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7" r:id="rId9"/>
    <p:sldId id="264" r:id="rId10"/>
    <p:sldId id="265" r:id="rId11"/>
    <p:sldId id="266" r:id="rId12"/>
    <p:sldId id="268" r:id="rId13"/>
    <p:sldId id="269" r:id="rId14"/>
    <p:sldId id="276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FE502-FFA6-43A2-B680-52F4BADE94C7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C247B-3E3C-42C2-8B6D-AFCF0DE89E9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9861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CC247B-3E3C-42C2-8B6D-AFCF0DE89E9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229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93453BB-873C-42D0-902F-05AE136BEC0B}" type="datetimeFigureOut">
              <a:rPr lang="fr-FR" smtClean="0"/>
              <a:t>20/03/2020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E76C088-CE1A-4160-86FD-90EF21FA4F09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RÃ©sultat de recherche d'images pour &quot;virus imag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08664" y="51479"/>
            <a:ext cx="8135744" cy="6513596"/>
            <a:chOff x="108664" y="51479"/>
            <a:chExt cx="7574487" cy="6513596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08664" y="2211382"/>
              <a:ext cx="2409825" cy="220898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2940488" y="3150077"/>
              <a:ext cx="4680520" cy="58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fr-FR" sz="3200" b="1" dirty="0" smtClean="0">
                  <a:solidFill>
                    <a:srgbClr val="C00000"/>
                  </a:solidFill>
                  <a:latin typeface="Comic Sans MS" pitchFamily="66" charset="0"/>
                </a:rPr>
                <a:t> Immunité antivirale</a:t>
              </a:r>
              <a:endParaRPr lang="fr-FR" sz="3200" b="1" dirty="0">
                <a:solidFill>
                  <a:srgbClr val="C00000"/>
                </a:solidFill>
                <a:latin typeface="Comic Sans MS" pitchFamily="66" charset="0"/>
              </a:endParaRPr>
            </a:p>
          </p:txBody>
        </p:sp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388086"/>
              <a:ext cx="2409825" cy="217698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51479"/>
              <a:ext cx="3672407" cy="21599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7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888" y="51479"/>
              <a:ext cx="3816263" cy="21599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514078" y="5518626"/>
              <a:ext cx="3533340" cy="10156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rgbClr val="9BBB59"/>
              </a:solidFill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2000" b="1" kern="0" dirty="0" smtClean="0">
                  <a:latin typeface="Comic Sans MS" pitchFamily="66" charset="0"/>
                  <a:cs typeface="Arial" pitchFamily="34" charset="0"/>
                </a:rPr>
                <a:t>Dr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Bouhafs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Guedguidi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Leila</a:t>
              </a:r>
            </a:p>
            <a:p>
              <a:pPr lvl="0" algn="ctr">
                <a:defRPr/>
              </a:pPr>
              <a:r>
                <a:rPr lang="fr-FR" sz="2000" b="1" kern="0" dirty="0">
                  <a:solidFill>
                    <a:prstClr val="black"/>
                  </a:solidFill>
                  <a:latin typeface="Comic Sans MS" pitchFamily="66" charset="0"/>
                  <a:cs typeface="Arial" pitchFamily="34" charset="0"/>
                </a:rPr>
                <a:t>Licence Microbiologie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Université 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Comic Sans MS" pitchFamily="66" charset="0"/>
                  <a:cs typeface="Arial" pitchFamily="34" charset="0"/>
                </a:rPr>
                <a:t>Jijel </a:t>
              </a:r>
              <a:endParaRPr kumimoji="0" lang="fr-F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45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95536" y="836712"/>
            <a:ext cx="8424936" cy="455509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Les INF </a:t>
            </a:r>
            <a:r>
              <a:rPr lang="el-GR" sz="2000" b="1" dirty="0" smtClean="0">
                <a:solidFill>
                  <a:srgbClr val="C00000"/>
                </a:solidFill>
                <a:latin typeface="Comic Sans MS" pitchFamily="66" charset="0"/>
              </a:rPr>
              <a:t>γ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: </a:t>
            </a:r>
            <a:r>
              <a:rPr lang="fr-FR" sz="2000" b="1" dirty="0" smtClean="0">
                <a:latin typeface="Comic Sans MS" pitchFamily="66" charset="0"/>
              </a:rPr>
              <a:t>produits par les cellules de l’immunité, et participent donc dans la réponse immunitaire adaptative: </a:t>
            </a:r>
          </a:p>
          <a:p>
            <a:pPr>
              <a:lnSpc>
                <a:spcPct val="150000"/>
              </a:lnSpc>
            </a:pPr>
            <a:endParaRPr lang="fr-FR" sz="2000" b="1" dirty="0" smtClean="0">
              <a:latin typeface="Comic Sans MS" pitchFamily="66" charset="0"/>
            </a:endParaRP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Inhibent la réplication virale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Activent les macrophages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Activent les cellules NK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Augmentent l’expression de CMH I et CMH II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 Augmentent l’</a:t>
            </a:r>
            <a:r>
              <a:rPr lang="fr-FR" sz="2000" b="1" dirty="0">
                <a:latin typeface="Comic Sans MS" pitchFamily="66" charset="0"/>
              </a:rPr>
              <a:t>e</a:t>
            </a:r>
            <a:r>
              <a:rPr lang="fr-FR" sz="2000" b="1" dirty="0" smtClean="0">
                <a:latin typeface="Comic Sans MS" pitchFamily="66" charset="0"/>
              </a:rPr>
              <a:t>fficacité de la réponse immunitaire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351178"/>
            <a:ext cx="6624736" cy="6143644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764704"/>
            <a:ext cx="8424936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 Il existe un mécanisme antiviral plus spécifique: le gène </a:t>
            </a:r>
            <a:r>
              <a:rPr lang="fr-FR" sz="2000" b="1" dirty="0" err="1" smtClean="0">
                <a:latin typeface="Comic Sans MS" pitchFamily="66" charset="0"/>
              </a:rPr>
              <a:t>Mx</a:t>
            </a:r>
            <a:r>
              <a:rPr lang="fr-FR" sz="2000" b="1" dirty="0" smtClean="0">
                <a:latin typeface="Comic Sans MS" pitchFamily="66" charset="0"/>
              </a:rPr>
              <a:t> inhibe la transcription d’une série de virus à ARN  mais , aucun effet sur les virus à ADN. 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5536" y="3502896"/>
            <a:ext cx="8448435" cy="1426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L’implication des INF </a:t>
            </a:r>
            <a:r>
              <a:rPr lang="fr-FR" sz="2000" b="1" i="1" dirty="0" smtClean="0">
                <a:latin typeface="Comic Sans MS" pitchFamily="66" charset="0"/>
              </a:rPr>
              <a:t>in vivo</a:t>
            </a:r>
            <a:r>
              <a:rPr lang="fr-FR" sz="2000" b="1" dirty="0" smtClean="0">
                <a:latin typeface="Comic Sans MS" pitchFamily="66" charset="0"/>
              </a:rPr>
              <a:t>: injection à des souris des anticorps monoclonaux anti-INF           Susceptibilité accrue aux infections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4986248" y="4216040"/>
            <a:ext cx="10081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404664"/>
            <a:ext cx="2424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b) Les cellules NK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4617" y="1202849"/>
            <a:ext cx="8685856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Sont les principales cellules effectrices pour le virus Herpès et le cytomégalovirus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34617" y="2564904"/>
            <a:ext cx="8156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2jours après une infection virale                 NK détectées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4644008" y="2809020"/>
            <a:ext cx="158417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452840" y="3429000"/>
            <a:ext cx="5908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Récepteur sur les cellules infectées ?????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71250" y="4628455"/>
            <a:ext cx="6801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Expression de CMH I /   pouvoir cytotoxique des NK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4477545" y="5028565"/>
            <a:ext cx="0" cy="56067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3175132" y="5638926"/>
            <a:ext cx="2604825" cy="914400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Corrélation inverse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44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929618" cy="52864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857224" y="428604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ADCC</a:t>
            </a:r>
          </a:p>
        </p:txBody>
      </p:sp>
    </p:spTree>
    <p:extLst>
      <p:ext uri="{BB962C8B-B14F-4D97-AF65-F5344CB8AC3E}">
        <p14:creationId xmlns:p14="http://schemas.microsoft.com/office/powerpoint/2010/main" val="356610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51520" y="175250"/>
            <a:ext cx="3300904" cy="964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5.2. Immunité spécifique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a) Rôle des cellules T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24830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>
                <a:latin typeface="Comic Sans MS" pitchFamily="66" charset="0"/>
              </a:rPr>
              <a:t>Plusieurs expériences mettent  en évidence la participation des CT ( et CB) dans la protection des infections virales</a:t>
            </a:r>
            <a:endParaRPr lang="fr-FR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49" y="2033367"/>
            <a:ext cx="1932085" cy="135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329392" y="2044131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Injection cutanée</a:t>
            </a:r>
          </a:p>
          <a:p>
            <a:pPr algn="ctr"/>
            <a:r>
              <a:rPr lang="fr-FR" b="1" dirty="0" smtClean="0"/>
              <a:t>HSV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67126" y="3349497"/>
            <a:ext cx="13035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Souris </a:t>
            </a:r>
            <a:r>
              <a:rPr lang="fr-FR" b="1" dirty="0" err="1" smtClean="0"/>
              <a:t>nude</a:t>
            </a:r>
            <a:endParaRPr lang="fr-FR" b="1" dirty="0" smtClean="0"/>
          </a:p>
          <a:p>
            <a:r>
              <a:rPr lang="fr-FR" b="1" dirty="0" err="1" smtClean="0"/>
              <a:t>athymique</a:t>
            </a:r>
            <a:endParaRPr lang="fr-FR" b="1" dirty="0"/>
          </a:p>
        </p:txBody>
      </p:sp>
      <p:sp>
        <p:nvSpPr>
          <p:cNvPr id="8" name="Flèche vers le bas 7"/>
          <p:cNvSpPr/>
          <p:nvPr/>
        </p:nvSpPr>
        <p:spPr>
          <a:xfrm>
            <a:off x="1097337" y="4058916"/>
            <a:ext cx="243139" cy="127757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343934" y="4172952"/>
            <a:ext cx="22084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Dissémination rapide</a:t>
            </a:r>
          </a:p>
          <a:p>
            <a:r>
              <a:rPr lang="fr-FR" b="1" dirty="0" smtClean="0"/>
              <a:t> d’HSV         SN</a:t>
            </a:r>
          </a:p>
          <a:p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2052135" y="4634617"/>
            <a:ext cx="3960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900" y="1982696"/>
            <a:ext cx="1872208" cy="135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4864601" y="1982696"/>
            <a:ext cx="1841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/>
              <a:t>Injection cutanée</a:t>
            </a:r>
          </a:p>
          <a:p>
            <a:pPr algn="ctr"/>
            <a:r>
              <a:rPr lang="fr-FR" b="1" dirty="0" smtClean="0"/>
              <a:t>HSV</a:t>
            </a:r>
            <a:endParaRPr lang="fr-FR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3998609" y="3333799"/>
            <a:ext cx="2479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       Souris </a:t>
            </a:r>
            <a:r>
              <a:rPr lang="fr-FR" b="1" dirty="0" err="1" smtClean="0"/>
              <a:t>nude</a:t>
            </a:r>
            <a:endParaRPr lang="fr-FR" b="1" dirty="0" smtClean="0"/>
          </a:p>
          <a:p>
            <a:r>
              <a:rPr lang="fr-FR" b="1" dirty="0" smtClean="0"/>
              <a:t>              +</a:t>
            </a:r>
          </a:p>
          <a:p>
            <a:r>
              <a:rPr lang="fr-FR" b="1" dirty="0" smtClean="0"/>
              <a:t>Inoculation CT anti HSV</a:t>
            </a:r>
          </a:p>
          <a:p>
            <a:endParaRPr lang="fr-FR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673" y="5495106"/>
            <a:ext cx="1444248" cy="7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6" y="5495106"/>
            <a:ext cx="1349615" cy="747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lèche vers le bas 20"/>
          <p:cNvSpPr/>
          <p:nvPr/>
        </p:nvSpPr>
        <p:spPr>
          <a:xfrm>
            <a:off x="4679821" y="4217528"/>
            <a:ext cx="243139" cy="111896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827584" y="6228020"/>
            <a:ext cx="7889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Mort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4443501" y="6226290"/>
            <a:ext cx="958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Survie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7" name="Accolade fermante 16"/>
          <p:cNvSpPr/>
          <p:nvPr/>
        </p:nvSpPr>
        <p:spPr>
          <a:xfrm>
            <a:off x="6228184" y="2629027"/>
            <a:ext cx="648072" cy="324000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6887724" y="3358351"/>
            <a:ext cx="2076764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Cellules</a:t>
            </a:r>
            <a:r>
              <a:rPr lang="ar-DZ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T sont responsable donc de la protection de  souris contre l’HSV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3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620688"/>
            <a:ext cx="1540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T CD 4: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5536" y="1068699"/>
            <a:ext cx="8762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latin typeface="Comic Sans MS" pitchFamily="66" charset="0"/>
              </a:rPr>
              <a:t>La réponse antivirale à anticorps dépendante nécessite les CTCD4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275856" y="1468809"/>
            <a:ext cx="792088" cy="5200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069409" y="1468809"/>
            <a:ext cx="707294" cy="5200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1182080" y="2073982"/>
            <a:ext cx="3171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(Maturation d’affinité   &amp; 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211960" y="207398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Commutation de classe)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3659" y="3275692"/>
            <a:ext cx="5610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TCD 4          Différenciation des TCD8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1963298" y="3475747"/>
            <a:ext cx="8043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683568" y="4221088"/>
            <a:ext cx="775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TCD 4           Recrutement &amp; activation des macrophage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2034017" y="4436295"/>
            <a:ext cx="80431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71433" y="5279869"/>
            <a:ext cx="8672567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Voire </a:t>
            </a:r>
            <a:r>
              <a:rPr lang="fr-FR" sz="2000" b="1" dirty="0" err="1" smtClean="0">
                <a:solidFill>
                  <a:srgbClr val="C00000"/>
                </a:solidFill>
                <a:latin typeface="Comic Sans MS" pitchFamily="66" charset="0"/>
              </a:rPr>
              <a:t>fig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14.6 page 238/: Résistance à l’infection cutanée par HSV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17647" y="774576"/>
            <a:ext cx="1319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TCD8:</a:t>
            </a:r>
          </a:p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10678" y="1484784"/>
            <a:ext cx="834794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fr-FR" sz="2000" b="1" dirty="0" smtClean="0">
                <a:latin typeface="Comic Sans MS" pitchFamily="66" charset="0"/>
              </a:rPr>
              <a:t>Assure la destruction des cellules infectées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La destruction de la cellule infectée passe d’abord par: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u="sng" dirty="0" smtClean="0">
                <a:latin typeface="Comic Sans MS" pitchFamily="66" charset="0"/>
              </a:rPr>
              <a:t>Apprêtement et présentation des protéines virales: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- Un avantage pour l’hôte est que les protéines produites précocement lors du cycle de réplication peuvent être apprêtées aux cellules T avant que des particules virales complètes aient été produisent.</a:t>
            </a:r>
          </a:p>
          <a:p>
            <a:pPr>
              <a:lnSpc>
                <a:spcPct val="150000"/>
              </a:lnSpc>
            </a:pPr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pp89 , une protéine immédiate précoce              C T anti CMV</a:t>
            </a: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6375495" y="5013176"/>
            <a:ext cx="100481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428736"/>
            <a:ext cx="8215370" cy="50006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857224" y="571480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Immunité cellulaire: </a:t>
            </a:r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  LT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,ADCC, macrophages et NK</a:t>
            </a:r>
          </a:p>
        </p:txBody>
      </p:sp>
    </p:spTree>
    <p:extLst>
      <p:ext uri="{BB962C8B-B14F-4D97-AF65-F5344CB8AC3E}">
        <p14:creationId xmlns:p14="http://schemas.microsoft.com/office/powerpoint/2010/main" val="374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92586"/>
            <a:ext cx="6106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b) Rôle des anticorps (voire </a:t>
            </a:r>
            <a:r>
              <a:rPr lang="fr-FR" sz="2000" b="1" dirty="0" err="1" smtClean="0">
                <a:solidFill>
                  <a:srgbClr val="C00000"/>
                </a:solidFill>
                <a:latin typeface="Comic Sans MS" pitchFamily="66" charset="0"/>
              </a:rPr>
              <a:t>fig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14.5 page 237)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78363" y="812611"/>
            <a:ext cx="6027612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Particulièrement efficaces en cas de </a:t>
            </a:r>
            <a:r>
              <a:rPr lang="fr-FR" sz="2000" b="1" dirty="0" err="1" smtClean="0">
                <a:latin typeface="Comic Sans MS" pitchFamily="66" charset="0"/>
              </a:rPr>
              <a:t>vérimie</a:t>
            </a:r>
            <a:endParaRPr lang="fr-FR" sz="2000" b="1" dirty="0" smtClean="0">
              <a:latin typeface="Comic Sans MS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Contrôle l’infection en</a:t>
            </a:r>
            <a:r>
              <a:rPr lang="fr-FR" b="1" dirty="0" smtClean="0">
                <a:latin typeface="Comic Sans MS" pitchFamily="66" charset="0"/>
              </a:rPr>
              <a:t>:           </a:t>
            </a:r>
          </a:p>
          <a:p>
            <a:r>
              <a:rPr lang="fr-FR" b="1" dirty="0">
                <a:latin typeface="Comic Sans MS" pitchFamily="66" charset="0"/>
              </a:rPr>
              <a:t> </a:t>
            </a:r>
            <a:r>
              <a:rPr lang="fr-FR" b="1" dirty="0" smtClean="0">
                <a:latin typeface="Comic Sans MS" pitchFamily="66" charset="0"/>
              </a:rPr>
              <a:t>            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1772816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Neutralisant le virus entrant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prstClr val="black"/>
                </a:solidFill>
                <a:latin typeface="Comic Sans MS" pitchFamily="66" charset="0"/>
              </a:rPr>
              <a:t>Limitant </a:t>
            </a: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l’infection virale</a:t>
            </a:r>
          </a:p>
          <a:p>
            <a:pPr marL="285750" lvl="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prstClr val="black"/>
                </a:solidFill>
                <a:latin typeface="Comic Sans MS" pitchFamily="66" charset="0"/>
              </a:rPr>
              <a:t> Préviennent </a:t>
            </a:r>
            <a:r>
              <a:rPr lang="fr-FR" sz="2000" b="1" dirty="0">
                <a:solidFill>
                  <a:prstClr val="black"/>
                </a:solidFill>
                <a:latin typeface="Comic Sans MS" pitchFamily="66" charset="0"/>
              </a:rPr>
              <a:t>la diffusion de virus vers d’autres tissus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796" y="4189730"/>
            <a:ext cx="4392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Les anticorps sont dirigés contre: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211959" y="3658469"/>
            <a:ext cx="49487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Glycoprotéines de l’enveloppe du virion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211264" y="4894955"/>
            <a:ext cx="4838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Les protéines sur la membrane de la </a:t>
            </a: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cellule infectée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3923928" y="4058579"/>
            <a:ext cx="380809" cy="1656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3923928" y="4589840"/>
            <a:ext cx="380809" cy="305115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50333" y="6074491"/>
            <a:ext cx="8486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 </a:t>
            </a:r>
            <a:r>
              <a:rPr lang="fr-FR" sz="2000" b="1" dirty="0" err="1" smtClean="0">
                <a:latin typeface="Comic Sans MS" pitchFamily="66" charset="0"/>
              </a:rPr>
              <a:t>Opsonisation</a:t>
            </a:r>
            <a:r>
              <a:rPr lang="fr-FR" sz="2000" b="1" dirty="0" smtClean="0">
                <a:latin typeface="Comic Sans MS" pitchFamily="66" charset="0"/>
              </a:rPr>
              <a:t> et lyse de l’enveloppe du virion (</a:t>
            </a:r>
            <a:r>
              <a:rPr lang="fr-FR" sz="2000" b="1" dirty="0" err="1" smtClean="0">
                <a:latin typeface="Comic Sans MS" pitchFamily="66" charset="0"/>
              </a:rPr>
              <a:t>virolyse</a:t>
            </a:r>
            <a:r>
              <a:rPr lang="fr-FR" sz="2000" b="1" dirty="0" smtClean="0">
                <a:latin typeface="Comic Sans MS" pitchFamily="66" charset="0"/>
              </a:rPr>
              <a:t>) par</a:t>
            </a: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 le complément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234016"/>
            <a:ext cx="482856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1.Les modalités d’une infection virale</a:t>
            </a:r>
          </a:p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331640" y="911124"/>
            <a:ext cx="6984776" cy="114972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Le virus est un parasite intracellulaire obligatoire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7" name="Connecteur droit avec flèche 6"/>
          <p:cNvCxnSpPr>
            <a:stCxn id="5" idx="2"/>
          </p:cNvCxnSpPr>
          <p:nvPr/>
        </p:nvCxnSpPr>
        <p:spPr>
          <a:xfrm flipH="1">
            <a:off x="2737811" y="2060848"/>
            <a:ext cx="2086217" cy="13681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4865147" y="2060848"/>
            <a:ext cx="2443157" cy="134711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1547664" y="3461815"/>
            <a:ext cx="1866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Virus à ADN </a:t>
            </a:r>
          </a:p>
          <a:p>
            <a:r>
              <a:rPr lang="fr-FR" sz="2000" b="1" dirty="0" smtClean="0">
                <a:latin typeface="Comic Sans MS" pitchFamily="66" charset="0"/>
              </a:rPr>
              <a:t>(200 gènes)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660232" y="3407959"/>
            <a:ext cx="18453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Virus à ARN </a:t>
            </a:r>
          </a:p>
          <a:p>
            <a:r>
              <a:rPr lang="fr-FR" sz="2000" b="1" dirty="0" smtClean="0">
                <a:latin typeface="Comic Sans MS" pitchFamily="66" charset="0"/>
              </a:rPr>
              <a:t>(</a:t>
            </a:r>
            <a:r>
              <a:rPr lang="fr-FR" sz="2000" b="1" dirty="0" err="1" smtClean="0">
                <a:latin typeface="Comic Sans MS" pitchFamily="66" charset="0"/>
              </a:rPr>
              <a:t>qlqs</a:t>
            </a:r>
            <a:r>
              <a:rPr lang="fr-FR" sz="2000" b="1" dirty="0" smtClean="0">
                <a:latin typeface="Comic Sans MS" pitchFamily="66" charset="0"/>
              </a:rPr>
              <a:t> gènes)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3" name="Flèche courbée vers la droite 12"/>
          <p:cNvSpPr/>
          <p:nvPr/>
        </p:nvSpPr>
        <p:spPr>
          <a:xfrm>
            <a:off x="1853220" y="4169701"/>
            <a:ext cx="720080" cy="1113355"/>
          </a:xfrm>
          <a:prstGeom prst="curv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 courbée vers la gauche 14"/>
          <p:cNvSpPr/>
          <p:nvPr/>
        </p:nvSpPr>
        <p:spPr>
          <a:xfrm>
            <a:off x="7084069" y="4169701"/>
            <a:ext cx="648072" cy="1059499"/>
          </a:xfrm>
          <a:prstGeom prst="curvedLeftArrow">
            <a:avLst>
              <a:gd name="adj1" fmla="val 25000"/>
              <a:gd name="adj2" fmla="val 50000"/>
              <a:gd name="adj3" fmla="val 3532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566099" y="4473116"/>
            <a:ext cx="4598096" cy="1512168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Composé d’un sac protéique et acide nucléique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6" y="548680"/>
            <a:ext cx="5688632" cy="602359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4432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87128"/>
            <a:ext cx="8429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Neutralisation des particules virales par agrégation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7000924" cy="192882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285720" y="3286124"/>
            <a:ext cx="8858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Neutralisation des particules virales amplifiée par le complément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214818"/>
            <a:ext cx="7000924" cy="22145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6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571480"/>
            <a:ext cx="8249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Neutralisation de l’infection des cellules par le virus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43050"/>
            <a:ext cx="8215370" cy="435771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6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17848" y="2204864"/>
            <a:ext cx="8302624" cy="15186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Schéma récapitulatif de l’immunité antivirale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(</a:t>
            </a:r>
            <a:r>
              <a:rPr lang="fr-FR" sz="2000" b="1" dirty="0" err="1" smtClean="0">
                <a:solidFill>
                  <a:srgbClr val="C00000"/>
                </a:solidFill>
                <a:latin typeface="Comic Sans MS" pitchFamily="66" charset="0"/>
              </a:rPr>
              <a:t>fig</a:t>
            </a: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 14.7 page 239: Mécanismes effecteurs contre le virus et les cellules infectées par un virus)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188640"/>
            <a:ext cx="8085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6. Echappement des virus aux défenses immunitaires</a:t>
            </a:r>
          </a:p>
          <a:p>
            <a:pPr>
              <a:lnSpc>
                <a:spcPct val="150000"/>
              </a:lnSpc>
            </a:pPr>
            <a:r>
              <a:rPr lang="fr-FR" sz="2400" b="1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 a) Camouflage</a:t>
            </a:r>
            <a:endParaRPr lang="fr-F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4814" y="1388969"/>
            <a:ext cx="84296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- Variation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antigénique ou dérive antigénique (mutation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):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(Influenza, VIH: </a:t>
            </a:r>
            <a:r>
              <a:rPr kumimoji="0" lang="fr-FR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Ac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neutralisants inefficaces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contre nouvelles souches)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04632"/>
            <a:ext cx="8228961" cy="4137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6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514" y="437922"/>
            <a:ext cx="863296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Non </a:t>
            </a: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accessibilité de l’enveloppe virale aux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</a:rPr>
              <a:t>anticorps neutralisants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</a:rPr>
              <a:t>(Glycosylation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)</a:t>
            </a:r>
          </a:p>
          <a:p>
            <a:pPr marL="342900" lvl="0" indent="-3429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fr-FR" sz="2000" b="1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Latence </a:t>
            </a: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et réactivation: intégration dans le génome cellulaire sans  s’exprimer ou exprime une partie  de son information génétique, il ne produit pas d’Ag. </a:t>
            </a:r>
            <a:r>
              <a:rPr lang="fr-FR" sz="2000" b="1" kern="0" dirty="0" err="1">
                <a:solidFill>
                  <a:srgbClr val="00B050"/>
                </a:solidFill>
                <a:latin typeface="Comic Sans MS" pitchFamily="66" charset="0"/>
              </a:rPr>
              <a:t>Exp</a:t>
            </a:r>
            <a:r>
              <a:rPr lang="fr-FR" sz="2000" b="1" kern="0" dirty="0">
                <a:solidFill>
                  <a:srgbClr val="00B050"/>
                </a:solidFill>
                <a:latin typeface="Comic Sans MS" pitchFamily="66" charset="0"/>
              </a:rPr>
              <a:t>: VIH</a:t>
            </a:r>
          </a:p>
          <a:p>
            <a:pPr marL="342900" lvl="0" indent="-342900" algn="just">
              <a:buFontTx/>
              <a:buChar char="-"/>
              <a:defRPr/>
            </a:pPr>
            <a:endParaRPr lang="fr-FR" sz="2000" b="1" kern="0" dirty="0">
              <a:solidFill>
                <a:srgbClr val="00B050"/>
              </a:solidFill>
            </a:endParaRPr>
          </a:p>
          <a:p>
            <a:pPr marL="342900" lvl="0" indent="-342900">
              <a:buFontTx/>
              <a:buChar char="-"/>
              <a:defRPr/>
            </a:pPr>
            <a:endParaRPr lang="fr-FR" sz="2000" b="1" kern="0" dirty="0">
              <a:solidFill>
                <a:srgbClr val="00B050"/>
              </a:solidFill>
            </a:endParaRPr>
          </a:p>
          <a:p>
            <a:pPr marL="342900" lvl="0" indent="-342900" algn="just">
              <a:buFontTx/>
              <a:buChar char="-"/>
              <a:defRPr/>
            </a:pPr>
            <a:endParaRPr lang="fr-FR" sz="2000" b="1" kern="0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lvl="0" indent="-342900">
              <a:buFontTx/>
              <a:buChar char="-"/>
              <a:defRPr/>
            </a:pPr>
            <a:endParaRPr lang="fr-FR" sz="2000" b="1" kern="0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07027" y="3915797"/>
            <a:ext cx="6199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b) Sabotage (voire </a:t>
            </a:r>
            <a:r>
              <a:rPr lang="fr-FR" sz="2400" b="1" dirty="0" err="1" smtClean="0">
                <a:solidFill>
                  <a:srgbClr val="C00000"/>
                </a:solidFill>
                <a:latin typeface="Comic Sans MS" pitchFamily="66" charset="0"/>
              </a:rPr>
              <a:t>fig</a:t>
            </a:r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 14.10 page 241)</a:t>
            </a:r>
            <a:endParaRPr lang="fr-F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533" y="4377462"/>
            <a:ext cx="83529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Interférence avec l’action du Complément et blocage de l’activité </a:t>
            </a:r>
            <a:r>
              <a:rPr lang="fr-FR" sz="2000" b="1" kern="0" dirty="0" err="1">
                <a:solidFill>
                  <a:sysClr val="windowText" lastClr="000000"/>
                </a:solidFill>
                <a:latin typeface="Comic Sans MS" pitchFamily="66" charset="0"/>
              </a:rPr>
              <a:t>Ac</a:t>
            </a: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r>
              <a:rPr lang="fr-FR" sz="2000" b="1" kern="0" dirty="0">
                <a:solidFill>
                  <a:srgbClr val="00B050"/>
                </a:solidFill>
                <a:latin typeface="Comic Sans MS" pitchFamily="66" charset="0"/>
              </a:rPr>
              <a:t>(CMV et HSV codent pour des GP similaires aux </a:t>
            </a:r>
            <a:r>
              <a:rPr lang="fr-FR" sz="2000" b="1" kern="0" dirty="0" err="1">
                <a:solidFill>
                  <a:srgbClr val="00B050"/>
                </a:solidFill>
                <a:latin typeface="Comic Sans MS" pitchFamily="66" charset="0"/>
              </a:rPr>
              <a:t>RFcIg</a:t>
            </a:r>
            <a:r>
              <a:rPr lang="fr-FR" sz="2000" b="1" kern="0" dirty="0">
                <a:solidFill>
                  <a:srgbClr val="00B050"/>
                </a:solidFill>
                <a:latin typeface="Comic Sans MS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00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017" y="332656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fr-FR" sz="2000" b="1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Régulation </a:t>
            </a: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négative du </a:t>
            </a:r>
            <a:r>
              <a:rPr lang="fr-FR" sz="2000" b="1" kern="0" dirty="0">
                <a:solidFill>
                  <a:prstClr val="black"/>
                </a:solidFill>
                <a:latin typeface="Comic Sans MS" pitchFamily="66" charset="0"/>
              </a:rPr>
              <a:t>CMH</a:t>
            </a:r>
            <a:r>
              <a:rPr lang="fr-FR" sz="2000" b="1" kern="0" dirty="0">
                <a:solidFill>
                  <a:srgbClr val="00B050"/>
                </a:solidFill>
                <a:latin typeface="Comic Sans MS" pitchFamily="66" charset="0"/>
              </a:rPr>
              <a:t> </a:t>
            </a:r>
            <a:r>
              <a:rPr lang="fr-FR" sz="2000" b="1" kern="0" dirty="0">
                <a:latin typeface="Comic Sans MS" pitchFamily="66" charset="0"/>
              </a:rPr>
              <a:t>(Adénovirus et CMV codent protéines inhibant le transport des classe I à la surface cellulaire</a:t>
            </a:r>
            <a:r>
              <a:rPr lang="fr-FR" sz="2000" b="1" kern="0" dirty="0" smtClean="0">
                <a:latin typeface="Comic Sans MS" pitchFamily="66" charset="0"/>
              </a:rPr>
              <a:t>)</a:t>
            </a:r>
            <a:r>
              <a:rPr lang="fr-FR" sz="2000" b="1" kern="0" dirty="0" smtClean="0">
                <a:solidFill>
                  <a:srgbClr val="00B050"/>
                </a:solidFill>
                <a:latin typeface="Comic Sans MS" pitchFamily="66" charset="0"/>
              </a:rPr>
              <a:t>        Perturber la présentation des Ag viraux</a:t>
            </a:r>
          </a:p>
          <a:p>
            <a:pPr marL="342900" lvl="0" indent="-342900" algn="just">
              <a:lnSpc>
                <a:spcPct val="200000"/>
              </a:lnSpc>
              <a:buFont typeface="Wingdings" pitchFamily="2" charset="2"/>
              <a:buChar char="§"/>
              <a:defRPr/>
            </a:pPr>
            <a:endParaRPr lang="fr-FR" sz="2000" b="1" kern="0" dirty="0">
              <a:solidFill>
                <a:srgbClr val="00B050"/>
              </a:solidFill>
              <a:latin typeface="Comic Sans MS" pitchFamily="66" charset="0"/>
            </a:endParaRPr>
          </a:p>
          <a:p>
            <a:pPr marL="342900" lvl="0" indent="-342900" algn="just">
              <a:lnSpc>
                <a:spcPct val="200000"/>
              </a:lnSpc>
              <a:buFont typeface="Wingdings" pitchFamily="2" charset="2"/>
              <a:buChar char="§"/>
              <a:defRPr/>
            </a:pPr>
            <a:r>
              <a:rPr lang="fr-FR" sz="2000" b="1" kern="0" dirty="0" smtClean="0">
                <a:solidFill>
                  <a:sysClr val="windowText" lastClr="000000"/>
                </a:solidFill>
                <a:latin typeface="Comic Sans MS" pitchFamily="66" charset="0"/>
              </a:rPr>
              <a:t>Perturbation </a:t>
            </a: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de l’activité des </a:t>
            </a:r>
            <a:r>
              <a:rPr lang="fr-FR" sz="2000" b="1" kern="0" dirty="0">
                <a:solidFill>
                  <a:srgbClr val="00B050"/>
                </a:solidFill>
                <a:latin typeface="Comic Sans MS" pitchFamily="66" charset="0"/>
              </a:rPr>
              <a:t>cytokines </a:t>
            </a:r>
            <a:r>
              <a:rPr lang="fr-FR" sz="2000" b="1" kern="0" dirty="0">
                <a:latin typeface="Comic Sans MS" pitchFamily="66" charset="0"/>
              </a:rPr>
              <a:t>(EBV codent des protéines analogues aux cytokines</a:t>
            </a:r>
            <a:r>
              <a:rPr lang="fr-FR" sz="2000" b="1" kern="0" dirty="0" smtClean="0">
                <a:latin typeface="Comic Sans MS" pitchFamily="66" charset="0"/>
              </a:rPr>
              <a:t>): certains virus codent des analogues des cytokine ou récepteurs de cytokine  </a:t>
            </a:r>
          </a:p>
          <a:p>
            <a:pPr lvl="0" algn="just">
              <a:lnSpc>
                <a:spcPct val="200000"/>
              </a:lnSpc>
              <a:defRPr/>
            </a:pPr>
            <a:r>
              <a:rPr lang="fr-FR" sz="2000" b="1" kern="0" dirty="0" smtClean="0">
                <a:solidFill>
                  <a:srgbClr val="00B050"/>
                </a:solidFill>
                <a:latin typeface="Comic Sans MS" pitchFamily="66" charset="0"/>
              </a:rPr>
              <a:t>Perturbent l’activité locale des cytokines </a:t>
            </a:r>
            <a:r>
              <a:rPr lang="fr-FR" sz="2000" b="1" kern="0" dirty="0" smtClean="0">
                <a:latin typeface="Comic Sans MS" pitchFamily="66" charset="0"/>
              </a:rPr>
              <a:t>(</a:t>
            </a:r>
            <a:r>
              <a:rPr lang="fr-FR" sz="2000" b="1" kern="0" dirty="0" err="1" smtClean="0">
                <a:latin typeface="Comic Sans MS" pitchFamily="66" charset="0"/>
              </a:rPr>
              <a:t>Viriokines</a:t>
            </a:r>
            <a:r>
              <a:rPr lang="fr-FR" sz="2000" b="1" kern="0" dirty="0" smtClean="0">
                <a:latin typeface="Comic Sans MS" pitchFamily="66" charset="0"/>
              </a:rPr>
              <a:t> ou </a:t>
            </a:r>
            <a:r>
              <a:rPr lang="fr-FR" sz="2000" b="1" kern="0" dirty="0" err="1" smtClean="0">
                <a:latin typeface="Comic Sans MS" pitchFamily="66" charset="0"/>
              </a:rPr>
              <a:t>viriorécepteurs</a:t>
            </a:r>
            <a:r>
              <a:rPr lang="fr-FR" sz="2000" b="1" kern="0" dirty="0" smtClean="0">
                <a:latin typeface="Comic Sans MS" pitchFamily="66" charset="0"/>
              </a:rPr>
              <a:t>)</a:t>
            </a:r>
            <a:endParaRPr lang="fr-FR" sz="2000" b="1" kern="0" dirty="0">
              <a:latin typeface="Comic Sans MS" pitchFamily="66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>
            <a:off x="1916994" y="1988840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6804248" y="4437112"/>
            <a:ext cx="72008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09460"/>
            <a:ext cx="3406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7. </a:t>
            </a:r>
            <a:r>
              <a:rPr lang="fr-FR" sz="2400" b="1" dirty="0" err="1" smtClean="0">
                <a:solidFill>
                  <a:srgbClr val="C00000"/>
                </a:solidFill>
                <a:latin typeface="Comic Sans MS" pitchFamily="66" charset="0"/>
              </a:rPr>
              <a:t>Immunopathologies</a:t>
            </a:r>
            <a:endParaRPr lang="fr-F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980728"/>
            <a:ext cx="856895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fr-FR" sz="2000" b="1" dirty="0" smtClean="0">
                <a:latin typeface="Comic Sans MS" pitchFamily="66" charset="0"/>
              </a:rPr>
              <a:t>Les réponse aux Ag viraux peuvent provoquer des lésions tissulaires: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Lésions dues à la formation de complexe-immun (C.I): </a:t>
            </a:r>
            <a:r>
              <a:rPr lang="fr-FR" sz="2000" b="1" dirty="0" smtClean="0">
                <a:latin typeface="Comic Sans MS" pitchFamily="66" charset="0"/>
              </a:rPr>
              <a:t>Comme les infections virales </a:t>
            </a:r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l’HB B, l’anticorps devient inefficace en </a:t>
            </a:r>
            <a:r>
              <a:rPr lang="fr-FR" sz="2000" b="1" dirty="0" err="1" smtClean="0">
                <a:latin typeface="Comic Sans MS" pitchFamily="66" charset="0"/>
              </a:rPr>
              <a:t>excés</a:t>
            </a:r>
            <a:r>
              <a:rPr lang="fr-FR" sz="2000" b="1" dirty="0" smtClean="0">
                <a:latin typeface="Comic Sans MS" pitchFamily="66" charset="0"/>
              </a:rPr>
              <a:t> d’Ag viral, des C.I se forment et se déposent dans les reins et les vaisseaux ou ils déclenchent des réactions inflammatoires responsables de lésions, comme la </a:t>
            </a:r>
            <a:r>
              <a:rPr lang="fr-FR" sz="2000" b="1" dirty="0" err="1" smtClean="0">
                <a:latin typeface="Comic Sans MS" pitchFamily="66" charset="0"/>
              </a:rPr>
              <a:t>glomérulnéphrite</a:t>
            </a:r>
            <a:r>
              <a:rPr lang="fr-FR" sz="2000" b="1" dirty="0" smtClean="0">
                <a:latin typeface="Comic Sans MS" pitchFamily="66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endParaRPr lang="fr-FR" sz="2000" b="1" dirty="0" smtClean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Lésions tissulaires dues aux CT</a:t>
            </a:r>
            <a:r>
              <a:rPr lang="fr-FR" sz="2000" b="1" dirty="0" smtClean="0">
                <a:latin typeface="Comic Sans MS" pitchFamily="66" charset="0"/>
              </a:rPr>
              <a:t>: </a:t>
            </a:r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La réponse T cytotoxique anti-LCMV dans le SNC ( voire </a:t>
            </a:r>
            <a:r>
              <a:rPr lang="fr-FR" sz="2000" b="1" dirty="0" err="1" smtClean="0">
                <a:latin typeface="Comic Sans MS" pitchFamily="66" charset="0"/>
              </a:rPr>
              <a:t>fig</a:t>
            </a:r>
            <a:r>
              <a:rPr lang="fr-FR" sz="2000" b="1" dirty="0" smtClean="0">
                <a:latin typeface="Comic Sans MS" pitchFamily="66" charset="0"/>
              </a:rPr>
              <a:t> 14.11 page 241)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836712"/>
            <a:ext cx="8388424" cy="4196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Des virus peuvent infecter les cellules du S.I. </a:t>
            </a:r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Le VIH infecte les C T et les macrophages par liaison de la glycoprotéine virale gp 120 à CD4 et à certains récepteurs de </a:t>
            </a:r>
            <a:r>
              <a:rPr lang="fr-FR" sz="2000" b="1" dirty="0" err="1" smtClean="0">
                <a:latin typeface="Comic Sans MS" pitchFamily="66" charset="0"/>
              </a:rPr>
              <a:t>chimiokines</a:t>
            </a:r>
            <a:r>
              <a:rPr lang="fr-FR" sz="2000" b="1" dirty="0" smtClean="0">
                <a:latin typeface="Comic Sans MS" pitchFamily="66" charset="0"/>
              </a:rPr>
              <a:t>; l’infection se caractérise par de longue phase de latence clinique (10ans), une immunité  inefficace, des mutations virales continues. </a:t>
            </a:r>
          </a:p>
          <a:p>
            <a:pPr algn="just"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Les monocytes des individus infectés par le VIH sécrètent des cytokines en quantités importante comme l’INF et l’IL6, ces deux cytokines sont à l’origine de la transcription virale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27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1196752"/>
            <a:ext cx="8424936" cy="2465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itchFamily="2" charset="2"/>
              <a:buChar char="§"/>
            </a:pPr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L’infection virale peut déclencher l’auto-immunité par mimétisme moléculaire</a:t>
            </a:r>
            <a:r>
              <a:rPr lang="fr-FR" sz="2000" b="1" dirty="0" smtClean="0">
                <a:latin typeface="Comic Sans MS" pitchFamily="66" charset="0"/>
              </a:rPr>
              <a:t>: protéine virale homologue d’une protéine de soi peut être reconnu par le S.I: rupture de la tolérance au soi et à l’attaque des tissus de l’hôte par le SI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50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522439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Le pouvoir infectieux et pathogènes diffère selon le type  de virus et  l’état métabolique de l’hôte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3" name="Connecteur droit avec flèche 2"/>
          <p:cNvCxnSpPr/>
          <p:nvPr/>
        </p:nvCxnSpPr>
        <p:spPr>
          <a:xfrm flipH="1">
            <a:off x="1956137" y="1230325"/>
            <a:ext cx="2262193" cy="89896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avec flèche 4"/>
          <p:cNvCxnSpPr/>
          <p:nvPr/>
        </p:nvCxnSpPr>
        <p:spPr>
          <a:xfrm>
            <a:off x="4218330" y="1251450"/>
            <a:ext cx="2558337" cy="87784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438735" y="2169283"/>
            <a:ext cx="30348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Les petits virus à ARN</a:t>
            </a:r>
          </a:p>
          <a:p>
            <a:pPr algn="ctr"/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</a:t>
            </a:r>
            <a:r>
              <a:rPr lang="fr-FR" sz="2000" b="1" dirty="0" err="1" smtClean="0">
                <a:latin typeface="Comic Sans MS" pitchFamily="66" charset="0"/>
              </a:rPr>
              <a:t>Picornavirus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82422" y="2129293"/>
            <a:ext cx="4788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Les virus à ADN</a:t>
            </a:r>
          </a:p>
          <a:p>
            <a:pPr algn="ctr"/>
            <a:r>
              <a:rPr lang="fr-FR" sz="2000" b="1" dirty="0" err="1" smtClean="0">
                <a:latin typeface="Comic Sans MS" pitchFamily="66" charset="0"/>
              </a:rPr>
              <a:t>Exp</a:t>
            </a:r>
            <a:r>
              <a:rPr lang="fr-FR" sz="2000" b="1" dirty="0" smtClean="0">
                <a:latin typeface="Comic Sans MS" pitchFamily="66" charset="0"/>
              </a:rPr>
              <a:t>: Le cytomégalovirus humain CMV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6" name="Flèche vers le bas 15"/>
          <p:cNvSpPr/>
          <p:nvPr/>
        </p:nvSpPr>
        <p:spPr>
          <a:xfrm>
            <a:off x="1763688" y="2877169"/>
            <a:ext cx="192449" cy="8398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 vers le bas 16"/>
          <p:cNvSpPr/>
          <p:nvPr/>
        </p:nvSpPr>
        <p:spPr>
          <a:xfrm>
            <a:off x="6584218" y="2837179"/>
            <a:ext cx="192449" cy="839863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948444" y="3791651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Virions en 8h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5652120" y="3791651"/>
            <a:ext cx="2853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48h pour se répliquer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547664" y="404664"/>
            <a:ext cx="5976664" cy="745232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Les voies de pénétration: nombreuses 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H="1">
            <a:off x="395536" y="1412776"/>
            <a:ext cx="8280920" cy="7200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11666" y="1916832"/>
            <a:ext cx="1535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Respiratoire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Grippe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10273" y="3429000"/>
            <a:ext cx="10935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Morsure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Rage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95536" y="1448780"/>
            <a:ext cx="0" cy="46805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1547664" y="1484784"/>
            <a:ext cx="9393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627784" y="1484784"/>
            <a:ext cx="0" cy="43204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2004690" y="1918676"/>
            <a:ext cx="14814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Digestive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poliomyélite</a:t>
            </a:r>
          </a:p>
          <a:p>
            <a:pPr algn="ctr"/>
            <a:endParaRPr lang="fr-FR" b="1" dirty="0">
              <a:latin typeface="Comic Sans MS" pitchFamily="66" charset="0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3577687" y="1466977"/>
            <a:ext cx="9393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914241" y="3429000"/>
            <a:ext cx="13981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Inoculation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HB B</a:t>
            </a:r>
          </a:p>
          <a:p>
            <a:pPr algn="ctr"/>
            <a:endParaRPr lang="fr-FR" b="1" dirty="0">
              <a:latin typeface="Comic Sans MS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4716016" y="1448780"/>
            <a:ext cx="0" cy="4698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307572" y="1918676"/>
            <a:ext cx="11031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Oculaire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HSV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23" name="Connecteur droit avec flèche 22"/>
          <p:cNvCxnSpPr/>
          <p:nvPr/>
        </p:nvCxnSpPr>
        <p:spPr>
          <a:xfrm>
            <a:off x="6012160" y="1466977"/>
            <a:ext cx="9393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367842" y="3428637"/>
            <a:ext cx="1412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Génitale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Anale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HB B, HIV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>
          <a:xfrm>
            <a:off x="7380312" y="1448780"/>
            <a:ext cx="0" cy="46989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792601" y="1918676"/>
            <a:ext cx="1064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Cutanée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Verrues</a:t>
            </a:r>
            <a:endParaRPr lang="fr-FR" b="1" dirty="0">
              <a:latin typeface="Comic Sans MS" pitchFamily="66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8685543" y="1412776"/>
            <a:ext cx="9393" cy="194421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7628086" y="3447812"/>
            <a:ext cx="1561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smtClean="0">
                <a:latin typeface="Comic Sans MS" pitchFamily="66" charset="0"/>
              </a:rPr>
              <a:t>Piqûre</a:t>
            </a:r>
          </a:p>
          <a:p>
            <a:pPr algn="ctr"/>
            <a:r>
              <a:rPr lang="fr-FR" b="1" dirty="0" smtClean="0">
                <a:latin typeface="Comic Sans MS" pitchFamily="66" charset="0"/>
              </a:rPr>
              <a:t>Fièvre jaune</a:t>
            </a: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404664"/>
            <a:ext cx="468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2. Infection et réplication des virus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1520" y="934311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>
                <a:latin typeface="Comic Sans MS" pitchFamily="66" charset="0"/>
              </a:rPr>
              <a:t>Les virus doivent infecter une cellule hôte pour se répliquer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84784"/>
            <a:ext cx="8444234" cy="5184576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791680"/>
            <a:ext cx="8703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fr-FR" b="1" dirty="0" smtClean="0">
                <a:latin typeface="Comic Sans MS" pitchFamily="66" charset="0"/>
              </a:rPr>
              <a:t>Les virus se lient aux cellules qui expriment des récepteurs spécifiques, ceux-ci déterminent en partie quel type de cellules peuvent être infectées</a:t>
            </a:r>
            <a:endParaRPr lang="fr-FR" b="1" dirty="0"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9552" y="333218"/>
            <a:ext cx="656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3. Récepteurs de virus exprimés sur la cellule hôte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15010"/>
            <a:ext cx="8486999" cy="4810403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608182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Comic Sans MS" pitchFamily="66" charset="0"/>
              </a:rPr>
              <a:t>V</a:t>
            </a:r>
            <a:r>
              <a:rPr lang="fr-FR" sz="2000" b="1" dirty="0" smtClean="0">
                <a:latin typeface="Comic Sans MS" pitchFamily="66" charset="0"/>
              </a:rPr>
              <a:t>oie de pénétration habituelle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4140796" y="792848"/>
            <a:ext cx="107927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4879008" y="608182"/>
            <a:ext cx="3858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Les surfaces muqueuses</a:t>
            </a:r>
          </a:p>
          <a:p>
            <a:r>
              <a:rPr lang="fr-FR" sz="2000" b="1" dirty="0" smtClean="0">
                <a:latin typeface="Comic Sans MS" pitchFamily="66" charset="0"/>
              </a:rPr>
              <a:t>(piqûres d’insectes ou aiguille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6753751" y="1275039"/>
            <a:ext cx="0" cy="159842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87646" y="1874195"/>
            <a:ext cx="1507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Réplication</a:t>
            </a:r>
            <a:endParaRPr lang="fr-F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949814" y="2932872"/>
            <a:ext cx="2787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Surfaces épithéliales</a:t>
            </a:r>
            <a:endParaRPr lang="fr-FR" sz="2000" b="1" dirty="0">
              <a:latin typeface="Comic Sans MS" pitchFamily="66" charset="0"/>
            </a:endParaRPr>
          </a:p>
        </p:txBody>
      </p:sp>
      <p:cxnSp>
        <p:nvCxnSpPr>
          <p:cNvPr id="14" name="Connecteur droit avec flèche 13"/>
          <p:cNvCxnSpPr>
            <a:stCxn id="12" idx="1"/>
            <a:endCxn id="15" idx="3"/>
          </p:cNvCxnSpPr>
          <p:nvPr/>
        </p:nvCxnSpPr>
        <p:spPr>
          <a:xfrm flipH="1" flipV="1">
            <a:off x="2537503" y="3124106"/>
            <a:ext cx="3412311" cy="882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317022" y="2770163"/>
            <a:ext cx="2220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Comic Sans MS" pitchFamily="66" charset="0"/>
              </a:rPr>
              <a:t>Dissémination</a:t>
            </a:r>
          </a:p>
          <a:p>
            <a:pPr algn="ctr"/>
            <a:r>
              <a:rPr lang="fr-FR" sz="2000" b="1" dirty="0" smtClean="0">
                <a:latin typeface="Comic Sans MS" pitchFamily="66" charset="0"/>
              </a:rPr>
              <a:t>Dans l’organisme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045253" y="2641794"/>
            <a:ext cx="2396810" cy="964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Virémie (diffusion</a:t>
            </a:r>
          </a:p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B050"/>
                </a:solidFill>
                <a:latin typeface="Comic Sans MS" pitchFamily="66" charset="0"/>
              </a:rPr>
              <a:t> dans le sang)</a:t>
            </a:r>
            <a:endParaRPr lang="fr-FR" sz="2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1971712" y="3448593"/>
            <a:ext cx="1376152" cy="113253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H="1">
            <a:off x="6013805" y="3332982"/>
            <a:ext cx="927413" cy="124814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2823263" y="4797152"/>
            <a:ext cx="3833446" cy="1296144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latin typeface="Comic Sans MS" pitchFamily="66" charset="0"/>
              </a:rPr>
              <a:t>Guérison: élimination complète du virus par l’hôte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461681" y="6333051"/>
            <a:ext cx="6296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dirty="0" smtClean="0">
                <a:latin typeface="Comic Sans MS" pitchFamily="66" charset="0"/>
              </a:rPr>
              <a:t>Cependant: le pouvoir infectieux est différent</a:t>
            </a:r>
            <a:endParaRPr lang="fr-FR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81524"/>
            <a:ext cx="52180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Comic Sans MS" pitchFamily="66" charset="0"/>
              </a:rPr>
              <a:t>4. Le pouvoir infectieux des virus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5720" y="857232"/>
            <a:ext cx="91108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fr-FR" sz="2000" b="1" kern="0" dirty="0">
                <a:solidFill>
                  <a:sysClr val="windowText" lastClr="000000"/>
                </a:solidFill>
                <a:latin typeface="Comic Sans MS" pitchFamily="66" charset="0"/>
              </a:rPr>
              <a:t>Les virus ont un pouvoir infectieux pathogène extrêmement variable</a:t>
            </a:r>
            <a:r>
              <a:rPr lang="fr-FR" b="1" kern="0" dirty="0">
                <a:solidFill>
                  <a:sysClr val="windowText" lastClr="000000"/>
                </a:solidFill>
              </a:rPr>
              <a:t>.</a:t>
            </a:r>
            <a:endParaRPr lang="fr-FR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556792"/>
            <a:ext cx="8200776" cy="46805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16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21057" y="375379"/>
            <a:ext cx="35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latin typeface="Comic Sans MS" pitchFamily="66" charset="0"/>
              </a:rPr>
              <a:t>5. Immunité antivirale</a:t>
            </a:r>
            <a:endParaRPr lang="fr-FR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2296" y="837044"/>
            <a:ext cx="44181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5.1. Immunité antivirale naturelle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733" y="2251652"/>
            <a:ext cx="1858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a) Interféron</a:t>
            </a:r>
          </a:p>
          <a:p>
            <a:pPr algn="ctr"/>
            <a:r>
              <a:rPr lang="fr-FR" sz="2000" b="1" dirty="0" smtClean="0">
                <a:solidFill>
                  <a:srgbClr val="C00000"/>
                </a:solidFill>
                <a:latin typeface="Comic Sans MS" pitchFamily="66" charset="0"/>
              </a:rPr>
              <a:t>INF</a:t>
            </a:r>
            <a:endParaRPr lang="fr-FR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039341" y="1556793"/>
            <a:ext cx="1678025" cy="9082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2009440" y="2465087"/>
            <a:ext cx="1728927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22" idx="1"/>
          </p:cNvCxnSpPr>
          <p:nvPr/>
        </p:nvCxnSpPr>
        <p:spPr>
          <a:xfrm>
            <a:off x="2039341" y="2465087"/>
            <a:ext cx="1414231" cy="113974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3717366" y="1356738"/>
            <a:ext cx="4687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INF </a:t>
            </a:r>
            <a:r>
              <a:rPr lang="el-GR" sz="2000" b="1" dirty="0" smtClean="0">
                <a:latin typeface="Comic Sans MS" pitchFamily="66" charset="0"/>
              </a:rPr>
              <a:t>α</a:t>
            </a:r>
            <a:r>
              <a:rPr lang="fr-FR" sz="2000" b="1" dirty="0" smtClean="0">
                <a:latin typeface="Comic Sans MS" pitchFamily="66" charset="0"/>
              </a:rPr>
              <a:t> (leucocytaire: chromosome 9)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717366" y="2241835"/>
            <a:ext cx="5009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INF </a:t>
            </a:r>
            <a:r>
              <a:rPr lang="el-GR" sz="2000" b="1" dirty="0" smtClean="0">
                <a:latin typeface="Comic Sans MS" pitchFamily="66" charset="0"/>
              </a:rPr>
              <a:t>β</a:t>
            </a:r>
            <a:r>
              <a:rPr lang="fr-FR" sz="2000" b="1" dirty="0" smtClean="0">
                <a:latin typeface="Comic Sans MS" pitchFamily="66" charset="0"/>
              </a:rPr>
              <a:t> (fibroblastique;: chromosome 9)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453572" y="3404776"/>
            <a:ext cx="4155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latin typeface="Comic Sans MS" pitchFamily="66" charset="0"/>
              </a:rPr>
              <a:t>INF</a:t>
            </a:r>
            <a:r>
              <a:rPr lang="el-GR" sz="2000" b="1" dirty="0" smtClean="0">
                <a:latin typeface="Comic Sans MS" pitchFamily="66" charset="0"/>
              </a:rPr>
              <a:t>γ</a:t>
            </a:r>
            <a:r>
              <a:rPr lang="fr-FR" sz="2000" b="1" dirty="0" smtClean="0">
                <a:latin typeface="Comic Sans MS" pitchFamily="66" charset="0"/>
              </a:rPr>
              <a:t>  (Immun: chromosome 12)</a:t>
            </a:r>
            <a:endParaRPr lang="fr-FR" sz="2000" b="1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1057" y="4077072"/>
            <a:ext cx="8314687" cy="235449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 Les Interférons de type 1 (IFN-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 α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et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β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)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sont les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éléments « clefs »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d’une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réponse antivirale. Les IFN-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α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et </a:t>
            </a:r>
            <a:r>
              <a:rPr kumimoji="0" lang="el-G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β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sont potentiellement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produits par toutes les cellules de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l’organisme lorsqu’elles sont infectées</a:t>
            </a:r>
            <a:r>
              <a:rPr kumimoji="0" lang="fr-FR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omic Sans MS" pitchFamily="66" charset="0"/>
              </a:rPr>
              <a:t>par un virus.</a:t>
            </a:r>
          </a:p>
          <a:p>
            <a:pPr marL="342900" marR="0" lvl="0" indent="-34290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fr-FR" sz="2000" b="1" kern="0" dirty="0" smtClean="0">
                <a:latin typeface="Comic Sans MS" pitchFamily="66" charset="0"/>
              </a:rPr>
              <a:t>Interfèrent avec toutes les étapes de cycle viral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écutif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863</TotalTime>
  <Words>1148</Words>
  <Application>Microsoft Office PowerPoint</Application>
  <PresentationFormat>Affichage à l'écran (4:3)</PresentationFormat>
  <Paragraphs>152</Paragraphs>
  <Slides>29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Exécutif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acer</dc:creator>
  <cp:lastModifiedBy>acer</cp:lastModifiedBy>
  <cp:revision>46</cp:revision>
  <dcterms:created xsi:type="dcterms:W3CDTF">2018-04-15T08:17:30Z</dcterms:created>
  <dcterms:modified xsi:type="dcterms:W3CDTF">2020-03-20T11:05:45Z</dcterms:modified>
</cp:coreProperties>
</file>