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76" r:id="rId6"/>
    <p:sldId id="261" r:id="rId7"/>
    <p:sldId id="262" r:id="rId8"/>
    <p:sldId id="273" r:id="rId9"/>
    <p:sldId id="277" r:id="rId10"/>
    <p:sldId id="264" r:id="rId11"/>
    <p:sldId id="265" r:id="rId12"/>
    <p:sldId id="266" r:id="rId13"/>
    <p:sldId id="278" r:id="rId14"/>
    <p:sldId id="267" r:id="rId15"/>
    <p:sldId id="279" r:id="rId16"/>
    <p:sldId id="268" r:id="rId17"/>
    <p:sldId id="280" r:id="rId18"/>
    <p:sldId id="269" r:id="rId19"/>
    <p:sldId id="275" r:id="rId20"/>
    <p:sldId id="281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1A8F75-4E86-462D-99AD-3C7F8A1E24F6}" type="datetimeFigureOut">
              <a:rPr lang="fr-FR" smtClean="0"/>
              <a:pPr/>
              <a:t>29/03/2020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9ACAF4-90F2-4857-8309-3613501645CA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Oxydase" TargetMode="External"/><Relationship Id="rId7" Type="http://schemas.openxmlformats.org/officeDocument/2006/relationships/hyperlink" Target="http://fr.wikipedia.org/wiki/Eau" TargetMode="External"/><Relationship Id="rId2" Type="http://schemas.openxmlformats.org/officeDocument/2006/relationships/hyperlink" Target="http://fr.wikipedia.org/wiki/Enzy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.wikipedia.org/wiki/Peroxyde_d'hydrog%C3%A8ne" TargetMode="External"/><Relationship Id="rId5" Type="http://schemas.openxmlformats.org/officeDocument/2006/relationships/hyperlink" Target="http://fr.wikipedia.org/wiki/Hydrog%C3%A8ne" TargetMode="External"/><Relationship Id="rId4" Type="http://schemas.openxmlformats.org/officeDocument/2006/relationships/hyperlink" Target="http://fr.wikipedia.org/wiki/Acid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Introduction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nombreux produits chimiques subissent une biotransformation (transformation métabolique) dans les organes et les tissues.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William (1959) 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divisé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les réactions de biotransformation en 2 types principaux :</a:t>
            </a:r>
          </a:p>
          <a:p>
            <a:pPr marL="514350" lvl="0" indent="-514350">
              <a:buFont typeface="Wingdings" pitchFamily="2" charset="2"/>
              <a:buChar char="q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réactions de phase 1 : oxydation, réduction et hydrolyse.</a:t>
            </a:r>
          </a:p>
          <a:p>
            <a:pPr marL="514350" lvl="0" indent="-514350">
              <a:buFont typeface="Wingdings" pitchFamily="2" charset="2"/>
              <a:buChar char="q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réactions de phase 2 : supposant la production d’un composé (un conjugué), bio synthétisé a partir du toxique ou d’un métabolite et d’un substrat endogène.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Les métabolites et les conjugués sont généralement moins toxiques, plus hydrosolubles et plus polaires donc facilement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excrétables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3600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/>
              <a:t> </a:t>
            </a:r>
            <a:r>
              <a:rPr lang="fr-FR" b="1" dirty="0" smtClean="0">
                <a:solidFill>
                  <a:schemeClr val="tx2"/>
                </a:solidFill>
              </a:rPr>
              <a:t>C)</a:t>
            </a:r>
            <a:r>
              <a:rPr lang="fr-F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Hydrolyse</a:t>
            </a:r>
            <a:r>
              <a:rPr lang="fr-FR" b="1" dirty="0">
                <a:solidFill>
                  <a:schemeClr val="tx2"/>
                </a:solidFill>
              </a:rPr>
              <a:t> :</a:t>
            </a:r>
            <a:endParaRPr lang="fr-FR" dirty="0">
              <a:solidFill>
                <a:schemeClr val="tx2"/>
              </a:solidFill>
            </a:endParaRP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Liaisons sensibles (esters, amides) sous des estérases et des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amidases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Aryle estérases hydrolysant les esters aromatiques</a:t>
            </a: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Carboxyle estérase hydrolysant les esters aliphatique.</a:t>
            </a: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Acétyle estérase hydrolysant les esters dont la moitié acide est l’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acétique</a:t>
            </a: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Choline estérase hydrolysant les esters dont le résidu est un alcool.</a:t>
            </a: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Ex : (aspirine) est hydrolysé en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salicylique et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acétique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5" name="Image 4" descr="C:\Users\Compaq\Desktop\hydrol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05064"/>
            <a:ext cx="777686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lvl="0">
              <a:buNone/>
            </a:pPr>
            <a:r>
              <a:rPr lang="fr-FR" b="1" dirty="0" smtClean="0"/>
              <a:t>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.Réactions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phase 2 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Les réactions de phase 2 impliquent plusieurs types de métabolites endogènes qui peuvent former des conjugués avec les toxiques eux-mêmes ou des métabolites. 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Ces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conjugués sont généralement plus hydrosolubles et plus facilement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excrétables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Selon le métabolite endogène, on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distingue: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fr-FR" b="1" dirty="0" smtClean="0"/>
              <a:t> </a:t>
            </a:r>
            <a:r>
              <a:rPr lang="fr-F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fr-FR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Glucuronoconjugaison</a:t>
            </a:r>
            <a:r>
              <a:rPr lang="fr-F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endParaRPr lang="fr-F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C’est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la forme de conjugaison la plus courante et la plus importante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Elle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concerne 4classes de produits chimiques :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Les alcools aliphatiques ou aromatiques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Les acides carboxyliques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Les composés soufrés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Les amines.</a:t>
            </a:r>
          </a:p>
          <a:p>
            <a:pPr>
              <a:buFont typeface="Courier New" pitchFamily="49" charset="0"/>
              <a:buChar char="o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L’enzyme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qui catalyse cette réaction est l’UDP glucuronyl transférase, enzyme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microsomique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qui contrôle le transfert de l’acide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glucuronique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 partir de l’UDPGA(acide 5’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uridine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diphosphata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-α-D-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glucuronique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 sur une aglycone. Selon la structure chimique des aglycones, sont formés des :O-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glucuronides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; N-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glucuronides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S-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glucuronides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 DG_91_PIC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784887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/>
              <a:t> </a:t>
            </a:r>
            <a:r>
              <a:rPr lang="fr-F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fr-FR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Sulfoconjugaison</a:t>
            </a:r>
            <a:r>
              <a:rPr lang="fr-F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endParaRPr lang="fr-F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C’est une réaction de transfert qui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permet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l’addition d’un groupement sulfate sous forme activée sur la molécule conjugable.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donneur de sulfate est le PAPS (3’-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phosphoadénosine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5’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phosphosulfate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transfert est catalysé par des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sulfotransférase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enzyme localisées dans le cytoplasme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Ce transfert concerne : les phénols, les alcools, les amines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800" dirty="0"/>
          </a:p>
          <a:p>
            <a:r>
              <a:rPr lang="en-US" sz="2800" dirty="0" smtClean="0">
                <a:solidFill>
                  <a:schemeClr val="tx2"/>
                </a:solidFill>
              </a:rPr>
              <a:t>        </a:t>
            </a:r>
            <a:r>
              <a:rPr lang="en-US" sz="2800" dirty="0">
                <a:solidFill>
                  <a:schemeClr val="tx2"/>
                </a:solidFill>
              </a:rPr>
              <a:t>R-OH +PAPS →PAP + R-O-Sulfate</a:t>
            </a:r>
            <a:endParaRPr lang="fr-FR" sz="2800" dirty="0">
              <a:solidFill>
                <a:schemeClr val="tx2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 DG_91_1_PIC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770485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Méthylation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fr-F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C’est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transfert d’un groupement méthyle sur certains composés (des phénols, des thiols, des amines et certains éléments tels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que As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Se. Ce transfert est catalysé par les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méthyltransférase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qui utilisent la SAM (S-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adénosyl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méthionine) comme donneur de méthyle</a:t>
            </a:r>
            <a:r>
              <a:rPr lang="fr-FR" sz="2400" dirty="0" smtClean="0"/>
              <a:t>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4" name="Image 3" descr="Image DG_92_PIC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84984"/>
            <a:ext cx="741682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d) Acétylation :</a:t>
            </a:r>
            <a:endParaRPr lang="fr-FR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L’acétylation implique le transfert de groupements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acétyl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sur des amines et des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sulfonamides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Le transfert est catalysé par la N-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acétyltransférase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utilise l’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acétyl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coenzyme A comme donneur de groupement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acétyl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 smtClean="0"/>
              <a:t>                                               NAT</a:t>
            </a:r>
            <a:endParaRPr lang="fr-FR" sz="2400" dirty="0" smtClean="0"/>
          </a:p>
          <a:p>
            <a:pPr>
              <a:buNone/>
            </a:pPr>
            <a:r>
              <a:rPr lang="en-US" sz="2400" dirty="0" smtClean="0"/>
              <a:t>   R-NH2 + CH3-CO-S-CoA    →    R-NH-CO-CH3 + SH-</a:t>
            </a:r>
            <a:r>
              <a:rPr lang="en-US" sz="2400" dirty="0" err="1" smtClean="0"/>
              <a:t>CoA</a:t>
            </a:r>
            <a:endParaRPr lang="fr-FR" sz="2400" dirty="0" smtClean="0"/>
          </a:p>
          <a:p>
            <a:endParaRPr lang="fr-FR" dirty="0"/>
          </a:p>
        </p:txBody>
      </p:sp>
      <p:pic>
        <p:nvPicPr>
          <p:cNvPr id="4" name="Image 3" descr="Image DG_92_1_PIC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717032"/>
            <a:ext cx="7416824" cy="254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fr-FR" sz="4300" b="1" dirty="0" smtClean="0"/>
              <a:t>  </a:t>
            </a:r>
            <a:r>
              <a:rPr lang="fr-FR" sz="7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7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fr-FR" sz="5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7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Conjugaison avec </a:t>
            </a:r>
            <a:r>
              <a:rPr lang="fr-FR" sz="7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des acides </a:t>
            </a:r>
            <a:r>
              <a:rPr lang="fr-FR" sz="7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aminés</a:t>
            </a:r>
            <a:r>
              <a:rPr lang="fr-FR" sz="6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fr-FR" sz="3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fr-FR" sz="6200" dirty="0" smtClean="0">
                <a:latin typeface="Times New Roman" pitchFamily="18" charset="0"/>
                <a:cs typeface="Times New Roman" pitchFamily="18" charset="0"/>
              </a:rPr>
              <a:t>     Catalysée par un acide aminé et le coenzyme A. Le groupement carboxylique d’un </a:t>
            </a:r>
            <a:r>
              <a:rPr lang="fr-FR" sz="6200" dirty="0" err="1" smtClean="0">
                <a:latin typeface="Times New Roman" pitchFamily="18" charset="0"/>
                <a:cs typeface="Times New Roman" pitchFamily="18" charset="0"/>
              </a:rPr>
              <a:t>xénobiotique</a:t>
            </a:r>
            <a:r>
              <a:rPr lang="fr-FR" sz="6200" dirty="0" smtClean="0">
                <a:latin typeface="Times New Roman" pitchFamily="18" charset="0"/>
                <a:cs typeface="Times New Roman" pitchFamily="18" charset="0"/>
              </a:rPr>
              <a:t> peut se conjuguer avec le groupement aminé d’un aminoacide (glycine, glutamine) pour former un amide.</a:t>
            </a:r>
          </a:p>
          <a:p>
            <a:pPr>
              <a:buNone/>
            </a:pPr>
            <a:endParaRPr lang="fr-FR" sz="6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7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sz="8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7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Conjugaison </a:t>
            </a:r>
            <a:r>
              <a:rPr lang="fr-FR" sz="7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avec le glutathion :</a:t>
            </a:r>
            <a:endParaRPr lang="fr-FR" sz="51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Cette réaction importante est catalysée par des glutathion S-transférase (groupe d’enzymes présentes dans le réticulum endoplasmique et le cytosol) et a comme cofacteur le glutathion</a:t>
            </a: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6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Les substances conjuguées par le glutathion sont :</a:t>
            </a:r>
          </a:p>
          <a:p>
            <a:pPr lvl="0">
              <a:buFont typeface="Courier New" pitchFamily="49" charset="0"/>
              <a:buChar char="o"/>
            </a:pP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Les composés aromatiques comme les HAP (</a:t>
            </a:r>
            <a:r>
              <a:rPr lang="fr-FR" sz="6000" dirty="0" err="1">
                <a:latin typeface="Times New Roman" pitchFamily="18" charset="0"/>
                <a:cs typeface="Times New Roman" pitchFamily="18" charset="0"/>
              </a:rPr>
              <a:t>epoxydes</a:t>
            </a: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) ;</a:t>
            </a:r>
          </a:p>
          <a:p>
            <a:pPr lvl="0">
              <a:buFont typeface="Courier New" pitchFamily="49" charset="0"/>
              <a:buChar char="o"/>
            </a:pP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Dérivés halogénés aliphatiques et aromatiques</a:t>
            </a:r>
          </a:p>
          <a:p>
            <a:pPr lvl="0">
              <a:buFont typeface="Courier New" pitchFamily="49" charset="0"/>
              <a:buChar char="o"/>
            </a:pP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Esters de l’acide </a:t>
            </a:r>
            <a:r>
              <a:rPr lang="fr-FR" sz="6000" dirty="0" err="1">
                <a:latin typeface="Times New Roman" pitchFamily="18" charset="0"/>
                <a:cs typeface="Times New Roman" pitchFamily="18" charset="0"/>
              </a:rPr>
              <a:t>diméthyl</a:t>
            </a:r>
            <a:r>
              <a:rPr lang="fr-FR" sz="6000" dirty="0">
                <a:latin typeface="Times New Roman" pitchFamily="18" charset="0"/>
                <a:cs typeface="Times New Roman" pitchFamily="18" charset="0"/>
              </a:rPr>
              <a:t> phosphorique.</a:t>
            </a:r>
          </a:p>
          <a:p>
            <a:endParaRPr lang="fr-FR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 DG_94_PIC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8136904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biotransformation peut donc être considérée comme un mécanisme de détoxication de l’organisme. Cependant, dans certains cas, les métabolites sont plus toxiques que la molécule-mère : de telle réactions sont qualifiées « 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bioactivation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» .</a:t>
            </a:r>
          </a:p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foie: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joue le rôle sans doute le plus important en raison du débit sanguin hépatique considérable (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env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25% du débit cardiaque soit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env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:1.5 l/min) .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Il en résulte une arrivée toujours massive des substances étrangères au foie, qu’ elles aient été introduites dans l’organisme par voie orale ou parentérale.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biotransformation peut avoir lieu d’autre organes : le tube digestif, les poumons, les reins, la peau, la rate, le placenta, la thyroïde, la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cortico-surrénale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3"/>
            <a:ext cx="7992888" cy="584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r>
              <a:rPr lang="fr-FR" b="1" dirty="0" smtClean="0"/>
              <a:t> </a:t>
            </a:r>
            <a:r>
              <a:rPr lang="fr-FR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4.Métabolisme </a:t>
            </a:r>
            <a:r>
              <a:rPr lang="fr-FR" sz="5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 réactions toxiques :</a:t>
            </a:r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Epoxydation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 : ces réactions sont catalysées par des </a:t>
            </a:r>
            <a:r>
              <a:rPr lang="fr-FR" sz="5100" dirty="0" err="1" smtClean="0">
                <a:latin typeface="Times New Roman" pitchFamily="18" charset="0"/>
                <a:cs typeface="Times New Roman" pitchFamily="18" charset="0"/>
              </a:rPr>
              <a:t>monooxygénases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cyt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P450.</a:t>
            </a:r>
          </a:p>
          <a:p>
            <a:pPr lvl="0">
              <a:buNone/>
            </a:pPr>
            <a:endParaRPr lang="fr-FR" sz="51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N-hydroxylation :hémolyse ou méthémoglobinémie ex : amines aromatiques</a:t>
            </a:r>
          </a:p>
          <a:p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Les N-</a:t>
            </a: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hydroxymétabolites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 conjugués avec l’acide sulfurique ou acétique peuvent 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être 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instables, et avoir des effets mutagènes, cancérogènes et fortement toxiques 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fr-FR" sz="51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Radicaux libres et formation d’ions </a:t>
            </a: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superoxydes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>
              <a:buNone/>
            </a:pP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     Ex1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: le 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tétrachlorure de carbone /</a:t>
            </a:r>
            <a:r>
              <a:rPr lang="fr-FR" sz="5100" dirty="0" err="1" smtClean="0">
                <a:latin typeface="Times New Roman" pitchFamily="18" charset="0"/>
                <a:cs typeface="Times New Roman" pitchFamily="18" charset="0"/>
              </a:rPr>
              <a:t>trichlorométhyle</a:t>
            </a:r>
            <a:endParaRPr lang="fr-FR" sz="5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    Ex2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 : le </a:t>
            </a: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paraquat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 est connu pour produire des radicaux </a:t>
            </a:r>
            <a:r>
              <a:rPr lang="fr-FR" sz="5100" dirty="0" err="1">
                <a:latin typeface="Times New Roman" pitchFamily="18" charset="0"/>
                <a:cs typeface="Times New Roman" pitchFamily="18" charset="0"/>
              </a:rPr>
              <a:t>superoxydes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fr-FR" sz="51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Activation dans le tube digestif :</a:t>
            </a:r>
          </a:p>
          <a:p>
            <a:pPr>
              <a:buNone/>
            </a:pP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      Ex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 : les nitrites et certaines amines peuvent former les nitrosamines.</a:t>
            </a:r>
          </a:p>
          <a:p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Les nitrates peuvent </a:t>
            </a:r>
            <a:r>
              <a:rPr lang="fr-FR" sz="5100" dirty="0" smtClean="0">
                <a:latin typeface="Times New Roman" pitchFamily="18" charset="0"/>
                <a:cs typeface="Times New Roman" pitchFamily="18" charset="0"/>
              </a:rPr>
              <a:t>être </a:t>
            </a:r>
            <a:r>
              <a:rPr lang="fr-FR" sz="5100" dirty="0">
                <a:latin typeface="Times New Roman" pitchFamily="18" charset="0"/>
                <a:cs typeface="Times New Roman" pitchFamily="18" charset="0"/>
              </a:rPr>
              <a:t>convertis en nitrites et induire de la méthémoglobinémie.</a:t>
            </a:r>
          </a:p>
          <a:p>
            <a:pPr>
              <a:buNone/>
            </a:pPr>
            <a:endParaRPr lang="fr-FR" sz="5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5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5)Facteurs </a:t>
            </a:r>
            <a:r>
              <a:rPr lang="fr-FR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influençant la biotransformation :</a:t>
            </a:r>
            <a:endParaRPr lang="fr-FR" sz="3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9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Facteurs physicochimiques :</a:t>
            </a:r>
          </a:p>
          <a:p>
            <a:pPr lvl="0">
              <a:buFont typeface="Wingdings" pitchFamily="2" charset="2"/>
              <a:buChar char="ü"/>
            </a:pP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Voie d’absorption : la voie orale entraine une métabolisation plus importante que la voie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IV.</a:t>
            </a:r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Transfert membranaire : (ionisation, </a:t>
            </a:r>
            <a:r>
              <a:rPr lang="fr-FR" sz="9600" dirty="0" err="1">
                <a:latin typeface="Times New Roman" pitchFamily="18" charset="0"/>
                <a:cs typeface="Times New Roman" pitchFamily="18" charset="0"/>
              </a:rPr>
              <a:t>liposolubilité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, affinité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vis-à-vis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des transporteurs….)</a:t>
            </a:r>
          </a:p>
          <a:p>
            <a:pPr lvl="0">
              <a:buFont typeface="Courier New" pitchFamily="49" charset="0"/>
              <a:buChar char="o"/>
            </a:pPr>
            <a:r>
              <a:rPr lang="fr-FR" sz="9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Facteurs physiopathologique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âge,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sexe, espèce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grossesse,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pathologies sous-adjacentes.</a:t>
            </a:r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9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Facteurs extrinsèques :</a:t>
            </a:r>
          </a:p>
          <a:p>
            <a:pPr lvl="0">
              <a:buFont typeface="Wingdings" pitchFamily="2" charset="2"/>
              <a:buChar char="ü"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Etat nutritionnel : la déshydratation modifie la distribution.</a:t>
            </a:r>
          </a:p>
          <a:p>
            <a:pPr lvl="0">
              <a:buFont typeface="Wingdings" pitchFamily="2" charset="2"/>
              <a:buChar char="ü"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Activité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, sédentarisme :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le sédentarisme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diminue l’activité microsomale.</a:t>
            </a:r>
          </a:p>
          <a:p>
            <a:pPr lvl="0">
              <a:buFont typeface="Wingdings" pitchFamily="2" charset="2"/>
              <a:buChar char="ü"/>
            </a:pP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Les interactions : dont les conséquences 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9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Induction : qui est une augmentation de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synthèse enzymatique.</a:t>
            </a:r>
          </a:p>
          <a:p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Inhibition : qui est une diminution de la vitesse de métabolisation.</a:t>
            </a:r>
          </a:p>
          <a:p>
            <a:pPr>
              <a:buNone/>
            </a:pPr>
            <a:r>
              <a:rPr lang="fr-FR" sz="9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fr-FR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6)Intérêt de la connaissance du métabolisme :</a:t>
            </a: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Les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processus de biotransformation sont essentiels a connaitre puisqu’ils ont un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intérêt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</a:t>
            </a:r>
          </a:p>
          <a:p>
            <a:pPr lvl="0">
              <a:buFont typeface="Courier New" pitchFamily="49" charset="0"/>
              <a:buChar char="o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Analytique : quantification des métabolites</a:t>
            </a:r>
          </a:p>
          <a:p>
            <a:pPr lvl="0">
              <a:buFont typeface="Courier New" pitchFamily="49" charset="0"/>
              <a:buChar char="o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Prévenir le risque d’accident thérapeutique lors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d’association.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 rôle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détoxifiant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par stimulation d’enzymes spécifiques.</a:t>
            </a:r>
          </a:p>
          <a:p>
            <a:pPr lvl="0">
              <a:buFont typeface="Courier New" pitchFamily="49" charset="0"/>
              <a:buChar char="o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Permet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de nous expliquer le traitement d’un dysfonctionnement physiologique 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2.Réactions 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phase 1 :</a:t>
            </a:r>
            <a:endParaRPr lang="fr-F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fr-FR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Oxydation :</a:t>
            </a:r>
            <a:endParaRPr lang="fr-F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r-FR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Mono oxygénase </a:t>
            </a:r>
            <a:r>
              <a:rPr lang="fr-F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fr-FR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Cyt</a:t>
            </a:r>
            <a:r>
              <a:rPr lang="fr-F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P450 :</a:t>
            </a:r>
            <a:endParaRPr lang="fr-FR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système le plus important est celui des cytochromes P450 (superfamille d’enzymes ayant des propriétés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oxydo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reductrices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 Elle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possède un maximum d’absorption a 450nm)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Composée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de : hème (Fe+3) +protéine+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cysteinate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+site actif de CYP450</a:t>
            </a:r>
          </a:p>
          <a:p>
            <a:pPr lvl="0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monooxygénases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liées au cytochrome P450 sont localisées dans le R.E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Wingdings" pitchFamily="2" charset="2"/>
              <a:buChar char="q"/>
            </a:pPr>
            <a:r>
              <a:rPr lang="fr-FR" dirty="0">
                <a:solidFill>
                  <a:schemeClr val="accent2"/>
                </a:solidFill>
              </a:rPr>
              <a:t>Oxydation microsomale : </a:t>
            </a:r>
            <a:r>
              <a:rPr lang="fr-FR" dirty="0" smtClean="0">
                <a:solidFill>
                  <a:schemeClr val="accent2"/>
                </a:solidFill>
              </a:rPr>
              <a:t>catalysé </a:t>
            </a:r>
            <a:r>
              <a:rPr lang="fr-FR" dirty="0">
                <a:solidFill>
                  <a:schemeClr val="accent2"/>
                </a:solidFill>
              </a:rPr>
              <a:t>par CYP450</a:t>
            </a:r>
          </a:p>
          <a:p>
            <a:pPr lvl="0"/>
            <a:r>
              <a:rPr lang="fr-FR" dirty="0"/>
              <a:t>Oxydation aliphatique</a:t>
            </a:r>
          </a:p>
          <a:p>
            <a:pPr lvl="0"/>
            <a:r>
              <a:rPr lang="fr-FR" dirty="0"/>
              <a:t>Oxydation aromatique</a:t>
            </a:r>
          </a:p>
          <a:p>
            <a:pPr lvl="0"/>
            <a:r>
              <a:rPr lang="fr-FR" dirty="0" err="1"/>
              <a:t>Epoxydation</a:t>
            </a:r>
            <a:endParaRPr lang="fr-FR" dirty="0"/>
          </a:p>
          <a:p>
            <a:pPr lvl="0"/>
            <a:r>
              <a:rPr lang="en-US" dirty="0" err="1" smtClean="0"/>
              <a:t>O.desalkylation</a:t>
            </a:r>
            <a:r>
              <a:rPr lang="en-US" dirty="0"/>
              <a:t> :    R-O-CH3    → R-OH + HCHO</a:t>
            </a:r>
            <a:endParaRPr lang="fr-FR" dirty="0"/>
          </a:p>
          <a:p>
            <a:pPr lvl="0"/>
            <a:r>
              <a:rPr lang="en-US" dirty="0" err="1" smtClean="0"/>
              <a:t>N.desalkylation</a:t>
            </a:r>
            <a:r>
              <a:rPr lang="en-US" dirty="0"/>
              <a:t> :    R-NH-CH3 → R-NH2 + HCHO</a:t>
            </a:r>
            <a:endParaRPr lang="fr-FR" dirty="0"/>
          </a:p>
          <a:p>
            <a:pPr lvl="0"/>
            <a:r>
              <a:rPr lang="en-US" dirty="0" err="1"/>
              <a:t>S.desalkylation</a:t>
            </a:r>
            <a:r>
              <a:rPr lang="en-US" dirty="0"/>
              <a:t> :     R-S-CH3     → R-SH +HCHO</a:t>
            </a:r>
            <a:endParaRPr lang="fr-FR" dirty="0"/>
          </a:p>
          <a:p>
            <a:pPr lvl="0"/>
            <a:r>
              <a:rPr lang="fr-FR" dirty="0"/>
              <a:t>Désamination oxydative</a:t>
            </a:r>
          </a:p>
          <a:p>
            <a:pPr lvl="0"/>
            <a:r>
              <a:rPr lang="fr-FR" dirty="0"/>
              <a:t>N. oxydation</a:t>
            </a:r>
          </a:p>
          <a:p>
            <a:pPr lvl="0"/>
            <a:r>
              <a:rPr lang="fr-FR" dirty="0"/>
              <a:t>N. </a:t>
            </a:r>
            <a:r>
              <a:rPr lang="fr-FR" dirty="0" err="1"/>
              <a:t>hydroxydation</a:t>
            </a:r>
            <a:endParaRPr lang="fr-FR" dirty="0"/>
          </a:p>
          <a:p>
            <a:pPr lvl="0"/>
            <a:r>
              <a:rPr lang="fr-FR" dirty="0"/>
              <a:t>Sul oxydation</a:t>
            </a:r>
          </a:p>
          <a:p>
            <a:pPr lvl="0"/>
            <a:r>
              <a:rPr lang="fr-FR" dirty="0"/>
              <a:t>Désulfuration</a:t>
            </a:r>
          </a:p>
          <a:p>
            <a:pPr lvl="0"/>
            <a:r>
              <a:rPr lang="fr-FR" dirty="0" err="1" smtClean="0"/>
              <a:t>Déshalogénation</a:t>
            </a:r>
            <a:r>
              <a:rPr lang="fr-FR" dirty="0" smtClean="0"/>
              <a:t> </a:t>
            </a:r>
            <a:r>
              <a:rPr lang="fr-FR" dirty="0"/>
              <a:t>oxydative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mage DG_83_1_PIC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352839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Image DG_83_PIC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836712"/>
            <a:ext cx="345638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Image DG_84_PICT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573016"/>
            <a:ext cx="36004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Image DG_85_1_PICT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3573016"/>
            <a:ext cx="345638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fr-FR" dirty="0">
                <a:solidFill>
                  <a:schemeClr val="accent2"/>
                </a:solidFill>
              </a:rPr>
              <a:t>Oxydation non  microsomales :</a:t>
            </a: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Oxydation d’amine : oxydation des amines en aldéhydes par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MAO (monoamine oxydase).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>
                <a:latin typeface="Times New Roman" pitchFamily="18" charset="0"/>
                <a:cs typeface="Times New Roman" pitchFamily="18" charset="0"/>
              </a:rPr>
              <a:t>Déshydrogénation des alcools et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aldéhydes: catalysée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par l’alcool déshydrogénase et l’aldéhyde déshydrogénase.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NAD+    NADH.H+              NAD+    NADH.H+              </a:t>
            </a:r>
            <a:endParaRPr lang="fr-FR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CH3-CH2OH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→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CH3-CHO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→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CH3-COOH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Ethanol        ADH         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acétaldéhyde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ALDH     acetate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fr-FR" sz="4000" b="1" dirty="0" smtClean="0">
                <a:solidFill>
                  <a:schemeClr val="accent4"/>
                </a:solidFill>
              </a:rPr>
              <a:t> b) </a:t>
            </a:r>
            <a:r>
              <a:rPr lang="fr-FR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Flavine </a:t>
            </a:r>
            <a:r>
              <a:rPr lang="fr-FR" sz="4000" b="1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monooxygénase</a:t>
            </a:r>
            <a:r>
              <a:rPr lang="fr-FR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Assurent l’oxydation des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composés azotés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, soufrés ou phosphorés.</a:t>
            </a:r>
          </a:p>
          <a:p>
            <a:pPr lvl="0"/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L’O2 est la source d’oxydation en association avec un cofacteur (NADPH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Une certaine compétition peut exister entre les CYP et les FMO vis-à-vis de certains substrats.</a:t>
            </a:r>
          </a:p>
          <a:p>
            <a:pPr lvl="0"/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Dans le foie, on observe 85% de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CYP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pour seulement 15% de FMO.</a:t>
            </a:r>
          </a:p>
          <a:p>
            <a:pPr lvl="0"/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Dans la peau seulement 33% de CYP pour 66% de FMO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Peroxydation 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peroxydase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est une 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tooltip="Enzyme"/>
              </a:rPr>
              <a:t>enzyme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de type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3" tooltip="Oxydase"/>
              </a:rPr>
              <a:t>oxydase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qui typiquement catalyse une réaction de la forme 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4" tooltip="Acide"/>
              </a:rPr>
              <a:t>   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5" tooltip="Hydrogène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hlinkClick r:id="rId5" tooltip="Hydrogène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6" tooltip="Peroxyde d'hydrogène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hlinkClick r:id="rId6" tooltip="Peroxyde d'hydrogène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6" tooltip="Peroxyde d'hydrogène"/>
              </a:rPr>
              <a:t>O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hlinkClick r:id="rId6" tooltip="Peroxyde d'hydrogène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A + 2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7" tooltip="Eau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  <a:hlinkClick r:id="rId7" tooltip="Eau"/>
              </a:rPr>
              <a:t>2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hlinkClick r:id="rId7" tooltip="Eau"/>
              </a:rPr>
              <a:t>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514350" indent="-514350">
              <a:buNone/>
            </a:pPr>
            <a:r>
              <a:rPr lang="fr-FR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B. Réduction :</a:t>
            </a:r>
            <a:endParaRPr lang="fr-FR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Réduction microsomales :</a:t>
            </a:r>
            <a:endParaRPr lang="fr-FR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Réduction des dérivés nitrés et azoïques avec formation d’une amine.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b) Réduction non microsomales :</a:t>
            </a:r>
            <a:endParaRPr lang="fr-FR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Réaction reverses de l’alcool déshydrogénase.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Image DG_85_PICT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2696"/>
            <a:ext cx="712879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774</TotalTime>
  <Words>294</Words>
  <Application>Microsoft Office PowerPoint</Application>
  <PresentationFormat>Affichage à l'écran (4:3)</PresentationFormat>
  <Paragraphs>128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0" baseType="lpstr">
      <vt:lpstr>Calibri</vt:lpstr>
      <vt:lpstr>Constantia</vt:lpstr>
      <vt:lpstr>Courier New</vt:lpstr>
      <vt:lpstr>Times New Roman</vt:lpstr>
      <vt:lpstr>Wingdings</vt:lpstr>
      <vt:lpstr>Wingdings 2</vt:lpstr>
      <vt:lpstr>Débit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 :</dc:title>
  <dc:creator>Compaq</dc:creator>
  <cp:lastModifiedBy>AC er</cp:lastModifiedBy>
  <cp:revision>43</cp:revision>
  <dcterms:created xsi:type="dcterms:W3CDTF">2014-03-03T15:24:10Z</dcterms:created>
  <dcterms:modified xsi:type="dcterms:W3CDTF">2020-03-29T13:17:40Z</dcterms:modified>
</cp:coreProperties>
</file>