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95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9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66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29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5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879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48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55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71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5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3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48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76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1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60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6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7F3CD4-BE73-4D83-AE56-24DF1249A7E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348C61-C173-41F5-88D0-52560BA2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Chapitre 04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14351"/>
            <a:ext cx="6815669" cy="1320802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 intellectuelle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3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Propriété</a:t>
            </a:r>
            <a:r>
              <a:rPr lang="en-US" dirty="0"/>
              <a:t> </a:t>
            </a:r>
            <a:r>
              <a:rPr lang="en-US" dirty="0" err="1"/>
              <a:t>intellectuelle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2522" y="3469975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Elle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comporte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deux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aspects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2522" y="3961619"/>
            <a:ext cx="9690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la propriété industrielle: inventions, marques, 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et toute 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création industrielle. En général, la 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propriété industrielle 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est protégée par un brevet.</a:t>
            </a: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2521" y="4529244"/>
            <a:ext cx="9784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rgbClr val="000000"/>
                </a:solidFill>
                <a:latin typeface="+mj-lt"/>
              </a:rPr>
              <a:t> Propriété littéraire et artistique: s’applique à toutes les créations telles que romans, essais, films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cinématographiques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œuvres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musicales,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peinture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sculpture…. En général, la propriété littéraire et artistique 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est protégée par des droits d’auteur et 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droits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voisins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2" y="2515468"/>
            <a:ext cx="9794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propriété scientifique (intellectuelle) est le domaine comportant l'ensemble des droits exclusifs accordés sur des créations intellectuelles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8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Protection de la propriété intellectuelle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9569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la </a:t>
            </a:r>
            <a:r>
              <a:rPr lang="fr-FR" dirty="0"/>
              <a:t>protection de la propriété intellectuelle est directement opposée au plagiat et au </a:t>
            </a:r>
            <a:r>
              <a:rPr lang="fr-FR" dirty="0" smtClean="0"/>
              <a:t>copier-coller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1" y="3784842"/>
            <a:ext cx="9601196" cy="956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A l’université Algérienne, généralement la reprise de matériels scientifiques par les étudiants en graduation est laissée à l’appréciation des enseignants.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8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Modes de protection de la propriété intellectuelle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145970" cy="4997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Brevet </a:t>
            </a:r>
            <a:r>
              <a:rPr lang="en-US" dirty="0" err="1" smtClean="0"/>
              <a:t>d’invention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3371" y="3158086"/>
            <a:ext cx="8442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+mj-lt"/>
              </a:rPr>
              <a:t>Un brevet est un droit exclusif conféré sur 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une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invention 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3371" y="3756300"/>
            <a:ext cx="9906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une invention </a:t>
            </a:r>
            <a:r>
              <a:rPr lang="fr-FR" dirty="0" smtClean="0"/>
              <a:t> est définit comme </a:t>
            </a:r>
            <a:r>
              <a:rPr lang="fr-FR" dirty="0"/>
              <a:t>suit : « Toute réalisation, tout procédé, toute machine, fabrication ou composition de matières, ainsi que tout perfectionnement de l’un d’eux, présentant le caractère de la nouveauté et de l’utilité. 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2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2079" y="1452043"/>
            <a:ext cx="9152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  <a:latin typeface="+mj-lt"/>
              </a:rPr>
              <a:t>En Algérie il existe un organisme l’INAPI (Institut 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national de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la propriété industrielle) qui est chargé 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de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</a:rPr>
              <a:t>l’enregistrement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des brevets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02079" y="2727012"/>
            <a:ext cx="88261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  <a:latin typeface="+mj-lt"/>
              </a:rPr>
              <a:t>Chaque pays possède un organisme (ou plusieurs) 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chargé de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la délivrance des brevets.</a:t>
            </a:r>
            <a:endParaRPr lang="en-US" sz="2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2079" y="3907861"/>
            <a:ext cx="9400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  <a:latin typeface="+mj-lt"/>
              </a:rPr>
              <a:t>Le brevet offre une protection (au sens juridique 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et réglementaire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) à l’invention. Elle ne peut être ni réalisée 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ni commercialisée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sans le consentement de l’auteur.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931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696" y="3233785"/>
            <a:ext cx="9858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Il ne </a:t>
            </a:r>
            <a:r>
              <a:rPr lang="fr-FR" dirty="0"/>
              <a:t>faut pas qu’elle ait été rendue publique, à moins que </a:t>
            </a:r>
            <a:r>
              <a:rPr lang="fr-FR" dirty="0" smtClean="0"/>
              <a:t>cela </a:t>
            </a:r>
            <a:r>
              <a:rPr lang="fr-FR" dirty="0"/>
              <a:t>ne se soit produit moins de un an avant le dépôt de la demande.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4696" y="4458570"/>
            <a:ext cx="974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Il </a:t>
            </a:r>
            <a:r>
              <a:rPr lang="fr-FR" dirty="0" smtClean="0"/>
              <a:t> </a:t>
            </a:r>
            <a:r>
              <a:rPr lang="fr-FR" dirty="0"/>
              <a:t>faut </a:t>
            </a:r>
            <a:r>
              <a:rPr lang="fr-FR" dirty="0" smtClean="0"/>
              <a:t>l’invention </a:t>
            </a:r>
            <a:r>
              <a:rPr lang="fr-FR" dirty="0"/>
              <a:t>fonctionne et comporte une certaine utilité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Conditions pour que l’invention soit brevetable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3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qui n’est pas brevetable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586" y="3157823"/>
            <a:ext cx="9350828" cy="1479491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Le brevet est accordé pour une matérialisation de l’idée et non pour l’idée elle-même. On ne peut pas faire breveter, par exemple, de simples </a:t>
            </a:r>
            <a:r>
              <a:rPr lang="fr-FR" dirty="0" smtClean="0"/>
              <a:t>principes scientifiques </a:t>
            </a:r>
            <a:r>
              <a:rPr lang="fr-FR" dirty="0"/>
              <a:t>ou conceptions théoriques.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23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354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Garamond</vt:lpstr>
      <vt:lpstr>Times New Roman</vt:lpstr>
      <vt:lpstr>Wingdings</vt:lpstr>
      <vt:lpstr>Organic</vt:lpstr>
      <vt:lpstr>Chapitre 04</vt:lpstr>
      <vt:lpstr>Propriété intellectuelle</vt:lpstr>
      <vt:lpstr>Protection de la propriété intellectuelle</vt:lpstr>
      <vt:lpstr>Modes de protection de la propriété intellectuelle</vt:lpstr>
      <vt:lpstr>PowerPoint Presentation</vt:lpstr>
      <vt:lpstr>Conditions pour que l’invention soit brevetable</vt:lpstr>
      <vt:lpstr>Ce qui n’est pas brevetable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04</dc:title>
  <dc:creator>STS</dc:creator>
  <cp:lastModifiedBy>STS</cp:lastModifiedBy>
  <cp:revision>5</cp:revision>
  <dcterms:created xsi:type="dcterms:W3CDTF">2023-04-25T22:19:05Z</dcterms:created>
  <dcterms:modified xsi:type="dcterms:W3CDTF">2023-04-25T23:12:28Z</dcterms:modified>
</cp:coreProperties>
</file>