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6"/>
  </p:notesMasterIdLst>
  <p:sldIdLst>
    <p:sldId id="256" r:id="rId2"/>
    <p:sldId id="326" r:id="rId3"/>
    <p:sldId id="364" r:id="rId4"/>
    <p:sldId id="259" r:id="rId5"/>
    <p:sldId id="302" r:id="rId6"/>
    <p:sldId id="303" r:id="rId7"/>
    <p:sldId id="304" r:id="rId8"/>
    <p:sldId id="260" r:id="rId9"/>
    <p:sldId id="305" r:id="rId10"/>
    <p:sldId id="306" r:id="rId11"/>
    <p:sldId id="307" r:id="rId12"/>
    <p:sldId id="308" r:id="rId13"/>
    <p:sldId id="309" r:id="rId14"/>
    <p:sldId id="310" r:id="rId15"/>
    <p:sldId id="312" r:id="rId16"/>
    <p:sldId id="313" r:id="rId17"/>
    <p:sldId id="314" r:id="rId18"/>
    <p:sldId id="316" r:id="rId19"/>
    <p:sldId id="315" r:id="rId20"/>
    <p:sldId id="317" r:id="rId21"/>
    <p:sldId id="318" r:id="rId22"/>
    <p:sldId id="367" r:id="rId23"/>
    <p:sldId id="368" r:id="rId24"/>
    <p:sldId id="374" r:id="rId25"/>
    <p:sldId id="375" r:id="rId26"/>
    <p:sldId id="376" r:id="rId27"/>
    <p:sldId id="319" r:id="rId28"/>
    <p:sldId id="320" r:id="rId29"/>
    <p:sldId id="321" r:id="rId30"/>
    <p:sldId id="322" r:id="rId31"/>
    <p:sldId id="323" r:id="rId32"/>
    <p:sldId id="324" r:id="rId33"/>
    <p:sldId id="365" r:id="rId34"/>
    <p:sldId id="366" r:id="rId35"/>
  </p:sldIdLst>
  <p:sldSz cx="9144000" cy="5143500" type="screen16x9"/>
  <p:notesSz cx="6858000" cy="9144000"/>
  <p:embeddedFontLst>
    <p:embeddedFont>
      <p:font typeface="Barlow Condensed Medium" charset="0"/>
      <p:regular r:id="rId37"/>
      <p:bold r:id="rId38"/>
      <p:italic r:id="rId39"/>
      <p:boldItalic r:id="rId40"/>
    </p:embeddedFont>
    <p:embeddedFont>
      <p:font typeface="Barlow Condensed" charset="0"/>
      <p:regular r:id="rId41"/>
      <p:bold r:id="rId42"/>
      <p:italic r:id="rId43"/>
      <p:boldItalic r:id="rId44"/>
    </p:embeddedFont>
    <p:embeddedFont>
      <p:font typeface="Barlow Condensed SemiBold" charset="0"/>
      <p:regular r:id="rId45"/>
      <p:bold r:id="rId46"/>
      <p:italic r:id="rId47"/>
      <p:boldItalic r:id="rId48"/>
    </p:embeddedFont>
    <p:embeddedFont>
      <p:font typeface="Arvo" charset="0"/>
      <p:regular r:id="rId49"/>
      <p:bold r:id="rId50"/>
      <p:italic r:id="rId51"/>
      <p:boldItalic r:id="rId52"/>
    </p:embeddedFont>
    <p:embeddedFont>
      <p:font typeface="Calibri" pitchFamily="34" charset="0"/>
      <p:regular r:id="rId53"/>
      <p:bold r:id="rId54"/>
      <p:italic r:id="rId55"/>
      <p:boldItalic r:id="rId56"/>
    </p:embeddedFont>
    <p:embeddedFont>
      <p:font typeface="Fira Sans Extra Condensed Medium"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F95187D-D60E-4E2C-BBF9-FED3159FB884}">
  <a:tblStyle styleId="{EF95187D-D60E-4E2C-BBF9-FED3159FB8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90" d="100"/>
          <a:sy n="90" d="100"/>
        </p:scale>
        <p:origin x="-816"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d2cabac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d2cabac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5d2caba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5d2caba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d2cabac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d2cabac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d2cabac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d2cabac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d2cabac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d2cabac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5d2cabac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5d2cabac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d2cabac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d2cabac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95512" y="1245627"/>
            <a:ext cx="5553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5200">
                <a:solidFill>
                  <a:srgbClr val="0B139E"/>
                </a:solidFill>
              </a:defRPr>
            </a:lvl2pPr>
            <a:lvl3pPr lvl="2" algn="r">
              <a:spcBef>
                <a:spcPts val="0"/>
              </a:spcBef>
              <a:spcAft>
                <a:spcPts val="0"/>
              </a:spcAft>
              <a:buClr>
                <a:srgbClr val="0B139E"/>
              </a:buClr>
              <a:buSzPts val="5200"/>
              <a:buNone/>
              <a:defRPr sz="5200">
                <a:solidFill>
                  <a:srgbClr val="0B139E"/>
                </a:solidFill>
              </a:defRPr>
            </a:lvl3pPr>
            <a:lvl4pPr lvl="3" algn="r">
              <a:spcBef>
                <a:spcPts val="0"/>
              </a:spcBef>
              <a:spcAft>
                <a:spcPts val="0"/>
              </a:spcAft>
              <a:buClr>
                <a:srgbClr val="0B139E"/>
              </a:buClr>
              <a:buSzPts val="5200"/>
              <a:buNone/>
              <a:defRPr sz="5200">
                <a:solidFill>
                  <a:srgbClr val="0B139E"/>
                </a:solidFill>
              </a:defRPr>
            </a:lvl4pPr>
            <a:lvl5pPr lvl="4" algn="r">
              <a:spcBef>
                <a:spcPts val="0"/>
              </a:spcBef>
              <a:spcAft>
                <a:spcPts val="0"/>
              </a:spcAft>
              <a:buClr>
                <a:srgbClr val="0B139E"/>
              </a:buClr>
              <a:buSzPts val="5200"/>
              <a:buNone/>
              <a:defRPr sz="5200">
                <a:solidFill>
                  <a:srgbClr val="0B139E"/>
                </a:solidFill>
              </a:defRPr>
            </a:lvl5pPr>
            <a:lvl6pPr lvl="5" algn="r">
              <a:spcBef>
                <a:spcPts val="0"/>
              </a:spcBef>
              <a:spcAft>
                <a:spcPts val="0"/>
              </a:spcAft>
              <a:buClr>
                <a:srgbClr val="0B139E"/>
              </a:buClr>
              <a:buSzPts val="5200"/>
              <a:buNone/>
              <a:defRPr sz="5200">
                <a:solidFill>
                  <a:srgbClr val="0B139E"/>
                </a:solidFill>
              </a:defRPr>
            </a:lvl6pPr>
            <a:lvl7pPr lvl="6" algn="r">
              <a:spcBef>
                <a:spcPts val="0"/>
              </a:spcBef>
              <a:spcAft>
                <a:spcPts val="0"/>
              </a:spcAft>
              <a:buClr>
                <a:srgbClr val="0B139E"/>
              </a:buClr>
              <a:buSzPts val="5200"/>
              <a:buNone/>
              <a:defRPr sz="5200">
                <a:solidFill>
                  <a:srgbClr val="0B139E"/>
                </a:solidFill>
              </a:defRPr>
            </a:lvl7pPr>
            <a:lvl8pPr lvl="7" algn="r">
              <a:spcBef>
                <a:spcPts val="0"/>
              </a:spcBef>
              <a:spcAft>
                <a:spcPts val="0"/>
              </a:spcAft>
              <a:buClr>
                <a:srgbClr val="0B139E"/>
              </a:buClr>
              <a:buSzPts val="5200"/>
              <a:buNone/>
              <a:defRPr sz="5200">
                <a:solidFill>
                  <a:srgbClr val="0B139E"/>
                </a:solidFill>
              </a:defRPr>
            </a:lvl8pPr>
            <a:lvl9pPr lvl="8" algn="r">
              <a:spcBef>
                <a:spcPts val="0"/>
              </a:spcBef>
              <a:spcAft>
                <a:spcPts val="0"/>
              </a:spcAft>
              <a:buClr>
                <a:srgbClr val="0B139E"/>
              </a:buClr>
              <a:buSzPts val="5200"/>
              <a:buNone/>
              <a:defRPr sz="5200">
                <a:solidFill>
                  <a:srgbClr val="0B139E"/>
                </a:solidFill>
              </a:defRPr>
            </a:lvl9pPr>
          </a:lstStyle>
          <a:p>
            <a:endParaRPr/>
          </a:p>
        </p:txBody>
      </p:sp>
      <p:grpSp>
        <p:nvGrpSpPr>
          <p:cNvPr id="11" name="Google Shape;11;p2"/>
          <p:cNvGrpSpPr/>
          <p:nvPr/>
        </p:nvGrpSpPr>
        <p:grpSpPr>
          <a:xfrm>
            <a:off x="6607116" y="2397713"/>
            <a:ext cx="2550204" cy="2757917"/>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6847" y="-280618"/>
            <a:ext cx="2865062" cy="3613974"/>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5"/>
        <p:cNvGrpSpPr/>
        <p:nvPr/>
      </p:nvGrpSpPr>
      <p:grpSpPr>
        <a:xfrm>
          <a:off x="0" y="0"/>
          <a:ext cx="0" cy="0"/>
          <a:chOff x="0" y="0"/>
          <a:chExt cx="0" cy="0"/>
        </a:xfrm>
      </p:grpSpPr>
      <p:grpSp>
        <p:nvGrpSpPr>
          <p:cNvPr id="186" name="Google Shape;186;p4"/>
          <p:cNvGrpSpPr/>
          <p:nvPr/>
        </p:nvGrpSpPr>
        <p:grpSpPr>
          <a:xfrm>
            <a:off x="6396261" y="-26651"/>
            <a:ext cx="2761414" cy="1094590"/>
            <a:chOff x="5543377" y="-26648"/>
            <a:chExt cx="3613943" cy="1432521"/>
          </a:xfrm>
        </p:grpSpPr>
        <p:sp>
          <p:nvSpPr>
            <p:cNvPr id="187" name="Google Shape;187;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4"/>
          <p:cNvGrpSpPr/>
          <p:nvPr/>
        </p:nvGrpSpPr>
        <p:grpSpPr>
          <a:xfrm>
            <a:off x="-413096" y="3658798"/>
            <a:ext cx="2192144" cy="1495178"/>
            <a:chOff x="-293170" y="3658798"/>
            <a:chExt cx="2192144" cy="1495178"/>
          </a:xfrm>
        </p:grpSpPr>
        <p:sp>
          <p:nvSpPr>
            <p:cNvPr id="209" name="Google Shape;209;p4"/>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4"/>
          <p:cNvSpPr txBox="1">
            <a:spLocks noGrp="1"/>
          </p:cNvSpPr>
          <p:nvPr>
            <p:ph type="ctrTitle"/>
          </p:nvPr>
        </p:nvSpPr>
        <p:spPr>
          <a:xfrm>
            <a:off x="4155425" y="20543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28" name="Google Shape;228;p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4"/>
          <p:cNvSpPr txBox="1">
            <a:spLocks noGrp="1"/>
          </p:cNvSpPr>
          <p:nvPr>
            <p:ph type="ctrTitle" idx="3"/>
          </p:nvPr>
        </p:nvSpPr>
        <p:spPr>
          <a:xfrm>
            <a:off x="4155425" y="27195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0" name="Google Shape;230;p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4"/>
          <p:cNvSpPr txBox="1">
            <a:spLocks noGrp="1"/>
          </p:cNvSpPr>
          <p:nvPr>
            <p:ph type="ctrTitle" idx="5"/>
          </p:nvPr>
        </p:nvSpPr>
        <p:spPr>
          <a:xfrm>
            <a:off x="4155425" y="33848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2" name="Google Shape;232;p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3" name="Google Shape;233;p4"/>
          <p:cNvSpPr txBox="1">
            <a:spLocks noGrp="1"/>
          </p:cNvSpPr>
          <p:nvPr>
            <p:ph type="ctrTitle" idx="7"/>
          </p:nvPr>
        </p:nvSpPr>
        <p:spPr>
          <a:xfrm>
            <a:off x="4155425" y="40500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4" name="Google Shape;234;p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cxnSp>
        <p:nvCxnSpPr>
          <p:cNvPr id="235" name="Google Shape;235;p4"/>
          <p:cNvCxnSpPr/>
          <p:nvPr/>
        </p:nvCxnSpPr>
        <p:spPr>
          <a:xfrm>
            <a:off x="3986825" y="-16500"/>
            <a:ext cx="0" cy="4488600"/>
          </a:xfrm>
          <a:prstGeom prst="straightConnector1">
            <a:avLst/>
          </a:prstGeom>
          <a:noFill/>
          <a:ln w="28575" cap="flat" cmpd="sng">
            <a:solidFill>
              <a:schemeClr val="accent4"/>
            </a:solidFill>
            <a:prstDash val="solid"/>
            <a:round/>
            <a:headEnd type="none" w="med" len="med"/>
            <a:tailEnd type="none" w="med" len="med"/>
          </a:ln>
        </p:spPr>
      </p:cxnSp>
      <p:sp>
        <p:nvSpPr>
          <p:cNvPr id="236" name="Google Shape;236;p4"/>
          <p:cNvSpPr txBox="1">
            <a:spLocks noGrp="1"/>
          </p:cNvSpPr>
          <p:nvPr>
            <p:ph type="ctrTitle" idx="9"/>
          </p:nvPr>
        </p:nvSpPr>
        <p:spPr>
          <a:xfrm>
            <a:off x="4155425" y="1272250"/>
            <a:ext cx="3888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3600"/>
              <a:buFont typeface="Barlow Condensed"/>
              <a:buNone/>
              <a:defRPr sz="3600">
                <a:solidFill>
                  <a:schemeClr val="accent4"/>
                </a:solidFill>
                <a:latin typeface="Barlow Condensed"/>
                <a:ea typeface="Barlow Condensed"/>
                <a:cs typeface="Barlow Condensed"/>
                <a:sym typeface="Barlow Condensed"/>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1">
  <p:cSld name="CUSTOM_2">
    <p:spTree>
      <p:nvGrpSpPr>
        <p:cNvPr id="1" name="Shape 282"/>
        <p:cNvGrpSpPr/>
        <p:nvPr/>
      </p:nvGrpSpPr>
      <p:grpSpPr>
        <a:xfrm>
          <a:off x="0" y="0"/>
          <a:ext cx="0" cy="0"/>
          <a:chOff x="0" y="0"/>
          <a:chExt cx="0" cy="0"/>
        </a:xfrm>
      </p:grpSpPr>
      <p:grpSp>
        <p:nvGrpSpPr>
          <p:cNvPr id="283" name="Google Shape;283;p6"/>
          <p:cNvGrpSpPr/>
          <p:nvPr/>
        </p:nvGrpSpPr>
        <p:grpSpPr>
          <a:xfrm rot="10800000">
            <a:off x="11" y="4059387"/>
            <a:ext cx="2761414" cy="1094590"/>
            <a:chOff x="5543377" y="-26648"/>
            <a:chExt cx="3613943" cy="1432521"/>
          </a:xfrm>
        </p:grpSpPr>
        <p:sp>
          <p:nvSpPr>
            <p:cNvPr id="284" name="Google Shape;284;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6"/>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cxnSp>
        <p:nvCxnSpPr>
          <p:cNvPr id="306" name="Google Shape;306;p6"/>
          <p:cNvCxnSpPr/>
          <p:nvPr/>
        </p:nvCxnSpPr>
        <p:spPr>
          <a:xfrm>
            <a:off x="8634675" y="-1604650"/>
            <a:ext cx="0" cy="2664900"/>
          </a:xfrm>
          <a:prstGeom prst="straightConnector1">
            <a:avLst/>
          </a:prstGeom>
          <a:noFill/>
          <a:ln w="28575" cap="flat" cmpd="sng">
            <a:solidFill>
              <a:srgbClr val="F5340B"/>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2">
  <p:cSld name="CUSTOM_2_1">
    <p:spTree>
      <p:nvGrpSpPr>
        <p:cNvPr id="1" name="Shape 307"/>
        <p:cNvGrpSpPr/>
        <p:nvPr/>
      </p:nvGrpSpPr>
      <p:grpSpPr>
        <a:xfrm>
          <a:off x="0" y="0"/>
          <a:ext cx="0" cy="0"/>
          <a:chOff x="0" y="0"/>
          <a:chExt cx="0" cy="0"/>
        </a:xfrm>
      </p:grpSpPr>
      <p:sp>
        <p:nvSpPr>
          <p:cNvPr id="308" name="Google Shape;308;p7"/>
          <p:cNvSpPr txBox="1">
            <a:spLocks noGrp="1"/>
          </p:cNvSpPr>
          <p:nvPr>
            <p:ph type="ctrTitle"/>
          </p:nvPr>
        </p:nvSpPr>
        <p:spPr>
          <a:xfrm flipH="1">
            <a:off x="770700" y="468450"/>
            <a:ext cx="8095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309" name="Google Shape;309;p7"/>
          <p:cNvCxnSpPr/>
          <p:nvPr/>
        </p:nvCxnSpPr>
        <p:spPr>
          <a:xfrm>
            <a:off x="498026" y="-1604650"/>
            <a:ext cx="0" cy="2664900"/>
          </a:xfrm>
          <a:prstGeom prst="straightConnector1">
            <a:avLst/>
          </a:prstGeom>
          <a:noFill/>
          <a:ln w="28575" cap="flat" cmpd="sng">
            <a:solidFill>
              <a:schemeClr val="lt2"/>
            </a:solidFill>
            <a:prstDash val="solid"/>
            <a:round/>
            <a:headEnd type="none" w="med" len="med"/>
            <a:tailEnd type="none" w="med" len="med"/>
          </a:ln>
        </p:spPr>
      </p:cxnSp>
      <p:grpSp>
        <p:nvGrpSpPr>
          <p:cNvPr id="310" name="Google Shape;310;p7"/>
          <p:cNvGrpSpPr/>
          <p:nvPr/>
        </p:nvGrpSpPr>
        <p:grpSpPr>
          <a:xfrm rot="10800000" flipH="1">
            <a:off x="6396261" y="4059387"/>
            <a:ext cx="2761414" cy="1094590"/>
            <a:chOff x="5543377" y="-26648"/>
            <a:chExt cx="3613943" cy="1432521"/>
          </a:xfrm>
        </p:grpSpPr>
        <p:sp>
          <p:nvSpPr>
            <p:cNvPr id="311" name="Google Shape;311;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CUSTOM_3">
    <p:spTree>
      <p:nvGrpSpPr>
        <p:cNvPr id="1" name="Shape 3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9E6E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1pPr>
            <a:lvl2pPr lvl="1">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2pPr>
            <a:lvl3pPr lvl="2">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3pPr>
            <a:lvl4pPr lvl="3">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4pPr>
            <a:lvl5pPr lvl="4">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5pPr>
            <a:lvl6pPr lvl="5">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6pPr>
            <a:lvl7pPr lvl="6">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7pPr>
            <a:lvl8pPr lvl="7">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8pPr>
            <a:lvl9pPr lvl="8">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Arvo"/>
              <a:buChar char="●"/>
              <a:defRPr sz="1800">
                <a:solidFill>
                  <a:srgbClr val="434343"/>
                </a:solidFill>
                <a:latin typeface="Arvo"/>
                <a:ea typeface="Arvo"/>
                <a:cs typeface="Arvo"/>
                <a:sym typeface="Arvo"/>
              </a:defRPr>
            </a:lvl1pPr>
            <a:lvl2pPr marL="914400" lvl="1"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2pPr>
            <a:lvl3pPr marL="1371600" lvl="2"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3pPr>
            <a:lvl4pPr marL="1828800" lvl="3"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4pPr>
            <a:lvl5pPr marL="2286000" lvl="4"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5pPr>
            <a:lvl6pPr marL="2743200" lvl="5"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6pPr>
            <a:lvl7pPr marL="3200400" lvl="6"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7pPr>
            <a:lvl8pPr marL="3657600" lvl="7"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8pPr>
            <a:lvl9pPr marL="4114800" lvl="8" indent="-317500">
              <a:lnSpc>
                <a:spcPct val="115000"/>
              </a:lnSpc>
              <a:spcBef>
                <a:spcPts val="1600"/>
              </a:spcBef>
              <a:spcAft>
                <a:spcPts val="1600"/>
              </a:spcAft>
              <a:buClr>
                <a:srgbClr val="434343"/>
              </a:buClr>
              <a:buSzPts val="1400"/>
              <a:buFont typeface="Arvo"/>
              <a:buChar char="■"/>
              <a:defRPr>
                <a:solidFill>
                  <a:srgbClr val="434343"/>
                </a:solidFill>
                <a:latin typeface="Arvo"/>
                <a:ea typeface="Arvo"/>
                <a:cs typeface="Arvo"/>
                <a:sym typeface="Arv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6E1"/>
        </a:solidFill>
        <a:effectLst/>
      </p:bgPr>
    </p:bg>
    <p:spTree>
      <p:nvGrpSpPr>
        <p:cNvPr id="1" name="Shape 345"/>
        <p:cNvGrpSpPr/>
        <p:nvPr/>
      </p:nvGrpSpPr>
      <p:grpSpPr>
        <a:xfrm>
          <a:off x="0" y="0"/>
          <a:ext cx="0" cy="0"/>
          <a:chOff x="0" y="0"/>
          <a:chExt cx="0" cy="0"/>
        </a:xfrm>
      </p:grpSpPr>
      <p:sp>
        <p:nvSpPr>
          <p:cNvPr id="346" name="Google Shape;346;p13"/>
          <p:cNvSpPr txBox="1">
            <a:spLocks noGrp="1"/>
          </p:cNvSpPr>
          <p:nvPr>
            <p:ph type="ctrTitle"/>
          </p:nvPr>
        </p:nvSpPr>
        <p:spPr>
          <a:xfrm>
            <a:off x="1902372" y="325821"/>
            <a:ext cx="6117021" cy="446689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dirty="0" smtClean="0"/>
              <a:t/>
            </a:r>
            <a:br>
              <a:rPr lang="es" dirty="0" smtClean="0"/>
            </a:br>
            <a:r>
              <a:rPr lang="es" dirty="0" smtClean="0"/>
              <a:t>Cours de Bioinformatique</a:t>
            </a:r>
            <a:br>
              <a:rPr lang="es" dirty="0" smtClean="0"/>
            </a:br>
            <a:r>
              <a:rPr lang="es" dirty="0" smtClean="0"/>
              <a:t/>
            </a:r>
            <a:br>
              <a:rPr lang="es" dirty="0" smtClean="0"/>
            </a:br>
            <a:r>
              <a:rPr lang="es" sz="4000" dirty="0" smtClean="0"/>
              <a:t>Licence</a:t>
            </a:r>
            <a:r>
              <a:rPr lang="es" dirty="0" smtClean="0"/>
              <a:t/>
            </a:r>
            <a:br>
              <a:rPr lang="es" dirty="0" smtClean="0"/>
            </a:br>
            <a:r>
              <a:rPr lang="es" sz="2400" dirty="0" smtClean="0"/>
              <a:t>Dr Benchouieb I</a:t>
            </a:r>
            <a:br>
              <a:rPr lang="es" sz="2400" dirty="0" smtClean="0"/>
            </a:br>
            <a:r>
              <a:rPr lang="es" sz="1800" dirty="0" smtClean="0"/>
              <a:t>Département de Biologie moléculaire et cellulaire </a:t>
            </a:r>
            <a:br>
              <a:rPr lang="es" sz="1800" dirty="0" smtClean="0"/>
            </a:br>
            <a:r>
              <a:rPr lang="es" sz="1800" dirty="0" smtClean="0"/>
              <a:t>Université MSB Jijel, Algérie.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546539" y="1177158"/>
            <a:ext cx="7903778" cy="872357"/>
          </a:xfrm>
          <a:prstGeom prst="rect">
            <a:avLst/>
          </a:prstGeom>
        </p:spPr>
        <p:txBody>
          <a:bodyPr spcFirstLastPara="1" wrap="square" lIns="91425" tIns="91425" rIns="91425" bIns="91425" anchor="b" anchorCtr="0">
            <a:noAutofit/>
          </a:bodyPr>
          <a:lstStyle/>
          <a:p>
            <a:r>
              <a:rPr lang="fr-FR" sz="2400" b="1" dirty="0" smtClean="0"/>
              <a:t>EMBL </a:t>
            </a:r>
            <a:r>
              <a:rPr lang="fr-FR" sz="2400" dirty="0" smtClean="0"/>
              <a:t>créée en 1980 par l'EMBL (</a:t>
            </a:r>
            <a:r>
              <a:rPr lang="fr-FR" sz="2400" dirty="0" err="1" smtClean="0"/>
              <a:t>European</a:t>
            </a:r>
            <a:r>
              <a:rPr lang="fr-FR" sz="2400" dirty="0" smtClean="0"/>
              <a:t> </a:t>
            </a:r>
            <a:r>
              <a:rPr lang="fr-FR" sz="2400" dirty="0" err="1" smtClean="0"/>
              <a:t>Molecular</a:t>
            </a:r>
            <a:r>
              <a:rPr lang="fr-FR" sz="2400" dirty="0" smtClean="0"/>
              <a:t> </a:t>
            </a:r>
            <a:r>
              <a:rPr lang="fr-FR" sz="2400" dirty="0" err="1" smtClean="0"/>
              <a:t>Biology</a:t>
            </a:r>
            <a:r>
              <a:rPr lang="fr-FR" sz="2400" dirty="0" smtClean="0"/>
              <a:t> </a:t>
            </a:r>
            <a:r>
              <a:rPr lang="fr-FR" sz="2400" dirty="0" err="1" smtClean="0"/>
              <a:t>Laboratory</a:t>
            </a:r>
            <a:r>
              <a:rPr lang="fr-FR" sz="2400" dirty="0" smtClean="0"/>
              <a:t>), est maintenue à l'EBI (</a:t>
            </a:r>
            <a:r>
              <a:rPr lang="fr-FR" sz="2400" dirty="0" err="1" smtClean="0"/>
              <a:t>European</a:t>
            </a:r>
            <a:r>
              <a:rPr lang="fr-FR" sz="2400" dirty="0" smtClean="0"/>
              <a:t> </a:t>
            </a:r>
            <a:r>
              <a:rPr lang="fr-FR" sz="2400" dirty="0" err="1" smtClean="0"/>
              <a:t>Bioinformatics</a:t>
            </a:r>
            <a:r>
              <a:rPr lang="fr-FR" sz="2400" dirty="0" smtClean="0"/>
              <a:t> Institute)</a:t>
            </a:r>
            <a:endParaRPr sz="2400"/>
          </a:p>
        </p:txBody>
      </p:sp>
      <p:sp>
        <p:nvSpPr>
          <p:cNvPr id="22" name="Titre 21"/>
          <p:cNvSpPr>
            <a:spLocks noGrp="1"/>
          </p:cNvSpPr>
          <p:nvPr>
            <p:ph type="ctrTitle"/>
          </p:nvPr>
        </p:nvSpPr>
        <p:spPr>
          <a:xfrm flipH="1">
            <a:off x="571003" y="321306"/>
            <a:ext cx="8095500" cy="577800"/>
          </a:xfrm>
        </p:spPr>
        <p:txBody>
          <a:bodyPr/>
          <a:lstStyle/>
          <a:p>
            <a:r>
              <a:rPr lang="fr-FR" sz="3200" dirty="0" smtClean="0"/>
              <a:t>Les BD généralistes:</a:t>
            </a:r>
            <a:endParaRPr lang="fr-FR" dirty="0"/>
          </a:p>
        </p:txBody>
      </p:sp>
      <p:pic>
        <p:nvPicPr>
          <p:cNvPr id="2050" name="Picture 2"/>
          <p:cNvPicPr>
            <a:picLocks noChangeAspect="1" noChangeArrowheads="1"/>
          </p:cNvPicPr>
          <p:nvPr/>
        </p:nvPicPr>
        <p:blipFill>
          <a:blip r:embed="rId3"/>
          <a:srcRect/>
          <a:stretch>
            <a:fillRect/>
          </a:stretch>
        </p:blipFill>
        <p:spPr bwMode="auto">
          <a:xfrm>
            <a:off x="1093076" y="2280744"/>
            <a:ext cx="6831723" cy="2322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546538" y="1177158"/>
            <a:ext cx="8303171" cy="872357"/>
          </a:xfrm>
          <a:prstGeom prst="rect">
            <a:avLst/>
          </a:prstGeom>
        </p:spPr>
        <p:txBody>
          <a:bodyPr spcFirstLastPara="1" wrap="square" lIns="91425" tIns="91425" rIns="91425" bIns="91425" anchor="b" anchorCtr="0">
            <a:noAutofit/>
          </a:bodyPr>
          <a:lstStyle/>
          <a:p>
            <a:r>
              <a:rPr lang="fr-FR" sz="2400" b="1" dirty="0" smtClean="0"/>
              <a:t>DDBJ </a:t>
            </a:r>
            <a:r>
              <a:rPr lang="fr-FR" sz="2400" dirty="0" smtClean="0"/>
              <a:t>(DNA Data Bank of </a:t>
            </a:r>
            <a:r>
              <a:rPr lang="fr-FR" sz="2400" dirty="0" err="1" smtClean="0"/>
              <a:t>Japan</a:t>
            </a:r>
            <a:r>
              <a:rPr lang="fr-FR" sz="2400" dirty="0" smtClean="0"/>
              <a:t>) maintenue par le Centre d'Information Biologique de l'Institut National de Génétique, créée en 1986.</a:t>
            </a:r>
            <a:endParaRPr sz="2400"/>
          </a:p>
        </p:txBody>
      </p:sp>
      <p:sp>
        <p:nvSpPr>
          <p:cNvPr id="22" name="Titre 21"/>
          <p:cNvSpPr>
            <a:spLocks noGrp="1"/>
          </p:cNvSpPr>
          <p:nvPr>
            <p:ph type="ctrTitle"/>
          </p:nvPr>
        </p:nvSpPr>
        <p:spPr>
          <a:xfrm flipH="1">
            <a:off x="571003" y="321306"/>
            <a:ext cx="8095500" cy="577800"/>
          </a:xfrm>
        </p:spPr>
        <p:txBody>
          <a:bodyPr/>
          <a:lstStyle/>
          <a:p>
            <a:r>
              <a:rPr lang="fr-FR" sz="3200" dirty="0" smtClean="0"/>
              <a:t>Les BD généralistes:</a:t>
            </a:r>
            <a:endParaRPr lang="fr-FR" dirty="0"/>
          </a:p>
        </p:txBody>
      </p:sp>
      <p:pic>
        <p:nvPicPr>
          <p:cNvPr id="3074" name="Picture 2"/>
          <p:cNvPicPr>
            <a:picLocks noChangeAspect="1" noChangeArrowheads="1"/>
          </p:cNvPicPr>
          <p:nvPr/>
        </p:nvPicPr>
        <p:blipFill>
          <a:blip r:embed="rId3"/>
          <a:srcRect/>
          <a:stretch>
            <a:fillRect/>
          </a:stretch>
        </p:blipFill>
        <p:spPr bwMode="auto">
          <a:xfrm>
            <a:off x="733425" y="2176134"/>
            <a:ext cx="7067550"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20414" y="1198179"/>
            <a:ext cx="8723586" cy="1912883"/>
          </a:xfrm>
          <a:prstGeom prst="rect">
            <a:avLst/>
          </a:prstGeom>
        </p:spPr>
        <p:txBody>
          <a:bodyPr spcFirstLastPara="1" wrap="square" lIns="91425" tIns="91425" rIns="91425" bIns="91425" anchor="b" anchorCtr="0">
            <a:noAutofit/>
          </a:bodyPr>
          <a:lstStyle/>
          <a:p>
            <a:r>
              <a:rPr lang="fr-FR" sz="2400" b="1" dirty="0" smtClean="0"/>
              <a:t>PIR-NBRF : </a:t>
            </a:r>
            <a:r>
              <a:rPr lang="fr-FR" sz="2400" dirty="0" smtClean="0"/>
              <a:t>D’abord, elle fut créée par la NBRF (National </a:t>
            </a:r>
            <a:r>
              <a:rPr lang="fr-FR" sz="2400" dirty="0" err="1" smtClean="0"/>
              <a:t>Biomedical</a:t>
            </a:r>
            <a:r>
              <a:rPr lang="fr-FR" sz="2400" dirty="0" smtClean="0"/>
              <a:t> </a:t>
            </a:r>
            <a:r>
              <a:rPr lang="fr-FR" sz="2400" dirty="0" err="1" smtClean="0"/>
              <a:t>Researche</a:t>
            </a:r>
            <a:r>
              <a:rPr lang="fr-FR" sz="2400" dirty="0" smtClean="0"/>
              <a:t> </a:t>
            </a:r>
            <a:r>
              <a:rPr lang="fr-FR" sz="2400" dirty="0" err="1" smtClean="0"/>
              <a:t>Foundation</a:t>
            </a:r>
            <a:r>
              <a:rPr lang="fr-FR" sz="2400" dirty="0" smtClean="0"/>
              <a:t>) en 1984.</a:t>
            </a:r>
            <a:br>
              <a:rPr lang="fr-FR" sz="2400" dirty="0" smtClean="0"/>
            </a:br>
            <a:r>
              <a:rPr lang="fr-FR" sz="2400" dirty="0" smtClean="0"/>
              <a:t>Actuellement, elle </a:t>
            </a:r>
            <a:r>
              <a:rPr lang="fr-FR" sz="2400" dirty="0" err="1" smtClean="0"/>
              <a:t>constitut</a:t>
            </a:r>
            <a:r>
              <a:rPr lang="fr-FR" sz="2400" dirty="0" smtClean="0"/>
              <a:t> un ensemble dû à la fusion de MIPS (</a:t>
            </a:r>
            <a:r>
              <a:rPr lang="fr-FR" sz="2400" dirty="0" err="1" smtClean="0"/>
              <a:t>Martinsried</a:t>
            </a:r>
            <a:r>
              <a:rPr lang="fr-FR" sz="2400" dirty="0" smtClean="0"/>
              <a:t> Institute for </a:t>
            </a:r>
            <a:r>
              <a:rPr lang="fr-FR" sz="2400" dirty="0" err="1" smtClean="0"/>
              <a:t>Protein</a:t>
            </a:r>
            <a:r>
              <a:rPr lang="fr-FR" sz="2400" dirty="0" smtClean="0"/>
              <a:t> </a:t>
            </a:r>
            <a:r>
              <a:rPr lang="fr-FR" sz="2400" dirty="0" err="1" smtClean="0"/>
              <a:t>sequences</a:t>
            </a:r>
            <a:r>
              <a:rPr lang="fr-FR" sz="2400" dirty="0" smtClean="0"/>
              <a:t>, Munich Allemagne) et de JIPID </a:t>
            </a:r>
            <a:r>
              <a:rPr lang="fr-FR" sz="2400" dirty="0" err="1" smtClean="0"/>
              <a:t>Japan</a:t>
            </a:r>
            <a:r>
              <a:rPr lang="fr-FR" sz="2400" dirty="0" smtClean="0"/>
              <a:t> International </a:t>
            </a:r>
            <a:r>
              <a:rPr lang="fr-FR" sz="2400" dirty="0" err="1" smtClean="0"/>
              <a:t>Protein</a:t>
            </a:r>
            <a:r>
              <a:rPr lang="fr-FR" sz="2400" dirty="0" smtClean="0"/>
              <a:t> Information </a:t>
            </a:r>
            <a:r>
              <a:rPr lang="fr-FR" sz="2400" dirty="0" err="1" smtClean="0"/>
              <a:t>Database</a:t>
            </a:r>
            <a:r>
              <a:rPr lang="fr-FR" sz="2400" dirty="0" smtClean="0"/>
              <a:t>).</a:t>
            </a:r>
            <a:endParaRPr sz="2400"/>
          </a:p>
        </p:txBody>
      </p:sp>
      <p:sp>
        <p:nvSpPr>
          <p:cNvPr id="22" name="Titre 21"/>
          <p:cNvSpPr>
            <a:spLocks noGrp="1"/>
          </p:cNvSpPr>
          <p:nvPr>
            <p:ph type="ctrTitle"/>
          </p:nvPr>
        </p:nvSpPr>
        <p:spPr>
          <a:xfrm flipH="1">
            <a:off x="571003" y="321306"/>
            <a:ext cx="8095500" cy="577800"/>
          </a:xfrm>
        </p:spPr>
        <p:txBody>
          <a:bodyPr/>
          <a:lstStyle/>
          <a:p>
            <a:r>
              <a:rPr lang="fr-FR" sz="3200" dirty="0" smtClean="0"/>
              <a:t>Les BD généralistes:</a:t>
            </a:r>
            <a:endParaRPr lang="fr-FR" dirty="0"/>
          </a:p>
        </p:txBody>
      </p:sp>
      <p:pic>
        <p:nvPicPr>
          <p:cNvPr id="4098" name="Picture 2"/>
          <p:cNvPicPr>
            <a:picLocks noChangeAspect="1" noChangeArrowheads="1"/>
          </p:cNvPicPr>
          <p:nvPr/>
        </p:nvPicPr>
        <p:blipFill>
          <a:blip r:embed="rId3"/>
          <a:srcRect/>
          <a:stretch>
            <a:fillRect/>
          </a:stretch>
        </p:blipFill>
        <p:spPr bwMode="auto">
          <a:xfrm>
            <a:off x="777109" y="3311744"/>
            <a:ext cx="7505700" cy="150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20414" y="1198179"/>
            <a:ext cx="8723586" cy="1912883"/>
          </a:xfrm>
          <a:prstGeom prst="rect">
            <a:avLst/>
          </a:prstGeom>
        </p:spPr>
        <p:txBody>
          <a:bodyPr spcFirstLastPara="1" wrap="square" lIns="91425" tIns="91425" rIns="91425" bIns="91425" anchor="b" anchorCtr="0">
            <a:noAutofit/>
          </a:bodyPr>
          <a:lstStyle/>
          <a:p>
            <a:r>
              <a:rPr lang="fr-FR" sz="2400" b="1" dirty="0" err="1" smtClean="0"/>
              <a:t>SwissProt</a:t>
            </a:r>
            <a:r>
              <a:rPr lang="fr-FR" sz="2400" b="1" dirty="0" smtClean="0"/>
              <a:t> : </a:t>
            </a:r>
            <a:r>
              <a:rPr lang="fr-FR" sz="2400" dirty="0" smtClean="0"/>
              <a:t>Créée</a:t>
            </a:r>
            <a:r>
              <a:rPr lang="fr-FR" sz="2400" b="1" dirty="0" smtClean="0"/>
              <a:t> </a:t>
            </a:r>
            <a:r>
              <a:rPr lang="fr-FR" sz="2400" dirty="0" smtClean="0"/>
              <a:t>par le biochimiste Amos BAIROCH en 1986 à l’Université de Genève. Actuellement développée en collaboration entre l'Institut Suisse de </a:t>
            </a:r>
            <a:r>
              <a:rPr lang="fr-FR" sz="2400" dirty="0" err="1" smtClean="0"/>
              <a:t>BioInformatique</a:t>
            </a:r>
            <a:r>
              <a:rPr lang="fr-FR" sz="2400" dirty="0" smtClean="0"/>
              <a:t> (ISB-SIB) et l'EBI. Elle contient la séquence de quasiment toutes les protéines découvertes jusque-là.</a:t>
            </a:r>
            <a:br>
              <a:rPr lang="fr-FR" sz="2400" dirty="0" smtClean="0"/>
            </a:br>
            <a:endParaRPr sz="2400"/>
          </a:p>
        </p:txBody>
      </p:sp>
      <p:sp>
        <p:nvSpPr>
          <p:cNvPr id="22" name="Titre 21"/>
          <p:cNvSpPr>
            <a:spLocks noGrp="1"/>
          </p:cNvSpPr>
          <p:nvPr>
            <p:ph type="ctrTitle"/>
          </p:nvPr>
        </p:nvSpPr>
        <p:spPr>
          <a:xfrm flipH="1">
            <a:off x="571003" y="321306"/>
            <a:ext cx="8095500" cy="577800"/>
          </a:xfrm>
        </p:spPr>
        <p:txBody>
          <a:bodyPr/>
          <a:lstStyle/>
          <a:p>
            <a:r>
              <a:rPr lang="fr-FR" sz="3200" dirty="0" smtClean="0"/>
              <a:t>Les BD généralistes:</a:t>
            </a:r>
            <a:endParaRPr lang="fr-FR" dirty="0"/>
          </a:p>
        </p:txBody>
      </p:sp>
      <p:pic>
        <p:nvPicPr>
          <p:cNvPr id="5122" name="Picture 2"/>
          <p:cNvPicPr>
            <a:picLocks noChangeAspect="1" noChangeArrowheads="1"/>
          </p:cNvPicPr>
          <p:nvPr/>
        </p:nvPicPr>
        <p:blipFill>
          <a:blip r:embed="rId3"/>
          <a:srcRect/>
          <a:stretch>
            <a:fillRect/>
          </a:stretch>
        </p:blipFill>
        <p:spPr bwMode="auto">
          <a:xfrm>
            <a:off x="642938" y="2976726"/>
            <a:ext cx="6935021" cy="173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ctrTitle"/>
          </p:nvPr>
        </p:nvSpPr>
        <p:spPr>
          <a:xfrm>
            <a:off x="4719146" y="268754"/>
            <a:ext cx="3789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Les Bases de données</a:t>
            </a:r>
            <a:endParaRPr/>
          </a:p>
        </p:txBody>
      </p:sp>
      <p:sp>
        <p:nvSpPr>
          <p:cNvPr id="392" name="Google Shape;392;p16"/>
          <p:cNvSpPr txBox="1">
            <a:spLocks noGrp="1"/>
          </p:cNvSpPr>
          <p:nvPr>
            <p:ph type="subTitle" idx="4294967295"/>
          </p:nvPr>
        </p:nvSpPr>
        <p:spPr>
          <a:xfrm>
            <a:off x="346841" y="483476"/>
            <a:ext cx="8366235" cy="4151585"/>
          </a:xfrm>
          <a:prstGeom prst="rect">
            <a:avLst/>
          </a:prstGeom>
        </p:spPr>
        <p:txBody>
          <a:bodyPr spcFirstLastPara="1" wrap="square" lIns="91425" tIns="91425" rIns="91425" bIns="91425" anchor="t" anchorCtr="0">
            <a:noAutofit/>
          </a:bodyPr>
          <a:lstStyle/>
          <a:p>
            <a:pPr marL="342900" lvl="0">
              <a:lnSpc>
                <a:spcPct val="100000"/>
              </a:lnSpc>
              <a:buClr>
                <a:schemeClr val="accent4">
                  <a:lumMod val="75000"/>
                </a:schemeClr>
              </a:buClr>
              <a:buFont typeface="+mj-lt"/>
              <a:buAutoNum type="arabicParenR" startAt="2"/>
            </a:pPr>
            <a:r>
              <a:rPr lang="fr-FR" dirty="0" smtClean="0">
                <a:solidFill>
                  <a:schemeClr val="accent4">
                    <a:lumMod val="75000"/>
                  </a:schemeClr>
                </a:solidFill>
              </a:rPr>
              <a:t> Les bases de donnés spécialisées:</a:t>
            </a:r>
          </a:p>
          <a:p>
            <a:pPr marL="342900" lvl="0">
              <a:lnSpc>
                <a:spcPct val="100000"/>
              </a:lnSpc>
              <a:buNone/>
            </a:pPr>
            <a:endParaRPr lang="fr-FR" dirty="0" smtClean="0">
              <a:solidFill>
                <a:schemeClr val="accent4">
                  <a:lumMod val="75000"/>
                </a:schemeClr>
              </a:solidFill>
            </a:endParaRPr>
          </a:p>
          <a:p>
            <a:pPr marL="342900" lvl="0" algn="just">
              <a:lnSpc>
                <a:spcPct val="100000"/>
              </a:lnSpc>
              <a:buNone/>
            </a:pPr>
            <a:r>
              <a:rPr lang="fr-FR" dirty="0" smtClean="0"/>
              <a:t>Pour des </a:t>
            </a:r>
            <a:r>
              <a:rPr lang="fr-FR" b="1" dirty="0" smtClean="0"/>
              <a:t>besoins spécifiques </a:t>
            </a:r>
            <a:r>
              <a:rPr lang="fr-FR" dirty="0" smtClean="0"/>
              <a:t>liés à l'activité d'un groupe de personnes, ou encore par compilations bibliographiques, de nombreuses bases de données spécifiques ont été </a:t>
            </a:r>
            <a:r>
              <a:rPr lang="fr-FR" u="sng" dirty="0" smtClean="0"/>
              <a:t>créées au sein des laboratoires</a:t>
            </a:r>
            <a:r>
              <a:rPr lang="fr-FR" dirty="0" smtClean="0"/>
              <a:t>. Leur but :</a:t>
            </a:r>
          </a:p>
          <a:p>
            <a:pPr marL="342900" lvl="0">
              <a:lnSpc>
                <a:spcPct val="100000"/>
              </a:lnSpc>
              <a:buFont typeface="Wingdings" pitchFamily="2" charset="2"/>
              <a:buChar char="ü"/>
            </a:pPr>
            <a:r>
              <a:rPr lang="fr-FR" dirty="0" smtClean="0">
                <a:solidFill>
                  <a:schemeClr val="accent3"/>
                </a:solidFill>
              </a:rPr>
              <a:t>Recenser des familles de </a:t>
            </a:r>
            <a:r>
              <a:rPr lang="fr-FR" b="1" dirty="0" smtClean="0">
                <a:solidFill>
                  <a:schemeClr val="accent3"/>
                </a:solidFill>
              </a:rPr>
              <a:t>séquences autour de caractéristiques biologiques précises</a:t>
            </a:r>
            <a:r>
              <a:rPr lang="fr-FR" dirty="0" smtClean="0">
                <a:solidFill>
                  <a:schemeClr val="accent3"/>
                </a:solidFill>
              </a:rPr>
              <a:t> comme les </a:t>
            </a:r>
            <a:r>
              <a:rPr lang="fr-FR" u="sng" dirty="0" smtClean="0">
                <a:solidFill>
                  <a:schemeClr val="accent3"/>
                </a:solidFill>
              </a:rPr>
              <a:t>signaux de régulation, les promoteurs de gènes, les signatures peptidiques</a:t>
            </a:r>
            <a:r>
              <a:rPr lang="fr-FR" dirty="0" smtClean="0">
                <a:solidFill>
                  <a:schemeClr val="accent3"/>
                </a:solidFill>
              </a:rPr>
              <a:t> ou les gènes identiques issus d'espèces différentes.</a:t>
            </a:r>
          </a:p>
          <a:p>
            <a:pPr marL="342900" lvl="0">
              <a:lnSpc>
                <a:spcPct val="100000"/>
              </a:lnSpc>
              <a:buFont typeface="Wingdings" pitchFamily="2" charset="2"/>
              <a:buChar char="ü"/>
            </a:pPr>
            <a:endParaRPr lang="fr-FR" dirty="0" smtClean="0">
              <a:solidFill>
                <a:schemeClr val="accent3"/>
              </a:solidFill>
            </a:endParaRPr>
          </a:p>
          <a:p>
            <a:pPr marL="342900" lvl="0">
              <a:lnSpc>
                <a:spcPct val="100000"/>
              </a:lnSpc>
              <a:buFont typeface="Wingdings" pitchFamily="2" charset="2"/>
              <a:buChar char="ü"/>
            </a:pPr>
            <a:r>
              <a:rPr lang="fr-FR" dirty="0" smtClean="0">
                <a:solidFill>
                  <a:schemeClr val="bg2"/>
                </a:solidFill>
              </a:rPr>
              <a:t>Regrouper des classes spécifiques de séquences comme les vecteurs de clonage, les enzymes de restriction, ou toutes les séquences d'un même génome.</a:t>
            </a:r>
            <a:r>
              <a:rPr lang="fr-FR" dirty="0" smtClean="0"/>
              <a:t/>
            </a:r>
            <a:br>
              <a:rPr lang="fr-FR" dirty="0" smtClean="0"/>
            </a:br>
            <a:r>
              <a:rPr lang="fr-FR" dirty="0" smtClean="0"/>
              <a:t/>
            </a:r>
            <a:br>
              <a:rPr lang="fr-FR" dirty="0" smtClean="0"/>
            </a:b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r>
              <a:rPr lang="fr-FR" dirty="0" smtClean="0">
                <a:solidFill>
                  <a:schemeClr val="accent4">
                    <a:lumMod val="75000"/>
                  </a:schemeClr>
                </a:solidFill>
              </a:rPr>
              <a:t/>
            </a:r>
            <a:br>
              <a:rPr lang="fr-FR" dirty="0" smtClean="0">
                <a:solidFill>
                  <a:schemeClr val="accent4">
                    <a:lumMod val="75000"/>
                  </a:schemeClr>
                </a:solidFill>
              </a:rPr>
            </a:br>
            <a:r>
              <a:rPr lang="fr-FR" dirty="0" smtClean="0"/>
              <a:t> </a:t>
            </a:r>
            <a:br>
              <a:rPr lang="fr-FR" dirty="0" smtClean="0"/>
            </a:br>
            <a:endParaRPr lang="fr-FR" dirty="0" smtClean="0">
              <a:solidFill>
                <a:schemeClr val="tx2">
                  <a:lumMod val="50000"/>
                </a:schemeClr>
              </a:solidFill>
            </a:endParaRPr>
          </a:p>
          <a:p>
            <a:pPr marL="0" lvl="0" indent="0">
              <a:lnSpc>
                <a:spcPct val="100000"/>
              </a:lnSpc>
              <a:buNone/>
            </a:pPr>
            <a:endParaRPr lang="fr-FR" dirty="0" smtClean="0">
              <a:solidFill>
                <a:schemeClr val="tx2">
                  <a:lumMod val="50000"/>
                </a:schemeClr>
              </a:solidFill>
            </a:endParaRPr>
          </a:p>
          <a:p>
            <a:pPr marL="0" lvl="0" indent="0">
              <a:lnSpc>
                <a:spcPct val="100000"/>
              </a:lnSpc>
              <a:buNone/>
            </a:pPr>
            <a:r>
              <a:rPr lang="fr-FR" dirty="0" smtClean="0">
                <a:solidFill>
                  <a:schemeClr val="tx2">
                    <a:lumMod val="50000"/>
                  </a:schemeClr>
                </a:solidFill>
              </a:rPr>
              <a:t/>
            </a:r>
            <a:br>
              <a:rPr lang="fr-FR" dirty="0" smtClean="0">
                <a:solidFill>
                  <a:schemeClr val="tx2">
                    <a:lumMod val="50000"/>
                  </a:schemeClr>
                </a:solidFill>
              </a:rPr>
            </a:br>
            <a:endParaRPr>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040524" y="1061544"/>
            <a:ext cx="7598977" cy="1702678"/>
          </a:xfrm>
          <a:prstGeom prst="rect">
            <a:avLst/>
          </a:prstGeom>
        </p:spPr>
        <p:txBody>
          <a:bodyPr spcFirstLastPara="1" wrap="square" lIns="91425" tIns="91425" rIns="91425" bIns="91425" anchor="b" anchorCtr="0">
            <a:noAutofit/>
          </a:bodyPr>
          <a:lstStyle/>
          <a:p>
            <a:r>
              <a:rPr lang="fr-FR" sz="2400" b="1" dirty="0" smtClean="0"/>
              <a:t>PDB, </a:t>
            </a:r>
            <a:r>
              <a:rPr lang="fr-FR" sz="2400" b="1" dirty="0" err="1" smtClean="0"/>
              <a:t>protein</a:t>
            </a:r>
            <a:r>
              <a:rPr lang="fr-FR" sz="2400" b="1" dirty="0" smtClean="0"/>
              <a:t> </a:t>
            </a:r>
            <a:r>
              <a:rPr lang="fr-FR" sz="2400" b="1" dirty="0" err="1" smtClean="0"/>
              <a:t>DataBank</a:t>
            </a:r>
            <a:r>
              <a:rPr lang="fr-FR" sz="2400" b="1" dirty="0" smtClean="0"/>
              <a:t> (PDB)</a:t>
            </a:r>
            <a:r>
              <a:rPr lang="fr-FR" sz="2400" dirty="0" smtClean="0"/>
              <a:t>: regroupe les molécules pour lesquelles on a obtenu les coordonnées 3D par résonance magnétique ou diffraction aux rayons X. Ces structures peuvent être facilement</a:t>
            </a:r>
            <a:br>
              <a:rPr lang="fr-FR" sz="2400" dirty="0" smtClean="0"/>
            </a:br>
            <a:r>
              <a:rPr lang="fr-FR" sz="2400" dirty="0" smtClean="0"/>
              <a:t>visualisées à l'aide de logiciels de visualisation 3D.</a:t>
            </a:r>
            <a:endParaRPr sz="2400"/>
          </a:p>
        </p:txBody>
      </p:sp>
      <p:grpSp>
        <p:nvGrpSpPr>
          <p:cNvPr id="2" name="Google Shape;403;p17"/>
          <p:cNvGrpSpPr/>
          <p:nvPr/>
        </p:nvGrpSpPr>
        <p:grpSpPr>
          <a:xfrm>
            <a:off x="0" y="976989"/>
            <a:ext cx="980695" cy="982361"/>
            <a:chOff x="917250" y="2080575"/>
            <a:chExt cx="980695" cy="982361"/>
          </a:xfrm>
        </p:grpSpPr>
        <p:grpSp>
          <p:nvGrpSpPr>
            <p:cNvPr id="3" name="Google Shape;404;p17"/>
            <p:cNvGrpSpPr/>
            <p:nvPr/>
          </p:nvGrpSpPr>
          <p:grpSpPr>
            <a:xfrm>
              <a:off x="917250" y="2080575"/>
              <a:ext cx="980695" cy="982361"/>
              <a:chOff x="917250" y="2165250"/>
              <a:chExt cx="980695" cy="982361"/>
            </a:xfrm>
          </p:grpSpPr>
          <p:sp>
            <p:nvSpPr>
              <p:cNvPr id="405" name="Google Shape;405;p17"/>
              <p:cNvSpPr/>
              <p:nvPr/>
            </p:nvSpPr>
            <p:spPr>
              <a:xfrm>
                <a:off x="917250" y="2165250"/>
                <a:ext cx="980695" cy="982361"/>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1037015" y="2285225"/>
                <a:ext cx="741167" cy="742427"/>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07;p17"/>
            <p:cNvGrpSpPr/>
            <p:nvPr/>
          </p:nvGrpSpPr>
          <p:grpSpPr>
            <a:xfrm>
              <a:off x="1232020" y="2401380"/>
              <a:ext cx="351155" cy="340753"/>
              <a:chOff x="-59481900" y="2290800"/>
              <a:chExt cx="319000" cy="309550"/>
            </a:xfrm>
          </p:grpSpPr>
          <p:sp>
            <p:nvSpPr>
              <p:cNvPr id="408" name="Google Shape;408;p17"/>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itre 21"/>
          <p:cNvSpPr>
            <a:spLocks noGrp="1"/>
          </p:cNvSpPr>
          <p:nvPr>
            <p:ph type="ctrTitle"/>
          </p:nvPr>
        </p:nvSpPr>
        <p:spPr>
          <a:xfrm flipH="1">
            <a:off x="571003" y="321306"/>
            <a:ext cx="8095500" cy="577800"/>
          </a:xfrm>
        </p:spPr>
        <p:txBody>
          <a:bodyPr/>
          <a:lstStyle/>
          <a:p>
            <a:r>
              <a:rPr lang="fr-FR" sz="3200" dirty="0" smtClean="0"/>
              <a:t>Exemples de bases de données spécialisées:</a:t>
            </a:r>
            <a:endParaRPr lang="fr-FR" dirty="0"/>
          </a:p>
        </p:txBody>
      </p:sp>
      <p:pic>
        <p:nvPicPr>
          <p:cNvPr id="1026" name="Picture 2"/>
          <p:cNvPicPr>
            <a:picLocks noChangeAspect="1" noChangeArrowheads="1"/>
          </p:cNvPicPr>
          <p:nvPr/>
        </p:nvPicPr>
        <p:blipFill>
          <a:blip r:embed="rId3"/>
          <a:srcRect/>
          <a:stretch>
            <a:fillRect/>
          </a:stretch>
        </p:blipFill>
        <p:spPr bwMode="auto">
          <a:xfrm>
            <a:off x="1072877" y="2845675"/>
            <a:ext cx="6619875"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040524" y="1072056"/>
            <a:ext cx="8103476" cy="3815254"/>
          </a:xfrm>
          <a:prstGeom prst="rect">
            <a:avLst/>
          </a:prstGeom>
        </p:spPr>
        <p:txBody>
          <a:bodyPr spcFirstLastPara="1" wrap="square" lIns="91425" tIns="91425" rIns="91425" bIns="91425" anchor="b" anchorCtr="0">
            <a:noAutofit/>
          </a:bodyPr>
          <a:lstStyle/>
          <a:p>
            <a:r>
              <a:rPr lang="fr-FR" sz="2200" b="1" dirty="0" smtClean="0"/>
              <a:t>ECD,</a:t>
            </a:r>
            <a:r>
              <a:rPr lang="fr-FR" sz="2200" dirty="0" smtClean="0"/>
              <a:t> base sur les séquences nucléiques d'</a:t>
            </a:r>
            <a:r>
              <a:rPr lang="fr-FR" sz="2200" i="1" dirty="0" smtClean="0"/>
              <a:t>Escherichia coli</a:t>
            </a:r>
            <a:r>
              <a:rPr lang="fr-FR" sz="2200" dirty="0" smtClean="0"/>
              <a:t>.</a:t>
            </a:r>
            <a:br>
              <a:rPr lang="fr-FR" sz="2200" dirty="0" smtClean="0"/>
            </a:br>
            <a:r>
              <a:rPr lang="fr-FR" sz="2200" b="1" dirty="0" smtClean="0"/>
              <a:t>NRL3D</a:t>
            </a:r>
            <a:r>
              <a:rPr lang="fr-FR" sz="2200" dirty="0" smtClean="0"/>
              <a:t>, base de séquences protéiques dont la structure tridimensionnelle a été déterminée.</a:t>
            </a:r>
            <a:br>
              <a:rPr lang="fr-FR" sz="2200" dirty="0" smtClean="0"/>
            </a:br>
            <a:r>
              <a:rPr lang="fr-FR" sz="2200" b="1" dirty="0" smtClean="0"/>
              <a:t>TFD,</a:t>
            </a:r>
            <a:r>
              <a:rPr lang="fr-FR" sz="2200" dirty="0" smtClean="0"/>
              <a:t> base de facteurs de transcription.</a:t>
            </a:r>
            <a:br>
              <a:rPr lang="fr-FR" sz="2200" dirty="0" smtClean="0"/>
            </a:br>
            <a:r>
              <a:rPr lang="fr-FR" sz="2200" b="1" dirty="0" err="1" smtClean="0"/>
              <a:t>Prosite</a:t>
            </a:r>
            <a:r>
              <a:rPr lang="fr-FR" sz="2200" b="1" dirty="0" smtClean="0"/>
              <a:t>,</a:t>
            </a:r>
            <a:r>
              <a:rPr lang="fr-FR" sz="2200" dirty="0" smtClean="0"/>
              <a:t> bases de motifs protéiques. Peut être considérée comme un dictionnaire qui recense des motifs protéiques ayant une signification biologique.</a:t>
            </a:r>
            <a:br>
              <a:rPr lang="fr-FR" sz="2200" dirty="0" smtClean="0"/>
            </a:br>
            <a:r>
              <a:rPr lang="fr-FR" sz="2200" b="1" dirty="0" smtClean="0"/>
              <a:t>CATH,</a:t>
            </a:r>
            <a:r>
              <a:rPr lang="fr-FR" sz="2200" dirty="0" smtClean="0"/>
              <a:t> base sur les classifications hiérarchiques (ordonnées) des structures protéiques. </a:t>
            </a:r>
            <a:br>
              <a:rPr lang="fr-FR" sz="2200" dirty="0" smtClean="0"/>
            </a:br>
            <a:r>
              <a:rPr lang="fr-FR" sz="2200" b="1" dirty="0" smtClean="0"/>
              <a:t>IMGT</a:t>
            </a:r>
            <a:r>
              <a:rPr lang="fr-FR" sz="2200" dirty="0" smtClean="0"/>
              <a:t>, base de séquences des immunoglobulines et des récepteurs T.</a:t>
            </a:r>
            <a:br>
              <a:rPr lang="fr-FR" sz="2200" dirty="0" smtClean="0"/>
            </a:br>
            <a:r>
              <a:rPr lang="fr-FR" sz="2200" b="1" dirty="0" smtClean="0"/>
              <a:t>GENATLAS</a:t>
            </a:r>
            <a:r>
              <a:rPr lang="fr-FR" sz="2200" dirty="0" smtClean="0"/>
              <a:t>, base d'informations issues de la cartographie des gènes humains.</a:t>
            </a:r>
            <a:br>
              <a:rPr lang="fr-FR" sz="2200" dirty="0" smtClean="0"/>
            </a:br>
            <a:r>
              <a:rPr lang="fr-FR" sz="2200" b="1" dirty="0" smtClean="0"/>
              <a:t>KEGG</a:t>
            </a:r>
            <a:r>
              <a:rPr lang="fr-FR" sz="2200" dirty="0" smtClean="0"/>
              <a:t>, bases de voies métaboliques.</a:t>
            </a:r>
            <a:endParaRPr sz="2200"/>
          </a:p>
        </p:txBody>
      </p:sp>
      <p:grpSp>
        <p:nvGrpSpPr>
          <p:cNvPr id="2" name="Google Shape;403;p17"/>
          <p:cNvGrpSpPr/>
          <p:nvPr/>
        </p:nvGrpSpPr>
        <p:grpSpPr>
          <a:xfrm>
            <a:off x="0" y="976989"/>
            <a:ext cx="980695" cy="982361"/>
            <a:chOff x="917250" y="2080575"/>
            <a:chExt cx="980695" cy="982361"/>
          </a:xfrm>
        </p:grpSpPr>
        <p:grpSp>
          <p:nvGrpSpPr>
            <p:cNvPr id="3" name="Google Shape;404;p17"/>
            <p:cNvGrpSpPr/>
            <p:nvPr/>
          </p:nvGrpSpPr>
          <p:grpSpPr>
            <a:xfrm>
              <a:off x="917250" y="2080575"/>
              <a:ext cx="980695" cy="982361"/>
              <a:chOff x="917250" y="2165250"/>
              <a:chExt cx="980695" cy="982361"/>
            </a:xfrm>
          </p:grpSpPr>
          <p:sp>
            <p:nvSpPr>
              <p:cNvPr id="405" name="Google Shape;405;p17"/>
              <p:cNvSpPr/>
              <p:nvPr/>
            </p:nvSpPr>
            <p:spPr>
              <a:xfrm>
                <a:off x="917250" y="2165250"/>
                <a:ext cx="980695" cy="982361"/>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1037015" y="2285225"/>
                <a:ext cx="741167" cy="742427"/>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07;p17"/>
            <p:cNvGrpSpPr/>
            <p:nvPr/>
          </p:nvGrpSpPr>
          <p:grpSpPr>
            <a:xfrm>
              <a:off x="1232020" y="2401380"/>
              <a:ext cx="351155" cy="340753"/>
              <a:chOff x="-59481900" y="2290800"/>
              <a:chExt cx="319000" cy="309550"/>
            </a:xfrm>
          </p:grpSpPr>
          <p:sp>
            <p:nvSpPr>
              <p:cNvPr id="408" name="Google Shape;408;p17"/>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itre 21"/>
          <p:cNvSpPr>
            <a:spLocks noGrp="1"/>
          </p:cNvSpPr>
          <p:nvPr>
            <p:ph type="ctrTitle"/>
          </p:nvPr>
        </p:nvSpPr>
        <p:spPr>
          <a:xfrm flipH="1">
            <a:off x="571003" y="321306"/>
            <a:ext cx="8095500" cy="577800"/>
          </a:xfrm>
        </p:spPr>
        <p:txBody>
          <a:bodyPr/>
          <a:lstStyle/>
          <a:p>
            <a:r>
              <a:rPr lang="fr-FR" sz="3200" dirty="0" smtClean="0"/>
              <a:t>Exemples de bases de données spécialisées: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14048" y="783143"/>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040524" y="893380"/>
            <a:ext cx="8103476" cy="3552496"/>
          </a:xfrm>
          <a:prstGeom prst="rect">
            <a:avLst/>
          </a:prstGeom>
        </p:spPr>
        <p:txBody>
          <a:bodyPr spcFirstLastPara="1" wrap="square" lIns="91425" tIns="91425" rIns="91425" bIns="91425" anchor="b" anchorCtr="0">
            <a:noAutofit/>
          </a:bodyPr>
          <a:lstStyle/>
          <a:p>
            <a:r>
              <a:rPr lang="fr-FR" sz="2400" dirty="0" smtClean="0"/>
              <a:t>Certains segments d'ADN ou de protéines sont déterminants dans l'analyse des séquences car ils </a:t>
            </a:r>
            <a:r>
              <a:rPr lang="fr-FR" sz="2400" b="1" dirty="0" smtClean="0"/>
              <a:t>correspondent à des sites précis d'activité biologique. </a:t>
            </a:r>
            <a:r>
              <a:rPr lang="fr-FR" sz="2400" dirty="0" smtClean="0"/>
              <a:t>Exemple: éléments de régulation des gènes /les signatures peptidiques. </a:t>
            </a:r>
            <a:br>
              <a:rPr lang="fr-FR" sz="2400" dirty="0" smtClean="0"/>
            </a:br>
            <a:r>
              <a:rPr lang="fr-FR" sz="2400" dirty="0" smtClean="0"/>
              <a:t>Les bases spécialisées se sont naturellement constituées autour de ces séquences. L'utilisation des bases spécialisées comme les bases de motifs, est devenue un outil essentiel dans </a:t>
            </a:r>
            <a:r>
              <a:rPr lang="fr-FR" sz="2400" u="sng" dirty="0" smtClean="0"/>
              <a:t>l'analyse des séquences </a:t>
            </a:r>
            <a:r>
              <a:rPr lang="fr-FR" sz="2400" dirty="0" smtClean="0"/>
              <a:t>pour tenter de </a:t>
            </a:r>
            <a:r>
              <a:rPr lang="fr-FR" sz="2400" u="sng" dirty="0" smtClean="0"/>
              <a:t>déterminer la fonction de protéines inconnues </a:t>
            </a:r>
            <a:r>
              <a:rPr lang="fr-FR" sz="2400" dirty="0" smtClean="0"/>
              <a:t>ou savoir à quelle famille appartient une séquence </a:t>
            </a:r>
            <a:r>
              <a:rPr lang="fr-FR" sz="2400" u="sng" dirty="0" smtClean="0"/>
              <a:t>non encore caractérisée.</a:t>
            </a:r>
            <a:endParaRPr sz="2200" u="sng"/>
          </a:p>
        </p:txBody>
      </p:sp>
      <p:grpSp>
        <p:nvGrpSpPr>
          <p:cNvPr id="2" name="Google Shape;403;p17"/>
          <p:cNvGrpSpPr/>
          <p:nvPr/>
        </p:nvGrpSpPr>
        <p:grpSpPr>
          <a:xfrm>
            <a:off x="0" y="976989"/>
            <a:ext cx="980695" cy="982361"/>
            <a:chOff x="917250" y="2080575"/>
            <a:chExt cx="980695" cy="982361"/>
          </a:xfrm>
        </p:grpSpPr>
        <p:grpSp>
          <p:nvGrpSpPr>
            <p:cNvPr id="3" name="Google Shape;404;p17"/>
            <p:cNvGrpSpPr/>
            <p:nvPr/>
          </p:nvGrpSpPr>
          <p:grpSpPr>
            <a:xfrm>
              <a:off x="917250" y="2080575"/>
              <a:ext cx="980695" cy="982361"/>
              <a:chOff x="917250" y="2165250"/>
              <a:chExt cx="980695" cy="982361"/>
            </a:xfrm>
          </p:grpSpPr>
          <p:sp>
            <p:nvSpPr>
              <p:cNvPr id="405" name="Google Shape;405;p17"/>
              <p:cNvSpPr/>
              <p:nvPr/>
            </p:nvSpPr>
            <p:spPr>
              <a:xfrm>
                <a:off x="917250" y="2165250"/>
                <a:ext cx="980695" cy="982361"/>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1037015" y="2285225"/>
                <a:ext cx="741167" cy="742427"/>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07;p17"/>
            <p:cNvGrpSpPr/>
            <p:nvPr/>
          </p:nvGrpSpPr>
          <p:grpSpPr>
            <a:xfrm>
              <a:off x="1232020" y="2401380"/>
              <a:ext cx="351155" cy="340753"/>
              <a:chOff x="-59481900" y="2290800"/>
              <a:chExt cx="319000" cy="309550"/>
            </a:xfrm>
          </p:grpSpPr>
          <p:sp>
            <p:nvSpPr>
              <p:cNvPr id="408" name="Google Shape;408;p17"/>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itre 21"/>
          <p:cNvSpPr>
            <a:spLocks noGrp="1"/>
          </p:cNvSpPr>
          <p:nvPr>
            <p:ph type="ctrTitle"/>
          </p:nvPr>
        </p:nvSpPr>
        <p:spPr>
          <a:xfrm flipH="1">
            <a:off x="571003" y="321306"/>
            <a:ext cx="8095500" cy="577800"/>
          </a:xfrm>
        </p:spPr>
        <p:txBody>
          <a:bodyPr/>
          <a:lstStyle/>
          <a:p>
            <a:r>
              <a:rPr lang="fr-FR" sz="3200" b="1" dirty="0" smtClean="0"/>
              <a:t>Les bases de motifs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14048" y="783143"/>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051035" y="966952"/>
            <a:ext cx="7830207" cy="3846787"/>
          </a:xfrm>
          <a:prstGeom prst="rect">
            <a:avLst/>
          </a:prstGeom>
        </p:spPr>
        <p:txBody>
          <a:bodyPr spcFirstLastPara="1" wrap="square" lIns="91425" tIns="91425" rIns="91425" bIns="91425" anchor="b" anchorCtr="0">
            <a:noAutofit/>
          </a:bodyPr>
          <a:lstStyle/>
          <a:p>
            <a:r>
              <a:rPr lang="fr-FR" sz="2400" dirty="0" smtClean="0"/>
              <a:t>• </a:t>
            </a:r>
            <a:r>
              <a:rPr lang="fr-FR" sz="2400" b="1" dirty="0" smtClean="0"/>
              <a:t>TFD ou IMD </a:t>
            </a:r>
            <a:r>
              <a:rPr lang="fr-FR" sz="2400" dirty="0" smtClean="0"/>
              <a:t>: pour des séquences promotrices des gènes.</a:t>
            </a:r>
            <a:br>
              <a:rPr lang="fr-FR" sz="2400" dirty="0" smtClean="0"/>
            </a:br>
            <a:r>
              <a:rPr lang="fr-FR" sz="2400" dirty="0" smtClean="0"/>
              <a:t>• </a:t>
            </a:r>
            <a:r>
              <a:rPr lang="fr-FR" sz="2400" b="1" dirty="0" err="1" smtClean="0"/>
              <a:t>Prosite</a:t>
            </a:r>
            <a:r>
              <a:rPr lang="fr-FR" sz="2400" b="1" dirty="0" smtClean="0"/>
              <a:t> ou BLOCKS </a:t>
            </a:r>
            <a:r>
              <a:rPr lang="fr-FR" sz="2400" dirty="0" smtClean="0"/>
              <a:t>: pour des protéines inconnues ou bien des séquences protéiques traduites à partir de </a:t>
            </a:r>
            <a:r>
              <a:rPr lang="fr-FR" sz="2400" dirty="0" err="1" smtClean="0"/>
              <a:t>cDNA</a:t>
            </a:r>
            <a:r>
              <a:rPr lang="fr-FR" sz="2400" dirty="0" smtClean="0"/>
              <a:t> ou de séquences génomiques.</a:t>
            </a:r>
            <a:br>
              <a:rPr lang="fr-FR" sz="2400" dirty="0" smtClean="0"/>
            </a:br>
            <a:r>
              <a:rPr lang="fr-FR" sz="2400" dirty="0" smtClean="0"/>
              <a:t/>
            </a:r>
            <a:br>
              <a:rPr lang="fr-FR" sz="2400" dirty="0" smtClean="0"/>
            </a:br>
            <a:r>
              <a:rPr lang="fr-FR" sz="2400" dirty="0" smtClean="0"/>
              <a:t>Pour détecter une fonctionnalité sur une séquence, il suffit </a:t>
            </a:r>
            <a:r>
              <a:rPr lang="fr-FR" sz="2400" u="sng" dirty="0" smtClean="0"/>
              <a:t>d'exécuter un programme</a:t>
            </a:r>
            <a:r>
              <a:rPr lang="fr-FR" sz="2400" dirty="0" smtClean="0"/>
              <a:t> qui s'appliquera </a:t>
            </a:r>
            <a:r>
              <a:rPr lang="fr-FR" sz="2400" b="1" dirty="0" smtClean="0"/>
              <a:t>à repérer la présence de certains motifs </a:t>
            </a:r>
            <a:r>
              <a:rPr lang="fr-FR" sz="2400" u="sng" dirty="0" smtClean="0"/>
              <a:t>recensés dans ces bases</a:t>
            </a:r>
            <a:r>
              <a:rPr lang="fr-FR" sz="2400" dirty="0" smtClean="0"/>
              <a:t> et ainsi à prédire l'appartenance de la séquence testée à un groupe de séquences ayant une signature commune.</a:t>
            </a:r>
            <a:br>
              <a:rPr lang="fr-FR" sz="2400" dirty="0" smtClean="0"/>
            </a:br>
            <a:endParaRPr sz="2200" u="sng"/>
          </a:p>
        </p:txBody>
      </p:sp>
      <p:grpSp>
        <p:nvGrpSpPr>
          <p:cNvPr id="2" name="Google Shape;403;p17"/>
          <p:cNvGrpSpPr/>
          <p:nvPr/>
        </p:nvGrpSpPr>
        <p:grpSpPr>
          <a:xfrm>
            <a:off x="0" y="976989"/>
            <a:ext cx="980695" cy="982361"/>
            <a:chOff x="917250" y="2080575"/>
            <a:chExt cx="980695" cy="982361"/>
          </a:xfrm>
        </p:grpSpPr>
        <p:grpSp>
          <p:nvGrpSpPr>
            <p:cNvPr id="3" name="Google Shape;404;p17"/>
            <p:cNvGrpSpPr/>
            <p:nvPr/>
          </p:nvGrpSpPr>
          <p:grpSpPr>
            <a:xfrm>
              <a:off x="917250" y="2080575"/>
              <a:ext cx="980695" cy="982361"/>
              <a:chOff x="917250" y="2165250"/>
              <a:chExt cx="980695" cy="982361"/>
            </a:xfrm>
          </p:grpSpPr>
          <p:sp>
            <p:nvSpPr>
              <p:cNvPr id="405" name="Google Shape;405;p17"/>
              <p:cNvSpPr/>
              <p:nvPr/>
            </p:nvSpPr>
            <p:spPr>
              <a:xfrm>
                <a:off x="917250" y="2165250"/>
                <a:ext cx="980695" cy="982361"/>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1037015" y="2285225"/>
                <a:ext cx="741167" cy="742427"/>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07;p17"/>
            <p:cNvGrpSpPr/>
            <p:nvPr/>
          </p:nvGrpSpPr>
          <p:grpSpPr>
            <a:xfrm>
              <a:off x="1232020" y="2401380"/>
              <a:ext cx="351155" cy="340753"/>
              <a:chOff x="-59481900" y="2290800"/>
              <a:chExt cx="319000" cy="309550"/>
            </a:xfrm>
          </p:grpSpPr>
          <p:sp>
            <p:nvSpPr>
              <p:cNvPr id="408" name="Google Shape;408;p17"/>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itre 21"/>
          <p:cNvSpPr>
            <a:spLocks noGrp="1"/>
          </p:cNvSpPr>
          <p:nvPr>
            <p:ph type="ctrTitle"/>
          </p:nvPr>
        </p:nvSpPr>
        <p:spPr>
          <a:xfrm flipH="1">
            <a:off x="571003" y="321306"/>
            <a:ext cx="8095500" cy="577800"/>
          </a:xfrm>
        </p:spPr>
        <p:txBody>
          <a:bodyPr/>
          <a:lstStyle/>
          <a:p>
            <a:r>
              <a:rPr lang="fr-FR" sz="3200" b="1" dirty="0" smtClean="0"/>
              <a:t>Les bases de motifs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14048" y="783143"/>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388883" y="840827"/>
            <a:ext cx="8597462" cy="3941379"/>
          </a:xfrm>
          <a:prstGeom prst="rect">
            <a:avLst/>
          </a:prstGeom>
        </p:spPr>
        <p:txBody>
          <a:bodyPr spcFirstLastPara="1" wrap="square" lIns="91425" tIns="91425" rIns="91425" bIns="91425" anchor="b" anchorCtr="0">
            <a:noAutofit/>
          </a:bodyPr>
          <a:lstStyle/>
          <a:p>
            <a:r>
              <a:rPr lang="fr-FR" sz="2400" dirty="0" smtClean="0"/>
              <a:t>répertorient toute catégorie </a:t>
            </a:r>
            <a:r>
              <a:rPr lang="fr-FR" sz="2400" b="1" dirty="0" smtClean="0"/>
              <a:t>d'objets bibliographiques </a:t>
            </a:r>
            <a:r>
              <a:rPr lang="fr-FR" sz="2400" dirty="0" smtClean="0"/>
              <a:t>: livres, journaux scientifiques, articles …</a:t>
            </a:r>
            <a:br>
              <a:rPr lang="fr-FR" sz="2400" dirty="0" smtClean="0"/>
            </a:br>
            <a:r>
              <a:rPr lang="fr-FR" sz="2400" b="1" dirty="0" smtClean="0"/>
              <a:t>Ex : </a:t>
            </a:r>
            <a:r>
              <a:rPr lang="fr-FR" sz="2400" b="1" dirty="0" err="1" smtClean="0"/>
              <a:t>PubMed</a:t>
            </a:r>
            <a:r>
              <a:rPr lang="fr-FR" sz="2400" b="1" dirty="0" smtClean="0"/>
              <a:t> </a:t>
            </a:r>
            <a:r>
              <a:rPr lang="fr-FR" sz="2400" dirty="0" smtClean="0"/>
              <a:t>est une base de données bibliographiques en sciences biologiques et sciences biomédicales dont la couverture débute en 1946 et qui contient plus de </a:t>
            </a:r>
            <a:r>
              <a:rPr lang="fr-FR" sz="2400" u="sng" dirty="0" smtClean="0"/>
              <a:t>30 millions de références</a:t>
            </a:r>
            <a:r>
              <a:rPr lang="fr-FR" sz="2400" dirty="0" smtClean="0"/>
              <a:t>. </a:t>
            </a:r>
            <a:br>
              <a:rPr lang="fr-FR" sz="2400" dirty="0" smtClean="0"/>
            </a:br>
            <a:r>
              <a:rPr lang="fr-FR" sz="2400" dirty="0" smtClean="0"/>
              <a:t>En plus des articles indexés dans MEDLINE, </a:t>
            </a:r>
            <a:r>
              <a:rPr lang="fr-FR" sz="2400" dirty="0" err="1" smtClean="0"/>
              <a:t>PubMed</a:t>
            </a:r>
            <a:r>
              <a:rPr lang="fr-FR" sz="2400" dirty="0" smtClean="0"/>
              <a:t> contient aussi des références additionnelles, incluant les articles en accès libre de </a:t>
            </a:r>
            <a:r>
              <a:rPr lang="fr-FR" sz="2400" dirty="0" err="1" smtClean="0"/>
              <a:t>PubMed</a:t>
            </a:r>
            <a:r>
              <a:rPr lang="fr-FR" sz="2400" dirty="0" smtClean="0"/>
              <a:t> Central et les livres du NCBI. </a:t>
            </a:r>
            <a:br>
              <a:rPr lang="fr-FR" sz="2400" dirty="0" smtClean="0"/>
            </a:br>
            <a:r>
              <a:rPr lang="fr-FR" sz="2400" dirty="0" smtClean="0"/>
              <a:t>Développé par le (NCBI) et hébergé par la Bibliothèque nationale de médecine (NLM) américaine du National Institutes of </a:t>
            </a:r>
            <a:r>
              <a:rPr lang="fr-FR" sz="2400" dirty="0" err="1" smtClean="0"/>
              <a:t>Health</a:t>
            </a:r>
            <a:r>
              <a:rPr lang="fr-FR" sz="2400" dirty="0" smtClean="0"/>
              <a:t>..</a:t>
            </a:r>
            <a:endParaRPr sz="2200" u="sng"/>
          </a:p>
        </p:txBody>
      </p:sp>
      <p:sp>
        <p:nvSpPr>
          <p:cNvPr id="22" name="Titre 21"/>
          <p:cNvSpPr>
            <a:spLocks noGrp="1"/>
          </p:cNvSpPr>
          <p:nvPr>
            <p:ph type="ctrTitle"/>
          </p:nvPr>
        </p:nvSpPr>
        <p:spPr>
          <a:xfrm flipH="1">
            <a:off x="571003" y="321306"/>
            <a:ext cx="8095500" cy="577800"/>
          </a:xfrm>
        </p:spPr>
        <p:txBody>
          <a:bodyPr/>
          <a:lstStyle/>
          <a:p>
            <a:r>
              <a:rPr lang="fr-FR" dirty="0" smtClean="0">
                <a:solidFill>
                  <a:schemeClr val="accent4">
                    <a:lumMod val="75000"/>
                  </a:schemeClr>
                </a:solidFill>
              </a:rPr>
              <a:t> 3) Les bases de données bibliographiques:</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14"/>
          <p:cNvSpPr txBox="1">
            <a:spLocks noGrp="1"/>
          </p:cNvSpPr>
          <p:nvPr>
            <p:ph type="ctrTitle"/>
          </p:nvPr>
        </p:nvSpPr>
        <p:spPr>
          <a:xfrm>
            <a:off x="4183578" y="1713186"/>
            <a:ext cx="4290764" cy="1204233"/>
          </a:xfrm>
          <a:prstGeom prst="rect">
            <a:avLst/>
          </a:prstGeom>
        </p:spPr>
        <p:txBody>
          <a:bodyPr spcFirstLastPara="1" wrap="square" lIns="91425" tIns="91425" rIns="91425" bIns="91425" anchor="b" anchorCtr="0">
            <a:noAutofit/>
          </a:bodyPr>
          <a:lstStyle/>
          <a:p>
            <a:pPr lvl="0"/>
            <a:r>
              <a:rPr lang="fr-FR" sz="4000" dirty="0" smtClean="0"/>
              <a:t>Exploitation des</a:t>
            </a:r>
            <a:br>
              <a:rPr lang="fr-FR" sz="4000" dirty="0" smtClean="0"/>
            </a:br>
            <a:r>
              <a:rPr lang="fr-FR" sz="4000" dirty="0" smtClean="0"/>
              <a:t>bases de donnés</a:t>
            </a:r>
            <a:endParaRPr lang="fr-FR" sz="4000" dirty="0"/>
          </a:p>
        </p:txBody>
      </p:sp>
      <p:sp>
        <p:nvSpPr>
          <p:cNvPr id="353" name="Google Shape;353;p14"/>
          <p:cNvSpPr txBox="1">
            <a:spLocks noGrp="1"/>
          </p:cNvSpPr>
          <p:nvPr>
            <p:ph type="title" idx="2"/>
          </p:nvPr>
        </p:nvSpPr>
        <p:spPr>
          <a:xfrm>
            <a:off x="2339996" y="1735661"/>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000" dirty="0" smtClean="0">
                <a:latin typeface="Barlow Condensed"/>
                <a:ea typeface="Barlow Condensed"/>
                <a:cs typeface="Barlow Condensed"/>
                <a:sym typeface="Barlow Condensed"/>
              </a:rPr>
              <a:t>02</a:t>
            </a:r>
            <a:endParaRPr>
              <a:latin typeface="Barlow Condensed"/>
              <a:ea typeface="Barlow Condensed"/>
              <a:cs typeface="Barlow Condensed"/>
              <a:sym typeface="Barlow Condense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14048" y="783143"/>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388883" y="840827"/>
            <a:ext cx="8597462" cy="3941379"/>
          </a:xfrm>
          <a:prstGeom prst="rect">
            <a:avLst/>
          </a:prstGeom>
        </p:spPr>
        <p:txBody>
          <a:bodyPr spcFirstLastPara="1" wrap="square" lIns="91425" tIns="91425" rIns="91425" bIns="91425" anchor="b" anchorCtr="0">
            <a:noAutofit/>
          </a:bodyPr>
          <a:lstStyle/>
          <a:p>
            <a:endParaRPr sz="2200" u="sng"/>
          </a:p>
        </p:txBody>
      </p:sp>
      <p:sp>
        <p:nvSpPr>
          <p:cNvPr id="22" name="Titre 21"/>
          <p:cNvSpPr>
            <a:spLocks noGrp="1"/>
          </p:cNvSpPr>
          <p:nvPr>
            <p:ph type="ctrTitle"/>
          </p:nvPr>
        </p:nvSpPr>
        <p:spPr>
          <a:xfrm flipH="1">
            <a:off x="571003" y="321306"/>
            <a:ext cx="8095500" cy="577800"/>
          </a:xfrm>
        </p:spPr>
        <p:txBody>
          <a:bodyPr/>
          <a:lstStyle/>
          <a:p>
            <a:r>
              <a:rPr lang="fr-FR" dirty="0" smtClean="0">
                <a:solidFill>
                  <a:schemeClr val="accent4">
                    <a:lumMod val="75000"/>
                  </a:schemeClr>
                </a:solidFill>
              </a:rPr>
              <a:t> 3) Les bases de données bibliographiques:</a:t>
            </a:r>
            <a:endParaRPr lang="fr-FR" dirty="0"/>
          </a:p>
        </p:txBody>
      </p:sp>
      <p:pic>
        <p:nvPicPr>
          <p:cNvPr id="2050" name="Picture 2"/>
          <p:cNvPicPr>
            <a:picLocks noChangeAspect="1" noChangeArrowheads="1"/>
          </p:cNvPicPr>
          <p:nvPr/>
        </p:nvPicPr>
        <p:blipFill>
          <a:blip r:embed="rId3"/>
          <a:srcRect/>
          <a:stretch>
            <a:fillRect/>
          </a:stretch>
        </p:blipFill>
        <p:spPr bwMode="auto">
          <a:xfrm>
            <a:off x="893379" y="1618592"/>
            <a:ext cx="7052441" cy="1772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14048" y="783143"/>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388883" y="977462"/>
            <a:ext cx="8355724" cy="3804743"/>
          </a:xfrm>
          <a:prstGeom prst="rect">
            <a:avLst/>
          </a:prstGeom>
        </p:spPr>
        <p:txBody>
          <a:bodyPr spcFirstLastPara="1" wrap="square" lIns="91425" tIns="91425" rIns="91425" bIns="91425" anchor="b" anchorCtr="0">
            <a:noAutofit/>
          </a:bodyPr>
          <a:lstStyle/>
          <a:p>
            <a:r>
              <a:rPr lang="fr-FR" sz="2400" dirty="0" smtClean="0"/>
              <a:t>Ces bases offrent </a:t>
            </a:r>
            <a:r>
              <a:rPr lang="fr-FR" sz="2400" b="1" dirty="0" smtClean="0"/>
              <a:t>des fiches descriptives de séquences </a:t>
            </a:r>
            <a:r>
              <a:rPr lang="fr-FR" sz="2400" dirty="0" smtClean="0"/>
              <a:t>nucléiques ou protéiques (ADN, </a:t>
            </a:r>
            <a:r>
              <a:rPr lang="fr-FR" sz="2400" dirty="0" err="1" smtClean="0"/>
              <a:t>ADNc</a:t>
            </a:r>
            <a:r>
              <a:rPr lang="fr-FR" sz="2400" dirty="0" smtClean="0"/>
              <a:t>, ARN, protéines) ; ces fiches sont appelées des </a:t>
            </a:r>
            <a:r>
              <a:rPr lang="fr-FR" sz="2400" b="1" dirty="0" smtClean="0"/>
              <a:t>entrées.</a:t>
            </a:r>
            <a:r>
              <a:rPr lang="fr-FR" sz="2400" dirty="0" smtClean="0"/>
              <a:t/>
            </a:r>
            <a:br>
              <a:rPr lang="fr-FR" sz="2400" dirty="0" smtClean="0"/>
            </a:br>
            <a:r>
              <a:rPr lang="fr-FR" sz="2400" dirty="0" smtClean="0"/>
              <a:t>« entry » en anglais, contient : Une séquence, qui l'a déposée dans la base, la date de dépôt, de mise à jour, des informations sur l'organisme qui contient cette séquence, des informations sur le génome (ex: nucléaire ou mitochondrial).</a:t>
            </a:r>
            <a:br>
              <a:rPr lang="fr-FR" sz="2400" dirty="0" smtClean="0"/>
            </a:br>
            <a:r>
              <a:rPr lang="fr-FR" sz="2400" dirty="0" smtClean="0"/>
              <a:t>Eventuellement : une ou des références à des articles scientifiques, la description de la composition de la séquences (Annotations : où se situe le gène, les introns, exons...), hyperliens vers d'autres bases de données ou séquences.</a:t>
            </a:r>
            <a:endParaRPr sz="2200" u="sng"/>
          </a:p>
        </p:txBody>
      </p:sp>
      <p:sp>
        <p:nvSpPr>
          <p:cNvPr id="22" name="Titre 21"/>
          <p:cNvSpPr>
            <a:spLocks noGrp="1"/>
          </p:cNvSpPr>
          <p:nvPr>
            <p:ph type="ctrTitle"/>
          </p:nvPr>
        </p:nvSpPr>
        <p:spPr>
          <a:xfrm flipH="1">
            <a:off x="571003" y="321306"/>
            <a:ext cx="8095500" cy="577800"/>
          </a:xfrm>
        </p:spPr>
        <p:txBody>
          <a:bodyPr/>
          <a:lstStyle/>
          <a:p>
            <a:r>
              <a:rPr lang="fr-FR" b="1" dirty="0" smtClean="0"/>
              <a:t>Organisation de l’information</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676360" y="244549"/>
            <a:ext cx="8095500" cy="723015"/>
          </a:xfrm>
        </p:spPr>
        <p:txBody>
          <a:bodyPr/>
          <a:lstStyle/>
          <a:p>
            <a:pPr lvl="0"/>
            <a:r>
              <a:rPr lang="fr-FR" sz="3200" dirty="0" smtClean="0">
                <a:solidFill>
                  <a:schemeClr val="accent2"/>
                </a:solidFill>
                <a:latin typeface="Barlow Condensed" charset="0"/>
                <a:ea typeface="Times New Roman" pitchFamily="18" charset="0"/>
                <a:cs typeface="Arial" pitchFamily="34" charset="0"/>
              </a:rPr>
              <a:t>UNE ENTRÉE SWISS-PROT </a:t>
            </a:r>
            <a:endParaRPr lang="fr-FR" dirty="0">
              <a:solidFill>
                <a:schemeClr val="accent2"/>
              </a:solidFill>
            </a:endParaRPr>
          </a:p>
        </p:txBody>
      </p:sp>
      <p:sp>
        <p:nvSpPr>
          <p:cNvPr id="140289" name="Rectangle 1"/>
          <p:cNvSpPr>
            <a:spLocks noChangeArrowheads="1"/>
          </p:cNvSpPr>
          <p:nvPr/>
        </p:nvSpPr>
        <p:spPr bwMode="auto">
          <a:xfrm>
            <a:off x="563525" y="978195"/>
            <a:ext cx="7559749"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Chaque fichier de séquence obéit à un format propre à base d'étiquette (deux lettres) qui renseigne la nature du champ d'information. </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smtClean="0">
              <a:solidFill>
                <a:schemeClr val="bg1"/>
              </a:solidFill>
              <a:latin typeface="Barlow Condensed"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La première étiquette est ID (</a:t>
            </a:r>
            <a:r>
              <a:rPr kumimoji="0" lang="fr-FR" sz="20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IDentifiant</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a:t>
            </a:r>
            <a:r>
              <a:rPr kumimoji="0" lang="fr-FR" sz="2000" b="0" i="0" u="none" strike="noStrike" cap="none" normalizeH="0" dirty="0" smtClean="0">
                <a:ln>
                  <a:noFill/>
                </a:ln>
                <a:solidFill>
                  <a:schemeClr val="bg1"/>
                </a:solidFill>
                <a:effectLst/>
                <a:latin typeface="Barlow Condensed" charset="0"/>
                <a:ea typeface="Times New Roman" pitchFamily="18" charset="0"/>
                <a:cs typeface="Calibri" pitchFamily="34" charset="0"/>
              </a:rPr>
              <a:t> </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contient le nom de la protéine: Un nom </a:t>
            </a:r>
            <a:r>
              <a:rPr kumimoji="0" lang="fr-FR" sz="20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Swiss</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a:t>
            </a:r>
            <a:r>
              <a:rPr kumimoji="0" lang="fr-FR" sz="20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Prot</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est constitué d'un préfixe souvent évocateur du rôle ou de la fonction (ici </a:t>
            </a:r>
            <a:r>
              <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MYG </a:t>
            </a:r>
            <a:r>
              <a:rPr kumimoji="0" lang="fr-FR" sz="200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pour</a:t>
            </a:r>
            <a:r>
              <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MYOGLOBIN</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d'un séparateur, le«&lt; » et du </a:t>
            </a:r>
            <a:r>
              <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nom</a:t>
            </a: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(ou de son abréviation)</a:t>
            </a:r>
            <a:r>
              <a:rPr kumimoji="0" lang="fr-FR" sz="2000" b="0" i="0" u="none" strike="noStrike" cap="none" normalizeH="0" baseline="0" dirty="0" smtClean="0">
                <a:ln>
                  <a:noFill/>
                </a:ln>
                <a:solidFill>
                  <a:schemeClr val="tx2">
                    <a:lumMod val="75000"/>
                  </a:schemeClr>
                </a:solidFill>
                <a:effectLst/>
                <a:latin typeface="Barlow Condensed" charset="0"/>
                <a:ea typeface="Times New Roman" pitchFamily="18" charset="0"/>
                <a:cs typeface="Calibri" pitchFamily="34" charset="0"/>
              </a:rPr>
              <a:t> </a:t>
            </a:r>
            <a:r>
              <a:rPr kumimoji="0" lang="fr-FR" sz="2000" b="1" i="0" u="none" strike="noStrike" cap="none" normalizeH="0" baseline="0" dirty="0" smtClean="0">
                <a:ln>
                  <a:noFill/>
                </a:ln>
                <a:solidFill>
                  <a:schemeClr val="tx2">
                    <a:lumMod val="75000"/>
                  </a:schemeClr>
                </a:solidFill>
                <a:effectLst/>
                <a:latin typeface="Barlow Condensed" charset="0"/>
                <a:ea typeface="Times New Roman" pitchFamily="18" charset="0"/>
                <a:cs typeface="Calibri" pitchFamily="34" charset="0"/>
              </a:rPr>
              <a:t>HUMAN </a:t>
            </a:r>
            <a:r>
              <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de l'espèce </a:t>
            </a:r>
            <a:r>
              <a:rPr kumimoji="0" lang="fr-FR" sz="2000" i="0" u="none" strike="noStrike" cap="none" normalizeH="0" baseline="0" dirty="0" smtClean="0">
                <a:ln>
                  <a:noFill/>
                </a:ln>
                <a:solidFill>
                  <a:schemeClr val="tx2">
                    <a:lumMod val="75000"/>
                  </a:schemeClr>
                </a:solidFill>
                <a:effectLst/>
                <a:latin typeface="Barlow Condensed" charset="0"/>
                <a:ea typeface="Times New Roman" pitchFamily="18" charset="0"/>
                <a:cs typeface="Calibri" pitchFamily="34" charset="0"/>
              </a:rPr>
              <a:t>(en anglais).</a:t>
            </a:r>
            <a:r>
              <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a:t>
            </a:r>
            <a:endParaRPr lang="fr-FR" sz="2000" b="1" dirty="0" smtClean="0">
              <a:solidFill>
                <a:schemeClr val="bg1"/>
              </a:solidFill>
              <a:latin typeface="Barlow Condensed"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bg1"/>
              </a:solidFill>
              <a:effectLst/>
              <a:latin typeface="Barlow Condensed"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Il se peut que la fonction ne soit pas connue avec précision à une date donnée et que celle-ci soit étudiée et finalement connue dans une version suivante. </a:t>
            </a:r>
            <a:endParaRPr kumimoji="0" lang="fr-FR" sz="3600" b="0" i="0" u="none" strike="noStrike" cap="none" normalizeH="0" baseline="0" dirty="0" smtClean="0">
              <a:ln>
                <a:noFill/>
              </a:ln>
              <a:solidFill>
                <a:schemeClr val="bg1"/>
              </a:solidFill>
              <a:effectLst/>
              <a:latin typeface="Barlow Condensed"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0" y="0"/>
            <a:ext cx="8095500" cy="577800"/>
          </a:xfrm>
        </p:spPr>
        <p:txBody>
          <a:bodyPr/>
          <a:lstStyle/>
          <a:p>
            <a:endParaRPr lang="fr-FR" dirty="0"/>
          </a:p>
        </p:txBody>
      </p:sp>
      <p:sp>
        <p:nvSpPr>
          <p:cNvPr id="3" name="Rectangle 2"/>
          <p:cNvSpPr/>
          <p:nvPr/>
        </p:nvSpPr>
        <p:spPr>
          <a:xfrm>
            <a:off x="659218" y="340241"/>
            <a:ext cx="8048847" cy="4444410"/>
          </a:xfrm>
          <a:prstGeom prst="rect">
            <a:avLst/>
          </a:prstGeom>
        </p:spPr>
        <p:txBody>
          <a:bodyPr wrap="square">
            <a:spAutoFit/>
          </a:bodyPr>
          <a:lstStyle/>
          <a:p>
            <a:r>
              <a:rPr lang="fr-FR" sz="2000" dirty="0" smtClean="0">
                <a:solidFill>
                  <a:schemeClr val="bg1"/>
                </a:solidFill>
                <a:latin typeface="Barlow Condensed" charset="0"/>
              </a:rPr>
              <a:t>Le champ AC (numéro d'</a:t>
            </a:r>
            <a:r>
              <a:rPr lang="fr-FR" sz="2000" dirty="0" err="1" smtClean="0">
                <a:solidFill>
                  <a:schemeClr val="bg1"/>
                </a:solidFill>
                <a:latin typeface="Barlow Condensed" charset="0"/>
              </a:rPr>
              <a:t>ACcès</a:t>
            </a:r>
            <a:r>
              <a:rPr lang="fr-FR" sz="2000" dirty="0" smtClean="0">
                <a:solidFill>
                  <a:schemeClr val="bg1"/>
                </a:solidFill>
                <a:latin typeface="Barlow Condensed" charset="0"/>
              </a:rPr>
              <a:t>) : affecté de manière définitive à une séquence et n'est pas susceptible de changer. </a:t>
            </a:r>
          </a:p>
          <a:p>
            <a:r>
              <a:rPr lang="fr-FR" sz="2000" dirty="0" smtClean="0">
                <a:solidFill>
                  <a:schemeClr val="bg1"/>
                </a:solidFill>
                <a:latin typeface="Barlow Condensed" charset="0"/>
              </a:rPr>
              <a:t>Le champ DT (</a:t>
            </a:r>
            <a:r>
              <a:rPr lang="fr-FR" sz="2000" dirty="0" err="1" smtClean="0">
                <a:solidFill>
                  <a:schemeClr val="bg1"/>
                </a:solidFill>
                <a:latin typeface="Barlow Condensed" charset="0"/>
              </a:rPr>
              <a:t>DaTe</a:t>
            </a:r>
            <a:r>
              <a:rPr lang="fr-FR" sz="2000" dirty="0" smtClean="0">
                <a:solidFill>
                  <a:schemeClr val="bg1"/>
                </a:solidFill>
                <a:latin typeface="Barlow Condensed" charset="0"/>
              </a:rPr>
              <a:t>) : Les différentes dates concernant l'entrée (création, modification de séquence ou d'annotation). </a:t>
            </a:r>
          </a:p>
          <a:p>
            <a:r>
              <a:rPr lang="fr-FR" sz="2000" dirty="0" smtClean="0">
                <a:solidFill>
                  <a:schemeClr val="bg1"/>
                </a:solidFill>
                <a:latin typeface="Barlow Condensed" charset="0"/>
              </a:rPr>
              <a:t>Le champ DE (</a:t>
            </a:r>
            <a:r>
              <a:rPr lang="fr-FR" sz="2000" dirty="0" err="1" smtClean="0">
                <a:solidFill>
                  <a:schemeClr val="bg1"/>
                </a:solidFill>
                <a:latin typeface="Barlow Condensed" charset="0"/>
              </a:rPr>
              <a:t>DEscripteur</a:t>
            </a:r>
            <a:r>
              <a:rPr lang="fr-FR" sz="2000" dirty="0" smtClean="0">
                <a:solidFill>
                  <a:schemeClr val="bg1"/>
                </a:solidFill>
                <a:latin typeface="Barlow Condensed" charset="0"/>
              </a:rPr>
              <a:t>) : La nature de la protéine est en général la ligne retournée par les programmes d'analyses (BLAST ou FASTA).</a:t>
            </a:r>
          </a:p>
          <a:p>
            <a:r>
              <a:rPr lang="fr-FR" sz="2000" dirty="0" smtClean="0">
                <a:solidFill>
                  <a:schemeClr val="bg1"/>
                </a:solidFill>
                <a:latin typeface="Barlow Condensed" charset="0"/>
              </a:rPr>
              <a:t>Le champ GN (Gene Name), le champ OS contient le nom (latin et anglais) de l'espèce et de l'organisme (</a:t>
            </a:r>
            <a:r>
              <a:rPr lang="fr-FR" sz="2000" dirty="0" err="1" smtClean="0">
                <a:solidFill>
                  <a:schemeClr val="bg1"/>
                </a:solidFill>
                <a:latin typeface="Barlow Condensed" charset="0"/>
              </a:rPr>
              <a:t>OrganismSpecie</a:t>
            </a:r>
            <a:r>
              <a:rPr lang="fr-FR" sz="2000" dirty="0" smtClean="0">
                <a:solidFill>
                  <a:schemeClr val="bg1"/>
                </a:solidFill>
                <a:latin typeface="Barlow Condensed" charset="0"/>
              </a:rPr>
              <a:t>). </a:t>
            </a:r>
          </a:p>
          <a:p>
            <a:r>
              <a:rPr lang="fr-FR" sz="2000" dirty="0" smtClean="0">
                <a:solidFill>
                  <a:schemeClr val="bg1"/>
                </a:solidFill>
                <a:latin typeface="Barlow Condensed" charset="0"/>
              </a:rPr>
              <a:t>Le champ OG (ici absent) désigne l'organite. </a:t>
            </a:r>
          </a:p>
          <a:p>
            <a:r>
              <a:rPr lang="fr-FR" sz="2000" dirty="0" smtClean="0">
                <a:solidFill>
                  <a:schemeClr val="bg1"/>
                </a:solidFill>
                <a:latin typeface="Barlow Condensed" charset="0"/>
              </a:rPr>
              <a:t>Le champ OC correspond à la classification de l'organisme de la séquence. </a:t>
            </a:r>
          </a:p>
          <a:p>
            <a:r>
              <a:rPr lang="fr-FR" sz="2000" dirty="0" smtClean="0">
                <a:solidFill>
                  <a:schemeClr val="bg1"/>
                </a:solidFill>
                <a:latin typeface="Barlow Condensed" charset="0"/>
              </a:rPr>
              <a:t>Le champ OX correspond à la taxonomie de l'organisme. </a:t>
            </a:r>
          </a:p>
          <a:p>
            <a:r>
              <a:rPr lang="fr-FR" sz="2000" dirty="0" smtClean="0">
                <a:solidFill>
                  <a:schemeClr val="bg1"/>
                </a:solidFill>
                <a:latin typeface="Barlow Condensed" charset="0"/>
              </a:rPr>
              <a:t>Les différents champs RN (RP, RX, RT, RA. RL) concernent les références bibliographiques de séquences. </a:t>
            </a:r>
          </a:p>
          <a:p>
            <a:r>
              <a:rPr lang="fr-FR" sz="2000" dirty="0" smtClean="0">
                <a:solidFill>
                  <a:schemeClr val="bg1"/>
                </a:solidFill>
                <a:latin typeface="Barlow Condensed" charset="0"/>
              </a:rPr>
              <a:t>Le champ CC est dédié aux commentaires (copyright ou annotations). </a:t>
            </a:r>
            <a:endParaRPr lang="fr-FR" sz="2000" dirty="0">
              <a:solidFill>
                <a:schemeClr val="bg1"/>
              </a:solidFill>
              <a:latin typeface="Barlow Condensed"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643109" y="181370"/>
            <a:ext cx="8095500" cy="577800"/>
          </a:xfrm>
        </p:spPr>
        <p:txBody>
          <a:bodyPr/>
          <a:lstStyle/>
          <a:p>
            <a:r>
              <a:rPr lang="fr-FR" dirty="0" smtClean="0"/>
              <a:t>Entrée </a:t>
            </a:r>
            <a:r>
              <a:rPr lang="fr-FR" dirty="0" err="1" smtClean="0"/>
              <a:t>swiss</a:t>
            </a:r>
            <a:r>
              <a:rPr lang="fr-FR" dirty="0" smtClean="0"/>
              <a:t> </a:t>
            </a:r>
            <a:r>
              <a:rPr lang="fr-FR" dirty="0" err="1" smtClean="0"/>
              <a:t>prot</a:t>
            </a:r>
            <a:endParaRPr lang="fr-FR" dirty="0"/>
          </a:p>
        </p:txBody>
      </p:sp>
      <p:pic>
        <p:nvPicPr>
          <p:cNvPr id="3" name="Image 2" descr="swissp.JPG"/>
          <p:cNvPicPr>
            <a:picLocks noChangeAspect="1"/>
          </p:cNvPicPr>
          <p:nvPr/>
        </p:nvPicPr>
        <p:blipFill>
          <a:blip r:embed="rId2"/>
          <a:stretch>
            <a:fillRect/>
          </a:stretch>
        </p:blipFill>
        <p:spPr>
          <a:xfrm>
            <a:off x="0" y="861237"/>
            <a:ext cx="9144000" cy="428226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pic>
        <p:nvPicPr>
          <p:cNvPr id="3" name="Image 2" descr="swisspr.JPG"/>
          <p:cNvPicPr>
            <a:picLocks noChangeAspect="1"/>
          </p:cNvPicPr>
          <p:nvPr/>
        </p:nvPicPr>
        <p:blipFill>
          <a:blip r:embed="rId2"/>
          <a:stretch>
            <a:fillRect/>
          </a:stretch>
        </p:blipFill>
        <p:spPr>
          <a:xfrm>
            <a:off x="0" y="191386"/>
            <a:ext cx="9144000" cy="476338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pic>
        <p:nvPicPr>
          <p:cNvPr id="3" name="Image 2" descr="swissprot.JPG"/>
          <p:cNvPicPr>
            <a:picLocks noChangeAspect="1"/>
          </p:cNvPicPr>
          <p:nvPr/>
        </p:nvPicPr>
        <p:blipFill>
          <a:blip r:embed="rId2"/>
          <a:stretch>
            <a:fillRect/>
          </a:stretch>
        </p:blipFill>
        <p:spPr>
          <a:xfrm>
            <a:off x="0" y="191386"/>
            <a:ext cx="9144000" cy="47740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41434" y="872359"/>
            <a:ext cx="8355724" cy="3871746"/>
          </a:xfrm>
          <a:prstGeom prst="rect">
            <a:avLst/>
          </a:prstGeom>
        </p:spPr>
        <p:txBody>
          <a:bodyPr spcFirstLastPara="1" wrap="square" lIns="91425" tIns="91425" rIns="91425" bIns="91425" anchor="b" anchorCtr="0">
            <a:noAutofit/>
          </a:bodyPr>
          <a:lstStyle/>
          <a:p>
            <a:r>
              <a:rPr lang="fr-FR" sz="2400" b="1" dirty="0" smtClean="0"/>
              <a:t>Numéros d'Accession </a:t>
            </a:r>
            <a:r>
              <a:rPr lang="fr-FR" sz="2400" dirty="0" smtClean="0"/>
              <a:t>: </a:t>
            </a:r>
            <a:r>
              <a:rPr lang="fr-FR" sz="2400" u="sng" dirty="0" smtClean="0"/>
              <a:t>Pour identifier ces séquences</a:t>
            </a:r>
            <a:r>
              <a:rPr lang="fr-FR" sz="2400" dirty="0" smtClean="0"/>
              <a:t>, les banques de données leur assignent des Numéros d'Accession </a:t>
            </a:r>
            <a:r>
              <a:rPr lang="fr-FR" sz="2400" b="1" dirty="0" smtClean="0"/>
              <a:t>uniques</a:t>
            </a:r>
            <a:r>
              <a:rPr lang="fr-FR" sz="2400" dirty="0" smtClean="0"/>
              <a:t> au sein de leurs collections respectives. En </a:t>
            </a:r>
            <a:r>
              <a:rPr lang="fr-FR" sz="2400" dirty="0" err="1" smtClean="0"/>
              <a:t>bio-informatique</a:t>
            </a:r>
            <a:r>
              <a:rPr lang="fr-FR" sz="2400" dirty="0" smtClean="0"/>
              <a:t> c’est un </a:t>
            </a:r>
            <a:r>
              <a:rPr lang="fr-FR" sz="2400" b="1" dirty="0" smtClean="0"/>
              <a:t>identifiant</a:t>
            </a:r>
            <a:r>
              <a:rPr lang="fr-FR" sz="2400" dirty="0" smtClean="0"/>
              <a:t> </a:t>
            </a:r>
            <a:r>
              <a:rPr lang="fr-FR" sz="2400" b="1" dirty="0" smtClean="0"/>
              <a:t>unique</a:t>
            </a:r>
            <a:r>
              <a:rPr lang="fr-FR" sz="2400" dirty="0" smtClean="0"/>
              <a:t> </a:t>
            </a:r>
            <a:r>
              <a:rPr lang="fr-FR" sz="2400" u="sng" dirty="0" smtClean="0"/>
              <a:t>donné à toute séquence d'ADN ou de protéine enregistrée dans une base de données. </a:t>
            </a:r>
            <a:br>
              <a:rPr lang="fr-FR" sz="2400" u="sng" dirty="0" smtClean="0"/>
            </a:br>
            <a:r>
              <a:rPr lang="fr-FR" sz="2400" u="sng" dirty="0" smtClean="0"/>
              <a:t/>
            </a:r>
            <a:br>
              <a:rPr lang="fr-FR" sz="2400" u="sng" dirty="0" smtClean="0"/>
            </a:br>
            <a:r>
              <a:rPr lang="fr-FR" sz="2400" dirty="0" smtClean="0"/>
              <a:t>Lors de la soumission d’une séquence à une base de données primaire on lui attribue un numéro d'accession nouveau et unique. Il sera </a:t>
            </a:r>
            <a:r>
              <a:rPr lang="fr-FR" sz="2400" u="sng" dirty="0" smtClean="0"/>
              <a:t>utilisé pour citer la séquence dans les articles scientifiques </a:t>
            </a:r>
            <a:r>
              <a:rPr lang="fr-FR" sz="2400" dirty="0" smtClean="0"/>
              <a:t>ou sert à </a:t>
            </a:r>
            <a:r>
              <a:rPr lang="fr-FR" sz="2400" u="sng" dirty="0" smtClean="0"/>
              <a:t>retrouver rapidement cette information </a:t>
            </a:r>
            <a:r>
              <a:rPr lang="fr-FR" sz="2400" dirty="0" smtClean="0"/>
              <a:t>car cet identifiant ne changera jamais.</a:t>
            </a:r>
            <a:br>
              <a:rPr lang="fr-FR" sz="2400" dirty="0" smtClean="0"/>
            </a:br>
            <a:endParaRPr sz="2200" u="sng"/>
          </a:p>
        </p:txBody>
      </p:sp>
      <p:sp>
        <p:nvSpPr>
          <p:cNvPr id="22" name="Titre 21"/>
          <p:cNvSpPr>
            <a:spLocks noGrp="1"/>
          </p:cNvSpPr>
          <p:nvPr>
            <p:ph type="ctrTitle"/>
          </p:nvPr>
        </p:nvSpPr>
        <p:spPr>
          <a:xfrm flipH="1">
            <a:off x="560492" y="132119"/>
            <a:ext cx="8095500" cy="577800"/>
          </a:xfrm>
        </p:spPr>
        <p:txBody>
          <a:bodyPr/>
          <a:lstStyle/>
          <a:p>
            <a:r>
              <a:rPr lang="fr-FR" b="1" dirty="0" smtClean="0"/>
              <a:t>Organisation de l’information</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99697" y="792218"/>
            <a:ext cx="3026979" cy="4351282"/>
          </a:xfrm>
          <a:prstGeom prst="rect">
            <a:avLst/>
          </a:prstGeom>
        </p:spPr>
        <p:txBody>
          <a:bodyPr spcFirstLastPara="1" wrap="square" lIns="91425" tIns="91425" rIns="91425" bIns="91425" anchor="b" anchorCtr="0">
            <a:noAutofit/>
          </a:bodyPr>
          <a:lstStyle/>
          <a:p>
            <a:r>
              <a:rPr lang="fr-FR" sz="2000" b="1" dirty="0" smtClean="0"/>
              <a:t>Le numéro de version: </a:t>
            </a:r>
            <a:r>
              <a:rPr lang="fr-FR" sz="2000" dirty="0" smtClean="0"/>
              <a:t>chaque entrée possède un numéro de version. Par ex lors de sa première soumission</a:t>
            </a:r>
            <a:br>
              <a:rPr lang="fr-FR" sz="2000" dirty="0" smtClean="0"/>
            </a:br>
            <a:r>
              <a:rPr lang="fr-FR" sz="2000" dirty="0" smtClean="0"/>
              <a:t>une séquence sera attribuée le numéro d'accession AB334763 et le numéro de version 1. Si bien que son identifiant complet sera: AB334763.1</a:t>
            </a:r>
            <a:br>
              <a:rPr lang="fr-FR" sz="2000" dirty="0" smtClean="0"/>
            </a:br>
            <a:r>
              <a:rPr lang="fr-FR" sz="2000" dirty="0" smtClean="0"/>
              <a:t>Si on change quelque chose dans l'entrée, le numéro de version deviendra 2, et donc l'identifiant complet sera AB334763.2 </a:t>
            </a:r>
            <a:r>
              <a:rPr lang="fr-FR" sz="2000" dirty="0" err="1" smtClean="0"/>
              <a:t>etc</a:t>
            </a:r>
            <a:r>
              <a:rPr lang="fr-FR" sz="2000" dirty="0" smtClean="0"/>
              <a:t>…</a:t>
            </a:r>
            <a:endParaRPr sz="2200" u="sng"/>
          </a:p>
        </p:txBody>
      </p:sp>
      <p:sp>
        <p:nvSpPr>
          <p:cNvPr id="22" name="Titre 21"/>
          <p:cNvSpPr>
            <a:spLocks noGrp="1"/>
          </p:cNvSpPr>
          <p:nvPr>
            <p:ph type="ctrTitle"/>
          </p:nvPr>
        </p:nvSpPr>
        <p:spPr>
          <a:xfrm flipH="1">
            <a:off x="560492" y="273269"/>
            <a:ext cx="8095500" cy="436650"/>
          </a:xfrm>
        </p:spPr>
        <p:txBody>
          <a:bodyPr/>
          <a:lstStyle/>
          <a:p>
            <a:r>
              <a:rPr lang="fr-FR" b="1" dirty="0" smtClean="0"/>
              <a:t>Exemple d’une entrée dans la base de donné </a:t>
            </a:r>
            <a:r>
              <a:rPr lang="fr-FR" b="1" dirty="0" err="1" smtClean="0"/>
              <a:t>genbank</a:t>
            </a:r>
            <a:endParaRPr lang="fr-FR" dirty="0"/>
          </a:p>
        </p:txBody>
      </p:sp>
      <p:pic>
        <p:nvPicPr>
          <p:cNvPr id="3074" name="Picture 2"/>
          <p:cNvPicPr>
            <a:picLocks noChangeAspect="1" noChangeArrowheads="1"/>
          </p:cNvPicPr>
          <p:nvPr/>
        </p:nvPicPr>
        <p:blipFill>
          <a:blip r:embed="rId3"/>
          <a:srcRect/>
          <a:stretch>
            <a:fillRect/>
          </a:stretch>
        </p:blipFill>
        <p:spPr bwMode="auto">
          <a:xfrm>
            <a:off x="3321269" y="693683"/>
            <a:ext cx="5822731" cy="4449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515006" y="987971"/>
            <a:ext cx="8355724" cy="3587967"/>
          </a:xfrm>
          <a:prstGeom prst="rect">
            <a:avLst/>
          </a:prstGeom>
        </p:spPr>
        <p:txBody>
          <a:bodyPr spcFirstLastPara="1" wrap="square" lIns="91425" tIns="91425" rIns="91425" bIns="91425" anchor="b" anchorCtr="0">
            <a:noAutofit/>
          </a:bodyPr>
          <a:lstStyle/>
          <a:p>
            <a:r>
              <a:rPr lang="fr-FR" sz="2400" dirty="0" smtClean="0">
                <a:solidFill>
                  <a:schemeClr val="bg2"/>
                </a:solidFill>
              </a:rPr>
              <a:t>Avant 1990 : </a:t>
            </a:r>
            <a:r>
              <a:rPr lang="fr-FR" sz="2400" dirty="0" smtClean="0"/>
              <a:t>envoi postal de bandes magnétiques puis de CD-Rom aux laboratoires abonnés. </a:t>
            </a:r>
            <a:br>
              <a:rPr lang="fr-FR" sz="2400" dirty="0" smtClean="0"/>
            </a:br>
            <a:r>
              <a:rPr lang="fr-FR" sz="2400" dirty="0" smtClean="0">
                <a:solidFill>
                  <a:schemeClr val="bg2"/>
                </a:solidFill>
              </a:rPr>
              <a:t>A partir de 1990: </a:t>
            </a:r>
            <a:r>
              <a:rPr lang="fr-FR" sz="2400" dirty="0" smtClean="0"/>
              <a:t>Utilisation des réseaux informatiques (Internet) avec mise à disposition gratuite et mise à jour quotidienne des données. </a:t>
            </a:r>
            <a:br>
              <a:rPr lang="fr-FR" sz="2400" dirty="0" smtClean="0"/>
            </a:br>
            <a:r>
              <a:rPr lang="fr-FR" sz="2400" dirty="0" smtClean="0">
                <a:solidFill>
                  <a:schemeClr val="bg2"/>
                </a:solidFill>
              </a:rPr>
              <a:t>Depuis le début des années 90,</a:t>
            </a:r>
            <a:r>
              <a:rPr lang="fr-FR" sz="2400" dirty="0" smtClean="0"/>
              <a:t> avec l'installation massive des réseaux informatiques (Internet) à hauts débits, beaucoup de laboratoires consultent les bases de données via ces réseaux à partir de serveurs publics. Ces</a:t>
            </a:r>
            <a:br>
              <a:rPr lang="fr-FR" sz="2400" dirty="0" smtClean="0"/>
            </a:br>
            <a:r>
              <a:rPr lang="fr-FR" sz="2400" dirty="0" smtClean="0"/>
              <a:t>réseaux informatiques rapides et les services qui en découlent </a:t>
            </a:r>
            <a:r>
              <a:rPr lang="fr-FR" sz="2400" b="1" dirty="0" smtClean="0">
                <a:solidFill>
                  <a:schemeClr val="bg2"/>
                </a:solidFill>
              </a:rPr>
              <a:t>permettent une large diffusion des bases. </a:t>
            </a:r>
            <a:endParaRPr sz="2200" b="1" u="sng">
              <a:solidFill>
                <a:schemeClr val="bg2"/>
              </a:solidFill>
            </a:endParaRPr>
          </a:p>
        </p:txBody>
      </p:sp>
      <p:sp>
        <p:nvSpPr>
          <p:cNvPr id="22" name="Titre 21"/>
          <p:cNvSpPr>
            <a:spLocks noGrp="1"/>
          </p:cNvSpPr>
          <p:nvPr>
            <p:ph type="ctrTitle"/>
          </p:nvPr>
        </p:nvSpPr>
        <p:spPr>
          <a:xfrm flipH="1">
            <a:off x="560492" y="132119"/>
            <a:ext cx="8095500" cy="577800"/>
          </a:xfrm>
        </p:spPr>
        <p:txBody>
          <a:bodyPr/>
          <a:lstStyle/>
          <a:p>
            <a:r>
              <a:rPr lang="fr-FR" b="1" dirty="0" smtClean="0"/>
              <a:t>Utilisation des bases de données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Différence entre Base de données et banque de données</a:t>
            </a:r>
            <a:endParaRPr lang="fr-FR" dirty="0"/>
          </a:p>
        </p:txBody>
      </p:sp>
      <p:sp>
        <p:nvSpPr>
          <p:cNvPr id="3" name="Google Shape;392;p16"/>
          <p:cNvSpPr txBox="1">
            <a:spLocks/>
          </p:cNvSpPr>
          <p:nvPr/>
        </p:nvSpPr>
        <p:spPr>
          <a:xfrm>
            <a:off x="735724" y="1177158"/>
            <a:ext cx="7935311" cy="35736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r>
              <a:rPr kumimoji="0" lang="fr-FR" sz="1800" b="0" i="0" u="none" strike="noStrike" kern="0" cap="none" spc="0" normalizeH="0" baseline="0" noProof="0" dirty="0" smtClean="0">
                <a:ln>
                  <a:noFill/>
                </a:ln>
                <a:solidFill>
                  <a:schemeClr val="tx2">
                    <a:lumMod val="50000"/>
                  </a:schemeClr>
                </a:solidFill>
                <a:effectLst/>
                <a:uLnTx/>
                <a:uFillTx/>
                <a:latin typeface="Arvo"/>
                <a:ea typeface="Arvo"/>
                <a:cs typeface="Arvo"/>
                <a:sym typeface="Arvo"/>
              </a:rPr>
              <a:t>Une</a:t>
            </a:r>
            <a:r>
              <a:rPr kumimoji="0" lang="fr-FR" sz="1800" b="0" i="0" u="none" strike="noStrike" kern="0" cap="none" spc="0" normalizeH="0" noProof="0" dirty="0" smtClean="0">
                <a:ln>
                  <a:noFill/>
                </a:ln>
                <a:solidFill>
                  <a:schemeClr val="tx2">
                    <a:lumMod val="50000"/>
                  </a:schemeClr>
                </a:solidFill>
                <a:effectLst/>
                <a:uLnTx/>
                <a:uFillTx/>
                <a:latin typeface="Arvo"/>
                <a:ea typeface="Arvo"/>
                <a:cs typeface="Arvo"/>
                <a:sym typeface="Arvo"/>
              </a:rPr>
              <a:t> banque de données est un ensemble de fichiers textes sans relation entre eux ( on parle de fichier « plat » ) . </a:t>
            </a: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endParaRPr lang="fr-FR" sz="1800" baseline="0" dirty="0" smtClean="0">
              <a:solidFill>
                <a:schemeClr val="tx2">
                  <a:lumMod val="50000"/>
                </a:schemeClr>
              </a:solidFill>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r>
              <a:rPr kumimoji="0" lang="fr-FR" sz="1800" b="0" i="0" u="none" strike="noStrike" kern="0" cap="none" spc="0" normalizeH="0" noProof="0" dirty="0" smtClean="0">
                <a:ln>
                  <a:noFill/>
                </a:ln>
                <a:solidFill>
                  <a:schemeClr val="tx2">
                    <a:lumMod val="50000"/>
                  </a:schemeClr>
                </a:solidFill>
                <a:effectLst/>
                <a:uLnTx/>
                <a:uFillTx/>
                <a:latin typeface="Arvo"/>
                <a:ea typeface="Arvo"/>
                <a:cs typeface="Arvo"/>
                <a:sym typeface="Arvo"/>
              </a:rPr>
              <a:t>Une base de données est un ensemble de relations entre des données gérées avec un système de gestion de base de données (SGBD) et interrogeable par SQL ( Structure </a:t>
            </a:r>
            <a:r>
              <a:rPr lang="fr-FR" sz="1800" dirty="0" err="1" smtClean="0">
                <a:solidFill>
                  <a:schemeClr val="tx2">
                    <a:lumMod val="50000"/>
                  </a:schemeClr>
                </a:solidFill>
                <a:latin typeface="Arvo"/>
                <a:ea typeface="Arvo"/>
                <a:cs typeface="Arvo"/>
                <a:sym typeface="Arvo"/>
              </a:rPr>
              <a:t>Q</a:t>
            </a:r>
            <a:r>
              <a:rPr kumimoji="0" lang="fr-FR" sz="1800" b="0" i="0" u="none" strike="noStrike" kern="0" cap="none" spc="0" normalizeH="0" noProof="0" dirty="0" err="1" smtClean="0">
                <a:ln>
                  <a:noFill/>
                </a:ln>
                <a:solidFill>
                  <a:schemeClr val="tx2">
                    <a:lumMod val="50000"/>
                  </a:schemeClr>
                </a:solidFill>
                <a:effectLst/>
                <a:uLnTx/>
                <a:uFillTx/>
                <a:latin typeface="Arvo"/>
                <a:ea typeface="Arvo"/>
                <a:cs typeface="Arvo"/>
                <a:sym typeface="Arvo"/>
              </a:rPr>
              <a:t>uery</a:t>
            </a:r>
            <a:r>
              <a:rPr kumimoji="0" lang="fr-FR" sz="1800" b="0" i="0" u="none" strike="noStrike" kern="0" cap="none" spc="0" normalizeH="0" noProof="0" dirty="0" smtClean="0">
                <a:ln>
                  <a:noFill/>
                </a:ln>
                <a:solidFill>
                  <a:schemeClr val="tx2">
                    <a:lumMod val="50000"/>
                  </a:schemeClr>
                </a:solidFill>
                <a:effectLst/>
                <a:uLnTx/>
                <a:uFillTx/>
                <a:latin typeface="Arvo"/>
                <a:ea typeface="Arvo"/>
                <a:cs typeface="Arvo"/>
                <a:sym typeface="Arvo"/>
              </a:rPr>
              <a:t> Langage).</a:t>
            </a: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endParaRPr lang="fr-FR" sz="1800" baseline="0" dirty="0" smtClean="0">
              <a:solidFill>
                <a:schemeClr val="tx2">
                  <a:lumMod val="50000"/>
                </a:schemeClr>
              </a:solidFill>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endParaRPr kumimoji="0" lang="fr-FR" sz="1800" b="0" i="0" u="none" strike="noStrike" kern="0" cap="none" spc="0" normalizeH="0" noProof="0" dirty="0" smtClean="0">
              <a:ln>
                <a:noFill/>
              </a:ln>
              <a:solidFill>
                <a:schemeClr val="tx2">
                  <a:lumMod val="50000"/>
                </a:schemeClr>
              </a:solidFill>
              <a:effectLst/>
              <a:uLnTx/>
              <a:uFillTx/>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endParaRPr lang="fr-FR" sz="1800" baseline="0" dirty="0" smtClean="0">
              <a:solidFill>
                <a:schemeClr val="tx2">
                  <a:lumMod val="50000"/>
                </a:schemeClr>
              </a:solidFill>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endParaRPr kumimoji="0" lang="fr-FR" sz="1800" b="0" i="0" u="none" strike="noStrike" kern="0" cap="none" spc="0" normalizeH="0" noProof="0" dirty="0" smtClean="0">
              <a:ln>
                <a:noFill/>
              </a:ln>
              <a:solidFill>
                <a:schemeClr val="tx2">
                  <a:lumMod val="50000"/>
                </a:schemeClr>
              </a:solidFill>
              <a:effectLst/>
              <a:uLnTx/>
              <a:uFillTx/>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r>
              <a:rPr lang="fr-FR" sz="1200" baseline="0" dirty="0" err="1" smtClean="0">
                <a:solidFill>
                  <a:schemeClr val="tx2">
                    <a:lumMod val="50000"/>
                  </a:schemeClr>
                </a:solidFill>
                <a:latin typeface="Arvo"/>
                <a:ea typeface="Arvo"/>
                <a:cs typeface="Arvo"/>
                <a:sym typeface="Arvo"/>
              </a:rPr>
              <a:t>Ref</a:t>
            </a:r>
            <a:r>
              <a:rPr lang="fr-FR" sz="1200" baseline="0" dirty="0" smtClean="0">
                <a:solidFill>
                  <a:schemeClr val="tx2">
                    <a:lumMod val="50000"/>
                  </a:schemeClr>
                </a:solidFill>
                <a:latin typeface="Arvo"/>
                <a:ea typeface="Arvo"/>
                <a:cs typeface="Arvo"/>
                <a:sym typeface="Arvo"/>
              </a:rPr>
              <a:t>: </a:t>
            </a:r>
            <a:r>
              <a:rPr lang="fr-FR" sz="1200" baseline="0" dirty="0" err="1" smtClean="0">
                <a:solidFill>
                  <a:schemeClr val="tx2">
                    <a:lumMod val="50000"/>
                  </a:schemeClr>
                </a:solidFill>
                <a:latin typeface="Arvo"/>
                <a:ea typeface="Arvo"/>
                <a:cs typeface="Arvo"/>
                <a:sym typeface="Arvo"/>
              </a:rPr>
              <a:t>Deléage</a:t>
            </a:r>
            <a:r>
              <a:rPr lang="fr-FR" sz="1200" baseline="0" dirty="0" smtClean="0">
                <a:solidFill>
                  <a:schemeClr val="tx2">
                    <a:lumMod val="50000"/>
                  </a:schemeClr>
                </a:solidFill>
                <a:latin typeface="Arvo"/>
                <a:ea typeface="Arvo"/>
                <a:cs typeface="Arvo"/>
                <a:sym typeface="Arvo"/>
              </a:rPr>
              <a:t> G et </a:t>
            </a:r>
            <a:r>
              <a:rPr lang="fr-FR" sz="1200" baseline="0" dirty="0" err="1" smtClean="0">
                <a:solidFill>
                  <a:schemeClr val="tx2">
                    <a:lumMod val="50000"/>
                  </a:schemeClr>
                </a:solidFill>
                <a:latin typeface="Arvo"/>
                <a:ea typeface="Arvo"/>
                <a:cs typeface="Arvo"/>
                <a:sym typeface="Arvo"/>
              </a:rPr>
              <a:t>Gouy</a:t>
            </a:r>
            <a:r>
              <a:rPr lang="fr-FR" sz="1200" dirty="0" smtClean="0">
                <a:solidFill>
                  <a:schemeClr val="tx2">
                    <a:lumMod val="50000"/>
                  </a:schemeClr>
                </a:solidFill>
                <a:latin typeface="Arvo"/>
                <a:ea typeface="Arvo"/>
                <a:cs typeface="Arvo"/>
                <a:sym typeface="Arvo"/>
              </a:rPr>
              <a:t>  M. </a:t>
            </a:r>
            <a:r>
              <a:rPr lang="fr-FR" sz="1200" baseline="0" dirty="0" smtClean="0">
                <a:solidFill>
                  <a:schemeClr val="tx2">
                    <a:lumMod val="50000"/>
                  </a:schemeClr>
                </a:solidFill>
                <a:latin typeface="Arvo"/>
                <a:ea typeface="Arvo"/>
                <a:cs typeface="Arvo"/>
                <a:sym typeface="Arvo"/>
              </a:rPr>
              <a:t>Bioinformatique cours et cas pratique. </a:t>
            </a:r>
            <a:r>
              <a:rPr lang="fr-FR" sz="1200" baseline="0" dirty="0" err="1" smtClean="0">
                <a:solidFill>
                  <a:schemeClr val="tx2">
                    <a:lumMod val="50000"/>
                  </a:schemeClr>
                </a:solidFill>
                <a:latin typeface="Arvo"/>
                <a:ea typeface="Arvo"/>
                <a:cs typeface="Arvo"/>
                <a:sym typeface="Arvo"/>
              </a:rPr>
              <a:t>eds</a:t>
            </a:r>
            <a:r>
              <a:rPr lang="fr-FR" sz="1200" baseline="0" dirty="0" smtClean="0">
                <a:solidFill>
                  <a:schemeClr val="tx2">
                    <a:lumMod val="50000"/>
                  </a:schemeClr>
                </a:solidFill>
                <a:latin typeface="Arvo"/>
                <a:ea typeface="Arvo"/>
                <a:cs typeface="Arvo"/>
                <a:sym typeface="Arvo"/>
              </a:rPr>
              <a:t> </a:t>
            </a:r>
            <a:r>
              <a:rPr lang="fr-FR" sz="1200" baseline="0" dirty="0" err="1" smtClean="0">
                <a:solidFill>
                  <a:schemeClr val="tx2">
                    <a:lumMod val="50000"/>
                  </a:schemeClr>
                </a:solidFill>
                <a:latin typeface="Arvo"/>
                <a:ea typeface="Arvo"/>
                <a:cs typeface="Arvo"/>
                <a:sym typeface="Arvo"/>
              </a:rPr>
              <a:t>Dunod</a:t>
            </a:r>
            <a:r>
              <a:rPr lang="fr-FR" sz="1200" baseline="0" dirty="0" smtClean="0">
                <a:solidFill>
                  <a:schemeClr val="tx2">
                    <a:lumMod val="50000"/>
                  </a:schemeClr>
                </a:solidFill>
                <a:latin typeface="Arvo"/>
                <a:ea typeface="Arvo"/>
                <a:cs typeface="Arvo"/>
                <a:sym typeface="Arvo"/>
              </a:rPr>
              <a:t>, Paris, 2013 pp 11.</a:t>
            </a:r>
            <a:endParaRPr kumimoji="0" lang="fr-FR" sz="1200" b="0" i="0" u="none" strike="noStrike" kern="0" cap="none" spc="0" normalizeH="0" baseline="0" noProof="0" dirty="0" smtClean="0">
              <a:ln>
                <a:noFill/>
              </a:ln>
              <a:solidFill>
                <a:schemeClr val="tx2">
                  <a:lumMod val="50000"/>
                </a:schemeClr>
              </a:solidFill>
              <a:effectLst/>
              <a:uLnTx/>
              <a:uFillTx/>
              <a:latin typeface="Arvo"/>
              <a:ea typeface="Arvo"/>
              <a:cs typeface="Arvo"/>
              <a:sym typeface="Arvo"/>
            </a:endParaRPr>
          </a:p>
          <a:p>
            <a:pPr marL="0" marR="0" lvl="0" indent="0" algn="l" defTabSz="914400" rtl="0" eaLnBrk="1" fontAlgn="auto" latinLnBrk="0" hangingPunct="1">
              <a:lnSpc>
                <a:spcPct val="100000"/>
              </a:lnSpc>
              <a:spcBef>
                <a:spcPts val="0"/>
              </a:spcBef>
              <a:spcAft>
                <a:spcPts val="0"/>
              </a:spcAft>
              <a:buClr>
                <a:srgbClr val="434343"/>
              </a:buClr>
              <a:buSzPts val="1800"/>
              <a:buFont typeface="Arvo"/>
              <a:buNone/>
              <a:tabLst/>
              <a:defRPr/>
            </a:pPr>
            <a:r>
              <a:rPr kumimoji="0" lang="fr-FR" sz="1800" b="0" i="0" u="none" strike="noStrike" kern="0" cap="none" spc="0" normalizeH="0" baseline="0" noProof="0" dirty="0" smtClean="0">
                <a:ln>
                  <a:noFill/>
                </a:ln>
                <a:solidFill>
                  <a:schemeClr val="tx2">
                    <a:lumMod val="50000"/>
                  </a:schemeClr>
                </a:solidFill>
                <a:effectLst/>
                <a:uLnTx/>
                <a:uFillTx/>
                <a:latin typeface="Arvo"/>
                <a:ea typeface="Arvo"/>
                <a:cs typeface="Arvo"/>
                <a:sym typeface="Arvo"/>
              </a:rPr>
              <a:t/>
            </a:r>
            <a:br>
              <a:rPr kumimoji="0" lang="fr-FR" sz="1800" b="0" i="0" u="none" strike="noStrike" kern="0" cap="none" spc="0" normalizeH="0" baseline="0" noProof="0" dirty="0" smtClean="0">
                <a:ln>
                  <a:noFill/>
                </a:ln>
                <a:solidFill>
                  <a:schemeClr val="tx2">
                    <a:lumMod val="50000"/>
                  </a:schemeClr>
                </a:solidFill>
                <a:effectLst/>
                <a:uLnTx/>
                <a:uFillTx/>
                <a:latin typeface="Arvo"/>
                <a:ea typeface="Arvo"/>
                <a:cs typeface="Arvo"/>
                <a:sym typeface="Arvo"/>
              </a:rPr>
            </a:br>
            <a:endParaRPr kumimoji="0" lang="fr-FR" sz="1800" b="0" i="0" u="none" strike="noStrike" kern="0" cap="none" spc="0" normalizeH="0" baseline="0" noProof="0" dirty="0">
              <a:ln>
                <a:noFill/>
              </a:ln>
              <a:solidFill>
                <a:schemeClr val="tx2">
                  <a:lumMod val="50000"/>
                </a:schemeClr>
              </a:solidFill>
              <a:effectLst/>
              <a:uLnTx/>
              <a:uFillTx/>
              <a:latin typeface="Arvo"/>
              <a:ea typeface="Arvo"/>
              <a:cs typeface="Arvo"/>
              <a:sym typeface="Arv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41434" y="-241738"/>
            <a:ext cx="8355724" cy="4985843"/>
          </a:xfrm>
          <a:prstGeom prst="rect">
            <a:avLst/>
          </a:prstGeom>
        </p:spPr>
        <p:txBody>
          <a:bodyPr spcFirstLastPara="1" wrap="square" lIns="91425" tIns="91425" rIns="91425" bIns="91425" anchor="b" anchorCtr="0">
            <a:noAutofit/>
          </a:bodyPr>
          <a:lstStyle/>
          <a:p>
            <a:r>
              <a:rPr lang="fr-FR" sz="2400" u="sng" dirty="0" smtClean="0"/>
              <a:t>Beaucoup de serveurs mettent gratuitement </a:t>
            </a:r>
            <a:r>
              <a:rPr lang="fr-FR" sz="2400" dirty="0" smtClean="0"/>
              <a:t>à disposition de nombreuses bases (pour la plupart des banques), dont les grandes banques de séquences généralistes comme l'EMBL ou </a:t>
            </a:r>
            <a:r>
              <a:rPr lang="fr-FR" sz="2400" dirty="0" err="1" smtClean="0"/>
              <a:t>Swissprot</a:t>
            </a:r>
            <a:r>
              <a:rPr lang="fr-FR" sz="2400" dirty="0" smtClean="0"/>
              <a:t> avec une mise à jour quotidienne des données, mais également un grand nombre d'autres bases dont la diffusion était auparavant plus restreinte.</a:t>
            </a:r>
            <a:br>
              <a:rPr lang="fr-FR" sz="2400" dirty="0" smtClean="0"/>
            </a:br>
            <a:r>
              <a:rPr lang="fr-FR" sz="2400" dirty="0" smtClean="0"/>
              <a:t>L’utilisation de l’Internet pour la recherche de l’information biologique est d’actualité. Il existe des règles spécifiques pour la formulation des requêtes d'interrogation de bases de séquences biologiques, en particulier: </a:t>
            </a:r>
            <a:r>
              <a:rPr lang="fr-FR" sz="2400" b="1" u="sng" dirty="0" smtClean="0"/>
              <a:t>le nom </a:t>
            </a:r>
            <a:r>
              <a:rPr lang="fr-FR" sz="2400" u="sng" dirty="0" smtClean="0"/>
              <a:t>d'espèce à laquelle appartiennent une séquence et les </a:t>
            </a:r>
            <a:r>
              <a:rPr lang="fr-FR" sz="2400" b="1" u="sng" dirty="0" smtClean="0"/>
              <a:t>mots-clés</a:t>
            </a:r>
            <a:r>
              <a:rPr lang="fr-FR" sz="2400" u="sng" dirty="0" smtClean="0"/>
              <a:t> à utiliser pour décrire les séquences recherchées.</a:t>
            </a:r>
            <a:endParaRPr sz="2200" u="sng"/>
          </a:p>
        </p:txBody>
      </p:sp>
      <p:sp>
        <p:nvSpPr>
          <p:cNvPr id="22" name="Titre 21"/>
          <p:cNvSpPr>
            <a:spLocks noGrp="1"/>
          </p:cNvSpPr>
          <p:nvPr>
            <p:ph type="ctrTitle"/>
          </p:nvPr>
        </p:nvSpPr>
        <p:spPr>
          <a:xfrm flipH="1">
            <a:off x="560492" y="132119"/>
            <a:ext cx="8095500" cy="577800"/>
          </a:xfrm>
        </p:spPr>
        <p:txBody>
          <a:bodyPr/>
          <a:lstStyle/>
          <a:p>
            <a:r>
              <a:rPr lang="fr-FR" b="1" dirty="0" smtClean="0"/>
              <a:t>Utilisation des bases de données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51945" y="1124608"/>
            <a:ext cx="8355724" cy="3626068"/>
          </a:xfrm>
          <a:prstGeom prst="rect">
            <a:avLst/>
          </a:prstGeom>
        </p:spPr>
        <p:txBody>
          <a:bodyPr spcFirstLastPara="1" wrap="square" lIns="91425" tIns="91425" rIns="91425" bIns="91425" anchor="b" anchorCtr="0">
            <a:noAutofit/>
          </a:bodyPr>
          <a:lstStyle/>
          <a:p>
            <a:r>
              <a:rPr lang="fr-FR" sz="2400" dirty="0" smtClean="0"/>
              <a:t>On peut interroger une BD pour plusieurs raisons :</a:t>
            </a:r>
            <a:br>
              <a:rPr lang="fr-FR" sz="2400" dirty="0" smtClean="0"/>
            </a:br>
            <a:r>
              <a:rPr lang="fr-FR" sz="2400" dirty="0" smtClean="0"/>
              <a:t/>
            </a:r>
            <a:br>
              <a:rPr lang="fr-FR" sz="2400" dirty="0" smtClean="0"/>
            </a:br>
            <a:r>
              <a:rPr lang="fr-FR" sz="2400" dirty="0" smtClean="0"/>
              <a:t>• </a:t>
            </a:r>
            <a:r>
              <a:rPr lang="fr-FR" sz="2400" dirty="0" smtClean="0">
                <a:solidFill>
                  <a:schemeClr val="accent5">
                    <a:lumMod val="50000"/>
                  </a:schemeClr>
                </a:solidFill>
              </a:rPr>
              <a:t>Pour connaître la séquence d’un gène ou d’une portion de ce gène</a:t>
            </a:r>
            <a:br>
              <a:rPr lang="fr-FR" sz="2400" dirty="0" smtClean="0">
                <a:solidFill>
                  <a:schemeClr val="accent5">
                    <a:lumMod val="50000"/>
                  </a:schemeClr>
                </a:solidFill>
              </a:rPr>
            </a:br>
            <a:r>
              <a:rPr lang="fr-FR" sz="2400" dirty="0" smtClean="0">
                <a:solidFill>
                  <a:schemeClr val="accent5">
                    <a:lumMod val="50000"/>
                  </a:schemeClr>
                </a:solidFill>
              </a:rPr>
              <a:t>• Pour connaître la structure primaire d’une protéine</a:t>
            </a:r>
            <a:br>
              <a:rPr lang="fr-FR" sz="2400" dirty="0" smtClean="0">
                <a:solidFill>
                  <a:schemeClr val="accent5">
                    <a:lumMod val="50000"/>
                  </a:schemeClr>
                </a:solidFill>
              </a:rPr>
            </a:br>
            <a:r>
              <a:rPr lang="fr-FR" sz="2400" dirty="0" smtClean="0">
                <a:solidFill>
                  <a:schemeClr val="accent5">
                    <a:lumMod val="50000"/>
                  </a:schemeClr>
                </a:solidFill>
              </a:rPr>
              <a:t>• Pour comparer deux séquences, …</a:t>
            </a:r>
            <a:br>
              <a:rPr lang="fr-FR" sz="2400" dirty="0" smtClean="0">
                <a:solidFill>
                  <a:schemeClr val="accent5">
                    <a:lumMod val="50000"/>
                  </a:schemeClr>
                </a:solidFill>
              </a:rPr>
            </a:br>
            <a:r>
              <a:rPr lang="fr-FR" sz="2400" dirty="0" smtClean="0"/>
              <a:t/>
            </a:r>
            <a:br>
              <a:rPr lang="fr-FR" sz="2400" dirty="0" smtClean="0"/>
            </a:br>
            <a:r>
              <a:rPr lang="fr-FR" sz="2400" dirty="0" smtClean="0"/>
              <a:t>Le résultat de l’interrogation des BD est une fiche descriptive de la molécule. On parlera alors d’une </a:t>
            </a:r>
            <a:r>
              <a:rPr lang="fr-FR" sz="2400" b="1" dirty="0" smtClean="0"/>
              <a:t>entrée </a:t>
            </a:r>
            <a:r>
              <a:rPr lang="fr-FR" sz="2400" dirty="0" smtClean="0"/>
              <a:t>(ou fiche descriptive de la séquence recherchée). La structure d’une entrée est presque la même quelque soit la BD</a:t>
            </a:r>
            <a:br>
              <a:rPr lang="fr-FR" sz="2400" dirty="0" smtClean="0"/>
            </a:br>
            <a:r>
              <a:rPr lang="fr-FR" sz="2400" dirty="0" smtClean="0"/>
              <a:t>interrogée.</a:t>
            </a:r>
            <a:endParaRPr sz="2200" u="sng"/>
          </a:p>
        </p:txBody>
      </p:sp>
      <p:sp>
        <p:nvSpPr>
          <p:cNvPr id="22" name="Titre 21"/>
          <p:cNvSpPr>
            <a:spLocks noGrp="1"/>
          </p:cNvSpPr>
          <p:nvPr>
            <p:ph type="ctrTitle"/>
          </p:nvPr>
        </p:nvSpPr>
        <p:spPr>
          <a:xfrm flipH="1">
            <a:off x="560492" y="132119"/>
            <a:ext cx="8095500" cy="577800"/>
          </a:xfrm>
        </p:spPr>
        <p:txBody>
          <a:bodyPr/>
          <a:lstStyle/>
          <a:p>
            <a:r>
              <a:rPr lang="fr-FR" b="1" dirty="0" smtClean="0"/>
              <a:t>Interrogation des bases de données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582517" y="657019"/>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493987" y="945930"/>
            <a:ext cx="8355724" cy="3142593"/>
          </a:xfrm>
          <a:prstGeom prst="rect">
            <a:avLst/>
          </a:prstGeom>
        </p:spPr>
        <p:txBody>
          <a:bodyPr spcFirstLastPara="1" wrap="square" lIns="91425" tIns="91425" rIns="91425" bIns="91425" anchor="b" anchorCtr="0">
            <a:noAutofit/>
          </a:bodyPr>
          <a:lstStyle/>
          <a:p>
            <a:r>
              <a:rPr lang="fr-FR" sz="2400" dirty="0" smtClean="0"/>
              <a:t>Chaque banque de séquences à son propre système d'interrogation, avec quelquefois des versions différentes proposées par certains serveurs. </a:t>
            </a:r>
            <a:br>
              <a:rPr lang="fr-FR" sz="2400" dirty="0" smtClean="0"/>
            </a:br>
            <a:r>
              <a:rPr lang="fr-FR" sz="2400" dirty="0" smtClean="0"/>
              <a:t/>
            </a:r>
            <a:br>
              <a:rPr lang="fr-FR" sz="2400" dirty="0" smtClean="0"/>
            </a:br>
            <a:r>
              <a:rPr lang="fr-FR" sz="2400" dirty="0" smtClean="0"/>
              <a:t>Des outils d'interrogation qui permettent des interrogations dans de nombreuses banques de séquences, généralistes ou spécialisées, ont été développés, les plus connus et utilisés sont : </a:t>
            </a:r>
            <a:r>
              <a:rPr lang="fr-FR" sz="2400" b="1" dirty="0" smtClean="0"/>
              <a:t>SRS</a:t>
            </a:r>
            <a:r>
              <a:rPr lang="fr-FR" sz="2400" dirty="0" smtClean="0"/>
              <a:t/>
            </a:r>
            <a:br>
              <a:rPr lang="fr-FR" sz="2400" dirty="0" smtClean="0"/>
            </a:br>
            <a:r>
              <a:rPr lang="fr-FR" sz="2400" b="1" dirty="0" smtClean="0"/>
              <a:t>(</a:t>
            </a:r>
            <a:r>
              <a:rPr lang="fr-FR" sz="2400" b="1" dirty="0" err="1" smtClean="0"/>
              <a:t>Sequence</a:t>
            </a:r>
            <a:r>
              <a:rPr lang="fr-FR" sz="2400" b="1" dirty="0" smtClean="0"/>
              <a:t> </a:t>
            </a:r>
            <a:r>
              <a:rPr lang="fr-FR" sz="2400" b="1" dirty="0" err="1" smtClean="0"/>
              <a:t>Retrieval</a:t>
            </a:r>
            <a:r>
              <a:rPr lang="fr-FR" sz="2400" b="1" dirty="0" smtClean="0"/>
              <a:t> System), ENTREZ, ACNUC, DBGET</a:t>
            </a:r>
            <a:r>
              <a:rPr lang="fr-FR" sz="2400" dirty="0" smtClean="0"/>
              <a:t/>
            </a:r>
            <a:br>
              <a:rPr lang="fr-FR" sz="2400" dirty="0" smtClean="0"/>
            </a:br>
            <a:endParaRPr sz="2200" u="sng"/>
          </a:p>
        </p:txBody>
      </p:sp>
      <p:sp>
        <p:nvSpPr>
          <p:cNvPr id="22" name="Titre 21"/>
          <p:cNvSpPr>
            <a:spLocks noGrp="1"/>
          </p:cNvSpPr>
          <p:nvPr>
            <p:ph type="ctrTitle"/>
          </p:nvPr>
        </p:nvSpPr>
        <p:spPr>
          <a:xfrm flipH="1">
            <a:off x="560492" y="132119"/>
            <a:ext cx="8095500" cy="577800"/>
          </a:xfrm>
        </p:spPr>
        <p:txBody>
          <a:bodyPr/>
          <a:lstStyle/>
          <a:p>
            <a:r>
              <a:rPr lang="fr-FR" b="1" dirty="0" smtClean="0"/>
              <a:t>Systèmes d’interrogation des bases de données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164644" y="0"/>
            <a:ext cx="8095500" cy="577800"/>
          </a:xfrm>
        </p:spPr>
        <p:txBody>
          <a:bodyPr/>
          <a:lstStyle/>
          <a:p>
            <a:endParaRPr lang="fr-FR"/>
          </a:p>
        </p:txBody>
      </p:sp>
      <p:sp>
        <p:nvSpPr>
          <p:cNvPr id="1025" name="Rectangle 1"/>
          <p:cNvSpPr>
            <a:spLocks noChangeArrowheads="1"/>
          </p:cNvSpPr>
          <p:nvPr/>
        </p:nvSpPr>
        <p:spPr bwMode="auto">
          <a:xfrm>
            <a:off x="265814" y="370427"/>
            <a:ext cx="8293395"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Les principaux systèmes sont </a:t>
            </a:r>
            <a:r>
              <a:rPr kumimoji="0" lang="fr-FR" sz="2200" b="1" i="0" u="none" strike="noStrike" cap="none" normalizeH="0" baseline="0" dirty="0" smtClean="0">
                <a:ln>
                  <a:noFill/>
                </a:ln>
                <a:solidFill>
                  <a:schemeClr val="bg1"/>
                </a:solidFill>
                <a:effectLst/>
                <a:latin typeface="Barlow Condensed" charset="0"/>
                <a:ea typeface="Times New Roman" pitchFamily="18" charset="0"/>
                <a:cs typeface="Arial" pitchFamily="34" charset="0"/>
              </a:rPr>
              <a:t>EB </a:t>
            </a:r>
            <a:r>
              <a:rPr kumimoji="0" lang="fr-FR" sz="2200" b="1"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eye</a:t>
            </a:r>
            <a:r>
              <a:rPr kumimoji="0" lang="fr-FR" sz="2200" b="1"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(ebi.ac.uk/</a:t>
            </a:r>
            <a:r>
              <a:rPr kumimoji="0" lang="fr-FR" sz="22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ebisearch</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a:t>
            </a:r>
            <a:r>
              <a:rPr kumimoji="0" lang="fr-FR" sz="2200" b="1" i="0" u="none" strike="noStrike" cap="none" normalizeH="0" baseline="0" dirty="0" smtClean="0">
                <a:ln>
                  <a:noFill/>
                </a:ln>
                <a:solidFill>
                  <a:schemeClr val="bg1"/>
                </a:solidFill>
                <a:effectLst/>
                <a:latin typeface="Barlow Condensed" charset="0"/>
                <a:ea typeface="Times New Roman" pitchFamily="18" charset="0"/>
                <a:cs typeface="Arial" pitchFamily="34" charset="0"/>
              </a:rPr>
              <a:t>ACNUC, SRS</a:t>
            </a:r>
          </a:p>
          <a:p>
            <a:pPr algn="ctr" fontAlgn="base">
              <a:spcBef>
                <a:spcPct val="0"/>
              </a:spcBef>
              <a:spcAft>
                <a:spcPct val="0"/>
              </a:spcAft>
              <a:buClrTx/>
            </a:pPr>
            <a:r>
              <a:rPr kumimoji="0" lang="fr-FR" sz="2200" b="1" i="0" u="none" strike="noStrike" cap="none" normalizeH="0" baseline="0" dirty="0" smtClean="0">
                <a:ln>
                  <a:noFill/>
                </a:ln>
                <a:solidFill>
                  <a:schemeClr val="bg2">
                    <a:lumMod val="50000"/>
                    <a:lumOff val="50000"/>
                  </a:schemeClr>
                </a:solidFill>
                <a:effectLst/>
                <a:latin typeface="Barlow Condensed" charset="0"/>
                <a:ea typeface="Times New Roman" pitchFamily="18" charset="0"/>
                <a:cs typeface="Arial" pitchFamily="34" charset="0"/>
              </a:rPr>
              <a:t>Europe</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et </a:t>
            </a:r>
            <a:r>
              <a:rPr kumimoji="0" lang="fr-FR" sz="2200" b="1" i="0" u="none" strike="noStrike" cap="none" normalizeH="0" baseline="0" dirty="0" smtClean="0">
                <a:ln>
                  <a:noFill/>
                </a:ln>
                <a:solidFill>
                  <a:schemeClr val="tx2"/>
                </a:solidFill>
                <a:effectLst/>
                <a:latin typeface="Barlow Condensed" charset="0"/>
                <a:ea typeface="Times New Roman" pitchFamily="18" charset="0"/>
                <a:cs typeface="Arial" pitchFamily="34" charset="0"/>
              </a:rPr>
              <a:t>Entrez aux Etats-Unis </a:t>
            </a:r>
            <a:r>
              <a:rPr lang="fr-FR" sz="2200" dirty="0" smtClean="0">
                <a:solidFill>
                  <a:schemeClr val="bg1"/>
                </a:solidFill>
                <a:latin typeface="Barlow Condensed" charset="0"/>
                <a:ea typeface="Times New Roman" pitchFamily="18" charset="0"/>
                <a:cs typeface="Arial" pitchFamily="34" charset="0"/>
              </a:rPr>
              <a:t>(ncbi.nlm.nih.gov/sites/</a:t>
            </a:r>
            <a:r>
              <a:rPr lang="fr-FR" sz="2200" dirty="0" err="1" smtClean="0">
                <a:solidFill>
                  <a:schemeClr val="bg1"/>
                </a:solidFill>
                <a:latin typeface="Barlow Condensed" charset="0"/>
                <a:ea typeface="Times New Roman" pitchFamily="18" charset="0"/>
                <a:cs typeface="Arial" pitchFamily="34" charset="0"/>
              </a:rPr>
              <a:t>gquery</a:t>
            </a:r>
            <a:r>
              <a:rPr lang="fr-FR" sz="2200" dirty="0" smtClean="0">
                <a:solidFill>
                  <a:schemeClr val="bg1"/>
                </a:solidFill>
                <a:latin typeface="Barlow Condensed" charset="0"/>
                <a:ea typeface="Times New Roman" pitchFamily="18" charset="0"/>
                <a:cs typeface="Arial" pitchFamily="34" charset="0"/>
              </a:rPr>
              <a:t>).</a:t>
            </a:r>
            <a:endParaRPr lang="fr-FR" sz="2200" dirty="0" smtClean="0">
              <a:solidFill>
                <a:schemeClr val="bg1"/>
              </a:solidFill>
              <a:latin typeface="Barlow Condensed"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200" dirty="0" smtClean="0">
              <a:solidFill>
                <a:schemeClr val="bg1"/>
              </a:solidFill>
              <a:latin typeface="Barlow Condensed"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Les systèmes EB-</a:t>
            </a:r>
            <a:r>
              <a:rPr kumimoji="0" lang="fr-FR" sz="22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Eye</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disponibles à l'EBI (</a:t>
            </a:r>
            <a:r>
              <a:rPr kumimoji="0" lang="fr-FR" sz="22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EuropeanBioinformatics</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Institute, situé au Royaume-Uni) et Entrez, disponible au NCBI (National Center for </a:t>
            </a:r>
            <a:r>
              <a:rPr kumimoji="0" lang="fr-FR" sz="22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Biotech</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a:t>
            </a:r>
            <a:r>
              <a:rPr kumimoji="0" lang="fr-FR" sz="22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nology</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Information, aux États-Unis) </a:t>
            </a:r>
            <a:r>
              <a:rPr kumimoji="0" lang="fr-FR" sz="2200" b="0" i="0" u="sng" strike="noStrike" cap="none" normalizeH="0" baseline="0" dirty="0" smtClean="0">
                <a:ln>
                  <a:noFill/>
                </a:ln>
                <a:solidFill>
                  <a:schemeClr val="bg1"/>
                </a:solidFill>
                <a:effectLst/>
                <a:latin typeface="Barlow Condensed" charset="0"/>
                <a:ea typeface="Times New Roman" pitchFamily="18" charset="0"/>
                <a:cs typeface="Arial" pitchFamily="34" charset="0"/>
              </a:rPr>
              <a:t>permettent d'interroger depuis un navigateur Web toutes les banques de données de séquences </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à partir d'une ou plusieurs chaînes de caractères qui seront cherchées dans les annotations des séquences de toutes les banques. </a:t>
            </a:r>
          </a:p>
          <a:p>
            <a:pPr marL="0" marR="0" lvl="0" indent="0" algn="r" defTabSz="914400" rtl="0" eaLnBrk="1" fontAlgn="base" latinLnBrk="0" hangingPunct="1">
              <a:lnSpc>
                <a:spcPct val="100000"/>
              </a:lnSpc>
              <a:spcBef>
                <a:spcPct val="0"/>
              </a:spcBef>
              <a:spcAft>
                <a:spcPct val="0"/>
              </a:spcAft>
              <a:buClrTx/>
              <a:buSzTx/>
              <a:buFontTx/>
              <a:buNone/>
              <a:tabLst/>
            </a:pPr>
            <a:r>
              <a:rPr lang="fr-FR" sz="2200" b="1" dirty="0" smtClean="0">
                <a:solidFill>
                  <a:schemeClr val="accent5"/>
                </a:solidFill>
                <a:latin typeface="Barlow Condensed" charset="0"/>
                <a:ea typeface="Times New Roman" pitchFamily="18" charset="0"/>
                <a:cs typeface="Arial" pitchFamily="34" charset="0"/>
              </a:rPr>
              <a:t>Par exemple: </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Ces systèmes, et particulièrement Entrez, permettent aussi </a:t>
            </a:r>
            <a:r>
              <a:rPr kumimoji="0" lang="fr-FR" sz="2200" b="0" i="0" u="sng" strike="noStrike" cap="none" normalizeH="0" baseline="0" dirty="0" smtClean="0">
                <a:ln>
                  <a:noFill/>
                </a:ln>
                <a:solidFill>
                  <a:schemeClr val="bg1"/>
                </a:solidFill>
                <a:effectLst/>
                <a:latin typeface="Barlow Condensed" charset="0"/>
                <a:ea typeface="Times New Roman" pitchFamily="18" charset="0"/>
                <a:cs typeface="Arial" pitchFamily="34" charset="0"/>
              </a:rPr>
              <a:t>d'interroger la banque de données MEDLINE </a:t>
            </a:r>
            <a:r>
              <a:rPr kumimoji="0" lang="fr-FR" sz="22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réunissant </a:t>
            </a:r>
            <a:r>
              <a:rPr kumimoji="0" lang="fr-FR" sz="2200" b="0" i="0" u="none" strike="noStrike" cap="none" normalizeH="0" baseline="0" dirty="0" smtClean="0">
                <a:ln>
                  <a:noFill/>
                </a:ln>
                <a:solidFill>
                  <a:schemeClr val="accent5"/>
                </a:solidFill>
                <a:effectLst/>
                <a:latin typeface="Barlow Condensed" charset="0"/>
                <a:ea typeface="Times New Roman" pitchFamily="18" charset="0"/>
                <a:cs typeface="Arial" pitchFamily="34" charset="0"/>
              </a:rPr>
              <a:t>tous les articles de la littérature scientifique médicale et une grande partie de la littérature </a:t>
            </a:r>
            <a:r>
              <a:rPr kumimoji="0" lang="fr-FR" sz="2200" b="1" i="0" u="none" strike="noStrike" cap="none" normalizeH="0" baseline="0" dirty="0" smtClean="0">
                <a:ln>
                  <a:noFill/>
                </a:ln>
                <a:solidFill>
                  <a:schemeClr val="accent5"/>
                </a:solidFill>
                <a:effectLst/>
                <a:latin typeface="Barlow Condensed" charset="0"/>
                <a:ea typeface="Times New Roman" pitchFamily="18" charset="0"/>
                <a:cs typeface="Arial" pitchFamily="34" charset="0"/>
              </a:rPr>
              <a:t>biologique.</a:t>
            </a:r>
            <a:endParaRPr kumimoji="0" lang="fr-FR" sz="2200" b="1" i="0" u="none" strike="noStrike" cap="none" normalizeH="0" baseline="0" dirty="0" smtClean="0">
              <a:ln>
                <a:noFill/>
              </a:ln>
              <a:solidFill>
                <a:schemeClr val="accent5"/>
              </a:solidFill>
              <a:effectLst/>
              <a:latin typeface="Barlow Condensed"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393405" y="223284"/>
            <a:ext cx="831466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2060"/>
                </a:solidFill>
                <a:effectLst/>
                <a:latin typeface="Barlow Condensed" charset="0"/>
                <a:ea typeface="Times New Roman" pitchFamily="18" charset="0"/>
                <a:cs typeface="Arial" pitchFamily="34" charset="0"/>
              </a:rPr>
              <a:t>Le système Entrez </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permet d'interroger très rapidement des ressources très diverses comme par exemple </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PubMed</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(pour la bibliographie en biologie et médecine), la banque des taxons, la banque </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Nucleotide</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 </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Arial" pitchFamily="34" charset="0"/>
              </a:rPr>
              <a:t>GenBank</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Son avantage est de proposer </a:t>
            </a:r>
            <a:r>
              <a:rPr kumimoji="0" lang="fr-FR" sz="2400" b="0" i="0" u="sng" strike="noStrike" cap="none" normalizeH="0" baseline="0" dirty="0" smtClean="0">
                <a:ln>
                  <a:noFill/>
                </a:ln>
                <a:solidFill>
                  <a:schemeClr val="bg1"/>
                </a:solidFill>
                <a:effectLst/>
                <a:latin typeface="Barlow Condensed" charset="0"/>
                <a:ea typeface="Times New Roman" pitchFamily="18" charset="0"/>
                <a:cs typeface="Arial" pitchFamily="34" charset="0"/>
              </a:rPr>
              <a:t>une interface unique, très simple </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Arial" pitchFamily="34" charset="0"/>
              </a:rPr>
              <a:t>qui permet de construire des requêtes complexes associant les différents champs (ou annotation) aux opérateurs logiques d'addition (AND), d'exclusion (OR) ou de négation (NOT). De même, il est possible de combiner des requêtes pour croiser des listes de résultats.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latin typeface="Barlow Condensed"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2"/>
                </a:solidFill>
                <a:effectLst/>
                <a:latin typeface="Barlow Condensed" charset="0"/>
                <a:ea typeface="Times New Roman" pitchFamily="18" charset="0"/>
                <a:cs typeface="Calibri" pitchFamily="34" charset="0"/>
              </a:rPr>
              <a:t>Le système ACNUC </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permet une recherche </a:t>
            </a:r>
            <a:r>
              <a:rPr kumimoji="0" lang="fr-FR" sz="2400" b="0" i="0" u="sng" strike="noStrike" cap="none" normalizeH="0" baseline="0" dirty="0" smtClean="0">
                <a:ln>
                  <a:noFill/>
                </a:ln>
                <a:solidFill>
                  <a:schemeClr val="bg1"/>
                </a:solidFill>
                <a:effectLst/>
                <a:latin typeface="Barlow Condensed" charset="0"/>
                <a:ea typeface="Times New Roman" pitchFamily="18" charset="0"/>
                <a:cs typeface="Calibri" pitchFamily="34" charset="0"/>
              </a:rPr>
              <a:t>multicritère </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sur une banque, qui peut être </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GenBank</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ENA/EMBL ou </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UniProtKB</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a:t>
            </a:r>
            <a:r>
              <a:rPr kumimoji="0" lang="fr-FR" sz="2400" b="0" i="0" u="none" strike="noStrike" cap="none" normalizeH="0" baseline="0" dirty="0" err="1" smtClean="0">
                <a:ln>
                  <a:noFill/>
                </a:ln>
                <a:solidFill>
                  <a:schemeClr val="bg1"/>
                </a:solidFill>
                <a:effectLst/>
                <a:latin typeface="Barlow Condensed" charset="0"/>
                <a:ea typeface="Times New Roman" pitchFamily="18" charset="0"/>
                <a:cs typeface="Calibri" pitchFamily="34" charset="0"/>
              </a:rPr>
              <a:t>SwissProt</a:t>
            </a:r>
            <a:r>
              <a:rPr kumimoji="0" lang="fr-FR" sz="2400" b="0" i="0" u="none" strike="noStrike" cap="none" normalizeH="0" baseline="0" dirty="0" smtClean="0">
                <a:ln>
                  <a:noFill/>
                </a:ln>
                <a:solidFill>
                  <a:schemeClr val="bg1"/>
                </a:solidFill>
                <a:effectLst/>
                <a:latin typeface="Barlow Condensed" charset="0"/>
                <a:ea typeface="Times New Roman" pitchFamily="18" charset="0"/>
                <a:cs typeface="Calibri" pitchFamily="34" charset="0"/>
              </a:rPr>
              <a:t>. Cette recherche peut se faire à partir de listes de sélections successives sur lesquelles on peut appliquer des opérations logiques (AND, OR, NOT).</a:t>
            </a:r>
            <a:r>
              <a:rPr kumimoji="0" lang="fr-FR" b="0" i="0" u="none" strike="noStrike" cap="none" normalizeH="0" baseline="0" dirty="0" smtClean="0">
                <a:ln>
                  <a:noFill/>
                </a:ln>
                <a:solidFill>
                  <a:schemeClr val="bg1"/>
                </a:solidFill>
                <a:effectLst/>
                <a:latin typeface="Barlow Condensed" charset="0"/>
                <a:cs typeface="Arial" pitchFamily="34" charset="0"/>
              </a:rPr>
              <a:t> </a:t>
            </a:r>
            <a:endParaRPr kumimoji="0" lang="fr-FR" sz="2400" b="0" i="0" u="none" strike="noStrike" cap="none" normalizeH="0" baseline="0" dirty="0" smtClean="0">
              <a:ln>
                <a:noFill/>
              </a:ln>
              <a:solidFill>
                <a:schemeClr val="bg1"/>
              </a:solidFill>
              <a:effectLst/>
              <a:latin typeface="Barlow Condensed"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ctrTitle"/>
          </p:nvPr>
        </p:nvSpPr>
        <p:spPr>
          <a:xfrm>
            <a:off x="4719146" y="268754"/>
            <a:ext cx="3789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Les Bases de données</a:t>
            </a:r>
            <a:endParaRPr/>
          </a:p>
        </p:txBody>
      </p:sp>
      <p:sp>
        <p:nvSpPr>
          <p:cNvPr id="392" name="Google Shape;392;p16"/>
          <p:cNvSpPr txBox="1">
            <a:spLocks noGrp="1"/>
          </p:cNvSpPr>
          <p:nvPr>
            <p:ph type="subTitle" idx="4294967295"/>
          </p:nvPr>
        </p:nvSpPr>
        <p:spPr>
          <a:xfrm>
            <a:off x="346841" y="830317"/>
            <a:ext cx="8366235" cy="3573684"/>
          </a:xfrm>
          <a:prstGeom prst="rect">
            <a:avLst/>
          </a:prstGeom>
        </p:spPr>
        <p:txBody>
          <a:bodyPr spcFirstLastPara="1" wrap="square" lIns="91425" tIns="91425" rIns="91425" bIns="91425" anchor="t" anchorCtr="0">
            <a:noAutofit/>
          </a:bodyPr>
          <a:lstStyle/>
          <a:p>
            <a:pPr marL="0" lvl="0" indent="0">
              <a:lnSpc>
                <a:spcPct val="100000"/>
              </a:lnSpc>
              <a:buNone/>
            </a:pPr>
            <a:r>
              <a:rPr lang="fr-FR" dirty="0" smtClean="0">
                <a:solidFill>
                  <a:schemeClr val="tx2">
                    <a:lumMod val="50000"/>
                  </a:schemeClr>
                </a:solidFill>
              </a:rPr>
              <a:t>Stockage des données dans des banques de données située sur des serveurs dans le monde entier, accessible par internet.</a:t>
            </a:r>
          </a:p>
          <a:p>
            <a:pPr marL="0" lvl="0" indent="0">
              <a:lnSpc>
                <a:spcPct val="100000"/>
              </a:lnSpc>
              <a:buNone/>
            </a:pPr>
            <a:endParaRPr lang="fr-FR" dirty="0" smtClean="0">
              <a:solidFill>
                <a:schemeClr val="tx2">
                  <a:lumMod val="50000"/>
                </a:schemeClr>
              </a:solidFill>
            </a:endParaRPr>
          </a:p>
          <a:p>
            <a:pPr marL="0" lvl="0" indent="0">
              <a:lnSpc>
                <a:spcPct val="100000"/>
              </a:lnSpc>
              <a:buNone/>
            </a:pPr>
            <a:r>
              <a:rPr lang="fr-FR" dirty="0" smtClean="0">
                <a:solidFill>
                  <a:schemeClr val="tx2">
                    <a:lumMod val="50000"/>
                  </a:schemeClr>
                </a:solidFill>
              </a:rPr>
              <a:t/>
            </a:r>
            <a:br>
              <a:rPr lang="fr-FR" dirty="0" smtClean="0">
                <a:solidFill>
                  <a:schemeClr val="tx2">
                    <a:lumMod val="50000"/>
                  </a:schemeClr>
                </a:solidFill>
              </a:rPr>
            </a:br>
            <a:endParaRPr>
              <a:solidFill>
                <a:schemeClr val="tx2">
                  <a:lumMod val="50000"/>
                </a:schemeClr>
              </a:solidFill>
            </a:endParaRPr>
          </a:p>
        </p:txBody>
      </p:sp>
      <p:pic>
        <p:nvPicPr>
          <p:cNvPr id="3074" name="Picture 2"/>
          <p:cNvPicPr>
            <a:picLocks noChangeAspect="1" noChangeArrowheads="1"/>
          </p:cNvPicPr>
          <p:nvPr/>
        </p:nvPicPr>
        <p:blipFill>
          <a:blip r:embed="rId3"/>
          <a:srcRect/>
          <a:stretch>
            <a:fillRect/>
          </a:stretch>
        </p:blipFill>
        <p:spPr bwMode="auto">
          <a:xfrm>
            <a:off x="1177980" y="1555531"/>
            <a:ext cx="6619875" cy="3272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ctrTitle"/>
          </p:nvPr>
        </p:nvSpPr>
        <p:spPr>
          <a:xfrm>
            <a:off x="4719146" y="268754"/>
            <a:ext cx="3789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Les Bases de données</a:t>
            </a:r>
            <a:endParaRPr/>
          </a:p>
        </p:txBody>
      </p:sp>
      <p:sp>
        <p:nvSpPr>
          <p:cNvPr id="392" name="Google Shape;392;p16"/>
          <p:cNvSpPr txBox="1">
            <a:spLocks noGrp="1"/>
          </p:cNvSpPr>
          <p:nvPr>
            <p:ph type="subTitle" idx="4294967295"/>
          </p:nvPr>
        </p:nvSpPr>
        <p:spPr>
          <a:xfrm>
            <a:off x="346841" y="756746"/>
            <a:ext cx="8366235" cy="4183116"/>
          </a:xfrm>
          <a:prstGeom prst="rect">
            <a:avLst/>
          </a:prstGeom>
        </p:spPr>
        <p:txBody>
          <a:bodyPr spcFirstLastPara="1" wrap="square" lIns="91425" tIns="91425" rIns="91425" bIns="91425" anchor="t" anchorCtr="0">
            <a:noAutofit/>
          </a:bodyPr>
          <a:lstStyle/>
          <a:p>
            <a:pPr marL="0" lvl="0" indent="0">
              <a:lnSpc>
                <a:spcPct val="100000"/>
              </a:lnSpc>
              <a:buNone/>
            </a:pPr>
            <a:r>
              <a:rPr lang="fr-FR" b="1" dirty="0" smtClean="0">
                <a:solidFill>
                  <a:schemeClr val="tx2">
                    <a:lumMod val="75000"/>
                  </a:schemeClr>
                </a:solidFill>
              </a:rPr>
              <a:t>Définition:</a:t>
            </a:r>
          </a:p>
          <a:p>
            <a:pPr marL="0" lvl="0" indent="0">
              <a:lnSpc>
                <a:spcPct val="100000"/>
              </a:lnSpc>
              <a:buNone/>
            </a:pPr>
            <a:endParaRPr lang="fr-FR" b="1" dirty="0" smtClean="0">
              <a:solidFill>
                <a:schemeClr val="tx2">
                  <a:lumMod val="75000"/>
                </a:schemeClr>
              </a:solidFill>
            </a:endParaRPr>
          </a:p>
          <a:p>
            <a:pPr marL="0" lvl="0" indent="0">
              <a:lnSpc>
                <a:spcPct val="100000"/>
              </a:lnSpc>
              <a:buNone/>
            </a:pPr>
            <a:r>
              <a:rPr lang="fr-FR" dirty="0" smtClean="0">
                <a:solidFill>
                  <a:schemeClr val="tx2">
                    <a:lumMod val="75000"/>
                  </a:schemeClr>
                </a:solidFill>
              </a:rPr>
              <a:t>Une base de données est un ensemble structuré et organisé permettant le </a:t>
            </a:r>
            <a:r>
              <a:rPr lang="fr-FR" u="sng" dirty="0" smtClean="0">
                <a:solidFill>
                  <a:schemeClr val="tx2">
                    <a:lumMod val="75000"/>
                  </a:schemeClr>
                </a:solidFill>
              </a:rPr>
              <a:t>stockage de grandes quantités d’informations </a:t>
            </a:r>
            <a:r>
              <a:rPr lang="fr-FR" dirty="0" smtClean="0">
                <a:solidFill>
                  <a:schemeClr val="tx2">
                    <a:lumMod val="75000"/>
                  </a:schemeClr>
                </a:solidFill>
              </a:rPr>
              <a:t>afin d’en faciliter leur utilisation (ajout, mise à jour, recherche et éventuellement analyse dans les systèmes les plus évolués).</a:t>
            </a:r>
          </a:p>
          <a:p>
            <a:pPr marL="0" lvl="0" indent="0">
              <a:lnSpc>
                <a:spcPct val="100000"/>
              </a:lnSpc>
              <a:buNone/>
            </a:pPr>
            <a:endParaRPr lang="fr-FR" dirty="0" smtClean="0"/>
          </a:p>
          <a:p>
            <a:pPr marL="0" lvl="0" indent="0" algn="r">
              <a:lnSpc>
                <a:spcPct val="100000"/>
              </a:lnSpc>
              <a:buNone/>
            </a:pPr>
            <a:r>
              <a:rPr lang="fr-FR" b="1" dirty="0" smtClean="0">
                <a:solidFill>
                  <a:schemeClr val="bg1">
                    <a:lumMod val="50000"/>
                  </a:schemeClr>
                </a:solidFill>
              </a:rPr>
              <a:t>Rôle des banques/bases de données</a:t>
            </a:r>
          </a:p>
          <a:p>
            <a:pPr marL="0" lvl="0" indent="0" algn="r">
              <a:lnSpc>
                <a:spcPct val="100000"/>
              </a:lnSpc>
              <a:buNone/>
            </a:pPr>
            <a:endParaRPr lang="fr-FR" b="1" dirty="0" smtClean="0">
              <a:solidFill>
                <a:schemeClr val="bg1">
                  <a:lumMod val="50000"/>
                </a:schemeClr>
              </a:solidFill>
            </a:endParaRPr>
          </a:p>
          <a:p>
            <a:pPr marL="0" indent="0" algn="r">
              <a:lnSpc>
                <a:spcPct val="100000"/>
              </a:lnSpc>
            </a:pPr>
            <a:r>
              <a:rPr lang="fr-FR" b="1" dirty="0" smtClean="0">
                <a:solidFill>
                  <a:schemeClr val="bg1">
                    <a:lumMod val="50000"/>
                  </a:schemeClr>
                </a:solidFill>
              </a:rPr>
              <a:t> </a:t>
            </a:r>
            <a:r>
              <a:rPr lang="fr-FR" dirty="0" smtClean="0">
                <a:solidFill>
                  <a:schemeClr val="bg1">
                    <a:lumMod val="50000"/>
                  </a:schemeClr>
                </a:solidFill>
              </a:rPr>
              <a:t>Collecter les informations (séquences, cartographie physique, génétique, données structurales, relationnelles…, </a:t>
            </a:r>
            <a:r>
              <a:rPr lang="fr-FR" i="1" dirty="0" smtClean="0">
                <a:solidFill>
                  <a:schemeClr val="bg1">
                    <a:lumMod val="50000"/>
                  </a:schemeClr>
                </a:solidFill>
              </a:rPr>
              <a:t>auprès de</a:t>
            </a:r>
            <a:r>
              <a:rPr lang="fr-FR" dirty="0" smtClean="0">
                <a:solidFill>
                  <a:schemeClr val="bg1">
                    <a:lumMod val="50000"/>
                  </a:schemeClr>
                </a:solidFill>
              </a:rPr>
              <a:t>: biologistes, littératures)</a:t>
            </a:r>
          </a:p>
          <a:p>
            <a:pPr marL="0" indent="0" algn="r">
              <a:lnSpc>
                <a:spcPct val="100000"/>
              </a:lnSpc>
            </a:pPr>
            <a:r>
              <a:rPr lang="fr-FR" dirty="0" smtClean="0">
                <a:solidFill>
                  <a:schemeClr val="bg1">
                    <a:lumMod val="50000"/>
                  </a:schemeClr>
                </a:solidFill>
              </a:rPr>
              <a:t> Stocker et organiser.</a:t>
            </a:r>
          </a:p>
          <a:p>
            <a:pPr marL="0" indent="0" algn="r">
              <a:lnSpc>
                <a:spcPct val="100000"/>
              </a:lnSpc>
            </a:pPr>
            <a:r>
              <a:rPr lang="fr-FR" dirty="0" smtClean="0">
                <a:solidFill>
                  <a:schemeClr val="bg1">
                    <a:lumMod val="50000"/>
                  </a:schemeClr>
                </a:solidFill>
              </a:rPr>
              <a:t> Distribuer l’information.</a:t>
            </a:r>
          </a:p>
          <a:p>
            <a:pPr marL="0" indent="0" algn="r">
              <a:lnSpc>
                <a:spcPct val="100000"/>
              </a:lnSpc>
            </a:pPr>
            <a:r>
              <a:rPr lang="fr-FR" dirty="0" smtClean="0">
                <a:solidFill>
                  <a:schemeClr val="bg1">
                    <a:lumMod val="50000"/>
                  </a:schemeClr>
                </a:solidFill>
              </a:rPr>
              <a:t> Faciliter l’exploitation.</a:t>
            </a:r>
            <a:r>
              <a:rPr lang="fr-FR" dirty="0" smtClean="0"/>
              <a:t/>
            </a:r>
            <a:br>
              <a:rPr lang="fr-FR" dirty="0" smtClean="0"/>
            </a:br>
            <a:r>
              <a:rPr lang="fr-FR" dirty="0" smtClean="0"/>
              <a:t> </a:t>
            </a:r>
            <a:br>
              <a:rPr lang="fr-FR" dirty="0" smtClean="0"/>
            </a:br>
            <a:endParaRPr lang="fr-FR" dirty="0" smtClean="0">
              <a:solidFill>
                <a:schemeClr val="tx2">
                  <a:lumMod val="50000"/>
                </a:schemeClr>
              </a:solidFill>
            </a:endParaRPr>
          </a:p>
          <a:p>
            <a:pPr marL="0" lvl="0" indent="0">
              <a:lnSpc>
                <a:spcPct val="100000"/>
              </a:lnSpc>
              <a:buNone/>
            </a:pPr>
            <a:endParaRPr lang="fr-FR" dirty="0" smtClean="0">
              <a:solidFill>
                <a:schemeClr val="tx2">
                  <a:lumMod val="50000"/>
                </a:schemeClr>
              </a:solidFill>
            </a:endParaRPr>
          </a:p>
          <a:p>
            <a:pPr marL="0" lvl="0" indent="0">
              <a:lnSpc>
                <a:spcPct val="100000"/>
              </a:lnSpc>
              <a:buNone/>
            </a:pPr>
            <a:r>
              <a:rPr lang="fr-FR" dirty="0" smtClean="0">
                <a:solidFill>
                  <a:schemeClr val="tx2">
                    <a:lumMod val="50000"/>
                  </a:schemeClr>
                </a:solidFill>
              </a:rPr>
              <a:t/>
            </a:r>
            <a:br>
              <a:rPr lang="fr-FR" dirty="0" smtClean="0">
                <a:solidFill>
                  <a:schemeClr val="tx2">
                    <a:lumMod val="50000"/>
                  </a:schemeClr>
                </a:solidFill>
              </a:rPr>
            </a:br>
            <a:endParaRPr>
              <a:solidFill>
                <a:schemeClr val="tx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ctrTitle"/>
          </p:nvPr>
        </p:nvSpPr>
        <p:spPr>
          <a:xfrm>
            <a:off x="4719146" y="268754"/>
            <a:ext cx="3789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Les Bases de données</a:t>
            </a:r>
            <a:endParaRPr/>
          </a:p>
        </p:txBody>
      </p:sp>
      <p:sp>
        <p:nvSpPr>
          <p:cNvPr id="392" name="Google Shape;392;p16"/>
          <p:cNvSpPr txBox="1">
            <a:spLocks noGrp="1"/>
          </p:cNvSpPr>
          <p:nvPr>
            <p:ph type="subTitle" idx="4294967295"/>
          </p:nvPr>
        </p:nvSpPr>
        <p:spPr>
          <a:xfrm>
            <a:off x="346841" y="830316"/>
            <a:ext cx="8366235" cy="3804745"/>
          </a:xfrm>
          <a:prstGeom prst="rect">
            <a:avLst/>
          </a:prstGeom>
        </p:spPr>
        <p:txBody>
          <a:bodyPr spcFirstLastPara="1" wrap="square" lIns="91425" tIns="91425" rIns="91425" bIns="91425" anchor="t" anchorCtr="0">
            <a:noAutofit/>
          </a:bodyPr>
          <a:lstStyle/>
          <a:p>
            <a:pPr marL="0" lvl="0" indent="0">
              <a:lnSpc>
                <a:spcPct val="100000"/>
              </a:lnSpc>
              <a:buNone/>
            </a:pPr>
            <a:r>
              <a:rPr lang="fr-FR" dirty="0" smtClean="0">
                <a:solidFill>
                  <a:schemeClr val="tx1">
                    <a:lumMod val="25000"/>
                  </a:schemeClr>
                </a:solidFill>
              </a:rPr>
              <a:t>D’une façon générale, on distingue:</a:t>
            </a:r>
            <a:r>
              <a:rPr lang="fr-FR" dirty="0" smtClean="0">
                <a:solidFill>
                  <a:schemeClr val="accent4">
                    <a:lumMod val="75000"/>
                  </a:schemeClr>
                </a:solidFill>
              </a:rPr>
              <a:t/>
            </a:r>
            <a:br>
              <a:rPr lang="fr-FR" dirty="0" smtClean="0">
                <a:solidFill>
                  <a:schemeClr val="accent4">
                    <a:lumMod val="75000"/>
                  </a:schemeClr>
                </a:solidFill>
              </a:rPr>
            </a:br>
            <a:r>
              <a:rPr lang="fr-FR" dirty="0" smtClean="0">
                <a:solidFill>
                  <a:schemeClr val="accent4">
                    <a:lumMod val="75000"/>
                  </a:schemeClr>
                </a:solidFill>
              </a:rPr>
              <a:t>- les bases de données généralistes</a:t>
            </a:r>
            <a:br>
              <a:rPr lang="fr-FR" dirty="0" smtClean="0">
                <a:solidFill>
                  <a:schemeClr val="accent4">
                    <a:lumMod val="75000"/>
                  </a:schemeClr>
                </a:solidFill>
              </a:rPr>
            </a:br>
            <a:r>
              <a:rPr lang="fr-FR" dirty="0" smtClean="0">
                <a:solidFill>
                  <a:schemeClr val="accent4">
                    <a:lumMod val="75000"/>
                  </a:schemeClr>
                </a:solidFill>
              </a:rPr>
              <a:t>- les bases de données spécialisées</a:t>
            </a:r>
          </a:p>
          <a:p>
            <a:pPr marL="0" lvl="0" indent="0">
              <a:lnSpc>
                <a:spcPct val="100000"/>
              </a:lnSpc>
              <a:buNone/>
            </a:pPr>
            <a:endParaRPr lang="fr-FR" dirty="0" smtClean="0">
              <a:solidFill>
                <a:schemeClr val="accent4">
                  <a:lumMod val="75000"/>
                </a:schemeClr>
              </a:solidFill>
            </a:endParaRPr>
          </a:p>
          <a:p>
            <a:pPr marL="0" lvl="0" indent="0">
              <a:lnSpc>
                <a:spcPct val="100000"/>
              </a:lnSpc>
              <a:buNone/>
            </a:pPr>
            <a:r>
              <a:rPr lang="fr-FR" dirty="0" smtClean="0">
                <a:solidFill>
                  <a:schemeClr val="accent4">
                    <a:lumMod val="75000"/>
                  </a:schemeClr>
                </a:solidFill>
              </a:rPr>
              <a:t>Les bases de données généralistes:  </a:t>
            </a:r>
            <a:r>
              <a:rPr lang="fr-FR" dirty="0" smtClean="0"/>
              <a:t>correspondent à une collecte des données la plus exhaustive possible et offrent un </a:t>
            </a:r>
            <a:r>
              <a:rPr lang="fr-FR" b="1" dirty="0" smtClean="0"/>
              <a:t>ensemble hétérogène </a:t>
            </a:r>
            <a:r>
              <a:rPr lang="fr-FR" dirty="0" smtClean="0"/>
              <a:t>d’informations.</a:t>
            </a:r>
          </a:p>
          <a:p>
            <a:pPr marL="0" lvl="0" indent="0">
              <a:lnSpc>
                <a:spcPct val="100000"/>
              </a:lnSpc>
              <a:buNone/>
            </a:pPr>
            <a:endParaRPr lang="fr-FR" dirty="0" smtClean="0"/>
          </a:p>
          <a:p>
            <a:pPr marL="0" lvl="0" indent="0">
              <a:lnSpc>
                <a:spcPct val="100000"/>
              </a:lnSpc>
              <a:buNone/>
            </a:pPr>
            <a:r>
              <a:rPr lang="fr-FR" dirty="0" smtClean="0">
                <a:solidFill>
                  <a:schemeClr val="accent4">
                    <a:lumMod val="75000"/>
                  </a:schemeClr>
                </a:solidFill>
              </a:rPr>
              <a:t>Les bases de données spécialistes : </a:t>
            </a:r>
            <a:r>
              <a:rPr lang="fr-FR" dirty="0" smtClean="0"/>
              <a:t>correspondent à des </a:t>
            </a:r>
            <a:r>
              <a:rPr lang="fr-FR" b="1" dirty="0" smtClean="0"/>
              <a:t>données </a:t>
            </a:r>
            <a:r>
              <a:rPr lang="fr-FR" dirty="0" smtClean="0"/>
              <a:t>plus </a:t>
            </a:r>
            <a:r>
              <a:rPr lang="fr-FR" b="1" dirty="0" smtClean="0"/>
              <a:t>homogènes</a:t>
            </a:r>
            <a:r>
              <a:rPr lang="fr-FR" dirty="0" smtClean="0"/>
              <a:t> établies autour d’une thématique et qui offrent une valeur ajoutée à partir d’une technique particulière ou d’un intérêt suscité</a:t>
            </a:r>
            <a:br>
              <a:rPr lang="fr-FR" dirty="0" smtClean="0"/>
            </a:br>
            <a:r>
              <a:rPr lang="fr-FR" dirty="0" smtClean="0"/>
              <a:t>par un groupe d’individus.</a:t>
            </a:r>
            <a:br>
              <a:rPr lang="fr-FR" dirty="0" smtClean="0"/>
            </a:br>
            <a:endParaRPr lang="fr-FR" dirty="0" smtClean="0"/>
          </a:p>
          <a:p>
            <a:pPr marL="0" lvl="0" indent="0">
              <a:lnSpc>
                <a:spcPct val="100000"/>
              </a:lnSpc>
              <a:buNone/>
            </a:pPr>
            <a:r>
              <a:rPr lang="fr-FR" dirty="0" smtClean="0"/>
              <a:t/>
            </a:r>
            <a:br>
              <a:rPr lang="fr-FR" dirty="0" smtClean="0"/>
            </a:b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r>
              <a:rPr lang="fr-FR" dirty="0" smtClean="0">
                <a:solidFill>
                  <a:schemeClr val="accent4">
                    <a:lumMod val="75000"/>
                  </a:schemeClr>
                </a:solidFill>
              </a:rPr>
              <a:t/>
            </a:r>
            <a:br>
              <a:rPr lang="fr-FR" dirty="0" smtClean="0">
                <a:solidFill>
                  <a:schemeClr val="accent4">
                    <a:lumMod val="75000"/>
                  </a:schemeClr>
                </a:solidFill>
              </a:rPr>
            </a:br>
            <a:r>
              <a:rPr lang="fr-FR" dirty="0" smtClean="0"/>
              <a:t> </a:t>
            </a:r>
            <a:br>
              <a:rPr lang="fr-FR" dirty="0" smtClean="0"/>
            </a:br>
            <a:endParaRPr lang="fr-FR" dirty="0" smtClean="0">
              <a:solidFill>
                <a:schemeClr val="tx2">
                  <a:lumMod val="50000"/>
                </a:schemeClr>
              </a:solidFill>
            </a:endParaRPr>
          </a:p>
          <a:p>
            <a:pPr marL="0" lvl="0" indent="0">
              <a:lnSpc>
                <a:spcPct val="100000"/>
              </a:lnSpc>
              <a:buNone/>
            </a:pPr>
            <a:endParaRPr lang="fr-FR" dirty="0" smtClean="0">
              <a:solidFill>
                <a:schemeClr val="tx2">
                  <a:lumMod val="50000"/>
                </a:schemeClr>
              </a:solidFill>
            </a:endParaRPr>
          </a:p>
          <a:p>
            <a:pPr marL="0" lvl="0" indent="0">
              <a:lnSpc>
                <a:spcPct val="100000"/>
              </a:lnSpc>
              <a:buNone/>
            </a:pPr>
            <a:r>
              <a:rPr lang="fr-FR" dirty="0" smtClean="0">
                <a:solidFill>
                  <a:schemeClr val="tx2">
                    <a:lumMod val="50000"/>
                  </a:schemeClr>
                </a:solidFill>
              </a:rPr>
              <a:t/>
            </a:r>
            <a:br>
              <a:rPr lang="fr-FR" dirty="0" smtClean="0">
                <a:solidFill>
                  <a:schemeClr val="tx2">
                    <a:lumMod val="50000"/>
                  </a:schemeClr>
                </a:solidFill>
              </a:rPr>
            </a:br>
            <a:endParaRPr>
              <a:solidFill>
                <a:schemeClr val="tx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ctrTitle"/>
          </p:nvPr>
        </p:nvSpPr>
        <p:spPr>
          <a:xfrm>
            <a:off x="4719146" y="268754"/>
            <a:ext cx="3789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Les Bases de données</a:t>
            </a:r>
            <a:endParaRPr/>
          </a:p>
        </p:txBody>
      </p:sp>
      <p:sp>
        <p:nvSpPr>
          <p:cNvPr id="392" name="Google Shape;392;p16"/>
          <p:cNvSpPr txBox="1">
            <a:spLocks noGrp="1"/>
          </p:cNvSpPr>
          <p:nvPr>
            <p:ph type="subTitle" idx="4294967295"/>
          </p:nvPr>
        </p:nvSpPr>
        <p:spPr>
          <a:xfrm>
            <a:off x="346841" y="830316"/>
            <a:ext cx="8366235" cy="3804745"/>
          </a:xfrm>
          <a:prstGeom prst="rect">
            <a:avLst/>
          </a:prstGeom>
        </p:spPr>
        <p:txBody>
          <a:bodyPr spcFirstLastPara="1" wrap="square" lIns="91425" tIns="91425" rIns="91425" bIns="91425" anchor="t" anchorCtr="0">
            <a:noAutofit/>
          </a:bodyPr>
          <a:lstStyle/>
          <a:p>
            <a:pPr marL="342900" lvl="0">
              <a:lnSpc>
                <a:spcPct val="100000"/>
              </a:lnSpc>
              <a:buClr>
                <a:schemeClr val="accent4">
                  <a:lumMod val="75000"/>
                </a:schemeClr>
              </a:buClr>
              <a:buAutoNum type="arabicParenR"/>
            </a:pPr>
            <a:r>
              <a:rPr lang="fr-FR" dirty="0" smtClean="0">
                <a:solidFill>
                  <a:schemeClr val="accent4">
                    <a:lumMod val="75000"/>
                  </a:schemeClr>
                </a:solidFill>
              </a:rPr>
              <a:t>Les bases de données généralistes: </a:t>
            </a:r>
          </a:p>
          <a:p>
            <a:pPr marL="342900" lvl="0">
              <a:lnSpc>
                <a:spcPct val="100000"/>
              </a:lnSpc>
              <a:buNone/>
            </a:pPr>
            <a:endParaRPr lang="fr-FR" dirty="0" smtClean="0">
              <a:solidFill>
                <a:schemeClr val="accent4">
                  <a:lumMod val="75000"/>
                </a:schemeClr>
              </a:solidFill>
            </a:endParaRPr>
          </a:p>
          <a:p>
            <a:pPr marL="342900" lvl="0">
              <a:lnSpc>
                <a:spcPct val="100000"/>
              </a:lnSpc>
              <a:buNone/>
            </a:pPr>
            <a:r>
              <a:rPr lang="fr-FR" dirty="0" smtClean="0"/>
              <a:t>de séquences nucléotidiques et protéiques couvrent tous les secteurs de la biologie et toutes les espèces. Les plus grandes sont: </a:t>
            </a:r>
            <a:r>
              <a:rPr lang="fr-FR" dirty="0" err="1" smtClean="0"/>
              <a:t>Genbank</a:t>
            </a:r>
            <a:r>
              <a:rPr lang="fr-FR" dirty="0" smtClean="0"/>
              <a:t>, l'EMBL et DDBJ. </a:t>
            </a:r>
          </a:p>
          <a:p>
            <a:pPr marL="342900" lvl="0">
              <a:lnSpc>
                <a:spcPct val="100000"/>
              </a:lnSpc>
              <a:buNone/>
            </a:pPr>
            <a:r>
              <a:rPr lang="fr-FR" dirty="0" smtClean="0"/>
              <a:t>Elles sont maintenant devenues indispensables à la communauté scientifique car elles regroupent des données et des résultats essentiels. </a:t>
            </a:r>
          </a:p>
          <a:p>
            <a:pPr marL="0" lvl="0" indent="0">
              <a:lnSpc>
                <a:spcPct val="100000"/>
              </a:lnSpc>
              <a:buNone/>
            </a:pPr>
            <a:endParaRPr lang="fr-FR" dirty="0" smtClean="0"/>
          </a:p>
          <a:p>
            <a:pPr marL="0" lvl="0" indent="0">
              <a:lnSpc>
                <a:spcPct val="100000"/>
              </a:lnSpc>
              <a:buNone/>
            </a:pPr>
            <a:r>
              <a:rPr lang="fr-FR" dirty="0" smtClean="0"/>
              <a:t>Leur principale mission est de </a:t>
            </a:r>
            <a:r>
              <a:rPr lang="fr-FR" b="1" dirty="0" smtClean="0"/>
              <a:t>rendre publiques </a:t>
            </a:r>
            <a:r>
              <a:rPr lang="fr-FR" dirty="0" smtClean="0"/>
              <a:t>les séquences qui ont été déterminées, ainsi un des premiers intérêts de ces banques est la </a:t>
            </a:r>
            <a:r>
              <a:rPr lang="fr-FR" b="1" dirty="0" smtClean="0"/>
              <a:t>masse de séquences </a:t>
            </a:r>
            <a:r>
              <a:rPr lang="fr-FR" dirty="0" smtClean="0"/>
              <a:t>qu'elles contiennent.</a:t>
            </a:r>
            <a:br>
              <a:rPr lang="fr-FR" dirty="0" smtClean="0"/>
            </a:br>
            <a:endParaRPr lang="fr-FR" dirty="0" smtClean="0"/>
          </a:p>
          <a:p>
            <a:pPr marL="0" lvl="0" indent="0">
              <a:lnSpc>
                <a:spcPct val="100000"/>
              </a:lnSpc>
              <a:buNone/>
            </a:pPr>
            <a:r>
              <a:rPr lang="fr-FR" dirty="0" smtClean="0"/>
              <a:t/>
            </a:r>
            <a:br>
              <a:rPr lang="fr-FR" dirty="0" smtClean="0"/>
            </a:b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endParaRPr lang="fr-FR" dirty="0" smtClean="0">
              <a:solidFill>
                <a:schemeClr val="accent4">
                  <a:lumMod val="75000"/>
                </a:schemeClr>
              </a:solidFill>
            </a:endParaRPr>
          </a:p>
          <a:p>
            <a:pPr marL="0" lvl="0" indent="0">
              <a:lnSpc>
                <a:spcPct val="100000"/>
              </a:lnSpc>
              <a:buNone/>
            </a:pPr>
            <a:r>
              <a:rPr lang="fr-FR" dirty="0" smtClean="0">
                <a:solidFill>
                  <a:schemeClr val="accent4">
                    <a:lumMod val="75000"/>
                  </a:schemeClr>
                </a:solidFill>
              </a:rPr>
              <a:t/>
            </a:r>
            <a:br>
              <a:rPr lang="fr-FR" dirty="0" smtClean="0">
                <a:solidFill>
                  <a:schemeClr val="accent4">
                    <a:lumMod val="75000"/>
                  </a:schemeClr>
                </a:solidFill>
              </a:rPr>
            </a:br>
            <a:r>
              <a:rPr lang="fr-FR" dirty="0" smtClean="0"/>
              <a:t> </a:t>
            </a:r>
            <a:br>
              <a:rPr lang="fr-FR" dirty="0" smtClean="0"/>
            </a:br>
            <a:endParaRPr lang="fr-FR" dirty="0" smtClean="0">
              <a:solidFill>
                <a:schemeClr val="tx2">
                  <a:lumMod val="50000"/>
                </a:schemeClr>
              </a:solidFill>
            </a:endParaRPr>
          </a:p>
          <a:p>
            <a:pPr marL="0" lvl="0" indent="0">
              <a:lnSpc>
                <a:spcPct val="100000"/>
              </a:lnSpc>
              <a:buNone/>
            </a:pPr>
            <a:endParaRPr lang="fr-FR" dirty="0" smtClean="0">
              <a:solidFill>
                <a:schemeClr val="tx2">
                  <a:lumMod val="50000"/>
                </a:schemeClr>
              </a:solidFill>
            </a:endParaRPr>
          </a:p>
          <a:p>
            <a:pPr marL="0" lvl="0" indent="0">
              <a:lnSpc>
                <a:spcPct val="100000"/>
              </a:lnSpc>
              <a:buNone/>
            </a:pPr>
            <a:r>
              <a:rPr lang="fr-FR" dirty="0" smtClean="0">
                <a:solidFill>
                  <a:schemeClr val="tx2">
                    <a:lumMod val="50000"/>
                  </a:schemeClr>
                </a:solidFill>
              </a:rPr>
              <a:t/>
            </a:r>
            <a:br>
              <a:rPr lang="fr-FR" dirty="0" smtClean="0">
                <a:solidFill>
                  <a:schemeClr val="tx2">
                    <a:lumMod val="50000"/>
                  </a:schemeClr>
                </a:solidFill>
              </a:rPr>
            </a:br>
            <a:endParaRPr>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1439917" y="1051035"/>
            <a:ext cx="7136523" cy="3699642"/>
          </a:xfrm>
          <a:prstGeom prst="rect">
            <a:avLst/>
          </a:prstGeom>
        </p:spPr>
        <p:txBody>
          <a:bodyPr spcFirstLastPara="1" wrap="square" lIns="91425" tIns="91425" rIns="91425" bIns="91425" anchor="b" anchorCtr="0">
            <a:noAutofit/>
          </a:bodyPr>
          <a:lstStyle/>
          <a:p>
            <a:r>
              <a:rPr lang="fr-FR" sz="2400" dirty="0" smtClean="0"/>
              <a:t>Enorme richesse de séquences en un seul ensemble.</a:t>
            </a:r>
            <a:br>
              <a:rPr lang="fr-FR" sz="2400" dirty="0" smtClean="0"/>
            </a:br>
            <a:r>
              <a:rPr lang="fr-FR" sz="2400" dirty="0" smtClean="0"/>
              <a:t/>
            </a:r>
            <a:br>
              <a:rPr lang="fr-FR" sz="2400" dirty="0" smtClean="0"/>
            </a:br>
            <a:r>
              <a:rPr lang="fr-FR" sz="2400" dirty="0" smtClean="0"/>
              <a:t>Grande diversité d’organismes.</a:t>
            </a:r>
            <a:br>
              <a:rPr lang="fr-FR" sz="2400" dirty="0" smtClean="0"/>
            </a:br>
            <a:r>
              <a:rPr lang="fr-FR" sz="2400" dirty="0" smtClean="0"/>
              <a:t/>
            </a:r>
            <a:br>
              <a:rPr lang="fr-FR" sz="2400" dirty="0" smtClean="0"/>
            </a:br>
            <a:r>
              <a:rPr lang="fr-FR" sz="2400" dirty="0" smtClean="0"/>
              <a:t>Nombreuses informations qui accompagnent les séquences (annotations, expertise, bibliographie).</a:t>
            </a:r>
            <a:br>
              <a:rPr lang="fr-FR" sz="2400" dirty="0" smtClean="0"/>
            </a:br>
            <a:r>
              <a:rPr lang="fr-FR" sz="2400" dirty="0" smtClean="0"/>
              <a:t/>
            </a:r>
            <a:br>
              <a:rPr lang="fr-FR" sz="2400" dirty="0" smtClean="0"/>
            </a:br>
            <a:r>
              <a:rPr lang="fr-FR" sz="2400" dirty="0" smtClean="0"/>
              <a:t>Présence de lien vers d’autres bases de données (spécialisées), soit nucléique, soit protéique.</a:t>
            </a:r>
            <a:endParaRPr sz="2400"/>
          </a:p>
        </p:txBody>
      </p:sp>
      <p:grpSp>
        <p:nvGrpSpPr>
          <p:cNvPr id="403" name="Google Shape;403;p17"/>
          <p:cNvGrpSpPr/>
          <p:nvPr/>
        </p:nvGrpSpPr>
        <p:grpSpPr>
          <a:xfrm>
            <a:off x="265608" y="2343333"/>
            <a:ext cx="980695" cy="982361"/>
            <a:chOff x="917250" y="2080575"/>
            <a:chExt cx="980695" cy="982361"/>
          </a:xfrm>
        </p:grpSpPr>
        <p:grpSp>
          <p:nvGrpSpPr>
            <p:cNvPr id="404" name="Google Shape;404;p17"/>
            <p:cNvGrpSpPr/>
            <p:nvPr/>
          </p:nvGrpSpPr>
          <p:grpSpPr>
            <a:xfrm>
              <a:off x="917250" y="2080575"/>
              <a:ext cx="980695" cy="982361"/>
              <a:chOff x="917250" y="2165250"/>
              <a:chExt cx="980695" cy="982361"/>
            </a:xfrm>
          </p:grpSpPr>
          <p:sp>
            <p:nvSpPr>
              <p:cNvPr id="405" name="Google Shape;405;p17"/>
              <p:cNvSpPr/>
              <p:nvPr/>
            </p:nvSpPr>
            <p:spPr>
              <a:xfrm>
                <a:off x="917250" y="2165250"/>
                <a:ext cx="980695" cy="982361"/>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1037015" y="2285225"/>
                <a:ext cx="741167" cy="742427"/>
              </a:xfrm>
              <a:custGeom>
                <a:avLst/>
                <a:gdLst/>
                <a:ahLst/>
                <a:cxnLst/>
                <a:rect l="l" t="t" r="r" b="b"/>
                <a:pathLst>
                  <a:path w="14713" h="14738" extrusionOk="0">
                    <a:moveTo>
                      <a:pt x="7419" y="1"/>
                    </a:moveTo>
                    <a:cubicBezTo>
                      <a:pt x="3334" y="1"/>
                      <a:pt x="0" y="3359"/>
                      <a:pt x="0" y="7420"/>
                    </a:cubicBezTo>
                    <a:cubicBezTo>
                      <a:pt x="0" y="11505"/>
                      <a:pt x="3334" y="14738"/>
                      <a:pt x="7419" y="14738"/>
                    </a:cubicBezTo>
                    <a:cubicBezTo>
                      <a:pt x="11479" y="14738"/>
                      <a:pt x="14712" y="11505"/>
                      <a:pt x="14712" y="7420"/>
                    </a:cubicBezTo>
                    <a:cubicBezTo>
                      <a:pt x="14712" y="3359"/>
                      <a:pt x="11479" y="1"/>
                      <a:pt x="7419" y="1"/>
                    </a:cubicBez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7"/>
            <p:cNvGrpSpPr/>
            <p:nvPr/>
          </p:nvGrpSpPr>
          <p:grpSpPr>
            <a:xfrm>
              <a:off x="1232020" y="2401380"/>
              <a:ext cx="351155" cy="340753"/>
              <a:chOff x="-59481900" y="2290800"/>
              <a:chExt cx="319000" cy="309550"/>
            </a:xfrm>
          </p:grpSpPr>
          <p:sp>
            <p:nvSpPr>
              <p:cNvPr id="408" name="Google Shape;408;p17"/>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itre 21"/>
          <p:cNvSpPr>
            <a:spLocks noGrp="1"/>
          </p:cNvSpPr>
          <p:nvPr>
            <p:ph type="ctrTitle"/>
          </p:nvPr>
        </p:nvSpPr>
        <p:spPr>
          <a:xfrm flipH="1">
            <a:off x="571003" y="321306"/>
            <a:ext cx="8095500" cy="577800"/>
          </a:xfrm>
        </p:spPr>
        <p:txBody>
          <a:bodyPr/>
          <a:lstStyle/>
          <a:p>
            <a:r>
              <a:rPr lang="fr-FR" sz="3200" dirty="0" smtClean="0"/>
              <a:t>Qualités des BD généralistes: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8" name="Google Shape;398;p17"/>
          <p:cNvCxnSpPr/>
          <p:nvPr/>
        </p:nvCxnSpPr>
        <p:spPr>
          <a:xfrm>
            <a:off x="624558" y="930288"/>
            <a:ext cx="4339200" cy="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17"/>
          <p:cNvSpPr txBox="1">
            <a:spLocks noGrp="1"/>
          </p:cNvSpPr>
          <p:nvPr>
            <p:ph type="ctrTitle"/>
          </p:nvPr>
        </p:nvSpPr>
        <p:spPr>
          <a:xfrm>
            <a:off x="567559" y="1156138"/>
            <a:ext cx="7903778" cy="1313791"/>
          </a:xfrm>
          <a:prstGeom prst="rect">
            <a:avLst/>
          </a:prstGeom>
        </p:spPr>
        <p:txBody>
          <a:bodyPr spcFirstLastPara="1" wrap="square" lIns="91425" tIns="91425" rIns="91425" bIns="91425" anchor="b" anchorCtr="0">
            <a:noAutofit/>
          </a:bodyPr>
          <a:lstStyle/>
          <a:p>
            <a:r>
              <a:rPr lang="fr-FR" sz="2400" b="1" dirty="0" err="1" smtClean="0"/>
              <a:t>GenBank</a:t>
            </a:r>
            <a:r>
              <a:rPr lang="fr-FR" sz="2400" b="1" dirty="0" smtClean="0"/>
              <a:t> </a:t>
            </a:r>
            <a:r>
              <a:rPr lang="fr-FR" sz="2400" dirty="0" smtClean="0"/>
              <a:t>créée en 1982 au Los </a:t>
            </a:r>
            <a:r>
              <a:rPr lang="fr-FR" sz="2400" dirty="0" err="1" smtClean="0"/>
              <a:t>Alamos</a:t>
            </a:r>
            <a:r>
              <a:rPr lang="fr-FR" sz="2400" dirty="0" smtClean="0"/>
              <a:t> National </a:t>
            </a:r>
            <a:r>
              <a:rPr lang="fr-FR" sz="2400" dirty="0" err="1" smtClean="0"/>
              <a:t>Laboratory</a:t>
            </a:r>
            <a:r>
              <a:rPr lang="fr-FR" sz="2400" dirty="0" smtClean="0"/>
              <a:t>, est maintenue au NCBI (National Center for </a:t>
            </a:r>
            <a:r>
              <a:rPr lang="fr-FR" sz="2400" dirty="0" err="1" smtClean="0"/>
              <a:t>Biotechnology</a:t>
            </a:r>
            <a:r>
              <a:rPr lang="fr-FR" sz="2400" dirty="0" smtClean="0"/>
              <a:t> information), qui dépend du NIH (</a:t>
            </a:r>
            <a:r>
              <a:rPr lang="fr-FR" sz="2400" i="1" dirty="0" smtClean="0"/>
              <a:t>National Institute of </a:t>
            </a:r>
            <a:r>
              <a:rPr lang="fr-FR" sz="2400" i="1" dirty="0" err="1" smtClean="0"/>
              <a:t>Health</a:t>
            </a:r>
            <a:r>
              <a:rPr lang="fr-FR" sz="2400" dirty="0" smtClean="0"/>
              <a:t>) américain.</a:t>
            </a:r>
            <a:endParaRPr sz="2400"/>
          </a:p>
        </p:txBody>
      </p:sp>
      <p:sp>
        <p:nvSpPr>
          <p:cNvPr id="22" name="Titre 21"/>
          <p:cNvSpPr>
            <a:spLocks noGrp="1"/>
          </p:cNvSpPr>
          <p:nvPr>
            <p:ph type="ctrTitle"/>
          </p:nvPr>
        </p:nvSpPr>
        <p:spPr>
          <a:xfrm flipH="1">
            <a:off x="571003" y="321306"/>
            <a:ext cx="8095500" cy="577800"/>
          </a:xfrm>
        </p:spPr>
        <p:txBody>
          <a:bodyPr/>
          <a:lstStyle/>
          <a:p>
            <a:r>
              <a:rPr lang="fr-FR" sz="3200" dirty="0" smtClean="0"/>
              <a:t>Les BD généralistes:</a:t>
            </a:r>
            <a:endParaRPr lang="fr-FR" dirty="0"/>
          </a:p>
        </p:txBody>
      </p:sp>
      <p:pic>
        <p:nvPicPr>
          <p:cNvPr id="1026" name="Picture 2"/>
          <p:cNvPicPr>
            <a:picLocks noChangeAspect="1" noChangeArrowheads="1"/>
          </p:cNvPicPr>
          <p:nvPr/>
        </p:nvPicPr>
        <p:blipFill>
          <a:blip r:embed="rId3"/>
          <a:srcRect/>
          <a:stretch>
            <a:fillRect/>
          </a:stretch>
        </p:blipFill>
        <p:spPr bwMode="auto">
          <a:xfrm>
            <a:off x="809297" y="2690648"/>
            <a:ext cx="7535917" cy="2112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y Creative CV by slidesgo">
  <a:themeElements>
    <a:clrScheme name="Simple Light">
      <a:dk1>
        <a:srgbClr val="E9E6E1"/>
      </a:dk1>
      <a:lt1>
        <a:srgbClr val="434343"/>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1429</Words>
  <PresentationFormat>Affichage à l'écran (16:9)</PresentationFormat>
  <Paragraphs>129</Paragraphs>
  <Slides>34</Slides>
  <Notes>26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Arial</vt:lpstr>
      <vt:lpstr>Barlow Condensed Medium</vt:lpstr>
      <vt:lpstr>Barlow Condensed</vt:lpstr>
      <vt:lpstr>Barlow Condensed SemiBold</vt:lpstr>
      <vt:lpstr>Arvo</vt:lpstr>
      <vt:lpstr>Wingdings</vt:lpstr>
      <vt:lpstr>Times New Roman</vt:lpstr>
      <vt:lpstr>Calibri</vt:lpstr>
      <vt:lpstr>Fira Sans Extra Condensed Medium</vt:lpstr>
      <vt:lpstr>My Creative CV by slidesgo</vt:lpstr>
      <vt:lpstr> Cours de Bioinformatique  Licence Dr Benchouieb I Département de Biologie moléculaire et cellulaire  Université MSB Jijel, Algérie.</vt:lpstr>
      <vt:lpstr>Exploitation des bases de donnés</vt:lpstr>
      <vt:lpstr>Différence entre Base de données et banque de données</vt:lpstr>
      <vt:lpstr>Les Bases de données</vt:lpstr>
      <vt:lpstr>Les Bases de données</vt:lpstr>
      <vt:lpstr>Les Bases de données</vt:lpstr>
      <vt:lpstr>Les Bases de données</vt:lpstr>
      <vt:lpstr>Enorme richesse de séquences en un seul ensemble.  Grande diversité d’organismes.  Nombreuses informations qui accompagnent les séquences (annotations, expertise, bibliographie).  Présence de lien vers d’autres bases de données (spécialisées), soit nucléique, soit protéique.</vt:lpstr>
      <vt:lpstr>GenBank créée en 1982 au Los Alamos National Laboratory, est maintenue au NCBI (National Center for Biotechnology information), qui dépend du NIH (National Institute of Health) américain.</vt:lpstr>
      <vt:lpstr>EMBL créée en 1980 par l'EMBL (European Molecular Biology Laboratory), est maintenue à l'EBI (European Bioinformatics Institute)</vt:lpstr>
      <vt:lpstr>DDBJ (DNA Data Bank of Japan) maintenue par le Centre d'Information Biologique de l'Institut National de Génétique, créée en 1986.</vt:lpstr>
      <vt:lpstr>PIR-NBRF : D’abord, elle fut créée par la NBRF (National Biomedical Researche Foundation) en 1984. Actuellement, elle constitut un ensemble dû à la fusion de MIPS (Martinsried Institute for Protein sequences, Munich Allemagne) et de JIPID Japan International Protein Information Database).</vt:lpstr>
      <vt:lpstr>SwissProt : Créée par le biochimiste Amos BAIROCH en 1986 à l’Université de Genève. Actuellement développée en collaboration entre l'Institut Suisse de BioInformatique (ISB-SIB) et l'EBI. Elle contient la séquence de quasiment toutes les protéines découvertes jusque-là. </vt:lpstr>
      <vt:lpstr>Les Bases de données</vt:lpstr>
      <vt:lpstr>PDB, protein DataBank (PDB): regroupe les molécules pour lesquelles on a obtenu les coordonnées 3D par résonance magnétique ou diffraction aux rayons X. Ces structures peuvent être facilement visualisées à l'aide de logiciels de visualisation 3D.</vt:lpstr>
      <vt:lpstr>ECD, base sur les séquences nucléiques d'Escherichia coli. NRL3D, base de séquences protéiques dont la structure tridimensionnelle a été déterminée. TFD, base de facteurs de transcription. Prosite, bases de motifs protéiques. Peut être considérée comme un dictionnaire qui recense des motifs protéiques ayant une signification biologique. CATH, base sur les classifications hiérarchiques (ordonnées) des structures protéiques.  IMGT, base de séquences des immunoglobulines et des récepteurs T. GENATLAS, base d'informations issues de la cartographie des gènes humains. KEGG, bases de voies métaboliques.</vt:lpstr>
      <vt:lpstr>Certains segments d'ADN ou de protéines sont déterminants dans l'analyse des séquences car ils correspondent à des sites précis d'activité biologique. Exemple: éléments de régulation des gènes /les signatures peptidiques.  Les bases spécialisées se sont naturellement constituées autour de ces séquences. L'utilisation des bases spécialisées comme les bases de motifs, est devenue un outil essentiel dans l'analyse des séquences pour tenter de déterminer la fonction de protéines inconnues ou savoir à quelle famille appartient une séquence non encore caractérisée.</vt:lpstr>
      <vt:lpstr>• TFD ou IMD : pour des séquences promotrices des gènes. • Prosite ou BLOCKS : pour des protéines inconnues ou bien des séquences protéiques traduites à partir de cDNA ou de séquences génomiques.  Pour détecter une fonctionnalité sur une séquence, il suffit d'exécuter un programme qui s'appliquera à repérer la présence de certains motifs recensés dans ces bases et ainsi à prédire l'appartenance de la séquence testée à un groupe de séquences ayant une signature commune. </vt:lpstr>
      <vt:lpstr>répertorient toute catégorie d'objets bibliographiques : livres, journaux scientifiques, articles … Ex : PubMed est une base de données bibliographiques en sciences biologiques et sciences biomédicales dont la couverture débute en 1946 et qui contient plus de 30 millions de références.  En plus des articles indexés dans MEDLINE, PubMed contient aussi des références additionnelles, incluant les articles en accès libre de PubMed Central et les livres du NCBI.  Développé par le (NCBI) et hébergé par la Bibliothèque nationale de médecine (NLM) américaine du National Institutes of Health..</vt:lpstr>
      <vt:lpstr>Diapositive 20</vt:lpstr>
      <vt:lpstr>Ces bases offrent des fiches descriptives de séquences nucléiques ou protéiques (ADN, ADNc, ARN, protéines) ; ces fiches sont appelées des entrées. « entry » en anglais, contient : Une séquence, qui l'a déposée dans la base, la date de dépôt, de mise à jour, des informations sur l'organisme qui contient cette séquence, des informations sur le génome (ex: nucléaire ou mitochondrial). Eventuellement : une ou des références à des articles scientifiques, la description de la composition de la séquences (Annotations : où se situe le gène, les introns, exons...), hyperliens vers d'autres bases de données ou séquences.</vt:lpstr>
      <vt:lpstr>UNE ENTRÉE SWISS-PROT </vt:lpstr>
      <vt:lpstr>Diapositive 23</vt:lpstr>
      <vt:lpstr>Entrée swiss prot</vt:lpstr>
      <vt:lpstr>Diapositive 25</vt:lpstr>
      <vt:lpstr>Diapositive 26</vt:lpstr>
      <vt:lpstr>Numéros d'Accession : Pour identifier ces séquences, les banques de données leur assignent des Numéros d'Accession uniques au sein de leurs collections respectives. En bio-informatique c’est un identifiant unique donné à toute séquence d'ADN ou de protéine enregistrée dans une base de données.   Lors de la soumission d’une séquence à une base de données primaire on lui attribue un numéro d'accession nouveau et unique. Il sera utilisé pour citer la séquence dans les articles scientifiques ou sert à retrouver rapidement cette information car cet identifiant ne changera jamais. </vt:lpstr>
      <vt:lpstr>Le numéro de version: chaque entrée possède un numéro de version. Par ex lors de sa première soumission une séquence sera attribuée le numéro d'accession AB334763 et le numéro de version 1. Si bien que son identifiant complet sera: AB334763.1 Si on change quelque chose dans l'entrée, le numéro de version deviendra 2, et donc l'identifiant complet sera AB334763.2 etc…</vt:lpstr>
      <vt:lpstr>Avant 1990 : envoi postal de bandes magnétiques puis de CD-Rom aux laboratoires abonnés.  A partir de 1990: Utilisation des réseaux informatiques (Internet) avec mise à disposition gratuite et mise à jour quotidienne des données.  Depuis le début des années 90, avec l'installation massive des réseaux informatiques (Internet) à hauts débits, beaucoup de laboratoires consultent les bases de données via ces réseaux à partir de serveurs publics. Ces réseaux informatiques rapides et les services qui en découlent permettent une large diffusion des bases. </vt:lpstr>
      <vt:lpstr>Beaucoup de serveurs mettent gratuitement à disposition de nombreuses bases (pour la plupart des banques), dont les grandes banques de séquences généralistes comme l'EMBL ou Swissprot avec une mise à jour quotidienne des données, mais également un grand nombre d'autres bases dont la diffusion était auparavant plus restreinte. L’utilisation de l’Internet pour la recherche de l’information biologique est d’actualité. Il existe des règles spécifiques pour la formulation des requêtes d'interrogation de bases de séquences biologiques, en particulier: le nom d'espèce à laquelle appartiennent une séquence et les mots-clés à utiliser pour décrire les séquences recherchées.</vt:lpstr>
      <vt:lpstr>On peut interroger une BD pour plusieurs raisons :  • Pour connaître la séquence d’un gène ou d’une portion de ce gène • Pour connaître la structure primaire d’une protéine • Pour comparer deux séquences, …  Le résultat de l’interrogation des BD est une fiche descriptive de la molécule. On parlera alors d’une entrée (ou fiche descriptive de la séquence recherchée). La structure d’une entrée est presque la même quelque soit la BD interrogée.</vt:lpstr>
      <vt:lpstr>Chaque banque de séquences à son propre système d'interrogation, avec quelquefois des versions différentes proposées par certains serveurs.   Des outils d'interrogation qui permettent des interrogations dans de nombreuses banques de séquences, généralistes ou spécialisées, ont été développés, les plus connus et utilisés sont : SRS (Sequence Retrieval System), ENTREZ, ACNUC, DBGET </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 de Bioinformatique  Licence Dr Benchouieb I Département de Biologie moléculaire et cellulaire  Université MSB Jijel, Algérie.</dc:title>
  <cp:lastModifiedBy>Toshiba</cp:lastModifiedBy>
  <cp:revision>179</cp:revision>
  <dcterms:modified xsi:type="dcterms:W3CDTF">2023-04-27T07:34:43Z</dcterms:modified>
</cp:coreProperties>
</file>