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56" r:id="rId2"/>
    <p:sldId id="278" r:id="rId3"/>
    <p:sldId id="270" r:id="rId4"/>
    <p:sldId id="257" r:id="rId5"/>
    <p:sldId id="259" r:id="rId6"/>
    <p:sldId id="260" r:id="rId7"/>
    <p:sldId id="266" r:id="rId8"/>
    <p:sldId id="272" r:id="rId9"/>
    <p:sldId id="273" r:id="rId10"/>
    <p:sldId id="274" r:id="rId11"/>
    <p:sldId id="277" r:id="rId12"/>
    <p:sldId id="279" r:id="rId13"/>
    <p:sldId id="280" r:id="rId14"/>
    <p:sldId id="275" r:id="rId15"/>
    <p:sldId id="276" r:id="rId16"/>
    <p:sldId id="268" r:id="rId17"/>
    <p:sldId id="289" r:id="rId18"/>
    <p:sldId id="269" r:id="rId19"/>
    <p:sldId id="264" r:id="rId20"/>
    <p:sldId id="281" r:id="rId21"/>
    <p:sldId id="282" r:id="rId22"/>
    <p:sldId id="288" r:id="rId23"/>
    <p:sldId id="283" r:id="rId24"/>
    <p:sldId id="285" r:id="rId25"/>
    <p:sldId id="286" r:id="rId26"/>
    <p:sldId id="287"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CAF833-FEB8-4665-99FA-D685CFBD620F}" type="datetimeFigureOut">
              <a:rPr lang="fr-FR" smtClean="0"/>
              <a:pPr/>
              <a:t>29/04/2023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72796-4032-4184-BDB0-79189D14087F}"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6A72796-4032-4184-BDB0-79189D14087F}" type="slidenum">
              <a:rPr lang="fr-FR" smtClean="0"/>
              <a:pPr/>
              <a:t>13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Cliquez pour modifier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1B532B5-F16B-4C96-9C05-38B85691983B}" type="datetimeFigureOut">
              <a:rPr lang="fr-FR" smtClean="0"/>
              <a:pPr/>
              <a:t>29/04/2023</a:t>
            </a:fld>
            <a:endParaRPr lang="fr-FR"/>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FR"/>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2457135-86AD-41C3-88A2-6101E8CEFBC6}"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1B532B5-F16B-4C96-9C05-38B85691983B}" type="datetimeFigureOut">
              <a:rPr lang="fr-FR" smtClean="0"/>
              <a:pPr/>
              <a:t>29/04/2023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457135-86AD-41C3-88A2-6101E8CEFBC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p>
            <a:fld id="{71B532B5-F16B-4C96-9C05-38B85691983B}" type="datetimeFigureOut">
              <a:rPr lang="fr-FR" smtClean="0"/>
              <a:pPr/>
              <a:t>29/04/2023</a:t>
            </a:fld>
            <a:endParaRPr lang="fr-FR"/>
          </a:p>
        </p:txBody>
      </p:sp>
      <p:sp>
        <p:nvSpPr>
          <p:cNvPr id="5" name="Espace réservé du pied de page 4"/>
          <p:cNvSpPr>
            <a:spLocks noGrp="1"/>
          </p:cNvSpPr>
          <p:nvPr>
            <p:ph type="ftr" sz="quarter" idx="11"/>
          </p:nvPr>
        </p:nvSpPr>
        <p:spPr>
          <a:xfrm>
            <a:off x="457200" y="6556248"/>
            <a:ext cx="3657600" cy="228600"/>
          </a:xfrm>
        </p:spPr>
        <p:txBody>
          <a:bodyPr/>
          <a:lstStyle/>
          <a:p>
            <a:endParaRPr lang="fr-FR"/>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2457135-86AD-41C3-88A2-6101E8CEFBC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1B532B5-F16B-4C96-9C05-38B85691983B}" type="datetimeFigureOut">
              <a:rPr lang="fr-FR" smtClean="0"/>
              <a:pPr/>
              <a:t>29/04/2023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457135-86AD-41C3-88A2-6101E8CEFBC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1B532B5-F16B-4C96-9C05-38B85691983B}" type="datetimeFigureOut">
              <a:rPr lang="fr-FR" smtClean="0"/>
              <a:pPr/>
              <a:t>29/04/2023</a:t>
            </a:fld>
            <a:endParaRPr lang="fr-FR"/>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FR"/>
          </a:p>
        </p:txBody>
      </p:sp>
      <p:sp>
        <p:nvSpPr>
          <p:cNvPr id="6" name="Espace réservé du numéro de diapositive 5"/>
          <p:cNvSpPr>
            <a:spLocks noGrp="1"/>
          </p:cNvSpPr>
          <p:nvPr>
            <p:ph type="sldNum" sz="quarter" idx="12"/>
          </p:nvPr>
        </p:nvSpPr>
        <p:spPr>
          <a:xfrm>
            <a:off x="6733952" y="6555112"/>
            <a:ext cx="588336" cy="228600"/>
          </a:xfrm>
        </p:spPr>
        <p:txBody>
          <a:bodyPr/>
          <a:lstStyle/>
          <a:p>
            <a:fld id="{F2457135-86AD-41C3-88A2-6101E8CEFBC6}"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1B532B5-F16B-4C96-9C05-38B85691983B}" type="datetimeFigureOut">
              <a:rPr lang="fr-FR" smtClean="0"/>
              <a:pPr/>
              <a:t>29/04/2023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457135-86AD-41C3-88A2-6101E8CEFBC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71B532B5-F16B-4C96-9C05-38B85691983B}" type="datetimeFigureOut">
              <a:rPr lang="fr-FR" smtClean="0"/>
              <a:pPr/>
              <a:t>29/04/2023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2457135-86AD-41C3-88A2-6101E8CEFBC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71B532B5-F16B-4C96-9C05-38B85691983B}" type="datetimeFigureOut">
              <a:rPr lang="fr-FR" smtClean="0"/>
              <a:pPr/>
              <a:t>29/04/2023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2457135-86AD-41C3-88A2-6101E8CEFBC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71B532B5-F16B-4C96-9C05-38B85691983B}" type="datetimeFigureOut">
              <a:rPr lang="fr-FR" smtClean="0"/>
              <a:pPr/>
              <a:t>29/04/2023</a:t>
            </a:fld>
            <a:endParaRPr lang="fr-FR"/>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FR"/>
          </a:p>
        </p:txBody>
      </p:sp>
      <p:sp>
        <p:nvSpPr>
          <p:cNvPr id="4" name="Espace réservé du numéro de diapositive 3"/>
          <p:cNvSpPr>
            <a:spLocks noGrp="1"/>
          </p:cNvSpPr>
          <p:nvPr>
            <p:ph type="sldNum" sz="quarter" idx="12"/>
          </p:nvPr>
        </p:nvSpPr>
        <p:spPr/>
        <p:txBody>
          <a:bodyPr/>
          <a:lstStyle/>
          <a:p>
            <a:fld id="{F2457135-86AD-41C3-88A2-6101E8CEFBC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1B532B5-F16B-4C96-9C05-38B85691983B}" type="datetimeFigureOut">
              <a:rPr lang="fr-FR" smtClean="0"/>
              <a:pPr/>
              <a:t>29/04/2023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457135-86AD-41C3-88A2-6101E8CEFBC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Cliquez pour modifier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1B532B5-F16B-4C96-9C05-38B85691983B}" type="datetimeFigureOut">
              <a:rPr lang="fr-FR" smtClean="0"/>
              <a:pPr/>
              <a:t>29/04/2023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457135-86AD-41C3-88A2-6101E8CEFBC6}" type="slidenum">
              <a:rPr lang="fr-FR" smtClean="0"/>
              <a:pPr/>
              <a:t>‹N°›</a:t>
            </a:fld>
            <a:endParaRPr lang="fr-FR"/>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fr-FR" smtClean="0"/>
              <a:t>Cliquez pour modifier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1B532B5-F16B-4C96-9C05-38B85691983B}" type="datetimeFigureOut">
              <a:rPr lang="fr-FR" smtClean="0"/>
              <a:pPr/>
              <a:t>29/04/2023</a:t>
            </a:fld>
            <a:endParaRPr lang="fr-FR"/>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2457135-86AD-41C3-88A2-6101E8CEFBC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14348" y="1285860"/>
            <a:ext cx="8072466" cy="584775"/>
          </a:xfrm>
          <a:prstGeom prst="rect">
            <a:avLst/>
          </a:prstGeom>
          <a:noFill/>
        </p:spPr>
        <p:txBody>
          <a:bodyPr wrap="square" rtlCol="0">
            <a:spAutoFit/>
          </a:bodyPr>
          <a:lstStyle/>
          <a:p>
            <a:r>
              <a:rPr lang="fr-FR" sz="3200" b="1" dirty="0" smtClean="0">
                <a:solidFill>
                  <a:srgbClr val="FFC000"/>
                </a:solidFill>
                <a:latin typeface="Bodoni MT Black" pitchFamily="18" charset="0"/>
              </a:rPr>
              <a:t>La Biotechnologie et la Malnutrition</a:t>
            </a:r>
            <a:endParaRPr lang="fr-FR" sz="3200" b="1" dirty="0">
              <a:solidFill>
                <a:srgbClr val="FFC000"/>
              </a:solidFill>
              <a:latin typeface="Bodoni MT Black" pitchFamily="18" charset="0"/>
            </a:endParaRPr>
          </a:p>
        </p:txBody>
      </p:sp>
      <p:sp>
        <p:nvSpPr>
          <p:cNvPr id="7" name="ZoneTexte 6"/>
          <p:cNvSpPr txBox="1"/>
          <p:nvPr/>
        </p:nvSpPr>
        <p:spPr>
          <a:xfrm>
            <a:off x="642910" y="3214686"/>
            <a:ext cx="1947969" cy="3416320"/>
          </a:xfrm>
          <a:prstGeom prst="rect">
            <a:avLst/>
          </a:prstGeom>
          <a:noFill/>
        </p:spPr>
        <p:txBody>
          <a:bodyPr wrap="none" rtlCol="0">
            <a:spAutoFit/>
          </a:bodyPr>
          <a:lstStyle/>
          <a:p>
            <a:r>
              <a:rPr lang="fr-FR" dirty="0">
                <a:latin typeface="Calibri"/>
                <a:cs typeface="Calibri"/>
              </a:rPr>
              <a:t>●</a:t>
            </a:r>
            <a:r>
              <a:rPr lang="fr-FR" sz="2000" b="1" dirty="0" smtClean="0"/>
              <a:t>Préparer par:</a:t>
            </a:r>
          </a:p>
          <a:p>
            <a:endParaRPr lang="fr-FR" dirty="0" smtClean="0">
              <a:latin typeface="Calibri"/>
              <a:cs typeface="Calibri"/>
            </a:endParaRPr>
          </a:p>
          <a:p>
            <a:r>
              <a:rPr lang="fr-FR" dirty="0">
                <a:latin typeface="Calibri"/>
                <a:cs typeface="Calibri"/>
              </a:rPr>
              <a:t>●</a:t>
            </a:r>
            <a:r>
              <a:rPr lang="fr-FR" dirty="0" smtClean="0">
                <a:latin typeface="Calibri"/>
                <a:cs typeface="Calibri"/>
              </a:rPr>
              <a:t> </a:t>
            </a:r>
            <a:r>
              <a:rPr lang="fr-FR" sz="2000" dirty="0" err="1" smtClean="0">
                <a:latin typeface="Calibri"/>
                <a:cs typeface="Calibri"/>
              </a:rPr>
              <a:t>Baziz</a:t>
            </a:r>
            <a:r>
              <a:rPr lang="fr-FR" sz="2000" dirty="0" smtClean="0">
                <a:latin typeface="Calibri"/>
                <a:cs typeface="Calibri"/>
              </a:rPr>
              <a:t>  </a:t>
            </a:r>
            <a:r>
              <a:rPr lang="fr-FR" sz="2000" dirty="0" err="1" smtClean="0">
                <a:latin typeface="Calibri"/>
                <a:cs typeface="Calibri"/>
              </a:rPr>
              <a:t>Abir</a:t>
            </a:r>
            <a:r>
              <a:rPr lang="fr-FR" sz="2000" dirty="0" smtClean="0">
                <a:latin typeface="Calibri"/>
                <a:cs typeface="Calibri"/>
              </a:rPr>
              <a:t>.</a:t>
            </a:r>
          </a:p>
          <a:p>
            <a:endParaRPr lang="fr-FR" sz="2000" dirty="0">
              <a:latin typeface="Calibri"/>
              <a:cs typeface="Calibri"/>
            </a:endParaRPr>
          </a:p>
          <a:p>
            <a:r>
              <a:rPr lang="fr-FR" sz="2000" dirty="0" smtClean="0">
                <a:latin typeface="Calibri"/>
                <a:cs typeface="Calibri"/>
              </a:rPr>
              <a:t>●</a:t>
            </a:r>
            <a:r>
              <a:rPr lang="fr-FR" sz="2000" dirty="0" err="1" smtClean="0">
                <a:latin typeface="Calibri"/>
                <a:cs typeface="Calibri"/>
              </a:rPr>
              <a:t>Boudour</a:t>
            </a:r>
            <a:r>
              <a:rPr lang="fr-FR" sz="2000" dirty="0" smtClean="0">
                <a:latin typeface="Calibri"/>
                <a:cs typeface="Calibri"/>
              </a:rPr>
              <a:t> Radja.</a:t>
            </a:r>
          </a:p>
          <a:p>
            <a:endParaRPr lang="fr-FR" sz="2000" dirty="0" smtClean="0">
              <a:latin typeface="Calibri"/>
              <a:cs typeface="Calibri"/>
            </a:endParaRPr>
          </a:p>
          <a:p>
            <a:r>
              <a:rPr lang="fr-FR" sz="2000" dirty="0" smtClean="0">
                <a:latin typeface="Calibri"/>
                <a:cs typeface="Calibri"/>
              </a:rPr>
              <a:t>●Alaoui Salma.</a:t>
            </a:r>
          </a:p>
          <a:p>
            <a:endParaRPr lang="fr-FR" sz="2000" dirty="0">
              <a:latin typeface="Calibri"/>
              <a:cs typeface="Calibri"/>
            </a:endParaRPr>
          </a:p>
          <a:p>
            <a:r>
              <a:rPr lang="fr-FR" sz="2000" dirty="0" smtClean="0">
                <a:latin typeface="Calibri"/>
                <a:cs typeface="Calibri"/>
              </a:rPr>
              <a:t>●</a:t>
            </a:r>
            <a:r>
              <a:rPr lang="fr-FR" sz="2000" dirty="0" err="1" smtClean="0">
                <a:latin typeface="Calibri"/>
                <a:cs typeface="Calibri"/>
              </a:rPr>
              <a:t>Kennar</a:t>
            </a:r>
            <a:r>
              <a:rPr lang="fr-FR" sz="2000" dirty="0" smtClean="0">
                <a:latin typeface="Calibri"/>
                <a:cs typeface="Calibri"/>
              </a:rPr>
              <a:t> </a:t>
            </a:r>
            <a:r>
              <a:rPr lang="fr-FR" sz="2000" dirty="0" err="1" smtClean="0">
                <a:latin typeface="Calibri"/>
                <a:cs typeface="Calibri"/>
              </a:rPr>
              <a:t>Ghada</a:t>
            </a:r>
            <a:r>
              <a:rPr lang="fr-FR" sz="2000" dirty="0" smtClean="0">
                <a:latin typeface="Calibri"/>
                <a:cs typeface="Calibri"/>
              </a:rPr>
              <a:t>.</a:t>
            </a:r>
          </a:p>
          <a:p>
            <a:endParaRPr lang="fr-FR" sz="2000" dirty="0" smtClean="0"/>
          </a:p>
          <a:p>
            <a:endParaRPr lang="fr-FR" dirty="0"/>
          </a:p>
        </p:txBody>
      </p:sp>
      <p:sp>
        <p:nvSpPr>
          <p:cNvPr id="10" name="Ellipse 9"/>
          <p:cNvSpPr/>
          <p:nvPr/>
        </p:nvSpPr>
        <p:spPr>
          <a:xfrm>
            <a:off x="6929454" y="5715016"/>
            <a:ext cx="1928826"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C000"/>
                </a:solidFill>
              </a:rPr>
              <a:t>2022/2023</a:t>
            </a:r>
            <a:endParaRPr lang="fr-FR" b="1" dirty="0">
              <a:solidFill>
                <a:srgbClr val="FFC000"/>
              </a:solidFill>
            </a:endParaRPr>
          </a:p>
        </p:txBody>
      </p:sp>
      <p:sp>
        <p:nvSpPr>
          <p:cNvPr id="11" name="ZoneTexte 10"/>
          <p:cNvSpPr txBox="1"/>
          <p:nvPr/>
        </p:nvSpPr>
        <p:spPr>
          <a:xfrm>
            <a:off x="928662" y="6215082"/>
            <a:ext cx="1339213" cy="369332"/>
          </a:xfrm>
          <a:prstGeom prst="rect">
            <a:avLst/>
          </a:prstGeom>
          <a:noFill/>
        </p:spPr>
        <p:txBody>
          <a:bodyPr wrap="none" rtlCol="0">
            <a:spAutoFit/>
          </a:bodyPr>
          <a:lstStyle/>
          <a:p>
            <a:r>
              <a:rPr lang="fr-FR" b="1" dirty="0" smtClean="0">
                <a:latin typeface="Calibri"/>
                <a:cs typeface="Calibri"/>
              </a:rPr>
              <a:t>(Groupe:07)</a:t>
            </a:r>
            <a:endParaRPr lang="fr-FR" b="1" dirty="0"/>
          </a:p>
        </p:txBody>
      </p:sp>
    </p:spTree>
  </p:cSld>
  <p:clrMapOvr>
    <a:masterClrMapping/>
  </p:clrMapOvr>
  <p:transition advTm="25000">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1142984"/>
            <a:ext cx="7715304" cy="3754874"/>
          </a:xfrm>
          <a:prstGeom prst="rect">
            <a:avLst/>
          </a:prstGeom>
          <a:noFill/>
        </p:spPr>
        <p:txBody>
          <a:bodyPr wrap="square" rtlCol="0">
            <a:spAutoFit/>
          </a:bodyPr>
          <a:lstStyle/>
          <a:p>
            <a:r>
              <a:rPr lang="fr-FR" sz="2000" dirty="0" smtClean="0">
                <a:latin typeface="Calibri"/>
                <a:cs typeface="Calibri"/>
              </a:rPr>
              <a:t>●</a:t>
            </a:r>
            <a:r>
              <a:rPr lang="fr-FR" sz="2000" b="1" dirty="0" smtClean="0">
                <a:latin typeface="Calibri"/>
                <a:cs typeface="Calibri"/>
              </a:rPr>
              <a:t>malnutrition chronique ou retard de croissance:</a:t>
            </a:r>
          </a:p>
          <a:p>
            <a:r>
              <a:rPr lang="fr-FR" dirty="0" smtClean="0"/>
              <a:t>Elle  est  mesurée  par  l’indice  taille/âge et se caractérise par des enfants rabougris (trop petit pour leurs âges). Elle peut être causée par un déficit chronique in utero ou des infections multiples. Elle apparaît au-delà de 24 mois et est irréversible. Elle traduit un problème structurel.</a:t>
            </a:r>
          </a:p>
          <a:p>
            <a:endParaRPr lang="fr-FR" b="1" dirty="0" smtClean="0">
              <a:latin typeface="Calibri"/>
              <a:cs typeface="Calibri"/>
            </a:endParaRPr>
          </a:p>
          <a:p>
            <a:r>
              <a:rPr lang="fr-FR" sz="2000" b="1" dirty="0" smtClean="0">
                <a:latin typeface="Calibri"/>
                <a:cs typeface="Calibri"/>
              </a:rPr>
              <a:t>●malnutrition globale ou insuffisance </a:t>
            </a:r>
            <a:r>
              <a:rPr lang="fr-FR" sz="2000" b="1" dirty="0" err="1" smtClean="0">
                <a:latin typeface="Calibri"/>
                <a:cs typeface="Calibri"/>
              </a:rPr>
              <a:t>ponderale</a:t>
            </a:r>
            <a:r>
              <a:rPr lang="fr-FR" b="1" dirty="0" smtClean="0">
                <a:latin typeface="Calibri"/>
                <a:cs typeface="Calibri"/>
              </a:rPr>
              <a:t>: </a:t>
            </a:r>
            <a:r>
              <a:rPr lang="fr-FR" dirty="0" smtClean="0"/>
              <a:t>Elle  est  mesurée  par  l’indice  poids/âge      et  se   caractérise    par   un   enfant   ayant    un   faible   poids.   Utilisée    en consultation  pour  le  suivi  individuel  de  l’enfant,  elle  traduit  une  malnutrition  globale.  Elle  atteint 26  %  des  enfants  de  0  à  59  mois  sur  l’ensemble  du  territoire  national.</a:t>
            </a:r>
          </a:p>
          <a:p>
            <a:endParaRPr lang="fr-FR" b="1" dirty="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000100" y="2285992"/>
            <a:ext cx="7000924" cy="1714512"/>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400" b="1" dirty="0" smtClean="0">
                <a:solidFill>
                  <a:srgbClr val="FFFF00"/>
                </a:solidFill>
              </a:rPr>
              <a:t>Les causes de la malnutrition</a:t>
            </a:r>
            <a:endParaRPr lang="fr-FR" sz="2400" b="1"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428604"/>
            <a:ext cx="7215238" cy="5755422"/>
          </a:xfrm>
          <a:prstGeom prst="rect">
            <a:avLst/>
          </a:prstGeom>
        </p:spPr>
        <p:txBody>
          <a:bodyPr wrap="square">
            <a:spAutoFit/>
          </a:bodyPr>
          <a:lstStyle/>
          <a:p>
            <a:pPr lvl="0" fontAlgn="base">
              <a:spcBef>
                <a:spcPct val="0"/>
              </a:spcBef>
              <a:spcAft>
                <a:spcPct val="0"/>
              </a:spcAft>
            </a:pPr>
            <a:r>
              <a:rPr lang="fr-FR" altLang="zh-CN" sz="2000" b="1" dirty="0" smtClean="0">
                <a:latin typeface="Calibri" pitchFamily="34" charset="0"/>
                <a:ea typeface="SimSun" pitchFamily="2" charset="-122"/>
                <a:cs typeface="Calibri" pitchFamily="34" charset="0"/>
              </a:rPr>
              <a:t>LES CONFLITS:</a:t>
            </a:r>
            <a:endParaRPr lang="fr-FR" altLang="zh-CN" sz="2000" b="1" dirty="0" smtClean="0">
              <a:latin typeface="Arial" pitchFamily="34" charset="0"/>
              <a:cs typeface="Arial" pitchFamily="34" charset="0"/>
            </a:endParaRPr>
          </a:p>
          <a:p>
            <a:pPr lvl="0" eaLnBrk="0" fontAlgn="base" hangingPunct="0">
              <a:spcBef>
                <a:spcPct val="0"/>
              </a:spcBef>
              <a:spcAft>
                <a:spcPct val="0"/>
              </a:spcAft>
            </a:pPr>
            <a:r>
              <a:rPr lang="fr-FR" altLang="zh-CN" dirty="0" smtClean="0">
                <a:latin typeface="Calibri" pitchFamily="34" charset="0"/>
                <a:ea typeface="SimSun" pitchFamily="2" charset="-122"/>
                <a:cs typeface="Calibri" pitchFamily="34" charset="0"/>
              </a:rPr>
              <a:t>Les conflits ont un impact direct sur la sécurité alimentaire en compromettant </a:t>
            </a:r>
          </a:p>
          <a:p>
            <a:pPr lvl="0" eaLnBrk="0" fontAlgn="base" hangingPunct="0">
              <a:spcBef>
                <a:spcPct val="0"/>
              </a:spcBef>
              <a:spcAft>
                <a:spcPct val="0"/>
              </a:spcAft>
            </a:pPr>
            <a:r>
              <a:rPr lang="fr-FR" altLang="zh-CN" dirty="0" smtClean="0">
                <a:latin typeface="Calibri" pitchFamily="34" charset="0"/>
                <a:ea typeface="SimSun" pitchFamily="2" charset="-122"/>
                <a:cs typeface="Calibri" pitchFamily="34" charset="0"/>
              </a:rPr>
              <a:t>considérablement l’accès à de la nourriture. </a:t>
            </a:r>
            <a:endParaRPr lang="fr-FR" altLang="zh-CN" dirty="0" smtClean="0">
              <a:latin typeface="Arial" pitchFamily="34" charset="0"/>
              <a:cs typeface="Arial" pitchFamily="34" charset="0"/>
            </a:endParaRPr>
          </a:p>
          <a:p>
            <a:pPr lvl="0" eaLnBrk="0" fontAlgn="base" hangingPunct="0">
              <a:spcBef>
                <a:spcPct val="0"/>
              </a:spcBef>
              <a:spcAft>
                <a:spcPct val="0"/>
              </a:spcAft>
            </a:pPr>
            <a:r>
              <a:rPr lang="fr-FR" altLang="zh-CN" sz="2000" b="1" dirty="0" smtClean="0">
                <a:latin typeface="Calibri" pitchFamily="34" charset="0"/>
                <a:ea typeface="SimSun" pitchFamily="2" charset="-122"/>
                <a:cs typeface="Calibri" pitchFamily="34" charset="0"/>
              </a:rPr>
              <a:t>LES CHANGEMENTS CLIMATIQUES</a:t>
            </a:r>
            <a:r>
              <a:rPr lang="fr-FR" altLang="zh-CN" sz="2000" b="1" dirty="0" smtClean="0">
                <a:latin typeface="Arial" pitchFamily="34" charset="0"/>
                <a:ea typeface="SimSun" pitchFamily="2" charset="-122"/>
                <a:cs typeface="Arial" pitchFamily="34" charset="0"/>
              </a:rPr>
              <a:t> :</a:t>
            </a:r>
          </a:p>
          <a:p>
            <a:pPr lvl="0" eaLnBrk="0" fontAlgn="base" hangingPunct="0">
              <a:spcBef>
                <a:spcPct val="0"/>
              </a:spcBef>
              <a:spcAft>
                <a:spcPct val="0"/>
              </a:spcAft>
            </a:pPr>
            <a:r>
              <a:rPr lang="fr-FR" altLang="zh-CN" dirty="0" smtClean="0">
                <a:latin typeface="Calibri" pitchFamily="34" charset="0"/>
                <a:ea typeface="SimSun" pitchFamily="2" charset="-122"/>
                <a:cs typeface="Calibri" pitchFamily="34" charset="0"/>
              </a:rPr>
              <a:t>En l’espace de 30 ans, le nombre de désastres naturels </a:t>
            </a:r>
          </a:p>
          <a:p>
            <a:pPr lvl="0" eaLnBrk="0" fontAlgn="base" hangingPunct="0">
              <a:spcBef>
                <a:spcPct val="0"/>
              </a:spcBef>
              <a:spcAft>
                <a:spcPct val="0"/>
              </a:spcAft>
            </a:pPr>
            <a:r>
              <a:rPr lang="fr-FR" altLang="zh-CN" dirty="0" smtClean="0">
                <a:latin typeface="Calibri" pitchFamily="34" charset="0"/>
                <a:ea typeface="SimSun" pitchFamily="2" charset="-122"/>
                <a:cs typeface="Calibri" pitchFamily="34" charset="0"/>
              </a:rPr>
              <a:t>– sécheresses, cyclones, inondations, etc.</a:t>
            </a:r>
          </a:p>
          <a:p>
            <a:pPr lvl="0" eaLnBrk="0" fontAlgn="base" hangingPunct="0">
              <a:spcBef>
                <a:spcPct val="0"/>
              </a:spcBef>
              <a:spcAft>
                <a:spcPct val="0"/>
              </a:spcAft>
            </a:pPr>
            <a:r>
              <a:rPr lang="fr-FR" altLang="zh-CN" dirty="0" smtClean="0">
                <a:latin typeface="Calibri" pitchFamily="34" charset="0"/>
                <a:ea typeface="SimSun" pitchFamily="2" charset="-122"/>
                <a:cs typeface="Calibri" pitchFamily="34" charset="0"/>
              </a:rPr>
              <a:t> – liés aux changements climatiques ont augmenté de manière significative. </a:t>
            </a:r>
          </a:p>
          <a:p>
            <a:pPr lvl="0" eaLnBrk="0" fontAlgn="base" hangingPunct="0">
              <a:spcBef>
                <a:spcPct val="0"/>
              </a:spcBef>
              <a:spcAft>
                <a:spcPct val="0"/>
              </a:spcAft>
            </a:pPr>
            <a:r>
              <a:rPr lang="fr-FR" altLang="zh-CN" dirty="0" smtClean="0">
                <a:latin typeface="Calibri" pitchFamily="34" charset="0"/>
                <a:ea typeface="SimSun" pitchFamily="2" charset="-122"/>
                <a:cs typeface="Calibri" pitchFamily="34" charset="0"/>
              </a:rPr>
              <a:t>Les effets des changements climatiques sont souvent dramatiques, dévastant des régions</a:t>
            </a:r>
          </a:p>
          <a:p>
            <a:pPr lvl="0" eaLnBrk="0" fontAlgn="base" hangingPunct="0">
              <a:spcBef>
                <a:spcPct val="0"/>
              </a:spcBef>
              <a:spcAft>
                <a:spcPct val="0"/>
              </a:spcAft>
            </a:pPr>
            <a:r>
              <a:rPr lang="fr-FR" altLang="zh-CN" dirty="0" smtClean="0">
                <a:latin typeface="Calibri" pitchFamily="34" charset="0"/>
                <a:ea typeface="SimSun" pitchFamily="2" charset="-122"/>
                <a:cs typeface="Calibri" pitchFamily="34" charset="0"/>
              </a:rPr>
              <a:t> déjà vulnérables. </a:t>
            </a:r>
            <a:endParaRPr lang="fr-FR" altLang="zh-CN" dirty="0" smtClean="0">
              <a:latin typeface="Arial" pitchFamily="34" charset="0"/>
              <a:cs typeface="Arial" pitchFamily="34" charset="0"/>
            </a:endParaRPr>
          </a:p>
          <a:p>
            <a:pPr lvl="0" eaLnBrk="0" fontAlgn="base" hangingPunct="0">
              <a:spcBef>
                <a:spcPct val="0"/>
              </a:spcBef>
              <a:spcAft>
                <a:spcPct val="0"/>
              </a:spcAft>
            </a:pPr>
            <a:r>
              <a:rPr lang="fr-FR" altLang="zh-CN" sz="2000" b="1" dirty="0" smtClean="0">
                <a:latin typeface="Calibri" pitchFamily="34" charset="0"/>
                <a:ea typeface="SimSun" pitchFamily="2" charset="-122"/>
                <a:cs typeface="Calibri" pitchFamily="34" charset="0"/>
              </a:rPr>
              <a:t>LE MANQUE D’ACCÈS À L’EAU:</a:t>
            </a:r>
            <a:endParaRPr lang="fr-FR" altLang="zh-CN" sz="2000" b="1" dirty="0" smtClean="0">
              <a:latin typeface="Arial" pitchFamily="34" charset="0"/>
              <a:cs typeface="Arial" pitchFamily="34" charset="0"/>
            </a:endParaRPr>
          </a:p>
          <a:p>
            <a:pPr lvl="0" eaLnBrk="0" fontAlgn="base" hangingPunct="0">
              <a:spcBef>
                <a:spcPct val="0"/>
              </a:spcBef>
              <a:spcAft>
                <a:spcPct val="0"/>
              </a:spcAft>
            </a:pPr>
            <a:r>
              <a:rPr lang="fr-FR" altLang="zh-CN" dirty="0" smtClean="0">
                <a:latin typeface="Calibri" pitchFamily="34" charset="0"/>
                <a:ea typeface="SimSun" pitchFamily="2" charset="-122"/>
                <a:cs typeface="Calibri" pitchFamily="34" charset="0"/>
              </a:rPr>
              <a:t>Aujourd’hui encore, des millions de personnes n’ont pas l’eau courante alors que </a:t>
            </a:r>
          </a:p>
          <a:p>
            <a:pPr lvl="0" eaLnBrk="0" fontAlgn="base" hangingPunct="0">
              <a:spcBef>
                <a:spcPct val="0"/>
              </a:spcBef>
              <a:spcAft>
                <a:spcPct val="0"/>
              </a:spcAft>
            </a:pPr>
            <a:r>
              <a:rPr lang="fr-FR" altLang="zh-CN" dirty="0" smtClean="0">
                <a:latin typeface="Calibri" pitchFamily="34" charset="0"/>
                <a:ea typeface="SimSun" pitchFamily="2" charset="-122"/>
                <a:cs typeface="Calibri" pitchFamily="34" charset="0"/>
              </a:rPr>
              <a:t>les maladies liées à l’eau favorisent le développement de la malnutrition. </a:t>
            </a:r>
            <a:endParaRPr lang="fr-FR" altLang="zh-CN" dirty="0" smtClean="0">
              <a:latin typeface="Arial" pitchFamily="34" charset="0"/>
              <a:cs typeface="Arial" pitchFamily="34" charset="0"/>
            </a:endParaRPr>
          </a:p>
          <a:p>
            <a:pPr lvl="0" eaLnBrk="0" fontAlgn="base" hangingPunct="0">
              <a:spcBef>
                <a:spcPct val="0"/>
              </a:spcBef>
              <a:spcAft>
                <a:spcPct val="0"/>
              </a:spcAft>
            </a:pPr>
            <a:r>
              <a:rPr lang="fr-FR" altLang="zh-CN" sz="2000" b="1" dirty="0" smtClean="0">
                <a:latin typeface="Calibri" pitchFamily="34" charset="0"/>
                <a:ea typeface="SimSun" pitchFamily="2" charset="-122"/>
                <a:cs typeface="Calibri" pitchFamily="34" charset="0"/>
              </a:rPr>
              <a:t>LES CHOCS ECONOMIQUES:</a:t>
            </a:r>
            <a:endParaRPr lang="fr-FR" altLang="zh-CN" sz="2000" b="1" dirty="0" smtClean="0">
              <a:latin typeface="Arial" pitchFamily="34" charset="0"/>
              <a:cs typeface="Arial" pitchFamily="34" charset="0"/>
            </a:endParaRPr>
          </a:p>
          <a:p>
            <a:pPr lvl="0" eaLnBrk="0" fontAlgn="base" hangingPunct="0">
              <a:spcBef>
                <a:spcPct val="0"/>
              </a:spcBef>
              <a:spcAft>
                <a:spcPct val="0"/>
              </a:spcAft>
            </a:pPr>
            <a:r>
              <a:rPr lang="fr-FR" altLang="zh-CN" dirty="0" smtClean="0">
                <a:latin typeface="Calibri" pitchFamily="34" charset="0"/>
                <a:ea typeface="SimSun" pitchFamily="2" charset="-122"/>
                <a:cs typeface="Calibri" pitchFamily="34" charset="0"/>
              </a:rPr>
              <a:t>La plupart des crises alimentaires surviennent après un choc économique et beaucoup </a:t>
            </a:r>
          </a:p>
          <a:p>
            <a:pPr lvl="0" eaLnBrk="0" fontAlgn="base" hangingPunct="0">
              <a:spcBef>
                <a:spcPct val="0"/>
              </a:spcBef>
              <a:spcAft>
                <a:spcPct val="0"/>
              </a:spcAft>
            </a:pPr>
            <a:r>
              <a:rPr lang="fr-FR" altLang="zh-CN" dirty="0" smtClean="0">
                <a:latin typeface="Calibri" pitchFamily="34" charset="0"/>
                <a:ea typeface="SimSun" pitchFamily="2" charset="-122"/>
                <a:cs typeface="Calibri" pitchFamily="34" charset="0"/>
              </a:rPr>
              <a:t>de personnes sont de plus en plus vulnérables face aux fluctuations des prix. </a:t>
            </a:r>
            <a:endParaRPr lang="fr-FR" altLang="zh-CN"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1142984"/>
            <a:ext cx="9238042" cy="40010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Les Causes de la malnutrition (selon FAO, 2008) </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a.Causes</a:t>
            </a:r>
            <a:r>
              <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immédiates </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(niveau de l'individu) Les deux principales sont l'inadéquation </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de la ration alimentaire et la maladie. Leur interaction tend à créer un cercle vicieux :</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l'enfant malnutri résiste moins bien à la maladie, il tombe malade, et de ce fait </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la malnutrition empire.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tabLst/>
            </a:pPr>
            <a:endPar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tabLst/>
            </a:pPr>
            <a:r>
              <a:rPr kumimoji="0" lang="fr-FR"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b.Causes</a:t>
            </a:r>
            <a:r>
              <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sous-jacentes </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(niveau du foyer ou de la famille) Elles    se  classent    en  trois  </a:t>
            </a:r>
          </a:p>
          <a:p>
            <a:pPr marL="0" marR="0" lvl="0" indent="449263" algn="l" defTabSz="914400" rtl="0" eaLnBrk="0" fontAlgn="base" latinLnBrk="0" hangingPunct="0">
              <a:lnSpc>
                <a:spcPct val="100000"/>
              </a:lnSpc>
              <a:spcBef>
                <a:spcPct val="0"/>
              </a:spcBef>
              <a:spcAft>
                <a:spcPct val="0"/>
              </a:spcAft>
              <a:buClrTx/>
              <a:buSzTx/>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groupes,    aboutissant    à  l'inadéquation     de   la  ration alimentaire et à la maladie : </a:t>
            </a:r>
          </a:p>
          <a:p>
            <a:pPr marL="0" marR="0" lvl="0" indent="449263" algn="l" defTabSz="914400" rtl="0" eaLnBrk="0" fontAlgn="base" latinLnBrk="0" hangingPunct="0">
              <a:lnSpc>
                <a:spcPct val="100000"/>
              </a:lnSpc>
              <a:spcBef>
                <a:spcPct val="0"/>
              </a:spcBef>
              <a:spcAft>
                <a:spcPct val="0"/>
              </a:spcAft>
              <a:buClrTx/>
              <a:buSzTx/>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l'insécurité alimentaire des ménages, l'insuffisance des services de santé et d'</a:t>
            </a:r>
            <a:r>
              <a:rPr kumimoji="0" lang="fr-FR"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assainissemen</a:t>
            </a:r>
            <a:endPar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t, et la mauvaise qualité des soins apportés aux enfants et aux femmes.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c.Les</a:t>
            </a:r>
            <a:r>
              <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causes fondamentales ou profondes </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(niveau de la société) C’est la volonté politique </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qui détermine les plans et politiques de santé.</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428596" y="571480"/>
            <a:ext cx="7786742" cy="5857916"/>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071538" y="2143116"/>
            <a:ext cx="6786610" cy="2214578"/>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800" b="1" dirty="0" smtClean="0">
                <a:solidFill>
                  <a:srgbClr val="FFFF00"/>
                </a:solidFill>
              </a:rPr>
              <a:t>Les</a:t>
            </a:r>
            <a:r>
              <a:rPr lang="fr-FR" sz="2400" b="1" dirty="0" smtClean="0">
                <a:solidFill>
                  <a:srgbClr val="FFFF00"/>
                </a:solidFill>
              </a:rPr>
              <a:t> </a:t>
            </a:r>
            <a:r>
              <a:rPr lang="fr-FR" sz="2800" b="1" dirty="0" smtClean="0">
                <a:solidFill>
                  <a:srgbClr val="FFFF00"/>
                </a:solidFill>
              </a:rPr>
              <a:t>Conséquences de la malnutrition  </a:t>
            </a:r>
            <a:endParaRPr lang="fr-FR" sz="2800" b="1"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000108"/>
            <a:ext cx="9001156" cy="5429288"/>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57158" y="285728"/>
            <a:ext cx="4643470" cy="78581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000" b="1" dirty="0" smtClean="0">
                <a:solidFill>
                  <a:srgbClr val="FFFF00"/>
                </a:solidFill>
              </a:rPr>
              <a:t>Manifestation de malnutrition</a:t>
            </a:r>
            <a:endParaRPr lang="fr-FR" sz="2000" b="1" dirty="0">
              <a:solidFill>
                <a:srgbClr val="FFFF00"/>
              </a:solidFill>
            </a:endParaRPr>
          </a:p>
        </p:txBody>
      </p:sp>
      <p:pic>
        <p:nvPicPr>
          <p:cNvPr id="3" name="Picture 2"/>
          <p:cNvPicPr>
            <a:picLocks noChangeAspect="1" noChangeArrowheads="1"/>
          </p:cNvPicPr>
          <p:nvPr/>
        </p:nvPicPr>
        <p:blipFill>
          <a:blip r:embed="rId2"/>
          <a:srcRect/>
          <a:stretch>
            <a:fillRect/>
          </a:stretch>
        </p:blipFill>
        <p:spPr bwMode="auto">
          <a:xfrm>
            <a:off x="285720" y="1357298"/>
            <a:ext cx="7786710" cy="5105400"/>
          </a:xfrm>
          <a:prstGeom prst="rect">
            <a:avLst/>
          </a:prstGeom>
          <a:noFill/>
          <a:ln w="9525">
            <a:noFill/>
            <a:miter lim="800000"/>
            <a:headEnd/>
            <a:tailEnd/>
          </a:ln>
          <a:effectLst/>
        </p:spPr>
      </p:pic>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428596" y="2143116"/>
            <a:ext cx="8143932" cy="185738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400" b="1" dirty="0" smtClean="0">
                <a:solidFill>
                  <a:srgbClr val="FFFF00"/>
                </a:solidFill>
                <a:latin typeface="Times New Roman"/>
                <a:cs typeface="Times New Roman"/>
              </a:rPr>
              <a:t>Les applications de la Biotechnologie pour lutter contre la malnutrition.</a:t>
            </a:r>
            <a:endParaRPr lang="fr-FR" sz="2400" b="1"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1714488"/>
            <a:ext cx="8001056" cy="3970318"/>
          </a:xfrm>
          <a:prstGeom prst="rect">
            <a:avLst/>
          </a:prstGeom>
          <a:noFill/>
        </p:spPr>
        <p:txBody>
          <a:bodyPr wrap="square" rtlCol="0">
            <a:spAutoFit/>
          </a:bodyPr>
          <a:lstStyle/>
          <a:p>
            <a:r>
              <a:rPr lang="fr-FR" dirty="0" smtClean="0"/>
              <a:t>      La   sécurité   alimentaire  existe   lorsque   tous  les   êtres   humains   ont,   à   tout   moment,   un   accès physique       et économique       à   une    nourriture    suffisante,    saine   et  nutritive    leur  permettant     de satisfaire leurs besoins énergétiques et leurs préférences alimentaires pour mener une vie saine  et active.</a:t>
            </a:r>
          </a:p>
          <a:p>
            <a:endParaRPr lang="fr-FR" dirty="0" smtClean="0"/>
          </a:p>
          <a:p>
            <a:r>
              <a:rPr lang="fr-FR" dirty="0" smtClean="0"/>
              <a:t>La sécurité alimentaire est  de plus menacée a cause de:</a:t>
            </a:r>
          </a:p>
          <a:p>
            <a:pPr>
              <a:buFont typeface="Wingdings" pitchFamily="2" charset="2"/>
              <a:buChar char="Ø"/>
            </a:pPr>
            <a:r>
              <a:rPr lang="fr-FR" dirty="0" smtClean="0"/>
              <a:t>Population humaine en évolution</a:t>
            </a:r>
          </a:p>
          <a:p>
            <a:pPr>
              <a:buFont typeface="Wingdings" pitchFamily="2" charset="2"/>
              <a:buChar char="Ø"/>
            </a:pPr>
            <a:r>
              <a:rPr lang="fr-FR" dirty="0" smtClean="0"/>
              <a:t>Limitation des surfaces agricoles.</a:t>
            </a:r>
          </a:p>
          <a:p>
            <a:endParaRPr lang="fr-FR" dirty="0" smtClean="0"/>
          </a:p>
          <a:p>
            <a:r>
              <a:rPr lang="fr-FR" dirty="0" smtClean="0"/>
              <a:t>Devant une telle situation, la recherche de nouvelles solutions pour assurer</a:t>
            </a:r>
          </a:p>
          <a:p>
            <a:r>
              <a:rPr lang="fr-FR" dirty="0" smtClean="0"/>
              <a:t>Et garantir la S-A demeure l’une des principales préoccupations mondiales.</a:t>
            </a:r>
          </a:p>
          <a:p>
            <a:endParaRPr lang="fr-FR" dirty="0" smtClean="0"/>
          </a:p>
          <a:p>
            <a:r>
              <a:rPr lang="fr-FR" b="1" dirty="0" smtClean="0"/>
              <a:t>Donc l</a:t>
            </a:r>
            <a:r>
              <a:rPr lang="fr-FR" b="1" dirty="0" smtClean="0">
                <a:latin typeface="Times New Roman"/>
                <a:cs typeface="Times New Roman"/>
              </a:rPr>
              <a:t>̛ </a:t>
            </a:r>
            <a:r>
              <a:rPr lang="fr-FR" b="1" dirty="0" err="1" smtClean="0">
                <a:latin typeface="Times New Roman"/>
                <a:cs typeface="Times New Roman"/>
              </a:rPr>
              <a:t>applicatione</a:t>
            </a:r>
            <a:r>
              <a:rPr lang="fr-FR" b="1" dirty="0" smtClean="0">
                <a:latin typeface="Times New Roman"/>
                <a:cs typeface="Times New Roman"/>
              </a:rPr>
              <a:t> la Biotechnologie pour lutter contre la faim</a:t>
            </a:r>
            <a:endParaRPr lang="fr-FR" b="1" dirty="0"/>
          </a:p>
        </p:txBody>
      </p:sp>
      <p:sp>
        <p:nvSpPr>
          <p:cNvPr id="3" name="ZoneTexte 2"/>
          <p:cNvSpPr txBox="1"/>
          <p:nvPr/>
        </p:nvSpPr>
        <p:spPr>
          <a:xfrm>
            <a:off x="285720" y="1142984"/>
            <a:ext cx="4500594" cy="400110"/>
          </a:xfrm>
          <a:prstGeom prst="rect">
            <a:avLst/>
          </a:prstGeom>
          <a:noFill/>
        </p:spPr>
        <p:txBody>
          <a:bodyPr wrap="square" rtlCol="0">
            <a:spAutoFit/>
          </a:bodyPr>
          <a:lstStyle/>
          <a:p>
            <a:r>
              <a:rPr lang="fr-FR" sz="2000" b="1" dirty="0" smtClean="0">
                <a:latin typeface="Calibri"/>
                <a:cs typeface="Calibri"/>
              </a:rPr>
              <a:t>●</a:t>
            </a:r>
            <a:r>
              <a:rPr lang="fr-FR" sz="2000" b="1" dirty="0" smtClean="0"/>
              <a:t>La sécurité alimentaire:</a:t>
            </a:r>
            <a:endParaRPr lang="fr-FR" sz="2000" b="1"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143108" y="142852"/>
            <a:ext cx="5072098" cy="100013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800" b="1" dirty="0" smtClean="0">
                <a:solidFill>
                  <a:srgbClr val="FFFF00"/>
                </a:solidFill>
              </a:rPr>
              <a:t>Plan ď exposé :</a:t>
            </a:r>
            <a:endParaRPr lang="fr-FR" sz="2800" b="1" dirty="0">
              <a:solidFill>
                <a:srgbClr val="FFFF00"/>
              </a:solidFill>
            </a:endParaRPr>
          </a:p>
        </p:txBody>
      </p:sp>
      <p:sp>
        <p:nvSpPr>
          <p:cNvPr id="8" name="ZoneTexte 7"/>
          <p:cNvSpPr txBox="1"/>
          <p:nvPr/>
        </p:nvSpPr>
        <p:spPr>
          <a:xfrm>
            <a:off x="214282" y="1571612"/>
            <a:ext cx="8286808" cy="4708981"/>
          </a:xfrm>
          <a:prstGeom prst="rect">
            <a:avLst/>
          </a:prstGeom>
          <a:noFill/>
        </p:spPr>
        <p:txBody>
          <a:bodyPr wrap="square" rtlCol="0">
            <a:spAutoFit/>
          </a:bodyPr>
          <a:lstStyle/>
          <a:p>
            <a:pPr>
              <a:lnSpc>
                <a:spcPct val="150000"/>
              </a:lnSpc>
              <a:buFont typeface="Wingdings" pitchFamily="2" charset="2"/>
              <a:buChar char="Ø"/>
            </a:pPr>
            <a:r>
              <a:rPr lang="fr-FR" sz="2000" b="1" dirty="0" smtClean="0"/>
              <a:t>Introduction</a:t>
            </a:r>
          </a:p>
          <a:p>
            <a:pPr>
              <a:lnSpc>
                <a:spcPct val="150000"/>
              </a:lnSpc>
              <a:buFont typeface="Wingdings" pitchFamily="2" charset="2"/>
              <a:buChar char="Ø"/>
            </a:pPr>
            <a:r>
              <a:rPr lang="fr-FR" sz="2000" b="1" dirty="0" smtClean="0"/>
              <a:t>Définition de la biotechnologie.</a:t>
            </a:r>
          </a:p>
          <a:p>
            <a:pPr>
              <a:lnSpc>
                <a:spcPct val="150000"/>
              </a:lnSpc>
              <a:buFont typeface="Wingdings" pitchFamily="2" charset="2"/>
              <a:buChar char="Ø"/>
            </a:pPr>
            <a:r>
              <a:rPr lang="fr-FR" sz="2000" b="1" dirty="0" smtClean="0"/>
              <a:t>Les types de Biotechnologie.</a:t>
            </a:r>
          </a:p>
          <a:p>
            <a:pPr>
              <a:lnSpc>
                <a:spcPct val="150000"/>
              </a:lnSpc>
              <a:buFont typeface="Wingdings" pitchFamily="2" charset="2"/>
              <a:buChar char="Ø"/>
            </a:pPr>
            <a:r>
              <a:rPr lang="fr-FR" sz="2000" b="1" dirty="0" smtClean="0"/>
              <a:t>L</a:t>
            </a:r>
            <a:r>
              <a:rPr lang="fr-FR" sz="2000" b="1" dirty="0" smtClean="0">
                <a:latin typeface="Times New Roman"/>
                <a:cs typeface="Times New Roman"/>
              </a:rPr>
              <a:t>̍ application de Biotechnologie.</a:t>
            </a:r>
          </a:p>
          <a:p>
            <a:pPr>
              <a:lnSpc>
                <a:spcPct val="150000"/>
              </a:lnSpc>
              <a:buFont typeface="Wingdings" pitchFamily="2" charset="2"/>
              <a:buChar char="Ø"/>
            </a:pPr>
            <a:r>
              <a:rPr lang="fr-FR" sz="2000" b="1" dirty="0" smtClean="0">
                <a:latin typeface="Times New Roman"/>
                <a:cs typeface="Times New Roman"/>
              </a:rPr>
              <a:t>Définition de la malnutrition.</a:t>
            </a:r>
          </a:p>
          <a:p>
            <a:pPr>
              <a:lnSpc>
                <a:spcPct val="150000"/>
              </a:lnSpc>
              <a:buFont typeface="Wingdings" pitchFamily="2" charset="2"/>
              <a:buChar char="Ø"/>
            </a:pPr>
            <a:r>
              <a:rPr lang="fr-FR" sz="2000" b="1" dirty="0" smtClean="0">
                <a:latin typeface="Times New Roman"/>
                <a:cs typeface="Times New Roman"/>
              </a:rPr>
              <a:t>Les types de la malnutrition.</a:t>
            </a:r>
          </a:p>
          <a:p>
            <a:pPr>
              <a:lnSpc>
                <a:spcPct val="150000"/>
              </a:lnSpc>
              <a:buFont typeface="Wingdings" pitchFamily="2" charset="2"/>
              <a:buChar char="Ø"/>
            </a:pPr>
            <a:r>
              <a:rPr lang="fr-FR" sz="2000" b="1" dirty="0" smtClean="0">
                <a:latin typeface="Times New Roman"/>
                <a:cs typeface="Times New Roman"/>
              </a:rPr>
              <a:t>Les causes de la malnutrition.</a:t>
            </a:r>
          </a:p>
          <a:p>
            <a:pPr>
              <a:lnSpc>
                <a:spcPct val="150000"/>
              </a:lnSpc>
              <a:buFont typeface="Wingdings" pitchFamily="2" charset="2"/>
              <a:buChar char="Ø"/>
            </a:pPr>
            <a:r>
              <a:rPr lang="fr-FR" sz="2000" b="1" dirty="0" smtClean="0">
                <a:latin typeface="Times New Roman"/>
                <a:cs typeface="Times New Roman"/>
              </a:rPr>
              <a:t>Les conséquences de la malnutrition.</a:t>
            </a:r>
          </a:p>
          <a:p>
            <a:pPr>
              <a:lnSpc>
                <a:spcPct val="150000"/>
              </a:lnSpc>
              <a:buFont typeface="Wingdings" pitchFamily="2" charset="2"/>
              <a:buChar char="Ø"/>
            </a:pPr>
            <a:r>
              <a:rPr lang="fr-FR" sz="2000" b="1" dirty="0" smtClean="0">
                <a:latin typeface="Times New Roman"/>
                <a:cs typeface="Times New Roman"/>
              </a:rPr>
              <a:t>Les applications de la Biotechnologie pour lutter contre la malnutrition.</a:t>
            </a:r>
          </a:p>
          <a:p>
            <a:pPr>
              <a:lnSpc>
                <a:spcPct val="150000"/>
              </a:lnSpc>
              <a:buFont typeface="Wingdings" pitchFamily="2" charset="2"/>
              <a:buChar char="Ø"/>
            </a:pPr>
            <a:r>
              <a:rPr lang="fr-FR" sz="2000" b="1" dirty="0" smtClean="0">
                <a:latin typeface="Times New Roman"/>
                <a:cs typeface="Times New Roman"/>
              </a:rPr>
              <a:t>Conclusion.</a:t>
            </a:r>
            <a:endParaRPr lang="fr-FR" sz="2000" b="1" dirty="0"/>
          </a:p>
        </p:txBody>
      </p:sp>
    </p:spTree>
  </p:cSld>
  <p:clrMapOvr>
    <a:masterClrMapping/>
  </p:clrMapOvr>
  <p:transition>
    <p:pull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1071546"/>
            <a:ext cx="8286808" cy="5663089"/>
          </a:xfrm>
          <a:prstGeom prst="rect">
            <a:avLst/>
          </a:prstGeom>
          <a:noFill/>
        </p:spPr>
        <p:txBody>
          <a:bodyPr wrap="square" rtlCol="0">
            <a:spAutoFit/>
          </a:bodyPr>
          <a:lstStyle/>
          <a:p>
            <a:r>
              <a:rPr lang="fr-FR" b="1" i="1" dirty="0" smtClean="0">
                <a:latin typeface="Calibri"/>
                <a:cs typeface="Calibri"/>
              </a:rPr>
              <a:t>●</a:t>
            </a:r>
            <a:r>
              <a:rPr lang="fr-FR" sz="2000" b="1" dirty="0" smtClean="0"/>
              <a:t>Le génie génétique</a:t>
            </a:r>
            <a:r>
              <a:rPr lang="fr-FR" sz="2000" dirty="0" smtClean="0"/>
              <a:t> </a:t>
            </a:r>
            <a:r>
              <a:rPr lang="fr-FR" dirty="0" smtClean="0"/>
              <a:t>a certainement le pouvoir d’aider à accroître la production et la  productivité dans l’agriculture, la foresterie et les pêches.</a:t>
            </a:r>
          </a:p>
          <a:p>
            <a:endParaRPr lang="fr-FR" dirty="0" smtClean="0"/>
          </a:p>
          <a:p>
            <a:r>
              <a:rPr lang="fr-FR" b="1" dirty="0" smtClean="0">
                <a:latin typeface="Calibri"/>
                <a:cs typeface="Calibri"/>
              </a:rPr>
              <a:t>●</a:t>
            </a:r>
            <a:r>
              <a:rPr lang="fr-FR" b="1" dirty="0" smtClean="0"/>
              <a:t>Plantes et culture des tissus végétaux </a:t>
            </a:r>
          </a:p>
          <a:p>
            <a:r>
              <a:rPr lang="fr-FR" dirty="0" smtClean="0"/>
              <a:t> </a:t>
            </a:r>
          </a:p>
          <a:p>
            <a:r>
              <a:rPr lang="fr-FR" dirty="0" smtClean="0"/>
              <a:t>Les plantes, en plus de leur rôle-clé dans la production d’aliments, sont une source importante de matières premières et de médicaments. En effet, rappelons que 25 % des médicaments actuels sont d’origine végétale. </a:t>
            </a:r>
          </a:p>
          <a:p>
            <a:r>
              <a:rPr lang="fr-FR" dirty="0" smtClean="0"/>
              <a:t>D’autre part, la culture d’organismes végétaux unicellulaires pour la production de biomasse ou l’extraction de produits de haute valeur ajoutée est une pratique qui augmente de jour en jour, à mesure que se développe la biologie moléculaire. </a:t>
            </a:r>
          </a:p>
          <a:p>
            <a:r>
              <a:rPr lang="fr-FR" dirty="0" smtClean="0"/>
              <a:t> </a:t>
            </a:r>
          </a:p>
          <a:p>
            <a:r>
              <a:rPr lang="fr-FR" dirty="0" smtClean="0"/>
              <a:t>Enfin, la reproduction de plantes modifiées, via les techniques de réplication, a déjà été expérimentée avec succès. Cette technologie permet de remédier aux carences, d’améliorer les espèces et de mettre en place une résistance aux fléaux et aux maladies de nombreuses espèces végétales.</a:t>
            </a:r>
          </a:p>
          <a:p>
            <a:endParaRPr lang="fr-FR" dirty="0" smtClean="0"/>
          </a:p>
          <a:p>
            <a:endParaRPr lang="fr-FR" dirty="0" smtClean="0"/>
          </a:p>
          <a:p>
            <a:endParaRPr lang="fr-FR" dirty="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8596" y="1142984"/>
            <a:ext cx="7286676" cy="3416320"/>
          </a:xfrm>
          <a:prstGeom prst="rect">
            <a:avLst/>
          </a:prstGeom>
        </p:spPr>
        <p:txBody>
          <a:bodyPr wrap="square">
            <a:spAutoFit/>
          </a:bodyPr>
          <a:lstStyle/>
          <a:p>
            <a:r>
              <a:rPr lang="fr-FR" b="1" dirty="0" smtClean="0">
                <a:latin typeface="Calibri"/>
                <a:cs typeface="Calibri"/>
              </a:rPr>
              <a:t>●</a:t>
            </a:r>
            <a:r>
              <a:rPr lang="fr-FR" b="1" dirty="0" err="1" smtClean="0"/>
              <a:t>Resistanc</a:t>
            </a:r>
            <a:r>
              <a:rPr lang="fr-FR" b="1" dirty="0" smtClean="0"/>
              <a:t> eaux attaques des insectes: </a:t>
            </a:r>
          </a:p>
          <a:p>
            <a:r>
              <a:rPr lang="fr-FR" dirty="0" smtClean="0"/>
              <a:t>Fabriquer par GG des plantes ayant une activité insecticide Ex: </a:t>
            </a:r>
          </a:p>
          <a:p>
            <a:r>
              <a:rPr lang="fr-FR" dirty="0" smtClean="0"/>
              <a:t>expression par GG de protéines inhibitrices de protéases? </a:t>
            </a:r>
          </a:p>
          <a:p>
            <a:endParaRPr lang="fr-FR" dirty="0" smtClean="0"/>
          </a:p>
          <a:p>
            <a:r>
              <a:rPr lang="fr-FR" b="1" dirty="0" smtClean="0">
                <a:latin typeface="Calibri"/>
                <a:cs typeface="Calibri"/>
              </a:rPr>
              <a:t>●</a:t>
            </a:r>
            <a:r>
              <a:rPr lang="fr-FR" b="1" dirty="0" smtClean="0"/>
              <a:t>Resistance à l’infection virale: </a:t>
            </a:r>
          </a:p>
          <a:p>
            <a:r>
              <a:rPr lang="fr-FR" dirty="0" smtClean="0"/>
              <a:t>Transférer un gène codant une protéine </a:t>
            </a:r>
            <a:r>
              <a:rPr lang="fr-FR" dirty="0" err="1" smtClean="0"/>
              <a:t>capsidale</a:t>
            </a:r>
            <a:r>
              <a:rPr lang="fr-FR" dirty="0" smtClean="0"/>
              <a:t> virale </a:t>
            </a:r>
          </a:p>
          <a:p>
            <a:endParaRPr lang="fr-FR" dirty="0" smtClean="0"/>
          </a:p>
          <a:p>
            <a:r>
              <a:rPr lang="fr-FR" b="1" dirty="0" smtClean="0">
                <a:latin typeface="Calibri"/>
                <a:cs typeface="Calibri"/>
              </a:rPr>
              <a:t>●</a:t>
            </a:r>
            <a:r>
              <a:rPr lang="fr-FR" b="1" dirty="0" smtClean="0"/>
              <a:t>Resistance aux herbicides: </a:t>
            </a:r>
          </a:p>
          <a:p>
            <a:r>
              <a:rPr lang="fr-FR" dirty="0" smtClean="0"/>
              <a:t>10% de la production totale est perdue par les mauvaises </a:t>
            </a:r>
          </a:p>
          <a:p>
            <a:r>
              <a:rPr lang="fr-FR" dirty="0" smtClean="0"/>
              <a:t>herbes  Utilisation des herbicides Les herbicides sont </a:t>
            </a:r>
            <a:r>
              <a:rPr lang="fr-FR" dirty="0" err="1" smtClean="0"/>
              <a:t>couteux,potentiellement</a:t>
            </a:r>
            <a:r>
              <a:rPr lang="fr-FR" dirty="0" smtClean="0"/>
              <a:t> toxiques pour l’</a:t>
            </a:r>
            <a:r>
              <a:rPr lang="fr-FR" dirty="0" err="1" smtClean="0"/>
              <a:t>environnement,et</a:t>
            </a:r>
            <a:r>
              <a:rPr lang="fr-FR" dirty="0" smtClean="0"/>
              <a:t> peuvent tuer aussi bien des cultures que des mauvaises herbes.</a:t>
            </a:r>
            <a:endParaRPr lang="fr-FR" dirty="0"/>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85720" y="500042"/>
            <a:ext cx="8215370" cy="5940088"/>
          </a:xfrm>
          <a:prstGeom prst="rect">
            <a:avLst/>
          </a:prstGeom>
          <a:noFill/>
        </p:spPr>
        <p:txBody>
          <a:bodyPr wrap="square" rtlCol="0">
            <a:spAutoFit/>
          </a:bodyPr>
          <a:lstStyle/>
          <a:p>
            <a:r>
              <a:rPr lang="fr-FR" dirty="0" smtClean="0">
                <a:latin typeface="Calibri"/>
                <a:cs typeface="Calibri"/>
              </a:rPr>
              <a:t>●</a:t>
            </a:r>
            <a:r>
              <a:rPr lang="fr-FR" sz="2000" b="1" dirty="0" err="1" smtClean="0">
                <a:latin typeface="Calibri"/>
                <a:cs typeface="Calibri"/>
              </a:rPr>
              <a:t>Cultur</a:t>
            </a:r>
            <a:r>
              <a:rPr lang="fr-FR" sz="2000" b="1" dirty="0" smtClean="0">
                <a:latin typeface="Calibri"/>
                <a:cs typeface="Calibri"/>
              </a:rPr>
              <a:t> génétiquement modifiées</a:t>
            </a:r>
            <a:r>
              <a:rPr lang="fr-FR" b="1" dirty="0" smtClean="0">
                <a:latin typeface="Calibri"/>
                <a:cs typeface="Calibri"/>
              </a:rPr>
              <a:t>:</a:t>
            </a:r>
          </a:p>
          <a:p>
            <a:r>
              <a:rPr lang="fr-FR" sz="2000" dirty="0" smtClean="0">
                <a:latin typeface="Calibri"/>
                <a:cs typeface="Calibri"/>
              </a:rPr>
              <a:t>Les cultures génétiquement modifiées (OGM) sont des plantes qui ont été</a:t>
            </a:r>
          </a:p>
          <a:p>
            <a:r>
              <a:rPr lang="fr-FR" sz="2000" dirty="0" smtClean="0">
                <a:latin typeface="Calibri"/>
                <a:cs typeface="Calibri"/>
              </a:rPr>
              <a:t>Modifiées à l’aide de la biotechnologie pour améliorer leur résistance aux </a:t>
            </a:r>
          </a:p>
          <a:p>
            <a:r>
              <a:rPr lang="fr-FR" sz="2000" dirty="0" smtClean="0">
                <a:latin typeface="Calibri"/>
                <a:cs typeface="Calibri"/>
              </a:rPr>
              <a:t>Ravageurs et aux maladies.</a:t>
            </a:r>
          </a:p>
          <a:p>
            <a:r>
              <a:rPr lang="fr-FR" sz="2000" dirty="0" smtClean="0">
                <a:latin typeface="Calibri"/>
                <a:cs typeface="Calibri"/>
              </a:rPr>
              <a:t>En introduisant des gènes d’autres organismes, les cultures OGM peuvent</a:t>
            </a:r>
          </a:p>
          <a:p>
            <a:r>
              <a:rPr lang="fr-FR" sz="2000" dirty="0" smtClean="0">
                <a:latin typeface="Calibri"/>
                <a:cs typeface="Calibri"/>
              </a:rPr>
              <a:t>Produire des niveaux plus élevés de nutriments essentiels tels que des vitamines</a:t>
            </a:r>
          </a:p>
          <a:p>
            <a:r>
              <a:rPr lang="fr-FR" sz="2000" dirty="0" smtClean="0">
                <a:latin typeface="Calibri"/>
                <a:cs typeface="Calibri"/>
              </a:rPr>
              <a:t>Et des minéraux, ce qui peut aider à améliorer la nutrition masculine.</a:t>
            </a:r>
          </a:p>
          <a:p>
            <a:r>
              <a:rPr lang="fr-FR" sz="2000" dirty="0" smtClean="0">
                <a:latin typeface="Calibri"/>
                <a:cs typeface="Calibri"/>
              </a:rPr>
              <a:t>●</a:t>
            </a:r>
            <a:r>
              <a:rPr lang="fr-FR" sz="2000" b="1" dirty="0" smtClean="0">
                <a:latin typeface="Calibri"/>
                <a:cs typeface="Calibri"/>
              </a:rPr>
              <a:t>Protéines végétales :</a:t>
            </a:r>
          </a:p>
          <a:p>
            <a:r>
              <a:rPr lang="fr-FR" sz="2000" dirty="0" smtClean="0">
                <a:latin typeface="Calibri"/>
                <a:cs typeface="Calibri"/>
              </a:rPr>
              <a:t>Les protéines végétales sont une excellente alternative aux protéines animales</a:t>
            </a:r>
          </a:p>
          <a:p>
            <a:r>
              <a:rPr lang="fr-FR" sz="2000" dirty="0" smtClean="0">
                <a:latin typeface="Calibri"/>
                <a:cs typeface="Calibri"/>
              </a:rPr>
              <a:t>Pour ceux qui suivent un régime végétarien ou végétalien.</a:t>
            </a:r>
          </a:p>
          <a:p>
            <a:r>
              <a:rPr lang="fr-FR" sz="2000" dirty="0" smtClean="0">
                <a:latin typeface="Calibri"/>
                <a:cs typeface="Calibri"/>
              </a:rPr>
              <a:t>Cependant, ils manquent souvent de certains acides aminés essentiels qui sont</a:t>
            </a:r>
          </a:p>
          <a:p>
            <a:r>
              <a:rPr lang="fr-FR" sz="2000" dirty="0" smtClean="0">
                <a:latin typeface="Calibri"/>
                <a:cs typeface="Calibri"/>
              </a:rPr>
              <a:t>Importants pour la construction et la réparation musculaires.</a:t>
            </a:r>
          </a:p>
          <a:p>
            <a:r>
              <a:rPr lang="fr-FR" sz="2000" dirty="0" smtClean="0">
                <a:latin typeface="Calibri"/>
                <a:cs typeface="Calibri"/>
              </a:rPr>
              <a:t>La biotechnologie peut être utilisée pour améliorer la qualité des protéines de </a:t>
            </a:r>
          </a:p>
          <a:p>
            <a:r>
              <a:rPr lang="fr-FR" sz="2000" dirty="0" smtClean="0">
                <a:latin typeface="Calibri"/>
                <a:cs typeface="Calibri"/>
              </a:rPr>
              <a:t>Sources végétales telles que le soja et la pois, ce qui en fait une sources </a:t>
            </a:r>
          </a:p>
          <a:p>
            <a:r>
              <a:rPr lang="fr-FR" sz="2000" dirty="0" smtClean="0">
                <a:latin typeface="Calibri"/>
                <a:cs typeface="Calibri"/>
              </a:rPr>
              <a:t>Végétales de protéines plus complète.</a:t>
            </a:r>
            <a:endParaRPr lang="fr-FR" sz="2000" dirty="0"/>
          </a:p>
        </p:txBody>
      </p:sp>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500042"/>
            <a:ext cx="9144000"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809625" algn="l"/>
              </a:tabLst>
            </a:pPr>
            <a:endParaRPr lang="fr-FR" sz="14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09625" algn="l"/>
              </a:tabLst>
            </a:pPr>
            <a:endParaRPr kumimoji="0" lang="fr-FR" sz="14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tabLst>
                <a:tab pos="809625" algn="l"/>
              </a:tabLst>
            </a:pPr>
            <a:r>
              <a:rPr lang="fr-FR" sz="2000" dirty="0" smtClean="0">
                <a:latin typeface="Times New Roman" pitchFamily="18" charset="0"/>
                <a:cs typeface="Times New Roman" pitchFamily="18" charset="0"/>
              </a:rPr>
              <a:t>●</a:t>
            </a:r>
            <a:r>
              <a:rPr lang="fr-FR" sz="2000" b="1" dirty="0" smtClean="0">
                <a:latin typeface="Times New Roman" pitchFamily="18" charset="0"/>
                <a:cs typeface="Times New Roman" pitchFamily="18" charset="0"/>
              </a:rPr>
              <a:t>Les acides gras oméga-3</a:t>
            </a:r>
          </a:p>
          <a:p>
            <a:pPr eaLnBrk="0" fontAlgn="base" hangingPunct="0">
              <a:spcBef>
                <a:spcPct val="0"/>
              </a:spcBef>
              <a:spcAft>
                <a:spcPct val="0"/>
              </a:spcAft>
              <a:tabLst>
                <a:tab pos="809625" algn="l"/>
              </a:tabLst>
            </a:pPr>
            <a:r>
              <a:rPr lang="fr-FR" dirty="0" smtClean="0">
                <a:latin typeface="Times New Roman" pitchFamily="18" charset="0"/>
                <a:cs typeface="Times New Roman" pitchFamily="18" charset="0"/>
              </a:rPr>
              <a:t>Les acides gras oméga-3 sont des nutriments essentiels qui sont importants pour la santé cardiaque</a:t>
            </a:r>
          </a:p>
          <a:p>
            <a:pPr eaLnBrk="0" fontAlgn="base" hangingPunct="0">
              <a:spcBef>
                <a:spcPct val="0"/>
              </a:spcBef>
              <a:spcAft>
                <a:spcPct val="0"/>
              </a:spcAft>
              <a:tabLst>
                <a:tab pos="809625" algn="l"/>
              </a:tabLst>
            </a:pPr>
            <a:r>
              <a:rPr lang="fr-FR" dirty="0" smtClean="0">
                <a:latin typeface="Times New Roman" pitchFamily="18" charset="0"/>
                <a:cs typeface="Times New Roman" pitchFamily="18" charset="0"/>
              </a:rPr>
              <a:t>La fonction cérébrale et le contrôle de l</a:t>
            </a:r>
            <a:r>
              <a:rPr lang="el-GR" dirty="0" smtClean="0">
                <a:latin typeface="Calibri"/>
                <a:cs typeface="Calibri"/>
              </a:rPr>
              <a:t>᾿</a:t>
            </a:r>
            <a:r>
              <a:rPr lang="fr-FR" dirty="0" smtClean="0">
                <a:latin typeface="Calibri"/>
                <a:cs typeface="Calibri"/>
              </a:rPr>
              <a:t> inflammation. On les trouve couramment dans </a:t>
            </a:r>
          </a:p>
          <a:p>
            <a:pPr eaLnBrk="0" fontAlgn="base" hangingPunct="0">
              <a:spcBef>
                <a:spcPct val="0"/>
              </a:spcBef>
              <a:spcAft>
                <a:spcPct val="0"/>
              </a:spcAft>
              <a:tabLst>
                <a:tab pos="809625" algn="l"/>
              </a:tabLst>
            </a:pPr>
            <a:r>
              <a:rPr lang="fr-FR" dirty="0" smtClean="0">
                <a:latin typeface="Calibri"/>
                <a:cs typeface="Calibri"/>
              </a:rPr>
              <a:t>les poisson et fruits de mer.</a:t>
            </a:r>
          </a:p>
          <a:p>
            <a:pPr eaLnBrk="0" fontAlgn="base" hangingPunct="0">
              <a:spcBef>
                <a:spcPct val="0"/>
              </a:spcBef>
              <a:spcAft>
                <a:spcPct val="0"/>
              </a:spcAft>
              <a:tabLst>
                <a:tab pos="809625" algn="l"/>
              </a:tabLst>
            </a:pPr>
            <a:r>
              <a:rPr lang="fr-FR" dirty="0" smtClean="0">
                <a:latin typeface="Calibri"/>
                <a:cs typeface="Calibri"/>
              </a:rPr>
              <a:t>La Biotechnologie peut être utilisée pour développer de nouvelles sources végétales d</a:t>
            </a:r>
            <a:r>
              <a:rPr lang="el-GR" dirty="0" smtClean="0">
                <a:latin typeface="Calibri"/>
                <a:cs typeface="Calibri"/>
              </a:rPr>
              <a:t>᾿</a:t>
            </a:r>
            <a:r>
              <a:rPr lang="fr-FR" dirty="0" smtClean="0">
                <a:latin typeface="Calibri"/>
                <a:cs typeface="Calibri"/>
              </a:rPr>
              <a:t>acides gras</a:t>
            </a:r>
          </a:p>
          <a:p>
            <a:pPr eaLnBrk="0" fontAlgn="base" hangingPunct="0">
              <a:spcBef>
                <a:spcPct val="0"/>
              </a:spcBef>
              <a:spcAft>
                <a:spcPct val="0"/>
              </a:spcAft>
              <a:tabLst>
                <a:tab pos="809625" algn="l"/>
              </a:tabLst>
            </a:pPr>
            <a:r>
              <a:rPr lang="fr-FR" dirty="0" smtClean="0">
                <a:latin typeface="Times New Roman" pitchFamily="18" charset="0"/>
                <a:cs typeface="Times New Roman" pitchFamily="18" charset="0"/>
              </a:rPr>
              <a:t> oméga-3, comme les algues et les graines de lin ,qui peuvent offrir les mêmes bienfaits pour</a:t>
            </a:r>
          </a:p>
          <a:p>
            <a:pPr eaLnBrk="0" fontAlgn="base" hangingPunct="0">
              <a:spcBef>
                <a:spcPct val="0"/>
              </a:spcBef>
              <a:spcAft>
                <a:spcPct val="0"/>
              </a:spcAft>
              <a:tabLst>
                <a:tab pos="809625" algn="l"/>
              </a:tabLst>
            </a:pPr>
            <a:r>
              <a:rPr lang="fr-FR" dirty="0" smtClean="0">
                <a:latin typeface="Times New Roman" pitchFamily="18" charset="0"/>
                <a:cs typeface="Times New Roman" pitchFamily="18" charset="0"/>
              </a:rPr>
              <a:t> la sante que le poisson sans risque de contamination par le mercure.</a:t>
            </a:r>
            <a:endParaRPr lang="fr-FR" dirty="0" smtClean="0">
              <a:latin typeface="Calibri"/>
              <a:cs typeface="Calibri"/>
            </a:endParaRPr>
          </a:p>
          <a:p>
            <a:pPr eaLnBrk="0" fontAlgn="base" hangingPunct="0">
              <a:spcBef>
                <a:spcPct val="0"/>
              </a:spcBef>
              <a:spcAft>
                <a:spcPct val="0"/>
              </a:spcAft>
              <a:tabLst>
                <a:tab pos="809625" algn="l"/>
              </a:tabLst>
            </a:pPr>
            <a:endParaRPr lang="fr-FR" dirty="0" smtClean="0">
              <a:latin typeface="Calibri"/>
              <a:cs typeface="Calibri"/>
            </a:endParaRPr>
          </a:p>
          <a:p>
            <a:pPr eaLnBrk="0" fontAlgn="base" hangingPunct="0">
              <a:spcBef>
                <a:spcPct val="0"/>
              </a:spcBef>
              <a:spcAft>
                <a:spcPct val="0"/>
              </a:spcAft>
              <a:tabLst>
                <a:tab pos="809625" algn="l"/>
              </a:tabLst>
            </a:pPr>
            <a:r>
              <a:rPr lang="fr-FR" dirty="0" smtClean="0">
                <a:latin typeface="Calibri"/>
                <a:cs typeface="Calibri"/>
              </a:rPr>
              <a:t> </a:t>
            </a:r>
          </a:p>
          <a:p>
            <a:pPr eaLnBrk="0" fontAlgn="base" hangingPunct="0">
              <a:spcBef>
                <a:spcPct val="0"/>
              </a:spcBef>
              <a:spcAft>
                <a:spcPct val="0"/>
              </a:spcAft>
              <a:tabLst>
                <a:tab pos="809625" algn="l"/>
              </a:tabLst>
            </a:pPr>
            <a:endParaRPr lang="fr-FR" dirty="0" smtClean="0">
              <a:latin typeface="Times New Roman" pitchFamily="18" charset="0"/>
              <a:cs typeface="Times New Roman" pitchFamily="18" charset="0"/>
            </a:endParaRPr>
          </a:p>
          <a:p>
            <a:pPr eaLnBrk="0" fontAlgn="base" hangingPunct="0">
              <a:spcBef>
                <a:spcPct val="0"/>
              </a:spcBef>
              <a:spcAft>
                <a:spcPct val="0"/>
              </a:spcAft>
              <a:tabLst>
                <a:tab pos="809625" algn="l"/>
              </a:tabLst>
            </a:pPr>
            <a:endParaRPr lang="fr-FR"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09625" algn="l"/>
              </a:tabLst>
            </a:pPr>
            <a:endParaRPr lang="fr-FR" b="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09625" algn="l"/>
              </a:tabLst>
            </a:pPr>
            <a:endParaRPr lang="fr-FR" b="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09625" algn="l"/>
              </a:tabLst>
            </a:pPr>
            <a:endParaRPr kumimoji="0" lang="fr-FR"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500034" y="642918"/>
            <a:ext cx="3000396" cy="57150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000" b="1" dirty="0" smtClean="0">
                <a:solidFill>
                  <a:srgbClr val="FFFF00"/>
                </a:solidFill>
              </a:rPr>
              <a:t>Conclusion</a:t>
            </a:r>
            <a:endParaRPr lang="fr-FR" sz="2000" b="1" dirty="0">
              <a:solidFill>
                <a:srgbClr val="FFFF00"/>
              </a:solidFill>
            </a:endParaRPr>
          </a:p>
        </p:txBody>
      </p:sp>
      <p:sp>
        <p:nvSpPr>
          <p:cNvPr id="3" name="Rectangle à coins arrondis 2"/>
          <p:cNvSpPr/>
          <p:nvPr/>
        </p:nvSpPr>
        <p:spPr>
          <a:xfrm>
            <a:off x="214282" y="1714488"/>
            <a:ext cx="8501122" cy="37862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fr-FR" sz="2000" dirty="0" smtClean="0">
                <a:solidFill>
                  <a:schemeClr val="bg1"/>
                </a:solidFill>
              </a:rPr>
              <a:t>Bien que la malnutrition soit un problème sanitaire et social courant, il n</a:t>
            </a:r>
            <a:r>
              <a:rPr lang="el-GR" sz="2000" dirty="0" smtClean="0">
                <a:solidFill>
                  <a:schemeClr val="bg1"/>
                </a:solidFill>
                <a:latin typeface="Calibri"/>
                <a:cs typeface="Calibri"/>
              </a:rPr>
              <a:t>᾿</a:t>
            </a:r>
            <a:r>
              <a:rPr lang="fr-FR" sz="2000" dirty="0" smtClean="0">
                <a:solidFill>
                  <a:schemeClr val="bg1"/>
                </a:solidFill>
                <a:latin typeface="Calibri"/>
                <a:cs typeface="Calibri"/>
              </a:rPr>
              <a:t> existe pas d</a:t>
            </a:r>
            <a:r>
              <a:rPr lang="el-GR" sz="2000" dirty="0" smtClean="0">
                <a:solidFill>
                  <a:schemeClr val="bg1"/>
                </a:solidFill>
                <a:latin typeface="Calibri"/>
                <a:cs typeface="Calibri"/>
              </a:rPr>
              <a:t>᾿</a:t>
            </a:r>
            <a:r>
              <a:rPr lang="fr-FR" sz="2000" dirty="0" smtClean="0">
                <a:solidFill>
                  <a:schemeClr val="bg1"/>
                </a:solidFill>
                <a:latin typeface="Calibri"/>
                <a:cs typeface="Calibri"/>
              </a:rPr>
              <a:t>accord</a:t>
            </a:r>
            <a:r>
              <a:rPr lang="fr-FR" sz="2000" dirty="0" smtClean="0">
                <a:solidFill>
                  <a:schemeClr val="bg1"/>
                </a:solidFill>
              </a:rPr>
              <a:t> global sur sa définition, sa propagation ou comment L’identifier et signaler. Quinze définition de la malnutrition ont été examinées de manière critique pour évaluer leur variation. Et allait entre Les </a:t>
            </a:r>
            <a:r>
              <a:rPr lang="fr-FR" sz="2000" dirty="0" err="1" smtClean="0">
                <a:solidFill>
                  <a:schemeClr val="bg1"/>
                </a:solidFill>
              </a:rPr>
              <a:t>desciptions</a:t>
            </a:r>
            <a:r>
              <a:rPr lang="fr-FR" sz="2000" dirty="0" smtClean="0">
                <a:solidFill>
                  <a:schemeClr val="bg1"/>
                </a:solidFill>
              </a:rPr>
              <a:t> de la dénutrition seule à la dénutrition et la nutrition excessive, mais les horizons de la biotechnologie visent à réduire et  à les éliminer.</a:t>
            </a:r>
            <a:endParaRPr lang="fr-FR" sz="2000"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071538" y="2143116"/>
            <a:ext cx="6072230" cy="14287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400" b="1" dirty="0" smtClean="0">
                <a:solidFill>
                  <a:srgbClr val="FFFF00"/>
                </a:solidFill>
              </a:rPr>
              <a:t>Merci pour votre attention</a:t>
            </a:r>
            <a:endParaRPr lang="fr-FR" sz="2400" b="1" dirty="0">
              <a:solidFill>
                <a:srgbClr val="FFFF00"/>
              </a:solidFill>
            </a:endParaRPr>
          </a:p>
        </p:txBody>
      </p:sp>
      <p:sp>
        <p:nvSpPr>
          <p:cNvPr id="3" name="Sourire 2"/>
          <p:cNvSpPr/>
          <p:nvPr/>
        </p:nvSpPr>
        <p:spPr>
          <a:xfrm>
            <a:off x="642910" y="4857760"/>
            <a:ext cx="1643074" cy="1285884"/>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cSld>
  <p:clrMapOvr>
    <a:masterClrMapping/>
  </p:clrMapOvr>
  <p:transition advTm="8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5"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5"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500042"/>
            <a:ext cx="8072494" cy="4647426"/>
          </a:xfrm>
          <a:prstGeom prst="rect">
            <a:avLst/>
          </a:prstGeom>
          <a:noFill/>
        </p:spPr>
        <p:txBody>
          <a:bodyPr wrap="square" rtlCol="0">
            <a:spAutoFit/>
          </a:bodyPr>
          <a:lstStyle/>
          <a:p>
            <a:r>
              <a:rPr lang="fr-FR" sz="2000" b="1" dirty="0" smtClean="0"/>
              <a:t>Les sources:</a:t>
            </a:r>
          </a:p>
          <a:p>
            <a:endParaRPr lang="fr-FR" sz="2000" b="1" dirty="0" smtClean="0"/>
          </a:p>
          <a:p>
            <a:endParaRPr lang="fr-FR" sz="2000" b="1" dirty="0" smtClean="0"/>
          </a:p>
          <a:p>
            <a:pPr>
              <a:buFont typeface="Wingdings" pitchFamily="2" charset="2"/>
              <a:buChar char="Ø"/>
            </a:pPr>
            <a:r>
              <a:rPr lang="fr-FR" dirty="0" smtClean="0"/>
              <a:t>Mémoire en vue de l'obtention du Diplôme de Master</a:t>
            </a:r>
          </a:p>
          <a:p>
            <a:pPr>
              <a:buFont typeface="Wingdings" pitchFamily="2" charset="2"/>
              <a:buChar char="Ø"/>
            </a:pPr>
            <a:r>
              <a:rPr lang="fr-FR" dirty="0" smtClean="0"/>
              <a:t>Mémoire de Fin d'études (en vue de l'obtention du diplôme de master)</a:t>
            </a:r>
          </a:p>
          <a:p>
            <a:pPr>
              <a:buFont typeface="Wingdings" pitchFamily="2" charset="2"/>
              <a:buChar char="Ø"/>
            </a:pPr>
            <a:r>
              <a:rPr lang="fr-FR" dirty="0" smtClean="0"/>
              <a:t>Mémoire(Les produits naturels utilisés comme aliments  thérapeutiques dans la prise en charge de la malnutrition au Mali : cas de l'arachide)</a:t>
            </a:r>
          </a:p>
          <a:p>
            <a:pPr>
              <a:buFont typeface="Wingdings" pitchFamily="2" charset="2"/>
              <a:buChar char="Ø"/>
            </a:pPr>
            <a:r>
              <a:rPr lang="fr-FR" dirty="0" smtClean="0"/>
              <a:t> Mémoire pour L'obtention du Mestre 2 management et des organisation, option: Management des crises et action humanitaires (M2 MAH). </a:t>
            </a:r>
          </a:p>
          <a:p>
            <a:pPr>
              <a:buFont typeface="Wingdings" pitchFamily="2" charset="2"/>
              <a:buChar char="Ø"/>
            </a:pPr>
            <a:r>
              <a:rPr lang="fr-FR" dirty="0" smtClean="0"/>
              <a:t>Mémoire en vue de l'</a:t>
            </a:r>
            <a:r>
              <a:rPr lang="fr-FR" dirty="0" err="1" smtClean="0"/>
              <a:t>obtentin</a:t>
            </a:r>
            <a:r>
              <a:rPr lang="fr-FR" dirty="0" smtClean="0"/>
              <a:t> du diplôme de master en biotechnologie végétale option (biologie et génomique végétale )</a:t>
            </a:r>
          </a:p>
          <a:p>
            <a:pPr>
              <a:buFont typeface="Wingdings" pitchFamily="2" charset="2"/>
              <a:buChar char="Ø"/>
            </a:pPr>
            <a:r>
              <a:rPr lang="fr-FR" dirty="0" smtClean="0"/>
              <a:t>Programme de radio rurale (la biotechnologie et </a:t>
            </a:r>
            <a:r>
              <a:rPr lang="fr-FR" smtClean="0"/>
              <a:t>la sécurité </a:t>
            </a:r>
            <a:r>
              <a:rPr lang="fr-FR" dirty="0" smtClean="0"/>
              <a:t>alimentaire)</a:t>
            </a:r>
          </a:p>
          <a:p>
            <a:pPr>
              <a:buFont typeface="Wingdings" pitchFamily="2" charset="2"/>
              <a:buChar char="Ø"/>
            </a:pPr>
            <a:endParaRPr lang="fr-FR" dirty="0" smtClean="0"/>
          </a:p>
          <a:p>
            <a:endParaRPr lang="fr-FR" dirty="0" smtClean="0"/>
          </a:p>
          <a:p>
            <a:pPr>
              <a:buFont typeface="Wingdings" pitchFamily="2" charset="2"/>
              <a:buChar char="Ø"/>
            </a:pPr>
            <a:endParaRPr lang="fr-FR" dirty="0" smtClean="0"/>
          </a:p>
          <a:p>
            <a:endParaRPr lang="fr-FR" sz="2000" b="1"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571472" y="642918"/>
            <a:ext cx="2928958" cy="107157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000" b="1" dirty="0" smtClean="0">
                <a:solidFill>
                  <a:srgbClr val="FFFF00"/>
                </a:solidFill>
              </a:rPr>
              <a:t>Introduction:</a:t>
            </a:r>
            <a:endParaRPr lang="fr-FR" b="1" dirty="0">
              <a:solidFill>
                <a:srgbClr val="FFFF00"/>
              </a:solidFill>
            </a:endParaRPr>
          </a:p>
        </p:txBody>
      </p:sp>
      <p:sp>
        <p:nvSpPr>
          <p:cNvPr id="13313" name="Rectangle 1"/>
          <p:cNvSpPr>
            <a:spLocks noChangeArrowheads="1"/>
          </p:cNvSpPr>
          <p:nvPr/>
        </p:nvSpPr>
        <p:spPr bwMode="auto">
          <a:xfrm>
            <a:off x="0" y="2214554"/>
            <a:ext cx="8818633" cy="378565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malnutrition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est un probl</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 universel qui    prend de nombreuses formes.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Elle touche la  Majeure  partie de la population mondiale </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un  moment ou un autre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du cycle de la vie, entre les premiers mois et le troisi</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 âge.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Aucun pays n</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est </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pargn</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Quels que soient la zone g</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ographique, la tranche d</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âge,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niveau</a:t>
            </a:r>
            <a:r>
              <a:rPr kumimoji="0" lang="fr-FR"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 richesse ou le sexe, tout le monde est concern</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est un probl</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 r</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solument universel.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malnutrition se manifeste de plusieurs  mani</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res, lesquelles sont distinctes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tout en s</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imbriquant aux niveaux des pays, des communaut</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des m</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nages et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des individus.</a:t>
            </a:r>
          </a:p>
          <a:p>
            <a:pPr marL="0" marR="0" lvl="0" indent="0" algn="l" defTabSz="914400" rtl="0" eaLnBrk="0" fontAlgn="base" latinLnBrk="0" hangingPunct="0">
              <a:lnSpc>
                <a:spcPct val="100000"/>
              </a:lnSpc>
              <a:spcBef>
                <a:spcPct val="0"/>
              </a:spcBef>
              <a:spcAft>
                <a:spcPct val="0"/>
              </a:spcAft>
              <a:buClrTx/>
              <a:buSzTx/>
              <a:buFontTx/>
              <a:buNone/>
              <a:tabLst/>
            </a:pPr>
            <a:endParaRPr lang="fr-FR" sz="20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Nous posons donc la question suivante : comment</a:t>
            </a:r>
            <a:r>
              <a:rPr kumimoji="0" lang="fr-FR" sz="2000" b="1" i="0" u="none" strike="noStrike" cap="none" normalizeH="0" dirty="0" smtClean="0">
                <a:ln>
                  <a:noFill/>
                </a:ln>
                <a:solidFill>
                  <a:schemeClr val="tx1"/>
                </a:solidFill>
                <a:effectLst/>
                <a:latin typeface="Times New Roman" pitchFamily="18" charset="0"/>
                <a:cs typeface="Times New Roman" pitchFamily="18" charset="0"/>
              </a:rPr>
              <a:t> pouvo</a:t>
            </a:r>
            <a:r>
              <a:rPr lang="fr-FR" sz="2000" b="1" dirty="0" smtClean="0">
                <a:latin typeface="Times New Roman" pitchFamily="18" charset="0"/>
                <a:cs typeface="Times New Roman" pitchFamily="18" charset="0"/>
              </a:rPr>
              <a:t>ns –nous aborder et</a:t>
            </a:r>
          </a:p>
          <a:p>
            <a:pPr marL="0" marR="0" lvl="0" indent="0" algn="l" defTabSz="914400" rtl="0" eaLnBrk="0" fontAlgn="base" latinLnBrk="0" hangingPunct="0">
              <a:lnSpc>
                <a:spcPct val="100000"/>
              </a:lnSpc>
              <a:spcBef>
                <a:spcPct val="0"/>
              </a:spcBef>
              <a:spcAft>
                <a:spcPct val="0"/>
              </a:spcAft>
              <a:buClrTx/>
              <a:buSzTx/>
              <a:buFontTx/>
              <a:buNone/>
              <a:tabLst/>
            </a:pPr>
            <a:r>
              <a:rPr lang="fr-FR" sz="2000" b="1" dirty="0" smtClean="0">
                <a:latin typeface="Times New Roman" pitchFamily="18" charset="0"/>
                <a:cs typeface="Times New Roman" pitchFamily="18" charset="0"/>
              </a:rPr>
              <a:t> réduire ce problème mondial?</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à coins arrondis 10"/>
          <p:cNvSpPr/>
          <p:nvPr/>
        </p:nvSpPr>
        <p:spPr>
          <a:xfrm>
            <a:off x="357158" y="2357430"/>
            <a:ext cx="7643866" cy="4071966"/>
          </a:xfrm>
          <a:prstGeom prst="roundRect">
            <a:avLst>
              <a:gd name="adj" fmla="val 15976"/>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2000" b="1" dirty="0" smtClean="0"/>
              <a:t>La biotechnologie est un mot composé de</a:t>
            </a:r>
            <a:r>
              <a:rPr lang="fr-FR" sz="2000" dirty="0" smtClean="0"/>
              <a:t>:</a:t>
            </a:r>
          </a:p>
          <a:p>
            <a:r>
              <a:rPr lang="fr-FR" sz="2000" dirty="0" smtClean="0"/>
              <a:t>●</a:t>
            </a:r>
            <a:r>
              <a:rPr lang="fr-FR" sz="2000" b="1" dirty="0" smtClean="0">
                <a:solidFill>
                  <a:schemeClr val="tx1"/>
                </a:solidFill>
              </a:rPr>
              <a:t>Bios</a:t>
            </a:r>
            <a:r>
              <a:rPr lang="fr-FR" sz="2000" dirty="0" smtClean="0">
                <a:solidFill>
                  <a:schemeClr val="tx1"/>
                </a:solidFill>
              </a:rPr>
              <a:t> </a:t>
            </a:r>
            <a:r>
              <a:rPr lang="fr-FR" sz="2000" dirty="0" smtClean="0"/>
              <a:t>=  vie en grec</a:t>
            </a:r>
          </a:p>
          <a:p>
            <a:r>
              <a:rPr lang="fr-FR" sz="2000" dirty="0" smtClean="0"/>
              <a:t>●</a:t>
            </a:r>
            <a:r>
              <a:rPr lang="fr-FR" sz="2000" b="1" dirty="0" smtClean="0">
                <a:solidFill>
                  <a:schemeClr val="tx1"/>
                </a:solidFill>
              </a:rPr>
              <a:t>Technologie</a:t>
            </a:r>
            <a:r>
              <a:rPr lang="fr-FR" sz="2000" dirty="0" smtClean="0"/>
              <a:t> un mot que est entré dans la langue française en 1956 pour exprimer le sens ď étude des outils, matière première.</a:t>
            </a:r>
          </a:p>
          <a:p>
            <a:r>
              <a:rPr lang="fr-FR" sz="2000" dirty="0" smtClean="0"/>
              <a:t>Après Ľ apparition du terme de biotechnologie vers plusieurs définitions ont été proposées.</a:t>
            </a:r>
          </a:p>
          <a:p>
            <a:r>
              <a:rPr lang="fr-FR" sz="2000" dirty="0" smtClean="0"/>
              <a:t>La définition la plus stricte et moderne décrit la biotechnologie comme Ľ intervention de Ľ homme sur du matériel vivant  au moyen ď instrument technologique afin de produire des effets permanents et transmissibles à la descendance.</a:t>
            </a:r>
          </a:p>
          <a:p>
            <a:pPr algn="ctr"/>
            <a:endParaRPr lang="fr-FR" sz="2000" dirty="0"/>
          </a:p>
        </p:txBody>
      </p:sp>
      <p:sp>
        <p:nvSpPr>
          <p:cNvPr id="13" name="Ellipse 12"/>
          <p:cNvSpPr/>
          <p:nvPr/>
        </p:nvSpPr>
        <p:spPr>
          <a:xfrm>
            <a:off x="285720" y="857232"/>
            <a:ext cx="5143536" cy="107157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000" b="1" dirty="0" smtClean="0">
                <a:solidFill>
                  <a:srgbClr val="FFFF00"/>
                </a:solidFill>
                <a:latin typeface="Times New Roman" pitchFamily="18" charset="0"/>
                <a:ea typeface="Calibri" pitchFamily="34" charset="0"/>
                <a:cs typeface="Times New Roman" pitchFamily="18" charset="0"/>
              </a:rPr>
              <a:t>D</a:t>
            </a:r>
            <a:r>
              <a:rPr lang="fr-FR" sz="2000" b="1" dirty="0" smtClean="0">
                <a:solidFill>
                  <a:srgbClr val="FFFF00"/>
                </a:solidFill>
                <a:latin typeface="Calibri"/>
                <a:ea typeface="Calibri" pitchFamily="34" charset="0"/>
                <a:cs typeface="Times New Roman" pitchFamily="18" charset="0"/>
              </a:rPr>
              <a:t>é</a:t>
            </a:r>
            <a:r>
              <a:rPr lang="fr-FR" sz="2000" b="1" dirty="0" smtClean="0">
                <a:solidFill>
                  <a:srgbClr val="FFFF00"/>
                </a:solidFill>
                <a:latin typeface="Times New Roman" pitchFamily="18" charset="0"/>
                <a:ea typeface="Calibri" pitchFamily="34" charset="0"/>
                <a:cs typeface="Times New Roman" pitchFamily="18" charset="0"/>
              </a:rPr>
              <a:t>finition de la biotechnologie</a:t>
            </a:r>
            <a:r>
              <a:rPr lang="fr-FR" b="1" dirty="0" smtClean="0">
                <a:solidFill>
                  <a:srgbClr val="FFFF00"/>
                </a:solidFill>
                <a:latin typeface="Times New Roman" pitchFamily="18" charset="0"/>
                <a:ea typeface="Calibri" pitchFamily="34" charset="0"/>
                <a:cs typeface="Times New Roman" pitchFamily="18" charset="0"/>
              </a:rPr>
              <a:t>:</a:t>
            </a:r>
            <a:endParaRPr lang="fr-FR" dirty="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rganigramme : Alternative 5"/>
          <p:cNvSpPr/>
          <p:nvPr/>
        </p:nvSpPr>
        <p:spPr>
          <a:xfrm>
            <a:off x="1714480" y="357166"/>
            <a:ext cx="5857916" cy="642942"/>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r>
              <a:rPr lang="fr-FR" b="1" dirty="0" smtClean="0">
                <a:solidFill>
                  <a:srgbClr val="FFFF00"/>
                </a:solidFill>
                <a:latin typeface="Bodoni MT Black" pitchFamily="18" charset="0"/>
              </a:rPr>
              <a:t>Les Types et </a:t>
            </a:r>
            <a:r>
              <a:rPr lang="fr-FR" b="1" dirty="0" smtClean="0">
                <a:solidFill>
                  <a:srgbClr val="FFFF00"/>
                </a:solidFill>
                <a:latin typeface="Bodoni MT Black" pitchFamily="18" charset="0"/>
                <a:cs typeface="Calibri"/>
              </a:rPr>
              <a:t>ľ application de la Biotechnologie:</a:t>
            </a:r>
            <a:endParaRPr lang="fr-FR" b="1" dirty="0">
              <a:solidFill>
                <a:srgbClr val="FFFF00"/>
              </a:solidFill>
              <a:latin typeface="Bodoni MT Black" pitchFamily="18" charset="0"/>
            </a:endParaRPr>
          </a:p>
        </p:txBody>
      </p:sp>
      <p:sp>
        <p:nvSpPr>
          <p:cNvPr id="13" name="ZoneTexte 12"/>
          <p:cNvSpPr txBox="1"/>
          <p:nvPr/>
        </p:nvSpPr>
        <p:spPr>
          <a:xfrm>
            <a:off x="214282" y="1428736"/>
            <a:ext cx="8286808" cy="646331"/>
          </a:xfrm>
          <a:prstGeom prst="rect">
            <a:avLst/>
          </a:prstGeom>
          <a:noFill/>
        </p:spPr>
        <p:txBody>
          <a:bodyPr wrap="square" rtlCol="0">
            <a:spAutoFit/>
          </a:bodyPr>
          <a:lstStyle/>
          <a:p>
            <a:r>
              <a:rPr lang="fr-FR" dirty="0" smtClean="0"/>
              <a:t>    Les   différents   domaines   d’application   sont  respectivement      symbolisés    par   une couleur : </a:t>
            </a:r>
            <a:endParaRPr lang="fr-FR" dirty="0"/>
          </a:p>
        </p:txBody>
      </p:sp>
      <p:pic>
        <p:nvPicPr>
          <p:cNvPr id="14" name="Picture 2"/>
          <p:cNvPicPr>
            <a:picLocks noChangeAspect="1" noChangeArrowheads="1"/>
          </p:cNvPicPr>
          <p:nvPr/>
        </p:nvPicPr>
        <p:blipFill>
          <a:blip r:embed="rId2"/>
          <a:srcRect/>
          <a:stretch>
            <a:fillRect/>
          </a:stretch>
        </p:blipFill>
        <p:spPr bwMode="auto">
          <a:xfrm>
            <a:off x="500034" y="2500306"/>
            <a:ext cx="7643866" cy="4143404"/>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0" y="142852"/>
            <a:ext cx="8215370" cy="3416320"/>
          </a:xfrm>
          <a:prstGeom prst="rect">
            <a:avLst/>
          </a:prstGeom>
          <a:noFill/>
        </p:spPr>
        <p:txBody>
          <a:bodyPr wrap="square" rtlCol="0">
            <a:spAutoFit/>
          </a:bodyPr>
          <a:lstStyle/>
          <a:p>
            <a:r>
              <a:rPr lang="fr-FR" b="1" dirty="0" smtClean="0"/>
              <a:t>•  La   biotechnologie   verte  </a:t>
            </a:r>
            <a:r>
              <a:rPr lang="fr-FR" dirty="0" smtClean="0"/>
              <a:t>touche  à  l’agriculture  et  l’alimentation.  Celle‐ci   utilise   le  génie   génétique   pour transférer  certains  gènes  d’une  espèce  de  plante  à  une  autre  et   améliorer de façon ciblée la résistance aux insectes, aux champignons, aux virus et aux herbicides. </a:t>
            </a:r>
          </a:p>
          <a:p>
            <a:endParaRPr lang="fr-FR" dirty="0" smtClean="0"/>
          </a:p>
          <a:p>
            <a:r>
              <a:rPr lang="fr-FR" dirty="0" smtClean="0"/>
              <a:t>  </a:t>
            </a:r>
            <a:r>
              <a:rPr lang="fr-FR" b="1" dirty="0" smtClean="0"/>
              <a:t>•  La  biotechnologie      rouge   </a:t>
            </a:r>
            <a:r>
              <a:rPr lang="fr-FR" dirty="0" smtClean="0"/>
              <a:t>est   liée  à   la  médecine     et  concerne     la  conception  d’organismes pour produire des antibiotiques, le développement de thérapies à travers  les   manipulations   du   génome,   le   diagnostic   à   l’aide   de   puces   à   ADN   ou   de   biocapteurs, etc. </a:t>
            </a:r>
          </a:p>
          <a:p>
            <a:endParaRPr lang="fr-FR" dirty="0" smtClean="0"/>
          </a:p>
          <a:p>
            <a:r>
              <a:rPr lang="fr-FR" dirty="0" smtClean="0"/>
              <a:t>  </a:t>
            </a:r>
            <a:r>
              <a:rPr lang="fr-FR" b="1" dirty="0" smtClean="0"/>
              <a:t>•  La biotechnologie bleue</a:t>
            </a:r>
            <a:r>
              <a:rPr lang="fr-FR" dirty="0" smtClean="0"/>
              <a:t> se concentre sur l’utilisation des processus et des organismes   de la biologie marine à des fins techniques. </a:t>
            </a:r>
            <a:endParaRPr lang="fr-FR" dirty="0"/>
          </a:p>
        </p:txBody>
      </p:sp>
      <p:sp>
        <p:nvSpPr>
          <p:cNvPr id="8" name="ZoneTexte 7"/>
          <p:cNvSpPr txBox="1"/>
          <p:nvPr/>
        </p:nvSpPr>
        <p:spPr>
          <a:xfrm>
            <a:off x="142844" y="3857628"/>
            <a:ext cx="7786742" cy="2031325"/>
          </a:xfrm>
          <a:prstGeom prst="rect">
            <a:avLst/>
          </a:prstGeom>
          <a:noFill/>
        </p:spPr>
        <p:txBody>
          <a:bodyPr wrap="square" rtlCol="0">
            <a:spAutoFit/>
          </a:bodyPr>
          <a:lstStyle/>
          <a:p>
            <a:r>
              <a:rPr lang="fr-FR" b="1" dirty="0" smtClean="0"/>
              <a:t>•  La   biotechnologie   jaune </a:t>
            </a:r>
            <a:r>
              <a:rPr lang="fr-FR" dirty="0" smtClean="0"/>
              <a:t>rassemblent   toutes   les   applications   liées   à   la   protection   de l'environnement   et   aux   traitements   ou   à   l'élimination   de   pollution   (dans   les   sols,   les   eaux...) </a:t>
            </a:r>
          </a:p>
          <a:p>
            <a:endParaRPr lang="fr-FR" dirty="0" smtClean="0"/>
          </a:p>
          <a:p>
            <a:r>
              <a:rPr lang="fr-FR" b="1" dirty="0" smtClean="0"/>
              <a:t>•  La biotechnologie blanche</a:t>
            </a:r>
            <a:r>
              <a:rPr lang="fr-FR" dirty="0" smtClean="0"/>
              <a:t>, ou industrielle, a pour objet la production et les processus à l’échelle industrielle, ainsi que l’utilisation de la biomasse comme matière première   renouvelable.</a:t>
            </a:r>
            <a:endParaRPr lang="fr-FR"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285728"/>
            <a:ext cx="7072362" cy="1538883"/>
          </a:xfrm>
          <a:prstGeom prst="rect">
            <a:avLst/>
          </a:prstGeom>
          <a:noFill/>
        </p:spPr>
        <p:txBody>
          <a:bodyPr wrap="square" rtlCol="0">
            <a:spAutoFit/>
          </a:bodyPr>
          <a:lstStyle/>
          <a:p>
            <a:pPr lvl="0" fontAlgn="base">
              <a:spcBef>
                <a:spcPct val="0"/>
              </a:spcBef>
              <a:spcAft>
                <a:spcPct val="0"/>
              </a:spcAft>
            </a:pPr>
            <a:r>
              <a:rPr lang="fr-FR" sz="2000" b="1" dirty="0" smtClean="0">
                <a:solidFill>
                  <a:srgbClr val="FF0000"/>
                </a:solidFill>
                <a:latin typeface="Times New Roman" pitchFamily="18" charset="0"/>
                <a:ea typeface="Calibri" pitchFamily="34" charset="0"/>
                <a:cs typeface="Times New Roman" pitchFamily="18" charset="0"/>
              </a:rPr>
              <a:t>Qu'est-ce que la malnutrition? </a:t>
            </a:r>
            <a:endParaRPr lang="fr-FR" sz="2000" b="1" dirty="0" smtClean="0">
              <a:latin typeface="Arial" pitchFamily="34" charset="0"/>
              <a:cs typeface="Arial" pitchFamily="34" charset="0"/>
            </a:endParaRPr>
          </a:p>
          <a:p>
            <a:pPr lvl="0" eaLnBrk="0" fontAlgn="base" hangingPunct="0">
              <a:spcBef>
                <a:spcPct val="0"/>
              </a:spcBef>
              <a:spcAft>
                <a:spcPct val="0"/>
              </a:spcAft>
            </a:pPr>
            <a:r>
              <a:rPr lang="fr-FR" sz="2000" b="1" dirty="0" smtClean="0">
                <a:latin typeface="Times New Roman" pitchFamily="18" charset="0"/>
                <a:ea typeface="Calibri" pitchFamily="34" charset="0"/>
                <a:cs typeface="Times New Roman" pitchFamily="18" charset="0"/>
              </a:rPr>
              <a:t>   </a:t>
            </a:r>
          </a:p>
          <a:p>
            <a:pPr lvl="0" eaLnBrk="0" fontAlgn="base" hangingPunct="0">
              <a:spcBef>
                <a:spcPct val="0"/>
              </a:spcBef>
              <a:spcAft>
                <a:spcPct val="0"/>
              </a:spcAft>
            </a:pPr>
            <a:r>
              <a:rPr lang="fr-FR" dirty="0" smtClean="0">
                <a:latin typeface="Times New Roman" pitchFamily="18" charset="0"/>
                <a:ea typeface="Calibri" pitchFamily="34" charset="0"/>
                <a:cs typeface="Times New Roman" pitchFamily="18" charset="0"/>
              </a:rPr>
              <a:t>    </a:t>
            </a:r>
            <a:r>
              <a:rPr lang="fr-FR" b="1" dirty="0" smtClean="0">
                <a:latin typeface="Times New Roman" pitchFamily="18" charset="0"/>
                <a:ea typeface="Calibri" pitchFamily="34" charset="0"/>
                <a:cs typeface="Times New Roman" pitchFamily="18" charset="0"/>
              </a:rPr>
              <a:t>C</a:t>
            </a:r>
            <a:r>
              <a:rPr lang="fr-FR" b="1" dirty="0" smtClean="0">
                <a:latin typeface="Calibri"/>
                <a:ea typeface="Calibri" pitchFamily="34" charset="0"/>
                <a:cs typeface="Times New Roman" pitchFamily="18" charset="0"/>
              </a:rPr>
              <a:t>’</a:t>
            </a:r>
            <a:r>
              <a:rPr lang="fr-FR" b="1" dirty="0" smtClean="0">
                <a:latin typeface="Times New Roman" pitchFamily="18" charset="0"/>
                <a:ea typeface="Calibri" pitchFamily="34" charset="0"/>
                <a:cs typeface="Times New Roman" pitchFamily="18" charset="0"/>
              </a:rPr>
              <a:t>est un</a:t>
            </a:r>
            <a:r>
              <a:rPr lang="fr-FR" dirty="0" smtClean="0">
                <a:latin typeface="Times New Roman" pitchFamily="18" charset="0"/>
                <a:ea typeface="Calibri" pitchFamily="34" charset="0"/>
                <a:cs typeface="Times New Roman" pitchFamily="18" charset="0"/>
              </a:rPr>
              <a:t> </a:t>
            </a:r>
            <a:r>
              <a:rPr lang="fr-FR" dirty="0" smtClean="0">
                <a:latin typeface="Calibri"/>
                <a:ea typeface="Calibri" pitchFamily="34" charset="0"/>
                <a:cs typeface="Times New Roman" pitchFamily="18" charset="0"/>
              </a:rPr>
              <a:t>é</a:t>
            </a:r>
            <a:r>
              <a:rPr lang="fr-FR" dirty="0" smtClean="0">
                <a:latin typeface="Times New Roman" pitchFamily="18" charset="0"/>
                <a:ea typeface="Calibri" pitchFamily="34" charset="0"/>
                <a:cs typeface="Times New Roman" pitchFamily="18" charset="0"/>
              </a:rPr>
              <a:t>tat pathologique r</a:t>
            </a:r>
            <a:r>
              <a:rPr lang="fr-FR" dirty="0" smtClean="0">
                <a:latin typeface="Calibri"/>
                <a:ea typeface="Calibri" pitchFamily="34" charset="0"/>
                <a:cs typeface="Times New Roman" pitchFamily="18" charset="0"/>
              </a:rPr>
              <a:t>é</a:t>
            </a:r>
            <a:r>
              <a:rPr lang="fr-FR" dirty="0" smtClean="0">
                <a:latin typeface="Times New Roman" pitchFamily="18" charset="0"/>
                <a:ea typeface="Calibri" pitchFamily="34" charset="0"/>
                <a:cs typeface="Times New Roman" pitchFamily="18" charset="0"/>
              </a:rPr>
              <a:t>sultant une inad</a:t>
            </a:r>
            <a:r>
              <a:rPr lang="fr-FR" dirty="0" smtClean="0">
                <a:latin typeface="Calibri"/>
                <a:ea typeface="Calibri" pitchFamily="34" charset="0"/>
                <a:cs typeface="Times New Roman" pitchFamily="18" charset="0"/>
              </a:rPr>
              <a:t>é</a:t>
            </a:r>
            <a:r>
              <a:rPr lang="fr-FR" dirty="0" smtClean="0">
                <a:latin typeface="Times New Roman" pitchFamily="18" charset="0"/>
                <a:ea typeface="Calibri" pitchFamily="34" charset="0"/>
                <a:cs typeface="Times New Roman" pitchFamily="18" charset="0"/>
              </a:rPr>
              <a:t>quation par exc</a:t>
            </a:r>
            <a:r>
              <a:rPr lang="fr-FR" dirty="0" smtClean="0">
                <a:latin typeface="Calibri"/>
                <a:ea typeface="Calibri" pitchFamily="34" charset="0"/>
                <a:cs typeface="Times New Roman" pitchFamily="18" charset="0"/>
              </a:rPr>
              <a:t>è</a:t>
            </a:r>
            <a:r>
              <a:rPr lang="fr-FR" dirty="0" smtClean="0">
                <a:latin typeface="Times New Roman" pitchFamily="18" charset="0"/>
                <a:ea typeface="Calibri" pitchFamily="34" charset="0"/>
                <a:cs typeface="Times New Roman" pitchFamily="18" charset="0"/>
              </a:rPr>
              <a:t>s ou par d</a:t>
            </a:r>
            <a:r>
              <a:rPr lang="fr-FR" dirty="0" smtClean="0">
                <a:latin typeface="Calibri"/>
                <a:ea typeface="Calibri" pitchFamily="34" charset="0"/>
                <a:cs typeface="Times New Roman" pitchFamily="18" charset="0"/>
              </a:rPr>
              <a:t>é</a:t>
            </a:r>
            <a:r>
              <a:rPr lang="fr-FR" dirty="0" smtClean="0">
                <a:latin typeface="Times New Roman" pitchFamily="18" charset="0"/>
                <a:ea typeface="Calibri" pitchFamily="34" charset="0"/>
                <a:cs typeface="Times New Roman" pitchFamily="18" charset="0"/>
              </a:rPr>
              <a:t>faut   entre</a:t>
            </a:r>
          </a:p>
          <a:p>
            <a:pPr lvl="0" eaLnBrk="0" fontAlgn="base" hangingPunct="0">
              <a:spcBef>
                <a:spcPct val="0"/>
              </a:spcBef>
              <a:spcAft>
                <a:spcPct val="0"/>
              </a:spcAft>
            </a:pPr>
            <a:r>
              <a:rPr lang="fr-FR" dirty="0" smtClean="0">
                <a:latin typeface="Times New Roman" pitchFamily="18" charset="0"/>
                <a:ea typeface="Calibri" pitchFamily="34" charset="0"/>
                <a:cs typeface="Times New Roman" pitchFamily="18" charset="0"/>
              </a:rPr>
              <a:t> les apports alimentaires et les   besoins de l</a:t>
            </a:r>
            <a:r>
              <a:rPr lang="fr-FR" dirty="0" smtClean="0">
                <a:latin typeface="Calibri"/>
                <a:ea typeface="Calibri" pitchFamily="34" charset="0"/>
                <a:cs typeface="Times New Roman" pitchFamily="18" charset="0"/>
              </a:rPr>
              <a:t>’</a:t>
            </a:r>
            <a:r>
              <a:rPr lang="fr-FR" dirty="0" smtClean="0">
                <a:latin typeface="Times New Roman" pitchFamily="18" charset="0"/>
                <a:ea typeface="Calibri" pitchFamily="34" charset="0"/>
                <a:cs typeface="Times New Roman" pitchFamily="18" charset="0"/>
              </a:rPr>
              <a:t>organisme.</a:t>
            </a:r>
            <a:endParaRPr lang="fr-FR" dirty="0" smtClean="0">
              <a:latin typeface="Arial" pitchFamily="34" charset="0"/>
              <a:cs typeface="Arial" pitchFamily="34" charset="0"/>
            </a:endParaRPr>
          </a:p>
        </p:txBody>
      </p:sp>
      <p:sp>
        <p:nvSpPr>
          <p:cNvPr id="3" name="ZoneTexte 2"/>
          <p:cNvSpPr txBox="1"/>
          <p:nvPr/>
        </p:nvSpPr>
        <p:spPr>
          <a:xfrm>
            <a:off x="285720" y="2000240"/>
            <a:ext cx="4143404" cy="3139321"/>
          </a:xfrm>
          <a:prstGeom prst="rect">
            <a:avLst/>
          </a:prstGeom>
          <a:noFill/>
        </p:spPr>
        <p:txBody>
          <a:bodyPr wrap="square" rtlCol="0">
            <a:spAutoFit/>
          </a:bodyPr>
          <a:lstStyle/>
          <a:p>
            <a:r>
              <a:rPr lang="fr-FR" b="1" dirty="0" smtClean="0"/>
              <a:t>La malnutrition </a:t>
            </a:r>
            <a:r>
              <a:rPr lang="fr-FR" dirty="0" smtClean="0">
                <a:latin typeface="Calibri"/>
                <a:cs typeface="Calibri"/>
              </a:rPr>
              <a:t>*est une maladie qui touche</a:t>
            </a:r>
          </a:p>
          <a:p>
            <a:r>
              <a:rPr lang="fr-FR" dirty="0" smtClean="0">
                <a:latin typeface="Calibri"/>
                <a:cs typeface="Calibri"/>
              </a:rPr>
              <a:t> principalement les enfants </a:t>
            </a:r>
            <a:r>
              <a:rPr lang="en-GB" dirty="0" smtClean="0">
                <a:latin typeface="Calibri"/>
                <a:cs typeface="Calibri"/>
              </a:rPr>
              <a:t>.</a:t>
            </a:r>
            <a:r>
              <a:rPr lang="fr-FR" dirty="0" smtClean="0">
                <a:latin typeface="Calibri"/>
                <a:cs typeface="Calibri"/>
              </a:rPr>
              <a:t>elle est causée par </a:t>
            </a:r>
          </a:p>
          <a:p>
            <a:r>
              <a:rPr lang="fr-FR" dirty="0" smtClean="0">
                <a:latin typeface="Calibri"/>
                <a:cs typeface="Calibri"/>
              </a:rPr>
              <a:t>une alimentation insuffisante, de mauvaise qualité</a:t>
            </a:r>
          </a:p>
          <a:p>
            <a:r>
              <a:rPr lang="fr-FR" dirty="0" smtClean="0">
                <a:latin typeface="Calibri"/>
                <a:cs typeface="Calibri"/>
              </a:rPr>
              <a:t> (quantité de </a:t>
            </a:r>
          </a:p>
          <a:p>
            <a:r>
              <a:rPr lang="fr-FR" dirty="0" smtClean="0">
                <a:latin typeface="Calibri"/>
                <a:cs typeface="Calibri"/>
              </a:rPr>
              <a:t>Vitamines, par exemple) et par un manque </a:t>
            </a:r>
            <a:r>
              <a:rPr lang="fr-FR" dirty="0" err="1" smtClean="0">
                <a:latin typeface="Calibri"/>
                <a:cs typeface="Calibri"/>
              </a:rPr>
              <a:t>dʹaccès</a:t>
            </a:r>
            <a:r>
              <a:rPr lang="fr-FR" dirty="0" smtClean="0">
                <a:latin typeface="Calibri"/>
                <a:cs typeface="Calibri"/>
              </a:rPr>
              <a:t> aux</a:t>
            </a:r>
          </a:p>
          <a:p>
            <a:r>
              <a:rPr lang="fr-FR" dirty="0" smtClean="0">
                <a:latin typeface="Calibri"/>
                <a:cs typeface="Calibri"/>
              </a:rPr>
              <a:t> soins (médecin, vaccination; médicaments</a:t>
            </a:r>
            <a:r>
              <a:rPr lang="en-GB" dirty="0" smtClean="0">
                <a:latin typeface="Calibri"/>
                <a:cs typeface="Calibri"/>
              </a:rPr>
              <a:t>....)  </a:t>
            </a:r>
            <a:endParaRPr lang="fr-FR" dirty="0"/>
          </a:p>
        </p:txBody>
      </p:sp>
      <p:pic>
        <p:nvPicPr>
          <p:cNvPr id="4" name="Picture 5"/>
          <p:cNvPicPr>
            <a:picLocks noChangeAspect="1" noChangeArrowheads="1"/>
          </p:cNvPicPr>
          <p:nvPr/>
        </p:nvPicPr>
        <p:blipFill>
          <a:blip r:embed="rId2"/>
          <a:srcRect/>
          <a:stretch>
            <a:fillRect/>
          </a:stretch>
        </p:blipFill>
        <p:spPr bwMode="auto">
          <a:xfrm>
            <a:off x="5429256" y="2071678"/>
            <a:ext cx="2733675" cy="41243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0" y="214290"/>
            <a:ext cx="4857784" cy="92869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000" b="1" dirty="0" smtClean="0">
                <a:solidFill>
                  <a:srgbClr val="FFFF00"/>
                </a:solidFill>
              </a:rPr>
              <a:t>Les  Types de Malnutrition:</a:t>
            </a:r>
            <a:endParaRPr lang="fr-FR" sz="2000" b="1" dirty="0">
              <a:solidFill>
                <a:srgbClr val="FFFF00"/>
              </a:solidFill>
            </a:endParaRPr>
          </a:p>
        </p:txBody>
      </p:sp>
      <p:sp>
        <p:nvSpPr>
          <p:cNvPr id="5" name="ZoneTexte 4"/>
          <p:cNvSpPr txBox="1"/>
          <p:nvPr/>
        </p:nvSpPr>
        <p:spPr>
          <a:xfrm>
            <a:off x="214282" y="1214422"/>
            <a:ext cx="6929486" cy="4801314"/>
          </a:xfrm>
          <a:prstGeom prst="rect">
            <a:avLst/>
          </a:prstGeom>
          <a:noFill/>
        </p:spPr>
        <p:txBody>
          <a:bodyPr wrap="square" rtlCol="0">
            <a:spAutoFit/>
          </a:bodyPr>
          <a:lstStyle/>
          <a:p>
            <a:r>
              <a:rPr lang="fr-FR" dirty="0" smtClean="0">
                <a:latin typeface="Calibri"/>
                <a:cs typeface="Calibri"/>
              </a:rPr>
              <a:t>●</a:t>
            </a:r>
            <a:r>
              <a:rPr lang="fr-FR" b="1" dirty="0" smtClean="0">
                <a:latin typeface="Calibri"/>
                <a:cs typeface="Calibri"/>
              </a:rPr>
              <a:t>Malnutrition aigue ou émaciation </a:t>
            </a:r>
            <a:r>
              <a:rPr lang="fr-FR" dirty="0" smtClean="0"/>
              <a:t>Elle est mesurée par l’indice poids/ taille, et est  due  à  un  manque  d’apport  alimentaire  entraînant  des  pertes  récentes  et  rapides  de  poids  avec  un  amaigrissement  extrême.  Il  n’y  a  pas  de  déficit  en  vitamines.  Un  apport alimentaire en 4 semaines permet de rétablir une bonne santé. C’est la forme  la  plus  fréquente  dans  les  situations  d’urgence  et  de  soudure.  Elle  traduit  un  problème conjoncturel.</a:t>
            </a:r>
          </a:p>
          <a:p>
            <a:r>
              <a:rPr lang="fr-FR" dirty="0" smtClean="0">
                <a:latin typeface="Calibri"/>
                <a:cs typeface="Calibri"/>
              </a:rPr>
              <a:t>:</a:t>
            </a:r>
          </a:p>
          <a:p>
            <a:pPr>
              <a:buFont typeface="Arial" pitchFamily="34" charset="0"/>
              <a:buChar char="•"/>
            </a:pPr>
            <a:r>
              <a:rPr lang="fr-FR" b="1" dirty="0" smtClean="0">
                <a:latin typeface="Calibri"/>
                <a:cs typeface="Calibri"/>
              </a:rPr>
              <a:t>Le kwashiorkor :</a:t>
            </a:r>
            <a:r>
              <a:rPr lang="fr-FR" dirty="0" smtClean="0"/>
              <a:t>Il   correspond  à  une  insuffisance</a:t>
            </a:r>
          </a:p>
          <a:p>
            <a:r>
              <a:rPr lang="fr-FR" dirty="0" smtClean="0"/>
              <a:t>  d’apport  protéinique  dans  la  ration alimentaire.</a:t>
            </a:r>
          </a:p>
          <a:p>
            <a:r>
              <a:rPr lang="fr-FR" dirty="0" smtClean="0"/>
              <a:t> Les signes les plus marquants sont : œdèmes à divers </a:t>
            </a:r>
          </a:p>
          <a:p>
            <a:r>
              <a:rPr lang="fr-FR" dirty="0" smtClean="0"/>
              <a:t>endroits du  corps, décoloration et dépigmentation de</a:t>
            </a:r>
          </a:p>
          <a:p>
            <a:r>
              <a:rPr lang="fr-FR" dirty="0" smtClean="0"/>
              <a:t> la peau et des cheveux, visage bouffi, peau craquelée,  </a:t>
            </a:r>
          </a:p>
          <a:p>
            <a:r>
              <a:rPr lang="fr-FR" dirty="0" smtClean="0"/>
              <a:t>anorexie  (n’a  pas  envie  de   manger),   apathie   (ne </a:t>
            </a:r>
          </a:p>
          <a:p>
            <a:r>
              <a:rPr lang="fr-FR" dirty="0" smtClean="0"/>
              <a:t>  réagit   pas   à   ce   qui   se passe autour de lui)</a:t>
            </a:r>
          </a:p>
          <a:p>
            <a:pPr>
              <a:buFont typeface="Arial" pitchFamily="34" charset="0"/>
              <a:buChar char="•"/>
            </a:pPr>
            <a:endParaRPr lang="fr-FR" b="1" dirty="0" smtClean="0">
              <a:latin typeface="Calibri"/>
              <a:cs typeface="Calibri"/>
            </a:endParaRPr>
          </a:p>
        </p:txBody>
      </p:sp>
      <p:pic>
        <p:nvPicPr>
          <p:cNvPr id="1027" name="Picture 3"/>
          <p:cNvPicPr>
            <a:picLocks noChangeAspect="1" noChangeArrowheads="1"/>
          </p:cNvPicPr>
          <p:nvPr/>
        </p:nvPicPr>
        <p:blipFill>
          <a:blip r:embed="rId2"/>
          <a:srcRect/>
          <a:stretch>
            <a:fillRect/>
          </a:stretch>
        </p:blipFill>
        <p:spPr bwMode="auto">
          <a:xfrm>
            <a:off x="6286512" y="3357562"/>
            <a:ext cx="2286016" cy="307183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642918"/>
            <a:ext cx="8143932" cy="6247864"/>
          </a:xfrm>
          <a:prstGeom prst="rect">
            <a:avLst/>
          </a:prstGeom>
          <a:noFill/>
        </p:spPr>
        <p:txBody>
          <a:bodyPr wrap="square" rtlCol="0">
            <a:spAutoFit/>
          </a:bodyPr>
          <a:lstStyle/>
          <a:p>
            <a:pPr>
              <a:buFont typeface="Arial" pitchFamily="34" charset="0"/>
              <a:buChar char="•"/>
            </a:pPr>
            <a:r>
              <a:rPr lang="fr-FR" sz="2000" b="1" dirty="0" smtClean="0"/>
              <a:t>Le </a:t>
            </a:r>
            <a:r>
              <a:rPr lang="fr-FR" sz="2000" b="1" dirty="0" err="1" smtClean="0"/>
              <a:t>marasme</a:t>
            </a:r>
            <a:r>
              <a:rPr lang="fr-FR" b="1" dirty="0" err="1" smtClean="0"/>
              <a:t>:</a:t>
            </a:r>
            <a:r>
              <a:rPr lang="fr-FR" dirty="0" err="1" smtClean="0"/>
              <a:t>C’</a:t>
            </a:r>
            <a:r>
              <a:rPr lang="fr-FR" dirty="0" smtClean="0"/>
              <a:t>est une insuffisance calorique </a:t>
            </a:r>
          </a:p>
          <a:p>
            <a:r>
              <a:rPr lang="fr-FR" dirty="0" smtClean="0"/>
              <a:t>globale de la ration alimentaire. Le tableau clinique</a:t>
            </a:r>
          </a:p>
          <a:p>
            <a:r>
              <a:rPr lang="fr-FR" dirty="0" smtClean="0"/>
              <a:t> présenté par l’enfant </a:t>
            </a:r>
            <a:r>
              <a:rPr lang="fr-FR" dirty="0" err="1" smtClean="0"/>
              <a:t>marasmique</a:t>
            </a:r>
            <a:r>
              <a:rPr lang="fr-FR" dirty="0" smtClean="0"/>
              <a:t> est tout à fait différent</a:t>
            </a:r>
          </a:p>
          <a:p>
            <a:r>
              <a:rPr lang="fr-FR" dirty="0" smtClean="0"/>
              <a:t> de celui dû  au kwashiorkor fonte musculaire extrême </a:t>
            </a:r>
          </a:p>
          <a:p>
            <a:r>
              <a:rPr lang="fr-FR" dirty="0" smtClean="0"/>
              <a:t>survenant après la fonte adipeuse (peau sur les os), </a:t>
            </a:r>
          </a:p>
          <a:p>
            <a:r>
              <a:rPr lang="fr-FR" dirty="0" smtClean="0"/>
              <a:t>grande vivacité,(contrairement au cas du Kwashiorkor)</a:t>
            </a:r>
          </a:p>
          <a:p>
            <a:r>
              <a:rPr lang="fr-FR" dirty="0" smtClean="0"/>
              <a:t> envie permanent de manger, absence d’œdèmes  et  de  </a:t>
            </a:r>
          </a:p>
          <a:p>
            <a:r>
              <a:rPr lang="fr-FR" dirty="0" smtClean="0"/>
              <a:t>signes  cutanés.</a:t>
            </a:r>
          </a:p>
          <a:p>
            <a:r>
              <a:rPr lang="fr-FR" dirty="0" smtClean="0"/>
              <a:t> Dans  la  plupart  des  cas, l’enfant  s’intéresse  à  ce </a:t>
            </a:r>
          </a:p>
          <a:p>
            <a:r>
              <a:rPr lang="fr-FR" dirty="0" smtClean="0"/>
              <a:t> qui se  passe  autour  de  lui,  il  n’a  pas  perdu </a:t>
            </a:r>
          </a:p>
          <a:p>
            <a:r>
              <a:rPr lang="fr-FR" dirty="0" smtClean="0"/>
              <a:t> l’appétit  mais il  est  nerveux et anxieux.</a:t>
            </a:r>
          </a:p>
          <a:p>
            <a:pPr>
              <a:buFont typeface="Arial" pitchFamily="34" charset="0"/>
              <a:buChar char="•"/>
            </a:pPr>
            <a:endParaRPr lang="fr-FR" b="1" dirty="0" smtClean="0"/>
          </a:p>
          <a:p>
            <a:endParaRPr lang="fr-FR" dirty="0" smtClean="0"/>
          </a:p>
          <a:p>
            <a:endParaRPr lang="fr-FR" dirty="0" smtClean="0"/>
          </a:p>
          <a:p>
            <a:r>
              <a:rPr lang="fr-FR" sz="2000" dirty="0" smtClean="0"/>
              <a:t>•  </a:t>
            </a:r>
            <a:r>
              <a:rPr lang="fr-FR" sz="2000" b="1" dirty="0" smtClean="0"/>
              <a:t>La forme mixte qui associe marasme et </a:t>
            </a:r>
            <a:r>
              <a:rPr lang="fr-FR" sz="2000" b="1" dirty="0" err="1" smtClean="0"/>
              <a:t>kwaskiorkor</a:t>
            </a:r>
            <a:r>
              <a:rPr lang="fr-FR" b="1" dirty="0" smtClean="0"/>
              <a:t>: </a:t>
            </a:r>
            <a:r>
              <a:rPr lang="fr-FR" dirty="0" smtClean="0"/>
              <a:t>Il est fréquent de rencontrer ces cas qui présentent de caractéristiques intermédiaires et difficiles à classer dans l’une ou dans l’autre des catégories. Ils sont qualifiés de kwashiorkor avec marasme.</a:t>
            </a:r>
          </a:p>
          <a:p>
            <a:endParaRPr lang="fr-FR" b="1" dirty="0" smtClean="0"/>
          </a:p>
          <a:p>
            <a:endParaRPr lang="fr-FR" b="1" dirty="0" smtClean="0"/>
          </a:p>
          <a:p>
            <a:pPr>
              <a:buFont typeface="Arial" pitchFamily="34" charset="0"/>
              <a:buChar char="•"/>
            </a:pPr>
            <a:endParaRPr lang="fr-FR" dirty="0" smtClean="0"/>
          </a:p>
          <a:p>
            <a:pPr>
              <a:buFont typeface="Arial" pitchFamily="34" charset="0"/>
              <a:buChar char="•"/>
            </a:pPr>
            <a:endParaRPr lang="fr-FR" dirty="0" smtClean="0"/>
          </a:p>
        </p:txBody>
      </p:sp>
      <p:pic>
        <p:nvPicPr>
          <p:cNvPr id="3" name="Picture 2"/>
          <p:cNvPicPr>
            <a:picLocks noChangeAspect="1" noChangeArrowheads="1"/>
          </p:cNvPicPr>
          <p:nvPr/>
        </p:nvPicPr>
        <p:blipFill>
          <a:blip r:embed="rId2"/>
          <a:srcRect/>
          <a:stretch>
            <a:fillRect/>
          </a:stretch>
        </p:blipFill>
        <p:spPr bwMode="auto">
          <a:xfrm>
            <a:off x="6072198" y="571480"/>
            <a:ext cx="2928926" cy="385765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817</TotalTime>
  <Words>1946</Words>
  <Application>Microsoft Office PowerPoint</Application>
  <PresentationFormat>Affichage à l'écran (4:3)</PresentationFormat>
  <Paragraphs>200</Paragraphs>
  <Slides>26</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26</vt:i4>
      </vt:variant>
    </vt:vector>
  </HeadingPairs>
  <TitlesOfParts>
    <vt:vector size="36" baseType="lpstr">
      <vt:lpstr>SimSun</vt:lpstr>
      <vt:lpstr>Arial</vt:lpstr>
      <vt:lpstr>Bodoni MT Black</vt:lpstr>
      <vt:lpstr>Calibri</vt:lpstr>
      <vt:lpstr>华文新魏</vt:lpstr>
      <vt:lpstr>Times New Roman</vt:lpstr>
      <vt:lpstr>Trebuchet MS</vt:lpstr>
      <vt:lpstr>Wingdings</vt:lpstr>
      <vt:lpstr>Wingdings 2</vt:lpstr>
      <vt:lpstr>Opulent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ACER</dc:creator>
  <cp:lastModifiedBy>Toshiba</cp:lastModifiedBy>
  <cp:revision>136</cp:revision>
  <dcterms:created xsi:type="dcterms:W3CDTF">2023-04-18T17:43:13Z</dcterms:created>
  <dcterms:modified xsi:type="dcterms:W3CDTF">2023-04-29T13:36:33Z</dcterms:modified>
</cp:coreProperties>
</file>