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64"/>
  </p:notesMasterIdLst>
  <p:sldIdLst>
    <p:sldId id="256" r:id="rId2"/>
    <p:sldId id="324" r:id="rId3"/>
    <p:sldId id="388" r:id="rId4"/>
    <p:sldId id="389" r:id="rId5"/>
    <p:sldId id="390" r:id="rId6"/>
    <p:sldId id="391" r:id="rId7"/>
    <p:sldId id="392" r:id="rId8"/>
    <p:sldId id="393" r:id="rId9"/>
    <p:sldId id="394" r:id="rId10"/>
    <p:sldId id="395" r:id="rId11"/>
    <p:sldId id="396" r:id="rId12"/>
    <p:sldId id="397" r:id="rId13"/>
    <p:sldId id="400" r:id="rId14"/>
    <p:sldId id="401" r:id="rId15"/>
    <p:sldId id="402" r:id="rId16"/>
    <p:sldId id="398" r:id="rId17"/>
    <p:sldId id="399" r:id="rId18"/>
    <p:sldId id="403" r:id="rId19"/>
    <p:sldId id="404" r:id="rId20"/>
    <p:sldId id="405" r:id="rId21"/>
    <p:sldId id="406" r:id="rId22"/>
    <p:sldId id="407" r:id="rId23"/>
    <p:sldId id="408" r:id="rId24"/>
    <p:sldId id="409" r:id="rId25"/>
    <p:sldId id="410" r:id="rId26"/>
    <p:sldId id="411" r:id="rId27"/>
    <p:sldId id="412" r:id="rId28"/>
    <p:sldId id="413" r:id="rId29"/>
    <p:sldId id="414" r:id="rId30"/>
    <p:sldId id="415" r:id="rId31"/>
    <p:sldId id="416" r:id="rId32"/>
    <p:sldId id="417" r:id="rId33"/>
    <p:sldId id="418" r:id="rId34"/>
    <p:sldId id="419" r:id="rId35"/>
    <p:sldId id="420" r:id="rId36"/>
    <p:sldId id="421" r:id="rId37"/>
    <p:sldId id="422" r:id="rId38"/>
    <p:sldId id="423" r:id="rId39"/>
    <p:sldId id="424" r:id="rId40"/>
    <p:sldId id="425" r:id="rId41"/>
    <p:sldId id="426" r:id="rId42"/>
    <p:sldId id="427" r:id="rId43"/>
    <p:sldId id="428" r:id="rId44"/>
    <p:sldId id="429" r:id="rId45"/>
    <p:sldId id="430" r:id="rId46"/>
    <p:sldId id="431" r:id="rId47"/>
    <p:sldId id="432" r:id="rId48"/>
    <p:sldId id="433" r:id="rId49"/>
    <p:sldId id="434" r:id="rId50"/>
    <p:sldId id="435" r:id="rId51"/>
    <p:sldId id="436" r:id="rId52"/>
    <p:sldId id="437" r:id="rId53"/>
    <p:sldId id="438" r:id="rId54"/>
    <p:sldId id="439" r:id="rId55"/>
    <p:sldId id="440" r:id="rId56"/>
    <p:sldId id="441" r:id="rId57"/>
    <p:sldId id="444" r:id="rId58"/>
    <p:sldId id="442" r:id="rId59"/>
    <p:sldId id="443" r:id="rId60"/>
    <p:sldId id="445" r:id="rId61"/>
    <p:sldId id="446" r:id="rId62"/>
    <p:sldId id="447" r:id="rId6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D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74" autoAdjust="0"/>
    <p:restoredTop sz="88455" autoAdjust="0"/>
  </p:normalViewPr>
  <p:slideViewPr>
    <p:cSldViewPr>
      <p:cViewPr>
        <p:scale>
          <a:sx n="70" d="100"/>
          <a:sy n="70" d="100"/>
        </p:scale>
        <p:origin x="-160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8164C7-6B18-450C-B215-9E2F626EBEA7}" type="datetimeFigureOut">
              <a:rPr lang="fr-FR" smtClean="0"/>
              <a:pPr/>
              <a:t>07/05/2023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59B359-BD03-40FD-9F7F-8A791C28D3A7}" type="slidenum">
              <a:rPr lang="fr-FR" smtClean="0"/>
              <a:pPr/>
              <a:t>‹N°›</a:t>
            </a:fld>
            <a:endParaRPr lang="fr-FR"/>
          </a:p>
        </p:txBody>
      </p:sp>
    </p:spTree>
    <p:extLst>
      <p:ext uri="{BB962C8B-B14F-4D97-AF65-F5344CB8AC3E}">
        <p14:creationId xmlns:p14="http://schemas.microsoft.com/office/powerpoint/2010/main" val="2195432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DZ" sz="1200" b="0" i="0" kern="1200" dirty="0" smtClean="0">
                <a:solidFill>
                  <a:schemeClr val="tx1"/>
                </a:solidFill>
                <a:effectLst/>
                <a:latin typeface="+mn-lt"/>
                <a:ea typeface="+mn-ea"/>
                <a:cs typeface="+mn-cs"/>
              </a:rPr>
              <a:t>التعدين </a:t>
            </a:r>
            <a:r>
              <a:rPr lang="ar-DZ" sz="1200" b="0" i="0" kern="1200" dirty="0" err="1" smtClean="0">
                <a:solidFill>
                  <a:schemeClr val="tx1"/>
                </a:solidFill>
                <a:effectLst/>
                <a:latin typeface="+mn-lt"/>
                <a:ea typeface="+mn-ea"/>
                <a:cs typeface="+mn-cs"/>
              </a:rPr>
              <a:t>الاستخراجي</a:t>
            </a:r>
            <a:endParaRPr lang="ar-DZ" sz="1200" b="0" i="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2E59B359-BD03-40FD-9F7F-8A791C28D3A7}"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59B359-BD03-40FD-9F7F-8A791C28D3A7}" type="slidenum">
              <a:rPr lang="fr-FR" smtClean="0"/>
              <a:pPr/>
              <a:t>2</a:t>
            </a:fld>
            <a:endParaRPr lang="fr-FR"/>
          </a:p>
        </p:txBody>
      </p:sp>
    </p:spTree>
    <p:extLst>
      <p:ext uri="{BB962C8B-B14F-4D97-AF65-F5344CB8AC3E}">
        <p14:creationId xmlns:p14="http://schemas.microsoft.com/office/powerpoint/2010/main" val="2998509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59B359-BD03-40FD-9F7F-8A791C28D3A7}" type="slidenum">
              <a:rPr lang="fr-FR" smtClean="0"/>
              <a:pPr/>
              <a:t>10</a:t>
            </a:fld>
            <a:endParaRPr lang="fr-FR"/>
          </a:p>
        </p:txBody>
      </p:sp>
    </p:spTree>
    <p:extLst>
      <p:ext uri="{BB962C8B-B14F-4D97-AF65-F5344CB8AC3E}">
        <p14:creationId xmlns:p14="http://schemas.microsoft.com/office/powerpoint/2010/main" val="2265697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u="none" strike="noStrike" kern="1200" baseline="0" dirty="0" smtClean="0">
                <a:solidFill>
                  <a:schemeClr val="tx1"/>
                </a:solidFill>
                <a:latin typeface="+mn-lt"/>
                <a:ea typeface="+mn-ea"/>
                <a:cs typeface="+mn-cs"/>
              </a:rPr>
              <a:t>Aspect technique:</a:t>
            </a:r>
          </a:p>
          <a:p>
            <a:r>
              <a:rPr lang="fr-FR" sz="1200" b="0" i="0" u="none" strike="noStrike" kern="1200" baseline="0" dirty="0" smtClean="0">
                <a:solidFill>
                  <a:schemeClr val="tx1"/>
                </a:solidFill>
                <a:latin typeface="+mn-lt"/>
                <a:ea typeface="+mn-ea"/>
                <a:cs typeface="+mn-cs"/>
              </a:rPr>
              <a:t> mettre au point de technologies plus sûres et plus performantes vis à vis de</a:t>
            </a:r>
          </a:p>
          <a:p>
            <a:r>
              <a:rPr lang="fr-FR" sz="1200" b="0" i="0" u="none" strike="noStrike" kern="1200" baseline="0" dirty="0" smtClean="0">
                <a:solidFill>
                  <a:schemeClr val="tx1"/>
                </a:solidFill>
                <a:latin typeface="+mn-lt"/>
                <a:ea typeface="+mn-ea"/>
                <a:cs typeface="+mn-cs"/>
              </a:rPr>
              <a:t>l’</a:t>
            </a:r>
            <a:r>
              <a:rPr lang="fr-FR" sz="1200" b="0" i="0" u="none" strike="noStrike" kern="1200" baseline="0" dirty="0" err="1" smtClean="0">
                <a:solidFill>
                  <a:schemeClr val="tx1"/>
                </a:solidFill>
                <a:latin typeface="+mn-lt"/>
                <a:ea typeface="+mn-ea"/>
                <a:cs typeface="+mn-cs"/>
              </a:rPr>
              <a:t>environnemen</a:t>
            </a:r>
            <a:endParaRPr lang="fr-FR" dirty="0"/>
          </a:p>
        </p:txBody>
      </p:sp>
      <p:sp>
        <p:nvSpPr>
          <p:cNvPr id="4" name="Espace réservé du numéro de diapositive 3"/>
          <p:cNvSpPr>
            <a:spLocks noGrp="1"/>
          </p:cNvSpPr>
          <p:nvPr>
            <p:ph type="sldNum" sz="quarter" idx="10"/>
          </p:nvPr>
        </p:nvSpPr>
        <p:spPr/>
        <p:txBody>
          <a:bodyPr/>
          <a:lstStyle/>
          <a:p>
            <a:fld id="{2E59B359-BD03-40FD-9F7F-8A791C28D3A7}" type="slidenum">
              <a:rPr lang="fr-FR" smtClean="0"/>
              <a:pPr/>
              <a:t>16</a:t>
            </a:fld>
            <a:endParaRPr lang="fr-FR"/>
          </a:p>
        </p:txBody>
      </p:sp>
    </p:spTree>
    <p:extLst>
      <p:ext uri="{BB962C8B-B14F-4D97-AF65-F5344CB8AC3E}">
        <p14:creationId xmlns:p14="http://schemas.microsoft.com/office/powerpoint/2010/main" val="3738859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59B359-BD03-40FD-9F7F-8A791C28D3A7}" type="slidenum">
              <a:rPr lang="fr-FR" smtClean="0"/>
              <a:pPr/>
              <a:t>18</a:t>
            </a:fld>
            <a:endParaRPr lang="fr-FR"/>
          </a:p>
        </p:txBody>
      </p:sp>
    </p:spTree>
    <p:extLst>
      <p:ext uri="{BB962C8B-B14F-4D97-AF65-F5344CB8AC3E}">
        <p14:creationId xmlns:p14="http://schemas.microsoft.com/office/powerpoint/2010/main" val="622469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59B359-BD03-40FD-9F7F-8A791C28D3A7}" type="slidenum">
              <a:rPr lang="fr-FR" smtClean="0"/>
              <a:pPr/>
              <a:t>32</a:t>
            </a:fld>
            <a:endParaRPr lang="fr-FR"/>
          </a:p>
        </p:txBody>
      </p:sp>
    </p:spTree>
    <p:extLst>
      <p:ext uri="{BB962C8B-B14F-4D97-AF65-F5344CB8AC3E}">
        <p14:creationId xmlns:p14="http://schemas.microsoft.com/office/powerpoint/2010/main" val="974614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endParaRPr lang="fr-FR" dirty="0"/>
          </a:p>
        </p:txBody>
      </p:sp>
      <p:sp>
        <p:nvSpPr>
          <p:cNvPr id="4" name="Espace réservé du numéro de diapositive 3"/>
          <p:cNvSpPr>
            <a:spLocks noGrp="1"/>
          </p:cNvSpPr>
          <p:nvPr>
            <p:ph type="sldNum" sz="quarter" idx="10"/>
          </p:nvPr>
        </p:nvSpPr>
        <p:spPr/>
        <p:txBody>
          <a:bodyPr/>
          <a:lstStyle/>
          <a:p>
            <a:fld id="{2E59B359-BD03-40FD-9F7F-8A791C28D3A7}" type="slidenum">
              <a:rPr lang="fr-FR" smtClean="0"/>
              <a:pPr/>
              <a:t>46</a:t>
            </a:fld>
            <a:endParaRPr lang="fr-FR"/>
          </a:p>
        </p:txBody>
      </p:sp>
    </p:spTree>
    <p:extLst>
      <p:ext uri="{BB962C8B-B14F-4D97-AF65-F5344CB8AC3E}">
        <p14:creationId xmlns:p14="http://schemas.microsoft.com/office/powerpoint/2010/main" val="1155805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Point éclair : température à partir de laquelle un liquide peut s'enflammer au contact d'une source de chaleur </a:t>
            </a:r>
            <a:endParaRPr lang="fr-FR" dirty="0"/>
          </a:p>
        </p:txBody>
      </p:sp>
      <p:sp>
        <p:nvSpPr>
          <p:cNvPr id="4" name="Espace réservé du numéro de diapositive 3"/>
          <p:cNvSpPr>
            <a:spLocks noGrp="1"/>
          </p:cNvSpPr>
          <p:nvPr>
            <p:ph type="sldNum" sz="quarter" idx="10"/>
          </p:nvPr>
        </p:nvSpPr>
        <p:spPr/>
        <p:txBody>
          <a:bodyPr/>
          <a:lstStyle/>
          <a:p>
            <a:fld id="{2E59B359-BD03-40FD-9F7F-8A791C28D3A7}" type="slidenum">
              <a:rPr lang="fr-FR" smtClean="0"/>
              <a:pPr/>
              <a:t>56</a:t>
            </a:fld>
            <a:endParaRPr lang="fr-FR"/>
          </a:p>
        </p:txBody>
      </p:sp>
    </p:spTree>
    <p:extLst>
      <p:ext uri="{BB962C8B-B14F-4D97-AF65-F5344CB8AC3E}">
        <p14:creationId xmlns:p14="http://schemas.microsoft.com/office/powerpoint/2010/main" val="1829137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goupille de sécurité</a:t>
            </a:r>
            <a:endParaRPr lang="fr-FR" dirty="0"/>
          </a:p>
        </p:txBody>
      </p:sp>
      <p:sp>
        <p:nvSpPr>
          <p:cNvPr id="4" name="Espace réservé du numéro de diapositive 3"/>
          <p:cNvSpPr>
            <a:spLocks noGrp="1"/>
          </p:cNvSpPr>
          <p:nvPr>
            <p:ph type="sldNum" sz="quarter" idx="10"/>
          </p:nvPr>
        </p:nvSpPr>
        <p:spPr/>
        <p:txBody>
          <a:bodyPr/>
          <a:lstStyle/>
          <a:p>
            <a:fld id="{2E59B359-BD03-40FD-9F7F-8A791C28D3A7}" type="slidenum">
              <a:rPr lang="fr-FR" smtClean="0"/>
              <a:pPr/>
              <a:t>58</a:t>
            </a:fld>
            <a:endParaRPr lang="fr-FR"/>
          </a:p>
        </p:txBody>
      </p:sp>
    </p:spTree>
    <p:extLst>
      <p:ext uri="{BB962C8B-B14F-4D97-AF65-F5344CB8AC3E}">
        <p14:creationId xmlns:p14="http://schemas.microsoft.com/office/powerpoint/2010/main" val="4257929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fr-FR" smtClean="0"/>
              <a:t>Modifiez le style du titre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A309A6D-C09C-4548-B29A-6CF363A7E532}" type="datetimeFigureOut">
              <a:rPr lang="fr-FR" smtClean="0"/>
              <a:pPr/>
              <a:t>07/05/2023</a:t>
            </a:fld>
            <a:endParaRPr lang="fr-BE"/>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fr-BE"/>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F4668DC-857F-487D-BFFA-8C0CA5037977}" type="slidenum">
              <a:rPr lang="fr-BE" smtClean="0"/>
              <a:pPr/>
              <a:t>‹N°›</a:t>
            </a:fld>
            <a:endParaRPr lang="fr-BE"/>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pPr/>
              <a:t>07/05/2023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fr-FR" smtClean="0"/>
              <a:t>Modifiez le style du titre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pPr/>
              <a:t>07/05/2023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pPr/>
              <a:t>07/05/2023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pPr/>
              <a:t>07/05/2023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AA309A6D-C09C-4548-B29A-6CF363A7E532}" type="datetimeFigureOut">
              <a:rPr lang="fr-FR" smtClean="0"/>
              <a:pPr/>
              <a:t>07/05/2023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‹N°›</a:t>
            </a:fld>
            <a:endParaRPr lang="fr-BE"/>
          </a:p>
        </p:txBody>
      </p:sp>
      <p:sp>
        <p:nvSpPr>
          <p:cNvPr id="9" name="Content Placeholder 8"/>
          <p:cNvSpPr>
            <a:spLocks noGrp="1"/>
          </p:cNvSpPr>
          <p:nvPr>
            <p:ph sz="quarter" idx="13"/>
          </p:nvPr>
        </p:nvSpPr>
        <p:spPr>
          <a:xfrm>
            <a:off x="1042416" y="2313432"/>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A309A6D-C09C-4548-B29A-6CF363A7E532}" type="datetimeFigureOut">
              <a:rPr lang="fr-FR" smtClean="0"/>
              <a:pPr/>
              <a:t>07/05/2023</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AA309A6D-C09C-4548-B29A-6CF363A7E532}" type="datetimeFigureOut">
              <a:rPr lang="fr-FR" smtClean="0"/>
              <a:pPr/>
              <a:t>07/05/2023</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pPr/>
              <a:t>07/05/2023</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A309A6D-C09C-4548-B29A-6CF363A7E532}" type="datetimeFigureOut">
              <a:rPr lang="fr-FR" smtClean="0"/>
              <a:pPr/>
              <a:t>07/05/2023</a:t>
            </a:fld>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‹N°›</a:t>
            </a:fld>
            <a:endParaRPr lang="fr-BE"/>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BE"/>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fr-FR" smtClean="0"/>
              <a:t>Modifiez le style du titre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fr-FR" smtClean="0"/>
              <a:t>Modifiez le style du titre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pPr/>
              <a:t>07/05/2023</a:t>
            </a:fld>
            <a:endParaRPr lang="fr-BE"/>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A309A6D-C09C-4548-B29A-6CF363A7E532}" type="datetimeFigureOut">
              <a:rPr lang="fr-FR" smtClean="0"/>
              <a:pPr/>
              <a:t>07/05/2023</a:t>
            </a:fld>
            <a:endParaRPr lang="fr-BE"/>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fr-BE"/>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357164"/>
            <a:ext cx="4442815" cy="769441"/>
          </a:xfrm>
          <a:prstGeom prst="rect">
            <a:avLst/>
          </a:prstGeom>
        </p:spPr>
        <p:txBody>
          <a:bodyPr wrap="square">
            <a:spAutoFit/>
          </a:bodyPr>
          <a:lstStyle/>
          <a:p>
            <a:pPr algn="ctr"/>
            <a:r>
              <a:rPr lang="fr-FR" sz="2200" b="1" dirty="0" smtClean="0">
                <a:solidFill>
                  <a:srgbClr val="C00000"/>
                </a:solidFill>
                <a:cs typeface="Arial" pitchFamily="34" charset="0"/>
              </a:rPr>
              <a:t>Matière : </a:t>
            </a:r>
            <a:r>
              <a:rPr lang="fr-FR" sz="2200" b="1" dirty="0">
                <a:solidFill>
                  <a:srgbClr val="C00000"/>
                </a:solidFill>
                <a:cs typeface="Arial" pitchFamily="34" charset="0"/>
              </a:rPr>
              <a:t>Qualité Hygiène Sécurité et Environnement</a:t>
            </a:r>
          </a:p>
        </p:txBody>
      </p:sp>
      <p:sp>
        <p:nvSpPr>
          <p:cNvPr id="6" name="Rectangle 5"/>
          <p:cNvSpPr/>
          <p:nvPr/>
        </p:nvSpPr>
        <p:spPr>
          <a:xfrm>
            <a:off x="1790469" y="3271624"/>
            <a:ext cx="2781531" cy="369332"/>
          </a:xfrm>
          <a:prstGeom prst="rect">
            <a:avLst/>
          </a:prstGeom>
          <a:solidFill>
            <a:schemeClr val="bg2">
              <a:lumMod val="20000"/>
              <a:lumOff val="80000"/>
            </a:schemeClr>
          </a:solidFill>
        </p:spPr>
        <p:txBody>
          <a:bodyPr wrap="none">
            <a:spAutoFit/>
          </a:bodyPr>
          <a:lstStyle/>
          <a:p>
            <a:pPr lvl="0" algn="ctr" fontAlgn="base">
              <a:spcBef>
                <a:spcPct val="0"/>
              </a:spcBef>
              <a:spcAft>
                <a:spcPct val="0"/>
              </a:spcAft>
            </a:pPr>
            <a:r>
              <a:rPr lang="fr-FR" b="1" u="sng" dirty="0" smtClean="0">
                <a:solidFill>
                  <a:srgbClr val="134D14"/>
                </a:solidFill>
                <a:ea typeface="Times New Roman" pitchFamily="18" charset="0"/>
                <a:cs typeface="Arial" pitchFamily="34" charset="0"/>
              </a:rPr>
              <a:t>Contenu de la matière</a:t>
            </a:r>
            <a:r>
              <a:rPr lang="fr-FR" b="1" u="sng" dirty="0" smtClean="0">
                <a:solidFill>
                  <a:srgbClr val="134D14"/>
                </a:solidFill>
                <a:latin typeface="Arial" pitchFamily="34" charset="0"/>
                <a:ea typeface="Times New Roman" pitchFamily="18" charset="0"/>
                <a:cs typeface="Arial" pitchFamily="34" charset="0"/>
              </a:rPr>
              <a:t>:</a:t>
            </a:r>
          </a:p>
        </p:txBody>
      </p:sp>
      <p:sp>
        <p:nvSpPr>
          <p:cNvPr id="8" name="Rectangle 7"/>
          <p:cNvSpPr/>
          <p:nvPr/>
        </p:nvSpPr>
        <p:spPr>
          <a:xfrm>
            <a:off x="4139952" y="839199"/>
            <a:ext cx="4286280" cy="923330"/>
          </a:xfrm>
          <a:prstGeom prst="rect">
            <a:avLst/>
          </a:prstGeom>
          <a:solidFill>
            <a:schemeClr val="accent1">
              <a:lumMod val="20000"/>
              <a:lumOff val="80000"/>
            </a:schemeClr>
          </a:solidFill>
          <a:ln>
            <a:solidFill>
              <a:schemeClr val="accent6">
                <a:lumMod val="75000"/>
              </a:schemeClr>
            </a:solidFill>
          </a:ln>
        </p:spPr>
        <p:txBody>
          <a:bodyPr wrap="square">
            <a:spAutoFit/>
          </a:bodyPr>
          <a:lstStyle/>
          <a:p>
            <a:r>
              <a:rPr lang="fr-FR" b="1" dirty="0" smtClean="0"/>
              <a:t>Cours : 1h30</a:t>
            </a:r>
          </a:p>
          <a:p>
            <a:r>
              <a:rPr lang="fr-FR" b="1" dirty="0" smtClean="0"/>
              <a:t>Crédits : 1</a:t>
            </a:r>
          </a:p>
          <a:p>
            <a:r>
              <a:rPr lang="fr-FR" b="1" dirty="0" smtClean="0"/>
              <a:t>Coefficient : 1</a:t>
            </a:r>
            <a:endParaRPr lang="fr-FR" b="1" dirty="0" smtClean="0">
              <a:solidFill>
                <a:prstClr val="black"/>
              </a:solidFill>
              <a:latin typeface="Arial" pitchFamily="34" charset="0"/>
              <a:cs typeface="Arial" pitchFamily="34" charset="0"/>
            </a:endParaRPr>
          </a:p>
        </p:txBody>
      </p:sp>
      <p:sp>
        <p:nvSpPr>
          <p:cNvPr id="3" name="Rectangle 2"/>
          <p:cNvSpPr/>
          <p:nvPr/>
        </p:nvSpPr>
        <p:spPr>
          <a:xfrm>
            <a:off x="137774" y="1772816"/>
            <a:ext cx="7776864" cy="5078313"/>
          </a:xfrm>
          <a:prstGeom prst="rect">
            <a:avLst/>
          </a:prstGeom>
          <a:solidFill>
            <a:schemeClr val="bg2">
              <a:lumMod val="20000"/>
              <a:lumOff val="80000"/>
            </a:schemeClr>
          </a:solidFill>
        </p:spPr>
        <p:txBody>
          <a:bodyPr wrap="square">
            <a:spAutoFit/>
          </a:bodyPr>
          <a:lstStyle/>
          <a:p>
            <a:pPr algn="just">
              <a:lnSpc>
                <a:spcPct val="200000"/>
              </a:lnSpc>
            </a:pPr>
            <a:r>
              <a:rPr lang="fr-FR" b="1" u="sng" dirty="0" smtClean="0">
                <a:solidFill>
                  <a:srgbClr val="002060"/>
                </a:solidFill>
                <a:latin typeface="Arial" pitchFamily="34" charset="0"/>
                <a:cs typeface="Arial" pitchFamily="34" charset="0"/>
              </a:rPr>
              <a:t>                                      </a:t>
            </a:r>
            <a:r>
              <a:rPr lang="fr-FR" b="1" u="sng" dirty="0" smtClean="0">
                <a:solidFill>
                  <a:schemeClr val="bg2">
                    <a:lumMod val="50000"/>
                  </a:schemeClr>
                </a:solidFill>
                <a:latin typeface="Arial" pitchFamily="34" charset="0"/>
                <a:cs typeface="Arial" pitchFamily="34" charset="0"/>
              </a:rPr>
              <a:t>Objectifs </a:t>
            </a:r>
            <a:r>
              <a:rPr lang="fr-FR" b="1" u="sng" dirty="0">
                <a:solidFill>
                  <a:schemeClr val="bg2">
                    <a:lumMod val="50000"/>
                  </a:schemeClr>
                </a:solidFill>
                <a:latin typeface="Arial" pitchFamily="34" charset="0"/>
                <a:cs typeface="Arial" pitchFamily="34" charset="0"/>
              </a:rPr>
              <a:t>de l’enseignement :</a:t>
            </a:r>
          </a:p>
          <a:p>
            <a:pPr algn="just">
              <a:lnSpc>
                <a:spcPct val="200000"/>
              </a:lnSpc>
            </a:pPr>
            <a:r>
              <a:rPr lang="fr-FR" b="1" dirty="0" smtClean="0">
                <a:solidFill>
                  <a:srgbClr val="002060"/>
                </a:solidFill>
                <a:latin typeface="Arial" pitchFamily="34" charset="0"/>
                <a:cs typeface="Arial" pitchFamily="34" charset="0"/>
              </a:rPr>
              <a:t>	Ce COURS </a:t>
            </a:r>
            <a:r>
              <a:rPr lang="fr-FR" b="1" dirty="0">
                <a:solidFill>
                  <a:srgbClr val="002060"/>
                </a:solidFill>
                <a:latin typeface="Arial" pitchFamily="34" charset="0"/>
                <a:cs typeface="Arial" pitchFamily="34" charset="0"/>
              </a:rPr>
              <a:t>est un aperçu général dans le domaine « hygiène, sécurité et environnement </a:t>
            </a:r>
            <a:r>
              <a:rPr lang="fr-FR" b="1" dirty="0" smtClean="0">
                <a:solidFill>
                  <a:srgbClr val="002060"/>
                </a:solidFill>
                <a:latin typeface="Arial" pitchFamily="34" charset="0"/>
                <a:cs typeface="Arial" pitchFamily="34" charset="0"/>
              </a:rPr>
              <a:t>», </a:t>
            </a:r>
            <a:r>
              <a:rPr lang="fr-FR" b="1" dirty="0">
                <a:solidFill>
                  <a:srgbClr val="002060"/>
                </a:solidFill>
                <a:latin typeface="Arial" pitchFamily="34" charset="0"/>
                <a:cs typeface="Arial" pitchFamily="34" charset="0"/>
              </a:rPr>
              <a:t>il est destiné aux étudiants de </a:t>
            </a:r>
            <a:r>
              <a:rPr lang="fr-FR" b="1" dirty="0" smtClean="0">
                <a:solidFill>
                  <a:srgbClr val="002060"/>
                </a:solidFill>
                <a:latin typeface="Arial" pitchFamily="34" charset="0"/>
                <a:cs typeface="Arial" pitchFamily="34" charset="0"/>
              </a:rPr>
              <a:t>3eme  </a:t>
            </a:r>
            <a:r>
              <a:rPr lang="fr-FR" b="1" dirty="0">
                <a:solidFill>
                  <a:srgbClr val="002060"/>
                </a:solidFill>
                <a:latin typeface="Arial" pitchFamily="34" charset="0"/>
                <a:cs typeface="Arial" pitchFamily="34" charset="0"/>
              </a:rPr>
              <a:t>année </a:t>
            </a:r>
            <a:r>
              <a:rPr lang="fr-FR" b="1" dirty="0" smtClean="0">
                <a:solidFill>
                  <a:srgbClr val="002060"/>
                </a:solidFill>
                <a:latin typeface="Arial" pitchFamily="34" charset="0"/>
                <a:cs typeface="Arial" pitchFamily="34" charset="0"/>
              </a:rPr>
              <a:t>LMD. </a:t>
            </a:r>
            <a:r>
              <a:rPr lang="fr-FR" b="1" dirty="0">
                <a:solidFill>
                  <a:srgbClr val="002060"/>
                </a:solidFill>
                <a:latin typeface="Arial" pitchFamily="34" charset="0"/>
                <a:cs typeface="Arial" pitchFamily="34" charset="0"/>
              </a:rPr>
              <a:t>Le </a:t>
            </a:r>
            <a:r>
              <a:rPr lang="fr-FR" b="1" dirty="0" smtClean="0">
                <a:solidFill>
                  <a:srgbClr val="002060"/>
                </a:solidFill>
                <a:latin typeface="Arial" pitchFamily="34" charset="0"/>
                <a:cs typeface="Arial" pitchFamily="34" charset="0"/>
              </a:rPr>
              <a:t>premier chapitre </a:t>
            </a:r>
            <a:r>
              <a:rPr lang="fr-FR" b="1" dirty="0">
                <a:solidFill>
                  <a:srgbClr val="002060"/>
                </a:solidFill>
                <a:latin typeface="Arial" pitchFamily="34" charset="0"/>
                <a:cs typeface="Arial" pitchFamily="34" charset="0"/>
              </a:rPr>
              <a:t>couvre les notions de bases sur l’hygiène, la sécurité et l’environnement et </a:t>
            </a:r>
            <a:r>
              <a:rPr lang="fr-FR" b="1" dirty="0" smtClean="0">
                <a:solidFill>
                  <a:srgbClr val="002060"/>
                </a:solidFill>
                <a:latin typeface="Arial" pitchFamily="34" charset="0"/>
                <a:cs typeface="Arial" pitchFamily="34" charset="0"/>
              </a:rPr>
              <a:t>leurs influences </a:t>
            </a:r>
            <a:r>
              <a:rPr lang="fr-FR" b="1" dirty="0">
                <a:solidFill>
                  <a:srgbClr val="002060"/>
                </a:solidFill>
                <a:latin typeface="Arial" pitchFamily="34" charset="0"/>
                <a:cs typeface="Arial" pitchFamily="34" charset="0"/>
              </a:rPr>
              <a:t>dans le travail. Le deuxième chapitre s’intéresse aux accidents de travail (</a:t>
            </a:r>
            <a:r>
              <a:rPr lang="fr-FR" b="1" dirty="0" smtClean="0">
                <a:solidFill>
                  <a:srgbClr val="002060"/>
                </a:solidFill>
                <a:latin typeface="Arial" pitchFamily="34" charset="0"/>
                <a:cs typeface="Arial" pitchFamily="34" charset="0"/>
              </a:rPr>
              <a:t>danger, risque</a:t>
            </a:r>
            <a:r>
              <a:rPr lang="fr-FR" b="1" dirty="0">
                <a:solidFill>
                  <a:srgbClr val="002060"/>
                </a:solidFill>
                <a:latin typeface="Arial" pitchFamily="34" charset="0"/>
                <a:cs typeface="Arial" pitchFamily="34" charset="0"/>
              </a:rPr>
              <a:t>, enquêtes et analyses</a:t>
            </a:r>
            <a:r>
              <a:rPr lang="fr-FR" b="1" dirty="0" smtClean="0">
                <a:solidFill>
                  <a:srgbClr val="002060"/>
                </a:solidFill>
                <a:latin typeface="Arial" pitchFamily="34" charset="0"/>
                <a:cs typeface="Arial" pitchFamily="34" charset="0"/>
              </a:rPr>
              <a:t>). Le </a:t>
            </a:r>
            <a:r>
              <a:rPr lang="fr-FR" b="1" dirty="0">
                <a:solidFill>
                  <a:srgbClr val="002060"/>
                </a:solidFill>
                <a:latin typeface="Arial" pitchFamily="34" charset="0"/>
                <a:cs typeface="Arial" pitchFamily="34" charset="0"/>
              </a:rPr>
              <a:t>troisième chapitre décrit les phénomènes d’explosion </a:t>
            </a:r>
            <a:r>
              <a:rPr lang="fr-FR" b="1" dirty="0" smtClean="0">
                <a:solidFill>
                  <a:srgbClr val="002060"/>
                </a:solidFill>
                <a:latin typeface="Arial" pitchFamily="34" charset="0"/>
                <a:cs typeface="Arial" pitchFamily="34" charset="0"/>
              </a:rPr>
              <a:t>et d’incendie</a:t>
            </a:r>
            <a:r>
              <a:rPr lang="fr-FR" b="1" dirty="0">
                <a:solidFill>
                  <a:srgbClr val="002060"/>
                </a:solidFill>
                <a:latin typeface="Arial" pitchFamily="34" charset="0"/>
                <a:cs typeface="Arial" pitchFamily="34" charset="0"/>
              </a:rPr>
              <a:t>. Le quatrième chapitre représente la gestion des risques chimiques.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6729" y="404664"/>
            <a:ext cx="7920880" cy="1200329"/>
          </a:xfrm>
          <a:prstGeom prst="rect">
            <a:avLst/>
          </a:prstGeom>
          <a:solidFill>
            <a:schemeClr val="accent1">
              <a:lumMod val="20000"/>
              <a:lumOff val="80000"/>
            </a:schemeClr>
          </a:solidFill>
        </p:spPr>
        <p:txBody>
          <a:bodyPr wrap="square">
            <a:spAutoFit/>
          </a:bodyPr>
          <a:lstStyle/>
          <a:p>
            <a:r>
              <a:rPr lang="fr-FR" b="1" dirty="0" smtClean="0">
                <a:solidFill>
                  <a:srgbClr val="0070C0"/>
                </a:solidFill>
                <a:latin typeface="Arial" pitchFamily="34" charset="0"/>
                <a:cs typeface="Arial" pitchFamily="34" charset="0"/>
              </a:rPr>
              <a:t>2.1.1. </a:t>
            </a:r>
            <a:r>
              <a:rPr lang="fr-FR" b="1" dirty="0">
                <a:solidFill>
                  <a:srgbClr val="C00000"/>
                </a:solidFill>
                <a:latin typeface="Arial" pitchFamily="34" charset="0"/>
                <a:cs typeface="Arial" pitchFamily="34" charset="0"/>
              </a:rPr>
              <a:t>Objectifs de l’hygiène </a:t>
            </a:r>
            <a:r>
              <a:rPr lang="fr-FR" b="1" dirty="0">
                <a:solidFill>
                  <a:srgbClr val="0070C0"/>
                </a:solidFill>
                <a:latin typeface="Arial" pitchFamily="34" charset="0"/>
                <a:cs typeface="Arial" pitchFamily="34" charset="0"/>
              </a:rPr>
              <a:t>: </a:t>
            </a:r>
            <a:endParaRPr lang="fr-FR" b="1" dirty="0" smtClean="0">
              <a:solidFill>
                <a:srgbClr val="0070C0"/>
              </a:solidFill>
              <a:latin typeface="Arial" pitchFamily="34" charset="0"/>
              <a:cs typeface="Arial" pitchFamily="34" charset="0"/>
            </a:endParaRPr>
          </a:p>
          <a:p>
            <a:r>
              <a:rPr lang="fr-FR" b="1" dirty="0" smtClean="0">
                <a:solidFill>
                  <a:srgbClr val="0070C0"/>
                </a:solidFill>
                <a:latin typeface="Arial" pitchFamily="34" charset="0"/>
                <a:cs typeface="Arial" pitchFamily="34" charset="0"/>
              </a:rPr>
              <a:t>          </a:t>
            </a:r>
          </a:p>
          <a:p>
            <a:r>
              <a:rPr lang="fr-FR" b="1" dirty="0" smtClean="0">
                <a:solidFill>
                  <a:srgbClr val="0070C0"/>
                </a:solidFill>
                <a:latin typeface="Arial" pitchFamily="34" charset="0"/>
                <a:cs typeface="Arial" pitchFamily="34" charset="0"/>
              </a:rPr>
              <a:t>                         Opérationnels</a:t>
            </a:r>
            <a:r>
              <a:rPr lang="fr-FR" b="1" dirty="0">
                <a:solidFill>
                  <a:srgbClr val="FFC000"/>
                </a:solidFill>
                <a:latin typeface="Arial" pitchFamily="34" charset="0"/>
                <a:cs typeface="Arial" pitchFamily="34" charset="0"/>
              </a:rPr>
              <a:t>, </a:t>
            </a:r>
            <a:r>
              <a:rPr lang="fr-FR" b="1" dirty="0" smtClean="0">
                <a:solidFill>
                  <a:srgbClr val="FFC000"/>
                </a:solidFill>
                <a:latin typeface="Arial" pitchFamily="34" charset="0"/>
                <a:cs typeface="Arial" pitchFamily="34" charset="0"/>
              </a:rPr>
              <a:t>   </a:t>
            </a:r>
            <a:r>
              <a:rPr lang="fr-FR" b="1" dirty="0" smtClean="0">
                <a:solidFill>
                  <a:schemeClr val="accent4"/>
                </a:solidFill>
                <a:latin typeface="Arial" pitchFamily="34" charset="0"/>
                <a:cs typeface="Arial" pitchFamily="34" charset="0"/>
              </a:rPr>
              <a:t>stratégiques</a:t>
            </a:r>
            <a:r>
              <a:rPr lang="fr-FR" b="1" dirty="0" smtClean="0">
                <a:solidFill>
                  <a:srgbClr val="FFC000"/>
                </a:solidFill>
                <a:latin typeface="Arial" pitchFamily="34" charset="0"/>
                <a:cs typeface="Arial" pitchFamily="34" charset="0"/>
              </a:rPr>
              <a:t>    </a:t>
            </a:r>
            <a:r>
              <a:rPr lang="fr-FR" b="1" dirty="0" smtClean="0">
                <a:solidFill>
                  <a:srgbClr val="C00000"/>
                </a:solidFill>
                <a:latin typeface="Arial" pitchFamily="34" charset="0"/>
                <a:cs typeface="Arial" pitchFamily="34" charset="0"/>
              </a:rPr>
              <a:t>et      </a:t>
            </a:r>
            <a:r>
              <a:rPr lang="fr-FR" b="1" dirty="0" smtClean="0">
                <a:solidFill>
                  <a:srgbClr val="002060"/>
                </a:solidFill>
                <a:latin typeface="Arial" pitchFamily="34" charset="0"/>
                <a:cs typeface="Arial" pitchFamily="34" charset="0"/>
              </a:rPr>
              <a:t>tactiques</a:t>
            </a:r>
          </a:p>
          <a:p>
            <a:endParaRPr lang="fr-FR" b="1" dirty="0">
              <a:solidFill>
                <a:srgbClr val="C00000"/>
              </a:solidFill>
              <a:latin typeface="Arial" pitchFamily="34" charset="0"/>
              <a:cs typeface="Arial" pitchFamily="34" charset="0"/>
            </a:endParaRPr>
          </a:p>
        </p:txBody>
      </p:sp>
      <p:sp>
        <p:nvSpPr>
          <p:cNvPr id="5" name="Rectangle 4"/>
          <p:cNvSpPr/>
          <p:nvPr/>
        </p:nvSpPr>
        <p:spPr>
          <a:xfrm>
            <a:off x="586728" y="1916832"/>
            <a:ext cx="8089727" cy="4247317"/>
          </a:xfrm>
          <a:prstGeom prst="rect">
            <a:avLst/>
          </a:prstGeom>
        </p:spPr>
        <p:txBody>
          <a:bodyPr wrap="square">
            <a:spAutoFit/>
          </a:bodyPr>
          <a:lstStyle/>
          <a:p>
            <a:endParaRPr lang="fr-FR" b="1" u="sng" dirty="0" smtClean="0">
              <a:solidFill>
                <a:schemeClr val="accent4"/>
              </a:solidFill>
              <a:latin typeface="Arial" pitchFamily="34" charset="0"/>
              <a:cs typeface="Arial" pitchFamily="34" charset="0"/>
            </a:endParaRPr>
          </a:p>
          <a:p>
            <a:r>
              <a:rPr lang="fr-FR" b="1" u="sng" dirty="0" smtClean="0">
                <a:solidFill>
                  <a:schemeClr val="accent4"/>
                </a:solidFill>
                <a:latin typeface="Arial" pitchFamily="34" charset="0"/>
                <a:cs typeface="Arial" pitchFamily="34" charset="0"/>
              </a:rPr>
              <a:t>B. </a:t>
            </a:r>
            <a:r>
              <a:rPr lang="fr-FR" b="1" u="sng" dirty="0">
                <a:solidFill>
                  <a:schemeClr val="accent4"/>
                </a:solidFill>
                <a:latin typeface="Arial" pitchFamily="34" charset="0"/>
                <a:cs typeface="Arial" pitchFamily="34" charset="0"/>
              </a:rPr>
              <a:t>Objectifs stratégiques :</a:t>
            </a:r>
          </a:p>
          <a:p>
            <a:r>
              <a:rPr lang="fr-FR" dirty="0" smtClean="0">
                <a:latin typeface="Arial" pitchFamily="34" charset="0"/>
                <a:cs typeface="Arial" pitchFamily="34" charset="0"/>
              </a:rPr>
              <a:t>Identifier </a:t>
            </a:r>
            <a:r>
              <a:rPr lang="fr-FR" dirty="0">
                <a:latin typeface="Arial" pitchFamily="34" charset="0"/>
                <a:cs typeface="Arial" pitchFamily="34" charset="0"/>
              </a:rPr>
              <a:t>les agressions du milieu industriel envers l’individu</a:t>
            </a:r>
            <a:r>
              <a:rPr lang="fr-FR" dirty="0" smtClean="0">
                <a:latin typeface="Arial" pitchFamily="34" charset="0"/>
                <a:cs typeface="Arial" pitchFamily="34" charset="0"/>
              </a:rPr>
              <a:t>.</a:t>
            </a:r>
            <a:endParaRPr lang="fr-FR" dirty="0">
              <a:latin typeface="Arial" pitchFamily="34" charset="0"/>
              <a:cs typeface="Arial" pitchFamily="34" charset="0"/>
            </a:endParaRPr>
          </a:p>
          <a:p>
            <a:pPr marL="285750" indent="-285750">
              <a:buFont typeface="Wingdings" pitchFamily="2" charset="2"/>
              <a:buChar char="Ø"/>
            </a:pPr>
            <a:r>
              <a:rPr lang="fr-FR" dirty="0" smtClean="0">
                <a:latin typeface="Arial" pitchFamily="34" charset="0"/>
                <a:cs typeface="Arial" pitchFamily="34" charset="0"/>
              </a:rPr>
              <a:t>Déceler </a:t>
            </a:r>
            <a:r>
              <a:rPr lang="fr-FR" dirty="0">
                <a:latin typeface="Arial" pitchFamily="34" charset="0"/>
                <a:cs typeface="Arial" pitchFamily="34" charset="0"/>
              </a:rPr>
              <a:t>(découvrir) les risques nouveaux et émergeants.</a:t>
            </a:r>
          </a:p>
          <a:p>
            <a:pPr marL="285750" indent="-285750">
              <a:buFont typeface="Wingdings" pitchFamily="2" charset="2"/>
              <a:buChar char="Ø"/>
            </a:pPr>
            <a:r>
              <a:rPr lang="fr-FR" dirty="0" smtClean="0">
                <a:latin typeface="Arial" pitchFamily="34" charset="0"/>
                <a:cs typeface="Arial" pitchFamily="34" charset="0"/>
              </a:rPr>
              <a:t>Évaluer </a:t>
            </a:r>
            <a:r>
              <a:rPr lang="fr-FR" dirty="0">
                <a:latin typeface="Arial" pitchFamily="34" charset="0"/>
                <a:cs typeface="Arial" pitchFamily="34" charset="0"/>
              </a:rPr>
              <a:t>les risques qui en résultent pour l’individu..</a:t>
            </a:r>
          </a:p>
          <a:p>
            <a:pPr marL="285750" indent="-285750">
              <a:buFont typeface="Wingdings" pitchFamily="2" charset="2"/>
              <a:buChar char="Ø"/>
            </a:pPr>
            <a:r>
              <a:rPr lang="fr-FR" dirty="0" smtClean="0">
                <a:latin typeface="Arial" pitchFamily="34" charset="0"/>
                <a:cs typeface="Arial" pitchFamily="34" charset="0"/>
              </a:rPr>
              <a:t>Recommander </a:t>
            </a:r>
            <a:r>
              <a:rPr lang="fr-FR" dirty="0">
                <a:latin typeface="Arial" pitchFamily="34" charset="0"/>
                <a:cs typeface="Arial" pitchFamily="34" charset="0"/>
              </a:rPr>
              <a:t>les actions de protection.</a:t>
            </a:r>
          </a:p>
          <a:p>
            <a:pPr marL="285750" indent="-285750">
              <a:buFont typeface="Wingdings" pitchFamily="2" charset="2"/>
              <a:buChar char="Ø"/>
            </a:pPr>
            <a:r>
              <a:rPr lang="fr-FR" dirty="0" smtClean="0">
                <a:latin typeface="Arial" pitchFamily="34" charset="0"/>
                <a:cs typeface="Arial" pitchFamily="34" charset="0"/>
              </a:rPr>
              <a:t>Vérifier </a:t>
            </a:r>
            <a:r>
              <a:rPr lang="fr-FR" dirty="0">
                <a:latin typeface="Arial" pitchFamily="34" charset="0"/>
                <a:cs typeface="Arial" pitchFamily="34" charset="0"/>
              </a:rPr>
              <a:t>l’efficacité des actions entreprises en les </a:t>
            </a:r>
            <a:r>
              <a:rPr lang="fr-FR" dirty="0" smtClean="0">
                <a:latin typeface="Arial" pitchFamily="34" charset="0"/>
                <a:cs typeface="Arial" pitchFamily="34" charset="0"/>
              </a:rPr>
              <a:t>corrigeant éventuellement</a:t>
            </a:r>
            <a:r>
              <a:rPr lang="fr-FR" dirty="0">
                <a:latin typeface="Arial" pitchFamily="34" charset="0"/>
                <a:cs typeface="Arial" pitchFamily="34" charset="0"/>
              </a:rPr>
              <a:t>.</a:t>
            </a:r>
          </a:p>
          <a:p>
            <a:pPr marL="285750" indent="-285750">
              <a:buFont typeface="Wingdings" pitchFamily="2" charset="2"/>
              <a:buChar char="Ø"/>
            </a:pPr>
            <a:r>
              <a:rPr lang="fr-FR" dirty="0" smtClean="0">
                <a:latin typeface="Arial" pitchFamily="34" charset="0"/>
                <a:cs typeface="Arial" pitchFamily="34" charset="0"/>
              </a:rPr>
              <a:t>Contrôler </a:t>
            </a:r>
            <a:r>
              <a:rPr lang="fr-FR" dirty="0">
                <a:latin typeface="Arial" pitchFamily="34" charset="0"/>
                <a:cs typeface="Arial" pitchFamily="34" charset="0"/>
              </a:rPr>
              <a:t>l’impact sur le plan biologique et physique des mesures appliquées</a:t>
            </a:r>
            <a:r>
              <a:rPr lang="fr-FR" dirty="0" smtClean="0">
                <a:latin typeface="Arial" pitchFamily="34" charset="0"/>
                <a:cs typeface="Arial" pitchFamily="34" charset="0"/>
              </a:rPr>
              <a:t>.</a:t>
            </a:r>
          </a:p>
          <a:p>
            <a:pPr marL="285750" indent="-285750">
              <a:buFont typeface="Wingdings" pitchFamily="2" charset="2"/>
              <a:buChar char="Ø"/>
            </a:pPr>
            <a:endParaRPr lang="fr-FR" dirty="0">
              <a:latin typeface="Arial" pitchFamily="34" charset="0"/>
              <a:cs typeface="Arial" pitchFamily="34" charset="0"/>
            </a:endParaRPr>
          </a:p>
          <a:p>
            <a:r>
              <a:rPr lang="fr-FR" b="1" u="sng" dirty="0">
                <a:solidFill>
                  <a:srgbClr val="002060"/>
                </a:solidFill>
                <a:latin typeface="Arial" pitchFamily="34" charset="0"/>
                <a:cs typeface="Arial" pitchFamily="34" charset="0"/>
              </a:rPr>
              <a:t>C.</a:t>
            </a:r>
            <a:r>
              <a:rPr lang="fr-FR" b="1" u="sng" dirty="0" smtClean="0">
                <a:latin typeface="Arial" pitchFamily="34" charset="0"/>
                <a:cs typeface="Arial" pitchFamily="34" charset="0"/>
              </a:rPr>
              <a:t> </a:t>
            </a:r>
            <a:r>
              <a:rPr lang="fr-FR" b="1" u="sng" dirty="0">
                <a:solidFill>
                  <a:srgbClr val="002060"/>
                </a:solidFill>
                <a:latin typeface="Arial" pitchFamily="34" charset="0"/>
                <a:cs typeface="Arial" pitchFamily="34" charset="0"/>
              </a:rPr>
              <a:t>Objectifs tactiques :</a:t>
            </a:r>
          </a:p>
          <a:p>
            <a:pPr marL="285750" indent="-285750">
              <a:buFont typeface="Wingdings" pitchFamily="2" charset="2"/>
              <a:buChar char="Ø"/>
            </a:pPr>
            <a:r>
              <a:rPr lang="fr-FR" dirty="0" smtClean="0">
                <a:latin typeface="Arial" pitchFamily="34" charset="0"/>
                <a:cs typeface="Arial" pitchFamily="34" charset="0"/>
              </a:rPr>
              <a:t>Informer </a:t>
            </a:r>
            <a:r>
              <a:rPr lang="fr-FR" dirty="0">
                <a:latin typeface="Arial" pitchFamily="34" charset="0"/>
                <a:cs typeface="Arial" pitchFamily="34" charset="0"/>
              </a:rPr>
              <a:t>de la nature, de l’importance et des effets des risques.</a:t>
            </a:r>
          </a:p>
          <a:p>
            <a:pPr marL="285750" indent="-285750">
              <a:buFont typeface="Wingdings" pitchFamily="2" charset="2"/>
              <a:buChar char="Ø"/>
            </a:pPr>
            <a:r>
              <a:rPr lang="fr-FR" dirty="0" smtClean="0">
                <a:latin typeface="Arial" pitchFamily="34" charset="0"/>
                <a:cs typeface="Arial" pitchFamily="34" charset="0"/>
              </a:rPr>
              <a:t>Faire </a:t>
            </a:r>
            <a:r>
              <a:rPr lang="fr-FR" dirty="0">
                <a:latin typeface="Arial" pitchFamily="34" charset="0"/>
                <a:cs typeface="Arial" pitchFamily="34" charset="0"/>
              </a:rPr>
              <a:t>connaitre les moyens de les maîtriser.</a:t>
            </a:r>
          </a:p>
          <a:p>
            <a:pPr marL="285750" indent="-285750">
              <a:buFont typeface="Wingdings" pitchFamily="2" charset="2"/>
              <a:buChar char="Ø"/>
            </a:pPr>
            <a:r>
              <a:rPr lang="fr-FR" dirty="0" smtClean="0">
                <a:latin typeface="Arial" pitchFamily="34" charset="0"/>
                <a:cs typeface="Arial" pitchFamily="34" charset="0"/>
              </a:rPr>
              <a:t>Entrainer </a:t>
            </a:r>
            <a:r>
              <a:rPr lang="fr-FR" dirty="0">
                <a:latin typeface="Arial" pitchFamily="34" charset="0"/>
                <a:cs typeface="Arial" pitchFamily="34" charset="0"/>
              </a:rPr>
              <a:t>l’implication personnelle de chacune des personnes au travail.</a:t>
            </a:r>
          </a:p>
        </p:txBody>
      </p:sp>
      <p:sp>
        <p:nvSpPr>
          <p:cNvPr id="6" name="Rectangle 5"/>
          <p:cNvSpPr/>
          <p:nvPr/>
        </p:nvSpPr>
        <p:spPr>
          <a:xfrm>
            <a:off x="586729" y="1358073"/>
            <a:ext cx="7920880" cy="733534"/>
          </a:xfrm>
          <a:prstGeom prst="rect">
            <a:avLst/>
          </a:prstGeom>
        </p:spPr>
        <p:txBody>
          <a:bodyPr wrap="square">
            <a:spAutoFit/>
          </a:bodyPr>
          <a:lstStyle/>
          <a:p>
            <a:pPr lvl="0"/>
            <a:r>
              <a:rPr lang="fr-FR" b="1" u="sng" dirty="0">
                <a:solidFill>
                  <a:srgbClr val="0070C0"/>
                </a:solidFill>
                <a:latin typeface="Arial" pitchFamily="34" charset="0"/>
                <a:cs typeface="Arial" pitchFamily="34" charset="0"/>
              </a:rPr>
              <a:t> A. Objectif opérationnel :</a:t>
            </a:r>
          </a:p>
          <a:p>
            <a:pPr marL="285750" lvl="0" indent="-285750">
              <a:lnSpc>
                <a:spcPct val="150000"/>
              </a:lnSpc>
              <a:buFont typeface="Wingdings" pitchFamily="2" charset="2"/>
              <a:buChar char="Ø"/>
            </a:pPr>
            <a:r>
              <a:rPr lang="fr-FR" dirty="0">
                <a:solidFill>
                  <a:prstClr val="black"/>
                </a:solidFill>
                <a:latin typeface="Arial" pitchFamily="34" charset="0"/>
                <a:cs typeface="Arial" pitchFamily="34" charset="0"/>
              </a:rPr>
              <a:t>Garantir la santé des personnes au travail.</a:t>
            </a:r>
          </a:p>
        </p:txBody>
      </p:sp>
    </p:spTree>
    <p:extLst>
      <p:ext uri="{BB962C8B-B14F-4D97-AF65-F5344CB8AC3E}">
        <p14:creationId xmlns:p14="http://schemas.microsoft.com/office/powerpoint/2010/main" val="366627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692696"/>
            <a:ext cx="8208911" cy="5632311"/>
          </a:xfrm>
          <a:prstGeom prst="rect">
            <a:avLst/>
          </a:prstGeom>
          <a:solidFill>
            <a:schemeClr val="accent1">
              <a:lumMod val="20000"/>
              <a:lumOff val="80000"/>
            </a:schemeClr>
          </a:solidFill>
        </p:spPr>
        <p:txBody>
          <a:bodyPr wrap="square">
            <a:spAutoFit/>
          </a:bodyPr>
          <a:lstStyle/>
          <a:p>
            <a:pPr algn="just"/>
            <a:r>
              <a:rPr lang="fr-FR" dirty="0" smtClean="0">
                <a:solidFill>
                  <a:srgbClr val="002060"/>
                </a:solidFill>
                <a:latin typeface="Arial" pitchFamily="34" charset="0"/>
                <a:cs typeface="Arial" pitchFamily="34" charset="0"/>
              </a:rPr>
              <a:t>	</a:t>
            </a:r>
            <a:r>
              <a:rPr lang="fr-FR" dirty="0" smtClean="0">
                <a:solidFill>
                  <a:schemeClr val="accent1">
                    <a:lumMod val="50000"/>
                  </a:schemeClr>
                </a:solidFill>
                <a:latin typeface="Arial" pitchFamily="34" charset="0"/>
                <a:cs typeface="Arial" pitchFamily="34" charset="0"/>
              </a:rPr>
              <a:t>Le </a:t>
            </a:r>
            <a:r>
              <a:rPr lang="fr-FR" dirty="0">
                <a:solidFill>
                  <a:schemeClr val="accent1">
                    <a:lumMod val="50000"/>
                  </a:schemeClr>
                </a:solidFill>
                <a:latin typeface="Arial" pitchFamily="34" charset="0"/>
                <a:cs typeface="Arial" pitchFamily="34" charset="0"/>
              </a:rPr>
              <a:t>terme de l’entreprise recouvre diverses réalités ; de l’affaire individuelle </a:t>
            </a:r>
            <a:r>
              <a:rPr lang="fr-FR" dirty="0" smtClean="0">
                <a:solidFill>
                  <a:schemeClr val="accent1">
                    <a:lumMod val="50000"/>
                  </a:schemeClr>
                </a:solidFill>
                <a:latin typeface="Arial" pitchFamily="34" charset="0"/>
                <a:cs typeface="Arial" pitchFamily="34" charset="0"/>
              </a:rPr>
              <a:t>aux sociétés </a:t>
            </a:r>
            <a:r>
              <a:rPr lang="fr-FR" dirty="0">
                <a:solidFill>
                  <a:schemeClr val="accent1">
                    <a:lumMod val="50000"/>
                  </a:schemeClr>
                </a:solidFill>
                <a:latin typeface="Arial" pitchFamily="34" charset="0"/>
                <a:cs typeface="Arial" pitchFamily="34" charset="0"/>
              </a:rPr>
              <a:t>les plus puissantes qui emploient de nombreux salariés et sont en rapport avec </a:t>
            </a:r>
            <a:r>
              <a:rPr lang="fr-FR" dirty="0" smtClean="0">
                <a:solidFill>
                  <a:schemeClr val="accent1">
                    <a:lumMod val="50000"/>
                  </a:schemeClr>
                </a:solidFill>
                <a:latin typeface="Arial" pitchFamily="34" charset="0"/>
                <a:cs typeface="Arial" pitchFamily="34" charset="0"/>
              </a:rPr>
              <a:t>de multiples </a:t>
            </a:r>
            <a:r>
              <a:rPr lang="fr-FR" dirty="0">
                <a:solidFill>
                  <a:schemeClr val="accent1">
                    <a:lumMod val="50000"/>
                  </a:schemeClr>
                </a:solidFill>
                <a:latin typeface="Arial" pitchFamily="34" charset="0"/>
                <a:cs typeface="Arial" pitchFamily="34" charset="0"/>
              </a:rPr>
              <a:t>personnes. Les moyens, le personnel, les organisations différent d’une entreprise </a:t>
            </a:r>
            <a:r>
              <a:rPr lang="fr-FR" dirty="0" smtClean="0">
                <a:solidFill>
                  <a:schemeClr val="accent1">
                    <a:lumMod val="50000"/>
                  </a:schemeClr>
                </a:solidFill>
                <a:latin typeface="Arial" pitchFamily="34" charset="0"/>
                <a:cs typeface="Arial" pitchFamily="34" charset="0"/>
              </a:rPr>
              <a:t>à une </a:t>
            </a:r>
            <a:r>
              <a:rPr lang="fr-FR" dirty="0">
                <a:solidFill>
                  <a:schemeClr val="accent1">
                    <a:lumMod val="50000"/>
                  </a:schemeClr>
                </a:solidFill>
                <a:latin typeface="Arial" pitchFamily="34" charset="0"/>
                <a:cs typeface="Arial" pitchFamily="34" charset="0"/>
              </a:rPr>
              <a:t>autre, mais concernant la sécurité, les principes à appliquer restent les mêmes.</a:t>
            </a:r>
          </a:p>
          <a:p>
            <a:pPr algn="just"/>
            <a:r>
              <a:rPr lang="fr-FR" dirty="0">
                <a:solidFill>
                  <a:schemeClr val="accent1">
                    <a:lumMod val="50000"/>
                  </a:schemeClr>
                </a:solidFill>
                <a:latin typeface="Arial" pitchFamily="34" charset="0"/>
                <a:cs typeface="Arial" pitchFamily="34" charset="0"/>
              </a:rPr>
              <a:t>Comment gérer la sécurité comme n’importe quelle autre activité d’une entreprise ? </a:t>
            </a:r>
            <a:r>
              <a:rPr lang="fr-FR" dirty="0" smtClean="0">
                <a:solidFill>
                  <a:schemeClr val="accent1">
                    <a:lumMod val="50000"/>
                  </a:schemeClr>
                </a:solidFill>
                <a:latin typeface="Arial" pitchFamily="34" charset="0"/>
                <a:cs typeface="Arial" pitchFamily="34" charset="0"/>
              </a:rPr>
              <a:t>La sécurité </a:t>
            </a:r>
            <a:r>
              <a:rPr lang="fr-FR" dirty="0">
                <a:solidFill>
                  <a:schemeClr val="accent1">
                    <a:lumMod val="50000"/>
                  </a:schemeClr>
                </a:solidFill>
                <a:latin typeface="Arial" pitchFamily="34" charset="0"/>
                <a:cs typeface="Arial" pitchFamily="34" charset="0"/>
              </a:rPr>
              <a:t>peut être résumée comme :</a:t>
            </a:r>
          </a:p>
          <a:p>
            <a:pPr marL="285750" indent="-285750" algn="just">
              <a:buFont typeface="Wingdings" pitchFamily="2" charset="2"/>
              <a:buChar char="Ø"/>
            </a:pPr>
            <a:r>
              <a:rPr lang="fr-FR" dirty="0" smtClean="0">
                <a:solidFill>
                  <a:srgbClr val="002060"/>
                </a:solidFill>
                <a:latin typeface="Arial" pitchFamily="34" charset="0"/>
                <a:cs typeface="Arial" pitchFamily="34" charset="0"/>
              </a:rPr>
              <a:t> </a:t>
            </a:r>
            <a:r>
              <a:rPr lang="fr-FR" dirty="0">
                <a:solidFill>
                  <a:srgbClr val="002060"/>
                </a:solidFill>
                <a:latin typeface="Arial" pitchFamily="34" charset="0"/>
                <a:cs typeface="Arial" pitchFamily="34" charset="0"/>
              </a:rPr>
              <a:t>l’état de ce qui inspire confiance, l’absence d’accidents ou de risque inacceptable ;</a:t>
            </a:r>
          </a:p>
          <a:p>
            <a:pPr marL="285750" indent="-285750" algn="just">
              <a:buFont typeface="Wingdings" pitchFamily="2" charset="2"/>
              <a:buChar char="Ø"/>
            </a:pPr>
            <a:r>
              <a:rPr lang="fr-FR" dirty="0" smtClean="0">
                <a:solidFill>
                  <a:srgbClr val="002060"/>
                </a:solidFill>
                <a:latin typeface="Arial" pitchFamily="34" charset="0"/>
                <a:cs typeface="Arial" pitchFamily="34" charset="0"/>
              </a:rPr>
              <a:t>C’est </a:t>
            </a:r>
            <a:r>
              <a:rPr lang="fr-FR" dirty="0">
                <a:solidFill>
                  <a:srgbClr val="002060"/>
                </a:solidFill>
                <a:latin typeface="Arial" pitchFamily="34" charset="0"/>
                <a:cs typeface="Arial" pitchFamily="34" charset="0"/>
              </a:rPr>
              <a:t>la situation dans laquelle quelqu’un ou quelque chose n’est exposée :</a:t>
            </a:r>
          </a:p>
          <a:p>
            <a:pPr marL="285750" indent="-285750" algn="just">
              <a:buFont typeface="Wingdings" pitchFamily="2" charset="2"/>
              <a:buChar char="§"/>
            </a:pPr>
            <a:r>
              <a:rPr lang="fr-FR" dirty="0" smtClean="0">
                <a:solidFill>
                  <a:srgbClr val="002060"/>
                </a:solidFill>
                <a:latin typeface="Arial" pitchFamily="34" charset="0"/>
                <a:cs typeface="Arial" pitchFamily="34" charset="0"/>
              </a:rPr>
              <a:t> à </a:t>
            </a:r>
            <a:r>
              <a:rPr lang="fr-FR" dirty="0">
                <a:solidFill>
                  <a:srgbClr val="002060"/>
                </a:solidFill>
                <a:latin typeface="Arial" pitchFamily="34" charset="0"/>
                <a:cs typeface="Arial" pitchFamily="34" charset="0"/>
              </a:rPr>
              <a:t>aucun danger </a:t>
            </a:r>
            <a:r>
              <a:rPr lang="fr-FR" dirty="0" smtClean="0">
                <a:solidFill>
                  <a:srgbClr val="002060"/>
                </a:solidFill>
                <a:latin typeface="Arial" pitchFamily="34" charset="0"/>
                <a:cs typeface="Arial" pitchFamily="34" charset="0"/>
              </a:rPr>
              <a:t>;</a:t>
            </a:r>
          </a:p>
          <a:p>
            <a:pPr marL="285750" indent="-285750" algn="just">
              <a:buFont typeface="Wingdings" pitchFamily="2" charset="2"/>
              <a:buChar char="§"/>
            </a:pPr>
            <a:r>
              <a:rPr lang="fr-FR" dirty="0" smtClean="0">
                <a:solidFill>
                  <a:srgbClr val="002060"/>
                </a:solidFill>
                <a:latin typeface="Arial" pitchFamily="34" charset="0"/>
                <a:cs typeface="Arial" pitchFamily="34" charset="0"/>
              </a:rPr>
              <a:t> </a:t>
            </a:r>
            <a:r>
              <a:rPr lang="fr-FR" dirty="0">
                <a:solidFill>
                  <a:srgbClr val="002060"/>
                </a:solidFill>
                <a:latin typeface="Arial" pitchFamily="34" charset="0"/>
                <a:cs typeface="Arial" pitchFamily="34" charset="0"/>
              </a:rPr>
              <a:t>à aucun risque d’agression physique, d’accident, ou de vol</a:t>
            </a:r>
            <a:r>
              <a:rPr lang="fr-FR" dirty="0" smtClean="0">
                <a:solidFill>
                  <a:srgbClr val="002060"/>
                </a:solidFill>
                <a:latin typeface="Arial" pitchFamily="34" charset="0"/>
                <a:cs typeface="Arial" pitchFamily="34" charset="0"/>
              </a:rPr>
              <a:t>.</a:t>
            </a:r>
          </a:p>
          <a:p>
            <a:pPr marL="285750" indent="-285750" algn="just">
              <a:buFont typeface="Wingdings" pitchFamily="2" charset="2"/>
              <a:buChar char="Ø"/>
            </a:pPr>
            <a:r>
              <a:rPr lang="fr-FR" dirty="0" smtClean="0">
                <a:solidFill>
                  <a:srgbClr val="002060"/>
                </a:solidFill>
                <a:latin typeface="Arial" pitchFamily="34" charset="0"/>
                <a:cs typeface="Arial" pitchFamily="34" charset="0"/>
              </a:rPr>
              <a:t> </a:t>
            </a:r>
            <a:r>
              <a:rPr lang="fr-FR" dirty="0">
                <a:solidFill>
                  <a:srgbClr val="002060"/>
                </a:solidFill>
                <a:latin typeface="Arial" pitchFamily="34" charset="0"/>
                <a:cs typeface="Arial" pitchFamily="34" charset="0"/>
              </a:rPr>
              <a:t>c’est l’ensemble des mesures législatives et administratives qui ont pour objet </a:t>
            </a:r>
            <a:r>
              <a:rPr lang="fr-FR" dirty="0" smtClean="0">
                <a:solidFill>
                  <a:srgbClr val="002060"/>
                </a:solidFill>
                <a:latin typeface="Arial" pitchFamily="34" charset="0"/>
                <a:cs typeface="Arial" pitchFamily="34" charset="0"/>
              </a:rPr>
              <a:t>de garantir </a:t>
            </a:r>
            <a:r>
              <a:rPr lang="fr-FR" dirty="0">
                <a:solidFill>
                  <a:srgbClr val="002060"/>
                </a:solidFill>
                <a:latin typeface="Arial" pitchFamily="34" charset="0"/>
                <a:cs typeface="Arial" pitchFamily="34" charset="0"/>
              </a:rPr>
              <a:t>les individus et les familles, contre certains risques appelés risques sociaux</a:t>
            </a:r>
            <a:r>
              <a:rPr lang="fr-FR" dirty="0" smtClean="0">
                <a:solidFill>
                  <a:srgbClr val="002060"/>
                </a:solidFill>
                <a:latin typeface="Arial" pitchFamily="34" charset="0"/>
                <a:cs typeface="Arial" pitchFamily="34" charset="0"/>
              </a:rPr>
              <a:t>. </a:t>
            </a:r>
          </a:p>
          <a:p>
            <a:pPr marL="285750" indent="-285750" algn="just">
              <a:buFont typeface="Wingdings" pitchFamily="2" charset="2"/>
              <a:buChar char="Ø"/>
            </a:pPr>
            <a:r>
              <a:rPr lang="fr-FR" dirty="0" smtClean="0">
                <a:solidFill>
                  <a:srgbClr val="002060"/>
                </a:solidFill>
                <a:latin typeface="Arial" pitchFamily="34" charset="0"/>
                <a:cs typeface="Arial" pitchFamily="34" charset="0"/>
              </a:rPr>
              <a:t>C’est </a:t>
            </a:r>
            <a:r>
              <a:rPr lang="fr-FR" dirty="0">
                <a:solidFill>
                  <a:srgbClr val="002060"/>
                </a:solidFill>
                <a:latin typeface="Arial" pitchFamily="34" charset="0"/>
                <a:cs typeface="Arial" pitchFamily="34" charset="0"/>
              </a:rPr>
              <a:t>l’ensemble des mesures de prévention et de secours nécessaires en </a:t>
            </a:r>
            <a:r>
              <a:rPr lang="fr-FR" dirty="0" smtClean="0">
                <a:solidFill>
                  <a:srgbClr val="002060"/>
                </a:solidFill>
                <a:latin typeface="Arial" pitchFamily="34" charset="0"/>
                <a:cs typeface="Arial" pitchFamily="34" charset="0"/>
              </a:rPr>
              <a:t>toutes circonstances </a:t>
            </a:r>
            <a:r>
              <a:rPr lang="fr-FR" dirty="0">
                <a:solidFill>
                  <a:srgbClr val="002060"/>
                </a:solidFill>
                <a:latin typeface="Arial" pitchFamily="34" charset="0"/>
                <a:cs typeface="Arial" pitchFamily="34" charset="0"/>
              </a:rPr>
              <a:t>à la sauvegarde des </a:t>
            </a:r>
            <a:r>
              <a:rPr lang="fr-FR" dirty="0" smtClean="0">
                <a:solidFill>
                  <a:srgbClr val="002060"/>
                </a:solidFill>
                <a:latin typeface="Arial" pitchFamily="34" charset="0"/>
                <a:cs typeface="Arial" pitchFamily="34" charset="0"/>
              </a:rPr>
              <a:t>populations</a:t>
            </a:r>
          </a:p>
          <a:p>
            <a:pPr marL="285750" indent="-285750" algn="just">
              <a:buFont typeface="Wingdings" pitchFamily="2" charset="2"/>
              <a:buChar char="Ø"/>
            </a:pPr>
            <a:r>
              <a:rPr lang="fr-FR" dirty="0" smtClean="0">
                <a:solidFill>
                  <a:srgbClr val="002060"/>
                </a:solidFill>
                <a:latin typeface="Arial" pitchFamily="34" charset="0"/>
                <a:cs typeface="Arial" pitchFamily="34" charset="0"/>
              </a:rPr>
              <a:t> </a:t>
            </a:r>
            <a:r>
              <a:rPr lang="fr-FR" dirty="0">
                <a:solidFill>
                  <a:srgbClr val="002060"/>
                </a:solidFill>
                <a:latin typeface="Arial" pitchFamily="34" charset="0"/>
                <a:cs typeface="Arial" pitchFamily="34" charset="0"/>
              </a:rPr>
              <a:t>La sécurité n’est pas l’affaire d’un spécialiste, mais celle de </a:t>
            </a:r>
            <a:r>
              <a:rPr lang="fr-FR" dirty="0" smtClean="0">
                <a:solidFill>
                  <a:srgbClr val="002060"/>
                </a:solidFill>
                <a:latin typeface="Arial" pitchFamily="34" charset="0"/>
                <a:cs typeface="Arial" pitchFamily="34" charset="0"/>
              </a:rPr>
              <a:t>chacun</a:t>
            </a:r>
          </a:p>
          <a:p>
            <a:pPr marL="285750" indent="-285750" algn="just">
              <a:buFont typeface="Wingdings" pitchFamily="2" charset="2"/>
              <a:buChar char="Ø"/>
            </a:pPr>
            <a:r>
              <a:rPr lang="fr-FR" dirty="0" smtClean="0">
                <a:solidFill>
                  <a:srgbClr val="002060"/>
                </a:solidFill>
                <a:latin typeface="Arial" pitchFamily="34" charset="0"/>
                <a:cs typeface="Arial" pitchFamily="34" charset="0"/>
              </a:rPr>
              <a:t> </a:t>
            </a:r>
            <a:r>
              <a:rPr lang="fr-FR" dirty="0">
                <a:solidFill>
                  <a:srgbClr val="002060"/>
                </a:solidFill>
                <a:latin typeface="Arial" pitchFamily="34" charset="0"/>
                <a:cs typeface="Arial" pitchFamily="34" charset="0"/>
              </a:rPr>
              <a:t>La sécurité efficace est intégrée aux opérations, aux processus, comme à toutes </a:t>
            </a:r>
            <a:r>
              <a:rPr lang="fr-FR" dirty="0" smtClean="0">
                <a:solidFill>
                  <a:srgbClr val="002060"/>
                </a:solidFill>
                <a:latin typeface="Arial" pitchFamily="34" charset="0"/>
                <a:cs typeface="Arial" pitchFamily="34" charset="0"/>
              </a:rPr>
              <a:t>les activités </a:t>
            </a:r>
            <a:r>
              <a:rPr lang="fr-FR" dirty="0">
                <a:solidFill>
                  <a:srgbClr val="002060"/>
                </a:solidFill>
                <a:latin typeface="Arial" pitchFamily="34" charset="0"/>
                <a:cs typeface="Arial" pitchFamily="34" charset="0"/>
              </a:rPr>
              <a:t>de l’entreprise</a:t>
            </a:r>
            <a:r>
              <a:rPr lang="fr-FR" dirty="0" smtClean="0">
                <a:solidFill>
                  <a:srgbClr val="002060"/>
                </a:solidFill>
                <a:latin typeface="Arial" pitchFamily="34" charset="0"/>
                <a:cs typeface="Arial" pitchFamily="34" charset="0"/>
              </a:rPr>
              <a:t>.</a:t>
            </a:r>
            <a:endParaRPr lang="fr-FR" dirty="0">
              <a:solidFill>
                <a:srgbClr val="002060"/>
              </a:solidFill>
              <a:latin typeface="Arial" pitchFamily="34" charset="0"/>
              <a:cs typeface="Arial" pitchFamily="34" charset="0"/>
            </a:endParaRPr>
          </a:p>
        </p:txBody>
      </p:sp>
      <p:sp>
        <p:nvSpPr>
          <p:cNvPr id="5" name="Rectangle 4"/>
          <p:cNvSpPr/>
          <p:nvPr/>
        </p:nvSpPr>
        <p:spPr>
          <a:xfrm>
            <a:off x="467544" y="329862"/>
            <a:ext cx="1685077" cy="369332"/>
          </a:xfrm>
          <a:prstGeom prst="rect">
            <a:avLst/>
          </a:prstGeom>
        </p:spPr>
        <p:txBody>
          <a:bodyPr wrap="none">
            <a:spAutoFit/>
          </a:bodyPr>
          <a:lstStyle/>
          <a:p>
            <a:pPr lvl="0"/>
            <a:r>
              <a:rPr lang="fr-FR" b="1" dirty="0">
                <a:solidFill>
                  <a:srgbClr val="C00000"/>
                </a:solidFill>
                <a:latin typeface="Arial" pitchFamily="34" charset="0"/>
                <a:cs typeface="Arial" pitchFamily="34" charset="0"/>
              </a:rPr>
              <a:t>2.2. Sécurité :</a:t>
            </a:r>
          </a:p>
        </p:txBody>
      </p:sp>
    </p:spTree>
    <p:extLst>
      <p:ext uri="{BB962C8B-B14F-4D97-AF65-F5344CB8AC3E}">
        <p14:creationId xmlns:p14="http://schemas.microsoft.com/office/powerpoint/2010/main" val="1967000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908720"/>
            <a:ext cx="7920880" cy="3831818"/>
          </a:xfrm>
          <a:prstGeom prst="rect">
            <a:avLst/>
          </a:prstGeom>
        </p:spPr>
        <p:txBody>
          <a:bodyPr wrap="square">
            <a:spAutoFit/>
          </a:bodyPr>
          <a:lstStyle/>
          <a:p>
            <a:r>
              <a:rPr lang="fr-FR" b="1" dirty="0">
                <a:solidFill>
                  <a:srgbClr val="C00000"/>
                </a:solidFill>
                <a:latin typeface="Arial" pitchFamily="34" charset="0"/>
                <a:cs typeface="Arial" pitchFamily="34" charset="0"/>
              </a:rPr>
              <a:t>2.2.1. La démarche de la sécurité : </a:t>
            </a:r>
            <a:endParaRPr lang="fr-FR" b="1" dirty="0" smtClean="0">
              <a:solidFill>
                <a:srgbClr val="C00000"/>
              </a:solidFill>
              <a:latin typeface="Arial" pitchFamily="34" charset="0"/>
              <a:cs typeface="Arial" pitchFamily="34" charset="0"/>
            </a:endParaRPr>
          </a:p>
          <a:p>
            <a:pPr>
              <a:lnSpc>
                <a:spcPct val="150000"/>
              </a:lnSpc>
            </a:pPr>
            <a:r>
              <a:rPr lang="fr-FR" b="1" dirty="0" smtClean="0">
                <a:solidFill>
                  <a:srgbClr val="C00000"/>
                </a:solidFill>
                <a:latin typeface="Arial" pitchFamily="34" charset="0"/>
                <a:cs typeface="Arial" pitchFamily="34" charset="0"/>
              </a:rPr>
              <a:t>          La </a:t>
            </a:r>
            <a:r>
              <a:rPr lang="fr-FR" b="1" dirty="0">
                <a:solidFill>
                  <a:srgbClr val="C00000"/>
                </a:solidFill>
                <a:latin typeface="Arial" pitchFamily="34" charset="0"/>
                <a:cs typeface="Arial" pitchFamily="34" charset="0"/>
              </a:rPr>
              <a:t>démarche passe par </a:t>
            </a:r>
            <a:r>
              <a:rPr lang="fr-FR" b="1" dirty="0" smtClean="0">
                <a:solidFill>
                  <a:srgbClr val="C00000"/>
                </a:solidFill>
                <a:latin typeface="Arial" pitchFamily="34" charset="0"/>
                <a:cs typeface="Arial" pitchFamily="34" charset="0"/>
              </a:rPr>
              <a:t>des </a:t>
            </a:r>
            <a:r>
              <a:rPr lang="fr-FR" b="1" dirty="0">
                <a:solidFill>
                  <a:srgbClr val="C00000"/>
                </a:solidFill>
                <a:latin typeface="Arial" pitchFamily="34" charset="0"/>
                <a:cs typeface="Arial" pitchFamily="34" charset="0"/>
              </a:rPr>
              <a:t>points fondamentaux </a:t>
            </a:r>
            <a:r>
              <a:rPr lang="fr-FR" b="1" dirty="0" smtClean="0">
                <a:solidFill>
                  <a:srgbClr val="C00000"/>
                </a:solidFill>
                <a:latin typeface="Arial" pitchFamily="34" charset="0"/>
                <a:cs typeface="Arial" pitchFamily="34" charset="0"/>
              </a:rPr>
              <a:t>qui sont :</a:t>
            </a:r>
          </a:p>
          <a:p>
            <a:endParaRPr lang="fr-FR" dirty="0">
              <a:latin typeface="Arial" pitchFamily="34" charset="0"/>
              <a:cs typeface="Arial" pitchFamily="34" charset="0"/>
            </a:endParaRPr>
          </a:p>
          <a:p>
            <a:r>
              <a:rPr lang="fr-FR" b="1" dirty="0">
                <a:solidFill>
                  <a:srgbClr val="00B050"/>
                </a:solidFill>
                <a:latin typeface="Arial" pitchFamily="34" charset="0"/>
                <a:cs typeface="Arial" pitchFamily="34" charset="0"/>
              </a:rPr>
              <a:t>1) L’engagement des dirigeants-politique de sécurité :</a:t>
            </a:r>
          </a:p>
          <a:p>
            <a:pPr marL="285750" indent="-285750">
              <a:buFont typeface="Wingdings" pitchFamily="2" charset="2"/>
              <a:buChar char="Ø"/>
            </a:pPr>
            <a:r>
              <a:rPr lang="fr-FR" dirty="0" smtClean="0">
                <a:latin typeface="Arial" pitchFamily="34" charset="0"/>
                <a:cs typeface="Arial" pitchFamily="34" charset="0"/>
              </a:rPr>
              <a:t>Exprimer </a:t>
            </a:r>
            <a:r>
              <a:rPr lang="fr-FR" dirty="0">
                <a:latin typeface="Arial" pitchFamily="34" charset="0"/>
                <a:cs typeface="Arial" pitchFamily="34" charset="0"/>
              </a:rPr>
              <a:t>clairement ce que l’on attend de son </a:t>
            </a:r>
            <a:r>
              <a:rPr lang="fr-FR" dirty="0" smtClean="0">
                <a:latin typeface="Arial" pitchFamily="34" charset="0"/>
                <a:cs typeface="Arial" pitchFamily="34" charset="0"/>
              </a:rPr>
              <a:t>personnel</a:t>
            </a:r>
          </a:p>
          <a:p>
            <a:pPr marL="285750" indent="-285750">
              <a:buFont typeface="Wingdings" pitchFamily="2" charset="2"/>
              <a:buChar char="Ø"/>
            </a:pPr>
            <a:r>
              <a:rPr lang="fr-FR" dirty="0" smtClean="0">
                <a:latin typeface="Arial" pitchFamily="34" charset="0"/>
                <a:cs typeface="Arial" pitchFamily="34" charset="0"/>
              </a:rPr>
              <a:t>Encourager </a:t>
            </a:r>
            <a:r>
              <a:rPr lang="fr-FR" dirty="0">
                <a:latin typeface="Arial" pitchFamily="34" charset="0"/>
                <a:cs typeface="Arial" pitchFamily="34" charset="0"/>
              </a:rPr>
              <a:t>les initiatives, les bon résultats, les bons </a:t>
            </a:r>
            <a:r>
              <a:rPr lang="fr-FR" dirty="0" smtClean="0">
                <a:latin typeface="Arial" pitchFamily="34" charset="0"/>
                <a:cs typeface="Arial" pitchFamily="34" charset="0"/>
              </a:rPr>
              <a:t>comportements,</a:t>
            </a:r>
          </a:p>
          <a:p>
            <a:pPr marL="285750" indent="-285750">
              <a:buFont typeface="Wingdings" pitchFamily="2" charset="2"/>
              <a:buChar char="Ø"/>
            </a:pPr>
            <a:r>
              <a:rPr lang="fr-FR" dirty="0" smtClean="0">
                <a:latin typeface="Arial" pitchFamily="34" charset="0"/>
                <a:cs typeface="Arial" pitchFamily="34" charset="0"/>
              </a:rPr>
              <a:t>Décourager </a:t>
            </a:r>
            <a:r>
              <a:rPr lang="fr-FR" dirty="0">
                <a:latin typeface="Arial" pitchFamily="34" charset="0"/>
                <a:cs typeface="Arial" pitchFamily="34" charset="0"/>
              </a:rPr>
              <a:t>les mauvais comportements</a:t>
            </a:r>
            <a:r>
              <a:rPr lang="fr-FR" dirty="0" smtClean="0">
                <a:latin typeface="Arial" pitchFamily="34" charset="0"/>
                <a:cs typeface="Arial" pitchFamily="34" charset="0"/>
              </a:rPr>
              <a:t>,</a:t>
            </a:r>
          </a:p>
          <a:p>
            <a:pPr marL="285750" indent="-285750">
              <a:buFont typeface="Wingdings" pitchFamily="2" charset="2"/>
              <a:buChar char="Ø"/>
            </a:pPr>
            <a:r>
              <a:rPr lang="fr-FR" dirty="0">
                <a:latin typeface="Arial" pitchFamily="34" charset="0"/>
                <a:cs typeface="Arial" pitchFamily="34" charset="0"/>
              </a:rPr>
              <a:t>Faire des visites de sécurité</a:t>
            </a:r>
            <a:r>
              <a:rPr lang="fr-FR" dirty="0" smtClean="0">
                <a:latin typeface="Arial" pitchFamily="34" charset="0"/>
                <a:cs typeface="Arial" pitchFamily="34" charset="0"/>
              </a:rPr>
              <a:t>,</a:t>
            </a:r>
          </a:p>
          <a:p>
            <a:pPr marL="285750" indent="-285750">
              <a:buFont typeface="Wingdings" pitchFamily="2" charset="2"/>
              <a:buChar char="Ø"/>
            </a:pPr>
            <a:endParaRPr lang="fr-FR" dirty="0" smtClean="0">
              <a:latin typeface="Arial" pitchFamily="34" charset="0"/>
              <a:cs typeface="Arial" pitchFamily="34" charset="0"/>
            </a:endParaRPr>
          </a:p>
          <a:p>
            <a:r>
              <a:rPr lang="fr-FR" b="1" dirty="0" smtClean="0">
                <a:solidFill>
                  <a:srgbClr val="00B050"/>
                </a:solidFill>
                <a:latin typeface="Arial" pitchFamily="34" charset="0"/>
                <a:cs typeface="Arial" pitchFamily="34" charset="0"/>
              </a:rPr>
              <a:t>2) </a:t>
            </a:r>
            <a:r>
              <a:rPr lang="fr-FR" b="1" dirty="0">
                <a:solidFill>
                  <a:srgbClr val="00B050"/>
                </a:solidFill>
                <a:latin typeface="Arial" pitchFamily="34" charset="0"/>
                <a:cs typeface="Arial" pitchFamily="34" charset="0"/>
              </a:rPr>
              <a:t>Des objectifs et des plans d’actions : L’objectif doit être :</a:t>
            </a:r>
          </a:p>
          <a:p>
            <a:pPr marL="285750" indent="-285750">
              <a:buFont typeface="Wingdings" pitchFamily="2" charset="2"/>
              <a:buChar char="Ø"/>
            </a:pPr>
            <a:r>
              <a:rPr lang="fr-FR" dirty="0" smtClean="0">
                <a:latin typeface="Arial" pitchFamily="34" charset="0"/>
                <a:cs typeface="Arial" pitchFamily="34" charset="0"/>
              </a:rPr>
              <a:t>clair</a:t>
            </a:r>
            <a:r>
              <a:rPr lang="fr-FR" dirty="0">
                <a:latin typeface="Arial" pitchFamily="34" charset="0"/>
                <a:cs typeface="Arial" pitchFamily="34" charset="0"/>
              </a:rPr>
              <a:t>, compréhensible par tous ;</a:t>
            </a:r>
          </a:p>
          <a:p>
            <a:pPr marL="285750" indent="-285750">
              <a:buFont typeface="Wingdings" pitchFamily="2" charset="2"/>
              <a:buChar char="Ø"/>
            </a:pPr>
            <a:r>
              <a:rPr lang="fr-FR" dirty="0" smtClean="0">
                <a:latin typeface="Arial" pitchFamily="34" charset="0"/>
                <a:cs typeface="Arial" pitchFamily="34" charset="0"/>
              </a:rPr>
              <a:t>Réaliste </a:t>
            </a:r>
            <a:r>
              <a:rPr lang="fr-FR" dirty="0">
                <a:latin typeface="Arial" pitchFamily="34" charset="0"/>
                <a:cs typeface="Arial" pitchFamily="34" charset="0"/>
              </a:rPr>
              <a:t>;</a:t>
            </a:r>
          </a:p>
          <a:p>
            <a:pPr marL="285750" indent="-285750">
              <a:buFont typeface="Wingdings" pitchFamily="2" charset="2"/>
              <a:buChar char="Ø"/>
            </a:pPr>
            <a:r>
              <a:rPr lang="fr-FR" dirty="0" smtClean="0">
                <a:latin typeface="Arial" pitchFamily="34" charset="0"/>
                <a:cs typeface="Arial" pitchFamily="34" charset="0"/>
              </a:rPr>
              <a:t>Accompagné </a:t>
            </a:r>
            <a:r>
              <a:rPr lang="fr-FR" dirty="0">
                <a:latin typeface="Arial" pitchFamily="34" charset="0"/>
                <a:cs typeface="Arial" pitchFamily="34" charset="0"/>
              </a:rPr>
              <a:t>des moyens pour l’atteindre ;</a:t>
            </a:r>
          </a:p>
        </p:txBody>
      </p:sp>
    </p:spTree>
    <p:extLst>
      <p:ext uri="{BB962C8B-B14F-4D97-AF65-F5344CB8AC3E}">
        <p14:creationId xmlns:p14="http://schemas.microsoft.com/office/powerpoint/2010/main" val="660634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1052736"/>
            <a:ext cx="7848872" cy="4247317"/>
          </a:xfrm>
          <a:prstGeom prst="rect">
            <a:avLst/>
          </a:prstGeom>
        </p:spPr>
        <p:txBody>
          <a:bodyPr wrap="square">
            <a:spAutoFit/>
          </a:bodyPr>
          <a:lstStyle/>
          <a:p>
            <a:pPr>
              <a:lnSpc>
                <a:spcPct val="150000"/>
              </a:lnSpc>
            </a:pPr>
            <a:r>
              <a:rPr lang="fr-FR" b="1" dirty="0" smtClean="0">
                <a:solidFill>
                  <a:srgbClr val="00B050"/>
                </a:solidFill>
              </a:rPr>
              <a:t>3) </a:t>
            </a:r>
            <a:r>
              <a:rPr lang="fr-FR" b="1" dirty="0">
                <a:solidFill>
                  <a:srgbClr val="00B050"/>
                </a:solidFill>
              </a:rPr>
              <a:t>La formation :</a:t>
            </a:r>
          </a:p>
          <a:p>
            <a:pPr>
              <a:lnSpc>
                <a:spcPct val="150000"/>
              </a:lnSpc>
            </a:pPr>
            <a:r>
              <a:rPr lang="fr-FR" dirty="0" smtClean="0">
                <a:latin typeface="Arial" pitchFamily="34" charset="0"/>
                <a:cs typeface="Arial" pitchFamily="34" charset="0"/>
              </a:rPr>
              <a:t>	La </a:t>
            </a:r>
            <a:r>
              <a:rPr lang="fr-FR" dirty="0">
                <a:latin typeface="Arial" pitchFamily="34" charset="0"/>
                <a:cs typeface="Arial" pitchFamily="34" charset="0"/>
              </a:rPr>
              <a:t>formation sécurité devait, au moins partiellement, </a:t>
            </a:r>
            <a:r>
              <a:rPr lang="fr-FR" dirty="0" smtClean="0">
                <a:latin typeface="Arial" pitchFamily="34" charset="0"/>
                <a:cs typeface="Arial" pitchFamily="34" charset="0"/>
              </a:rPr>
              <a:t>être </a:t>
            </a:r>
            <a:r>
              <a:rPr lang="fr-FR" dirty="0">
                <a:latin typeface="Arial" pitchFamily="34" charset="0"/>
                <a:cs typeface="Arial" pitchFamily="34" charset="0"/>
              </a:rPr>
              <a:t>comprise dans la </a:t>
            </a:r>
            <a:r>
              <a:rPr lang="fr-FR" dirty="0" smtClean="0">
                <a:latin typeface="Arial" pitchFamily="34" charset="0"/>
                <a:cs typeface="Arial" pitchFamily="34" charset="0"/>
              </a:rPr>
              <a:t>formation professionnelle</a:t>
            </a:r>
            <a:r>
              <a:rPr lang="fr-FR" dirty="0">
                <a:latin typeface="Arial" pitchFamily="34" charset="0"/>
                <a:cs typeface="Arial" pitchFamily="34" charset="0"/>
              </a:rPr>
              <a:t>, soit :</a:t>
            </a:r>
          </a:p>
          <a:p>
            <a:pPr marL="285750" indent="-285750">
              <a:lnSpc>
                <a:spcPct val="150000"/>
              </a:lnSpc>
              <a:buFont typeface="Wingdings" pitchFamily="2" charset="2"/>
              <a:buChar char="Ø"/>
            </a:pPr>
            <a:r>
              <a:rPr lang="fr-FR" dirty="0" smtClean="0">
                <a:latin typeface="Arial" pitchFamily="34" charset="0"/>
                <a:cs typeface="Arial" pitchFamily="34" charset="0"/>
              </a:rPr>
              <a:t>Consignes </a:t>
            </a:r>
            <a:r>
              <a:rPr lang="fr-FR" dirty="0">
                <a:latin typeface="Arial" pitchFamily="34" charset="0"/>
                <a:cs typeface="Arial" pitchFamily="34" charset="0"/>
              </a:rPr>
              <a:t>et règles de sécurité, relevant aussi bien des obligations légales que </a:t>
            </a:r>
            <a:r>
              <a:rPr lang="fr-FR" dirty="0" smtClean="0">
                <a:latin typeface="Arial" pitchFamily="34" charset="0"/>
                <a:cs typeface="Arial" pitchFamily="34" charset="0"/>
              </a:rPr>
              <a:t>d’un environnement </a:t>
            </a:r>
            <a:r>
              <a:rPr lang="fr-FR" dirty="0">
                <a:latin typeface="Arial" pitchFamily="34" charset="0"/>
                <a:cs typeface="Arial" pitchFamily="34" charset="0"/>
              </a:rPr>
              <a:t>particulier (site, chantier, etc.) </a:t>
            </a:r>
            <a:r>
              <a:rPr lang="fr-FR" dirty="0" smtClean="0">
                <a:latin typeface="Arial" pitchFamily="34" charset="0"/>
                <a:cs typeface="Arial" pitchFamily="34" charset="0"/>
              </a:rPr>
              <a:t>;</a:t>
            </a:r>
          </a:p>
          <a:p>
            <a:pPr marL="285750" indent="-285750">
              <a:lnSpc>
                <a:spcPct val="150000"/>
              </a:lnSpc>
              <a:buFont typeface="Wingdings" pitchFamily="2" charset="2"/>
              <a:buChar char="Ø"/>
            </a:pPr>
            <a:r>
              <a:rPr lang="fr-FR" dirty="0" smtClean="0">
                <a:latin typeface="Arial" pitchFamily="34" charset="0"/>
                <a:cs typeface="Arial" pitchFamily="34" charset="0"/>
              </a:rPr>
              <a:t>Secourisme ;</a:t>
            </a:r>
          </a:p>
          <a:p>
            <a:pPr marL="285750" indent="-285750">
              <a:lnSpc>
                <a:spcPct val="150000"/>
              </a:lnSpc>
              <a:buFont typeface="Wingdings" pitchFamily="2" charset="2"/>
              <a:buChar char="Ø"/>
            </a:pPr>
            <a:r>
              <a:rPr lang="fr-FR" dirty="0" smtClean="0">
                <a:latin typeface="Arial" pitchFamily="34" charset="0"/>
                <a:cs typeface="Arial" pitchFamily="34" charset="0"/>
              </a:rPr>
              <a:t> </a:t>
            </a:r>
            <a:r>
              <a:rPr lang="fr-FR" dirty="0">
                <a:latin typeface="Arial" pitchFamily="34" charset="0"/>
                <a:cs typeface="Arial" pitchFamily="34" charset="0"/>
              </a:rPr>
              <a:t>Gestes et attitudes pour ceux qui ont des manipulations à entreprendre ; </a:t>
            </a:r>
            <a:r>
              <a:rPr lang="fr-FR" dirty="0" smtClean="0">
                <a:latin typeface="Arial" pitchFamily="34" charset="0"/>
                <a:cs typeface="Arial" pitchFamily="34" charset="0"/>
              </a:rPr>
              <a:t>manipulations particulières </a:t>
            </a:r>
            <a:r>
              <a:rPr lang="fr-FR" dirty="0">
                <a:latin typeface="Arial" pitchFamily="34" charset="0"/>
                <a:cs typeface="Arial" pitchFamily="34" charset="0"/>
              </a:rPr>
              <a:t>(extincteurs, etc.) </a:t>
            </a:r>
            <a:r>
              <a:rPr lang="fr-FR" dirty="0" smtClean="0">
                <a:latin typeface="Arial" pitchFamily="34" charset="0"/>
                <a:cs typeface="Arial" pitchFamily="34" charset="0"/>
              </a:rPr>
              <a:t>;</a:t>
            </a:r>
          </a:p>
          <a:p>
            <a:pPr marL="285750" indent="-285750">
              <a:lnSpc>
                <a:spcPct val="150000"/>
              </a:lnSpc>
              <a:buFont typeface="Wingdings" pitchFamily="2" charset="2"/>
              <a:buChar char="Ø"/>
            </a:pPr>
            <a:r>
              <a:rPr lang="fr-FR" dirty="0" smtClean="0">
                <a:latin typeface="Arial" pitchFamily="34" charset="0"/>
                <a:cs typeface="Arial" pitchFamily="34" charset="0"/>
              </a:rPr>
              <a:t> </a:t>
            </a:r>
            <a:r>
              <a:rPr lang="fr-FR" dirty="0">
                <a:latin typeface="Arial" pitchFamily="34" charset="0"/>
                <a:cs typeface="Arial" pitchFamily="34" charset="0"/>
              </a:rPr>
              <a:t>Formation aux méthodes, approches et outils (analyse d’accident, analyse de </a:t>
            </a:r>
            <a:r>
              <a:rPr lang="fr-FR" dirty="0" smtClean="0">
                <a:latin typeface="Arial" pitchFamily="34" charset="0"/>
                <a:cs typeface="Arial" pitchFamily="34" charset="0"/>
              </a:rPr>
              <a:t>risque, visite </a:t>
            </a:r>
            <a:r>
              <a:rPr lang="fr-FR" dirty="0">
                <a:latin typeface="Arial" pitchFamily="34" charset="0"/>
                <a:cs typeface="Arial" pitchFamily="34" charset="0"/>
              </a:rPr>
              <a:t>et réunion de </a:t>
            </a:r>
            <a:r>
              <a:rPr lang="fr-FR" dirty="0" smtClean="0">
                <a:latin typeface="Arial" pitchFamily="34" charset="0"/>
                <a:cs typeface="Arial" pitchFamily="34" charset="0"/>
              </a:rPr>
              <a:t>sécurité.</a:t>
            </a:r>
            <a:endParaRPr lang="fr-FR" dirty="0">
              <a:latin typeface="Arial" pitchFamily="34" charset="0"/>
              <a:cs typeface="Arial" pitchFamily="34" charset="0"/>
            </a:endParaRPr>
          </a:p>
        </p:txBody>
      </p:sp>
    </p:spTree>
    <p:extLst>
      <p:ext uri="{BB962C8B-B14F-4D97-AF65-F5344CB8AC3E}">
        <p14:creationId xmlns:p14="http://schemas.microsoft.com/office/powerpoint/2010/main" val="1330538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980728"/>
            <a:ext cx="7632848" cy="4610173"/>
          </a:xfrm>
          <a:prstGeom prst="rect">
            <a:avLst/>
          </a:prstGeom>
        </p:spPr>
        <p:txBody>
          <a:bodyPr wrap="square">
            <a:spAutoFit/>
          </a:bodyPr>
          <a:lstStyle/>
          <a:p>
            <a:pPr algn="just">
              <a:lnSpc>
                <a:spcPct val="150000"/>
              </a:lnSpc>
            </a:pPr>
            <a:r>
              <a:rPr lang="fr-FR" b="1" dirty="0" smtClean="0">
                <a:solidFill>
                  <a:srgbClr val="00B050"/>
                </a:solidFill>
              </a:rPr>
              <a:t>4) </a:t>
            </a:r>
            <a:r>
              <a:rPr lang="fr-FR" b="1" dirty="0">
                <a:solidFill>
                  <a:srgbClr val="00B050"/>
                </a:solidFill>
              </a:rPr>
              <a:t>Exploitation de l’expérience :</a:t>
            </a:r>
          </a:p>
          <a:p>
            <a:pPr algn="just">
              <a:lnSpc>
                <a:spcPct val="150000"/>
              </a:lnSpc>
            </a:pPr>
            <a:r>
              <a:rPr lang="fr-FR" dirty="0"/>
              <a:t>Il faut parler de deux aspects de ce sujet : l’analyse des accidents et les leçons </a:t>
            </a:r>
            <a:r>
              <a:rPr lang="fr-FR" dirty="0" smtClean="0"/>
              <a:t>tirées des </a:t>
            </a:r>
            <a:r>
              <a:rPr lang="fr-FR" dirty="0"/>
              <a:t>accidents. Les deux aspects révèlent du « retour d’expérience ».</a:t>
            </a:r>
          </a:p>
          <a:p>
            <a:pPr algn="just">
              <a:lnSpc>
                <a:spcPct val="150000"/>
              </a:lnSpc>
            </a:pPr>
            <a:r>
              <a:rPr lang="fr-FR" dirty="0"/>
              <a:t>Pour ce qui concerne les leçons tirées de l’expérience, l’analyse des accidents locaux est </a:t>
            </a:r>
            <a:r>
              <a:rPr lang="fr-FR" dirty="0" smtClean="0"/>
              <a:t>un premier </a:t>
            </a:r>
            <a:r>
              <a:rPr lang="fr-FR" dirty="0"/>
              <a:t>pas, mais il faut aussi </a:t>
            </a:r>
            <a:r>
              <a:rPr lang="fr-FR" dirty="0" smtClean="0"/>
              <a:t>se préoccuper </a:t>
            </a:r>
            <a:r>
              <a:rPr lang="fr-FR" dirty="0"/>
              <a:t>de ce qui est arrivé ailleurs (les autres </a:t>
            </a:r>
            <a:r>
              <a:rPr lang="fr-FR" dirty="0" smtClean="0"/>
              <a:t>sites, ateliers</a:t>
            </a:r>
            <a:r>
              <a:rPr lang="fr-FR" dirty="0"/>
              <a:t>, etc</a:t>
            </a:r>
            <a:r>
              <a:rPr lang="fr-FR" dirty="0" smtClean="0"/>
              <a:t>.).</a:t>
            </a:r>
          </a:p>
          <a:p>
            <a:pPr algn="just">
              <a:lnSpc>
                <a:spcPct val="150000"/>
              </a:lnSpc>
            </a:pPr>
            <a:endParaRPr lang="fr-FR" dirty="0"/>
          </a:p>
          <a:p>
            <a:pPr algn="just">
              <a:lnSpc>
                <a:spcPct val="150000"/>
              </a:lnSpc>
            </a:pPr>
            <a:r>
              <a:rPr lang="fr-FR" b="1" dirty="0" smtClean="0">
                <a:solidFill>
                  <a:srgbClr val="00B050"/>
                </a:solidFill>
              </a:rPr>
              <a:t>5) </a:t>
            </a:r>
            <a:r>
              <a:rPr lang="fr-FR" b="1" dirty="0">
                <a:solidFill>
                  <a:srgbClr val="00B050"/>
                </a:solidFill>
              </a:rPr>
              <a:t>Motivation du personnel :</a:t>
            </a:r>
          </a:p>
          <a:p>
            <a:pPr algn="just">
              <a:lnSpc>
                <a:spcPct val="150000"/>
              </a:lnSpc>
            </a:pPr>
            <a:r>
              <a:rPr lang="fr-FR" dirty="0"/>
              <a:t>Facilité le dialogue, encouragement, promotion…</a:t>
            </a:r>
          </a:p>
        </p:txBody>
      </p:sp>
    </p:spTree>
    <p:extLst>
      <p:ext uri="{BB962C8B-B14F-4D97-AF65-F5344CB8AC3E}">
        <p14:creationId xmlns:p14="http://schemas.microsoft.com/office/powerpoint/2010/main" val="2265486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764704"/>
            <a:ext cx="7920880" cy="5632311"/>
          </a:xfrm>
          <a:prstGeom prst="rect">
            <a:avLst/>
          </a:prstGeom>
        </p:spPr>
        <p:txBody>
          <a:bodyPr wrap="square">
            <a:spAutoFit/>
          </a:bodyPr>
          <a:lstStyle/>
          <a:p>
            <a:pPr algn="just"/>
            <a:r>
              <a:rPr lang="fr-FR" b="1" dirty="0" smtClean="0">
                <a:solidFill>
                  <a:srgbClr val="00B050"/>
                </a:solidFill>
                <a:latin typeface="Arial" pitchFamily="34" charset="0"/>
                <a:cs typeface="Arial" pitchFamily="34" charset="0"/>
              </a:rPr>
              <a:t>6) </a:t>
            </a:r>
            <a:r>
              <a:rPr lang="fr-FR" b="1" dirty="0">
                <a:solidFill>
                  <a:srgbClr val="00B050"/>
                </a:solidFill>
                <a:latin typeface="Arial" pitchFamily="34" charset="0"/>
                <a:cs typeface="Arial" pitchFamily="34" charset="0"/>
              </a:rPr>
              <a:t>La communication :</a:t>
            </a:r>
          </a:p>
          <a:p>
            <a:pPr algn="just">
              <a:lnSpc>
                <a:spcPct val="150000"/>
              </a:lnSpc>
            </a:pPr>
            <a:r>
              <a:rPr lang="fr-FR" dirty="0" smtClean="0">
                <a:latin typeface="Arial" pitchFamily="34" charset="0"/>
                <a:cs typeface="Arial" pitchFamily="34" charset="0"/>
              </a:rPr>
              <a:t>	L’entreprise </a:t>
            </a:r>
            <a:r>
              <a:rPr lang="fr-FR" dirty="0">
                <a:latin typeface="Arial" pitchFamily="34" charset="0"/>
                <a:cs typeface="Arial" pitchFamily="34" charset="0"/>
              </a:rPr>
              <a:t>est un milieu hiérarchisé où la communication doit être organisée </a:t>
            </a:r>
            <a:r>
              <a:rPr lang="fr-FR" dirty="0" smtClean="0">
                <a:latin typeface="Arial" pitchFamily="34" charset="0"/>
                <a:cs typeface="Arial" pitchFamily="34" charset="0"/>
              </a:rPr>
              <a:t>pour fonctionner</a:t>
            </a:r>
          </a:p>
          <a:p>
            <a:pPr algn="just">
              <a:lnSpc>
                <a:spcPct val="150000"/>
              </a:lnSpc>
            </a:pPr>
            <a:endParaRPr lang="fr-FR" dirty="0" smtClean="0">
              <a:latin typeface="Arial" pitchFamily="34" charset="0"/>
              <a:cs typeface="Arial" pitchFamily="34" charset="0"/>
            </a:endParaRPr>
          </a:p>
          <a:p>
            <a:pPr algn="just"/>
            <a:r>
              <a:rPr lang="fr-FR" b="1" dirty="0" smtClean="0">
                <a:solidFill>
                  <a:srgbClr val="00B050"/>
                </a:solidFill>
                <a:latin typeface="Arial" pitchFamily="34" charset="0"/>
                <a:cs typeface="Arial" pitchFamily="34" charset="0"/>
              </a:rPr>
              <a:t>7) </a:t>
            </a:r>
            <a:r>
              <a:rPr lang="fr-FR" b="1" dirty="0">
                <a:solidFill>
                  <a:srgbClr val="00B050"/>
                </a:solidFill>
                <a:latin typeface="Arial" pitchFamily="34" charset="0"/>
                <a:cs typeface="Arial" pitchFamily="34" charset="0"/>
              </a:rPr>
              <a:t>Le </a:t>
            </a:r>
            <a:r>
              <a:rPr lang="fr-FR" b="1" dirty="0" smtClean="0">
                <a:solidFill>
                  <a:srgbClr val="00B050"/>
                </a:solidFill>
                <a:latin typeface="Arial" pitchFamily="34" charset="0"/>
                <a:cs typeface="Arial" pitchFamily="34" charset="0"/>
              </a:rPr>
              <a:t>contrôle </a:t>
            </a:r>
            <a:r>
              <a:rPr lang="fr-FR" b="1" dirty="0">
                <a:solidFill>
                  <a:srgbClr val="00B050"/>
                </a:solidFill>
                <a:latin typeface="Arial" pitchFamily="34" charset="0"/>
                <a:cs typeface="Arial" pitchFamily="34" charset="0"/>
              </a:rPr>
              <a:t>:</a:t>
            </a:r>
          </a:p>
          <a:p>
            <a:pPr algn="just">
              <a:lnSpc>
                <a:spcPct val="150000"/>
              </a:lnSpc>
            </a:pPr>
            <a:r>
              <a:rPr lang="fr-FR" dirty="0" smtClean="0">
                <a:latin typeface="Arial" pitchFamily="34" charset="0"/>
                <a:cs typeface="Arial" pitchFamily="34" charset="0"/>
              </a:rPr>
              <a:t>	La </a:t>
            </a:r>
            <a:r>
              <a:rPr lang="fr-FR" dirty="0">
                <a:latin typeface="Arial" pitchFamily="34" charset="0"/>
                <a:cs typeface="Arial" pitchFamily="34" charset="0"/>
              </a:rPr>
              <a:t>notion de contrôle est fondamentale dans tous les systèmes de </a:t>
            </a:r>
            <a:r>
              <a:rPr lang="fr-FR" dirty="0" smtClean="0">
                <a:latin typeface="Arial" pitchFamily="34" charset="0"/>
                <a:cs typeface="Arial" pitchFamily="34" charset="0"/>
              </a:rPr>
              <a:t>gestion, </a:t>
            </a:r>
            <a:r>
              <a:rPr lang="fr-FR" dirty="0">
                <a:latin typeface="Arial" pitchFamily="34" charset="0"/>
                <a:cs typeface="Arial" pitchFamily="34" charset="0"/>
              </a:rPr>
              <a:t>afin de s’assurer avant, pendant et après une action donnée, qu’il n’y a </a:t>
            </a:r>
            <a:r>
              <a:rPr lang="fr-FR" dirty="0" smtClean="0">
                <a:latin typeface="Arial" pitchFamily="34" charset="0"/>
                <a:cs typeface="Arial" pitchFamily="34" charset="0"/>
              </a:rPr>
              <a:t>pas de risque.</a:t>
            </a:r>
          </a:p>
          <a:p>
            <a:pPr algn="just">
              <a:lnSpc>
                <a:spcPct val="150000"/>
              </a:lnSpc>
            </a:pPr>
            <a:r>
              <a:rPr lang="fr-FR" b="1" dirty="0">
                <a:solidFill>
                  <a:srgbClr val="00B050"/>
                </a:solidFill>
                <a:latin typeface="Arial" pitchFamily="34" charset="0"/>
                <a:cs typeface="Arial" pitchFamily="34" charset="0"/>
              </a:rPr>
              <a:t>8</a:t>
            </a:r>
            <a:r>
              <a:rPr lang="fr-FR" b="1" dirty="0" smtClean="0">
                <a:solidFill>
                  <a:srgbClr val="00B050"/>
                </a:solidFill>
                <a:latin typeface="Arial" pitchFamily="34" charset="0"/>
                <a:cs typeface="Arial" pitchFamily="34" charset="0"/>
              </a:rPr>
              <a:t>) </a:t>
            </a:r>
            <a:r>
              <a:rPr lang="fr-FR" b="1" dirty="0">
                <a:solidFill>
                  <a:srgbClr val="00B050"/>
                </a:solidFill>
                <a:latin typeface="Arial" pitchFamily="34" charset="0"/>
                <a:cs typeface="Arial" pitchFamily="34" charset="0"/>
              </a:rPr>
              <a:t>La </a:t>
            </a:r>
            <a:r>
              <a:rPr lang="fr-FR" b="1" dirty="0" smtClean="0">
                <a:solidFill>
                  <a:srgbClr val="00B050"/>
                </a:solidFill>
                <a:latin typeface="Arial" pitchFamily="34" charset="0"/>
                <a:cs typeface="Arial" pitchFamily="34" charset="0"/>
              </a:rPr>
              <a:t>persévérance (continuité) </a:t>
            </a:r>
            <a:r>
              <a:rPr lang="fr-FR" b="1" dirty="0">
                <a:solidFill>
                  <a:srgbClr val="00B050"/>
                </a:solidFill>
                <a:latin typeface="Arial" pitchFamily="34" charset="0"/>
                <a:cs typeface="Arial" pitchFamily="34" charset="0"/>
              </a:rPr>
              <a:t>:</a:t>
            </a:r>
          </a:p>
          <a:p>
            <a:pPr algn="just">
              <a:lnSpc>
                <a:spcPct val="150000"/>
              </a:lnSpc>
            </a:pPr>
            <a:r>
              <a:rPr lang="fr-FR" dirty="0" smtClean="0">
                <a:latin typeface="Arial" pitchFamily="34" charset="0"/>
                <a:cs typeface="Arial" pitchFamily="34" charset="0"/>
              </a:rPr>
              <a:t>	La </a:t>
            </a:r>
            <a:r>
              <a:rPr lang="fr-FR" dirty="0">
                <a:latin typeface="Arial" pitchFamily="34" charset="0"/>
                <a:cs typeface="Arial" pitchFamily="34" charset="0"/>
              </a:rPr>
              <a:t>clé pour une meilleure sécurité repose pour beaucoup dans l’amélioration </a:t>
            </a:r>
            <a:r>
              <a:rPr lang="fr-FR" dirty="0" smtClean="0">
                <a:latin typeface="Arial" pitchFamily="34" charset="0"/>
                <a:cs typeface="Arial" pitchFamily="34" charset="0"/>
              </a:rPr>
              <a:t>des comportements </a:t>
            </a:r>
            <a:r>
              <a:rPr lang="fr-FR" dirty="0">
                <a:latin typeface="Arial" pitchFamily="34" charset="0"/>
                <a:cs typeface="Arial" pitchFamily="34" charset="0"/>
              </a:rPr>
              <a:t>à tous les niveaux de l’entreprise. Lorsque on s’engage dans une démarche </a:t>
            </a:r>
            <a:r>
              <a:rPr lang="fr-FR" dirty="0" smtClean="0">
                <a:latin typeface="Arial" pitchFamily="34" charset="0"/>
                <a:cs typeface="Arial" pitchFamily="34" charset="0"/>
              </a:rPr>
              <a:t>de sécurité</a:t>
            </a:r>
            <a:r>
              <a:rPr lang="fr-FR" dirty="0">
                <a:latin typeface="Arial" pitchFamily="34" charset="0"/>
                <a:cs typeface="Arial" pitchFamily="34" charset="0"/>
              </a:rPr>
              <a:t>, il est fondamental de l’inscrire dans la durée. Tout arrêt dans le suivi de la gestion </a:t>
            </a:r>
            <a:r>
              <a:rPr lang="fr-FR" dirty="0" smtClean="0">
                <a:latin typeface="Arial" pitchFamily="34" charset="0"/>
                <a:cs typeface="Arial" pitchFamily="34" charset="0"/>
              </a:rPr>
              <a:t>de la </a:t>
            </a:r>
            <a:r>
              <a:rPr lang="fr-FR" dirty="0">
                <a:latin typeface="Arial" pitchFamily="34" charset="0"/>
                <a:cs typeface="Arial" pitchFamily="34" charset="0"/>
              </a:rPr>
              <a:t>sécurité entraine l’échec de la politique mise en place.</a:t>
            </a:r>
            <a:endParaRPr lang="fr-FR" dirty="0" smtClean="0">
              <a:latin typeface="Arial" pitchFamily="34" charset="0"/>
              <a:cs typeface="Arial" pitchFamily="34" charset="0"/>
            </a:endParaRPr>
          </a:p>
        </p:txBody>
      </p:sp>
    </p:spTree>
    <p:extLst>
      <p:ext uri="{BB962C8B-B14F-4D97-AF65-F5344CB8AC3E}">
        <p14:creationId xmlns:p14="http://schemas.microsoft.com/office/powerpoint/2010/main" val="1620521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738" t="26550" r="59729" b="10307"/>
          <a:stretch/>
        </p:blipFill>
        <p:spPr bwMode="auto">
          <a:xfrm>
            <a:off x="611560" y="908720"/>
            <a:ext cx="7920879" cy="6065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7294" y="287505"/>
            <a:ext cx="3384376" cy="830997"/>
          </a:xfrm>
          <a:prstGeom prst="rect">
            <a:avLst/>
          </a:prstGeom>
          <a:solidFill>
            <a:schemeClr val="bg2">
              <a:lumMod val="20000"/>
              <a:lumOff val="80000"/>
            </a:schemeClr>
          </a:solidFill>
        </p:spPr>
        <p:txBody>
          <a:bodyPr wrap="square">
            <a:spAutoFit/>
          </a:bodyPr>
          <a:lstStyle/>
          <a:p>
            <a:pPr algn="ctr"/>
            <a:r>
              <a:rPr lang="fr-FR" sz="1600" b="1" dirty="0">
                <a:solidFill>
                  <a:srgbClr val="C00000"/>
                </a:solidFill>
              </a:rPr>
              <a:t>2.3. Environnement : </a:t>
            </a:r>
            <a:endParaRPr lang="fr-FR" sz="1600" b="1" dirty="0" smtClean="0">
              <a:solidFill>
                <a:srgbClr val="C00000"/>
              </a:solidFill>
            </a:endParaRPr>
          </a:p>
          <a:p>
            <a:pPr algn="ctr"/>
            <a:r>
              <a:rPr lang="fr-FR" sz="1600" b="1" dirty="0" smtClean="0"/>
              <a:t>Importance </a:t>
            </a:r>
            <a:r>
              <a:rPr lang="fr-FR" sz="1600" b="1" dirty="0"/>
              <a:t>de l’environnement pour l’entreprise :</a:t>
            </a:r>
          </a:p>
        </p:txBody>
      </p:sp>
    </p:spTree>
    <p:extLst>
      <p:ext uri="{BB962C8B-B14F-4D97-AF65-F5344CB8AC3E}">
        <p14:creationId xmlns:p14="http://schemas.microsoft.com/office/powerpoint/2010/main" val="259543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526170"/>
            <a:ext cx="2005677" cy="369332"/>
          </a:xfrm>
          <a:prstGeom prst="rect">
            <a:avLst/>
          </a:prstGeom>
          <a:solidFill>
            <a:schemeClr val="bg2">
              <a:lumMod val="20000"/>
              <a:lumOff val="80000"/>
            </a:schemeClr>
          </a:solidFill>
        </p:spPr>
        <p:txBody>
          <a:bodyPr wrap="none">
            <a:spAutoFit/>
          </a:bodyPr>
          <a:lstStyle/>
          <a:p>
            <a:r>
              <a:rPr lang="fr-FR" b="1" u="sng" dirty="0">
                <a:solidFill>
                  <a:srgbClr val="C00000"/>
                </a:solidFill>
                <a:latin typeface="Arial" pitchFamily="34" charset="0"/>
                <a:cs typeface="Arial" pitchFamily="34" charset="0"/>
              </a:rPr>
              <a:t>3. Structure HSE</a:t>
            </a:r>
          </a:p>
        </p:txBody>
      </p:sp>
      <p:sp>
        <p:nvSpPr>
          <p:cNvPr id="5" name="Rectangle 4"/>
          <p:cNvSpPr/>
          <p:nvPr/>
        </p:nvSpPr>
        <p:spPr>
          <a:xfrm>
            <a:off x="539552" y="908720"/>
            <a:ext cx="7776864" cy="2031325"/>
          </a:xfrm>
          <a:prstGeom prst="rect">
            <a:avLst/>
          </a:prstGeom>
        </p:spPr>
        <p:txBody>
          <a:bodyPr wrap="square">
            <a:spAutoFit/>
          </a:bodyPr>
          <a:lstStyle/>
          <a:p>
            <a:pPr algn="just"/>
            <a:r>
              <a:rPr lang="fr-FR" b="1" dirty="0">
                <a:solidFill>
                  <a:schemeClr val="bg2">
                    <a:lumMod val="50000"/>
                  </a:schemeClr>
                </a:solidFill>
                <a:latin typeface="Arial" pitchFamily="34" charset="0"/>
                <a:cs typeface="Arial" pitchFamily="34" charset="0"/>
              </a:rPr>
              <a:t>3.1. Démarche de développement </a:t>
            </a:r>
            <a:r>
              <a:rPr lang="fr-FR" b="1" dirty="0" smtClean="0">
                <a:solidFill>
                  <a:schemeClr val="bg2">
                    <a:lumMod val="50000"/>
                  </a:schemeClr>
                </a:solidFill>
                <a:latin typeface="Arial" pitchFamily="34" charset="0"/>
                <a:cs typeface="Arial" pitchFamily="34" charset="0"/>
              </a:rPr>
              <a:t>durable</a:t>
            </a:r>
          </a:p>
          <a:p>
            <a:pPr algn="just"/>
            <a:endParaRPr lang="fr-FR" b="1" dirty="0" smtClean="0">
              <a:solidFill>
                <a:schemeClr val="bg2">
                  <a:lumMod val="50000"/>
                </a:schemeClr>
              </a:solidFill>
              <a:latin typeface="Arial" pitchFamily="34" charset="0"/>
              <a:cs typeface="Arial" pitchFamily="34" charset="0"/>
            </a:endParaRPr>
          </a:p>
          <a:p>
            <a:pPr algn="just"/>
            <a:r>
              <a:rPr lang="fr-FR" dirty="0" smtClean="0">
                <a:latin typeface="Arial" pitchFamily="34" charset="0"/>
                <a:cs typeface="Arial" pitchFamily="34" charset="0"/>
              </a:rPr>
              <a:t> Protection des hommes et des populations :</a:t>
            </a:r>
          </a:p>
          <a:p>
            <a:pPr algn="just"/>
            <a:r>
              <a:rPr lang="fr-FR" dirty="0" smtClean="0">
                <a:latin typeface="Arial" pitchFamily="34" charset="0"/>
                <a:cs typeface="Arial" pitchFamily="34" charset="0"/>
              </a:rPr>
              <a:t>   - Maîtrise </a:t>
            </a:r>
            <a:r>
              <a:rPr lang="fr-FR" dirty="0">
                <a:latin typeface="Arial" pitchFamily="34" charset="0"/>
                <a:cs typeface="Arial" pitchFamily="34" charset="0"/>
              </a:rPr>
              <a:t>de la santé des salariés à leur poste de travail.</a:t>
            </a:r>
          </a:p>
          <a:p>
            <a:pPr algn="just"/>
            <a:r>
              <a:rPr lang="fr-FR" dirty="0">
                <a:latin typeface="Arial" pitchFamily="34" charset="0"/>
                <a:cs typeface="Arial" pitchFamily="34" charset="0"/>
              </a:rPr>
              <a:t> Protection des biens/Efficacité économique :</a:t>
            </a:r>
          </a:p>
          <a:p>
            <a:pPr algn="just"/>
            <a:r>
              <a:rPr lang="fr-FR" dirty="0" smtClean="0">
                <a:latin typeface="Arial" pitchFamily="34" charset="0"/>
                <a:cs typeface="Arial" pitchFamily="34" charset="0"/>
              </a:rPr>
              <a:t>   -Rentabilité</a:t>
            </a:r>
            <a:r>
              <a:rPr lang="fr-FR" dirty="0">
                <a:latin typeface="Arial" pitchFamily="34" charset="0"/>
                <a:cs typeface="Arial" pitchFamily="34" charset="0"/>
              </a:rPr>
              <a:t>, réputation, image de marque, sûreté</a:t>
            </a:r>
          </a:p>
          <a:p>
            <a:pPr algn="just"/>
            <a:r>
              <a:rPr lang="fr-FR" dirty="0">
                <a:latin typeface="Arial" pitchFamily="34" charset="0"/>
                <a:cs typeface="Arial" pitchFamily="34" charset="0"/>
              </a:rPr>
              <a:t> Respect </a:t>
            </a:r>
            <a:r>
              <a:rPr lang="fr-FR" dirty="0" smtClean="0">
                <a:latin typeface="Arial" pitchFamily="34" charset="0"/>
                <a:cs typeface="Arial" pitchFamily="34" charset="0"/>
              </a:rPr>
              <a:t>de </a:t>
            </a:r>
            <a:r>
              <a:rPr lang="fr-FR" dirty="0">
                <a:latin typeface="Arial" pitchFamily="34" charset="0"/>
                <a:cs typeface="Arial" pitchFamily="34" charset="0"/>
              </a:rPr>
              <a:t>notre environnement :</a:t>
            </a:r>
          </a:p>
        </p:txBody>
      </p:sp>
      <p:sp>
        <p:nvSpPr>
          <p:cNvPr id="6" name="Rectangle 5"/>
          <p:cNvSpPr/>
          <p:nvPr/>
        </p:nvSpPr>
        <p:spPr>
          <a:xfrm>
            <a:off x="539552" y="3014950"/>
            <a:ext cx="7920880" cy="2862322"/>
          </a:xfrm>
          <a:prstGeom prst="rect">
            <a:avLst/>
          </a:prstGeom>
        </p:spPr>
        <p:txBody>
          <a:bodyPr wrap="square">
            <a:spAutoFit/>
          </a:bodyPr>
          <a:lstStyle/>
          <a:p>
            <a:pPr algn="just"/>
            <a:r>
              <a:rPr lang="fr-FR" dirty="0" smtClean="0">
                <a:latin typeface="Arial" pitchFamily="34" charset="0"/>
                <a:cs typeface="Arial" pitchFamily="34" charset="0"/>
              </a:rPr>
              <a:t>   -rejets </a:t>
            </a:r>
            <a:r>
              <a:rPr lang="fr-FR" dirty="0">
                <a:latin typeface="Arial" pitchFamily="34" charset="0"/>
                <a:cs typeface="Arial" pitchFamily="34" charset="0"/>
              </a:rPr>
              <a:t>chroniques et accidentels / déchets</a:t>
            </a:r>
          </a:p>
          <a:p>
            <a:pPr algn="just"/>
            <a:r>
              <a:rPr lang="fr-FR" dirty="0" smtClean="0">
                <a:latin typeface="Arial" pitchFamily="34" charset="0"/>
                <a:cs typeface="Arial" pitchFamily="34" charset="0"/>
              </a:rPr>
              <a:t>   -produits </a:t>
            </a:r>
            <a:r>
              <a:rPr lang="fr-FR" dirty="0">
                <a:latin typeface="Arial" pitchFamily="34" charset="0"/>
                <a:cs typeface="Arial" pitchFamily="34" charset="0"/>
              </a:rPr>
              <a:t>achetés / vendus (cycle complet de la vie du produit)</a:t>
            </a:r>
          </a:p>
          <a:p>
            <a:pPr algn="just"/>
            <a:r>
              <a:rPr lang="fr-FR" dirty="0">
                <a:latin typeface="Arial" pitchFamily="34" charset="0"/>
                <a:cs typeface="Arial" pitchFamily="34" charset="0"/>
              </a:rPr>
              <a:t> Respect des lois et règlements imposés par les pouvoirs publics</a:t>
            </a:r>
          </a:p>
          <a:p>
            <a:pPr algn="just"/>
            <a:r>
              <a:rPr lang="fr-FR" dirty="0">
                <a:latin typeface="Arial" pitchFamily="34" charset="0"/>
                <a:cs typeface="Arial" pitchFamily="34" charset="0"/>
              </a:rPr>
              <a:t>Sécurité / Hygiène-Santé / Protection de l'environnement résultent de la bonne </a:t>
            </a:r>
            <a:r>
              <a:rPr lang="fr-FR" dirty="0" smtClean="0">
                <a:latin typeface="Arial" pitchFamily="34" charset="0"/>
                <a:cs typeface="Arial" pitchFamily="34" charset="0"/>
              </a:rPr>
              <a:t>articulation des </a:t>
            </a:r>
            <a:r>
              <a:rPr lang="fr-FR" dirty="0">
                <a:latin typeface="Arial" pitchFamily="34" charset="0"/>
                <a:cs typeface="Arial" pitchFamily="34" charset="0"/>
              </a:rPr>
              <a:t>éléments de prévention (règlements, actions mises en </a:t>
            </a:r>
            <a:r>
              <a:rPr lang="fr-FR" dirty="0" smtClean="0">
                <a:latin typeface="Arial" pitchFamily="34" charset="0"/>
                <a:cs typeface="Arial" pitchFamily="34" charset="0"/>
              </a:rPr>
              <a:t>œuvre) </a:t>
            </a:r>
            <a:r>
              <a:rPr lang="fr-FR" dirty="0">
                <a:latin typeface="Arial" pitchFamily="34" charset="0"/>
                <a:cs typeface="Arial" pitchFamily="34" charset="0"/>
              </a:rPr>
              <a:t>:</a:t>
            </a:r>
          </a:p>
          <a:p>
            <a:pPr algn="just"/>
            <a:r>
              <a:rPr lang="fr-FR" dirty="0" smtClean="0">
                <a:latin typeface="Arial" pitchFamily="34" charset="0"/>
                <a:cs typeface="Arial" pitchFamily="34" charset="0"/>
              </a:rPr>
              <a:t>   -  modalité </a:t>
            </a:r>
            <a:r>
              <a:rPr lang="fr-FR" dirty="0">
                <a:latin typeface="Arial" pitchFamily="34" charset="0"/>
                <a:cs typeface="Arial" pitchFamily="34" charset="0"/>
              </a:rPr>
              <a:t>d'application et de contrôle</a:t>
            </a:r>
          </a:p>
          <a:p>
            <a:pPr algn="just"/>
            <a:r>
              <a:rPr lang="fr-FR" dirty="0" smtClean="0">
                <a:latin typeface="Arial" pitchFamily="34" charset="0"/>
                <a:cs typeface="Arial" pitchFamily="34" charset="0"/>
              </a:rPr>
              <a:t>   - </a:t>
            </a:r>
            <a:r>
              <a:rPr lang="fr-FR" dirty="0">
                <a:latin typeface="Arial" pitchFamily="34" charset="0"/>
                <a:cs typeface="Arial" pitchFamily="34" charset="0"/>
              </a:rPr>
              <a:t>recherche permanente basée sur la connaissance des textes et sur l'expérience</a:t>
            </a:r>
          </a:p>
          <a:p>
            <a:pPr algn="just"/>
            <a:r>
              <a:rPr lang="fr-FR" dirty="0" smtClean="0">
                <a:latin typeface="Arial" pitchFamily="34" charset="0"/>
                <a:cs typeface="Arial" pitchFamily="34" charset="0"/>
              </a:rPr>
              <a:t>   - </a:t>
            </a:r>
            <a:r>
              <a:rPr lang="fr-FR" dirty="0">
                <a:latin typeface="Arial" pitchFamily="34" charset="0"/>
                <a:cs typeface="Arial" pitchFamily="34" charset="0"/>
              </a:rPr>
              <a:t>formation du personnel.</a:t>
            </a:r>
          </a:p>
        </p:txBody>
      </p:sp>
    </p:spTree>
    <p:extLst>
      <p:ext uri="{BB962C8B-B14F-4D97-AF65-F5344CB8AC3E}">
        <p14:creationId xmlns:p14="http://schemas.microsoft.com/office/powerpoint/2010/main" val="2934369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9553" y="718374"/>
            <a:ext cx="6408712" cy="369332"/>
          </a:xfrm>
          <a:prstGeom prst="rect">
            <a:avLst/>
          </a:prstGeom>
        </p:spPr>
        <p:txBody>
          <a:bodyPr wrap="square">
            <a:spAutoFit/>
          </a:bodyPr>
          <a:lstStyle/>
          <a:p>
            <a:r>
              <a:rPr lang="fr-FR" b="1" u="sng" dirty="0">
                <a:solidFill>
                  <a:schemeClr val="bg2">
                    <a:lumMod val="50000"/>
                  </a:schemeClr>
                </a:solidFill>
              </a:rPr>
              <a:t>3.2. Fonctions habituelles d’une structure HSE</a:t>
            </a:r>
          </a:p>
        </p:txBody>
      </p:sp>
      <p:sp>
        <p:nvSpPr>
          <p:cNvPr id="5" name="Rectangle 4"/>
          <p:cNvSpPr/>
          <p:nvPr/>
        </p:nvSpPr>
        <p:spPr>
          <a:xfrm>
            <a:off x="683567" y="1412776"/>
            <a:ext cx="7678361" cy="861774"/>
          </a:xfrm>
          <a:prstGeom prst="rect">
            <a:avLst/>
          </a:prstGeom>
        </p:spPr>
        <p:txBody>
          <a:bodyPr wrap="square">
            <a:spAutoFit/>
          </a:bodyPr>
          <a:lstStyle/>
          <a:p>
            <a:pPr algn="just"/>
            <a:r>
              <a:rPr lang="fr-FR" b="1" u="sng" dirty="0">
                <a:solidFill>
                  <a:srgbClr val="0070C0"/>
                </a:solidFill>
              </a:rPr>
              <a:t>3.2.1. Rôle de la structure HSE : </a:t>
            </a:r>
            <a:endParaRPr lang="fr-FR" b="1" u="sng" dirty="0" smtClean="0">
              <a:solidFill>
                <a:srgbClr val="0070C0"/>
              </a:solidFill>
            </a:endParaRPr>
          </a:p>
          <a:p>
            <a:pPr algn="just"/>
            <a:r>
              <a:rPr lang="fr-FR" sz="1600" dirty="0" smtClean="0"/>
              <a:t>Protéger </a:t>
            </a:r>
            <a:r>
              <a:rPr lang="fr-FR" sz="1600" dirty="0"/>
              <a:t>l’homme et </a:t>
            </a:r>
            <a:r>
              <a:rPr lang="fr-FR" sz="1600" dirty="0" smtClean="0"/>
              <a:t>son environnement par </a:t>
            </a:r>
            <a:r>
              <a:rPr lang="fr-FR" sz="1600" dirty="0"/>
              <a:t>: La prévention, l'élimination, la réduction des risques.</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755" t="43484" r="55163" b="25081"/>
          <a:stretch/>
        </p:blipFill>
        <p:spPr bwMode="auto">
          <a:xfrm>
            <a:off x="971600" y="2934236"/>
            <a:ext cx="7390329" cy="3087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89553" y="2564904"/>
            <a:ext cx="3568606" cy="369332"/>
          </a:xfrm>
          <a:prstGeom prst="rect">
            <a:avLst/>
          </a:prstGeom>
        </p:spPr>
        <p:txBody>
          <a:bodyPr wrap="none">
            <a:spAutoFit/>
          </a:bodyPr>
          <a:lstStyle/>
          <a:p>
            <a:r>
              <a:rPr lang="fr-FR" b="1" u="sng" dirty="0">
                <a:solidFill>
                  <a:srgbClr val="0070C0"/>
                </a:solidFill>
              </a:rPr>
              <a:t>3.2.2. Objectifs du service </a:t>
            </a:r>
            <a:r>
              <a:rPr lang="fr-FR" b="1" u="sng" dirty="0" smtClean="0">
                <a:solidFill>
                  <a:srgbClr val="0070C0"/>
                </a:solidFill>
              </a:rPr>
              <a:t>HSE </a:t>
            </a:r>
          </a:p>
        </p:txBody>
      </p:sp>
      <p:sp>
        <p:nvSpPr>
          <p:cNvPr id="7" name="Rectangle 6"/>
          <p:cNvSpPr/>
          <p:nvPr/>
        </p:nvSpPr>
        <p:spPr>
          <a:xfrm>
            <a:off x="1835696" y="5919663"/>
            <a:ext cx="5649511" cy="369332"/>
          </a:xfrm>
          <a:prstGeom prst="rect">
            <a:avLst/>
          </a:prstGeom>
        </p:spPr>
        <p:txBody>
          <a:bodyPr wrap="square">
            <a:spAutoFit/>
          </a:bodyPr>
          <a:lstStyle/>
          <a:p>
            <a:r>
              <a:rPr lang="fr-FR" b="1" dirty="0"/>
              <a:t>Cycle d’amélioration </a:t>
            </a:r>
            <a:r>
              <a:rPr lang="fr-FR" b="1" dirty="0" smtClean="0"/>
              <a:t>continue : </a:t>
            </a:r>
            <a:r>
              <a:rPr lang="fr-FR" b="1" dirty="0"/>
              <a:t>roue de Deming</a:t>
            </a:r>
          </a:p>
        </p:txBody>
      </p:sp>
    </p:spTree>
    <p:extLst>
      <p:ext uri="{BB962C8B-B14F-4D97-AF65-F5344CB8AC3E}">
        <p14:creationId xmlns:p14="http://schemas.microsoft.com/office/powerpoint/2010/main" val="2258643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576" y="1052736"/>
            <a:ext cx="7704856" cy="4247317"/>
          </a:xfrm>
          <a:prstGeom prst="rect">
            <a:avLst/>
          </a:prstGeom>
        </p:spPr>
        <p:txBody>
          <a:bodyPr wrap="square">
            <a:spAutoFit/>
          </a:bodyPr>
          <a:lstStyle/>
          <a:p>
            <a:pPr algn="just">
              <a:lnSpc>
                <a:spcPct val="150000"/>
              </a:lnSpc>
            </a:pPr>
            <a:r>
              <a:rPr lang="fr-FR" b="1" dirty="0">
                <a:solidFill>
                  <a:srgbClr val="0070C0"/>
                </a:solidFill>
                <a:latin typeface="Arial" pitchFamily="34" charset="0"/>
                <a:cs typeface="Arial" pitchFamily="34" charset="0"/>
              </a:rPr>
              <a:t>1- Planifier : </a:t>
            </a:r>
            <a:endParaRPr lang="fr-FR" b="1" dirty="0" smtClean="0">
              <a:solidFill>
                <a:srgbClr val="0070C0"/>
              </a:solidFill>
              <a:latin typeface="Arial" pitchFamily="34" charset="0"/>
              <a:cs typeface="Arial" pitchFamily="34" charset="0"/>
            </a:endParaRPr>
          </a:p>
          <a:p>
            <a:pPr marL="285750" indent="-285750" algn="just">
              <a:lnSpc>
                <a:spcPct val="150000"/>
              </a:lnSpc>
              <a:buFont typeface="Wingdings" pitchFamily="2" charset="2"/>
              <a:buChar char="v"/>
            </a:pPr>
            <a:r>
              <a:rPr lang="fr-FR" dirty="0" smtClean="0">
                <a:latin typeface="Arial" pitchFamily="34" charset="0"/>
                <a:cs typeface="Arial" pitchFamily="34" charset="0"/>
              </a:rPr>
              <a:t>Participer </a:t>
            </a:r>
            <a:r>
              <a:rPr lang="fr-FR" dirty="0">
                <a:latin typeface="Arial" pitchFamily="34" charset="0"/>
                <a:cs typeface="Arial" pitchFamily="34" charset="0"/>
              </a:rPr>
              <a:t>à la définition de la politique HSE du site en termes d'objectifs et </a:t>
            </a:r>
            <a:r>
              <a:rPr lang="fr-FR" dirty="0" smtClean="0">
                <a:latin typeface="Arial" pitchFamily="34" charset="0"/>
                <a:cs typeface="Arial" pitchFamily="34" charset="0"/>
              </a:rPr>
              <a:t>de moyens</a:t>
            </a:r>
          </a:p>
          <a:p>
            <a:pPr algn="just">
              <a:lnSpc>
                <a:spcPct val="150000"/>
              </a:lnSpc>
            </a:pPr>
            <a:endParaRPr lang="fr-FR" dirty="0" smtClean="0">
              <a:latin typeface="Arial" pitchFamily="34" charset="0"/>
              <a:cs typeface="Arial" pitchFamily="34" charset="0"/>
            </a:endParaRPr>
          </a:p>
          <a:p>
            <a:pPr algn="just">
              <a:lnSpc>
                <a:spcPct val="150000"/>
              </a:lnSpc>
            </a:pPr>
            <a:r>
              <a:rPr lang="fr-FR" b="1" dirty="0" smtClean="0">
                <a:solidFill>
                  <a:srgbClr val="0070C0"/>
                </a:solidFill>
                <a:latin typeface="Arial" pitchFamily="34" charset="0"/>
                <a:cs typeface="Arial" pitchFamily="34" charset="0"/>
              </a:rPr>
              <a:t>2-Dérouler</a:t>
            </a:r>
            <a:r>
              <a:rPr lang="fr-FR" b="1" dirty="0">
                <a:solidFill>
                  <a:srgbClr val="0070C0"/>
                </a:solidFill>
                <a:latin typeface="Arial" pitchFamily="34" charset="0"/>
                <a:cs typeface="Arial" pitchFamily="34" charset="0"/>
              </a:rPr>
              <a:t>/ Faire :</a:t>
            </a:r>
          </a:p>
          <a:p>
            <a:pPr marL="285750" indent="-285750" algn="just">
              <a:lnSpc>
                <a:spcPct val="150000"/>
              </a:lnSpc>
              <a:buFont typeface="Wingdings" pitchFamily="2" charset="2"/>
              <a:buChar char="v"/>
            </a:pPr>
            <a:r>
              <a:rPr lang="fr-FR" dirty="0" smtClean="0">
                <a:latin typeface="Arial" pitchFamily="34" charset="0"/>
                <a:cs typeface="Arial" pitchFamily="34" charset="0"/>
              </a:rPr>
              <a:t> </a:t>
            </a:r>
            <a:r>
              <a:rPr lang="fr-FR" dirty="0">
                <a:latin typeface="Arial" pitchFamily="34" charset="0"/>
                <a:cs typeface="Arial" pitchFamily="34" charset="0"/>
              </a:rPr>
              <a:t>Rédiger et maintenir à jour les consignes </a:t>
            </a:r>
            <a:r>
              <a:rPr lang="fr-FR" dirty="0" smtClean="0">
                <a:latin typeface="Arial" pitchFamily="34" charset="0"/>
                <a:cs typeface="Arial" pitchFamily="34" charset="0"/>
              </a:rPr>
              <a:t>HSE</a:t>
            </a:r>
          </a:p>
          <a:p>
            <a:pPr marL="285750" indent="-285750" algn="just">
              <a:lnSpc>
                <a:spcPct val="150000"/>
              </a:lnSpc>
              <a:buFont typeface="Wingdings" pitchFamily="2" charset="2"/>
              <a:buChar char="v"/>
            </a:pPr>
            <a:r>
              <a:rPr lang="fr-FR" dirty="0" smtClean="0">
                <a:latin typeface="Arial" pitchFamily="34" charset="0"/>
                <a:cs typeface="Arial" pitchFamily="34" charset="0"/>
              </a:rPr>
              <a:t> </a:t>
            </a:r>
            <a:r>
              <a:rPr lang="fr-FR" dirty="0">
                <a:latin typeface="Arial" pitchFamily="34" charset="0"/>
                <a:cs typeface="Arial" pitchFamily="34" charset="0"/>
              </a:rPr>
              <a:t>Connaitre / Centraliser et Diffuser toute la documentation utile (</a:t>
            </a:r>
            <a:r>
              <a:rPr lang="fr-FR" dirty="0" smtClean="0">
                <a:latin typeface="Arial" pitchFamily="34" charset="0"/>
                <a:cs typeface="Arial" pitchFamily="34" charset="0"/>
              </a:rPr>
              <a:t>recommandations, obligations </a:t>
            </a:r>
            <a:r>
              <a:rPr lang="fr-FR" dirty="0">
                <a:latin typeface="Arial" pitchFamily="34" charset="0"/>
                <a:cs typeface="Arial" pitchFamily="34" charset="0"/>
              </a:rPr>
              <a:t>réglementaires, </a:t>
            </a:r>
            <a:r>
              <a:rPr lang="fr-FR" dirty="0" smtClean="0">
                <a:latin typeface="Arial" pitchFamily="34" charset="0"/>
                <a:cs typeface="Arial" pitchFamily="34" charset="0"/>
              </a:rPr>
              <a:t>…)</a:t>
            </a:r>
          </a:p>
          <a:p>
            <a:pPr marL="285750" indent="-285750" algn="just">
              <a:lnSpc>
                <a:spcPct val="150000"/>
              </a:lnSpc>
              <a:buFont typeface="Wingdings" pitchFamily="2" charset="2"/>
              <a:buChar char="v"/>
            </a:pPr>
            <a:r>
              <a:rPr lang="fr-FR" dirty="0" smtClean="0">
                <a:latin typeface="Arial" pitchFamily="34" charset="0"/>
                <a:cs typeface="Arial" pitchFamily="34" charset="0"/>
              </a:rPr>
              <a:t> </a:t>
            </a:r>
            <a:r>
              <a:rPr lang="fr-FR" dirty="0">
                <a:latin typeface="Arial" pitchFamily="34" charset="0"/>
                <a:cs typeface="Arial" pitchFamily="34" charset="0"/>
              </a:rPr>
              <a:t>Assurer la formation du personnel en matière de prévention </a:t>
            </a:r>
            <a:r>
              <a:rPr lang="fr-FR" dirty="0" smtClean="0">
                <a:latin typeface="Arial" pitchFamily="34" charset="0"/>
                <a:cs typeface="Arial" pitchFamily="34" charset="0"/>
              </a:rPr>
              <a:t>HSE</a:t>
            </a:r>
          </a:p>
          <a:p>
            <a:pPr marL="285750" indent="-285750" algn="just">
              <a:lnSpc>
                <a:spcPct val="150000"/>
              </a:lnSpc>
              <a:buFont typeface="Wingdings" pitchFamily="2" charset="2"/>
              <a:buChar char="v"/>
            </a:pPr>
            <a:r>
              <a:rPr lang="fr-FR" dirty="0" smtClean="0">
                <a:latin typeface="Arial" pitchFamily="34" charset="0"/>
                <a:cs typeface="Arial" pitchFamily="34" charset="0"/>
              </a:rPr>
              <a:t> </a:t>
            </a:r>
            <a:r>
              <a:rPr lang="fr-FR" dirty="0">
                <a:latin typeface="Arial" pitchFamily="34" charset="0"/>
                <a:cs typeface="Arial" pitchFamily="34" charset="0"/>
              </a:rPr>
              <a:t>Diriger les actions de communication HSE</a:t>
            </a:r>
          </a:p>
        </p:txBody>
      </p:sp>
    </p:spTree>
    <p:extLst>
      <p:ext uri="{BB962C8B-B14F-4D97-AF65-F5344CB8AC3E}">
        <p14:creationId xmlns:p14="http://schemas.microsoft.com/office/powerpoint/2010/main" val="3351329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39552" y="764777"/>
            <a:ext cx="7991584" cy="892552"/>
          </a:xfrm>
          <a:prstGeom prst="rect">
            <a:avLst/>
          </a:prstGeom>
          <a:solidFill>
            <a:schemeClr val="bg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r-FR" b="1" u="sng" dirty="0">
                <a:solidFill>
                  <a:srgbClr val="C00000"/>
                </a:solidFill>
                <a:cs typeface="Arial" pitchFamily="34" charset="0"/>
              </a:rPr>
              <a:t>Chapitre </a:t>
            </a:r>
            <a:r>
              <a:rPr lang="fr-FR" b="1" u="sng" dirty="0" smtClean="0">
                <a:solidFill>
                  <a:srgbClr val="C00000"/>
                </a:solidFill>
                <a:cs typeface="Arial" pitchFamily="34" charset="0"/>
              </a:rPr>
              <a:t>I</a:t>
            </a:r>
            <a:r>
              <a:rPr lang="fr-FR" u="sng" dirty="0" smtClean="0">
                <a:solidFill>
                  <a:srgbClr val="C00000"/>
                </a:solidFill>
                <a:cs typeface="Arial" pitchFamily="34" charset="0"/>
              </a:rPr>
              <a:t> </a:t>
            </a:r>
            <a:r>
              <a:rPr lang="fr-FR" u="sng" dirty="0">
                <a:solidFill>
                  <a:srgbClr val="C00000"/>
                </a:solidFill>
                <a:cs typeface="Arial" pitchFamily="34" charset="0"/>
              </a:rPr>
              <a:t>: </a:t>
            </a:r>
            <a:r>
              <a:rPr lang="fr-FR" b="1" dirty="0" smtClean="0">
                <a:solidFill>
                  <a:srgbClr val="C00000"/>
                </a:solidFill>
                <a:cs typeface="Arial" pitchFamily="34" charset="0"/>
              </a:rPr>
              <a:t>Hygiène</a:t>
            </a:r>
            <a:r>
              <a:rPr lang="fr-FR" b="1" dirty="0">
                <a:solidFill>
                  <a:srgbClr val="C00000"/>
                </a:solidFill>
                <a:cs typeface="Arial" pitchFamily="34" charset="0"/>
              </a:rPr>
              <a:t>, la sécurité et </a:t>
            </a:r>
            <a:r>
              <a:rPr lang="fr-FR" b="1" dirty="0" smtClean="0">
                <a:solidFill>
                  <a:srgbClr val="C00000"/>
                </a:solidFill>
                <a:cs typeface="Arial" pitchFamily="34" charset="0"/>
              </a:rPr>
              <a:t>l’environnement</a:t>
            </a:r>
          </a:p>
          <a:p>
            <a:pPr algn="just"/>
            <a:r>
              <a:rPr lang="fr-FR" sz="1600" dirty="0"/>
              <a:t>Définitions et concepts relatifs aux aspecte santé, sécurité et environnement, Gestion de la santé au travail et de la sécurité des personnes</a:t>
            </a:r>
            <a:endParaRPr lang="fr-FR" sz="1600" b="1" dirty="0" smtClean="0">
              <a:solidFill>
                <a:srgbClr val="C00000"/>
              </a:solidFill>
              <a:latin typeface="Arial" pitchFamily="34" charset="0"/>
              <a:cs typeface="Arial" pitchFamily="34" charset="0"/>
            </a:endParaRPr>
          </a:p>
        </p:txBody>
      </p:sp>
      <p:sp>
        <p:nvSpPr>
          <p:cNvPr id="5" name="Rectangle 1"/>
          <p:cNvSpPr>
            <a:spLocks noChangeArrowheads="1"/>
          </p:cNvSpPr>
          <p:nvPr/>
        </p:nvSpPr>
        <p:spPr bwMode="auto">
          <a:xfrm>
            <a:off x="575556" y="1888956"/>
            <a:ext cx="7955580" cy="1107996"/>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r-FR" b="1" u="sng" dirty="0" smtClean="0">
                <a:solidFill>
                  <a:srgbClr val="C00000"/>
                </a:solidFill>
                <a:cs typeface="Arial" pitchFamily="34" charset="0"/>
              </a:rPr>
              <a:t>Chapitre </a:t>
            </a:r>
            <a:r>
              <a:rPr lang="fr-FR" b="1" u="sng" dirty="0">
                <a:solidFill>
                  <a:srgbClr val="C00000"/>
                </a:solidFill>
                <a:cs typeface="Arial" pitchFamily="34" charset="0"/>
              </a:rPr>
              <a:t>II : </a:t>
            </a:r>
            <a:r>
              <a:rPr lang="fr-FR" b="1" dirty="0">
                <a:solidFill>
                  <a:srgbClr val="C00000"/>
                </a:solidFill>
                <a:cs typeface="Arial" pitchFamily="34" charset="0"/>
              </a:rPr>
              <a:t>Accidents de travail</a:t>
            </a:r>
          </a:p>
          <a:p>
            <a:pPr algn="just"/>
            <a:r>
              <a:rPr lang="fr-FR" sz="1600" dirty="0" smtClean="0"/>
              <a:t>* Définitions (Danger,  Risque,  </a:t>
            </a:r>
            <a:r>
              <a:rPr lang="fr-FR" sz="1600" dirty="0"/>
              <a:t>Evaluation du </a:t>
            </a:r>
            <a:r>
              <a:rPr lang="fr-FR" sz="1600" dirty="0" smtClean="0"/>
              <a:t>risque,  </a:t>
            </a:r>
            <a:r>
              <a:rPr lang="fr-FR" sz="1600" dirty="0"/>
              <a:t>Notion </a:t>
            </a:r>
            <a:r>
              <a:rPr lang="fr-FR" sz="1600" dirty="0" smtClean="0"/>
              <a:t>d’exposition)</a:t>
            </a:r>
          </a:p>
          <a:p>
            <a:pPr algn="just"/>
            <a:r>
              <a:rPr lang="fr-FR" sz="1600" dirty="0" smtClean="0"/>
              <a:t>* Accidents </a:t>
            </a:r>
            <a:r>
              <a:rPr lang="fr-FR" sz="1600" dirty="0"/>
              <a:t>de travail (Analyse et enquête des accidents, Registre des accidents, premiers soins et premiers secours)</a:t>
            </a:r>
            <a:endParaRPr lang="fr-FR" sz="1600" b="1" dirty="0" smtClean="0">
              <a:latin typeface="Arial" pitchFamily="34" charset="0"/>
              <a:cs typeface="Arial" pitchFamily="34" charset="0"/>
            </a:endParaRPr>
          </a:p>
        </p:txBody>
      </p:sp>
      <p:sp>
        <p:nvSpPr>
          <p:cNvPr id="6" name="Rectangle 5"/>
          <p:cNvSpPr/>
          <p:nvPr/>
        </p:nvSpPr>
        <p:spPr>
          <a:xfrm>
            <a:off x="710346" y="5989930"/>
            <a:ext cx="4572000" cy="369332"/>
          </a:xfrm>
          <a:prstGeom prst="rect">
            <a:avLst/>
          </a:prstGeom>
          <a:solidFill>
            <a:schemeClr val="bg2">
              <a:lumMod val="20000"/>
              <a:lumOff val="80000"/>
            </a:schemeClr>
          </a:solidFill>
        </p:spPr>
        <p:txBody>
          <a:bodyPr>
            <a:spAutoFit/>
          </a:bodyPr>
          <a:lstStyle/>
          <a:p>
            <a:r>
              <a:rPr lang="fr-FR" b="1" dirty="0">
                <a:solidFill>
                  <a:srgbClr val="002060"/>
                </a:solidFill>
              </a:rPr>
              <a:t>Mode d’évaluation </a:t>
            </a:r>
            <a:r>
              <a:rPr lang="fr-FR" b="1" dirty="0" smtClean="0">
                <a:solidFill>
                  <a:srgbClr val="002060"/>
                </a:solidFill>
              </a:rPr>
              <a:t>: Examen</a:t>
            </a:r>
            <a:r>
              <a:rPr lang="fr-FR" b="1" dirty="0">
                <a:solidFill>
                  <a:srgbClr val="002060"/>
                </a:solidFill>
              </a:rPr>
              <a:t>: 100%</a:t>
            </a:r>
          </a:p>
        </p:txBody>
      </p:sp>
      <p:sp>
        <p:nvSpPr>
          <p:cNvPr id="2" name="Rectangle 1"/>
          <p:cNvSpPr/>
          <p:nvPr/>
        </p:nvSpPr>
        <p:spPr>
          <a:xfrm>
            <a:off x="611560" y="3356992"/>
            <a:ext cx="7886564" cy="861774"/>
          </a:xfrm>
          <a:prstGeom prst="rect">
            <a:avLst/>
          </a:prstGeom>
          <a:solidFill>
            <a:schemeClr val="accent1">
              <a:lumMod val="20000"/>
              <a:lumOff val="80000"/>
            </a:schemeClr>
          </a:solidFill>
        </p:spPr>
        <p:txBody>
          <a:bodyPr wrap="square">
            <a:spAutoFit/>
          </a:bodyPr>
          <a:lstStyle/>
          <a:p>
            <a:pPr algn="just"/>
            <a:r>
              <a:rPr lang="fr-FR" b="1" u="sng" dirty="0">
                <a:solidFill>
                  <a:srgbClr val="C00000"/>
                </a:solidFill>
              </a:rPr>
              <a:t>Chapitre III : </a:t>
            </a:r>
            <a:r>
              <a:rPr lang="fr-FR" b="1" dirty="0">
                <a:solidFill>
                  <a:srgbClr val="C00000"/>
                </a:solidFill>
              </a:rPr>
              <a:t>Phénomènes d’incendie et </a:t>
            </a:r>
            <a:r>
              <a:rPr lang="fr-FR" b="1" dirty="0" smtClean="0">
                <a:solidFill>
                  <a:srgbClr val="C00000"/>
                </a:solidFill>
              </a:rPr>
              <a:t>d’explosion</a:t>
            </a:r>
          </a:p>
          <a:p>
            <a:pPr algn="just"/>
            <a:r>
              <a:rPr lang="fr-FR" sz="1600" dirty="0"/>
              <a:t>Phénomènes de Combustion, Différents types de combustion, Les sources d’inflammation, Les procédés </a:t>
            </a:r>
            <a:r>
              <a:rPr lang="fr-FR" sz="1600" dirty="0" smtClean="0"/>
              <a:t>d’extinction</a:t>
            </a:r>
            <a:endParaRPr lang="fr-FR" sz="1600" b="1" dirty="0">
              <a:solidFill>
                <a:srgbClr val="C00000"/>
              </a:solidFill>
            </a:endParaRPr>
          </a:p>
        </p:txBody>
      </p:sp>
      <p:sp>
        <p:nvSpPr>
          <p:cNvPr id="3" name="Rectangle 2"/>
          <p:cNvSpPr/>
          <p:nvPr/>
        </p:nvSpPr>
        <p:spPr>
          <a:xfrm>
            <a:off x="575556" y="4553252"/>
            <a:ext cx="7955580" cy="1107996"/>
          </a:xfrm>
          <a:prstGeom prst="rect">
            <a:avLst/>
          </a:prstGeom>
          <a:solidFill>
            <a:schemeClr val="accent4">
              <a:lumMod val="20000"/>
              <a:lumOff val="80000"/>
            </a:schemeClr>
          </a:solidFill>
        </p:spPr>
        <p:txBody>
          <a:bodyPr wrap="square">
            <a:spAutoFit/>
          </a:bodyPr>
          <a:lstStyle/>
          <a:p>
            <a:pPr algn="just"/>
            <a:r>
              <a:rPr lang="fr-FR" b="1" u="sng" dirty="0">
                <a:solidFill>
                  <a:srgbClr val="C00000"/>
                </a:solidFill>
              </a:rPr>
              <a:t>Chapitre </a:t>
            </a:r>
            <a:r>
              <a:rPr lang="fr-FR" b="1" u="sng" dirty="0" smtClean="0">
                <a:solidFill>
                  <a:srgbClr val="C00000"/>
                </a:solidFill>
              </a:rPr>
              <a:t>IV : </a:t>
            </a:r>
            <a:r>
              <a:rPr lang="fr-FR" b="1" dirty="0">
                <a:solidFill>
                  <a:srgbClr val="C00000"/>
                </a:solidFill>
              </a:rPr>
              <a:t>Gestion des risques </a:t>
            </a:r>
            <a:r>
              <a:rPr lang="fr-FR" b="1" dirty="0" smtClean="0">
                <a:solidFill>
                  <a:srgbClr val="C00000"/>
                </a:solidFill>
              </a:rPr>
              <a:t>chimiques</a:t>
            </a:r>
          </a:p>
          <a:p>
            <a:pPr algn="just"/>
            <a:r>
              <a:rPr lang="fr-FR" sz="1600" dirty="0"/>
              <a:t>Classification des risques chimiques, Principaux paramètres agissant sur les risques chimiques, Gestion des produits : Signalisation des risques : étiquetage et fiche de sécurité, Ségrégation des déchets et lutte contre la pollution</a:t>
            </a:r>
            <a:endParaRPr lang="fr-FR" sz="1600" b="1" dirty="0">
              <a:solidFill>
                <a:srgbClr val="C00000"/>
              </a:solidFill>
            </a:endParaRPr>
          </a:p>
        </p:txBody>
      </p:sp>
      <p:sp>
        <p:nvSpPr>
          <p:cNvPr id="7" name="Rectangle 1"/>
          <p:cNvSpPr>
            <a:spLocks noChangeArrowheads="1"/>
          </p:cNvSpPr>
          <p:nvPr/>
        </p:nvSpPr>
        <p:spPr bwMode="auto">
          <a:xfrm>
            <a:off x="17240" y="305356"/>
            <a:ext cx="2952328" cy="369332"/>
          </a:xfrm>
          <a:prstGeom prst="rect">
            <a:avLst/>
          </a:prstGeom>
          <a:solidFill>
            <a:schemeClr val="bg2">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r-FR" b="1" u="sng" dirty="0" smtClean="0">
                <a:solidFill>
                  <a:srgbClr val="134D14"/>
                </a:solidFill>
                <a:cs typeface="Arial" pitchFamily="34" charset="0"/>
              </a:rPr>
              <a:t>Contenu de la matière : </a:t>
            </a:r>
            <a:endParaRPr lang="fr-FR" sz="1600" b="1" u="sng" dirty="0" smtClean="0">
              <a:solidFill>
                <a:srgbClr val="134D14"/>
              </a:solidFill>
              <a:latin typeface="Arial" pitchFamily="34" charset="0"/>
              <a:cs typeface="Arial" pitchFamily="34" charset="0"/>
            </a:endParaRPr>
          </a:p>
        </p:txBody>
      </p:sp>
    </p:spTree>
    <p:extLst>
      <p:ext uri="{BB962C8B-B14F-4D97-AF65-F5344CB8AC3E}">
        <p14:creationId xmlns:p14="http://schemas.microsoft.com/office/powerpoint/2010/main" val="3374700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983143"/>
            <a:ext cx="7272808" cy="1477328"/>
          </a:xfrm>
          <a:prstGeom prst="rect">
            <a:avLst/>
          </a:prstGeom>
        </p:spPr>
        <p:txBody>
          <a:bodyPr wrap="square">
            <a:spAutoFit/>
          </a:bodyPr>
          <a:lstStyle/>
          <a:p>
            <a:r>
              <a:rPr lang="fr-FR" b="1" dirty="0" smtClean="0">
                <a:solidFill>
                  <a:srgbClr val="0070C0"/>
                </a:solidFill>
                <a:latin typeface="Arial" pitchFamily="34" charset="0"/>
                <a:cs typeface="Arial" pitchFamily="34" charset="0"/>
              </a:rPr>
              <a:t>3- Contrôler </a:t>
            </a:r>
            <a:r>
              <a:rPr lang="fr-FR" b="1" dirty="0">
                <a:solidFill>
                  <a:srgbClr val="0070C0"/>
                </a:solidFill>
                <a:latin typeface="Arial" pitchFamily="34" charset="0"/>
                <a:cs typeface="Arial" pitchFamily="34" charset="0"/>
              </a:rPr>
              <a:t>l’efficacité de la politique </a:t>
            </a:r>
            <a:r>
              <a:rPr lang="fr-FR" b="1" dirty="0" smtClean="0">
                <a:solidFill>
                  <a:srgbClr val="0070C0"/>
                </a:solidFill>
                <a:latin typeface="Arial" pitchFamily="34" charset="0"/>
                <a:cs typeface="Arial" pitchFamily="34" charset="0"/>
              </a:rPr>
              <a:t>:</a:t>
            </a:r>
          </a:p>
          <a:p>
            <a:endParaRPr lang="fr-FR" b="1" dirty="0">
              <a:solidFill>
                <a:srgbClr val="0070C0"/>
              </a:solidFill>
              <a:latin typeface="Arial" pitchFamily="34" charset="0"/>
              <a:cs typeface="Arial" pitchFamily="34" charset="0"/>
            </a:endParaRPr>
          </a:p>
          <a:p>
            <a:pPr marL="285750" indent="-285750">
              <a:buFont typeface="Wingdings" pitchFamily="2" charset="2"/>
              <a:buChar char="v"/>
            </a:pPr>
            <a:r>
              <a:rPr lang="fr-FR" dirty="0" smtClean="0">
                <a:latin typeface="Arial" pitchFamily="34" charset="0"/>
                <a:cs typeface="Arial" pitchFamily="34" charset="0"/>
              </a:rPr>
              <a:t>Vérifier </a:t>
            </a:r>
            <a:r>
              <a:rPr lang="fr-FR" dirty="0">
                <a:latin typeface="Arial" pitchFamily="34" charset="0"/>
                <a:cs typeface="Arial" pitchFamily="34" charset="0"/>
              </a:rPr>
              <a:t>le respect des </a:t>
            </a:r>
            <a:r>
              <a:rPr lang="fr-FR" dirty="0" smtClean="0">
                <a:latin typeface="Arial" pitchFamily="34" charset="0"/>
                <a:cs typeface="Arial" pitchFamily="34" charset="0"/>
              </a:rPr>
              <a:t>consignes</a:t>
            </a:r>
          </a:p>
          <a:p>
            <a:pPr marL="285750" indent="-285750">
              <a:buFont typeface="Wingdings" pitchFamily="2" charset="2"/>
              <a:buChar char="v"/>
            </a:pPr>
            <a:r>
              <a:rPr lang="fr-FR" dirty="0" smtClean="0">
                <a:latin typeface="Arial" pitchFamily="34" charset="0"/>
                <a:cs typeface="Arial" pitchFamily="34" charset="0"/>
              </a:rPr>
              <a:t> </a:t>
            </a:r>
            <a:r>
              <a:rPr lang="fr-FR" dirty="0">
                <a:latin typeface="Arial" pitchFamily="34" charset="0"/>
                <a:cs typeface="Arial" pitchFamily="34" charset="0"/>
              </a:rPr>
              <a:t>Effectuer quotidiennement une tournée HSE sur </a:t>
            </a:r>
            <a:r>
              <a:rPr lang="fr-FR" dirty="0" smtClean="0">
                <a:latin typeface="Arial" pitchFamily="34" charset="0"/>
                <a:cs typeface="Arial" pitchFamily="34" charset="0"/>
              </a:rPr>
              <a:t>site</a:t>
            </a:r>
          </a:p>
          <a:p>
            <a:pPr marL="285750" indent="-285750" algn="just">
              <a:buFont typeface="Wingdings" pitchFamily="2" charset="2"/>
              <a:buChar char="v"/>
            </a:pPr>
            <a:r>
              <a:rPr lang="fr-FR" dirty="0" smtClean="0">
                <a:latin typeface="Arial" pitchFamily="34" charset="0"/>
                <a:cs typeface="Arial" pitchFamily="34" charset="0"/>
              </a:rPr>
              <a:t> </a:t>
            </a:r>
            <a:r>
              <a:rPr lang="fr-FR" dirty="0">
                <a:latin typeface="Arial" pitchFamily="34" charset="0"/>
                <a:cs typeface="Arial" pitchFamily="34" charset="0"/>
              </a:rPr>
              <a:t>Analyser les dysfonctionnements HSE</a:t>
            </a:r>
          </a:p>
        </p:txBody>
      </p:sp>
      <p:sp>
        <p:nvSpPr>
          <p:cNvPr id="5" name="Rectangle 4"/>
          <p:cNvSpPr/>
          <p:nvPr/>
        </p:nvSpPr>
        <p:spPr>
          <a:xfrm>
            <a:off x="683568" y="2460471"/>
            <a:ext cx="7704856" cy="2585323"/>
          </a:xfrm>
          <a:prstGeom prst="rect">
            <a:avLst/>
          </a:prstGeom>
        </p:spPr>
        <p:txBody>
          <a:bodyPr wrap="square">
            <a:spAutoFit/>
          </a:bodyPr>
          <a:lstStyle/>
          <a:p>
            <a:pPr marL="285750" indent="-285750" algn="just">
              <a:buFont typeface="Wingdings" pitchFamily="2" charset="2"/>
              <a:buChar char="v"/>
            </a:pPr>
            <a:r>
              <a:rPr lang="fr-FR" dirty="0" smtClean="0">
                <a:latin typeface="Arial" pitchFamily="34" charset="0"/>
                <a:cs typeface="Arial" pitchFamily="34" charset="0"/>
              </a:rPr>
              <a:t> </a:t>
            </a:r>
            <a:r>
              <a:rPr lang="fr-FR" dirty="0">
                <a:latin typeface="Arial" pitchFamily="34" charset="0"/>
                <a:cs typeface="Arial" pitchFamily="34" charset="0"/>
              </a:rPr>
              <a:t>Participer </a:t>
            </a:r>
            <a:r>
              <a:rPr lang="fr-FR" dirty="0" smtClean="0">
                <a:latin typeface="Arial" pitchFamily="34" charset="0"/>
                <a:cs typeface="Arial" pitchFamily="34" charset="0"/>
              </a:rPr>
              <a:t>à </a:t>
            </a:r>
            <a:r>
              <a:rPr lang="fr-FR" dirty="0">
                <a:latin typeface="Arial" pitchFamily="34" charset="0"/>
                <a:cs typeface="Arial" pitchFamily="34" charset="0"/>
              </a:rPr>
              <a:t>la publication </a:t>
            </a:r>
            <a:r>
              <a:rPr lang="fr-FR" dirty="0" smtClean="0">
                <a:latin typeface="Arial" pitchFamily="34" charset="0"/>
                <a:cs typeface="Arial" pitchFamily="34" charset="0"/>
              </a:rPr>
              <a:t>des rapports annuels du Comité </a:t>
            </a:r>
            <a:r>
              <a:rPr lang="fr-FR" dirty="0">
                <a:latin typeface="Arial" pitchFamily="34" charset="0"/>
                <a:cs typeface="Arial" pitchFamily="34" charset="0"/>
              </a:rPr>
              <a:t>d'Hygiène, de Sécurité et des Conditions de Travail (CHSCT).</a:t>
            </a:r>
          </a:p>
          <a:p>
            <a:endParaRPr lang="fr-FR" b="1" dirty="0" smtClean="0">
              <a:solidFill>
                <a:srgbClr val="0070C0"/>
              </a:solidFill>
              <a:latin typeface="Arial" pitchFamily="34" charset="0"/>
              <a:cs typeface="Arial" pitchFamily="34" charset="0"/>
            </a:endParaRPr>
          </a:p>
          <a:p>
            <a:r>
              <a:rPr lang="fr-FR" b="1" dirty="0" smtClean="0">
                <a:solidFill>
                  <a:srgbClr val="0070C0"/>
                </a:solidFill>
                <a:latin typeface="Arial" pitchFamily="34" charset="0"/>
                <a:cs typeface="Arial" pitchFamily="34" charset="0"/>
              </a:rPr>
              <a:t>4- Corriger :</a:t>
            </a:r>
          </a:p>
          <a:p>
            <a:endParaRPr lang="fr-FR" b="1" dirty="0">
              <a:solidFill>
                <a:srgbClr val="0070C0"/>
              </a:solidFill>
              <a:latin typeface="Arial" pitchFamily="34" charset="0"/>
              <a:cs typeface="Arial" pitchFamily="34" charset="0"/>
            </a:endParaRPr>
          </a:p>
          <a:p>
            <a:pPr marL="285750" indent="-285750">
              <a:buFont typeface="Wingdings" pitchFamily="2" charset="2"/>
              <a:buChar char="v"/>
            </a:pPr>
            <a:r>
              <a:rPr lang="fr-FR" dirty="0" smtClean="0">
                <a:latin typeface="Arial" pitchFamily="34" charset="0"/>
                <a:cs typeface="Arial" pitchFamily="34" charset="0"/>
              </a:rPr>
              <a:t>Rattraper </a:t>
            </a:r>
            <a:r>
              <a:rPr lang="fr-FR" dirty="0">
                <a:latin typeface="Arial" pitchFamily="34" charset="0"/>
                <a:cs typeface="Arial" pitchFamily="34" charset="0"/>
              </a:rPr>
              <a:t>nos erreurs du </a:t>
            </a:r>
            <a:r>
              <a:rPr lang="fr-FR" dirty="0" smtClean="0">
                <a:latin typeface="Arial" pitchFamily="34" charset="0"/>
                <a:cs typeface="Arial" pitchFamily="34" charset="0"/>
              </a:rPr>
              <a:t>passé pour </a:t>
            </a:r>
            <a:r>
              <a:rPr lang="fr-FR" dirty="0">
                <a:latin typeface="Arial" pitchFamily="34" charset="0"/>
                <a:cs typeface="Arial" pitchFamily="34" charset="0"/>
              </a:rPr>
              <a:t>éviter qu'elles ne se </a:t>
            </a:r>
            <a:r>
              <a:rPr lang="fr-FR" dirty="0" smtClean="0">
                <a:latin typeface="Arial" pitchFamily="34" charset="0"/>
                <a:cs typeface="Arial" pitchFamily="34" charset="0"/>
              </a:rPr>
              <a:t>reproduisent </a:t>
            </a:r>
          </a:p>
          <a:p>
            <a:pPr marL="285750" indent="-285750" algn="just">
              <a:buFont typeface="Wingdings" pitchFamily="2" charset="2"/>
              <a:buChar char="v"/>
            </a:pPr>
            <a:r>
              <a:rPr lang="fr-FR" dirty="0" smtClean="0">
                <a:latin typeface="Arial" pitchFamily="34" charset="0"/>
                <a:cs typeface="Arial" pitchFamily="34" charset="0"/>
              </a:rPr>
              <a:t>Initier </a:t>
            </a:r>
            <a:r>
              <a:rPr lang="fr-FR" dirty="0">
                <a:latin typeface="Arial" pitchFamily="34" charset="0"/>
                <a:cs typeface="Arial" pitchFamily="34" charset="0"/>
              </a:rPr>
              <a:t>les actions correctives nécessaires suite à </a:t>
            </a:r>
            <a:r>
              <a:rPr lang="fr-FR" dirty="0" smtClean="0">
                <a:latin typeface="Arial" pitchFamily="34" charset="0"/>
                <a:cs typeface="Arial" pitchFamily="34" charset="0"/>
              </a:rPr>
              <a:t>tout dysfonctionnement HSE</a:t>
            </a:r>
          </a:p>
          <a:p>
            <a:pPr marL="285750" indent="-285750">
              <a:buFont typeface="Wingdings" pitchFamily="2" charset="2"/>
              <a:buChar char="v"/>
            </a:pPr>
            <a:r>
              <a:rPr lang="fr-FR" dirty="0" smtClean="0">
                <a:latin typeface="Arial" pitchFamily="34" charset="0"/>
                <a:cs typeface="Arial" pitchFamily="34" charset="0"/>
              </a:rPr>
              <a:t> </a:t>
            </a:r>
            <a:r>
              <a:rPr lang="fr-FR" dirty="0">
                <a:latin typeface="Arial" pitchFamily="34" charset="0"/>
                <a:cs typeface="Arial" pitchFamily="34" charset="0"/>
              </a:rPr>
              <a:t>Diriger/ Coordonner la lutte contre les sinistres.</a:t>
            </a:r>
          </a:p>
        </p:txBody>
      </p:sp>
    </p:spTree>
    <p:extLst>
      <p:ext uri="{BB962C8B-B14F-4D97-AF65-F5344CB8AC3E}">
        <p14:creationId xmlns:p14="http://schemas.microsoft.com/office/powerpoint/2010/main" val="1254546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764704"/>
            <a:ext cx="7776864" cy="2585323"/>
          </a:xfrm>
          <a:prstGeom prst="rect">
            <a:avLst/>
          </a:prstGeom>
        </p:spPr>
        <p:txBody>
          <a:bodyPr wrap="square">
            <a:spAutoFit/>
          </a:bodyPr>
          <a:lstStyle/>
          <a:p>
            <a:r>
              <a:rPr lang="fr-FR" b="1" dirty="0">
                <a:solidFill>
                  <a:srgbClr val="0070C0"/>
                </a:solidFill>
              </a:rPr>
              <a:t>3.2.3. Missions :</a:t>
            </a:r>
          </a:p>
          <a:p>
            <a:r>
              <a:rPr lang="fr-FR" dirty="0"/>
              <a:t>Les différents objectifs d'un service HSE peuvent être traduits, d'une autre manière, </a:t>
            </a:r>
            <a:r>
              <a:rPr lang="fr-FR" dirty="0" smtClean="0"/>
              <a:t>en missions </a:t>
            </a:r>
            <a:r>
              <a:rPr lang="fr-FR" dirty="0"/>
              <a:t>:</a:t>
            </a:r>
          </a:p>
          <a:p>
            <a:r>
              <a:rPr lang="fr-FR" b="1" dirty="0">
                <a:solidFill>
                  <a:srgbClr val="FFC000"/>
                </a:solidFill>
              </a:rPr>
              <a:t>a) Recherche :</a:t>
            </a:r>
          </a:p>
          <a:p>
            <a:r>
              <a:rPr lang="fr-FR" dirty="0"/>
              <a:t>o Analyse les accidents et les conditions de travail</a:t>
            </a:r>
          </a:p>
          <a:p>
            <a:r>
              <a:rPr lang="fr-FR" dirty="0"/>
              <a:t>o Élabore des statistiques "techniques"</a:t>
            </a:r>
          </a:p>
          <a:p>
            <a:r>
              <a:rPr lang="fr-FR" dirty="0"/>
              <a:t>o Participe aux programmes de prévention</a:t>
            </a:r>
          </a:p>
          <a:p>
            <a:r>
              <a:rPr lang="fr-FR" dirty="0"/>
              <a:t>o Gère la documentation technique et réglementaire et assure une </a:t>
            </a:r>
            <a:r>
              <a:rPr lang="fr-FR" dirty="0" smtClean="0"/>
              <a:t>veille réglementaire</a:t>
            </a:r>
            <a:r>
              <a:rPr lang="fr-FR" dirty="0"/>
              <a:t>.</a:t>
            </a:r>
          </a:p>
        </p:txBody>
      </p:sp>
      <p:sp>
        <p:nvSpPr>
          <p:cNvPr id="5" name="Rectangle 4"/>
          <p:cNvSpPr/>
          <p:nvPr/>
        </p:nvSpPr>
        <p:spPr>
          <a:xfrm>
            <a:off x="741535" y="3645024"/>
            <a:ext cx="7704856" cy="2585323"/>
          </a:xfrm>
          <a:prstGeom prst="rect">
            <a:avLst/>
          </a:prstGeom>
        </p:spPr>
        <p:txBody>
          <a:bodyPr wrap="square">
            <a:spAutoFit/>
          </a:bodyPr>
          <a:lstStyle/>
          <a:p>
            <a:r>
              <a:rPr lang="fr-FR" b="1" dirty="0">
                <a:solidFill>
                  <a:srgbClr val="FFC000"/>
                </a:solidFill>
              </a:rPr>
              <a:t>b) Opérationnelle :</a:t>
            </a:r>
          </a:p>
          <a:p>
            <a:r>
              <a:rPr lang="fr-FR" dirty="0"/>
              <a:t>o Campagnes de sécurité : Accueil</a:t>
            </a:r>
          </a:p>
          <a:p>
            <a:r>
              <a:rPr lang="fr-FR" dirty="0" smtClean="0"/>
              <a:t>                                                 Formation</a:t>
            </a:r>
            <a:endParaRPr lang="fr-FR" dirty="0"/>
          </a:p>
          <a:p>
            <a:r>
              <a:rPr lang="fr-FR" dirty="0" smtClean="0"/>
              <a:t>                                                 Conférences</a:t>
            </a:r>
            <a:endParaRPr lang="fr-FR" dirty="0"/>
          </a:p>
          <a:p>
            <a:r>
              <a:rPr lang="fr-FR" dirty="0"/>
              <a:t>o Lutte contre l'incendie</a:t>
            </a:r>
          </a:p>
          <a:p>
            <a:r>
              <a:rPr lang="fr-FR" dirty="0"/>
              <a:t>o Vérification et contrôles des installations, matériels et produits</a:t>
            </a:r>
          </a:p>
          <a:p>
            <a:r>
              <a:rPr lang="fr-FR" dirty="0"/>
              <a:t>o Entretien des équipements et moyens de protection</a:t>
            </a:r>
          </a:p>
          <a:p>
            <a:r>
              <a:rPr lang="fr-FR" dirty="0"/>
              <a:t>o 1</a:t>
            </a:r>
            <a:r>
              <a:rPr lang="fr-FR" baseline="30000" dirty="0"/>
              <a:t>er</a:t>
            </a:r>
            <a:r>
              <a:rPr lang="fr-FR" dirty="0"/>
              <a:t> secours et évacuation des blessés</a:t>
            </a:r>
          </a:p>
          <a:p>
            <a:r>
              <a:rPr lang="fr-FR" dirty="0"/>
              <a:t>o Respect des organismes légaux.</a:t>
            </a:r>
          </a:p>
        </p:txBody>
      </p:sp>
    </p:spTree>
    <p:extLst>
      <p:ext uri="{BB962C8B-B14F-4D97-AF65-F5344CB8AC3E}">
        <p14:creationId xmlns:p14="http://schemas.microsoft.com/office/powerpoint/2010/main" val="3228903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1340768"/>
            <a:ext cx="7560840" cy="3970318"/>
          </a:xfrm>
          <a:prstGeom prst="rect">
            <a:avLst/>
          </a:prstGeom>
        </p:spPr>
        <p:txBody>
          <a:bodyPr wrap="square">
            <a:spAutoFit/>
          </a:bodyPr>
          <a:lstStyle/>
          <a:p>
            <a:pPr algn="just"/>
            <a:r>
              <a:rPr lang="fr-FR" b="1" dirty="0">
                <a:solidFill>
                  <a:srgbClr val="FFC000"/>
                </a:solidFill>
              </a:rPr>
              <a:t>c) Fonctionnelle ou de conseil :</a:t>
            </a:r>
          </a:p>
          <a:p>
            <a:pPr algn="just"/>
            <a:r>
              <a:rPr lang="fr-FR" dirty="0"/>
              <a:t>o Sur la conception et modification des installations</a:t>
            </a:r>
          </a:p>
          <a:p>
            <a:pPr algn="just"/>
            <a:r>
              <a:rPr lang="fr-FR" dirty="0"/>
              <a:t>o Participe à l'élaboration des consignes de sécurité et des procédures</a:t>
            </a:r>
          </a:p>
          <a:p>
            <a:pPr algn="just"/>
            <a:r>
              <a:rPr lang="fr-FR" dirty="0"/>
              <a:t>o Participe à l'élaboration des plans de prévention</a:t>
            </a:r>
            <a:r>
              <a:rPr lang="fr-FR" dirty="0" smtClean="0"/>
              <a:t>.</a:t>
            </a:r>
          </a:p>
          <a:p>
            <a:pPr algn="just"/>
            <a:endParaRPr lang="fr-FR" dirty="0" smtClean="0"/>
          </a:p>
          <a:p>
            <a:pPr algn="just"/>
            <a:endParaRPr lang="fr-FR" dirty="0"/>
          </a:p>
          <a:p>
            <a:pPr algn="just"/>
            <a:r>
              <a:rPr lang="fr-FR" b="1" dirty="0">
                <a:solidFill>
                  <a:srgbClr val="FFC000"/>
                </a:solidFill>
              </a:rPr>
              <a:t>d) Liaison avec :</a:t>
            </a:r>
          </a:p>
          <a:p>
            <a:pPr algn="just"/>
            <a:r>
              <a:rPr lang="fr-FR" dirty="0"/>
              <a:t>o Le service médecine du travail</a:t>
            </a:r>
          </a:p>
          <a:p>
            <a:pPr algn="just"/>
            <a:r>
              <a:rPr lang="fr-FR" dirty="0"/>
              <a:t>o Les services ou directions de l'établissement</a:t>
            </a:r>
          </a:p>
          <a:p>
            <a:pPr algn="just"/>
            <a:r>
              <a:rPr lang="fr-FR" dirty="0"/>
              <a:t>o Les organismes extérieurs de prévention</a:t>
            </a:r>
          </a:p>
          <a:p>
            <a:pPr algn="just"/>
            <a:r>
              <a:rPr lang="fr-FR" dirty="0"/>
              <a:t>o Les représentants du personnel au CHSCT (Comité d'Hygiène, de Sécurité </a:t>
            </a:r>
            <a:r>
              <a:rPr lang="fr-FR" dirty="0" smtClean="0"/>
              <a:t>et des </a:t>
            </a:r>
            <a:r>
              <a:rPr lang="fr-FR" dirty="0"/>
              <a:t>Conditions de Travail</a:t>
            </a:r>
          </a:p>
          <a:p>
            <a:pPr algn="just"/>
            <a:r>
              <a:rPr lang="fr-FR" dirty="0"/>
              <a:t>o Les organismes d'état.</a:t>
            </a:r>
          </a:p>
        </p:txBody>
      </p:sp>
    </p:spTree>
    <p:extLst>
      <p:ext uri="{BB962C8B-B14F-4D97-AF65-F5344CB8AC3E}">
        <p14:creationId xmlns:p14="http://schemas.microsoft.com/office/powerpoint/2010/main" val="2485440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128" y="491764"/>
            <a:ext cx="4467890" cy="369332"/>
          </a:xfrm>
          <a:prstGeom prst="rect">
            <a:avLst/>
          </a:prstGeom>
          <a:solidFill>
            <a:schemeClr val="bg2">
              <a:lumMod val="20000"/>
              <a:lumOff val="80000"/>
            </a:schemeClr>
          </a:solidFill>
        </p:spPr>
        <p:txBody>
          <a:bodyPr wrap="none">
            <a:spAutoFit/>
          </a:bodyPr>
          <a:lstStyle/>
          <a:p>
            <a:r>
              <a:rPr lang="fr-FR" b="1" dirty="0" smtClean="0">
                <a:solidFill>
                  <a:schemeClr val="accent6">
                    <a:lumMod val="75000"/>
                  </a:schemeClr>
                </a:solidFill>
                <a:latin typeface="Arial" pitchFamily="34" charset="0"/>
                <a:cs typeface="Arial" pitchFamily="34" charset="0"/>
              </a:rPr>
              <a:t>Actions préventives </a:t>
            </a:r>
            <a:r>
              <a:rPr lang="fr-FR" b="1" dirty="0">
                <a:solidFill>
                  <a:schemeClr val="accent6">
                    <a:lumMod val="75000"/>
                  </a:schemeClr>
                </a:solidFill>
                <a:latin typeface="Arial" pitchFamily="34" charset="0"/>
                <a:cs typeface="Arial" pitchFamily="34" charset="0"/>
              </a:rPr>
              <a:t>d’un service </a:t>
            </a:r>
            <a:r>
              <a:rPr lang="fr-FR" b="1" dirty="0" smtClean="0">
                <a:solidFill>
                  <a:schemeClr val="accent6">
                    <a:lumMod val="75000"/>
                  </a:schemeClr>
                </a:solidFill>
                <a:latin typeface="Arial" pitchFamily="34" charset="0"/>
                <a:cs typeface="Arial" pitchFamily="34" charset="0"/>
              </a:rPr>
              <a:t>HSE :</a:t>
            </a:r>
            <a:endParaRPr lang="fr-FR" dirty="0">
              <a:solidFill>
                <a:schemeClr val="accent6">
                  <a:lumMod val="75000"/>
                </a:schemeClr>
              </a:solidFill>
              <a:latin typeface="Arial" pitchFamily="34" charset="0"/>
              <a:cs typeface="Arial" pitchFamily="34" charset="0"/>
            </a:endParaRPr>
          </a:p>
        </p:txBody>
      </p:sp>
      <p:sp>
        <p:nvSpPr>
          <p:cNvPr id="5" name="Rectangle 4"/>
          <p:cNvSpPr/>
          <p:nvPr/>
        </p:nvSpPr>
        <p:spPr>
          <a:xfrm>
            <a:off x="683568" y="959524"/>
            <a:ext cx="7848872" cy="5493812"/>
          </a:xfrm>
          <a:prstGeom prst="rect">
            <a:avLst/>
          </a:prstGeom>
        </p:spPr>
        <p:txBody>
          <a:bodyPr wrap="square">
            <a:spAutoFit/>
          </a:bodyPr>
          <a:lstStyle/>
          <a:p>
            <a:pPr>
              <a:lnSpc>
                <a:spcPct val="150000"/>
              </a:lnSpc>
            </a:pPr>
            <a:r>
              <a:rPr lang="fr-FR" b="1" dirty="0">
                <a:solidFill>
                  <a:srgbClr val="0070C0"/>
                </a:solidFill>
                <a:latin typeface="Arial" pitchFamily="34" charset="0"/>
                <a:cs typeface="Arial" pitchFamily="34" charset="0"/>
              </a:rPr>
              <a:t>➩Procédures :</a:t>
            </a:r>
          </a:p>
          <a:p>
            <a:pPr>
              <a:lnSpc>
                <a:spcPct val="150000"/>
              </a:lnSpc>
            </a:pPr>
            <a:r>
              <a:rPr lang="fr-FR" dirty="0">
                <a:latin typeface="Arial" pitchFamily="34" charset="0"/>
                <a:cs typeface="Arial" pitchFamily="34" charset="0"/>
              </a:rPr>
              <a:t>– règlement personnel (manuel de sécurité)</a:t>
            </a:r>
          </a:p>
          <a:p>
            <a:pPr>
              <a:lnSpc>
                <a:spcPct val="150000"/>
              </a:lnSpc>
            </a:pPr>
            <a:r>
              <a:rPr lang="fr-FR" dirty="0">
                <a:latin typeface="Arial" pitchFamily="34" charset="0"/>
                <a:cs typeface="Arial" pitchFamily="34" charset="0"/>
              </a:rPr>
              <a:t>– règlement et sélection des entreprises extérieures</a:t>
            </a:r>
          </a:p>
          <a:p>
            <a:pPr>
              <a:lnSpc>
                <a:spcPct val="150000"/>
              </a:lnSpc>
            </a:pPr>
            <a:r>
              <a:rPr lang="fr-FR" dirty="0">
                <a:latin typeface="Arial" pitchFamily="34" charset="0"/>
                <a:cs typeface="Arial" pitchFamily="34" charset="0"/>
              </a:rPr>
              <a:t>– consignes HSE</a:t>
            </a:r>
          </a:p>
          <a:p>
            <a:pPr>
              <a:lnSpc>
                <a:spcPct val="150000"/>
              </a:lnSpc>
            </a:pPr>
            <a:r>
              <a:rPr lang="fr-FR" dirty="0">
                <a:latin typeface="Arial" pitchFamily="34" charset="0"/>
                <a:cs typeface="Arial" pitchFamily="34" charset="0"/>
              </a:rPr>
              <a:t>– procédure / comité de sécurité / autorisation de travail.</a:t>
            </a:r>
          </a:p>
          <a:p>
            <a:pPr>
              <a:lnSpc>
                <a:spcPct val="150000"/>
              </a:lnSpc>
            </a:pPr>
            <a:r>
              <a:rPr lang="fr-FR" b="1" dirty="0">
                <a:solidFill>
                  <a:srgbClr val="FFC000"/>
                </a:solidFill>
                <a:latin typeface="Arial" pitchFamily="34" charset="0"/>
                <a:cs typeface="Arial" pitchFamily="34" charset="0"/>
              </a:rPr>
              <a:t>➩ Motivation sensibilisation :</a:t>
            </a:r>
          </a:p>
          <a:p>
            <a:pPr>
              <a:lnSpc>
                <a:spcPct val="150000"/>
              </a:lnSpc>
            </a:pPr>
            <a:r>
              <a:rPr lang="fr-FR" dirty="0">
                <a:latin typeface="Arial" pitchFamily="34" charset="0"/>
                <a:cs typeface="Arial" pitchFamily="34" charset="0"/>
              </a:rPr>
              <a:t>– information / formation</a:t>
            </a:r>
          </a:p>
          <a:p>
            <a:pPr>
              <a:lnSpc>
                <a:spcPct val="150000"/>
              </a:lnSpc>
            </a:pPr>
            <a:r>
              <a:rPr lang="fr-FR" dirty="0">
                <a:latin typeface="Arial" pitchFamily="34" charset="0"/>
                <a:cs typeface="Arial" pitchFamily="34" charset="0"/>
              </a:rPr>
              <a:t>– campagne : concours - affiches - film - intranet</a:t>
            </a:r>
          </a:p>
          <a:p>
            <a:pPr>
              <a:lnSpc>
                <a:spcPct val="150000"/>
              </a:lnSpc>
            </a:pPr>
            <a:r>
              <a:rPr lang="fr-FR" dirty="0">
                <a:latin typeface="Arial" pitchFamily="34" charset="0"/>
                <a:cs typeface="Arial" pitchFamily="34" charset="0"/>
              </a:rPr>
              <a:t>– exercices</a:t>
            </a:r>
          </a:p>
          <a:p>
            <a:pPr>
              <a:lnSpc>
                <a:spcPct val="150000"/>
              </a:lnSpc>
            </a:pPr>
            <a:r>
              <a:rPr lang="fr-FR" dirty="0">
                <a:latin typeface="Arial" pitchFamily="34" charset="0"/>
                <a:cs typeface="Arial" pitchFamily="34" charset="0"/>
              </a:rPr>
              <a:t>– comité sécurité</a:t>
            </a:r>
          </a:p>
          <a:p>
            <a:pPr>
              <a:lnSpc>
                <a:spcPct val="150000"/>
              </a:lnSpc>
            </a:pPr>
            <a:r>
              <a:rPr lang="fr-FR" b="1" dirty="0">
                <a:solidFill>
                  <a:schemeClr val="accent1">
                    <a:lumMod val="75000"/>
                  </a:schemeClr>
                </a:solidFill>
                <a:latin typeface="Arial" pitchFamily="34" charset="0"/>
                <a:cs typeface="Arial" pitchFamily="34" charset="0"/>
              </a:rPr>
              <a:t>➩Étude- réalisation de travaux pour diminuer les risques :</a:t>
            </a:r>
          </a:p>
          <a:p>
            <a:r>
              <a:rPr lang="fr-FR" dirty="0">
                <a:latin typeface="Arial" pitchFamily="34" charset="0"/>
                <a:cs typeface="Arial" pitchFamily="34" charset="0"/>
              </a:rPr>
              <a:t>– suggestions / conseils</a:t>
            </a:r>
          </a:p>
          <a:p>
            <a:r>
              <a:rPr lang="fr-FR" dirty="0">
                <a:latin typeface="Arial" pitchFamily="34" charset="0"/>
                <a:cs typeface="Arial" pitchFamily="34" charset="0"/>
              </a:rPr>
              <a:t>– études de danger - études d'impact</a:t>
            </a:r>
          </a:p>
          <a:p>
            <a:r>
              <a:rPr lang="fr-FR" dirty="0">
                <a:latin typeface="Arial" pitchFamily="34" charset="0"/>
                <a:cs typeface="Arial" pitchFamily="34" charset="0"/>
              </a:rPr>
              <a:t>– visite périodique</a:t>
            </a:r>
          </a:p>
        </p:txBody>
      </p:sp>
    </p:spTree>
    <p:extLst>
      <p:ext uri="{BB962C8B-B14F-4D97-AF65-F5344CB8AC3E}">
        <p14:creationId xmlns:p14="http://schemas.microsoft.com/office/powerpoint/2010/main" val="2315162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4204" y="476672"/>
            <a:ext cx="7868236" cy="4678204"/>
          </a:xfrm>
          <a:prstGeom prst="rect">
            <a:avLst/>
          </a:prstGeom>
          <a:solidFill>
            <a:schemeClr val="bg2">
              <a:lumMod val="20000"/>
              <a:lumOff val="80000"/>
            </a:schemeClr>
          </a:solidFill>
        </p:spPr>
        <p:txBody>
          <a:bodyPr wrap="square">
            <a:spAutoFit/>
          </a:bodyPr>
          <a:lstStyle/>
          <a:p>
            <a:pPr marL="285750" indent="-285750" algn="just">
              <a:buFont typeface="Wingdings" pitchFamily="2" charset="2"/>
              <a:buChar char="q"/>
            </a:pPr>
            <a:r>
              <a:rPr lang="fr-FR" b="1" dirty="0" smtClean="0">
                <a:solidFill>
                  <a:schemeClr val="accent3">
                    <a:lumMod val="75000"/>
                  </a:schemeClr>
                </a:solidFill>
              </a:rPr>
              <a:t>Le </a:t>
            </a:r>
            <a:r>
              <a:rPr lang="fr-FR" b="1" dirty="0">
                <a:solidFill>
                  <a:schemeClr val="accent3">
                    <a:lumMod val="75000"/>
                  </a:schemeClr>
                </a:solidFill>
              </a:rPr>
              <a:t>Plan d’Opération Interne (POI</a:t>
            </a:r>
            <a:r>
              <a:rPr lang="fr-FR" b="1" dirty="0" smtClean="0">
                <a:solidFill>
                  <a:schemeClr val="accent3">
                    <a:lumMod val="75000"/>
                  </a:schemeClr>
                </a:solidFill>
              </a:rPr>
              <a:t>)</a:t>
            </a:r>
          </a:p>
          <a:p>
            <a:pPr algn="just"/>
            <a:endParaRPr lang="fr-FR" b="1" dirty="0">
              <a:solidFill>
                <a:schemeClr val="accent3">
                  <a:lumMod val="75000"/>
                </a:schemeClr>
              </a:solidFill>
            </a:endParaRPr>
          </a:p>
          <a:p>
            <a:pPr marL="285750" indent="-285750" algn="just">
              <a:buFont typeface="Wingdings" pitchFamily="2" charset="2"/>
              <a:buChar char="v"/>
            </a:pPr>
            <a:r>
              <a:rPr lang="fr-FR" sz="1600" dirty="0" smtClean="0"/>
              <a:t>Gérer </a:t>
            </a:r>
            <a:r>
              <a:rPr lang="fr-FR" sz="1600" dirty="0"/>
              <a:t>une crise ou une pollution interne à l’entreprise sans risque de propagation </a:t>
            </a:r>
            <a:r>
              <a:rPr lang="fr-FR" sz="1600" dirty="0" smtClean="0"/>
              <a:t>à l’extérieur </a:t>
            </a:r>
            <a:r>
              <a:rPr lang="fr-FR" sz="1600" dirty="0"/>
              <a:t>du site.</a:t>
            </a:r>
          </a:p>
          <a:p>
            <a:pPr marL="285750" indent="-285750" algn="just">
              <a:buFont typeface="Wingdings" pitchFamily="2" charset="2"/>
              <a:buChar char="v"/>
            </a:pPr>
            <a:r>
              <a:rPr lang="fr-FR" sz="1600" dirty="0" smtClean="0"/>
              <a:t>Le </a:t>
            </a:r>
            <a:r>
              <a:rPr lang="fr-FR" sz="1600" dirty="0"/>
              <a:t>POI est déclenché et mis en </a:t>
            </a:r>
            <a:r>
              <a:rPr lang="fr-FR" sz="1600" dirty="0" smtClean="0"/>
              <a:t>œuvre </a:t>
            </a:r>
            <a:r>
              <a:rPr lang="fr-FR" sz="1600" dirty="0"/>
              <a:t>par le Directeur des Opérations </a:t>
            </a:r>
            <a:r>
              <a:rPr lang="fr-FR" sz="1600" dirty="0" smtClean="0"/>
              <a:t>Internes (DOI </a:t>
            </a:r>
            <a:r>
              <a:rPr lang="fr-FR" sz="1600" dirty="0"/>
              <a:t>: Directeur de l’entreprise ou son représentant</a:t>
            </a:r>
            <a:r>
              <a:rPr lang="fr-FR" sz="1600" dirty="0" smtClean="0"/>
              <a:t>)</a:t>
            </a:r>
            <a:r>
              <a:rPr lang="fr-FR" sz="1600" b="1" dirty="0" smtClean="0"/>
              <a:t>.</a:t>
            </a:r>
          </a:p>
          <a:p>
            <a:pPr algn="just"/>
            <a:endParaRPr lang="fr-FR" b="1" dirty="0"/>
          </a:p>
          <a:p>
            <a:pPr marL="285750" indent="-285750" algn="just">
              <a:buFont typeface="Wingdings" pitchFamily="2" charset="2"/>
              <a:buChar char="q"/>
            </a:pPr>
            <a:r>
              <a:rPr lang="fr-FR" b="1" dirty="0" smtClean="0">
                <a:solidFill>
                  <a:srgbClr val="C00000"/>
                </a:solidFill>
              </a:rPr>
              <a:t>Le </a:t>
            </a:r>
            <a:r>
              <a:rPr lang="fr-FR" b="1" dirty="0">
                <a:solidFill>
                  <a:srgbClr val="C00000"/>
                </a:solidFill>
              </a:rPr>
              <a:t>Plan Particulier d’Intervention (PPI</a:t>
            </a:r>
            <a:r>
              <a:rPr lang="fr-FR" b="1" dirty="0" smtClean="0">
                <a:solidFill>
                  <a:srgbClr val="C00000"/>
                </a:solidFill>
              </a:rPr>
              <a:t>)</a:t>
            </a:r>
          </a:p>
          <a:p>
            <a:pPr algn="just"/>
            <a:endParaRPr lang="fr-FR" b="1" dirty="0">
              <a:solidFill>
                <a:srgbClr val="C00000"/>
              </a:solidFill>
            </a:endParaRPr>
          </a:p>
          <a:p>
            <a:pPr marL="285750" indent="-285750" algn="just">
              <a:buFont typeface="Wingdings" pitchFamily="2" charset="2"/>
              <a:buChar char="v"/>
            </a:pPr>
            <a:r>
              <a:rPr lang="fr-FR" sz="1600" dirty="0" smtClean="0"/>
              <a:t>Gérer </a:t>
            </a:r>
            <a:r>
              <a:rPr lang="fr-FR" sz="1600" dirty="0"/>
              <a:t>une crise ou une pollution interne à l’entreprise avec propagation </a:t>
            </a:r>
            <a:r>
              <a:rPr lang="fr-FR" sz="1600" dirty="0" smtClean="0"/>
              <a:t>à l’extérieur </a:t>
            </a:r>
            <a:r>
              <a:rPr lang="fr-FR" sz="1600" dirty="0"/>
              <a:t>de son enceinte.</a:t>
            </a:r>
          </a:p>
          <a:p>
            <a:pPr marL="285750" indent="-285750" algn="just">
              <a:buFont typeface="Wingdings" pitchFamily="2" charset="2"/>
              <a:buChar char="v"/>
            </a:pPr>
            <a:r>
              <a:rPr lang="fr-FR" sz="1600" dirty="0" smtClean="0"/>
              <a:t>A </a:t>
            </a:r>
            <a:r>
              <a:rPr lang="fr-FR" sz="1600" dirty="0"/>
              <a:t>l’initiative des services de l’Etat et notamment de la </a:t>
            </a:r>
            <a:r>
              <a:rPr lang="fr-FR" sz="1600" dirty="0" smtClean="0"/>
              <a:t>wilaya.</a:t>
            </a:r>
            <a:endParaRPr lang="fr-FR" sz="1600" dirty="0"/>
          </a:p>
          <a:p>
            <a:pPr marL="285750" indent="-285750" algn="just">
              <a:buFont typeface="Wingdings" pitchFamily="2" charset="2"/>
              <a:buChar char="v"/>
            </a:pPr>
            <a:r>
              <a:rPr lang="fr-FR" sz="1600" dirty="0" smtClean="0"/>
              <a:t>Le </a:t>
            </a:r>
            <a:r>
              <a:rPr lang="fr-FR" sz="1600" dirty="0"/>
              <a:t>PPI est déclenché et mis en </a:t>
            </a:r>
            <a:r>
              <a:rPr lang="fr-FR" sz="1600" dirty="0" smtClean="0"/>
              <a:t>œuvre </a:t>
            </a:r>
            <a:r>
              <a:rPr lang="fr-FR" sz="1600" dirty="0"/>
              <a:t>par le wali ou son </a:t>
            </a:r>
            <a:r>
              <a:rPr lang="fr-FR" sz="1600" dirty="0" smtClean="0"/>
              <a:t>représentant.</a:t>
            </a:r>
          </a:p>
          <a:p>
            <a:pPr marL="285750" indent="-285750" algn="just">
              <a:buFont typeface="Wingdings" pitchFamily="2" charset="2"/>
              <a:buChar char="v"/>
            </a:pPr>
            <a:r>
              <a:rPr lang="fr-FR" sz="1600" dirty="0" smtClean="0"/>
              <a:t> </a:t>
            </a:r>
            <a:r>
              <a:rPr lang="fr-FR" sz="1600" dirty="0"/>
              <a:t>Tenir les équipes d'intervention parfaitement entraînées et les matériels en </a:t>
            </a:r>
            <a:r>
              <a:rPr lang="fr-FR" sz="1600" dirty="0" smtClean="0"/>
              <a:t>excellent état.</a:t>
            </a:r>
          </a:p>
          <a:p>
            <a:pPr marL="285750" indent="-285750" algn="just">
              <a:buFont typeface="Wingdings" pitchFamily="2" charset="2"/>
              <a:buChar char="v"/>
            </a:pPr>
            <a:r>
              <a:rPr lang="fr-FR" sz="1600" dirty="0" smtClean="0"/>
              <a:t> </a:t>
            </a:r>
            <a:r>
              <a:rPr lang="fr-FR" sz="1600" dirty="0"/>
              <a:t>Contrôler et surveiller la formation du personnel dans le domaine </a:t>
            </a:r>
            <a:r>
              <a:rPr lang="fr-FR" sz="1600" dirty="0" smtClean="0"/>
              <a:t>HSE.</a:t>
            </a:r>
          </a:p>
          <a:p>
            <a:pPr marL="285750" indent="-285750" algn="just">
              <a:buFont typeface="Wingdings" pitchFamily="2" charset="2"/>
              <a:buChar char="v"/>
            </a:pPr>
            <a:r>
              <a:rPr lang="fr-FR" sz="1600" dirty="0" smtClean="0"/>
              <a:t> </a:t>
            </a:r>
            <a:r>
              <a:rPr lang="fr-FR" sz="1600" dirty="0"/>
              <a:t>Assurer par délégation de la Direction les relations avec l'administration de tutelle.</a:t>
            </a:r>
          </a:p>
        </p:txBody>
      </p:sp>
    </p:spTree>
    <p:extLst>
      <p:ext uri="{BB962C8B-B14F-4D97-AF65-F5344CB8AC3E}">
        <p14:creationId xmlns:p14="http://schemas.microsoft.com/office/powerpoint/2010/main" val="980413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404664"/>
            <a:ext cx="7848872" cy="5355312"/>
          </a:xfrm>
          <a:prstGeom prst="rect">
            <a:avLst/>
          </a:prstGeom>
          <a:solidFill>
            <a:schemeClr val="bg1"/>
          </a:solidFill>
        </p:spPr>
        <p:txBody>
          <a:bodyPr wrap="square">
            <a:spAutoFit/>
          </a:bodyPr>
          <a:lstStyle/>
          <a:p>
            <a:pPr algn="just"/>
            <a:r>
              <a:rPr lang="fr-FR" b="1" u="sng" dirty="0">
                <a:solidFill>
                  <a:srgbClr val="C00000"/>
                </a:solidFill>
                <a:latin typeface="Arial" pitchFamily="34" charset="0"/>
                <a:cs typeface="Arial" pitchFamily="34" charset="0"/>
              </a:rPr>
              <a:t>3.3. Rôle de l’ingénieur prévention HSE </a:t>
            </a:r>
            <a:r>
              <a:rPr lang="fr-FR" b="1" u="sng" dirty="0" smtClean="0">
                <a:solidFill>
                  <a:srgbClr val="C00000"/>
                </a:solidFill>
                <a:latin typeface="Arial" pitchFamily="34" charset="0"/>
                <a:cs typeface="Arial" pitchFamily="34" charset="0"/>
              </a:rPr>
              <a:t>:</a:t>
            </a:r>
          </a:p>
          <a:p>
            <a:pPr algn="just"/>
            <a:endParaRPr lang="fr-FR" b="1" dirty="0">
              <a:solidFill>
                <a:srgbClr val="C00000"/>
              </a:solidFill>
              <a:latin typeface="Arial" pitchFamily="34" charset="0"/>
              <a:cs typeface="Arial" pitchFamily="34" charset="0"/>
            </a:endParaRPr>
          </a:p>
          <a:p>
            <a:pPr algn="just"/>
            <a:r>
              <a:rPr lang="fr-FR" b="1" dirty="0" smtClean="0">
                <a:solidFill>
                  <a:srgbClr val="0070C0"/>
                </a:solidFill>
                <a:latin typeface="Arial" pitchFamily="34" charset="0"/>
                <a:cs typeface="Arial" pitchFamily="34" charset="0"/>
              </a:rPr>
              <a:t>POSTE </a:t>
            </a:r>
            <a:r>
              <a:rPr lang="fr-FR" b="1" dirty="0">
                <a:solidFill>
                  <a:srgbClr val="0070C0"/>
                </a:solidFill>
                <a:latin typeface="Arial" pitchFamily="34" charset="0"/>
                <a:cs typeface="Arial" pitchFamily="34" charset="0"/>
              </a:rPr>
              <a:t>:</a:t>
            </a:r>
          </a:p>
          <a:p>
            <a:pPr marL="285750" indent="-285750" algn="just">
              <a:buFont typeface="Wingdings" pitchFamily="2" charset="2"/>
              <a:buChar char="Ø"/>
            </a:pPr>
            <a:r>
              <a:rPr lang="fr-FR" dirty="0" smtClean="0">
                <a:latin typeface="Arial" pitchFamily="34" charset="0"/>
                <a:cs typeface="Arial" pitchFamily="34" charset="0"/>
              </a:rPr>
              <a:t> </a:t>
            </a:r>
            <a:r>
              <a:rPr lang="fr-FR" dirty="0">
                <a:latin typeface="Arial" pitchFamily="34" charset="0"/>
                <a:cs typeface="Arial" pitchFamily="34" charset="0"/>
              </a:rPr>
              <a:t>Assurer et faire appliquer la prévention nécessaire afin d'éliminer les risques </a:t>
            </a:r>
            <a:r>
              <a:rPr lang="fr-FR" dirty="0" smtClean="0">
                <a:latin typeface="Arial" pitchFamily="34" charset="0"/>
                <a:cs typeface="Arial" pitchFamily="34" charset="0"/>
              </a:rPr>
              <a:t>d'accident de </a:t>
            </a:r>
            <a:r>
              <a:rPr lang="fr-FR" dirty="0">
                <a:latin typeface="Arial" pitchFamily="34" charset="0"/>
                <a:cs typeface="Arial" pitchFamily="34" charset="0"/>
              </a:rPr>
              <a:t>toute </a:t>
            </a:r>
            <a:r>
              <a:rPr lang="fr-FR" dirty="0" smtClean="0">
                <a:latin typeface="Arial" pitchFamily="34" charset="0"/>
                <a:cs typeface="Arial" pitchFamily="34" charset="0"/>
              </a:rPr>
              <a:t>nature.</a:t>
            </a:r>
          </a:p>
          <a:p>
            <a:pPr marL="285750" indent="-285750" algn="just">
              <a:buFont typeface="Wingdings" pitchFamily="2" charset="2"/>
              <a:buChar char="Ø"/>
            </a:pPr>
            <a:r>
              <a:rPr lang="fr-FR" dirty="0" smtClean="0">
                <a:latin typeface="Arial" pitchFamily="34" charset="0"/>
                <a:cs typeface="Arial" pitchFamily="34" charset="0"/>
              </a:rPr>
              <a:t> </a:t>
            </a:r>
            <a:r>
              <a:rPr lang="fr-FR" dirty="0">
                <a:latin typeface="Arial" pitchFamily="34" charset="0"/>
                <a:cs typeface="Arial" pitchFamily="34" charset="0"/>
              </a:rPr>
              <a:t>Contrôler et signaler toute situation ou tout procédé contraire au règlement intérieur </a:t>
            </a:r>
            <a:r>
              <a:rPr lang="fr-FR" dirty="0" smtClean="0">
                <a:latin typeface="Arial" pitchFamily="34" charset="0"/>
                <a:cs typeface="Arial" pitchFamily="34" charset="0"/>
              </a:rPr>
              <a:t>et aux </a:t>
            </a:r>
            <a:r>
              <a:rPr lang="fr-FR" dirty="0">
                <a:latin typeface="Arial" pitchFamily="34" charset="0"/>
                <a:cs typeface="Arial" pitchFamily="34" charset="0"/>
              </a:rPr>
              <a:t>dispositions légales sur la sécurité et l'hygiène / santé au travail, </a:t>
            </a:r>
            <a:r>
              <a:rPr lang="fr-FR" dirty="0" smtClean="0">
                <a:latin typeface="Arial" pitchFamily="34" charset="0"/>
                <a:cs typeface="Arial" pitchFamily="34" charset="0"/>
              </a:rPr>
              <a:t>l'environnement.</a:t>
            </a:r>
          </a:p>
          <a:p>
            <a:pPr marL="285750" indent="-285750" algn="just">
              <a:buFont typeface="Wingdings" pitchFamily="2" charset="2"/>
              <a:buChar char="Ø"/>
            </a:pPr>
            <a:r>
              <a:rPr lang="fr-FR" dirty="0" smtClean="0">
                <a:latin typeface="Arial" pitchFamily="34" charset="0"/>
                <a:cs typeface="Arial" pitchFamily="34" charset="0"/>
              </a:rPr>
              <a:t> </a:t>
            </a:r>
            <a:r>
              <a:rPr lang="fr-FR" dirty="0">
                <a:latin typeface="Arial" pitchFamily="34" charset="0"/>
                <a:cs typeface="Arial" pitchFamily="34" charset="0"/>
              </a:rPr>
              <a:t>Informer, instruire, entrainer les équipes de lutte contre l'incendie et </a:t>
            </a:r>
            <a:r>
              <a:rPr lang="fr-FR" dirty="0" smtClean="0">
                <a:latin typeface="Arial" pitchFamily="34" charset="0"/>
                <a:cs typeface="Arial" pitchFamily="34" charset="0"/>
              </a:rPr>
              <a:t>risques environnementaux </a:t>
            </a:r>
            <a:r>
              <a:rPr lang="fr-FR" dirty="0">
                <a:latin typeface="Arial" pitchFamily="34" charset="0"/>
                <a:cs typeface="Arial" pitchFamily="34" charset="0"/>
              </a:rPr>
              <a:t>pour développer les connaissances du personnel en fonction </a:t>
            </a:r>
            <a:r>
              <a:rPr lang="fr-FR" dirty="0" smtClean="0">
                <a:latin typeface="Arial" pitchFamily="34" charset="0"/>
                <a:cs typeface="Arial" pitchFamily="34" charset="0"/>
              </a:rPr>
              <a:t>du matériel </a:t>
            </a:r>
            <a:r>
              <a:rPr lang="fr-FR" dirty="0">
                <a:latin typeface="Arial" pitchFamily="34" charset="0"/>
                <a:cs typeface="Arial" pitchFamily="34" charset="0"/>
              </a:rPr>
              <a:t>disposé sur le site</a:t>
            </a:r>
            <a:r>
              <a:rPr lang="fr-FR" dirty="0" smtClean="0">
                <a:latin typeface="Arial" pitchFamily="34" charset="0"/>
                <a:cs typeface="Arial" pitchFamily="34" charset="0"/>
              </a:rPr>
              <a:t>.</a:t>
            </a:r>
          </a:p>
          <a:p>
            <a:pPr algn="just"/>
            <a:endParaRPr lang="fr-FR" dirty="0">
              <a:latin typeface="Arial" pitchFamily="34" charset="0"/>
              <a:cs typeface="Arial" pitchFamily="34" charset="0"/>
            </a:endParaRPr>
          </a:p>
          <a:p>
            <a:pPr algn="just"/>
            <a:r>
              <a:rPr lang="fr-FR" b="1" dirty="0" smtClean="0">
                <a:solidFill>
                  <a:srgbClr val="0070C0"/>
                </a:solidFill>
                <a:latin typeface="Arial" pitchFamily="34" charset="0"/>
                <a:cs typeface="Arial" pitchFamily="34" charset="0"/>
              </a:rPr>
              <a:t>Responsabilités </a:t>
            </a:r>
            <a:r>
              <a:rPr lang="fr-FR" b="1" dirty="0">
                <a:solidFill>
                  <a:srgbClr val="0070C0"/>
                </a:solidFill>
                <a:latin typeface="Arial" pitchFamily="34" charset="0"/>
                <a:cs typeface="Arial" pitchFamily="34" charset="0"/>
              </a:rPr>
              <a:t>:</a:t>
            </a:r>
          </a:p>
          <a:p>
            <a:pPr marL="285750" indent="-285750" algn="just">
              <a:buFont typeface="Wingdings" pitchFamily="2" charset="2"/>
              <a:buChar char="Ø"/>
            </a:pPr>
            <a:r>
              <a:rPr lang="fr-FR" dirty="0" smtClean="0">
                <a:latin typeface="Arial" pitchFamily="34" charset="0"/>
                <a:cs typeface="Arial" pitchFamily="34" charset="0"/>
              </a:rPr>
              <a:t>Organiser </a:t>
            </a:r>
            <a:r>
              <a:rPr lang="fr-FR" dirty="0">
                <a:latin typeface="Arial" pitchFamily="34" charset="0"/>
                <a:cs typeface="Arial" pitchFamily="34" charset="0"/>
              </a:rPr>
              <a:t>et planifier le travail du service entre ses différents </a:t>
            </a:r>
            <a:r>
              <a:rPr lang="fr-FR" dirty="0" smtClean="0">
                <a:latin typeface="Arial" pitchFamily="34" charset="0"/>
                <a:cs typeface="Arial" pitchFamily="34" charset="0"/>
              </a:rPr>
              <a:t>membres.</a:t>
            </a:r>
          </a:p>
          <a:p>
            <a:pPr marL="285750" indent="-285750" algn="just">
              <a:buFont typeface="Wingdings" pitchFamily="2" charset="2"/>
              <a:buChar char="Ø"/>
            </a:pPr>
            <a:r>
              <a:rPr lang="fr-FR" dirty="0" smtClean="0">
                <a:latin typeface="Arial" pitchFamily="34" charset="0"/>
                <a:cs typeface="Arial" pitchFamily="34" charset="0"/>
              </a:rPr>
              <a:t> </a:t>
            </a:r>
            <a:r>
              <a:rPr lang="fr-FR" dirty="0">
                <a:latin typeface="Arial" pitchFamily="34" charset="0"/>
                <a:cs typeface="Arial" pitchFamily="34" charset="0"/>
              </a:rPr>
              <a:t>Coordonner le travail et la gestion du </a:t>
            </a:r>
            <a:r>
              <a:rPr lang="fr-FR" dirty="0" smtClean="0">
                <a:latin typeface="Arial" pitchFamily="34" charset="0"/>
                <a:cs typeface="Arial" pitchFamily="34" charset="0"/>
              </a:rPr>
              <a:t>personnel.</a:t>
            </a:r>
          </a:p>
          <a:p>
            <a:pPr marL="285750" indent="-285750" algn="just">
              <a:buFont typeface="Wingdings" pitchFamily="2" charset="2"/>
              <a:buChar char="Ø"/>
            </a:pPr>
            <a:r>
              <a:rPr lang="fr-FR" dirty="0" smtClean="0">
                <a:latin typeface="Arial" pitchFamily="34" charset="0"/>
                <a:cs typeface="Arial" pitchFamily="34" charset="0"/>
              </a:rPr>
              <a:t> </a:t>
            </a:r>
            <a:r>
              <a:rPr lang="fr-FR" dirty="0">
                <a:latin typeface="Arial" pitchFamily="34" charset="0"/>
                <a:cs typeface="Arial" pitchFamily="34" charset="0"/>
              </a:rPr>
              <a:t>Contrôler le travail </a:t>
            </a:r>
            <a:r>
              <a:rPr lang="fr-FR" dirty="0" smtClean="0">
                <a:latin typeface="Arial" pitchFamily="34" charset="0"/>
                <a:cs typeface="Arial" pitchFamily="34" charset="0"/>
              </a:rPr>
              <a:t>exécuté.</a:t>
            </a:r>
          </a:p>
          <a:p>
            <a:pPr marL="285750" indent="-285750" algn="just">
              <a:buFont typeface="Wingdings" pitchFamily="2" charset="2"/>
              <a:buChar char="Ø"/>
            </a:pPr>
            <a:r>
              <a:rPr lang="fr-FR" dirty="0" smtClean="0">
                <a:latin typeface="Arial" pitchFamily="34" charset="0"/>
                <a:cs typeface="Arial" pitchFamily="34" charset="0"/>
              </a:rPr>
              <a:t> </a:t>
            </a:r>
            <a:r>
              <a:rPr lang="fr-FR" dirty="0">
                <a:latin typeface="Arial" pitchFamily="34" charset="0"/>
                <a:cs typeface="Arial" pitchFamily="34" charset="0"/>
              </a:rPr>
              <a:t>Assurer la veille technologique et réglementaire dans le domaine </a:t>
            </a:r>
            <a:r>
              <a:rPr lang="fr-FR" dirty="0" smtClean="0">
                <a:latin typeface="Arial" pitchFamily="34" charset="0"/>
                <a:cs typeface="Arial" pitchFamily="34" charset="0"/>
              </a:rPr>
              <a:t>SHE.</a:t>
            </a:r>
          </a:p>
          <a:p>
            <a:pPr marL="285750" indent="-285750" algn="just">
              <a:buFont typeface="Wingdings" pitchFamily="2" charset="2"/>
              <a:buChar char="Ø"/>
            </a:pPr>
            <a:r>
              <a:rPr lang="fr-FR" dirty="0" smtClean="0">
                <a:latin typeface="Arial" pitchFamily="34" charset="0"/>
                <a:cs typeface="Arial" pitchFamily="34" charset="0"/>
              </a:rPr>
              <a:t> </a:t>
            </a:r>
            <a:r>
              <a:rPr lang="fr-FR" dirty="0">
                <a:latin typeface="Arial" pitchFamily="34" charset="0"/>
                <a:cs typeface="Arial" pitchFamily="34" charset="0"/>
              </a:rPr>
              <a:t>Recevoir les représentants ou fournisseurs d'équipement de protection ou de </a:t>
            </a:r>
            <a:r>
              <a:rPr lang="fr-FR" dirty="0" smtClean="0">
                <a:latin typeface="Arial" pitchFamily="34" charset="0"/>
                <a:cs typeface="Arial" pitchFamily="34" charset="0"/>
              </a:rPr>
              <a:t>lutte contre </a:t>
            </a:r>
            <a:r>
              <a:rPr lang="fr-FR" dirty="0">
                <a:latin typeface="Arial" pitchFamily="34" charset="0"/>
                <a:cs typeface="Arial" pitchFamily="34" charset="0"/>
              </a:rPr>
              <a:t>les risques ou incidents HSE.</a:t>
            </a:r>
          </a:p>
        </p:txBody>
      </p:sp>
    </p:spTree>
    <p:extLst>
      <p:ext uri="{BB962C8B-B14F-4D97-AF65-F5344CB8AC3E}">
        <p14:creationId xmlns:p14="http://schemas.microsoft.com/office/powerpoint/2010/main" val="3811592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568" y="1074509"/>
            <a:ext cx="7848872" cy="3416320"/>
          </a:xfrm>
          <a:prstGeom prst="rect">
            <a:avLst/>
          </a:prstGeom>
        </p:spPr>
        <p:txBody>
          <a:bodyPr wrap="square">
            <a:spAutoFit/>
          </a:bodyPr>
          <a:lstStyle/>
          <a:p>
            <a:pPr marL="285750" indent="-285750" algn="just">
              <a:lnSpc>
                <a:spcPct val="150000"/>
              </a:lnSpc>
              <a:buFont typeface="Wingdings" pitchFamily="2" charset="2"/>
              <a:buChar char="v"/>
            </a:pPr>
            <a:r>
              <a:rPr lang="fr-FR" b="1" dirty="0" smtClean="0">
                <a:solidFill>
                  <a:srgbClr val="0070C0"/>
                </a:solidFill>
                <a:latin typeface="Arial" pitchFamily="34" charset="0"/>
                <a:cs typeface="Arial" pitchFamily="34" charset="0"/>
              </a:rPr>
              <a:t> </a:t>
            </a:r>
            <a:r>
              <a:rPr lang="fr-FR" b="1" dirty="0">
                <a:solidFill>
                  <a:srgbClr val="0070C0"/>
                </a:solidFill>
                <a:latin typeface="Arial" pitchFamily="34" charset="0"/>
                <a:cs typeface="Arial" pitchFamily="34" charset="0"/>
              </a:rPr>
              <a:t>Règles générales en matière d’hygiène et de sécurité du </a:t>
            </a:r>
            <a:r>
              <a:rPr lang="fr-FR" b="1" dirty="0" smtClean="0">
                <a:solidFill>
                  <a:srgbClr val="0070C0"/>
                </a:solidFill>
                <a:latin typeface="Arial" pitchFamily="34" charset="0"/>
                <a:cs typeface="Arial" pitchFamily="34" charset="0"/>
              </a:rPr>
              <a:t>travail : </a:t>
            </a:r>
          </a:p>
          <a:p>
            <a:pPr algn="just">
              <a:lnSpc>
                <a:spcPct val="150000"/>
              </a:lnSpc>
            </a:pPr>
            <a:endParaRPr lang="fr-FR" b="1" dirty="0">
              <a:solidFill>
                <a:srgbClr val="0070C0"/>
              </a:solidFill>
              <a:latin typeface="Arial" pitchFamily="34" charset="0"/>
              <a:cs typeface="Arial" pitchFamily="34" charset="0"/>
            </a:endParaRPr>
          </a:p>
          <a:p>
            <a:pPr algn="just">
              <a:lnSpc>
                <a:spcPct val="150000"/>
              </a:lnSpc>
            </a:pPr>
            <a:r>
              <a:rPr lang="fr-FR" dirty="0">
                <a:latin typeface="Arial" pitchFamily="34" charset="0"/>
                <a:cs typeface="Arial" pitchFamily="34" charset="0"/>
              </a:rPr>
              <a:t>• Obligation de l’employeur d’assurer l’hygiène et la sécurité aux travailleurs,</a:t>
            </a:r>
          </a:p>
          <a:p>
            <a:pPr algn="just">
              <a:lnSpc>
                <a:spcPct val="150000"/>
              </a:lnSpc>
            </a:pPr>
            <a:r>
              <a:rPr lang="fr-FR" dirty="0">
                <a:latin typeface="Arial" pitchFamily="34" charset="0"/>
                <a:cs typeface="Arial" pitchFamily="34" charset="0"/>
              </a:rPr>
              <a:t>• Garantir la propreté des locaux affectés au </a:t>
            </a:r>
            <a:r>
              <a:rPr lang="fr-FR" dirty="0" smtClean="0">
                <a:latin typeface="Arial" pitchFamily="34" charset="0"/>
                <a:cs typeface="Arial" pitchFamily="34" charset="0"/>
              </a:rPr>
              <a:t>Travail</a:t>
            </a:r>
          </a:p>
          <a:p>
            <a:pPr algn="just">
              <a:lnSpc>
                <a:spcPct val="150000"/>
              </a:lnSpc>
            </a:pPr>
            <a:r>
              <a:rPr lang="fr-FR" dirty="0">
                <a:latin typeface="Arial" pitchFamily="34" charset="0"/>
                <a:cs typeface="Arial" pitchFamily="34" charset="0"/>
              </a:rPr>
              <a:t>• Garantir le confort en matière d’aération, d’éclairage, de chauffage,…</a:t>
            </a:r>
          </a:p>
          <a:p>
            <a:pPr algn="just">
              <a:lnSpc>
                <a:spcPct val="150000"/>
              </a:lnSpc>
            </a:pPr>
            <a:r>
              <a:rPr lang="fr-FR" dirty="0">
                <a:latin typeface="Arial" pitchFamily="34" charset="0"/>
                <a:cs typeface="Arial" pitchFamily="34" charset="0"/>
              </a:rPr>
              <a:t>• Introduction de la notion de protection individuelle</a:t>
            </a:r>
          </a:p>
          <a:p>
            <a:pPr algn="just">
              <a:lnSpc>
                <a:spcPct val="150000"/>
              </a:lnSpc>
            </a:pPr>
            <a:endParaRPr lang="fr-FR" dirty="0">
              <a:latin typeface="Arial" pitchFamily="34" charset="0"/>
              <a:cs typeface="Arial" pitchFamily="34" charset="0"/>
            </a:endParaRPr>
          </a:p>
        </p:txBody>
      </p:sp>
    </p:spTree>
    <p:extLst>
      <p:ext uri="{BB962C8B-B14F-4D97-AF65-F5344CB8AC3E}">
        <p14:creationId xmlns:p14="http://schemas.microsoft.com/office/powerpoint/2010/main" val="4262992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1052736"/>
            <a:ext cx="7560840" cy="3831818"/>
          </a:xfrm>
          <a:prstGeom prst="rect">
            <a:avLst/>
          </a:prstGeom>
        </p:spPr>
        <p:txBody>
          <a:bodyPr wrap="square">
            <a:spAutoFit/>
          </a:bodyPr>
          <a:lstStyle/>
          <a:p>
            <a:pPr marL="285750" indent="-285750" algn="just">
              <a:lnSpc>
                <a:spcPct val="150000"/>
              </a:lnSpc>
              <a:buFont typeface="Wingdings" pitchFamily="2" charset="2"/>
              <a:buChar char="v"/>
            </a:pPr>
            <a:r>
              <a:rPr lang="fr-FR" b="1" dirty="0" smtClean="0">
                <a:solidFill>
                  <a:srgbClr val="0070C0"/>
                </a:solidFill>
                <a:latin typeface="Arial" pitchFamily="34" charset="0"/>
                <a:cs typeface="Arial" pitchFamily="34" charset="0"/>
              </a:rPr>
              <a:t>Règles </a:t>
            </a:r>
            <a:r>
              <a:rPr lang="fr-FR" b="1" dirty="0">
                <a:solidFill>
                  <a:srgbClr val="0070C0"/>
                </a:solidFill>
                <a:latin typeface="Arial" pitchFamily="34" charset="0"/>
                <a:cs typeface="Arial" pitchFamily="34" charset="0"/>
              </a:rPr>
              <a:t>générales en matière de médecine du </a:t>
            </a:r>
            <a:r>
              <a:rPr lang="fr-FR" b="1" dirty="0" smtClean="0">
                <a:solidFill>
                  <a:srgbClr val="0070C0"/>
                </a:solidFill>
                <a:latin typeface="Arial" pitchFamily="34" charset="0"/>
                <a:cs typeface="Arial" pitchFamily="34" charset="0"/>
              </a:rPr>
              <a:t>travail :</a:t>
            </a:r>
          </a:p>
          <a:p>
            <a:pPr algn="just">
              <a:lnSpc>
                <a:spcPct val="150000"/>
              </a:lnSpc>
            </a:pPr>
            <a:endParaRPr lang="fr-FR" b="1" dirty="0">
              <a:solidFill>
                <a:srgbClr val="0070C0"/>
              </a:solidFill>
              <a:latin typeface="Arial" pitchFamily="34" charset="0"/>
              <a:cs typeface="Arial" pitchFamily="34" charset="0"/>
            </a:endParaRPr>
          </a:p>
          <a:p>
            <a:pPr algn="just">
              <a:lnSpc>
                <a:spcPct val="150000"/>
              </a:lnSpc>
            </a:pPr>
            <a:r>
              <a:rPr lang="fr-FR" dirty="0">
                <a:latin typeface="Arial" pitchFamily="34" charset="0"/>
                <a:cs typeface="Arial" pitchFamily="34" charset="0"/>
              </a:rPr>
              <a:t>• Protection de la santé des travailleurs</a:t>
            </a:r>
          </a:p>
          <a:p>
            <a:pPr algn="just">
              <a:lnSpc>
                <a:spcPct val="150000"/>
              </a:lnSpc>
            </a:pPr>
            <a:r>
              <a:rPr lang="fr-FR" dirty="0">
                <a:latin typeface="Arial" pitchFamily="34" charset="0"/>
                <a:cs typeface="Arial" pitchFamily="34" charset="0"/>
              </a:rPr>
              <a:t>• Assurer le plus haut niveau de bien être physique et mental</a:t>
            </a:r>
          </a:p>
          <a:p>
            <a:pPr algn="just">
              <a:lnSpc>
                <a:spcPct val="150000"/>
              </a:lnSpc>
            </a:pPr>
            <a:r>
              <a:rPr lang="fr-FR" dirty="0">
                <a:latin typeface="Arial" pitchFamily="34" charset="0"/>
                <a:cs typeface="Arial" pitchFamily="34" charset="0"/>
              </a:rPr>
              <a:t>• Prévenir et protéger les travailleurs des risques pouvant engendrer des accidents </a:t>
            </a:r>
            <a:r>
              <a:rPr lang="fr-FR" dirty="0" smtClean="0">
                <a:latin typeface="Arial" pitchFamily="34" charset="0"/>
                <a:cs typeface="Arial" pitchFamily="34" charset="0"/>
              </a:rPr>
              <a:t>ou des </a:t>
            </a:r>
            <a:r>
              <a:rPr lang="fr-FR" dirty="0">
                <a:latin typeface="Arial" pitchFamily="34" charset="0"/>
                <a:cs typeface="Arial" pitchFamily="34" charset="0"/>
              </a:rPr>
              <a:t>maladies professionnelles et de tout dommage causé à leur santé</a:t>
            </a:r>
          </a:p>
          <a:p>
            <a:pPr algn="just">
              <a:lnSpc>
                <a:spcPct val="150000"/>
              </a:lnSpc>
            </a:pPr>
            <a:r>
              <a:rPr lang="fr-FR" dirty="0">
                <a:latin typeface="Arial" pitchFamily="34" charset="0"/>
                <a:cs typeface="Arial" pitchFamily="34" charset="0"/>
              </a:rPr>
              <a:t>• La médecine du travail est une obligation de l’organisme et à sa charge, elle </a:t>
            </a:r>
            <a:r>
              <a:rPr lang="fr-FR" dirty="0" smtClean="0">
                <a:latin typeface="Arial" pitchFamily="34" charset="0"/>
                <a:cs typeface="Arial" pitchFamily="34" charset="0"/>
              </a:rPr>
              <a:t>s’exerce sur </a:t>
            </a:r>
            <a:r>
              <a:rPr lang="fr-FR" dirty="0">
                <a:latin typeface="Arial" pitchFamily="34" charset="0"/>
                <a:cs typeface="Arial" pitchFamily="34" charset="0"/>
              </a:rPr>
              <a:t>les lieux même du travail.</a:t>
            </a:r>
          </a:p>
        </p:txBody>
      </p:sp>
    </p:spTree>
    <p:extLst>
      <p:ext uri="{BB962C8B-B14F-4D97-AF65-F5344CB8AC3E}">
        <p14:creationId xmlns:p14="http://schemas.microsoft.com/office/powerpoint/2010/main" val="938401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1196752"/>
            <a:ext cx="7704856" cy="4247317"/>
          </a:xfrm>
          <a:prstGeom prst="rect">
            <a:avLst/>
          </a:prstGeom>
        </p:spPr>
        <p:txBody>
          <a:bodyPr wrap="square">
            <a:spAutoFit/>
          </a:bodyPr>
          <a:lstStyle/>
          <a:p>
            <a:pPr marL="285750" indent="-285750" algn="just">
              <a:lnSpc>
                <a:spcPct val="150000"/>
              </a:lnSpc>
              <a:buFont typeface="Wingdings" pitchFamily="2" charset="2"/>
              <a:buChar char="v"/>
            </a:pPr>
            <a:r>
              <a:rPr lang="fr-FR" b="1" dirty="0">
                <a:solidFill>
                  <a:srgbClr val="0070C0"/>
                </a:solidFill>
                <a:latin typeface="Arial" pitchFamily="34" charset="0"/>
                <a:cs typeface="Arial" pitchFamily="34" charset="0"/>
              </a:rPr>
              <a:t>Règles générales en matière de formation et d’information </a:t>
            </a:r>
            <a:r>
              <a:rPr lang="fr-FR" b="1" dirty="0" smtClean="0">
                <a:solidFill>
                  <a:srgbClr val="0070C0"/>
                </a:solidFill>
                <a:latin typeface="Arial" pitchFamily="34" charset="0"/>
                <a:cs typeface="Arial" pitchFamily="34" charset="0"/>
              </a:rPr>
              <a:t>:</a:t>
            </a:r>
          </a:p>
          <a:p>
            <a:pPr algn="just">
              <a:lnSpc>
                <a:spcPct val="150000"/>
              </a:lnSpc>
            </a:pPr>
            <a:endParaRPr lang="fr-FR" b="1" dirty="0" smtClean="0">
              <a:solidFill>
                <a:srgbClr val="0070C0"/>
              </a:solidFill>
              <a:latin typeface="Arial" pitchFamily="34" charset="0"/>
              <a:cs typeface="Arial" pitchFamily="34" charset="0"/>
            </a:endParaRPr>
          </a:p>
          <a:p>
            <a:pPr algn="just">
              <a:lnSpc>
                <a:spcPct val="150000"/>
              </a:lnSpc>
            </a:pPr>
            <a:r>
              <a:rPr lang="fr-FR" dirty="0" smtClean="0">
                <a:latin typeface="Arial" pitchFamily="34" charset="0"/>
                <a:cs typeface="Arial" pitchFamily="34" charset="0"/>
              </a:rPr>
              <a:t>• </a:t>
            </a:r>
            <a:r>
              <a:rPr lang="fr-FR" dirty="0">
                <a:latin typeface="Arial" pitchFamily="34" charset="0"/>
                <a:cs typeface="Arial" pitchFamily="34" charset="0"/>
              </a:rPr>
              <a:t>L’instruction, l’information et la formation relatives aux risques </a:t>
            </a:r>
            <a:r>
              <a:rPr lang="fr-FR" dirty="0" smtClean="0">
                <a:latin typeface="Arial" pitchFamily="34" charset="0"/>
                <a:cs typeface="Arial" pitchFamily="34" charset="0"/>
              </a:rPr>
              <a:t>professionnels constituent </a:t>
            </a:r>
            <a:r>
              <a:rPr lang="fr-FR" dirty="0">
                <a:latin typeface="Arial" pitchFamily="34" charset="0"/>
                <a:cs typeface="Arial" pitchFamily="34" charset="0"/>
              </a:rPr>
              <a:t>une obligation pour l’employeur,</a:t>
            </a:r>
          </a:p>
          <a:p>
            <a:pPr algn="just">
              <a:lnSpc>
                <a:spcPct val="150000"/>
              </a:lnSpc>
            </a:pPr>
            <a:r>
              <a:rPr lang="fr-FR" dirty="0">
                <a:latin typeface="Arial" pitchFamily="34" charset="0"/>
                <a:cs typeface="Arial" pitchFamily="34" charset="0"/>
              </a:rPr>
              <a:t>• Les nouvelles recrues ou ceux appelés à changer de poste, de méthode ou de </a:t>
            </a:r>
            <a:r>
              <a:rPr lang="fr-FR" dirty="0" smtClean="0">
                <a:latin typeface="Arial" pitchFamily="34" charset="0"/>
                <a:cs typeface="Arial" pitchFamily="34" charset="0"/>
              </a:rPr>
              <a:t>moyens doivent </a:t>
            </a:r>
            <a:r>
              <a:rPr lang="fr-FR" dirty="0">
                <a:latin typeface="Arial" pitchFamily="34" charset="0"/>
                <a:cs typeface="Arial" pitchFamily="34" charset="0"/>
              </a:rPr>
              <a:t>être instruits des risques auxquels ils peuvent être exposés à leur poste </a:t>
            </a:r>
            <a:r>
              <a:rPr lang="fr-FR" dirty="0" smtClean="0">
                <a:latin typeface="Arial" pitchFamily="34" charset="0"/>
                <a:cs typeface="Arial" pitchFamily="34" charset="0"/>
              </a:rPr>
              <a:t>de travail</a:t>
            </a:r>
            <a:endParaRPr lang="fr-FR" dirty="0">
              <a:latin typeface="Arial" pitchFamily="34" charset="0"/>
              <a:cs typeface="Arial" pitchFamily="34" charset="0"/>
            </a:endParaRPr>
          </a:p>
          <a:p>
            <a:pPr algn="just">
              <a:lnSpc>
                <a:spcPct val="150000"/>
              </a:lnSpc>
            </a:pPr>
            <a:r>
              <a:rPr lang="fr-FR" dirty="0">
                <a:latin typeface="Arial" pitchFamily="34" charset="0"/>
                <a:cs typeface="Arial" pitchFamily="34" charset="0"/>
              </a:rPr>
              <a:t>• En fonction de la fréquence et de la gravité des risques observés, des actions </a:t>
            </a:r>
            <a:r>
              <a:rPr lang="fr-FR" dirty="0" smtClean="0">
                <a:latin typeface="Arial" pitchFamily="34" charset="0"/>
                <a:cs typeface="Arial" pitchFamily="34" charset="0"/>
              </a:rPr>
              <a:t>de formation </a:t>
            </a:r>
            <a:r>
              <a:rPr lang="fr-FR" dirty="0">
                <a:latin typeface="Arial" pitchFamily="34" charset="0"/>
                <a:cs typeface="Arial" pitchFamily="34" charset="0"/>
              </a:rPr>
              <a:t>particulières sont organisées pour les travailleurs concernés, aux fins </a:t>
            </a:r>
            <a:r>
              <a:rPr lang="fr-FR" dirty="0" smtClean="0">
                <a:latin typeface="Arial" pitchFamily="34" charset="0"/>
                <a:cs typeface="Arial" pitchFamily="34" charset="0"/>
              </a:rPr>
              <a:t>de prévention</a:t>
            </a:r>
            <a:r>
              <a:rPr lang="fr-FR" dirty="0">
                <a:latin typeface="Arial" pitchFamily="34" charset="0"/>
                <a:cs typeface="Arial" pitchFamily="34" charset="0"/>
              </a:rPr>
              <a:t>.</a:t>
            </a:r>
          </a:p>
        </p:txBody>
      </p:sp>
    </p:spTree>
    <p:extLst>
      <p:ext uri="{BB962C8B-B14F-4D97-AF65-F5344CB8AC3E}">
        <p14:creationId xmlns:p14="http://schemas.microsoft.com/office/powerpoint/2010/main" val="94361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5816" y="2348880"/>
            <a:ext cx="3563888" cy="1107996"/>
          </a:xfrm>
          <a:prstGeom prst="rect">
            <a:avLst/>
          </a:prstGeom>
          <a:solidFill>
            <a:schemeClr val="bg2">
              <a:lumMod val="20000"/>
              <a:lumOff val="80000"/>
            </a:schemeClr>
          </a:solidFill>
          <a:ln w="12700">
            <a:solidFill>
              <a:srgbClr val="0070C0"/>
            </a:solidFill>
            <a:prstDash val="dashDot"/>
          </a:ln>
        </p:spPr>
        <p:txBody>
          <a:bodyPr wrap="square">
            <a:spAutoFit/>
          </a:bodyPr>
          <a:lstStyle/>
          <a:p>
            <a:pPr algn="ctr">
              <a:lnSpc>
                <a:spcPct val="150000"/>
              </a:lnSpc>
            </a:pPr>
            <a:r>
              <a:rPr lang="fr-FR" sz="2200" b="1" dirty="0">
                <a:solidFill>
                  <a:schemeClr val="accent4">
                    <a:lumMod val="75000"/>
                  </a:schemeClr>
                </a:solidFill>
                <a:latin typeface="Aharoni" pitchFamily="2" charset="-79"/>
                <a:cs typeface="Aharoni" pitchFamily="2" charset="-79"/>
              </a:rPr>
              <a:t>Chapitre </a:t>
            </a:r>
            <a:r>
              <a:rPr lang="fr-FR" sz="2200" b="1" dirty="0" smtClean="0">
                <a:solidFill>
                  <a:schemeClr val="accent4">
                    <a:lumMod val="75000"/>
                  </a:schemeClr>
                </a:solidFill>
                <a:latin typeface="Aharoni" pitchFamily="2" charset="-79"/>
                <a:cs typeface="Aharoni" pitchFamily="2" charset="-79"/>
              </a:rPr>
              <a:t>II :</a:t>
            </a:r>
            <a:endParaRPr lang="fr-FR" sz="2200" b="1" dirty="0">
              <a:solidFill>
                <a:schemeClr val="accent4">
                  <a:lumMod val="75000"/>
                </a:schemeClr>
              </a:solidFill>
              <a:latin typeface="Aharoni" pitchFamily="2" charset="-79"/>
              <a:cs typeface="Aharoni" pitchFamily="2" charset="-79"/>
            </a:endParaRPr>
          </a:p>
          <a:p>
            <a:pPr algn="ctr">
              <a:lnSpc>
                <a:spcPct val="150000"/>
              </a:lnSpc>
            </a:pPr>
            <a:r>
              <a:rPr lang="fr-FR" sz="2200" b="1" dirty="0" smtClean="0">
                <a:solidFill>
                  <a:srgbClr val="002060"/>
                </a:solidFill>
                <a:latin typeface="Aharoni" pitchFamily="2" charset="-79"/>
                <a:cs typeface="Aharoni" pitchFamily="2" charset="-79"/>
              </a:rPr>
              <a:t> Accidents </a:t>
            </a:r>
            <a:r>
              <a:rPr lang="fr-FR" sz="2200" b="1" dirty="0">
                <a:solidFill>
                  <a:srgbClr val="002060"/>
                </a:solidFill>
                <a:latin typeface="Aharoni" pitchFamily="2" charset="-79"/>
                <a:cs typeface="Aharoni" pitchFamily="2" charset="-79"/>
              </a:rPr>
              <a:t>de travail</a:t>
            </a:r>
            <a:endParaRPr lang="fr-FR" sz="2200" dirty="0">
              <a:solidFill>
                <a:srgbClr val="002060"/>
              </a:solidFill>
              <a:latin typeface="Aharoni" pitchFamily="2" charset="-79"/>
              <a:cs typeface="Aharoni" pitchFamily="2" charset="-79"/>
            </a:endParaRPr>
          </a:p>
        </p:txBody>
      </p:sp>
    </p:spTree>
    <p:extLst>
      <p:ext uri="{BB962C8B-B14F-4D97-AF65-F5344CB8AC3E}">
        <p14:creationId xmlns:p14="http://schemas.microsoft.com/office/powerpoint/2010/main" val="4087458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82154"/>
            <a:ext cx="1571264" cy="369332"/>
          </a:xfrm>
          <a:prstGeom prst="rect">
            <a:avLst/>
          </a:prstGeom>
        </p:spPr>
        <p:txBody>
          <a:bodyPr wrap="none">
            <a:spAutoFit/>
          </a:bodyPr>
          <a:lstStyle/>
          <a:p>
            <a:r>
              <a:rPr lang="fr-FR" b="1" u="sng" dirty="0">
                <a:solidFill>
                  <a:schemeClr val="accent3">
                    <a:lumMod val="75000"/>
                  </a:schemeClr>
                </a:solidFill>
              </a:rPr>
              <a:t>Abréviations</a:t>
            </a:r>
          </a:p>
        </p:txBody>
      </p:sp>
      <p:sp>
        <p:nvSpPr>
          <p:cNvPr id="3" name="Rectangle 2"/>
          <p:cNvSpPr/>
          <p:nvPr/>
        </p:nvSpPr>
        <p:spPr>
          <a:xfrm>
            <a:off x="593325" y="751486"/>
            <a:ext cx="7776864" cy="5909310"/>
          </a:xfrm>
          <a:prstGeom prst="rect">
            <a:avLst/>
          </a:prstGeom>
          <a:solidFill>
            <a:schemeClr val="accent1">
              <a:lumMod val="20000"/>
              <a:lumOff val="80000"/>
            </a:schemeClr>
          </a:solidFill>
        </p:spPr>
        <p:txBody>
          <a:bodyPr wrap="square">
            <a:spAutoFit/>
          </a:bodyPr>
          <a:lstStyle/>
          <a:p>
            <a:pPr>
              <a:lnSpc>
                <a:spcPct val="150000"/>
              </a:lnSpc>
            </a:pPr>
            <a:r>
              <a:rPr lang="fr-FR" b="1" dirty="0">
                <a:latin typeface="Arial" pitchFamily="34" charset="0"/>
                <a:cs typeface="Arial" pitchFamily="34" charset="0"/>
              </a:rPr>
              <a:t>HSE </a:t>
            </a:r>
            <a:r>
              <a:rPr lang="fr-FR" dirty="0">
                <a:latin typeface="Arial" pitchFamily="34" charset="0"/>
                <a:cs typeface="Arial" pitchFamily="34" charset="0"/>
              </a:rPr>
              <a:t>: hygiène, sécurité et environnement</a:t>
            </a:r>
          </a:p>
          <a:p>
            <a:pPr>
              <a:lnSpc>
                <a:spcPct val="150000"/>
              </a:lnSpc>
            </a:pPr>
            <a:r>
              <a:rPr lang="fr-FR" b="1" dirty="0">
                <a:latin typeface="Arial" pitchFamily="34" charset="0"/>
                <a:cs typeface="Arial" pitchFamily="34" charset="0"/>
              </a:rPr>
              <a:t>CHSCT : </a:t>
            </a:r>
            <a:r>
              <a:rPr lang="fr-FR" dirty="0">
                <a:latin typeface="Arial" pitchFamily="34" charset="0"/>
                <a:cs typeface="Arial" pitchFamily="34" charset="0"/>
              </a:rPr>
              <a:t>Comité d'Hygiène, de Sécurité et des Conditions de Travail</a:t>
            </a:r>
          </a:p>
          <a:p>
            <a:pPr>
              <a:lnSpc>
                <a:spcPct val="150000"/>
              </a:lnSpc>
            </a:pPr>
            <a:r>
              <a:rPr lang="fr-FR" b="1" dirty="0">
                <a:latin typeface="Arial" pitchFamily="34" charset="0"/>
                <a:cs typeface="Arial" pitchFamily="34" charset="0"/>
              </a:rPr>
              <a:t>POI :</a:t>
            </a:r>
            <a:r>
              <a:rPr lang="fr-FR" dirty="0">
                <a:latin typeface="Arial" pitchFamily="34" charset="0"/>
                <a:cs typeface="Arial" pitchFamily="34" charset="0"/>
              </a:rPr>
              <a:t> Plan opérationnel interne</a:t>
            </a:r>
          </a:p>
          <a:p>
            <a:pPr>
              <a:lnSpc>
                <a:spcPct val="150000"/>
              </a:lnSpc>
            </a:pPr>
            <a:r>
              <a:rPr lang="fr-FR" b="1" dirty="0">
                <a:latin typeface="Arial" pitchFamily="34" charset="0"/>
                <a:cs typeface="Arial" pitchFamily="34" charset="0"/>
              </a:rPr>
              <a:t>PPI :</a:t>
            </a:r>
            <a:r>
              <a:rPr lang="fr-FR" dirty="0">
                <a:latin typeface="Arial" pitchFamily="34" charset="0"/>
                <a:cs typeface="Arial" pitchFamily="34" charset="0"/>
              </a:rPr>
              <a:t> Plan particulier d’intervention</a:t>
            </a:r>
          </a:p>
          <a:p>
            <a:pPr>
              <a:lnSpc>
                <a:spcPct val="150000"/>
              </a:lnSpc>
            </a:pPr>
            <a:r>
              <a:rPr lang="fr-FR" b="1" dirty="0">
                <a:latin typeface="Arial" pitchFamily="34" charset="0"/>
                <a:cs typeface="Arial" pitchFamily="34" charset="0"/>
              </a:rPr>
              <a:t>PII :</a:t>
            </a:r>
            <a:r>
              <a:rPr lang="fr-FR" dirty="0">
                <a:latin typeface="Arial" pitchFamily="34" charset="0"/>
                <a:cs typeface="Arial" pitchFamily="34" charset="0"/>
              </a:rPr>
              <a:t> Plan interne d'intervention</a:t>
            </a:r>
          </a:p>
          <a:p>
            <a:pPr>
              <a:lnSpc>
                <a:spcPct val="150000"/>
              </a:lnSpc>
            </a:pPr>
            <a:r>
              <a:rPr lang="fr-FR" b="1" dirty="0">
                <a:latin typeface="Arial" pitchFamily="34" charset="0"/>
                <a:cs typeface="Arial" pitchFamily="34" charset="0"/>
              </a:rPr>
              <a:t>EDD :</a:t>
            </a:r>
            <a:r>
              <a:rPr lang="fr-FR" dirty="0">
                <a:latin typeface="Arial" pitchFamily="34" charset="0"/>
                <a:cs typeface="Arial" pitchFamily="34" charset="0"/>
              </a:rPr>
              <a:t> Etude d’impact et de danger</a:t>
            </a:r>
          </a:p>
          <a:p>
            <a:pPr>
              <a:lnSpc>
                <a:spcPct val="150000"/>
              </a:lnSpc>
            </a:pPr>
            <a:r>
              <a:rPr lang="fr-FR" b="1" dirty="0">
                <a:latin typeface="Arial" pitchFamily="34" charset="0"/>
                <a:cs typeface="Arial" pitchFamily="34" charset="0"/>
              </a:rPr>
              <a:t>IF :</a:t>
            </a:r>
            <a:r>
              <a:rPr lang="fr-FR" dirty="0">
                <a:latin typeface="Arial" pitchFamily="34" charset="0"/>
                <a:cs typeface="Arial" pitchFamily="34" charset="0"/>
              </a:rPr>
              <a:t> Indice de Fréquence</a:t>
            </a:r>
          </a:p>
          <a:p>
            <a:pPr>
              <a:lnSpc>
                <a:spcPct val="150000"/>
              </a:lnSpc>
            </a:pPr>
            <a:r>
              <a:rPr lang="fr-FR" b="1" dirty="0">
                <a:latin typeface="Arial" pitchFamily="34" charset="0"/>
                <a:cs typeface="Arial" pitchFamily="34" charset="0"/>
              </a:rPr>
              <a:t>ATEX :</a:t>
            </a:r>
            <a:r>
              <a:rPr lang="fr-FR" dirty="0">
                <a:latin typeface="Arial" pitchFamily="34" charset="0"/>
                <a:cs typeface="Arial" pitchFamily="34" charset="0"/>
              </a:rPr>
              <a:t> Atmosphère explosible</a:t>
            </a:r>
          </a:p>
          <a:p>
            <a:pPr>
              <a:lnSpc>
                <a:spcPct val="150000"/>
              </a:lnSpc>
            </a:pPr>
            <a:r>
              <a:rPr lang="fr-FR" b="1" dirty="0">
                <a:latin typeface="Arial" pitchFamily="34" charset="0"/>
                <a:cs typeface="Arial" pitchFamily="34" charset="0"/>
              </a:rPr>
              <a:t>CLO :</a:t>
            </a:r>
            <a:r>
              <a:rPr lang="fr-FR" dirty="0">
                <a:latin typeface="Arial" pitchFamily="34" charset="0"/>
                <a:cs typeface="Arial" pitchFamily="34" charset="0"/>
              </a:rPr>
              <a:t> Concentration Limite en Oxygène</a:t>
            </a:r>
          </a:p>
          <a:p>
            <a:pPr>
              <a:lnSpc>
                <a:spcPct val="150000"/>
              </a:lnSpc>
            </a:pPr>
            <a:r>
              <a:rPr lang="fr-FR" b="1" dirty="0">
                <a:latin typeface="Arial" pitchFamily="34" charset="0"/>
                <a:cs typeface="Arial" pitchFamily="34" charset="0"/>
              </a:rPr>
              <a:t>LIE :</a:t>
            </a:r>
            <a:r>
              <a:rPr lang="fr-FR" dirty="0">
                <a:latin typeface="Arial" pitchFamily="34" charset="0"/>
                <a:cs typeface="Arial" pitchFamily="34" charset="0"/>
              </a:rPr>
              <a:t> Limite Inférieure d'Explosion</a:t>
            </a:r>
          </a:p>
          <a:p>
            <a:r>
              <a:rPr lang="fr-FR" b="1" dirty="0">
                <a:latin typeface="Arial" pitchFamily="34" charset="0"/>
                <a:cs typeface="Arial" pitchFamily="34" charset="0"/>
              </a:rPr>
              <a:t>LSE :</a:t>
            </a:r>
            <a:r>
              <a:rPr lang="fr-FR" dirty="0">
                <a:latin typeface="Arial" pitchFamily="34" charset="0"/>
                <a:cs typeface="Arial" pitchFamily="34" charset="0"/>
              </a:rPr>
              <a:t> limite Supérieure d'Explosion</a:t>
            </a:r>
          </a:p>
          <a:p>
            <a:r>
              <a:rPr lang="fr-FR" b="1" dirty="0">
                <a:latin typeface="Arial" pitchFamily="34" charset="0"/>
                <a:cs typeface="Arial" pitchFamily="34" charset="0"/>
              </a:rPr>
              <a:t>TAI :</a:t>
            </a:r>
            <a:r>
              <a:rPr lang="fr-FR" dirty="0">
                <a:latin typeface="Arial" pitchFamily="34" charset="0"/>
                <a:cs typeface="Arial" pitchFamily="34" charset="0"/>
              </a:rPr>
              <a:t> Température d'auto-inflammation</a:t>
            </a:r>
          </a:p>
          <a:p>
            <a:r>
              <a:rPr lang="fr-FR" b="1" dirty="0">
                <a:latin typeface="Arial" pitchFamily="34" charset="0"/>
                <a:cs typeface="Arial" pitchFamily="34" charset="0"/>
              </a:rPr>
              <a:t>EMI :</a:t>
            </a:r>
            <a:r>
              <a:rPr lang="fr-FR" dirty="0">
                <a:latin typeface="Arial" pitchFamily="34" charset="0"/>
                <a:cs typeface="Arial" pitchFamily="34" charset="0"/>
              </a:rPr>
              <a:t> Energie minimale d'inflammation</a:t>
            </a:r>
          </a:p>
          <a:p>
            <a:r>
              <a:rPr lang="fr-FR" b="1" dirty="0">
                <a:latin typeface="Arial" pitchFamily="34" charset="0"/>
                <a:cs typeface="Arial" pitchFamily="34" charset="0"/>
              </a:rPr>
              <a:t>FDS :</a:t>
            </a:r>
            <a:r>
              <a:rPr lang="fr-FR" dirty="0">
                <a:latin typeface="Arial" pitchFamily="34" charset="0"/>
                <a:cs typeface="Arial" pitchFamily="34" charset="0"/>
              </a:rPr>
              <a:t> Fiche de sécurité</a:t>
            </a:r>
          </a:p>
          <a:p>
            <a:r>
              <a:rPr lang="fr-FR" b="1" dirty="0">
                <a:latin typeface="Arial" pitchFamily="34" charset="0"/>
                <a:cs typeface="Arial" pitchFamily="34" charset="0"/>
              </a:rPr>
              <a:t>NFPA :</a:t>
            </a:r>
            <a:r>
              <a:rPr lang="fr-FR" dirty="0">
                <a:latin typeface="Arial" pitchFamily="34" charset="0"/>
                <a:cs typeface="Arial" pitchFamily="34" charset="0"/>
              </a:rPr>
              <a:t> National </a:t>
            </a:r>
            <a:r>
              <a:rPr lang="fr-FR" dirty="0" err="1">
                <a:latin typeface="Arial" pitchFamily="34" charset="0"/>
                <a:cs typeface="Arial" pitchFamily="34" charset="0"/>
              </a:rPr>
              <a:t>Fire</a:t>
            </a:r>
            <a:r>
              <a:rPr lang="fr-FR" dirty="0">
                <a:latin typeface="Arial" pitchFamily="34" charset="0"/>
                <a:cs typeface="Arial" pitchFamily="34" charset="0"/>
              </a:rPr>
              <a:t> Protection Association</a:t>
            </a:r>
          </a:p>
          <a:p>
            <a:r>
              <a:rPr lang="fr-FR" b="1" dirty="0">
                <a:latin typeface="Arial" pitchFamily="34" charset="0"/>
                <a:cs typeface="Arial" pitchFamily="34" charset="0"/>
              </a:rPr>
              <a:t>ICPE :</a:t>
            </a:r>
            <a:r>
              <a:rPr lang="fr-FR" dirty="0">
                <a:latin typeface="Arial" pitchFamily="34" charset="0"/>
                <a:cs typeface="Arial" pitchFamily="34" charset="0"/>
              </a:rPr>
              <a:t> Installations Classées pour la Protection de </a:t>
            </a:r>
            <a:r>
              <a:rPr lang="fr-FR" dirty="0" smtClean="0">
                <a:latin typeface="Arial" pitchFamily="34" charset="0"/>
                <a:cs typeface="Arial" pitchFamily="34" charset="0"/>
              </a:rPr>
              <a:t>l’Environnement</a:t>
            </a:r>
            <a:endParaRPr lang="fr-FR" dirty="0">
              <a:latin typeface="Arial" pitchFamily="34" charset="0"/>
              <a:cs typeface="Arial" pitchFamily="34" charset="0"/>
            </a:endParaRPr>
          </a:p>
        </p:txBody>
      </p:sp>
    </p:spTree>
    <p:extLst>
      <p:ext uri="{BB962C8B-B14F-4D97-AF65-F5344CB8AC3E}">
        <p14:creationId xmlns:p14="http://schemas.microsoft.com/office/powerpoint/2010/main" val="995288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0732" y="764704"/>
            <a:ext cx="2576346" cy="369332"/>
          </a:xfrm>
          <a:prstGeom prst="rect">
            <a:avLst/>
          </a:prstGeom>
        </p:spPr>
        <p:txBody>
          <a:bodyPr wrap="none">
            <a:spAutoFit/>
          </a:bodyPr>
          <a:lstStyle/>
          <a:p>
            <a:r>
              <a:rPr lang="fr-FR" b="1" u="sng" dirty="0">
                <a:solidFill>
                  <a:schemeClr val="accent1">
                    <a:lumMod val="50000"/>
                  </a:schemeClr>
                </a:solidFill>
              </a:rPr>
              <a:t>Quelques définitions :</a:t>
            </a:r>
          </a:p>
        </p:txBody>
      </p:sp>
      <p:sp>
        <p:nvSpPr>
          <p:cNvPr id="5" name="Rectangle 4"/>
          <p:cNvSpPr/>
          <p:nvPr/>
        </p:nvSpPr>
        <p:spPr>
          <a:xfrm>
            <a:off x="611560" y="1141093"/>
            <a:ext cx="7699140" cy="2169825"/>
          </a:xfrm>
          <a:prstGeom prst="rect">
            <a:avLst/>
          </a:prstGeom>
        </p:spPr>
        <p:txBody>
          <a:bodyPr wrap="square">
            <a:spAutoFit/>
          </a:bodyPr>
          <a:lstStyle/>
          <a:p>
            <a:pPr marL="285750" indent="-285750" algn="just">
              <a:lnSpc>
                <a:spcPct val="150000"/>
              </a:lnSpc>
              <a:buFont typeface="Wingdings" pitchFamily="2" charset="2"/>
              <a:buChar char="v"/>
            </a:pPr>
            <a:r>
              <a:rPr lang="fr-FR" b="1" dirty="0" smtClean="0">
                <a:solidFill>
                  <a:srgbClr val="FF0000"/>
                </a:solidFill>
              </a:rPr>
              <a:t>Risque</a:t>
            </a:r>
            <a:r>
              <a:rPr lang="fr-FR" b="1" dirty="0" smtClean="0">
                <a:solidFill>
                  <a:srgbClr val="00B050"/>
                </a:solidFill>
              </a:rPr>
              <a:t> </a:t>
            </a:r>
            <a:r>
              <a:rPr lang="fr-FR" b="1" dirty="0" smtClean="0"/>
              <a:t>&amp;</a:t>
            </a:r>
            <a:r>
              <a:rPr lang="fr-FR" b="1" dirty="0" smtClean="0">
                <a:solidFill>
                  <a:srgbClr val="C00000"/>
                </a:solidFill>
              </a:rPr>
              <a:t> Danger</a:t>
            </a:r>
            <a:r>
              <a:rPr lang="fr-FR" b="1" dirty="0" smtClean="0">
                <a:solidFill>
                  <a:srgbClr val="00B050"/>
                </a:solidFill>
              </a:rPr>
              <a:t> :</a:t>
            </a:r>
            <a:endParaRPr lang="fr-FR" b="1" dirty="0">
              <a:solidFill>
                <a:srgbClr val="00B050"/>
              </a:solidFill>
            </a:endParaRPr>
          </a:p>
          <a:p>
            <a:pPr algn="just">
              <a:lnSpc>
                <a:spcPct val="150000"/>
              </a:lnSpc>
            </a:pPr>
            <a:r>
              <a:rPr lang="fr-FR" dirty="0" smtClean="0"/>
              <a:t>	Le </a:t>
            </a:r>
            <a:r>
              <a:rPr lang="fr-FR" dirty="0"/>
              <a:t>risque, mot piège où sont confondus à la fois danger et conséquence, est </a:t>
            </a:r>
            <a:r>
              <a:rPr lang="fr-FR" dirty="0" smtClean="0"/>
              <a:t>la combinaison </a:t>
            </a:r>
            <a:r>
              <a:rPr lang="fr-FR" dirty="0"/>
              <a:t>de la probabilité d’occurrence d’un dysfonctionnement et de sa </a:t>
            </a:r>
            <a:r>
              <a:rPr lang="fr-FR" dirty="0" smtClean="0"/>
              <a:t>gravité potentielle. Donc, Le </a:t>
            </a:r>
            <a:r>
              <a:rPr lang="fr-FR" dirty="0"/>
              <a:t>risque mesure le niveau de danger</a:t>
            </a:r>
          </a:p>
        </p:txBody>
      </p:sp>
      <p:sp>
        <p:nvSpPr>
          <p:cNvPr id="6" name="Rectangle 5"/>
          <p:cNvSpPr/>
          <p:nvPr/>
        </p:nvSpPr>
        <p:spPr>
          <a:xfrm>
            <a:off x="467544" y="3212976"/>
            <a:ext cx="7992888" cy="3000821"/>
          </a:xfrm>
          <a:prstGeom prst="rect">
            <a:avLst/>
          </a:prstGeom>
        </p:spPr>
        <p:txBody>
          <a:bodyPr wrap="square">
            <a:spAutoFit/>
          </a:bodyPr>
          <a:lstStyle/>
          <a:p>
            <a:pPr algn="just">
              <a:lnSpc>
                <a:spcPct val="150000"/>
              </a:lnSpc>
            </a:pPr>
            <a:r>
              <a:rPr lang="fr-FR" dirty="0" smtClean="0"/>
              <a:t>	Le </a:t>
            </a:r>
            <a:r>
              <a:rPr lang="fr-FR" dirty="0"/>
              <a:t>risque est la probabilité qu’un effet spécifique se produise dans une période </a:t>
            </a:r>
            <a:r>
              <a:rPr lang="fr-FR" dirty="0" smtClean="0"/>
              <a:t>donnée ou </a:t>
            </a:r>
            <a:r>
              <a:rPr lang="fr-FR" dirty="0"/>
              <a:t>dans des circonstances déterminées. Une source de risque est généralement caractérisée </a:t>
            </a:r>
            <a:r>
              <a:rPr lang="fr-FR" dirty="0" smtClean="0"/>
              <a:t>par </a:t>
            </a:r>
            <a:r>
              <a:rPr lang="fr-FR" dirty="0"/>
              <a:t>la présence d’un ou plusieurs dangers potentiels, c’est-à-dire une </a:t>
            </a:r>
            <a:r>
              <a:rPr lang="fr-FR" dirty="0" smtClean="0"/>
              <a:t>situation réunissant </a:t>
            </a:r>
            <a:r>
              <a:rPr lang="fr-FR" dirty="0"/>
              <a:t>tous les </a:t>
            </a:r>
            <a:r>
              <a:rPr lang="fr-FR" dirty="0" smtClean="0"/>
              <a:t>facteurs pouvant </a:t>
            </a:r>
            <a:r>
              <a:rPr lang="fr-FR" dirty="0"/>
              <a:t>entraîner un accident potentiel ou engendrer </a:t>
            </a:r>
            <a:r>
              <a:rPr lang="fr-FR" dirty="0" smtClean="0"/>
              <a:t>un événement </a:t>
            </a:r>
            <a:r>
              <a:rPr lang="fr-FR" dirty="0"/>
              <a:t>indésirable et compromettre la sécurité des personnes, la sûreté </a:t>
            </a:r>
            <a:r>
              <a:rPr lang="fr-FR" dirty="0" smtClean="0"/>
              <a:t>des installations et l’environnement,</a:t>
            </a:r>
            <a:endParaRPr lang="fr-FR" dirty="0"/>
          </a:p>
        </p:txBody>
      </p:sp>
    </p:spTree>
    <p:extLst>
      <p:ext uri="{BB962C8B-B14F-4D97-AF65-F5344CB8AC3E}">
        <p14:creationId xmlns:p14="http://schemas.microsoft.com/office/powerpoint/2010/main" val="254073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1484784"/>
            <a:ext cx="7560840" cy="3416320"/>
          </a:xfrm>
          <a:prstGeom prst="rect">
            <a:avLst/>
          </a:prstGeom>
        </p:spPr>
        <p:txBody>
          <a:bodyPr wrap="square">
            <a:spAutoFit/>
          </a:bodyPr>
          <a:lstStyle/>
          <a:p>
            <a:pPr marL="285750" indent="-285750" algn="just">
              <a:lnSpc>
                <a:spcPct val="200000"/>
              </a:lnSpc>
              <a:buFont typeface="Wingdings" pitchFamily="2" charset="2"/>
              <a:buChar char="Ø"/>
            </a:pPr>
            <a:r>
              <a:rPr lang="fr-FR" b="1" dirty="0" smtClean="0">
                <a:solidFill>
                  <a:schemeClr val="bg2">
                    <a:lumMod val="50000"/>
                  </a:schemeClr>
                </a:solidFill>
              </a:rPr>
              <a:t> </a:t>
            </a:r>
            <a:r>
              <a:rPr lang="fr-FR" b="1" dirty="0">
                <a:solidFill>
                  <a:schemeClr val="bg2">
                    <a:lumMod val="50000"/>
                  </a:schemeClr>
                </a:solidFill>
              </a:rPr>
              <a:t>produits dangereux : </a:t>
            </a:r>
            <a:endParaRPr lang="fr-FR" b="1" dirty="0" smtClean="0">
              <a:solidFill>
                <a:schemeClr val="bg2">
                  <a:lumMod val="50000"/>
                </a:schemeClr>
              </a:solidFill>
            </a:endParaRPr>
          </a:p>
          <a:p>
            <a:pPr algn="just">
              <a:lnSpc>
                <a:spcPct val="200000"/>
              </a:lnSpc>
            </a:pPr>
            <a:r>
              <a:rPr lang="fr-FR" dirty="0" smtClean="0"/>
              <a:t>           inflammables</a:t>
            </a:r>
            <a:r>
              <a:rPr lang="fr-FR" dirty="0"/>
              <a:t>, explosifs, toxiques, </a:t>
            </a:r>
            <a:r>
              <a:rPr lang="fr-FR" dirty="0" smtClean="0"/>
              <a:t>polluants, </a:t>
            </a:r>
            <a:r>
              <a:rPr lang="fr-FR" dirty="0"/>
              <a:t>…</a:t>
            </a:r>
            <a:endParaRPr lang="fr-FR" dirty="0" smtClean="0"/>
          </a:p>
          <a:p>
            <a:pPr marL="285750" indent="-285750" algn="just">
              <a:lnSpc>
                <a:spcPct val="200000"/>
              </a:lnSpc>
              <a:buFont typeface="Wingdings" pitchFamily="2" charset="2"/>
              <a:buChar char="Ø"/>
            </a:pPr>
            <a:r>
              <a:rPr lang="fr-FR" b="1" dirty="0" smtClean="0">
                <a:solidFill>
                  <a:schemeClr val="accent3">
                    <a:lumMod val="75000"/>
                  </a:schemeClr>
                </a:solidFill>
              </a:rPr>
              <a:t>réactions chimiques dangereuses : </a:t>
            </a:r>
          </a:p>
          <a:p>
            <a:pPr algn="just">
              <a:lnSpc>
                <a:spcPct val="200000"/>
              </a:lnSpc>
            </a:pPr>
            <a:r>
              <a:rPr lang="fr-FR" dirty="0" smtClean="0"/>
              <a:t>           Irritants</a:t>
            </a:r>
            <a:r>
              <a:rPr lang="fr-FR" dirty="0"/>
              <a:t>, </a:t>
            </a:r>
            <a:r>
              <a:rPr lang="fr-FR" dirty="0" smtClean="0"/>
              <a:t>corrosion, </a:t>
            </a:r>
            <a:r>
              <a:rPr lang="fr-FR" dirty="0"/>
              <a:t>Cancérigènes</a:t>
            </a:r>
            <a:r>
              <a:rPr lang="fr-FR" dirty="0" smtClean="0"/>
              <a:t>, …</a:t>
            </a:r>
          </a:p>
          <a:p>
            <a:pPr marL="285750" indent="-285750" algn="just">
              <a:lnSpc>
                <a:spcPct val="200000"/>
              </a:lnSpc>
              <a:buFont typeface="Wingdings" pitchFamily="2" charset="2"/>
              <a:buChar char="Ø"/>
            </a:pPr>
            <a:r>
              <a:rPr lang="fr-FR" b="1" dirty="0" smtClean="0">
                <a:solidFill>
                  <a:srgbClr val="002060"/>
                </a:solidFill>
              </a:rPr>
              <a:t>conditions </a:t>
            </a:r>
            <a:r>
              <a:rPr lang="fr-FR" b="1" dirty="0">
                <a:solidFill>
                  <a:srgbClr val="002060"/>
                </a:solidFill>
              </a:rPr>
              <a:t>opératoires : </a:t>
            </a:r>
            <a:endParaRPr lang="fr-FR" b="1" dirty="0" smtClean="0">
              <a:solidFill>
                <a:srgbClr val="002060"/>
              </a:solidFill>
            </a:endParaRPr>
          </a:p>
          <a:p>
            <a:pPr algn="just">
              <a:lnSpc>
                <a:spcPct val="200000"/>
              </a:lnSpc>
            </a:pPr>
            <a:r>
              <a:rPr lang="fr-FR" b="1" dirty="0">
                <a:solidFill>
                  <a:srgbClr val="002060"/>
                </a:solidFill>
              </a:rPr>
              <a:t> </a:t>
            </a:r>
            <a:r>
              <a:rPr lang="fr-FR" b="1" dirty="0" smtClean="0">
                <a:solidFill>
                  <a:srgbClr val="002060"/>
                </a:solidFill>
              </a:rPr>
              <a:t>         </a:t>
            </a:r>
            <a:r>
              <a:rPr lang="fr-FR" dirty="0" smtClean="0"/>
              <a:t>pression</a:t>
            </a:r>
            <a:r>
              <a:rPr lang="fr-FR" dirty="0"/>
              <a:t>, température</a:t>
            </a:r>
            <a:r>
              <a:rPr lang="fr-FR" dirty="0" smtClean="0"/>
              <a:t>, rayonnement,</a:t>
            </a:r>
            <a:r>
              <a:rPr lang="fr-FR" dirty="0"/>
              <a:t> …</a:t>
            </a:r>
            <a:endParaRPr lang="fr-FR" dirty="0" smtClean="0"/>
          </a:p>
        </p:txBody>
      </p:sp>
    </p:spTree>
    <p:extLst>
      <p:ext uri="{BB962C8B-B14F-4D97-AF65-F5344CB8AC3E}">
        <p14:creationId xmlns:p14="http://schemas.microsoft.com/office/powerpoint/2010/main" val="1265144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764704"/>
            <a:ext cx="7776864" cy="1061829"/>
          </a:xfrm>
          <a:prstGeom prst="rect">
            <a:avLst/>
          </a:prstGeom>
        </p:spPr>
        <p:txBody>
          <a:bodyPr wrap="square">
            <a:spAutoFit/>
          </a:bodyPr>
          <a:lstStyle/>
          <a:p>
            <a:pPr marL="285750" indent="-285750">
              <a:buFont typeface="Wingdings" pitchFamily="2" charset="2"/>
              <a:buChar char="v"/>
            </a:pPr>
            <a:r>
              <a:rPr lang="fr-FR" b="1" dirty="0" smtClean="0">
                <a:solidFill>
                  <a:srgbClr val="C00000"/>
                </a:solidFill>
              </a:rPr>
              <a:t>Notion </a:t>
            </a:r>
            <a:r>
              <a:rPr lang="fr-FR" b="1" dirty="0">
                <a:solidFill>
                  <a:srgbClr val="C00000"/>
                </a:solidFill>
              </a:rPr>
              <a:t>d’exposition : </a:t>
            </a:r>
            <a:endParaRPr lang="fr-FR" b="1" dirty="0" smtClean="0">
              <a:solidFill>
                <a:srgbClr val="C00000"/>
              </a:solidFill>
            </a:endParaRPr>
          </a:p>
          <a:p>
            <a:pPr>
              <a:lnSpc>
                <a:spcPct val="150000"/>
              </a:lnSpc>
            </a:pPr>
            <a:r>
              <a:rPr lang="fr-FR" dirty="0" smtClean="0"/>
              <a:t>Le </a:t>
            </a:r>
            <a:r>
              <a:rPr lang="fr-FR" dirty="0"/>
              <a:t>risque résulte d’une exposition à un danger </a:t>
            </a:r>
            <a:r>
              <a:rPr lang="fr-FR" dirty="0" smtClean="0"/>
              <a:t>: </a:t>
            </a:r>
          </a:p>
          <a:p>
            <a:pPr algn="ctr"/>
            <a:r>
              <a:rPr lang="fr-FR" b="1" dirty="0" smtClean="0">
                <a:solidFill>
                  <a:srgbClr val="0070C0"/>
                </a:solidFill>
              </a:rPr>
              <a:t>Risque </a:t>
            </a:r>
            <a:r>
              <a:rPr lang="fr-FR" b="1" dirty="0">
                <a:solidFill>
                  <a:srgbClr val="0070C0"/>
                </a:solidFill>
              </a:rPr>
              <a:t>= Danger X Exposition</a:t>
            </a:r>
          </a:p>
        </p:txBody>
      </p:sp>
      <p:sp>
        <p:nvSpPr>
          <p:cNvPr id="5" name="Rectangle 4"/>
          <p:cNvSpPr/>
          <p:nvPr/>
        </p:nvSpPr>
        <p:spPr>
          <a:xfrm>
            <a:off x="683568" y="1874729"/>
            <a:ext cx="7776864" cy="1077218"/>
          </a:xfrm>
          <a:prstGeom prst="rect">
            <a:avLst/>
          </a:prstGeom>
        </p:spPr>
        <p:txBody>
          <a:bodyPr wrap="square">
            <a:spAutoFit/>
          </a:bodyPr>
          <a:lstStyle/>
          <a:p>
            <a:pPr algn="just"/>
            <a:r>
              <a:rPr lang="fr-FR" sz="1600" dirty="0"/>
              <a:t>le risque de survenance d’un accident (dégâts humains) est faible ou </a:t>
            </a:r>
            <a:r>
              <a:rPr lang="fr-FR" sz="1600" dirty="0" smtClean="0"/>
              <a:t>nul car </a:t>
            </a:r>
            <a:r>
              <a:rPr lang="fr-FR" sz="1600" dirty="0"/>
              <a:t>aucun travailleur n’est présent sur le lieu du </a:t>
            </a:r>
            <a:r>
              <a:rPr lang="fr-FR" sz="1600" dirty="0" smtClean="0"/>
              <a:t>danger (probabilité </a:t>
            </a:r>
            <a:r>
              <a:rPr lang="fr-FR" sz="1600" dirty="0"/>
              <a:t>de chute de la plante</a:t>
            </a:r>
            <a:r>
              <a:rPr lang="fr-FR" sz="1600" dirty="0" smtClean="0"/>
              <a:t>), cette </a:t>
            </a:r>
            <a:r>
              <a:rPr lang="fr-FR" sz="1600" dirty="0"/>
              <a:t>situation représente la notion ‘pas d’exposition’ donc </a:t>
            </a:r>
            <a:r>
              <a:rPr lang="fr-FR" sz="1600" b="1" dirty="0"/>
              <a:t>pas de risque</a:t>
            </a:r>
            <a:r>
              <a:rPr lang="fr-FR" sz="1600" dirty="0"/>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977581"/>
            <a:ext cx="4680520" cy="323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854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780928"/>
            <a:ext cx="5572646" cy="341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27584" y="980728"/>
            <a:ext cx="7632848" cy="1569660"/>
          </a:xfrm>
          <a:prstGeom prst="rect">
            <a:avLst/>
          </a:prstGeom>
        </p:spPr>
        <p:txBody>
          <a:bodyPr wrap="square">
            <a:spAutoFit/>
          </a:bodyPr>
          <a:lstStyle/>
          <a:p>
            <a:pPr algn="just">
              <a:lnSpc>
                <a:spcPct val="150000"/>
              </a:lnSpc>
            </a:pPr>
            <a:r>
              <a:rPr lang="fr-FR" sz="1600" dirty="0" smtClean="0"/>
              <a:t>    Le </a:t>
            </a:r>
            <a:r>
              <a:rPr lang="fr-FR" sz="1600" dirty="0"/>
              <a:t>risque de survenance d’un accident (dégât humain) est très élevé suite à </a:t>
            </a:r>
            <a:r>
              <a:rPr lang="fr-FR" sz="1600" dirty="0" smtClean="0"/>
              <a:t>la forte </a:t>
            </a:r>
            <a:r>
              <a:rPr lang="fr-FR" sz="1600" dirty="0"/>
              <a:t>probabilité de présence des travailleurs sur le lieu du </a:t>
            </a:r>
            <a:r>
              <a:rPr lang="fr-FR" sz="1600" dirty="0" smtClean="0"/>
              <a:t>danger (probabilité </a:t>
            </a:r>
            <a:r>
              <a:rPr lang="fr-FR" sz="1600" dirty="0"/>
              <a:t>de chute de </a:t>
            </a:r>
            <a:r>
              <a:rPr lang="fr-FR" sz="1600" dirty="0" smtClean="0"/>
              <a:t>la plante</a:t>
            </a:r>
            <a:r>
              <a:rPr lang="fr-FR" sz="1600" dirty="0"/>
              <a:t>). Cette situation représente la notion ‘</a:t>
            </a:r>
            <a:r>
              <a:rPr lang="fr-FR" sz="1600" b="1" dirty="0"/>
              <a:t>Situation dangereuse et notion d’exposition</a:t>
            </a:r>
            <a:r>
              <a:rPr lang="fr-FR" sz="1600" dirty="0"/>
              <a:t>’.</a:t>
            </a:r>
          </a:p>
        </p:txBody>
      </p:sp>
    </p:spTree>
    <p:extLst>
      <p:ext uri="{BB962C8B-B14F-4D97-AF65-F5344CB8AC3E}">
        <p14:creationId xmlns:p14="http://schemas.microsoft.com/office/powerpoint/2010/main" val="1709016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810" y="1120676"/>
            <a:ext cx="7488832" cy="2062103"/>
          </a:xfrm>
          <a:prstGeom prst="rect">
            <a:avLst/>
          </a:prstGeom>
        </p:spPr>
        <p:txBody>
          <a:bodyPr wrap="square">
            <a:spAutoFit/>
          </a:bodyPr>
          <a:lstStyle/>
          <a:p>
            <a:pPr>
              <a:lnSpc>
                <a:spcPct val="200000"/>
              </a:lnSpc>
            </a:pPr>
            <a:r>
              <a:rPr lang="fr-FR" sz="1600" b="1" dirty="0">
                <a:solidFill>
                  <a:srgbClr val="0070C0"/>
                </a:solidFill>
              </a:rPr>
              <a:t>o Le niveau de gravité : </a:t>
            </a:r>
            <a:r>
              <a:rPr lang="fr-FR" sz="1600" dirty="0"/>
              <a:t>évaluation des dommages potentiels aux personnes </a:t>
            </a:r>
            <a:r>
              <a:rPr lang="fr-FR" sz="1600" dirty="0" smtClean="0"/>
              <a:t>(blessures </a:t>
            </a:r>
            <a:r>
              <a:rPr lang="fr-FR" sz="1600" dirty="0"/>
              <a:t>irréversibles) et des dégâts aux équipements (biens internes et externes </a:t>
            </a:r>
            <a:r>
              <a:rPr lang="fr-FR" sz="1600" dirty="0" smtClean="0"/>
              <a:t>à l’entreprise</a:t>
            </a:r>
            <a:r>
              <a:rPr lang="fr-FR" sz="1600" dirty="0"/>
              <a:t>)</a:t>
            </a:r>
          </a:p>
          <a:p>
            <a:pPr>
              <a:lnSpc>
                <a:spcPct val="200000"/>
              </a:lnSpc>
            </a:pPr>
            <a:r>
              <a:rPr lang="fr-FR" sz="1600" b="1" dirty="0">
                <a:solidFill>
                  <a:schemeClr val="accent1">
                    <a:lumMod val="75000"/>
                  </a:schemeClr>
                </a:solidFill>
              </a:rPr>
              <a:t>o Le niveau de probabilité : </a:t>
            </a:r>
            <a:r>
              <a:rPr lang="fr-FR" sz="1600" dirty="0"/>
              <a:t>estimation de sa probabilité d’occurrence</a:t>
            </a:r>
          </a:p>
        </p:txBody>
      </p:sp>
    </p:spTree>
    <p:extLst>
      <p:ext uri="{BB962C8B-B14F-4D97-AF65-F5344CB8AC3E}">
        <p14:creationId xmlns:p14="http://schemas.microsoft.com/office/powerpoint/2010/main" val="2986399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2560" y="642174"/>
            <a:ext cx="7416824" cy="338554"/>
          </a:xfrm>
          <a:prstGeom prst="rect">
            <a:avLst/>
          </a:prstGeom>
        </p:spPr>
        <p:txBody>
          <a:bodyPr wrap="square">
            <a:spAutoFit/>
          </a:bodyPr>
          <a:lstStyle/>
          <a:p>
            <a:r>
              <a:rPr lang="fr-FR" sz="1600" b="1" dirty="0" smtClean="0">
                <a:solidFill>
                  <a:srgbClr val="7030A0"/>
                </a:solidFill>
              </a:rPr>
              <a:t>La </a:t>
            </a:r>
            <a:r>
              <a:rPr lang="fr-FR" sz="1600" b="1" dirty="0">
                <a:solidFill>
                  <a:srgbClr val="7030A0"/>
                </a:solidFill>
              </a:rPr>
              <a:t>matrice d’évaluation des niveaux de risque </a:t>
            </a:r>
            <a:r>
              <a:rPr lang="fr-FR" sz="1600" dirty="0"/>
              <a:t>est </a:t>
            </a:r>
            <a:r>
              <a:rPr lang="fr-FR" sz="1600" dirty="0" smtClean="0"/>
              <a:t>utilisée :</a:t>
            </a:r>
            <a:endParaRPr lang="fr-FR" sz="1600" dirty="0"/>
          </a:p>
        </p:txBody>
      </p:sp>
      <p:sp>
        <p:nvSpPr>
          <p:cNvPr id="5" name="Rectangle 4"/>
          <p:cNvSpPr/>
          <p:nvPr/>
        </p:nvSpPr>
        <p:spPr>
          <a:xfrm>
            <a:off x="709041" y="1018471"/>
            <a:ext cx="7704856" cy="2554545"/>
          </a:xfrm>
          <a:prstGeom prst="rect">
            <a:avLst/>
          </a:prstGeom>
        </p:spPr>
        <p:txBody>
          <a:bodyPr wrap="square">
            <a:spAutoFit/>
          </a:bodyPr>
          <a:lstStyle/>
          <a:p>
            <a:pPr marL="285750" indent="-285750" algn="just">
              <a:buFont typeface="Wingdings" pitchFamily="2" charset="2"/>
              <a:buChar char="Ø"/>
            </a:pPr>
            <a:r>
              <a:rPr lang="fr-FR" sz="1600" dirty="0" smtClean="0"/>
              <a:t>pour </a:t>
            </a:r>
            <a:r>
              <a:rPr lang="fr-FR" sz="1600" dirty="0"/>
              <a:t>l’évaluation des incidents et accidents : la situation du niveau de risque </a:t>
            </a:r>
            <a:r>
              <a:rPr lang="fr-FR" sz="1600" dirty="0" smtClean="0"/>
              <a:t>permet de </a:t>
            </a:r>
            <a:r>
              <a:rPr lang="fr-FR" sz="1600" dirty="0"/>
              <a:t>définir :</a:t>
            </a:r>
          </a:p>
          <a:p>
            <a:pPr marL="285750" indent="-285750" algn="just">
              <a:buFont typeface="Wingdings" pitchFamily="2" charset="2"/>
              <a:buChar char="q"/>
            </a:pPr>
            <a:r>
              <a:rPr lang="fr-FR" sz="1600" dirty="0" smtClean="0"/>
              <a:t>les </a:t>
            </a:r>
            <a:r>
              <a:rPr lang="fr-FR" sz="1600" dirty="0"/>
              <a:t>niveaux auxquels sera diffusée l’information concernant l’accident (</a:t>
            </a:r>
            <a:r>
              <a:rPr lang="fr-FR" sz="1600" dirty="0" smtClean="0"/>
              <a:t>secteur concerné </a:t>
            </a:r>
            <a:r>
              <a:rPr lang="fr-FR" sz="1600" dirty="0"/>
              <a:t>de l’usine, l’usine, le groupe, la profession) pour contribuer au </a:t>
            </a:r>
            <a:r>
              <a:rPr lang="fr-FR" sz="1600" dirty="0" smtClean="0"/>
              <a:t>partage d’expérience</a:t>
            </a:r>
            <a:r>
              <a:rPr lang="fr-FR" sz="1600" dirty="0"/>
              <a:t>.</a:t>
            </a:r>
          </a:p>
          <a:p>
            <a:pPr marL="285750" indent="-285750" algn="just">
              <a:buFont typeface="Wingdings" pitchFamily="2" charset="2"/>
              <a:buChar char="q"/>
            </a:pPr>
            <a:r>
              <a:rPr lang="fr-FR" sz="1600" dirty="0" smtClean="0"/>
              <a:t>le </a:t>
            </a:r>
            <a:r>
              <a:rPr lang="fr-FR" sz="1600" dirty="0"/>
              <a:t>niveau de décisions validant l’analyse et les plans d’actions afin d’éviter </a:t>
            </a:r>
            <a:r>
              <a:rPr lang="fr-FR" sz="1600" dirty="0" smtClean="0"/>
              <a:t>le renouvellement </a:t>
            </a:r>
            <a:r>
              <a:rPr lang="fr-FR" sz="1600" dirty="0"/>
              <a:t>de l’accident (secteur concerné, direction du site, direction </a:t>
            </a:r>
            <a:r>
              <a:rPr lang="fr-FR" sz="1600" dirty="0" smtClean="0"/>
              <a:t>du groupe</a:t>
            </a:r>
            <a:r>
              <a:rPr lang="fr-FR" sz="1600" dirty="0"/>
              <a:t>).</a:t>
            </a:r>
          </a:p>
          <a:p>
            <a:pPr marL="285750" indent="-285750" algn="just">
              <a:buFont typeface="Wingdings" pitchFamily="2" charset="2"/>
              <a:buChar char="Ø"/>
            </a:pPr>
            <a:r>
              <a:rPr lang="fr-FR" sz="1600" dirty="0" smtClean="0"/>
              <a:t>Pour </a:t>
            </a:r>
            <a:r>
              <a:rPr lang="fr-FR" sz="1600" dirty="0"/>
              <a:t>définir une stratégie de maintenance, en fonction des risques associés à </a:t>
            </a:r>
            <a:r>
              <a:rPr lang="fr-FR" sz="1600" dirty="0" smtClean="0"/>
              <a:t>la défaillance </a:t>
            </a:r>
            <a:r>
              <a:rPr lang="fr-FR" sz="1600" dirty="0"/>
              <a:t>des équipements.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5" y="3573016"/>
            <a:ext cx="6191076"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928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980728"/>
            <a:ext cx="7560840" cy="1892185"/>
          </a:xfrm>
          <a:prstGeom prst="rect">
            <a:avLst/>
          </a:prstGeom>
        </p:spPr>
        <p:txBody>
          <a:bodyPr wrap="square">
            <a:spAutoFit/>
          </a:bodyPr>
          <a:lstStyle/>
          <a:p>
            <a:pPr marL="285750" indent="-285750" algn="just">
              <a:lnSpc>
                <a:spcPct val="150000"/>
              </a:lnSpc>
              <a:buFont typeface="Wingdings" pitchFamily="2" charset="2"/>
              <a:buChar char="v"/>
            </a:pPr>
            <a:r>
              <a:rPr lang="fr-FR" sz="1600" b="1" u="sng" dirty="0">
                <a:solidFill>
                  <a:schemeClr val="accent1">
                    <a:lumMod val="50000"/>
                  </a:schemeClr>
                </a:solidFill>
              </a:rPr>
              <a:t>Accident de travail :</a:t>
            </a:r>
          </a:p>
          <a:p>
            <a:pPr algn="just">
              <a:lnSpc>
                <a:spcPct val="150000"/>
              </a:lnSpc>
            </a:pPr>
            <a:r>
              <a:rPr lang="fr-FR" sz="1600" dirty="0" smtClean="0"/>
              <a:t>	L’accident </a:t>
            </a:r>
            <a:r>
              <a:rPr lang="fr-FR" sz="1600" dirty="0"/>
              <a:t>du travail peut être défini comme une atteinte corporelle avec </a:t>
            </a:r>
            <a:r>
              <a:rPr lang="fr-FR" sz="1600" dirty="0" smtClean="0"/>
              <a:t>lésions temporaires </a:t>
            </a:r>
            <a:r>
              <a:rPr lang="fr-FR" sz="1600" dirty="0"/>
              <a:t>ou définitives, produites par une action extérieure, soudaine et rapide. Suivant </a:t>
            </a:r>
            <a:r>
              <a:rPr lang="fr-FR" sz="1600" dirty="0" smtClean="0"/>
              <a:t>la gravité </a:t>
            </a:r>
            <a:r>
              <a:rPr lang="fr-FR" sz="1600" dirty="0"/>
              <a:t>des lésions, on distingue :</a:t>
            </a:r>
          </a:p>
        </p:txBody>
      </p:sp>
      <p:sp>
        <p:nvSpPr>
          <p:cNvPr id="5" name="Rectangle 4"/>
          <p:cNvSpPr/>
          <p:nvPr/>
        </p:nvSpPr>
        <p:spPr>
          <a:xfrm>
            <a:off x="699680" y="2872913"/>
            <a:ext cx="7560840" cy="1569660"/>
          </a:xfrm>
          <a:prstGeom prst="rect">
            <a:avLst/>
          </a:prstGeom>
        </p:spPr>
        <p:txBody>
          <a:bodyPr wrap="square">
            <a:spAutoFit/>
          </a:bodyPr>
          <a:lstStyle/>
          <a:p>
            <a:pPr algn="just">
              <a:lnSpc>
                <a:spcPct val="150000"/>
              </a:lnSpc>
            </a:pPr>
            <a:r>
              <a:rPr lang="fr-FR" sz="1600" b="1" dirty="0"/>
              <a:t>Les accidents sans arrêt</a:t>
            </a:r>
            <a:r>
              <a:rPr lang="fr-FR" sz="1600" dirty="0"/>
              <a:t>, bénins, souvent sans suite et qui peuvent être soignés sur place.</a:t>
            </a:r>
          </a:p>
          <a:p>
            <a:pPr algn="just">
              <a:lnSpc>
                <a:spcPct val="150000"/>
              </a:lnSpc>
            </a:pPr>
            <a:r>
              <a:rPr lang="fr-FR" sz="1600" b="1" dirty="0"/>
              <a:t>Les accidents avec arrêt </a:t>
            </a:r>
            <a:r>
              <a:rPr lang="fr-FR" sz="1600" dirty="0"/>
              <a:t>(de quelques jours à quelques mois) avec lésions </a:t>
            </a:r>
            <a:r>
              <a:rPr lang="fr-FR" sz="1600" dirty="0" smtClean="0"/>
              <a:t>nécessitant des </a:t>
            </a:r>
            <a:r>
              <a:rPr lang="fr-FR" sz="1600" dirty="0"/>
              <a:t>soins particuliers,</a:t>
            </a:r>
          </a:p>
        </p:txBody>
      </p:sp>
      <p:sp>
        <p:nvSpPr>
          <p:cNvPr id="6" name="Rectangle 5"/>
          <p:cNvSpPr/>
          <p:nvPr/>
        </p:nvSpPr>
        <p:spPr>
          <a:xfrm>
            <a:off x="699680" y="4365104"/>
            <a:ext cx="7816648" cy="1569660"/>
          </a:xfrm>
          <a:prstGeom prst="rect">
            <a:avLst/>
          </a:prstGeom>
        </p:spPr>
        <p:txBody>
          <a:bodyPr wrap="square">
            <a:spAutoFit/>
          </a:bodyPr>
          <a:lstStyle/>
          <a:p>
            <a:pPr algn="just">
              <a:lnSpc>
                <a:spcPct val="150000"/>
              </a:lnSpc>
            </a:pPr>
            <a:r>
              <a:rPr lang="fr-FR" sz="1600" b="1" dirty="0"/>
              <a:t>Les accidents avec incapacité permanente</a:t>
            </a:r>
            <a:r>
              <a:rPr lang="fr-FR" sz="1600" dirty="0"/>
              <a:t> (IP) correspondant à des lésions </a:t>
            </a:r>
            <a:r>
              <a:rPr lang="fr-FR" sz="1600" dirty="0" smtClean="0"/>
              <a:t>définitives et </a:t>
            </a:r>
            <a:r>
              <a:rPr lang="fr-FR" sz="1600" dirty="0"/>
              <a:t>séquelles, susceptibles de réduire la capacité de travail (incapacité partielle ou totale</a:t>
            </a:r>
            <a:r>
              <a:rPr lang="fr-FR" sz="1600" dirty="0" smtClean="0"/>
              <a:t>),</a:t>
            </a:r>
            <a:endParaRPr lang="fr-FR" sz="1600" dirty="0"/>
          </a:p>
          <a:p>
            <a:pPr algn="just">
              <a:lnSpc>
                <a:spcPct val="150000"/>
              </a:lnSpc>
            </a:pPr>
            <a:r>
              <a:rPr lang="fr-FR" sz="1600" b="1" dirty="0"/>
              <a:t>Les accidents mortels avec décès immédiat </a:t>
            </a:r>
            <a:r>
              <a:rPr lang="fr-FR" sz="1600" dirty="0"/>
              <a:t>ou coma suivi du décès.</a:t>
            </a:r>
          </a:p>
        </p:txBody>
      </p:sp>
    </p:spTree>
    <p:extLst>
      <p:ext uri="{BB962C8B-B14F-4D97-AF65-F5344CB8AC3E}">
        <p14:creationId xmlns:p14="http://schemas.microsoft.com/office/powerpoint/2010/main" val="349503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751344"/>
            <a:ext cx="7488832" cy="5262979"/>
          </a:xfrm>
          <a:prstGeom prst="rect">
            <a:avLst/>
          </a:prstGeom>
        </p:spPr>
        <p:txBody>
          <a:bodyPr wrap="square">
            <a:spAutoFit/>
          </a:bodyPr>
          <a:lstStyle/>
          <a:p>
            <a:pPr algn="just">
              <a:lnSpc>
                <a:spcPct val="150000"/>
              </a:lnSpc>
            </a:pPr>
            <a:r>
              <a:rPr lang="fr-FR" sz="1600" dirty="0" smtClean="0"/>
              <a:t>	L’accident </a:t>
            </a:r>
            <a:r>
              <a:rPr lang="fr-FR" sz="1600" dirty="0"/>
              <a:t>de travail au sein d’une entreprise ou d’une activité professionnelle est défini </a:t>
            </a:r>
            <a:r>
              <a:rPr lang="fr-FR" sz="1600" dirty="0" smtClean="0"/>
              <a:t>par plusieurs </a:t>
            </a:r>
            <a:r>
              <a:rPr lang="fr-FR" sz="1600" dirty="0"/>
              <a:t>paramètres dont les plus importants sont :</a:t>
            </a:r>
          </a:p>
          <a:p>
            <a:pPr algn="ctr">
              <a:lnSpc>
                <a:spcPct val="150000"/>
              </a:lnSpc>
            </a:pPr>
            <a:r>
              <a:rPr lang="fr-FR" sz="1600" b="1" dirty="0">
                <a:solidFill>
                  <a:srgbClr val="002060"/>
                </a:solidFill>
              </a:rPr>
              <a:t>Indice de Fréquence (IF)</a:t>
            </a:r>
            <a:r>
              <a:rPr lang="fr-FR" sz="1600" dirty="0"/>
              <a:t> </a:t>
            </a:r>
            <a:r>
              <a:rPr lang="fr-FR" sz="1600" b="1" dirty="0">
                <a:solidFill>
                  <a:srgbClr val="002060"/>
                </a:solidFill>
              </a:rPr>
              <a:t>=</a:t>
            </a:r>
            <a:r>
              <a:rPr lang="fr-FR" sz="1600" dirty="0"/>
              <a:t> (Nombre d’accident avec arrêt x 1000)/ Nombre de salariés</a:t>
            </a:r>
          </a:p>
          <a:p>
            <a:pPr algn="ctr">
              <a:lnSpc>
                <a:spcPct val="150000"/>
              </a:lnSpc>
            </a:pPr>
            <a:r>
              <a:rPr lang="fr-FR" sz="1600" b="1" dirty="0">
                <a:solidFill>
                  <a:srgbClr val="0070C0"/>
                </a:solidFill>
              </a:rPr>
              <a:t>Taux de gravité = </a:t>
            </a:r>
            <a:r>
              <a:rPr lang="fr-FR" sz="1600" dirty="0"/>
              <a:t>(Nombre de jours arrêtés x 1000)/ Nombre d’heures travaillées</a:t>
            </a:r>
          </a:p>
          <a:p>
            <a:pPr algn="just">
              <a:lnSpc>
                <a:spcPct val="150000"/>
              </a:lnSpc>
            </a:pPr>
            <a:r>
              <a:rPr lang="fr-FR" sz="1600" dirty="0" smtClean="0"/>
              <a:t>	Quelques </a:t>
            </a:r>
            <a:r>
              <a:rPr lang="fr-FR" sz="1600" dirty="0"/>
              <a:t>exemples d’accident du travail ayant pour origine des risques biens connus :</a:t>
            </a:r>
          </a:p>
          <a:p>
            <a:pPr algn="just">
              <a:lnSpc>
                <a:spcPct val="150000"/>
              </a:lnSpc>
            </a:pPr>
            <a:r>
              <a:rPr lang="fr-FR" sz="1600" dirty="0"/>
              <a:t>-mains entrainées et écrasées par les organes mobiles d’une machine-outil ;</a:t>
            </a:r>
          </a:p>
          <a:p>
            <a:pPr algn="just">
              <a:lnSpc>
                <a:spcPct val="150000"/>
              </a:lnSpc>
            </a:pPr>
            <a:r>
              <a:rPr lang="fr-FR" sz="1600" dirty="0"/>
              <a:t>- chutes dans les escaliers ;</a:t>
            </a:r>
          </a:p>
          <a:p>
            <a:pPr algn="just">
              <a:lnSpc>
                <a:spcPct val="150000"/>
              </a:lnSpc>
            </a:pPr>
            <a:r>
              <a:rPr lang="fr-FR" sz="1600" dirty="0" smtClean="0"/>
              <a:t>- Respiration </a:t>
            </a:r>
            <a:r>
              <a:rPr lang="fr-FR" sz="1600" dirty="0"/>
              <a:t>de gaz et vapeurs toxiques dans les locaux non ou mal aérés.</a:t>
            </a:r>
          </a:p>
        </p:txBody>
      </p:sp>
    </p:spTree>
    <p:extLst>
      <p:ext uri="{BB962C8B-B14F-4D97-AF65-F5344CB8AC3E}">
        <p14:creationId xmlns:p14="http://schemas.microsoft.com/office/powerpoint/2010/main" val="2695553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1052736"/>
            <a:ext cx="7560840" cy="784189"/>
          </a:xfrm>
          <a:prstGeom prst="rect">
            <a:avLst/>
          </a:prstGeom>
        </p:spPr>
        <p:txBody>
          <a:bodyPr wrap="square">
            <a:spAutoFit/>
          </a:bodyPr>
          <a:lstStyle/>
          <a:p>
            <a:pPr>
              <a:lnSpc>
                <a:spcPct val="150000"/>
              </a:lnSpc>
            </a:pPr>
            <a:r>
              <a:rPr lang="fr-FR" sz="1600" dirty="0" smtClean="0"/>
              <a:t>	Le </a:t>
            </a:r>
            <a:r>
              <a:rPr lang="fr-FR" sz="1600" dirty="0"/>
              <a:t>schéma suivant illustre la différence entre Accident- </a:t>
            </a:r>
            <a:r>
              <a:rPr lang="fr-FR" sz="1600" dirty="0" smtClean="0"/>
              <a:t>Presque accident </a:t>
            </a:r>
            <a:r>
              <a:rPr lang="fr-FR" sz="1600" dirty="0"/>
              <a:t>– </a:t>
            </a:r>
            <a:r>
              <a:rPr lang="fr-FR" sz="1600" dirty="0" smtClean="0"/>
              <a:t>incident :</a:t>
            </a:r>
            <a:endParaRPr lang="fr-FR" sz="1600" dirty="0"/>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421"/>
          <a:stretch/>
        </p:blipFill>
        <p:spPr bwMode="auto">
          <a:xfrm>
            <a:off x="1331640" y="2132856"/>
            <a:ext cx="6232735" cy="3513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692696"/>
            <a:ext cx="7848872" cy="2117183"/>
          </a:xfrm>
          <a:prstGeom prst="rect">
            <a:avLst/>
          </a:prstGeom>
        </p:spPr>
        <p:txBody>
          <a:bodyPr wrap="square">
            <a:spAutoFit/>
          </a:bodyPr>
          <a:lstStyle/>
          <a:p>
            <a:pPr marL="285750" indent="-285750">
              <a:lnSpc>
                <a:spcPct val="150000"/>
              </a:lnSpc>
              <a:buFont typeface="Wingdings" pitchFamily="2" charset="2"/>
              <a:buChar char="v"/>
            </a:pPr>
            <a:r>
              <a:rPr lang="fr-FR" b="1" u="sng" dirty="0">
                <a:solidFill>
                  <a:srgbClr val="002060"/>
                </a:solidFill>
              </a:rPr>
              <a:t>Echelle de Gravité :</a:t>
            </a:r>
          </a:p>
          <a:p>
            <a:pPr marL="285750" indent="-285750" algn="just">
              <a:lnSpc>
                <a:spcPct val="150000"/>
              </a:lnSpc>
              <a:buFont typeface="Wingdings" pitchFamily="2" charset="2"/>
              <a:buChar char="§"/>
            </a:pPr>
            <a:r>
              <a:rPr lang="fr-FR" b="1" dirty="0"/>
              <a:t>Faible fréquence </a:t>
            </a:r>
            <a:r>
              <a:rPr lang="fr-FR" dirty="0"/>
              <a:t>: on </a:t>
            </a:r>
            <a:r>
              <a:rPr lang="fr-FR" dirty="0" smtClean="0"/>
              <a:t>oublie trop souvent que </a:t>
            </a:r>
            <a:r>
              <a:rPr lang="fr-FR" dirty="0"/>
              <a:t>ces évènements sont </a:t>
            </a:r>
            <a:r>
              <a:rPr lang="fr-FR" dirty="0" smtClean="0"/>
              <a:t>rares,</a:t>
            </a:r>
          </a:p>
          <a:p>
            <a:pPr marL="285750" indent="-285750" algn="just">
              <a:lnSpc>
                <a:spcPct val="150000"/>
              </a:lnSpc>
              <a:buFont typeface="Wingdings" pitchFamily="2" charset="2"/>
              <a:buChar char="§"/>
            </a:pPr>
            <a:r>
              <a:rPr lang="fr-FR" b="1" dirty="0" smtClean="0"/>
              <a:t>Gravité </a:t>
            </a:r>
            <a:r>
              <a:rPr lang="fr-FR" b="1" dirty="0"/>
              <a:t>importante : </a:t>
            </a:r>
            <a:r>
              <a:rPr lang="fr-FR" dirty="0"/>
              <a:t>Nombreuse, victimes, perte d’image, dommage aux biens et </a:t>
            </a:r>
            <a:r>
              <a:rPr lang="fr-FR" dirty="0" smtClean="0"/>
              <a:t>à l’environnement</a:t>
            </a:r>
            <a:r>
              <a:rPr lang="fr-FR"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054661"/>
            <a:ext cx="6984776" cy="2534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95736" y="5678139"/>
            <a:ext cx="3733714" cy="369332"/>
          </a:xfrm>
          <a:prstGeom prst="rect">
            <a:avLst/>
          </a:prstGeom>
        </p:spPr>
        <p:txBody>
          <a:bodyPr wrap="none">
            <a:spAutoFit/>
          </a:bodyPr>
          <a:lstStyle/>
          <a:p>
            <a:r>
              <a:rPr lang="fr-FR" b="1" dirty="0" smtClean="0">
                <a:solidFill>
                  <a:schemeClr val="accent3">
                    <a:lumMod val="50000"/>
                  </a:schemeClr>
                </a:solidFill>
              </a:rPr>
              <a:t>Fig. </a:t>
            </a:r>
            <a:r>
              <a:rPr lang="fr-FR" b="1" dirty="0">
                <a:solidFill>
                  <a:schemeClr val="accent3">
                    <a:lumMod val="50000"/>
                  </a:schemeClr>
                </a:solidFill>
              </a:rPr>
              <a:t>Classification des accidents</a:t>
            </a:r>
          </a:p>
        </p:txBody>
      </p:sp>
    </p:spTree>
    <p:extLst>
      <p:ext uri="{BB962C8B-B14F-4D97-AF65-F5344CB8AC3E}">
        <p14:creationId xmlns:p14="http://schemas.microsoft.com/office/powerpoint/2010/main" val="2203938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476672"/>
            <a:ext cx="3105337" cy="369332"/>
          </a:xfrm>
          <a:prstGeom prst="rect">
            <a:avLst/>
          </a:prstGeom>
        </p:spPr>
        <p:txBody>
          <a:bodyPr wrap="none">
            <a:spAutoFit/>
          </a:bodyPr>
          <a:lstStyle/>
          <a:p>
            <a:r>
              <a:rPr lang="fr-FR" b="1" u="sng" dirty="0">
                <a:solidFill>
                  <a:schemeClr val="bg2">
                    <a:lumMod val="75000"/>
                  </a:schemeClr>
                </a:solidFill>
              </a:rPr>
              <a:t>INTRODUCTION GENERALE</a:t>
            </a:r>
          </a:p>
        </p:txBody>
      </p:sp>
      <p:sp>
        <p:nvSpPr>
          <p:cNvPr id="5" name="Rectangle 4"/>
          <p:cNvSpPr/>
          <p:nvPr/>
        </p:nvSpPr>
        <p:spPr>
          <a:xfrm>
            <a:off x="539552" y="851299"/>
            <a:ext cx="8208912" cy="5586145"/>
          </a:xfrm>
          <a:prstGeom prst="rect">
            <a:avLst/>
          </a:prstGeom>
          <a:solidFill>
            <a:schemeClr val="accent1">
              <a:lumMod val="20000"/>
              <a:lumOff val="80000"/>
            </a:schemeClr>
          </a:solidFill>
        </p:spPr>
        <p:txBody>
          <a:bodyPr wrap="square">
            <a:spAutoFit/>
          </a:bodyPr>
          <a:lstStyle/>
          <a:p>
            <a:pPr algn="just">
              <a:lnSpc>
                <a:spcPct val="150000"/>
              </a:lnSpc>
            </a:pPr>
            <a:r>
              <a:rPr lang="fr-FR" sz="1700" dirty="0" smtClean="0">
                <a:latin typeface="Arial" pitchFamily="34" charset="0"/>
                <a:cs typeface="Arial" pitchFamily="34" charset="0"/>
              </a:rPr>
              <a:t>	</a:t>
            </a:r>
            <a:r>
              <a:rPr lang="fr-FR" sz="1700" dirty="0" smtClean="0">
                <a:solidFill>
                  <a:schemeClr val="accent5">
                    <a:lumMod val="50000"/>
                  </a:schemeClr>
                </a:solidFill>
                <a:latin typeface="Arial" pitchFamily="34" charset="0"/>
                <a:cs typeface="Arial" pitchFamily="34" charset="0"/>
              </a:rPr>
              <a:t>Dans </a:t>
            </a:r>
            <a:r>
              <a:rPr lang="fr-FR" sz="1700" dirty="0">
                <a:solidFill>
                  <a:schemeClr val="accent5">
                    <a:lumMod val="50000"/>
                  </a:schemeClr>
                </a:solidFill>
                <a:latin typeface="Arial" pitchFamily="34" charset="0"/>
                <a:cs typeface="Arial" pitchFamily="34" charset="0"/>
              </a:rPr>
              <a:t>le monde du travail de nos sociétés modernes la mise en œuvre d’une </a:t>
            </a:r>
            <a:r>
              <a:rPr lang="fr-FR" sz="1700" dirty="0" smtClean="0">
                <a:solidFill>
                  <a:schemeClr val="accent5">
                    <a:lumMod val="50000"/>
                  </a:schemeClr>
                </a:solidFill>
                <a:latin typeface="Arial" pitchFamily="34" charset="0"/>
                <a:cs typeface="Arial" pitchFamily="34" charset="0"/>
              </a:rPr>
              <a:t>politique « </a:t>
            </a:r>
            <a:r>
              <a:rPr lang="fr-FR" sz="1700" dirty="0">
                <a:solidFill>
                  <a:schemeClr val="accent5">
                    <a:lumMod val="50000"/>
                  </a:schemeClr>
                </a:solidFill>
                <a:latin typeface="Arial" pitchFamily="34" charset="0"/>
                <a:cs typeface="Arial" pitchFamily="34" charset="0"/>
              </a:rPr>
              <a:t>hygiène, sécurité et environnement (HSE)» est devenue indispensable tant les enjeux </a:t>
            </a:r>
            <a:r>
              <a:rPr lang="fr-FR" sz="1700" dirty="0" smtClean="0">
                <a:solidFill>
                  <a:schemeClr val="accent5">
                    <a:lumMod val="50000"/>
                  </a:schemeClr>
                </a:solidFill>
                <a:latin typeface="Arial" pitchFamily="34" charset="0"/>
                <a:cs typeface="Arial" pitchFamily="34" charset="0"/>
              </a:rPr>
              <a:t>sont multiples</a:t>
            </a:r>
            <a:r>
              <a:rPr lang="fr-FR" sz="1700" dirty="0">
                <a:solidFill>
                  <a:schemeClr val="accent5">
                    <a:lumMod val="50000"/>
                  </a:schemeClr>
                </a:solidFill>
                <a:latin typeface="Arial" pitchFamily="34" charset="0"/>
                <a:cs typeface="Arial" pitchFamily="34" charset="0"/>
              </a:rPr>
              <a:t>. L’intérêt HSE s’est fortement accru au sein des entreprises. Il y a </a:t>
            </a:r>
            <a:r>
              <a:rPr lang="fr-FR" sz="1700" dirty="0" smtClean="0">
                <a:solidFill>
                  <a:schemeClr val="accent5">
                    <a:lumMod val="50000"/>
                  </a:schemeClr>
                </a:solidFill>
                <a:latin typeface="Arial" pitchFamily="34" charset="0"/>
                <a:cs typeface="Arial" pitchFamily="34" charset="0"/>
              </a:rPr>
              <a:t>d’abord l’application </a:t>
            </a:r>
            <a:r>
              <a:rPr lang="fr-FR" sz="1700" dirty="0">
                <a:solidFill>
                  <a:schemeClr val="accent5">
                    <a:lumMod val="50000"/>
                  </a:schemeClr>
                </a:solidFill>
                <a:latin typeface="Arial" pitchFamily="34" charset="0"/>
                <a:cs typeface="Arial" pitchFamily="34" charset="0"/>
              </a:rPr>
              <a:t>plus stricte de la réglementation (code du travail). La préservation de </a:t>
            </a:r>
            <a:r>
              <a:rPr lang="fr-FR" sz="1700" dirty="0" smtClean="0">
                <a:solidFill>
                  <a:schemeClr val="accent5">
                    <a:lumMod val="50000"/>
                  </a:schemeClr>
                </a:solidFill>
                <a:latin typeface="Arial" pitchFamily="34" charset="0"/>
                <a:cs typeface="Arial" pitchFamily="34" charset="0"/>
              </a:rPr>
              <a:t>l’intégrité physique </a:t>
            </a:r>
            <a:r>
              <a:rPr lang="fr-FR" sz="1700" dirty="0">
                <a:solidFill>
                  <a:schemeClr val="accent5">
                    <a:lumMod val="50000"/>
                  </a:schemeClr>
                </a:solidFill>
                <a:latin typeface="Arial" pitchFamily="34" charset="0"/>
                <a:cs typeface="Arial" pitchFamily="34" charset="0"/>
              </a:rPr>
              <a:t>des salariés, de leur sécurité et de la protection de l’environnement relève de </a:t>
            </a:r>
            <a:r>
              <a:rPr lang="fr-FR" sz="1700" dirty="0" smtClean="0">
                <a:solidFill>
                  <a:schemeClr val="accent5">
                    <a:lumMod val="50000"/>
                  </a:schemeClr>
                </a:solidFill>
                <a:latin typeface="Arial" pitchFamily="34" charset="0"/>
                <a:cs typeface="Arial" pitchFamily="34" charset="0"/>
              </a:rPr>
              <a:t>la responsabilité </a:t>
            </a:r>
            <a:r>
              <a:rPr lang="fr-FR" sz="1700" dirty="0">
                <a:solidFill>
                  <a:schemeClr val="accent5">
                    <a:lumMod val="50000"/>
                  </a:schemeClr>
                </a:solidFill>
                <a:latin typeface="Arial" pitchFamily="34" charset="0"/>
                <a:cs typeface="Arial" pitchFamily="34" charset="0"/>
              </a:rPr>
              <a:t>du chef d’entreprise. Les entreprises reconnaissent l’importance d’une </a:t>
            </a:r>
            <a:r>
              <a:rPr lang="fr-FR" sz="1700" dirty="0" smtClean="0">
                <a:solidFill>
                  <a:schemeClr val="accent5">
                    <a:lumMod val="50000"/>
                  </a:schemeClr>
                </a:solidFill>
                <a:latin typeface="Arial" pitchFamily="34" charset="0"/>
                <a:cs typeface="Arial" pitchFamily="34" charset="0"/>
              </a:rPr>
              <a:t>politique HSE </a:t>
            </a:r>
            <a:r>
              <a:rPr lang="fr-FR" sz="1700" dirty="0">
                <a:solidFill>
                  <a:schemeClr val="accent5">
                    <a:lumMod val="50000"/>
                  </a:schemeClr>
                </a:solidFill>
                <a:latin typeface="Arial" pitchFamily="34" charset="0"/>
                <a:cs typeface="Arial" pitchFamily="34" charset="0"/>
              </a:rPr>
              <a:t>car son efficacité permet de réduire les risques d’accidents, les nuisances </a:t>
            </a:r>
            <a:r>
              <a:rPr lang="fr-FR" sz="1700" dirty="0" smtClean="0">
                <a:solidFill>
                  <a:schemeClr val="accent5">
                    <a:lumMod val="50000"/>
                  </a:schemeClr>
                </a:solidFill>
                <a:latin typeface="Arial" pitchFamily="34" charset="0"/>
                <a:cs typeface="Arial" pitchFamily="34" charset="0"/>
              </a:rPr>
              <a:t>de l’environnement </a:t>
            </a:r>
            <a:r>
              <a:rPr lang="fr-FR" sz="1700" dirty="0">
                <a:solidFill>
                  <a:schemeClr val="accent5">
                    <a:lumMod val="50000"/>
                  </a:schemeClr>
                </a:solidFill>
                <a:latin typeface="Arial" pitchFamily="34" charset="0"/>
                <a:cs typeface="Arial" pitchFamily="34" charset="0"/>
              </a:rPr>
              <a:t>(la population, l’eau, le sol, la faune et la flore</a:t>
            </a:r>
            <a:r>
              <a:rPr lang="fr-FR" sz="1700" dirty="0" smtClean="0">
                <a:solidFill>
                  <a:schemeClr val="accent5">
                    <a:lumMod val="50000"/>
                  </a:schemeClr>
                </a:solidFill>
                <a:latin typeface="Arial" pitchFamily="34" charset="0"/>
                <a:cs typeface="Arial" pitchFamily="34" charset="0"/>
              </a:rPr>
              <a:t>).</a:t>
            </a:r>
          </a:p>
          <a:p>
            <a:pPr algn="just">
              <a:lnSpc>
                <a:spcPct val="150000"/>
              </a:lnSpc>
            </a:pPr>
            <a:r>
              <a:rPr lang="fr-FR" sz="1700" dirty="0" smtClean="0">
                <a:solidFill>
                  <a:srgbClr val="002060"/>
                </a:solidFill>
                <a:latin typeface="Arial" pitchFamily="34" charset="0"/>
                <a:cs typeface="Arial" pitchFamily="34" charset="0"/>
              </a:rPr>
              <a:t> </a:t>
            </a:r>
            <a:r>
              <a:rPr lang="fr-FR" sz="1700" dirty="0">
                <a:solidFill>
                  <a:srgbClr val="002060"/>
                </a:solidFill>
                <a:latin typeface="Arial" pitchFamily="34" charset="0"/>
                <a:cs typeface="Arial" pitchFamily="34" charset="0"/>
              </a:rPr>
              <a:t>En outre elle procure </a:t>
            </a:r>
            <a:r>
              <a:rPr lang="fr-FR" sz="1700" dirty="0" smtClean="0">
                <a:solidFill>
                  <a:srgbClr val="002060"/>
                </a:solidFill>
                <a:latin typeface="Arial" pitchFamily="34" charset="0"/>
                <a:cs typeface="Arial" pitchFamily="34" charset="0"/>
              </a:rPr>
              <a:t>des avantages </a:t>
            </a:r>
            <a:r>
              <a:rPr lang="fr-FR" sz="1700" dirty="0">
                <a:solidFill>
                  <a:srgbClr val="002060"/>
                </a:solidFill>
                <a:latin typeface="Arial" pitchFamily="34" charset="0"/>
                <a:cs typeface="Arial" pitchFamily="34" charset="0"/>
              </a:rPr>
              <a:t>:</a:t>
            </a:r>
          </a:p>
          <a:p>
            <a:pPr algn="just">
              <a:lnSpc>
                <a:spcPct val="150000"/>
              </a:lnSpc>
            </a:pPr>
            <a:r>
              <a:rPr lang="fr-FR" sz="1700" dirty="0">
                <a:solidFill>
                  <a:srgbClr val="002060"/>
                </a:solidFill>
                <a:latin typeface="Arial" pitchFamily="34" charset="0"/>
                <a:cs typeface="Arial" pitchFamily="34" charset="0"/>
              </a:rPr>
              <a:t>- économiques en minimisant les coûts liés aux </a:t>
            </a:r>
            <a:r>
              <a:rPr lang="fr-FR" sz="1700" dirty="0" smtClean="0">
                <a:solidFill>
                  <a:srgbClr val="002060"/>
                </a:solidFill>
                <a:latin typeface="Arial" pitchFamily="34" charset="0"/>
                <a:cs typeface="Arial" pitchFamily="34" charset="0"/>
              </a:rPr>
              <a:t>AT/MP </a:t>
            </a:r>
            <a:r>
              <a:rPr lang="fr-FR" sz="1700" dirty="0">
                <a:solidFill>
                  <a:srgbClr val="002060"/>
                </a:solidFill>
                <a:latin typeface="Arial" pitchFamily="34" charset="0"/>
                <a:cs typeface="Arial" pitchFamily="34" charset="0"/>
              </a:rPr>
              <a:t>et les arrêts de travail ;</a:t>
            </a:r>
          </a:p>
          <a:p>
            <a:pPr algn="just">
              <a:lnSpc>
                <a:spcPct val="150000"/>
              </a:lnSpc>
            </a:pPr>
            <a:r>
              <a:rPr lang="fr-FR" sz="1700" dirty="0">
                <a:solidFill>
                  <a:srgbClr val="002060"/>
                </a:solidFill>
                <a:latin typeface="Arial" pitchFamily="34" charset="0"/>
                <a:cs typeface="Arial" pitchFamily="34" charset="0"/>
              </a:rPr>
              <a:t>- sociaux comme l’amélioration du dialogue social, de la communication interne, de</a:t>
            </a:r>
          </a:p>
          <a:p>
            <a:pPr algn="just">
              <a:lnSpc>
                <a:spcPct val="150000"/>
              </a:lnSpc>
            </a:pPr>
            <a:r>
              <a:rPr lang="fr-FR" sz="1700" dirty="0">
                <a:solidFill>
                  <a:srgbClr val="002060"/>
                </a:solidFill>
                <a:latin typeface="Arial" pitchFamily="34" charset="0"/>
                <a:cs typeface="Arial" pitchFamily="34" charset="0"/>
              </a:rPr>
              <a:t>l'image de l'entreprise et sa pérennité;</a:t>
            </a:r>
          </a:p>
          <a:p>
            <a:pPr algn="just">
              <a:lnSpc>
                <a:spcPct val="150000"/>
              </a:lnSpc>
            </a:pPr>
            <a:r>
              <a:rPr lang="fr-FR" sz="1700" dirty="0">
                <a:solidFill>
                  <a:srgbClr val="002060"/>
                </a:solidFill>
                <a:latin typeface="Arial" pitchFamily="34" charset="0"/>
                <a:cs typeface="Arial" pitchFamily="34" charset="0"/>
              </a:rPr>
              <a:t>- travailler dans de bonnes conditions et dans un environnement sain.</a:t>
            </a:r>
          </a:p>
        </p:txBody>
      </p:sp>
    </p:spTree>
    <p:extLst>
      <p:ext uri="{BB962C8B-B14F-4D97-AF65-F5344CB8AC3E}">
        <p14:creationId xmlns:p14="http://schemas.microsoft.com/office/powerpoint/2010/main" val="32951872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836712"/>
            <a:ext cx="7632848" cy="3508012"/>
          </a:xfrm>
          <a:prstGeom prst="rect">
            <a:avLst/>
          </a:prstGeom>
        </p:spPr>
        <p:txBody>
          <a:bodyPr wrap="square">
            <a:spAutoFit/>
          </a:bodyPr>
          <a:lstStyle/>
          <a:p>
            <a:pPr marL="285750" indent="-285750" algn="just">
              <a:lnSpc>
                <a:spcPct val="150000"/>
              </a:lnSpc>
              <a:buFont typeface="Wingdings" pitchFamily="2" charset="2"/>
              <a:buChar char="v"/>
            </a:pPr>
            <a:r>
              <a:rPr lang="fr-FR" b="1" dirty="0" smtClean="0">
                <a:solidFill>
                  <a:schemeClr val="accent3">
                    <a:lumMod val="50000"/>
                  </a:schemeClr>
                </a:solidFill>
              </a:rPr>
              <a:t>Analyse </a:t>
            </a:r>
            <a:r>
              <a:rPr lang="fr-FR" b="1" dirty="0">
                <a:solidFill>
                  <a:schemeClr val="accent3">
                    <a:lumMod val="50000"/>
                  </a:schemeClr>
                </a:solidFill>
              </a:rPr>
              <a:t>et enquête des accidents </a:t>
            </a:r>
            <a:r>
              <a:rPr lang="fr-FR" b="1" dirty="0" smtClean="0">
                <a:solidFill>
                  <a:schemeClr val="accent3">
                    <a:lumMod val="50000"/>
                  </a:schemeClr>
                </a:solidFill>
              </a:rPr>
              <a:t>:</a:t>
            </a:r>
          </a:p>
          <a:p>
            <a:pPr algn="just">
              <a:lnSpc>
                <a:spcPct val="150000"/>
              </a:lnSpc>
            </a:pPr>
            <a:endParaRPr lang="fr-FR" b="1" dirty="0">
              <a:solidFill>
                <a:schemeClr val="accent3">
                  <a:lumMod val="50000"/>
                </a:schemeClr>
              </a:solidFill>
            </a:endParaRPr>
          </a:p>
          <a:p>
            <a:pPr marL="285750" indent="-285750" algn="just">
              <a:lnSpc>
                <a:spcPct val="150000"/>
              </a:lnSpc>
              <a:buFont typeface="Wingdings" pitchFamily="2" charset="2"/>
              <a:buChar char="Ø"/>
            </a:pPr>
            <a:r>
              <a:rPr lang="fr-FR" b="1" dirty="0" smtClean="0">
                <a:solidFill>
                  <a:srgbClr val="0070C0"/>
                </a:solidFill>
              </a:rPr>
              <a:t>Obligations </a:t>
            </a:r>
            <a:r>
              <a:rPr lang="fr-FR" b="1" dirty="0">
                <a:solidFill>
                  <a:srgbClr val="0070C0"/>
                </a:solidFill>
              </a:rPr>
              <a:t>:</a:t>
            </a:r>
            <a:endParaRPr lang="fr-FR" sz="1600" b="1" dirty="0">
              <a:solidFill>
                <a:srgbClr val="0070C0"/>
              </a:solidFill>
            </a:endParaRPr>
          </a:p>
          <a:p>
            <a:pPr marL="285750" indent="-285750" algn="just">
              <a:lnSpc>
                <a:spcPct val="150000"/>
              </a:lnSpc>
              <a:buFont typeface="Wingdings" pitchFamily="2" charset="2"/>
              <a:buChar char="ü"/>
            </a:pPr>
            <a:r>
              <a:rPr lang="fr-FR" sz="1600" dirty="0" smtClean="0"/>
              <a:t> </a:t>
            </a:r>
            <a:r>
              <a:rPr lang="fr-FR" sz="1600" b="1" dirty="0"/>
              <a:t>Avis d’accident </a:t>
            </a:r>
            <a:r>
              <a:rPr lang="fr-FR" sz="1600" dirty="0"/>
              <a:t>: tout employé victime d’un accident au travail doit en </a:t>
            </a:r>
            <a:r>
              <a:rPr lang="fr-FR" sz="1600" dirty="0" smtClean="0"/>
              <a:t>aviser immédiatement</a:t>
            </a:r>
            <a:r>
              <a:rPr lang="fr-FR" sz="1600" dirty="0"/>
              <a:t>, ou dans les plus brefs délais, son supérieur immédiat</a:t>
            </a:r>
            <a:r>
              <a:rPr lang="fr-FR" sz="1600" dirty="0" smtClean="0"/>
              <a:t>.</a:t>
            </a:r>
          </a:p>
          <a:p>
            <a:pPr marL="285750" indent="-285750" algn="just">
              <a:lnSpc>
                <a:spcPct val="150000"/>
              </a:lnSpc>
              <a:buFont typeface="Wingdings" pitchFamily="2" charset="2"/>
              <a:buChar char="ü"/>
            </a:pPr>
            <a:r>
              <a:rPr lang="fr-FR" sz="1600" dirty="0" smtClean="0"/>
              <a:t> </a:t>
            </a:r>
            <a:r>
              <a:rPr lang="fr-FR" sz="1600" b="1" dirty="0"/>
              <a:t>Premiers soins </a:t>
            </a:r>
            <a:r>
              <a:rPr lang="fr-FR" sz="1600" dirty="0"/>
              <a:t>: lorsque la victime d’un accident nécessite des premiers </a:t>
            </a:r>
            <a:r>
              <a:rPr lang="fr-FR" sz="1600" dirty="0" smtClean="0"/>
              <a:t>soins, un </a:t>
            </a:r>
            <a:r>
              <a:rPr lang="fr-FR" sz="1600" dirty="0"/>
              <a:t>secouriste certifié, présent dans l’entreprise, doit être en mesure de </a:t>
            </a:r>
            <a:r>
              <a:rPr lang="fr-FR" sz="1600" dirty="0" smtClean="0"/>
              <a:t>les fournir</a:t>
            </a:r>
            <a:r>
              <a:rPr lang="fr-FR" sz="1600" dirty="0"/>
              <a:t>.</a:t>
            </a:r>
          </a:p>
        </p:txBody>
      </p:sp>
    </p:spTree>
    <p:extLst>
      <p:ext uri="{BB962C8B-B14F-4D97-AF65-F5344CB8AC3E}">
        <p14:creationId xmlns:p14="http://schemas.microsoft.com/office/powerpoint/2010/main" val="975084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751344"/>
            <a:ext cx="7704856" cy="4247317"/>
          </a:xfrm>
          <a:prstGeom prst="rect">
            <a:avLst/>
          </a:prstGeom>
        </p:spPr>
        <p:txBody>
          <a:bodyPr wrap="square">
            <a:spAutoFit/>
          </a:bodyPr>
          <a:lstStyle/>
          <a:p>
            <a:pPr marL="285750" indent="-285750" algn="just">
              <a:lnSpc>
                <a:spcPct val="150000"/>
              </a:lnSpc>
              <a:buFont typeface="Wingdings" pitchFamily="2" charset="2"/>
              <a:buChar char="Ø"/>
            </a:pPr>
            <a:r>
              <a:rPr lang="fr-FR" b="1" dirty="0" smtClean="0">
                <a:solidFill>
                  <a:srgbClr val="0070C0"/>
                </a:solidFill>
              </a:rPr>
              <a:t> </a:t>
            </a:r>
            <a:r>
              <a:rPr lang="fr-FR" b="1" dirty="0">
                <a:solidFill>
                  <a:srgbClr val="0070C0"/>
                </a:solidFill>
              </a:rPr>
              <a:t>Actions à prendre en cas d’accident :</a:t>
            </a:r>
            <a:r>
              <a:rPr lang="fr-FR" dirty="0"/>
              <a:t> </a:t>
            </a:r>
            <a:endParaRPr lang="fr-FR" dirty="0" smtClean="0"/>
          </a:p>
          <a:p>
            <a:pPr algn="just">
              <a:lnSpc>
                <a:spcPct val="150000"/>
              </a:lnSpc>
            </a:pPr>
            <a:r>
              <a:rPr lang="fr-FR" dirty="0" smtClean="0"/>
              <a:t>	</a:t>
            </a:r>
            <a:r>
              <a:rPr lang="fr-FR" sz="1600" dirty="0" smtClean="0"/>
              <a:t>L’entreprise </a:t>
            </a:r>
            <a:r>
              <a:rPr lang="fr-FR" sz="1600" dirty="0"/>
              <a:t>doit s’organiser pour être </a:t>
            </a:r>
            <a:r>
              <a:rPr lang="fr-FR" sz="1600" dirty="0" smtClean="0"/>
              <a:t>en mesure </a:t>
            </a:r>
            <a:r>
              <a:rPr lang="fr-FR" sz="1600" dirty="0"/>
              <a:t>de porter secours en cas d’accident. Tout accident doit être rapporté au superviseur </a:t>
            </a:r>
            <a:r>
              <a:rPr lang="fr-FR" sz="1600" dirty="0" smtClean="0"/>
              <a:t>du département</a:t>
            </a:r>
            <a:r>
              <a:rPr lang="fr-FR" sz="1600" dirty="0"/>
              <a:t>. Celui-ci veillera alors à :</a:t>
            </a:r>
          </a:p>
          <a:p>
            <a:pPr marL="285750" indent="-285750" algn="just">
              <a:lnSpc>
                <a:spcPct val="150000"/>
              </a:lnSpc>
              <a:buFont typeface="Wingdings" pitchFamily="2" charset="2"/>
              <a:buChar char="q"/>
            </a:pPr>
            <a:r>
              <a:rPr lang="fr-FR" sz="1600" dirty="0" smtClean="0"/>
              <a:t>déclencher </a:t>
            </a:r>
            <a:r>
              <a:rPr lang="fr-FR" sz="1600" dirty="0"/>
              <a:t>les mesures d’urgence s’il y a lieu; rendre les lieux et </a:t>
            </a:r>
            <a:r>
              <a:rPr lang="fr-FR" sz="1600" dirty="0" smtClean="0"/>
              <a:t>les équipements </a:t>
            </a:r>
            <a:r>
              <a:rPr lang="fr-FR" sz="1600" dirty="0"/>
              <a:t>sécuritaires (ex. : arrêt de la machine, protection de la </a:t>
            </a:r>
            <a:r>
              <a:rPr lang="fr-FR" sz="1600" dirty="0" smtClean="0"/>
              <a:t>zone concernée</a:t>
            </a:r>
            <a:r>
              <a:rPr lang="fr-FR" sz="1600" dirty="0"/>
              <a:t>, éloignement des </a:t>
            </a:r>
            <a:r>
              <a:rPr lang="fr-FR" sz="1600" dirty="0" smtClean="0"/>
              <a:t>curieux)</a:t>
            </a:r>
          </a:p>
          <a:p>
            <a:pPr marL="285750" indent="-285750" algn="just">
              <a:lnSpc>
                <a:spcPct val="150000"/>
              </a:lnSpc>
              <a:buFont typeface="Wingdings" pitchFamily="2" charset="2"/>
              <a:buChar char="q"/>
            </a:pPr>
            <a:r>
              <a:rPr lang="fr-FR" sz="1600" dirty="0" smtClean="0"/>
              <a:t> </a:t>
            </a:r>
            <a:r>
              <a:rPr lang="fr-FR" sz="1600" dirty="0"/>
              <a:t>sécuriser les personnes </a:t>
            </a:r>
            <a:r>
              <a:rPr lang="fr-FR" sz="1600" dirty="0" smtClean="0"/>
              <a:t>impliquées.</a:t>
            </a:r>
          </a:p>
          <a:p>
            <a:pPr marL="285750" indent="-285750" algn="just">
              <a:lnSpc>
                <a:spcPct val="150000"/>
              </a:lnSpc>
              <a:buFont typeface="Wingdings" pitchFamily="2" charset="2"/>
              <a:buChar char="q"/>
            </a:pPr>
            <a:r>
              <a:rPr lang="fr-FR" sz="1600" dirty="0" smtClean="0"/>
              <a:t> </a:t>
            </a:r>
            <a:r>
              <a:rPr lang="fr-FR" sz="1600" dirty="0"/>
              <a:t>identifier les sources de preuves et d’évidence et les protéger contre </a:t>
            </a:r>
            <a:r>
              <a:rPr lang="fr-FR" sz="1600" dirty="0" smtClean="0"/>
              <a:t>toute modification </a:t>
            </a:r>
            <a:r>
              <a:rPr lang="fr-FR" sz="1600" dirty="0"/>
              <a:t>ou </a:t>
            </a:r>
            <a:r>
              <a:rPr lang="fr-FR" sz="1600" dirty="0" smtClean="0"/>
              <a:t>déplacement</a:t>
            </a:r>
          </a:p>
          <a:p>
            <a:pPr marL="285750" indent="-285750" algn="just">
              <a:lnSpc>
                <a:spcPct val="150000"/>
              </a:lnSpc>
              <a:buFont typeface="Wingdings" pitchFamily="2" charset="2"/>
              <a:buChar char="q"/>
            </a:pPr>
            <a:r>
              <a:rPr lang="fr-FR" sz="1600" dirty="0" smtClean="0"/>
              <a:t> </a:t>
            </a:r>
            <a:r>
              <a:rPr lang="fr-FR" sz="1600" dirty="0"/>
              <a:t>déclencher l’enquête et l’analyse de l’accident.</a:t>
            </a:r>
          </a:p>
        </p:txBody>
      </p:sp>
    </p:spTree>
    <p:extLst>
      <p:ext uri="{BB962C8B-B14F-4D97-AF65-F5344CB8AC3E}">
        <p14:creationId xmlns:p14="http://schemas.microsoft.com/office/powerpoint/2010/main" val="5884937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2228" y="647196"/>
            <a:ext cx="7900212" cy="1661993"/>
          </a:xfrm>
          <a:prstGeom prst="rect">
            <a:avLst/>
          </a:prstGeom>
        </p:spPr>
        <p:txBody>
          <a:bodyPr wrap="square">
            <a:spAutoFit/>
          </a:bodyPr>
          <a:lstStyle/>
          <a:p>
            <a:pPr marL="285750" indent="-285750" algn="just">
              <a:lnSpc>
                <a:spcPct val="150000"/>
              </a:lnSpc>
              <a:buFont typeface="Wingdings" pitchFamily="2" charset="2"/>
              <a:buChar char="Ø"/>
            </a:pPr>
            <a:r>
              <a:rPr lang="fr-FR" b="1" dirty="0" smtClean="0">
                <a:solidFill>
                  <a:srgbClr val="0070C0"/>
                </a:solidFill>
              </a:rPr>
              <a:t>Registre </a:t>
            </a:r>
            <a:r>
              <a:rPr lang="fr-FR" b="1" dirty="0">
                <a:solidFill>
                  <a:srgbClr val="0070C0"/>
                </a:solidFill>
              </a:rPr>
              <a:t>des accidents, premiers soins et premiers secours :</a:t>
            </a:r>
          </a:p>
          <a:p>
            <a:pPr algn="just">
              <a:lnSpc>
                <a:spcPct val="150000"/>
              </a:lnSpc>
            </a:pPr>
            <a:r>
              <a:rPr lang="fr-FR" dirty="0" smtClean="0"/>
              <a:t>	</a:t>
            </a:r>
            <a:r>
              <a:rPr lang="fr-FR" sz="1600" dirty="0" smtClean="0"/>
              <a:t>L’entreprise </a:t>
            </a:r>
            <a:r>
              <a:rPr lang="fr-FR" sz="1600" dirty="0"/>
              <a:t>doit consigner tous les accidents qui surviennent au </a:t>
            </a:r>
            <a:r>
              <a:rPr lang="fr-FR" sz="1600" dirty="0" smtClean="0"/>
              <a:t>travail et toutes </a:t>
            </a:r>
            <a:r>
              <a:rPr lang="fr-FR" sz="1600" dirty="0"/>
              <a:t>les informations relatives aux premiers soins </a:t>
            </a:r>
            <a:r>
              <a:rPr lang="fr-FR" sz="1600" dirty="0" smtClean="0"/>
              <a:t>dispensés dans </a:t>
            </a:r>
            <a:r>
              <a:rPr lang="fr-FR" sz="1600" b="1" u="sng" dirty="0" smtClean="0"/>
              <a:t>un registre</a:t>
            </a:r>
            <a:endParaRPr lang="fr-FR" sz="1600" b="1" u="sng" dirty="0"/>
          </a:p>
        </p:txBody>
      </p:sp>
      <p:sp>
        <p:nvSpPr>
          <p:cNvPr id="5" name="Rectangle 4"/>
          <p:cNvSpPr/>
          <p:nvPr/>
        </p:nvSpPr>
        <p:spPr>
          <a:xfrm>
            <a:off x="632228" y="2268404"/>
            <a:ext cx="7900212" cy="3416320"/>
          </a:xfrm>
          <a:prstGeom prst="rect">
            <a:avLst/>
          </a:prstGeom>
        </p:spPr>
        <p:txBody>
          <a:bodyPr wrap="square">
            <a:spAutoFit/>
          </a:bodyPr>
          <a:lstStyle/>
          <a:p>
            <a:pPr algn="just">
              <a:lnSpc>
                <a:spcPct val="150000"/>
              </a:lnSpc>
            </a:pPr>
            <a:r>
              <a:rPr lang="fr-FR" sz="1600" b="1" dirty="0">
                <a:solidFill>
                  <a:srgbClr val="00B050"/>
                </a:solidFill>
              </a:rPr>
              <a:t>1.</a:t>
            </a:r>
            <a:r>
              <a:rPr lang="fr-FR" sz="1600" dirty="0">
                <a:solidFill>
                  <a:srgbClr val="00B050"/>
                </a:solidFill>
              </a:rPr>
              <a:t> Pour tout événement ayant résulté en une </a:t>
            </a:r>
            <a:r>
              <a:rPr lang="fr-FR" sz="1600" dirty="0" smtClean="0">
                <a:solidFill>
                  <a:srgbClr val="00B050"/>
                </a:solidFill>
              </a:rPr>
              <a:t>blessure, </a:t>
            </a:r>
            <a:r>
              <a:rPr lang="fr-FR" sz="1600" dirty="0">
                <a:solidFill>
                  <a:srgbClr val="00B050"/>
                </a:solidFill>
              </a:rPr>
              <a:t>le secouriste en poste </a:t>
            </a:r>
            <a:r>
              <a:rPr lang="fr-FR" sz="1600" dirty="0" smtClean="0">
                <a:solidFill>
                  <a:srgbClr val="00B050"/>
                </a:solidFill>
              </a:rPr>
              <a:t>doit </a:t>
            </a:r>
            <a:r>
              <a:rPr lang="fr-FR" sz="1600" dirty="0">
                <a:solidFill>
                  <a:srgbClr val="00B050"/>
                </a:solidFill>
              </a:rPr>
              <a:t>consigner les détails de l’événement dans le registre prévu à </a:t>
            </a:r>
            <a:r>
              <a:rPr lang="fr-FR" sz="1600" dirty="0" smtClean="0">
                <a:solidFill>
                  <a:srgbClr val="00B050"/>
                </a:solidFill>
              </a:rPr>
              <a:t>cette fin</a:t>
            </a:r>
            <a:r>
              <a:rPr lang="fr-FR" sz="1600" dirty="0">
                <a:solidFill>
                  <a:srgbClr val="00B050"/>
                </a:solidFill>
              </a:rPr>
              <a:t>.</a:t>
            </a:r>
          </a:p>
          <a:p>
            <a:pPr algn="just">
              <a:lnSpc>
                <a:spcPct val="150000"/>
              </a:lnSpc>
            </a:pPr>
            <a:r>
              <a:rPr lang="fr-FR" sz="1600" b="1" dirty="0">
                <a:solidFill>
                  <a:schemeClr val="accent3">
                    <a:lumMod val="75000"/>
                  </a:schemeClr>
                </a:solidFill>
              </a:rPr>
              <a:t>2.</a:t>
            </a:r>
            <a:r>
              <a:rPr lang="fr-FR" sz="1600" dirty="0">
                <a:solidFill>
                  <a:schemeClr val="accent3">
                    <a:lumMod val="75000"/>
                  </a:schemeClr>
                </a:solidFill>
              </a:rPr>
              <a:t> En plus de répondre à une obligation légale, le registre accidents, </a:t>
            </a:r>
            <a:r>
              <a:rPr lang="fr-FR" sz="1600" dirty="0" smtClean="0">
                <a:solidFill>
                  <a:schemeClr val="accent3">
                    <a:lumMod val="75000"/>
                  </a:schemeClr>
                </a:solidFill>
              </a:rPr>
              <a:t>premiers soins </a:t>
            </a:r>
            <a:r>
              <a:rPr lang="fr-FR" sz="1600" dirty="0">
                <a:solidFill>
                  <a:schemeClr val="accent3">
                    <a:lumMod val="75000"/>
                  </a:schemeClr>
                </a:solidFill>
              </a:rPr>
              <a:t>et premiers secours peut être un important outil de prévention pour </a:t>
            </a:r>
            <a:r>
              <a:rPr lang="fr-FR" sz="1600" dirty="0" smtClean="0">
                <a:solidFill>
                  <a:schemeClr val="accent3">
                    <a:lumMod val="75000"/>
                  </a:schemeClr>
                </a:solidFill>
              </a:rPr>
              <a:t>le comité </a:t>
            </a:r>
            <a:r>
              <a:rPr lang="fr-FR" sz="1600" dirty="0">
                <a:solidFill>
                  <a:schemeClr val="accent3">
                    <a:lumMod val="75000"/>
                  </a:schemeClr>
                </a:solidFill>
              </a:rPr>
              <a:t>de santé et de sécurité de l’entreprise. Le comité devrait en </a:t>
            </a:r>
            <a:r>
              <a:rPr lang="fr-FR" sz="1600" dirty="0" smtClean="0">
                <a:solidFill>
                  <a:schemeClr val="accent3">
                    <a:lumMod val="75000"/>
                  </a:schemeClr>
                </a:solidFill>
              </a:rPr>
              <a:t>faire l’étude </a:t>
            </a:r>
            <a:r>
              <a:rPr lang="fr-FR" sz="1600" dirty="0">
                <a:solidFill>
                  <a:schemeClr val="accent3">
                    <a:lumMod val="75000"/>
                  </a:schemeClr>
                </a:solidFill>
              </a:rPr>
              <a:t>à chacune de ses réunions.</a:t>
            </a:r>
          </a:p>
          <a:p>
            <a:pPr algn="just">
              <a:lnSpc>
                <a:spcPct val="150000"/>
              </a:lnSpc>
            </a:pPr>
            <a:r>
              <a:rPr lang="fr-FR" sz="1600" b="1" dirty="0">
                <a:solidFill>
                  <a:srgbClr val="7030A0"/>
                </a:solidFill>
              </a:rPr>
              <a:t>3.</a:t>
            </a:r>
            <a:r>
              <a:rPr lang="fr-FR" sz="1600" dirty="0">
                <a:solidFill>
                  <a:srgbClr val="7030A0"/>
                </a:solidFill>
              </a:rPr>
              <a:t> À la suite de la collecte des faits entourant l’accident, si des </a:t>
            </a:r>
            <a:r>
              <a:rPr lang="fr-FR" sz="1600" dirty="0" smtClean="0">
                <a:solidFill>
                  <a:srgbClr val="7030A0"/>
                </a:solidFill>
              </a:rPr>
              <a:t>mesures correctives </a:t>
            </a:r>
            <a:r>
              <a:rPr lang="fr-FR" sz="1600" dirty="0">
                <a:solidFill>
                  <a:srgbClr val="7030A0"/>
                </a:solidFill>
              </a:rPr>
              <a:t>peuvent être apportées, le supérieur immédiat de la </a:t>
            </a:r>
            <a:r>
              <a:rPr lang="fr-FR" sz="1600" dirty="0" smtClean="0">
                <a:solidFill>
                  <a:srgbClr val="7030A0"/>
                </a:solidFill>
              </a:rPr>
              <a:t>personne accidentée </a:t>
            </a:r>
            <a:r>
              <a:rPr lang="fr-FR" sz="1600" dirty="0">
                <a:solidFill>
                  <a:srgbClr val="7030A0"/>
                </a:solidFill>
              </a:rPr>
              <a:t>est responsable de les faire </a:t>
            </a:r>
            <a:r>
              <a:rPr lang="fr-FR" sz="1600" dirty="0" smtClean="0">
                <a:solidFill>
                  <a:srgbClr val="7030A0"/>
                </a:solidFill>
              </a:rPr>
              <a:t>dans </a:t>
            </a:r>
            <a:r>
              <a:rPr lang="fr-FR" sz="1600" dirty="0">
                <a:solidFill>
                  <a:srgbClr val="7030A0"/>
                </a:solidFill>
              </a:rPr>
              <a:t>les plus brefs délais.</a:t>
            </a:r>
          </a:p>
        </p:txBody>
      </p:sp>
    </p:spTree>
    <p:extLst>
      <p:ext uri="{BB962C8B-B14F-4D97-AF65-F5344CB8AC3E}">
        <p14:creationId xmlns:p14="http://schemas.microsoft.com/office/powerpoint/2010/main" val="34726237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3164" y="404664"/>
            <a:ext cx="8101283" cy="5724644"/>
          </a:xfrm>
          <a:prstGeom prst="rect">
            <a:avLst/>
          </a:prstGeom>
        </p:spPr>
        <p:txBody>
          <a:bodyPr wrap="square">
            <a:spAutoFit/>
          </a:bodyPr>
          <a:lstStyle/>
          <a:p>
            <a:pPr marL="285750" indent="-285750" algn="just">
              <a:lnSpc>
                <a:spcPct val="150000"/>
              </a:lnSpc>
              <a:buFont typeface="Wingdings" pitchFamily="2" charset="2"/>
              <a:buChar char="Ø"/>
            </a:pPr>
            <a:r>
              <a:rPr lang="fr-FR" b="1" u="sng" dirty="0" smtClean="0">
                <a:solidFill>
                  <a:srgbClr val="0070C0"/>
                </a:solidFill>
              </a:rPr>
              <a:t>Enquête </a:t>
            </a:r>
            <a:r>
              <a:rPr lang="fr-FR" b="1" u="sng" dirty="0">
                <a:solidFill>
                  <a:srgbClr val="0070C0"/>
                </a:solidFill>
              </a:rPr>
              <a:t>et analyse d’accident </a:t>
            </a:r>
            <a:r>
              <a:rPr lang="fr-FR" b="1" u="sng" dirty="0" smtClean="0">
                <a:solidFill>
                  <a:srgbClr val="0070C0"/>
                </a:solidFill>
              </a:rPr>
              <a:t>:</a:t>
            </a:r>
          </a:p>
          <a:p>
            <a:pPr algn="just">
              <a:lnSpc>
                <a:spcPct val="150000"/>
              </a:lnSpc>
            </a:pPr>
            <a:endParaRPr lang="fr-FR" b="1" dirty="0">
              <a:solidFill>
                <a:srgbClr val="0070C0"/>
              </a:solidFill>
            </a:endParaRPr>
          </a:p>
          <a:p>
            <a:pPr marL="285750" indent="-285750" algn="just">
              <a:lnSpc>
                <a:spcPct val="150000"/>
              </a:lnSpc>
              <a:buFont typeface="Wingdings" pitchFamily="2" charset="2"/>
              <a:buChar char="ü"/>
            </a:pPr>
            <a:r>
              <a:rPr lang="fr-FR" sz="1600" b="1" dirty="0" smtClean="0">
                <a:solidFill>
                  <a:srgbClr val="7030A0"/>
                </a:solidFill>
              </a:rPr>
              <a:t>Quels accidents enquêter </a:t>
            </a:r>
            <a:r>
              <a:rPr lang="fr-FR" sz="1600" b="1" dirty="0" smtClean="0">
                <a:solidFill>
                  <a:srgbClr val="7030A0"/>
                </a:solidFill>
                <a:latin typeface="Arial" pitchFamily="34" charset="0"/>
                <a:cs typeface="Arial" pitchFamily="34" charset="0"/>
              </a:rPr>
              <a:t>?</a:t>
            </a:r>
            <a:r>
              <a:rPr lang="fr-FR" sz="1600" b="1" dirty="0" smtClean="0">
                <a:solidFill>
                  <a:srgbClr val="7030A0"/>
                </a:solidFill>
              </a:rPr>
              <a:t>  </a:t>
            </a:r>
            <a:r>
              <a:rPr lang="fr-FR" sz="1600" dirty="0" smtClean="0"/>
              <a:t>Idéalement</a:t>
            </a:r>
            <a:r>
              <a:rPr lang="fr-FR" sz="1600" dirty="0"/>
              <a:t>, tous les accidents occasionnant </a:t>
            </a:r>
            <a:r>
              <a:rPr lang="fr-FR" sz="1600" dirty="0" smtClean="0"/>
              <a:t>des blessures </a:t>
            </a:r>
            <a:r>
              <a:rPr lang="fr-FR" sz="1600" dirty="0"/>
              <a:t>ou des dommages devraient faire l’objet d’une enquête</a:t>
            </a:r>
            <a:r>
              <a:rPr lang="fr-FR" sz="1600" dirty="0" smtClean="0"/>
              <a:t>. </a:t>
            </a:r>
            <a:r>
              <a:rPr lang="fr-FR" sz="1600" dirty="0"/>
              <a:t>Chaque cas étant spécifique, il appartient au responsable en </a:t>
            </a:r>
            <a:r>
              <a:rPr lang="fr-FR" sz="1600" dirty="0" smtClean="0"/>
              <a:t>place d’évaluer </a:t>
            </a:r>
            <a:r>
              <a:rPr lang="fr-FR" sz="1600" dirty="0"/>
              <a:t>la situation pour juger de la pertinence de procéder ou non à </a:t>
            </a:r>
            <a:r>
              <a:rPr lang="fr-FR" sz="1600" dirty="0" smtClean="0"/>
              <a:t>une enquête.</a:t>
            </a:r>
          </a:p>
          <a:p>
            <a:pPr marL="285750" indent="-285750" algn="just">
              <a:lnSpc>
                <a:spcPct val="150000"/>
              </a:lnSpc>
              <a:buFont typeface="Wingdings" pitchFamily="2" charset="2"/>
              <a:buChar char="ü"/>
            </a:pPr>
            <a:r>
              <a:rPr lang="fr-FR" sz="1600" dirty="0" smtClean="0"/>
              <a:t> </a:t>
            </a:r>
            <a:r>
              <a:rPr lang="fr-FR" sz="1600" b="1" dirty="0">
                <a:solidFill>
                  <a:srgbClr val="7030A0"/>
                </a:solidFill>
              </a:rPr>
              <a:t>Qui fait </a:t>
            </a:r>
            <a:r>
              <a:rPr lang="fr-FR" sz="1600" b="1" dirty="0" smtClean="0">
                <a:solidFill>
                  <a:srgbClr val="7030A0"/>
                </a:solidFill>
              </a:rPr>
              <a:t>l’enquête</a:t>
            </a:r>
            <a:r>
              <a:rPr lang="fr-FR" sz="1600" b="1" dirty="0">
                <a:solidFill>
                  <a:srgbClr val="7030A0"/>
                </a:solidFill>
                <a:latin typeface="Arial" pitchFamily="34" charset="0"/>
                <a:cs typeface="Arial" pitchFamily="34" charset="0"/>
              </a:rPr>
              <a:t> ?</a:t>
            </a:r>
            <a:r>
              <a:rPr lang="fr-FR" sz="1600" b="1" dirty="0" smtClean="0">
                <a:solidFill>
                  <a:srgbClr val="7030A0"/>
                </a:solidFill>
              </a:rPr>
              <a:t> </a:t>
            </a:r>
            <a:r>
              <a:rPr lang="fr-FR" sz="1600" dirty="0"/>
              <a:t>Le supérieur immédiat procède à l’enquête en </a:t>
            </a:r>
            <a:r>
              <a:rPr lang="fr-FR" sz="1600" dirty="0" smtClean="0"/>
              <a:t>compagnie d’un </a:t>
            </a:r>
            <a:r>
              <a:rPr lang="fr-FR" sz="1600" dirty="0"/>
              <a:t>travailleur qui est membre du comité de santé et de sécurité. </a:t>
            </a:r>
            <a:r>
              <a:rPr lang="fr-FR" sz="1600" dirty="0" smtClean="0"/>
              <a:t>Idéalement, la </a:t>
            </a:r>
            <a:r>
              <a:rPr lang="fr-FR" sz="1600" dirty="0"/>
              <a:t>personne victime de l’accident participe aussi à </a:t>
            </a:r>
            <a:r>
              <a:rPr lang="fr-FR" sz="1600" dirty="0" smtClean="0"/>
              <a:t>l’enquête.</a:t>
            </a:r>
          </a:p>
          <a:p>
            <a:pPr marL="285750" indent="-285750" algn="just">
              <a:lnSpc>
                <a:spcPct val="150000"/>
              </a:lnSpc>
              <a:buFont typeface="Wingdings" pitchFamily="2" charset="2"/>
              <a:buChar char="ü"/>
            </a:pPr>
            <a:r>
              <a:rPr lang="fr-FR" sz="1600" dirty="0" smtClean="0"/>
              <a:t> </a:t>
            </a:r>
            <a:r>
              <a:rPr lang="fr-FR" sz="1600" b="1" dirty="0">
                <a:solidFill>
                  <a:srgbClr val="7030A0"/>
                </a:solidFill>
              </a:rPr>
              <a:t>Quand </a:t>
            </a:r>
            <a:r>
              <a:rPr lang="fr-FR" sz="1600" b="1" dirty="0" smtClean="0">
                <a:solidFill>
                  <a:srgbClr val="7030A0"/>
                </a:solidFill>
              </a:rPr>
              <a:t>enquêter</a:t>
            </a:r>
            <a:r>
              <a:rPr lang="fr-FR" sz="1600" b="1" dirty="0">
                <a:solidFill>
                  <a:srgbClr val="7030A0"/>
                </a:solidFill>
                <a:latin typeface="Arial" pitchFamily="34" charset="0"/>
                <a:cs typeface="Arial" pitchFamily="34" charset="0"/>
              </a:rPr>
              <a:t> ?</a:t>
            </a:r>
            <a:r>
              <a:rPr lang="fr-FR" sz="1600" b="1" dirty="0" smtClean="0">
                <a:solidFill>
                  <a:srgbClr val="7030A0"/>
                </a:solidFill>
              </a:rPr>
              <a:t> </a:t>
            </a:r>
            <a:r>
              <a:rPr lang="fr-FR" sz="1600" dirty="0"/>
              <a:t>L’enquête doit être réalisée dans les plus brefs </a:t>
            </a:r>
            <a:r>
              <a:rPr lang="fr-FR" sz="1600" dirty="0" smtClean="0"/>
              <a:t>délais, préférablement </a:t>
            </a:r>
            <a:r>
              <a:rPr lang="fr-FR" sz="1600" dirty="0"/>
              <a:t>tout de suite après </a:t>
            </a:r>
            <a:r>
              <a:rPr lang="fr-FR" sz="1600" dirty="0" smtClean="0"/>
              <a:t>l’accident.</a:t>
            </a:r>
          </a:p>
          <a:p>
            <a:pPr marL="285750" indent="-285750" algn="just">
              <a:lnSpc>
                <a:spcPct val="150000"/>
              </a:lnSpc>
              <a:buFont typeface="Wingdings" pitchFamily="2" charset="2"/>
              <a:buChar char="ü"/>
            </a:pPr>
            <a:r>
              <a:rPr lang="fr-FR" sz="1600" dirty="0" smtClean="0"/>
              <a:t> </a:t>
            </a:r>
            <a:r>
              <a:rPr lang="fr-FR" sz="1600" b="1" dirty="0">
                <a:solidFill>
                  <a:srgbClr val="7030A0"/>
                </a:solidFill>
              </a:rPr>
              <a:t>Où et comment </a:t>
            </a:r>
            <a:r>
              <a:rPr lang="fr-FR" sz="1600" b="1" dirty="0" smtClean="0">
                <a:solidFill>
                  <a:srgbClr val="7030A0"/>
                </a:solidFill>
              </a:rPr>
              <a:t>enquêter</a:t>
            </a:r>
            <a:r>
              <a:rPr lang="fr-FR" sz="1600" b="1" dirty="0">
                <a:solidFill>
                  <a:srgbClr val="7030A0"/>
                </a:solidFill>
                <a:latin typeface="Arial" pitchFamily="34" charset="0"/>
                <a:cs typeface="Arial" pitchFamily="34" charset="0"/>
              </a:rPr>
              <a:t> ?</a:t>
            </a:r>
            <a:r>
              <a:rPr lang="fr-FR" sz="1600" b="1" dirty="0" smtClean="0">
                <a:solidFill>
                  <a:srgbClr val="7030A0"/>
                </a:solidFill>
              </a:rPr>
              <a:t> </a:t>
            </a:r>
            <a:r>
              <a:rPr lang="fr-FR" sz="1600" dirty="0"/>
              <a:t>Sur les lieux de l’événement, à l’aide </a:t>
            </a:r>
            <a:r>
              <a:rPr lang="fr-FR" sz="1600" dirty="0" smtClean="0"/>
              <a:t>de formulaires </a:t>
            </a:r>
            <a:r>
              <a:rPr lang="fr-FR" sz="1600" dirty="0"/>
              <a:t>prévus à cette fin.</a:t>
            </a:r>
          </a:p>
        </p:txBody>
      </p:sp>
    </p:spTree>
    <p:extLst>
      <p:ext uri="{BB962C8B-B14F-4D97-AF65-F5344CB8AC3E}">
        <p14:creationId xmlns:p14="http://schemas.microsoft.com/office/powerpoint/2010/main" val="2359014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343125"/>
            <a:ext cx="7848872" cy="870688"/>
          </a:xfrm>
          <a:prstGeom prst="rect">
            <a:avLst/>
          </a:prstGeom>
        </p:spPr>
        <p:txBody>
          <a:bodyPr wrap="square">
            <a:spAutoFit/>
          </a:bodyPr>
          <a:lstStyle/>
          <a:p>
            <a:pPr algn="just">
              <a:lnSpc>
                <a:spcPct val="150000"/>
              </a:lnSpc>
            </a:pPr>
            <a:r>
              <a:rPr lang="fr-FR" dirty="0" smtClean="0"/>
              <a:t>	</a:t>
            </a:r>
            <a:r>
              <a:rPr lang="fr-FR" sz="1600" dirty="0" smtClean="0"/>
              <a:t>La </a:t>
            </a:r>
            <a:r>
              <a:rPr lang="fr-FR" sz="1600" dirty="0"/>
              <a:t>méthode des </a:t>
            </a:r>
            <a:r>
              <a:rPr lang="fr-FR" sz="1600" b="1" dirty="0"/>
              <a:t>5 M</a:t>
            </a:r>
            <a:r>
              <a:rPr lang="fr-FR" sz="1600" dirty="0"/>
              <a:t> est un schéma en forme de poisson qui analyse les liens de cause à effet d’un problème </a:t>
            </a:r>
            <a:r>
              <a:rPr lang="fr-FR" sz="1600" dirty="0" smtClean="0"/>
              <a:t>donné </a:t>
            </a:r>
            <a:r>
              <a:rPr lang="fr-FR" dirty="0" smtClean="0"/>
              <a:t>:</a:t>
            </a:r>
            <a:endParaRPr lang="fr-FR" dirty="0"/>
          </a:p>
        </p:txBody>
      </p:sp>
      <p:sp>
        <p:nvSpPr>
          <p:cNvPr id="5" name="Rectangle 4"/>
          <p:cNvSpPr/>
          <p:nvPr/>
        </p:nvSpPr>
        <p:spPr>
          <a:xfrm>
            <a:off x="611560" y="945550"/>
            <a:ext cx="7200800" cy="369332"/>
          </a:xfrm>
          <a:prstGeom prst="rect">
            <a:avLst/>
          </a:prstGeom>
        </p:spPr>
        <p:txBody>
          <a:bodyPr wrap="square">
            <a:spAutoFit/>
          </a:bodyPr>
          <a:lstStyle/>
          <a:p>
            <a:pPr marL="285750" indent="-285750">
              <a:buFont typeface="Wingdings" pitchFamily="2" charset="2"/>
              <a:buChar char="Ø"/>
            </a:pPr>
            <a:r>
              <a:rPr lang="fr-FR" b="1" u="sng" dirty="0">
                <a:solidFill>
                  <a:srgbClr val="0070C0"/>
                </a:solidFill>
              </a:rPr>
              <a:t>La méthode des 5M aussi appelée diagramme </a:t>
            </a:r>
            <a:r>
              <a:rPr lang="fr-FR" b="1" u="sng" dirty="0" smtClean="0">
                <a:solidFill>
                  <a:srgbClr val="0070C0"/>
                </a:solidFill>
              </a:rPr>
              <a:t>d'Ishikawa :</a:t>
            </a:r>
            <a:endParaRPr lang="fr-FR" b="1" u="sng" dirty="0">
              <a:solidFill>
                <a:srgbClr val="0070C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266" y="2636912"/>
            <a:ext cx="5845460" cy="2922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9921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4722" y="476672"/>
            <a:ext cx="7992888" cy="5293757"/>
          </a:xfrm>
          <a:prstGeom prst="rect">
            <a:avLst/>
          </a:prstGeom>
        </p:spPr>
        <p:txBody>
          <a:bodyPr wrap="square">
            <a:spAutoFit/>
          </a:bodyPr>
          <a:lstStyle/>
          <a:p>
            <a:pPr marL="285750" indent="-285750" algn="just">
              <a:buFont typeface="Wingdings" pitchFamily="2" charset="2"/>
              <a:buChar char="v"/>
            </a:pPr>
            <a:r>
              <a:rPr lang="fr-FR" b="1" u="sng" dirty="0">
                <a:solidFill>
                  <a:schemeClr val="accent3">
                    <a:lumMod val="75000"/>
                  </a:schemeClr>
                </a:solidFill>
              </a:rPr>
              <a:t>Quels sont les 5 M </a:t>
            </a:r>
            <a:r>
              <a:rPr lang="fr-FR" b="1" u="sng" dirty="0" smtClean="0">
                <a:solidFill>
                  <a:schemeClr val="accent3">
                    <a:lumMod val="75000"/>
                  </a:schemeClr>
                </a:solidFill>
              </a:rPr>
              <a:t>?</a:t>
            </a:r>
          </a:p>
          <a:p>
            <a:pPr algn="just"/>
            <a:r>
              <a:rPr lang="fr-FR" sz="1600" dirty="0" smtClean="0"/>
              <a:t>	Pour </a:t>
            </a:r>
            <a:r>
              <a:rPr lang="fr-FR" sz="1600" dirty="0"/>
              <a:t>détecter de potentielles causes agissant directement ou indirectement sur le problème étudié, la règle des 5 M étudie :</a:t>
            </a:r>
          </a:p>
          <a:p>
            <a:pPr algn="just"/>
            <a:endParaRPr lang="fr-FR" sz="1600" dirty="0"/>
          </a:p>
          <a:p>
            <a:pPr algn="just"/>
            <a:r>
              <a:rPr lang="fr-FR" sz="1600" b="1" dirty="0">
                <a:solidFill>
                  <a:srgbClr val="FFC000"/>
                </a:solidFill>
              </a:rPr>
              <a:t>Matière :</a:t>
            </a:r>
            <a:r>
              <a:rPr lang="fr-FR" sz="1600" dirty="0"/>
              <a:t> toutes causes liées aux éléments utilisés dans le processus de fabrication comme l’utilisation de matières premières périmées, des fournitures de mauvaise qualité ou des pièces avec des défauts </a:t>
            </a:r>
            <a:r>
              <a:rPr lang="fr-FR" sz="1600" dirty="0" smtClean="0"/>
              <a:t>;</a:t>
            </a:r>
          </a:p>
          <a:p>
            <a:pPr algn="just"/>
            <a:endParaRPr lang="fr-FR" sz="1600" dirty="0"/>
          </a:p>
          <a:p>
            <a:pPr algn="just"/>
            <a:r>
              <a:rPr lang="fr-FR" sz="1600" b="1" dirty="0">
                <a:solidFill>
                  <a:schemeClr val="accent1">
                    <a:lumMod val="75000"/>
                  </a:schemeClr>
                </a:solidFill>
              </a:rPr>
              <a:t>Milieu :</a:t>
            </a:r>
            <a:r>
              <a:rPr lang="fr-FR" sz="1600" dirty="0"/>
              <a:t> les causes liées à </a:t>
            </a:r>
            <a:r>
              <a:rPr lang="fr-FR" sz="1600" dirty="0" smtClean="0"/>
              <a:t>l’environnement</a:t>
            </a:r>
          </a:p>
          <a:p>
            <a:pPr algn="just"/>
            <a:endParaRPr lang="fr-FR" sz="1600" dirty="0"/>
          </a:p>
          <a:p>
            <a:pPr algn="just"/>
            <a:r>
              <a:rPr lang="fr-FR" sz="1600" b="1" dirty="0">
                <a:solidFill>
                  <a:srgbClr val="0070C0"/>
                </a:solidFill>
              </a:rPr>
              <a:t>Méthodes :</a:t>
            </a:r>
            <a:r>
              <a:rPr lang="fr-FR" sz="1600" dirty="0"/>
              <a:t> y a-t-il des problèmes dans la manière de travailler </a:t>
            </a:r>
            <a:r>
              <a:rPr lang="fr-FR" sz="1600" dirty="0">
                <a:latin typeface="Arial" pitchFamily="34" charset="0"/>
                <a:cs typeface="Arial" pitchFamily="34" charset="0"/>
              </a:rPr>
              <a:t>?</a:t>
            </a:r>
            <a:r>
              <a:rPr lang="fr-FR" sz="1600" dirty="0"/>
              <a:t> Ici on étudie de potentiels dysfonctionnements ou ralentissement dans les processus de travail et les modes opératoires, des erreurs dans les instructions ou mode d’emploi </a:t>
            </a:r>
            <a:r>
              <a:rPr lang="fr-FR" sz="1600" dirty="0" smtClean="0"/>
              <a:t>;</a:t>
            </a:r>
          </a:p>
          <a:p>
            <a:pPr algn="just"/>
            <a:endParaRPr lang="fr-FR" sz="1600" dirty="0"/>
          </a:p>
          <a:p>
            <a:pPr algn="just"/>
            <a:r>
              <a:rPr lang="fr-FR" sz="1600" b="1" dirty="0">
                <a:solidFill>
                  <a:srgbClr val="C00000"/>
                </a:solidFill>
              </a:rPr>
              <a:t>Matériel</a:t>
            </a:r>
            <a:r>
              <a:rPr lang="fr-FR" sz="1600" b="1" dirty="0">
                <a:solidFill>
                  <a:schemeClr val="accent4">
                    <a:lumMod val="75000"/>
                  </a:schemeClr>
                </a:solidFill>
              </a:rPr>
              <a:t> :</a:t>
            </a:r>
            <a:r>
              <a:rPr lang="fr-FR" sz="1600" dirty="0"/>
              <a:t> les équipements, machines, outils, logiciels, s’il y en a qui sont </a:t>
            </a:r>
            <a:r>
              <a:rPr lang="fr-FR" sz="1600" dirty="0" smtClean="0"/>
              <a:t>défectueux ou  </a:t>
            </a:r>
            <a:r>
              <a:rPr lang="fr-FR" sz="1600" dirty="0"/>
              <a:t>non adaptés </a:t>
            </a:r>
            <a:r>
              <a:rPr lang="fr-FR" sz="1600" dirty="0" smtClean="0"/>
              <a:t>;</a:t>
            </a:r>
          </a:p>
          <a:p>
            <a:pPr algn="just"/>
            <a:endParaRPr lang="fr-FR" sz="1600" dirty="0"/>
          </a:p>
          <a:p>
            <a:pPr algn="just"/>
            <a:r>
              <a:rPr lang="fr-FR" sz="1600" b="1" dirty="0">
                <a:solidFill>
                  <a:srgbClr val="7030A0"/>
                </a:solidFill>
              </a:rPr>
              <a:t>Main d’œuvre : </a:t>
            </a:r>
            <a:r>
              <a:rPr lang="fr-FR" sz="1600" dirty="0"/>
              <a:t>les ressources humaines sont-elles en manque de compétences et de formation, ou mal informées sur la bonne exécution des tâches </a:t>
            </a:r>
            <a:r>
              <a:rPr lang="fr-FR" sz="1600" dirty="0" smtClean="0">
                <a:latin typeface="Arial" pitchFamily="34" charset="0"/>
                <a:cs typeface="Arial" pitchFamily="34" charset="0"/>
              </a:rPr>
              <a:t>?</a:t>
            </a:r>
            <a:r>
              <a:rPr lang="fr-FR" sz="1600" dirty="0" smtClean="0"/>
              <a:t> ,,,etc</a:t>
            </a:r>
            <a:r>
              <a:rPr lang="fr-FR" sz="1600" dirty="0"/>
              <a:t>.</a:t>
            </a:r>
          </a:p>
        </p:txBody>
      </p:sp>
    </p:spTree>
    <p:extLst>
      <p:ext uri="{BB962C8B-B14F-4D97-AF65-F5344CB8AC3E}">
        <p14:creationId xmlns:p14="http://schemas.microsoft.com/office/powerpoint/2010/main" val="23800449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Analyse des accidents du travail. Analyse des accidents du travail -  Démarches de prévention - IN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067" y="1556792"/>
            <a:ext cx="7497357" cy="479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83568" y="777478"/>
            <a:ext cx="7920880" cy="615553"/>
          </a:xfrm>
          <a:prstGeom prst="rect">
            <a:avLst/>
          </a:prstGeom>
        </p:spPr>
        <p:txBody>
          <a:bodyPr wrap="square">
            <a:spAutoFit/>
          </a:bodyPr>
          <a:lstStyle/>
          <a:p>
            <a:pPr algn="just"/>
            <a:r>
              <a:rPr lang="fr-FR" dirty="0" smtClean="0">
                <a:latin typeface="Arial" pitchFamily="34" charset="0"/>
                <a:cs typeface="Arial" pitchFamily="34" charset="0"/>
              </a:rPr>
              <a:t>	</a:t>
            </a:r>
            <a:r>
              <a:rPr lang="fr-FR" sz="1600" dirty="0" smtClean="0">
                <a:latin typeface="+mj-lt"/>
                <a:cs typeface="Arial" pitchFamily="34" charset="0"/>
              </a:rPr>
              <a:t>L’analyse </a:t>
            </a:r>
            <a:r>
              <a:rPr lang="fr-FR" sz="1600" dirty="0">
                <a:latin typeface="+mj-lt"/>
                <a:cs typeface="Arial" pitchFamily="34" charset="0"/>
              </a:rPr>
              <a:t>des accidents du travail s’appuie sur une démarche qualitative en sept grandes </a:t>
            </a:r>
            <a:r>
              <a:rPr lang="fr-FR" sz="1600" dirty="0" smtClean="0">
                <a:latin typeface="+mj-lt"/>
                <a:cs typeface="Arial" pitchFamily="34" charset="0"/>
              </a:rPr>
              <a:t>étapes :</a:t>
            </a:r>
            <a:endParaRPr lang="fr-FR" sz="1600" dirty="0">
              <a:latin typeface="+mj-lt"/>
              <a:cs typeface="Arial" pitchFamily="34" charset="0"/>
            </a:endParaRPr>
          </a:p>
        </p:txBody>
      </p:sp>
    </p:spTree>
    <p:extLst>
      <p:ext uri="{BB962C8B-B14F-4D97-AF65-F5344CB8AC3E}">
        <p14:creationId xmlns:p14="http://schemas.microsoft.com/office/powerpoint/2010/main" val="24626447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830317"/>
            <a:ext cx="8064896" cy="5262979"/>
          </a:xfrm>
          <a:prstGeom prst="rect">
            <a:avLst/>
          </a:prstGeom>
        </p:spPr>
        <p:txBody>
          <a:bodyPr wrap="square">
            <a:spAutoFit/>
          </a:bodyPr>
          <a:lstStyle/>
          <a:p>
            <a:pPr algn="ctr" fontAlgn="base"/>
            <a:r>
              <a:rPr lang="fr-FR" sz="1400" b="1" dirty="0">
                <a:solidFill>
                  <a:srgbClr val="C00000"/>
                </a:solidFill>
                <a:latin typeface="Arial" pitchFamily="34" charset="0"/>
                <a:cs typeface="Arial" pitchFamily="34" charset="0"/>
              </a:rPr>
              <a:t>Étape 1 : Information de l'employeur</a:t>
            </a:r>
          </a:p>
          <a:p>
            <a:pPr algn="just" fontAlgn="base"/>
            <a:r>
              <a:rPr lang="fr-FR" sz="1400" dirty="0" smtClean="0">
                <a:latin typeface="Arial" pitchFamily="34" charset="0"/>
                <a:cs typeface="Arial" pitchFamily="34" charset="0"/>
              </a:rPr>
              <a:t>	Suite </a:t>
            </a:r>
            <a:r>
              <a:rPr lang="fr-FR" sz="1400" dirty="0">
                <a:latin typeface="Arial" pitchFamily="34" charset="0"/>
                <a:cs typeface="Arial" pitchFamily="34" charset="0"/>
              </a:rPr>
              <a:t>à </a:t>
            </a:r>
            <a:r>
              <a:rPr lang="fr-FR" sz="1400" dirty="0" smtClean="0">
                <a:latin typeface="Arial" pitchFamily="34" charset="0"/>
                <a:cs typeface="Arial" pitchFamily="34" charset="0"/>
              </a:rPr>
              <a:t>l’accident</a:t>
            </a:r>
            <a:r>
              <a:rPr lang="fr-FR" sz="1400" dirty="0">
                <a:latin typeface="Arial" pitchFamily="34" charset="0"/>
                <a:cs typeface="Arial" pitchFamily="34" charset="0"/>
              </a:rPr>
              <a:t>, le salarié victime doit en informer son </a:t>
            </a:r>
            <a:r>
              <a:rPr lang="fr-FR" sz="1400" dirty="0" smtClean="0">
                <a:latin typeface="Arial" pitchFamily="34" charset="0"/>
                <a:cs typeface="Arial" pitchFamily="34" charset="0"/>
              </a:rPr>
              <a:t>employeur</a:t>
            </a:r>
            <a:r>
              <a:rPr lang="fr-FR" sz="1400" b="1" dirty="0" smtClean="0">
                <a:latin typeface="Arial" pitchFamily="34" charset="0"/>
                <a:cs typeface="Arial" pitchFamily="34" charset="0"/>
              </a:rPr>
              <a:t>. </a:t>
            </a:r>
            <a:r>
              <a:rPr lang="fr-FR" sz="1400" dirty="0" smtClean="0">
                <a:latin typeface="Arial" pitchFamily="34" charset="0"/>
                <a:cs typeface="Arial" pitchFamily="34" charset="0"/>
              </a:rPr>
              <a:t>l’entreprise </a:t>
            </a:r>
            <a:r>
              <a:rPr lang="fr-FR" sz="1400" dirty="0">
                <a:latin typeface="Arial" pitchFamily="34" charset="0"/>
                <a:cs typeface="Arial" pitchFamily="34" charset="0"/>
              </a:rPr>
              <a:t>doit avoir mis en place une procédure indiquant les personnes à contacter (responsable hiérarchique</a:t>
            </a:r>
            <a:r>
              <a:rPr lang="fr-FR" sz="1400" dirty="0" smtClean="0">
                <a:latin typeface="Arial" pitchFamily="34" charset="0"/>
                <a:cs typeface="Arial" pitchFamily="34" charset="0"/>
              </a:rPr>
              <a:t>,…),</a:t>
            </a:r>
            <a:endParaRPr lang="fr-FR" sz="1400" dirty="0">
              <a:latin typeface="Arial" pitchFamily="34" charset="0"/>
              <a:cs typeface="Arial" pitchFamily="34" charset="0"/>
            </a:endParaRPr>
          </a:p>
          <a:p>
            <a:pPr algn="ctr" fontAlgn="base"/>
            <a:r>
              <a:rPr lang="fr-FR" sz="1400" b="1" dirty="0">
                <a:solidFill>
                  <a:srgbClr val="0070C0"/>
                </a:solidFill>
                <a:latin typeface="Arial" pitchFamily="34" charset="0"/>
                <a:cs typeface="Arial" pitchFamily="34" charset="0"/>
              </a:rPr>
              <a:t>Étape 2 : Constitution d’un groupe d’analyse pluricompétent</a:t>
            </a:r>
          </a:p>
          <a:p>
            <a:pPr algn="just" fontAlgn="base"/>
            <a:r>
              <a:rPr lang="fr-FR" sz="1400" dirty="0">
                <a:latin typeface="Arial" pitchFamily="34" charset="0"/>
                <a:cs typeface="Arial" pitchFamily="34" charset="0"/>
              </a:rPr>
              <a:t> </a:t>
            </a:r>
            <a:r>
              <a:rPr lang="fr-FR" sz="1400" dirty="0" smtClean="0">
                <a:latin typeface="Arial" pitchFamily="34" charset="0"/>
                <a:cs typeface="Arial" pitchFamily="34" charset="0"/>
              </a:rPr>
              <a:t>	Il </a:t>
            </a:r>
            <a:r>
              <a:rPr lang="fr-FR" sz="1400" dirty="0">
                <a:latin typeface="Arial" pitchFamily="34" charset="0"/>
                <a:cs typeface="Arial" pitchFamily="34" charset="0"/>
              </a:rPr>
              <a:t>est recommandé de constituer, le plus tôt possible après la survenue de l’accident, un groupe d’analyse qui aura pour mission de collecter les informations liées à l’accident, d’identifier ses causes et de proposer des actions correctives</a:t>
            </a:r>
            <a:r>
              <a:rPr lang="fr-FR" sz="1400" dirty="0" smtClean="0">
                <a:latin typeface="Arial" pitchFamily="34" charset="0"/>
                <a:cs typeface="Arial" pitchFamily="34" charset="0"/>
              </a:rPr>
              <a:t>.</a:t>
            </a:r>
            <a:endParaRPr lang="fr-FR" sz="1400" dirty="0">
              <a:latin typeface="Arial" pitchFamily="34" charset="0"/>
              <a:cs typeface="Arial" pitchFamily="34" charset="0"/>
            </a:endParaRPr>
          </a:p>
          <a:p>
            <a:pPr algn="ctr" fontAlgn="base"/>
            <a:r>
              <a:rPr lang="fr-FR" sz="1400" b="1" dirty="0">
                <a:solidFill>
                  <a:srgbClr val="00B050"/>
                </a:solidFill>
                <a:latin typeface="Arial" pitchFamily="34" charset="0"/>
                <a:cs typeface="Arial" pitchFamily="34" charset="0"/>
              </a:rPr>
              <a:t>Étape 3 : Recueil des informations relatives à l’accident et identification des faits</a:t>
            </a:r>
          </a:p>
          <a:p>
            <a:pPr algn="just" fontAlgn="base"/>
            <a:r>
              <a:rPr lang="fr-FR" sz="1400" dirty="0" smtClean="0">
                <a:latin typeface="Arial" pitchFamily="34" charset="0"/>
                <a:cs typeface="Arial" pitchFamily="34" charset="0"/>
              </a:rPr>
              <a:t>	Le </a:t>
            </a:r>
            <a:r>
              <a:rPr lang="fr-FR" sz="1400" dirty="0">
                <a:latin typeface="Arial" pitchFamily="34" charset="0"/>
                <a:cs typeface="Arial" pitchFamily="34" charset="0"/>
              </a:rPr>
              <a:t>groupe d’analyse collecte les informations relatives aux circonstances de l’accident, le plus tôt possible après sa survenue afin d’en limiter la </a:t>
            </a:r>
            <a:r>
              <a:rPr lang="fr-FR" sz="1400" dirty="0" smtClean="0">
                <a:latin typeface="Arial" pitchFamily="34" charset="0"/>
                <a:cs typeface="Arial" pitchFamily="34" charset="0"/>
              </a:rPr>
              <a:t>perte.</a:t>
            </a:r>
            <a:endParaRPr lang="fr-FR" sz="1400" dirty="0">
              <a:latin typeface="Arial" pitchFamily="34" charset="0"/>
              <a:cs typeface="Arial" pitchFamily="34" charset="0"/>
            </a:endParaRPr>
          </a:p>
          <a:p>
            <a:pPr algn="ctr" fontAlgn="base"/>
            <a:r>
              <a:rPr lang="fr-FR" sz="1400" b="1" dirty="0">
                <a:solidFill>
                  <a:srgbClr val="7030A0"/>
                </a:solidFill>
                <a:latin typeface="Arial" pitchFamily="34" charset="0"/>
                <a:cs typeface="Arial" pitchFamily="34" charset="0"/>
              </a:rPr>
              <a:t>Étape 4 : Détermination des causes de l'accident</a:t>
            </a:r>
          </a:p>
          <a:p>
            <a:pPr algn="just" fontAlgn="base"/>
            <a:r>
              <a:rPr lang="fr-FR" sz="1400" dirty="0">
                <a:latin typeface="Arial" pitchFamily="34" charset="0"/>
                <a:cs typeface="Arial" pitchFamily="34" charset="0"/>
              </a:rPr>
              <a:t> </a:t>
            </a:r>
            <a:r>
              <a:rPr lang="fr-FR" sz="1400" dirty="0" smtClean="0">
                <a:latin typeface="Arial" pitchFamily="34" charset="0"/>
                <a:cs typeface="Arial" pitchFamily="34" charset="0"/>
              </a:rPr>
              <a:t>	À </a:t>
            </a:r>
            <a:r>
              <a:rPr lang="fr-FR" sz="1400" dirty="0">
                <a:latin typeface="Arial" pitchFamily="34" charset="0"/>
                <a:cs typeface="Arial" pitchFamily="34" charset="0"/>
              </a:rPr>
              <a:t>partir des informations recueillies, le groupe d’analyse reconstruit le déroulé de l’accident en s’intéressant aux </a:t>
            </a:r>
            <a:r>
              <a:rPr lang="fr-FR" sz="1400" dirty="0" smtClean="0">
                <a:latin typeface="Arial" pitchFamily="34" charset="0"/>
                <a:cs typeface="Arial" pitchFamily="34" charset="0"/>
              </a:rPr>
              <a:t>événements qui </a:t>
            </a:r>
            <a:r>
              <a:rPr lang="fr-FR" sz="1400" dirty="0">
                <a:latin typeface="Arial" pitchFamily="34" charset="0"/>
                <a:cs typeface="Arial" pitchFamily="34" charset="0"/>
              </a:rPr>
              <a:t>ont contribué à sa survenue.</a:t>
            </a:r>
          </a:p>
          <a:p>
            <a:pPr algn="ctr" fontAlgn="base"/>
            <a:r>
              <a:rPr lang="fr-FR" sz="1400" b="1" dirty="0">
                <a:solidFill>
                  <a:srgbClr val="002060"/>
                </a:solidFill>
                <a:latin typeface="Arial" pitchFamily="34" charset="0"/>
                <a:cs typeface="Arial" pitchFamily="34" charset="0"/>
              </a:rPr>
              <a:t>Étape 5 : Choix des actions correctives et formalisation d’un plan d’actions</a:t>
            </a:r>
          </a:p>
          <a:p>
            <a:pPr algn="just" fontAlgn="base"/>
            <a:r>
              <a:rPr lang="fr-FR" sz="1400" dirty="0" smtClean="0">
                <a:latin typeface="Arial" pitchFamily="34" charset="0"/>
                <a:cs typeface="Arial" pitchFamily="34" charset="0"/>
              </a:rPr>
              <a:t>	</a:t>
            </a:r>
            <a:r>
              <a:rPr lang="fr-FR" sz="1400" dirty="0">
                <a:latin typeface="Arial" pitchFamily="34" charset="0"/>
                <a:cs typeface="Arial" pitchFamily="34" charset="0"/>
              </a:rPr>
              <a:t> L</a:t>
            </a:r>
            <a:r>
              <a:rPr lang="fr-FR" sz="1400" dirty="0" smtClean="0">
                <a:latin typeface="Arial" pitchFamily="34" charset="0"/>
                <a:cs typeface="Arial" pitchFamily="34" charset="0"/>
              </a:rPr>
              <a:t>e </a:t>
            </a:r>
            <a:r>
              <a:rPr lang="fr-FR" sz="1400" dirty="0">
                <a:latin typeface="Arial" pitchFamily="34" charset="0"/>
                <a:cs typeface="Arial" pitchFamily="34" charset="0"/>
              </a:rPr>
              <a:t>groupe d’analyse va réfléchir aux actions correctives les plus adaptées à proposer à l’employeur afin d’éviter la survenue d’un accident </a:t>
            </a:r>
            <a:r>
              <a:rPr lang="fr-FR" sz="1400" dirty="0" smtClean="0">
                <a:latin typeface="Arial" pitchFamily="34" charset="0"/>
                <a:cs typeface="Arial" pitchFamily="34" charset="0"/>
              </a:rPr>
              <a:t>similaire</a:t>
            </a:r>
            <a:endParaRPr lang="fr-FR" sz="1400" dirty="0">
              <a:latin typeface="Arial" pitchFamily="34" charset="0"/>
              <a:cs typeface="Arial" pitchFamily="34" charset="0"/>
            </a:endParaRPr>
          </a:p>
          <a:p>
            <a:pPr algn="ctr" fontAlgn="base"/>
            <a:r>
              <a:rPr lang="fr-FR" sz="1400" b="1" dirty="0">
                <a:solidFill>
                  <a:schemeClr val="accent3">
                    <a:lumMod val="75000"/>
                  </a:schemeClr>
                </a:solidFill>
                <a:latin typeface="Arial" pitchFamily="34" charset="0"/>
                <a:cs typeface="Arial" pitchFamily="34" charset="0"/>
              </a:rPr>
              <a:t>Étape 6 : Retour d’expérience et communication</a:t>
            </a:r>
          </a:p>
          <a:p>
            <a:pPr algn="just" fontAlgn="base"/>
            <a:r>
              <a:rPr lang="fr-FR" sz="1400" dirty="0">
                <a:latin typeface="Arial" pitchFamily="34" charset="0"/>
                <a:cs typeface="Arial" pitchFamily="34" charset="0"/>
              </a:rPr>
              <a:t> </a:t>
            </a:r>
            <a:r>
              <a:rPr lang="fr-FR" sz="1400" dirty="0" smtClean="0">
                <a:latin typeface="Arial" pitchFamily="34" charset="0"/>
                <a:cs typeface="Arial" pitchFamily="34" charset="0"/>
              </a:rPr>
              <a:t>	Une </a:t>
            </a:r>
            <a:r>
              <a:rPr lang="fr-FR" sz="1400" dirty="0">
                <a:latin typeface="Arial" pitchFamily="34" charset="0"/>
                <a:cs typeface="Arial" pitchFamily="34" charset="0"/>
              </a:rPr>
              <a:t>fois le plan d’actions construit et validé, il est indispensable de réaliser un retour</a:t>
            </a:r>
            <a:r>
              <a:rPr lang="fr-FR" sz="1400" b="1" dirty="0">
                <a:latin typeface="Arial" pitchFamily="34" charset="0"/>
                <a:cs typeface="Arial" pitchFamily="34" charset="0"/>
              </a:rPr>
              <a:t> </a:t>
            </a:r>
            <a:r>
              <a:rPr lang="fr-FR" sz="1400" dirty="0">
                <a:latin typeface="Arial" pitchFamily="34" charset="0"/>
                <a:cs typeface="Arial" pitchFamily="34" charset="0"/>
              </a:rPr>
              <a:t>d’expérience auprès de la victime de l’accident et de son collectif de travail.</a:t>
            </a:r>
          </a:p>
          <a:p>
            <a:pPr algn="ctr" fontAlgn="base"/>
            <a:r>
              <a:rPr lang="fr-FR" sz="1400" b="1" dirty="0">
                <a:solidFill>
                  <a:schemeClr val="accent6">
                    <a:lumMod val="50000"/>
                  </a:schemeClr>
                </a:solidFill>
                <a:latin typeface="Arial" pitchFamily="34" charset="0"/>
                <a:cs typeface="Arial" pitchFamily="34" charset="0"/>
              </a:rPr>
              <a:t>Étape 7 : Suivi et évaluation des actions correctives</a:t>
            </a:r>
          </a:p>
          <a:p>
            <a:pPr algn="just" fontAlgn="base"/>
            <a:r>
              <a:rPr lang="fr-FR" sz="1400" dirty="0">
                <a:latin typeface="Arial" pitchFamily="34" charset="0"/>
                <a:cs typeface="Arial" pitchFamily="34" charset="0"/>
              </a:rPr>
              <a:t> </a:t>
            </a:r>
            <a:r>
              <a:rPr lang="fr-FR" sz="1400" dirty="0" smtClean="0">
                <a:latin typeface="Arial" pitchFamily="34" charset="0"/>
                <a:cs typeface="Arial" pitchFamily="34" charset="0"/>
              </a:rPr>
              <a:t>	Une </a:t>
            </a:r>
            <a:r>
              <a:rPr lang="fr-FR" sz="1400" dirty="0">
                <a:latin typeface="Arial" pitchFamily="34" charset="0"/>
                <a:cs typeface="Arial" pitchFamily="34" charset="0"/>
              </a:rPr>
              <a:t>fois les actions correctives choisies, l’employeur doit s’assurer de leur mise en œuvre, de leur suivi, et de leur évaluation.</a:t>
            </a:r>
          </a:p>
          <a:p>
            <a:pPr algn="just" fontAlgn="base"/>
            <a:endParaRPr lang="fr-FR" sz="1400" dirty="0">
              <a:latin typeface="Arial" pitchFamily="34" charset="0"/>
              <a:cs typeface="Arial" pitchFamily="34" charset="0"/>
            </a:endParaRPr>
          </a:p>
        </p:txBody>
      </p:sp>
    </p:spTree>
    <p:extLst>
      <p:ext uri="{BB962C8B-B14F-4D97-AF65-F5344CB8AC3E}">
        <p14:creationId xmlns:p14="http://schemas.microsoft.com/office/powerpoint/2010/main" val="590363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9672" y="1916832"/>
            <a:ext cx="5616624" cy="1754326"/>
          </a:xfrm>
          <a:prstGeom prst="rect">
            <a:avLst/>
          </a:prstGeom>
          <a:solidFill>
            <a:schemeClr val="bg2">
              <a:lumMod val="20000"/>
              <a:lumOff val="80000"/>
            </a:schemeClr>
          </a:solidFill>
          <a:ln w="12700">
            <a:solidFill>
              <a:srgbClr val="0070C0"/>
            </a:solidFill>
            <a:prstDash val="dashDot"/>
          </a:ln>
        </p:spPr>
        <p:txBody>
          <a:bodyPr wrap="square">
            <a:spAutoFit/>
          </a:bodyPr>
          <a:lstStyle/>
          <a:p>
            <a:pPr>
              <a:lnSpc>
                <a:spcPct val="150000"/>
              </a:lnSpc>
            </a:pPr>
            <a:r>
              <a:rPr lang="fr-FR" sz="2400" b="1" dirty="0">
                <a:solidFill>
                  <a:srgbClr val="00B050"/>
                </a:solidFill>
                <a:latin typeface="Arial" pitchFamily="34" charset="0"/>
                <a:cs typeface="Arial" pitchFamily="34" charset="0"/>
              </a:rPr>
              <a:t>Chapitre III :</a:t>
            </a:r>
          </a:p>
          <a:p>
            <a:pPr algn="ctr">
              <a:lnSpc>
                <a:spcPct val="150000"/>
              </a:lnSpc>
            </a:pPr>
            <a:r>
              <a:rPr lang="fr-FR" sz="2400" b="1" dirty="0">
                <a:solidFill>
                  <a:schemeClr val="tx2">
                    <a:lumMod val="50000"/>
                  </a:schemeClr>
                </a:solidFill>
                <a:latin typeface="Arial" pitchFamily="34" charset="0"/>
                <a:cs typeface="Arial" pitchFamily="34" charset="0"/>
              </a:rPr>
              <a:t>           </a:t>
            </a:r>
            <a:r>
              <a:rPr lang="fr-FR" sz="2400" b="1" dirty="0" smtClean="0">
                <a:solidFill>
                  <a:schemeClr val="accent1">
                    <a:lumMod val="50000"/>
                  </a:schemeClr>
                </a:solidFill>
                <a:latin typeface="Arial" pitchFamily="34" charset="0"/>
                <a:cs typeface="Arial" pitchFamily="34" charset="0"/>
              </a:rPr>
              <a:t>Phénomènes d’incident</a:t>
            </a:r>
          </a:p>
          <a:p>
            <a:pPr algn="ctr">
              <a:lnSpc>
                <a:spcPct val="150000"/>
              </a:lnSpc>
            </a:pPr>
            <a:r>
              <a:rPr lang="fr-FR" sz="2400" b="1" dirty="0" smtClean="0">
                <a:solidFill>
                  <a:schemeClr val="accent1">
                    <a:lumMod val="50000"/>
                  </a:schemeClr>
                </a:solidFill>
                <a:latin typeface="Arial" pitchFamily="34" charset="0"/>
                <a:cs typeface="Arial" pitchFamily="34" charset="0"/>
              </a:rPr>
              <a:t> </a:t>
            </a:r>
            <a:r>
              <a:rPr lang="fr-FR" sz="2400" b="1" dirty="0">
                <a:solidFill>
                  <a:schemeClr val="accent1">
                    <a:lumMod val="50000"/>
                  </a:schemeClr>
                </a:solidFill>
                <a:latin typeface="Arial" pitchFamily="34" charset="0"/>
                <a:cs typeface="Arial" pitchFamily="34" charset="0"/>
              </a:rPr>
              <a:t>et d’accident</a:t>
            </a:r>
            <a:endParaRPr lang="fr-FR" sz="2400" dirty="0">
              <a:solidFill>
                <a:schemeClr val="accent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7237798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533192"/>
            <a:ext cx="7272808" cy="5909310"/>
          </a:xfrm>
          <a:prstGeom prst="rect">
            <a:avLst/>
          </a:prstGeom>
        </p:spPr>
        <p:txBody>
          <a:bodyPr wrap="square">
            <a:spAutoFit/>
          </a:bodyPr>
          <a:lstStyle/>
          <a:p>
            <a:pPr marL="285750" indent="-285750" algn="just">
              <a:lnSpc>
                <a:spcPct val="150000"/>
              </a:lnSpc>
              <a:buFont typeface="Wingdings" pitchFamily="2" charset="2"/>
              <a:buChar char="v"/>
            </a:pPr>
            <a:r>
              <a:rPr lang="fr-FR" b="1" u="sng" dirty="0">
                <a:solidFill>
                  <a:srgbClr val="00B050"/>
                </a:solidFill>
              </a:rPr>
              <a:t>Introduction :</a:t>
            </a:r>
          </a:p>
          <a:p>
            <a:pPr algn="just">
              <a:lnSpc>
                <a:spcPct val="150000"/>
              </a:lnSpc>
            </a:pPr>
            <a:r>
              <a:rPr lang="fr-FR" dirty="0" smtClean="0">
                <a:latin typeface="Arial" pitchFamily="34" charset="0"/>
                <a:cs typeface="Arial" pitchFamily="34" charset="0"/>
              </a:rPr>
              <a:t>	L’incendie </a:t>
            </a:r>
            <a:r>
              <a:rPr lang="fr-FR" dirty="0">
                <a:latin typeface="Arial" pitchFamily="34" charset="0"/>
                <a:cs typeface="Arial" pitchFamily="34" charset="0"/>
              </a:rPr>
              <a:t>est un phénomène de combustion qui peut dégénérer rapidement. Il </a:t>
            </a:r>
            <a:r>
              <a:rPr lang="fr-FR" dirty="0" smtClean="0">
                <a:latin typeface="Arial" pitchFamily="34" charset="0"/>
                <a:cs typeface="Arial" pitchFamily="34" charset="0"/>
              </a:rPr>
              <a:t>est souvent </a:t>
            </a:r>
            <a:r>
              <a:rPr lang="fr-FR" dirty="0">
                <a:latin typeface="Arial" pitchFamily="34" charset="0"/>
                <a:cs typeface="Arial" pitchFamily="34" charset="0"/>
              </a:rPr>
              <a:t>dévastateur car il peut entraîner de nombreuses victimes et des dégâts </a:t>
            </a:r>
            <a:r>
              <a:rPr lang="fr-FR" dirty="0" smtClean="0">
                <a:latin typeface="Arial" pitchFamily="34" charset="0"/>
                <a:cs typeface="Arial" pitchFamily="34" charset="0"/>
              </a:rPr>
              <a:t>importants avec </a:t>
            </a:r>
            <a:r>
              <a:rPr lang="fr-FR" dirty="0">
                <a:latin typeface="Arial" pitchFamily="34" charset="0"/>
                <a:cs typeface="Arial" pitchFamily="34" charset="0"/>
              </a:rPr>
              <a:t>des coûts élevés, particulièrement dans les installations industrielles, </a:t>
            </a:r>
            <a:r>
              <a:rPr lang="fr-FR" dirty="0" smtClean="0">
                <a:latin typeface="Arial" pitchFamily="34" charset="0"/>
                <a:cs typeface="Arial" pitchFamily="34" charset="0"/>
              </a:rPr>
              <a:t>les </a:t>
            </a:r>
            <a:r>
              <a:rPr lang="fr-FR" dirty="0">
                <a:latin typeface="Arial" pitchFamily="34" charset="0"/>
                <a:cs typeface="Arial" pitchFamily="34" charset="0"/>
              </a:rPr>
              <a:t>magasins de </a:t>
            </a:r>
            <a:r>
              <a:rPr lang="fr-FR" dirty="0" smtClean="0">
                <a:latin typeface="Arial" pitchFamily="34" charset="0"/>
                <a:cs typeface="Arial" pitchFamily="34" charset="0"/>
              </a:rPr>
              <a:t>ventes,,, etc.</a:t>
            </a:r>
          </a:p>
          <a:p>
            <a:pPr algn="just">
              <a:lnSpc>
                <a:spcPct val="150000"/>
              </a:lnSpc>
            </a:pPr>
            <a:r>
              <a:rPr lang="fr-FR" dirty="0" smtClean="0">
                <a:latin typeface="Arial" pitchFamily="34" charset="0"/>
                <a:cs typeface="Arial" pitchFamily="34" charset="0"/>
              </a:rPr>
              <a:t>	L’explosion</a:t>
            </a:r>
            <a:r>
              <a:rPr lang="fr-FR" dirty="0">
                <a:latin typeface="Arial" pitchFamily="34" charset="0"/>
                <a:cs typeface="Arial" pitchFamily="34" charset="0"/>
              </a:rPr>
              <a:t>, une réaction chimique violente et accompagnée de dégagement </a:t>
            </a:r>
            <a:r>
              <a:rPr lang="fr-FR" dirty="0" smtClean="0">
                <a:latin typeface="Arial" pitchFamily="34" charset="0"/>
                <a:cs typeface="Arial" pitchFamily="34" charset="0"/>
              </a:rPr>
              <a:t>gazeux, est </a:t>
            </a:r>
            <a:r>
              <a:rPr lang="fr-FR" dirty="0">
                <a:latin typeface="Arial" pitchFamily="34" charset="0"/>
                <a:cs typeface="Arial" pitchFamily="34" charset="0"/>
              </a:rPr>
              <a:t>aussi souvent à l’origine d’incendies. Les origines d’incendies peuvent </a:t>
            </a:r>
            <a:r>
              <a:rPr lang="fr-FR" dirty="0" smtClean="0">
                <a:latin typeface="Arial" pitchFamily="34" charset="0"/>
                <a:cs typeface="Arial" pitchFamily="34" charset="0"/>
              </a:rPr>
              <a:t>être nombreuses </a:t>
            </a:r>
            <a:r>
              <a:rPr lang="fr-FR" dirty="0">
                <a:latin typeface="Arial" pitchFamily="34" charset="0"/>
                <a:cs typeface="Arial" pitchFamily="34" charset="0"/>
              </a:rPr>
              <a:t>: réactions chimiques </a:t>
            </a:r>
            <a:r>
              <a:rPr lang="fr-FR" dirty="0" smtClean="0">
                <a:latin typeface="Arial" pitchFamily="34" charset="0"/>
                <a:cs typeface="Arial" pitchFamily="34" charset="0"/>
              </a:rPr>
              <a:t>dangereuses, explosifs, emballement </a:t>
            </a:r>
            <a:r>
              <a:rPr lang="fr-FR" dirty="0">
                <a:latin typeface="Arial" pitchFamily="34" charset="0"/>
                <a:cs typeface="Arial" pitchFamily="34" charset="0"/>
              </a:rPr>
              <a:t>thermique, fuite de gaz, électricité (</a:t>
            </a:r>
            <a:r>
              <a:rPr lang="fr-FR" dirty="0" smtClean="0">
                <a:latin typeface="Arial" pitchFamily="34" charset="0"/>
                <a:cs typeface="Arial" pitchFamily="34" charset="0"/>
              </a:rPr>
              <a:t>surtension), malveillance</a:t>
            </a:r>
            <a:r>
              <a:rPr lang="fr-FR" dirty="0">
                <a:latin typeface="Arial" pitchFamily="34" charset="0"/>
                <a:cs typeface="Arial" pitchFamily="34" charset="0"/>
              </a:rPr>
              <a:t>, imprudence, ignorance….</a:t>
            </a:r>
          </a:p>
          <a:p>
            <a:pPr algn="just">
              <a:lnSpc>
                <a:spcPct val="150000"/>
              </a:lnSpc>
            </a:pPr>
            <a:r>
              <a:rPr lang="fr-FR" dirty="0" smtClean="0">
                <a:latin typeface="Arial" pitchFamily="34" charset="0"/>
                <a:cs typeface="Arial" pitchFamily="34" charset="0"/>
              </a:rPr>
              <a:t>	La </a:t>
            </a:r>
            <a:r>
              <a:rPr lang="fr-FR" dirty="0">
                <a:latin typeface="Arial" pitchFamily="34" charset="0"/>
                <a:cs typeface="Arial" pitchFamily="34" charset="0"/>
              </a:rPr>
              <a:t>lutte contre le feu est un élément déterminant pour la sauvegarde des personnes </a:t>
            </a:r>
            <a:r>
              <a:rPr lang="fr-FR" dirty="0" smtClean="0">
                <a:latin typeface="Arial" pitchFamily="34" charset="0"/>
                <a:cs typeface="Arial" pitchFamily="34" charset="0"/>
              </a:rPr>
              <a:t>et des </a:t>
            </a:r>
            <a:r>
              <a:rPr lang="fr-FR" dirty="0">
                <a:latin typeface="Arial" pitchFamily="34" charset="0"/>
                <a:cs typeface="Arial" pitchFamily="34" charset="0"/>
              </a:rPr>
              <a:t>biens. Nous rappelons ici les éléments à l’origine des phénomènes d’incendie </a:t>
            </a:r>
            <a:r>
              <a:rPr lang="fr-FR" dirty="0" smtClean="0">
                <a:latin typeface="Arial" pitchFamily="34" charset="0"/>
                <a:cs typeface="Arial" pitchFamily="34" charset="0"/>
              </a:rPr>
              <a:t>et d’explosion</a:t>
            </a:r>
            <a:r>
              <a:rPr lang="fr-FR" dirty="0">
                <a:latin typeface="Arial" pitchFamily="34" charset="0"/>
                <a:cs typeface="Arial" pitchFamily="34" charset="0"/>
              </a:rPr>
              <a:t>.</a:t>
            </a:r>
          </a:p>
        </p:txBody>
      </p:sp>
    </p:spTree>
    <p:extLst>
      <p:ext uri="{BB962C8B-B14F-4D97-AF65-F5344CB8AC3E}">
        <p14:creationId xmlns:p14="http://schemas.microsoft.com/office/powerpoint/2010/main" val="3713648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980728"/>
            <a:ext cx="7776864" cy="5193729"/>
          </a:xfrm>
          <a:prstGeom prst="rect">
            <a:avLst/>
          </a:prstGeom>
          <a:solidFill>
            <a:schemeClr val="accent1">
              <a:lumMod val="20000"/>
              <a:lumOff val="80000"/>
            </a:schemeClr>
          </a:solidFill>
        </p:spPr>
        <p:txBody>
          <a:bodyPr wrap="square">
            <a:spAutoFit/>
          </a:bodyPr>
          <a:lstStyle/>
          <a:p>
            <a:pPr algn="just">
              <a:lnSpc>
                <a:spcPct val="150000"/>
              </a:lnSpc>
            </a:pPr>
            <a:r>
              <a:rPr lang="fr-FR" sz="1700" dirty="0" smtClean="0">
                <a:latin typeface="Arial" pitchFamily="34" charset="0"/>
                <a:cs typeface="Arial" pitchFamily="34" charset="0"/>
              </a:rPr>
              <a:t>	</a:t>
            </a:r>
            <a:r>
              <a:rPr lang="fr-FR" sz="1700" dirty="0" smtClean="0">
                <a:solidFill>
                  <a:schemeClr val="accent3">
                    <a:lumMod val="75000"/>
                  </a:schemeClr>
                </a:solidFill>
                <a:latin typeface="Arial" pitchFamily="34" charset="0"/>
                <a:cs typeface="Arial" pitchFamily="34" charset="0"/>
              </a:rPr>
              <a:t>Ainsi</a:t>
            </a:r>
            <a:r>
              <a:rPr lang="fr-FR" sz="1700" dirty="0">
                <a:solidFill>
                  <a:schemeClr val="accent3">
                    <a:lumMod val="75000"/>
                  </a:schemeClr>
                </a:solidFill>
                <a:latin typeface="Arial" pitchFamily="34" charset="0"/>
                <a:cs typeface="Arial" pitchFamily="34" charset="0"/>
              </a:rPr>
              <a:t>, la politique HSE, intégrée à l’ensemble des activités et ce, depuis </a:t>
            </a:r>
            <a:r>
              <a:rPr lang="fr-FR" sz="1700" dirty="0" smtClean="0">
                <a:solidFill>
                  <a:schemeClr val="accent3">
                    <a:lumMod val="75000"/>
                  </a:schemeClr>
                </a:solidFill>
                <a:latin typeface="Arial" pitchFamily="34" charset="0"/>
                <a:cs typeface="Arial" pitchFamily="34" charset="0"/>
              </a:rPr>
              <a:t>la conception</a:t>
            </a:r>
            <a:r>
              <a:rPr lang="fr-FR" sz="1700" dirty="0">
                <a:solidFill>
                  <a:schemeClr val="accent3">
                    <a:lumMod val="75000"/>
                  </a:schemeClr>
                </a:solidFill>
                <a:latin typeface="Arial" pitchFamily="34" charset="0"/>
                <a:cs typeface="Arial" pitchFamily="34" charset="0"/>
              </a:rPr>
              <a:t>, permet d’éviter les accidents ou situations catastrophiques, d’être </a:t>
            </a:r>
            <a:r>
              <a:rPr lang="fr-FR" sz="1700" dirty="0" smtClean="0">
                <a:solidFill>
                  <a:schemeClr val="accent3">
                    <a:lumMod val="75000"/>
                  </a:schemeClr>
                </a:solidFill>
                <a:latin typeface="Arial" pitchFamily="34" charset="0"/>
                <a:cs typeface="Arial" pitchFamily="34" charset="0"/>
              </a:rPr>
              <a:t>socialement responsable </a:t>
            </a:r>
            <a:r>
              <a:rPr lang="fr-FR" sz="1700" dirty="0">
                <a:solidFill>
                  <a:schemeClr val="accent3">
                    <a:lumMod val="75000"/>
                  </a:schemeClr>
                </a:solidFill>
                <a:latin typeface="Arial" pitchFamily="34" charset="0"/>
                <a:cs typeface="Arial" pitchFamily="34" charset="0"/>
              </a:rPr>
              <a:t>et économiquement compétitive</a:t>
            </a:r>
            <a:r>
              <a:rPr lang="fr-FR" sz="1700" dirty="0" smtClean="0">
                <a:solidFill>
                  <a:schemeClr val="accent3">
                    <a:lumMod val="75000"/>
                  </a:schemeClr>
                </a:solidFill>
                <a:latin typeface="Arial" pitchFamily="34" charset="0"/>
                <a:cs typeface="Arial" pitchFamily="34" charset="0"/>
              </a:rPr>
              <a:t>.</a:t>
            </a:r>
          </a:p>
          <a:p>
            <a:pPr algn="just">
              <a:lnSpc>
                <a:spcPct val="150000"/>
              </a:lnSpc>
            </a:pPr>
            <a:endParaRPr lang="fr-FR" sz="1700" dirty="0">
              <a:solidFill>
                <a:schemeClr val="accent3">
                  <a:lumMod val="75000"/>
                </a:schemeClr>
              </a:solidFill>
              <a:latin typeface="Arial" pitchFamily="34" charset="0"/>
              <a:cs typeface="Arial" pitchFamily="34" charset="0"/>
            </a:endParaRPr>
          </a:p>
          <a:p>
            <a:pPr algn="just">
              <a:lnSpc>
                <a:spcPct val="150000"/>
              </a:lnSpc>
            </a:pPr>
            <a:r>
              <a:rPr lang="fr-FR" sz="1700" dirty="0" smtClean="0">
                <a:latin typeface="Arial" pitchFamily="34" charset="0"/>
                <a:cs typeface="Arial" pitchFamily="34" charset="0"/>
              </a:rPr>
              <a:t>	</a:t>
            </a:r>
            <a:r>
              <a:rPr lang="fr-FR" sz="1700" dirty="0" smtClean="0">
                <a:solidFill>
                  <a:srgbClr val="002060"/>
                </a:solidFill>
                <a:latin typeface="Arial" pitchFamily="34" charset="0"/>
                <a:cs typeface="Arial" pitchFamily="34" charset="0"/>
              </a:rPr>
              <a:t>La </a:t>
            </a:r>
            <a:r>
              <a:rPr lang="fr-FR" sz="1700" dirty="0">
                <a:solidFill>
                  <a:srgbClr val="002060"/>
                </a:solidFill>
                <a:latin typeface="Arial" pitchFamily="34" charset="0"/>
                <a:cs typeface="Arial" pitchFamily="34" charset="0"/>
              </a:rPr>
              <a:t>sécurité signifie l’absence des accidents ou du risque inacceptable. L’accident </a:t>
            </a:r>
            <a:r>
              <a:rPr lang="fr-FR" sz="1700" dirty="0" smtClean="0">
                <a:solidFill>
                  <a:srgbClr val="002060"/>
                </a:solidFill>
                <a:latin typeface="Arial" pitchFamily="34" charset="0"/>
                <a:cs typeface="Arial" pitchFamily="34" charset="0"/>
              </a:rPr>
              <a:t>est une </a:t>
            </a:r>
            <a:r>
              <a:rPr lang="fr-FR" sz="1700" dirty="0">
                <a:solidFill>
                  <a:srgbClr val="002060"/>
                </a:solidFill>
                <a:latin typeface="Arial" pitchFamily="34" charset="0"/>
                <a:cs typeface="Arial" pitchFamily="34" charset="0"/>
              </a:rPr>
              <a:t>manifestation du risque qui est susceptible d’engendrer des dommages sur des </a:t>
            </a:r>
            <a:r>
              <a:rPr lang="fr-FR" sz="1700" dirty="0" smtClean="0">
                <a:solidFill>
                  <a:srgbClr val="002060"/>
                </a:solidFill>
                <a:latin typeface="Arial" pitchFamily="34" charset="0"/>
                <a:cs typeface="Arial" pitchFamily="34" charset="0"/>
              </a:rPr>
              <a:t>personnes, des </a:t>
            </a:r>
            <a:r>
              <a:rPr lang="fr-FR" sz="1700" dirty="0">
                <a:solidFill>
                  <a:srgbClr val="002060"/>
                </a:solidFill>
                <a:latin typeface="Arial" pitchFamily="34" charset="0"/>
                <a:cs typeface="Arial" pitchFamily="34" charset="0"/>
              </a:rPr>
              <a:t>installations et/ou de l’environnement. C’est de cela que nous nous intéressons dans </a:t>
            </a:r>
            <a:r>
              <a:rPr lang="fr-FR" sz="1700" dirty="0" smtClean="0">
                <a:solidFill>
                  <a:srgbClr val="002060"/>
                </a:solidFill>
                <a:latin typeface="Arial" pitchFamily="34" charset="0"/>
                <a:cs typeface="Arial" pitchFamily="34" charset="0"/>
              </a:rPr>
              <a:t>ce cours </a:t>
            </a:r>
            <a:r>
              <a:rPr lang="fr-FR" sz="1700" dirty="0">
                <a:solidFill>
                  <a:srgbClr val="002060"/>
                </a:solidFill>
                <a:latin typeface="Arial" pitchFamily="34" charset="0"/>
                <a:cs typeface="Arial" pitchFamily="34" charset="0"/>
              </a:rPr>
              <a:t>pour développer une politique HSE au sein des activités professionnelles. </a:t>
            </a:r>
            <a:r>
              <a:rPr lang="fr-FR" sz="1700" dirty="0" smtClean="0">
                <a:solidFill>
                  <a:srgbClr val="002060"/>
                </a:solidFill>
                <a:latin typeface="Arial" pitchFamily="34" charset="0"/>
                <a:cs typeface="Arial" pitchFamily="34" charset="0"/>
              </a:rPr>
              <a:t>Cette politique </a:t>
            </a:r>
            <a:r>
              <a:rPr lang="fr-FR" sz="1700" dirty="0">
                <a:solidFill>
                  <a:srgbClr val="002060"/>
                </a:solidFill>
                <a:latin typeface="Arial" pitchFamily="34" charset="0"/>
                <a:cs typeface="Arial" pitchFamily="34" charset="0"/>
              </a:rPr>
              <a:t>HSE a pour objectif de mettre en œuvre des mesures de prévention et de </a:t>
            </a:r>
            <a:r>
              <a:rPr lang="fr-FR" sz="1700" dirty="0" smtClean="0">
                <a:solidFill>
                  <a:srgbClr val="002060"/>
                </a:solidFill>
                <a:latin typeface="Arial" pitchFamily="34" charset="0"/>
                <a:cs typeface="Arial" pitchFamily="34" charset="0"/>
              </a:rPr>
              <a:t>protection de </a:t>
            </a:r>
            <a:r>
              <a:rPr lang="fr-FR" sz="1700" dirty="0">
                <a:solidFill>
                  <a:srgbClr val="002060"/>
                </a:solidFill>
                <a:latin typeface="Arial" pitchFamily="34" charset="0"/>
                <a:cs typeface="Arial" pitchFamily="34" charset="0"/>
              </a:rPr>
              <a:t>la santé des salariés et des populations, de la préservation des installations et </a:t>
            </a:r>
            <a:r>
              <a:rPr lang="fr-FR" sz="1700" dirty="0" smtClean="0">
                <a:solidFill>
                  <a:srgbClr val="002060"/>
                </a:solidFill>
                <a:latin typeface="Arial" pitchFamily="34" charset="0"/>
                <a:cs typeface="Arial" pitchFamily="34" charset="0"/>
              </a:rPr>
              <a:t>de l’environnement</a:t>
            </a:r>
            <a:r>
              <a:rPr lang="fr-FR" sz="1700" dirty="0">
                <a:solidFill>
                  <a:srgbClr val="002060"/>
                </a:solidFill>
                <a:latin typeface="Arial" pitchFamily="34" charset="0"/>
                <a:cs typeface="Arial" pitchFamily="34" charset="0"/>
              </a:rPr>
              <a:t>.</a:t>
            </a:r>
          </a:p>
        </p:txBody>
      </p:sp>
    </p:spTree>
    <p:extLst>
      <p:ext uri="{BB962C8B-B14F-4D97-AF65-F5344CB8AC3E}">
        <p14:creationId xmlns:p14="http://schemas.microsoft.com/office/powerpoint/2010/main" val="22218340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3561" y="476672"/>
            <a:ext cx="7848872" cy="3000821"/>
          </a:xfrm>
          <a:prstGeom prst="rect">
            <a:avLst/>
          </a:prstGeom>
        </p:spPr>
        <p:txBody>
          <a:bodyPr wrap="square">
            <a:spAutoFit/>
          </a:bodyPr>
          <a:lstStyle/>
          <a:p>
            <a:pPr marL="285750" indent="-285750" algn="just">
              <a:lnSpc>
                <a:spcPct val="150000"/>
              </a:lnSpc>
              <a:buFont typeface="Wingdings" pitchFamily="2" charset="2"/>
              <a:buChar char="q"/>
            </a:pPr>
            <a:r>
              <a:rPr lang="fr-FR" b="1" u="sng" dirty="0" smtClean="0">
                <a:solidFill>
                  <a:schemeClr val="accent6">
                    <a:lumMod val="75000"/>
                  </a:schemeClr>
                </a:solidFill>
              </a:rPr>
              <a:t>La </a:t>
            </a:r>
            <a:r>
              <a:rPr lang="fr-FR" b="1" u="sng" dirty="0">
                <a:solidFill>
                  <a:schemeClr val="accent6">
                    <a:lumMod val="75000"/>
                  </a:schemeClr>
                </a:solidFill>
              </a:rPr>
              <a:t>combustion :</a:t>
            </a:r>
          </a:p>
          <a:p>
            <a:pPr algn="just">
              <a:lnSpc>
                <a:spcPct val="150000"/>
              </a:lnSpc>
            </a:pPr>
            <a:r>
              <a:rPr lang="fr-FR" dirty="0" smtClean="0"/>
              <a:t>	L’incendie </a:t>
            </a:r>
            <a:r>
              <a:rPr lang="fr-FR" dirty="0"/>
              <a:t>et l’explosion font partie du risque chimique important et fréquent. </a:t>
            </a:r>
            <a:r>
              <a:rPr lang="fr-FR" dirty="0" smtClean="0"/>
              <a:t>Ils sont </a:t>
            </a:r>
            <a:r>
              <a:rPr lang="fr-FR" dirty="0"/>
              <a:t>la conséquence d’une réaction dangereuse, la combustion.</a:t>
            </a:r>
          </a:p>
          <a:p>
            <a:pPr algn="just">
              <a:lnSpc>
                <a:spcPct val="150000"/>
              </a:lnSpc>
            </a:pPr>
            <a:r>
              <a:rPr lang="fr-FR" dirty="0" smtClean="0"/>
              <a:t>	La </a:t>
            </a:r>
            <a:r>
              <a:rPr lang="fr-FR" dirty="0"/>
              <a:t>combustion est une réaction chimique qui se produit entre deux corps un combustible </a:t>
            </a:r>
            <a:r>
              <a:rPr lang="fr-FR" dirty="0" smtClean="0"/>
              <a:t>et un </a:t>
            </a:r>
            <a:r>
              <a:rPr lang="fr-FR" dirty="0"/>
              <a:t>comburant et s’accompagne d’un dégageant de chaleur.</a:t>
            </a:r>
          </a:p>
        </p:txBody>
      </p:sp>
      <p:sp>
        <p:nvSpPr>
          <p:cNvPr id="5" name="Rectangle 4"/>
          <p:cNvSpPr/>
          <p:nvPr/>
        </p:nvSpPr>
        <p:spPr>
          <a:xfrm>
            <a:off x="514202" y="3551661"/>
            <a:ext cx="8090245" cy="2862322"/>
          </a:xfrm>
          <a:prstGeom prst="rect">
            <a:avLst/>
          </a:prstGeom>
        </p:spPr>
        <p:txBody>
          <a:bodyPr wrap="square">
            <a:spAutoFit/>
          </a:bodyPr>
          <a:lstStyle/>
          <a:p>
            <a:pPr marL="285750" indent="-285750">
              <a:buFont typeface="Wingdings" pitchFamily="2" charset="2"/>
              <a:buChar char="q"/>
            </a:pPr>
            <a:r>
              <a:rPr lang="fr-FR" b="1" u="sng" dirty="0">
                <a:solidFill>
                  <a:schemeClr val="accent6">
                    <a:lumMod val="75000"/>
                  </a:schemeClr>
                </a:solidFill>
              </a:rPr>
              <a:t>Triangle du feu :</a:t>
            </a:r>
          </a:p>
          <a:p>
            <a:pPr algn="just"/>
            <a:r>
              <a:rPr lang="fr-FR" dirty="0" smtClean="0"/>
              <a:t>	La </a:t>
            </a:r>
            <a:r>
              <a:rPr lang="fr-FR" dirty="0"/>
              <a:t>combustion ne peut avoir lieu que si les trois éléments suivants sont réunis</a:t>
            </a:r>
          </a:p>
          <a:p>
            <a:r>
              <a:rPr lang="fr-FR" dirty="0"/>
              <a:t>simultanément:</a:t>
            </a:r>
          </a:p>
          <a:p>
            <a:r>
              <a:rPr lang="fr-FR" dirty="0" smtClean="0"/>
              <a:t>        </a:t>
            </a:r>
            <a:r>
              <a:rPr lang="fr-FR" b="1" dirty="0">
                <a:solidFill>
                  <a:srgbClr val="00B050"/>
                </a:solidFill>
              </a:rPr>
              <a:t>Un comburant</a:t>
            </a:r>
          </a:p>
          <a:p>
            <a:r>
              <a:rPr lang="fr-FR" b="1" dirty="0" smtClean="0">
                <a:solidFill>
                  <a:srgbClr val="00B050"/>
                </a:solidFill>
              </a:rPr>
              <a:t>           </a:t>
            </a:r>
            <a:r>
              <a:rPr lang="fr-FR" b="1" dirty="0">
                <a:solidFill>
                  <a:srgbClr val="00B050"/>
                </a:solidFill>
              </a:rPr>
              <a:t>Un combustible</a:t>
            </a:r>
          </a:p>
          <a:p>
            <a:r>
              <a:rPr lang="fr-FR" b="1" dirty="0" smtClean="0">
                <a:solidFill>
                  <a:srgbClr val="00B050"/>
                </a:solidFill>
              </a:rPr>
              <a:t>              </a:t>
            </a:r>
            <a:r>
              <a:rPr lang="fr-FR" b="1" dirty="0">
                <a:solidFill>
                  <a:srgbClr val="00B050"/>
                </a:solidFill>
              </a:rPr>
              <a:t>Une source d’inflammation ou source de chaleur ou énergie d’activation</a:t>
            </a:r>
          </a:p>
          <a:p>
            <a:r>
              <a:rPr lang="fr-FR" dirty="0"/>
              <a:t>On appelle ceci le « </a:t>
            </a:r>
            <a:r>
              <a:rPr lang="fr-FR" b="1" dirty="0"/>
              <a:t>Triangle du feu </a:t>
            </a:r>
            <a:r>
              <a:rPr lang="fr-FR" dirty="0"/>
              <a:t>».L’incendie se déclare chaque fois les trois </a:t>
            </a:r>
            <a:r>
              <a:rPr lang="fr-FR" dirty="0" smtClean="0"/>
              <a:t>éléments sont </a:t>
            </a:r>
            <a:r>
              <a:rPr lang="fr-FR" dirty="0"/>
              <a:t>en présence :</a:t>
            </a:r>
          </a:p>
        </p:txBody>
      </p:sp>
    </p:spTree>
    <p:extLst>
      <p:ext uri="{BB962C8B-B14F-4D97-AF65-F5344CB8AC3E}">
        <p14:creationId xmlns:p14="http://schemas.microsoft.com/office/powerpoint/2010/main" val="32508038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962954"/>
            <a:ext cx="3456384" cy="3423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53487" y="5048309"/>
            <a:ext cx="7200800" cy="646331"/>
          </a:xfrm>
          <a:prstGeom prst="rect">
            <a:avLst/>
          </a:prstGeom>
        </p:spPr>
        <p:txBody>
          <a:bodyPr wrap="square">
            <a:spAutoFit/>
          </a:bodyPr>
          <a:lstStyle/>
          <a:p>
            <a:pPr algn="ctr"/>
            <a:r>
              <a:rPr lang="fr-FR" b="1" dirty="0">
                <a:solidFill>
                  <a:schemeClr val="accent3">
                    <a:lumMod val="50000"/>
                  </a:schemeClr>
                </a:solidFill>
                <a:latin typeface="Arial" pitchFamily="34" charset="0"/>
                <a:cs typeface="Arial" pitchFamily="34" charset="0"/>
              </a:rPr>
              <a:t>o</a:t>
            </a:r>
            <a:r>
              <a:rPr lang="fr-FR" dirty="0">
                <a:latin typeface="Arial" pitchFamily="34" charset="0"/>
                <a:cs typeface="Arial" pitchFamily="34" charset="0"/>
              </a:rPr>
              <a:t> Lorsque l'un des trois éléments n'est pas présent, la combustion ne peut pas </a:t>
            </a:r>
            <a:r>
              <a:rPr lang="fr-FR" dirty="0" smtClean="0">
                <a:latin typeface="Arial" pitchFamily="34" charset="0"/>
                <a:cs typeface="Arial" pitchFamily="34" charset="0"/>
              </a:rPr>
              <a:t>se réaliser</a:t>
            </a:r>
            <a:r>
              <a:rPr lang="fr-FR" dirty="0">
                <a:latin typeface="Arial" pitchFamily="34" charset="0"/>
                <a:cs typeface="Arial" pitchFamily="34" charset="0"/>
              </a:rPr>
              <a:t>.</a:t>
            </a:r>
          </a:p>
        </p:txBody>
      </p:sp>
    </p:spTree>
    <p:extLst>
      <p:ext uri="{BB962C8B-B14F-4D97-AF65-F5344CB8AC3E}">
        <p14:creationId xmlns:p14="http://schemas.microsoft.com/office/powerpoint/2010/main" val="24629107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548680"/>
            <a:ext cx="7848872" cy="1615827"/>
          </a:xfrm>
          <a:prstGeom prst="rect">
            <a:avLst/>
          </a:prstGeom>
        </p:spPr>
        <p:txBody>
          <a:bodyPr wrap="square">
            <a:spAutoFit/>
          </a:bodyPr>
          <a:lstStyle/>
          <a:p>
            <a:pPr marL="285750" indent="-285750" algn="just">
              <a:buFont typeface="Wingdings" pitchFamily="2" charset="2"/>
              <a:buChar char="Ø"/>
            </a:pPr>
            <a:r>
              <a:rPr lang="fr-FR" b="1" dirty="0" smtClean="0">
                <a:solidFill>
                  <a:schemeClr val="accent1">
                    <a:lumMod val="50000"/>
                  </a:schemeClr>
                </a:solidFill>
              </a:rPr>
              <a:t> Les </a:t>
            </a:r>
            <a:r>
              <a:rPr lang="fr-FR" b="1" dirty="0">
                <a:solidFill>
                  <a:schemeClr val="accent1">
                    <a:lumMod val="50000"/>
                  </a:schemeClr>
                </a:solidFill>
              </a:rPr>
              <a:t>comburants :</a:t>
            </a:r>
          </a:p>
          <a:p>
            <a:pPr marL="285750" indent="-285750" algn="just">
              <a:lnSpc>
                <a:spcPct val="150000"/>
              </a:lnSpc>
              <a:buFont typeface="Wingdings" pitchFamily="2" charset="2"/>
              <a:buChar char="§"/>
            </a:pPr>
            <a:r>
              <a:rPr lang="fr-FR" b="1" dirty="0" smtClean="0"/>
              <a:t>Oxygène </a:t>
            </a:r>
            <a:r>
              <a:rPr lang="fr-FR" b="1" dirty="0"/>
              <a:t>de l’air :</a:t>
            </a:r>
          </a:p>
          <a:p>
            <a:pPr algn="just"/>
            <a:r>
              <a:rPr lang="fr-FR" dirty="0" smtClean="0"/>
              <a:t>	Le </a:t>
            </a:r>
            <a:r>
              <a:rPr lang="fr-FR" dirty="0"/>
              <a:t>comburant le plus courant est l’oxygène de </a:t>
            </a:r>
            <a:r>
              <a:rPr lang="fr-FR" dirty="0" smtClean="0"/>
              <a:t>l’air, </a:t>
            </a:r>
            <a:r>
              <a:rPr lang="fr-FR" dirty="0"/>
              <a:t>L’oxygène est un comburant d’autant plus puissant que sa concentration est plus élevée </a:t>
            </a:r>
            <a:r>
              <a:rPr lang="fr-FR" dirty="0" smtClean="0"/>
              <a:t>dans le </a:t>
            </a:r>
            <a:r>
              <a:rPr lang="fr-FR" dirty="0"/>
              <a:t>mélange gazeux.</a:t>
            </a:r>
          </a:p>
        </p:txBody>
      </p:sp>
      <p:sp>
        <p:nvSpPr>
          <p:cNvPr id="5" name="Rectangle 4"/>
          <p:cNvSpPr/>
          <p:nvPr/>
        </p:nvSpPr>
        <p:spPr>
          <a:xfrm>
            <a:off x="647564" y="2164507"/>
            <a:ext cx="7812868" cy="1200329"/>
          </a:xfrm>
          <a:prstGeom prst="rect">
            <a:avLst/>
          </a:prstGeom>
        </p:spPr>
        <p:txBody>
          <a:bodyPr wrap="square">
            <a:spAutoFit/>
          </a:bodyPr>
          <a:lstStyle/>
          <a:p>
            <a:pPr algn="just"/>
            <a:r>
              <a:rPr lang="fr-FR" dirty="0" smtClean="0"/>
              <a:t>	L’azote </a:t>
            </a:r>
            <a:r>
              <a:rPr lang="fr-FR" dirty="0"/>
              <a:t>est un gaz inerte et ne participe pas à la </a:t>
            </a:r>
            <a:r>
              <a:rPr lang="fr-FR" dirty="0" smtClean="0"/>
              <a:t>combustion, aussi </a:t>
            </a:r>
            <a:r>
              <a:rPr lang="fr-FR" dirty="0"/>
              <a:t>l’un des moyens </a:t>
            </a:r>
            <a:r>
              <a:rPr lang="fr-FR" dirty="0" smtClean="0"/>
              <a:t>pour éteindre </a:t>
            </a:r>
            <a:r>
              <a:rPr lang="fr-FR" dirty="0"/>
              <a:t>un feu va consister à priver le feu d’oxygène à l’aide de la mousse, un gaz </a:t>
            </a:r>
            <a:r>
              <a:rPr lang="fr-FR" dirty="0" smtClean="0"/>
              <a:t>inerte (CO2</a:t>
            </a:r>
            <a:r>
              <a:rPr lang="fr-FR" dirty="0"/>
              <a:t>, N2, …)</a:t>
            </a:r>
          </a:p>
        </p:txBody>
      </p:sp>
      <p:sp>
        <p:nvSpPr>
          <p:cNvPr id="6" name="Rectangle 5"/>
          <p:cNvSpPr/>
          <p:nvPr/>
        </p:nvSpPr>
        <p:spPr>
          <a:xfrm>
            <a:off x="467544" y="3364836"/>
            <a:ext cx="7992888" cy="3139321"/>
          </a:xfrm>
          <a:prstGeom prst="rect">
            <a:avLst/>
          </a:prstGeom>
        </p:spPr>
        <p:txBody>
          <a:bodyPr wrap="square">
            <a:spAutoFit/>
          </a:bodyPr>
          <a:lstStyle/>
          <a:p>
            <a:pPr marL="285750" indent="-285750" algn="just">
              <a:buFont typeface="Wingdings" pitchFamily="2" charset="2"/>
              <a:buChar char="§"/>
            </a:pPr>
            <a:r>
              <a:rPr lang="fr-FR" b="1" dirty="0" smtClean="0"/>
              <a:t>Autres </a:t>
            </a:r>
            <a:r>
              <a:rPr lang="fr-FR" b="1" dirty="0"/>
              <a:t>comburants : </a:t>
            </a:r>
            <a:r>
              <a:rPr lang="fr-FR" dirty="0"/>
              <a:t>Certains corps chimiques contenant ou non de l’oxygène </a:t>
            </a:r>
            <a:r>
              <a:rPr lang="fr-FR" dirty="0" smtClean="0"/>
              <a:t>sont des </a:t>
            </a:r>
            <a:r>
              <a:rPr lang="fr-FR" dirty="0"/>
              <a:t>comburants car ils réagissent violemment avec les matières combustibles et organiques.</a:t>
            </a:r>
          </a:p>
          <a:p>
            <a:pPr algn="just"/>
            <a:r>
              <a:rPr lang="fr-FR" b="1" u="sng" dirty="0">
                <a:solidFill>
                  <a:schemeClr val="accent2">
                    <a:lumMod val="75000"/>
                  </a:schemeClr>
                </a:solidFill>
              </a:rPr>
              <a:t>Exemples :</a:t>
            </a:r>
          </a:p>
          <a:p>
            <a:pPr algn="just"/>
            <a:r>
              <a:rPr lang="fr-FR" dirty="0">
                <a:solidFill>
                  <a:schemeClr val="bg2">
                    <a:lumMod val="50000"/>
                  </a:schemeClr>
                </a:solidFill>
              </a:rPr>
              <a:t>o L’acide nitrique, </a:t>
            </a:r>
            <a:r>
              <a:rPr lang="fr-FR" dirty="0" smtClean="0">
                <a:solidFill>
                  <a:schemeClr val="bg2">
                    <a:lumMod val="50000"/>
                  </a:schemeClr>
                </a:solidFill>
              </a:rPr>
              <a:t>l’eau oxygénée concentrés enflamment </a:t>
            </a:r>
            <a:r>
              <a:rPr lang="fr-FR" dirty="0">
                <a:solidFill>
                  <a:schemeClr val="bg2">
                    <a:lumMod val="50000"/>
                  </a:schemeClr>
                </a:solidFill>
              </a:rPr>
              <a:t>la plupart des matières </a:t>
            </a:r>
            <a:r>
              <a:rPr lang="fr-FR" dirty="0" smtClean="0">
                <a:solidFill>
                  <a:schemeClr val="bg2">
                    <a:lumMod val="50000"/>
                  </a:schemeClr>
                </a:solidFill>
              </a:rPr>
              <a:t>organiques </a:t>
            </a:r>
          </a:p>
          <a:p>
            <a:pPr algn="just"/>
            <a:r>
              <a:rPr lang="fr-FR" dirty="0" smtClean="0">
                <a:solidFill>
                  <a:srgbClr val="002060"/>
                </a:solidFill>
              </a:rPr>
              <a:t>o </a:t>
            </a:r>
            <a:r>
              <a:rPr lang="fr-FR" dirty="0">
                <a:solidFill>
                  <a:srgbClr val="002060"/>
                </a:solidFill>
              </a:rPr>
              <a:t>Les matières organiques imprégnées de chlorate de sodium sec peuvent </a:t>
            </a:r>
            <a:r>
              <a:rPr lang="fr-FR" dirty="0" smtClean="0">
                <a:solidFill>
                  <a:srgbClr val="002060"/>
                </a:solidFill>
              </a:rPr>
              <a:t>facilement s’enflammer </a:t>
            </a:r>
            <a:r>
              <a:rPr lang="fr-FR" dirty="0">
                <a:solidFill>
                  <a:srgbClr val="002060"/>
                </a:solidFill>
              </a:rPr>
              <a:t>sous l’effet d’un frottement, d’un choc où d’une élévation </a:t>
            </a:r>
            <a:r>
              <a:rPr lang="fr-FR" dirty="0" smtClean="0">
                <a:solidFill>
                  <a:srgbClr val="002060"/>
                </a:solidFill>
              </a:rPr>
              <a:t>de température</a:t>
            </a:r>
            <a:endParaRPr lang="fr-FR" dirty="0">
              <a:solidFill>
                <a:srgbClr val="002060"/>
              </a:solidFill>
            </a:endParaRPr>
          </a:p>
          <a:p>
            <a:pPr algn="just"/>
            <a:r>
              <a:rPr lang="fr-FR" dirty="0" smtClean="0">
                <a:solidFill>
                  <a:schemeClr val="accent3">
                    <a:lumMod val="75000"/>
                  </a:schemeClr>
                </a:solidFill>
              </a:rPr>
              <a:t>o </a:t>
            </a:r>
            <a:r>
              <a:rPr lang="fr-FR" dirty="0">
                <a:solidFill>
                  <a:schemeClr val="accent3">
                    <a:lumMod val="75000"/>
                  </a:schemeClr>
                </a:solidFill>
              </a:rPr>
              <a:t>Le fluor est un comburant plus actif que l’oxygène et enflamme la plupart </a:t>
            </a:r>
            <a:r>
              <a:rPr lang="fr-FR" dirty="0" smtClean="0">
                <a:solidFill>
                  <a:schemeClr val="accent3">
                    <a:lumMod val="75000"/>
                  </a:schemeClr>
                </a:solidFill>
              </a:rPr>
              <a:t>des produits</a:t>
            </a:r>
            <a:endParaRPr lang="fr-FR" dirty="0">
              <a:solidFill>
                <a:schemeClr val="accent3">
                  <a:lumMod val="75000"/>
                </a:schemeClr>
              </a:solidFill>
            </a:endParaRPr>
          </a:p>
        </p:txBody>
      </p:sp>
    </p:spTree>
    <p:extLst>
      <p:ext uri="{BB962C8B-B14F-4D97-AF65-F5344CB8AC3E}">
        <p14:creationId xmlns:p14="http://schemas.microsoft.com/office/powerpoint/2010/main" val="2843119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476672"/>
            <a:ext cx="7776864" cy="4247317"/>
          </a:xfrm>
          <a:prstGeom prst="rect">
            <a:avLst/>
          </a:prstGeom>
        </p:spPr>
        <p:txBody>
          <a:bodyPr wrap="square">
            <a:spAutoFit/>
          </a:bodyPr>
          <a:lstStyle/>
          <a:p>
            <a:pPr marL="285750" indent="-285750" algn="just">
              <a:lnSpc>
                <a:spcPct val="150000"/>
              </a:lnSpc>
              <a:buFont typeface="Wingdings" pitchFamily="2" charset="2"/>
              <a:buChar char="Ø"/>
            </a:pPr>
            <a:r>
              <a:rPr lang="fr-FR" b="1" dirty="0">
                <a:solidFill>
                  <a:schemeClr val="accent1">
                    <a:lumMod val="50000"/>
                  </a:schemeClr>
                </a:solidFill>
              </a:rPr>
              <a:t>Les combustibles : </a:t>
            </a:r>
            <a:endParaRPr lang="fr-FR" b="1" dirty="0" smtClean="0">
              <a:solidFill>
                <a:schemeClr val="accent1">
                  <a:lumMod val="50000"/>
                </a:schemeClr>
              </a:solidFill>
            </a:endParaRPr>
          </a:p>
          <a:p>
            <a:pPr algn="just">
              <a:lnSpc>
                <a:spcPct val="150000"/>
              </a:lnSpc>
            </a:pPr>
            <a:r>
              <a:rPr lang="fr-FR" dirty="0" smtClean="0"/>
              <a:t>	Appelé </a:t>
            </a:r>
            <a:r>
              <a:rPr lang="fr-FR" dirty="0"/>
              <a:t>aussi substances </a:t>
            </a:r>
            <a:r>
              <a:rPr lang="fr-FR" dirty="0" smtClean="0"/>
              <a:t>inflammables sont </a:t>
            </a:r>
            <a:r>
              <a:rPr lang="fr-FR" dirty="0"/>
              <a:t>des produits qui ont </a:t>
            </a:r>
            <a:r>
              <a:rPr lang="fr-FR" dirty="0" smtClean="0"/>
              <a:t>la propreté </a:t>
            </a:r>
            <a:r>
              <a:rPr lang="fr-FR" dirty="0"/>
              <a:t>de se combiner à l’oxygène pour conduire à une réaction de combustion. La </a:t>
            </a:r>
            <a:r>
              <a:rPr lang="fr-FR" dirty="0" smtClean="0"/>
              <a:t>grande majorité </a:t>
            </a:r>
            <a:r>
              <a:rPr lang="fr-FR" dirty="0"/>
              <a:t>des produits organiques contenant du carbone et de l’hydrogène sont combustibles.</a:t>
            </a:r>
          </a:p>
          <a:p>
            <a:pPr algn="just">
              <a:lnSpc>
                <a:spcPct val="150000"/>
              </a:lnSpc>
            </a:pPr>
            <a:r>
              <a:rPr lang="fr-FR" dirty="0" smtClean="0"/>
              <a:t>	Plusieurs </a:t>
            </a:r>
            <a:r>
              <a:rPr lang="fr-FR" dirty="0"/>
              <a:t>produits minéraux : l’hydrogène, l’oxyde de carbone, l’ammoniac, </a:t>
            </a:r>
            <a:r>
              <a:rPr lang="fr-FR" dirty="0" smtClean="0"/>
              <a:t>l’hydrogène sulfuré, </a:t>
            </a:r>
            <a:r>
              <a:rPr lang="fr-FR" dirty="0"/>
              <a:t>le sulfure de carbone sont également </a:t>
            </a:r>
            <a:r>
              <a:rPr lang="fr-FR" dirty="0" smtClean="0"/>
              <a:t>combustibles. </a:t>
            </a:r>
            <a:r>
              <a:rPr lang="fr-FR" dirty="0"/>
              <a:t>Les principaux produits formés </a:t>
            </a:r>
            <a:r>
              <a:rPr lang="fr-FR" dirty="0" smtClean="0"/>
              <a:t>lors des </a:t>
            </a:r>
            <a:r>
              <a:rPr lang="fr-FR" dirty="0"/>
              <a:t>combustions sont la vapeur d’eau et le gaz </a:t>
            </a:r>
            <a:r>
              <a:rPr lang="fr-FR" dirty="0" smtClean="0"/>
              <a:t>carbonique.</a:t>
            </a:r>
            <a:endParaRPr lang="fr-FR" dirty="0"/>
          </a:p>
        </p:txBody>
      </p:sp>
    </p:spTree>
    <p:extLst>
      <p:ext uri="{BB962C8B-B14F-4D97-AF65-F5344CB8AC3E}">
        <p14:creationId xmlns:p14="http://schemas.microsoft.com/office/powerpoint/2010/main" val="1475513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836712"/>
            <a:ext cx="7920880" cy="1286186"/>
          </a:xfrm>
          <a:prstGeom prst="rect">
            <a:avLst/>
          </a:prstGeom>
        </p:spPr>
        <p:txBody>
          <a:bodyPr wrap="square">
            <a:spAutoFit/>
          </a:bodyPr>
          <a:lstStyle/>
          <a:p>
            <a:pPr marL="285750" indent="-285750" algn="just">
              <a:lnSpc>
                <a:spcPct val="150000"/>
              </a:lnSpc>
              <a:buFont typeface="Wingdings" pitchFamily="2" charset="2"/>
              <a:buChar char="v"/>
            </a:pPr>
            <a:r>
              <a:rPr lang="fr-FR" b="1" dirty="0" smtClean="0">
                <a:solidFill>
                  <a:schemeClr val="accent1">
                    <a:lumMod val="50000"/>
                  </a:schemeClr>
                </a:solidFill>
              </a:rPr>
              <a:t>Le </a:t>
            </a:r>
            <a:r>
              <a:rPr lang="fr-FR" b="1" dirty="0">
                <a:solidFill>
                  <a:schemeClr val="accent1">
                    <a:lumMod val="50000"/>
                  </a:schemeClr>
                </a:solidFill>
              </a:rPr>
              <a:t>combustible</a:t>
            </a:r>
            <a:r>
              <a:rPr lang="fr-FR" dirty="0"/>
              <a:t>, d’une façon générale, se trouve en phase gazeuse. Il n’existe que </a:t>
            </a:r>
            <a:r>
              <a:rPr lang="fr-FR" dirty="0" smtClean="0"/>
              <a:t>peu de corps </a:t>
            </a:r>
            <a:r>
              <a:rPr lang="fr-FR" dirty="0"/>
              <a:t>susceptibles de brûler à l’état solide (phosphore, sodium)</a:t>
            </a:r>
          </a:p>
        </p:txBody>
      </p:sp>
      <p:sp>
        <p:nvSpPr>
          <p:cNvPr id="5" name="Rectangle 4"/>
          <p:cNvSpPr/>
          <p:nvPr/>
        </p:nvSpPr>
        <p:spPr>
          <a:xfrm>
            <a:off x="827584" y="2420888"/>
            <a:ext cx="7560840" cy="2723823"/>
          </a:xfrm>
          <a:prstGeom prst="rect">
            <a:avLst/>
          </a:prstGeom>
        </p:spPr>
        <p:txBody>
          <a:bodyPr wrap="square">
            <a:spAutoFit/>
          </a:bodyPr>
          <a:lstStyle/>
          <a:p>
            <a:pPr marL="285750" indent="-285750" algn="just">
              <a:buFont typeface="Wingdings" pitchFamily="2" charset="2"/>
              <a:buChar char="Ø"/>
            </a:pPr>
            <a:r>
              <a:rPr lang="fr-FR" b="1" dirty="0">
                <a:latin typeface="Arial" pitchFamily="34" charset="0"/>
                <a:cs typeface="Arial" pitchFamily="34" charset="0"/>
              </a:rPr>
              <a:t>les combustibles peuvent se trouver sous forme :</a:t>
            </a:r>
          </a:p>
          <a:p>
            <a:pPr algn="just"/>
            <a:r>
              <a:rPr lang="fr-FR" dirty="0">
                <a:latin typeface="Arial" pitchFamily="34" charset="0"/>
                <a:cs typeface="Arial" pitchFamily="34" charset="0"/>
              </a:rPr>
              <a:t> de gaz ou de vapeurs : hydrogène, hydrocarbures gazeux, H2S, </a:t>
            </a:r>
            <a:r>
              <a:rPr lang="fr-FR" dirty="0" smtClean="0">
                <a:latin typeface="Arial" pitchFamily="34" charset="0"/>
                <a:cs typeface="Arial" pitchFamily="34" charset="0"/>
              </a:rPr>
              <a:t>…</a:t>
            </a:r>
          </a:p>
          <a:p>
            <a:pPr algn="just">
              <a:lnSpc>
                <a:spcPct val="150000"/>
              </a:lnSpc>
            </a:pPr>
            <a:r>
              <a:rPr lang="fr-FR" dirty="0" smtClean="0">
                <a:latin typeface="Arial" pitchFamily="34" charset="0"/>
                <a:cs typeface="Arial" pitchFamily="34" charset="0"/>
              </a:rPr>
              <a:t> </a:t>
            </a:r>
            <a:r>
              <a:rPr lang="fr-FR" dirty="0">
                <a:latin typeface="Arial" pitchFamily="34" charset="0"/>
                <a:cs typeface="Arial" pitchFamily="34" charset="0"/>
              </a:rPr>
              <a:t>de gaz liquéfiés : propane, ammoniac, …</a:t>
            </a:r>
          </a:p>
          <a:p>
            <a:pPr algn="just">
              <a:lnSpc>
                <a:spcPct val="150000"/>
              </a:lnSpc>
            </a:pPr>
            <a:r>
              <a:rPr lang="fr-FR" dirty="0">
                <a:latin typeface="Arial" pitchFamily="34" charset="0"/>
                <a:cs typeface="Arial" pitchFamily="34" charset="0"/>
              </a:rPr>
              <a:t> de liquides, de gouttelettes</a:t>
            </a:r>
            <a:r>
              <a:rPr lang="fr-FR" dirty="0" smtClean="0">
                <a:latin typeface="Arial" pitchFamily="34" charset="0"/>
                <a:cs typeface="Arial" pitchFamily="34" charset="0"/>
              </a:rPr>
              <a:t>, </a:t>
            </a:r>
            <a:r>
              <a:rPr lang="fr-FR" dirty="0">
                <a:latin typeface="Arial" pitchFamily="34" charset="0"/>
                <a:cs typeface="Arial" pitchFamily="34" charset="0"/>
              </a:rPr>
              <a:t>: alcools, cétones, </a:t>
            </a:r>
            <a:r>
              <a:rPr lang="fr-FR" dirty="0" smtClean="0">
                <a:latin typeface="Arial" pitchFamily="34" charset="0"/>
                <a:cs typeface="Arial" pitchFamily="34" charset="0"/>
              </a:rPr>
              <a:t>aldéhydes, hydrocarbures </a:t>
            </a:r>
            <a:r>
              <a:rPr lang="fr-FR" dirty="0">
                <a:latin typeface="Arial" pitchFamily="34" charset="0"/>
                <a:cs typeface="Arial" pitchFamily="34" charset="0"/>
              </a:rPr>
              <a:t>liquides, soufre liquide, solvants</a:t>
            </a:r>
          </a:p>
          <a:p>
            <a:pPr algn="just">
              <a:lnSpc>
                <a:spcPct val="150000"/>
              </a:lnSpc>
            </a:pPr>
            <a:r>
              <a:rPr lang="fr-FR" dirty="0">
                <a:latin typeface="Arial" pitchFamily="34" charset="0"/>
                <a:cs typeface="Arial" pitchFamily="34" charset="0"/>
              </a:rPr>
              <a:t> de poussières : polystyrène, polyéthylène, </a:t>
            </a:r>
            <a:r>
              <a:rPr lang="fr-FR" dirty="0" smtClean="0">
                <a:latin typeface="Arial" pitchFamily="34" charset="0"/>
                <a:cs typeface="Arial" pitchFamily="34" charset="0"/>
              </a:rPr>
              <a:t>soufre, ainsi </a:t>
            </a:r>
            <a:r>
              <a:rPr lang="fr-FR" dirty="0">
                <a:latin typeface="Arial" pitchFamily="34" charset="0"/>
                <a:cs typeface="Arial" pitchFamily="34" charset="0"/>
              </a:rPr>
              <a:t>que certains </a:t>
            </a:r>
            <a:r>
              <a:rPr lang="fr-FR" dirty="0" smtClean="0">
                <a:latin typeface="Arial" pitchFamily="34" charset="0"/>
                <a:cs typeface="Arial" pitchFamily="34" charset="0"/>
              </a:rPr>
              <a:t>métaux (sodium</a:t>
            </a:r>
            <a:r>
              <a:rPr lang="fr-FR" dirty="0">
                <a:latin typeface="Arial" pitchFamily="34" charset="0"/>
                <a:cs typeface="Arial" pitchFamily="34" charset="0"/>
              </a:rPr>
              <a:t>, </a:t>
            </a:r>
            <a:r>
              <a:rPr lang="fr-FR" dirty="0" smtClean="0">
                <a:latin typeface="Arial" pitchFamily="34" charset="0"/>
                <a:cs typeface="Arial" pitchFamily="34" charset="0"/>
              </a:rPr>
              <a:t>aluminium, </a:t>
            </a:r>
            <a:r>
              <a:rPr lang="fr-FR" dirty="0">
                <a:latin typeface="Arial" pitchFamily="34" charset="0"/>
                <a:cs typeface="Arial" pitchFamily="34" charset="0"/>
              </a:rPr>
              <a:t>magnésium).</a:t>
            </a:r>
          </a:p>
        </p:txBody>
      </p:sp>
    </p:spTree>
    <p:extLst>
      <p:ext uri="{BB962C8B-B14F-4D97-AF65-F5344CB8AC3E}">
        <p14:creationId xmlns:p14="http://schemas.microsoft.com/office/powerpoint/2010/main" val="14384210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764704"/>
            <a:ext cx="303847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55576" y="3105835"/>
            <a:ext cx="7704856" cy="369332"/>
          </a:xfrm>
          <a:prstGeom prst="rect">
            <a:avLst/>
          </a:prstGeom>
        </p:spPr>
        <p:txBody>
          <a:bodyPr wrap="square">
            <a:spAutoFit/>
          </a:bodyPr>
          <a:lstStyle/>
          <a:p>
            <a:r>
              <a:rPr lang="fr-FR" dirty="0">
                <a:latin typeface="Arial" pitchFamily="34" charset="0"/>
                <a:cs typeface="Arial" pitchFamily="34" charset="0"/>
              </a:rPr>
              <a:t>La condition nécessaire à la combustion « </a:t>
            </a:r>
            <a:r>
              <a:rPr lang="fr-FR" b="1" dirty="0">
                <a:solidFill>
                  <a:srgbClr val="C00000"/>
                </a:solidFill>
                <a:latin typeface="Arial" pitchFamily="34" charset="0"/>
                <a:cs typeface="Arial" pitchFamily="34" charset="0"/>
              </a:rPr>
              <a:t>ATMOSPHÈRE EXPLOSIVE </a:t>
            </a:r>
            <a:r>
              <a:rPr lang="fr-FR" dirty="0">
                <a:latin typeface="Arial" pitchFamily="34" charset="0"/>
                <a:cs typeface="Arial" pitchFamily="34" charset="0"/>
              </a:rPr>
              <a:t>»</a:t>
            </a:r>
          </a:p>
        </p:txBody>
      </p:sp>
      <p:sp>
        <p:nvSpPr>
          <p:cNvPr id="5" name="Rectangle 4"/>
          <p:cNvSpPr/>
          <p:nvPr/>
        </p:nvSpPr>
        <p:spPr>
          <a:xfrm>
            <a:off x="749073" y="3717032"/>
            <a:ext cx="7704856" cy="1754326"/>
          </a:xfrm>
          <a:prstGeom prst="rect">
            <a:avLst/>
          </a:prstGeom>
        </p:spPr>
        <p:txBody>
          <a:bodyPr wrap="square">
            <a:spAutoFit/>
          </a:bodyPr>
          <a:lstStyle/>
          <a:p>
            <a:pPr algn="just">
              <a:lnSpc>
                <a:spcPct val="150000"/>
              </a:lnSpc>
            </a:pPr>
            <a:r>
              <a:rPr lang="fr-FR" dirty="0" smtClean="0"/>
              <a:t>Ces </a:t>
            </a:r>
            <a:r>
              <a:rPr lang="fr-FR" dirty="0"/>
              <a:t>atmosphères explosives peuvent se former:</a:t>
            </a:r>
          </a:p>
          <a:p>
            <a:pPr algn="just">
              <a:lnSpc>
                <a:spcPct val="150000"/>
              </a:lnSpc>
            </a:pPr>
            <a:r>
              <a:rPr lang="fr-FR" dirty="0">
                <a:solidFill>
                  <a:srgbClr val="002060"/>
                </a:solidFill>
              </a:rPr>
              <a:t>o Dans les installations de combustion(fours, chaudières,…) en particulier en </a:t>
            </a:r>
            <a:r>
              <a:rPr lang="fr-FR" dirty="0" smtClean="0">
                <a:solidFill>
                  <a:srgbClr val="002060"/>
                </a:solidFill>
              </a:rPr>
              <a:t>cas d’extinction </a:t>
            </a:r>
            <a:r>
              <a:rPr lang="fr-FR" dirty="0">
                <a:solidFill>
                  <a:srgbClr val="002060"/>
                </a:solidFill>
              </a:rPr>
              <a:t>de flammes si le combustible n’est pas coupé.</a:t>
            </a:r>
          </a:p>
        </p:txBody>
      </p:sp>
    </p:spTree>
    <p:extLst>
      <p:ext uri="{BB962C8B-B14F-4D97-AF65-F5344CB8AC3E}">
        <p14:creationId xmlns:p14="http://schemas.microsoft.com/office/powerpoint/2010/main" val="453613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476672"/>
            <a:ext cx="3174267" cy="369332"/>
          </a:xfrm>
          <a:prstGeom prst="rect">
            <a:avLst/>
          </a:prstGeom>
        </p:spPr>
        <p:txBody>
          <a:bodyPr wrap="none">
            <a:spAutoFit/>
          </a:bodyPr>
          <a:lstStyle/>
          <a:p>
            <a:r>
              <a:rPr lang="fr-FR" b="1" u="sng" dirty="0">
                <a:solidFill>
                  <a:schemeClr val="accent3">
                    <a:lumMod val="75000"/>
                  </a:schemeClr>
                </a:solidFill>
              </a:rPr>
              <a:t>Les procédés </a:t>
            </a:r>
            <a:r>
              <a:rPr lang="fr-FR" b="1" u="sng" dirty="0" smtClean="0">
                <a:solidFill>
                  <a:schemeClr val="accent3">
                    <a:lumMod val="75000"/>
                  </a:schemeClr>
                </a:solidFill>
              </a:rPr>
              <a:t>d’extinction :</a:t>
            </a:r>
            <a:endParaRPr lang="fr-FR" b="1" u="sng" dirty="0">
              <a:solidFill>
                <a:schemeClr val="accent3">
                  <a:lumMod val="75000"/>
                </a:schemeClr>
              </a:solidFill>
            </a:endParaRPr>
          </a:p>
        </p:txBody>
      </p:sp>
      <p:sp>
        <p:nvSpPr>
          <p:cNvPr id="6" name="Rectangle 5"/>
          <p:cNvSpPr/>
          <p:nvPr/>
        </p:nvSpPr>
        <p:spPr>
          <a:xfrm>
            <a:off x="611560" y="836712"/>
            <a:ext cx="7848872" cy="3046988"/>
          </a:xfrm>
          <a:prstGeom prst="rect">
            <a:avLst/>
          </a:prstGeom>
        </p:spPr>
        <p:txBody>
          <a:bodyPr wrap="square">
            <a:spAutoFit/>
          </a:bodyPr>
          <a:lstStyle/>
          <a:p>
            <a:pPr marL="342900" indent="-342900" algn="just">
              <a:buAutoNum type="alphaLcPeriod"/>
            </a:pPr>
            <a:r>
              <a:rPr lang="fr-FR" sz="1600" b="1" dirty="0" smtClean="0">
                <a:solidFill>
                  <a:srgbClr val="0070C0"/>
                </a:solidFill>
              </a:rPr>
              <a:t>Le refroidissement :</a:t>
            </a:r>
            <a:endParaRPr lang="fr-FR" sz="1600" b="1" dirty="0">
              <a:solidFill>
                <a:srgbClr val="0070C0"/>
              </a:solidFill>
            </a:endParaRPr>
          </a:p>
          <a:p>
            <a:pPr algn="just"/>
            <a:r>
              <a:rPr lang="fr-FR" sz="1600" b="1" dirty="0" smtClean="0"/>
              <a:t>    o</a:t>
            </a:r>
            <a:r>
              <a:rPr lang="fr-FR" sz="1600" dirty="0" smtClean="0"/>
              <a:t> </a:t>
            </a:r>
            <a:r>
              <a:rPr lang="fr-FR" sz="1600" dirty="0"/>
              <a:t>Avec l’aide de l’agent extincteur (exemple: eau), l’abaissement de </a:t>
            </a:r>
            <a:r>
              <a:rPr lang="fr-FR" sz="1600" dirty="0" smtClean="0"/>
              <a:t>la température du combustible </a:t>
            </a:r>
            <a:r>
              <a:rPr lang="fr-FR" sz="1600" dirty="0"/>
              <a:t>au-dessous de la température </a:t>
            </a:r>
            <a:r>
              <a:rPr lang="fr-FR" sz="1600" dirty="0" smtClean="0"/>
              <a:t>d'inflammation.</a:t>
            </a:r>
            <a:endParaRPr lang="fr-FR" sz="1600" dirty="0"/>
          </a:p>
          <a:p>
            <a:pPr algn="just"/>
            <a:r>
              <a:rPr lang="fr-FR" sz="1600" b="1" dirty="0" smtClean="0"/>
              <a:t>    o</a:t>
            </a:r>
            <a:r>
              <a:rPr lang="fr-FR" sz="1600" dirty="0" smtClean="0"/>
              <a:t> </a:t>
            </a:r>
            <a:r>
              <a:rPr lang="fr-FR" sz="1600" dirty="0"/>
              <a:t>Refroidissement du liquide pour que sa température devienne inférieure au point éclair (« Flash point </a:t>
            </a:r>
            <a:r>
              <a:rPr lang="fr-FR" sz="1600" dirty="0" smtClean="0"/>
              <a:t>»).</a:t>
            </a:r>
          </a:p>
          <a:p>
            <a:pPr algn="just"/>
            <a:endParaRPr lang="fr-FR" sz="1600" dirty="0" smtClean="0"/>
          </a:p>
          <a:p>
            <a:pPr algn="just"/>
            <a:r>
              <a:rPr lang="fr-FR" sz="1600" b="1" dirty="0" smtClean="0">
                <a:solidFill>
                  <a:srgbClr val="0070C0"/>
                </a:solidFill>
              </a:rPr>
              <a:t>b</a:t>
            </a:r>
            <a:r>
              <a:rPr lang="fr-FR" sz="1600" b="1" dirty="0">
                <a:solidFill>
                  <a:srgbClr val="0070C0"/>
                </a:solidFill>
              </a:rPr>
              <a:t>. </a:t>
            </a:r>
            <a:r>
              <a:rPr lang="fr-FR" sz="1600" b="1" dirty="0" smtClean="0">
                <a:solidFill>
                  <a:srgbClr val="0070C0"/>
                </a:solidFill>
              </a:rPr>
              <a:t>L’étouffement : </a:t>
            </a:r>
            <a:r>
              <a:rPr lang="fr-FR" sz="1600" dirty="0"/>
              <a:t>L’agent extincteur va s’interposer entre le combustible et le</a:t>
            </a:r>
          </a:p>
          <a:p>
            <a:pPr algn="just"/>
            <a:r>
              <a:rPr lang="fr-FR" sz="1600" dirty="0"/>
              <a:t>comburant (l’oxygène de l’air).</a:t>
            </a:r>
          </a:p>
          <a:p>
            <a:pPr algn="just"/>
            <a:r>
              <a:rPr lang="fr-FR" sz="1600" b="1" dirty="0" smtClean="0"/>
              <a:t>   o</a:t>
            </a:r>
            <a:r>
              <a:rPr lang="fr-FR" sz="1600" dirty="0" smtClean="0"/>
              <a:t> </a:t>
            </a:r>
            <a:r>
              <a:rPr lang="fr-FR" sz="1600" dirty="0"/>
              <a:t>En formant une couche isolante (exemple: mousse, poudre).</a:t>
            </a:r>
          </a:p>
          <a:p>
            <a:pPr algn="just"/>
            <a:r>
              <a:rPr lang="fr-FR" sz="1600" b="1" dirty="0" smtClean="0"/>
              <a:t>   o</a:t>
            </a:r>
            <a:r>
              <a:rPr lang="fr-FR" sz="1600" dirty="0" smtClean="0"/>
              <a:t> </a:t>
            </a:r>
            <a:r>
              <a:rPr lang="fr-FR" sz="1600" dirty="0"/>
              <a:t>En abaissant le taux d’oxygène afin de rendre le feu impossible (exemple: gaz inerte)</a:t>
            </a:r>
          </a:p>
          <a:p>
            <a:pPr algn="just"/>
            <a:r>
              <a:rPr lang="fr-FR" sz="1600" b="1" dirty="0" smtClean="0"/>
              <a:t>   o</a:t>
            </a:r>
            <a:r>
              <a:rPr lang="fr-FR" sz="1600" dirty="0" smtClean="0"/>
              <a:t> </a:t>
            </a:r>
            <a:r>
              <a:rPr lang="fr-FR" sz="1600" dirty="0"/>
              <a:t>En recouvrant la matière enflammée (exemple: sable).</a:t>
            </a:r>
          </a:p>
        </p:txBody>
      </p:sp>
      <p:sp>
        <p:nvSpPr>
          <p:cNvPr id="7" name="Rectangle 6"/>
          <p:cNvSpPr/>
          <p:nvPr/>
        </p:nvSpPr>
        <p:spPr>
          <a:xfrm>
            <a:off x="611560" y="3917374"/>
            <a:ext cx="7704856" cy="1815882"/>
          </a:xfrm>
          <a:prstGeom prst="rect">
            <a:avLst/>
          </a:prstGeom>
        </p:spPr>
        <p:txBody>
          <a:bodyPr wrap="square">
            <a:spAutoFit/>
          </a:bodyPr>
          <a:lstStyle/>
          <a:p>
            <a:r>
              <a:rPr lang="fr-FR" sz="1600" b="1" dirty="0">
                <a:solidFill>
                  <a:srgbClr val="0070C0"/>
                </a:solidFill>
              </a:rPr>
              <a:t>c. L’inhibition:</a:t>
            </a:r>
          </a:p>
          <a:p>
            <a:pPr algn="just"/>
            <a:r>
              <a:rPr lang="fr-FR" sz="1600" dirty="0" smtClean="0"/>
              <a:t>L’agent </a:t>
            </a:r>
            <a:r>
              <a:rPr lang="fr-FR" sz="1600" dirty="0"/>
              <a:t>extincteur vient agir au </a:t>
            </a:r>
            <a:r>
              <a:rPr lang="fr-FR" sz="1600" dirty="0" smtClean="0"/>
              <a:t>cœur </a:t>
            </a:r>
            <a:r>
              <a:rPr lang="fr-FR" sz="1600" dirty="0"/>
              <a:t>de la flamme et interrompre </a:t>
            </a:r>
            <a:r>
              <a:rPr lang="fr-FR" sz="1600" dirty="0" smtClean="0"/>
              <a:t>les réactions </a:t>
            </a:r>
            <a:r>
              <a:rPr lang="fr-FR" sz="1600" dirty="0"/>
              <a:t>de </a:t>
            </a:r>
            <a:r>
              <a:rPr lang="fr-FR" sz="1600" dirty="0" smtClean="0"/>
              <a:t>la combustion.</a:t>
            </a:r>
            <a:endParaRPr lang="fr-FR" sz="1600" dirty="0"/>
          </a:p>
          <a:p>
            <a:r>
              <a:rPr lang="fr-FR" sz="1600" b="1" dirty="0">
                <a:solidFill>
                  <a:srgbClr val="0070C0"/>
                </a:solidFill>
              </a:rPr>
              <a:t>d. Le transfert:</a:t>
            </a:r>
          </a:p>
          <a:p>
            <a:pPr algn="just"/>
            <a:r>
              <a:rPr lang="fr-FR" sz="1600" b="1" dirty="0"/>
              <a:t>o</a:t>
            </a:r>
            <a:r>
              <a:rPr lang="fr-FR" sz="1600" dirty="0"/>
              <a:t> C’est un mode d’extinction spécial utilisé que sur les feux spéciaux comme </a:t>
            </a:r>
            <a:r>
              <a:rPr lang="fr-FR" sz="1600" dirty="0" smtClean="0"/>
              <a:t>les métaux</a:t>
            </a:r>
            <a:r>
              <a:rPr lang="fr-FR" sz="1600" dirty="0"/>
              <a:t>.</a:t>
            </a:r>
          </a:p>
          <a:p>
            <a:r>
              <a:rPr lang="fr-FR" sz="1600" b="1" dirty="0"/>
              <a:t>o</a:t>
            </a:r>
            <a:r>
              <a:rPr lang="fr-FR" sz="1600" dirty="0"/>
              <a:t> Le feu va être « transféré » à une matière plus facile à éteindre.</a:t>
            </a:r>
          </a:p>
        </p:txBody>
      </p:sp>
    </p:spTree>
    <p:extLst>
      <p:ext uri="{BB962C8B-B14F-4D97-AF65-F5344CB8AC3E}">
        <p14:creationId xmlns:p14="http://schemas.microsoft.com/office/powerpoint/2010/main" val="134270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8494" y="692696"/>
            <a:ext cx="7776864" cy="5262979"/>
          </a:xfrm>
          <a:prstGeom prst="rect">
            <a:avLst/>
          </a:prstGeom>
        </p:spPr>
        <p:txBody>
          <a:bodyPr wrap="square">
            <a:spAutoFit/>
          </a:bodyPr>
          <a:lstStyle/>
          <a:p>
            <a:pPr algn="just">
              <a:lnSpc>
                <a:spcPct val="150000"/>
              </a:lnSpc>
            </a:pPr>
            <a:r>
              <a:rPr lang="fr-FR" sz="1600" b="1" u="sng" dirty="0">
                <a:solidFill>
                  <a:srgbClr val="0070C0"/>
                </a:solidFill>
              </a:rPr>
              <a:t>Les types de classes </a:t>
            </a:r>
            <a:r>
              <a:rPr lang="fr-FR" sz="1600" b="1" u="sng" dirty="0" smtClean="0">
                <a:solidFill>
                  <a:srgbClr val="0070C0"/>
                </a:solidFill>
              </a:rPr>
              <a:t>d’incendie :</a:t>
            </a:r>
            <a:endParaRPr lang="fr-FR" sz="1600" b="1" u="sng" dirty="0">
              <a:solidFill>
                <a:srgbClr val="0070C0"/>
              </a:solidFill>
            </a:endParaRPr>
          </a:p>
          <a:p>
            <a:pPr algn="just">
              <a:lnSpc>
                <a:spcPct val="150000"/>
              </a:lnSpc>
            </a:pPr>
            <a:endParaRPr lang="fr-FR" sz="1600" dirty="0"/>
          </a:p>
          <a:p>
            <a:pPr algn="just">
              <a:lnSpc>
                <a:spcPct val="150000"/>
              </a:lnSpc>
            </a:pPr>
            <a:r>
              <a:rPr lang="fr-FR" sz="1600" dirty="0"/>
              <a:t>Il existe six classes d’incendie différentes:</a:t>
            </a:r>
          </a:p>
          <a:p>
            <a:pPr algn="just">
              <a:lnSpc>
                <a:spcPct val="150000"/>
              </a:lnSpc>
            </a:pPr>
            <a:endParaRPr lang="fr-FR" sz="1600" dirty="0"/>
          </a:p>
          <a:p>
            <a:pPr algn="just">
              <a:lnSpc>
                <a:spcPct val="150000"/>
              </a:lnSpc>
            </a:pPr>
            <a:r>
              <a:rPr lang="fr-FR" sz="1600" b="1" dirty="0"/>
              <a:t>Classe A</a:t>
            </a:r>
            <a:r>
              <a:rPr lang="fr-FR" sz="1600" dirty="0"/>
              <a:t> – incendies causés par des matériaux combustibles, notamment du papier, du tissu, du bois et d’autres solides inflammables.</a:t>
            </a:r>
          </a:p>
          <a:p>
            <a:pPr algn="just">
              <a:lnSpc>
                <a:spcPct val="150000"/>
              </a:lnSpc>
            </a:pPr>
            <a:r>
              <a:rPr lang="fr-FR" sz="1600" b="1" dirty="0"/>
              <a:t>Classe B</a:t>
            </a:r>
            <a:r>
              <a:rPr lang="fr-FR" sz="1600" dirty="0"/>
              <a:t> – incendies causés par des liquides inflammables tels que la peinture, la térébenthine ou l’essence, entre autres.</a:t>
            </a:r>
          </a:p>
          <a:p>
            <a:pPr algn="just">
              <a:lnSpc>
                <a:spcPct val="150000"/>
              </a:lnSpc>
            </a:pPr>
            <a:r>
              <a:rPr lang="fr-FR" sz="1600" b="1" dirty="0"/>
              <a:t>Classe C</a:t>
            </a:r>
            <a:r>
              <a:rPr lang="fr-FR" sz="1600" dirty="0"/>
              <a:t> – incendies provoqués par des gaz inflammables tels que le méthane, le butane ou l’hydrogène, entre autres.</a:t>
            </a:r>
          </a:p>
          <a:p>
            <a:pPr algn="just">
              <a:lnSpc>
                <a:spcPct val="150000"/>
              </a:lnSpc>
            </a:pPr>
            <a:r>
              <a:rPr lang="fr-FR" sz="1600" b="1" dirty="0"/>
              <a:t>Classe D</a:t>
            </a:r>
            <a:r>
              <a:rPr lang="fr-FR" sz="1600" dirty="0"/>
              <a:t> – incendies provoqués par des métaux combustibles tels que le potassium, l’aluminium ou le magnésium, entre autres.</a:t>
            </a:r>
          </a:p>
          <a:p>
            <a:pPr algn="just">
              <a:lnSpc>
                <a:spcPct val="150000"/>
              </a:lnSpc>
            </a:pPr>
            <a:r>
              <a:rPr lang="fr-FR" sz="1600" b="1" dirty="0"/>
              <a:t>Classe F</a:t>
            </a:r>
            <a:r>
              <a:rPr lang="fr-FR" sz="1600" dirty="0"/>
              <a:t> – incendies causés par des huiles de cuisson, par exemple un feu de casserole</a:t>
            </a:r>
            <a:r>
              <a:rPr lang="fr-FR" sz="1600" dirty="0" smtClean="0"/>
              <a:t>.</a:t>
            </a:r>
            <a:endParaRPr lang="fr-FR" sz="1600" dirty="0"/>
          </a:p>
        </p:txBody>
      </p:sp>
    </p:spTree>
    <p:extLst>
      <p:ext uri="{BB962C8B-B14F-4D97-AF65-F5344CB8AC3E}">
        <p14:creationId xmlns:p14="http://schemas.microsoft.com/office/powerpoint/2010/main" val="8205505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0799" y="980728"/>
            <a:ext cx="5021321" cy="4031873"/>
          </a:xfrm>
          <a:prstGeom prst="rect">
            <a:avLst/>
          </a:prstGeom>
        </p:spPr>
        <p:txBody>
          <a:bodyPr wrap="square">
            <a:spAutoFit/>
          </a:bodyPr>
          <a:lstStyle/>
          <a:p>
            <a:pPr algn="just">
              <a:lnSpc>
                <a:spcPct val="200000"/>
              </a:lnSpc>
            </a:pPr>
            <a:r>
              <a:rPr lang="fr-FR" sz="1600" b="1" u="sng" dirty="0">
                <a:solidFill>
                  <a:srgbClr val="0070C0"/>
                </a:solidFill>
              </a:rPr>
              <a:t>Types d’extincteurs </a:t>
            </a:r>
            <a:r>
              <a:rPr lang="fr-FR" sz="1600" b="1" u="sng" dirty="0" smtClean="0">
                <a:solidFill>
                  <a:srgbClr val="0070C0"/>
                </a:solidFill>
              </a:rPr>
              <a:t>:</a:t>
            </a:r>
          </a:p>
          <a:p>
            <a:pPr algn="just">
              <a:lnSpc>
                <a:spcPct val="200000"/>
              </a:lnSpc>
            </a:pPr>
            <a:r>
              <a:rPr lang="fr-FR" sz="1600" dirty="0" smtClean="0"/>
              <a:t>	Un </a:t>
            </a:r>
            <a:r>
              <a:rPr lang="fr-FR" sz="1600" dirty="0"/>
              <a:t>extincteur est un appareil de lutte contre l'incendie ou les fortes chaleurs capable de projeter ou de répandre une substance appropriée — appelée « agent extincteur » — afin d'éteindre un début d'incendie</a:t>
            </a:r>
            <a:r>
              <a:rPr lang="fr-FR" sz="1600" dirty="0" smtClean="0"/>
              <a:t>. Les </a:t>
            </a:r>
            <a:r>
              <a:rPr lang="fr-FR" sz="1600" dirty="0"/>
              <a:t>extincteurs constituent un équipement qui permet de lutter </a:t>
            </a:r>
            <a:r>
              <a:rPr lang="fr-FR" sz="1600" dirty="0" smtClean="0"/>
              <a:t>contre </a:t>
            </a:r>
            <a:r>
              <a:rPr lang="fr-FR" sz="1600" dirty="0"/>
              <a:t>le feu. </a:t>
            </a:r>
          </a:p>
        </p:txBody>
      </p:sp>
      <p:sp>
        <p:nvSpPr>
          <p:cNvPr id="5" name="AutoShape 4" descr="https://upload.wikimedia.org/wikipedia/commons/thumb/a/a1/Fire_extinguisher_section.png/170px-Fire_extinguisher_section.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12199" t="4822" r="7829" b="5507"/>
          <a:stretch/>
        </p:blipFill>
        <p:spPr bwMode="auto">
          <a:xfrm>
            <a:off x="5834864" y="1279317"/>
            <a:ext cx="2630499" cy="452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128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7373" y="2046342"/>
            <a:ext cx="7056784" cy="2476960"/>
          </a:xfrm>
          <a:prstGeom prst="rect">
            <a:avLst/>
          </a:prstGeom>
        </p:spPr>
        <p:txBody>
          <a:bodyPr wrap="square">
            <a:spAutoFit/>
          </a:bodyPr>
          <a:lstStyle/>
          <a:p>
            <a:pPr marL="342900" indent="-342900" algn="just">
              <a:lnSpc>
                <a:spcPct val="200000"/>
              </a:lnSpc>
              <a:buAutoNum type="alphaLcPeriod"/>
            </a:pPr>
            <a:r>
              <a:rPr lang="fr-FR" sz="1600" b="1" dirty="0" smtClean="0">
                <a:solidFill>
                  <a:srgbClr val="0070C0"/>
                </a:solidFill>
              </a:rPr>
              <a:t>Extincteur </a:t>
            </a:r>
            <a:r>
              <a:rPr lang="fr-FR" sz="1600" b="1" dirty="0">
                <a:solidFill>
                  <a:srgbClr val="0070C0"/>
                </a:solidFill>
              </a:rPr>
              <a:t>à eau</a:t>
            </a:r>
            <a:r>
              <a:rPr lang="fr-FR" sz="1600" b="1" dirty="0" smtClean="0">
                <a:solidFill>
                  <a:srgbClr val="0070C0"/>
                </a:solidFill>
              </a:rPr>
              <a:t>:</a:t>
            </a:r>
          </a:p>
          <a:p>
            <a:pPr algn="just">
              <a:lnSpc>
                <a:spcPct val="200000"/>
              </a:lnSpc>
            </a:pPr>
            <a:r>
              <a:rPr lang="fr-FR" sz="1600" b="1" dirty="0" smtClean="0"/>
              <a:t>o</a:t>
            </a:r>
            <a:r>
              <a:rPr lang="fr-FR" sz="1600" dirty="0" smtClean="0"/>
              <a:t> </a:t>
            </a:r>
            <a:r>
              <a:rPr lang="fr-FR" sz="1600" dirty="0"/>
              <a:t>Ils contiennent toujours un additif </a:t>
            </a:r>
            <a:r>
              <a:rPr lang="fr-FR" sz="1600" dirty="0" smtClean="0"/>
              <a:t>émulseur (</a:t>
            </a:r>
            <a:r>
              <a:rPr lang="fr-FR" sz="1600" dirty="0"/>
              <a:t>L'émulseur le plus rencontré est l'A3F ou AFFF</a:t>
            </a:r>
            <a:r>
              <a:rPr lang="fr-FR" sz="1600" dirty="0" smtClean="0"/>
              <a:t>), rendant </a:t>
            </a:r>
            <a:r>
              <a:rPr lang="fr-FR" sz="1600" dirty="0"/>
              <a:t>l’eau plus pénétrante, plus </a:t>
            </a:r>
            <a:r>
              <a:rPr lang="fr-FR" sz="1600" dirty="0" smtClean="0"/>
              <a:t>mouillante résultant </a:t>
            </a:r>
            <a:r>
              <a:rPr lang="fr-FR" sz="1600" dirty="0"/>
              <a:t>en une meilleure efficacité dans la </a:t>
            </a:r>
            <a:r>
              <a:rPr lang="fr-FR" sz="1600" dirty="0" smtClean="0"/>
              <a:t>lutte contre </a:t>
            </a:r>
            <a:r>
              <a:rPr lang="fr-FR" sz="1600" dirty="0"/>
              <a:t>les flammes.</a:t>
            </a:r>
          </a:p>
        </p:txBody>
      </p:sp>
      <p:sp>
        <p:nvSpPr>
          <p:cNvPr id="5" name="Rectangle 4"/>
          <p:cNvSpPr/>
          <p:nvPr/>
        </p:nvSpPr>
        <p:spPr>
          <a:xfrm>
            <a:off x="683568" y="836712"/>
            <a:ext cx="2661306" cy="369332"/>
          </a:xfrm>
          <a:prstGeom prst="rect">
            <a:avLst/>
          </a:prstGeom>
        </p:spPr>
        <p:txBody>
          <a:bodyPr wrap="none">
            <a:spAutoFit/>
          </a:bodyPr>
          <a:lstStyle/>
          <a:p>
            <a:pPr marL="285750" indent="-285750">
              <a:buFont typeface="Wingdings" pitchFamily="2" charset="2"/>
              <a:buChar char="v"/>
            </a:pPr>
            <a:r>
              <a:rPr lang="fr-FR" b="1" u="sng" dirty="0">
                <a:solidFill>
                  <a:schemeClr val="accent3">
                    <a:lumMod val="75000"/>
                  </a:schemeClr>
                </a:solidFill>
              </a:rPr>
              <a:t>Agents </a:t>
            </a:r>
            <a:r>
              <a:rPr lang="fr-FR" b="1" u="sng" dirty="0" smtClean="0">
                <a:solidFill>
                  <a:schemeClr val="accent3">
                    <a:lumMod val="75000"/>
                  </a:schemeClr>
                </a:solidFill>
              </a:rPr>
              <a:t>extincteurs </a:t>
            </a:r>
            <a:r>
              <a:rPr lang="fr-FR" b="1" u="sng" dirty="0" smtClean="0">
                <a:solidFill>
                  <a:srgbClr val="0070C0"/>
                </a:solidFill>
              </a:rPr>
              <a:t>:</a:t>
            </a:r>
            <a:endParaRPr lang="fr-FR" b="1" u="sng" dirty="0">
              <a:solidFill>
                <a:srgbClr val="0070C0"/>
              </a:solidFill>
            </a:endParaRPr>
          </a:p>
        </p:txBody>
      </p:sp>
      <p:sp>
        <p:nvSpPr>
          <p:cNvPr id="6" name="Rectangle 5"/>
          <p:cNvSpPr/>
          <p:nvPr/>
        </p:nvSpPr>
        <p:spPr>
          <a:xfrm>
            <a:off x="899592" y="1267584"/>
            <a:ext cx="7416824" cy="784189"/>
          </a:xfrm>
          <a:prstGeom prst="rect">
            <a:avLst/>
          </a:prstGeom>
        </p:spPr>
        <p:txBody>
          <a:bodyPr wrap="square">
            <a:spAutoFit/>
          </a:bodyPr>
          <a:lstStyle/>
          <a:p>
            <a:pPr algn="just">
              <a:lnSpc>
                <a:spcPct val="150000"/>
              </a:lnSpc>
            </a:pPr>
            <a:r>
              <a:rPr lang="fr-FR" sz="1600" dirty="0" smtClean="0"/>
              <a:t>	Un </a:t>
            </a:r>
            <a:r>
              <a:rPr lang="fr-FR" sz="1600" dirty="0"/>
              <a:t>agent extincteur est un produit agissant sur le feu </a:t>
            </a:r>
            <a:r>
              <a:rPr lang="fr-FR" sz="1600" dirty="0" smtClean="0"/>
              <a:t>en s'opposant </a:t>
            </a:r>
            <a:r>
              <a:rPr lang="fr-FR" sz="1600" dirty="0"/>
              <a:t>à la réaction de combustion.</a:t>
            </a:r>
          </a:p>
        </p:txBody>
      </p:sp>
      <p:sp>
        <p:nvSpPr>
          <p:cNvPr id="7" name="Rectangle 6"/>
          <p:cNvSpPr/>
          <p:nvPr/>
        </p:nvSpPr>
        <p:spPr>
          <a:xfrm>
            <a:off x="887373" y="4725144"/>
            <a:ext cx="7429043" cy="784189"/>
          </a:xfrm>
          <a:prstGeom prst="rect">
            <a:avLst/>
          </a:prstGeom>
        </p:spPr>
        <p:txBody>
          <a:bodyPr wrap="square">
            <a:spAutoFit/>
          </a:bodyPr>
          <a:lstStyle/>
          <a:p>
            <a:pPr>
              <a:lnSpc>
                <a:spcPct val="150000"/>
              </a:lnSpc>
            </a:pPr>
            <a:r>
              <a:rPr lang="fr-FR" sz="1600" dirty="0" smtClean="0"/>
              <a:t>	Leur </a:t>
            </a:r>
            <a:r>
              <a:rPr lang="fr-FR" sz="1600" dirty="0"/>
              <a:t>efficacité est maximale sur les feux de </a:t>
            </a:r>
            <a:r>
              <a:rPr lang="fr-FR" sz="1600" dirty="0">
                <a:solidFill>
                  <a:srgbClr val="FF0000"/>
                </a:solidFill>
              </a:rPr>
              <a:t>classe A</a:t>
            </a:r>
            <a:r>
              <a:rPr lang="fr-FR" sz="1600" dirty="0"/>
              <a:t>. Grâce à l'additif ils sont aussi utilisables sur les feux de </a:t>
            </a:r>
            <a:r>
              <a:rPr lang="fr-FR" sz="1600" dirty="0">
                <a:solidFill>
                  <a:srgbClr val="FF0000"/>
                </a:solidFill>
              </a:rPr>
              <a:t>classe B</a:t>
            </a:r>
          </a:p>
        </p:txBody>
      </p:sp>
    </p:spTree>
    <p:extLst>
      <p:ext uri="{BB962C8B-B14F-4D97-AF65-F5344CB8AC3E}">
        <p14:creationId xmlns:p14="http://schemas.microsoft.com/office/powerpoint/2010/main" val="3508527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9632" y="908720"/>
            <a:ext cx="5886400" cy="3139321"/>
          </a:xfrm>
          <a:prstGeom prst="rect">
            <a:avLst/>
          </a:prstGeom>
        </p:spPr>
        <p:txBody>
          <a:bodyPr wrap="square">
            <a:spAutoFit/>
          </a:bodyPr>
          <a:lstStyle/>
          <a:p>
            <a:pPr>
              <a:lnSpc>
                <a:spcPct val="150000"/>
              </a:lnSpc>
            </a:pPr>
            <a:r>
              <a:rPr lang="fr-FR" sz="2200" b="1" u="sng" dirty="0">
                <a:solidFill>
                  <a:srgbClr val="0070C0"/>
                </a:solidFill>
              </a:rPr>
              <a:t>Chapitre </a:t>
            </a:r>
            <a:r>
              <a:rPr lang="fr-FR" sz="2200" b="1" u="sng" dirty="0" smtClean="0">
                <a:solidFill>
                  <a:srgbClr val="0070C0"/>
                </a:solidFill>
              </a:rPr>
              <a:t>I</a:t>
            </a:r>
          </a:p>
          <a:p>
            <a:pPr>
              <a:lnSpc>
                <a:spcPct val="150000"/>
              </a:lnSpc>
            </a:pPr>
            <a:endParaRPr lang="fr-FR" sz="2200" b="1" u="sng" dirty="0" smtClean="0">
              <a:solidFill>
                <a:srgbClr val="0070C0"/>
              </a:solidFill>
            </a:endParaRPr>
          </a:p>
          <a:p>
            <a:pPr algn="ctr">
              <a:lnSpc>
                <a:spcPct val="150000"/>
              </a:lnSpc>
            </a:pPr>
            <a:endParaRPr lang="fr-FR" sz="2200" b="1" u="sng" dirty="0">
              <a:solidFill>
                <a:srgbClr val="0070C0"/>
              </a:solidFill>
            </a:endParaRPr>
          </a:p>
          <a:p>
            <a:pPr>
              <a:lnSpc>
                <a:spcPct val="150000"/>
              </a:lnSpc>
            </a:pPr>
            <a:r>
              <a:rPr lang="fr-FR" sz="2200" b="1" dirty="0" smtClean="0">
                <a:solidFill>
                  <a:schemeClr val="accent3">
                    <a:lumMod val="75000"/>
                  </a:schemeClr>
                </a:solidFill>
              </a:rPr>
              <a:t>         Hygiène</a:t>
            </a:r>
            <a:r>
              <a:rPr lang="fr-FR" sz="2200" b="1" dirty="0">
                <a:solidFill>
                  <a:schemeClr val="accent3">
                    <a:lumMod val="75000"/>
                  </a:schemeClr>
                </a:solidFill>
              </a:rPr>
              <a:t>, </a:t>
            </a:r>
            <a:endParaRPr lang="fr-FR" sz="2200" b="1" dirty="0" smtClean="0">
              <a:solidFill>
                <a:schemeClr val="accent3">
                  <a:lumMod val="75000"/>
                </a:schemeClr>
              </a:solidFill>
            </a:endParaRPr>
          </a:p>
          <a:p>
            <a:pPr>
              <a:lnSpc>
                <a:spcPct val="150000"/>
              </a:lnSpc>
            </a:pPr>
            <a:r>
              <a:rPr lang="fr-FR" sz="2200" b="1" dirty="0">
                <a:solidFill>
                  <a:srgbClr val="00B050"/>
                </a:solidFill>
              </a:rPr>
              <a:t> </a:t>
            </a:r>
            <a:r>
              <a:rPr lang="fr-FR" sz="2200" b="1" dirty="0" smtClean="0">
                <a:solidFill>
                  <a:srgbClr val="00B050"/>
                </a:solidFill>
              </a:rPr>
              <a:t>                sécurité </a:t>
            </a:r>
            <a:r>
              <a:rPr lang="fr-FR" sz="2200" b="1" dirty="0" smtClean="0"/>
              <a:t>et</a:t>
            </a:r>
          </a:p>
          <a:p>
            <a:pPr>
              <a:lnSpc>
                <a:spcPct val="150000"/>
              </a:lnSpc>
            </a:pPr>
            <a:r>
              <a:rPr lang="fr-FR" sz="2200" b="1" dirty="0" smtClean="0">
                <a:solidFill>
                  <a:schemeClr val="accent3">
                    <a:lumMod val="75000"/>
                  </a:schemeClr>
                </a:solidFill>
              </a:rPr>
              <a:t>                               </a:t>
            </a:r>
            <a:r>
              <a:rPr lang="fr-FR" sz="2200" b="1" dirty="0" smtClean="0">
                <a:solidFill>
                  <a:srgbClr val="FFC000"/>
                </a:solidFill>
              </a:rPr>
              <a:t>environnement </a:t>
            </a:r>
            <a:endParaRPr lang="fr-FR" sz="2200" b="1" dirty="0">
              <a:solidFill>
                <a:srgbClr val="FFC000"/>
              </a:solidFill>
            </a:endParaRPr>
          </a:p>
        </p:txBody>
      </p:sp>
      <p:sp>
        <p:nvSpPr>
          <p:cNvPr id="2" name="Bulle ronde 1"/>
          <p:cNvSpPr/>
          <p:nvPr/>
        </p:nvSpPr>
        <p:spPr>
          <a:xfrm>
            <a:off x="827584" y="1844824"/>
            <a:ext cx="5760640" cy="2520280"/>
          </a:xfrm>
          <a:prstGeom prst="wedgeEllipseCallout">
            <a:avLst/>
          </a:prstGeom>
          <a:no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880981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836712"/>
            <a:ext cx="2813591" cy="369332"/>
          </a:xfrm>
          <a:prstGeom prst="rect">
            <a:avLst/>
          </a:prstGeom>
        </p:spPr>
        <p:txBody>
          <a:bodyPr wrap="none">
            <a:spAutoFit/>
          </a:bodyPr>
          <a:lstStyle/>
          <a:p>
            <a:r>
              <a:rPr lang="fr-FR" b="1" u="sng" dirty="0" smtClean="0">
                <a:solidFill>
                  <a:srgbClr val="FF0000"/>
                </a:solidFill>
              </a:rPr>
              <a:t>b, Extincteur </a:t>
            </a:r>
            <a:r>
              <a:rPr lang="fr-FR" b="1" u="sng" dirty="0">
                <a:solidFill>
                  <a:srgbClr val="FF0000"/>
                </a:solidFill>
              </a:rPr>
              <a:t>à mousse :</a:t>
            </a:r>
          </a:p>
        </p:txBody>
      </p:sp>
      <p:sp>
        <p:nvSpPr>
          <p:cNvPr id="5" name="Rectangle 4"/>
          <p:cNvSpPr/>
          <p:nvPr/>
        </p:nvSpPr>
        <p:spPr>
          <a:xfrm>
            <a:off x="955488" y="1556792"/>
            <a:ext cx="7344816" cy="1892185"/>
          </a:xfrm>
          <a:prstGeom prst="rect">
            <a:avLst/>
          </a:prstGeom>
        </p:spPr>
        <p:txBody>
          <a:bodyPr wrap="square">
            <a:spAutoFit/>
          </a:bodyPr>
          <a:lstStyle/>
          <a:p>
            <a:pPr algn="just">
              <a:lnSpc>
                <a:spcPct val="150000"/>
              </a:lnSpc>
            </a:pPr>
            <a:r>
              <a:rPr lang="fr-FR" sz="1600" dirty="0" smtClean="0"/>
              <a:t>	La </a:t>
            </a:r>
            <a:r>
              <a:rPr lang="fr-FR" sz="1600" dirty="0"/>
              <a:t>conception et le contenu des extincteurs à mousse est identique à celle des extincteurs à eau avec additif. La solution est ici mélangée à l'air au niveau du diffuseur, qui se compose d'un simple tube mousse (un long tube doté d'une ouverture à son origine pour faire entrer l'air </a:t>
            </a:r>
            <a:r>
              <a:rPr lang="fr-FR" sz="1600" dirty="0" smtClean="0"/>
              <a:t> </a:t>
            </a:r>
            <a:r>
              <a:rPr lang="fr-FR" sz="1600" dirty="0"/>
              <a:t>formant de la mousse à bas foisonnement (mousse lourde).</a:t>
            </a:r>
          </a:p>
        </p:txBody>
      </p:sp>
      <p:sp>
        <p:nvSpPr>
          <p:cNvPr id="6" name="Rectangle 5"/>
          <p:cNvSpPr/>
          <p:nvPr/>
        </p:nvSpPr>
        <p:spPr>
          <a:xfrm>
            <a:off x="971600" y="3573016"/>
            <a:ext cx="7328704" cy="784189"/>
          </a:xfrm>
          <a:prstGeom prst="rect">
            <a:avLst/>
          </a:prstGeom>
        </p:spPr>
        <p:txBody>
          <a:bodyPr wrap="square">
            <a:spAutoFit/>
          </a:bodyPr>
          <a:lstStyle/>
          <a:p>
            <a:pPr algn="just">
              <a:lnSpc>
                <a:spcPct val="150000"/>
              </a:lnSpc>
            </a:pPr>
            <a:r>
              <a:rPr lang="fr-FR" sz="1600" dirty="0" smtClean="0"/>
              <a:t>	Il </a:t>
            </a:r>
            <a:r>
              <a:rPr lang="fr-FR" sz="1600" dirty="0"/>
              <a:t>s'agit du seul agent capable d’éteindre proprement, sûrement et sans risque de réinflammation les feux de liquides (classe B).</a:t>
            </a:r>
          </a:p>
        </p:txBody>
      </p:sp>
    </p:spTree>
    <p:extLst>
      <p:ext uri="{BB962C8B-B14F-4D97-AF65-F5344CB8AC3E}">
        <p14:creationId xmlns:p14="http://schemas.microsoft.com/office/powerpoint/2010/main" val="38922323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0815" y="433216"/>
            <a:ext cx="2800767" cy="369332"/>
          </a:xfrm>
          <a:prstGeom prst="rect">
            <a:avLst/>
          </a:prstGeom>
        </p:spPr>
        <p:txBody>
          <a:bodyPr wrap="none">
            <a:spAutoFit/>
          </a:bodyPr>
          <a:lstStyle/>
          <a:p>
            <a:r>
              <a:rPr lang="fr-FR" b="1" u="sng" dirty="0" smtClean="0">
                <a:solidFill>
                  <a:srgbClr val="FF0000"/>
                </a:solidFill>
              </a:rPr>
              <a:t>C, Extincteur </a:t>
            </a:r>
            <a:r>
              <a:rPr lang="fr-FR" b="1" u="sng" dirty="0">
                <a:solidFill>
                  <a:srgbClr val="FF0000"/>
                </a:solidFill>
              </a:rPr>
              <a:t>à poudre :</a:t>
            </a:r>
          </a:p>
        </p:txBody>
      </p:sp>
      <p:sp>
        <p:nvSpPr>
          <p:cNvPr id="5" name="Rectangle 4"/>
          <p:cNvSpPr/>
          <p:nvPr/>
        </p:nvSpPr>
        <p:spPr>
          <a:xfrm>
            <a:off x="752200" y="964876"/>
            <a:ext cx="7488832" cy="1323439"/>
          </a:xfrm>
          <a:prstGeom prst="rect">
            <a:avLst/>
          </a:prstGeom>
        </p:spPr>
        <p:txBody>
          <a:bodyPr wrap="square">
            <a:spAutoFit/>
          </a:bodyPr>
          <a:lstStyle/>
          <a:p>
            <a:pPr algn="just"/>
            <a:r>
              <a:rPr lang="fr-FR" sz="1600" dirty="0" smtClean="0">
                <a:latin typeface="Arial" pitchFamily="34" charset="0"/>
                <a:cs typeface="Arial" pitchFamily="34" charset="0"/>
              </a:rPr>
              <a:t>	Les </a:t>
            </a:r>
            <a:r>
              <a:rPr lang="fr-FR" sz="1600" dirty="0">
                <a:latin typeface="Arial" pitchFamily="34" charset="0"/>
                <a:cs typeface="Arial" pitchFamily="34" charset="0"/>
              </a:rPr>
              <a:t>extincteurs à poudre contiennent une poudre chimique qui agit de plusieurs manières, principalement </a:t>
            </a:r>
            <a:r>
              <a:rPr lang="fr-FR" sz="1600" dirty="0" smtClean="0">
                <a:latin typeface="Arial" pitchFamily="34" charset="0"/>
                <a:cs typeface="Arial" pitchFamily="34" charset="0"/>
              </a:rPr>
              <a:t>en </a:t>
            </a:r>
            <a:r>
              <a:rPr lang="fr-FR" sz="1600" dirty="0">
                <a:latin typeface="Arial" pitchFamily="34" charset="0"/>
                <a:cs typeface="Arial" pitchFamily="34" charset="0"/>
              </a:rPr>
              <a:t>isolant le </a:t>
            </a:r>
            <a:r>
              <a:rPr lang="fr-FR" sz="1600" dirty="0" smtClean="0">
                <a:latin typeface="Arial" pitchFamily="34" charset="0"/>
                <a:cs typeface="Arial" pitchFamily="34" charset="0"/>
              </a:rPr>
              <a:t>combustible. </a:t>
            </a:r>
            <a:r>
              <a:rPr lang="fr-FR" sz="1600" dirty="0">
                <a:latin typeface="Arial" pitchFamily="34" charset="0"/>
                <a:cs typeface="Arial" pitchFamily="34" charset="0"/>
              </a:rPr>
              <a:t>Elle n'a aucun pouvoir refroidissant</a:t>
            </a:r>
            <a:r>
              <a:rPr lang="fr-FR" sz="1600" dirty="0" smtClean="0">
                <a:latin typeface="Arial" pitchFamily="34" charset="0"/>
                <a:cs typeface="Arial" pitchFamily="34" charset="0"/>
              </a:rPr>
              <a:t>. Cependant</a:t>
            </a:r>
            <a:r>
              <a:rPr lang="fr-FR" sz="1600" dirty="0">
                <a:latin typeface="Arial" pitchFamily="34" charset="0"/>
                <a:cs typeface="Arial" pitchFamily="34" charset="0"/>
              </a:rPr>
              <a:t>, ce sont les extincteurs les plus rapides en matière d’extinction du </a:t>
            </a:r>
            <a:r>
              <a:rPr lang="fr-FR" sz="1600" dirty="0" smtClean="0">
                <a:latin typeface="Arial" pitchFamily="34" charset="0"/>
                <a:cs typeface="Arial" pitchFamily="34" charset="0"/>
              </a:rPr>
              <a:t>feu, et </a:t>
            </a:r>
            <a:r>
              <a:rPr lang="fr-FR" sz="1600" dirty="0">
                <a:latin typeface="Arial" pitchFamily="34" charset="0"/>
                <a:cs typeface="Arial" pitchFamily="34" charset="0"/>
              </a:rPr>
              <a:t>constituent la solution la plus efficace pour les feux de classe </a:t>
            </a:r>
            <a:r>
              <a:rPr lang="fr-FR" sz="1600" dirty="0" smtClean="0">
                <a:latin typeface="Arial" pitchFamily="34" charset="0"/>
                <a:cs typeface="Arial" pitchFamily="34" charset="0"/>
              </a:rPr>
              <a:t>C et D.</a:t>
            </a:r>
            <a:endParaRPr lang="fr-FR" sz="1600" dirty="0">
              <a:latin typeface="Arial" pitchFamily="34" charset="0"/>
              <a:cs typeface="Arial" pitchFamily="34" charset="0"/>
            </a:endParaRPr>
          </a:p>
        </p:txBody>
      </p:sp>
      <p:sp>
        <p:nvSpPr>
          <p:cNvPr id="6" name="Rectangle 5"/>
          <p:cNvSpPr/>
          <p:nvPr/>
        </p:nvSpPr>
        <p:spPr>
          <a:xfrm>
            <a:off x="640815" y="2348880"/>
            <a:ext cx="3966150" cy="338554"/>
          </a:xfrm>
          <a:prstGeom prst="rect">
            <a:avLst/>
          </a:prstGeom>
        </p:spPr>
        <p:txBody>
          <a:bodyPr wrap="none">
            <a:spAutoFit/>
          </a:bodyPr>
          <a:lstStyle/>
          <a:p>
            <a:r>
              <a:rPr lang="fr-FR" sz="1600" b="1" dirty="0" smtClean="0">
                <a:solidFill>
                  <a:schemeClr val="accent4">
                    <a:lumMod val="75000"/>
                  </a:schemeClr>
                </a:solidFill>
              </a:rPr>
              <a:t>* Poudres </a:t>
            </a:r>
            <a:r>
              <a:rPr lang="fr-FR" sz="1600" b="1" dirty="0">
                <a:solidFill>
                  <a:schemeClr val="accent4">
                    <a:lumMod val="75000"/>
                  </a:schemeClr>
                </a:solidFill>
              </a:rPr>
              <a:t>BC (feux de classes B et C</a:t>
            </a:r>
            <a:r>
              <a:rPr lang="fr-FR" sz="1600" b="1" dirty="0" smtClean="0">
                <a:solidFill>
                  <a:schemeClr val="accent4">
                    <a:lumMod val="75000"/>
                  </a:schemeClr>
                </a:solidFill>
              </a:rPr>
              <a:t>) :</a:t>
            </a:r>
            <a:endParaRPr lang="fr-FR" sz="1600" b="1" dirty="0">
              <a:solidFill>
                <a:schemeClr val="accent4">
                  <a:lumMod val="75000"/>
                </a:schemeClr>
              </a:solidFill>
            </a:endParaRPr>
          </a:p>
        </p:txBody>
      </p:sp>
      <p:sp>
        <p:nvSpPr>
          <p:cNvPr id="7" name="Rectangle 6"/>
          <p:cNvSpPr/>
          <p:nvPr/>
        </p:nvSpPr>
        <p:spPr>
          <a:xfrm>
            <a:off x="755576" y="2657282"/>
            <a:ext cx="7488832" cy="830997"/>
          </a:xfrm>
          <a:prstGeom prst="rect">
            <a:avLst/>
          </a:prstGeom>
        </p:spPr>
        <p:txBody>
          <a:bodyPr wrap="square">
            <a:spAutoFit/>
          </a:bodyPr>
          <a:lstStyle/>
          <a:p>
            <a:pPr algn="just"/>
            <a:r>
              <a:rPr lang="fr-FR" sz="1600" dirty="0">
                <a:latin typeface="Arial" pitchFamily="34" charset="0"/>
                <a:cs typeface="Arial" pitchFamily="34" charset="0"/>
              </a:rPr>
              <a:t>Elle est composée principalement de bicarbonate de sodium ou de bicarbonate de potassium (85-95 %) qui sous l'effet de la chaleur se décomposent en dégageant notamment du CO2.</a:t>
            </a:r>
          </a:p>
        </p:txBody>
      </p:sp>
      <p:sp>
        <p:nvSpPr>
          <p:cNvPr id="8" name="Rectangle 7"/>
          <p:cNvSpPr/>
          <p:nvPr/>
        </p:nvSpPr>
        <p:spPr>
          <a:xfrm>
            <a:off x="755576" y="3488279"/>
            <a:ext cx="4180953" cy="338554"/>
          </a:xfrm>
          <a:prstGeom prst="rect">
            <a:avLst/>
          </a:prstGeom>
        </p:spPr>
        <p:txBody>
          <a:bodyPr wrap="none">
            <a:spAutoFit/>
          </a:bodyPr>
          <a:lstStyle/>
          <a:p>
            <a:r>
              <a:rPr lang="fr-FR" sz="1600" b="1" dirty="0" smtClean="0">
                <a:solidFill>
                  <a:schemeClr val="accent4">
                    <a:lumMod val="75000"/>
                  </a:schemeClr>
                </a:solidFill>
              </a:rPr>
              <a:t>* Poudre </a:t>
            </a:r>
            <a:r>
              <a:rPr lang="fr-FR" sz="1600" b="1" dirty="0">
                <a:solidFill>
                  <a:schemeClr val="accent4">
                    <a:lumMod val="75000"/>
                  </a:schemeClr>
                </a:solidFill>
              </a:rPr>
              <a:t>ABC (feux de classes A, B et C)</a:t>
            </a:r>
          </a:p>
        </p:txBody>
      </p:sp>
      <p:sp>
        <p:nvSpPr>
          <p:cNvPr id="9" name="Rectangle 8"/>
          <p:cNvSpPr/>
          <p:nvPr/>
        </p:nvSpPr>
        <p:spPr>
          <a:xfrm>
            <a:off x="627954" y="3903777"/>
            <a:ext cx="7488832" cy="830997"/>
          </a:xfrm>
          <a:prstGeom prst="rect">
            <a:avLst/>
          </a:prstGeom>
        </p:spPr>
        <p:txBody>
          <a:bodyPr wrap="square">
            <a:spAutoFit/>
          </a:bodyPr>
          <a:lstStyle/>
          <a:p>
            <a:pPr algn="just"/>
            <a:r>
              <a:rPr lang="fr-FR" sz="1600" dirty="0">
                <a:latin typeface="Arial" pitchFamily="34" charset="0"/>
                <a:cs typeface="Arial" pitchFamily="34" charset="0"/>
              </a:rPr>
              <a:t>Elle est composée principalement (jusqu'à 9%) de phosphate ou sulfate d'ammonium, de phosphate </a:t>
            </a:r>
            <a:r>
              <a:rPr lang="fr-FR" sz="1600" dirty="0" err="1">
                <a:latin typeface="Arial" pitchFamily="34" charset="0"/>
                <a:cs typeface="Arial" pitchFamily="34" charset="0"/>
              </a:rPr>
              <a:t>monoamonique</a:t>
            </a:r>
            <a:r>
              <a:rPr lang="fr-FR" sz="1600" dirty="0">
                <a:latin typeface="Arial" pitchFamily="34" charset="0"/>
                <a:cs typeface="Arial" pitchFamily="34" charset="0"/>
              </a:rPr>
              <a:t> ou de carbamate ou bicarbonate de sodium.</a:t>
            </a:r>
          </a:p>
        </p:txBody>
      </p:sp>
      <p:sp>
        <p:nvSpPr>
          <p:cNvPr id="10" name="Rectangle 9"/>
          <p:cNvSpPr/>
          <p:nvPr/>
        </p:nvSpPr>
        <p:spPr>
          <a:xfrm>
            <a:off x="755576" y="4734774"/>
            <a:ext cx="3094117" cy="338554"/>
          </a:xfrm>
          <a:prstGeom prst="rect">
            <a:avLst/>
          </a:prstGeom>
        </p:spPr>
        <p:txBody>
          <a:bodyPr wrap="none">
            <a:spAutoFit/>
          </a:bodyPr>
          <a:lstStyle/>
          <a:p>
            <a:r>
              <a:rPr lang="fr-FR" sz="1600" b="1" dirty="0" smtClean="0">
                <a:solidFill>
                  <a:schemeClr val="accent4">
                    <a:lumMod val="75000"/>
                  </a:schemeClr>
                </a:solidFill>
              </a:rPr>
              <a:t>* Poudre </a:t>
            </a:r>
            <a:r>
              <a:rPr lang="fr-FR" sz="1600" b="1" dirty="0">
                <a:solidFill>
                  <a:schemeClr val="accent4">
                    <a:lumMod val="75000"/>
                  </a:schemeClr>
                </a:solidFill>
              </a:rPr>
              <a:t>D (feux de classe D)</a:t>
            </a:r>
          </a:p>
        </p:txBody>
      </p:sp>
      <p:sp>
        <p:nvSpPr>
          <p:cNvPr id="11" name="Rectangle 10"/>
          <p:cNvSpPr/>
          <p:nvPr/>
        </p:nvSpPr>
        <p:spPr>
          <a:xfrm>
            <a:off x="640815" y="5229200"/>
            <a:ext cx="7747609" cy="584775"/>
          </a:xfrm>
          <a:prstGeom prst="rect">
            <a:avLst/>
          </a:prstGeom>
        </p:spPr>
        <p:txBody>
          <a:bodyPr wrap="square">
            <a:spAutoFit/>
          </a:bodyPr>
          <a:lstStyle/>
          <a:p>
            <a:r>
              <a:rPr lang="fr-FR" sz="1600" dirty="0">
                <a:latin typeface="Arial" pitchFamily="34" charset="0"/>
                <a:cs typeface="Arial" pitchFamily="34" charset="0"/>
              </a:rPr>
              <a:t>Elle est principalement composée (80-90 %) de carbonate ou chlorure de sodium et de phosphate de calcium. </a:t>
            </a:r>
          </a:p>
        </p:txBody>
      </p:sp>
    </p:spTree>
    <p:extLst>
      <p:ext uri="{BB962C8B-B14F-4D97-AF65-F5344CB8AC3E}">
        <p14:creationId xmlns:p14="http://schemas.microsoft.com/office/powerpoint/2010/main" val="29222403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908720"/>
            <a:ext cx="2372765" cy="369332"/>
          </a:xfrm>
          <a:prstGeom prst="rect">
            <a:avLst/>
          </a:prstGeom>
        </p:spPr>
        <p:txBody>
          <a:bodyPr wrap="none">
            <a:spAutoFit/>
          </a:bodyPr>
          <a:lstStyle/>
          <a:p>
            <a:r>
              <a:rPr lang="fr-FR" b="1" dirty="0">
                <a:solidFill>
                  <a:srgbClr val="FF0000"/>
                </a:solidFill>
              </a:rPr>
              <a:t>d</a:t>
            </a:r>
            <a:r>
              <a:rPr lang="fr-FR" b="1" dirty="0" smtClean="0">
                <a:solidFill>
                  <a:srgbClr val="FF0000"/>
                </a:solidFill>
              </a:rPr>
              <a:t>, Extincteur </a:t>
            </a:r>
            <a:r>
              <a:rPr lang="fr-FR" b="1" dirty="0">
                <a:solidFill>
                  <a:srgbClr val="FF0000"/>
                </a:solidFill>
              </a:rPr>
              <a:t>à gaz :</a:t>
            </a:r>
          </a:p>
        </p:txBody>
      </p:sp>
      <p:sp>
        <p:nvSpPr>
          <p:cNvPr id="5" name="Rectangle 4"/>
          <p:cNvSpPr/>
          <p:nvPr/>
        </p:nvSpPr>
        <p:spPr>
          <a:xfrm>
            <a:off x="755576" y="1412776"/>
            <a:ext cx="7488832" cy="1938992"/>
          </a:xfrm>
          <a:prstGeom prst="rect">
            <a:avLst/>
          </a:prstGeom>
        </p:spPr>
        <p:txBody>
          <a:bodyPr wrap="square">
            <a:spAutoFit/>
          </a:bodyPr>
          <a:lstStyle/>
          <a:p>
            <a:pPr algn="just">
              <a:lnSpc>
                <a:spcPct val="150000"/>
              </a:lnSpc>
            </a:pPr>
            <a:r>
              <a:rPr lang="fr-FR" sz="1600" dirty="0" smtClean="0"/>
              <a:t>	Le </a:t>
            </a:r>
            <a:r>
              <a:rPr lang="fr-FR" sz="1600" dirty="0"/>
              <a:t>dioxyde de carbone (CO2) agit principalement par étouffement, en diminuant fortement la concentration d'oxygène alimentant le feu. Dans une très moindre mesure, il agit par refroidissement au vu de sa température de sortie de -78 °C ; sur de petits feux il peut également souffler la flamme (séparer le combustible du feu).</a:t>
            </a:r>
          </a:p>
        </p:txBody>
      </p:sp>
    </p:spTree>
    <p:extLst>
      <p:ext uri="{BB962C8B-B14F-4D97-AF65-F5344CB8AC3E}">
        <p14:creationId xmlns:p14="http://schemas.microsoft.com/office/powerpoint/2010/main" val="3999240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196752"/>
            <a:ext cx="7416824" cy="5078313"/>
          </a:xfrm>
          <a:prstGeom prst="rect">
            <a:avLst/>
          </a:prstGeom>
          <a:solidFill>
            <a:schemeClr val="accent1">
              <a:lumMod val="20000"/>
              <a:lumOff val="80000"/>
            </a:schemeClr>
          </a:solidFill>
        </p:spPr>
        <p:txBody>
          <a:bodyPr wrap="square">
            <a:spAutoFit/>
          </a:bodyPr>
          <a:lstStyle/>
          <a:p>
            <a:pPr algn="just">
              <a:lnSpc>
                <a:spcPct val="150000"/>
              </a:lnSpc>
            </a:pPr>
            <a:r>
              <a:rPr lang="fr-FR" dirty="0" smtClean="0">
                <a:solidFill>
                  <a:srgbClr val="002060"/>
                </a:solidFill>
                <a:latin typeface="Arial" pitchFamily="34" charset="0"/>
                <a:cs typeface="Arial" pitchFamily="34" charset="0"/>
              </a:rPr>
              <a:t>	L’</a:t>
            </a:r>
            <a:r>
              <a:rPr lang="fr-FR" b="1" dirty="0" smtClean="0">
                <a:solidFill>
                  <a:srgbClr val="002060"/>
                </a:solidFill>
                <a:latin typeface="Arial" pitchFamily="34" charset="0"/>
                <a:cs typeface="Arial" pitchFamily="34" charset="0"/>
              </a:rPr>
              <a:t>Hygiène</a:t>
            </a:r>
            <a:r>
              <a:rPr lang="fr-FR" dirty="0">
                <a:solidFill>
                  <a:srgbClr val="002060"/>
                </a:solidFill>
                <a:latin typeface="Arial" pitchFamily="34" charset="0"/>
                <a:cs typeface="Arial" pitchFamily="34" charset="0"/>
              </a:rPr>
              <a:t>, la </a:t>
            </a:r>
            <a:r>
              <a:rPr lang="fr-FR" b="1" dirty="0">
                <a:solidFill>
                  <a:srgbClr val="002060"/>
                </a:solidFill>
                <a:latin typeface="Arial" pitchFamily="34" charset="0"/>
                <a:cs typeface="Arial" pitchFamily="34" charset="0"/>
              </a:rPr>
              <a:t>Santé</a:t>
            </a:r>
            <a:r>
              <a:rPr lang="fr-FR" dirty="0">
                <a:solidFill>
                  <a:srgbClr val="002060"/>
                </a:solidFill>
                <a:latin typeface="Arial" pitchFamily="34" charset="0"/>
                <a:cs typeface="Arial" pitchFamily="34" charset="0"/>
              </a:rPr>
              <a:t> et la </a:t>
            </a:r>
            <a:r>
              <a:rPr lang="fr-FR" b="1" dirty="0">
                <a:solidFill>
                  <a:srgbClr val="002060"/>
                </a:solidFill>
                <a:latin typeface="Arial" pitchFamily="34" charset="0"/>
                <a:cs typeface="Arial" pitchFamily="34" charset="0"/>
              </a:rPr>
              <a:t>Sécurité</a:t>
            </a:r>
            <a:r>
              <a:rPr lang="fr-FR" dirty="0">
                <a:solidFill>
                  <a:srgbClr val="002060"/>
                </a:solidFill>
                <a:latin typeface="Arial" pitchFamily="34" charset="0"/>
                <a:cs typeface="Arial" pitchFamily="34" charset="0"/>
              </a:rPr>
              <a:t> au Travail tiennent aujourd’hui une place de plus </a:t>
            </a:r>
            <a:r>
              <a:rPr lang="fr-FR" dirty="0" smtClean="0">
                <a:solidFill>
                  <a:srgbClr val="002060"/>
                </a:solidFill>
                <a:latin typeface="Arial" pitchFamily="34" charset="0"/>
                <a:cs typeface="Arial" pitchFamily="34" charset="0"/>
              </a:rPr>
              <a:t>en plus </a:t>
            </a:r>
            <a:r>
              <a:rPr lang="fr-FR" dirty="0">
                <a:solidFill>
                  <a:srgbClr val="002060"/>
                </a:solidFill>
                <a:latin typeface="Arial" pitchFamily="34" charset="0"/>
                <a:cs typeface="Arial" pitchFamily="34" charset="0"/>
              </a:rPr>
              <a:t>prépondérante dans la stratégie et </a:t>
            </a:r>
            <a:r>
              <a:rPr lang="fr-FR" dirty="0" smtClean="0">
                <a:solidFill>
                  <a:srgbClr val="002060"/>
                </a:solidFill>
                <a:latin typeface="Arial" pitchFamily="34" charset="0"/>
                <a:cs typeface="Arial" pitchFamily="34" charset="0"/>
              </a:rPr>
              <a:t>le management </a:t>
            </a:r>
            <a:r>
              <a:rPr lang="fr-FR" dirty="0">
                <a:solidFill>
                  <a:srgbClr val="002060"/>
                </a:solidFill>
                <a:latin typeface="Arial" pitchFamily="34" charset="0"/>
                <a:cs typeface="Arial" pitchFamily="34" charset="0"/>
              </a:rPr>
              <a:t>de l’entreprise, car au-delà du </a:t>
            </a:r>
            <a:r>
              <a:rPr lang="fr-FR" dirty="0" smtClean="0">
                <a:solidFill>
                  <a:srgbClr val="002060"/>
                </a:solidFill>
                <a:latin typeface="Arial" pitchFamily="34" charset="0"/>
                <a:cs typeface="Arial" pitchFamily="34" charset="0"/>
              </a:rPr>
              <a:t>drame humain </a:t>
            </a:r>
            <a:r>
              <a:rPr lang="fr-FR" dirty="0">
                <a:solidFill>
                  <a:srgbClr val="002060"/>
                </a:solidFill>
                <a:latin typeface="Arial" pitchFamily="34" charset="0"/>
                <a:cs typeface="Arial" pitchFamily="34" charset="0"/>
              </a:rPr>
              <a:t>et social qu’occasionnent un accident du travail (AT) ou une maladie </a:t>
            </a:r>
            <a:r>
              <a:rPr lang="fr-FR" dirty="0" smtClean="0">
                <a:solidFill>
                  <a:srgbClr val="002060"/>
                </a:solidFill>
                <a:latin typeface="Arial" pitchFamily="34" charset="0"/>
                <a:cs typeface="Arial" pitchFamily="34" charset="0"/>
              </a:rPr>
              <a:t>professionnelle (MP</a:t>
            </a:r>
            <a:r>
              <a:rPr lang="fr-FR" dirty="0">
                <a:solidFill>
                  <a:srgbClr val="002060"/>
                </a:solidFill>
                <a:latin typeface="Arial" pitchFamily="34" charset="0"/>
                <a:cs typeface="Arial" pitchFamily="34" charset="0"/>
              </a:rPr>
              <a:t>), les impacts économiques et juridiques sont souvent non négligeables</a:t>
            </a:r>
            <a:r>
              <a:rPr lang="fr-FR" dirty="0" smtClean="0">
                <a:solidFill>
                  <a:srgbClr val="002060"/>
                </a:solidFill>
                <a:latin typeface="Arial" pitchFamily="34" charset="0"/>
                <a:cs typeface="Arial" pitchFamily="34" charset="0"/>
              </a:rPr>
              <a:t>.</a:t>
            </a:r>
          </a:p>
          <a:p>
            <a:pPr algn="just">
              <a:lnSpc>
                <a:spcPct val="150000"/>
              </a:lnSpc>
            </a:pPr>
            <a:r>
              <a:rPr lang="fr-FR" dirty="0" smtClean="0">
                <a:solidFill>
                  <a:srgbClr val="002060"/>
                </a:solidFill>
                <a:latin typeface="Arial" pitchFamily="34" charset="0"/>
                <a:cs typeface="Arial" pitchFamily="34" charset="0"/>
              </a:rPr>
              <a:t>	</a:t>
            </a:r>
            <a:r>
              <a:rPr lang="fr-FR" dirty="0" smtClean="0">
                <a:solidFill>
                  <a:srgbClr val="0070C0"/>
                </a:solidFill>
                <a:latin typeface="Arial" pitchFamily="34" charset="0"/>
                <a:cs typeface="Arial" pitchFamily="34" charset="0"/>
              </a:rPr>
              <a:t>Les salariés </a:t>
            </a:r>
            <a:r>
              <a:rPr lang="fr-FR" dirty="0">
                <a:solidFill>
                  <a:srgbClr val="0070C0"/>
                </a:solidFill>
                <a:latin typeface="Arial" pitchFamily="34" charset="0"/>
                <a:cs typeface="Arial" pitchFamily="34" charset="0"/>
              </a:rPr>
              <a:t>sont exposés aux différents risques sans connaître véritablement leur </a:t>
            </a:r>
            <a:r>
              <a:rPr lang="fr-FR" dirty="0" smtClean="0">
                <a:solidFill>
                  <a:srgbClr val="0070C0"/>
                </a:solidFill>
                <a:latin typeface="Arial" pitchFamily="34" charset="0"/>
                <a:cs typeface="Arial" pitchFamily="34" charset="0"/>
              </a:rPr>
              <a:t>incidence (impact</a:t>
            </a:r>
            <a:r>
              <a:rPr lang="fr-FR" dirty="0">
                <a:solidFill>
                  <a:srgbClr val="0070C0"/>
                </a:solidFill>
                <a:latin typeface="Arial" pitchFamily="34" charset="0"/>
                <a:cs typeface="Arial" pitchFamily="34" charset="0"/>
              </a:rPr>
              <a:t>) à long terme sur la santé humaine (MP). La prise de conscience des </a:t>
            </a:r>
            <a:r>
              <a:rPr lang="fr-FR" dirty="0" smtClean="0">
                <a:solidFill>
                  <a:srgbClr val="0070C0"/>
                </a:solidFill>
                <a:latin typeface="Arial" pitchFamily="34" charset="0"/>
                <a:cs typeface="Arial" pitchFamily="34" charset="0"/>
              </a:rPr>
              <a:t>situations dangereuses </a:t>
            </a:r>
            <a:r>
              <a:rPr lang="fr-FR" dirty="0">
                <a:solidFill>
                  <a:srgbClr val="0070C0"/>
                </a:solidFill>
                <a:latin typeface="Arial" pitchFamily="34" charset="0"/>
                <a:cs typeface="Arial" pitchFamily="34" charset="0"/>
              </a:rPr>
              <a:t>auxquelles peuvent être exposés les </a:t>
            </a:r>
            <a:r>
              <a:rPr lang="fr-FR" dirty="0" smtClean="0">
                <a:solidFill>
                  <a:srgbClr val="0070C0"/>
                </a:solidFill>
                <a:latin typeface="Arial" pitchFamily="34" charset="0"/>
                <a:cs typeface="Arial" pitchFamily="34" charset="0"/>
              </a:rPr>
              <a:t>salariés est </a:t>
            </a:r>
            <a:r>
              <a:rPr lang="fr-FR" dirty="0">
                <a:solidFill>
                  <a:srgbClr val="0070C0"/>
                </a:solidFill>
                <a:latin typeface="Arial" pitchFamily="34" charset="0"/>
                <a:cs typeface="Arial" pitchFamily="34" charset="0"/>
              </a:rPr>
              <a:t>une nécessité pour maîtriser </a:t>
            </a:r>
            <a:r>
              <a:rPr lang="fr-FR" dirty="0" smtClean="0">
                <a:solidFill>
                  <a:srgbClr val="0070C0"/>
                </a:solidFill>
                <a:latin typeface="Arial" pitchFamily="34" charset="0"/>
                <a:cs typeface="Arial" pitchFamily="34" charset="0"/>
              </a:rPr>
              <a:t>les risques </a:t>
            </a:r>
            <a:r>
              <a:rPr lang="fr-FR" dirty="0">
                <a:solidFill>
                  <a:srgbClr val="0070C0"/>
                </a:solidFill>
                <a:latin typeface="Arial" pitchFamily="34" charset="0"/>
                <a:cs typeface="Arial" pitchFamily="34" charset="0"/>
              </a:rPr>
              <a:t>associés et concrétiser leur sécurité et celle des biens et de l’environnement.</a:t>
            </a:r>
          </a:p>
        </p:txBody>
      </p:sp>
      <p:sp>
        <p:nvSpPr>
          <p:cNvPr id="5" name="Rectangle 4"/>
          <p:cNvSpPr/>
          <p:nvPr/>
        </p:nvSpPr>
        <p:spPr>
          <a:xfrm>
            <a:off x="755576" y="476672"/>
            <a:ext cx="1928733" cy="369332"/>
          </a:xfrm>
          <a:prstGeom prst="rect">
            <a:avLst/>
          </a:prstGeom>
          <a:solidFill>
            <a:schemeClr val="accent1">
              <a:lumMod val="20000"/>
              <a:lumOff val="80000"/>
            </a:schemeClr>
          </a:solidFill>
        </p:spPr>
        <p:txBody>
          <a:bodyPr wrap="none">
            <a:spAutoFit/>
          </a:bodyPr>
          <a:lstStyle/>
          <a:p>
            <a:pPr lvl="0"/>
            <a:r>
              <a:rPr lang="fr-FR" b="1" dirty="0">
                <a:solidFill>
                  <a:schemeClr val="accent3">
                    <a:lumMod val="75000"/>
                  </a:schemeClr>
                </a:solidFill>
                <a:latin typeface="Arial" pitchFamily="34" charset="0"/>
                <a:cs typeface="Arial" pitchFamily="34" charset="0"/>
              </a:rPr>
              <a:t>1. Introduction :</a:t>
            </a:r>
          </a:p>
        </p:txBody>
      </p:sp>
    </p:spTree>
    <p:extLst>
      <p:ext uri="{BB962C8B-B14F-4D97-AF65-F5344CB8AC3E}">
        <p14:creationId xmlns:p14="http://schemas.microsoft.com/office/powerpoint/2010/main" val="3008001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908720"/>
            <a:ext cx="7416824" cy="646331"/>
          </a:xfrm>
          <a:prstGeom prst="rect">
            <a:avLst/>
          </a:prstGeom>
        </p:spPr>
        <p:txBody>
          <a:bodyPr wrap="square">
            <a:spAutoFit/>
          </a:bodyPr>
          <a:lstStyle/>
          <a:p>
            <a:pPr algn="ctr"/>
            <a:r>
              <a:rPr lang="fr-FR" b="1" dirty="0">
                <a:solidFill>
                  <a:schemeClr val="accent3">
                    <a:lumMod val="75000"/>
                  </a:schemeClr>
                </a:solidFill>
              </a:rPr>
              <a:t>2. Définitions et concepts relatifs aux aspects santé, sécurité et environnement </a:t>
            </a:r>
            <a:r>
              <a:rPr lang="fr-FR" b="1" dirty="0" smtClean="0">
                <a:solidFill>
                  <a:schemeClr val="accent3">
                    <a:lumMod val="75000"/>
                  </a:schemeClr>
                </a:solidFill>
              </a:rPr>
              <a:t>:</a:t>
            </a:r>
            <a:endParaRPr lang="fr-FR" b="1" dirty="0">
              <a:solidFill>
                <a:schemeClr val="accent3">
                  <a:lumMod val="75000"/>
                </a:schemeClr>
              </a:solidFill>
            </a:endParaRPr>
          </a:p>
        </p:txBody>
      </p:sp>
      <p:sp>
        <p:nvSpPr>
          <p:cNvPr id="5" name="Rectangle 4"/>
          <p:cNvSpPr/>
          <p:nvPr/>
        </p:nvSpPr>
        <p:spPr>
          <a:xfrm>
            <a:off x="2339752" y="4725144"/>
            <a:ext cx="5027513" cy="369332"/>
          </a:xfrm>
          <a:prstGeom prst="rect">
            <a:avLst/>
          </a:prstGeom>
        </p:spPr>
        <p:txBody>
          <a:bodyPr wrap="square">
            <a:spAutoFit/>
          </a:bodyPr>
          <a:lstStyle/>
          <a:p>
            <a:pPr lvl="0"/>
            <a:r>
              <a:rPr lang="fr-FR" b="1" dirty="0">
                <a:solidFill>
                  <a:srgbClr val="0070C0"/>
                </a:solidFill>
              </a:rPr>
              <a:t>Fig.I.1. Les enjeux d’une entreprise</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080" y="2204864"/>
            <a:ext cx="6384978"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3780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889844"/>
            <a:ext cx="7488832" cy="5078313"/>
          </a:xfrm>
          <a:prstGeom prst="rect">
            <a:avLst/>
          </a:prstGeom>
          <a:solidFill>
            <a:schemeClr val="accent1">
              <a:lumMod val="20000"/>
              <a:lumOff val="80000"/>
            </a:schemeClr>
          </a:solidFill>
        </p:spPr>
        <p:txBody>
          <a:bodyPr wrap="square">
            <a:spAutoFit/>
          </a:bodyPr>
          <a:lstStyle/>
          <a:p>
            <a:pPr algn="just">
              <a:lnSpc>
                <a:spcPct val="200000"/>
              </a:lnSpc>
            </a:pPr>
            <a:r>
              <a:rPr lang="fr-FR" dirty="0" smtClean="0">
                <a:solidFill>
                  <a:srgbClr val="002060"/>
                </a:solidFill>
                <a:latin typeface="Arial" pitchFamily="34" charset="0"/>
                <a:cs typeface="Arial" pitchFamily="34" charset="0"/>
              </a:rPr>
              <a:t>	</a:t>
            </a:r>
            <a:r>
              <a:rPr lang="fr-FR" dirty="0" smtClean="0">
                <a:solidFill>
                  <a:srgbClr val="0070C0"/>
                </a:solidFill>
                <a:latin typeface="Arial" pitchFamily="34" charset="0"/>
                <a:cs typeface="Arial" pitchFamily="34" charset="0"/>
              </a:rPr>
              <a:t>C’est l’ensemble des moyens </a:t>
            </a:r>
            <a:r>
              <a:rPr lang="fr-FR" dirty="0">
                <a:solidFill>
                  <a:srgbClr val="0070C0"/>
                </a:solidFill>
                <a:latin typeface="Arial" pitchFamily="34" charset="0"/>
                <a:cs typeface="Arial" pitchFamily="34" charset="0"/>
              </a:rPr>
              <a:t>collectifs ou individuels, les principes et </a:t>
            </a:r>
            <a:r>
              <a:rPr lang="fr-FR" dirty="0" smtClean="0">
                <a:solidFill>
                  <a:srgbClr val="0070C0"/>
                </a:solidFill>
                <a:latin typeface="Arial" pitchFamily="34" charset="0"/>
                <a:cs typeface="Arial" pitchFamily="34" charset="0"/>
              </a:rPr>
              <a:t>les pratiques </a:t>
            </a:r>
            <a:r>
              <a:rPr lang="fr-FR" dirty="0">
                <a:solidFill>
                  <a:srgbClr val="0070C0"/>
                </a:solidFill>
                <a:latin typeface="Arial" pitchFamily="34" charset="0"/>
                <a:cs typeface="Arial" pitchFamily="34" charset="0"/>
              </a:rPr>
              <a:t>visant à préserver ou à favoriser la santé;</a:t>
            </a:r>
          </a:p>
          <a:p>
            <a:pPr marL="285750" indent="-285750" algn="just">
              <a:lnSpc>
                <a:spcPct val="200000"/>
              </a:lnSpc>
              <a:buFont typeface="Wingdings" pitchFamily="2" charset="2"/>
              <a:buChar char="v"/>
            </a:pPr>
            <a:r>
              <a:rPr lang="fr-FR" dirty="0" smtClean="0">
                <a:solidFill>
                  <a:schemeClr val="accent1">
                    <a:lumMod val="50000"/>
                  </a:schemeClr>
                </a:solidFill>
                <a:latin typeface="Arial" pitchFamily="34" charset="0"/>
                <a:cs typeface="Arial" pitchFamily="34" charset="0"/>
              </a:rPr>
              <a:t>Il </a:t>
            </a:r>
            <a:r>
              <a:rPr lang="fr-FR" dirty="0">
                <a:solidFill>
                  <a:schemeClr val="accent1">
                    <a:lumMod val="50000"/>
                  </a:schemeClr>
                </a:solidFill>
                <a:latin typeface="Arial" pitchFamily="34" charset="0"/>
                <a:cs typeface="Arial" pitchFamily="34" charset="0"/>
              </a:rPr>
              <a:t>en est ainsi des mesures préventives à mettre en </a:t>
            </a:r>
            <a:r>
              <a:rPr lang="fr-FR" dirty="0" smtClean="0">
                <a:solidFill>
                  <a:schemeClr val="accent1">
                    <a:lumMod val="50000"/>
                  </a:schemeClr>
                </a:solidFill>
                <a:latin typeface="Arial" pitchFamily="34" charset="0"/>
                <a:cs typeface="Arial" pitchFamily="34" charset="0"/>
              </a:rPr>
              <a:t>œuvre </a:t>
            </a:r>
            <a:r>
              <a:rPr lang="fr-FR" dirty="0">
                <a:solidFill>
                  <a:schemeClr val="accent1">
                    <a:lumMod val="50000"/>
                  </a:schemeClr>
                </a:solidFill>
                <a:latin typeface="Arial" pitchFamily="34" charset="0"/>
                <a:cs typeface="Arial" pitchFamily="34" charset="0"/>
              </a:rPr>
              <a:t>dans le cadre de la </a:t>
            </a:r>
            <a:r>
              <a:rPr lang="fr-FR" dirty="0" smtClean="0">
                <a:solidFill>
                  <a:schemeClr val="accent1">
                    <a:lumMod val="50000"/>
                  </a:schemeClr>
                </a:solidFill>
                <a:latin typeface="Arial" pitchFamily="34" charset="0"/>
                <a:cs typeface="Arial" pitchFamily="34" charset="0"/>
              </a:rPr>
              <a:t>lutte contre </a:t>
            </a:r>
            <a:r>
              <a:rPr lang="fr-FR" dirty="0">
                <a:solidFill>
                  <a:schemeClr val="accent1">
                    <a:lumMod val="50000"/>
                  </a:schemeClr>
                </a:solidFill>
                <a:latin typeface="Arial" pitchFamily="34" charset="0"/>
                <a:cs typeface="Arial" pitchFamily="34" charset="0"/>
              </a:rPr>
              <a:t>les maladies </a:t>
            </a:r>
            <a:r>
              <a:rPr lang="fr-FR" dirty="0" smtClean="0">
                <a:solidFill>
                  <a:schemeClr val="accent1">
                    <a:lumMod val="50000"/>
                  </a:schemeClr>
                </a:solidFill>
                <a:latin typeface="Arial" pitchFamily="34" charset="0"/>
                <a:cs typeface="Arial" pitchFamily="34" charset="0"/>
              </a:rPr>
              <a:t>contagieuses</a:t>
            </a:r>
          </a:p>
          <a:p>
            <a:pPr marL="285750" indent="-285750" algn="just">
              <a:lnSpc>
                <a:spcPct val="200000"/>
              </a:lnSpc>
              <a:buFont typeface="Wingdings" pitchFamily="2" charset="2"/>
              <a:buChar char="v"/>
            </a:pPr>
            <a:r>
              <a:rPr lang="fr-FR" b="1" dirty="0" smtClean="0">
                <a:solidFill>
                  <a:srgbClr val="002060"/>
                </a:solidFill>
                <a:latin typeface="Arial" pitchFamily="34" charset="0"/>
                <a:cs typeface="Arial" pitchFamily="34" charset="0"/>
              </a:rPr>
              <a:t>En milieu professionnel, on cite, par exemple:</a:t>
            </a:r>
          </a:p>
          <a:p>
            <a:pPr marL="285750" indent="-285750" algn="just">
              <a:lnSpc>
                <a:spcPct val="200000"/>
              </a:lnSpc>
              <a:buFont typeface="Wingdings" pitchFamily="2" charset="2"/>
              <a:buChar char="Ø"/>
            </a:pPr>
            <a:r>
              <a:rPr lang="fr-FR" dirty="0" smtClean="0">
                <a:solidFill>
                  <a:srgbClr val="002060"/>
                </a:solidFill>
                <a:latin typeface="Arial" pitchFamily="34" charset="0"/>
                <a:cs typeface="Arial" pitchFamily="34" charset="0"/>
              </a:rPr>
              <a:t> </a:t>
            </a:r>
            <a:r>
              <a:rPr lang="fr-FR" dirty="0">
                <a:solidFill>
                  <a:srgbClr val="002060"/>
                </a:solidFill>
                <a:latin typeface="Arial" pitchFamily="34" charset="0"/>
                <a:cs typeface="Arial" pitchFamily="34" charset="0"/>
              </a:rPr>
              <a:t>Exécution des contrats de </a:t>
            </a:r>
            <a:r>
              <a:rPr lang="fr-FR" dirty="0" smtClean="0">
                <a:solidFill>
                  <a:srgbClr val="002060"/>
                </a:solidFill>
                <a:latin typeface="Arial" pitchFamily="34" charset="0"/>
                <a:cs typeface="Arial" pitchFamily="34" charset="0"/>
              </a:rPr>
              <a:t>nettoyage</a:t>
            </a:r>
          </a:p>
          <a:p>
            <a:pPr marL="285750" indent="-285750" algn="just">
              <a:lnSpc>
                <a:spcPct val="200000"/>
              </a:lnSpc>
              <a:buFont typeface="Wingdings" pitchFamily="2" charset="2"/>
              <a:buChar char="Ø"/>
            </a:pPr>
            <a:r>
              <a:rPr lang="fr-FR" dirty="0" smtClean="0">
                <a:solidFill>
                  <a:srgbClr val="002060"/>
                </a:solidFill>
                <a:latin typeface="Arial" pitchFamily="34" charset="0"/>
                <a:cs typeface="Arial" pitchFamily="34" charset="0"/>
              </a:rPr>
              <a:t> </a:t>
            </a:r>
            <a:r>
              <a:rPr lang="fr-FR" dirty="0">
                <a:solidFill>
                  <a:srgbClr val="002060"/>
                </a:solidFill>
                <a:latin typeface="Arial" pitchFamily="34" charset="0"/>
                <a:cs typeface="Arial" pitchFamily="34" charset="0"/>
              </a:rPr>
              <a:t>Amélioration des conditions d’hygiène et de santé</a:t>
            </a:r>
            <a:r>
              <a:rPr lang="fr-FR" dirty="0" smtClean="0">
                <a:solidFill>
                  <a:srgbClr val="002060"/>
                </a:solidFill>
                <a:latin typeface="Arial" pitchFamily="34" charset="0"/>
                <a:cs typeface="Arial" pitchFamily="34" charset="0"/>
              </a:rPr>
              <a:t>,</a:t>
            </a:r>
          </a:p>
          <a:p>
            <a:pPr marL="285750" indent="-285750" algn="just">
              <a:lnSpc>
                <a:spcPct val="200000"/>
              </a:lnSpc>
              <a:buFont typeface="Wingdings" pitchFamily="2" charset="2"/>
              <a:buChar char="Ø"/>
            </a:pPr>
            <a:r>
              <a:rPr lang="fr-FR" dirty="0" smtClean="0">
                <a:solidFill>
                  <a:srgbClr val="002060"/>
                </a:solidFill>
                <a:latin typeface="Arial" pitchFamily="34" charset="0"/>
                <a:cs typeface="Arial" pitchFamily="34" charset="0"/>
              </a:rPr>
              <a:t> </a:t>
            </a:r>
            <a:r>
              <a:rPr lang="fr-FR" dirty="0">
                <a:solidFill>
                  <a:srgbClr val="002060"/>
                </a:solidFill>
                <a:latin typeface="Arial" pitchFamily="34" charset="0"/>
                <a:cs typeface="Arial" pitchFamily="34" charset="0"/>
              </a:rPr>
              <a:t>Interdiction de prendre des repas dans les locaux des services</a:t>
            </a:r>
            <a:r>
              <a:rPr lang="fr-FR" dirty="0" smtClean="0">
                <a:solidFill>
                  <a:srgbClr val="002060"/>
                </a:solidFill>
                <a:latin typeface="Arial" pitchFamily="34" charset="0"/>
                <a:cs typeface="Arial" pitchFamily="34" charset="0"/>
              </a:rPr>
              <a:t>,</a:t>
            </a:r>
          </a:p>
          <a:p>
            <a:pPr marL="285750" indent="-285750" algn="just">
              <a:lnSpc>
                <a:spcPct val="200000"/>
              </a:lnSpc>
              <a:buFont typeface="Wingdings" pitchFamily="2" charset="2"/>
              <a:buChar char="Ø"/>
            </a:pPr>
            <a:r>
              <a:rPr lang="fr-FR" dirty="0" smtClean="0">
                <a:solidFill>
                  <a:srgbClr val="002060"/>
                </a:solidFill>
                <a:latin typeface="Arial" pitchFamily="34" charset="0"/>
                <a:cs typeface="Arial" pitchFamily="34" charset="0"/>
              </a:rPr>
              <a:t> </a:t>
            </a:r>
            <a:r>
              <a:rPr lang="fr-FR" dirty="0">
                <a:solidFill>
                  <a:srgbClr val="002060"/>
                </a:solidFill>
                <a:latin typeface="Arial" pitchFamily="34" charset="0"/>
                <a:cs typeface="Arial" pitchFamily="34" charset="0"/>
              </a:rPr>
              <a:t>Aération des locaux de travail.</a:t>
            </a:r>
          </a:p>
        </p:txBody>
      </p:sp>
      <p:sp>
        <p:nvSpPr>
          <p:cNvPr id="5" name="Rectangle 4"/>
          <p:cNvSpPr/>
          <p:nvPr/>
        </p:nvSpPr>
        <p:spPr>
          <a:xfrm>
            <a:off x="666755" y="490953"/>
            <a:ext cx="1608133" cy="369332"/>
          </a:xfrm>
          <a:prstGeom prst="rect">
            <a:avLst/>
          </a:prstGeom>
          <a:solidFill>
            <a:schemeClr val="accent1">
              <a:lumMod val="20000"/>
              <a:lumOff val="80000"/>
            </a:schemeClr>
          </a:solidFill>
        </p:spPr>
        <p:txBody>
          <a:bodyPr wrap="none">
            <a:spAutoFit/>
          </a:bodyPr>
          <a:lstStyle/>
          <a:p>
            <a:pPr lvl="0" algn="just"/>
            <a:r>
              <a:rPr lang="fr-FR" b="1" dirty="0">
                <a:solidFill>
                  <a:srgbClr val="C00000"/>
                </a:solidFill>
                <a:latin typeface="Arial" pitchFamily="34" charset="0"/>
                <a:cs typeface="Arial" pitchFamily="34" charset="0"/>
              </a:rPr>
              <a:t>2.1. Hygiène:</a:t>
            </a:r>
          </a:p>
        </p:txBody>
      </p:sp>
    </p:spTree>
    <p:extLst>
      <p:ext uri="{BB962C8B-B14F-4D97-AF65-F5344CB8AC3E}">
        <p14:creationId xmlns:p14="http://schemas.microsoft.com/office/powerpoint/2010/main" val="39918500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98804</TotalTime>
  <Words>3315</Words>
  <Application>Microsoft Office PowerPoint</Application>
  <PresentationFormat>Affichage à l'écran (4:3)</PresentationFormat>
  <Paragraphs>444</Paragraphs>
  <Slides>62</Slides>
  <Notes>9</Notes>
  <HiddenSlides>0</HiddenSlides>
  <MMClips>0</MMClips>
  <ScaleCrop>false</ScaleCrop>
  <HeadingPairs>
    <vt:vector size="4" baseType="variant">
      <vt:variant>
        <vt:lpstr>Thème</vt:lpstr>
      </vt:variant>
      <vt:variant>
        <vt:i4>1</vt:i4>
      </vt:variant>
      <vt:variant>
        <vt:lpstr>Titres des diapositives</vt:lpstr>
      </vt:variant>
      <vt:variant>
        <vt:i4>62</vt:i4>
      </vt:variant>
    </vt:vector>
  </HeadingPairs>
  <TitlesOfParts>
    <vt:vector size="63" baseType="lpstr">
      <vt:lpstr>Austin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docteur</dc:creator>
  <cp:lastModifiedBy>acer</cp:lastModifiedBy>
  <cp:revision>395</cp:revision>
  <dcterms:created xsi:type="dcterms:W3CDTF">2018-09-20T08:59:30Z</dcterms:created>
  <dcterms:modified xsi:type="dcterms:W3CDTF">2023-05-07T10:43:08Z</dcterms:modified>
</cp:coreProperties>
</file>