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9" r:id="rId3"/>
    <p:sldId id="257" r:id="rId4"/>
    <p:sldId id="290" r:id="rId5"/>
    <p:sldId id="293" r:id="rId6"/>
    <p:sldId id="258" r:id="rId7"/>
    <p:sldId id="259" r:id="rId8"/>
    <p:sldId id="260" r:id="rId9"/>
    <p:sldId id="261" r:id="rId10"/>
    <p:sldId id="262" r:id="rId11"/>
    <p:sldId id="263" r:id="rId12"/>
    <p:sldId id="264" r:id="rId13"/>
    <p:sldId id="265" r:id="rId14"/>
    <p:sldId id="266" r:id="rId15"/>
    <p:sldId id="267" r:id="rId16"/>
    <p:sldId id="270" r:id="rId17"/>
    <p:sldId id="271" r:id="rId18"/>
    <p:sldId id="272" r:id="rId19"/>
    <p:sldId id="273" r:id="rId20"/>
    <p:sldId id="274" r:id="rId21"/>
    <p:sldId id="275" r:id="rId22"/>
    <p:sldId id="276" r:id="rId23"/>
    <p:sldId id="277" r:id="rId24"/>
    <p:sldId id="278" r:id="rId25"/>
    <p:sldId id="279" r:id="rId26"/>
    <p:sldId id="281" r:id="rId27"/>
    <p:sldId id="282" r:id="rId28"/>
    <p:sldId id="295" r:id="rId29"/>
    <p:sldId id="296" r:id="rId30"/>
    <p:sldId id="297" r:id="rId31"/>
    <p:sldId id="298" r:id="rId32"/>
    <p:sldId id="299" r:id="rId33"/>
    <p:sldId id="287" r:id="rId34"/>
    <p:sldId id="300" r:id="rId35"/>
    <p:sldId id="301" r:id="rId3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1" d="100"/>
          <a:sy n="51" d="100"/>
        </p:scale>
        <p:origin x="1243"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34936BF6-54BA-4DDD-B9D9-5D2010CB20C5}" type="datetimeFigureOut">
              <a:rPr lang="fr-FR" smtClean="0"/>
              <a:pPr/>
              <a:t>16/03/2023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C294113-CCC3-45D3-95C4-3E46B62A476E}"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4936BF6-54BA-4DDD-B9D9-5D2010CB20C5}" type="datetimeFigureOut">
              <a:rPr lang="fr-FR" smtClean="0"/>
              <a:pPr/>
              <a:t>16/03/2023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C294113-CCC3-45D3-95C4-3E46B62A476E}"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4936BF6-54BA-4DDD-B9D9-5D2010CB20C5}" type="datetimeFigureOut">
              <a:rPr lang="fr-FR" smtClean="0"/>
              <a:pPr/>
              <a:t>16/03/2023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C294113-CCC3-45D3-95C4-3E46B62A476E}"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4936BF6-54BA-4DDD-B9D9-5D2010CB20C5}" type="datetimeFigureOut">
              <a:rPr lang="fr-FR" smtClean="0"/>
              <a:pPr/>
              <a:t>16/03/2023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C294113-CCC3-45D3-95C4-3E46B62A476E}"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34936BF6-54BA-4DDD-B9D9-5D2010CB20C5}" type="datetimeFigureOut">
              <a:rPr lang="fr-FR" smtClean="0"/>
              <a:pPr/>
              <a:t>16/03/2023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C294113-CCC3-45D3-95C4-3E46B62A476E}"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34936BF6-54BA-4DDD-B9D9-5D2010CB20C5}" type="datetimeFigureOut">
              <a:rPr lang="fr-FR" smtClean="0"/>
              <a:pPr/>
              <a:t>16/03/2023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C294113-CCC3-45D3-95C4-3E46B62A476E}"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34936BF6-54BA-4DDD-B9D9-5D2010CB20C5}" type="datetimeFigureOut">
              <a:rPr lang="fr-FR" smtClean="0"/>
              <a:pPr/>
              <a:t>16/03/2023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AC294113-CCC3-45D3-95C4-3E46B62A476E}"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34936BF6-54BA-4DDD-B9D9-5D2010CB20C5}" type="datetimeFigureOut">
              <a:rPr lang="fr-FR" smtClean="0"/>
              <a:pPr/>
              <a:t>16/03/2023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AC294113-CCC3-45D3-95C4-3E46B62A476E}"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4936BF6-54BA-4DDD-B9D9-5D2010CB20C5}" type="datetimeFigureOut">
              <a:rPr lang="fr-FR" smtClean="0"/>
              <a:pPr/>
              <a:t>16/03/2023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AC294113-CCC3-45D3-95C4-3E46B62A476E}"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34936BF6-54BA-4DDD-B9D9-5D2010CB20C5}" type="datetimeFigureOut">
              <a:rPr lang="fr-FR" smtClean="0"/>
              <a:pPr/>
              <a:t>16/03/2023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C294113-CCC3-45D3-95C4-3E46B62A476E}"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34936BF6-54BA-4DDD-B9D9-5D2010CB20C5}" type="datetimeFigureOut">
              <a:rPr lang="fr-FR" smtClean="0"/>
              <a:pPr/>
              <a:t>16/03/2023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C294113-CCC3-45D3-95C4-3E46B62A476E}"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936BF6-54BA-4DDD-B9D9-5D2010CB20C5}" type="datetimeFigureOut">
              <a:rPr lang="fr-FR" smtClean="0"/>
              <a:pPr/>
              <a:t>16/03/2023</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294113-CCC3-45D3-95C4-3E46B62A476E}"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14282" y="2130425"/>
            <a:ext cx="8243918" cy="1470025"/>
          </a:xfrm>
        </p:spPr>
        <p:txBody>
          <a:bodyPr>
            <a:noAutofit/>
          </a:bodyPr>
          <a:lstStyle/>
          <a:p>
            <a:r>
              <a:rPr lang="fr-FR" sz="3200" dirty="0"/>
              <a:t/>
            </a:r>
            <a:br>
              <a:rPr lang="fr-FR" sz="3200" dirty="0"/>
            </a:br>
            <a:endParaRPr lang="fr-FR" sz="3200" dirty="0"/>
          </a:p>
        </p:txBody>
      </p:sp>
      <p:sp>
        <p:nvSpPr>
          <p:cNvPr id="3" name="Rectangle 2"/>
          <p:cNvSpPr/>
          <p:nvPr/>
        </p:nvSpPr>
        <p:spPr>
          <a:xfrm>
            <a:off x="500034" y="1500174"/>
            <a:ext cx="7858180" cy="1569660"/>
          </a:xfrm>
          <a:prstGeom prst="rect">
            <a:avLst/>
          </a:prstGeom>
        </p:spPr>
        <p:txBody>
          <a:bodyPr wrap="square">
            <a:spAutoFit/>
          </a:bodyPr>
          <a:lstStyle/>
          <a:p>
            <a:pPr algn="ctr"/>
            <a:endParaRPr lang="fr-FR" sz="3200" dirty="0" smtClean="0">
              <a:solidFill>
                <a:srgbClr val="FF0000"/>
              </a:solidFill>
            </a:endParaRPr>
          </a:p>
          <a:p>
            <a:pPr algn="ctr"/>
            <a:r>
              <a:rPr lang="fr-FR" sz="3200" dirty="0" smtClean="0">
                <a:solidFill>
                  <a:srgbClr val="FF0000"/>
                </a:solidFill>
              </a:rPr>
              <a:t> </a:t>
            </a:r>
            <a:r>
              <a:rPr lang="fr-FR" sz="3200" b="1" dirty="0" smtClean="0">
                <a:solidFill>
                  <a:srgbClr val="FF0000"/>
                </a:solidFill>
              </a:rPr>
              <a:t>Chapitre I. L’organisation de la sécurité au sein de l’établissement </a:t>
            </a:r>
            <a:endParaRPr lang="fr-FR" sz="3200" dirty="0">
              <a:solidFill>
                <a:srgbClr val="FF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14290"/>
            <a:ext cx="8572560" cy="6063198"/>
          </a:xfrm>
          <a:prstGeom prst="rect">
            <a:avLst/>
          </a:prstGeom>
        </p:spPr>
        <p:txBody>
          <a:bodyPr wrap="square">
            <a:spAutoFit/>
          </a:bodyPr>
          <a:lstStyle/>
          <a:p>
            <a:pPr algn="just"/>
            <a:r>
              <a:rPr lang="fr-FR" sz="2400" b="1" dirty="0"/>
              <a:t>Dans les laboratoires : </a:t>
            </a:r>
          </a:p>
          <a:p>
            <a:pPr algn="just"/>
            <a:r>
              <a:rPr lang="fr-FR" sz="2400" dirty="0"/>
              <a:t>-</a:t>
            </a:r>
            <a:r>
              <a:rPr lang="fr-FR" sz="2400" dirty="0" smtClean="0"/>
              <a:t> </a:t>
            </a:r>
            <a:r>
              <a:rPr lang="fr-FR" sz="2400" dirty="0"/>
              <a:t>Ne pas manger, ni boire </a:t>
            </a:r>
          </a:p>
          <a:p>
            <a:pPr algn="just"/>
            <a:r>
              <a:rPr lang="fr-FR" sz="2400" dirty="0"/>
              <a:t>-</a:t>
            </a:r>
            <a:r>
              <a:rPr lang="fr-FR" sz="2400" dirty="0" smtClean="0"/>
              <a:t> </a:t>
            </a:r>
            <a:r>
              <a:rPr lang="fr-FR" sz="2400" dirty="0"/>
              <a:t>Ne pas fumer </a:t>
            </a:r>
          </a:p>
          <a:p>
            <a:pPr algn="just"/>
            <a:r>
              <a:rPr lang="fr-FR" sz="2400" dirty="0"/>
              <a:t>-</a:t>
            </a:r>
            <a:r>
              <a:rPr lang="fr-FR" sz="2400" dirty="0" smtClean="0"/>
              <a:t> </a:t>
            </a:r>
            <a:r>
              <a:rPr lang="fr-FR" sz="2400" dirty="0"/>
              <a:t>Ne pas se maquiller </a:t>
            </a:r>
          </a:p>
          <a:p>
            <a:pPr algn="just"/>
            <a:r>
              <a:rPr lang="fr-FR" sz="2400" dirty="0"/>
              <a:t>-</a:t>
            </a:r>
            <a:r>
              <a:rPr lang="fr-FR" sz="2400" dirty="0" smtClean="0"/>
              <a:t> </a:t>
            </a:r>
            <a:r>
              <a:rPr lang="fr-FR" sz="2400" dirty="0"/>
              <a:t>Ne pas se ronger les ongles </a:t>
            </a:r>
          </a:p>
          <a:p>
            <a:pPr algn="just"/>
            <a:endParaRPr lang="fr-FR" sz="2400" dirty="0"/>
          </a:p>
          <a:p>
            <a:pPr algn="just"/>
            <a:r>
              <a:rPr lang="fr-FR" sz="2800" b="1" dirty="0" smtClean="0">
                <a:solidFill>
                  <a:schemeClr val="accent1"/>
                </a:solidFill>
              </a:rPr>
              <a:t>2. Le </a:t>
            </a:r>
            <a:r>
              <a:rPr lang="fr-FR" sz="2800" b="1" dirty="0">
                <a:solidFill>
                  <a:schemeClr val="accent1"/>
                </a:solidFill>
              </a:rPr>
              <a:t>droit de retrait </a:t>
            </a:r>
            <a:endParaRPr lang="fr-FR" sz="2400" dirty="0"/>
          </a:p>
          <a:p>
            <a:pPr algn="just"/>
            <a:r>
              <a:rPr lang="fr-FR" sz="2400" dirty="0"/>
              <a:t>Si un agent a un motif raisonnable de penser que sa situation de travail présente un danger grave et imminent pour sa vie ou sa santé, ou s’il constate une défectuosité dans les systèmes de protection : </a:t>
            </a:r>
          </a:p>
          <a:p>
            <a:pPr algn="just"/>
            <a:r>
              <a:rPr lang="fr-FR" sz="2400" b="1" dirty="0"/>
              <a:t>1: il en avise immédiatement l’autorité administrative (directeur de l’unité) et l’inscrit dans le registre des dangers graves et imminents. </a:t>
            </a:r>
          </a:p>
          <a:p>
            <a:pPr algn="just"/>
            <a:r>
              <a:rPr lang="fr-FR" sz="2400" b="1" dirty="0"/>
              <a:t>2: il peut refuser d’effectuer le travail demandé, sans aucune sanction possible. </a:t>
            </a:r>
            <a:endParaRPr lang="fr-FR" sz="2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0034" y="785794"/>
            <a:ext cx="8072494" cy="4031873"/>
          </a:xfrm>
          <a:prstGeom prst="rect">
            <a:avLst/>
          </a:prstGeom>
        </p:spPr>
        <p:txBody>
          <a:bodyPr wrap="square">
            <a:spAutoFit/>
          </a:bodyPr>
          <a:lstStyle/>
          <a:p>
            <a:pPr algn="just"/>
            <a:endParaRPr lang="fr-FR" sz="3200" dirty="0"/>
          </a:p>
          <a:p>
            <a:pPr algn="just"/>
            <a:r>
              <a:rPr lang="fr-FR" sz="3200" b="1" dirty="0" smtClean="0">
                <a:solidFill>
                  <a:schemeClr val="accent1"/>
                </a:solidFill>
              </a:rPr>
              <a:t>3. Les </a:t>
            </a:r>
            <a:r>
              <a:rPr lang="fr-FR" sz="3200" b="1" dirty="0">
                <a:solidFill>
                  <a:schemeClr val="accent1"/>
                </a:solidFill>
              </a:rPr>
              <a:t>principaux types de risques </a:t>
            </a:r>
          </a:p>
          <a:p>
            <a:pPr algn="just"/>
            <a:r>
              <a:rPr lang="fr-FR" sz="3200" dirty="0"/>
              <a:t>Incendie ; électricité ; gestes et postures (manutention et travail sur écran) ; risques chimiques ; risques biologiques (OGM) et expérimentation animale ; radioactivité ; machines dangereuses et appareils sous pression.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8596" y="357166"/>
            <a:ext cx="8429684" cy="6124754"/>
          </a:xfrm>
          <a:prstGeom prst="rect">
            <a:avLst/>
          </a:prstGeom>
        </p:spPr>
        <p:txBody>
          <a:bodyPr wrap="square">
            <a:spAutoFit/>
          </a:bodyPr>
          <a:lstStyle/>
          <a:p>
            <a:pPr algn="just"/>
            <a:endParaRPr lang="fr-FR" sz="2800" b="1" dirty="0"/>
          </a:p>
          <a:p>
            <a:pPr algn="just"/>
            <a:r>
              <a:rPr lang="fr-FR" sz="2800" b="1" dirty="0" smtClean="0">
                <a:solidFill>
                  <a:schemeClr val="accent1"/>
                </a:solidFill>
              </a:rPr>
              <a:t>4. Prévention </a:t>
            </a:r>
            <a:r>
              <a:rPr lang="fr-FR" sz="2800" b="1" dirty="0">
                <a:solidFill>
                  <a:schemeClr val="accent1"/>
                </a:solidFill>
              </a:rPr>
              <a:t>des risques </a:t>
            </a:r>
          </a:p>
          <a:p>
            <a:pPr algn="just"/>
            <a:r>
              <a:rPr lang="fr-FR" sz="2800" b="1" dirty="0"/>
              <a:t>Pour aider à la prévention des risques, des pictogrammes pour la signalisation de santé et de sécurité et l’étiquetage des produits chimiques ont été définis. </a:t>
            </a:r>
          </a:p>
          <a:p>
            <a:pPr algn="just"/>
            <a:r>
              <a:rPr lang="fr-FR" sz="2800" b="1" dirty="0"/>
              <a:t>Ces pictogrammes, ou symboles graphiques, peuvent servir à décrire une situation, à prescrire un comportement déterminé, ou encore à donner une indication de danger. Sur les lieux de travail, un pictogramme appliqué sur un panneau participe à la signalisation de santé et de sécurité. Les pictogrammes servent également en matière d’étiquetage des produits chimiques.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14480" y="1071546"/>
            <a:ext cx="7429520" cy="3970318"/>
          </a:xfrm>
          <a:prstGeom prst="rect">
            <a:avLst/>
          </a:prstGeom>
        </p:spPr>
        <p:txBody>
          <a:bodyPr wrap="square">
            <a:spAutoFit/>
          </a:bodyPr>
          <a:lstStyle/>
          <a:p>
            <a:r>
              <a:rPr lang="fr-FR" sz="2800" b="1" dirty="0"/>
              <a:t>Interdiction = rond à pictogramme noir sur fond blanc, cerclé et barré de rouge à 45 ° (le rouge doit recouvrir au moins 5 % de la surface du panneau) (ex. Défense de fumer) </a:t>
            </a:r>
            <a:endParaRPr lang="fr-FR" sz="2800" b="1" dirty="0" smtClean="0"/>
          </a:p>
          <a:p>
            <a:endParaRPr lang="fr-FR" sz="2800" b="1" dirty="0"/>
          </a:p>
          <a:p>
            <a:r>
              <a:rPr lang="fr-FR" sz="2800" b="1" dirty="0"/>
              <a:t>Avertissement ou indication = Triangle à pictogramme noir sur fond jaune, avec bordure noire (le jaune doit recouvrir au moins 50 % de la surface du panneau) (ex. Danger général). </a:t>
            </a:r>
            <a:endParaRPr lang="fr-FR" sz="2800" dirty="0"/>
          </a:p>
        </p:txBody>
      </p:sp>
      <p:pic>
        <p:nvPicPr>
          <p:cNvPr id="1026" name="Picture 2"/>
          <p:cNvPicPr>
            <a:picLocks noChangeAspect="1" noChangeArrowheads="1"/>
          </p:cNvPicPr>
          <p:nvPr/>
        </p:nvPicPr>
        <p:blipFill>
          <a:blip r:embed="rId2"/>
          <a:srcRect/>
          <a:stretch>
            <a:fillRect/>
          </a:stretch>
        </p:blipFill>
        <p:spPr bwMode="auto">
          <a:xfrm>
            <a:off x="0" y="428604"/>
            <a:ext cx="1785918" cy="1419230"/>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285720" y="2857496"/>
            <a:ext cx="1285884" cy="150019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28926" y="214290"/>
            <a:ext cx="5286412" cy="3785652"/>
          </a:xfrm>
          <a:prstGeom prst="rect">
            <a:avLst/>
          </a:prstGeom>
        </p:spPr>
        <p:txBody>
          <a:bodyPr wrap="square">
            <a:spAutoFit/>
          </a:bodyPr>
          <a:lstStyle/>
          <a:p>
            <a:r>
              <a:rPr lang="fr-FR" sz="2400" b="1" dirty="0"/>
              <a:t>Obligation = rond à pictogramme blanc sur fond bleu (le bleu doit recouvrir au moins 50 % de la surface du panneau) (ex. Protection obligatoire de la vue) </a:t>
            </a:r>
            <a:endParaRPr lang="fr-FR" sz="2400" b="1" dirty="0" smtClean="0"/>
          </a:p>
          <a:p>
            <a:endParaRPr lang="fr-FR" sz="2400" b="1" dirty="0"/>
          </a:p>
          <a:p>
            <a:endParaRPr lang="fr-FR" sz="2400" b="1" dirty="0"/>
          </a:p>
          <a:p>
            <a:r>
              <a:rPr lang="fr-FR" sz="2400" b="1" dirty="0"/>
              <a:t>Sauvetage et secours = Carré ou rectangle à pictogramme blanc sur fond vert (le vert doit recouvrir au moins 50 % de la surface du panneau) </a:t>
            </a:r>
            <a:endParaRPr lang="fr-FR" sz="2400" dirty="0"/>
          </a:p>
        </p:txBody>
      </p:sp>
      <p:pic>
        <p:nvPicPr>
          <p:cNvPr id="2050" name="Picture 2"/>
          <p:cNvPicPr>
            <a:picLocks noChangeAspect="1" noChangeArrowheads="1"/>
          </p:cNvPicPr>
          <p:nvPr/>
        </p:nvPicPr>
        <p:blipFill>
          <a:blip r:embed="rId2"/>
          <a:srcRect/>
          <a:stretch>
            <a:fillRect/>
          </a:stretch>
        </p:blipFill>
        <p:spPr bwMode="auto">
          <a:xfrm>
            <a:off x="428596" y="357166"/>
            <a:ext cx="1681167" cy="1500198"/>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500034" y="2428868"/>
            <a:ext cx="1376366" cy="1128715"/>
          </a:xfrm>
          <a:prstGeom prst="rect">
            <a:avLst/>
          </a:prstGeom>
          <a:noFill/>
          <a:ln w="9525">
            <a:noFill/>
            <a:miter lim="800000"/>
            <a:headEnd/>
            <a:tailEnd/>
          </a:ln>
          <a:effectLst/>
        </p:spPr>
      </p:pic>
      <p:sp>
        <p:nvSpPr>
          <p:cNvPr id="5" name="Rectangle 4"/>
          <p:cNvSpPr/>
          <p:nvPr/>
        </p:nvSpPr>
        <p:spPr>
          <a:xfrm>
            <a:off x="3071802" y="4357694"/>
            <a:ext cx="4572000" cy="2308324"/>
          </a:xfrm>
          <a:prstGeom prst="rect">
            <a:avLst/>
          </a:prstGeom>
        </p:spPr>
        <p:txBody>
          <a:bodyPr>
            <a:spAutoFit/>
          </a:bodyPr>
          <a:lstStyle/>
          <a:p>
            <a:r>
              <a:rPr lang="fr-FR" sz="2400" b="1" dirty="0"/>
              <a:t>Matériel ou équipement de lutte contre l’incendie = rectangle ou carré à pictogramme blanc sur fond rouge (le rouge doit recouvrir au moins 50 % de la surface du panneau) (ex. Extincteur) </a:t>
            </a:r>
            <a:endParaRPr lang="fr-FR" sz="2400" dirty="0"/>
          </a:p>
        </p:txBody>
      </p:sp>
      <p:pic>
        <p:nvPicPr>
          <p:cNvPr id="2052" name="Picture 4"/>
          <p:cNvPicPr>
            <a:picLocks noChangeAspect="1" noChangeArrowheads="1"/>
          </p:cNvPicPr>
          <p:nvPr/>
        </p:nvPicPr>
        <p:blipFill>
          <a:blip r:embed="rId4"/>
          <a:srcRect/>
          <a:stretch>
            <a:fillRect/>
          </a:stretch>
        </p:blipFill>
        <p:spPr bwMode="auto">
          <a:xfrm>
            <a:off x="500034" y="5000636"/>
            <a:ext cx="1333504" cy="125254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428596" y="1071546"/>
            <a:ext cx="8715404" cy="5786454"/>
          </a:xfrm>
          <a:prstGeom prst="rect">
            <a:avLst/>
          </a:prstGeom>
          <a:noFill/>
          <a:ln w="9525">
            <a:noFill/>
            <a:miter lim="800000"/>
            <a:headEnd/>
            <a:tailEnd/>
          </a:ln>
          <a:effectLst/>
        </p:spPr>
      </p:pic>
      <p:sp>
        <p:nvSpPr>
          <p:cNvPr id="3" name="Rectangle 2"/>
          <p:cNvSpPr/>
          <p:nvPr/>
        </p:nvSpPr>
        <p:spPr>
          <a:xfrm>
            <a:off x="428596" y="642918"/>
            <a:ext cx="8715404" cy="369332"/>
          </a:xfrm>
          <a:prstGeom prst="rect">
            <a:avLst/>
          </a:prstGeom>
        </p:spPr>
        <p:txBody>
          <a:bodyPr wrap="square">
            <a:spAutoFit/>
          </a:bodyPr>
          <a:lstStyle/>
          <a:p>
            <a:r>
              <a:rPr lang="fr-FR" b="1" dirty="0"/>
              <a:t>La signification des signaux dépend de leur couleur mais aussi de leur forme : </a:t>
            </a:r>
          </a:p>
        </p:txBody>
      </p:sp>
      <p:sp>
        <p:nvSpPr>
          <p:cNvPr id="4" name="Rectangle 3"/>
          <p:cNvSpPr/>
          <p:nvPr/>
        </p:nvSpPr>
        <p:spPr>
          <a:xfrm>
            <a:off x="285720" y="0"/>
            <a:ext cx="8858280" cy="707886"/>
          </a:xfrm>
          <a:prstGeom prst="rect">
            <a:avLst/>
          </a:prstGeom>
        </p:spPr>
        <p:txBody>
          <a:bodyPr wrap="square">
            <a:spAutoFit/>
          </a:bodyPr>
          <a:lstStyle/>
          <a:p>
            <a:endParaRPr lang="fr-FR" sz="2000" dirty="0" smtClean="0">
              <a:solidFill>
                <a:schemeClr val="accent1"/>
              </a:solidFill>
            </a:endParaRPr>
          </a:p>
          <a:p>
            <a:r>
              <a:rPr lang="fr-FR" sz="2000" b="1" dirty="0" smtClean="0">
                <a:solidFill>
                  <a:schemeClr val="accent1"/>
                </a:solidFill>
              </a:rPr>
              <a:t>5. Les pictogrammes d’identification des risques (les panneaux de signalisation)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7158" y="285728"/>
            <a:ext cx="8358246" cy="3970318"/>
          </a:xfrm>
          <a:prstGeom prst="rect">
            <a:avLst/>
          </a:prstGeom>
        </p:spPr>
        <p:txBody>
          <a:bodyPr wrap="square">
            <a:spAutoFit/>
          </a:bodyPr>
          <a:lstStyle/>
          <a:p>
            <a:pPr algn="just">
              <a:lnSpc>
                <a:spcPct val="150000"/>
              </a:lnSpc>
            </a:pPr>
            <a:endParaRPr lang="fr-FR" sz="2400" b="1" dirty="0" smtClean="0"/>
          </a:p>
          <a:p>
            <a:pPr algn="just">
              <a:lnSpc>
                <a:spcPct val="150000"/>
              </a:lnSpc>
            </a:pPr>
            <a:r>
              <a:rPr lang="fr-FR" sz="2400" b="1" dirty="0" smtClean="0">
                <a:solidFill>
                  <a:schemeClr val="accent1"/>
                </a:solidFill>
              </a:rPr>
              <a:t>5.1.Les pictogrammes d’avertissement ou indication </a:t>
            </a:r>
          </a:p>
          <a:p>
            <a:pPr algn="just">
              <a:lnSpc>
                <a:spcPct val="150000"/>
              </a:lnSpc>
            </a:pPr>
            <a:r>
              <a:rPr lang="fr-FR" sz="2400" b="1" dirty="0" smtClean="0"/>
              <a:t>Lorsque des zones représentent un risque pour la santé des personnes qui y pénètrent, les personnes doivent être avertit de ces éventuels risques auxquels ils pourraient être confrontés. Voici quelques exemples de panneaux d’avertissement pouvant être implantés : </a:t>
            </a:r>
            <a:endParaRPr lang="fr-FR" sz="2400"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428596" y="428604"/>
            <a:ext cx="8358246" cy="585791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428596" y="500042"/>
            <a:ext cx="8215370" cy="600079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1472" y="-323166"/>
            <a:ext cx="4572000" cy="646331"/>
          </a:xfrm>
          <a:prstGeom prst="rect">
            <a:avLst/>
          </a:prstGeom>
        </p:spPr>
        <p:txBody>
          <a:bodyPr>
            <a:spAutoFit/>
          </a:bodyPr>
          <a:lstStyle/>
          <a:p>
            <a:r>
              <a:rPr lang="fr-FR" b="1" dirty="0" smtClean="0">
                <a:solidFill>
                  <a:schemeClr val="accent1"/>
                </a:solidFill>
              </a:rPr>
              <a:t> </a:t>
            </a:r>
          </a:p>
          <a:p>
            <a:r>
              <a:rPr lang="fr-FR" b="1" dirty="0" smtClean="0">
                <a:solidFill>
                  <a:schemeClr val="accent1"/>
                </a:solidFill>
              </a:rPr>
              <a:t>5.2.Pictogrammes de dangers </a:t>
            </a:r>
          </a:p>
        </p:txBody>
      </p:sp>
      <p:pic>
        <p:nvPicPr>
          <p:cNvPr id="3074" name="Picture 2"/>
          <p:cNvPicPr>
            <a:picLocks noChangeAspect="1" noChangeArrowheads="1"/>
          </p:cNvPicPr>
          <p:nvPr/>
        </p:nvPicPr>
        <p:blipFill>
          <a:blip r:embed="rId2"/>
          <a:srcRect/>
          <a:stretch>
            <a:fillRect/>
          </a:stretch>
        </p:blipFill>
        <p:spPr bwMode="auto">
          <a:xfrm>
            <a:off x="357158" y="357166"/>
            <a:ext cx="8501121" cy="619127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1472" y="571480"/>
            <a:ext cx="8215370" cy="5021055"/>
          </a:xfrm>
          <a:prstGeom prst="rect">
            <a:avLst/>
          </a:prstGeom>
        </p:spPr>
        <p:txBody>
          <a:bodyPr wrap="square">
            <a:spAutoFit/>
          </a:bodyPr>
          <a:lstStyle/>
          <a:p>
            <a:pPr algn="just">
              <a:lnSpc>
                <a:spcPct val="150000"/>
              </a:lnSpc>
            </a:pPr>
            <a:r>
              <a:rPr lang="fr-FR" sz="2400" b="1" dirty="0" smtClean="0"/>
              <a:t> La prévention des risques recouvre l'ensemble des dispositions à mettre en œuvre afin de préserver la santé et la sécurité, améliorer les conditions et tendre au bien-être des personnes. </a:t>
            </a:r>
            <a:br>
              <a:rPr lang="fr-FR" sz="2400" b="1" dirty="0" smtClean="0"/>
            </a:br>
            <a:r>
              <a:rPr lang="fr-FR" sz="2400" b="1" dirty="0" smtClean="0"/>
              <a:t>Si nous prenons pour exemple le laboratoire de biologie, on manipule des produits biologiques d’origine végétale, animale ou même humaine, des micro-organismes et des produits chimiques...etc. Toutes ces activités constituent un éventuel danger pour la santé du personnel de laboratoire et pour l’environnement. </a:t>
            </a:r>
            <a:endParaRPr lang="fr-FR" sz="2400"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500034" y="1071546"/>
            <a:ext cx="8429683" cy="327185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7158" y="214290"/>
            <a:ext cx="8501122" cy="1200329"/>
          </a:xfrm>
          <a:prstGeom prst="rect">
            <a:avLst/>
          </a:prstGeom>
        </p:spPr>
        <p:txBody>
          <a:bodyPr wrap="square">
            <a:spAutoFit/>
          </a:bodyPr>
          <a:lstStyle/>
          <a:p>
            <a:pPr algn="just"/>
            <a:endParaRPr lang="fr-FR" dirty="0" smtClean="0"/>
          </a:p>
          <a:p>
            <a:pPr algn="just"/>
            <a:r>
              <a:rPr lang="fr-FR" b="1" dirty="0" smtClean="0">
                <a:solidFill>
                  <a:schemeClr val="accent1"/>
                </a:solidFill>
              </a:rPr>
              <a:t>5.3. Pictogrammes d’obligation </a:t>
            </a:r>
          </a:p>
          <a:p>
            <a:pPr algn="just"/>
            <a:r>
              <a:rPr lang="fr-FR" dirty="0" smtClean="0"/>
              <a:t>Lorsque des zones représentent un risque pour les personnes, le port des </a:t>
            </a:r>
            <a:r>
              <a:rPr lang="fr-FR" b="1" dirty="0" smtClean="0"/>
              <a:t>équipements de protection individuelle (EPI) est obligatoire. </a:t>
            </a:r>
            <a:endParaRPr lang="fr-FR" dirty="0"/>
          </a:p>
        </p:txBody>
      </p:sp>
      <p:pic>
        <p:nvPicPr>
          <p:cNvPr id="5122" name="Picture 2"/>
          <p:cNvPicPr>
            <a:picLocks noChangeAspect="1" noChangeArrowheads="1"/>
          </p:cNvPicPr>
          <p:nvPr/>
        </p:nvPicPr>
        <p:blipFill>
          <a:blip r:embed="rId2"/>
          <a:srcRect/>
          <a:stretch>
            <a:fillRect/>
          </a:stretch>
        </p:blipFill>
        <p:spPr bwMode="auto">
          <a:xfrm>
            <a:off x="428596" y="1552574"/>
            <a:ext cx="8286808" cy="509113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7158" y="0"/>
            <a:ext cx="8786842" cy="1477328"/>
          </a:xfrm>
          <a:prstGeom prst="rect">
            <a:avLst/>
          </a:prstGeom>
        </p:spPr>
        <p:txBody>
          <a:bodyPr wrap="square">
            <a:spAutoFit/>
          </a:bodyPr>
          <a:lstStyle/>
          <a:p>
            <a:pPr algn="just"/>
            <a:endParaRPr lang="fr-FR" dirty="0" smtClean="0"/>
          </a:p>
          <a:p>
            <a:pPr algn="just"/>
            <a:r>
              <a:rPr lang="fr-FR" b="1" dirty="0" smtClean="0">
                <a:solidFill>
                  <a:schemeClr val="accent1"/>
                </a:solidFill>
              </a:rPr>
              <a:t>5.4. Les panneaux de sauvetage et de secours </a:t>
            </a:r>
          </a:p>
          <a:p>
            <a:pPr algn="just"/>
            <a:r>
              <a:rPr lang="fr-FR" dirty="0" smtClean="0"/>
              <a:t>Lorsque des équipements ou des installations sont conçus pour aider et secourir une victime. Voici quelques exemples de panneaux de sauvetage ou de secours pouvant être installés : </a:t>
            </a:r>
            <a:endParaRPr lang="fr-FR" dirty="0"/>
          </a:p>
        </p:txBody>
      </p:sp>
      <p:pic>
        <p:nvPicPr>
          <p:cNvPr id="6146" name="Picture 2"/>
          <p:cNvPicPr>
            <a:picLocks noChangeAspect="1" noChangeArrowheads="1"/>
          </p:cNvPicPr>
          <p:nvPr/>
        </p:nvPicPr>
        <p:blipFill>
          <a:blip r:embed="rId2"/>
          <a:srcRect/>
          <a:stretch>
            <a:fillRect/>
          </a:stretch>
        </p:blipFill>
        <p:spPr bwMode="auto">
          <a:xfrm>
            <a:off x="500034" y="1714488"/>
            <a:ext cx="8215370" cy="36433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7158" y="0"/>
            <a:ext cx="8358246" cy="1200329"/>
          </a:xfrm>
          <a:prstGeom prst="rect">
            <a:avLst/>
          </a:prstGeom>
        </p:spPr>
        <p:txBody>
          <a:bodyPr wrap="square">
            <a:spAutoFit/>
          </a:bodyPr>
          <a:lstStyle/>
          <a:p>
            <a:endParaRPr lang="fr-FR" dirty="0" smtClean="0">
              <a:solidFill>
                <a:schemeClr val="accent1"/>
              </a:solidFill>
            </a:endParaRPr>
          </a:p>
          <a:p>
            <a:r>
              <a:rPr lang="fr-FR" b="1" dirty="0" smtClean="0">
                <a:solidFill>
                  <a:schemeClr val="accent1"/>
                </a:solidFill>
              </a:rPr>
              <a:t>5.5. Les panneaux concernant le matériel de lutte contre l’incendie </a:t>
            </a:r>
          </a:p>
          <a:p>
            <a:r>
              <a:rPr lang="fr-FR" dirty="0" smtClean="0"/>
              <a:t>Ci-dessous quelques exemples de panneaux pouvant être installés pour assister les personnes à trouver du matériel de lutte contre l’incendie : </a:t>
            </a:r>
            <a:endParaRPr lang="fr-FR" dirty="0"/>
          </a:p>
        </p:txBody>
      </p:sp>
      <p:pic>
        <p:nvPicPr>
          <p:cNvPr id="7170" name="Picture 2"/>
          <p:cNvPicPr>
            <a:picLocks noChangeAspect="1" noChangeArrowheads="1"/>
          </p:cNvPicPr>
          <p:nvPr/>
        </p:nvPicPr>
        <p:blipFill>
          <a:blip r:embed="rId2"/>
          <a:srcRect/>
          <a:stretch>
            <a:fillRect/>
          </a:stretch>
        </p:blipFill>
        <p:spPr bwMode="auto">
          <a:xfrm>
            <a:off x="428596" y="1643050"/>
            <a:ext cx="8215370" cy="421484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8596" y="-428652"/>
            <a:ext cx="8215370" cy="7017306"/>
          </a:xfrm>
          <a:prstGeom prst="rect">
            <a:avLst/>
          </a:prstGeom>
        </p:spPr>
        <p:txBody>
          <a:bodyPr wrap="square">
            <a:spAutoFit/>
          </a:bodyPr>
          <a:lstStyle/>
          <a:p>
            <a:pPr algn="just">
              <a:lnSpc>
                <a:spcPct val="150000"/>
              </a:lnSpc>
            </a:pPr>
            <a:endParaRPr lang="fr-FR" sz="2000" dirty="0" smtClean="0"/>
          </a:p>
          <a:p>
            <a:pPr algn="just">
              <a:lnSpc>
                <a:spcPct val="150000"/>
              </a:lnSpc>
            </a:pPr>
            <a:r>
              <a:rPr lang="fr-FR" sz="2000" b="1" dirty="0" smtClean="0">
                <a:solidFill>
                  <a:schemeClr val="accent1"/>
                </a:solidFill>
              </a:rPr>
              <a:t>6. Les symboles d’étiquetage des produits chimiques </a:t>
            </a:r>
          </a:p>
          <a:p>
            <a:pPr algn="just">
              <a:lnSpc>
                <a:spcPct val="150000"/>
              </a:lnSpc>
            </a:pPr>
            <a:r>
              <a:rPr lang="fr-FR" sz="2000" dirty="0" smtClean="0"/>
              <a:t>Afin d’informer le personnel et le protéger des risques encourus par la manipulation de certains produits chimiques, chaque substance dangereuse (pure, diluée ou mélangée) contenue dans un récipient (grand ou petit) doit pouvoir être immédiatement identifiée. Pour répondre à ce besoin d’immédiat, les récipients doivent donc être étiquetés. </a:t>
            </a:r>
          </a:p>
          <a:p>
            <a:pPr algn="just">
              <a:lnSpc>
                <a:spcPct val="150000"/>
              </a:lnSpc>
            </a:pPr>
            <a:r>
              <a:rPr lang="fr-FR" sz="2000" dirty="0" smtClean="0"/>
              <a:t>L’identification doit fournir une certaine quantité d’informations : </a:t>
            </a:r>
          </a:p>
          <a:p>
            <a:pPr algn="just">
              <a:lnSpc>
                <a:spcPct val="150000"/>
              </a:lnSpc>
            </a:pPr>
            <a:r>
              <a:rPr lang="fr-FR" sz="2000" dirty="0" smtClean="0"/>
              <a:t>• Le nom et l’adresse complète du fournisseur, </a:t>
            </a:r>
          </a:p>
          <a:p>
            <a:pPr algn="just">
              <a:lnSpc>
                <a:spcPct val="150000"/>
              </a:lnSpc>
            </a:pPr>
            <a:r>
              <a:rPr lang="fr-FR" sz="2000" dirty="0" smtClean="0"/>
              <a:t>• Le nom du produit </a:t>
            </a:r>
          </a:p>
          <a:p>
            <a:pPr algn="just">
              <a:lnSpc>
                <a:spcPct val="150000"/>
              </a:lnSpc>
            </a:pPr>
            <a:r>
              <a:rPr lang="fr-FR" sz="2000" dirty="0" smtClean="0"/>
              <a:t>• Pour les préparations, le nom des constituants les plus dangereux doit être mentionné. </a:t>
            </a:r>
          </a:p>
          <a:p>
            <a:pPr>
              <a:lnSpc>
                <a:spcPct val="150000"/>
              </a:lnSpc>
            </a:pPr>
            <a:r>
              <a:rPr lang="fr-FR" sz="2000" dirty="0" smtClean="0"/>
              <a:t>Les symboles et indications de danger </a:t>
            </a:r>
          </a:p>
          <a:p>
            <a:pPr>
              <a:lnSpc>
                <a:spcPct val="150000"/>
              </a:lnSpc>
            </a:pPr>
            <a:r>
              <a:rPr lang="fr-FR" sz="2000" dirty="0" smtClean="0"/>
              <a:t>• Les phrases R-risques et S-précautions </a:t>
            </a:r>
          </a:p>
          <a:p>
            <a:pPr>
              <a:lnSpc>
                <a:spcPct val="150000"/>
              </a:lnSpc>
            </a:pPr>
            <a:r>
              <a:rPr lang="fr-FR" sz="2000" dirty="0" smtClean="0"/>
              <a:t>Et se présente souvent sous la forme suivante : </a:t>
            </a:r>
            <a:endParaRPr lang="fr-FR" sz="20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285720" y="357166"/>
            <a:ext cx="8501122" cy="592935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282" y="-379046"/>
            <a:ext cx="8001056" cy="7237046"/>
          </a:xfrm>
          <a:prstGeom prst="rect">
            <a:avLst/>
          </a:prstGeom>
        </p:spPr>
        <p:txBody>
          <a:bodyPr wrap="square">
            <a:spAutoFit/>
          </a:bodyPr>
          <a:lstStyle/>
          <a:p>
            <a:pPr algn="just">
              <a:lnSpc>
                <a:spcPct val="150000"/>
              </a:lnSpc>
            </a:pPr>
            <a:endParaRPr lang="fr-FR" sz="2400" b="1" dirty="0" smtClean="0"/>
          </a:p>
          <a:p>
            <a:pPr algn="just">
              <a:lnSpc>
                <a:spcPct val="150000"/>
              </a:lnSpc>
            </a:pPr>
            <a:r>
              <a:rPr lang="fr-FR" sz="2400" b="1" dirty="0" smtClean="0">
                <a:solidFill>
                  <a:schemeClr val="accent1"/>
                </a:solidFill>
              </a:rPr>
              <a:t>7. </a:t>
            </a:r>
            <a:r>
              <a:rPr lang="fr-FR" sz="2400" b="1" dirty="0" smtClean="0">
                <a:solidFill>
                  <a:schemeClr val="accent1"/>
                </a:solidFill>
              </a:rPr>
              <a:t>Cahier Hygiène &amp; Sécurité </a:t>
            </a:r>
          </a:p>
          <a:p>
            <a:pPr algn="just">
              <a:lnSpc>
                <a:spcPct val="150000"/>
              </a:lnSpc>
            </a:pPr>
            <a:r>
              <a:rPr lang="fr-FR" sz="2400" b="1" dirty="0" smtClean="0"/>
              <a:t>Registre mis à la disposition du personnel. Il permet de consigner les observations, les suggestions et les problèmes relatifs à la prévention des risques. L’objet d’un tel registre est d’inscrire les accidents n’entraînant pas d’arrêt de travail ainsi que tous les incidents pour en permettre l’analyse et en éviter le renouvellement. </a:t>
            </a:r>
          </a:p>
          <a:p>
            <a:pPr algn="just">
              <a:lnSpc>
                <a:spcPct val="150000"/>
              </a:lnSpc>
            </a:pPr>
            <a:r>
              <a:rPr lang="fr-FR" sz="2400" b="1" dirty="0" smtClean="0"/>
              <a:t>Il y sera mentionné : un risque éventuel observé ou encouru, un incident vu ou vécu, un dysfonctionnement ou le non fonctionnement d’un instrument ou d’un dispositif de sécurité, toute suggestion relative à la prévention des risques et à l’amélioration des conditions de travail. </a:t>
            </a:r>
            <a:endParaRPr lang="fr-FR" sz="2400" b="1"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26832"/>
            <a:ext cx="7286676" cy="6186309"/>
          </a:xfrm>
          <a:prstGeom prst="rect">
            <a:avLst/>
          </a:prstGeom>
        </p:spPr>
        <p:txBody>
          <a:bodyPr wrap="square">
            <a:spAutoFit/>
          </a:bodyPr>
          <a:lstStyle/>
          <a:p>
            <a:pPr algn="just">
              <a:lnSpc>
                <a:spcPct val="150000"/>
              </a:lnSpc>
            </a:pPr>
            <a:r>
              <a:rPr lang="fr-FR" sz="2400" b="1" dirty="0" smtClean="0">
                <a:solidFill>
                  <a:schemeClr val="accent1"/>
                </a:solidFill>
              </a:rPr>
              <a:t>8. </a:t>
            </a:r>
            <a:r>
              <a:rPr lang="fr-FR" sz="2400" b="1" dirty="0" smtClean="0">
                <a:solidFill>
                  <a:schemeClr val="accent1"/>
                </a:solidFill>
              </a:rPr>
              <a:t>Conduite à tenir en cas </a:t>
            </a:r>
            <a:r>
              <a:rPr lang="fr-FR" sz="2400" b="1" dirty="0" smtClean="0">
                <a:solidFill>
                  <a:schemeClr val="accent1"/>
                </a:solidFill>
              </a:rPr>
              <a:t>d’un accident</a:t>
            </a:r>
            <a:endParaRPr lang="fr-FR" sz="2400" b="1" dirty="0" smtClean="0">
              <a:solidFill>
                <a:schemeClr val="accent1"/>
              </a:solidFill>
            </a:endParaRPr>
          </a:p>
          <a:p>
            <a:r>
              <a:rPr lang="fr-FR" sz="2400" dirty="0"/>
              <a:t>Les causes les plus fréquentes d’accidents sont :</a:t>
            </a:r>
          </a:p>
          <a:p>
            <a:pPr marL="342900" indent="-342900">
              <a:buFont typeface="Arial" panose="020B0604020202020204" pitchFamily="34" charset="0"/>
              <a:buChar char="•"/>
            </a:pPr>
            <a:r>
              <a:rPr lang="fr-FR" sz="2400" dirty="0" smtClean="0"/>
              <a:t>le </a:t>
            </a:r>
            <a:r>
              <a:rPr lang="fr-FR" sz="2400" dirty="0"/>
              <a:t>manque d’expérience</a:t>
            </a:r>
          </a:p>
          <a:p>
            <a:pPr marL="342900" indent="-342900">
              <a:buFont typeface="Arial" panose="020B0604020202020204" pitchFamily="34" charset="0"/>
              <a:buChar char="•"/>
            </a:pPr>
            <a:r>
              <a:rPr lang="fr-FR" sz="2400" dirty="0" smtClean="0"/>
              <a:t>méconnaissance </a:t>
            </a:r>
            <a:r>
              <a:rPr lang="fr-FR" sz="2400" dirty="0"/>
              <a:t>des installations et de l’organisation des </a:t>
            </a:r>
            <a:r>
              <a:rPr lang="fr-FR" sz="2400" dirty="0" smtClean="0"/>
              <a:t>manipulations</a:t>
            </a:r>
            <a:endParaRPr lang="fr-FR" sz="2400" dirty="0"/>
          </a:p>
          <a:p>
            <a:r>
              <a:rPr lang="fr-FR" sz="2400" dirty="0" smtClean="0"/>
              <a:t>Il </a:t>
            </a:r>
            <a:r>
              <a:rPr lang="fr-FR" sz="2400" dirty="0"/>
              <a:t>est donc nécessaire de:</a:t>
            </a:r>
          </a:p>
          <a:p>
            <a:r>
              <a:rPr lang="fr-FR" sz="2400" b="1" dirty="0"/>
              <a:t>S’informer et se former :</a:t>
            </a:r>
          </a:p>
          <a:p>
            <a:pPr marL="342900" indent="-342900">
              <a:buFont typeface="Arial" panose="020B0604020202020204" pitchFamily="34" charset="0"/>
              <a:buChar char="•"/>
            </a:pPr>
            <a:r>
              <a:rPr lang="fr-FR" sz="2400" dirty="0" smtClean="0"/>
              <a:t>auprès </a:t>
            </a:r>
            <a:r>
              <a:rPr lang="fr-FR" sz="2400" dirty="0"/>
              <a:t>de ses collègues, de son responsable, de l’assistant de </a:t>
            </a:r>
            <a:r>
              <a:rPr lang="fr-FR" sz="2400" dirty="0" smtClean="0"/>
              <a:t>prévention</a:t>
            </a:r>
          </a:p>
          <a:p>
            <a:pPr marL="342900" indent="-342900">
              <a:buFont typeface="Arial" panose="020B0604020202020204" pitchFamily="34" charset="0"/>
              <a:buChar char="•"/>
            </a:pPr>
            <a:r>
              <a:rPr lang="fr-FR" sz="2400" dirty="0" smtClean="0"/>
              <a:t>en </a:t>
            </a:r>
            <a:r>
              <a:rPr lang="fr-FR" sz="2400" dirty="0"/>
              <a:t>consultant des ouvrages qui décrivent les dangers de la </a:t>
            </a:r>
            <a:r>
              <a:rPr lang="fr-FR" sz="2400" dirty="0" smtClean="0"/>
              <a:t>manipulation, </a:t>
            </a:r>
            <a:r>
              <a:rPr lang="fr-FR" sz="2400" dirty="0"/>
              <a:t>les fiches </a:t>
            </a:r>
            <a:r>
              <a:rPr lang="fr-FR" sz="2400" dirty="0" smtClean="0"/>
              <a:t>de données de </a:t>
            </a:r>
            <a:r>
              <a:rPr lang="fr-FR" sz="2400" dirty="0"/>
              <a:t>sécurité des produits, des catalogues…</a:t>
            </a:r>
          </a:p>
          <a:p>
            <a:r>
              <a:rPr lang="fr-FR" sz="2400" b="1" dirty="0"/>
              <a:t>Informer :</a:t>
            </a:r>
          </a:p>
          <a:p>
            <a:pPr marL="342900" indent="-342900">
              <a:buFont typeface="Arial" panose="020B0604020202020204" pitchFamily="34" charset="0"/>
              <a:buChar char="•"/>
            </a:pPr>
            <a:r>
              <a:rPr lang="fr-FR" sz="2400" dirty="0" smtClean="0"/>
              <a:t>en </a:t>
            </a:r>
            <a:r>
              <a:rPr lang="fr-FR" sz="2400" dirty="0"/>
              <a:t>balisant les </a:t>
            </a:r>
            <a:r>
              <a:rPr lang="fr-FR" sz="2400" dirty="0" smtClean="0"/>
              <a:t>manipulations </a:t>
            </a:r>
            <a:r>
              <a:rPr lang="fr-FR" sz="2400" dirty="0"/>
              <a:t>dangereuses (le balisage doit être propre, net, non </a:t>
            </a:r>
            <a:r>
              <a:rPr lang="fr-FR" sz="2400" dirty="0" smtClean="0"/>
              <a:t>exagéré et retiré dès que le danger n’existe plus)</a:t>
            </a:r>
            <a:endParaRPr lang="fr-FR" sz="2400" b="1"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1674" y="120565"/>
            <a:ext cx="8964488" cy="5262979"/>
          </a:xfrm>
          <a:prstGeom prst="rect">
            <a:avLst/>
          </a:prstGeom>
        </p:spPr>
        <p:txBody>
          <a:bodyPr wrap="square">
            <a:spAutoFit/>
          </a:bodyPr>
          <a:lstStyle/>
          <a:p>
            <a:r>
              <a:rPr lang="fr-FR" sz="2400" b="1" dirty="0">
                <a:solidFill>
                  <a:srgbClr val="538235"/>
                </a:solidFill>
                <a:latin typeface="Calibri,Bold"/>
              </a:rPr>
              <a:t>Vérifier :</a:t>
            </a:r>
          </a:p>
          <a:p>
            <a:r>
              <a:rPr lang="fr-FR" sz="2400" dirty="0">
                <a:solidFill>
                  <a:srgbClr val="000000"/>
                </a:solidFill>
                <a:latin typeface="Wingdings" panose="05000000000000000000" pitchFamily="2" charset="2"/>
              </a:rPr>
              <a:t> </a:t>
            </a:r>
            <a:r>
              <a:rPr lang="fr-FR" sz="2400" dirty="0">
                <a:solidFill>
                  <a:srgbClr val="000000"/>
                </a:solidFill>
                <a:latin typeface="Calibri" panose="020F0502020204030204" pitchFamily="34" charset="0"/>
              </a:rPr>
              <a:t>le bon état du matériel à utiliser (électrodes, rotor, ...)</a:t>
            </a:r>
          </a:p>
          <a:p>
            <a:pPr marL="342900" indent="-342900">
              <a:buFont typeface="Wingdings" panose="05000000000000000000" pitchFamily="2" charset="2"/>
              <a:buChar char="§"/>
            </a:pPr>
            <a:r>
              <a:rPr lang="fr-FR" sz="2400" dirty="0" smtClean="0">
                <a:solidFill>
                  <a:srgbClr val="000000"/>
                </a:solidFill>
                <a:latin typeface="Calibri" panose="020F0502020204030204" pitchFamily="34" charset="0"/>
              </a:rPr>
              <a:t>respecter </a:t>
            </a:r>
            <a:r>
              <a:rPr lang="fr-FR" sz="2400" dirty="0">
                <a:solidFill>
                  <a:srgbClr val="000000"/>
                </a:solidFill>
                <a:latin typeface="Calibri" panose="020F0502020204030204" pitchFamily="34" charset="0"/>
              </a:rPr>
              <a:t>les consignes portées sur les étiquettes des produits chimiques ou </a:t>
            </a:r>
            <a:r>
              <a:rPr lang="fr-FR" sz="2400" dirty="0" smtClean="0">
                <a:solidFill>
                  <a:srgbClr val="000000"/>
                </a:solidFill>
                <a:latin typeface="Calibri" panose="020F0502020204030204" pitchFamily="34" charset="0"/>
              </a:rPr>
              <a:t>sur les </a:t>
            </a:r>
            <a:r>
              <a:rPr lang="fr-FR" sz="2400" dirty="0">
                <a:solidFill>
                  <a:srgbClr val="000000"/>
                </a:solidFill>
                <a:latin typeface="Calibri" panose="020F0502020204030204" pitchFamily="34" charset="0"/>
              </a:rPr>
              <a:t>fiches de données de sécurité </a:t>
            </a:r>
            <a:endParaRPr lang="fr-FR" sz="2400" dirty="0" smtClean="0">
              <a:solidFill>
                <a:srgbClr val="000000"/>
              </a:solidFill>
              <a:latin typeface="Calibri" panose="020F0502020204030204" pitchFamily="34" charset="0"/>
            </a:endParaRPr>
          </a:p>
          <a:p>
            <a:r>
              <a:rPr lang="fr-FR" sz="2400" dirty="0" smtClean="0">
                <a:solidFill>
                  <a:srgbClr val="000000"/>
                </a:solidFill>
                <a:latin typeface="Wingdings" panose="05000000000000000000" pitchFamily="2" charset="2"/>
              </a:rPr>
              <a:t> </a:t>
            </a:r>
            <a:r>
              <a:rPr lang="fr-FR" sz="2400" dirty="0">
                <a:solidFill>
                  <a:srgbClr val="000000"/>
                </a:solidFill>
                <a:latin typeface="Calibri" panose="020F0502020204030204" pitchFamily="34" charset="0"/>
              </a:rPr>
              <a:t>contrôler la qualité des produits (faire éliminer tout produit douteux, </a:t>
            </a:r>
            <a:r>
              <a:rPr lang="fr-FR" sz="2400" dirty="0" smtClean="0">
                <a:solidFill>
                  <a:srgbClr val="000000"/>
                </a:solidFill>
                <a:latin typeface="Calibri" panose="020F0502020204030204" pitchFamily="34" charset="0"/>
              </a:rPr>
              <a:t>souillé, ancien, </a:t>
            </a:r>
            <a:r>
              <a:rPr lang="fr-FR" sz="2400" dirty="0">
                <a:solidFill>
                  <a:srgbClr val="000000"/>
                </a:solidFill>
                <a:latin typeface="Calibri" panose="020F0502020204030204" pitchFamily="34" charset="0"/>
              </a:rPr>
              <a:t>stocké depuis longtemps...)</a:t>
            </a:r>
          </a:p>
          <a:p>
            <a:r>
              <a:rPr lang="fr-FR" sz="2400" b="1" dirty="0">
                <a:solidFill>
                  <a:srgbClr val="538235"/>
                </a:solidFill>
                <a:latin typeface="Calibri,Bold"/>
              </a:rPr>
              <a:t>Se protéger :</a:t>
            </a:r>
          </a:p>
          <a:p>
            <a:r>
              <a:rPr lang="fr-FR" sz="2400" dirty="0">
                <a:solidFill>
                  <a:srgbClr val="000000"/>
                </a:solidFill>
                <a:latin typeface="Wingdings" panose="05000000000000000000" pitchFamily="2" charset="2"/>
              </a:rPr>
              <a:t> </a:t>
            </a:r>
            <a:r>
              <a:rPr lang="fr-FR" sz="2400" dirty="0">
                <a:solidFill>
                  <a:srgbClr val="000000"/>
                </a:solidFill>
                <a:latin typeface="Calibri" panose="020F0502020204030204" pitchFamily="34" charset="0"/>
              </a:rPr>
              <a:t>en apprenant à utiliser le matériel de protection collective (</a:t>
            </a:r>
            <a:r>
              <a:rPr lang="fr-FR" sz="2400" dirty="0" err="1">
                <a:solidFill>
                  <a:srgbClr val="000000"/>
                </a:solidFill>
                <a:latin typeface="Calibri" panose="020F0502020204030204" pitchFamily="34" charset="0"/>
              </a:rPr>
              <a:t>sorbonnes</a:t>
            </a:r>
            <a:r>
              <a:rPr lang="fr-FR" sz="2400" dirty="0">
                <a:solidFill>
                  <a:srgbClr val="000000"/>
                </a:solidFill>
                <a:latin typeface="Calibri" panose="020F0502020204030204" pitchFamily="34" charset="0"/>
              </a:rPr>
              <a:t>, </a:t>
            </a:r>
            <a:r>
              <a:rPr lang="fr-FR" sz="2400" dirty="0" smtClean="0">
                <a:solidFill>
                  <a:srgbClr val="000000"/>
                </a:solidFill>
                <a:latin typeface="Calibri" panose="020F0502020204030204" pitchFamily="34" charset="0"/>
              </a:rPr>
              <a:t>hottes, appareil </a:t>
            </a:r>
            <a:r>
              <a:rPr lang="fr-FR" sz="2400" dirty="0">
                <a:solidFill>
                  <a:srgbClr val="000000"/>
                </a:solidFill>
                <a:latin typeface="Calibri" panose="020F0502020204030204" pitchFamily="34" charset="0"/>
              </a:rPr>
              <a:t>de détection ...)</a:t>
            </a:r>
          </a:p>
          <a:p>
            <a:r>
              <a:rPr lang="fr-FR" sz="2400" dirty="0">
                <a:solidFill>
                  <a:srgbClr val="000000"/>
                </a:solidFill>
                <a:latin typeface="Wingdings" panose="05000000000000000000" pitchFamily="2" charset="2"/>
              </a:rPr>
              <a:t> </a:t>
            </a:r>
            <a:r>
              <a:rPr lang="fr-FR" sz="2400" dirty="0">
                <a:solidFill>
                  <a:srgbClr val="000000"/>
                </a:solidFill>
                <a:latin typeface="Calibri" panose="020F0502020204030204" pitchFamily="34" charset="0"/>
              </a:rPr>
              <a:t>en se protégeant individuellement : gants, blouse, lunettes, masque, écrans...</a:t>
            </a:r>
          </a:p>
          <a:p>
            <a:r>
              <a:rPr lang="fr-FR" sz="2400" dirty="0">
                <a:solidFill>
                  <a:srgbClr val="000000"/>
                </a:solidFill>
                <a:latin typeface="Calibri" panose="020F0502020204030204" pitchFamily="34" charset="0"/>
              </a:rPr>
              <a:t>Attention en particulier aux yeux (si risques de projection, d’explosion...) et aux </a:t>
            </a:r>
            <a:r>
              <a:rPr lang="fr-FR" sz="2400" dirty="0" smtClean="0">
                <a:solidFill>
                  <a:srgbClr val="000000"/>
                </a:solidFill>
                <a:latin typeface="Calibri" panose="020F0502020204030204" pitchFamily="34" charset="0"/>
              </a:rPr>
              <a:t>mains (en </a:t>
            </a:r>
            <a:r>
              <a:rPr lang="fr-FR" sz="2400" dirty="0">
                <a:solidFill>
                  <a:srgbClr val="000000"/>
                </a:solidFill>
                <a:latin typeface="Calibri" panose="020F0502020204030204" pitchFamily="34" charset="0"/>
              </a:rPr>
              <a:t>cas d’utilisation de produits corrosifs, de verrerie...)</a:t>
            </a:r>
            <a:endParaRPr lang="fr-FR" sz="2400" dirty="0"/>
          </a:p>
        </p:txBody>
      </p:sp>
    </p:spTree>
    <p:extLst>
      <p:ext uri="{BB962C8B-B14F-4D97-AF65-F5344CB8AC3E}">
        <p14:creationId xmlns:p14="http://schemas.microsoft.com/office/powerpoint/2010/main" val="42462952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0"/>
            <a:ext cx="9144000" cy="7478970"/>
          </a:xfrm>
          <a:prstGeom prst="rect">
            <a:avLst/>
          </a:prstGeom>
        </p:spPr>
        <p:txBody>
          <a:bodyPr wrap="square">
            <a:spAutoFit/>
          </a:bodyPr>
          <a:lstStyle/>
          <a:p>
            <a:r>
              <a:rPr lang="fr-FR" sz="2400" b="1" dirty="0">
                <a:solidFill>
                  <a:srgbClr val="538235"/>
                </a:solidFill>
                <a:latin typeface="Calibri,Bold"/>
              </a:rPr>
              <a:t>S’organiser et repérer les situations dangereuses :</a:t>
            </a:r>
          </a:p>
          <a:p>
            <a:r>
              <a:rPr lang="fr-FR" sz="2400" dirty="0">
                <a:solidFill>
                  <a:srgbClr val="000000"/>
                </a:solidFill>
                <a:latin typeface="Wingdings" panose="05000000000000000000" pitchFamily="2" charset="2"/>
              </a:rPr>
              <a:t> </a:t>
            </a:r>
            <a:r>
              <a:rPr lang="fr-FR" sz="2400" dirty="0">
                <a:solidFill>
                  <a:srgbClr val="000000"/>
                </a:solidFill>
                <a:latin typeface="Calibri" panose="020F0502020204030204" pitchFamily="34" charset="0"/>
              </a:rPr>
              <a:t>situation potentiellement dangereuse : plusieurs </a:t>
            </a:r>
            <a:r>
              <a:rPr lang="fr-FR" sz="2400" dirty="0" smtClean="0">
                <a:solidFill>
                  <a:srgbClr val="000000"/>
                </a:solidFill>
                <a:latin typeface="Calibri" panose="020F0502020204030204" pitchFamily="34" charset="0"/>
              </a:rPr>
              <a:t>manipulations </a:t>
            </a:r>
            <a:r>
              <a:rPr lang="fr-FR" sz="2400" dirty="0">
                <a:solidFill>
                  <a:srgbClr val="000000"/>
                </a:solidFill>
                <a:latin typeface="Calibri" panose="020F0502020204030204" pitchFamily="34" charset="0"/>
              </a:rPr>
              <a:t>indépendantes sur </a:t>
            </a:r>
            <a:r>
              <a:rPr lang="fr-FR" sz="2400" dirty="0" smtClean="0">
                <a:solidFill>
                  <a:srgbClr val="000000"/>
                </a:solidFill>
                <a:latin typeface="Calibri" panose="020F0502020204030204" pitchFamily="34" charset="0"/>
              </a:rPr>
              <a:t>le même </a:t>
            </a:r>
            <a:r>
              <a:rPr lang="fr-FR" sz="2400" dirty="0">
                <a:solidFill>
                  <a:srgbClr val="000000"/>
                </a:solidFill>
                <a:latin typeface="Calibri" panose="020F0502020204030204" pitchFamily="34" charset="0"/>
              </a:rPr>
              <a:t>poste de travail, </a:t>
            </a:r>
            <a:r>
              <a:rPr lang="fr-FR" sz="2400" dirty="0" smtClean="0">
                <a:solidFill>
                  <a:srgbClr val="000000"/>
                </a:solidFill>
                <a:latin typeface="Calibri" panose="020F0502020204030204" pitchFamily="34" charset="0"/>
              </a:rPr>
              <a:t>manipulation </a:t>
            </a:r>
            <a:r>
              <a:rPr lang="fr-FR" sz="2400" dirty="0">
                <a:solidFill>
                  <a:srgbClr val="000000"/>
                </a:solidFill>
                <a:latin typeface="Calibri" panose="020F0502020204030204" pitchFamily="34" charset="0"/>
              </a:rPr>
              <a:t>avec des étapes faites sur des postes différents</a:t>
            </a:r>
          </a:p>
          <a:p>
            <a:r>
              <a:rPr lang="fr-FR" sz="2400" dirty="0">
                <a:solidFill>
                  <a:srgbClr val="000000"/>
                </a:solidFill>
                <a:latin typeface="Wingdings" panose="05000000000000000000" pitchFamily="2" charset="2"/>
              </a:rPr>
              <a:t> </a:t>
            </a:r>
            <a:r>
              <a:rPr lang="fr-FR" sz="2400" dirty="0">
                <a:solidFill>
                  <a:srgbClr val="000000"/>
                </a:solidFill>
                <a:latin typeface="Calibri" panose="020F0502020204030204" pitchFamily="34" charset="0"/>
              </a:rPr>
              <a:t>reconstituer « l’environnement de sécurité » nécessaire à chaque </a:t>
            </a:r>
            <a:r>
              <a:rPr lang="fr-FR" sz="2400" dirty="0" smtClean="0">
                <a:solidFill>
                  <a:srgbClr val="000000"/>
                </a:solidFill>
                <a:latin typeface="Calibri" panose="020F0502020204030204" pitchFamily="34" charset="0"/>
              </a:rPr>
              <a:t>manipulation</a:t>
            </a:r>
            <a:endParaRPr lang="fr-FR" sz="2400" dirty="0">
              <a:solidFill>
                <a:srgbClr val="000000"/>
              </a:solidFill>
              <a:latin typeface="Calibri" panose="020F0502020204030204" pitchFamily="34" charset="0"/>
            </a:endParaRPr>
          </a:p>
          <a:p>
            <a:r>
              <a:rPr lang="fr-FR" sz="2400" dirty="0">
                <a:solidFill>
                  <a:srgbClr val="000000"/>
                </a:solidFill>
                <a:latin typeface="Wingdings" panose="05000000000000000000" pitchFamily="2" charset="2"/>
              </a:rPr>
              <a:t> </a:t>
            </a:r>
            <a:r>
              <a:rPr lang="fr-FR" sz="2400" b="1" dirty="0">
                <a:solidFill>
                  <a:srgbClr val="000000"/>
                </a:solidFill>
                <a:latin typeface="Calibri,Bold"/>
              </a:rPr>
              <a:t>remettre le lieu en état après chaque </a:t>
            </a:r>
            <a:r>
              <a:rPr lang="fr-FR" sz="2400" b="1" dirty="0" smtClean="0">
                <a:solidFill>
                  <a:srgbClr val="000000"/>
                </a:solidFill>
                <a:latin typeface="Calibri,Bold"/>
              </a:rPr>
              <a:t>manipulation </a:t>
            </a:r>
            <a:r>
              <a:rPr lang="fr-FR" sz="2400" dirty="0">
                <a:solidFill>
                  <a:srgbClr val="000000"/>
                </a:solidFill>
                <a:latin typeface="Calibri" panose="020F0502020204030204" pitchFamily="34" charset="0"/>
              </a:rPr>
              <a:t>: rangement des </a:t>
            </a:r>
            <a:r>
              <a:rPr lang="fr-FR" sz="2400" dirty="0" smtClean="0">
                <a:solidFill>
                  <a:srgbClr val="000000"/>
                </a:solidFill>
                <a:latin typeface="Calibri" panose="020F0502020204030204" pitchFamily="34" charset="0"/>
              </a:rPr>
              <a:t>appareils, évacuation </a:t>
            </a:r>
            <a:r>
              <a:rPr lang="fr-FR" sz="2400" dirty="0">
                <a:solidFill>
                  <a:srgbClr val="000000"/>
                </a:solidFill>
                <a:latin typeface="Calibri" panose="020F0502020204030204" pitchFamily="34" charset="0"/>
              </a:rPr>
              <a:t>adéquate des déchets, </a:t>
            </a:r>
            <a:r>
              <a:rPr lang="fr-FR" sz="2400" dirty="0" smtClean="0">
                <a:solidFill>
                  <a:srgbClr val="000000"/>
                </a:solidFill>
                <a:latin typeface="Calibri" panose="020F0502020204030204" pitchFamily="34" charset="0"/>
              </a:rPr>
              <a:t>nettoyage</a:t>
            </a:r>
          </a:p>
          <a:p>
            <a:endParaRPr lang="fr-FR" sz="2400" dirty="0" smtClean="0">
              <a:solidFill>
                <a:srgbClr val="000000"/>
              </a:solidFill>
              <a:latin typeface="Calibri" panose="020F0502020204030204" pitchFamily="34" charset="0"/>
            </a:endParaRPr>
          </a:p>
          <a:p>
            <a:r>
              <a:rPr lang="fr-FR" sz="2400" b="1" dirty="0" smtClean="0">
                <a:solidFill>
                  <a:srgbClr val="538235"/>
                </a:solidFill>
                <a:latin typeface="Calibri,Bold"/>
              </a:rPr>
              <a:t>Respecter </a:t>
            </a:r>
            <a:r>
              <a:rPr lang="fr-FR" sz="2400" b="1" dirty="0">
                <a:solidFill>
                  <a:srgbClr val="538235"/>
                </a:solidFill>
                <a:latin typeface="Calibri,Bold"/>
              </a:rPr>
              <a:t>quelques règles simples :</a:t>
            </a:r>
          </a:p>
          <a:p>
            <a:r>
              <a:rPr lang="fr-FR" sz="2400" dirty="0">
                <a:solidFill>
                  <a:srgbClr val="000000"/>
                </a:solidFill>
                <a:latin typeface="Wingdings" panose="05000000000000000000" pitchFamily="2" charset="2"/>
              </a:rPr>
              <a:t> </a:t>
            </a:r>
            <a:r>
              <a:rPr lang="fr-FR" sz="2400" dirty="0">
                <a:solidFill>
                  <a:srgbClr val="000000"/>
                </a:solidFill>
                <a:latin typeface="Calibri" panose="020F0502020204030204" pitchFamily="34" charset="0"/>
              </a:rPr>
              <a:t>porter lunettes et blouses pour toute manipulation</a:t>
            </a:r>
          </a:p>
          <a:p>
            <a:r>
              <a:rPr lang="fr-FR" sz="2400" dirty="0">
                <a:solidFill>
                  <a:srgbClr val="000000"/>
                </a:solidFill>
                <a:latin typeface="Wingdings" panose="05000000000000000000" pitchFamily="2" charset="2"/>
              </a:rPr>
              <a:t> </a:t>
            </a:r>
            <a:r>
              <a:rPr lang="fr-FR" sz="2400" dirty="0">
                <a:solidFill>
                  <a:srgbClr val="000000"/>
                </a:solidFill>
                <a:latin typeface="Calibri" panose="020F0502020204030204" pitchFamily="34" charset="0"/>
              </a:rPr>
              <a:t>ne pas fumer, manger, boire, se maquiller dans le labo</a:t>
            </a:r>
          </a:p>
          <a:p>
            <a:r>
              <a:rPr lang="fr-FR" sz="2400" dirty="0">
                <a:solidFill>
                  <a:srgbClr val="000000"/>
                </a:solidFill>
                <a:latin typeface="Wingdings" panose="05000000000000000000" pitchFamily="2" charset="2"/>
              </a:rPr>
              <a:t> </a:t>
            </a:r>
            <a:r>
              <a:rPr lang="fr-FR" sz="2400" dirty="0">
                <a:solidFill>
                  <a:srgbClr val="000000"/>
                </a:solidFill>
                <a:latin typeface="Calibri" panose="020F0502020204030204" pitchFamily="34" charset="0"/>
              </a:rPr>
              <a:t>ne pas pipeter à la bouche</a:t>
            </a:r>
          </a:p>
          <a:p>
            <a:r>
              <a:rPr lang="fr-FR" sz="2400" dirty="0">
                <a:solidFill>
                  <a:srgbClr val="000000"/>
                </a:solidFill>
                <a:latin typeface="Wingdings" panose="05000000000000000000" pitchFamily="2" charset="2"/>
              </a:rPr>
              <a:t> </a:t>
            </a:r>
            <a:r>
              <a:rPr lang="fr-FR" sz="2400" dirty="0">
                <a:solidFill>
                  <a:srgbClr val="000000"/>
                </a:solidFill>
                <a:latin typeface="Calibri" panose="020F0502020204030204" pitchFamily="34" charset="0"/>
              </a:rPr>
              <a:t>ne pas inhaler un produit inconnu</a:t>
            </a:r>
          </a:p>
          <a:p>
            <a:r>
              <a:rPr lang="fr-FR" sz="2400" dirty="0">
                <a:solidFill>
                  <a:srgbClr val="000000"/>
                </a:solidFill>
                <a:latin typeface="Wingdings" panose="05000000000000000000" pitchFamily="2" charset="2"/>
              </a:rPr>
              <a:t> </a:t>
            </a:r>
            <a:r>
              <a:rPr lang="fr-FR" sz="2400" dirty="0">
                <a:solidFill>
                  <a:srgbClr val="000000"/>
                </a:solidFill>
                <a:latin typeface="Calibri" panose="020F0502020204030204" pitchFamily="34" charset="0"/>
              </a:rPr>
              <a:t>attacher ses cheveux lorsqu’ils sont longs</a:t>
            </a:r>
          </a:p>
          <a:p>
            <a:r>
              <a:rPr lang="fr-FR" sz="2400" dirty="0">
                <a:solidFill>
                  <a:srgbClr val="000000"/>
                </a:solidFill>
                <a:latin typeface="Wingdings" panose="05000000000000000000" pitchFamily="2" charset="2"/>
              </a:rPr>
              <a:t> </a:t>
            </a:r>
            <a:r>
              <a:rPr lang="fr-FR" sz="2400" dirty="0">
                <a:solidFill>
                  <a:srgbClr val="000000"/>
                </a:solidFill>
                <a:latin typeface="Calibri" panose="020F0502020204030204" pitchFamily="34" charset="0"/>
              </a:rPr>
              <a:t>avoir des chaussures qui protègent les pieds</a:t>
            </a:r>
          </a:p>
          <a:p>
            <a:r>
              <a:rPr lang="fr-FR" sz="2400" dirty="0">
                <a:solidFill>
                  <a:srgbClr val="000000"/>
                </a:solidFill>
                <a:latin typeface="Wingdings" panose="05000000000000000000" pitchFamily="2" charset="2"/>
              </a:rPr>
              <a:t> </a:t>
            </a:r>
            <a:r>
              <a:rPr lang="fr-FR" sz="2400" dirty="0">
                <a:solidFill>
                  <a:srgbClr val="000000"/>
                </a:solidFill>
                <a:latin typeface="Calibri" panose="020F0502020204030204" pitchFamily="34" charset="0"/>
              </a:rPr>
              <a:t>ne pas porter de vêtements flottants</a:t>
            </a:r>
          </a:p>
          <a:p>
            <a:r>
              <a:rPr lang="fr-FR" sz="2400" dirty="0">
                <a:solidFill>
                  <a:srgbClr val="000000"/>
                </a:solidFill>
                <a:latin typeface="Wingdings" panose="05000000000000000000" pitchFamily="2" charset="2"/>
              </a:rPr>
              <a:t> </a:t>
            </a:r>
            <a:r>
              <a:rPr lang="fr-FR" sz="2400" dirty="0">
                <a:solidFill>
                  <a:srgbClr val="000000"/>
                </a:solidFill>
                <a:latin typeface="Calibri" panose="020F0502020204030204" pitchFamily="34" charset="0"/>
              </a:rPr>
              <a:t>ne pas porter de lentilles de contact</a:t>
            </a:r>
          </a:p>
          <a:p>
            <a:r>
              <a:rPr lang="fr-FR" sz="2400" dirty="0">
                <a:solidFill>
                  <a:srgbClr val="000000"/>
                </a:solidFill>
                <a:latin typeface="Wingdings" panose="05000000000000000000" pitchFamily="2" charset="2"/>
              </a:rPr>
              <a:t> </a:t>
            </a:r>
            <a:r>
              <a:rPr lang="fr-FR" sz="2400" dirty="0">
                <a:solidFill>
                  <a:srgbClr val="000000"/>
                </a:solidFill>
                <a:latin typeface="Calibri" panose="020F0502020204030204" pitchFamily="34" charset="0"/>
              </a:rPr>
              <a:t>ne pas poser ses affaires personnelles sur ou sous les paillasses</a:t>
            </a:r>
          </a:p>
          <a:p>
            <a:endParaRPr lang="fr-FR" sz="2400" dirty="0"/>
          </a:p>
        </p:txBody>
      </p:sp>
    </p:spTree>
    <p:extLst>
      <p:ext uri="{BB962C8B-B14F-4D97-AF65-F5344CB8AC3E}">
        <p14:creationId xmlns:p14="http://schemas.microsoft.com/office/powerpoint/2010/main" val="1145578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357214"/>
            <a:ext cx="8929718" cy="4525963"/>
          </a:xfrm>
        </p:spPr>
        <p:txBody>
          <a:bodyPr>
            <a:noAutofit/>
          </a:bodyPr>
          <a:lstStyle/>
          <a:p>
            <a:pPr algn="just">
              <a:lnSpc>
                <a:spcPct val="150000"/>
              </a:lnSpc>
            </a:pPr>
            <a:endParaRPr lang="fr-FR" sz="2400" b="1" dirty="0"/>
          </a:p>
          <a:p>
            <a:pPr algn="just">
              <a:lnSpc>
                <a:spcPct val="150000"/>
              </a:lnSpc>
              <a:buNone/>
            </a:pPr>
            <a:r>
              <a:rPr lang="fr-FR" sz="2400" b="1" dirty="0" smtClean="0"/>
              <a:t>Ces </a:t>
            </a:r>
            <a:r>
              <a:rPr lang="fr-FR" sz="2400" b="1" dirty="0"/>
              <a:t>risques sont souvent méconnus et les normes d’hygiène et de sécurité ne sont malheureusement pas souvent appliquées ou parfois mal maîtrisées. </a:t>
            </a:r>
            <a:r>
              <a:rPr lang="fr-FR" sz="2400" b="1" dirty="0" smtClean="0"/>
              <a:t>Les </a:t>
            </a:r>
            <a:r>
              <a:rPr lang="fr-FR" sz="2400" b="1" dirty="0"/>
              <a:t>causes de ces insuffisances sont nombreuses : certaines sont liées aux pratiques professionnelles, d’autres aux équipements disponibles et parfois au manque de formation et de sensibilisation du personnel face aux risques auxquels il est exposé. </a:t>
            </a:r>
            <a:r>
              <a:rPr lang="fr-FR" sz="2400" b="1" dirty="0" smtClean="0"/>
              <a:t>Pour </a:t>
            </a:r>
            <a:r>
              <a:rPr lang="fr-FR" sz="2400" b="1" dirty="0"/>
              <a:t>cela, un programme efficace de prévention doit être élaboré par des spécialistes il s’agit du « comité Hygiène et Sécurité » qui est appelé à mettre en place des mesures spécifiques dans le but de protéger les personnels.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26967"/>
            <a:ext cx="8784976" cy="5632311"/>
          </a:xfrm>
          <a:prstGeom prst="rect">
            <a:avLst/>
          </a:prstGeom>
        </p:spPr>
        <p:txBody>
          <a:bodyPr wrap="square">
            <a:spAutoFit/>
          </a:bodyPr>
          <a:lstStyle/>
          <a:p>
            <a:r>
              <a:rPr lang="fr-FR" sz="2400" b="1" dirty="0">
                <a:solidFill>
                  <a:srgbClr val="538235"/>
                </a:solidFill>
                <a:latin typeface="Calibri,Bold"/>
              </a:rPr>
              <a:t>Gérer les premières urgences :</a:t>
            </a:r>
          </a:p>
          <a:p>
            <a:r>
              <a:rPr lang="fr-FR" sz="2400" dirty="0">
                <a:solidFill>
                  <a:srgbClr val="000000"/>
                </a:solidFill>
                <a:latin typeface="Wingdings" panose="05000000000000000000" pitchFamily="2" charset="2"/>
              </a:rPr>
              <a:t> </a:t>
            </a:r>
            <a:r>
              <a:rPr lang="fr-FR" sz="2400" dirty="0">
                <a:solidFill>
                  <a:srgbClr val="000000"/>
                </a:solidFill>
                <a:latin typeface="Calibri" panose="020F0502020204030204" pitchFamily="34" charset="0"/>
              </a:rPr>
              <a:t>appeler les contacts </a:t>
            </a:r>
            <a:r>
              <a:rPr lang="fr-FR" sz="2400" dirty="0" smtClean="0">
                <a:solidFill>
                  <a:srgbClr val="000000"/>
                </a:solidFill>
                <a:latin typeface="Calibri" panose="020F0502020204030204" pitchFamily="34" charset="0"/>
              </a:rPr>
              <a:t>en </a:t>
            </a:r>
            <a:r>
              <a:rPr lang="fr-FR" sz="2400" dirty="0">
                <a:solidFill>
                  <a:srgbClr val="000000"/>
                </a:solidFill>
                <a:latin typeface="Calibri" panose="020F0502020204030204" pitchFamily="34" charset="0"/>
              </a:rPr>
              <a:t>cas d’incendie, d’urgence médicale ou de</a:t>
            </a:r>
          </a:p>
          <a:p>
            <a:r>
              <a:rPr lang="fr-FR" sz="2400" dirty="0">
                <a:solidFill>
                  <a:srgbClr val="000000"/>
                </a:solidFill>
                <a:latin typeface="Calibri" panose="020F0502020204030204" pitchFamily="34" charset="0"/>
              </a:rPr>
              <a:t>problème technique</a:t>
            </a:r>
          </a:p>
          <a:p>
            <a:r>
              <a:rPr lang="fr-FR" sz="2400" dirty="0">
                <a:solidFill>
                  <a:srgbClr val="000000"/>
                </a:solidFill>
                <a:latin typeface="Wingdings" panose="05000000000000000000" pitchFamily="2" charset="2"/>
              </a:rPr>
              <a:t> </a:t>
            </a:r>
            <a:r>
              <a:rPr lang="fr-FR" sz="2400" dirty="0">
                <a:solidFill>
                  <a:srgbClr val="000000"/>
                </a:solidFill>
                <a:latin typeface="Calibri" panose="020F0502020204030204" pitchFamily="34" charset="0"/>
              </a:rPr>
              <a:t>en cas de feu dans le labo </a:t>
            </a:r>
            <a:r>
              <a:rPr lang="fr-FR" sz="2400" dirty="0" smtClean="0">
                <a:solidFill>
                  <a:srgbClr val="000000"/>
                </a:solidFill>
                <a:latin typeface="Calibri" panose="020F0502020204030204" pitchFamily="34" charset="0"/>
              </a:rPr>
              <a:t>: activer </a:t>
            </a:r>
            <a:r>
              <a:rPr lang="fr-FR" sz="2400" dirty="0">
                <a:solidFill>
                  <a:srgbClr val="000000"/>
                </a:solidFill>
                <a:latin typeface="Calibri" panose="020F0502020204030204" pitchFamily="34" charset="0"/>
              </a:rPr>
              <a:t>une des alarmes situées dans le couloir, essayer d’éteindre le </a:t>
            </a:r>
            <a:r>
              <a:rPr lang="fr-FR" sz="2400" dirty="0" smtClean="0">
                <a:solidFill>
                  <a:srgbClr val="000000"/>
                </a:solidFill>
                <a:latin typeface="Calibri" panose="020F0502020204030204" pitchFamily="34" charset="0"/>
              </a:rPr>
              <a:t>feu (s’il </a:t>
            </a:r>
            <a:r>
              <a:rPr lang="fr-FR" sz="2400" dirty="0">
                <a:solidFill>
                  <a:srgbClr val="000000"/>
                </a:solidFill>
                <a:latin typeface="Calibri" panose="020F0502020204030204" pitchFamily="34" charset="0"/>
              </a:rPr>
              <a:t>démarre) avec l’extincteur le plus proche</a:t>
            </a:r>
          </a:p>
          <a:p>
            <a:r>
              <a:rPr lang="fr-FR" sz="2400" dirty="0">
                <a:solidFill>
                  <a:srgbClr val="000000"/>
                </a:solidFill>
                <a:latin typeface="Wingdings" panose="05000000000000000000" pitchFamily="2" charset="2"/>
              </a:rPr>
              <a:t> </a:t>
            </a:r>
            <a:r>
              <a:rPr lang="fr-FR" sz="2400" dirty="0">
                <a:solidFill>
                  <a:srgbClr val="000000"/>
                </a:solidFill>
                <a:latin typeface="Calibri" panose="020F0502020204030204" pitchFamily="34" charset="0"/>
              </a:rPr>
              <a:t>en cas d’urgence médicale : </a:t>
            </a:r>
            <a:r>
              <a:rPr lang="fr-FR" sz="2400" b="1" dirty="0">
                <a:solidFill>
                  <a:srgbClr val="000000"/>
                </a:solidFill>
                <a:latin typeface="Calibri,Bold"/>
              </a:rPr>
              <a:t>PROTEGER – EXAMINER – ALERTER - SECOURIR</a:t>
            </a:r>
          </a:p>
          <a:p>
            <a:r>
              <a:rPr lang="fr-FR" sz="2400" dirty="0">
                <a:solidFill>
                  <a:srgbClr val="000000"/>
                </a:solidFill>
                <a:latin typeface="Courier New" panose="02070309020205020404" pitchFamily="49" charset="0"/>
              </a:rPr>
              <a:t>o </a:t>
            </a:r>
            <a:r>
              <a:rPr lang="fr-FR" sz="2400" dirty="0">
                <a:solidFill>
                  <a:srgbClr val="000000"/>
                </a:solidFill>
                <a:latin typeface="Calibri" panose="020F0502020204030204" pitchFamily="34" charset="0"/>
              </a:rPr>
              <a:t>s’adresser à un « sauveteur secouriste du travail </a:t>
            </a:r>
            <a:r>
              <a:rPr lang="fr-FR" sz="2400" dirty="0" smtClean="0">
                <a:solidFill>
                  <a:srgbClr val="000000"/>
                </a:solidFill>
                <a:latin typeface="Calibri" panose="020F0502020204030204" pitchFamily="34" charset="0"/>
              </a:rPr>
              <a:t>»</a:t>
            </a:r>
            <a:endParaRPr lang="fr-FR" sz="2400" dirty="0">
              <a:solidFill>
                <a:srgbClr val="000000"/>
              </a:solidFill>
              <a:latin typeface="Calibri" panose="020F0502020204030204" pitchFamily="34" charset="0"/>
            </a:endParaRPr>
          </a:p>
          <a:p>
            <a:r>
              <a:rPr lang="fr-FR" sz="2400" dirty="0">
                <a:solidFill>
                  <a:srgbClr val="000000"/>
                </a:solidFill>
                <a:latin typeface="Courier New" panose="02070309020205020404" pitchFamily="49" charset="0"/>
              </a:rPr>
              <a:t>o </a:t>
            </a:r>
            <a:r>
              <a:rPr lang="fr-FR" sz="2400" dirty="0">
                <a:solidFill>
                  <a:srgbClr val="000000"/>
                </a:solidFill>
                <a:latin typeface="Calibri" panose="020F0502020204030204" pitchFamily="34" charset="0"/>
              </a:rPr>
              <a:t>si vous êtes seul :</a:t>
            </a:r>
          </a:p>
          <a:p>
            <a:r>
              <a:rPr lang="fr-FR" sz="2400" dirty="0">
                <a:solidFill>
                  <a:srgbClr val="000000"/>
                </a:solidFill>
                <a:latin typeface="Wingdings" panose="05000000000000000000" pitchFamily="2" charset="2"/>
              </a:rPr>
              <a:t> </a:t>
            </a:r>
            <a:r>
              <a:rPr lang="fr-FR" sz="2400" i="1" dirty="0">
                <a:solidFill>
                  <a:srgbClr val="000000"/>
                </a:solidFill>
                <a:latin typeface="Calibri,Italic"/>
              </a:rPr>
              <a:t>si la victime parle </a:t>
            </a:r>
            <a:r>
              <a:rPr lang="fr-FR" sz="2400" dirty="0">
                <a:solidFill>
                  <a:srgbClr val="000000"/>
                </a:solidFill>
                <a:latin typeface="Calibri" panose="020F0502020204030204" pitchFamily="34" charset="0"/>
              </a:rPr>
              <a:t>: l’allonger, jambes surélevées, la rassurer, la</a:t>
            </a:r>
          </a:p>
          <a:p>
            <a:r>
              <a:rPr lang="fr-FR" sz="2400" dirty="0">
                <a:solidFill>
                  <a:srgbClr val="000000"/>
                </a:solidFill>
                <a:latin typeface="Calibri" panose="020F0502020204030204" pitchFamily="34" charset="0"/>
              </a:rPr>
              <a:t>couvrir, la surveiller. Ne rien donner à boire.</a:t>
            </a:r>
          </a:p>
          <a:p>
            <a:r>
              <a:rPr lang="fr-FR" sz="2400" dirty="0">
                <a:solidFill>
                  <a:srgbClr val="000000"/>
                </a:solidFill>
                <a:latin typeface="Wingdings" panose="05000000000000000000" pitchFamily="2" charset="2"/>
              </a:rPr>
              <a:t> </a:t>
            </a:r>
            <a:r>
              <a:rPr lang="fr-FR" sz="2400" i="1" dirty="0">
                <a:solidFill>
                  <a:srgbClr val="000000"/>
                </a:solidFill>
                <a:latin typeface="Calibri,Italic"/>
              </a:rPr>
              <a:t>si la victime ne parle pas </a:t>
            </a:r>
            <a:r>
              <a:rPr lang="fr-FR" sz="2400" dirty="0">
                <a:solidFill>
                  <a:srgbClr val="000000"/>
                </a:solidFill>
                <a:latin typeface="Calibri" panose="020F0502020204030204" pitchFamily="34" charset="0"/>
              </a:rPr>
              <a:t>:</a:t>
            </a:r>
          </a:p>
          <a:p>
            <a:r>
              <a:rPr lang="fr-FR" sz="2400" dirty="0">
                <a:solidFill>
                  <a:srgbClr val="000000"/>
                </a:solidFill>
                <a:latin typeface="Calibri" panose="020F0502020204030204" pitchFamily="34" charset="0"/>
              </a:rPr>
              <a:t>° </a:t>
            </a:r>
            <a:r>
              <a:rPr lang="fr-FR" sz="2400" i="1" dirty="0">
                <a:solidFill>
                  <a:srgbClr val="000000"/>
                </a:solidFill>
                <a:latin typeface="Calibri,Italic"/>
              </a:rPr>
              <a:t>mais elle respire </a:t>
            </a:r>
            <a:r>
              <a:rPr lang="fr-FR" sz="2400" dirty="0">
                <a:solidFill>
                  <a:srgbClr val="000000"/>
                </a:solidFill>
                <a:latin typeface="Calibri" panose="020F0502020204030204" pitchFamily="34" charset="0"/>
              </a:rPr>
              <a:t>: la mettre en PLS (Position Latérale de Sécurité)</a:t>
            </a:r>
          </a:p>
          <a:p>
            <a:r>
              <a:rPr lang="fr-FR" sz="2400" dirty="0">
                <a:solidFill>
                  <a:srgbClr val="000000"/>
                </a:solidFill>
                <a:latin typeface="Calibri" panose="020F0502020204030204" pitchFamily="34" charset="0"/>
              </a:rPr>
              <a:t>° et si </a:t>
            </a:r>
            <a:r>
              <a:rPr lang="fr-FR" sz="2400" i="1" dirty="0">
                <a:solidFill>
                  <a:srgbClr val="000000"/>
                </a:solidFill>
                <a:latin typeface="Calibri,Italic"/>
              </a:rPr>
              <a:t>elle ne respire pas </a:t>
            </a:r>
            <a:r>
              <a:rPr lang="fr-FR" sz="2400" dirty="0">
                <a:solidFill>
                  <a:srgbClr val="000000"/>
                </a:solidFill>
                <a:latin typeface="Calibri" panose="020F0502020204030204" pitchFamily="34" charset="0"/>
              </a:rPr>
              <a:t>: massage </a:t>
            </a:r>
            <a:r>
              <a:rPr lang="fr-FR" sz="2400" dirty="0" smtClean="0">
                <a:solidFill>
                  <a:srgbClr val="000000"/>
                </a:solidFill>
                <a:latin typeface="Calibri" panose="020F0502020204030204" pitchFamily="34" charset="0"/>
              </a:rPr>
              <a:t>cardiaque</a:t>
            </a:r>
            <a:endParaRPr lang="fr-FR" sz="24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32839178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25" y="404664"/>
            <a:ext cx="9144000" cy="6001643"/>
          </a:xfrm>
          <a:prstGeom prst="rect">
            <a:avLst/>
          </a:prstGeom>
        </p:spPr>
        <p:txBody>
          <a:bodyPr wrap="square">
            <a:spAutoFit/>
          </a:bodyPr>
          <a:lstStyle/>
          <a:p>
            <a:pPr algn="just"/>
            <a:r>
              <a:rPr lang="fr-FR" sz="2400" b="1" dirty="0">
                <a:latin typeface="Calibri,Bold"/>
              </a:rPr>
              <a:t>Cas spécifiques</a:t>
            </a:r>
          </a:p>
          <a:p>
            <a:pPr algn="just"/>
            <a:r>
              <a:rPr lang="fr-FR" sz="2400" dirty="0">
                <a:latin typeface="Calibri" panose="020F0502020204030204" pitchFamily="34" charset="0"/>
              </a:rPr>
              <a:t>- </a:t>
            </a:r>
            <a:r>
              <a:rPr lang="fr-FR" sz="2400" i="1" dirty="0">
                <a:latin typeface="Calibri,Italic"/>
              </a:rPr>
              <a:t>personne en feu </a:t>
            </a:r>
            <a:r>
              <a:rPr lang="fr-FR" sz="2400" dirty="0">
                <a:latin typeface="Calibri" panose="020F0502020204030204" pitchFamily="34" charset="0"/>
              </a:rPr>
              <a:t>: se rouler par terre, étouffer les flammes avec une blouse</a:t>
            </a:r>
          </a:p>
          <a:p>
            <a:pPr algn="just"/>
            <a:r>
              <a:rPr lang="fr-FR" sz="2400" dirty="0">
                <a:latin typeface="Calibri" panose="020F0502020204030204" pitchFamily="34" charset="0"/>
              </a:rPr>
              <a:t>- </a:t>
            </a:r>
            <a:r>
              <a:rPr lang="fr-FR" sz="2400" i="1" dirty="0">
                <a:latin typeface="Calibri,Italic"/>
              </a:rPr>
              <a:t>projection de produits corrosifs </a:t>
            </a:r>
            <a:r>
              <a:rPr lang="fr-FR" sz="2400" dirty="0">
                <a:latin typeface="Calibri" panose="020F0502020204030204" pitchFamily="34" charset="0"/>
              </a:rPr>
              <a:t>: lavage immédiat et prolongé (15 min minimum) à l’eau</a:t>
            </a:r>
          </a:p>
          <a:p>
            <a:pPr algn="just"/>
            <a:r>
              <a:rPr lang="fr-FR" sz="2400" dirty="0">
                <a:latin typeface="Calibri" panose="020F0502020204030204" pitchFamily="34" charset="0"/>
              </a:rPr>
              <a:t>courante</a:t>
            </a:r>
          </a:p>
          <a:p>
            <a:pPr algn="just"/>
            <a:r>
              <a:rPr lang="fr-FR" sz="2400" dirty="0">
                <a:latin typeface="Calibri" panose="020F0502020204030204" pitchFamily="34" charset="0"/>
              </a:rPr>
              <a:t>- </a:t>
            </a:r>
            <a:r>
              <a:rPr lang="fr-FR" sz="2400" i="1" dirty="0">
                <a:latin typeface="Calibri,Italic"/>
              </a:rPr>
              <a:t>électrisation </a:t>
            </a:r>
            <a:r>
              <a:rPr lang="fr-FR" sz="2400" dirty="0">
                <a:latin typeface="Calibri" panose="020F0502020204030204" pitchFamily="34" charset="0"/>
              </a:rPr>
              <a:t>: couper l’alimentation, sinon s’isoler du sol avec un tabouret et tirer la</a:t>
            </a:r>
          </a:p>
          <a:p>
            <a:pPr algn="just"/>
            <a:r>
              <a:rPr lang="fr-FR" sz="2400" dirty="0">
                <a:latin typeface="Calibri" panose="020F0502020204030204" pitchFamily="34" charset="0"/>
              </a:rPr>
              <a:t>victime par ses vêtements</a:t>
            </a:r>
          </a:p>
          <a:p>
            <a:pPr algn="just"/>
            <a:r>
              <a:rPr lang="fr-FR" sz="2400" dirty="0">
                <a:latin typeface="Calibri" panose="020F0502020204030204" pitchFamily="34" charset="0"/>
              </a:rPr>
              <a:t>- </a:t>
            </a:r>
            <a:r>
              <a:rPr lang="fr-FR" sz="2400" i="1" dirty="0">
                <a:latin typeface="Calibri,Italic"/>
              </a:rPr>
              <a:t>intoxication </a:t>
            </a:r>
            <a:r>
              <a:rPr lang="fr-FR" sz="2400" dirty="0">
                <a:latin typeface="Calibri" panose="020F0502020204030204" pitchFamily="34" charset="0"/>
              </a:rPr>
              <a:t>: gestes de premières urgences + tel au centre </a:t>
            </a:r>
            <a:r>
              <a:rPr lang="fr-FR" sz="2400" dirty="0" err="1">
                <a:latin typeface="Calibri" panose="020F0502020204030204" pitchFamily="34" charset="0"/>
              </a:rPr>
              <a:t>anti-poison</a:t>
            </a:r>
            <a:r>
              <a:rPr lang="fr-FR" sz="2400" dirty="0">
                <a:latin typeface="Calibri" panose="020F0502020204030204" pitchFamily="34" charset="0"/>
              </a:rPr>
              <a:t> </a:t>
            </a:r>
            <a:r>
              <a:rPr lang="fr-FR" sz="2400" dirty="0" smtClean="0">
                <a:latin typeface="Calibri" panose="020F0502020204030204" pitchFamily="34" charset="0"/>
              </a:rPr>
              <a:t>(</a:t>
            </a:r>
            <a:r>
              <a:rPr lang="fr-FR" sz="2400" dirty="0">
                <a:latin typeface="Calibri" panose="020F0502020204030204" pitchFamily="34" charset="0"/>
              </a:rPr>
              <a:t>ne pas faire vomir ou boire)</a:t>
            </a:r>
          </a:p>
          <a:p>
            <a:pPr algn="just"/>
            <a:r>
              <a:rPr lang="fr-FR" sz="2400" dirty="0">
                <a:latin typeface="Calibri" panose="020F0502020204030204" pitchFamily="34" charset="0"/>
              </a:rPr>
              <a:t>- </a:t>
            </a:r>
            <a:r>
              <a:rPr lang="fr-FR" sz="2400" i="1" dirty="0">
                <a:latin typeface="Calibri,Italic"/>
              </a:rPr>
              <a:t>hémorragies </a:t>
            </a:r>
            <a:r>
              <a:rPr lang="fr-FR" sz="2400" dirty="0">
                <a:latin typeface="Calibri" panose="020F0502020204030204" pitchFamily="34" charset="0"/>
              </a:rPr>
              <a:t>: comprimer le point de saignement.</a:t>
            </a:r>
          </a:p>
          <a:p>
            <a:pPr algn="just"/>
            <a:r>
              <a:rPr lang="fr-FR" sz="2400" dirty="0">
                <a:latin typeface="Calibri" panose="020F0502020204030204" pitchFamily="34" charset="0"/>
              </a:rPr>
              <a:t>- </a:t>
            </a:r>
            <a:r>
              <a:rPr lang="fr-FR" sz="2400" i="1" dirty="0">
                <a:latin typeface="Calibri,Italic"/>
              </a:rPr>
              <a:t>fractures </a:t>
            </a:r>
            <a:r>
              <a:rPr lang="fr-FR" sz="2400" dirty="0">
                <a:latin typeface="Calibri" panose="020F0502020204030204" pitchFamily="34" charset="0"/>
              </a:rPr>
              <a:t>: ne pas déplacer la victime</a:t>
            </a:r>
          </a:p>
          <a:p>
            <a:pPr algn="just"/>
            <a:r>
              <a:rPr lang="fr-FR" sz="2400" b="1" dirty="0">
                <a:latin typeface="Calibri,Bold"/>
              </a:rPr>
              <a:t>- Remplir le registre d’hygiène et sécurité en cas d’incident (même mineur) ou</a:t>
            </a:r>
          </a:p>
          <a:p>
            <a:pPr algn="just"/>
            <a:r>
              <a:rPr lang="fr-FR" sz="2400" b="1" dirty="0">
                <a:latin typeface="Calibri,Bold"/>
              </a:rPr>
              <a:t>d’accident </a:t>
            </a:r>
            <a:r>
              <a:rPr lang="fr-FR" sz="2400" dirty="0">
                <a:latin typeface="Calibri" panose="020F0502020204030204" pitchFamily="34" charset="0"/>
              </a:rPr>
              <a:t>(il est avec la pharmacie, dans le placard de la cafétéria)</a:t>
            </a:r>
            <a:endParaRPr lang="fr-FR" sz="2400" dirty="0"/>
          </a:p>
        </p:txBody>
      </p:sp>
    </p:spTree>
    <p:extLst>
      <p:ext uri="{BB962C8B-B14F-4D97-AF65-F5344CB8AC3E}">
        <p14:creationId xmlns:p14="http://schemas.microsoft.com/office/powerpoint/2010/main" val="213247570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99392"/>
            <a:ext cx="8215370" cy="6832640"/>
          </a:xfrm>
          <a:prstGeom prst="rect">
            <a:avLst/>
          </a:prstGeom>
        </p:spPr>
        <p:txBody>
          <a:bodyPr wrap="square">
            <a:spAutoFit/>
          </a:bodyPr>
          <a:lstStyle/>
          <a:p>
            <a:pPr algn="just">
              <a:lnSpc>
                <a:spcPct val="150000"/>
              </a:lnSpc>
            </a:pPr>
            <a:r>
              <a:rPr lang="fr-FR" sz="2800" b="1" dirty="0" smtClean="0">
                <a:solidFill>
                  <a:srgbClr val="FF0000"/>
                </a:solidFill>
              </a:rPr>
              <a:t>Alors face </a:t>
            </a:r>
            <a:r>
              <a:rPr lang="fr-FR" sz="2800" b="1" dirty="0" smtClean="0">
                <a:solidFill>
                  <a:srgbClr val="FF0000"/>
                </a:solidFill>
              </a:rPr>
              <a:t>à un accident, je garde mon </a:t>
            </a:r>
            <a:r>
              <a:rPr lang="fr-FR" sz="2800" b="1" dirty="0" smtClean="0">
                <a:solidFill>
                  <a:srgbClr val="FF0000"/>
                </a:solidFill>
              </a:rPr>
              <a:t>calme </a:t>
            </a:r>
            <a:r>
              <a:rPr lang="fr-FR" sz="2400" dirty="0" smtClean="0"/>
              <a:t>Et j’agis </a:t>
            </a:r>
            <a:r>
              <a:rPr lang="fr-FR" sz="2400" dirty="0" smtClean="0"/>
              <a:t>dans l’ordre suivant : </a:t>
            </a:r>
          </a:p>
          <a:p>
            <a:pPr algn="just">
              <a:lnSpc>
                <a:spcPct val="150000"/>
              </a:lnSpc>
            </a:pPr>
            <a:r>
              <a:rPr lang="fr-FR" sz="2400" b="1" dirty="0" smtClean="0"/>
              <a:t>1/ Protéger = je protège la victime sans me mettre en danger (ne déplacer la victime qu’en cas d’extrême nécessité et de danger immédiat). </a:t>
            </a:r>
          </a:p>
          <a:p>
            <a:pPr algn="just">
              <a:lnSpc>
                <a:spcPct val="150000"/>
              </a:lnSpc>
            </a:pPr>
            <a:r>
              <a:rPr lang="fr-FR" sz="2400" b="1" dirty="0" smtClean="0"/>
              <a:t>2/ Alerter = je téléphone aux secours (numéros d’urgence) </a:t>
            </a:r>
          </a:p>
          <a:p>
            <a:pPr algn="just">
              <a:lnSpc>
                <a:spcPct val="150000"/>
              </a:lnSpc>
            </a:pPr>
            <a:r>
              <a:rPr lang="fr-FR" sz="2400" b="1" dirty="0" smtClean="0"/>
              <a:t>3/ Secourir = je laisse agir les sauveteurs secouristes du travail qui ont été formés pour effectuer les premiers gestes d’urgence. </a:t>
            </a:r>
          </a:p>
          <a:p>
            <a:pPr algn="just">
              <a:lnSpc>
                <a:spcPct val="150000"/>
              </a:lnSpc>
            </a:pPr>
            <a:r>
              <a:rPr lang="fr-FR" sz="2400" dirty="0" smtClean="0"/>
              <a:t>Alerter dans un deuxième temps : </a:t>
            </a:r>
          </a:p>
          <a:p>
            <a:pPr algn="just">
              <a:lnSpc>
                <a:spcPct val="150000"/>
              </a:lnSpc>
            </a:pPr>
            <a:r>
              <a:rPr lang="fr-FR" sz="2400" dirty="0" smtClean="0"/>
              <a:t>- la médecine du travail </a:t>
            </a:r>
          </a:p>
          <a:p>
            <a:pPr algn="just">
              <a:lnSpc>
                <a:spcPct val="150000"/>
              </a:lnSpc>
            </a:pPr>
            <a:r>
              <a:rPr lang="fr-FR" sz="2400" dirty="0" smtClean="0"/>
              <a:t>- ingénieur hygiène &amp; sécurité </a:t>
            </a:r>
            <a:endParaRPr lang="fr-FR" sz="2400" dirty="0"/>
          </a:p>
        </p:txBody>
      </p:sp>
    </p:spTree>
    <p:extLst>
      <p:ext uri="{BB962C8B-B14F-4D97-AF65-F5344CB8AC3E}">
        <p14:creationId xmlns:p14="http://schemas.microsoft.com/office/powerpoint/2010/main" val="275065734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720" y="214290"/>
            <a:ext cx="8643998" cy="1569660"/>
          </a:xfrm>
          <a:prstGeom prst="rect">
            <a:avLst/>
          </a:prstGeom>
        </p:spPr>
        <p:txBody>
          <a:bodyPr wrap="square">
            <a:spAutoFit/>
          </a:bodyPr>
          <a:lstStyle/>
          <a:p>
            <a:pPr algn="just"/>
            <a:r>
              <a:rPr lang="fr-FR" sz="2400" b="1" dirty="0">
                <a:solidFill>
                  <a:schemeClr val="accent1"/>
                </a:solidFill>
              </a:rPr>
              <a:t>9</a:t>
            </a:r>
            <a:r>
              <a:rPr lang="fr-FR" sz="2400" b="1" dirty="0" smtClean="0">
                <a:solidFill>
                  <a:schemeClr val="accent1"/>
                </a:solidFill>
              </a:rPr>
              <a:t>. </a:t>
            </a:r>
            <a:r>
              <a:rPr lang="fr-FR" sz="2400" b="1" dirty="0" smtClean="0">
                <a:solidFill>
                  <a:schemeClr val="accent1"/>
                </a:solidFill>
              </a:rPr>
              <a:t>La position Latérale de Sécurité (PLS) </a:t>
            </a:r>
          </a:p>
          <a:p>
            <a:pPr algn="just"/>
            <a:r>
              <a:rPr lang="fr-FR" sz="2400" b="1" dirty="0" smtClean="0"/>
              <a:t>Après avoir diagnostiqué l’état général de la victime et pour l’aider à mieux respirer, mettez celle-ci en Position Latérale de Sécurité. Pour cela : </a:t>
            </a:r>
            <a:endParaRPr lang="fr-FR" sz="2400" b="1" dirty="0"/>
          </a:p>
        </p:txBody>
      </p:sp>
      <p:pic>
        <p:nvPicPr>
          <p:cNvPr id="11266" name="Picture 2"/>
          <p:cNvPicPr>
            <a:picLocks noChangeAspect="1" noChangeArrowheads="1"/>
          </p:cNvPicPr>
          <p:nvPr/>
        </p:nvPicPr>
        <p:blipFill>
          <a:blip r:embed="rId2"/>
          <a:srcRect/>
          <a:stretch>
            <a:fillRect/>
          </a:stretch>
        </p:blipFill>
        <p:spPr bwMode="auto">
          <a:xfrm>
            <a:off x="928662" y="1285860"/>
            <a:ext cx="7572428" cy="442915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9" y="188640"/>
            <a:ext cx="8568952" cy="5509200"/>
          </a:xfrm>
          <a:prstGeom prst="rect">
            <a:avLst/>
          </a:prstGeom>
        </p:spPr>
        <p:txBody>
          <a:bodyPr wrap="square">
            <a:spAutoFit/>
          </a:bodyPr>
          <a:lstStyle/>
          <a:p>
            <a:r>
              <a:rPr lang="fr-FR" sz="2800" b="1" dirty="0" smtClean="0">
                <a:solidFill>
                  <a:srgbClr val="FF0000"/>
                </a:solidFill>
                <a:latin typeface="Calibri" panose="020F0502020204030204" pitchFamily="34" charset="0"/>
              </a:rPr>
              <a:t>10- </a:t>
            </a:r>
            <a:r>
              <a:rPr lang="fr-FR" sz="2800" b="1" dirty="0" smtClean="0">
                <a:solidFill>
                  <a:srgbClr val="FF0000"/>
                </a:solidFill>
              </a:rPr>
              <a:t>Les </a:t>
            </a:r>
            <a:r>
              <a:rPr lang="fr-FR" sz="2800" b="1" dirty="0">
                <a:solidFill>
                  <a:srgbClr val="FF0000"/>
                </a:solidFill>
              </a:rPr>
              <a:t>bonnes pratiques de laboratoire </a:t>
            </a:r>
            <a:endParaRPr lang="fr-FR" sz="2800" b="1" dirty="0" smtClean="0">
              <a:solidFill>
                <a:srgbClr val="FF0000"/>
              </a:solidFill>
            </a:endParaRPr>
          </a:p>
          <a:p>
            <a:endParaRPr lang="fr-FR" sz="2800" b="1" dirty="0">
              <a:solidFill>
                <a:srgbClr val="FF0000"/>
              </a:solidFill>
            </a:endParaRPr>
          </a:p>
          <a:p>
            <a:r>
              <a:rPr lang="fr-FR" sz="2400" b="1" dirty="0"/>
              <a:t>Se protéger </a:t>
            </a:r>
          </a:p>
          <a:p>
            <a:pPr marL="457200" indent="-457200">
              <a:buFont typeface="Arial" panose="020B0604020202020204" pitchFamily="34" charset="0"/>
              <a:buChar char="•"/>
            </a:pPr>
            <a:r>
              <a:rPr lang="fr-FR" sz="2400" dirty="0" smtClean="0"/>
              <a:t>Porter </a:t>
            </a:r>
            <a:r>
              <a:rPr lang="fr-FR" sz="2400" dirty="0"/>
              <a:t>des lunettes de sécurité en tout temps. </a:t>
            </a:r>
          </a:p>
          <a:p>
            <a:pPr marL="457200" indent="-457200">
              <a:buFont typeface="Arial" panose="020B0604020202020204" pitchFamily="34" charset="0"/>
              <a:buChar char="•"/>
            </a:pPr>
            <a:r>
              <a:rPr lang="fr-FR" sz="2400" dirty="0" smtClean="0"/>
              <a:t>Remplacer </a:t>
            </a:r>
            <a:r>
              <a:rPr lang="fr-FR" sz="2400" dirty="0"/>
              <a:t>ses lentilles cornéennes par des verres correcteurs. </a:t>
            </a:r>
            <a:r>
              <a:rPr lang="fr-FR" sz="2400" dirty="0" smtClean="0"/>
              <a:t>Les </a:t>
            </a:r>
            <a:r>
              <a:rPr lang="fr-FR" sz="2400" dirty="0"/>
              <a:t>verres correcteurs ne sont pas des lunettes de sécurité. </a:t>
            </a:r>
            <a:endParaRPr lang="fr-FR" sz="2400" dirty="0" smtClean="0"/>
          </a:p>
          <a:p>
            <a:pPr marL="457200" indent="-457200">
              <a:buFont typeface="Arial" panose="020B0604020202020204" pitchFamily="34" charset="0"/>
              <a:buChar char="•"/>
            </a:pPr>
            <a:r>
              <a:rPr lang="fr-FR" sz="2400" dirty="0" smtClean="0"/>
              <a:t>Porter les équipements de protection et une tenue adéquate. </a:t>
            </a:r>
          </a:p>
          <a:p>
            <a:pPr marL="457200" indent="-457200">
              <a:buFont typeface="Arial" panose="020B0604020202020204" pitchFamily="34" charset="0"/>
              <a:buChar char="•"/>
            </a:pPr>
            <a:r>
              <a:rPr lang="fr-FR" sz="2400" dirty="0" smtClean="0"/>
              <a:t>Le </a:t>
            </a:r>
            <a:r>
              <a:rPr lang="fr-FR" sz="2400" dirty="0"/>
              <a:t>sarrau doit rester dans le labo et en tout temps ranger séparément des vêtements de ville. </a:t>
            </a:r>
          </a:p>
          <a:p>
            <a:pPr marL="457200" indent="-457200">
              <a:buFont typeface="Arial" panose="020B0604020202020204" pitchFamily="34" charset="0"/>
              <a:buChar char="•"/>
            </a:pPr>
            <a:r>
              <a:rPr lang="fr-FR" sz="2400" dirty="0" smtClean="0"/>
              <a:t>S’exposer </a:t>
            </a:r>
            <a:r>
              <a:rPr lang="fr-FR" sz="2400" dirty="0"/>
              <a:t>le moins possible aux produits dangereux. </a:t>
            </a:r>
          </a:p>
          <a:p>
            <a:pPr marL="342900" indent="-342900">
              <a:buFont typeface="Arial" panose="020B0604020202020204" pitchFamily="34" charset="0"/>
              <a:buChar char="•"/>
            </a:pPr>
            <a:r>
              <a:rPr lang="fr-FR" sz="2400" dirty="0" smtClean="0"/>
              <a:t>Éviter </a:t>
            </a:r>
            <a:r>
              <a:rPr lang="fr-FR" sz="2400" dirty="0"/>
              <a:t>le travail en solitaire et surtout en dehors des heures normales. </a:t>
            </a:r>
          </a:p>
          <a:p>
            <a:r>
              <a:rPr lang="fr-FR" sz="2800" dirty="0"/>
              <a:t>	</a:t>
            </a:r>
          </a:p>
          <a:p>
            <a:endParaRPr lang="fr-FR" sz="2800" dirty="0">
              <a:solidFill>
                <a:srgbClr val="FF0000"/>
              </a:solidFill>
            </a:endParaRPr>
          </a:p>
        </p:txBody>
      </p:sp>
    </p:spTree>
    <p:extLst>
      <p:ext uri="{BB962C8B-B14F-4D97-AF65-F5344CB8AC3E}">
        <p14:creationId xmlns:p14="http://schemas.microsoft.com/office/powerpoint/2010/main" val="142458647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620688"/>
            <a:ext cx="8676456" cy="5262979"/>
          </a:xfrm>
          <a:prstGeom prst="rect">
            <a:avLst/>
          </a:prstGeom>
        </p:spPr>
        <p:txBody>
          <a:bodyPr wrap="square">
            <a:spAutoFit/>
          </a:bodyPr>
          <a:lstStyle/>
          <a:p>
            <a:pPr algn="just"/>
            <a:r>
              <a:rPr lang="fr-FR" sz="2400" b="1" dirty="0">
                <a:solidFill>
                  <a:srgbClr val="000000"/>
                </a:solidFill>
                <a:latin typeface="Calibri" panose="020F0502020204030204" pitchFamily="34" charset="0"/>
              </a:rPr>
              <a:t>Travailler proprement </a:t>
            </a:r>
          </a:p>
          <a:p>
            <a:pPr marL="342900" indent="-342900" algn="just">
              <a:buFont typeface="Arial" panose="020B0604020202020204" pitchFamily="34" charset="0"/>
              <a:buChar char="•"/>
            </a:pPr>
            <a:r>
              <a:rPr lang="fr-FR" sz="2400" dirty="0" smtClean="0">
                <a:solidFill>
                  <a:srgbClr val="000000"/>
                </a:solidFill>
                <a:latin typeface="Calibri" panose="020F0502020204030204" pitchFamily="34" charset="0"/>
              </a:rPr>
              <a:t>Séparer </a:t>
            </a:r>
            <a:r>
              <a:rPr lang="fr-FR" sz="2400" dirty="0">
                <a:solidFill>
                  <a:srgbClr val="000000"/>
                </a:solidFill>
                <a:latin typeface="Calibri" panose="020F0502020204030204" pitchFamily="34" charset="0"/>
              </a:rPr>
              <a:t>les zones propres d’écriture et de lecture des zones de manipulation. Ne pas porter de gants dans les zones propres. </a:t>
            </a:r>
          </a:p>
          <a:p>
            <a:pPr algn="just"/>
            <a:endParaRPr lang="fr-FR" sz="2400" dirty="0">
              <a:solidFill>
                <a:srgbClr val="000000"/>
              </a:solidFill>
              <a:latin typeface="Calibri" panose="020F0502020204030204" pitchFamily="34" charset="0"/>
            </a:endParaRPr>
          </a:p>
          <a:p>
            <a:pPr algn="just"/>
            <a:r>
              <a:rPr lang="fr-FR" sz="2400" b="1" dirty="0">
                <a:solidFill>
                  <a:srgbClr val="000000"/>
                </a:solidFill>
                <a:latin typeface="Calibri" panose="020F0502020204030204" pitchFamily="34" charset="0"/>
              </a:rPr>
              <a:t>Prévenir les accidents</a:t>
            </a:r>
            <a:r>
              <a:rPr lang="fr-FR" sz="2400" dirty="0">
                <a:solidFill>
                  <a:srgbClr val="000000"/>
                </a:solidFill>
                <a:latin typeface="Calibri" panose="020F0502020204030204" pitchFamily="34" charset="0"/>
              </a:rPr>
              <a:t> </a:t>
            </a:r>
          </a:p>
          <a:p>
            <a:pPr marL="342900" indent="-342900" algn="just">
              <a:buFont typeface="Arial" panose="020B0604020202020204" pitchFamily="34" charset="0"/>
              <a:buChar char="•"/>
            </a:pPr>
            <a:r>
              <a:rPr lang="fr-FR" sz="2400" dirty="0" smtClean="0">
                <a:solidFill>
                  <a:srgbClr val="000000"/>
                </a:solidFill>
                <a:latin typeface="Calibri" panose="020F0502020204030204" pitchFamily="34" charset="0"/>
              </a:rPr>
              <a:t>Éviter </a:t>
            </a:r>
            <a:r>
              <a:rPr lang="fr-FR" sz="2400" dirty="0">
                <a:solidFill>
                  <a:srgbClr val="000000"/>
                </a:solidFill>
                <a:latin typeface="Calibri" panose="020F0502020204030204" pitchFamily="34" charset="0"/>
              </a:rPr>
              <a:t>les mouvements brusques, marcher au lieu de courir. </a:t>
            </a:r>
          </a:p>
          <a:p>
            <a:pPr marL="342900" indent="-342900" algn="just">
              <a:buFont typeface="Arial" panose="020B0604020202020204" pitchFamily="34" charset="0"/>
              <a:buChar char="•"/>
            </a:pPr>
            <a:r>
              <a:rPr lang="fr-FR" sz="2400" dirty="0" smtClean="0">
                <a:solidFill>
                  <a:srgbClr val="000000"/>
                </a:solidFill>
                <a:latin typeface="Calibri" panose="020F0502020204030204" pitchFamily="34" charset="0"/>
              </a:rPr>
              <a:t>Fumer</a:t>
            </a:r>
            <a:r>
              <a:rPr lang="fr-FR" sz="2400" dirty="0">
                <a:solidFill>
                  <a:srgbClr val="000000"/>
                </a:solidFill>
                <a:latin typeface="Calibri" panose="020F0502020204030204" pitchFamily="34" charset="0"/>
              </a:rPr>
              <a:t>, manger ou garder de la nourriture dans les laboratoires est à proscrire. La nourriture ne doit jamais être en contact avec de la verrerie, des ustensiles ou des équipements de laboratoire. </a:t>
            </a:r>
          </a:p>
          <a:p>
            <a:pPr marL="342900" indent="-342900" algn="just">
              <a:buFont typeface="Arial" panose="020B0604020202020204" pitchFamily="34" charset="0"/>
              <a:buChar char="•"/>
            </a:pPr>
            <a:r>
              <a:rPr lang="fr-FR" sz="2400" dirty="0" smtClean="0">
                <a:solidFill>
                  <a:srgbClr val="000000"/>
                </a:solidFill>
                <a:latin typeface="Calibri" panose="020F0502020204030204" pitchFamily="34" charset="0"/>
              </a:rPr>
              <a:t>Les </a:t>
            </a:r>
            <a:r>
              <a:rPr lang="fr-FR" sz="2400" dirty="0">
                <a:solidFill>
                  <a:srgbClr val="000000"/>
                </a:solidFill>
                <a:latin typeface="Calibri" panose="020F0502020204030204" pitchFamily="34" charset="0"/>
              </a:rPr>
              <a:t>laboratoires sont réservés aux personnes autorisées seulement. </a:t>
            </a:r>
          </a:p>
          <a:p>
            <a:pPr marL="342900" indent="-342900" algn="just">
              <a:buFont typeface="Arial" panose="020B0604020202020204" pitchFamily="34" charset="0"/>
              <a:buChar char="•"/>
            </a:pPr>
            <a:r>
              <a:rPr lang="fr-FR" sz="2400" dirty="0" smtClean="0">
                <a:solidFill>
                  <a:srgbClr val="000000"/>
                </a:solidFill>
                <a:latin typeface="Calibri" panose="020F0502020204030204" pitchFamily="34" charset="0"/>
              </a:rPr>
              <a:t>Se </a:t>
            </a:r>
            <a:r>
              <a:rPr lang="fr-FR" sz="2400" dirty="0">
                <a:solidFill>
                  <a:srgbClr val="000000"/>
                </a:solidFill>
                <a:latin typeface="Calibri" panose="020F0502020204030204" pitchFamily="34" charset="0"/>
              </a:rPr>
              <a:t>laver les mains en quittant le laboratoire et avant de consommer de la nourriture (en dehors du labo). </a:t>
            </a:r>
          </a:p>
          <a:p>
            <a:pPr algn="just"/>
            <a:r>
              <a:rPr lang="fr-FR" sz="2400" dirty="0">
                <a:solidFill>
                  <a:srgbClr val="000000"/>
                </a:solidFill>
                <a:latin typeface="Calibri" panose="020F0502020204030204" pitchFamily="34" charset="0"/>
              </a:rPr>
              <a:t>	</a:t>
            </a:r>
          </a:p>
        </p:txBody>
      </p:sp>
    </p:spTree>
    <p:extLst>
      <p:ext uri="{BB962C8B-B14F-4D97-AF65-F5344CB8AC3E}">
        <p14:creationId xmlns:p14="http://schemas.microsoft.com/office/powerpoint/2010/main" val="12597166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5536" y="1124744"/>
            <a:ext cx="8286808" cy="4893647"/>
          </a:xfrm>
          <a:prstGeom prst="rect">
            <a:avLst/>
          </a:prstGeom>
        </p:spPr>
        <p:txBody>
          <a:bodyPr wrap="square">
            <a:spAutoFit/>
          </a:bodyPr>
          <a:lstStyle/>
          <a:p>
            <a:pPr algn="just">
              <a:lnSpc>
                <a:spcPct val="150000"/>
              </a:lnSpc>
            </a:pPr>
            <a:r>
              <a:rPr lang="fr-FR" sz="4000" b="1" dirty="0" smtClean="0">
                <a:solidFill>
                  <a:srgbClr val="FF0000"/>
                </a:solidFill>
              </a:rPr>
              <a:t>L’hygiène</a:t>
            </a:r>
            <a:r>
              <a:rPr lang="fr-FR" sz="2800" b="1" dirty="0" smtClean="0"/>
              <a:t> c’est l’ensemble des comportements destinés à conserver un bon état se santé et des pratiques et mesures collectives visant à diminuer l’incidence des maladies.</a:t>
            </a:r>
          </a:p>
          <a:p>
            <a:pPr algn="just">
              <a:lnSpc>
                <a:spcPct val="150000"/>
              </a:lnSpc>
            </a:pPr>
            <a:r>
              <a:rPr lang="fr-FR" sz="2800" b="1" dirty="0" smtClean="0"/>
              <a:t>Elle prévient la maladie, alors que la médecine essaie de la guérir.</a:t>
            </a:r>
          </a:p>
          <a:p>
            <a:pPr algn="just">
              <a:lnSpc>
                <a:spcPct val="150000"/>
              </a:lnSpc>
            </a:pPr>
            <a:endParaRPr lang="fr-FR" sz="2800" b="1" dirty="0"/>
          </a:p>
        </p:txBody>
      </p:sp>
    </p:spTree>
    <p:extLst>
      <p:ext uri="{BB962C8B-B14F-4D97-AF65-F5344CB8AC3E}">
        <p14:creationId xmlns:p14="http://schemas.microsoft.com/office/powerpoint/2010/main" val="39093872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1484784"/>
            <a:ext cx="8784976" cy="3539430"/>
          </a:xfrm>
          <a:prstGeom prst="rect">
            <a:avLst/>
          </a:prstGeom>
        </p:spPr>
        <p:txBody>
          <a:bodyPr wrap="square">
            <a:spAutoFit/>
          </a:bodyPr>
          <a:lstStyle/>
          <a:p>
            <a:pPr algn="just"/>
            <a:r>
              <a:rPr lang="fr-FR" sz="3200" dirty="0">
                <a:solidFill>
                  <a:srgbClr val="FF0000"/>
                </a:solidFill>
                <a:latin typeface="Times New Roman" panose="02020603050405020304" pitchFamily="18" charset="0"/>
              </a:rPr>
              <a:t>Le </a:t>
            </a:r>
            <a:r>
              <a:rPr lang="fr-FR" sz="3200" b="1" dirty="0">
                <a:solidFill>
                  <a:srgbClr val="FF0000"/>
                </a:solidFill>
                <a:latin typeface="Times New Roman" panose="02020603050405020304" pitchFamily="18" charset="0"/>
              </a:rPr>
              <a:t>danger</a:t>
            </a:r>
            <a:r>
              <a:rPr lang="fr-FR" sz="3200" dirty="0">
                <a:solidFill>
                  <a:srgbClr val="000000"/>
                </a:solidFill>
                <a:latin typeface="Times New Roman" panose="02020603050405020304" pitchFamily="18" charset="0"/>
              </a:rPr>
              <a:t>… c’est « tout ce qui est susceptible de causer une blessure ou une maladie au travailleur </a:t>
            </a:r>
            <a:r>
              <a:rPr lang="fr-FR" sz="3200" dirty="0" smtClean="0">
                <a:solidFill>
                  <a:srgbClr val="000000"/>
                </a:solidFill>
                <a:latin typeface="Times New Roman" panose="02020603050405020304" pitchFamily="18" charset="0"/>
              </a:rPr>
              <a:t>».</a:t>
            </a:r>
          </a:p>
          <a:p>
            <a:pPr algn="just"/>
            <a:endParaRPr lang="fr-FR" sz="3200" dirty="0">
              <a:solidFill>
                <a:srgbClr val="000000"/>
              </a:solidFill>
              <a:latin typeface="Times New Roman" panose="02020603050405020304" pitchFamily="18" charset="0"/>
            </a:endParaRPr>
          </a:p>
          <a:p>
            <a:pPr algn="just"/>
            <a:r>
              <a:rPr lang="fr-FR" sz="3200" dirty="0" smtClean="0">
                <a:solidFill>
                  <a:srgbClr val="000000"/>
                </a:solidFill>
                <a:latin typeface="Times New Roman" panose="02020603050405020304" pitchFamily="18" charset="0"/>
              </a:rPr>
              <a:t> </a:t>
            </a:r>
            <a:r>
              <a:rPr lang="fr-FR" sz="3200" dirty="0">
                <a:solidFill>
                  <a:srgbClr val="FF0000"/>
                </a:solidFill>
                <a:latin typeface="Times New Roman" panose="02020603050405020304" pitchFamily="18" charset="0"/>
              </a:rPr>
              <a:t>Le </a:t>
            </a:r>
            <a:r>
              <a:rPr lang="fr-FR" sz="3200" b="1" dirty="0">
                <a:solidFill>
                  <a:srgbClr val="FF0000"/>
                </a:solidFill>
                <a:latin typeface="Times New Roman" panose="02020603050405020304" pitchFamily="18" charset="0"/>
              </a:rPr>
              <a:t>risque</a:t>
            </a:r>
            <a:r>
              <a:rPr lang="fr-FR" sz="3200" dirty="0">
                <a:solidFill>
                  <a:srgbClr val="000000"/>
                </a:solidFill>
                <a:latin typeface="Times New Roman" panose="02020603050405020304" pitchFamily="18" charset="0"/>
              </a:rPr>
              <a:t>… c’est « la </a:t>
            </a:r>
            <a:r>
              <a:rPr lang="fr-FR" sz="3200" i="1" dirty="0">
                <a:solidFill>
                  <a:srgbClr val="000000"/>
                </a:solidFill>
                <a:latin typeface="Times New Roman" panose="02020603050405020304" pitchFamily="18" charset="0"/>
              </a:rPr>
              <a:t>possibilité </a:t>
            </a:r>
            <a:r>
              <a:rPr lang="fr-FR" sz="3200" dirty="0">
                <a:solidFill>
                  <a:srgbClr val="000000"/>
                </a:solidFill>
                <a:latin typeface="Times New Roman" panose="02020603050405020304" pitchFamily="18" charset="0"/>
              </a:rPr>
              <a:t>ou la </a:t>
            </a:r>
            <a:r>
              <a:rPr lang="fr-FR" sz="3200" i="1" dirty="0">
                <a:solidFill>
                  <a:srgbClr val="000000"/>
                </a:solidFill>
                <a:latin typeface="Times New Roman" panose="02020603050405020304" pitchFamily="18" charset="0"/>
              </a:rPr>
              <a:t>probabilité </a:t>
            </a:r>
            <a:r>
              <a:rPr lang="fr-FR" sz="3200" dirty="0">
                <a:solidFill>
                  <a:srgbClr val="000000"/>
                </a:solidFill>
                <a:latin typeface="Times New Roman" panose="02020603050405020304" pitchFamily="18" charset="0"/>
              </a:rPr>
              <a:t>que le danger puisse causer une blessure ou une maladie ». </a:t>
            </a:r>
            <a:r>
              <a:rPr lang="fr-FR" sz="3200" dirty="0" smtClean="0">
                <a:solidFill>
                  <a:srgbClr val="000000"/>
                </a:solidFill>
                <a:latin typeface="Times New Roman" panose="02020603050405020304" pitchFamily="18" charset="0"/>
              </a:rPr>
              <a:t>Il </a:t>
            </a:r>
            <a:r>
              <a:rPr lang="fr-FR" sz="3200" dirty="0">
                <a:solidFill>
                  <a:srgbClr val="000000"/>
                </a:solidFill>
                <a:latin typeface="Times New Roman" panose="02020603050405020304" pitchFamily="18" charset="0"/>
              </a:rPr>
              <a:t>est influencé par le degré d’exposition, le mode d’exposition et la gravité des effets. </a:t>
            </a:r>
            <a:endParaRPr lang="fr-FR" sz="3200" dirty="0"/>
          </a:p>
        </p:txBody>
      </p:sp>
    </p:spTree>
    <p:extLst>
      <p:ext uri="{BB962C8B-B14F-4D97-AF65-F5344CB8AC3E}">
        <p14:creationId xmlns:p14="http://schemas.microsoft.com/office/powerpoint/2010/main" val="33251201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28652"/>
            <a:ext cx="9144000" cy="6654450"/>
          </a:xfrm>
          <a:prstGeom prst="rect">
            <a:avLst/>
          </a:prstGeom>
        </p:spPr>
        <p:txBody>
          <a:bodyPr wrap="square">
            <a:spAutoFit/>
          </a:bodyPr>
          <a:lstStyle/>
          <a:p>
            <a:pPr algn="just">
              <a:lnSpc>
                <a:spcPct val="150000"/>
              </a:lnSpc>
            </a:pPr>
            <a:endParaRPr lang="fr-FR" sz="3600" dirty="0"/>
          </a:p>
          <a:p>
            <a:pPr algn="just">
              <a:lnSpc>
                <a:spcPct val="150000"/>
              </a:lnSpc>
            </a:pPr>
            <a:r>
              <a:rPr lang="fr-FR" sz="3600" b="1" dirty="0" smtClean="0"/>
              <a:t>Le </a:t>
            </a:r>
            <a:r>
              <a:rPr lang="fr-FR" sz="3600" b="1" dirty="0"/>
              <a:t>rôle du Comité Hygiène et Sécurité : </a:t>
            </a:r>
          </a:p>
          <a:p>
            <a:pPr algn="just">
              <a:lnSpc>
                <a:spcPct val="150000"/>
              </a:lnSpc>
            </a:pPr>
            <a:r>
              <a:rPr lang="fr-FR" sz="3600" dirty="0"/>
              <a:t>- Faire appliquer au sein de l’établissement, les prescriptions législatives et réglementaires. </a:t>
            </a:r>
          </a:p>
          <a:p>
            <a:pPr algn="just">
              <a:lnSpc>
                <a:spcPct val="150000"/>
              </a:lnSpc>
            </a:pPr>
            <a:r>
              <a:rPr lang="fr-FR" sz="3600" dirty="0"/>
              <a:t>- Aménagement et entretien des bâtiments en accord avec les règles d’Hygiène et Sécurité </a:t>
            </a:r>
          </a:p>
          <a:p>
            <a:pPr algn="just">
              <a:lnSpc>
                <a:spcPct val="150000"/>
              </a:lnSpc>
            </a:pPr>
            <a:r>
              <a:rPr lang="fr-FR" sz="3600" dirty="0"/>
              <a:t>- Aménagement concret de postes de travail sécuritaires (ex : accès des handicapés).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8596" y="0"/>
            <a:ext cx="8429684" cy="5078313"/>
          </a:xfrm>
          <a:prstGeom prst="rect">
            <a:avLst/>
          </a:prstGeom>
        </p:spPr>
        <p:txBody>
          <a:bodyPr wrap="square">
            <a:spAutoFit/>
          </a:bodyPr>
          <a:lstStyle/>
          <a:p>
            <a:pPr algn="just">
              <a:lnSpc>
                <a:spcPct val="150000"/>
              </a:lnSpc>
            </a:pPr>
            <a:endParaRPr lang="fr-FR" sz="3600" dirty="0"/>
          </a:p>
          <a:p>
            <a:pPr algn="just">
              <a:lnSpc>
                <a:spcPct val="150000"/>
              </a:lnSpc>
            </a:pPr>
            <a:r>
              <a:rPr lang="fr-FR" sz="3600" b="1" dirty="0" smtClean="0">
                <a:solidFill>
                  <a:schemeClr val="accent1"/>
                </a:solidFill>
              </a:rPr>
              <a:t>1. Règles </a:t>
            </a:r>
            <a:r>
              <a:rPr lang="fr-FR" sz="3600" b="1" dirty="0">
                <a:solidFill>
                  <a:schemeClr val="accent1"/>
                </a:solidFill>
              </a:rPr>
              <a:t>générales d’Hygiène &amp; Sécurité </a:t>
            </a:r>
          </a:p>
          <a:p>
            <a:pPr algn="just">
              <a:lnSpc>
                <a:spcPct val="150000"/>
              </a:lnSpc>
            </a:pPr>
            <a:r>
              <a:rPr lang="fr-FR" sz="3600" dirty="0"/>
              <a:t>Pour mettre en place une démarche de prévention, il est nécessaire de s’appuyer sur les </a:t>
            </a:r>
            <a:r>
              <a:rPr lang="fr-FR" sz="3600" b="1" dirty="0"/>
              <a:t>neuf grands principes généraux </a:t>
            </a:r>
            <a:r>
              <a:rPr lang="fr-FR" sz="3600" b="1" dirty="0" smtClean="0"/>
              <a:t>qui </a:t>
            </a:r>
            <a:r>
              <a:rPr lang="fr-FR" sz="3600" b="1" dirty="0"/>
              <a:t>régissent l’organisation de la prévention. </a:t>
            </a:r>
            <a:endParaRPr lang="fr-FR" sz="36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8564" y="357166"/>
            <a:ext cx="8715436" cy="5693866"/>
          </a:xfrm>
          <a:prstGeom prst="rect">
            <a:avLst/>
          </a:prstGeom>
        </p:spPr>
        <p:txBody>
          <a:bodyPr wrap="square">
            <a:spAutoFit/>
          </a:bodyPr>
          <a:lstStyle/>
          <a:p>
            <a:pPr algn="just"/>
            <a:r>
              <a:rPr lang="fr-FR" sz="2800" b="1" dirty="0"/>
              <a:t>Les principes généraux de </a:t>
            </a:r>
            <a:r>
              <a:rPr lang="fr-FR" sz="2800" b="1" dirty="0" smtClean="0"/>
              <a:t>prévention: </a:t>
            </a:r>
            <a:endParaRPr lang="fr-FR" sz="2800" b="1" dirty="0"/>
          </a:p>
          <a:p>
            <a:pPr algn="just"/>
            <a:r>
              <a:rPr lang="fr-FR" sz="2800" b="1" dirty="0"/>
              <a:t>1/ Eviter les risques, c'est supprimer le danger ou l'exposition au danger. </a:t>
            </a:r>
          </a:p>
          <a:p>
            <a:pPr algn="just"/>
            <a:r>
              <a:rPr lang="fr-FR" sz="2800" b="1" dirty="0"/>
              <a:t>2/ Evaluer les risques qui ne peuvent pas être évités </a:t>
            </a:r>
          </a:p>
          <a:p>
            <a:pPr algn="just"/>
            <a:r>
              <a:rPr lang="fr-FR" sz="2800" b="1" dirty="0"/>
              <a:t>3/ Combattre les risques à la source, notamment dès la conception des lieux de travail, des équipements. </a:t>
            </a:r>
          </a:p>
          <a:p>
            <a:pPr algn="just"/>
            <a:r>
              <a:rPr lang="fr-FR" sz="2800" b="1" dirty="0"/>
              <a:t>4/ Adapter le travail à l’homme, en particulier en ce qui concerne la conception des postes de travail ainsi que le choix des équipements et des méthodes de travail, dans le but de réduire les effets du travail sur la santé. </a:t>
            </a:r>
          </a:p>
          <a:p>
            <a:pPr algn="just"/>
            <a:r>
              <a:rPr lang="fr-FR" sz="2800" b="1" dirty="0"/>
              <a:t>5/ Tenir compte de l’état d’évolution de la technique, c'est adapter la prévention aux évolutions techniques et organisationnelles. </a:t>
            </a:r>
            <a:endParaRPr lang="fr-FR" sz="28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282" y="1124744"/>
            <a:ext cx="8929718" cy="5262979"/>
          </a:xfrm>
          <a:prstGeom prst="rect">
            <a:avLst/>
          </a:prstGeom>
        </p:spPr>
        <p:txBody>
          <a:bodyPr wrap="square">
            <a:spAutoFit/>
          </a:bodyPr>
          <a:lstStyle/>
          <a:p>
            <a:pPr algn="just"/>
            <a:r>
              <a:rPr lang="fr-FR" sz="2400" b="1" dirty="0"/>
              <a:t>6/ </a:t>
            </a:r>
            <a:r>
              <a:rPr lang="fr-FR" sz="2400" b="1" dirty="0"/>
              <a:t>R</a:t>
            </a:r>
            <a:r>
              <a:rPr lang="fr-FR" sz="2400" b="1" dirty="0" smtClean="0"/>
              <a:t>emplacer ce </a:t>
            </a:r>
            <a:r>
              <a:rPr lang="fr-FR" sz="2400" b="1" dirty="0"/>
              <a:t>qui est dangereux par ce qui n’est pas dangereux, ou par ce qui est moins dangereux, c’est éviter l’utilisation de procédés ou de produits dangereux lorsqu’un même résultat peut être obtenu avec une méthode présentant des dangers moindres. </a:t>
            </a:r>
          </a:p>
          <a:p>
            <a:pPr algn="just"/>
            <a:r>
              <a:rPr lang="fr-FR" sz="2400" b="1" dirty="0"/>
              <a:t>7/ Planifier la prévention en y intégrant, dans un ensemble cohérent, la technique, l’organisation du travail, les conditions de travail, les relations sociales et l’influence des facteurs ambiants, notamment en ce qui concerne les risques liés au harcèlement </a:t>
            </a:r>
            <a:r>
              <a:rPr lang="fr-FR" sz="2400" b="1" dirty="0" smtClean="0"/>
              <a:t>moral. </a:t>
            </a:r>
            <a:endParaRPr lang="fr-FR" sz="2400" b="1" dirty="0"/>
          </a:p>
          <a:p>
            <a:pPr algn="just"/>
            <a:r>
              <a:rPr lang="fr-FR" sz="2400" b="1" dirty="0"/>
              <a:t>8/ Prendre des mesures de protection collective en leur donnant la priorité sur les mesures de protection </a:t>
            </a:r>
            <a:r>
              <a:rPr lang="fr-FR" sz="2400" b="1" dirty="0" smtClean="0"/>
              <a:t>individuelle.</a:t>
            </a:r>
            <a:endParaRPr lang="fr-FR" sz="2400" b="1" dirty="0"/>
          </a:p>
          <a:p>
            <a:pPr algn="just"/>
            <a:r>
              <a:rPr lang="fr-FR" sz="2400" b="1" dirty="0"/>
              <a:t>9/ </a:t>
            </a:r>
            <a:r>
              <a:rPr lang="fr-FR" sz="2400" b="1" dirty="0" smtClean="0"/>
              <a:t>Donner </a:t>
            </a:r>
            <a:r>
              <a:rPr lang="fr-FR" sz="2400" b="1" dirty="0"/>
              <a:t>les instructions appropriées aux personnels (responsabilité de l’encadrant direct), c’est former et informer les personnels afin qu’ils connaissent les risques et les mesures de prévention. </a:t>
            </a:r>
            <a:endParaRPr lang="fr-FR" sz="24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180</TotalTime>
  <Words>2369</Words>
  <Application>Microsoft Office PowerPoint</Application>
  <PresentationFormat>Affichage à l'écran (4:3)</PresentationFormat>
  <Paragraphs>169</Paragraphs>
  <Slides>35</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35</vt:i4>
      </vt:variant>
    </vt:vector>
  </HeadingPairs>
  <TitlesOfParts>
    <vt:vector size="43" baseType="lpstr">
      <vt:lpstr>Arial</vt:lpstr>
      <vt:lpstr>Calibri</vt:lpstr>
      <vt:lpstr>Calibri,Bold</vt:lpstr>
      <vt:lpstr>Calibri,Italic</vt:lpstr>
      <vt:lpstr>Courier New</vt:lpstr>
      <vt:lpstr>Times New Roman</vt:lpstr>
      <vt:lpstr>Wingdings</vt:lpstr>
      <vt:lpstr>Thème Office</vt:lpstr>
      <vt:lpstr>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prévention des risques recouvre l'ensemble des dispositions à mettre en oeuvre afin de préserver la santé et la sécurité, améliorer les conditions et tendre au bien-être des personnes.  Si nous prenons pour exemple le laboratoire de biologie, on manipule des produits biologiques d’origine végétale, animale ou même humaine, des micro-organismes et des produits chimiques...etc. Toutes ces activités constituent un éventuel danger pour la santé du personnel de laboratoire et pour l’environnement.</dc:title>
  <dc:creator>aicha</dc:creator>
  <cp:lastModifiedBy>aicha</cp:lastModifiedBy>
  <cp:revision>17</cp:revision>
  <dcterms:created xsi:type="dcterms:W3CDTF">2022-03-01T12:13:17Z</dcterms:created>
  <dcterms:modified xsi:type="dcterms:W3CDTF">2023-03-16T08:54:50Z</dcterms:modified>
</cp:coreProperties>
</file>