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380AD-0A5D-4C42-ACAD-8EC43771A2C0}" type="datetimeFigureOut">
              <a:rPr lang="fr-FR" smtClean="0"/>
              <a:pPr/>
              <a:t>18/04/2022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CD38B-5F60-4ED4-A245-727E541F2CE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380AD-0A5D-4C42-ACAD-8EC43771A2C0}" type="datetimeFigureOut">
              <a:rPr lang="fr-FR" smtClean="0"/>
              <a:pPr/>
              <a:t>18/04/2022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CD38B-5F60-4ED4-A245-727E541F2CE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380AD-0A5D-4C42-ACAD-8EC43771A2C0}" type="datetimeFigureOut">
              <a:rPr lang="fr-FR" smtClean="0"/>
              <a:pPr/>
              <a:t>18/04/2022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CD38B-5F60-4ED4-A245-727E541F2CE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380AD-0A5D-4C42-ACAD-8EC43771A2C0}" type="datetimeFigureOut">
              <a:rPr lang="fr-FR" smtClean="0"/>
              <a:pPr/>
              <a:t>18/04/2022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CD38B-5F60-4ED4-A245-727E541F2CE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380AD-0A5D-4C42-ACAD-8EC43771A2C0}" type="datetimeFigureOut">
              <a:rPr lang="fr-FR" smtClean="0"/>
              <a:pPr/>
              <a:t>18/04/2022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CD38B-5F60-4ED4-A245-727E541F2CE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380AD-0A5D-4C42-ACAD-8EC43771A2C0}" type="datetimeFigureOut">
              <a:rPr lang="fr-FR" smtClean="0"/>
              <a:pPr/>
              <a:t>18/04/2022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CD38B-5F60-4ED4-A245-727E541F2CE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380AD-0A5D-4C42-ACAD-8EC43771A2C0}" type="datetimeFigureOut">
              <a:rPr lang="fr-FR" smtClean="0"/>
              <a:pPr/>
              <a:t>18/04/2022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CD38B-5F60-4ED4-A245-727E541F2CE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380AD-0A5D-4C42-ACAD-8EC43771A2C0}" type="datetimeFigureOut">
              <a:rPr lang="fr-FR" smtClean="0"/>
              <a:pPr/>
              <a:t>18/04/2022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CD38B-5F60-4ED4-A245-727E541F2CE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380AD-0A5D-4C42-ACAD-8EC43771A2C0}" type="datetimeFigureOut">
              <a:rPr lang="fr-FR" smtClean="0"/>
              <a:pPr/>
              <a:t>18/04/2022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CD38B-5F60-4ED4-A245-727E541F2CE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380AD-0A5D-4C42-ACAD-8EC43771A2C0}" type="datetimeFigureOut">
              <a:rPr lang="fr-FR" smtClean="0"/>
              <a:pPr/>
              <a:t>18/04/2022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CD38B-5F60-4ED4-A245-727E541F2CE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380AD-0A5D-4C42-ACAD-8EC43771A2C0}" type="datetimeFigureOut">
              <a:rPr lang="fr-FR" smtClean="0"/>
              <a:pPr/>
              <a:t>18/04/2022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CD38B-5F60-4ED4-A245-727E541F2CE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7380AD-0A5D-4C42-ACAD-8EC43771A2C0}" type="datetimeFigureOut">
              <a:rPr lang="fr-FR" smtClean="0"/>
              <a:pPr/>
              <a:t>18/04/2022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2CD38B-5F60-4ED4-A245-727E541F2CE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71604" y="2285992"/>
            <a:ext cx="5619986" cy="1213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fr-FR" sz="3600" b="1" spc="-5" dirty="0" smtClean="0">
                <a:solidFill>
                  <a:srgbClr val="365F91"/>
                </a:solidFill>
                <a:latin typeface="Times New Roman"/>
                <a:cs typeface="Times New Roman"/>
              </a:rPr>
              <a:t>Chapitre II.</a:t>
            </a:r>
          </a:p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fr-FR" sz="3600" b="1" spc="-5" dirty="0" smtClean="0">
                <a:solidFill>
                  <a:srgbClr val="365F91"/>
                </a:solidFill>
                <a:latin typeface="Times New Roman"/>
                <a:cs typeface="Times New Roman"/>
              </a:rPr>
              <a:t>Prévention </a:t>
            </a:r>
            <a:r>
              <a:rPr lang="fr-FR" sz="3600" b="1" spc="-5" dirty="0" smtClean="0">
                <a:solidFill>
                  <a:srgbClr val="365F91"/>
                </a:solidFill>
                <a:latin typeface="Times New Roman"/>
                <a:cs typeface="Times New Roman"/>
              </a:rPr>
              <a:t>des</a:t>
            </a:r>
            <a:r>
              <a:rPr lang="fr-FR" sz="3600" b="1" spc="-10" dirty="0" smtClean="0">
                <a:solidFill>
                  <a:srgbClr val="365F91"/>
                </a:solidFill>
                <a:latin typeface="Times New Roman"/>
                <a:cs typeface="Times New Roman"/>
              </a:rPr>
              <a:t> </a:t>
            </a:r>
            <a:r>
              <a:rPr lang="fr-FR" sz="3600" b="1" spc="-5" dirty="0" smtClean="0">
                <a:solidFill>
                  <a:srgbClr val="365F91"/>
                </a:solidFill>
                <a:latin typeface="Times New Roman"/>
                <a:cs typeface="Times New Roman"/>
              </a:rPr>
              <a:t>risques</a:t>
            </a:r>
            <a:endParaRPr lang="fr-FR" sz="3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8929718" cy="6820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9525" indent="38100" algn="just">
              <a:lnSpc>
                <a:spcPct val="143700"/>
              </a:lnSpc>
              <a:spcBef>
                <a:spcPts val="95"/>
              </a:spcBef>
            </a:pPr>
            <a:r>
              <a:rPr lang="fr-FR" sz="2400" b="1" spc="-5" dirty="0" smtClean="0">
                <a:solidFill>
                  <a:schemeClr val="accent1"/>
                </a:solidFill>
                <a:latin typeface="Times New Roman"/>
                <a:cs typeface="Times New Roman"/>
              </a:rPr>
              <a:t>3. Les </a:t>
            </a:r>
            <a:r>
              <a:rPr lang="fr-FR" sz="2400" b="1" dirty="0" smtClean="0">
                <a:solidFill>
                  <a:schemeClr val="accent1"/>
                </a:solidFill>
                <a:latin typeface="Times New Roman"/>
                <a:cs typeface="Times New Roman"/>
              </a:rPr>
              <a:t>Maladies </a:t>
            </a:r>
            <a:r>
              <a:rPr lang="fr-FR" sz="2400" b="1" spc="-5" dirty="0" smtClean="0">
                <a:solidFill>
                  <a:schemeClr val="accent1"/>
                </a:solidFill>
                <a:latin typeface="Times New Roman"/>
                <a:cs typeface="Times New Roman"/>
              </a:rPr>
              <a:t>Professionnelles </a:t>
            </a:r>
            <a:r>
              <a:rPr lang="fr-FR" sz="2400" spc="-5" dirty="0" smtClean="0">
                <a:latin typeface="Times New Roman"/>
                <a:cs typeface="Times New Roman"/>
              </a:rPr>
              <a:t>dues au </a:t>
            </a:r>
            <a:r>
              <a:rPr lang="fr-FR" sz="2400" dirty="0" smtClean="0">
                <a:latin typeface="Times New Roman"/>
                <a:cs typeface="Times New Roman"/>
              </a:rPr>
              <a:t>risque </a:t>
            </a:r>
            <a:r>
              <a:rPr lang="fr-FR" sz="2400" spc="-5" dirty="0" smtClean="0">
                <a:latin typeface="Times New Roman"/>
                <a:cs typeface="Times New Roman"/>
              </a:rPr>
              <a:t>chimique surviennent progressivement  </a:t>
            </a:r>
            <a:r>
              <a:rPr lang="fr-FR" sz="2400" dirty="0" smtClean="0">
                <a:latin typeface="Times New Roman"/>
                <a:cs typeface="Times New Roman"/>
              </a:rPr>
              <a:t>suite à une exposition plus ou moins prolongée à </a:t>
            </a:r>
            <a:r>
              <a:rPr lang="fr-FR" sz="2400" spc="-5" dirty="0" smtClean="0">
                <a:latin typeface="Times New Roman"/>
                <a:cs typeface="Times New Roman"/>
              </a:rPr>
              <a:t>des produits </a:t>
            </a:r>
            <a:r>
              <a:rPr lang="fr-FR" sz="2400" dirty="0" smtClean="0">
                <a:latin typeface="Times New Roman"/>
                <a:cs typeface="Times New Roman"/>
              </a:rPr>
              <a:t>dangereux, lors de  </a:t>
            </a:r>
            <a:r>
              <a:rPr lang="fr-FR" sz="2400" spc="-5" dirty="0" smtClean="0">
                <a:latin typeface="Times New Roman"/>
                <a:cs typeface="Times New Roman"/>
              </a:rPr>
              <a:t>l’exercice </a:t>
            </a:r>
            <a:r>
              <a:rPr lang="fr-FR" sz="2400" dirty="0" smtClean="0">
                <a:latin typeface="Times New Roman"/>
                <a:cs typeface="Times New Roman"/>
              </a:rPr>
              <a:t>habituel de la</a:t>
            </a:r>
            <a:r>
              <a:rPr lang="fr-FR" sz="2400" spc="-5" dirty="0" smtClean="0">
                <a:latin typeface="Times New Roman"/>
                <a:cs typeface="Times New Roman"/>
              </a:rPr>
              <a:t> profession.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697865" indent="-228600" algn="just">
              <a:lnSpc>
                <a:spcPct val="100000"/>
              </a:lnSpc>
              <a:spcBef>
                <a:spcPts val="620"/>
              </a:spcBef>
              <a:buChar char="-"/>
              <a:tabLst>
                <a:tab pos="698500" algn="l"/>
              </a:tabLst>
            </a:pPr>
            <a:r>
              <a:rPr lang="fr-FR" sz="2400" spc="-5" dirty="0" smtClean="0">
                <a:latin typeface="Times New Roman"/>
                <a:cs typeface="Times New Roman"/>
              </a:rPr>
              <a:t>Un</a:t>
            </a:r>
            <a:r>
              <a:rPr lang="fr-FR" sz="2400" spc="165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empoisonnement</a:t>
            </a:r>
            <a:r>
              <a:rPr lang="fr-FR" sz="2400" spc="175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peut</a:t>
            </a:r>
            <a:r>
              <a:rPr lang="fr-FR" sz="2400" spc="170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être</a:t>
            </a:r>
            <a:r>
              <a:rPr lang="fr-FR" sz="2400" spc="165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brutal</a:t>
            </a:r>
            <a:r>
              <a:rPr lang="fr-FR" sz="2400" spc="165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:</a:t>
            </a:r>
            <a:r>
              <a:rPr lang="fr-FR" sz="2400" spc="185" dirty="0" smtClean="0">
                <a:latin typeface="Times New Roman"/>
                <a:cs typeface="Times New Roman"/>
              </a:rPr>
              <a:t> </a:t>
            </a:r>
            <a:r>
              <a:rPr lang="fr-FR" sz="2400" b="1" spc="-5" dirty="0" smtClean="0">
                <a:latin typeface="Times New Roman"/>
                <a:cs typeface="Times New Roman"/>
              </a:rPr>
              <a:t>c’est</a:t>
            </a:r>
            <a:r>
              <a:rPr lang="fr-FR" sz="2400" b="1" spc="180" dirty="0" smtClean="0">
                <a:latin typeface="Times New Roman"/>
                <a:cs typeface="Times New Roman"/>
              </a:rPr>
              <a:t> </a:t>
            </a:r>
            <a:r>
              <a:rPr lang="fr-FR" sz="2400" b="1" spc="-5" dirty="0" smtClean="0">
                <a:latin typeface="Times New Roman"/>
                <a:cs typeface="Times New Roman"/>
              </a:rPr>
              <a:t>l’intoxication</a:t>
            </a:r>
            <a:r>
              <a:rPr lang="fr-FR" sz="2400" b="1" spc="175" dirty="0" smtClean="0">
                <a:latin typeface="Times New Roman"/>
                <a:cs typeface="Times New Roman"/>
              </a:rPr>
              <a:t> </a:t>
            </a:r>
            <a:r>
              <a:rPr lang="fr-FR" sz="2400" b="1" dirty="0" smtClean="0">
                <a:latin typeface="Times New Roman"/>
                <a:cs typeface="Times New Roman"/>
              </a:rPr>
              <a:t>aiguë.</a:t>
            </a:r>
            <a:r>
              <a:rPr lang="fr-FR" sz="2400" b="1" spc="170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Cette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697865" marR="8255" algn="just">
              <a:lnSpc>
                <a:spcPct val="143300"/>
              </a:lnSpc>
              <a:spcBef>
                <a:spcPts val="15"/>
              </a:spcBef>
            </a:pPr>
            <a:r>
              <a:rPr lang="fr-FR" sz="2400" spc="-5" dirty="0" smtClean="0">
                <a:latin typeface="Times New Roman"/>
                <a:cs typeface="Times New Roman"/>
              </a:rPr>
              <a:t>intoxication peut être </a:t>
            </a:r>
            <a:r>
              <a:rPr lang="fr-FR" sz="2400" b="1" spc="-5" dirty="0" smtClean="0">
                <a:latin typeface="Times New Roman"/>
                <a:cs typeface="Times New Roman"/>
              </a:rPr>
              <a:t>mortelle</a:t>
            </a:r>
            <a:r>
              <a:rPr lang="fr-FR" sz="2400" spc="-5" dirty="0" smtClean="0">
                <a:latin typeface="Times New Roman"/>
                <a:cs typeface="Times New Roman"/>
              </a:rPr>
              <a:t>. Cela peut se produire </a:t>
            </a:r>
            <a:r>
              <a:rPr lang="fr-FR" sz="2400" dirty="0" smtClean="0">
                <a:latin typeface="Times New Roman"/>
                <a:cs typeface="Times New Roman"/>
              </a:rPr>
              <a:t>lors </a:t>
            </a:r>
            <a:r>
              <a:rPr lang="fr-FR" sz="2400" spc="-5" dirty="0" smtClean="0">
                <a:latin typeface="Times New Roman"/>
                <a:cs typeface="Times New Roman"/>
              </a:rPr>
              <a:t>d’utilisation dans  des lieux </a:t>
            </a:r>
            <a:r>
              <a:rPr lang="fr-FR" sz="2400" dirty="0" smtClean="0">
                <a:latin typeface="Times New Roman"/>
                <a:cs typeface="Times New Roman"/>
              </a:rPr>
              <a:t>mal</a:t>
            </a:r>
            <a:r>
              <a:rPr lang="fr-FR" sz="2400" spc="15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ventilés.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697865" marR="5080" indent="-228600" algn="just">
              <a:lnSpc>
                <a:spcPct val="143900"/>
              </a:lnSpc>
              <a:spcBef>
                <a:spcPts val="5"/>
              </a:spcBef>
              <a:buChar char="-"/>
              <a:tabLst>
                <a:tab pos="698500" algn="l"/>
              </a:tabLst>
            </a:pPr>
            <a:r>
              <a:rPr lang="fr-FR" sz="2400" dirty="0" smtClean="0">
                <a:latin typeface="Times New Roman"/>
                <a:cs typeface="Times New Roman"/>
              </a:rPr>
              <a:t>Si </a:t>
            </a:r>
            <a:r>
              <a:rPr lang="fr-FR" sz="2400" spc="-5" dirty="0" smtClean="0">
                <a:latin typeface="Times New Roman"/>
                <a:cs typeface="Times New Roman"/>
              </a:rPr>
              <a:t>l’exposition </a:t>
            </a:r>
            <a:r>
              <a:rPr lang="fr-FR" sz="2400" dirty="0" smtClean="0">
                <a:latin typeface="Times New Roman"/>
                <a:cs typeface="Times New Roman"/>
              </a:rPr>
              <a:t>a </a:t>
            </a:r>
            <a:r>
              <a:rPr lang="fr-FR" sz="2400" spc="-5" dirty="0" smtClean="0">
                <a:latin typeface="Times New Roman"/>
                <a:cs typeface="Times New Roman"/>
              </a:rPr>
              <a:t>lieu pendant </a:t>
            </a:r>
            <a:r>
              <a:rPr lang="fr-FR" sz="2400" dirty="0" smtClean="0">
                <a:latin typeface="Times New Roman"/>
                <a:cs typeface="Times New Roman"/>
              </a:rPr>
              <a:t>de </a:t>
            </a:r>
            <a:r>
              <a:rPr lang="fr-FR" sz="2400" spc="-5" dirty="0" smtClean="0">
                <a:latin typeface="Times New Roman"/>
                <a:cs typeface="Times New Roman"/>
              </a:rPr>
              <a:t>longues périodes </a:t>
            </a:r>
            <a:r>
              <a:rPr lang="fr-FR" sz="2400" dirty="0" smtClean="0">
                <a:latin typeface="Times New Roman"/>
                <a:cs typeface="Times New Roman"/>
              </a:rPr>
              <a:t>ou </a:t>
            </a:r>
            <a:r>
              <a:rPr lang="fr-FR" sz="2400" spc="-5" dirty="0" smtClean="0">
                <a:latin typeface="Times New Roman"/>
                <a:cs typeface="Times New Roman"/>
              </a:rPr>
              <a:t>répétées </a:t>
            </a:r>
            <a:r>
              <a:rPr lang="fr-FR" sz="2400" dirty="0" smtClean="0">
                <a:latin typeface="Times New Roman"/>
                <a:cs typeface="Times New Roman"/>
              </a:rPr>
              <a:t>: </a:t>
            </a:r>
            <a:r>
              <a:rPr lang="fr-FR" sz="2400" b="1" spc="-5" dirty="0" smtClean="0">
                <a:latin typeface="Times New Roman"/>
                <a:cs typeface="Times New Roman"/>
              </a:rPr>
              <a:t>c’est  l’intoxication chronique</a:t>
            </a:r>
            <a:r>
              <a:rPr lang="fr-FR" sz="2400" spc="-5" dirty="0" smtClean="0">
                <a:latin typeface="Times New Roman"/>
                <a:cs typeface="Times New Roman"/>
              </a:rPr>
              <a:t>. </a:t>
            </a:r>
            <a:r>
              <a:rPr lang="fr-FR" sz="2400" spc="-15" dirty="0" smtClean="0">
                <a:latin typeface="Times New Roman"/>
                <a:cs typeface="Times New Roman"/>
              </a:rPr>
              <a:t>Il </a:t>
            </a:r>
            <a:r>
              <a:rPr lang="fr-FR" sz="2400" spc="-5" dirty="0" smtClean="0">
                <a:latin typeface="Times New Roman"/>
                <a:cs typeface="Times New Roman"/>
              </a:rPr>
              <a:t>est </a:t>
            </a:r>
            <a:r>
              <a:rPr lang="fr-FR" sz="2400" dirty="0" smtClean="0">
                <a:latin typeface="Times New Roman"/>
                <a:cs typeface="Times New Roman"/>
              </a:rPr>
              <a:t>à </a:t>
            </a:r>
            <a:r>
              <a:rPr lang="fr-FR" sz="2400" spc="-5" dirty="0" smtClean="0">
                <a:latin typeface="Times New Roman"/>
                <a:cs typeface="Times New Roman"/>
              </a:rPr>
              <a:t>signaler </a:t>
            </a:r>
            <a:r>
              <a:rPr lang="fr-FR" sz="2400" dirty="0" smtClean="0">
                <a:latin typeface="Times New Roman"/>
                <a:cs typeface="Times New Roman"/>
              </a:rPr>
              <a:t>que les </a:t>
            </a:r>
            <a:r>
              <a:rPr lang="fr-FR" sz="2400" spc="-5" dirty="0" smtClean="0">
                <a:latin typeface="Times New Roman"/>
                <a:cs typeface="Times New Roman"/>
              </a:rPr>
              <a:t>effets </a:t>
            </a:r>
            <a:r>
              <a:rPr lang="fr-FR" sz="2400" dirty="0" smtClean="0">
                <a:latin typeface="Times New Roman"/>
                <a:cs typeface="Times New Roman"/>
              </a:rPr>
              <a:t>de </a:t>
            </a:r>
            <a:r>
              <a:rPr lang="fr-FR" sz="2400" spc="-5" dirty="0" smtClean="0">
                <a:latin typeface="Times New Roman"/>
                <a:cs typeface="Times New Roman"/>
              </a:rPr>
              <a:t>cette </a:t>
            </a:r>
            <a:r>
              <a:rPr lang="fr-FR" sz="2400" dirty="0" smtClean="0">
                <a:latin typeface="Times New Roman"/>
                <a:cs typeface="Times New Roman"/>
              </a:rPr>
              <a:t>intoxication  ne </a:t>
            </a:r>
            <a:r>
              <a:rPr lang="fr-FR" sz="2400" spc="-5" dirty="0" smtClean="0">
                <a:latin typeface="Times New Roman"/>
                <a:cs typeface="Times New Roman"/>
              </a:rPr>
              <a:t>disparaissent </a:t>
            </a:r>
            <a:r>
              <a:rPr lang="fr-FR" sz="2400" dirty="0" smtClean="0">
                <a:latin typeface="Times New Roman"/>
                <a:cs typeface="Times New Roman"/>
              </a:rPr>
              <a:t>pas toujours </a:t>
            </a:r>
            <a:r>
              <a:rPr lang="fr-FR" sz="2400" spc="-5" dirty="0" smtClean="0">
                <a:latin typeface="Times New Roman"/>
                <a:cs typeface="Times New Roman"/>
              </a:rPr>
              <a:t>avec l’arrêt </a:t>
            </a:r>
            <a:r>
              <a:rPr lang="fr-FR" sz="2400" dirty="0" smtClean="0">
                <a:latin typeface="Times New Roman"/>
                <a:cs typeface="Times New Roman"/>
              </a:rPr>
              <a:t>de</a:t>
            </a:r>
            <a:r>
              <a:rPr lang="fr-FR" sz="2400" spc="5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l’exposition.</a:t>
            </a:r>
          </a:p>
          <a:p>
            <a:pPr marL="697865" marR="8255" algn="just">
              <a:lnSpc>
                <a:spcPct val="150000"/>
              </a:lnSpc>
              <a:spcBef>
                <a:spcPts val="160"/>
              </a:spcBef>
            </a:pPr>
            <a:r>
              <a:rPr lang="fr-FR" sz="2400" spc="-10" dirty="0" smtClean="0">
                <a:latin typeface="Times New Roman"/>
                <a:cs typeface="Times New Roman"/>
              </a:rPr>
              <a:t>Les </a:t>
            </a:r>
            <a:r>
              <a:rPr lang="fr-FR" sz="2400" spc="-5" dirty="0" smtClean="0">
                <a:latin typeface="Times New Roman"/>
                <a:cs typeface="Times New Roman"/>
              </a:rPr>
              <a:t>produits qualifiés </a:t>
            </a:r>
            <a:r>
              <a:rPr lang="fr-FR" sz="2400" spc="5" dirty="0" smtClean="0">
                <a:latin typeface="Times New Roman"/>
                <a:cs typeface="Times New Roman"/>
              </a:rPr>
              <a:t>de </a:t>
            </a:r>
            <a:r>
              <a:rPr lang="fr-FR" sz="2400" b="1" spc="-5" dirty="0" smtClean="0">
                <a:latin typeface="Times New Roman"/>
                <a:cs typeface="Times New Roman"/>
              </a:rPr>
              <a:t>toxiques </a:t>
            </a:r>
            <a:r>
              <a:rPr lang="fr-FR" sz="2400" dirty="0" smtClean="0">
                <a:latin typeface="Times New Roman"/>
                <a:cs typeface="Times New Roman"/>
              </a:rPr>
              <a:t>ou de </a:t>
            </a:r>
            <a:r>
              <a:rPr lang="fr-FR" sz="2400" b="1" spc="-5" dirty="0" smtClean="0">
                <a:latin typeface="Times New Roman"/>
                <a:cs typeface="Times New Roman"/>
              </a:rPr>
              <a:t>nocifs </a:t>
            </a:r>
            <a:r>
              <a:rPr lang="fr-FR" sz="2400" spc="-5" dirty="0" smtClean="0">
                <a:latin typeface="Times New Roman"/>
                <a:cs typeface="Times New Roman"/>
              </a:rPr>
              <a:t>peuvent </a:t>
            </a:r>
            <a:r>
              <a:rPr lang="fr-FR" sz="2400" dirty="0" smtClean="0">
                <a:latin typeface="Times New Roman"/>
                <a:cs typeface="Times New Roman"/>
              </a:rPr>
              <a:t>causer des </a:t>
            </a:r>
            <a:r>
              <a:rPr lang="fr-FR" sz="2400" spc="-5" dirty="0" smtClean="0">
                <a:latin typeface="Times New Roman"/>
                <a:cs typeface="Times New Roman"/>
              </a:rPr>
              <a:t>atteintes  profondes dans</a:t>
            </a:r>
            <a:r>
              <a:rPr lang="fr-FR" sz="2400" spc="-10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l’organisme.</a:t>
            </a:r>
            <a:endParaRPr lang="fr-FR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13642"/>
            <a:ext cx="8572560" cy="67499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41300">
              <a:lnSpc>
                <a:spcPct val="100000"/>
              </a:lnSpc>
              <a:spcBef>
                <a:spcPts val="100"/>
              </a:spcBef>
            </a:pPr>
            <a:r>
              <a:rPr lang="fr-FR" sz="2400" b="1" dirty="0" smtClean="0">
                <a:solidFill>
                  <a:srgbClr val="365F91"/>
                </a:solidFill>
                <a:latin typeface="Times New Roman"/>
                <a:cs typeface="Times New Roman"/>
              </a:rPr>
              <a:t>4. Les </a:t>
            </a:r>
            <a:r>
              <a:rPr lang="fr-FR" sz="2400" b="1" spc="-10" dirty="0" smtClean="0">
                <a:solidFill>
                  <a:srgbClr val="365F91"/>
                </a:solidFill>
                <a:latin typeface="Times New Roman"/>
                <a:cs typeface="Times New Roman"/>
              </a:rPr>
              <a:t>voies </a:t>
            </a:r>
            <a:r>
              <a:rPr lang="fr-FR" sz="2400" b="1" spc="-5" dirty="0" smtClean="0">
                <a:solidFill>
                  <a:srgbClr val="365F91"/>
                </a:solidFill>
                <a:latin typeface="Times New Roman"/>
                <a:cs typeface="Times New Roman"/>
              </a:rPr>
              <a:t>de pénétration dans</a:t>
            </a:r>
            <a:r>
              <a:rPr lang="fr-FR" sz="2400" b="1" spc="30" dirty="0" smtClean="0">
                <a:solidFill>
                  <a:srgbClr val="365F91"/>
                </a:solidFill>
                <a:latin typeface="Times New Roman"/>
                <a:cs typeface="Times New Roman"/>
              </a:rPr>
              <a:t> </a:t>
            </a:r>
            <a:r>
              <a:rPr lang="fr-FR" sz="2400" b="1" spc="-10" dirty="0" smtClean="0">
                <a:solidFill>
                  <a:srgbClr val="365F91"/>
                </a:solidFill>
                <a:latin typeface="Times New Roman"/>
                <a:cs typeface="Times New Roman"/>
              </a:rPr>
              <a:t>l’organisme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1165"/>
              </a:spcBef>
            </a:pPr>
            <a:r>
              <a:rPr lang="fr-FR" sz="2400" spc="-10" dirty="0" smtClean="0">
                <a:latin typeface="Times New Roman"/>
                <a:cs typeface="Times New Roman"/>
              </a:rPr>
              <a:t>Les </a:t>
            </a:r>
            <a:r>
              <a:rPr lang="fr-FR" sz="2400" dirty="0" smtClean="0">
                <a:latin typeface="Times New Roman"/>
                <a:cs typeface="Times New Roman"/>
              </a:rPr>
              <a:t>produits </a:t>
            </a:r>
            <a:r>
              <a:rPr lang="fr-FR" sz="2400" spc="-5" dirty="0" smtClean="0">
                <a:latin typeface="Times New Roman"/>
                <a:cs typeface="Times New Roman"/>
              </a:rPr>
              <a:t>chimiques entrent </a:t>
            </a:r>
            <a:r>
              <a:rPr lang="fr-FR" sz="2400" dirty="0" smtClean="0">
                <a:latin typeface="Times New Roman"/>
                <a:cs typeface="Times New Roman"/>
              </a:rPr>
              <a:t>dans </a:t>
            </a:r>
            <a:r>
              <a:rPr lang="fr-FR" sz="2400" spc="-5" dirty="0" smtClean="0">
                <a:latin typeface="Times New Roman"/>
                <a:cs typeface="Times New Roman"/>
              </a:rPr>
              <a:t>l’organisme </a:t>
            </a:r>
            <a:r>
              <a:rPr lang="fr-FR" sz="2400" spc="5" dirty="0" smtClean="0">
                <a:latin typeface="Times New Roman"/>
                <a:cs typeface="Times New Roman"/>
              </a:rPr>
              <a:t>de </a:t>
            </a:r>
            <a:r>
              <a:rPr lang="fr-FR" sz="2400" spc="-5" dirty="0" smtClean="0">
                <a:latin typeface="Times New Roman"/>
                <a:cs typeface="Times New Roman"/>
              </a:rPr>
              <a:t>plusieurs manières</a:t>
            </a:r>
            <a:r>
              <a:rPr lang="fr-FR" sz="2400" spc="35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:</a:t>
            </a: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lang="fr-FR" sz="2400" dirty="0" smtClean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lang="fr-FR" sz="2400" b="1" dirty="0" smtClean="0">
                <a:latin typeface="Times New Roman"/>
                <a:cs typeface="Times New Roman"/>
              </a:rPr>
              <a:t>1/ </a:t>
            </a:r>
            <a:r>
              <a:rPr lang="fr-FR" sz="2400" b="1" spc="-5" dirty="0" smtClean="0">
                <a:latin typeface="Times New Roman"/>
                <a:cs typeface="Times New Roman"/>
              </a:rPr>
              <a:t>Pénétration par </a:t>
            </a:r>
            <a:r>
              <a:rPr lang="fr-FR" sz="2400" b="1" dirty="0" smtClean="0">
                <a:latin typeface="Times New Roman"/>
                <a:cs typeface="Times New Roman"/>
              </a:rPr>
              <a:t>la</a:t>
            </a:r>
            <a:r>
              <a:rPr lang="fr-FR" sz="2400" b="1" spc="5" dirty="0" smtClean="0">
                <a:latin typeface="Times New Roman"/>
                <a:cs typeface="Times New Roman"/>
              </a:rPr>
              <a:t> </a:t>
            </a:r>
            <a:r>
              <a:rPr lang="fr-FR" sz="2400" b="1" spc="-5" dirty="0" smtClean="0">
                <a:latin typeface="Times New Roman"/>
                <a:cs typeface="Times New Roman"/>
              </a:rPr>
              <a:t>bouche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12700" marR="7620" algn="just">
              <a:lnSpc>
                <a:spcPct val="144200"/>
              </a:lnSpc>
              <a:spcBef>
                <a:spcPts val="969"/>
              </a:spcBef>
            </a:pPr>
            <a:r>
              <a:rPr lang="fr-FR" sz="2400" spc="-5" dirty="0" smtClean="0">
                <a:latin typeface="Times New Roman"/>
                <a:cs typeface="Times New Roman"/>
              </a:rPr>
              <a:t>Bien sûr les </a:t>
            </a:r>
            <a:r>
              <a:rPr lang="fr-FR" sz="2400" dirty="0" smtClean="0">
                <a:latin typeface="Times New Roman"/>
                <a:cs typeface="Times New Roman"/>
              </a:rPr>
              <a:t>produits </a:t>
            </a:r>
            <a:r>
              <a:rPr lang="fr-FR" sz="2400" spc="-5" dirty="0" smtClean="0">
                <a:latin typeface="Times New Roman"/>
                <a:cs typeface="Times New Roman"/>
              </a:rPr>
              <a:t>chimiques </a:t>
            </a:r>
            <a:r>
              <a:rPr lang="fr-FR" sz="2400" dirty="0" smtClean="0">
                <a:latin typeface="Times New Roman"/>
                <a:cs typeface="Times New Roman"/>
              </a:rPr>
              <a:t>ne sont </a:t>
            </a:r>
            <a:r>
              <a:rPr lang="fr-FR" sz="2400" spc="-5" dirty="0" smtClean="0">
                <a:latin typeface="Times New Roman"/>
                <a:cs typeface="Times New Roman"/>
              </a:rPr>
              <a:t>pas avalés volontairement. </a:t>
            </a:r>
            <a:r>
              <a:rPr lang="fr-FR" sz="2400" dirty="0" smtClean="0">
                <a:latin typeface="Times New Roman"/>
                <a:cs typeface="Times New Roman"/>
              </a:rPr>
              <a:t>Le plus </a:t>
            </a:r>
            <a:r>
              <a:rPr lang="fr-FR" sz="2400" spc="-5" dirty="0" smtClean="0">
                <a:latin typeface="Times New Roman"/>
                <a:cs typeface="Times New Roman"/>
              </a:rPr>
              <a:t>souvent </a:t>
            </a:r>
            <a:r>
              <a:rPr lang="fr-FR" sz="2400" dirty="0" smtClean="0">
                <a:latin typeface="Times New Roman"/>
                <a:cs typeface="Times New Roman"/>
              </a:rPr>
              <a:t>la  </a:t>
            </a:r>
            <a:r>
              <a:rPr lang="fr-FR" sz="2400" spc="-5" dirty="0" smtClean="0">
                <a:latin typeface="Times New Roman"/>
                <a:cs typeface="Times New Roman"/>
              </a:rPr>
              <a:t>pénétration </a:t>
            </a:r>
            <a:r>
              <a:rPr lang="fr-FR" sz="2400" dirty="0" smtClean="0">
                <a:latin typeface="Times New Roman"/>
                <a:cs typeface="Times New Roman"/>
              </a:rPr>
              <a:t>par voie digestive </a:t>
            </a:r>
            <a:r>
              <a:rPr lang="fr-FR" sz="2400" spc="-5" dirty="0" smtClean="0">
                <a:latin typeface="Times New Roman"/>
                <a:cs typeface="Times New Roman"/>
              </a:rPr>
              <a:t>(ou ingestion) se </a:t>
            </a:r>
            <a:r>
              <a:rPr lang="fr-FR" sz="2400" dirty="0" smtClean="0">
                <a:latin typeface="Times New Roman"/>
                <a:cs typeface="Times New Roman"/>
              </a:rPr>
              <a:t>produit </a:t>
            </a:r>
            <a:r>
              <a:rPr lang="fr-FR" sz="2400" spc="-5" dirty="0" smtClean="0">
                <a:latin typeface="Times New Roman"/>
                <a:cs typeface="Times New Roman"/>
              </a:rPr>
              <a:t>accidentellement </a:t>
            </a:r>
            <a:r>
              <a:rPr lang="fr-FR" sz="2400" spc="5" dirty="0" smtClean="0">
                <a:latin typeface="Times New Roman"/>
                <a:cs typeface="Times New Roman"/>
              </a:rPr>
              <a:t>ou </a:t>
            </a:r>
            <a:r>
              <a:rPr lang="fr-FR" sz="2400" spc="-5" dirty="0" smtClean="0">
                <a:latin typeface="Times New Roman"/>
                <a:cs typeface="Times New Roman"/>
              </a:rPr>
              <a:t>par</a:t>
            </a:r>
            <a:r>
              <a:rPr lang="fr-FR" sz="2400" spc="95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imprudence.</a:t>
            </a:r>
            <a:endParaRPr lang="fr-FR" sz="2400" dirty="0" smtClean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lang="fr-FR" sz="2400" dirty="0" smtClean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lang="fr-FR" sz="2400" b="1" dirty="0" smtClean="0">
                <a:latin typeface="Times New Roman"/>
                <a:cs typeface="Times New Roman"/>
              </a:rPr>
              <a:t>2/ </a:t>
            </a:r>
            <a:r>
              <a:rPr lang="fr-FR" sz="2400" b="1" spc="-5" dirty="0" smtClean="0">
                <a:latin typeface="Times New Roman"/>
                <a:cs typeface="Times New Roman"/>
              </a:rPr>
              <a:t>Pénétration par </a:t>
            </a:r>
            <a:r>
              <a:rPr lang="fr-FR" sz="2400" b="1" dirty="0" smtClean="0">
                <a:latin typeface="Times New Roman"/>
                <a:cs typeface="Times New Roman"/>
              </a:rPr>
              <a:t>la</a:t>
            </a:r>
            <a:r>
              <a:rPr lang="fr-FR" sz="2400" b="1" spc="5" dirty="0" smtClean="0">
                <a:latin typeface="Times New Roman"/>
                <a:cs typeface="Times New Roman"/>
              </a:rPr>
              <a:t> </a:t>
            </a:r>
            <a:r>
              <a:rPr lang="fr-FR" sz="2400" b="1" spc="-5" dirty="0" smtClean="0">
                <a:latin typeface="Times New Roman"/>
                <a:cs typeface="Times New Roman"/>
              </a:rPr>
              <a:t>peau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900"/>
              </a:lnSpc>
              <a:spcBef>
                <a:spcPts val="975"/>
              </a:spcBef>
            </a:pPr>
            <a:r>
              <a:rPr lang="fr-FR" sz="2400" spc="-5" dirty="0" smtClean="0">
                <a:latin typeface="Times New Roman"/>
                <a:cs typeface="Times New Roman"/>
              </a:rPr>
              <a:t>C’est </a:t>
            </a:r>
            <a:r>
              <a:rPr lang="fr-FR" sz="2400" dirty="0" smtClean="0">
                <a:latin typeface="Times New Roman"/>
                <a:cs typeface="Times New Roman"/>
              </a:rPr>
              <a:t>la voie </a:t>
            </a:r>
            <a:r>
              <a:rPr lang="fr-FR" sz="2400" spc="-5" dirty="0" smtClean="0">
                <a:latin typeface="Times New Roman"/>
                <a:cs typeface="Times New Roman"/>
              </a:rPr>
              <a:t>percutanée </a:t>
            </a:r>
            <a:r>
              <a:rPr lang="fr-FR" sz="2400" dirty="0" smtClean="0">
                <a:latin typeface="Times New Roman"/>
                <a:cs typeface="Times New Roman"/>
              </a:rPr>
              <a:t>: les </a:t>
            </a:r>
            <a:r>
              <a:rPr lang="fr-FR" sz="2400" spc="-5" dirty="0" smtClean="0">
                <a:latin typeface="Times New Roman"/>
                <a:cs typeface="Times New Roman"/>
              </a:rPr>
              <a:t>irritants et </a:t>
            </a:r>
            <a:r>
              <a:rPr lang="fr-FR" sz="2400" dirty="0" smtClean="0">
                <a:latin typeface="Times New Roman"/>
                <a:cs typeface="Times New Roman"/>
              </a:rPr>
              <a:t>les corrosifs </a:t>
            </a:r>
            <a:r>
              <a:rPr lang="fr-FR" sz="2400" spc="-5" dirty="0" smtClean="0">
                <a:latin typeface="Times New Roman"/>
                <a:cs typeface="Times New Roman"/>
              </a:rPr>
              <a:t>agissent localement </a:t>
            </a:r>
            <a:r>
              <a:rPr lang="fr-FR" sz="2400" dirty="0" smtClean="0">
                <a:latin typeface="Times New Roman"/>
                <a:cs typeface="Times New Roman"/>
              </a:rPr>
              <a:t>mais </a:t>
            </a:r>
            <a:r>
              <a:rPr lang="fr-FR" sz="2400" spc="-5" dirty="0" smtClean="0">
                <a:latin typeface="Times New Roman"/>
                <a:cs typeface="Times New Roman"/>
              </a:rPr>
              <a:t>d’autres  produits </a:t>
            </a:r>
            <a:r>
              <a:rPr lang="fr-FR" sz="2400" dirty="0" smtClean="0">
                <a:latin typeface="Times New Roman"/>
                <a:cs typeface="Times New Roman"/>
              </a:rPr>
              <a:t>solubles </a:t>
            </a:r>
            <a:r>
              <a:rPr lang="fr-FR" sz="2400" spc="-5" dirty="0" smtClean="0">
                <a:latin typeface="Times New Roman"/>
                <a:cs typeface="Times New Roman"/>
              </a:rPr>
              <a:t>dans les graisses franchissent </a:t>
            </a:r>
            <a:r>
              <a:rPr lang="fr-FR" sz="2400" dirty="0" smtClean="0">
                <a:latin typeface="Times New Roman"/>
                <a:cs typeface="Times New Roman"/>
              </a:rPr>
              <a:t>la barrière </a:t>
            </a:r>
            <a:r>
              <a:rPr lang="fr-FR" sz="2400" spc="-5" dirty="0" smtClean="0">
                <a:latin typeface="Times New Roman"/>
                <a:cs typeface="Times New Roman"/>
              </a:rPr>
              <a:t>cutanée et se dispersent dans </a:t>
            </a:r>
            <a:r>
              <a:rPr lang="fr-FR" sz="2400" dirty="0" smtClean="0">
                <a:latin typeface="Times New Roman"/>
                <a:cs typeface="Times New Roman"/>
              </a:rPr>
              <a:t>tout  </a:t>
            </a:r>
            <a:r>
              <a:rPr lang="fr-FR" sz="2400" spc="-5" dirty="0" smtClean="0">
                <a:latin typeface="Times New Roman"/>
                <a:cs typeface="Times New Roman"/>
              </a:rPr>
              <a:t>l’organisme </a:t>
            </a:r>
            <a:r>
              <a:rPr lang="fr-FR" sz="2400" dirty="0" smtClean="0">
                <a:latin typeface="Times New Roman"/>
                <a:cs typeface="Times New Roman"/>
              </a:rPr>
              <a:t>où ils peuvent </a:t>
            </a:r>
            <a:r>
              <a:rPr lang="fr-FR" sz="2400" spc="-5" dirty="0" smtClean="0">
                <a:latin typeface="Times New Roman"/>
                <a:cs typeface="Times New Roman"/>
              </a:rPr>
              <a:t>provoquer des </a:t>
            </a:r>
            <a:r>
              <a:rPr lang="fr-FR" sz="2400" dirty="0" smtClean="0">
                <a:latin typeface="Times New Roman"/>
                <a:cs typeface="Times New Roman"/>
              </a:rPr>
              <a:t>troubles</a:t>
            </a:r>
            <a:r>
              <a:rPr lang="fr-FR" sz="2400" spc="5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divers.</a:t>
            </a:r>
            <a:endParaRPr lang="fr-FR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8596" y="1584649"/>
            <a:ext cx="8429684" cy="32489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lang="fr-FR" sz="2400" b="1" dirty="0" smtClean="0">
                <a:latin typeface="Times New Roman"/>
                <a:cs typeface="Times New Roman"/>
              </a:rPr>
              <a:t>3/ </a:t>
            </a:r>
            <a:r>
              <a:rPr lang="fr-FR" sz="2400" b="1" spc="-5" dirty="0" smtClean="0">
                <a:latin typeface="Times New Roman"/>
                <a:cs typeface="Times New Roman"/>
              </a:rPr>
              <a:t>Pénétration par les</a:t>
            </a:r>
            <a:r>
              <a:rPr lang="fr-FR" sz="2400" b="1" spc="5" dirty="0" smtClean="0">
                <a:latin typeface="Times New Roman"/>
                <a:cs typeface="Times New Roman"/>
              </a:rPr>
              <a:t> </a:t>
            </a:r>
            <a:r>
              <a:rPr lang="fr-FR" sz="2400" b="1" spc="-5" dirty="0" smtClean="0">
                <a:latin typeface="Times New Roman"/>
                <a:cs typeface="Times New Roman"/>
              </a:rPr>
              <a:t>poumons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600"/>
              </a:lnSpc>
              <a:spcBef>
                <a:spcPts val="980"/>
              </a:spcBef>
            </a:pPr>
            <a:r>
              <a:rPr lang="fr-FR" sz="2400" spc="-5" dirty="0" smtClean="0">
                <a:latin typeface="Times New Roman"/>
                <a:cs typeface="Times New Roman"/>
              </a:rPr>
              <a:t>C’est </a:t>
            </a:r>
            <a:r>
              <a:rPr lang="fr-FR" sz="2400" dirty="0" smtClean="0">
                <a:latin typeface="Times New Roman"/>
                <a:cs typeface="Times New Roman"/>
              </a:rPr>
              <a:t>la voie de </a:t>
            </a:r>
            <a:r>
              <a:rPr lang="fr-FR" sz="2400" spc="-5" dirty="0" smtClean="0">
                <a:latin typeface="Times New Roman"/>
                <a:cs typeface="Times New Roman"/>
              </a:rPr>
              <a:t>pénétration </a:t>
            </a:r>
            <a:r>
              <a:rPr lang="fr-FR" sz="2400" dirty="0" smtClean="0">
                <a:latin typeface="Times New Roman"/>
                <a:cs typeface="Times New Roman"/>
              </a:rPr>
              <a:t>la plus </a:t>
            </a:r>
            <a:r>
              <a:rPr lang="fr-FR" sz="2400" spc="-5" dirty="0" smtClean="0">
                <a:latin typeface="Times New Roman"/>
                <a:cs typeface="Times New Roman"/>
              </a:rPr>
              <a:t>fréquente sur </a:t>
            </a:r>
            <a:r>
              <a:rPr lang="fr-FR" sz="2400" dirty="0" smtClean="0">
                <a:latin typeface="Times New Roman"/>
                <a:cs typeface="Times New Roman"/>
              </a:rPr>
              <a:t>le </a:t>
            </a:r>
            <a:r>
              <a:rPr lang="fr-FR" sz="2400" spc="-5" dirty="0" smtClean="0">
                <a:latin typeface="Times New Roman"/>
                <a:cs typeface="Times New Roman"/>
              </a:rPr>
              <a:t>lieu </a:t>
            </a:r>
            <a:r>
              <a:rPr lang="fr-FR" sz="2400" dirty="0" smtClean="0">
                <a:latin typeface="Times New Roman"/>
                <a:cs typeface="Times New Roman"/>
              </a:rPr>
              <a:t>de </a:t>
            </a:r>
            <a:r>
              <a:rPr lang="fr-FR" sz="2400" spc="-5" dirty="0" smtClean="0">
                <a:latin typeface="Times New Roman"/>
                <a:cs typeface="Times New Roman"/>
              </a:rPr>
              <a:t>travail car </a:t>
            </a:r>
            <a:r>
              <a:rPr lang="fr-FR" sz="2400" dirty="0" smtClean="0">
                <a:latin typeface="Times New Roman"/>
                <a:cs typeface="Times New Roman"/>
              </a:rPr>
              <a:t>les </a:t>
            </a:r>
            <a:r>
              <a:rPr lang="fr-FR" sz="2400" spc="-5" dirty="0" smtClean="0">
                <a:latin typeface="Times New Roman"/>
                <a:cs typeface="Times New Roman"/>
              </a:rPr>
              <a:t>polluants peuvent  être intimement mélangés </a:t>
            </a:r>
            <a:r>
              <a:rPr lang="fr-FR" sz="2400" dirty="0" smtClean="0">
                <a:latin typeface="Times New Roman"/>
                <a:cs typeface="Times New Roman"/>
              </a:rPr>
              <a:t>à </a:t>
            </a:r>
            <a:r>
              <a:rPr lang="fr-FR" sz="2400" spc="-5" dirty="0" smtClean="0">
                <a:latin typeface="Times New Roman"/>
                <a:cs typeface="Times New Roman"/>
              </a:rPr>
              <a:t>l’air </a:t>
            </a:r>
            <a:r>
              <a:rPr lang="fr-FR" sz="2400" dirty="0" smtClean="0">
                <a:latin typeface="Times New Roman"/>
                <a:cs typeface="Times New Roman"/>
              </a:rPr>
              <a:t>que l’on </a:t>
            </a:r>
            <a:r>
              <a:rPr lang="fr-FR" sz="2400" spc="-5" dirty="0" smtClean="0">
                <a:latin typeface="Times New Roman"/>
                <a:cs typeface="Times New Roman"/>
              </a:rPr>
              <a:t>respire. C’est </a:t>
            </a:r>
            <a:r>
              <a:rPr lang="fr-FR" sz="2400" dirty="0" smtClean="0">
                <a:latin typeface="Times New Roman"/>
                <a:cs typeface="Times New Roman"/>
              </a:rPr>
              <a:t>notamment le </a:t>
            </a:r>
            <a:r>
              <a:rPr lang="fr-FR" sz="2400" spc="-5" dirty="0" smtClean="0">
                <a:latin typeface="Times New Roman"/>
                <a:cs typeface="Times New Roman"/>
              </a:rPr>
              <a:t>cas </a:t>
            </a:r>
            <a:r>
              <a:rPr lang="fr-FR" sz="2400" dirty="0" smtClean="0">
                <a:latin typeface="Times New Roman"/>
                <a:cs typeface="Times New Roman"/>
              </a:rPr>
              <a:t>lors de la  manipulation de solvants. </a:t>
            </a:r>
            <a:r>
              <a:rPr lang="fr-FR" sz="2400" spc="-5" dirty="0" smtClean="0">
                <a:latin typeface="Times New Roman"/>
                <a:cs typeface="Times New Roman"/>
              </a:rPr>
              <a:t>Une </a:t>
            </a:r>
            <a:r>
              <a:rPr lang="fr-FR" sz="2400" dirty="0" smtClean="0">
                <a:latin typeface="Times New Roman"/>
                <a:cs typeface="Times New Roman"/>
              </a:rPr>
              <a:t>fois dans l’organisme, </a:t>
            </a:r>
            <a:r>
              <a:rPr lang="fr-FR" sz="2400" spc="-5" dirty="0" smtClean="0">
                <a:latin typeface="Times New Roman"/>
                <a:cs typeface="Times New Roman"/>
              </a:rPr>
              <a:t>ces </a:t>
            </a:r>
            <a:r>
              <a:rPr lang="fr-FR" sz="2400" dirty="0" smtClean="0">
                <a:latin typeface="Times New Roman"/>
                <a:cs typeface="Times New Roman"/>
              </a:rPr>
              <a:t>produits </a:t>
            </a:r>
            <a:r>
              <a:rPr lang="fr-FR" sz="2400" spc="-5" dirty="0" smtClean="0">
                <a:latin typeface="Times New Roman"/>
                <a:cs typeface="Times New Roman"/>
              </a:rPr>
              <a:t>peuvent être </a:t>
            </a:r>
            <a:r>
              <a:rPr lang="fr-FR" sz="2400" dirty="0" smtClean="0">
                <a:latin typeface="Times New Roman"/>
                <a:cs typeface="Times New Roman"/>
              </a:rPr>
              <a:t>véhiculés par  le </a:t>
            </a:r>
            <a:r>
              <a:rPr lang="fr-FR" sz="2400" spc="-5" dirty="0" smtClean="0">
                <a:latin typeface="Times New Roman"/>
                <a:cs typeface="Times New Roman"/>
              </a:rPr>
              <a:t>sang et peuvent </a:t>
            </a:r>
            <a:r>
              <a:rPr lang="fr-FR" sz="2400" dirty="0" smtClean="0">
                <a:latin typeface="Times New Roman"/>
                <a:cs typeface="Times New Roman"/>
              </a:rPr>
              <a:t>toucher </a:t>
            </a:r>
            <a:r>
              <a:rPr lang="fr-FR" sz="2400" spc="-5" dirty="0" smtClean="0">
                <a:latin typeface="Times New Roman"/>
                <a:cs typeface="Times New Roman"/>
              </a:rPr>
              <a:t>d’autres</a:t>
            </a:r>
            <a:r>
              <a:rPr lang="fr-FR" sz="2400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organes.</a:t>
            </a:r>
            <a:endParaRPr lang="fr-FR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440" y="642918"/>
            <a:ext cx="8143964" cy="4755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algn="just">
              <a:lnSpc>
                <a:spcPct val="150000"/>
              </a:lnSpc>
              <a:spcBef>
                <a:spcPts val="720"/>
              </a:spcBef>
            </a:pPr>
            <a:r>
              <a:rPr lang="fr-FR" sz="2400" spc="-5" dirty="0" smtClean="0">
                <a:latin typeface="Times New Roman"/>
                <a:cs typeface="Times New Roman"/>
              </a:rPr>
              <a:t>Parmi les produits dangereux</a:t>
            </a:r>
            <a:r>
              <a:rPr lang="fr-FR" sz="2400" spc="30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:</a:t>
            </a:r>
          </a:p>
          <a:p>
            <a:pPr marL="822960" marR="5080" algn="just">
              <a:lnSpc>
                <a:spcPct val="150000"/>
              </a:lnSpc>
              <a:spcBef>
                <a:spcPts val="160"/>
              </a:spcBef>
              <a:buFont typeface="Wingdings" pitchFamily="2" charset="2"/>
              <a:buChar char="§"/>
            </a:pPr>
            <a:r>
              <a:rPr lang="fr-FR" sz="2400" spc="-5" dirty="0" smtClean="0">
                <a:latin typeface="Times New Roman"/>
                <a:cs typeface="Times New Roman"/>
              </a:rPr>
              <a:t>C</a:t>
            </a:r>
            <a:r>
              <a:rPr lang="fr-FR" sz="2400" spc="-5" dirty="0" smtClean="0">
                <a:latin typeface="Times New Roman"/>
                <a:cs typeface="Times New Roman"/>
              </a:rPr>
              <a:t>ertains </a:t>
            </a:r>
            <a:r>
              <a:rPr lang="fr-FR" sz="2400" dirty="0" smtClean="0">
                <a:latin typeface="Times New Roman"/>
                <a:cs typeface="Times New Roman"/>
              </a:rPr>
              <a:t>sont </a:t>
            </a:r>
            <a:r>
              <a:rPr lang="fr-FR" sz="2400" b="1" spc="-5" dirty="0" smtClean="0">
                <a:latin typeface="Times New Roman"/>
                <a:cs typeface="Times New Roman"/>
              </a:rPr>
              <a:t>cancérogènes</a:t>
            </a:r>
            <a:r>
              <a:rPr lang="fr-FR" sz="2400" spc="-5" dirty="0" smtClean="0">
                <a:latin typeface="Times New Roman"/>
                <a:cs typeface="Times New Roman"/>
              </a:rPr>
              <a:t>, c’est-à-dire </a:t>
            </a:r>
            <a:r>
              <a:rPr lang="fr-FR" sz="2400" dirty="0" smtClean="0">
                <a:latin typeface="Times New Roman"/>
                <a:cs typeface="Times New Roman"/>
              </a:rPr>
              <a:t>qu’ils </a:t>
            </a:r>
            <a:r>
              <a:rPr lang="fr-FR" sz="2400" spc="-5" dirty="0" smtClean="0">
                <a:latin typeface="Times New Roman"/>
                <a:cs typeface="Times New Roman"/>
              </a:rPr>
              <a:t>peuvent </a:t>
            </a:r>
            <a:r>
              <a:rPr lang="fr-FR" sz="2400" dirty="0" smtClean="0">
                <a:latin typeface="Times New Roman"/>
                <a:cs typeface="Times New Roman"/>
              </a:rPr>
              <a:t>provoquer </a:t>
            </a:r>
            <a:r>
              <a:rPr lang="fr-FR" sz="2400" spc="-5" dirty="0" smtClean="0">
                <a:latin typeface="Times New Roman"/>
                <a:cs typeface="Times New Roman"/>
              </a:rPr>
              <a:t>des  cancers </a:t>
            </a:r>
            <a:r>
              <a:rPr lang="fr-FR" sz="2400" dirty="0" smtClean="0">
                <a:latin typeface="Times New Roman"/>
                <a:cs typeface="Times New Roman"/>
              </a:rPr>
              <a:t>ou </a:t>
            </a:r>
            <a:r>
              <a:rPr lang="fr-FR" sz="2400" spc="-5" dirty="0" smtClean="0">
                <a:latin typeface="Times New Roman"/>
                <a:cs typeface="Times New Roman"/>
              </a:rPr>
              <a:t>en augmenter </a:t>
            </a:r>
            <a:r>
              <a:rPr lang="fr-FR" sz="2400" dirty="0" smtClean="0">
                <a:latin typeface="Times New Roman"/>
                <a:cs typeface="Times New Roman"/>
              </a:rPr>
              <a:t>la</a:t>
            </a:r>
            <a:r>
              <a:rPr lang="fr-FR" sz="2400" spc="25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fréquence.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822960" algn="just">
              <a:lnSpc>
                <a:spcPct val="150000"/>
              </a:lnSpc>
              <a:spcBef>
                <a:spcPts val="445"/>
              </a:spcBef>
              <a:buFont typeface="Wingdings" pitchFamily="2" charset="2"/>
              <a:buChar char="§"/>
            </a:pPr>
            <a:r>
              <a:rPr lang="fr-FR" sz="2400" spc="-5" dirty="0" smtClean="0">
                <a:latin typeface="Times New Roman"/>
                <a:cs typeface="Times New Roman"/>
              </a:rPr>
              <a:t>Certains</a:t>
            </a:r>
            <a:r>
              <a:rPr lang="fr-FR" sz="2400" spc="60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sont</a:t>
            </a:r>
            <a:r>
              <a:rPr lang="fr-FR" sz="2400" spc="75" dirty="0" smtClean="0">
                <a:latin typeface="Times New Roman"/>
                <a:cs typeface="Times New Roman"/>
              </a:rPr>
              <a:t> </a:t>
            </a:r>
            <a:r>
              <a:rPr lang="fr-FR" sz="2400" b="1" spc="-5" dirty="0" smtClean="0">
                <a:latin typeface="Times New Roman"/>
                <a:cs typeface="Times New Roman"/>
              </a:rPr>
              <a:t>mutagènes</a:t>
            </a:r>
            <a:r>
              <a:rPr lang="fr-FR" sz="2400" spc="-5" dirty="0" smtClean="0">
                <a:latin typeface="Times New Roman"/>
                <a:cs typeface="Times New Roman"/>
              </a:rPr>
              <a:t>,</a:t>
            </a:r>
            <a:r>
              <a:rPr lang="fr-FR" sz="2400" spc="55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c’est-à-dire</a:t>
            </a:r>
            <a:r>
              <a:rPr lang="fr-FR" sz="2400" spc="50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qu’ils</a:t>
            </a:r>
            <a:r>
              <a:rPr lang="fr-FR" sz="2400" spc="55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peuvent</a:t>
            </a:r>
            <a:r>
              <a:rPr lang="fr-FR" sz="2400" spc="55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entraîner</a:t>
            </a:r>
            <a:r>
              <a:rPr lang="fr-FR" sz="2400" spc="50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des</a:t>
            </a:r>
            <a:r>
              <a:rPr lang="fr-FR" sz="2400" spc="55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mutations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822960" algn="just">
              <a:lnSpc>
                <a:spcPct val="150000"/>
              </a:lnSpc>
              <a:spcBef>
                <a:spcPts val="635"/>
              </a:spcBef>
            </a:pPr>
            <a:r>
              <a:rPr lang="fr-FR" sz="2400" spc="-5" dirty="0" smtClean="0">
                <a:latin typeface="Times New Roman"/>
                <a:cs typeface="Times New Roman"/>
              </a:rPr>
              <a:t>génétiques pouvant </a:t>
            </a:r>
            <a:r>
              <a:rPr lang="fr-FR" sz="2400" dirty="0" smtClean="0">
                <a:latin typeface="Times New Roman"/>
                <a:cs typeface="Times New Roman"/>
              </a:rPr>
              <a:t>provoquer </a:t>
            </a:r>
            <a:r>
              <a:rPr lang="fr-FR" sz="2400" spc="-5" dirty="0" smtClean="0">
                <a:latin typeface="Times New Roman"/>
                <a:cs typeface="Times New Roman"/>
              </a:rPr>
              <a:t>des</a:t>
            </a:r>
            <a:r>
              <a:rPr lang="fr-FR" sz="2400" spc="10" dirty="0" smtClean="0">
                <a:latin typeface="Times New Roman"/>
                <a:cs typeface="Times New Roman"/>
              </a:rPr>
              <a:t> </a:t>
            </a:r>
            <a:r>
              <a:rPr lang="fr-FR" sz="2400" b="1" spc="-5" dirty="0" smtClean="0">
                <a:latin typeface="Times New Roman"/>
                <a:cs typeface="Times New Roman"/>
              </a:rPr>
              <a:t>cancers</a:t>
            </a:r>
            <a:r>
              <a:rPr lang="fr-FR" sz="2400" spc="-5" dirty="0" smtClean="0">
                <a:latin typeface="Times New Roman"/>
                <a:cs typeface="Times New Roman"/>
              </a:rPr>
              <a:t>.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822960" algn="just">
              <a:lnSpc>
                <a:spcPct val="150000"/>
              </a:lnSpc>
              <a:spcBef>
                <a:spcPts val="625"/>
              </a:spcBef>
              <a:buFont typeface="Wingdings" pitchFamily="2" charset="2"/>
              <a:buChar char="§"/>
              <a:tabLst>
                <a:tab pos="1275080" algn="l"/>
                <a:tab pos="1599565" algn="l"/>
                <a:tab pos="2210435" algn="l"/>
                <a:tab pos="2854960" algn="l"/>
                <a:tab pos="3187065" algn="l"/>
                <a:tab pos="4207510" algn="l"/>
                <a:tab pos="4523105" algn="l"/>
                <a:tab pos="5286375" algn="l"/>
              </a:tabLst>
            </a:pPr>
            <a:r>
              <a:rPr lang="fr-FR" sz="2400" dirty="0" smtClean="0">
                <a:latin typeface="Times New Roman"/>
                <a:cs typeface="Times New Roman"/>
              </a:rPr>
              <a:t>C</a:t>
            </a:r>
            <a:r>
              <a:rPr lang="fr-FR" sz="2400" spc="-5" dirty="0" smtClean="0">
                <a:latin typeface="Times New Roman"/>
                <a:cs typeface="Times New Roman"/>
              </a:rPr>
              <a:t>e</a:t>
            </a:r>
            <a:r>
              <a:rPr lang="fr-FR" sz="2400" dirty="0" smtClean="0">
                <a:latin typeface="Times New Roman"/>
                <a:cs typeface="Times New Roman"/>
              </a:rPr>
              <a:t>ux	qui	p</a:t>
            </a:r>
            <a:r>
              <a:rPr lang="fr-FR" sz="2400" spc="-5" dirty="0" smtClean="0">
                <a:latin typeface="Times New Roman"/>
                <a:cs typeface="Times New Roman"/>
              </a:rPr>
              <a:t>e</a:t>
            </a:r>
            <a:r>
              <a:rPr lang="fr-FR" sz="2400" dirty="0" smtClean="0">
                <a:latin typeface="Times New Roman"/>
                <a:cs typeface="Times New Roman"/>
              </a:rPr>
              <a:t>uv</a:t>
            </a:r>
            <a:r>
              <a:rPr lang="fr-FR" sz="2400" spc="-5" dirty="0" smtClean="0">
                <a:latin typeface="Times New Roman"/>
                <a:cs typeface="Times New Roman"/>
              </a:rPr>
              <a:t>e</a:t>
            </a:r>
            <a:r>
              <a:rPr lang="fr-FR" sz="2400" dirty="0" smtClean="0">
                <a:latin typeface="Times New Roman"/>
                <a:cs typeface="Times New Roman"/>
              </a:rPr>
              <a:t>nt	p</a:t>
            </a:r>
            <a:r>
              <a:rPr lang="fr-FR" sz="2400" spc="-5" dirty="0" smtClean="0">
                <a:latin typeface="Times New Roman"/>
                <a:cs typeface="Times New Roman"/>
              </a:rPr>
              <a:t>r</a:t>
            </a:r>
            <a:r>
              <a:rPr lang="fr-FR" sz="2400" dirty="0" smtClean="0">
                <a:latin typeface="Times New Roman"/>
                <a:cs typeface="Times New Roman"/>
              </a:rPr>
              <a:t>oduire	</a:t>
            </a:r>
            <a:r>
              <a:rPr lang="fr-FR" sz="2400" dirty="0" smtClean="0">
                <a:latin typeface="Times New Roman"/>
                <a:cs typeface="Times New Roman"/>
              </a:rPr>
              <a:t>d</a:t>
            </a:r>
            <a:r>
              <a:rPr lang="fr-FR" sz="2400" spc="-5" dirty="0" smtClean="0">
                <a:latin typeface="Times New Roman"/>
                <a:cs typeface="Times New Roman"/>
              </a:rPr>
              <a:t>e</a:t>
            </a:r>
            <a:r>
              <a:rPr lang="fr-FR" sz="2400" dirty="0" smtClean="0">
                <a:latin typeface="Times New Roman"/>
                <a:cs typeface="Times New Roman"/>
              </a:rPr>
              <a:t>s ma</a:t>
            </a:r>
            <a:r>
              <a:rPr lang="fr-FR" sz="2400" spc="10" dirty="0" smtClean="0">
                <a:latin typeface="Times New Roman"/>
                <a:cs typeface="Times New Roman"/>
              </a:rPr>
              <a:t>l</a:t>
            </a:r>
            <a:r>
              <a:rPr lang="fr-FR" sz="2400" dirty="0" smtClean="0">
                <a:latin typeface="Times New Roman"/>
                <a:cs typeface="Times New Roman"/>
              </a:rPr>
              <a:t>fo</a:t>
            </a:r>
            <a:r>
              <a:rPr lang="fr-FR" sz="2400" spc="-10" dirty="0" smtClean="0">
                <a:latin typeface="Times New Roman"/>
                <a:cs typeface="Times New Roman"/>
              </a:rPr>
              <a:t>r</a:t>
            </a:r>
            <a:r>
              <a:rPr lang="fr-FR" sz="2400" dirty="0" smtClean="0">
                <a:latin typeface="Times New Roman"/>
                <a:cs typeface="Times New Roman"/>
              </a:rPr>
              <a:t>mat</a:t>
            </a:r>
            <a:r>
              <a:rPr lang="fr-FR" sz="2400" spc="10" dirty="0" smtClean="0">
                <a:latin typeface="Times New Roman"/>
                <a:cs typeface="Times New Roman"/>
              </a:rPr>
              <a:t>i</a:t>
            </a:r>
            <a:r>
              <a:rPr lang="fr-FR" sz="2400" dirty="0" smtClean="0">
                <a:latin typeface="Times New Roman"/>
                <a:cs typeface="Times New Roman"/>
              </a:rPr>
              <a:t>ons</a:t>
            </a:r>
            <a:r>
              <a:rPr lang="fr-FR" sz="2400" dirty="0" smtClean="0">
                <a:latin typeface="Times New Roman"/>
                <a:cs typeface="Times New Roman"/>
              </a:rPr>
              <a:t>	</a:t>
            </a:r>
            <a:r>
              <a:rPr lang="fr-FR" sz="2400" spc="-5" dirty="0" smtClean="0">
                <a:latin typeface="Times New Roman"/>
                <a:cs typeface="Times New Roman"/>
              </a:rPr>
              <a:t>su</a:t>
            </a:r>
            <a:r>
              <a:rPr lang="fr-FR" sz="2400" dirty="0" smtClean="0">
                <a:latin typeface="Times New Roman"/>
                <a:cs typeface="Times New Roman"/>
              </a:rPr>
              <a:t>r l’</a:t>
            </a:r>
            <a:r>
              <a:rPr lang="fr-FR" sz="2400" spc="-10" dirty="0" smtClean="0">
                <a:latin typeface="Times New Roman"/>
                <a:cs typeface="Times New Roman"/>
              </a:rPr>
              <a:t>e</a:t>
            </a:r>
            <a:r>
              <a:rPr lang="fr-FR" sz="2400" dirty="0" smtClean="0">
                <a:latin typeface="Times New Roman"/>
                <a:cs typeface="Times New Roman"/>
              </a:rPr>
              <a:t>mb</a:t>
            </a:r>
            <a:r>
              <a:rPr lang="fr-FR" sz="2400" spc="20" dirty="0" smtClean="0">
                <a:latin typeface="Times New Roman"/>
                <a:cs typeface="Times New Roman"/>
              </a:rPr>
              <a:t>r</a:t>
            </a:r>
            <a:r>
              <a:rPr lang="fr-FR" sz="2400" spc="-25" dirty="0" smtClean="0">
                <a:latin typeface="Times New Roman"/>
                <a:cs typeface="Times New Roman"/>
              </a:rPr>
              <a:t>y</a:t>
            </a:r>
            <a:r>
              <a:rPr lang="fr-FR" sz="2400" dirty="0" smtClean="0">
                <a:latin typeface="Times New Roman"/>
                <a:cs typeface="Times New Roman"/>
              </a:rPr>
              <a:t>on	</a:t>
            </a:r>
            <a:r>
              <a:rPr lang="fr-FR" sz="2400" spc="-5" dirty="0" smtClean="0">
                <a:latin typeface="Times New Roman"/>
                <a:cs typeface="Times New Roman"/>
              </a:rPr>
              <a:t>s</a:t>
            </a:r>
            <a:r>
              <a:rPr lang="fr-FR" sz="2400" spc="10" dirty="0" smtClean="0">
                <a:latin typeface="Times New Roman"/>
                <a:cs typeface="Times New Roman"/>
              </a:rPr>
              <a:t>o</a:t>
            </a:r>
            <a:r>
              <a:rPr lang="fr-FR" sz="2400" dirty="0" smtClean="0">
                <a:latin typeface="Times New Roman"/>
                <a:cs typeface="Times New Roman"/>
              </a:rPr>
              <a:t>nt  </a:t>
            </a:r>
            <a:r>
              <a:rPr lang="fr-FR" sz="2400" b="1" spc="-5" dirty="0" smtClean="0">
                <a:latin typeface="Times New Roman"/>
                <a:cs typeface="Times New Roman"/>
              </a:rPr>
              <a:t>tératogènes</a:t>
            </a:r>
            <a:r>
              <a:rPr lang="fr-FR" sz="2400" spc="-5" dirty="0" smtClean="0">
                <a:latin typeface="Times New Roman"/>
                <a:cs typeface="Times New Roman"/>
              </a:rPr>
              <a:t>.</a:t>
            </a:r>
            <a:endParaRPr lang="fr-FR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158" y="285728"/>
            <a:ext cx="8501122" cy="58006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41300" marR="5080" algn="just">
              <a:lnSpc>
                <a:spcPct val="143300"/>
              </a:lnSpc>
              <a:spcBef>
                <a:spcPts val="100"/>
              </a:spcBef>
            </a:pPr>
            <a:r>
              <a:rPr lang="fr-FR" sz="2400" spc="-10" dirty="0" smtClean="0">
                <a:latin typeface="Times New Roman"/>
                <a:cs typeface="Times New Roman"/>
              </a:rPr>
              <a:t>Il </a:t>
            </a:r>
            <a:r>
              <a:rPr lang="fr-FR" sz="2400" dirty="0" smtClean="0">
                <a:latin typeface="Times New Roman"/>
                <a:cs typeface="Times New Roman"/>
              </a:rPr>
              <a:t>existe </a:t>
            </a:r>
            <a:r>
              <a:rPr lang="fr-FR" sz="2400" spc="-5" dirty="0" smtClean="0">
                <a:latin typeface="Times New Roman"/>
                <a:cs typeface="Times New Roman"/>
              </a:rPr>
              <a:t>aussi des catégories </a:t>
            </a:r>
            <a:r>
              <a:rPr lang="fr-FR" sz="2400" dirty="0" smtClean="0">
                <a:latin typeface="Times New Roman"/>
                <a:cs typeface="Times New Roman"/>
              </a:rPr>
              <a:t>de </a:t>
            </a:r>
            <a:r>
              <a:rPr lang="fr-FR" sz="2400" spc="-5" dirty="0" smtClean="0">
                <a:latin typeface="Times New Roman"/>
                <a:cs typeface="Times New Roman"/>
              </a:rPr>
              <a:t>produits </a:t>
            </a:r>
            <a:r>
              <a:rPr lang="fr-FR" sz="2400" dirty="0" smtClean="0">
                <a:latin typeface="Times New Roman"/>
                <a:cs typeface="Times New Roman"/>
              </a:rPr>
              <a:t>dont </a:t>
            </a:r>
            <a:r>
              <a:rPr lang="fr-FR" sz="2400" spc="-5" dirty="0" smtClean="0">
                <a:latin typeface="Times New Roman"/>
                <a:cs typeface="Times New Roman"/>
              </a:rPr>
              <a:t>les effets sont </a:t>
            </a:r>
            <a:r>
              <a:rPr lang="fr-FR" sz="2400" dirty="0" smtClean="0">
                <a:latin typeface="Times New Roman"/>
                <a:cs typeface="Times New Roman"/>
              </a:rPr>
              <a:t>locaux, </a:t>
            </a:r>
            <a:r>
              <a:rPr lang="fr-FR" sz="2400" spc="-5" dirty="0" smtClean="0">
                <a:latin typeface="Times New Roman"/>
                <a:cs typeface="Times New Roman"/>
              </a:rPr>
              <a:t>limités </a:t>
            </a:r>
            <a:r>
              <a:rPr lang="fr-FR" sz="2400" dirty="0" smtClean="0">
                <a:latin typeface="Times New Roman"/>
                <a:cs typeface="Times New Roman"/>
              </a:rPr>
              <a:t>à </a:t>
            </a:r>
            <a:r>
              <a:rPr lang="fr-FR" sz="2400" spc="-5" dirty="0" smtClean="0">
                <a:latin typeface="Times New Roman"/>
                <a:cs typeface="Times New Roman"/>
              </a:rPr>
              <a:t>l’endroit </a:t>
            </a:r>
            <a:r>
              <a:rPr lang="fr-FR" sz="2400" dirty="0" smtClean="0">
                <a:latin typeface="Times New Roman"/>
                <a:cs typeface="Times New Roman"/>
              </a:rPr>
              <a:t>du  </a:t>
            </a:r>
            <a:r>
              <a:rPr lang="fr-FR" sz="2400" spc="-5" dirty="0" smtClean="0">
                <a:latin typeface="Times New Roman"/>
                <a:cs typeface="Times New Roman"/>
              </a:rPr>
              <a:t>contact </a:t>
            </a:r>
            <a:r>
              <a:rPr lang="fr-FR" sz="2400" dirty="0" smtClean="0">
                <a:latin typeface="Times New Roman"/>
                <a:cs typeface="Times New Roman"/>
              </a:rPr>
              <a:t>avec le corps</a:t>
            </a:r>
            <a:r>
              <a:rPr lang="fr-FR" sz="2400" spc="-5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:</a:t>
            </a:r>
          </a:p>
          <a:p>
            <a:pPr marL="12700" marR="10795" algn="just">
              <a:lnSpc>
                <a:spcPct val="144100"/>
              </a:lnSpc>
              <a:spcBef>
                <a:spcPts val="994"/>
              </a:spcBef>
              <a:buFontTx/>
              <a:buChar char="-"/>
            </a:pPr>
            <a:r>
              <a:rPr lang="fr-FR" sz="2400" b="1" spc="-5" dirty="0" smtClean="0">
                <a:latin typeface="Times New Roman"/>
                <a:cs typeface="Times New Roman"/>
              </a:rPr>
              <a:t>Les produits corrosifs </a:t>
            </a:r>
            <a:r>
              <a:rPr lang="fr-FR" sz="2400" b="1" dirty="0" smtClean="0">
                <a:latin typeface="Times New Roman"/>
                <a:cs typeface="Times New Roman"/>
              </a:rPr>
              <a:t>: </a:t>
            </a:r>
            <a:r>
              <a:rPr lang="fr-FR" sz="2400" spc="-5" dirty="0" smtClean="0">
                <a:latin typeface="Times New Roman"/>
                <a:cs typeface="Times New Roman"/>
              </a:rPr>
              <a:t>ils exercent </a:t>
            </a:r>
            <a:r>
              <a:rPr lang="fr-FR" sz="2400" dirty="0" smtClean="0">
                <a:latin typeface="Times New Roman"/>
                <a:cs typeface="Times New Roman"/>
              </a:rPr>
              <a:t>une </a:t>
            </a:r>
            <a:r>
              <a:rPr lang="fr-FR" sz="2400" spc="-5" dirty="0" smtClean="0">
                <a:latin typeface="Times New Roman"/>
                <a:cs typeface="Times New Roman"/>
              </a:rPr>
              <a:t>action destructrice </a:t>
            </a:r>
            <a:r>
              <a:rPr lang="fr-FR" sz="2400" dirty="0" smtClean="0">
                <a:latin typeface="Times New Roman"/>
                <a:cs typeface="Times New Roman"/>
              </a:rPr>
              <a:t>des </a:t>
            </a:r>
            <a:r>
              <a:rPr lang="fr-FR" sz="2400" spc="-5" dirty="0" smtClean="0">
                <a:latin typeface="Times New Roman"/>
                <a:cs typeface="Times New Roman"/>
              </a:rPr>
              <a:t>tissus vivants. </a:t>
            </a:r>
            <a:r>
              <a:rPr lang="fr-FR" sz="2400" spc="-15" dirty="0" smtClean="0">
                <a:latin typeface="Times New Roman"/>
                <a:cs typeface="Times New Roman"/>
              </a:rPr>
              <a:t>Ils </a:t>
            </a:r>
            <a:r>
              <a:rPr lang="fr-FR" sz="2400" spc="-5" dirty="0" smtClean="0">
                <a:latin typeface="Times New Roman"/>
                <a:cs typeface="Times New Roman"/>
              </a:rPr>
              <a:t>brûlent </a:t>
            </a:r>
            <a:r>
              <a:rPr lang="fr-FR" sz="2400" dirty="0" smtClean="0">
                <a:latin typeface="Times New Roman"/>
                <a:cs typeface="Times New Roman"/>
              </a:rPr>
              <a:t>la  </a:t>
            </a:r>
            <a:r>
              <a:rPr lang="fr-FR" sz="2400" spc="-5" dirty="0" smtClean="0">
                <a:latin typeface="Times New Roman"/>
                <a:cs typeface="Times New Roman"/>
              </a:rPr>
              <a:t>peau et les </a:t>
            </a:r>
            <a:r>
              <a:rPr lang="fr-FR" sz="2400" dirty="0" smtClean="0">
                <a:latin typeface="Times New Roman"/>
                <a:cs typeface="Times New Roman"/>
              </a:rPr>
              <a:t>muqueuses et </a:t>
            </a:r>
            <a:r>
              <a:rPr lang="fr-FR" sz="2400" spc="-5" dirty="0" smtClean="0">
                <a:latin typeface="Times New Roman"/>
                <a:cs typeface="Times New Roman"/>
              </a:rPr>
              <a:t>peuvent </a:t>
            </a:r>
            <a:r>
              <a:rPr lang="fr-FR" sz="2400" dirty="0" smtClean="0">
                <a:latin typeface="Times New Roman"/>
                <a:cs typeface="Times New Roman"/>
              </a:rPr>
              <a:t>provoquer </a:t>
            </a:r>
            <a:r>
              <a:rPr lang="fr-FR" sz="2400" spc="-5" dirty="0" smtClean="0">
                <a:latin typeface="Times New Roman"/>
                <a:cs typeface="Times New Roman"/>
              </a:rPr>
              <a:t>des </a:t>
            </a:r>
            <a:r>
              <a:rPr lang="fr-FR" sz="2400" dirty="0" smtClean="0">
                <a:latin typeface="Times New Roman"/>
                <a:cs typeface="Times New Roman"/>
              </a:rPr>
              <a:t>lésions </a:t>
            </a:r>
            <a:r>
              <a:rPr lang="fr-FR" sz="2400" spc="-5" dirty="0" smtClean="0">
                <a:latin typeface="Times New Roman"/>
                <a:cs typeface="Times New Roman"/>
              </a:rPr>
              <a:t>parfois très</a:t>
            </a:r>
            <a:r>
              <a:rPr lang="fr-FR" sz="2400" spc="45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graves.</a:t>
            </a:r>
          </a:p>
          <a:p>
            <a:pPr marL="12700" marR="5080" indent="38100" algn="just">
              <a:lnSpc>
                <a:spcPct val="143500"/>
              </a:lnSpc>
              <a:spcBef>
                <a:spcPts val="100"/>
              </a:spcBef>
              <a:buChar char="-"/>
              <a:tabLst>
                <a:tab pos="170180" algn="l"/>
              </a:tabLst>
            </a:pPr>
            <a:r>
              <a:rPr lang="fr-FR" sz="2400" b="1" spc="-5" dirty="0" smtClean="0">
                <a:latin typeface="Times New Roman"/>
                <a:cs typeface="Times New Roman"/>
              </a:rPr>
              <a:t>Les produits irritants </a:t>
            </a:r>
            <a:r>
              <a:rPr lang="fr-FR" sz="2400" dirty="0" smtClean="0">
                <a:latin typeface="Times New Roman"/>
                <a:cs typeface="Times New Roman"/>
              </a:rPr>
              <a:t>: </a:t>
            </a:r>
            <a:r>
              <a:rPr lang="fr-FR" sz="2400" spc="-5" dirty="0" smtClean="0">
                <a:latin typeface="Times New Roman"/>
                <a:cs typeface="Times New Roman"/>
              </a:rPr>
              <a:t>ils provoquent démangeaisons, rougeurs, </a:t>
            </a:r>
            <a:r>
              <a:rPr lang="fr-FR" sz="2400" dirty="0" smtClean="0">
                <a:latin typeface="Times New Roman"/>
                <a:cs typeface="Times New Roman"/>
              </a:rPr>
              <a:t>ou inflammation </a:t>
            </a:r>
            <a:r>
              <a:rPr lang="fr-FR" sz="2400" spc="-5" dirty="0" smtClean="0">
                <a:latin typeface="Times New Roman"/>
                <a:cs typeface="Times New Roman"/>
              </a:rPr>
              <a:t>des  </a:t>
            </a:r>
            <a:r>
              <a:rPr lang="fr-FR" sz="2400" dirty="0" smtClean="0">
                <a:latin typeface="Times New Roman"/>
                <a:cs typeface="Times New Roman"/>
              </a:rPr>
              <a:t>voies</a:t>
            </a:r>
            <a:r>
              <a:rPr lang="fr-FR" sz="2400" spc="-5" dirty="0" smtClean="0">
                <a:latin typeface="Times New Roman"/>
                <a:cs typeface="Times New Roman"/>
              </a:rPr>
              <a:t> respiratoires.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12700" marR="6985" algn="just">
              <a:lnSpc>
                <a:spcPct val="144200"/>
              </a:lnSpc>
              <a:spcBef>
                <a:spcPts val="994"/>
              </a:spcBef>
              <a:buChar char="-"/>
              <a:tabLst>
                <a:tab pos="127000" algn="l"/>
                <a:tab pos="3364865" algn="l"/>
              </a:tabLst>
            </a:pPr>
            <a:r>
              <a:rPr lang="fr-FR" sz="2400" b="1" spc="-5" dirty="0" smtClean="0">
                <a:latin typeface="Times New Roman"/>
                <a:cs typeface="Times New Roman"/>
              </a:rPr>
              <a:t>Les  produits  sensibilisants  ou  allergisants</a:t>
            </a:r>
            <a:r>
              <a:rPr lang="fr-FR" sz="2400" b="1" spc="-25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:</a:t>
            </a:r>
            <a:r>
              <a:rPr lang="fr-FR" sz="2400" spc="204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ils	</a:t>
            </a:r>
            <a:r>
              <a:rPr lang="fr-FR" sz="2400" dirty="0" smtClean="0">
                <a:latin typeface="Times New Roman"/>
                <a:cs typeface="Times New Roman"/>
              </a:rPr>
              <a:t>ne </a:t>
            </a:r>
            <a:r>
              <a:rPr lang="fr-FR" sz="2400" spc="-5" dirty="0" smtClean="0">
                <a:latin typeface="Times New Roman"/>
                <a:cs typeface="Times New Roman"/>
              </a:rPr>
              <a:t>provoquent des réactions </a:t>
            </a:r>
            <a:r>
              <a:rPr lang="fr-FR" sz="2400" dirty="0" smtClean="0">
                <a:latin typeface="Times New Roman"/>
                <a:cs typeface="Times New Roman"/>
              </a:rPr>
              <a:t>que chez  </a:t>
            </a:r>
            <a:r>
              <a:rPr lang="fr-FR" sz="2400" spc="-5" dirty="0" smtClean="0">
                <a:latin typeface="Times New Roman"/>
                <a:cs typeface="Times New Roman"/>
              </a:rPr>
              <a:t>certains </a:t>
            </a:r>
            <a:r>
              <a:rPr lang="fr-FR" sz="2400" dirty="0" smtClean="0">
                <a:latin typeface="Times New Roman"/>
                <a:cs typeface="Times New Roman"/>
              </a:rPr>
              <a:t>individus.</a:t>
            </a:r>
          </a:p>
          <a:p>
            <a:pPr marL="12700" marR="10795" algn="just">
              <a:lnSpc>
                <a:spcPct val="144100"/>
              </a:lnSpc>
              <a:spcBef>
                <a:spcPts val="994"/>
              </a:spcBef>
              <a:buFontTx/>
              <a:buChar char="-"/>
            </a:pPr>
            <a:endParaRPr lang="fr-FR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929502"/>
            <a:ext cx="8643966" cy="4467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41300" marR="5080" indent="38100" algn="just">
              <a:lnSpc>
                <a:spcPct val="143800"/>
              </a:lnSpc>
              <a:spcBef>
                <a:spcPts val="90"/>
              </a:spcBef>
            </a:pPr>
            <a:r>
              <a:rPr lang="fr-FR" sz="2400" b="1" dirty="0" smtClean="0">
                <a:latin typeface="Times New Roman"/>
                <a:cs typeface="Times New Roman"/>
              </a:rPr>
              <a:t>La </a:t>
            </a:r>
            <a:r>
              <a:rPr lang="fr-FR" sz="2400" b="1" spc="-5" dirty="0" smtClean="0">
                <a:latin typeface="Times New Roman"/>
                <a:cs typeface="Times New Roman"/>
              </a:rPr>
              <a:t>prévention </a:t>
            </a:r>
            <a:r>
              <a:rPr lang="fr-FR" sz="2400" b="1" spc="-10" dirty="0" smtClean="0">
                <a:latin typeface="Times New Roman"/>
                <a:cs typeface="Times New Roman"/>
              </a:rPr>
              <a:t>du </a:t>
            </a:r>
            <a:r>
              <a:rPr lang="fr-FR" sz="2400" b="1" spc="-5" dirty="0" smtClean="0">
                <a:latin typeface="Times New Roman"/>
                <a:cs typeface="Times New Roman"/>
              </a:rPr>
              <a:t>risque chimique passe par une meilleure </a:t>
            </a:r>
            <a:r>
              <a:rPr lang="fr-FR" sz="2400" b="1" dirty="0" smtClean="0">
                <a:latin typeface="Times New Roman"/>
                <a:cs typeface="Times New Roman"/>
              </a:rPr>
              <a:t>connaissance </a:t>
            </a:r>
            <a:r>
              <a:rPr lang="fr-FR" sz="2400" b="1" spc="-5" dirty="0" smtClean="0">
                <a:latin typeface="Times New Roman"/>
                <a:cs typeface="Times New Roman"/>
              </a:rPr>
              <a:t>des  produits utilisés. Les produits chimiques dangereux doivent être facilement  identifiables. Les informations sur ces </a:t>
            </a:r>
            <a:r>
              <a:rPr lang="fr-FR" sz="2400" b="1" dirty="0" smtClean="0">
                <a:latin typeface="Times New Roman"/>
                <a:cs typeface="Times New Roman"/>
              </a:rPr>
              <a:t>produits </a:t>
            </a:r>
            <a:r>
              <a:rPr lang="fr-FR" sz="2400" b="1" spc="-5" dirty="0" smtClean="0">
                <a:latin typeface="Times New Roman"/>
                <a:cs typeface="Times New Roman"/>
              </a:rPr>
              <a:t>permettent de renseigner les  utilisateurs (arrêté </a:t>
            </a:r>
            <a:r>
              <a:rPr lang="fr-FR" sz="2400" b="1" dirty="0" smtClean="0">
                <a:latin typeface="Times New Roman"/>
                <a:cs typeface="Times New Roman"/>
              </a:rPr>
              <a:t>du </a:t>
            </a:r>
            <a:r>
              <a:rPr lang="fr-FR" sz="2400" b="1" spc="-5" dirty="0" smtClean="0">
                <a:latin typeface="Times New Roman"/>
                <a:cs typeface="Times New Roman"/>
              </a:rPr>
              <a:t>20/04/1994 relatif </a:t>
            </a:r>
            <a:r>
              <a:rPr lang="fr-FR" sz="2400" b="1" dirty="0" smtClean="0">
                <a:latin typeface="Times New Roman"/>
                <a:cs typeface="Times New Roman"/>
              </a:rPr>
              <a:t>à la </a:t>
            </a:r>
            <a:r>
              <a:rPr lang="fr-FR" sz="2400" b="1" spc="-5" dirty="0" smtClean="0">
                <a:latin typeface="Times New Roman"/>
                <a:cs typeface="Times New Roman"/>
              </a:rPr>
              <a:t>classification, l’emballage et </a:t>
            </a:r>
            <a:r>
              <a:rPr lang="fr-FR" sz="2400" b="1" dirty="0" smtClean="0">
                <a:latin typeface="Times New Roman"/>
                <a:cs typeface="Times New Roman"/>
              </a:rPr>
              <a:t>l’étiquetage  </a:t>
            </a:r>
            <a:r>
              <a:rPr lang="fr-FR" sz="2400" b="1" spc="-5" dirty="0" smtClean="0">
                <a:latin typeface="Times New Roman"/>
                <a:cs typeface="Times New Roman"/>
              </a:rPr>
              <a:t>des substances).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12700" marR="8890" algn="just">
              <a:lnSpc>
                <a:spcPct val="143300"/>
              </a:lnSpc>
              <a:spcBef>
                <a:spcPts val="985"/>
              </a:spcBef>
            </a:pPr>
            <a:r>
              <a:rPr lang="fr-FR" sz="2400" spc="-5" dirty="0" smtClean="0">
                <a:latin typeface="Times New Roman"/>
                <a:cs typeface="Times New Roman"/>
              </a:rPr>
              <a:t>L’étiquette est </a:t>
            </a:r>
            <a:r>
              <a:rPr lang="fr-FR" sz="2400" dirty="0" smtClean="0">
                <a:latin typeface="Times New Roman"/>
                <a:cs typeface="Times New Roman"/>
              </a:rPr>
              <a:t>le premier </a:t>
            </a:r>
            <a:r>
              <a:rPr lang="fr-FR" sz="2400" spc="-5" dirty="0" smtClean="0">
                <a:latin typeface="Times New Roman"/>
                <a:cs typeface="Times New Roman"/>
              </a:rPr>
              <a:t>moyen </a:t>
            </a:r>
            <a:r>
              <a:rPr lang="fr-FR" sz="2400" dirty="0" smtClean="0">
                <a:latin typeface="Times New Roman"/>
                <a:cs typeface="Times New Roman"/>
              </a:rPr>
              <a:t>d’information </a:t>
            </a:r>
            <a:r>
              <a:rPr lang="fr-FR" sz="2400" spc="-5" dirty="0" smtClean="0">
                <a:latin typeface="Times New Roman"/>
                <a:cs typeface="Times New Roman"/>
              </a:rPr>
              <a:t>permettant </a:t>
            </a:r>
            <a:r>
              <a:rPr lang="fr-FR" sz="2400" dirty="0" smtClean="0">
                <a:latin typeface="Times New Roman"/>
                <a:cs typeface="Times New Roman"/>
              </a:rPr>
              <a:t>de reconnaître les </a:t>
            </a:r>
            <a:r>
              <a:rPr lang="fr-FR" sz="2400" spc="-5" dirty="0" smtClean="0">
                <a:latin typeface="Times New Roman"/>
                <a:cs typeface="Times New Roman"/>
              </a:rPr>
              <a:t>produits  chimiques dangereux.</a:t>
            </a:r>
            <a:endParaRPr lang="fr-FR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1428736"/>
            <a:ext cx="8572560" cy="3596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41300">
              <a:lnSpc>
                <a:spcPct val="100000"/>
              </a:lnSpc>
              <a:spcBef>
                <a:spcPts val="105"/>
              </a:spcBef>
            </a:pPr>
            <a:r>
              <a:rPr lang="fr-FR" sz="2400" b="1" spc="-5" dirty="0" smtClean="0">
                <a:solidFill>
                  <a:srgbClr val="365F91"/>
                </a:solidFill>
                <a:latin typeface="Times New Roman"/>
                <a:cs typeface="Times New Roman"/>
              </a:rPr>
              <a:t>5. Règles </a:t>
            </a:r>
            <a:r>
              <a:rPr lang="fr-FR" sz="2400" b="1" spc="-5" dirty="0" smtClean="0">
                <a:solidFill>
                  <a:srgbClr val="365F91"/>
                </a:solidFill>
                <a:latin typeface="Times New Roman"/>
                <a:cs typeface="Times New Roman"/>
              </a:rPr>
              <a:t>élémentaires </a:t>
            </a:r>
            <a:r>
              <a:rPr lang="fr-FR" sz="2400" b="1" dirty="0" smtClean="0">
                <a:solidFill>
                  <a:srgbClr val="365F91"/>
                </a:solidFill>
                <a:latin typeface="Times New Roman"/>
                <a:cs typeface="Times New Roman"/>
              </a:rPr>
              <a:t>de sécurité </a:t>
            </a:r>
            <a:r>
              <a:rPr lang="fr-FR" sz="2400" b="1" spc="-5" dirty="0" smtClean="0">
                <a:solidFill>
                  <a:srgbClr val="365F91"/>
                </a:solidFill>
                <a:latin typeface="Times New Roman"/>
                <a:cs typeface="Times New Roman"/>
              </a:rPr>
              <a:t>contre </a:t>
            </a:r>
            <a:r>
              <a:rPr lang="fr-FR" sz="2400" b="1" dirty="0" smtClean="0">
                <a:solidFill>
                  <a:srgbClr val="365F91"/>
                </a:solidFill>
                <a:latin typeface="Times New Roman"/>
                <a:cs typeface="Times New Roman"/>
              </a:rPr>
              <a:t>le risque</a:t>
            </a:r>
            <a:r>
              <a:rPr lang="fr-FR" sz="2400" b="1" spc="-5" dirty="0" smtClean="0">
                <a:solidFill>
                  <a:srgbClr val="365F91"/>
                </a:solidFill>
                <a:latin typeface="Times New Roman"/>
                <a:cs typeface="Times New Roman"/>
              </a:rPr>
              <a:t> </a:t>
            </a:r>
            <a:r>
              <a:rPr lang="fr-FR" sz="2400" b="1" dirty="0" smtClean="0">
                <a:solidFill>
                  <a:srgbClr val="365F91"/>
                </a:solidFill>
                <a:latin typeface="Times New Roman"/>
                <a:cs typeface="Times New Roman"/>
              </a:rPr>
              <a:t>chimique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12700" marR="5080">
              <a:lnSpc>
                <a:spcPct val="144200"/>
              </a:lnSpc>
              <a:spcBef>
                <a:spcPts val="520"/>
              </a:spcBef>
            </a:pPr>
            <a:r>
              <a:rPr lang="fr-FR" sz="2400" spc="-5" dirty="0" smtClean="0">
                <a:latin typeface="Times New Roman"/>
                <a:cs typeface="Times New Roman"/>
              </a:rPr>
              <a:t>Chaque produit chimique présente </a:t>
            </a:r>
            <a:r>
              <a:rPr lang="fr-FR" sz="2400" dirty="0" smtClean="0">
                <a:latin typeface="Times New Roman"/>
                <a:cs typeface="Times New Roman"/>
              </a:rPr>
              <a:t>des caractéristiques </a:t>
            </a:r>
            <a:r>
              <a:rPr lang="fr-FR" sz="2400" spc="-5" dirty="0" smtClean="0">
                <a:latin typeface="Times New Roman"/>
                <a:cs typeface="Times New Roman"/>
              </a:rPr>
              <a:t>particulières. </a:t>
            </a:r>
            <a:r>
              <a:rPr lang="fr-FR" sz="2400" spc="-10" dirty="0" smtClean="0">
                <a:latin typeface="Times New Roman"/>
                <a:cs typeface="Times New Roman"/>
              </a:rPr>
              <a:t>Il </a:t>
            </a:r>
            <a:r>
              <a:rPr lang="fr-FR" sz="2400" spc="-5" dirty="0" smtClean="0">
                <a:latin typeface="Times New Roman"/>
                <a:cs typeface="Times New Roman"/>
              </a:rPr>
              <a:t>est </a:t>
            </a:r>
            <a:r>
              <a:rPr lang="fr-FR" sz="2400" dirty="0" smtClean="0">
                <a:latin typeface="Times New Roman"/>
                <a:cs typeface="Times New Roman"/>
              </a:rPr>
              <a:t>donc </a:t>
            </a:r>
            <a:r>
              <a:rPr lang="fr-FR" sz="2400" spc="-5" dirty="0" smtClean="0">
                <a:latin typeface="Times New Roman"/>
                <a:cs typeface="Times New Roman"/>
              </a:rPr>
              <a:t>important </a:t>
            </a:r>
            <a:r>
              <a:rPr lang="fr-FR" sz="2400" spc="5" dirty="0" smtClean="0">
                <a:latin typeface="Times New Roman"/>
                <a:cs typeface="Times New Roman"/>
              </a:rPr>
              <a:t>de </a:t>
            </a:r>
            <a:r>
              <a:rPr lang="fr-FR" sz="2400" spc="310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les connaître </a:t>
            </a:r>
            <a:r>
              <a:rPr lang="fr-FR" sz="2400" dirty="0" smtClean="0">
                <a:latin typeface="Times New Roman"/>
                <a:cs typeface="Times New Roman"/>
              </a:rPr>
              <a:t>pour prendre </a:t>
            </a:r>
            <a:r>
              <a:rPr lang="fr-FR" sz="2400" spc="-5" dirty="0" smtClean="0">
                <a:latin typeface="Times New Roman"/>
                <a:cs typeface="Times New Roman"/>
              </a:rPr>
              <a:t>les précautions afin </a:t>
            </a:r>
            <a:r>
              <a:rPr lang="fr-FR" sz="2400" dirty="0" smtClean="0">
                <a:latin typeface="Times New Roman"/>
                <a:cs typeface="Times New Roman"/>
              </a:rPr>
              <a:t>de </a:t>
            </a:r>
            <a:r>
              <a:rPr lang="fr-FR" sz="2400" spc="-5" dirty="0" smtClean="0">
                <a:latin typeface="Times New Roman"/>
                <a:cs typeface="Times New Roman"/>
              </a:rPr>
              <a:t>garantir </a:t>
            </a:r>
            <a:r>
              <a:rPr lang="fr-FR" sz="2400" dirty="0" smtClean="0">
                <a:latin typeface="Times New Roman"/>
                <a:cs typeface="Times New Roman"/>
              </a:rPr>
              <a:t>une manipulation </a:t>
            </a:r>
            <a:r>
              <a:rPr lang="fr-FR" sz="2400" spc="-5" dirty="0" smtClean="0">
                <a:latin typeface="Times New Roman"/>
                <a:cs typeface="Times New Roman"/>
              </a:rPr>
              <a:t>sans</a:t>
            </a:r>
            <a:r>
              <a:rPr lang="fr-FR" sz="2400" spc="60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danger.</a:t>
            </a:r>
            <a:endParaRPr lang="fr-FR" sz="2400" spc="-5" dirty="0" smtClean="0">
              <a:latin typeface="Times New Roman"/>
              <a:cs typeface="Times New Roman"/>
            </a:endParaRPr>
          </a:p>
          <a:p>
            <a:pPr marL="12700" marR="5080">
              <a:lnSpc>
                <a:spcPct val="144200"/>
              </a:lnSpc>
              <a:spcBef>
                <a:spcPts val="520"/>
              </a:spcBef>
              <a:buFont typeface="Wingdings" pitchFamily="2" charset="2"/>
              <a:buChar char="Ø"/>
            </a:pPr>
            <a:r>
              <a:rPr lang="fr-FR" sz="2400" b="1" spc="-5" dirty="0" smtClean="0">
                <a:latin typeface="Times New Roman"/>
                <a:cs typeface="Times New Roman"/>
              </a:rPr>
              <a:t>Connaître </a:t>
            </a:r>
            <a:r>
              <a:rPr lang="fr-FR" sz="2400" b="1" dirty="0" smtClean="0">
                <a:latin typeface="Times New Roman"/>
                <a:cs typeface="Times New Roman"/>
              </a:rPr>
              <a:t>les </a:t>
            </a:r>
            <a:r>
              <a:rPr lang="fr-FR" sz="2400" b="1" spc="-5" dirty="0" smtClean="0">
                <a:latin typeface="Times New Roman"/>
                <a:cs typeface="Times New Roman"/>
              </a:rPr>
              <a:t>produits </a:t>
            </a:r>
            <a:r>
              <a:rPr lang="fr-FR" sz="2400" b="1" dirty="0" smtClean="0">
                <a:latin typeface="Times New Roman"/>
                <a:cs typeface="Times New Roman"/>
              </a:rPr>
              <a:t>que l’on</a:t>
            </a:r>
            <a:r>
              <a:rPr lang="fr-FR" sz="2400" b="1" spc="-5" dirty="0" smtClean="0">
                <a:latin typeface="Times New Roman"/>
                <a:cs typeface="Times New Roman"/>
              </a:rPr>
              <a:t> manipule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15"/>
              </a:spcBef>
            </a:pPr>
            <a:r>
              <a:rPr lang="fr-FR" sz="2400" spc="-5" dirty="0" smtClean="0">
                <a:latin typeface="Times New Roman"/>
                <a:cs typeface="Times New Roman"/>
              </a:rPr>
              <a:t>Lire les étiquettes </a:t>
            </a:r>
            <a:r>
              <a:rPr lang="fr-FR" sz="2400" dirty="0" smtClean="0">
                <a:latin typeface="Times New Roman"/>
                <a:cs typeface="Times New Roman"/>
              </a:rPr>
              <a:t>pour se </a:t>
            </a:r>
            <a:r>
              <a:rPr lang="fr-FR" sz="2400" spc="-5" dirty="0" smtClean="0">
                <a:latin typeface="Times New Roman"/>
                <a:cs typeface="Times New Roman"/>
              </a:rPr>
              <a:t>renseigner sur </a:t>
            </a:r>
            <a:r>
              <a:rPr lang="fr-FR" sz="2400" dirty="0" smtClean="0">
                <a:latin typeface="Times New Roman"/>
                <a:cs typeface="Times New Roman"/>
              </a:rPr>
              <a:t>la dangerosité </a:t>
            </a:r>
            <a:r>
              <a:rPr lang="fr-FR" sz="2400" spc="-5" dirty="0" smtClean="0">
                <a:latin typeface="Times New Roman"/>
                <a:cs typeface="Times New Roman"/>
              </a:rPr>
              <a:t>des </a:t>
            </a:r>
            <a:r>
              <a:rPr lang="fr-FR" sz="2400" dirty="0" smtClean="0">
                <a:latin typeface="Times New Roman"/>
                <a:cs typeface="Times New Roman"/>
              </a:rPr>
              <a:t>produits </a:t>
            </a:r>
            <a:r>
              <a:rPr lang="fr-FR" sz="2400" spc="-5" dirty="0" smtClean="0">
                <a:latin typeface="Times New Roman"/>
                <a:cs typeface="Times New Roman"/>
              </a:rPr>
              <a:t>chimiques</a:t>
            </a:r>
            <a:r>
              <a:rPr lang="fr-FR" sz="2400" spc="45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utilisés.</a:t>
            </a:r>
            <a:endParaRPr lang="fr-FR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8596" y="357166"/>
            <a:ext cx="850112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41300">
              <a:lnSpc>
                <a:spcPct val="100000"/>
              </a:lnSpc>
              <a:spcBef>
                <a:spcPts val="100"/>
              </a:spcBef>
            </a:pPr>
            <a:r>
              <a:rPr lang="fr-FR" sz="2400" b="1" spc="-5" dirty="0" smtClean="0">
                <a:solidFill>
                  <a:srgbClr val="365F91"/>
                </a:solidFill>
                <a:latin typeface="Times New Roman"/>
                <a:cs typeface="Times New Roman"/>
              </a:rPr>
              <a:t>6. Indications </a:t>
            </a:r>
            <a:r>
              <a:rPr lang="fr-FR" sz="2400" b="1" spc="-10" dirty="0" smtClean="0">
                <a:solidFill>
                  <a:srgbClr val="365F91"/>
                </a:solidFill>
                <a:latin typeface="Times New Roman"/>
                <a:cs typeface="Times New Roman"/>
              </a:rPr>
              <a:t>de </a:t>
            </a:r>
            <a:r>
              <a:rPr lang="fr-FR" sz="2400" b="1" dirty="0" smtClean="0">
                <a:solidFill>
                  <a:srgbClr val="365F91"/>
                </a:solidFill>
                <a:latin typeface="Times New Roman"/>
                <a:cs typeface="Times New Roman"/>
              </a:rPr>
              <a:t>produits</a:t>
            </a:r>
            <a:r>
              <a:rPr lang="fr-FR" sz="2400" b="1" spc="20" dirty="0" smtClean="0">
                <a:solidFill>
                  <a:srgbClr val="365F91"/>
                </a:solidFill>
                <a:latin typeface="Times New Roman"/>
                <a:cs typeface="Times New Roman"/>
              </a:rPr>
              <a:t> </a:t>
            </a:r>
            <a:r>
              <a:rPr lang="fr-FR" sz="2400" b="1" spc="-5" dirty="0" smtClean="0">
                <a:solidFill>
                  <a:srgbClr val="365F91"/>
                </a:solidFill>
                <a:latin typeface="Times New Roman"/>
                <a:cs typeface="Times New Roman"/>
              </a:rPr>
              <a:t>dangereux</a:t>
            </a:r>
            <a:endParaRPr lang="fr-FR" sz="2400" dirty="0" smtClean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lang="fr-FR" sz="2400" dirty="0" smtClean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lang="fr-FR" sz="2400" b="1" spc="-5" dirty="0" smtClean="0">
                <a:latin typeface="Times New Roman"/>
                <a:cs typeface="Times New Roman"/>
              </a:rPr>
              <a:t>De </a:t>
            </a:r>
            <a:r>
              <a:rPr lang="fr-FR" sz="2400" b="1" dirty="0" smtClean="0">
                <a:latin typeface="Times New Roman"/>
                <a:cs typeface="Times New Roman"/>
              </a:rPr>
              <a:t>nouveaux </a:t>
            </a:r>
            <a:r>
              <a:rPr lang="fr-FR" sz="2400" b="1" spc="-5" dirty="0" smtClean="0">
                <a:latin typeface="Times New Roman"/>
                <a:cs typeface="Times New Roman"/>
              </a:rPr>
              <a:t>pictogrammes sont </a:t>
            </a:r>
            <a:r>
              <a:rPr lang="fr-FR" sz="2400" b="1" dirty="0" smtClean="0">
                <a:latin typeface="Times New Roman"/>
                <a:cs typeface="Times New Roman"/>
              </a:rPr>
              <a:t>en </a:t>
            </a:r>
            <a:r>
              <a:rPr lang="fr-FR" sz="2400" b="1" spc="-5" dirty="0" smtClean="0">
                <a:latin typeface="Times New Roman"/>
                <a:cs typeface="Times New Roman"/>
              </a:rPr>
              <a:t>cours </a:t>
            </a:r>
            <a:r>
              <a:rPr lang="fr-FR" sz="2400" b="1" dirty="0" smtClean="0">
                <a:latin typeface="Times New Roman"/>
                <a:cs typeface="Times New Roman"/>
              </a:rPr>
              <a:t>de</a:t>
            </a:r>
            <a:r>
              <a:rPr lang="fr-FR" sz="2400" b="1" spc="10" dirty="0" smtClean="0">
                <a:latin typeface="Times New Roman"/>
                <a:cs typeface="Times New Roman"/>
              </a:rPr>
              <a:t> </a:t>
            </a:r>
            <a:r>
              <a:rPr lang="fr-FR" sz="2400" b="1" spc="-5" dirty="0" smtClean="0">
                <a:latin typeface="Times New Roman"/>
                <a:cs typeface="Times New Roman"/>
              </a:rPr>
              <a:t>remplacement</a:t>
            </a:r>
            <a:endParaRPr lang="fr-FR" sz="2400" dirty="0">
              <a:latin typeface="Times New Roman"/>
              <a:cs typeface="Times New Roman"/>
            </a:endParaRPr>
          </a:p>
        </p:txBody>
      </p:sp>
      <p:sp>
        <p:nvSpPr>
          <p:cNvPr id="3" name="object 5"/>
          <p:cNvSpPr/>
          <p:nvPr/>
        </p:nvSpPr>
        <p:spPr>
          <a:xfrm>
            <a:off x="428596" y="1643050"/>
            <a:ext cx="8286808" cy="47149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6"/>
          <p:cNvSpPr/>
          <p:nvPr/>
        </p:nvSpPr>
        <p:spPr>
          <a:xfrm>
            <a:off x="357158" y="571480"/>
            <a:ext cx="8501122" cy="55721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0"/>
          <p:cNvSpPr/>
          <p:nvPr/>
        </p:nvSpPr>
        <p:spPr>
          <a:xfrm>
            <a:off x="500034" y="571481"/>
            <a:ext cx="8215370" cy="564360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3108" y="2428868"/>
            <a:ext cx="483401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600" b="1" spc="-5" dirty="0" smtClean="0">
                <a:solidFill>
                  <a:srgbClr val="C00000"/>
                </a:solidFill>
                <a:latin typeface="Times New Roman"/>
                <a:cs typeface="Times New Roman"/>
              </a:rPr>
              <a:t>Cas </a:t>
            </a:r>
            <a:r>
              <a:rPr lang="fr-FR" sz="36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du </a:t>
            </a:r>
            <a:r>
              <a:rPr lang="fr-FR" sz="3600" b="1" spc="-5" dirty="0" smtClean="0">
                <a:solidFill>
                  <a:srgbClr val="C00000"/>
                </a:solidFill>
                <a:latin typeface="Times New Roman"/>
                <a:cs typeface="Times New Roman"/>
              </a:rPr>
              <a:t>risque</a:t>
            </a:r>
            <a:r>
              <a:rPr lang="fr-FR" sz="3600" b="1" spc="45" dirty="0" smtClean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fr-FR" sz="3600" b="1" spc="-5" dirty="0" smtClean="0">
                <a:solidFill>
                  <a:srgbClr val="C00000"/>
                </a:solidFill>
                <a:latin typeface="Times New Roman"/>
                <a:cs typeface="Times New Roman"/>
              </a:rPr>
              <a:t>chimique</a:t>
            </a:r>
            <a:endParaRPr lang="fr-FR" sz="3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158" y="58895"/>
            <a:ext cx="8429684" cy="6799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41300" algn="just">
              <a:lnSpc>
                <a:spcPct val="100000"/>
              </a:lnSpc>
              <a:spcBef>
                <a:spcPts val="100"/>
              </a:spcBef>
            </a:pPr>
            <a:r>
              <a:rPr lang="fr-FR" sz="2400" b="1" spc="-5" dirty="0" smtClean="0">
                <a:solidFill>
                  <a:srgbClr val="365F91"/>
                </a:solidFill>
                <a:latin typeface="Times New Roman"/>
                <a:cs typeface="Times New Roman"/>
              </a:rPr>
              <a:t>7. Règles</a:t>
            </a:r>
            <a:r>
              <a:rPr lang="fr-FR" sz="2400" b="1" dirty="0" smtClean="0">
                <a:solidFill>
                  <a:srgbClr val="365F91"/>
                </a:solidFill>
                <a:latin typeface="Times New Roman"/>
                <a:cs typeface="Times New Roman"/>
              </a:rPr>
              <a:t> </a:t>
            </a:r>
            <a:r>
              <a:rPr lang="fr-FR" sz="2400" b="1" spc="-5" dirty="0" smtClean="0">
                <a:solidFill>
                  <a:srgbClr val="365F91"/>
                </a:solidFill>
                <a:latin typeface="Times New Roman"/>
                <a:cs typeface="Times New Roman"/>
              </a:rPr>
              <a:t>fondamentales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15"/>
              </a:spcBef>
            </a:pPr>
            <a:endParaRPr lang="fr-FR" sz="2400" dirty="0" smtClean="0">
              <a:latin typeface="Times New Roman"/>
              <a:cs typeface="Times New Roman"/>
            </a:endParaRPr>
          </a:p>
          <a:p>
            <a:pPr marL="144780" indent="-88900" algn="just">
              <a:lnSpc>
                <a:spcPct val="100000"/>
              </a:lnSpc>
              <a:buChar char="-"/>
              <a:tabLst>
                <a:tab pos="145415" algn="l"/>
              </a:tabLst>
            </a:pPr>
            <a:r>
              <a:rPr lang="fr-FR" sz="2400" spc="-5" dirty="0" smtClean="0">
                <a:latin typeface="Times New Roman"/>
                <a:cs typeface="Times New Roman"/>
              </a:rPr>
              <a:t>Ne jamais </a:t>
            </a:r>
            <a:r>
              <a:rPr lang="fr-FR" sz="2400" dirty="0" smtClean="0">
                <a:latin typeface="Times New Roman"/>
                <a:cs typeface="Times New Roman"/>
              </a:rPr>
              <a:t>pipeter à la</a:t>
            </a:r>
            <a:r>
              <a:rPr lang="fr-FR" sz="2400" spc="-10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bouche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20"/>
              </a:spcBef>
              <a:buFont typeface="Times New Roman"/>
              <a:buChar char="-"/>
            </a:pPr>
            <a:endParaRPr lang="fr-FR" sz="2400" dirty="0" smtClean="0">
              <a:latin typeface="Times New Roman"/>
              <a:cs typeface="Times New Roman"/>
            </a:endParaRPr>
          </a:p>
          <a:p>
            <a:pPr marL="100965" indent="-88900" algn="just">
              <a:lnSpc>
                <a:spcPct val="100000"/>
              </a:lnSpc>
              <a:buChar char="-"/>
              <a:tabLst>
                <a:tab pos="101600" algn="l"/>
              </a:tabLst>
            </a:pPr>
            <a:r>
              <a:rPr lang="fr-FR" sz="2400" spc="-5" dirty="0" smtClean="0">
                <a:latin typeface="Times New Roman"/>
                <a:cs typeface="Times New Roman"/>
              </a:rPr>
              <a:t>Ne pas </a:t>
            </a:r>
            <a:r>
              <a:rPr lang="fr-FR" sz="2400" dirty="0" smtClean="0">
                <a:latin typeface="Times New Roman"/>
                <a:cs typeface="Times New Roman"/>
              </a:rPr>
              <a:t>vouloir </a:t>
            </a:r>
            <a:r>
              <a:rPr lang="fr-FR" sz="2400" spc="-5" dirty="0" smtClean="0">
                <a:latin typeface="Times New Roman"/>
                <a:cs typeface="Times New Roman"/>
              </a:rPr>
              <a:t>identifier </a:t>
            </a:r>
            <a:r>
              <a:rPr lang="fr-FR" sz="2400" dirty="0" smtClean="0">
                <a:latin typeface="Times New Roman"/>
                <a:cs typeface="Times New Roman"/>
              </a:rPr>
              <a:t>un </a:t>
            </a:r>
            <a:r>
              <a:rPr lang="fr-FR" sz="2400" spc="-5" dirty="0" smtClean="0">
                <a:latin typeface="Times New Roman"/>
                <a:cs typeface="Times New Roman"/>
              </a:rPr>
              <a:t>produit par</a:t>
            </a:r>
            <a:r>
              <a:rPr lang="fr-FR" sz="2400" spc="15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l’odorat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25"/>
              </a:spcBef>
            </a:pPr>
            <a:endParaRPr lang="fr-FR" sz="2400" dirty="0" smtClean="0">
              <a:latin typeface="Times New Roman"/>
              <a:cs typeface="Times New Roman"/>
            </a:endParaRPr>
          </a:p>
          <a:p>
            <a:pPr marL="241300" algn="just">
              <a:lnSpc>
                <a:spcPct val="100000"/>
              </a:lnSpc>
            </a:pPr>
            <a:r>
              <a:rPr lang="fr-FR" sz="2400" b="1" spc="-5" dirty="0" smtClean="0">
                <a:solidFill>
                  <a:srgbClr val="365F91"/>
                </a:solidFill>
                <a:latin typeface="Times New Roman"/>
                <a:cs typeface="Times New Roman"/>
              </a:rPr>
              <a:t>8. Moyens </a:t>
            </a:r>
            <a:r>
              <a:rPr lang="fr-FR" sz="2400" b="1" dirty="0" smtClean="0">
                <a:solidFill>
                  <a:srgbClr val="365F91"/>
                </a:solidFill>
                <a:latin typeface="Times New Roman"/>
                <a:cs typeface="Times New Roman"/>
              </a:rPr>
              <a:t>de </a:t>
            </a:r>
            <a:r>
              <a:rPr lang="fr-FR" sz="2400" b="1" spc="-5" dirty="0" smtClean="0">
                <a:solidFill>
                  <a:srgbClr val="365F91"/>
                </a:solidFill>
                <a:latin typeface="Times New Roman"/>
                <a:cs typeface="Times New Roman"/>
              </a:rPr>
              <a:t>protection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algn="just">
              <a:lnSpc>
                <a:spcPct val="100000"/>
              </a:lnSpc>
            </a:pPr>
            <a:endParaRPr lang="fr-FR" sz="2400" dirty="0" smtClean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lang="fr-FR" sz="2400" b="1" dirty="0" smtClean="0">
                <a:latin typeface="Times New Roman"/>
                <a:cs typeface="Times New Roman"/>
              </a:rPr>
              <a:t>- </a:t>
            </a:r>
            <a:r>
              <a:rPr lang="fr-FR" sz="2400" spc="-5" dirty="0" smtClean="0">
                <a:latin typeface="Times New Roman"/>
                <a:cs typeface="Times New Roman"/>
              </a:rPr>
              <a:t>Protection collective (</a:t>
            </a:r>
            <a:r>
              <a:rPr lang="fr-FR" sz="2400" spc="-5" dirty="0" err="1" smtClean="0">
                <a:latin typeface="Times New Roman"/>
                <a:cs typeface="Times New Roman"/>
              </a:rPr>
              <a:t>sorbonne</a:t>
            </a:r>
            <a:r>
              <a:rPr lang="fr-FR" sz="2400" spc="-5" dirty="0" smtClean="0">
                <a:latin typeface="Times New Roman"/>
                <a:cs typeface="Times New Roman"/>
              </a:rPr>
              <a:t>, </a:t>
            </a:r>
            <a:r>
              <a:rPr lang="fr-FR" sz="2400" dirty="0" smtClean="0">
                <a:latin typeface="Times New Roman"/>
                <a:cs typeface="Times New Roman"/>
              </a:rPr>
              <a:t>…)</a:t>
            </a:r>
          </a:p>
          <a:p>
            <a:pPr marL="12700" marR="6350" indent="38100" algn="just">
              <a:lnSpc>
                <a:spcPct val="143300"/>
              </a:lnSpc>
              <a:spcBef>
                <a:spcPts val="1010"/>
              </a:spcBef>
            </a:pPr>
            <a:r>
              <a:rPr lang="fr-FR" sz="2400" dirty="0" smtClean="0">
                <a:latin typeface="Times New Roman"/>
                <a:cs typeface="Times New Roman"/>
              </a:rPr>
              <a:t>- </a:t>
            </a:r>
            <a:r>
              <a:rPr lang="fr-FR" sz="2400" spc="-5" dirty="0" smtClean="0">
                <a:latin typeface="Times New Roman"/>
                <a:cs typeface="Times New Roman"/>
              </a:rPr>
              <a:t>Protection </a:t>
            </a:r>
            <a:r>
              <a:rPr lang="fr-FR" sz="2400" dirty="0" smtClean="0">
                <a:latin typeface="Times New Roman"/>
                <a:cs typeface="Times New Roman"/>
              </a:rPr>
              <a:t>individuelle </a:t>
            </a:r>
            <a:r>
              <a:rPr lang="fr-FR" sz="2400" spc="-5" dirty="0" smtClean="0">
                <a:latin typeface="Times New Roman"/>
                <a:cs typeface="Times New Roman"/>
              </a:rPr>
              <a:t>(gants, </a:t>
            </a:r>
            <a:r>
              <a:rPr lang="fr-FR" sz="2400" dirty="0" smtClean="0">
                <a:latin typeface="Times New Roman"/>
                <a:cs typeface="Times New Roman"/>
              </a:rPr>
              <a:t>blouse </a:t>
            </a:r>
            <a:r>
              <a:rPr lang="fr-FR" sz="2400" spc="5" dirty="0" smtClean="0">
                <a:latin typeface="Times New Roman"/>
                <a:cs typeface="Times New Roman"/>
              </a:rPr>
              <a:t>…)  </a:t>
            </a:r>
            <a:r>
              <a:rPr lang="fr-FR" sz="2400" spc="-5" dirty="0" smtClean="0">
                <a:latin typeface="Times New Roman"/>
                <a:cs typeface="Times New Roman"/>
              </a:rPr>
              <a:t>(Attention aux contaminations indirectes  (exemple </a:t>
            </a:r>
            <a:r>
              <a:rPr lang="fr-FR" sz="2400" dirty="0" smtClean="0">
                <a:latin typeface="Times New Roman"/>
                <a:cs typeface="Times New Roman"/>
              </a:rPr>
              <a:t>: </a:t>
            </a:r>
            <a:r>
              <a:rPr lang="fr-FR" sz="2400" spc="-5" dirty="0" smtClean="0">
                <a:latin typeface="Times New Roman"/>
                <a:cs typeface="Times New Roman"/>
              </a:rPr>
              <a:t>gants </a:t>
            </a:r>
            <a:r>
              <a:rPr lang="fr-FR" sz="2400" dirty="0" smtClean="0">
                <a:latin typeface="Times New Roman"/>
                <a:cs typeface="Times New Roman"/>
              </a:rPr>
              <a:t>conservés </a:t>
            </a:r>
            <a:r>
              <a:rPr lang="fr-FR" sz="2400" spc="-5" dirty="0" smtClean="0">
                <a:latin typeface="Times New Roman"/>
                <a:cs typeface="Times New Roman"/>
              </a:rPr>
              <a:t>après avoir manipulé </a:t>
            </a:r>
            <a:r>
              <a:rPr lang="fr-FR" sz="2400" spc="5" dirty="0" smtClean="0">
                <a:latin typeface="Times New Roman"/>
                <a:cs typeface="Times New Roman"/>
              </a:rPr>
              <a:t>du </a:t>
            </a:r>
            <a:r>
              <a:rPr lang="fr-FR" sz="2400" spc="-5" dirty="0" smtClean="0">
                <a:latin typeface="Times New Roman"/>
                <a:cs typeface="Times New Roman"/>
              </a:rPr>
              <a:t>BET </a:t>
            </a:r>
            <a:r>
              <a:rPr lang="fr-FR" sz="2400" dirty="0" smtClean="0">
                <a:latin typeface="Times New Roman"/>
                <a:cs typeface="Times New Roman"/>
              </a:rPr>
              <a:t>: </a:t>
            </a:r>
            <a:r>
              <a:rPr lang="fr-FR" sz="2400" spc="-5" dirty="0" smtClean="0">
                <a:latin typeface="Times New Roman"/>
                <a:cs typeface="Times New Roman"/>
              </a:rPr>
              <a:t>Bromure</a:t>
            </a:r>
            <a:r>
              <a:rPr lang="fr-FR" sz="2400" spc="45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d'</a:t>
            </a:r>
            <a:r>
              <a:rPr lang="fr-FR" sz="2400" dirty="0" err="1" smtClean="0">
                <a:latin typeface="Times New Roman"/>
                <a:cs typeface="Times New Roman"/>
              </a:rPr>
              <a:t>éthidium</a:t>
            </a:r>
            <a:r>
              <a:rPr lang="fr-FR" sz="2400" dirty="0" smtClean="0">
                <a:latin typeface="Times New Roman"/>
                <a:cs typeface="Times New Roman"/>
              </a:rPr>
              <a:t>).</a:t>
            </a:r>
          </a:p>
          <a:p>
            <a:pPr marL="12700" marR="7620" algn="just">
              <a:lnSpc>
                <a:spcPct val="144200"/>
              </a:lnSpc>
              <a:spcBef>
                <a:spcPts val="994"/>
              </a:spcBef>
              <a:tabLst>
                <a:tab pos="219075" algn="l"/>
              </a:tabLst>
            </a:pPr>
            <a:r>
              <a:rPr lang="fr-FR" sz="2400" dirty="0" smtClean="0">
                <a:latin typeface="Times New Roman"/>
                <a:cs typeface="Times New Roman"/>
              </a:rPr>
              <a:t>*	</a:t>
            </a:r>
            <a:r>
              <a:rPr lang="fr-FR" sz="2400" spc="-5" dirty="0" smtClean="0">
                <a:latin typeface="Times New Roman"/>
                <a:cs typeface="Times New Roman"/>
              </a:rPr>
              <a:t>Substituer </a:t>
            </a:r>
            <a:r>
              <a:rPr lang="fr-FR" sz="2400" dirty="0" smtClean="0">
                <a:latin typeface="Times New Roman"/>
                <a:cs typeface="Times New Roman"/>
              </a:rPr>
              <a:t>le produit </a:t>
            </a:r>
            <a:r>
              <a:rPr lang="fr-FR" sz="2400" spc="-5" dirty="0" smtClean="0">
                <a:latin typeface="Times New Roman"/>
                <a:cs typeface="Times New Roman"/>
              </a:rPr>
              <a:t>dangereux par </a:t>
            </a:r>
            <a:r>
              <a:rPr lang="fr-FR" sz="2400" dirty="0" smtClean="0">
                <a:latin typeface="Times New Roman"/>
                <a:cs typeface="Times New Roman"/>
              </a:rPr>
              <a:t>un autre moins </a:t>
            </a:r>
            <a:r>
              <a:rPr lang="fr-FR" sz="2400" spc="-5" dirty="0" smtClean="0">
                <a:latin typeface="Times New Roman"/>
                <a:cs typeface="Times New Roman"/>
              </a:rPr>
              <a:t>dangereux permettant d’obtenir </a:t>
            </a:r>
            <a:r>
              <a:rPr lang="fr-FR" sz="2400" dirty="0" smtClean="0">
                <a:latin typeface="Times New Roman"/>
                <a:cs typeface="Times New Roman"/>
              </a:rPr>
              <a:t>un  </a:t>
            </a:r>
            <a:r>
              <a:rPr lang="fr-FR" sz="2400" spc="-5" dirty="0" smtClean="0">
                <a:latin typeface="Times New Roman"/>
                <a:cs typeface="Times New Roman"/>
              </a:rPr>
              <a:t>résultat scientifique </a:t>
            </a:r>
            <a:r>
              <a:rPr lang="fr-FR" sz="2400" dirty="0" smtClean="0">
                <a:latin typeface="Times New Roman"/>
                <a:cs typeface="Times New Roman"/>
              </a:rPr>
              <a:t>ou technique </a:t>
            </a:r>
            <a:r>
              <a:rPr lang="fr-FR" sz="2400" spc="-5" dirty="0" smtClean="0">
                <a:latin typeface="Times New Roman"/>
                <a:cs typeface="Times New Roman"/>
              </a:rPr>
              <a:t>équivalent.</a:t>
            </a:r>
            <a:endParaRPr lang="fr-FR" sz="2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8596" y="1621967"/>
            <a:ext cx="8429684" cy="36754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41300" algn="just">
              <a:lnSpc>
                <a:spcPct val="100000"/>
              </a:lnSpc>
              <a:spcBef>
                <a:spcPts val="5"/>
              </a:spcBef>
            </a:pPr>
            <a:r>
              <a:rPr lang="fr-FR" sz="2400" b="1" spc="-5" dirty="0" smtClean="0">
                <a:solidFill>
                  <a:srgbClr val="365F91"/>
                </a:solidFill>
                <a:latin typeface="Times New Roman"/>
                <a:cs typeface="Times New Roman"/>
              </a:rPr>
              <a:t>9. Règles </a:t>
            </a:r>
            <a:r>
              <a:rPr lang="fr-FR" sz="2400" b="1" dirty="0" smtClean="0">
                <a:solidFill>
                  <a:srgbClr val="365F91"/>
                </a:solidFill>
                <a:latin typeface="Times New Roman"/>
                <a:cs typeface="Times New Roman"/>
              </a:rPr>
              <a:t>de </a:t>
            </a:r>
            <a:r>
              <a:rPr lang="fr-FR" sz="2400" b="1" spc="-5" dirty="0" smtClean="0">
                <a:solidFill>
                  <a:srgbClr val="365F91"/>
                </a:solidFill>
                <a:latin typeface="Times New Roman"/>
                <a:cs typeface="Times New Roman"/>
              </a:rPr>
              <a:t>base pour </a:t>
            </a:r>
            <a:r>
              <a:rPr lang="fr-FR" sz="2400" b="1" dirty="0" smtClean="0">
                <a:solidFill>
                  <a:srgbClr val="365F91"/>
                </a:solidFill>
                <a:latin typeface="Times New Roman"/>
                <a:cs typeface="Times New Roman"/>
              </a:rPr>
              <a:t>le </a:t>
            </a:r>
            <a:r>
              <a:rPr lang="fr-FR" sz="2400" b="1" spc="-5" dirty="0" smtClean="0">
                <a:solidFill>
                  <a:srgbClr val="365F91"/>
                </a:solidFill>
                <a:latin typeface="Times New Roman"/>
                <a:cs typeface="Times New Roman"/>
              </a:rPr>
              <a:t>stockage des produits</a:t>
            </a:r>
            <a:r>
              <a:rPr lang="fr-FR" sz="2400" b="1" spc="35" dirty="0" smtClean="0">
                <a:solidFill>
                  <a:srgbClr val="365F91"/>
                </a:solidFill>
                <a:latin typeface="Times New Roman"/>
                <a:cs typeface="Times New Roman"/>
              </a:rPr>
              <a:t> </a:t>
            </a:r>
            <a:r>
              <a:rPr lang="fr-FR" sz="2400" b="1" spc="-5" dirty="0" smtClean="0">
                <a:solidFill>
                  <a:srgbClr val="365F91"/>
                </a:solidFill>
                <a:latin typeface="Times New Roman"/>
                <a:cs typeface="Times New Roman"/>
              </a:rPr>
              <a:t>chimiques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4200"/>
              </a:lnSpc>
              <a:spcBef>
                <a:spcPts val="1085"/>
              </a:spcBef>
              <a:buFont typeface="Times New Roman"/>
              <a:buChar char="-"/>
              <a:tabLst>
                <a:tab pos="118110" algn="l"/>
              </a:tabLst>
            </a:pPr>
            <a:r>
              <a:rPr lang="fr-FR" sz="2400" spc="-5" dirty="0" smtClean="0">
                <a:latin typeface="Times New Roman"/>
                <a:cs typeface="Times New Roman"/>
              </a:rPr>
              <a:t>Principe </a:t>
            </a:r>
            <a:r>
              <a:rPr lang="fr-FR" sz="2400" dirty="0" smtClean="0">
                <a:latin typeface="Times New Roman"/>
                <a:cs typeface="Times New Roman"/>
              </a:rPr>
              <a:t>de séparation </a:t>
            </a:r>
            <a:r>
              <a:rPr lang="fr-FR" sz="2400" spc="-5" dirty="0" smtClean="0">
                <a:latin typeface="Times New Roman"/>
                <a:cs typeface="Times New Roman"/>
              </a:rPr>
              <a:t>des produits incompatibles (séparer les </a:t>
            </a:r>
            <a:r>
              <a:rPr lang="fr-FR" sz="2400" dirty="0" smtClean="0">
                <a:latin typeface="Times New Roman"/>
                <a:cs typeface="Times New Roman"/>
              </a:rPr>
              <a:t>acides forts, </a:t>
            </a:r>
            <a:r>
              <a:rPr lang="fr-FR" sz="2400" spc="-5" dirty="0" smtClean="0">
                <a:latin typeface="Times New Roman"/>
                <a:cs typeface="Times New Roman"/>
              </a:rPr>
              <a:t>des bases </a:t>
            </a:r>
            <a:r>
              <a:rPr lang="fr-FR" sz="2400" dirty="0" smtClean="0">
                <a:latin typeface="Times New Roman"/>
                <a:cs typeface="Times New Roman"/>
              </a:rPr>
              <a:t>; </a:t>
            </a:r>
            <a:r>
              <a:rPr lang="fr-FR" sz="2400" spc="-5" dirty="0" smtClean="0">
                <a:latin typeface="Times New Roman"/>
                <a:cs typeface="Times New Roman"/>
              </a:rPr>
              <a:t>les  comburants, des </a:t>
            </a:r>
            <a:r>
              <a:rPr lang="fr-FR" sz="2400" dirty="0" smtClean="0">
                <a:latin typeface="Times New Roman"/>
                <a:cs typeface="Times New Roman"/>
              </a:rPr>
              <a:t>produits</a:t>
            </a:r>
            <a:r>
              <a:rPr lang="fr-FR" sz="2400" spc="20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inflammables).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15"/>
              </a:spcBef>
              <a:buFont typeface="Times New Roman"/>
              <a:buChar char="-"/>
            </a:pPr>
            <a:endParaRPr lang="fr-FR" sz="2400" dirty="0" smtClean="0">
              <a:latin typeface="Times New Roman"/>
              <a:cs typeface="Times New Roman"/>
            </a:endParaRPr>
          </a:p>
          <a:p>
            <a:pPr marL="102235" indent="-90170" algn="just">
              <a:lnSpc>
                <a:spcPct val="100000"/>
              </a:lnSpc>
              <a:buFont typeface="Times New Roman"/>
              <a:buChar char="-"/>
              <a:tabLst>
                <a:tab pos="102870" algn="l"/>
              </a:tabLst>
            </a:pPr>
            <a:r>
              <a:rPr lang="fr-FR" sz="2400" spc="-5" dirty="0" smtClean="0">
                <a:latin typeface="Times New Roman"/>
                <a:cs typeface="Times New Roman"/>
              </a:rPr>
              <a:t>Limiter les </a:t>
            </a:r>
            <a:r>
              <a:rPr lang="fr-FR" sz="2400" dirty="0" smtClean="0">
                <a:latin typeface="Times New Roman"/>
                <a:cs typeface="Times New Roman"/>
              </a:rPr>
              <a:t>quantités</a:t>
            </a:r>
            <a:r>
              <a:rPr lang="fr-FR" sz="2400" spc="5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stockées.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30"/>
              </a:spcBef>
              <a:buFont typeface="Times New Roman"/>
              <a:buChar char="-"/>
            </a:pPr>
            <a:endParaRPr lang="fr-FR" sz="2400" dirty="0" smtClean="0">
              <a:latin typeface="Times New Roman"/>
              <a:cs typeface="Times New Roman"/>
            </a:endParaRPr>
          </a:p>
          <a:p>
            <a:pPr marL="102235" indent="-90170" algn="just">
              <a:lnSpc>
                <a:spcPct val="100000"/>
              </a:lnSpc>
              <a:spcBef>
                <a:spcPts val="5"/>
              </a:spcBef>
              <a:buFont typeface="Times New Roman"/>
              <a:buChar char="-"/>
              <a:tabLst>
                <a:tab pos="102870" algn="l"/>
              </a:tabLst>
            </a:pPr>
            <a:r>
              <a:rPr lang="fr-FR" sz="2400" spc="-5" dirty="0" smtClean="0">
                <a:latin typeface="Times New Roman"/>
                <a:cs typeface="Times New Roman"/>
              </a:rPr>
              <a:t>Limiter l’accessibilité des </a:t>
            </a:r>
            <a:r>
              <a:rPr lang="fr-FR" sz="2400" dirty="0" smtClean="0">
                <a:latin typeface="Times New Roman"/>
                <a:cs typeface="Times New Roman"/>
              </a:rPr>
              <a:t>produits toxiques.</a:t>
            </a:r>
            <a:endParaRPr lang="fr-FR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5"/>
          <p:cNvSpPr txBox="1"/>
          <p:nvPr/>
        </p:nvSpPr>
        <p:spPr>
          <a:xfrm>
            <a:off x="0" y="214290"/>
            <a:ext cx="8643998" cy="326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76780" marR="5080" indent="-2164715">
              <a:lnSpc>
                <a:spcPct val="110100"/>
              </a:lnSpc>
              <a:spcBef>
                <a:spcPts val="100"/>
              </a:spcBef>
            </a:pPr>
            <a:r>
              <a:rPr sz="2000" b="1" spc="-5" dirty="0">
                <a:solidFill>
                  <a:srgbClr val="4F81BC"/>
                </a:solidFill>
                <a:latin typeface="Times New Roman"/>
                <a:cs typeface="Times New Roman"/>
              </a:rPr>
              <a:t>BPL </a:t>
            </a:r>
            <a:r>
              <a:rPr sz="2000" b="1" dirty="0">
                <a:solidFill>
                  <a:srgbClr val="4F81BC"/>
                </a:solidFill>
                <a:latin typeface="Times New Roman"/>
                <a:cs typeface="Times New Roman"/>
              </a:rPr>
              <a:t>: </a:t>
            </a:r>
            <a:r>
              <a:rPr sz="2000" b="1" spc="-5" dirty="0">
                <a:solidFill>
                  <a:srgbClr val="4F81BC"/>
                </a:solidFill>
                <a:latin typeface="Times New Roman"/>
                <a:cs typeface="Times New Roman"/>
              </a:rPr>
              <a:t>B</a:t>
            </a:r>
            <a:r>
              <a:rPr sz="20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onnes </a:t>
            </a:r>
            <a:r>
              <a:rPr sz="2000" b="1" spc="-5" dirty="0">
                <a:solidFill>
                  <a:srgbClr val="4F81BC"/>
                </a:solidFill>
                <a:latin typeface="Times New Roman"/>
                <a:cs typeface="Times New Roman"/>
              </a:rPr>
              <a:t>P</a:t>
            </a:r>
            <a:r>
              <a:rPr sz="20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ratiques </a:t>
            </a:r>
            <a:r>
              <a:rPr sz="2000" b="1" dirty="0">
                <a:solidFill>
                  <a:srgbClr val="FF0000"/>
                </a:solidFill>
                <a:latin typeface="Times New Roman"/>
                <a:cs typeface="Times New Roman"/>
              </a:rPr>
              <a:t>de </a:t>
            </a:r>
            <a:r>
              <a:rPr sz="2000" b="1" spc="-5" dirty="0">
                <a:solidFill>
                  <a:srgbClr val="4F81BC"/>
                </a:solidFill>
                <a:latin typeface="Times New Roman"/>
                <a:cs typeface="Times New Roman"/>
              </a:rPr>
              <a:t>L</a:t>
            </a:r>
            <a:r>
              <a:rPr sz="20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aboratoire </a:t>
            </a:r>
            <a:r>
              <a:rPr sz="2000" b="1" dirty="0">
                <a:solidFill>
                  <a:srgbClr val="FF0000"/>
                </a:solidFill>
                <a:latin typeface="Times New Roman"/>
                <a:cs typeface="Times New Roman"/>
              </a:rPr>
              <a:t>pour </a:t>
            </a:r>
            <a:r>
              <a:rPr sz="20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la maîtrise </a:t>
            </a:r>
            <a:r>
              <a:rPr sz="2000" b="1" dirty="0">
                <a:solidFill>
                  <a:srgbClr val="FF0000"/>
                </a:solidFill>
                <a:latin typeface="Times New Roman"/>
                <a:cs typeface="Times New Roman"/>
              </a:rPr>
              <a:t>du risque  </a:t>
            </a:r>
            <a:r>
              <a:rPr sz="20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chimique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6"/>
          <p:cNvSpPr/>
          <p:nvPr/>
        </p:nvSpPr>
        <p:spPr>
          <a:xfrm>
            <a:off x="0" y="642918"/>
            <a:ext cx="9143999" cy="70765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28794" y="2285992"/>
            <a:ext cx="50648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600" b="1" spc="-5" dirty="0" smtClean="0">
                <a:solidFill>
                  <a:srgbClr val="C00000"/>
                </a:solidFill>
                <a:latin typeface="Times New Roman"/>
                <a:cs typeface="Times New Roman"/>
              </a:rPr>
              <a:t>Cas </a:t>
            </a:r>
            <a:r>
              <a:rPr lang="fr-FR" sz="36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du </a:t>
            </a:r>
            <a:r>
              <a:rPr lang="fr-FR" sz="3600" b="1" spc="-5" dirty="0" smtClean="0">
                <a:solidFill>
                  <a:srgbClr val="C00000"/>
                </a:solidFill>
                <a:latin typeface="Times New Roman"/>
                <a:cs typeface="Times New Roman"/>
              </a:rPr>
              <a:t>risque</a:t>
            </a:r>
            <a:r>
              <a:rPr lang="fr-FR" sz="3600" b="1" spc="55" dirty="0" smtClean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fr-FR" sz="3600" b="1" spc="-5" dirty="0" smtClean="0">
                <a:solidFill>
                  <a:srgbClr val="C00000"/>
                </a:solidFill>
                <a:latin typeface="Times New Roman"/>
                <a:cs typeface="Times New Roman"/>
              </a:rPr>
              <a:t>biologique</a:t>
            </a:r>
            <a:endParaRPr lang="fr-FR" sz="36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158" y="214291"/>
            <a:ext cx="8572560" cy="5622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41300">
              <a:lnSpc>
                <a:spcPct val="100000"/>
              </a:lnSpc>
              <a:spcBef>
                <a:spcPts val="100"/>
              </a:spcBef>
            </a:pPr>
            <a:r>
              <a:rPr lang="fr-FR" sz="2000" b="1" spc="-5" dirty="0" smtClean="0">
                <a:solidFill>
                  <a:schemeClr val="accent1"/>
                </a:solidFill>
                <a:latin typeface="Times New Roman"/>
                <a:cs typeface="Times New Roman"/>
              </a:rPr>
              <a:t>1. Risques </a:t>
            </a:r>
            <a:r>
              <a:rPr lang="fr-FR" sz="2000" b="1" spc="-5" dirty="0" smtClean="0">
                <a:solidFill>
                  <a:schemeClr val="accent1"/>
                </a:solidFill>
                <a:latin typeface="Times New Roman"/>
                <a:cs typeface="Times New Roman"/>
              </a:rPr>
              <a:t>liés aux organismes</a:t>
            </a:r>
            <a:r>
              <a:rPr lang="fr-FR" sz="2000" b="1" spc="125" dirty="0" smtClean="0">
                <a:solidFill>
                  <a:schemeClr val="accent1"/>
                </a:solidFill>
                <a:latin typeface="Times New Roman"/>
                <a:cs typeface="Times New Roman"/>
              </a:rPr>
              <a:t> </a:t>
            </a:r>
            <a:r>
              <a:rPr lang="fr-FR" sz="2000" b="1" spc="-5" dirty="0" smtClean="0">
                <a:solidFill>
                  <a:schemeClr val="accent1"/>
                </a:solidFill>
                <a:latin typeface="Times New Roman"/>
                <a:cs typeface="Times New Roman"/>
              </a:rPr>
              <a:t>manipulés</a:t>
            </a:r>
            <a:endParaRPr lang="fr-FR" sz="2000" dirty="0" smtClean="0">
              <a:solidFill>
                <a:schemeClr val="accent1"/>
              </a:solidFill>
              <a:latin typeface="Times New Roman"/>
              <a:cs typeface="Times New Roman"/>
            </a:endParaRPr>
          </a:p>
          <a:p>
            <a:pPr marL="12700" marR="6350" indent="448945" algn="just">
              <a:lnSpc>
                <a:spcPct val="144200"/>
              </a:lnSpc>
              <a:spcBef>
                <a:spcPts val="1090"/>
              </a:spcBef>
            </a:pPr>
            <a:r>
              <a:rPr lang="fr-FR" sz="2000" spc="-10" dirty="0" smtClean="0">
                <a:latin typeface="Times New Roman"/>
                <a:cs typeface="Times New Roman"/>
              </a:rPr>
              <a:t>Les </a:t>
            </a:r>
            <a:r>
              <a:rPr lang="fr-FR" sz="2000" spc="-5" dirty="0" smtClean="0">
                <a:latin typeface="Times New Roman"/>
                <a:cs typeface="Times New Roman"/>
              </a:rPr>
              <a:t>risques biologiques sont liés </a:t>
            </a:r>
            <a:r>
              <a:rPr lang="fr-FR" sz="2000" dirty="0" smtClean="0">
                <a:latin typeface="Times New Roman"/>
                <a:cs typeface="Times New Roman"/>
              </a:rPr>
              <a:t>à </a:t>
            </a:r>
            <a:r>
              <a:rPr lang="fr-FR" sz="2000" spc="-5" dirty="0" smtClean="0">
                <a:latin typeface="Times New Roman"/>
                <a:cs typeface="Times New Roman"/>
              </a:rPr>
              <a:t>l’exposition </a:t>
            </a:r>
            <a:r>
              <a:rPr lang="fr-FR" sz="2000" dirty="0" smtClean="0">
                <a:latin typeface="Times New Roman"/>
                <a:cs typeface="Times New Roman"/>
              </a:rPr>
              <a:t>à </a:t>
            </a:r>
            <a:r>
              <a:rPr lang="fr-FR" sz="2000" spc="-5" dirty="0" smtClean="0">
                <a:latin typeface="Times New Roman"/>
                <a:cs typeface="Times New Roman"/>
              </a:rPr>
              <a:t>des </a:t>
            </a:r>
            <a:r>
              <a:rPr lang="fr-FR" sz="2000" b="1" dirty="0" smtClean="0">
                <a:latin typeface="Times New Roman"/>
                <a:cs typeface="Times New Roman"/>
              </a:rPr>
              <a:t>agents </a:t>
            </a:r>
            <a:r>
              <a:rPr lang="fr-FR" sz="2000" b="1" spc="-5" dirty="0" smtClean="0">
                <a:latin typeface="Times New Roman"/>
                <a:cs typeface="Times New Roman"/>
              </a:rPr>
              <a:t>biologiques (</a:t>
            </a:r>
            <a:r>
              <a:rPr lang="fr-FR" sz="2000" spc="-5" dirty="0" smtClean="0">
                <a:latin typeface="Times New Roman"/>
                <a:cs typeface="Times New Roman"/>
              </a:rPr>
              <a:t>agents  pathogènes) en milieu </a:t>
            </a:r>
            <a:r>
              <a:rPr lang="fr-FR" sz="2000" dirty="0" smtClean="0">
                <a:latin typeface="Times New Roman"/>
                <a:cs typeface="Times New Roman"/>
              </a:rPr>
              <a:t>de</a:t>
            </a:r>
            <a:r>
              <a:rPr lang="fr-FR" sz="2000" spc="20" dirty="0" smtClean="0">
                <a:latin typeface="Times New Roman"/>
                <a:cs typeface="Times New Roman"/>
              </a:rPr>
              <a:t> </a:t>
            </a:r>
            <a:r>
              <a:rPr lang="fr-FR" sz="2000" spc="-5" dirty="0" smtClean="0">
                <a:latin typeface="Times New Roman"/>
                <a:cs typeface="Times New Roman"/>
              </a:rPr>
              <a:t>travail.</a:t>
            </a:r>
            <a:endParaRPr lang="fr-FR" sz="2000" dirty="0" smtClean="0">
              <a:latin typeface="Times New Roman"/>
              <a:cs typeface="Times New Roman"/>
            </a:endParaRPr>
          </a:p>
          <a:p>
            <a:pPr marL="12700" marR="5080" indent="448945" algn="just">
              <a:lnSpc>
                <a:spcPct val="143600"/>
              </a:lnSpc>
              <a:spcBef>
                <a:spcPts val="1005"/>
              </a:spcBef>
            </a:pPr>
            <a:r>
              <a:rPr lang="fr-FR" sz="2000" spc="-5" dirty="0" smtClean="0">
                <a:latin typeface="Times New Roman"/>
                <a:cs typeface="Times New Roman"/>
              </a:rPr>
              <a:t>Certaines personnes connaissent les </a:t>
            </a:r>
            <a:r>
              <a:rPr lang="fr-FR" sz="2000" dirty="0" smtClean="0">
                <a:latin typeface="Times New Roman"/>
                <a:cs typeface="Times New Roman"/>
              </a:rPr>
              <a:t>agents </a:t>
            </a:r>
            <a:r>
              <a:rPr lang="fr-FR" sz="2000" spc="-5" dirty="0" smtClean="0">
                <a:latin typeface="Times New Roman"/>
                <a:cs typeface="Times New Roman"/>
              </a:rPr>
              <a:t>biologiques, les utilisant </a:t>
            </a:r>
            <a:r>
              <a:rPr lang="fr-FR" sz="2000" dirty="0" smtClean="0">
                <a:latin typeface="Times New Roman"/>
                <a:cs typeface="Times New Roman"/>
              </a:rPr>
              <a:t>de </a:t>
            </a:r>
            <a:r>
              <a:rPr lang="fr-FR" sz="2000" spc="-5" dirty="0" smtClean="0">
                <a:latin typeface="Times New Roman"/>
                <a:cs typeface="Times New Roman"/>
              </a:rPr>
              <a:t>façon  intentionnelle (laboratoire </a:t>
            </a:r>
            <a:r>
              <a:rPr lang="fr-FR" sz="2000" dirty="0" smtClean="0">
                <a:latin typeface="Times New Roman"/>
                <a:cs typeface="Times New Roman"/>
              </a:rPr>
              <a:t>de recherche </a:t>
            </a:r>
            <a:r>
              <a:rPr lang="fr-FR" sz="2000" spc="-5" dirty="0" smtClean="0">
                <a:latin typeface="Times New Roman"/>
                <a:cs typeface="Times New Roman"/>
              </a:rPr>
              <a:t>biologique, </a:t>
            </a:r>
            <a:r>
              <a:rPr lang="fr-FR" sz="2000" dirty="0" smtClean="0">
                <a:latin typeface="Times New Roman"/>
                <a:cs typeface="Times New Roman"/>
              </a:rPr>
              <a:t>industrie </a:t>
            </a:r>
            <a:r>
              <a:rPr lang="fr-FR" sz="2000" spc="-5" dirty="0" smtClean="0">
                <a:latin typeface="Times New Roman"/>
                <a:cs typeface="Times New Roman"/>
              </a:rPr>
              <a:t>pharmaceutique…) </a:t>
            </a:r>
            <a:r>
              <a:rPr lang="fr-FR" sz="2000" dirty="0" smtClean="0">
                <a:latin typeface="Times New Roman"/>
                <a:cs typeface="Times New Roman"/>
              </a:rPr>
              <a:t>; </a:t>
            </a:r>
            <a:r>
              <a:rPr lang="fr-FR" sz="2000" spc="-5" dirty="0" smtClean="0">
                <a:latin typeface="Times New Roman"/>
                <a:cs typeface="Times New Roman"/>
              </a:rPr>
              <a:t>d’autres </a:t>
            </a:r>
            <a:r>
              <a:rPr lang="fr-FR" sz="2000" dirty="0" smtClean="0">
                <a:latin typeface="Times New Roman"/>
                <a:cs typeface="Times New Roman"/>
              </a:rPr>
              <a:t>y  sont </a:t>
            </a:r>
            <a:r>
              <a:rPr lang="fr-FR" sz="2000" spc="-5" dirty="0" smtClean="0">
                <a:latin typeface="Times New Roman"/>
                <a:cs typeface="Times New Roman"/>
              </a:rPr>
              <a:t>éventuellement exposées sans vraiment </a:t>
            </a:r>
            <a:r>
              <a:rPr lang="fr-FR" sz="2000" dirty="0" smtClean="0">
                <a:latin typeface="Times New Roman"/>
                <a:cs typeface="Times New Roman"/>
              </a:rPr>
              <a:t>les connaître (assainissement, </a:t>
            </a:r>
            <a:r>
              <a:rPr lang="fr-FR" sz="2000" spc="-5" dirty="0" smtClean="0">
                <a:latin typeface="Times New Roman"/>
                <a:cs typeface="Times New Roman"/>
              </a:rPr>
              <a:t>déchetterie,  milieux </a:t>
            </a:r>
            <a:r>
              <a:rPr lang="fr-FR" sz="2000" dirty="0" smtClean="0">
                <a:latin typeface="Times New Roman"/>
                <a:cs typeface="Times New Roman"/>
              </a:rPr>
              <a:t>de</a:t>
            </a:r>
            <a:r>
              <a:rPr lang="fr-FR" sz="2000" spc="5" dirty="0" smtClean="0">
                <a:latin typeface="Times New Roman"/>
                <a:cs typeface="Times New Roman"/>
              </a:rPr>
              <a:t> </a:t>
            </a:r>
            <a:r>
              <a:rPr lang="fr-FR" sz="2000" spc="-5" dirty="0" smtClean="0">
                <a:latin typeface="Times New Roman"/>
                <a:cs typeface="Times New Roman"/>
              </a:rPr>
              <a:t>soins…).</a:t>
            </a:r>
            <a:endParaRPr lang="fr-FR" sz="2000" dirty="0" smtClean="0">
              <a:latin typeface="Times New Roman"/>
              <a:cs typeface="Times New Roman"/>
            </a:endParaRPr>
          </a:p>
          <a:p>
            <a:pPr marL="12700" marR="6350" indent="38100" algn="just">
              <a:lnSpc>
                <a:spcPct val="143600"/>
              </a:lnSpc>
              <a:spcBef>
                <a:spcPts val="1005"/>
              </a:spcBef>
            </a:pPr>
            <a:r>
              <a:rPr lang="fr-FR" sz="2000" b="1" spc="-5" dirty="0" smtClean="0">
                <a:latin typeface="Times New Roman"/>
                <a:cs typeface="Times New Roman"/>
              </a:rPr>
              <a:t>L’agent biologique </a:t>
            </a:r>
            <a:r>
              <a:rPr lang="fr-FR" sz="2000" spc="-5" dirty="0" smtClean="0">
                <a:latin typeface="Times New Roman"/>
                <a:cs typeface="Times New Roman"/>
              </a:rPr>
              <a:t>est défini par </a:t>
            </a:r>
            <a:r>
              <a:rPr lang="fr-FR" sz="2000" dirty="0" smtClean="0">
                <a:latin typeface="Times New Roman"/>
                <a:cs typeface="Times New Roman"/>
              </a:rPr>
              <a:t>la </a:t>
            </a:r>
            <a:r>
              <a:rPr lang="fr-FR" sz="2000" spc="-5" dirty="0" smtClean="0">
                <a:latin typeface="Times New Roman"/>
                <a:cs typeface="Times New Roman"/>
              </a:rPr>
              <a:t>réglementation (article </a:t>
            </a:r>
            <a:r>
              <a:rPr lang="fr-FR" sz="2000" dirty="0" smtClean="0">
                <a:latin typeface="Times New Roman"/>
                <a:cs typeface="Times New Roman"/>
              </a:rPr>
              <a:t>R. </a:t>
            </a:r>
            <a:r>
              <a:rPr lang="fr-FR" sz="2000" spc="-5" dirty="0" smtClean="0">
                <a:latin typeface="Times New Roman"/>
                <a:cs typeface="Times New Roman"/>
              </a:rPr>
              <a:t>4421-2 </a:t>
            </a:r>
            <a:r>
              <a:rPr lang="fr-FR" sz="2000" dirty="0" smtClean="0">
                <a:latin typeface="Times New Roman"/>
                <a:cs typeface="Times New Roman"/>
              </a:rPr>
              <a:t>du </a:t>
            </a:r>
            <a:r>
              <a:rPr lang="fr-FR" sz="2000" spc="-5" dirty="0" smtClean="0">
                <a:latin typeface="Times New Roman"/>
                <a:cs typeface="Times New Roman"/>
              </a:rPr>
              <a:t>code </a:t>
            </a:r>
            <a:r>
              <a:rPr lang="fr-FR" sz="2000" dirty="0" smtClean="0">
                <a:latin typeface="Times New Roman"/>
                <a:cs typeface="Times New Roman"/>
              </a:rPr>
              <a:t>de </a:t>
            </a:r>
            <a:r>
              <a:rPr lang="fr-FR" sz="2000" spc="-5" dirty="0" smtClean="0">
                <a:latin typeface="Times New Roman"/>
                <a:cs typeface="Times New Roman"/>
              </a:rPr>
              <a:t>travail)  comme étant </a:t>
            </a:r>
            <a:r>
              <a:rPr lang="fr-FR" sz="2000" dirty="0" smtClean="0">
                <a:latin typeface="Times New Roman"/>
                <a:cs typeface="Times New Roman"/>
              </a:rPr>
              <a:t>« </a:t>
            </a:r>
            <a:r>
              <a:rPr lang="fr-FR" sz="2000" spc="-5" dirty="0" smtClean="0">
                <a:latin typeface="Times New Roman"/>
                <a:cs typeface="Times New Roman"/>
              </a:rPr>
              <a:t>des microorganismes, </a:t>
            </a:r>
            <a:r>
              <a:rPr lang="fr-FR" sz="2000" dirty="0" smtClean="0">
                <a:latin typeface="Times New Roman"/>
                <a:cs typeface="Times New Roman"/>
              </a:rPr>
              <a:t>y </a:t>
            </a:r>
            <a:r>
              <a:rPr lang="fr-FR" sz="2000" spc="-5" dirty="0" smtClean="0">
                <a:latin typeface="Times New Roman"/>
                <a:cs typeface="Times New Roman"/>
              </a:rPr>
              <a:t>compris les organismes génétiquement modifiés  (OGM), les cultures cellulaires et les </a:t>
            </a:r>
            <a:r>
              <a:rPr lang="fr-FR" sz="2000" dirty="0" smtClean="0">
                <a:latin typeface="Times New Roman"/>
                <a:cs typeface="Times New Roman"/>
              </a:rPr>
              <a:t>endoparasites humains </a:t>
            </a:r>
            <a:r>
              <a:rPr lang="fr-FR" sz="2000" spc="-5" dirty="0" smtClean="0">
                <a:latin typeface="Times New Roman"/>
                <a:cs typeface="Times New Roman"/>
              </a:rPr>
              <a:t>susceptibles </a:t>
            </a:r>
            <a:r>
              <a:rPr lang="fr-FR" sz="2000" dirty="0" smtClean="0">
                <a:latin typeface="Times New Roman"/>
                <a:cs typeface="Times New Roman"/>
              </a:rPr>
              <a:t>de </a:t>
            </a:r>
            <a:r>
              <a:rPr lang="fr-FR" sz="2000" spc="-5" dirty="0" smtClean="0">
                <a:latin typeface="Times New Roman"/>
                <a:cs typeface="Times New Roman"/>
              </a:rPr>
              <a:t>provoquer </a:t>
            </a:r>
            <a:r>
              <a:rPr lang="fr-FR" sz="2000" dirty="0" smtClean="0">
                <a:latin typeface="Times New Roman"/>
                <a:cs typeface="Times New Roman"/>
              </a:rPr>
              <a:t>une  </a:t>
            </a:r>
            <a:r>
              <a:rPr lang="fr-FR" sz="2000" spc="-5" dirty="0" smtClean="0">
                <a:latin typeface="Times New Roman"/>
                <a:cs typeface="Times New Roman"/>
              </a:rPr>
              <a:t>infection, </a:t>
            </a:r>
            <a:r>
              <a:rPr lang="fr-FR" sz="2000" dirty="0" smtClean="0">
                <a:latin typeface="Times New Roman"/>
                <a:cs typeface="Times New Roman"/>
              </a:rPr>
              <a:t>une </a:t>
            </a:r>
            <a:r>
              <a:rPr lang="fr-FR" sz="2000" spc="-5" dirty="0" smtClean="0">
                <a:latin typeface="Times New Roman"/>
                <a:cs typeface="Times New Roman"/>
              </a:rPr>
              <a:t>allergie </a:t>
            </a:r>
            <a:r>
              <a:rPr lang="fr-FR" sz="2000" dirty="0" smtClean="0">
                <a:latin typeface="Times New Roman"/>
                <a:cs typeface="Times New Roman"/>
              </a:rPr>
              <a:t>ou une intoxication</a:t>
            </a:r>
            <a:r>
              <a:rPr lang="fr-FR" sz="2000" spc="25" dirty="0" smtClean="0">
                <a:latin typeface="Times New Roman"/>
                <a:cs typeface="Times New Roman"/>
              </a:rPr>
              <a:t> </a:t>
            </a:r>
            <a:r>
              <a:rPr lang="fr-FR" sz="2000" spc="-20" dirty="0" smtClean="0">
                <a:latin typeface="Times New Roman"/>
                <a:cs typeface="Times New Roman"/>
              </a:rPr>
              <a:t>».</a:t>
            </a:r>
            <a:endParaRPr lang="fr-FR" sz="2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197410"/>
            <a:ext cx="8715436" cy="60739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r-FR" sz="2400" b="1" spc="-5" dirty="0" smtClean="0">
                <a:solidFill>
                  <a:schemeClr val="accent1"/>
                </a:solidFill>
                <a:latin typeface="Times New Roman"/>
                <a:cs typeface="Times New Roman"/>
              </a:rPr>
              <a:t>2. Conséquences </a:t>
            </a:r>
            <a:r>
              <a:rPr lang="fr-FR" sz="2400" b="1" spc="-5" dirty="0" smtClean="0">
                <a:solidFill>
                  <a:schemeClr val="accent1"/>
                </a:solidFill>
                <a:latin typeface="Times New Roman"/>
                <a:cs typeface="Times New Roman"/>
              </a:rPr>
              <a:t>possibles des risques biologiques</a:t>
            </a:r>
            <a:r>
              <a:rPr lang="fr-FR" sz="2400" b="1" spc="25" dirty="0" smtClean="0">
                <a:solidFill>
                  <a:schemeClr val="accent1"/>
                </a:solidFill>
                <a:latin typeface="Times New Roman"/>
                <a:cs typeface="Times New Roman"/>
              </a:rPr>
              <a:t> </a:t>
            </a:r>
            <a:r>
              <a:rPr lang="fr-FR" sz="2400" b="1" dirty="0" smtClean="0">
                <a:solidFill>
                  <a:schemeClr val="accent1"/>
                </a:solidFill>
                <a:latin typeface="Times New Roman"/>
                <a:cs typeface="Times New Roman"/>
              </a:rPr>
              <a:t>:</a:t>
            </a:r>
            <a:endParaRPr lang="fr-FR" sz="2400" dirty="0" smtClean="0">
              <a:solidFill>
                <a:schemeClr val="accent1"/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lang="fr-FR" sz="2400" dirty="0" smtClean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lang="fr-FR" sz="2400" spc="-5" dirty="0" smtClean="0">
                <a:latin typeface="Times New Roman"/>
                <a:cs typeface="Times New Roman"/>
              </a:rPr>
              <a:t>Ces agents biologiques </a:t>
            </a:r>
            <a:r>
              <a:rPr lang="fr-FR" sz="2400" dirty="0" smtClean="0">
                <a:latin typeface="Times New Roman"/>
                <a:cs typeface="Times New Roman"/>
              </a:rPr>
              <a:t>sont </a:t>
            </a:r>
            <a:r>
              <a:rPr lang="fr-FR" sz="2400" spc="-5" dirty="0" smtClean="0">
                <a:latin typeface="Times New Roman"/>
                <a:cs typeface="Times New Roman"/>
              </a:rPr>
              <a:t>susceptibles </a:t>
            </a:r>
            <a:r>
              <a:rPr lang="fr-FR" sz="2400" dirty="0" smtClean="0">
                <a:latin typeface="Times New Roman"/>
                <a:cs typeface="Times New Roman"/>
              </a:rPr>
              <a:t>de provoquer </a:t>
            </a:r>
            <a:r>
              <a:rPr lang="fr-FR" sz="2400" spc="-5" dirty="0" smtClean="0">
                <a:latin typeface="Times New Roman"/>
                <a:cs typeface="Times New Roman"/>
              </a:rPr>
              <a:t>des</a:t>
            </a:r>
            <a:r>
              <a:rPr lang="fr-FR" sz="2400" spc="15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:</a:t>
            </a:r>
          </a:p>
          <a:p>
            <a:pPr marL="507365" marR="10795">
              <a:lnSpc>
                <a:spcPct val="143300"/>
              </a:lnSpc>
              <a:spcBef>
                <a:spcPts val="1010"/>
              </a:spcBef>
            </a:pPr>
            <a:r>
              <a:rPr lang="fr-FR" sz="2400" spc="-5" dirty="0" smtClean="0">
                <a:latin typeface="Times New Roman"/>
                <a:cs typeface="Times New Roman"/>
              </a:rPr>
              <a:t>- infection </a:t>
            </a:r>
            <a:r>
              <a:rPr lang="fr-FR" sz="2400" dirty="0" smtClean="0">
                <a:latin typeface="Times New Roman"/>
                <a:cs typeface="Times New Roman"/>
              </a:rPr>
              <a:t>ou Toxi-infection </a:t>
            </a:r>
            <a:r>
              <a:rPr lang="fr-FR" sz="2400" spc="-5" dirty="0" smtClean="0">
                <a:latin typeface="Times New Roman"/>
                <a:cs typeface="Times New Roman"/>
              </a:rPr>
              <a:t>(notamment </a:t>
            </a:r>
            <a:r>
              <a:rPr lang="fr-FR" sz="2400" dirty="0" smtClean="0">
                <a:latin typeface="Times New Roman"/>
                <a:cs typeface="Times New Roman"/>
              </a:rPr>
              <a:t>lors d’un </a:t>
            </a:r>
            <a:r>
              <a:rPr lang="fr-FR" sz="2400" spc="-5" dirty="0" smtClean="0">
                <a:latin typeface="Times New Roman"/>
                <a:cs typeface="Times New Roman"/>
              </a:rPr>
              <a:t>accident </a:t>
            </a:r>
            <a:r>
              <a:rPr lang="fr-FR" sz="2400" dirty="0" smtClean="0">
                <a:latin typeface="Times New Roman"/>
                <a:cs typeface="Times New Roman"/>
              </a:rPr>
              <a:t>un </a:t>
            </a:r>
            <a:r>
              <a:rPr lang="fr-FR" sz="2400" spc="-5" dirty="0" smtClean="0">
                <a:latin typeface="Times New Roman"/>
                <a:cs typeface="Times New Roman"/>
              </a:rPr>
              <a:t>peu particulier qu’est  l’accident avec exposition au sang et </a:t>
            </a:r>
            <a:r>
              <a:rPr lang="fr-FR" sz="2400" dirty="0" smtClean="0">
                <a:latin typeface="Times New Roman"/>
                <a:cs typeface="Times New Roman"/>
              </a:rPr>
              <a:t>aux liquides</a:t>
            </a:r>
            <a:r>
              <a:rPr lang="fr-FR" sz="2400" spc="40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biologiques)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507365">
              <a:lnSpc>
                <a:spcPct val="100000"/>
              </a:lnSpc>
              <a:spcBef>
                <a:spcPts val="635"/>
              </a:spcBef>
            </a:pPr>
            <a:r>
              <a:rPr lang="fr-FR" sz="2400" spc="-5" dirty="0" smtClean="0">
                <a:latin typeface="Times New Roman"/>
                <a:cs typeface="Times New Roman"/>
              </a:rPr>
              <a:t>- Allergies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507365">
              <a:lnSpc>
                <a:spcPct val="100000"/>
              </a:lnSpc>
              <a:spcBef>
                <a:spcPts val="625"/>
              </a:spcBef>
            </a:pPr>
            <a:r>
              <a:rPr lang="fr-FR" sz="2400" spc="-5" dirty="0" smtClean="0">
                <a:latin typeface="Times New Roman"/>
                <a:cs typeface="Times New Roman"/>
              </a:rPr>
              <a:t>- implantation </a:t>
            </a:r>
            <a:r>
              <a:rPr lang="fr-FR" sz="2400" dirty="0" smtClean="0">
                <a:latin typeface="Times New Roman"/>
                <a:cs typeface="Times New Roman"/>
              </a:rPr>
              <a:t>de</a:t>
            </a:r>
            <a:r>
              <a:rPr lang="fr-FR" sz="2400" spc="-5" dirty="0" smtClean="0">
                <a:latin typeface="Times New Roman"/>
                <a:cs typeface="Times New Roman"/>
              </a:rPr>
              <a:t> tumeur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12700" marR="10160" algn="just">
              <a:lnSpc>
                <a:spcPct val="143900"/>
              </a:lnSpc>
              <a:spcBef>
                <a:spcPts val="1000"/>
              </a:spcBef>
            </a:pPr>
            <a:r>
              <a:rPr lang="fr-FR" sz="2400" spc="-10" dirty="0" smtClean="0">
                <a:latin typeface="Times New Roman"/>
                <a:cs typeface="Times New Roman"/>
              </a:rPr>
              <a:t>Les </a:t>
            </a:r>
            <a:r>
              <a:rPr lang="fr-FR" sz="2400" spc="-5" dirty="0" smtClean="0">
                <a:latin typeface="Times New Roman"/>
                <a:cs typeface="Times New Roman"/>
              </a:rPr>
              <a:t>agents biologiques comprennent </a:t>
            </a:r>
            <a:r>
              <a:rPr lang="fr-FR" sz="2400" dirty="0" smtClean="0">
                <a:latin typeface="Times New Roman"/>
                <a:cs typeface="Times New Roman"/>
              </a:rPr>
              <a:t>donc des </a:t>
            </a:r>
            <a:r>
              <a:rPr lang="fr-FR" sz="2400" spc="-5" dirty="0" smtClean="0">
                <a:latin typeface="Times New Roman"/>
                <a:cs typeface="Times New Roman"/>
              </a:rPr>
              <a:t>êtres </a:t>
            </a:r>
            <a:r>
              <a:rPr lang="fr-FR" sz="2400" dirty="0" smtClean="0">
                <a:latin typeface="Times New Roman"/>
                <a:cs typeface="Times New Roman"/>
              </a:rPr>
              <a:t>vivants qui </a:t>
            </a:r>
            <a:r>
              <a:rPr lang="fr-FR" sz="2400" spc="-5" dirty="0" smtClean="0">
                <a:latin typeface="Times New Roman"/>
                <a:cs typeface="Times New Roman"/>
              </a:rPr>
              <a:t>peuvent </a:t>
            </a:r>
            <a:r>
              <a:rPr lang="fr-FR" sz="2400" dirty="0" smtClean="0">
                <a:latin typeface="Times New Roman"/>
                <a:cs typeface="Times New Roman"/>
              </a:rPr>
              <a:t>être </a:t>
            </a:r>
            <a:r>
              <a:rPr lang="fr-FR" sz="2400" spc="-5" dirty="0" smtClean="0">
                <a:latin typeface="Times New Roman"/>
                <a:cs typeface="Times New Roman"/>
              </a:rPr>
              <a:t>des  microorganismes </a:t>
            </a:r>
            <a:r>
              <a:rPr lang="fr-FR" sz="2400" dirty="0" smtClean="0">
                <a:latin typeface="Times New Roman"/>
                <a:cs typeface="Times New Roman"/>
              </a:rPr>
              <a:t>ou </a:t>
            </a:r>
            <a:r>
              <a:rPr lang="fr-FR" sz="2400" spc="-5" dirty="0" smtClean="0">
                <a:latin typeface="Times New Roman"/>
                <a:cs typeface="Times New Roman"/>
              </a:rPr>
              <a:t>des organismes </a:t>
            </a:r>
            <a:r>
              <a:rPr lang="fr-FR" sz="2400" dirty="0" smtClean="0">
                <a:latin typeface="Times New Roman"/>
                <a:cs typeface="Times New Roman"/>
              </a:rPr>
              <a:t>de taille plus </a:t>
            </a:r>
            <a:r>
              <a:rPr lang="fr-FR" sz="2400" spc="-5" dirty="0" smtClean="0">
                <a:latin typeface="Times New Roman"/>
                <a:cs typeface="Times New Roman"/>
              </a:rPr>
              <a:t>importante, </a:t>
            </a:r>
            <a:r>
              <a:rPr lang="fr-FR" sz="2400" dirty="0" smtClean="0">
                <a:latin typeface="Times New Roman"/>
                <a:cs typeface="Times New Roman"/>
              </a:rPr>
              <a:t>mais </a:t>
            </a:r>
            <a:r>
              <a:rPr lang="fr-FR" sz="2400" spc="-5" dirty="0" smtClean="0">
                <a:latin typeface="Times New Roman"/>
                <a:cs typeface="Times New Roman"/>
              </a:rPr>
              <a:t>également des structures  protéiques, </a:t>
            </a:r>
            <a:r>
              <a:rPr lang="fr-FR" sz="2400" dirty="0" smtClean="0">
                <a:latin typeface="Times New Roman"/>
                <a:cs typeface="Times New Roman"/>
              </a:rPr>
              <a:t>de type prion, </a:t>
            </a:r>
            <a:r>
              <a:rPr lang="fr-FR" sz="2400" spc="-5" dirty="0" smtClean="0">
                <a:latin typeface="Times New Roman"/>
                <a:cs typeface="Times New Roman"/>
              </a:rPr>
              <a:t>pouvant entrainer des </a:t>
            </a:r>
            <a:r>
              <a:rPr lang="fr-FR" sz="2400" dirty="0" smtClean="0">
                <a:latin typeface="Times New Roman"/>
                <a:cs typeface="Times New Roman"/>
              </a:rPr>
              <a:t>maladies </a:t>
            </a:r>
            <a:r>
              <a:rPr lang="fr-FR" sz="2400" spc="-5" dirty="0" smtClean="0">
                <a:latin typeface="Times New Roman"/>
                <a:cs typeface="Times New Roman"/>
              </a:rPr>
              <a:t>chez</a:t>
            </a:r>
            <a:r>
              <a:rPr lang="fr-FR" sz="2400" spc="15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l’homme.</a:t>
            </a:r>
            <a:endParaRPr lang="fr-FR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713417"/>
            <a:ext cx="8572560" cy="56674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41300">
              <a:lnSpc>
                <a:spcPct val="100000"/>
              </a:lnSpc>
              <a:spcBef>
                <a:spcPts val="100"/>
              </a:spcBef>
            </a:pPr>
            <a:r>
              <a:rPr lang="fr-FR" sz="2400" b="1" spc="-5" dirty="0" smtClean="0">
                <a:solidFill>
                  <a:srgbClr val="30849B"/>
                </a:solidFill>
                <a:latin typeface="Times New Roman"/>
                <a:cs typeface="Times New Roman"/>
              </a:rPr>
              <a:t>3. Classification </a:t>
            </a:r>
            <a:r>
              <a:rPr lang="fr-FR" sz="2400" b="1" spc="-5" dirty="0" smtClean="0">
                <a:solidFill>
                  <a:srgbClr val="30849B"/>
                </a:solidFill>
                <a:latin typeface="Times New Roman"/>
                <a:cs typeface="Times New Roman"/>
              </a:rPr>
              <a:t>des agents</a:t>
            </a:r>
            <a:r>
              <a:rPr lang="fr-FR" sz="2400" b="1" spc="130" dirty="0" smtClean="0">
                <a:solidFill>
                  <a:srgbClr val="30849B"/>
                </a:solidFill>
                <a:latin typeface="Times New Roman"/>
                <a:cs typeface="Times New Roman"/>
              </a:rPr>
              <a:t> </a:t>
            </a:r>
            <a:r>
              <a:rPr lang="fr-FR" sz="2400" b="1" spc="-5" dirty="0" smtClean="0">
                <a:solidFill>
                  <a:srgbClr val="30849B"/>
                </a:solidFill>
                <a:latin typeface="Times New Roman"/>
                <a:cs typeface="Times New Roman"/>
              </a:rPr>
              <a:t>biologiques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12700" marR="7620" indent="228600" algn="just">
              <a:lnSpc>
                <a:spcPct val="144200"/>
              </a:lnSpc>
              <a:spcBef>
                <a:spcPts val="1090"/>
              </a:spcBef>
            </a:pPr>
            <a:r>
              <a:rPr lang="fr-FR" sz="2400" b="1" spc="-5" dirty="0" smtClean="0">
                <a:latin typeface="Times New Roman"/>
                <a:cs typeface="Times New Roman"/>
              </a:rPr>
              <a:t>Les agents biologiques sont classés en </a:t>
            </a:r>
            <a:r>
              <a:rPr lang="fr-FR" sz="2400" b="1" dirty="0" smtClean="0">
                <a:latin typeface="Times New Roman"/>
                <a:cs typeface="Times New Roman"/>
              </a:rPr>
              <a:t>4 groupes </a:t>
            </a:r>
            <a:r>
              <a:rPr lang="fr-FR" sz="2400" b="1" spc="-5" dirty="0" smtClean="0">
                <a:latin typeface="Times New Roman"/>
                <a:cs typeface="Times New Roman"/>
              </a:rPr>
              <a:t>de risque croissant, </a:t>
            </a:r>
            <a:r>
              <a:rPr lang="fr-FR" sz="2400" spc="-5" dirty="0" smtClean="0">
                <a:latin typeface="Times New Roman"/>
                <a:cs typeface="Times New Roman"/>
              </a:rPr>
              <a:t>régulièrement  actualisés (arrêté </a:t>
            </a:r>
            <a:r>
              <a:rPr lang="fr-FR" sz="2400" dirty="0" smtClean="0">
                <a:latin typeface="Times New Roman"/>
                <a:cs typeface="Times New Roman"/>
              </a:rPr>
              <a:t>du 18 </a:t>
            </a:r>
            <a:r>
              <a:rPr lang="fr-FR" sz="2400" spc="-5" dirty="0" smtClean="0">
                <a:latin typeface="Times New Roman"/>
                <a:cs typeface="Times New Roman"/>
              </a:rPr>
              <a:t>juillet</a:t>
            </a:r>
            <a:r>
              <a:rPr lang="fr-FR" sz="2400" dirty="0" smtClean="0">
                <a:latin typeface="Times New Roman"/>
                <a:cs typeface="Times New Roman"/>
              </a:rPr>
              <a:t> 1994).</a:t>
            </a: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lang="fr-FR" sz="2400" dirty="0" smtClean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lang="fr-FR" sz="2400" dirty="0" smtClean="0">
                <a:latin typeface="Times New Roman"/>
                <a:cs typeface="Times New Roman"/>
              </a:rPr>
              <a:t>Ce </a:t>
            </a:r>
            <a:r>
              <a:rPr lang="fr-FR" sz="2400" spc="-5" dirty="0" smtClean="0">
                <a:latin typeface="Times New Roman"/>
                <a:cs typeface="Times New Roman"/>
              </a:rPr>
              <a:t>classement est </a:t>
            </a:r>
            <a:r>
              <a:rPr lang="fr-FR" sz="2400" dirty="0" smtClean="0">
                <a:latin typeface="Times New Roman"/>
                <a:cs typeface="Times New Roman"/>
              </a:rPr>
              <a:t>fonction du </a:t>
            </a:r>
            <a:r>
              <a:rPr lang="fr-FR" sz="2400" spc="-5" dirty="0" smtClean="0">
                <a:latin typeface="Times New Roman"/>
                <a:cs typeface="Times New Roman"/>
              </a:rPr>
              <a:t>danger pour </a:t>
            </a:r>
            <a:r>
              <a:rPr lang="fr-FR" sz="2400" dirty="0" smtClean="0">
                <a:latin typeface="Times New Roman"/>
                <a:cs typeface="Times New Roman"/>
              </a:rPr>
              <a:t>la santé </a:t>
            </a:r>
            <a:r>
              <a:rPr lang="fr-FR" sz="2400" spc="-5" dirty="0" smtClean="0">
                <a:latin typeface="Times New Roman"/>
                <a:cs typeface="Times New Roman"/>
              </a:rPr>
              <a:t>humaine. </a:t>
            </a:r>
            <a:r>
              <a:rPr lang="fr-FR" sz="2400" spc="-15" dirty="0" smtClean="0">
                <a:latin typeface="Times New Roman"/>
                <a:cs typeface="Times New Roman"/>
              </a:rPr>
              <a:t>Il </a:t>
            </a:r>
            <a:r>
              <a:rPr lang="fr-FR" sz="2400" spc="-5" dirty="0" smtClean="0">
                <a:latin typeface="Times New Roman"/>
                <a:cs typeface="Times New Roman"/>
              </a:rPr>
              <a:t>tient compte </a:t>
            </a:r>
            <a:r>
              <a:rPr lang="fr-FR" sz="2400" dirty="0" smtClean="0">
                <a:latin typeface="Times New Roman"/>
                <a:cs typeface="Times New Roman"/>
              </a:rPr>
              <a:t>de</a:t>
            </a:r>
            <a:r>
              <a:rPr lang="fr-FR" sz="2400" spc="105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:</a:t>
            </a: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lang="fr-FR" sz="2400" dirty="0" smtClean="0">
              <a:latin typeface="Times New Roman"/>
              <a:cs typeface="Times New Roman"/>
            </a:endParaRPr>
          </a:p>
          <a:p>
            <a:pPr marL="507365" indent="-228600">
              <a:lnSpc>
                <a:spcPct val="100000"/>
              </a:lnSpc>
              <a:buFont typeface="Wingdings"/>
              <a:buChar char=""/>
              <a:tabLst>
                <a:tab pos="508000" algn="l"/>
              </a:tabLst>
            </a:pPr>
            <a:r>
              <a:rPr lang="fr-FR" sz="2400" dirty="0" smtClean="0">
                <a:latin typeface="Times New Roman"/>
                <a:cs typeface="Times New Roman"/>
              </a:rPr>
              <a:t>la </a:t>
            </a:r>
            <a:r>
              <a:rPr lang="fr-FR" sz="2400" spc="-5" dirty="0" err="1" smtClean="0">
                <a:latin typeface="Times New Roman"/>
                <a:cs typeface="Times New Roman"/>
              </a:rPr>
              <a:t>pathogénicité</a:t>
            </a:r>
            <a:r>
              <a:rPr lang="fr-FR" sz="2400" spc="-5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de l’agent</a:t>
            </a:r>
            <a:r>
              <a:rPr lang="fr-FR" sz="2400" spc="-10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biologique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507365" indent="-228600">
              <a:lnSpc>
                <a:spcPct val="100000"/>
              </a:lnSpc>
              <a:spcBef>
                <a:spcPts val="640"/>
              </a:spcBef>
              <a:buFont typeface="Wingdings"/>
              <a:buChar char=""/>
              <a:tabLst>
                <a:tab pos="508000" algn="l"/>
              </a:tabLst>
            </a:pPr>
            <a:r>
              <a:rPr lang="fr-FR" sz="2400" spc="-5" dirty="0" smtClean="0">
                <a:latin typeface="Times New Roman"/>
                <a:cs typeface="Times New Roman"/>
              </a:rPr>
              <a:t>l’état </a:t>
            </a:r>
            <a:r>
              <a:rPr lang="fr-FR" sz="2400" dirty="0" smtClean="0">
                <a:latin typeface="Times New Roman"/>
                <a:cs typeface="Times New Roman"/>
              </a:rPr>
              <a:t>immunitaire de la population </a:t>
            </a:r>
            <a:r>
              <a:rPr lang="fr-FR" sz="2400" spc="-5" dirty="0" smtClean="0">
                <a:latin typeface="Times New Roman"/>
                <a:cs typeface="Times New Roman"/>
              </a:rPr>
              <a:t>(risque </a:t>
            </a:r>
            <a:r>
              <a:rPr lang="fr-FR" sz="2400" dirty="0" smtClean="0">
                <a:latin typeface="Times New Roman"/>
                <a:cs typeface="Times New Roman"/>
              </a:rPr>
              <a:t>de maladie de la </a:t>
            </a:r>
            <a:r>
              <a:rPr lang="fr-FR" sz="2400" spc="-5" dirty="0" smtClean="0">
                <a:latin typeface="Times New Roman"/>
                <a:cs typeface="Times New Roman"/>
              </a:rPr>
              <a:t>personne</a:t>
            </a:r>
            <a:r>
              <a:rPr lang="fr-FR" sz="2400" spc="-25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exposée)</a:t>
            </a:r>
          </a:p>
          <a:p>
            <a:pPr marL="545465" indent="-266700">
              <a:lnSpc>
                <a:spcPct val="100000"/>
              </a:lnSpc>
              <a:spcBef>
                <a:spcPts val="625"/>
              </a:spcBef>
              <a:buFont typeface="Wingdings"/>
              <a:buChar char=""/>
              <a:tabLst>
                <a:tab pos="545465" algn="l"/>
                <a:tab pos="546100" algn="l"/>
              </a:tabLst>
            </a:pPr>
            <a:r>
              <a:rPr lang="fr-FR" sz="2400" spc="-5" dirty="0" smtClean="0">
                <a:latin typeface="Times New Roman"/>
                <a:cs typeface="Times New Roman"/>
              </a:rPr>
              <a:t>l’existence </a:t>
            </a:r>
            <a:r>
              <a:rPr lang="fr-FR" sz="2400" dirty="0" smtClean="0">
                <a:latin typeface="Times New Roman"/>
                <a:cs typeface="Times New Roman"/>
              </a:rPr>
              <a:t>de</a:t>
            </a:r>
            <a:r>
              <a:rPr lang="fr-FR" sz="2400" spc="-5" dirty="0" smtClean="0">
                <a:latin typeface="Times New Roman"/>
                <a:cs typeface="Times New Roman"/>
              </a:rPr>
              <a:t> vaccination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545465" indent="-266700">
              <a:lnSpc>
                <a:spcPct val="100000"/>
              </a:lnSpc>
              <a:spcBef>
                <a:spcPts val="635"/>
              </a:spcBef>
              <a:buFont typeface="Wingdings"/>
              <a:buChar char=""/>
              <a:tabLst>
                <a:tab pos="545465" algn="l"/>
                <a:tab pos="546100" algn="l"/>
              </a:tabLst>
            </a:pPr>
            <a:r>
              <a:rPr lang="fr-FR" sz="2400" spc="-5" dirty="0" smtClean="0">
                <a:latin typeface="Times New Roman"/>
                <a:cs typeface="Times New Roman"/>
              </a:rPr>
              <a:t>traitement </a:t>
            </a:r>
            <a:r>
              <a:rPr lang="fr-FR" sz="2400" dirty="0" smtClean="0">
                <a:latin typeface="Times New Roman"/>
                <a:cs typeface="Times New Roman"/>
              </a:rPr>
              <a:t>disponible </a:t>
            </a:r>
            <a:r>
              <a:rPr lang="fr-FR" sz="2400" spc="-5" dirty="0" smtClean="0">
                <a:latin typeface="Times New Roman"/>
                <a:cs typeface="Times New Roman"/>
              </a:rPr>
              <a:t>en cas </a:t>
            </a:r>
            <a:r>
              <a:rPr lang="fr-FR" sz="2400" dirty="0" smtClean="0">
                <a:latin typeface="Times New Roman"/>
                <a:cs typeface="Times New Roman"/>
              </a:rPr>
              <a:t>de</a:t>
            </a:r>
            <a:r>
              <a:rPr lang="fr-FR" sz="2400" spc="15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contamination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545465" indent="-266700">
              <a:lnSpc>
                <a:spcPct val="100000"/>
              </a:lnSpc>
              <a:spcBef>
                <a:spcPts val="625"/>
              </a:spcBef>
              <a:buFont typeface="Wingdings"/>
              <a:buChar char=""/>
              <a:tabLst>
                <a:tab pos="545465" algn="l"/>
                <a:tab pos="546100" algn="l"/>
              </a:tabLst>
            </a:pPr>
            <a:r>
              <a:rPr lang="fr-FR" sz="2400" dirty="0" smtClean="0">
                <a:latin typeface="Times New Roman"/>
                <a:cs typeface="Times New Roman"/>
              </a:rPr>
              <a:t>le risque de </a:t>
            </a:r>
            <a:r>
              <a:rPr lang="fr-FR" sz="2400" spc="-5" dirty="0" smtClean="0">
                <a:latin typeface="Times New Roman"/>
                <a:cs typeface="Times New Roman"/>
              </a:rPr>
              <a:t>propagation dans </a:t>
            </a:r>
            <a:r>
              <a:rPr lang="fr-FR" sz="2400" dirty="0" smtClean="0">
                <a:latin typeface="Times New Roman"/>
                <a:cs typeface="Times New Roman"/>
              </a:rPr>
              <a:t>la</a:t>
            </a:r>
            <a:r>
              <a:rPr lang="fr-FR" sz="2400" spc="5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collectivité.</a:t>
            </a:r>
            <a:endParaRPr lang="fr-FR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928670"/>
            <a:ext cx="8643998" cy="52807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0795" indent="266700" algn="just">
              <a:lnSpc>
                <a:spcPct val="143300"/>
              </a:lnSpc>
              <a:spcBef>
                <a:spcPts val="5"/>
              </a:spcBef>
            </a:pPr>
            <a:r>
              <a:rPr lang="fr-FR" sz="2000" spc="-5" dirty="0" smtClean="0">
                <a:latin typeface="Times New Roman"/>
                <a:cs typeface="Times New Roman"/>
              </a:rPr>
              <a:t>L’évaluation </a:t>
            </a:r>
            <a:r>
              <a:rPr lang="fr-FR" sz="2000" dirty="0" smtClean="0">
                <a:latin typeface="Times New Roman"/>
                <a:cs typeface="Times New Roman"/>
              </a:rPr>
              <a:t>du risque </a:t>
            </a:r>
            <a:r>
              <a:rPr lang="fr-FR" sz="2000" spc="-5" dirty="0" smtClean="0">
                <a:latin typeface="Times New Roman"/>
                <a:cs typeface="Times New Roman"/>
              </a:rPr>
              <a:t>biologique prend en </a:t>
            </a:r>
            <a:r>
              <a:rPr lang="fr-FR" sz="2000" dirty="0" smtClean="0">
                <a:latin typeface="Times New Roman"/>
                <a:cs typeface="Times New Roman"/>
              </a:rPr>
              <a:t>compte le </a:t>
            </a:r>
            <a:r>
              <a:rPr lang="fr-FR" sz="2000" spc="-5" dirty="0" smtClean="0">
                <a:latin typeface="Times New Roman"/>
                <a:cs typeface="Times New Roman"/>
              </a:rPr>
              <a:t>classement </a:t>
            </a:r>
            <a:r>
              <a:rPr lang="fr-FR" sz="2000" dirty="0" smtClean="0">
                <a:latin typeface="Times New Roman"/>
                <a:cs typeface="Times New Roman"/>
              </a:rPr>
              <a:t>de </a:t>
            </a:r>
            <a:r>
              <a:rPr lang="fr-FR" sz="2000" spc="-5" dirty="0" smtClean="0">
                <a:latin typeface="Times New Roman"/>
                <a:cs typeface="Times New Roman"/>
              </a:rPr>
              <a:t>l’agent </a:t>
            </a:r>
            <a:r>
              <a:rPr lang="fr-FR" sz="2000" dirty="0" smtClean="0">
                <a:latin typeface="Times New Roman"/>
                <a:cs typeface="Times New Roman"/>
              </a:rPr>
              <a:t>manipulé  mais </a:t>
            </a:r>
            <a:r>
              <a:rPr lang="fr-FR" sz="2000" spc="-5" dirty="0" smtClean="0">
                <a:latin typeface="Times New Roman"/>
                <a:cs typeface="Times New Roman"/>
              </a:rPr>
              <a:t>également les </a:t>
            </a:r>
            <a:r>
              <a:rPr lang="fr-FR" sz="2000" dirty="0" smtClean="0">
                <a:latin typeface="Times New Roman"/>
                <a:cs typeface="Times New Roman"/>
              </a:rPr>
              <a:t>quantités de </a:t>
            </a:r>
            <a:r>
              <a:rPr lang="fr-FR" sz="2000" spc="-5" dirty="0" smtClean="0">
                <a:latin typeface="Times New Roman"/>
                <a:cs typeface="Times New Roman"/>
              </a:rPr>
              <a:t>produit </a:t>
            </a:r>
            <a:r>
              <a:rPr lang="fr-FR" sz="2000" dirty="0" smtClean="0">
                <a:latin typeface="Times New Roman"/>
                <a:cs typeface="Times New Roman"/>
              </a:rPr>
              <a:t>et la nature </a:t>
            </a:r>
            <a:r>
              <a:rPr lang="fr-FR" sz="2000" spc="-5" dirty="0" smtClean="0">
                <a:latin typeface="Times New Roman"/>
                <a:cs typeface="Times New Roman"/>
              </a:rPr>
              <a:t>des</a:t>
            </a:r>
            <a:r>
              <a:rPr lang="fr-FR" sz="2000" spc="15" dirty="0" smtClean="0">
                <a:latin typeface="Times New Roman"/>
                <a:cs typeface="Times New Roman"/>
              </a:rPr>
              <a:t> </a:t>
            </a:r>
            <a:r>
              <a:rPr lang="fr-FR" sz="2000" spc="-5" dirty="0" smtClean="0">
                <a:latin typeface="Times New Roman"/>
                <a:cs typeface="Times New Roman"/>
              </a:rPr>
              <a:t>expérimentations.</a:t>
            </a:r>
            <a:endParaRPr lang="fr-FR" sz="2000" dirty="0" smtClean="0">
              <a:latin typeface="Times New Roman"/>
              <a:cs typeface="Times New Roman"/>
            </a:endParaRPr>
          </a:p>
          <a:p>
            <a:pPr marL="12700" marR="5080" indent="266700" algn="just">
              <a:lnSpc>
                <a:spcPct val="143300"/>
              </a:lnSpc>
              <a:spcBef>
                <a:spcPts val="1005"/>
              </a:spcBef>
            </a:pPr>
            <a:r>
              <a:rPr lang="fr-FR" sz="2000" spc="-5" dirty="0" smtClean="0">
                <a:latin typeface="Times New Roman"/>
                <a:cs typeface="Times New Roman"/>
              </a:rPr>
              <a:t>Afin d’éviter </a:t>
            </a:r>
            <a:r>
              <a:rPr lang="fr-FR" sz="2000" dirty="0" smtClean="0">
                <a:latin typeface="Times New Roman"/>
                <a:cs typeface="Times New Roman"/>
              </a:rPr>
              <a:t>la propagation de </a:t>
            </a:r>
            <a:r>
              <a:rPr lang="fr-FR" sz="2000" spc="-5" dirty="0" smtClean="0">
                <a:latin typeface="Times New Roman"/>
                <a:cs typeface="Times New Roman"/>
              </a:rPr>
              <a:t>ces agents, des conditions </a:t>
            </a:r>
            <a:r>
              <a:rPr lang="fr-FR" sz="2000" dirty="0" smtClean="0">
                <a:latin typeface="Times New Roman"/>
                <a:cs typeface="Times New Roman"/>
              </a:rPr>
              <a:t>de </a:t>
            </a:r>
            <a:r>
              <a:rPr lang="fr-FR" sz="2000" spc="-5" dirty="0" smtClean="0">
                <a:latin typeface="Times New Roman"/>
                <a:cs typeface="Times New Roman"/>
              </a:rPr>
              <a:t>confinement </a:t>
            </a:r>
            <a:r>
              <a:rPr lang="fr-FR" sz="2000" dirty="0" smtClean="0">
                <a:latin typeface="Times New Roman"/>
                <a:cs typeface="Times New Roman"/>
              </a:rPr>
              <a:t>doivent </a:t>
            </a:r>
            <a:r>
              <a:rPr lang="fr-FR" sz="2000" spc="-5" dirty="0" smtClean="0">
                <a:latin typeface="Times New Roman"/>
                <a:cs typeface="Times New Roman"/>
              </a:rPr>
              <a:t>être  établies.</a:t>
            </a:r>
            <a:endParaRPr lang="fr-FR" sz="2000" dirty="0" smtClean="0">
              <a:latin typeface="Times New Roman"/>
              <a:cs typeface="Times New Roman"/>
            </a:endParaRPr>
          </a:p>
          <a:p>
            <a:pPr marL="12700" marR="11430" algn="just">
              <a:lnSpc>
                <a:spcPct val="143700"/>
              </a:lnSpc>
              <a:spcBef>
                <a:spcPts val="1005"/>
              </a:spcBef>
              <a:buChar char="-"/>
              <a:tabLst>
                <a:tab pos="137795" algn="l"/>
              </a:tabLst>
            </a:pPr>
            <a:r>
              <a:rPr lang="fr-FR" sz="2000" spc="-10" dirty="0" smtClean="0">
                <a:latin typeface="Times New Roman"/>
                <a:cs typeface="Times New Roman"/>
              </a:rPr>
              <a:t>Le </a:t>
            </a:r>
            <a:r>
              <a:rPr lang="fr-FR" sz="2000" dirty="0" smtClean="0">
                <a:latin typeface="Times New Roman"/>
                <a:cs typeface="Times New Roman"/>
              </a:rPr>
              <a:t>poste </a:t>
            </a:r>
            <a:r>
              <a:rPr lang="fr-FR" sz="2000" spc="5" dirty="0" smtClean="0">
                <a:latin typeface="Times New Roman"/>
                <a:cs typeface="Times New Roman"/>
              </a:rPr>
              <a:t>de </a:t>
            </a:r>
            <a:r>
              <a:rPr lang="fr-FR" sz="2000" spc="-5" dirty="0" smtClean="0">
                <a:latin typeface="Times New Roman"/>
                <a:cs typeface="Times New Roman"/>
              </a:rPr>
              <a:t>sécurité microbiologique sous </a:t>
            </a:r>
            <a:r>
              <a:rPr lang="fr-FR" sz="2000" dirty="0" smtClean="0">
                <a:latin typeface="Times New Roman"/>
                <a:cs typeface="Times New Roman"/>
              </a:rPr>
              <a:t>lequel le manipulateur travaille </a:t>
            </a:r>
            <a:r>
              <a:rPr lang="fr-FR" sz="2000" spc="-5" dirty="0" smtClean="0">
                <a:latin typeface="Times New Roman"/>
                <a:cs typeface="Times New Roman"/>
              </a:rPr>
              <a:t>constitue </a:t>
            </a:r>
            <a:r>
              <a:rPr lang="fr-FR" sz="2000" dirty="0" smtClean="0">
                <a:latin typeface="Times New Roman"/>
                <a:cs typeface="Times New Roman"/>
              </a:rPr>
              <a:t>le  </a:t>
            </a:r>
            <a:r>
              <a:rPr lang="fr-FR" sz="2000" spc="-5" dirty="0" smtClean="0">
                <a:latin typeface="Times New Roman"/>
                <a:cs typeface="Times New Roman"/>
              </a:rPr>
              <a:t>confinement primaire </a:t>
            </a:r>
            <a:r>
              <a:rPr lang="fr-FR" sz="2000" dirty="0" smtClean="0">
                <a:latin typeface="Times New Roman"/>
                <a:cs typeface="Times New Roman"/>
              </a:rPr>
              <a:t>qui bien utilisé </a:t>
            </a:r>
            <a:r>
              <a:rPr lang="fr-FR" sz="2000" spc="-5" dirty="0" smtClean="0">
                <a:latin typeface="Times New Roman"/>
                <a:cs typeface="Times New Roman"/>
              </a:rPr>
              <a:t>sera garant </a:t>
            </a:r>
            <a:r>
              <a:rPr lang="fr-FR" sz="2000" dirty="0" smtClean="0">
                <a:latin typeface="Times New Roman"/>
                <a:cs typeface="Times New Roman"/>
              </a:rPr>
              <a:t>de la </a:t>
            </a:r>
            <a:r>
              <a:rPr lang="fr-FR" sz="2000" spc="-5" dirty="0" smtClean="0">
                <a:latin typeface="Times New Roman"/>
                <a:cs typeface="Times New Roman"/>
              </a:rPr>
              <a:t>protection </a:t>
            </a:r>
            <a:r>
              <a:rPr lang="fr-FR" sz="2000" dirty="0" smtClean="0">
                <a:latin typeface="Times New Roman"/>
                <a:cs typeface="Times New Roman"/>
              </a:rPr>
              <a:t>du personnel, de la </a:t>
            </a:r>
            <a:r>
              <a:rPr lang="fr-FR" sz="2000" spc="-5" dirty="0" smtClean="0">
                <a:latin typeface="Times New Roman"/>
                <a:cs typeface="Times New Roman"/>
              </a:rPr>
              <a:t>qualité  </a:t>
            </a:r>
            <a:r>
              <a:rPr lang="fr-FR" sz="2000" dirty="0" smtClean="0">
                <a:latin typeface="Times New Roman"/>
                <a:cs typeface="Times New Roman"/>
              </a:rPr>
              <a:t>de </a:t>
            </a:r>
            <a:r>
              <a:rPr lang="fr-FR" sz="2000" spc="-5" dirty="0" smtClean="0">
                <a:latin typeface="Times New Roman"/>
                <a:cs typeface="Times New Roman"/>
              </a:rPr>
              <a:t>l’expérimentation </a:t>
            </a:r>
            <a:r>
              <a:rPr lang="fr-FR" sz="2000" dirty="0" smtClean="0">
                <a:latin typeface="Times New Roman"/>
                <a:cs typeface="Times New Roman"/>
              </a:rPr>
              <a:t>et de la </a:t>
            </a:r>
            <a:r>
              <a:rPr lang="fr-FR" sz="2000" spc="-5" dirty="0" smtClean="0">
                <a:latin typeface="Times New Roman"/>
                <a:cs typeface="Times New Roman"/>
              </a:rPr>
              <a:t>protection </a:t>
            </a:r>
            <a:r>
              <a:rPr lang="fr-FR" sz="2000" dirty="0" smtClean="0">
                <a:latin typeface="Times New Roman"/>
                <a:cs typeface="Times New Roman"/>
              </a:rPr>
              <a:t>de</a:t>
            </a:r>
            <a:r>
              <a:rPr lang="fr-FR" sz="2000" spc="-5" dirty="0" smtClean="0">
                <a:latin typeface="Times New Roman"/>
                <a:cs typeface="Times New Roman"/>
              </a:rPr>
              <a:t> </a:t>
            </a:r>
            <a:r>
              <a:rPr lang="fr-FR" sz="2000" dirty="0" smtClean="0">
                <a:latin typeface="Times New Roman"/>
                <a:cs typeface="Times New Roman"/>
              </a:rPr>
              <a:t>l’environnement.</a:t>
            </a:r>
          </a:p>
          <a:p>
            <a:pPr marL="12700" marR="10160" algn="just">
              <a:lnSpc>
                <a:spcPct val="143300"/>
              </a:lnSpc>
              <a:spcBef>
                <a:spcPts val="1010"/>
              </a:spcBef>
              <a:buChar char="-"/>
              <a:tabLst>
                <a:tab pos="175895" algn="l"/>
              </a:tabLst>
            </a:pPr>
            <a:r>
              <a:rPr lang="fr-FR" sz="2000" spc="-10" dirty="0" smtClean="0">
                <a:latin typeface="Times New Roman"/>
                <a:cs typeface="Times New Roman"/>
              </a:rPr>
              <a:t>Le </a:t>
            </a:r>
            <a:r>
              <a:rPr lang="fr-FR" sz="2000" spc="-5" dirty="0" smtClean="0">
                <a:latin typeface="Times New Roman"/>
                <a:cs typeface="Times New Roman"/>
              </a:rPr>
              <a:t>laboratoire </a:t>
            </a:r>
            <a:r>
              <a:rPr lang="fr-FR" sz="2000" dirty="0" smtClean="0">
                <a:latin typeface="Times New Roman"/>
                <a:cs typeface="Times New Roman"/>
              </a:rPr>
              <a:t>constitue le </a:t>
            </a:r>
            <a:r>
              <a:rPr lang="fr-FR" sz="2000" spc="-5" dirty="0" smtClean="0">
                <a:latin typeface="Times New Roman"/>
                <a:cs typeface="Times New Roman"/>
              </a:rPr>
              <a:t>confinement secondaire, </a:t>
            </a:r>
            <a:r>
              <a:rPr lang="fr-FR" sz="2000" dirty="0" smtClean="0">
                <a:latin typeface="Times New Roman"/>
                <a:cs typeface="Times New Roman"/>
              </a:rPr>
              <a:t>il </a:t>
            </a:r>
            <a:r>
              <a:rPr lang="fr-FR" sz="2000" spc="-5" dirty="0" smtClean="0">
                <a:latin typeface="Times New Roman"/>
                <a:cs typeface="Times New Roman"/>
              </a:rPr>
              <a:t>est </a:t>
            </a:r>
            <a:r>
              <a:rPr lang="fr-FR" sz="2000" dirty="0" smtClean="0">
                <a:latin typeface="Times New Roman"/>
                <a:cs typeface="Times New Roman"/>
              </a:rPr>
              <a:t>une </a:t>
            </a:r>
            <a:r>
              <a:rPr lang="fr-FR" sz="2000" spc="-5" dirty="0" smtClean="0">
                <a:latin typeface="Times New Roman"/>
                <a:cs typeface="Times New Roman"/>
              </a:rPr>
              <a:t>barrière </a:t>
            </a:r>
            <a:r>
              <a:rPr lang="fr-FR" sz="2000" dirty="0" smtClean="0">
                <a:latin typeface="Times New Roman"/>
                <a:cs typeface="Times New Roman"/>
              </a:rPr>
              <a:t>contre la  </a:t>
            </a:r>
            <a:r>
              <a:rPr lang="fr-FR" sz="2000" spc="-5" dirty="0" smtClean="0">
                <a:latin typeface="Times New Roman"/>
                <a:cs typeface="Times New Roman"/>
              </a:rPr>
              <a:t>dissémination d’agent biologique </a:t>
            </a:r>
            <a:r>
              <a:rPr lang="fr-FR" sz="2000" dirty="0" smtClean="0">
                <a:latin typeface="Times New Roman"/>
                <a:cs typeface="Times New Roman"/>
              </a:rPr>
              <a:t>à l’extérieur de</a:t>
            </a:r>
            <a:r>
              <a:rPr lang="fr-FR" sz="2000" spc="5" dirty="0" smtClean="0">
                <a:latin typeface="Times New Roman"/>
                <a:cs typeface="Times New Roman"/>
              </a:rPr>
              <a:t> </a:t>
            </a:r>
            <a:r>
              <a:rPr lang="fr-FR" sz="2000" spc="-5" dirty="0" smtClean="0">
                <a:latin typeface="Times New Roman"/>
                <a:cs typeface="Times New Roman"/>
              </a:rPr>
              <a:t>celui-ci.</a:t>
            </a:r>
            <a:endParaRPr lang="fr-FR" sz="2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5"/>
          <p:cNvSpPr txBox="1"/>
          <p:nvPr/>
        </p:nvSpPr>
        <p:spPr>
          <a:xfrm>
            <a:off x="214282" y="0"/>
            <a:ext cx="8929718" cy="8930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43300"/>
              </a:lnSpc>
              <a:spcBef>
                <a:spcPts val="100"/>
              </a:spcBef>
            </a:pPr>
            <a:r>
              <a:rPr sz="2000" b="1" dirty="0">
                <a:latin typeface="Times New Roman"/>
                <a:cs typeface="Times New Roman"/>
              </a:rPr>
              <a:t>Le </a:t>
            </a:r>
            <a:r>
              <a:rPr sz="2000" b="1" spc="-5" dirty="0">
                <a:latin typeface="Times New Roman"/>
                <a:cs typeface="Times New Roman"/>
              </a:rPr>
              <a:t>classement des </a:t>
            </a:r>
            <a:r>
              <a:rPr sz="2000" b="1" dirty="0">
                <a:latin typeface="Times New Roman"/>
                <a:cs typeface="Times New Roman"/>
              </a:rPr>
              <a:t>agents </a:t>
            </a:r>
            <a:r>
              <a:rPr sz="2000" b="1" spc="-5" dirty="0">
                <a:latin typeface="Times New Roman"/>
                <a:cs typeface="Times New Roman"/>
              </a:rPr>
              <a:t>biologiques </a:t>
            </a:r>
            <a:r>
              <a:rPr sz="2000" spc="-5" dirty="0">
                <a:latin typeface="Times New Roman"/>
                <a:cs typeface="Times New Roman"/>
              </a:rPr>
              <a:t>en </a:t>
            </a:r>
            <a:r>
              <a:rPr sz="2000" dirty="0">
                <a:latin typeface="Times New Roman"/>
                <a:cs typeface="Times New Roman"/>
              </a:rPr>
              <a:t>4 </a:t>
            </a:r>
            <a:r>
              <a:rPr sz="2000" spc="-5" dirty="0">
                <a:latin typeface="Times New Roman"/>
                <a:cs typeface="Times New Roman"/>
              </a:rPr>
              <a:t>groupes est en </a:t>
            </a:r>
            <a:r>
              <a:rPr sz="2000" dirty="0">
                <a:latin typeface="Times New Roman"/>
                <a:cs typeface="Times New Roman"/>
              </a:rPr>
              <a:t>fonction de </a:t>
            </a:r>
            <a:r>
              <a:rPr sz="2000" spc="-5" dirty="0">
                <a:latin typeface="Times New Roman"/>
                <a:cs typeface="Times New Roman"/>
              </a:rPr>
              <a:t>l'importance </a:t>
            </a:r>
            <a:r>
              <a:rPr sz="2000" dirty="0">
                <a:latin typeface="Times New Roman"/>
                <a:cs typeface="Times New Roman"/>
              </a:rPr>
              <a:t>du risque  </a:t>
            </a:r>
            <a:r>
              <a:rPr sz="2000" spc="-5" dirty="0">
                <a:latin typeface="Times New Roman"/>
                <a:cs typeface="Times New Roman"/>
              </a:rPr>
              <a:t>d'infection qu'ils </a:t>
            </a:r>
            <a:r>
              <a:rPr sz="2000" dirty="0">
                <a:latin typeface="Times New Roman"/>
                <a:cs typeface="Times New Roman"/>
              </a:rPr>
              <a:t>représentent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</p:txBody>
      </p:sp>
      <p:graphicFrame>
        <p:nvGraphicFramePr>
          <p:cNvPr id="3" name="object 6"/>
          <p:cNvGraphicFramePr>
            <a:graphicFrameLocks noGrp="1"/>
          </p:cNvGraphicFramePr>
          <p:nvPr/>
        </p:nvGraphicFramePr>
        <p:xfrm>
          <a:off x="214282" y="928670"/>
          <a:ext cx="8501122" cy="60969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98295"/>
                <a:gridCol w="7002827"/>
              </a:tblGrid>
              <a:tr h="68982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5"/>
                        </a:spcBef>
                      </a:pPr>
                      <a:r>
                        <a:rPr sz="1800" b="1" spc="-10" dirty="0">
                          <a:solidFill>
                            <a:srgbClr val="30849B"/>
                          </a:solidFill>
                          <a:latin typeface="Times New Roman"/>
                          <a:cs typeface="Times New Roman"/>
                        </a:rPr>
                        <a:t>Groupe</a:t>
                      </a:r>
                      <a:r>
                        <a:rPr sz="1800" b="1" spc="-20" dirty="0">
                          <a:solidFill>
                            <a:srgbClr val="30849B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30849B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441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115"/>
                        </a:spcBef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agents biologiques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non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susceptibles de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provoquer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une maladie chez</a:t>
                      </a:r>
                      <a:r>
                        <a:rPr sz="1800" spc="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l'homme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416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7447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5"/>
                        </a:spcBef>
                      </a:pPr>
                      <a:r>
                        <a:rPr sz="1800" b="1" spc="-10" dirty="0">
                          <a:solidFill>
                            <a:srgbClr val="30849B"/>
                          </a:solidFill>
                          <a:latin typeface="Times New Roman"/>
                          <a:cs typeface="Times New Roman"/>
                        </a:rPr>
                        <a:t>Groupe</a:t>
                      </a:r>
                      <a:r>
                        <a:rPr sz="1800" b="1" spc="-20" dirty="0">
                          <a:solidFill>
                            <a:srgbClr val="30849B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30849B"/>
                          </a:solidFill>
                          <a:latin typeface="Times New Roman"/>
                          <a:cs typeface="Times New Roman"/>
                        </a:rPr>
                        <a:t>2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441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64135" algn="just">
                        <a:lnSpc>
                          <a:spcPct val="143800"/>
                        </a:lnSpc>
                        <a:spcBef>
                          <a:spcPts val="484"/>
                        </a:spcBef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agents biologiques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pouvant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provoquer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une maladie chez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l'homme et constituer 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un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danger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pour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les travailleurs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; leur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propagation dans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la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collectivité est peu  probable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; il existe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généralement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une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prophylaxie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ou un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traitement</a:t>
                      </a:r>
                      <a:r>
                        <a:rPr sz="1800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efficaces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6159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8280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5"/>
                        </a:spcBef>
                      </a:pPr>
                      <a:r>
                        <a:rPr sz="1800" b="1" spc="-10" dirty="0">
                          <a:solidFill>
                            <a:srgbClr val="30849B"/>
                          </a:solidFill>
                          <a:latin typeface="Times New Roman"/>
                          <a:cs typeface="Times New Roman"/>
                        </a:rPr>
                        <a:t>Groupe</a:t>
                      </a:r>
                      <a:r>
                        <a:rPr sz="1800" b="1" spc="-20" dirty="0">
                          <a:solidFill>
                            <a:srgbClr val="30849B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30849B"/>
                          </a:solidFill>
                          <a:latin typeface="Times New Roman"/>
                          <a:cs typeface="Times New Roman"/>
                        </a:rPr>
                        <a:t>3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441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61594" algn="just">
                        <a:lnSpc>
                          <a:spcPct val="143700"/>
                        </a:lnSpc>
                        <a:spcBef>
                          <a:spcPts val="484"/>
                        </a:spcBef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agents biologiques pouvant provoquer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une maladie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grave chez l'homme et  constituer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un danger sérieux pour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les travailleurs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; leur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propagation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dans la 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collectivité est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possible mais il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existe généralement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une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prophylaxie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ou un 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traitement efficaces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6159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822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5"/>
                        </a:spcBef>
                      </a:pPr>
                      <a:r>
                        <a:rPr sz="1800" b="1" spc="-10" dirty="0">
                          <a:solidFill>
                            <a:srgbClr val="30849B"/>
                          </a:solidFill>
                          <a:latin typeface="Times New Roman"/>
                          <a:cs typeface="Times New Roman"/>
                        </a:rPr>
                        <a:t>Groupe</a:t>
                      </a:r>
                      <a:r>
                        <a:rPr sz="1800" b="1" spc="-20" dirty="0">
                          <a:solidFill>
                            <a:srgbClr val="30849B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30849B"/>
                          </a:solidFill>
                          <a:latin typeface="Times New Roman"/>
                          <a:cs typeface="Times New Roman"/>
                        </a:rPr>
                        <a:t>4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441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60325" algn="just">
                        <a:lnSpc>
                          <a:spcPct val="143600"/>
                        </a:lnSpc>
                        <a:spcBef>
                          <a:spcPts val="484"/>
                        </a:spcBef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agents biologiques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qui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provoquent des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maladies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graves chez l'homme et  constituent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un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danger sérieux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pour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les travailleurs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; le risque de propagation 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dans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la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collectivité est élevé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; il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n'existe généralement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ni prophylaxie ni 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traitement efficaces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6159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00002" y="1214422"/>
            <a:ext cx="8358278" cy="35445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1645">
              <a:lnSpc>
                <a:spcPct val="150000"/>
              </a:lnSpc>
              <a:spcBef>
                <a:spcPts val="720"/>
              </a:spcBef>
            </a:pPr>
            <a:r>
              <a:rPr lang="fr-FR" sz="2400" spc="-10" dirty="0" smtClean="0">
                <a:latin typeface="Times New Roman"/>
                <a:cs typeface="Times New Roman"/>
              </a:rPr>
              <a:t>Il</a:t>
            </a:r>
            <a:r>
              <a:rPr lang="fr-FR" sz="2400" spc="225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existe</a:t>
            </a:r>
            <a:r>
              <a:rPr lang="fr-FR" sz="2400" spc="204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ainsi</a:t>
            </a:r>
            <a:r>
              <a:rPr lang="fr-FR" sz="2400" spc="215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quatre</a:t>
            </a:r>
            <a:r>
              <a:rPr lang="fr-FR" sz="2400" spc="215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tableaux</a:t>
            </a:r>
            <a:r>
              <a:rPr lang="fr-FR" sz="2400" spc="229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classant</a:t>
            </a:r>
            <a:r>
              <a:rPr lang="fr-FR" sz="2400" spc="215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les</a:t>
            </a:r>
            <a:r>
              <a:rPr lang="fr-FR" sz="2400" spc="210" dirty="0" smtClean="0">
                <a:latin typeface="Times New Roman"/>
                <a:cs typeface="Times New Roman"/>
              </a:rPr>
              <a:t> </a:t>
            </a:r>
            <a:r>
              <a:rPr lang="fr-FR" sz="2400" b="1" spc="-5" dirty="0" smtClean="0">
                <a:latin typeface="Times New Roman"/>
                <a:cs typeface="Times New Roman"/>
              </a:rPr>
              <a:t>bactéries</a:t>
            </a:r>
            <a:r>
              <a:rPr lang="fr-FR" sz="2400" spc="-5" dirty="0" smtClean="0">
                <a:latin typeface="Times New Roman"/>
                <a:cs typeface="Times New Roman"/>
              </a:rPr>
              <a:t>,</a:t>
            </a:r>
            <a:r>
              <a:rPr lang="fr-FR" sz="2400" spc="210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les</a:t>
            </a:r>
            <a:r>
              <a:rPr lang="fr-FR" sz="2400" spc="210" dirty="0" smtClean="0">
                <a:latin typeface="Times New Roman"/>
                <a:cs typeface="Times New Roman"/>
              </a:rPr>
              <a:t> </a:t>
            </a:r>
            <a:r>
              <a:rPr lang="fr-FR" sz="2400" b="1" spc="-5" dirty="0" smtClean="0">
                <a:latin typeface="Times New Roman"/>
                <a:cs typeface="Times New Roman"/>
              </a:rPr>
              <a:t>virus</a:t>
            </a:r>
            <a:r>
              <a:rPr lang="fr-FR" sz="2400" spc="-5" dirty="0" smtClean="0">
                <a:latin typeface="Times New Roman"/>
                <a:cs typeface="Times New Roman"/>
              </a:rPr>
              <a:t>,</a:t>
            </a:r>
            <a:r>
              <a:rPr lang="fr-FR" sz="2400" spc="215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les</a:t>
            </a:r>
            <a:r>
              <a:rPr lang="fr-FR" sz="2400" spc="210" dirty="0" smtClean="0">
                <a:latin typeface="Times New Roman"/>
                <a:cs typeface="Times New Roman"/>
              </a:rPr>
              <a:t> </a:t>
            </a:r>
            <a:r>
              <a:rPr lang="fr-FR" sz="2400" b="1" dirty="0" smtClean="0">
                <a:latin typeface="Times New Roman"/>
                <a:cs typeface="Times New Roman"/>
              </a:rPr>
              <a:t>parasites</a:t>
            </a:r>
            <a:r>
              <a:rPr lang="fr-FR" sz="2400" b="1" spc="220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et</a:t>
            </a:r>
            <a:r>
              <a:rPr lang="fr-FR" sz="2400" spc="215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les</a:t>
            </a:r>
            <a:r>
              <a:rPr lang="fr-FR" sz="2400" spc="-5" dirty="0">
                <a:latin typeface="Times New Roman"/>
                <a:cs typeface="Times New Roman"/>
              </a:rPr>
              <a:t> </a:t>
            </a:r>
            <a:r>
              <a:rPr lang="fr-FR" sz="2400" b="1" spc="-5" dirty="0" smtClean="0">
                <a:latin typeface="Times New Roman"/>
                <a:cs typeface="Times New Roman"/>
              </a:rPr>
              <a:t>champignons</a:t>
            </a:r>
            <a:r>
              <a:rPr lang="fr-FR" sz="2400" spc="-5" dirty="0" smtClean="0">
                <a:latin typeface="Times New Roman"/>
                <a:cs typeface="Times New Roman"/>
              </a:rPr>
              <a:t>.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12700" marR="8890" algn="just">
              <a:lnSpc>
                <a:spcPct val="150000"/>
              </a:lnSpc>
              <a:spcBef>
                <a:spcPts val="1005"/>
              </a:spcBef>
            </a:pPr>
            <a:r>
              <a:rPr lang="fr-FR" sz="2400" spc="-10" dirty="0" smtClean="0">
                <a:latin typeface="Times New Roman"/>
                <a:cs typeface="Times New Roman"/>
              </a:rPr>
              <a:t>Les </a:t>
            </a:r>
            <a:r>
              <a:rPr lang="fr-FR" sz="2400" b="1" spc="-5" dirty="0" smtClean="0">
                <a:latin typeface="Times New Roman"/>
                <a:cs typeface="Times New Roman"/>
              </a:rPr>
              <a:t>prions </a:t>
            </a:r>
            <a:r>
              <a:rPr lang="fr-FR" sz="2400" dirty="0" smtClean="0">
                <a:latin typeface="Times New Roman"/>
                <a:cs typeface="Times New Roman"/>
              </a:rPr>
              <a:t>ont </a:t>
            </a:r>
            <a:r>
              <a:rPr lang="fr-FR" sz="2400" spc="-5" dirty="0" smtClean="0">
                <a:latin typeface="Times New Roman"/>
                <a:cs typeface="Times New Roman"/>
              </a:rPr>
              <a:t>été </a:t>
            </a:r>
            <a:r>
              <a:rPr lang="fr-FR" sz="2400" dirty="0" smtClean="0">
                <a:latin typeface="Times New Roman"/>
                <a:cs typeface="Times New Roman"/>
              </a:rPr>
              <a:t>qualifiés </a:t>
            </a:r>
            <a:r>
              <a:rPr lang="fr-FR" sz="2400" spc="-5" dirty="0" smtClean="0">
                <a:latin typeface="Times New Roman"/>
                <a:cs typeface="Times New Roman"/>
              </a:rPr>
              <a:t>d’agents transmissibles </a:t>
            </a:r>
            <a:r>
              <a:rPr lang="fr-FR" sz="2400" dirty="0" smtClean="0">
                <a:latin typeface="Times New Roman"/>
                <a:cs typeface="Times New Roman"/>
              </a:rPr>
              <a:t>non </a:t>
            </a:r>
            <a:r>
              <a:rPr lang="fr-FR" sz="2400" spc="-5" dirty="0" smtClean="0">
                <a:latin typeface="Times New Roman"/>
                <a:cs typeface="Times New Roman"/>
              </a:rPr>
              <a:t>conventionnels et </a:t>
            </a:r>
            <a:r>
              <a:rPr lang="fr-FR" sz="2400" dirty="0" smtClean="0">
                <a:latin typeface="Times New Roman"/>
                <a:cs typeface="Times New Roman"/>
              </a:rPr>
              <a:t>ont </a:t>
            </a:r>
            <a:r>
              <a:rPr lang="fr-FR" sz="2400" spc="-5" dirty="0" smtClean="0">
                <a:latin typeface="Times New Roman"/>
                <a:cs typeface="Times New Roman"/>
              </a:rPr>
              <a:t>également fait  l’objet d’une </a:t>
            </a:r>
            <a:r>
              <a:rPr lang="fr-FR" sz="2400" dirty="0" smtClean="0">
                <a:latin typeface="Times New Roman"/>
                <a:cs typeface="Times New Roman"/>
              </a:rPr>
              <a:t>classification </a:t>
            </a:r>
            <a:r>
              <a:rPr lang="fr-FR" sz="2400" spc="-5" dirty="0" smtClean="0">
                <a:latin typeface="Times New Roman"/>
                <a:cs typeface="Times New Roman"/>
              </a:rPr>
              <a:t>particulière en </a:t>
            </a:r>
            <a:r>
              <a:rPr lang="fr-FR" sz="2400" dirty="0" smtClean="0">
                <a:latin typeface="Times New Roman"/>
                <a:cs typeface="Times New Roman"/>
              </a:rPr>
              <a:t>ce sens </a:t>
            </a:r>
            <a:r>
              <a:rPr lang="fr-FR" sz="2400" spc="-5" dirty="0" smtClean="0">
                <a:latin typeface="Times New Roman"/>
                <a:cs typeface="Times New Roman"/>
              </a:rPr>
              <a:t>qu’elle tient compte des souches et </a:t>
            </a:r>
            <a:r>
              <a:rPr lang="fr-FR" sz="2400" dirty="0" smtClean="0">
                <a:latin typeface="Times New Roman"/>
                <a:cs typeface="Times New Roman"/>
              </a:rPr>
              <a:t>de la  </a:t>
            </a:r>
            <a:r>
              <a:rPr lang="fr-FR" sz="2400" spc="-5" dirty="0" smtClean="0">
                <a:latin typeface="Times New Roman"/>
                <a:cs typeface="Times New Roman"/>
              </a:rPr>
              <a:t>nature des</a:t>
            </a:r>
            <a:r>
              <a:rPr lang="fr-FR" sz="2400" spc="-10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manipulations.</a:t>
            </a:r>
            <a:endParaRPr lang="fr-FR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00034" y="1500174"/>
            <a:ext cx="8286808" cy="3283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080" indent="448945" algn="just">
              <a:lnSpc>
                <a:spcPct val="144000"/>
              </a:lnSpc>
              <a:spcBef>
                <a:spcPts val="560"/>
              </a:spcBef>
            </a:pPr>
            <a:r>
              <a:rPr lang="fr-FR" sz="2400" b="1" spc="-10" dirty="0" smtClean="0">
                <a:latin typeface="Times New Roman"/>
                <a:cs typeface="Times New Roman"/>
              </a:rPr>
              <a:t>Les </a:t>
            </a:r>
            <a:r>
              <a:rPr lang="fr-FR" sz="2400" b="1" dirty="0" smtClean="0">
                <a:latin typeface="Times New Roman"/>
                <a:cs typeface="Times New Roman"/>
              </a:rPr>
              <a:t>produits </a:t>
            </a:r>
            <a:r>
              <a:rPr lang="fr-FR" sz="2400" b="1" spc="-5" dirty="0" smtClean="0">
                <a:latin typeface="Times New Roman"/>
                <a:cs typeface="Times New Roman"/>
              </a:rPr>
              <a:t>chimiques dangereux </a:t>
            </a:r>
            <a:r>
              <a:rPr lang="fr-FR" sz="2400" b="1" dirty="0" smtClean="0">
                <a:latin typeface="Times New Roman"/>
                <a:cs typeface="Times New Roman"/>
              </a:rPr>
              <a:t>sont </a:t>
            </a:r>
            <a:r>
              <a:rPr lang="fr-FR" sz="2400" b="1" spc="-5" dirty="0" smtClean="0">
                <a:latin typeface="Times New Roman"/>
                <a:cs typeface="Times New Roman"/>
              </a:rPr>
              <a:t>présents </a:t>
            </a:r>
            <a:r>
              <a:rPr lang="fr-FR" sz="2400" b="1" dirty="0" smtClean="0">
                <a:latin typeface="Times New Roman"/>
                <a:cs typeface="Times New Roman"/>
              </a:rPr>
              <a:t>dans </a:t>
            </a:r>
            <a:r>
              <a:rPr lang="fr-FR" sz="2400" b="1" spc="-5" dirty="0" smtClean="0">
                <a:latin typeface="Times New Roman"/>
                <a:cs typeface="Times New Roman"/>
              </a:rPr>
              <a:t>des lieux </a:t>
            </a:r>
            <a:r>
              <a:rPr lang="fr-FR" sz="2400" b="1" dirty="0" smtClean="0">
                <a:latin typeface="Times New Roman"/>
                <a:cs typeface="Times New Roman"/>
              </a:rPr>
              <a:t>de </a:t>
            </a:r>
            <a:r>
              <a:rPr lang="fr-FR" sz="2400" b="1" spc="-5" dirty="0" smtClean="0">
                <a:latin typeface="Times New Roman"/>
                <a:cs typeface="Times New Roman"/>
              </a:rPr>
              <a:t>travail. </a:t>
            </a:r>
            <a:r>
              <a:rPr lang="fr-FR" sz="2400" b="1" dirty="0" smtClean="0">
                <a:latin typeface="Times New Roman"/>
                <a:cs typeface="Times New Roman"/>
              </a:rPr>
              <a:t>Ce sont </a:t>
            </a:r>
            <a:r>
              <a:rPr lang="fr-FR" sz="2400" b="1" spc="-5" dirty="0" smtClean="0">
                <a:latin typeface="Times New Roman"/>
                <a:cs typeface="Times New Roman"/>
              </a:rPr>
              <a:t>des  </a:t>
            </a:r>
            <a:r>
              <a:rPr lang="fr-FR" sz="2400" b="1" dirty="0" smtClean="0">
                <a:latin typeface="Times New Roman"/>
                <a:cs typeface="Times New Roman"/>
              </a:rPr>
              <a:t>solvants, </a:t>
            </a:r>
            <a:r>
              <a:rPr lang="fr-FR" sz="2400" b="1" spc="-5" dirty="0" smtClean="0">
                <a:latin typeface="Times New Roman"/>
                <a:cs typeface="Times New Roman"/>
              </a:rPr>
              <a:t>des produits </a:t>
            </a:r>
            <a:r>
              <a:rPr lang="fr-FR" sz="2400" b="1" dirty="0" smtClean="0">
                <a:latin typeface="Times New Roman"/>
                <a:cs typeface="Times New Roman"/>
              </a:rPr>
              <a:t>de </a:t>
            </a:r>
            <a:r>
              <a:rPr lang="fr-FR" sz="2400" b="1" spc="-5" dirty="0" smtClean="0">
                <a:latin typeface="Times New Roman"/>
                <a:cs typeface="Times New Roman"/>
              </a:rPr>
              <a:t>nettoyage, des produits chimiques </a:t>
            </a:r>
            <a:r>
              <a:rPr lang="fr-FR" sz="2400" b="1" dirty="0" smtClean="0">
                <a:latin typeface="Times New Roman"/>
                <a:cs typeface="Times New Roman"/>
              </a:rPr>
              <a:t>de </a:t>
            </a:r>
            <a:r>
              <a:rPr lang="fr-FR" sz="2400" b="1" spc="-5" dirty="0" smtClean="0">
                <a:latin typeface="Times New Roman"/>
                <a:cs typeface="Times New Roman"/>
              </a:rPr>
              <a:t>laboratoire, etc. Ces produits,  créés naturellement </a:t>
            </a:r>
            <a:r>
              <a:rPr lang="fr-FR" sz="2400" b="1" dirty="0" smtClean="0">
                <a:latin typeface="Times New Roman"/>
                <a:cs typeface="Times New Roman"/>
              </a:rPr>
              <a:t>ou </a:t>
            </a:r>
            <a:r>
              <a:rPr lang="fr-FR" sz="2400" b="1" spc="-5" dirty="0" smtClean="0">
                <a:latin typeface="Times New Roman"/>
                <a:cs typeface="Times New Roman"/>
              </a:rPr>
              <a:t>synthétiquement, </a:t>
            </a:r>
            <a:r>
              <a:rPr lang="fr-FR" sz="2400" b="1" dirty="0" smtClean="0">
                <a:latin typeface="Times New Roman"/>
                <a:cs typeface="Times New Roman"/>
              </a:rPr>
              <a:t>ne peuvent </a:t>
            </a:r>
            <a:r>
              <a:rPr lang="fr-FR" sz="2400" b="1" spc="-5" dirty="0" smtClean="0">
                <a:latin typeface="Times New Roman"/>
                <a:cs typeface="Times New Roman"/>
              </a:rPr>
              <a:t>porter atteinte aux travailleurs </a:t>
            </a:r>
            <a:r>
              <a:rPr lang="fr-FR" sz="2400" b="1" dirty="0" smtClean="0">
                <a:latin typeface="Times New Roman"/>
                <a:cs typeface="Times New Roman"/>
              </a:rPr>
              <a:t>que </a:t>
            </a:r>
            <a:r>
              <a:rPr lang="fr-FR" sz="2400" b="1" spc="-5" dirty="0" smtClean="0">
                <a:latin typeface="Times New Roman"/>
                <a:cs typeface="Times New Roman"/>
              </a:rPr>
              <a:t>s’ils  entrent </a:t>
            </a:r>
            <a:r>
              <a:rPr lang="fr-FR" sz="2400" b="1" dirty="0" smtClean="0">
                <a:latin typeface="Times New Roman"/>
                <a:cs typeface="Times New Roman"/>
              </a:rPr>
              <a:t>dans l’organisme </a:t>
            </a:r>
            <a:r>
              <a:rPr lang="fr-FR" sz="2400" b="1" spc="-5" dirty="0" smtClean="0">
                <a:latin typeface="Times New Roman"/>
                <a:cs typeface="Times New Roman"/>
              </a:rPr>
              <a:t>et modifient </a:t>
            </a:r>
            <a:r>
              <a:rPr lang="fr-FR" sz="2400" b="1" dirty="0" smtClean="0">
                <a:latin typeface="Times New Roman"/>
                <a:cs typeface="Times New Roman"/>
              </a:rPr>
              <a:t>ou </a:t>
            </a:r>
            <a:r>
              <a:rPr lang="fr-FR" sz="2400" b="1" spc="-5" dirty="0" smtClean="0">
                <a:latin typeface="Times New Roman"/>
                <a:cs typeface="Times New Roman"/>
              </a:rPr>
              <a:t>endommagent </a:t>
            </a:r>
            <a:r>
              <a:rPr lang="fr-FR" sz="2400" b="1" dirty="0" smtClean="0">
                <a:latin typeface="Times New Roman"/>
                <a:cs typeface="Times New Roman"/>
              </a:rPr>
              <a:t>des</a:t>
            </a:r>
            <a:r>
              <a:rPr lang="fr-FR" sz="2400" b="1" spc="25" dirty="0" smtClean="0">
                <a:latin typeface="Times New Roman"/>
                <a:cs typeface="Times New Roman"/>
              </a:rPr>
              <a:t> </a:t>
            </a:r>
            <a:r>
              <a:rPr lang="fr-FR" sz="2400" b="1" dirty="0" smtClean="0">
                <a:latin typeface="Times New Roman"/>
                <a:cs typeface="Times New Roman"/>
              </a:rPr>
              <a:t>cellules.</a:t>
            </a:r>
            <a:endParaRPr lang="fr-FR" sz="2400" b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357166"/>
            <a:ext cx="8643998" cy="5679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41300" algn="just">
              <a:lnSpc>
                <a:spcPct val="100000"/>
              </a:lnSpc>
              <a:spcBef>
                <a:spcPts val="100"/>
              </a:spcBef>
            </a:pPr>
            <a:r>
              <a:rPr lang="fr-FR" sz="2000" b="1" dirty="0" smtClean="0">
                <a:solidFill>
                  <a:srgbClr val="205768"/>
                </a:solidFill>
                <a:latin typeface="Times New Roman"/>
                <a:cs typeface="Times New Roman"/>
              </a:rPr>
              <a:t>4. Les </a:t>
            </a:r>
            <a:r>
              <a:rPr lang="fr-FR" sz="2000" b="1" spc="-10" dirty="0" smtClean="0">
                <a:solidFill>
                  <a:srgbClr val="205768"/>
                </a:solidFill>
                <a:latin typeface="Times New Roman"/>
                <a:cs typeface="Times New Roman"/>
              </a:rPr>
              <a:t>voies </a:t>
            </a:r>
            <a:r>
              <a:rPr lang="fr-FR" sz="2000" b="1" dirty="0" smtClean="0">
                <a:solidFill>
                  <a:srgbClr val="205768"/>
                </a:solidFill>
                <a:latin typeface="Times New Roman"/>
                <a:cs typeface="Times New Roman"/>
              </a:rPr>
              <a:t>de</a:t>
            </a:r>
            <a:r>
              <a:rPr lang="fr-FR" sz="2000" b="1" spc="100" dirty="0" smtClean="0">
                <a:solidFill>
                  <a:srgbClr val="205768"/>
                </a:solidFill>
                <a:latin typeface="Times New Roman"/>
                <a:cs typeface="Times New Roman"/>
              </a:rPr>
              <a:t> </a:t>
            </a:r>
            <a:r>
              <a:rPr lang="fr-FR" sz="2000" b="1" spc="-5" dirty="0" smtClean="0">
                <a:solidFill>
                  <a:srgbClr val="205768"/>
                </a:solidFill>
                <a:latin typeface="Times New Roman"/>
                <a:cs typeface="Times New Roman"/>
              </a:rPr>
              <a:t>pénétration</a:t>
            </a:r>
            <a:endParaRPr lang="fr-FR" sz="2000" dirty="0" smtClean="0">
              <a:latin typeface="Times New Roman"/>
              <a:cs typeface="Times New Roman"/>
            </a:endParaRPr>
          </a:p>
          <a:p>
            <a:pPr marL="12700" marR="10160" indent="228600">
              <a:lnSpc>
                <a:spcPct val="144200"/>
              </a:lnSpc>
              <a:spcBef>
                <a:spcPts val="1090"/>
              </a:spcBef>
            </a:pPr>
            <a:r>
              <a:rPr lang="fr-FR" sz="2000" spc="-5" dirty="0" smtClean="0">
                <a:latin typeface="Times New Roman"/>
                <a:cs typeface="Times New Roman"/>
              </a:rPr>
              <a:t>On </a:t>
            </a:r>
            <a:r>
              <a:rPr lang="fr-FR" sz="2000" dirty="0" smtClean="0">
                <a:latin typeface="Times New Roman"/>
                <a:cs typeface="Times New Roman"/>
              </a:rPr>
              <a:t>décrit </a:t>
            </a:r>
            <a:r>
              <a:rPr lang="fr-FR" sz="2000" spc="-5" dirty="0" smtClean="0">
                <a:latin typeface="Times New Roman"/>
                <a:cs typeface="Times New Roman"/>
              </a:rPr>
              <a:t>classiquement </a:t>
            </a:r>
            <a:r>
              <a:rPr lang="fr-FR" sz="2000" dirty="0" smtClean="0">
                <a:latin typeface="Times New Roman"/>
                <a:cs typeface="Times New Roman"/>
              </a:rPr>
              <a:t>trois </a:t>
            </a:r>
            <a:r>
              <a:rPr lang="fr-FR" sz="2000" spc="-5" dirty="0" smtClean="0">
                <a:latin typeface="Times New Roman"/>
                <a:cs typeface="Times New Roman"/>
              </a:rPr>
              <a:t>types </a:t>
            </a:r>
            <a:r>
              <a:rPr lang="fr-FR" sz="2000" dirty="0" smtClean="0">
                <a:latin typeface="Times New Roman"/>
                <a:cs typeface="Times New Roman"/>
              </a:rPr>
              <a:t>de voies </a:t>
            </a:r>
            <a:r>
              <a:rPr lang="fr-FR" sz="2000" spc="5" dirty="0" smtClean="0">
                <a:latin typeface="Times New Roman"/>
                <a:cs typeface="Times New Roman"/>
              </a:rPr>
              <a:t>de </a:t>
            </a:r>
            <a:r>
              <a:rPr lang="fr-FR" sz="2000" spc="-5" dirty="0" smtClean="0">
                <a:latin typeface="Times New Roman"/>
                <a:cs typeface="Times New Roman"/>
              </a:rPr>
              <a:t>pénétration </a:t>
            </a:r>
            <a:r>
              <a:rPr lang="fr-FR" sz="2000" dirty="0" smtClean="0">
                <a:latin typeface="Times New Roman"/>
                <a:cs typeface="Times New Roman"/>
              </a:rPr>
              <a:t>des agents </a:t>
            </a:r>
            <a:r>
              <a:rPr lang="fr-FR" sz="2000" spc="-5" dirty="0" smtClean="0">
                <a:latin typeface="Times New Roman"/>
                <a:cs typeface="Times New Roman"/>
              </a:rPr>
              <a:t>biologiques dans  l’organisme en milieu professionnel</a:t>
            </a:r>
            <a:r>
              <a:rPr lang="fr-FR" sz="2000" spc="10" dirty="0" smtClean="0">
                <a:latin typeface="Times New Roman"/>
                <a:cs typeface="Times New Roman"/>
              </a:rPr>
              <a:t> </a:t>
            </a:r>
            <a:r>
              <a:rPr lang="fr-FR" sz="2000" dirty="0" smtClean="0">
                <a:latin typeface="Times New Roman"/>
                <a:cs typeface="Times New Roman"/>
              </a:rPr>
              <a:t>:</a:t>
            </a: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lang="fr-FR" sz="2000" dirty="0" smtClean="0">
              <a:latin typeface="Times New Roman"/>
              <a:cs typeface="Times New Roman"/>
            </a:endParaRPr>
          </a:p>
          <a:p>
            <a:pPr marL="469265" indent="-228600" algn="just">
              <a:lnSpc>
                <a:spcPct val="100000"/>
              </a:lnSpc>
              <a:buAutoNum type="arabicPeriod"/>
              <a:tabLst>
                <a:tab pos="469900" algn="l"/>
              </a:tabLst>
            </a:pPr>
            <a:r>
              <a:rPr lang="fr-FR" sz="2000" b="1" spc="-5" dirty="0" smtClean="0">
                <a:latin typeface="Times New Roman"/>
                <a:cs typeface="Times New Roman"/>
              </a:rPr>
              <a:t>la </a:t>
            </a:r>
            <a:r>
              <a:rPr lang="fr-FR" sz="2000" b="1" spc="-10" dirty="0" smtClean="0">
                <a:latin typeface="Times New Roman"/>
                <a:cs typeface="Times New Roman"/>
              </a:rPr>
              <a:t>voie </a:t>
            </a:r>
            <a:r>
              <a:rPr lang="fr-FR" sz="2000" b="1" spc="-5" dirty="0" smtClean="0">
                <a:latin typeface="Times New Roman"/>
                <a:cs typeface="Times New Roman"/>
              </a:rPr>
              <a:t>aérienne</a:t>
            </a:r>
            <a:endParaRPr lang="fr-FR" sz="2000" dirty="0" smtClean="0">
              <a:latin typeface="Times New Roman"/>
              <a:cs typeface="Times New Roman"/>
            </a:endParaRPr>
          </a:p>
          <a:p>
            <a:pPr marL="12700" marR="5080" indent="38100" algn="just">
              <a:lnSpc>
                <a:spcPct val="143700"/>
              </a:lnSpc>
              <a:spcBef>
                <a:spcPts val="1020"/>
              </a:spcBef>
            </a:pPr>
            <a:r>
              <a:rPr lang="fr-FR" sz="2000" spc="-5" dirty="0" smtClean="0">
                <a:latin typeface="Times New Roman"/>
                <a:cs typeface="Times New Roman"/>
              </a:rPr>
              <a:t>C’est </a:t>
            </a:r>
            <a:r>
              <a:rPr lang="fr-FR" sz="2000" dirty="0" smtClean="0">
                <a:latin typeface="Times New Roman"/>
                <a:cs typeface="Times New Roman"/>
              </a:rPr>
              <a:t>la principale voie </a:t>
            </a:r>
            <a:r>
              <a:rPr lang="fr-FR" sz="2000" spc="-5" dirty="0" smtClean="0">
                <a:latin typeface="Times New Roman"/>
                <a:cs typeface="Times New Roman"/>
              </a:rPr>
              <a:t>d’entrée </a:t>
            </a:r>
            <a:r>
              <a:rPr lang="fr-FR" sz="2000" dirty="0" smtClean="0">
                <a:latin typeface="Times New Roman"/>
                <a:cs typeface="Times New Roman"/>
              </a:rPr>
              <a:t>des agents </a:t>
            </a:r>
            <a:r>
              <a:rPr lang="fr-FR" sz="2000" spc="-5" dirty="0" smtClean="0">
                <a:latin typeface="Times New Roman"/>
                <a:cs typeface="Times New Roman"/>
              </a:rPr>
              <a:t>biologiques, </a:t>
            </a:r>
            <a:r>
              <a:rPr lang="fr-FR" sz="2000" dirty="0" smtClean="0">
                <a:latin typeface="Times New Roman"/>
                <a:cs typeface="Times New Roman"/>
              </a:rPr>
              <a:t>mais aussi qui </a:t>
            </a:r>
            <a:r>
              <a:rPr lang="fr-FR" sz="2000" spc="-5" dirty="0" smtClean="0">
                <a:latin typeface="Times New Roman"/>
                <a:cs typeface="Times New Roman"/>
              </a:rPr>
              <a:t>se répand  insensiblement, qu’elle se fasse </a:t>
            </a:r>
            <a:r>
              <a:rPr lang="fr-FR" sz="2000" dirty="0" smtClean="0">
                <a:latin typeface="Times New Roman"/>
                <a:cs typeface="Times New Roman"/>
              </a:rPr>
              <a:t>par </a:t>
            </a:r>
            <a:r>
              <a:rPr lang="fr-FR" sz="2000" spc="-5" dirty="0" smtClean="0">
                <a:latin typeface="Times New Roman"/>
                <a:cs typeface="Times New Roman"/>
              </a:rPr>
              <a:t>aérosols inhalés </a:t>
            </a:r>
            <a:r>
              <a:rPr lang="fr-FR" sz="2000" dirty="0" smtClean="0">
                <a:latin typeface="Times New Roman"/>
                <a:cs typeface="Times New Roman"/>
              </a:rPr>
              <a:t>ou </a:t>
            </a:r>
            <a:r>
              <a:rPr lang="fr-FR" sz="2000" spc="-5" dirty="0" smtClean="0">
                <a:latin typeface="Times New Roman"/>
                <a:cs typeface="Times New Roman"/>
              </a:rPr>
              <a:t>par ingestion accidentelle. Les  aérosols générés par les centrifugeuses </a:t>
            </a:r>
            <a:r>
              <a:rPr lang="fr-FR" sz="2000" dirty="0" smtClean="0">
                <a:latin typeface="Times New Roman"/>
                <a:cs typeface="Times New Roman"/>
              </a:rPr>
              <a:t>non </a:t>
            </a:r>
            <a:r>
              <a:rPr lang="fr-FR" sz="2000" spc="-5" dirty="0" smtClean="0">
                <a:latin typeface="Times New Roman"/>
                <a:cs typeface="Times New Roman"/>
              </a:rPr>
              <a:t>fermées </a:t>
            </a:r>
            <a:r>
              <a:rPr lang="fr-FR" sz="2000" dirty="0" smtClean="0">
                <a:latin typeface="Times New Roman"/>
                <a:cs typeface="Times New Roman"/>
              </a:rPr>
              <a:t>ou </a:t>
            </a:r>
            <a:r>
              <a:rPr lang="fr-FR" sz="2000" spc="-5" dirty="0" smtClean="0">
                <a:latin typeface="Times New Roman"/>
                <a:cs typeface="Times New Roman"/>
              </a:rPr>
              <a:t>ouvertes avant </a:t>
            </a:r>
            <a:r>
              <a:rPr lang="fr-FR" sz="2000" dirty="0" smtClean="0">
                <a:latin typeface="Times New Roman"/>
                <a:cs typeface="Times New Roman"/>
              </a:rPr>
              <a:t>leur </a:t>
            </a:r>
            <a:r>
              <a:rPr lang="fr-FR" sz="2000" spc="-5" dirty="0" smtClean="0">
                <a:latin typeface="Times New Roman"/>
                <a:cs typeface="Times New Roman"/>
              </a:rPr>
              <a:t>arrêt complet, </a:t>
            </a:r>
            <a:r>
              <a:rPr lang="fr-FR" sz="2000" dirty="0" smtClean="0">
                <a:latin typeface="Times New Roman"/>
                <a:cs typeface="Times New Roman"/>
              </a:rPr>
              <a:t>ou  </a:t>
            </a:r>
            <a:r>
              <a:rPr lang="fr-FR" sz="2000" spc="-5" dirty="0" smtClean="0">
                <a:latin typeface="Times New Roman"/>
                <a:cs typeface="Times New Roman"/>
              </a:rPr>
              <a:t>les vortex </a:t>
            </a:r>
            <a:r>
              <a:rPr lang="fr-FR" sz="2000" dirty="0" smtClean="0">
                <a:latin typeface="Times New Roman"/>
                <a:cs typeface="Times New Roman"/>
              </a:rPr>
              <a:t>à tubes non bouchés, sont mal quantifiables </a:t>
            </a:r>
            <a:r>
              <a:rPr lang="fr-FR" sz="2000" spc="-5" dirty="0" smtClean="0">
                <a:latin typeface="Times New Roman"/>
                <a:cs typeface="Times New Roman"/>
              </a:rPr>
              <a:t>et </a:t>
            </a:r>
            <a:r>
              <a:rPr lang="fr-FR" sz="2000" dirty="0" smtClean="0">
                <a:latin typeface="Times New Roman"/>
                <a:cs typeface="Times New Roman"/>
              </a:rPr>
              <a:t>leur virulence est </a:t>
            </a:r>
            <a:r>
              <a:rPr lang="fr-FR" sz="2000" spc="-5" dirty="0" smtClean="0">
                <a:latin typeface="Times New Roman"/>
                <a:cs typeface="Times New Roman"/>
              </a:rPr>
              <a:t>difficile </a:t>
            </a:r>
            <a:r>
              <a:rPr lang="fr-FR" sz="2000" dirty="0" smtClean="0">
                <a:latin typeface="Times New Roman"/>
                <a:cs typeface="Times New Roman"/>
              </a:rPr>
              <a:t>à </a:t>
            </a:r>
            <a:r>
              <a:rPr lang="fr-FR" sz="2000" spc="-5" dirty="0" smtClean="0">
                <a:latin typeface="Times New Roman"/>
                <a:cs typeface="Times New Roman"/>
              </a:rPr>
              <a:t>établir.  </a:t>
            </a:r>
            <a:r>
              <a:rPr lang="fr-FR" sz="2000" spc="-10" dirty="0" smtClean="0">
                <a:latin typeface="Times New Roman"/>
                <a:cs typeface="Times New Roman"/>
              </a:rPr>
              <a:t>Le </a:t>
            </a:r>
            <a:r>
              <a:rPr lang="fr-FR" sz="2000" spc="-5" dirty="0" smtClean="0">
                <a:latin typeface="Times New Roman"/>
                <a:cs typeface="Times New Roman"/>
              </a:rPr>
              <a:t>non-respect </a:t>
            </a:r>
            <a:r>
              <a:rPr lang="fr-FR" sz="2000" dirty="0" smtClean="0">
                <a:latin typeface="Times New Roman"/>
                <a:cs typeface="Times New Roman"/>
              </a:rPr>
              <a:t>des règles </a:t>
            </a:r>
            <a:r>
              <a:rPr lang="fr-FR" sz="2000" spc="-5" dirty="0" smtClean="0">
                <a:latin typeface="Times New Roman"/>
                <a:cs typeface="Times New Roman"/>
              </a:rPr>
              <a:t>élémentaires d’hygiène suffit malheureusement souvent </a:t>
            </a:r>
            <a:r>
              <a:rPr lang="fr-FR" sz="2000" dirty="0" smtClean="0">
                <a:latin typeface="Times New Roman"/>
                <a:cs typeface="Times New Roman"/>
              </a:rPr>
              <a:t>à expliquer  un bon nombre de </a:t>
            </a:r>
            <a:r>
              <a:rPr lang="fr-FR" sz="2000" spc="-5" dirty="0" smtClean="0">
                <a:latin typeface="Times New Roman"/>
                <a:cs typeface="Times New Roman"/>
              </a:rPr>
              <a:t>contaminations </a:t>
            </a:r>
            <a:r>
              <a:rPr lang="fr-FR" sz="2000" dirty="0" smtClean="0">
                <a:latin typeface="Times New Roman"/>
                <a:cs typeface="Times New Roman"/>
              </a:rPr>
              <a:t>: </a:t>
            </a:r>
            <a:r>
              <a:rPr lang="fr-FR" sz="2000" spc="-5" dirty="0" smtClean="0">
                <a:latin typeface="Times New Roman"/>
                <a:cs typeface="Times New Roman"/>
              </a:rPr>
              <a:t>manger dans </a:t>
            </a:r>
            <a:r>
              <a:rPr lang="fr-FR" sz="2000" dirty="0" smtClean="0">
                <a:latin typeface="Times New Roman"/>
                <a:cs typeface="Times New Roman"/>
              </a:rPr>
              <a:t>le </a:t>
            </a:r>
            <a:r>
              <a:rPr lang="fr-FR" sz="2000" spc="-5" dirty="0" smtClean="0">
                <a:latin typeface="Times New Roman"/>
                <a:cs typeface="Times New Roman"/>
              </a:rPr>
              <a:t>laboratoire, fumer </a:t>
            </a:r>
            <a:r>
              <a:rPr lang="fr-FR" sz="2000" dirty="0" smtClean="0">
                <a:latin typeface="Times New Roman"/>
                <a:cs typeface="Times New Roman"/>
              </a:rPr>
              <a:t>(2 </a:t>
            </a:r>
            <a:r>
              <a:rPr lang="fr-FR" sz="2000" spc="-5" dirty="0" smtClean="0">
                <a:latin typeface="Times New Roman"/>
                <a:cs typeface="Times New Roman"/>
              </a:rPr>
              <a:t>cas </a:t>
            </a:r>
            <a:r>
              <a:rPr lang="fr-FR" sz="2000" dirty="0" smtClean="0">
                <a:latin typeface="Times New Roman"/>
                <a:cs typeface="Times New Roman"/>
              </a:rPr>
              <a:t>de </a:t>
            </a:r>
            <a:r>
              <a:rPr lang="fr-FR" sz="2000" spc="-5" dirty="0" smtClean="0">
                <a:latin typeface="Times New Roman"/>
                <a:cs typeface="Times New Roman"/>
              </a:rPr>
              <a:t>tuberculose  décrits), porter ses </a:t>
            </a:r>
            <a:r>
              <a:rPr lang="fr-FR" sz="2000" dirty="0" smtClean="0">
                <a:latin typeface="Times New Roman"/>
                <a:cs typeface="Times New Roman"/>
              </a:rPr>
              <a:t>mains à la </a:t>
            </a:r>
            <a:r>
              <a:rPr lang="fr-FR" sz="2000" spc="-5" dirty="0" smtClean="0">
                <a:latin typeface="Times New Roman"/>
                <a:cs typeface="Times New Roman"/>
              </a:rPr>
              <a:t>bouche sans </a:t>
            </a:r>
            <a:r>
              <a:rPr lang="fr-FR" sz="2000" dirty="0" smtClean="0">
                <a:latin typeface="Times New Roman"/>
                <a:cs typeface="Times New Roman"/>
              </a:rPr>
              <a:t>les </a:t>
            </a:r>
            <a:r>
              <a:rPr lang="fr-FR" sz="2000" spc="-5" dirty="0" smtClean="0">
                <a:latin typeface="Times New Roman"/>
                <a:cs typeface="Times New Roman"/>
              </a:rPr>
              <a:t>avoir lavées sont autant </a:t>
            </a:r>
            <a:r>
              <a:rPr lang="fr-FR" sz="2000" dirty="0" smtClean="0">
                <a:latin typeface="Times New Roman"/>
                <a:cs typeface="Times New Roman"/>
              </a:rPr>
              <a:t>d’erreurs à ne </a:t>
            </a:r>
            <a:r>
              <a:rPr lang="fr-FR" sz="2000" spc="-5" dirty="0" smtClean="0">
                <a:latin typeface="Times New Roman"/>
                <a:cs typeface="Times New Roman"/>
              </a:rPr>
              <a:t>pas  commettre.</a:t>
            </a:r>
            <a:endParaRPr lang="fr-FR" sz="2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472" y="357166"/>
            <a:ext cx="8286808" cy="62498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9265" indent="-228600" algn="just">
              <a:lnSpc>
                <a:spcPct val="100000"/>
              </a:lnSpc>
              <a:buAutoNum type="arabicPeriod" startAt="2"/>
              <a:tabLst>
                <a:tab pos="469900" algn="l"/>
              </a:tabLst>
            </a:pPr>
            <a:r>
              <a:rPr lang="fr-FR" sz="2400" b="1" spc="-5" dirty="0" smtClean="0">
                <a:latin typeface="Times New Roman"/>
                <a:cs typeface="Times New Roman"/>
              </a:rPr>
              <a:t>la </a:t>
            </a:r>
            <a:r>
              <a:rPr lang="fr-FR" sz="2400" b="1" spc="-10" dirty="0" smtClean="0">
                <a:latin typeface="Times New Roman"/>
                <a:cs typeface="Times New Roman"/>
              </a:rPr>
              <a:t>voie </a:t>
            </a:r>
            <a:r>
              <a:rPr lang="fr-FR" sz="2400" b="1" spc="-5" dirty="0" err="1" smtClean="0">
                <a:latin typeface="Times New Roman"/>
                <a:cs typeface="Times New Roman"/>
              </a:rPr>
              <a:t>cutanéo</a:t>
            </a:r>
            <a:r>
              <a:rPr lang="fr-FR" sz="2400" b="1" spc="-5" dirty="0" smtClean="0">
                <a:latin typeface="Times New Roman"/>
                <a:cs typeface="Times New Roman"/>
              </a:rPr>
              <a:t>-muqueuse</a:t>
            </a:r>
            <a:endParaRPr lang="fr-FR" sz="2400" dirty="0" smtClean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lang="fr-FR" sz="2400" dirty="0" smtClean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lang="fr-FR" sz="2400" dirty="0" smtClean="0">
                <a:latin typeface="Times New Roman"/>
                <a:cs typeface="Times New Roman"/>
              </a:rPr>
              <a:t>Elle </a:t>
            </a:r>
            <a:r>
              <a:rPr lang="fr-FR" sz="2400" spc="-5" dirty="0" smtClean="0">
                <a:latin typeface="Times New Roman"/>
                <a:cs typeface="Times New Roman"/>
              </a:rPr>
              <a:t>se décompose en </a:t>
            </a:r>
            <a:r>
              <a:rPr lang="fr-FR" sz="2400" dirty="0" smtClean="0">
                <a:latin typeface="Times New Roman"/>
                <a:cs typeface="Times New Roman"/>
              </a:rPr>
              <a:t>trois </a:t>
            </a:r>
            <a:r>
              <a:rPr lang="fr-FR" sz="2400" spc="-5" dirty="0" smtClean="0">
                <a:latin typeface="Times New Roman"/>
                <a:cs typeface="Times New Roman"/>
              </a:rPr>
              <a:t>catégories</a:t>
            </a:r>
            <a:r>
              <a:rPr lang="fr-FR" sz="2400" spc="10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:</a:t>
            </a: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lang="fr-FR" sz="2400" dirty="0" smtClean="0">
              <a:latin typeface="Times New Roman"/>
              <a:cs typeface="Times New Roman"/>
            </a:endParaRPr>
          </a:p>
          <a:p>
            <a:pPr marL="100965" indent="-88900" algn="just">
              <a:lnSpc>
                <a:spcPct val="100000"/>
              </a:lnSpc>
              <a:buFont typeface="Times New Roman"/>
              <a:buChar char="-"/>
              <a:tabLst>
                <a:tab pos="101600" algn="l"/>
              </a:tabLst>
            </a:pPr>
            <a:r>
              <a:rPr lang="fr-FR" sz="2400" b="1" spc="-5" dirty="0" smtClean="0">
                <a:latin typeface="Times New Roman"/>
                <a:cs typeface="Times New Roman"/>
              </a:rPr>
              <a:t>effraction cutanée </a:t>
            </a:r>
            <a:r>
              <a:rPr lang="fr-FR" sz="2400" dirty="0" smtClean="0">
                <a:latin typeface="Times New Roman"/>
                <a:cs typeface="Times New Roman"/>
              </a:rPr>
              <a:t>(piqûre ou coupure </a:t>
            </a:r>
            <a:r>
              <a:rPr lang="fr-FR" sz="2400" spc="-5" dirty="0" smtClean="0">
                <a:latin typeface="Times New Roman"/>
                <a:cs typeface="Times New Roman"/>
              </a:rPr>
              <a:t>accidentelles, projections sur </a:t>
            </a:r>
            <a:r>
              <a:rPr lang="fr-FR" sz="2400" dirty="0" smtClean="0">
                <a:latin typeface="Times New Roman"/>
                <a:cs typeface="Times New Roman"/>
              </a:rPr>
              <a:t>une </a:t>
            </a:r>
            <a:r>
              <a:rPr lang="fr-FR" sz="2400" spc="-5" dirty="0" smtClean="0">
                <a:latin typeface="Times New Roman"/>
                <a:cs typeface="Times New Roman"/>
              </a:rPr>
              <a:t>peau</a:t>
            </a:r>
            <a:r>
              <a:rPr lang="fr-FR" sz="2400" spc="65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lésée)</a:t>
            </a:r>
            <a:endParaRPr lang="fr-FR" sz="2400" dirty="0" smtClean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Times New Roman"/>
              <a:buChar char="-"/>
            </a:pPr>
            <a:endParaRPr lang="fr-FR" sz="2400" dirty="0" smtClean="0">
              <a:latin typeface="Times New Roman"/>
              <a:cs typeface="Times New Roman"/>
            </a:endParaRPr>
          </a:p>
          <a:p>
            <a:pPr marL="100965" indent="-88900">
              <a:lnSpc>
                <a:spcPct val="100000"/>
              </a:lnSpc>
              <a:buFont typeface="Times New Roman"/>
              <a:buChar char="-"/>
              <a:tabLst>
                <a:tab pos="101600" algn="l"/>
              </a:tabLst>
            </a:pPr>
            <a:r>
              <a:rPr lang="fr-FR" sz="2400" b="1" spc="-5" dirty="0" smtClean="0">
                <a:latin typeface="Times New Roman"/>
                <a:cs typeface="Times New Roman"/>
              </a:rPr>
              <a:t>projection sur une muqueuse</a:t>
            </a:r>
            <a:endParaRPr lang="fr-FR" sz="2400" dirty="0" smtClean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Times New Roman"/>
              <a:buChar char="-"/>
            </a:pPr>
            <a:endParaRPr lang="fr-FR" sz="2400" dirty="0" smtClean="0">
              <a:latin typeface="Times New Roman"/>
              <a:cs typeface="Times New Roman"/>
            </a:endParaRPr>
          </a:p>
          <a:p>
            <a:pPr marL="100965" indent="-88900">
              <a:lnSpc>
                <a:spcPct val="100000"/>
              </a:lnSpc>
              <a:buFont typeface="Times New Roman"/>
              <a:buChar char="-"/>
              <a:tabLst>
                <a:tab pos="101600" algn="l"/>
              </a:tabLst>
            </a:pPr>
            <a:r>
              <a:rPr lang="fr-FR" sz="2400" b="1" spc="-5" dirty="0" smtClean="0">
                <a:latin typeface="Times New Roman"/>
                <a:cs typeface="Times New Roman"/>
              </a:rPr>
              <a:t>projection sur </a:t>
            </a:r>
            <a:r>
              <a:rPr lang="fr-FR" sz="2400" b="1" dirty="0" smtClean="0">
                <a:latin typeface="Times New Roman"/>
                <a:cs typeface="Times New Roman"/>
              </a:rPr>
              <a:t>la </a:t>
            </a:r>
            <a:r>
              <a:rPr lang="fr-FR" sz="2400" b="1" spc="-5" dirty="0" smtClean="0">
                <a:latin typeface="Times New Roman"/>
                <a:cs typeface="Times New Roman"/>
              </a:rPr>
              <a:t>peau</a:t>
            </a:r>
            <a:r>
              <a:rPr lang="fr-FR" sz="2400" b="1" spc="-10" dirty="0" smtClean="0">
                <a:latin typeface="Times New Roman"/>
                <a:cs typeface="Times New Roman"/>
              </a:rPr>
              <a:t> </a:t>
            </a:r>
            <a:r>
              <a:rPr lang="fr-FR" sz="2400" b="1" dirty="0" smtClean="0">
                <a:latin typeface="Times New Roman"/>
                <a:cs typeface="Times New Roman"/>
              </a:rPr>
              <a:t>saine</a:t>
            </a:r>
            <a:endParaRPr lang="fr-FR" sz="2400" dirty="0" smtClean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lang="fr-FR" sz="2400" dirty="0" smtClean="0">
              <a:latin typeface="Times New Roman"/>
              <a:cs typeface="Times New Roman"/>
            </a:endParaRPr>
          </a:p>
          <a:p>
            <a:pPr marL="127000">
              <a:lnSpc>
                <a:spcPct val="100000"/>
              </a:lnSpc>
              <a:spcBef>
                <a:spcPts val="5"/>
              </a:spcBef>
            </a:pPr>
            <a:r>
              <a:rPr lang="fr-FR" sz="2400" b="1" dirty="0" smtClean="0">
                <a:latin typeface="Times New Roman"/>
                <a:cs typeface="Times New Roman"/>
              </a:rPr>
              <a:t>3. </a:t>
            </a:r>
            <a:r>
              <a:rPr lang="fr-FR" sz="2400" b="1" spc="-5" dirty="0" smtClean="0">
                <a:latin typeface="Times New Roman"/>
                <a:cs typeface="Times New Roman"/>
              </a:rPr>
              <a:t>la </a:t>
            </a:r>
            <a:r>
              <a:rPr lang="fr-FR" sz="2400" b="1" spc="-10" dirty="0" smtClean="0">
                <a:latin typeface="Times New Roman"/>
                <a:cs typeface="Times New Roman"/>
              </a:rPr>
              <a:t>voie</a:t>
            </a:r>
            <a:r>
              <a:rPr lang="fr-FR" sz="2400" b="1" spc="-5" dirty="0" smtClean="0">
                <a:latin typeface="Times New Roman"/>
                <a:cs typeface="Times New Roman"/>
              </a:rPr>
              <a:t> digestive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12700" marR="8255" algn="just">
              <a:lnSpc>
                <a:spcPct val="143300"/>
              </a:lnSpc>
              <a:spcBef>
                <a:spcPts val="1019"/>
              </a:spcBef>
            </a:pPr>
            <a:r>
              <a:rPr lang="fr-FR" sz="2400" dirty="0" smtClean="0">
                <a:latin typeface="Times New Roman"/>
                <a:cs typeface="Times New Roman"/>
              </a:rPr>
              <a:t>Toujours due à une </a:t>
            </a:r>
            <a:r>
              <a:rPr lang="fr-FR" sz="2400" spc="-5" dirty="0" smtClean="0">
                <a:latin typeface="Times New Roman"/>
                <a:cs typeface="Times New Roman"/>
              </a:rPr>
              <a:t>défaillance dans </a:t>
            </a:r>
            <a:r>
              <a:rPr lang="fr-FR" sz="2400" dirty="0" smtClean="0">
                <a:latin typeface="Times New Roman"/>
                <a:cs typeface="Times New Roman"/>
              </a:rPr>
              <a:t>les mesures </a:t>
            </a:r>
            <a:r>
              <a:rPr lang="fr-FR" sz="2400" spc="-5" dirty="0" smtClean="0">
                <a:latin typeface="Times New Roman"/>
                <a:cs typeface="Times New Roman"/>
              </a:rPr>
              <a:t>d’hygiène </a:t>
            </a:r>
            <a:r>
              <a:rPr lang="fr-FR" sz="2400" dirty="0" smtClean="0">
                <a:latin typeface="Times New Roman"/>
                <a:cs typeface="Times New Roman"/>
              </a:rPr>
              <a:t>individuelle </a:t>
            </a:r>
            <a:r>
              <a:rPr lang="fr-FR" sz="2400" spc="-5" dirty="0" smtClean="0">
                <a:latin typeface="Times New Roman"/>
                <a:cs typeface="Times New Roman"/>
              </a:rPr>
              <a:t>(défaut </a:t>
            </a:r>
            <a:r>
              <a:rPr lang="fr-FR" sz="2400" dirty="0" smtClean="0">
                <a:latin typeface="Times New Roman"/>
                <a:cs typeface="Times New Roman"/>
              </a:rPr>
              <a:t>de </a:t>
            </a:r>
            <a:r>
              <a:rPr lang="fr-FR" sz="2400" spc="-5" dirty="0" smtClean="0">
                <a:latin typeface="Times New Roman"/>
                <a:cs typeface="Times New Roman"/>
              </a:rPr>
              <a:t>lavage des  </a:t>
            </a:r>
            <a:r>
              <a:rPr lang="fr-FR" sz="2400" dirty="0" smtClean="0">
                <a:latin typeface="Times New Roman"/>
                <a:cs typeface="Times New Roman"/>
              </a:rPr>
              <a:t>mains) ou à </a:t>
            </a:r>
            <a:r>
              <a:rPr lang="fr-FR" sz="2400" spc="-5" dirty="0" smtClean="0">
                <a:latin typeface="Times New Roman"/>
                <a:cs typeface="Times New Roman"/>
              </a:rPr>
              <a:t>des </a:t>
            </a:r>
            <a:r>
              <a:rPr lang="fr-FR" sz="2400" dirty="0" smtClean="0">
                <a:latin typeface="Times New Roman"/>
                <a:cs typeface="Times New Roman"/>
              </a:rPr>
              <a:t>erreurs </a:t>
            </a:r>
            <a:r>
              <a:rPr lang="fr-FR" sz="2400" spc="-5" dirty="0" smtClean="0">
                <a:latin typeface="Times New Roman"/>
                <a:cs typeface="Times New Roman"/>
              </a:rPr>
              <a:t>techniques (pipetage </a:t>
            </a:r>
            <a:r>
              <a:rPr lang="fr-FR" sz="2400" dirty="0" smtClean="0">
                <a:latin typeface="Times New Roman"/>
                <a:cs typeface="Times New Roman"/>
              </a:rPr>
              <a:t>à </a:t>
            </a:r>
            <a:r>
              <a:rPr lang="fr-FR" sz="2400" spc="5" dirty="0" smtClean="0">
                <a:latin typeface="Times New Roman"/>
                <a:cs typeface="Times New Roman"/>
              </a:rPr>
              <a:t>la</a:t>
            </a:r>
            <a:r>
              <a:rPr lang="fr-FR" sz="2400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bouche).</a:t>
            </a:r>
            <a:endParaRPr lang="fr-FR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500042"/>
            <a:ext cx="8715436" cy="50922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2400" b="1" spc="-5" dirty="0" smtClean="0">
                <a:solidFill>
                  <a:srgbClr val="205768"/>
                </a:solidFill>
                <a:latin typeface="Times New Roman"/>
                <a:cs typeface="Times New Roman"/>
              </a:rPr>
              <a:t>5. Prévention </a:t>
            </a:r>
            <a:r>
              <a:rPr lang="fr-FR" sz="2400" b="1" spc="-5" dirty="0" smtClean="0">
                <a:solidFill>
                  <a:srgbClr val="205768"/>
                </a:solidFill>
                <a:latin typeface="Times New Roman"/>
                <a:cs typeface="Times New Roman"/>
              </a:rPr>
              <a:t>technique </a:t>
            </a:r>
            <a:r>
              <a:rPr lang="fr-FR" sz="2400" b="1" dirty="0" smtClean="0">
                <a:solidFill>
                  <a:srgbClr val="205768"/>
                </a:solidFill>
                <a:latin typeface="Times New Roman"/>
                <a:cs typeface="Times New Roman"/>
              </a:rPr>
              <a:t>du risque</a:t>
            </a:r>
            <a:r>
              <a:rPr lang="fr-FR" sz="2400" b="1" spc="110" dirty="0" smtClean="0">
                <a:solidFill>
                  <a:srgbClr val="205768"/>
                </a:solidFill>
                <a:latin typeface="Times New Roman"/>
                <a:cs typeface="Times New Roman"/>
              </a:rPr>
              <a:t> </a:t>
            </a:r>
            <a:r>
              <a:rPr lang="fr-FR" sz="2400" b="1" spc="-5" dirty="0" smtClean="0">
                <a:solidFill>
                  <a:srgbClr val="205768"/>
                </a:solidFill>
                <a:latin typeface="Times New Roman"/>
                <a:cs typeface="Times New Roman"/>
              </a:rPr>
              <a:t>biologique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233045">
              <a:lnSpc>
                <a:spcPct val="100000"/>
              </a:lnSpc>
              <a:spcBef>
                <a:spcPts val="1165"/>
              </a:spcBef>
            </a:pPr>
            <a:r>
              <a:rPr lang="fr-FR" sz="2400" spc="-10" dirty="0" smtClean="0">
                <a:latin typeface="Times New Roman"/>
                <a:cs typeface="Times New Roman"/>
              </a:rPr>
              <a:t>La </a:t>
            </a:r>
            <a:r>
              <a:rPr lang="fr-FR" sz="2400" dirty="0" smtClean="0">
                <a:latin typeface="Times New Roman"/>
                <a:cs typeface="Times New Roman"/>
              </a:rPr>
              <a:t>prévention du </a:t>
            </a:r>
            <a:r>
              <a:rPr lang="fr-FR" sz="2400" spc="-5" dirty="0" smtClean="0">
                <a:latin typeface="Times New Roman"/>
                <a:cs typeface="Times New Roman"/>
              </a:rPr>
              <a:t>risque biologique est </a:t>
            </a:r>
            <a:r>
              <a:rPr lang="fr-FR" sz="2400" dirty="0" smtClean="0">
                <a:latin typeface="Times New Roman"/>
                <a:cs typeface="Times New Roman"/>
              </a:rPr>
              <a:t>par principe </a:t>
            </a:r>
            <a:r>
              <a:rPr lang="fr-FR" sz="2400" spc="-5" dirty="0" smtClean="0">
                <a:latin typeface="Times New Roman"/>
                <a:cs typeface="Times New Roman"/>
              </a:rPr>
              <a:t>primaire</a:t>
            </a:r>
            <a:r>
              <a:rPr lang="fr-FR" sz="2400" spc="25" dirty="0" smtClean="0">
                <a:latin typeface="Times New Roman"/>
                <a:cs typeface="Times New Roman"/>
              </a:rPr>
              <a:t> </a:t>
            </a:r>
            <a:r>
              <a:rPr lang="fr-FR" sz="2400" b="1" dirty="0" smtClean="0">
                <a:latin typeface="Times New Roman"/>
                <a:cs typeface="Times New Roman"/>
              </a:rPr>
              <a:t>: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240665" marR="5080">
              <a:lnSpc>
                <a:spcPct val="144100"/>
              </a:lnSpc>
              <a:spcBef>
                <a:spcPts val="994"/>
              </a:spcBef>
            </a:pPr>
            <a:r>
              <a:rPr lang="fr-FR" sz="2400" spc="-5" dirty="0" smtClean="0">
                <a:latin typeface="Times New Roman"/>
                <a:cs typeface="Times New Roman"/>
              </a:rPr>
              <a:t>- éviter </a:t>
            </a:r>
            <a:r>
              <a:rPr lang="fr-FR" sz="2400" dirty="0" smtClean="0">
                <a:latin typeface="Times New Roman"/>
                <a:cs typeface="Times New Roman"/>
              </a:rPr>
              <a:t>le </a:t>
            </a:r>
            <a:r>
              <a:rPr lang="fr-FR" sz="2400" spc="-5" dirty="0" smtClean="0">
                <a:latin typeface="Times New Roman"/>
                <a:cs typeface="Times New Roman"/>
              </a:rPr>
              <a:t>contact entre </a:t>
            </a:r>
            <a:r>
              <a:rPr lang="fr-FR" sz="2400" spc="5" dirty="0" smtClean="0">
                <a:latin typeface="Times New Roman"/>
                <a:cs typeface="Times New Roman"/>
              </a:rPr>
              <a:t>les </a:t>
            </a:r>
            <a:r>
              <a:rPr lang="fr-FR" sz="2400" spc="-5" dirty="0" smtClean="0">
                <a:latin typeface="Times New Roman"/>
                <a:cs typeface="Times New Roman"/>
              </a:rPr>
              <a:t>agents biologiques et </a:t>
            </a:r>
            <a:r>
              <a:rPr lang="fr-FR" sz="2400" dirty="0" smtClean="0">
                <a:latin typeface="Times New Roman"/>
                <a:cs typeface="Times New Roman"/>
              </a:rPr>
              <a:t>l’homme </a:t>
            </a:r>
            <a:r>
              <a:rPr lang="fr-FR" sz="2400" spc="-5" dirty="0" smtClean="0">
                <a:latin typeface="Times New Roman"/>
                <a:cs typeface="Times New Roman"/>
              </a:rPr>
              <a:t>par </a:t>
            </a:r>
            <a:r>
              <a:rPr lang="fr-FR" sz="2400" dirty="0" smtClean="0">
                <a:latin typeface="Times New Roman"/>
                <a:cs typeface="Times New Roman"/>
              </a:rPr>
              <a:t>les mesures </a:t>
            </a:r>
            <a:r>
              <a:rPr lang="fr-FR" sz="2400" spc="-5" dirty="0" smtClean="0">
                <a:latin typeface="Times New Roman"/>
                <a:cs typeface="Times New Roman"/>
              </a:rPr>
              <a:t>d’hygiène  élémentaires </a:t>
            </a:r>
            <a:r>
              <a:rPr lang="fr-FR" sz="2400" dirty="0" smtClean="0">
                <a:latin typeface="Times New Roman"/>
                <a:cs typeface="Times New Roman"/>
              </a:rPr>
              <a:t>d’une part et </a:t>
            </a:r>
            <a:r>
              <a:rPr lang="fr-FR" sz="2400" spc="-5" dirty="0" smtClean="0">
                <a:latin typeface="Times New Roman"/>
                <a:cs typeface="Times New Roman"/>
              </a:rPr>
              <a:t>techniques d’autre</a:t>
            </a:r>
            <a:r>
              <a:rPr lang="fr-FR" sz="2400" spc="-10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part.</a:t>
            </a:r>
          </a:p>
          <a:p>
            <a:pPr marL="240665" marR="5080">
              <a:lnSpc>
                <a:spcPct val="144100"/>
              </a:lnSpc>
              <a:spcBef>
                <a:spcPts val="994"/>
              </a:spcBef>
            </a:pPr>
            <a:r>
              <a:rPr lang="fr-FR" sz="2400" spc="-10" dirty="0" smtClean="0">
                <a:latin typeface="Times New Roman"/>
                <a:cs typeface="Times New Roman"/>
              </a:rPr>
              <a:t>Les </a:t>
            </a:r>
            <a:r>
              <a:rPr lang="fr-FR" sz="2400" spc="-5" dirty="0" smtClean="0">
                <a:latin typeface="Times New Roman"/>
                <a:cs typeface="Times New Roman"/>
              </a:rPr>
              <a:t>mesures techniques sont représentées </a:t>
            </a:r>
            <a:r>
              <a:rPr lang="fr-FR" sz="2400" dirty="0" smtClean="0">
                <a:latin typeface="Times New Roman"/>
                <a:cs typeface="Times New Roman"/>
              </a:rPr>
              <a:t>à l’échelle du poste de </a:t>
            </a:r>
            <a:r>
              <a:rPr lang="fr-FR" sz="2400" spc="-5" dirty="0" smtClean="0">
                <a:latin typeface="Times New Roman"/>
                <a:cs typeface="Times New Roman"/>
              </a:rPr>
              <a:t>travail </a:t>
            </a:r>
            <a:r>
              <a:rPr lang="fr-FR" sz="2400" dirty="0" smtClean="0">
                <a:latin typeface="Times New Roman"/>
                <a:cs typeface="Times New Roman"/>
              </a:rPr>
              <a:t>par le </a:t>
            </a:r>
            <a:r>
              <a:rPr lang="fr-FR" sz="2400" b="1" spc="-10" dirty="0" smtClean="0">
                <a:latin typeface="Times New Roman"/>
                <a:cs typeface="Times New Roman"/>
              </a:rPr>
              <a:t>PSM </a:t>
            </a:r>
            <a:r>
              <a:rPr lang="fr-FR" sz="2400" b="1" dirty="0" smtClean="0">
                <a:latin typeface="Times New Roman"/>
                <a:cs typeface="Times New Roman"/>
              </a:rPr>
              <a:t>(poste </a:t>
            </a:r>
            <a:r>
              <a:rPr lang="fr-FR" sz="2400" b="1" spc="-5" dirty="0" smtClean="0">
                <a:latin typeface="Times New Roman"/>
                <a:cs typeface="Times New Roman"/>
              </a:rPr>
              <a:t>de  sécurité microbiologique) </a:t>
            </a:r>
            <a:r>
              <a:rPr lang="fr-FR" sz="2400" spc="-5" dirty="0" smtClean="0">
                <a:latin typeface="Times New Roman"/>
                <a:cs typeface="Times New Roman"/>
              </a:rPr>
              <a:t>et </a:t>
            </a:r>
            <a:r>
              <a:rPr lang="fr-FR" sz="2400" dirty="0" smtClean="0">
                <a:latin typeface="Times New Roman"/>
                <a:cs typeface="Times New Roman"/>
              </a:rPr>
              <a:t>à l’échelle </a:t>
            </a:r>
            <a:r>
              <a:rPr lang="fr-FR" sz="2400" spc="-5" dirty="0" smtClean="0">
                <a:latin typeface="Times New Roman"/>
                <a:cs typeface="Times New Roman"/>
              </a:rPr>
              <a:t>des locaux par </a:t>
            </a:r>
            <a:r>
              <a:rPr lang="fr-FR" sz="2400" dirty="0" smtClean="0">
                <a:latin typeface="Times New Roman"/>
                <a:cs typeface="Times New Roman"/>
              </a:rPr>
              <a:t>les niveaux de </a:t>
            </a:r>
            <a:r>
              <a:rPr lang="fr-FR" sz="2400" spc="-5" dirty="0" smtClean="0">
                <a:latin typeface="Times New Roman"/>
                <a:cs typeface="Times New Roman"/>
              </a:rPr>
              <a:t>confinement  biologiques.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240665" marR="5080">
              <a:lnSpc>
                <a:spcPct val="144100"/>
              </a:lnSpc>
              <a:spcBef>
                <a:spcPts val="994"/>
              </a:spcBef>
            </a:pPr>
            <a:endParaRPr lang="fr-FR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8596" y="1616517"/>
            <a:ext cx="8501122" cy="3646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41300">
              <a:lnSpc>
                <a:spcPct val="100000"/>
              </a:lnSpc>
              <a:spcBef>
                <a:spcPts val="100"/>
              </a:spcBef>
            </a:pPr>
            <a:r>
              <a:rPr lang="fr-FR" sz="2400" b="1" dirty="0" smtClean="0">
                <a:latin typeface="Times New Roman"/>
                <a:cs typeface="Times New Roman"/>
              </a:rPr>
              <a:t>5-1</a:t>
            </a:r>
            <a:r>
              <a:rPr lang="fr-FR" sz="2400" b="1" dirty="0" smtClean="0">
                <a:latin typeface="Times New Roman"/>
                <a:cs typeface="Times New Roman"/>
              </a:rPr>
              <a:t>. OGM </a:t>
            </a:r>
            <a:r>
              <a:rPr lang="fr-FR" sz="2400" b="1" spc="-5" dirty="0" smtClean="0">
                <a:latin typeface="Times New Roman"/>
                <a:cs typeface="Times New Roman"/>
              </a:rPr>
              <a:t>(organismes génétiquement</a:t>
            </a:r>
            <a:r>
              <a:rPr lang="fr-FR" sz="2400" b="1" spc="114" dirty="0" smtClean="0">
                <a:latin typeface="Times New Roman"/>
                <a:cs typeface="Times New Roman"/>
              </a:rPr>
              <a:t> </a:t>
            </a:r>
            <a:r>
              <a:rPr lang="fr-FR" sz="2400" b="1" spc="-5" dirty="0" smtClean="0">
                <a:latin typeface="Times New Roman"/>
                <a:cs typeface="Times New Roman"/>
              </a:rPr>
              <a:t>modifiés)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75"/>
              </a:spcBef>
            </a:pPr>
            <a:r>
              <a:rPr lang="fr-FR" sz="2400" b="1" dirty="0" smtClean="0">
                <a:latin typeface="Times New Roman"/>
                <a:cs typeface="Times New Roman"/>
              </a:rPr>
              <a:t>- </a:t>
            </a:r>
            <a:r>
              <a:rPr lang="fr-FR" sz="2400" spc="-5" dirty="0" smtClean="0">
                <a:latin typeface="Times New Roman"/>
                <a:cs typeface="Times New Roman"/>
              </a:rPr>
              <a:t>nécessite </a:t>
            </a:r>
            <a:r>
              <a:rPr lang="fr-FR" sz="2400" dirty="0" smtClean="0">
                <a:latin typeface="Times New Roman"/>
                <a:cs typeface="Times New Roman"/>
              </a:rPr>
              <a:t>un </a:t>
            </a:r>
            <a:r>
              <a:rPr lang="fr-FR" sz="2400" spc="-5" dirty="0" smtClean="0">
                <a:latin typeface="Times New Roman"/>
                <a:cs typeface="Times New Roman"/>
              </a:rPr>
              <a:t>agrément des</a:t>
            </a:r>
            <a:r>
              <a:rPr lang="fr-FR" sz="2400" spc="10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établissements</a:t>
            </a:r>
            <a:endParaRPr lang="fr-FR" sz="2400" dirty="0" smtClean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lang="fr-FR" sz="2400" dirty="0" smtClean="0">
              <a:latin typeface="Times New Roman"/>
              <a:cs typeface="Times New Roman"/>
            </a:endParaRPr>
          </a:p>
          <a:p>
            <a:pPr marL="139065" indent="-88900">
              <a:lnSpc>
                <a:spcPct val="100000"/>
              </a:lnSpc>
              <a:buChar char="-"/>
              <a:tabLst>
                <a:tab pos="139700" algn="l"/>
              </a:tabLst>
            </a:pPr>
            <a:r>
              <a:rPr lang="fr-FR" sz="2400" spc="-5" dirty="0" smtClean="0">
                <a:latin typeface="Times New Roman"/>
                <a:cs typeface="Times New Roman"/>
              </a:rPr>
              <a:t>registre </a:t>
            </a:r>
            <a:r>
              <a:rPr lang="fr-FR" sz="2400" dirty="0" smtClean="0">
                <a:latin typeface="Times New Roman"/>
                <a:cs typeface="Times New Roman"/>
              </a:rPr>
              <a:t>des</a:t>
            </a:r>
            <a:r>
              <a:rPr lang="fr-FR" sz="2400" spc="-10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OGM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12700" marR="5080">
              <a:lnSpc>
                <a:spcPct val="143300"/>
              </a:lnSpc>
              <a:spcBef>
                <a:spcPts val="1015"/>
              </a:spcBef>
              <a:buChar char="-"/>
              <a:tabLst>
                <a:tab pos="114935" algn="l"/>
              </a:tabLst>
            </a:pPr>
            <a:r>
              <a:rPr lang="fr-FR" sz="2400" spc="-5" dirty="0" smtClean="0">
                <a:latin typeface="Times New Roman"/>
                <a:cs typeface="Times New Roman"/>
              </a:rPr>
              <a:t>risques </a:t>
            </a:r>
            <a:r>
              <a:rPr lang="fr-FR" sz="2400" dirty="0" smtClean="0">
                <a:latin typeface="Times New Roman"/>
                <a:cs typeface="Times New Roman"/>
              </a:rPr>
              <a:t>pour le </a:t>
            </a:r>
            <a:r>
              <a:rPr lang="fr-FR" sz="2400" spc="-5" dirty="0" smtClean="0">
                <a:latin typeface="Times New Roman"/>
                <a:cs typeface="Times New Roman"/>
              </a:rPr>
              <a:t>manipulateur si agents pathogènes </a:t>
            </a:r>
            <a:r>
              <a:rPr lang="fr-FR" sz="2400" dirty="0" smtClean="0">
                <a:latin typeface="Times New Roman"/>
                <a:cs typeface="Times New Roman"/>
              </a:rPr>
              <a:t>manipulés </a:t>
            </a:r>
            <a:r>
              <a:rPr lang="fr-FR" sz="2400" spc="-5" dirty="0" smtClean="0">
                <a:latin typeface="Times New Roman"/>
                <a:cs typeface="Times New Roman"/>
              </a:rPr>
              <a:t>(dépend </a:t>
            </a:r>
            <a:r>
              <a:rPr lang="fr-FR" sz="2400" dirty="0" smtClean="0">
                <a:latin typeface="Times New Roman"/>
                <a:cs typeface="Times New Roman"/>
              </a:rPr>
              <a:t>de </a:t>
            </a:r>
            <a:r>
              <a:rPr lang="fr-FR" sz="2400" spc="-5" dirty="0" smtClean="0">
                <a:latin typeface="Times New Roman"/>
                <a:cs typeface="Times New Roman"/>
              </a:rPr>
              <a:t>l’organisme </a:t>
            </a:r>
            <a:r>
              <a:rPr lang="fr-FR" sz="2400" dirty="0" smtClean="0">
                <a:latin typeface="Times New Roman"/>
                <a:cs typeface="Times New Roman"/>
              </a:rPr>
              <a:t>hôte,  du </a:t>
            </a:r>
            <a:r>
              <a:rPr lang="fr-FR" sz="2400" spc="-5" dirty="0" smtClean="0">
                <a:latin typeface="Times New Roman"/>
                <a:cs typeface="Times New Roman"/>
              </a:rPr>
              <a:t>gène </a:t>
            </a:r>
            <a:r>
              <a:rPr lang="fr-FR" sz="2400" dirty="0" smtClean="0">
                <a:latin typeface="Times New Roman"/>
                <a:cs typeface="Times New Roman"/>
              </a:rPr>
              <a:t>inséré, du vecteur</a:t>
            </a:r>
            <a:r>
              <a:rPr lang="fr-FR" sz="2400" spc="-5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utilisé)</a:t>
            </a:r>
          </a:p>
          <a:p>
            <a:pPr>
              <a:lnSpc>
                <a:spcPct val="100000"/>
              </a:lnSpc>
              <a:spcBef>
                <a:spcPts val="20"/>
              </a:spcBef>
              <a:buFont typeface="Times New Roman"/>
              <a:buChar char="-"/>
            </a:pPr>
            <a:endParaRPr lang="fr-FR" sz="2400" dirty="0" smtClean="0">
              <a:latin typeface="Times New Roman"/>
              <a:cs typeface="Times New Roman"/>
            </a:endParaRPr>
          </a:p>
          <a:p>
            <a:pPr marL="100965" indent="-88900">
              <a:lnSpc>
                <a:spcPct val="100000"/>
              </a:lnSpc>
              <a:buChar char="-"/>
              <a:tabLst>
                <a:tab pos="101600" algn="l"/>
              </a:tabLst>
            </a:pPr>
            <a:r>
              <a:rPr lang="fr-FR" sz="2400" dirty="0" smtClean="0">
                <a:latin typeface="Times New Roman"/>
                <a:cs typeface="Times New Roman"/>
              </a:rPr>
              <a:t>risque pour l’environnement</a:t>
            </a:r>
            <a:r>
              <a:rPr lang="fr-FR" sz="2400" spc="-15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(dissémination)</a:t>
            </a:r>
            <a:endParaRPr lang="fr-FR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8596" y="2108959"/>
            <a:ext cx="8429684" cy="2754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41300">
              <a:lnSpc>
                <a:spcPct val="100000"/>
              </a:lnSpc>
              <a:spcBef>
                <a:spcPts val="105"/>
              </a:spcBef>
            </a:pPr>
            <a:r>
              <a:rPr lang="fr-FR" sz="2400" b="1" spc="-5" dirty="0" smtClean="0">
                <a:latin typeface="Times New Roman"/>
                <a:cs typeface="Times New Roman"/>
              </a:rPr>
              <a:t>5.2</a:t>
            </a:r>
            <a:r>
              <a:rPr lang="fr-FR" sz="2400" b="1" spc="-5" dirty="0" smtClean="0">
                <a:latin typeface="Times New Roman"/>
                <a:cs typeface="Times New Roman"/>
              </a:rPr>
              <a:t>. Expérimentation</a:t>
            </a:r>
            <a:r>
              <a:rPr lang="fr-FR" sz="2400" b="1" spc="95" dirty="0" smtClean="0">
                <a:latin typeface="Times New Roman"/>
                <a:cs typeface="Times New Roman"/>
              </a:rPr>
              <a:t> </a:t>
            </a:r>
            <a:r>
              <a:rPr lang="fr-FR" sz="2400" b="1" spc="-5" dirty="0" smtClean="0">
                <a:latin typeface="Times New Roman"/>
                <a:cs typeface="Times New Roman"/>
              </a:rPr>
              <a:t>animale</a:t>
            </a:r>
            <a:endParaRPr lang="fr-FR" sz="2400" dirty="0" smtClean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lang="fr-FR" sz="2400" dirty="0" smtClean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lang="fr-FR" sz="2400" b="1" dirty="0" smtClean="0">
                <a:latin typeface="Times New Roman"/>
                <a:cs typeface="Times New Roman"/>
              </a:rPr>
              <a:t>- </a:t>
            </a:r>
            <a:r>
              <a:rPr lang="fr-FR" sz="2400" b="1" spc="-5" dirty="0" smtClean="0">
                <a:latin typeface="Times New Roman"/>
                <a:cs typeface="Times New Roman"/>
              </a:rPr>
              <a:t>Nécessite un agrément des établissements et </a:t>
            </a:r>
            <a:r>
              <a:rPr lang="fr-FR" sz="2400" b="1" dirty="0" smtClean="0">
                <a:latin typeface="Times New Roman"/>
                <a:cs typeface="Times New Roman"/>
              </a:rPr>
              <a:t>un </a:t>
            </a:r>
            <a:r>
              <a:rPr lang="fr-FR" sz="2400" b="1" spc="-5" dirty="0" smtClean="0">
                <a:latin typeface="Times New Roman"/>
                <a:cs typeface="Times New Roman"/>
              </a:rPr>
              <a:t>agrément</a:t>
            </a:r>
            <a:r>
              <a:rPr lang="fr-FR" sz="2400" b="1" spc="35" dirty="0" smtClean="0">
                <a:latin typeface="Times New Roman"/>
                <a:cs typeface="Times New Roman"/>
              </a:rPr>
              <a:t> </a:t>
            </a:r>
            <a:r>
              <a:rPr lang="fr-FR" sz="2400" b="1" spc="-5" dirty="0" smtClean="0">
                <a:latin typeface="Times New Roman"/>
                <a:cs typeface="Times New Roman"/>
              </a:rPr>
              <a:t>personnel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12700" marR="5080">
              <a:lnSpc>
                <a:spcPct val="143300"/>
              </a:lnSpc>
              <a:spcBef>
                <a:spcPts val="985"/>
              </a:spcBef>
            </a:pPr>
            <a:r>
              <a:rPr lang="fr-FR" sz="2400" dirty="0" smtClean="0">
                <a:latin typeface="Times New Roman"/>
                <a:cs typeface="Times New Roman"/>
              </a:rPr>
              <a:t>En plus </a:t>
            </a:r>
            <a:r>
              <a:rPr lang="fr-FR" sz="2400" spc="-5" dirty="0" smtClean="0">
                <a:latin typeface="Times New Roman"/>
                <a:cs typeface="Times New Roman"/>
              </a:rPr>
              <a:t>des risques </a:t>
            </a:r>
            <a:r>
              <a:rPr lang="fr-FR" sz="2400" dirty="0" smtClean="0">
                <a:latin typeface="Times New Roman"/>
                <a:cs typeface="Times New Roman"/>
              </a:rPr>
              <a:t>biologiques, il existe </a:t>
            </a:r>
            <a:r>
              <a:rPr lang="fr-FR" sz="2400" spc="-5" dirty="0" smtClean="0">
                <a:latin typeface="Times New Roman"/>
                <a:cs typeface="Times New Roman"/>
              </a:rPr>
              <a:t>des </a:t>
            </a:r>
            <a:r>
              <a:rPr lang="fr-FR" sz="2400" dirty="0" smtClean="0">
                <a:latin typeface="Times New Roman"/>
                <a:cs typeface="Times New Roman"/>
              </a:rPr>
              <a:t>risques de </a:t>
            </a:r>
            <a:r>
              <a:rPr lang="fr-FR" sz="2400" spc="-5" dirty="0" smtClean="0">
                <a:latin typeface="Times New Roman"/>
                <a:cs typeface="Times New Roman"/>
              </a:rPr>
              <a:t>griffures, morsures et coupures,  piqûres.</a:t>
            </a:r>
            <a:endParaRPr lang="fr-FR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662281"/>
            <a:ext cx="8643998" cy="52165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41300">
              <a:lnSpc>
                <a:spcPct val="100000"/>
              </a:lnSpc>
              <a:spcBef>
                <a:spcPts val="105"/>
              </a:spcBef>
            </a:pPr>
            <a:r>
              <a:rPr lang="fr-FR" sz="2400" b="1" spc="-5" dirty="0" smtClean="0">
                <a:latin typeface="Courier New"/>
                <a:cs typeface="Courier New"/>
              </a:rPr>
              <a:t>6</a:t>
            </a:r>
            <a:r>
              <a:rPr lang="fr-FR" sz="2400" b="1" spc="-5" dirty="0" smtClean="0">
                <a:latin typeface="Courier New"/>
                <a:cs typeface="Courier New"/>
              </a:rPr>
              <a:t>. </a:t>
            </a:r>
            <a:r>
              <a:rPr lang="fr-FR" sz="2400" b="1" spc="-5" dirty="0" smtClean="0">
                <a:latin typeface="Times New Roman"/>
                <a:cs typeface="Times New Roman"/>
              </a:rPr>
              <a:t>Règles </a:t>
            </a:r>
            <a:r>
              <a:rPr lang="fr-FR" sz="2400" b="1" spc="-5" dirty="0" smtClean="0">
                <a:latin typeface="Times New Roman"/>
                <a:cs typeface="Times New Roman"/>
              </a:rPr>
              <a:t>élémentaires </a:t>
            </a:r>
            <a:r>
              <a:rPr lang="fr-FR" sz="2400" b="1" dirty="0" smtClean="0">
                <a:latin typeface="Times New Roman"/>
                <a:cs typeface="Times New Roman"/>
              </a:rPr>
              <a:t>de sécurité </a:t>
            </a:r>
            <a:r>
              <a:rPr lang="fr-FR" sz="2400" b="1" spc="-5" dirty="0" smtClean="0">
                <a:latin typeface="Times New Roman"/>
                <a:cs typeface="Times New Roman"/>
              </a:rPr>
              <a:t>contre </a:t>
            </a:r>
            <a:r>
              <a:rPr lang="fr-FR" sz="2400" b="1" dirty="0" smtClean="0">
                <a:latin typeface="Times New Roman"/>
                <a:cs typeface="Times New Roman"/>
              </a:rPr>
              <a:t>le risque</a:t>
            </a:r>
            <a:r>
              <a:rPr lang="fr-FR" sz="2400" b="1" spc="114" dirty="0" smtClean="0">
                <a:latin typeface="Times New Roman"/>
                <a:cs typeface="Times New Roman"/>
              </a:rPr>
              <a:t> </a:t>
            </a:r>
            <a:r>
              <a:rPr lang="fr-FR" sz="2400" b="1" spc="-5" dirty="0" smtClean="0">
                <a:latin typeface="Times New Roman"/>
                <a:cs typeface="Times New Roman"/>
              </a:rPr>
              <a:t>biologique</a:t>
            </a:r>
            <a:endParaRPr lang="fr-FR" sz="2400" dirty="0" smtClean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lang="fr-FR" sz="2400" dirty="0" smtClean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lang="fr-FR" sz="2400" spc="-10" dirty="0" smtClean="0">
                <a:latin typeface="Times New Roman"/>
                <a:cs typeface="Times New Roman"/>
              </a:rPr>
              <a:t>Les </a:t>
            </a:r>
            <a:r>
              <a:rPr lang="fr-FR" sz="2400" spc="-5" dirty="0" smtClean="0">
                <a:latin typeface="Times New Roman"/>
                <a:cs typeface="Times New Roman"/>
              </a:rPr>
              <a:t>consignes pratiques </a:t>
            </a:r>
            <a:r>
              <a:rPr lang="fr-FR" sz="2400" dirty="0" smtClean="0">
                <a:latin typeface="Times New Roman"/>
                <a:cs typeface="Times New Roman"/>
              </a:rPr>
              <a:t>de </a:t>
            </a:r>
            <a:r>
              <a:rPr lang="fr-FR" sz="2400" spc="-5" dirty="0" smtClean="0">
                <a:latin typeface="Times New Roman"/>
                <a:cs typeface="Times New Roman"/>
              </a:rPr>
              <a:t>sécurité </a:t>
            </a:r>
            <a:r>
              <a:rPr lang="fr-FR" sz="2400" dirty="0" smtClean="0">
                <a:latin typeface="Times New Roman"/>
                <a:cs typeface="Times New Roman"/>
              </a:rPr>
              <a:t>sont </a:t>
            </a:r>
            <a:r>
              <a:rPr lang="fr-FR" sz="2400" spc="-5" dirty="0" smtClean="0">
                <a:latin typeface="Times New Roman"/>
                <a:cs typeface="Times New Roman"/>
              </a:rPr>
              <a:t>les </a:t>
            </a:r>
            <a:r>
              <a:rPr lang="fr-FR" sz="2400" dirty="0" smtClean="0">
                <a:latin typeface="Times New Roman"/>
                <a:cs typeface="Times New Roman"/>
              </a:rPr>
              <a:t>suivantes</a:t>
            </a:r>
            <a:r>
              <a:rPr lang="fr-FR" sz="2400" spc="35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:</a:t>
            </a: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lang="fr-FR" sz="2400" dirty="0" smtClean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lang="fr-FR" sz="2400" dirty="0" smtClean="0">
                <a:latin typeface="Times New Roman"/>
                <a:cs typeface="Times New Roman"/>
              </a:rPr>
              <a:t>1/ tout </a:t>
            </a:r>
            <a:r>
              <a:rPr lang="fr-FR" sz="2400" spc="-5" dirty="0" smtClean="0">
                <a:latin typeface="Times New Roman"/>
                <a:cs typeface="Times New Roman"/>
              </a:rPr>
              <a:t>prélèvement </a:t>
            </a:r>
            <a:r>
              <a:rPr lang="fr-FR" sz="2400" dirty="0" smtClean="0">
                <a:latin typeface="Times New Roman"/>
                <a:cs typeface="Times New Roman"/>
              </a:rPr>
              <a:t>humain doit </a:t>
            </a:r>
            <a:r>
              <a:rPr lang="fr-FR" sz="2400" spc="-5" dirty="0" smtClean="0">
                <a:latin typeface="Times New Roman"/>
                <a:cs typeface="Times New Roman"/>
              </a:rPr>
              <a:t>être considéré </a:t>
            </a:r>
            <a:r>
              <a:rPr lang="fr-FR" sz="2400" dirty="0" smtClean="0">
                <a:latin typeface="Times New Roman"/>
                <a:cs typeface="Times New Roman"/>
              </a:rPr>
              <a:t>comme </a:t>
            </a:r>
            <a:r>
              <a:rPr lang="fr-FR" sz="2400" spc="-5" dirty="0" smtClean="0">
                <a:latin typeface="Times New Roman"/>
                <a:cs typeface="Times New Roman"/>
              </a:rPr>
              <a:t>potentiellement</a:t>
            </a:r>
            <a:r>
              <a:rPr lang="fr-FR" sz="2400" spc="35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contaminé.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12700" marR="8255">
              <a:lnSpc>
                <a:spcPct val="144400"/>
              </a:lnSpc>
              <a:spcBef>
                <a:spcPts val="990"/>
              </a:spcBef>
            </a:pPr>
            <a:r>
              <a:rPr lang="fr-FR" sz="2400" dirty="0" smtClean="0">
                <a:latin typeface="Times New Roman"/>
                <a:cs typeface="Times New Roman"/>
              </a:rPr>
              <a:t>2/ le </a:t>
            </a:r>
            <a:r>
              <a:rPr lang="fr-FR" sz="2400" dirty="0" err="1" smtClean="0">
                <a:latin typeface="Times New Roman"/>
                <a:cs typeface="Times New Roman"/>
              </a:rPr>
              <a:t>re</a:t>
            </a:r>
            <a:r>
              <a:rPr lang="fr-FR" sz="2400" dirty="0" smtClean="0">
                <a:latin typeface="Times New Roman"/>
                <a:cs typeface="Times New Roman"/>
              </a:rPr>
              <a:t>-</a:t>
            </a:r>
            <a:r>
              <a:rPr lang="fr-FR" sz="2400" dirty="0" err="1" smtClean="0">
                <a:latin typeface="Times New Roman"/>
                <a:cs typeface="Times New Roman"/>
              </a:rPr>
              <a:t>capuchonnage</a:t>
            </a:r>
            <a:r>
              <a:rPr lang="fr-FR" sz="2400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et </a:t>
            </a:r>
            <a:r>
              <a:rPr lang="fr-FR" sz="2400" dirty="0" smtClean="0">
                <a:latin typeface="Times New Roman"/>
                <a:cs typeface="Times New Roman"/>
              </a:rPr>
              <a:t>la </a:t>
            </a:r>
            <a:r>
              <a:rPr lang="fr-FR" sz="2400" spc="-5" dirty="0" smtClean="0">
                <a:latin typeface="Times New Roman"/>
                <a:cs typeface="Times New Roman"/>
              </a:rPr>
              <a:t>désadaptation </a:t>
            </a:r>
            <a:r>
              <a:rPr lang="fr-FR" sz="2400" dirty="0" smtClean="0">
                <a:latin typeface="Times New Roman"/>
                <a:cs typeface="Times New Roman"/>
              </a:rPr>
              <a:t>manuelle </a:t>
            </a:r>
            <a:r>
              <a:rPr lang="fr-FR" sz="2400" spc="-5" dirty="0" smtClean="0">
                <a:latin typeface="Times New Roman"/>
                <a:cs typeface="Times New Roman"/>
              </a:rPr>
              <a:t>des aiguilles </a:t>
            </a:r>
            <a:r>
              <a:rPr lang="fr-FR" sz="2400" dirty="0" smtClean="0">
                <a:latin typeface="Times New Roman"/>
                <a:cs typeface="Times New Roman"/>
              </a:rPr>
              <a:t>sont </a:t>
            </a:r>
            <a:r>
              <a:rPr lang="fr-FR" sz="2400" spc="-5" dirty="0" smtClean="0">
                <a:latin typeface="Times New Roman"/>
                <a:cs typeface="Times New Roman"/>
              </a:rPr>
              <a:t>des causes fréquentes </a:t>
            </a:r>
            <a:r>
              <a:rPr lang="fr-FR" sz="2400" dirty="0" smtClean="0">
                <a:latin typeface="Times New Roman"/>
                <a:cs typeface="Times New Roman"/>
              </a:rPr>
              <a:t>de  </a:t>
            </a:r>
            <a:r>
              <a:rPr lang="fr-FR" sz="2400" spc="-5" dirty="0" smtClean="0">
                <a:latin typeface="Times New Roman"/>
                <a:cs typeface="Times New Roman"/>
              </a:rPr>
              <a:t>piqûres accidentelles </a:t>
            </a:r>
            <a:r>
              <a:rPr lang="fr-FR" sz="2400" dirty="0" smtClean="0">
                <a:latin typeface="Times New Roman"/>
                <a:cs typeface="Times New Roman"/>
              </a:rPr>
              <a:t>et doivent </a:t>
            </a:r>
            <a:r>
              <a:rPr lang="fr-FR" sz="2400" spc="-5" dirty="0" smtClean="0">
                <a:latin typeface="Times New Roman"/>
                <a:cs typeface="Times New Roman"/>
              </a:rPr>
              <a:t>être</a:t>
            </a:r>
            <a:r>
              <a:rPr lang="fr-FR" sz="2400" spc="10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interdits.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12700" marR="5080">
              <a:lnSpc>
                <a:spcPct val="143300"/>
              </a:lnSpc>
              <a:spcBef>
                <a:spcPts val="1010"/>
              </a:spcBef>
            </a:pPr>
            <a:r>
              <a:rPr lang="fr-FR" sz="2400" dirty="0" smtClean="0">
                <a:latin typeface="Times New Roman"/>
                <a:cs typeface="Times New Roman"/>
              </a:rPr>
              <a:t>3 / </a:t>
            </a:r>
            <a:r>
              <a:rPr lang="fr-FR" sz="2400" spc="-5" dirty="0" smtClean="0">
                <a:latin typeface="Times New Roman"/>
                <a:cs typeface="Times New Roman"/>
              </a:rPr>
              <a:t>les aiguilles </a:t>
            </a:r>
            <a:r>
              <a:rPr lang="fr-FR" sz="2400" dirty="0" smtClean="0">
                <a:latin typeface="Times New Roman"/>
                <a:cs typeface="Times New Roman"/>
              </a:rPr>
              <a:t>doivent </a:t>
            </a:r>
            <a:r>
              <a:rPr lang="fr-FR" sz="2400" spc="-5" dirty="0" smtClean="0">
                <a:latin typeface="Times New Roman"/>
                <a:cs typeface="Times New Roman"/>
              </a:rPr>
              <a:t>être jetées </a:t>
            </a:r>
            <a:r>
              <a:rPr lang="fr-FR" sz="2400" dirty="0" smtClean="0">
                <a:latin typeface="Times New Roman"/>
                <a:cs typeface="Times New Roman"/>
              </a:rPr>
              <a:t>dans </a:t>
            </a:r>
            <a:r>
              <a:rPr lang="fr-FR" sz="2400" spc="-5" dirty="0" smtClean="0">
                <a:latin typeface="Times New Roman"/>
                <a:cs typeface="Times New Roman"/>
              </a:rPr>
              <a:t>des conteneurs </a:t>
            </a:r>
            <a:r>
              <a:rPr lang="fr-FR" sz="2400" dirty="0" smtClean="0">
                <a:latin typeface="Times New Roman"/>
                <a:cs typeface="Times New Roman"/>
              </a:rPr>
              <a:t>spéciaux </a:t>
            </a:r>
            <a:r>
              <a:rPr lang="fr-FR" sz="2400" spc="-5" dirty="0" err="1" smtClean="0">
                <a:latin typeface="Times New Roman"/>
                <a:cs typeface="Times New Roman"/>
              </a:rPr>
              <a:t>imperforables</a:t>
            </a:r>
            <a:r>
              <a:rPr lang="fr-FR" sz="2400" spc="-5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qui doivent  </a:t>
            </a:r>
            <a:r>
              <a:rPr lang="fr-FR" sz="2400" spc="-5" dirty="0" smtClean="0">
                <a:latin typeface="Times New Roman"/>
                <a:cs typeface="Times New Roman"/>
              </a:rPr>
              <a:t>permettre </a:t>
            </a:r>
            <a:r>
              <a:rPr lang="fr-FR" sz="2400" spc="5" dirty="0" smtClean="0">
                <a:latin typeface="Times New Roman"/>
                <a:cs typeface="Times New Roman"/>
              </a:rPr>
              <a:t>de </a:t>
            </a:r>
            <a:r>
              <a:rPr lang="fr-FR" sz="2400" spc="-5" dirty="0" smtClean="0">
                <a:latin typeface="Times New Roman"/>
                <a:cs typeface="Times New Roman"/>
              </a:rPr>
              <a:t>les</a:t>
            </a:r>
            <a:r>
              <a:rPr lang="fr-FR" sz="2400" spc="-20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désadapter.</a:t>
            </a:r>
            <a:endParaRPr lang="fr-FR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406506"/>
            <a:ext cx="8643998" cy="62515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080" indent="38100" algn="just">
              <a:lnSpc>
                <a:spcPct val="143700"/>
              </a:lnSpc>
              <a:spcBef>
                <a:spcPts val="95"/>
              </a:spcBef>
            </a:pPr>
            <a:r>
              <a:rPr lang="fr-FR" sz="2400" dirty="0" smtClean="0">
                <a:latin typeface="Times New Roman"/>
                <a:cs typeface="Times New Roman"/>
              </a:rPr>
              <a:t>4/ </a:t>
            </a:r>
            <a:r>
              <a:rPr lang="fr-FR" sz="2400" spc="-5" dirty="0" smtClean="0">
                <a:latin typeface="Times New Roman"/>
                <a:cs typeface="Times New Roman"/>
              </a:rPr>
              <a:t>les gants deviennent, dès </a:t>
            </a:r>
            <a:r>
              <a:rPr lang="fr-FR" sz="2400" dirty="0" smtClean="0">
                <a:latin typeface="Times New Roman"/>
                <a:cs typeface="Times New Roman"/>
              </a:rPr>
              <a:t>leur </a:t>
            </a:r>
            <a:r>
              <a:rPr lang="fr-FR" sz="2400" spc="-5" dirty="0" smtClean="0">
                <a:latin typeface="Times New Roman"/>
                <a:cs typeface="Times New Roman"/>
              </a:rPr>
              <a:t>usage, </a:t>
            </a:r>
            <a:r>
              <a:rPr lang="fr-FR" sz="2400" dirty="0" smtClean="0">
                <a:latin typeface="Times New Roman"/>
                <a:cs typeface="Times New Roman"/>
              </a:rPr>
              <a:t>objets contaminants </a:t>
            </a:r>
            <a:r>
              <a:rPr lang="fr-FR" sz="2400" spc="-5" dirty="0" smtClean="0">
                <a:latin typeface="Times New Roman"/>
                <a:cs typeface="Times New Roman"/>
              </a:rPr>
              <a:t>et devraient être retirés (et les  </a:t>
            </a:r>
            <a:r>
              <a:rPr lang="fr-FR" sz="2400" dirty="0" smtClean="0">
                <a:latin typeface="Times New Roman"/>
                <a:cs typeface="Times New Roman"/>
              </a:rPr>
              <a:t>mains </a:t>
            </a:r>
            <a:r>
              <a:rPr lang="fr-FR" sz="2400" spc="-5" dirty="0" smtClean="0">
                <a:latin typeface="Times New Roman"/>
                <a:cs typeface="Times New Roman"/>
              </a:rPr>
              <a:t>lavées) avant </a:t>
            </a:r>
            <a:r>
              <a:rPr lang="fr-FR" sz="2400" dirty="0" smtClean="0">
                <a:latin typeface="Times New Roman"/>
                <a:cs typeface="Times New Roman"/>
              </a:rPr>
              <a:t>tout </a:t>
            </a:r>
            <a:r>
              <a:rPr lang="fr-FR" sz="2400" spc="-5" dirty="0" smtClean="0">
                <a:latin typeface="Times New Roman"/>
                <a:cs typeface="Times New Roman"/>
              </a:rPr>
              <a:t>acte propre, </a:t>
            </a:r>
            <a:r>
              <a:rPr lang="fr-FR" sz="2400" dirty="0" smtClean="0">
                <a:latin typeface="Times New Roman"/>
                <a:cs typeface="Times New Roman"/>
              </a:rPr>
              <a:t>tel que </a:t>
            </a:r>
            <a:r>
              <a:rPr lang="fr-FR" sz="2400" spc="-5" dirty="0" smtClean="0">
                <a:latin typeface="Times New Roman"/>
                <a:cs typeface="Times New Roman"/>
              </a:rPr>
              <a:t>l’utilisation d’un téléphone, l’ouverture d’une  porte, l’écriture </a:t>
            </a:r>
            <a:r>
              <a:rPr lang="fr-FR" sz="2400" dirty="0" smtClean="0">
                <a:latin typeface="Times New Roman"/>
                <a:cs typeface="Times New Roman"/>
              </a:rPr>
              <a:t>ou la</a:t>
            </a:r>
            <a:r>
              <a:rPr lang="fr-FR" sz="2400" spc="-5" dirty="0" smtClean="0">
                <a:latin typeface="Times New Roman"/>
                <a:cs typeface="Times New Roman"/>
              </a:rPr>
              <a:t> frappe.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12700" marR="5715" algn="just">
              <a:lnSpc>
                <a:spcPct val="143300"/>
              </a:lnSpc>
              <a:spcBef>
                <a:spcPts val="1005"/>
              </a:spcBef>
            </a:pPr>
            <a:r>
              <a:rPr lang="fr-FR" sz="2400" dirty="0" smtClean="0">
                <a:latin typeface="Times New Roman"/>
                <a:cs typeface="Times New Roman"/>
              </a:rPr>
              <a:t>5/ </a:t>
            </a:r>
            <a:r>
              <a:rPr lang="fr-FR" sz="2400" spc="-5" dirty="0" smtClean="0">
                <a:latin typeface="Times New Roman"/>
                <a:cs typeface="Times New Roman"/>
              </a:rPr>
              <a:t>boire, fumer, </a:t>
            </a:r>
            <a:r>
              <a:rPr lang="fr-FR" sz="2400" dirty="0" smtClean="0">
                <a:latin typeface="Times New Roman"/>
                <a:cs typeface="Times New Roman"/>
              </a:rPr>
              <a:t>manger, </a:t>
            </a:r>
            <a:r>
              <a:rPr lang="fr-FR" sz="2400" spc="-5" dirty="0" smtClean="0">
                <a:latin typeface="Times New Roman"/>
                <a:cs typeface="Times New Roman"/>
              </a:rPr>
              <a:t>se maquiller dans les </a:t>
            </a:r>
            <a:r>
              <a:rPr lang="fr-FR" sz="2400" dirty="0" smtClean="0">
                <a:latin typeface="Times New Roman"/>
                <a:cs typeface="Times New Roman"/>
              </a:rPr>
              <a:t>secteurs où sont manipulés </a:t>
            </a:r>
            <a:r>
              <a:rPr lang="fr-FR" sz="2400" spc="-5" dirty="0" smtClean="0">
                <a:latin typeface="Times New Roman"/>
                <a:cs typeface="Times New Roman"/>
              </a:rPr>
              <a:t>des prélèvements  </a:t>
            </a:r>
            <a:r>
              <a:rPr lang="fr-FR" sz="2400" dirty="0" smtClean="0">
                <a:latin typeface="Times New Roman"/>
                <a:cs typeface="Times New Roman"/>
              </a:rPr>
              <a:t>sont</a:t>
            </a:r>
            <a:r>
              <a:rPr lang="fr-FR" sz="2400" spc="-5" dirty="0" smtClean="0">
                <a:latin typeface="Times New Roman"/>
                <a:cs typeface="Times New Roman"/>
              </a:rPr>
              <a:t> interdits.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12700" marR="6985" algn="just">
              <a:lnSpc>
                <a:spcPct val="143300"/>
              </a:lnSpc>
              <a:spcBef>
                <a:spcPts val="1010"/>
              </a:spcBef>
            </a:pPr>
            <a:r>
              <a:rPr lang="fr-FR" sz="2400" dirty="0" smtClean="0">
                <a:latin typeface="Times New Roman"/>
                <a:cs typeface="Times New Roman"/>
              </a:rPr>
              <a:t>6/ </a:t>
            </a:r>
            <a:r>
              <a:rPr lang="fr-FR" sz="2400" spc="-5" dirty="0" smtClean="0">
                <a:latin typeface="Times New Roman"/>
                <a:cs typeface="Times New Roman"/>
              </a:rPr>
              <a:t>les vêtements et </a:t>
            </a:r>
            <a:r>
              <a:rPr lang="fr-FR" sz="2400" dirty="0" smtClean="0">
                <a:latin typeface="Times New Roman"/>
                <a:cs typeface="Times New Roman"/>
              </a:rPr>
              <a:t>objets </a:t>
            </a:r>
            <a:r>
              <a:rPr lang="fr-FR" sz="2400" spc="-5" dirty="0" smtClean="0">
                <a:latin typeface="Times New Roman"/>
                <a:cs typeface="Times New Roman"/>
              </a:rPr>
              <a:t>personnels </a:t>
            </a:r>
            <a:r>
              <a:rPr lang="fr-FR" sz="2400" dirty="0" smtClean="0">
                <a:latin typeface="Times New Roman"/>
                <a:cs typeface="Times New Roman"/>
              </a:rPr>
              <a:t>doivent </a:t>
            </a:r>
            <a:r>
              <a:rPr lang="fr-FR" sz="2400" spc="-5" dirty="0" smtClean="0">
                <a:latin typeface="Times New Roman"/>
                <a:cs typeface="Times New Roman"/>
              </a:rPr>
              <a:t>être protégés </a:t>
            </a:r>
            <a:r>
              <a:rPr lang="fr-FR" sz="2400" dirty="0" smtClean="0">
                <a:latin typeface="Times New Roman"/>
                <a:cs typeface="Times New Roman"/>
              </a:rPr>
              <a:t>du </a:t>
            </a:r>
            <a:r>
              <a:rPr lang="fr-FR" sz="2400" spc="-5" dirty="0" smtClean="0">
                <a:latin typeface="Times New Roman"/>
                <a:cs typeface="Times New Roman"/>
              </a:rPr>
              <a:t>contact avec </a:t>
            </a:r>
            <a:r>
              <a:rPr lang="fr-FR" sz="2400" dirty="0" smtClean="0">
                <a:latin typeface="Times New Roman"/>
                <a:cs typeface="Times New Roman"/>
              </a:rPr>
              <a:t>le </a:t>
            </a:r>
            <a:r>
              <a:rPr lang="fr-FR" sz="2400" spc="-5" dirty="0" smtClean="0">
                <a:latin typeface="Times New Roman"/>
                <a:cs typeface="Times New Roman"/>
              </a:rPr>
              <a:t>matériel  biologique.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4400"/>
              </a:lnSpc>
              <a:spcBef>
                <a:spcPts val="995"/>
              </a:spcBef>
            </a:pPr>
            <a:r>
              <a:rPr lang="fr-FR" sz="2400" dirty="0" smtClean="0">
                <a:latin typeface="Times New Roman"/>
                <a:cs typeface="Times New Roman"/>
              </a:rPr>
              <a:t>7/ </a:t>
            </a:r>
            <a:r>
              <a:rPr lang="fr-FR" sz="2400" spc="-5" dirty="0" smtClean="0">
                <a:latin typeface="Times New Roman"/>
                <a:cs typeface="Times New Roman"/>
              </a:rPr>
              <a:t>toutes opérations </a:t>
            </a:r>
            <a:r>
              <a:rPr lang="fr-FR" sz="2400" dirty="0" smtClean="0">
                <a:latin typeface="Times New Roman"/>
                <a:cs typeface="Times New Roman"/>
              </a:rPr>
              <a:t>à </a:t>
            </a:r>
            <a:r>
              <a:rPr lang="fr-FR" sz="2400" spc="-5" dirty="0" smtClean="0">
                <a:latin typeface="Times New Roman"/>
                <a:cs typeface="Times New Roman"/>
              </a:rPr>
              <a:t>risque nécessitent </a:t>
            </a:r>
            <a:r>
              <a:rPr lang="fr-FR" sz="2400" dirty="0" smtClean="0">
                <a:latin typeface="Times New Roman"/>
                <a:cs typeface="Times New Roman"/>
              </a:rPr>
              <a:t>le port de </a:t>
            </a:r>
            <a:r>
              <a:rPr lang="fr-FR" sz="2400" spc="-5" dirty="0" smtClean="0">
                <a:latin typeface="Times New Roman"/>
                <a:cs typeface="Times New Roman"/>
              </a:rPr>
              <a:t>protections </a:t>
            </a:r>
            <a:r>
              <a:rPr lang="fr-FR" sz="2400" dirty="0" smtClean="0">
                <a:latin typeface="Times New Roman"/>
                <a:cs typeface="Times New Roman"/>
              </a:rPr>
              <a:t>individuelles </a:t>
            </a:r>
            <a:r>
              <a:rPr lang="fr-FR" sz="2400" spc="-5" dirty="0" smtClean="0">
                <a:latin typeface="Times New Roman"/>
                <a:cs typeface="Times New Roman"/>
              </a:rPr>
              <a:t>(blouse, gants,  </a:t>
            </a:r>
            <a:r>
              <a:rPr lang="fr-FR" sz="2400" dirty="0" smtClean="0">
                <a:latin typeface="Times New Roman"/>
                <a:cs typeface="Times New Roman"/>
              </a:rPr>
              <a:t>voire </a:t>
            </a:r>
            <a:r>
              <a:rPr lang="fr-FR" sz="2400" spc="-5" dirty="0" smtClean="0">
                <a:latin typeface="Times New Roman"/>
                <a:cs typeface="Times New Roman"/>
              </a:rPr>
              <a:t>parfois lunettes </a:t>
            </a:r>
            <a:r>
              <a:rPr lang="fr-FR" sz="2400" spc="5" dirty="0" smtClean="0">
                <a:latin typeface="Times New Roman"/>
                <a:cs typeface="Times New Roman"/>
              </a:rPr>
              <a:t>de </a:t>
            </a:r>
            <a:r>
              <a:rPr lang="fr-FR" sz="2400" spc="-5" dirty="0" smtClean="0">
                <a:latin typeface="Times New Roman"/>
                <a:cs typeface="Times New Roman"/>
              </a:rPr>
              <a:t>protection </a:t>
            </a:r>
            <a:r>
              <a:rPr lang="fr-FR" sz="2400" dirty="0" smtClean="0">
                <a:latin typeface="Times New Roman"/>
                <a:cs typeface="Times New Roman"/>
              </a:rPr>
              <a:t>ou</a:t>
            </a:r>
            <a:r>
              <a:rPr lang="fr-FR" sz="2400" spc="5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masque).</a:t>
            </a:r>
            <a:endParaRPr lang="fr-FR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372122"/>
            <a:ext cx="8643998" cy="6603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41300" algn="just">
              <a:lnSpc>
                <a:spcPct val="100000"/>
              </a:lnSpc>
              <a:spcBef>
                <a:spcPts val="105"/>
              </a:spcBef>
            </a:pPr>
            <a:r>
              <a:rPr lang="fr-FR" sz="2400" b="1" spc="-5" dirty="0" smtClean="0">
                <a:latin typeface="Times New Roman"/>
                <a:cs typeface="Times New Roman"/>
              </a:rPr>
              <a:t>7</a:t>
            </a:r>
            <a:r>
              <a:rPr lang="fr-FR" sz="2400" b="1" spc="-5" dirty="0" smtClean="0">
                <a:latin typeface="Times New Roman"/>
                <a:cs typeface="Times New Roman"/>
              </a:rPr>
              <a:t>. Conseils </a:t>
            </a:r>
            <a:r>
              <a:rPr lang="fr-FR" sz="2400" b="1" spc="-5" dirty="0" smtClean="0">
                <a:latin typeface="Times New Roman"/>
                <a:cs typeface="Times New Roman"/>
              </a:rPr>
              <a:t>d’utilisation </a:t>
            </a:r>
            <a:r>
              <a:rPr lang="fr-FR" sz="2400" b="1" dirty="0" smtClean="0">
                <a:latin typeface="Times New Roman"/>
                <a:cs typeface="Times New Roman"/>
              </a:rPr>
              <a:t>des </a:t>
            </a:r>
            <a:r>
              <a:rPr lang="fr-FR" sz="2400" b="1" spc="-5" dirty="0" smtClean="0">
                <a:latin typeface="Times New Roman"/>
                <a:cs typeface="Times New Roman"/>
              </a:rPr>
              <a:t>PSM </a:t>
            </a:r>
            <a:r>
              <a:rPr lang="fr-FR" sz="2400" b="1" dirty="0" smtClean="0">
                <a:latin typeface="Times New Roman"/>
                <a:cs typeface="Times New Roman"/>
              </a:rPr>
              <a:t>(poste de sécurité </a:t>
            </a:r>
            <a:r>
              <a:rPr lang="fr-FR" sz="2400" b="1" spc="-5" dirty="0" smtClean="0">
                <a:latin typeface="Times New Roman"/>
                <a:cs typeface="Times New Roman"/>
              </a:rPr>
              <a:t>microbiologique)</a:t>
            </a:r>
            <a:r>
              <a:rPr lang="fr-FR" sz="2400" b="1" spc="114" dirty="0" smtClean="0">
                <a:latin typeface="Times New Roman"/>
                <a:cs typeface="Times New Roman"/>
              </a:rPr>
              <a:t> </a:t>
            </a:r>
            <a:r>
              <a:rPr lang="fr-FR" sz="2400" b="1" dirty="0" smtClean="0">
                <a:latin typeface="Times New Roman"/>
                <a:cs typeface="Times New Roman"/>
              </a:rPr>
              <a:t>: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12700" marR="5080" indent="228600" algn="just">
              <a:lnSpc>
                <a:spcPct val="143700"/>
              </a:lnSpc>
              <a:spcBef>
                <a:spcPts val="1105"/>
              </a:spcBef>
            </a:pPr>
            <a:r>
              <a:rPr lang="fr-FR" sz="2400" spc="-5" dirty="0" smtClean="0">
                <a:latin typeface="Times New Roman"/>
                <a:cs typeface="Times New Roman"/>
              </a:rPr>
              <a:t>Un </a:t>
            </a:r>
            <a:r>
              <a:rPr lang="fr-FR" sz="2400" dirty="0" smtClean="0">
                <a:latin typeface="Times New Roman"/>
                <a:cs typeface="Times New Roman"/>
              </a:rPr>
              <a:t>PSM </a:t>
            </a:r>
            <a:r>
              <a:rPr lang="fr-FR" sz="2400" spc="-5" dirty="0" smtClean="0">
                <a:latin typeface="Times New Roman"/>
                <a:cs typeface="Times New Roman"/>
              </a:rPr>
              <a:t>est </a:t>
            </a:r>
            <a:r>
              <a:rPr lang="fr-FR" sz="2400" dirty="0" smtClean="0">
                <a:latin typeface="Times New Roman"/>
                <a:cs typeface="Times New Roman"/>
              </a:rPr>
              <a:t>un poste de </a:t>
            </a:r>
            <a:r>
              <a:rPr lang="fr-FR" sz="2400" spc="-5" dirty="0" smtClean="0">
                <a:latin typeface="Times New Roman"/>
                <a:cs typeface="Times New Roman"/>
              </a:rPr>
              <a:t>travail destiné </a:t>
            </a:r>
            <a:r>
              <a:rPr lang="fr-FR" sz="2400" dirty="0" smtClean="0">
                <a:latin typeface="Times New Roman"/>
                <a:cs typeface="Times New Roman"/>
              </a:rPr>
              <a:t>à </a:t>
            </a:r>
            <a:r>
              <a:rPr lang="fr-FR" sz="2400" spc="-5" dirty="0" smtClean="0">
                <a:latin typeface="Times New Roman"/>
                <a:cs typeface="Times New Roman"/>
              </a:rPr>
              <a:t>assurer </a:t>
            </a:r>
            <a:r>
              <a:rPr lang="fr-FR" sz="2400" dirty="0" smtClean="0">
                <a:latin typeface="Times New Roman"/>
                <a:cs typeface="Times New Roman"/>
              </a:rPr>
              <a:t>la </a:t>
            </a:r>
            <a:r>
              <a:rPr lang="fr-FR" sz="2400" spc="-5" dirty="0" smtClean="0">
                <a:latin typeface="Times New Roman"/>
                <a:cs typeface="Times New Roman"/>
              </a:rPr>
              <a:t>protection </a:t>
            </a:r>
            <a:r>
              <a:rPr lang="fr-FR" sz="2400" dirty="0" smtClean="0">
                <a:latin typeface="Times New Roman"/>
                <a:cs typeface="Times New Roman"/>
              </a:rPr>
              <a:t>de </a:t>
            </a:r>
            <a:r>
              <a:rPr lang="fr-FR" sz="2400" spc="-5" dirty="0" smtClean="0">
                <a:latin typeface="Times New Roman"/>
                <a:cs typeface="Times New Roman"/>
              </a:rPr>
              <a:t>l’opérateur et </a:t>
            </a:r>
            <a:r>
              <a:rPr lang="fr-FR" sz="2400" dirty="0" smtClean="0">
                <a:latin typeface="Times New Roman"/>
                <a:cs typeface="Times New Roman"/>
              </a:rPr>
              <a:t>de  </a:t>
            </a:r>
            <a:r>
              <a:rPr lang="fr-FR" sz="2400" spc="-5" dirty="0" smtClean="0">
                <a:latin typeface="Times New Roman"/>
                <a:cs typeface="Times New Roman"/>
              </a:rPr>
              <a:t>l’environnement contre </a:t>
            </a:r>
            <a:r>
              <a:rPr lang="fr-FR" sz="2400" dirty="0" smtClean="0">
                <a:latin typeface="Times New Roman"/>
                <a:cs typeface="Times New Roman"/>
              </a:rPr>
              <a:t>les </a:t>
            </a:r>
            <a:r>
              <a:rPr lang="fr-FR" sz="2400" spc="-5" dirty="0" smtClean="0">
                <a:latin typeface="Times New Roman"/>
                <a:cs typeface="Times New Roman"/>
              </a:rPr>
              <a:t>dangers liés aux </a:t>
            </a:r>
            <a:r>
              <a:rPr lang="fr-FR" sz="2400" dirty="0" smtClean="0">
                <a:latin typeface="Times New Roman"/>
                <a:cs typeface="Times New Roman"/>
              </a:rPr>
              <a:t>aérosols </a:t>
            </a:r>
            <a:r>
              <a:rPr lang="fr-FR" sz="2400" spc="-5" dirty="0" smtClean="0">
                <a:latin typeface="Times New Roman"/>
                <a:cs typeface="Times New Roman"/>
              </a:rPr>
              <a:t>dans </a:t>
            </a:r>
            <a:r>
              <a:rPr lang="fr-FR" sz="2400" dirty="0" smtClean="0">
                <a:latin typeface="Times New Roman"/>
                <a:cs typeface="Times New Roman"/>
              </a:rPr>
              <a:t>la manipulation de </a:t>
            </a:r>
            <a:r>
              <a:rPr lang="fr-FR" sz="2400" spc="-5" dirty="0" smtClean="0">
                <a:latin typeface="Times New Roman"/>
                <a:cs typeface="Times New Roman"/>
              </a:rPr>
              <a:t>substances  biologiquement actives, infectées </a:t>
            </a:r>
            <a:r>
              <a:rPr lang="fr-FR" sz="2400" dirty="0" smtClean="0">
                <a:latin typeface="Times New Roman"/>
                <a:cs typeface="Times New Roman"/>
              </a:rPr>
              <a:t>ou</a:t>
            </a:r>
            <a:r>
              <a:rPr lang="fr-FR" sz="2400" spc="15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dangereuses.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12700" marR="7620" algn="just">
              <a:lnSpc>
                <a:spcPct val="143500"/>
              </a:lnSpc>
              <a:spcBef>
                <a:spcPts val="1005"/>
              </a:spcBef>
            </a:pPr>
            <a:r>
              <a:rPr lang="fr-FR" sz="2400" dirty="0" smtClean="0">
                <a:latin typeface="Times New Roman"/>
                <a:cs typeface="Times New Roman"/>
              </a:rPr>
              <a:t>1/ ne </a:t>
            </a:r>
            <a:r>
              <a:rPr lang="fr-FR" sz="2400" spc="-5" dirty="0" smtClean="0">
                <a:latin typeface="Times New Roman"/>
                <a:cs typeface="Times New Roman"/>
              </a:rPr>
              <a:t>pas allumer les </a:t>
            </a:r>
            <a:r>
              <a:rPr lang="fr-FR" sz="2400" dirty="0" smtClean="0">
                <a:latin typeface="Times New Roman"/>
                <a:cs typeface="Times New Roman"/>
              </a:rPr>
              <a:t>lampes </a:t>
            </a:r>
            <a:r>
              <a:rPr lang="fr-FR" sz="2400" spc="-5" dirty="0" smtClean="0">
                <a:latin typeface="Times New Roman"/>
                <a:cs typeface="Times New Roman"/>
              </a:rPr>
              <a:t>UV </a:t>
            </a:r>
            <a:r>
              <a:rPr lang="fr-FR" sz="2400" dirty="0" smtClean="0">
                <a:latin typeface="Times New Roman"/>
                <a:cs typeface="Times New Roman"/>
              </a:rPr>
              <a:t>plus </a:t>
            </a:r>
            <a:r>
              <a:rPr lang="fr-FR" sz="2400" spc="-5" dirty="0" smtClean="0">
                <a:latin typeface="Times New Roman"/>
                <a:cs typeface="Times New Roman"/>
              </a:rPr>
              <a:t>d’un </a:t>
            </a:r>
            <a:r>
              <a:rPr lang="fr-FR" sz="2400" dirty="0" smtClean="0">
                <a:latin typeface="Times New Roman"/>
                <a:cs typeface="Times New Roman"/>
              </a:rPr>
              <a:t>quart </a:t>
            </a:r>
            <a:r>
              <a:rPr lang="fr-FR" sz="2400" spc="-5" dirty="0" smtClean="0">
                <a:latin typeface="Times New Roman"/>
                <a:cs typeface="Times New Roman"/>
              </a:rPr>
              <a:t>d’heure avant </a:t>
            </a:r>
            <a:r>
              <a:rPr lang="fr-FR" sz="2400" dirty="0" smtClean="0">
                <a:latin typeface="Times New Roman"/>
                <a:cs typeface="Times New Roman"/>
              </a:rPr>
              <a:t>l’utilisation </a:t>
            </a:r>
            <a:r>
              <a:rPr lang="fr-FR" sz="2400" spc="-5" dirty="0" smtClean="0">
                <a:latin typeface="Times New Roman"/>
                <a:cs typeface="Times New Roman"/>
              </a:rPr>
              <a:t>(risque </a:t>
            </a:r>
            <a:r>
              <a:rPr lang="fr-FR" sz="2400" dirty="0" smtClean="0">
                <a:latin typeface="Times New Roman"/>
                <a:cs typeface="Times New Roman"/>
              </a:rPr>
              <a:t>de  </a:t>
            </a:r>
            <a:r>
              <a:rPr lang="fr-FR" sz="2400" spc="-5" dirty="0" smtClean="0">
                <a:latin typeface="Times New Roman"/>
                <a:cs typeface="Times New Roman"/>
              </a:rPr>
              <a:t>détérioration des </a:t>
            </a:r>
            <a:r>
              <a:rPr lang="fr-FR" sz="2400" dirty="0" smtClean="0">
                <a:latin typeface="Times New Roman"/>
                <a:cs typeface="Times New Roman"/>
              </a:rPr>
              <a:t>matériaux du</a:t>
            </a:r>
            <a:r>
              <a:rPr lang="fr-FR" sz="2400" spc="15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PSM).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20"/>
              </a:spcBef>
            </a:pPr>
            <a:endParaRPr lang="fr-FR" sz="2400" dirty="0" smtClean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lang="fr-FR" sz="2400" dirty="0" smtClean="0">
                <a:latin typeface="Times New Roman"/>
                <a:cs typeface="Times New Roman"/>
              </a:rPr>
              <a:t>2/ </a:t>
            </a:r>
            <a:r>
              <a:rPr lang="fr-FR" sz="2400" spc="-5" dirty="0" smtClean="0">
                <a:latin typeface="Times New Roman"/>
                <a:cs typeface="Times New Roman"/>
              </a:rPr>
              <a:t>mettre l’appareil en marche au </a:t>
            </a:r>
            <a:r>
              <a:rPr lang="fr-FR" sz="2400" dirty="0" smtClean="0">
                <a:latin typeface="Times New Roman"/>
                <a:cs typeface="Times New Roman"/>
              </a:rPr>
              <a:t>moins 15 min. </a:t>
            </a:r>
            <a:r>
              <a:rPr lang="fr-FR" sz="2400" spc="-5" dirty="0" smtClean="0">
                <a:latin typeface="Times New Roman"/>
                <a:cs typeface="Times New Roman"/>
              </a:rPr>
              <a:t>avant </a:t>
            </a:r>
            <a:r>
              <a:rPr lang="fr-FR" sz="2400" dirty="0" smtClean="0">
                <a:latin typeface="Times New Roman"/>
                <a:cs typeface="Times New Roman"/>
              </a:rPr>
              <a:t>de</a:t>
            </a:r>
            <a:r>
              <a:rPr lang="fr-FR" sz="2400" spc="30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travailler.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12700" marR="1384935" algn="just">
              <a:lnSpc>
                <a:spcPct val="213300"/>
              </a:lnSpc>
            </a:pPr>
            <a:r>
              <a:rPr lang="fr-FR" sz="2400" dirty="0" smtClean="0">
                <a:latin typeface="Times New Roman"/>
                <a:cs typeface="Times New Roman"/>
              </a:rPr>
              <a:t>3/ </a:t>
            </a:r>
            <a:r>
              <a:rPr lang="fr-FR" sz="2400" spc="-5" dirty="0" smtClean="0">
                <a:latin typeface="Times New Roman"/>
                <a:cs typeface="Times New Roman"/>
              </a:rPr>
              <a:t>nettoyer avant </a:t>
            </a:r>
            <a:r>
              <a:rPr lang="fr-FR" sz="2400" dirty="0" smtClean="0">
                <a:latin typeface="Times New Roman"/>
                <a:cs typeface="Times New Roman"/>
              </a:rPr>
              <a:t>et </a:t>
            </a:r>
            <a:r>
              <a:rPr lang="fr-FR" sz="2400" spc="-5" dirty="0" smtClean="0">
                <a:latin typeface="Times New Roman"/>
                <a:cs typeface="Times New Roman"/>
              </a:rPr>
              <a:t>après chaque utilisation les paillasses (alcool </a:t>
            </a:r>
            <a:r>
              <a:rPr lang="fr-FR" sz="2400" dirty="0" smtClean="0">
                <a:latin typeface="Times New Roman"/>
                <a:cs typeface="Times New Roman"/>
              </a:rPr>
              <a:t>à </a:t>
            </a:r>
            <a:r>
              <a:rPr lang="fr-FR" sz="2400" spc="-5" dirty="0" smtClean="0">
                <a:latin typeface="Times New Roman"/>
                <a:cs typeface="Times New Roman"/>
              </a:rPr>
              <a:t>70°). </a:t>
            </a:r>
            <a:endParaRPr lang="fr-FR" sz="24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843068"/>
            <a:ext cx="8643998" cy="50540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384935" algn="just">
              <a:lnSpc>
                <a:spcPct val="213300"/>
              </a:lnSpc>
            </a:pPr>
            <a:r>
              <a:rPr lang="fr-FR" sz="2400" dirty="0" smtClean="0">
                <a:latin typeface="Times New Roman"/>
                <a:cs typeface="Times New Roman"/>
              </a:rPr>
              <a:t>4/ </a:t>
            </a:r>
            <a:r>
              <a:rPr lang="fr-FR" sz="2400" spc="-5" dirty="0" smtClean="0">
                <a:latin typeface="Times New Roman"/>
                <a:cs typeface="Times New Roman"/>
              </a:rPr>
              <a:t>n’utiliser </a:t>
            </a:r>
            <a:r>
              <a:rPr lang="fr-FR" sz="2400" dirty="0" smtClean="0">
                <a:latin typeface="Times New Roman"/>
                <a:cs typeface="Times New Roman"/>
              </a:rPr>
              <a:t>que du matériel</a:t>
            </a:r>
            <a:r>
              <a:rPr lang="fr-FR" sz="2400" spc="-10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stérile.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12700" marR="8890" algn="just">
              <a:lnSpc>
                <a:spcPct val="144200"/>
              </a:lnSpc>
              <a:spcBef>
                <a:spcPts val="985"/>
              </a:spcBef>
            </a:pPr>
            <a:r>
              <a:rPr lang="fr-FR" sz="2400" dirty="0" smtClean="0">
                <a:latin typeface="Times New Roman"/>
                <a:cs typeface="Times New Roman"/>
              </a:rPr>
              <a:t>5/ ne </a:t>
            </a:r>
            <a:r>
              <a:rPr lang="fr-FR" sz="2400" spc="-5" dirty="0" smtClean="0">
                <a:latin typeface="Times New Roman"/>
                <a:cs typeface="Times New Roman"/>
              </a:rPr>
              <a:t>pas perturber </a:t>
            </a:r>
            <a:r>
              <a:rPr lang="fr-FR" sz="2400" spc="5" dirty="0" smtClean="0">
                <a:latin typeface="Times New Roman"/>
                <a:cs typeface="Times New Roman"/>
              </a:rPr>
              <a:t>le </a:t>
            </a:r>
            <a:r>
              <a:rPr lang="fr-FR" sz="2400" dirty="0" smtClean="0">
                <a:latin typeface="Times New Roman"/>
                <a:cs typeface="Times New Roman"/>
              </a:rPr>
              <a:t>flux </a:t>
            </a:r>
            <a:r>
              <a:rPr lang="fr-FR" sz="2400" spc="-5" dirty="0" smtClean="0">
                <a:latin typeface="Times New Roman"/>
                <a:cs typeface="Times New Roman"/>
              </a:rPr>
              <a:t>laminaire (pas </a:t>
            </a:r>
            <a:r>
              <a:rPr lang="fr-FR" sz="2400" dirty="0" smtClean="0">
                <a:latin typeface="Times New Roman"/>
                <a:cs typeface="Times New Roman"/>
              </a:rPr>
              <a:t>de bec </a:t>
            </a:r>
            <a:r>
              <a:rPr lang="fr-FR" sz="2400" spc="-5" dirty="0" smtClean="0">
                <a:latin typeface="Times New Roman"/>
                <a:cs typeface="Times New Roman"/>
              </a:rPr>
              <a:t>bunsen, éviter </a:t>
            </a:r>
            <a:r>
              <a:rPr lang="fr-FR" sz="2400" dirty="0" smtClean="0">
                <a:latin typeface="Times New Roman"/>
                <a:cs typeface="Times New Roman"/>
              </a:rPr>
              <a:t>les </a:t>
            </a:r>
            <a:r>
              <a:rPr lang="fr-FR" sz="2400" spc="-5" dirty="0" smtClean="0">
                <a:latin typeface="Times New Roman"/>
                <a:cs typeface="Times New Roman"/>
              </a:rPr>
              <a:t>mouvements brusques et  rapides, </a:t>
            </a:r>
            <a:r>
              <a:rPr lang="fr-FR" sz="2400" dirty="0" smtClean="0">
                <a:latin typeface="Times New Roman"/>
                <a:cs typeface="Times New Roman"/>
              </a:rPr>
              <a:t>ne pas encombrer le plan de</a:t>
            </a:r>
            <a:r>
              <a:rPr lang="fr-FR" sz="2400" spc="-30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travail).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12700" marR="9525" algn="just">
              <a:lnSpc>
                <a:spcPct val="143300"/>
              </a:lnSpc>
              <a:spcBef>
                <a:spcPts val="1010"/>
              </a:spcBef>
            </a:pPr>
            <a:r>
              <a:rPr lang="fr-FR" sz="2400" dirty="0" smtClean="0">
                <a:latin typeface="Times New Roman"/>
                <a:cs typeface="Times New Roman"/>
              </a:rPr>
              <a:t>6/ </a:t>
            </a:r>
            <a:r>
              <a:rPr lang="fr-FR" sz="2400" spc="-5" dirty="0" smtClean="0">
                <a:latin typeface="Times New Roman"/>
                <a:cs typeface="Times New Roman"/>
              </a:rPr>
              <a:t>faire effectuer </a:t>
            </a:r>
            <a:r>
              <a:rPr lang="fr-FR" sz="2400" dirty="0" smtClean="0">
                <a:latin typeface="Times New Roman"/>
                <a:cs typeface="Times New Roman"/>
              </a:rPr>
              <a:t>les </a:t>
            </a:r>
            <a:r>
              <a:rPr lang="fr-FR" sz="2400" spc="-5" dirty="0" smtClean="0">
                <a:latin typeface="Times New Roman"/>
                <a:cs typeface="Times New Roman"/>
              </a:rPr>
              <a:t>opérations d’entretien </a:t>
            </a:r>
            <a:r>
              <a:rPr lang="fr-FR" sz="2400" dirty="0" smtClean="0">
                <a:latin typeface="Times New Roman"/>
                <a:cs typeface="Times New Roman"/>
              </a:rPr>
              <a:t>par un </a:t>
            </a:r>
            <a:r>
              <a:rPr lang="fr-FR" sz="2400" spc="-5" dirty="0" smtClean="0">
                <a:latin typeface="Times New Roman"/>
                <a:cs typeface="Times New Roman"/>
              </a:rPr>
              <a:t>spécialiste (contrat d’entretien </a:t>
            </a:r>
            <a:r>
              <a:rPr lang="fr-FR" sz="2400" dirty="0" smtClean="0">
                <a:latin typeface="Times New Roman"/>
                <a:cs typeface="Times New Roman"/>
              </a:rPr>
              <a:t>pour les  </a:t>
            </a:r>
            <a:r>
              <a:rPr lang="fr-FR" sz="2400" spc="-5" dirty="0" smtClean="0">
                <a:latin typeface="Times New Roman"/>
                <a:cs typeface="Times New Roman"/>
              </a:rPr>
              <a:t>opérations sur les filtres après </a:t>
            </a:r>
            <a:r>
              <a:rPr lang="fr-FR" sz="2400" dirty="0" smtClean="0">
                <a:latin typeface="Times New Roman"/>
                <a:cs typeface="Times New Roman"/>
              </a:rPr>
              <a:t>décontamination formol</a:t>
            </a:r>
            <a:r>
              <a:rPr lang="fr-FR" sz="2400" spc="55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(méthanal)).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25"/>
              </a:spcBef>
            </a:pPr>
            <a:endParaRPr lang="fr-FR" sz="2400" dirty="0" smtClean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lang="fr-FR" sz="2400" dirty="0" smtClean="0">
                <a:latin typeface="Times New Roman"/>
                <a:cs typeface="Times New Roman"/>
              </a:rPr>
              <a:t>7/ </a:t>
            </a:r>
            <a:r>
              <a:rPr lang="fr-FR" sz="2400" spc="-5" dirty="0" smtClean="0">
                <a:latin typeface="Times New Roman"/>
                <a:cs typeface="Times New Roman"/>
              </a:rPr>
              <a:t>les filtres </a:t>
            </a:r>
            <a:r>
              <a:rPr lang="fr-FR" sz="2400" dirty="0" smtClean="0">
                <a:latin typeface="Times New Roman"/>
                <a:cs typeface="Times New Roman"/>
              </a:rPr>
              <a:t>sont </a:t>
            </a:r>
            <a:r>
              <a:rPr lang="fr-FR" sz="2400" spc="-5" dirty="0" smtClean="0">
                <a:latin typeface="Times New Roman"/>
                <a:cs typeface="Times New Roman"/>
              </a:rPr>
              <a:t>des déchets biologiques et </a:t>
            </a:r>
            <a:r>
              <a:rPr lang="fr-FR" sz="2400" dirty="0" smtClean="0">
                <a:latin typeface="Times New Roman"/>
                <a:cs typeface="Times New Roman"/>
              </a:rPr>
              <a:t>doivent </a:t>
            </a:r>
            <a:r>
              <a:rPr lang="fr-FR" sz="2400" spc="-5" dirty="0" smtClean="0">
                <a:latin typeface="Times New Roman"/>
                <a:cs typeface="Times New Roman"/>
              </a:rPr>
              <a:t>être</a:t>
            </a:r>
            <a:r>
              <a:rPr lang="fr-FR" sz="2400" spc="40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incinérés.</a:t>
            </a:r>
            <a:endParaRPr lang="fr-FR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158" y="174071"/>
            <a:ext cx="8429684" cy="58544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41300" algn="just">
              <a:lnSpc>
                <a:spcPct val="100000"/>
              </a:lnSpc>
              <a:spcBef>
                <a:spcPts val="105"/>
              </a:spcBef>
            </a:pPr>
            <a:r>
              <a:rPr lang="fr-FR" sz="2400" b="1" spc="-5" dirty="0" smtClean="0">
                <a:solidFill>
                  <a:srgbClr val="365F91"/>
                </a:solidFill>
                <a:latin typeface="Times New Roman"/>
                <a:cs typeface="Times New Roman"/>
              </a:rPr>
              <a:t>1. Risques </a:t>
            </a:r>
            <a:r>
              <a:rPr lang="fr-FR" sz="2400" b="1" spc="-5" dirty="0" smtClean="0">
                <a:solidFill>
                  <a:srgbClr val="365F91"/>
                </a:solidFill>
                <a:latin typeface="Times New Roman"/>
                <a:cs typeface="Times New Roman"/>
              </a:rPr>
              <a:t>liés aux produits</a:t>
            </a:r>
            <a:r>
              <a:rPr lang="fr-FR" sz="2400" b="1" spc="30" dirty="0" smtClean="0">
                <a:solidFill>
                  <a:srgbClr val="365F91"/>
                </a:solidFill>
                <a:latin typeface="Times New Roman"/>
                <a:cs typeface="Times New Roman"/>
              </a:rPr>
              <a:t> </a:t>
            </a:r>
            <a:r>
              <a:rPr lang="fr-FR" sz="2400" b="1" spc="-5" dirty="0" smtClean="0">
                <a:solidFill>
                  <a:srgbClr val="365F91"/>
                </a:solidFill>
                <a:latin typeface="Times New Roman"/>
                <a:cs typeface="Times New Roman"/>
              </a:rPr>
              <a:t>chimiques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55"/>
              </a:spcBef>
            </a:pPr>
            <a:endParaRPr lang="fr-FR" sz="2400" dirty="0" smtClean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lang="fr-FR" sz="2400" spc="-10" dirty="0" smtClean="0">
                <a:latin typeface="Times New Roman"/>
                <a:cs typeface="Times New Roman"/>
              </a:rPr>
              <a:t>Les </a:t>
            </a:r>
            <a:r>
              <a:rPr lang="fr-FR" sz="2400" spc="-5" dirty="0" smtClean="0">
                <a:latin typeface="Times New Roman"/>
                <a:cs typeface="Times New Roman"/>
              </a:rPr>
              <a:t>risques </a:t>
            </a:r>
            <a:r>
              <a:rPr lang="fr-FR" sz="2400" dirty="0" smtClean="0">
                <a:latin typeface="Times New Roman"/>
                <a:cs typeface="Times New Roman"/>
              </a:rPr>
              <a:t>que présentent </a:t>
            </a:r>
            <a:r>
              <a:rPr lang="fr-FR" sz="2400" spc="-5" dirty="0" smtClean="0">
                <a:latin typeface="Times New Roman"/>
                <a:cs typeface="Times New Roman"/>
              </a:rPr>
              <a:t>les produits chimiques </a:t>
            </a:r>
            <a:r>
              <a:rPr lang="fr-FR" sz="2400" dirty="0" smtClean="0">
                <a:latin typeface="Times New Roman"/>
                <a:cs typeface="Times New Roman"/>
              </a:rPr>
              <a:t>sont </a:t>
            </a:r>
            <a:r>
              <a:rPr lang="fr-FR" sz="2400" spc="-5" dirty="0" smtClean="0">
                <a:latin typeface="Times New Roman"/>
                <a:cs typeface="Times New Roman"/>
              </a:rPr>
              <a:t>liés </a:t>
            </a:r>
            <a:r>
              <a:rPr lang="fr-FR" sz="2400" dirty="0" smtClean="0">
                <a:latin typeface="Times New Roman"/>
                <a:cs typeface="Times New Roman"/>
              </a:rPr>
              <a:t>à </a:t>
            </a:r>
            <a:r>
              <a:rPr lang="fr-FR" sz="2400" spc="-5" dirty="0" smtClean="0">
                <a:latin typeface="Times New Roman"/>
                <a:cs typeface="Times New Roman"/>
              </a:rPr>
              <a:t>certaines </a:t>
            </a:r>
            <a:r>
              <a:rPr lang="fr-FR" sz="2400" dirty="0" smtClean="0">
                <a:latin typeface="Times New Roman"/>
                <a:cs typeface="Times New Roman"/>
              </a:rPr>
              <a:t>propriétés </a:t>
            </a:r>
            <a:r>
              <a:rPr lang="fr-FR" sz="2400" spc="-5" dirty="0" smtClean="0">
                <a:latin typeface="Times New Roman"/>
                <a:cs typeface="Times New Roman"/>
              </a:rPr>
              <a:t>telles </a:t>
            </a:r>
            <a:r>
              <a:rPr lang="fr-FR" sz="2400" dirty="0" smtClean="0">
                <a:latin typeface="Times New Roman"/>
                <a:cs typeface="Times New Roman"/>
              </a:rPr>
              <a:t>que</a:t>
            </a:r>
            <a:r>
              <a:rPr lang="fr-FR" sz="2400" spc="130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:</a:t>
            </a:r>
          </a:p>
          <a:p>
            <a:pPr algn="just">
              <a:lnSpc>
                <a:spcPct val="100000"/>
              </a:lnSpc>
              <a:spcBef>
                <a:spcPts val="20"/>
              </a:spcBef>
            </a:pPr>
            <a:endParaRPr lang="fr-FR" sz="2400" dirty="0" smtClean="0">
              <a:latin typeface="Times New Roman"/>
              <a:cs typeface="Times New Roman"/>
            </a:endParaRPr>
          </a:p>
          <a:p>
            <a:pPr marL="469265" indent="-228600" algn="just">
              <a:lnSpc>
                <a:spcPct val="100000"/>
              </a:lnSpc>
              <a:buFont typeface="Wingdings"/>
              <a:buChar char=""/>
              <a:tabLst>
                <a:tab pos="469900" algn="l"/>
              </a:tabLst>
            </a:pPr>
            <a:r>
              <a:rPr lang="fr-FR" sz="2400" spc="-10" dirty="0" smtClean="0">
                <a:latin typeface="Times New Roman"/>
                <a:cs typeface="Times New Roman"/>
              </a:rPr>
              <a:t>Les </a:t>
            </a:r>
            <a:r>
              <a:rPr lang="fr-FR" sz="2400" spc="-5" dirty="0" smtClean="0">
                <a:latin typeface="Times New Roman"/>
                <a:cs typeface="Times New Roman"/>
              </a:rPr>
              <a:t>propriétés </a:t>
            </a:r>
            <a:r>
              <a:rPr lang="fr-FR" sz="2400" dirty="0" smtClean="0">
                <a:latin typeface="Times New Roman"/>
                <a:cs typeface="Times New Roman"/>
              </a:rPr>
              <a:t>physico-chimiques </a:t>
            </a:r>
            <a:r>
              <a:rPr lang="fr-FR" sz="2400" spc="-5" dirty="0" smtClean="0">
                <a:latin typeface="Times New Roman"/>
                <a:cs typeface="Times New Roman"/>
              </a:rPr>
              <a:t>des</a:t>
            </a:r>
            <a:r>
              <a:rPr lang="fr-FR" sz="2400" spc="10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produits</a:t>
            </a:r>
          </a:p>
          <a:p>
            <a:pPr marL="469265" indent="-228600" algn="just">
              <a:lnSpc>
                <a:spcPct val="100000"/>
              </a:lnSpc>
              <a:spcBef>
                <a:spcPts val="635"/>
              </a:spcBef>
              <a:buFont typeface="Wingdings"/>
              <a:buChar char=""/>
              <a:tabLst>
                <a:tab pos="469900" algn="l"/>
              </a:tabLst>
            </a:pPr>
            <a:r>
              <a:rPr lang="fr-FR" sz="2400" spc="-5" dirty="0" smtClean="0">
                <a:latin typeface="Times New Roman"/>
                <a:cs typeface="Times New Roman"/>
              </a:rPr>
              <a:t>Paramètre </a:t>
            </a:r>
            <a:r>
              <a:rPr lang="fr-FR" sz="2400" spc="5" dirty="0" smtClean="0">
                <a:latin typeface="Times New Roman"/>
                <a:cs typeface="Times New Roman"/>
              </a:rPr>
              <a:t>de </a:t>
            </a:r>
            <a:r>
              <a:rPr lang="fr-FR" sz="2400" spc="-5" dirty="0" smtClean="0">
                <a:latin typeface="Times New Roman"/>
                <a:cs typeface="Times New Roman"/>
              </a:rPr>
              <a:t>diffusion </a:t>
            </a:r>
            <a:r>
              <a:rPr lang="fr-FR" sz="2400" dirty="0" smtClean="0">
                <a:latin typeface="Times New Roman"/>
                <a:cs typeface="Times New Roman"/>
              </a:rPr>
              <a:t>(densité de</a:t>
            </a:r>
            <a:r>
              <a:rPr lang="fr-FR" sz="2400" spc="-20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vapeur),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469265" indent="-228600" algn="just">
              <a:lnSpc>
                <a:spcPct val="100000"/>
              </a:lnSpc>
              <a:spcBef>
                <a:spcPts val="625"/>
              </a:spcBef>
              <a:buFont typeface="Wingdings"/>
              <a:buChar char=""/>
              <a:tabLst>
                <a:tab pos="469900" algn="l"/>
              </a:tabLst>
            </a:pPr>
            <a:r>
              <a:rPr lang="fr-FR" sz="2400" spc="-5" dirty="0" smtClean="0">
                <a:latin typeface="Times New Roman"/>
                <a:cs typeface="Times New Roman"/>
              </a:rPr>
              <a:t>Paramètre d’inflammabilité </a:t>
            </a:r>
            <a:r>
              <a:rPr lang="fr-FR" sz="2400" dirty="0" smtClean="0">
                <a:latin typeface="Times New Roman"/>
                <a:cs typeface="Times New Roman"/>
              </a:rPr>
              <a:t>(point </a:t>
            </a:r>
            <a:r>
              <a:rPr lang="fr-FR" sz="2400" spc="-5" dirty="0" smtClean="0">
                <a:latin typeface="Times New Roman"/>
                <a:cs typeface="Times New Roman"/>
              </a:rPr>
              <a:t>d’éclair,</a:t>
            </a:r>
            <a:r>
              <a:rPr lang="fr-FR" sz="2400" spc="5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auto-inflammation)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469265" marR="9525" indent="-228600" algn="just">
              <a:lnSpc>
                <a:spcPct val="143300"/>
              </a:lnSpc>
              <a:spcBef>
                <a:spcPts val="15"/>
              </a:spcBef>
              <a:buFont typeface="Wingdings"/>
              <a:buChar char=""/>
              <a:tabLst>
                <a:tab pos="469900" algn="l"/>
              </a:tabLst>
            </a:pPr>
            <a:r>
              <a:rPr lang="fr-FR" sz="2400" spc="-5" dirty="0" smtClean="0">
                <a:latin typeface="Times New Roman"/>
                <a:cs typeface="Times New Roman"/>
              </a:rPr>
              <a:t>Risques liés </a:t>
            </a:r>
            <a:r>
              <a:rPr lang="fr-FR" sz="2400" spc="-10" dirty="0" smtClean="0">
                <a:latin typeface="Times New Roman"/>
                <a:cs typeface="Times New Roman"/>
              </a:rPr>
              <a:t>aux </a:t>
            </a:r>
            <a:r>
              <a:rPr lang="fr-FR" sz="2400" spc="-5" dirty="0" smtClean="0">
                <a:latin typeface="Times New Roman"/>
                <a:cs typeface="Times New Roman"/>
              </a:rPr>
              <a:t>caractères chimiques (décomposition, polymérisation, réaction avec  d’autres </a:t>
            </a:r>
            <a:r>
              <a:rPr lang="fr-FR" sz="2400" dirty="0" smtClean="0">
                <a:latin typeface="Times New Roman"/>
                <a:cs typeface="Times New Roman"/>
              </a:rPr>
              <a:t>produits</a:t>
            </a:r>
            <a:r>
              <a:rPr lang="fr-FR" sz="2400" spc="-5" dirty="0" smtClean="0">
                <a:latin typeface="Times New Roman"/>
                <a:cs typeface="Times New Roman"/>
              </a:rPr>
              <a:t> chimiques)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469265" marR="6985" indent="-228600" algn="just">
              <a:lnSpc>
                <a:spcPct val="143300"/>
              </a:lnSpc>
              <a:spcBef>
                <a:spcPts val="15"/>
              </a:spcBef>
              <a:buFont typeface="Wingdings"/>
              <a:buChar char=""/>
              <a:tabLst>
                <a:tab pos="469900" algn="l"/>
              </a:tabLst>
            </a:pPr>
            <a:r>
              <a:rPr lang="fr-FR" sz="2400" spc="-5" dirty="0" smtClean="0">
                <a:latin typeface="Times New Roman"/>
                <a:cs typeface="Times New Roman"/>
              </a:rPr>
              <a:t>Risques toxiques (les mutagènes, cancérogènes, tératogènes, </a:t>
            </a:r>
            <a:r>
              <a:rPr lang="fr-FR" sz="2400" dirty="0" smtClean="0">
                <a:latin typeface="Times New Roman"/>
                <a:cs typeface="Times New Roman"/>
              </a:rPr>
              <a:t>produits </a:t>
            </a:r>
            <a:r>
              <a:rPr lang="fr-FR" sz="2400" spc="-5" dirty="0" smtClean="0">
                <a:latin typeface="Times New Roman"/>
                <a:cs typeface="Times New Roman"/>
              </a:rPr>
              <a:t>dangereux </a:t>
            </a:r>
            <a:r>
              <a:rPr lang="fr-FR" sz="2400" dirty="0" smtClean="0">
                <a:latin typeface="Times New Roman"/>
                <a:cs typeface="Times New Roman"/>
              </a:rPr>
              <a:t>pour  la </a:t>
            </a:r>
            <a:r>
              <a:rPr lang="fr-FR" sz="2400" spc="-5" dirty="0" smtClean="0">
                <a:latin typeface="Times New Roman"/>
                <a:cs typeface="Times New Roman"/>
              </a:rPr>
              <a:t>reproduction, les </a:t>
            </a:r>
            <a:r>
              <a:rPr lang="fr-FR" sz="2400" dirty="0" smtClean="0">
                <a:latin typeface="Times New Roman"/>
                <a:cs typeface="Times New Roman"/>
              </a:rPr>
              <a:t>neurotoxiques, </a:t>
            </a:r>
            <a:r>
              <a:rPr lang="fr-FR" sz="2400" spc="-5" dirty="0" smtClean="0">
                <a:latin typeface="Times New Roman"/>
                <a:cs typeface="Times New Roman"/>
              </a:rPr>
              <a:t>les</a:t>
            </a:r>
            <a:r>
              <a:rPr lang="fr-FR" sz="2400" spc="5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solvants)</a:t>
            </a:r>
            <a:endParaRPr lang="fr-FR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357166"/>
            <a:ext cx="8643998" cy="69678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41300">
              <a:lnSpc>
                <a:spcPct val="100000"/>
              </a:lnSpc>
            </a:pPr>
            <a:r>
              <a:rPr lang="fr-FR" sz="2400" b="1" spc="-5" dirty="0" smtClean="0">
                <a:solidFill>
                  <a:srgbClr val="365F91"/>
                </a:solidFill>
                <a:latin typeface="Times New Roman"/>
                <a:cs typeface="Times New Roman"/>
              </a:rPr>
              <a:t>2. Dangers </a:t>
            </a:r>
            <a:r>
              <a:rPr lang="fr-FR" sz="2400" b="1" dirty="0" smtClean="0">
                <a:solidFill>
                  <a:srgbClr val="365F91"/>
                </a:solidFill>
                <a:latin typeface="Times New Roman"/>
                <a:cs typeface="Times New Roman"/>
              </a:rPr>
              <a:t>et </a:t>
            </a:r>
            <a:r>
              <a:rPr lang="fr-FR" sz="2400" b="1" spc="-5" dirty="0" smtClean="0">
                <a:solidFill>
                  <a:srgbClr val="365F91"/>
                </a:solidFill>
                <a:latin typeface="Times New Roman"/>
                <a:cs typeface="Times New Roman"/>
              </a:rPr>
              <a:t>/ou situations dangereuses</a:t>
            </a:r>
            <a:endParaRPr lang="fr-FR" sz="2400" dirty="0" smtClean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lang="fr-FR" sz="2400" dirty="0" smtClean="0">
              <a:latin typeface="Times New Roman"/>
              <a:cs typeface="Times New Roman"/>
            </a:endParaRPr>
          </a:p>
          <a:p>
            <a:pPr marL="241300">
              <a:lnSpc>
                <a:spcPct val="100000"/>
              </a:lnSpc>
            </a:pPr>
            <a:r>
              <a:rPr lang="fr-FR" sz="2400" spc="-10" dirty="0" smtClean="0">
                <a:latin typeface="Times New Roman"/>
                <a:cs typeface="Times New Roman"/>
              </a:rPr>
              <a:t>Les </a:t>
            </a:r>
            <a:r>
              <a:rPr lang="fr-FR" sz="2400" spc="-5" dirty="0" smtClean="0">
                <a:latin typeface="Times New Roman"/>
                <a:cs typeface="Times New Roman"/>
              </a:rPr>
              <a:t>dangers, </a:t>
            </a:r>
            <a:r>
              <a:rPr lang="fr-FR" sz="2400" dirty="0" smtClean="0">
                <a:latin typeface="Times New Roman"/>
                <a:cs typeface="Times New Roman"/>
              </a:rPr>
              <a:t>plus ou moins </a:t>
            </a:r>
            <a:r>
              <a:rPr lang="fr-FR" sz="2400" spc="-5" dirty="0" smtClean="0">
                <a:latin typeface="Times New Roman"/>
                <a:cs typeface="Times New Roman"/>
              </a:rPr>
              <a:t>élevés, </a:t>
            </a:r>
            <a:r>
              <a:rPr lang="fr-FR" sz="2400" dirty="0" smtClean="0">
                <a:latin typeface="Times New Roman"/>
                <a:cs typeface="Times New Roman"/>
              </a:rPr>
              <a:t>que </a:t>
            </a:r>
            <a:r>
              <a:rPr lang="fr-FR" sz="2400" spc="-5" dirty="0" smtClean="0">
                <a:latin typeface="Times New Roman"/>
                <a:cs typeface="Times New Roman"/>
              </a:rPr>
              <a:t>présentent les </a:t>
            </a:r>
            <a:r>
              <a:rPr lang="fr-FR" sz="2400" dirty="0" smtClean="0">
                <a:latin typeface="Times New Roman"/>
                <a:cs typeface="Times New Roman"/>
              </a:rPr>
              <a:t>produits </a:t>
            </a:r>
            <a:r>
              <a:rPr lang="fr-FR" sz="2400" spc="-5" dirty="0" smtClean="0">
                <a:latin typeface="Times New Roman"/>
                <a:cs typeface="Times New Roman"/>
              </a:rPr>
              <a:t>chimiques </a:t>
            </a:r>
            <a:r>
              <a:rPr lang="fr-FR" sz="2400" dirty="0" smtClean="0">
                <a:latin typeface="Times New Roman"/>
                <a:cs typeface="Times New Roman"/>
              </a:rPr>
              <a:t>sont </a:t>
            </a:r>
            <a:r>
              <a:rPr lang="fr-FR" sz="2400" spc="-5" dirty="0" smtClean="0">
                <a:latin typeface="Times New Roman"/>
                <a:cs typeface="Times New Roman"/>
              </a:rPr>
              <a:t>les</a:t>
            </a:r>
            <a:r>
              <a:rPr lang="fr-FR" sz="2400" spc="130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suivants:</a:t>
            </a: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lang="fr-FR" sz="2400" dirty="0" smtClean="0">
              <a:latin typeface="Times New Roman"/>
              <a:cs typeface="Times New Roman"/>
            </a:endParaRPr>
          </a:p>
          <a:p>
            <a:pPr marL="177165" indent="-165100">
              <a:lnSpc>
                <a:spcPct val="100000"/>
              </a:lnSpc>
              <a:buChar char="-"/>
              <a:tabLst>
                <a:tab pos="177800" algn="l"/>
              </a:tabLst>
            </a:pPr>
            <a:r>
              <a:rPr lang="fr-FR" sz="2400" spc="-5" dirty="0" smtClean="0">
                <a:latin typeface="Times New Roman"/>
                <a:cs typeface="Times New Roman"/>
              </a:rPr>
              <a:t>Présence dans </a:t>
            </a:r>
            <a:r>
              <a:rPr lang="fr-FR" sz="2400" dirty="0" smtClean="0">
                <a:latin typeface="Times New Roman"/>
                <a:cs typeface="Times New Roman"/>
              </a:rPr>
              <a:t>le laboratoire de </a:t>
            </a:r>
            <a:r>
              <a:rPr lang="fr-FR" sz="2400" spc="-5" dirty="0" smtClean="0">
                <a:latin typeface="Times New Roman"/>
                <a:cs typeface="Times New Roman"/>
              </a:rPr>
              <a:t>produits toxiques, nocifs, </a:t>
            </a:r>
            <a:r>
              <a:rPr lang="fr-FR" sz="2400" dirty="0" smtClean="0">
                <a:latin typeface="Times New Roman"/>
                <a:cs typeface="Times New Roman"/>
              </a:rPr>
              <a:t>corrosifs,</a:t>
            </a:r>
            <a:r>
              <a:rPr lang="fr-FR" sz="2400" spc="10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irritants</a:t>
            </a:r>
          </a:p>
          <a:p>
            <a:pPr>
              <a:lnSpc>
                <a:spcPct val="100000"/>
              </a:lnSpc>
              <a:spcBef>
                <a:spcPts val="25"/>
              </a:spcBef>
              <a:buFont typeface="Times New Roman"/>
              <a:buChar char="-"/>
            </a:pPr>
            <a:endParaRPr lang="fr-FR" sz="2400" dirty="0" smtClean="0">
              <a:latin typeface="Times New Roman"/>
              <a:cs typeface="Times New Roman"/>
            </a:endParaRPr>
          </a:p>
          <a:p>
            <a:pPr marL="177165" indent="-165100">
              <a:lnSpc>
                <a:spcPct val="100000"/>
              </a:lnSpc>
              <a:buChar char="-"/>
              <a:tabLst>
                <a:tab pos="177800" algn="l"/>
              </a:tabLst>
            </a:pPr>
            <a:r>
              <a:rPr lang="fr-FR" sz="2400" spc="-5" dirty="0" smtClean="0">
                <a:latin typeface="Times New Roman"/>
                <a:cs typeface="Times New Roman"/>
              </a:rPr>
              <a:t>Préparations, transvasements</a:t>
            </a:r>
            <a:r>
              <a:rPr lang="fr-FR" sz="2400" spc="5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;</a:t>
            </a:r>
          </a:p>
          <a:p>
            <a:pPr marL="12700" marR="8890">
              <a:lnSpc>
                <a:spcPct val="143300"/>
              </a:lnSpc>
              <a:spcBef>
                <a:spcPts val="1010"/>
              </a:spcBef>
              <a:buChar char="-"/>
              <a:tabLst>
                <a:tab pos="174625" algn="l"/>
              </a:tabLst>
            </a:pPr>
            <a:r>
              <a:rPr lang="fr-FR" sz="2400" spc="-5" dirty="0" smtClean="0">
                <a:latin typeface="Times New Roman"/>
                <a:cs typeface="Times New Roman"/>
              </a:rPr>
              <a:t>Stockage </a:t>
            </a:r>
            <a:r>
              <a:rPr lang="fr-FR" sz="2400" dirty="0" smtClean="0">
                <a:latin typeface="Times New Roman"/>
                <a:cs typeface="Times New Roman"/>
              </a:rPr>
              <a:t>de produits </a:t>
            </a:r>
            <a:r>
              <a:rPr lang="fr-FR" sz="2400" spc="-5" dirty="0" smtClean="0">
                <a:latin typeface="Times New Roman"/>
                <a:cs typeface="Times New Roman"/>
              </a:rPr>
              <a:t>toxiques dans </a:t>
            </a:r>
            <a:r>
              <a:rPr lang="fr-FR" sz="2400" dirty="0" smtClean="0">
                <a:latin typeface="Times New Roman"/>
                <a:cs typeface="Times New Roman"/>
              </a:rPr>
              <a:t>de </a:t>
            </a:r>
            <a:r>
              <a:rPr lang="fr-FR" sz="2400" spc="-5" dirty="0" smtClean="0">
                <a:latin typeface="Times New Roman"/>
                <a:cs typeface="Times New Roman"/>
              </a:rPr>
              <a:t>mauvaises conditions (absence d’aération,  incompatibilité entre </a:t>
            </a:r>
            <a:r>
              <a:rPr lang="fr-FR" sz="2400" dirty="0" smtClean="0">
                <a:latin typeface="Times New Roman"/>
                <a:cs typeface="Times New Roman"/>
              </a:rPr>
              <a:t>produits tels que </a:t>
            </a:r>
            <a:r>
              <a:rPr lang="fr-FR" sz="2400" spc="-5" dirty="0" smtClean="0">
                <a:latin typeface="Times New Roman"/>
                <a:cs typeface="Times New Roman"/>
              </a:rPr>
              <a:t>bases </a:t>
            </a:r>
            <a:r>
              <a:rPr lang="fr-FR" sz="2400" dirty="0" smtClean="0">
                <a:latin typeface="Times New Roman"/>
                <a:cs typeface="Times New Roman"/>
              </a:rPr>
              <a:t>et </a:t>
            </a:r>
            <a:r>
              <a:rPr lang="fr-FR" sz="2400" spc="-5" dirty="0" smtClean="0">
                <a:latin typeface="Times New Roman"/>
                <a:cs typeface="Times New Roman"/>
              </a:rPr>
              <a:t>acides)</a:t>
            </a:r>
            <a:r>
              <a:rPr lang="fr-FR" sz="2400" dirty="0" smtClean="0">
                <a:latin typeface="Times New Roman"/>
                <a:cs typeface="Times New Roman"/>
              </a:rPr>
              <a:t> ;</a:t>
            </a:r>
          </a:p>
          <a:p>
            <a:pPr marL="139065" indent="-127000">
              <a:lnSpc>
                <a:spcPct val="100000"/>
              </a:lnSpc>
              <a:spcBef>
                <a:spcPts val="100"/>
              </a:spcBef>
              <a:buChar char="-"/>
              <a:tabLst>
                <a:tab pos="139700" algn="l"/>
              </a:tabLst>
            </a:pPr>
            <a:r>
              <a:rPr lang="fr-FR" sz="2400" spc="-5" dirty="0" smtClean="0">
                <a:latin typeface="Times New Roman"/>
                <a:cs typeface="Times New Roman"/>
              </a:rPr>
              <a:t>Absence d’étiquetage </a:t>
            </a:r>
            <a:r>
              <a:rPr lang="fr-FR" sz="2400" dirty="0" smtClean="0">
                <a:latin typeface="Times New Roman"/>
                <a:cs typeface="Times New Roman"/>
              </a:rPr>
              <a:t>des </a:t>
            </a:r>
            <a:r>
              <a:rPr lang="fr-FR" sz="2400" spc="-5" dirty="0" smtClean="0">
                <a:latin typeface="Times New Roman"/>
                <a:cs typeface="Times New Roman"/>
              </a:rPr>
              <a:t>récipients </a:t>
            </a:r>
            <a:r>
              <a:rPr lang="fr-FR" sz="2400" dirty="0" smtClean="0">
                <a:latin typeface="Times New Roman"/>
                <a:cs typeface="Times New Roman"/>
              </a:rPr>
              <a:t>de transvasement</a:t>
            </a:r>
            <a:r>
              <a:rPr lang="fr-FR" sz="2400" spc="5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;</a:t>
            </a:r>
          </a:p>
          <a:p>
            <a:pPr>
              <a:lnSpc>
                <a:spcPct val="100000"/>
              </a:lnSpc>
              <a:spcBef>
                <a:spcPts val="20"/>
              </a:spcBef>
              <a:buFont typeface="Times New Roman"/>
              <a:buChar char="-"/>
            </a:pPr>
            <a:endParaRPr lang="fr-FR" sz="2800" dirty="0" smtClean="0">
              <a:latin typeface="Times New Roman"/>
              <a:cs typeface="Times New Roman"/>
            </a:endParaRPr>
          </a:p>
          <a:p>
            <a:pPr marL="139065" indent="-127000">
              <a:lnSpc>
                <a:spcPct val="100000"/>
              </a:lnSpc>
              <a:spcBef>
                <a:spcPts val="5"/>
              </a:spcBef>
              <a:buChar char="-"/>
              <a:tabLst>
                <a:tab pos="139700" algn="l"/>
              </a:tabLst>
            </a:pPr>
            <a:r>
              <a:rPr lang="fr-FR" sz="2400" spc="-5" dirty="0" smtClean="0">
                <a:latin typeface="Times New Roman"/>
                <a:cs typeface="Times New Roman"/>
              </a:rPr>
              <a:t>Ventilation inadaptée </a:t>
            </a:r>
            <a:r>
              <a:rPr lang="fr-FR" sz="2400" spc="5" dirty="0" smtClean="0">
                <a:latin typeface="Times New Roman"/>
                <a:cs typeface="Times New Roman"/>
              </a:rPr>
              <a:t>ou </a:t>
            </a:r>
            <a:r>
              <a:rPr lang="fr-FR" sz="2400" spc="-5" dirty="0" smtClean="0">
                <a:latin typeface="Times New Roman"/>
                <a:cs typeface="Times New Roman"/>
              </a:rPr>
              <a:t>absente.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12700" marR="8890">
              <a:lnSpc>
                <a:spcPct val="143300"/>
              </a:lnSpc>
              <a:spcBef>
                <a:spcPts val="1010"/>
              </a:spcBef>
              <a:tabLst>
                <a:tab pos="174625" algn="l"/>
              </a:tabLst>
            </a:pPr>
            <a:endParaRPr lang="fr-FR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-103569"/>
            <a:ext cx="8501122" cy="6840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8890" algn="just">
              <a:lnSpc>
                <a:spcPct val="150000"/>
              </a:lnSpc>
              <a:spcBef>
                <a:spcPts val="100"/>
              </a:spcBef>
            </a:pPr>
            <a:r>
              <a:rPr lang="fr-FR" sz="2400" spc="-5" dirty="0" smtClean="0">
                <a:latin typeface="Times New Roman"/>
                <a:cs typeface="Times New Roman"/>
              </a:rPr>
              <a:t>L’accident </a:t>
            </a:r>
            <a:r>
              <a:rPr lang="fr-FR" sz="2400" dirty="0" smtClean="0">
                <a:latin typeface="Times New Roman"/>
                <a:cs typeface="Times New Roman"/>
              </a:rPr>
              <a:t>de </a:t>
            </a:r>
            <a:r>
              <a:rPr lang="fr-FR" sz="2400" spc="-5" dirty="0" smtClean="0">
                <a:latin typeface="Times New Roman"/>
                <a:cs typeface="Times New Roman"/>
              </a:rPr>
              <a:t>travail </a:t>
            </a:r>
            <a:r>
              <a:rPr lang="fr-FR" sz="2400" dirty="0" smtClean="0">
                <a:latin typeface="Times New Roman"/>
                <a:cs typeface="Times New Roman"/>
              </a:rPr>
              <a:t>dû </a:t>
            </a:r>
            <a:r>
              <a:rPr lang="fr-FR" sz="2400" spc="-5" dirty="0" smtClean="0">
                <a:latin typeface="Times New Roman"/>
                <a:cs typeface="Times New Roman"/>
              </a:rPr>
              <a:t>au </a:t>
            </a:r>
            <a:r>
              <a:rPr lang="fr-FR" sz="2400" dirty="0" smtClean="0">
                <a:latin typeface="Times New Roman"/>
                <a:cs typeface="Times New Roman"/>
              </a:rPr>
              <a:t>risque </a:t>
            </a:r>
            <a:r>
              <a:rPr lang="fr-FR" sz="2400" spc="-5" dirty="0" smtClean="0">
                <a:latin typeface="Times New Roman"/>
                <a:cs typeface="Times New Roman"/>
              </a:rPr>
              <a:t>chimique peut se révéler </a:t>
            </a:r>
            <a:r>
              <a:rPr lang="fr-FR" sz="2400" dirty="0" smtClean="0">
                <a:latin typeface="Times New Roman"/>
                <a:cs typeface="Times New Roman"/>
              </a:rPr>
              <a:t>de </a:t>
            </a:r>
            <a:r>
              <a:rPr lang="fr-FR" sz="2400" spc="-5" dirty="0" smtClean="0">
                <a:latin typeface="Times New Roman"/>
                <a:cs typeface="Times New Roman"/>
              </a:rPr>
              <a:t>façon soudaine et brutale. </a:t>
            </a:r>
            <a:r>
              <a:rPr lang="fr-FR" sz="2400" spc="-30" dirty="0" smtClean="0">
                <a:latin typeface="Times New Roman"/>
                <a:cs typeface="Times New Roman"/>
              </a:rPr>
              <a:t>Il  </a:t>
            </a:r>
            <a:r>
              <a:rPr lang="fr-FR" sz="2400" spc="-5" dirty="0" smtClean="0">
                <a:latin typeface="Times New Roman"/>
                <a:cs typeface="Times New Roman"/>
              </a:rPr>
              <a:t>peut se traduire </a:t>
            </a:r>
            <a:r>
              <a:rPr lang="fr-FR" sz="2400" dirty="0" smtClean="0">
                <a:latin typeface="Times New Roman"/>
                <a:cs typeface="Times New Roman"/>
              </a:rPr>
              <a:t>par :</a:t>
            </a:r>
          </a:p>
          <a:p>
            <a:pPr marL="822960" algn="just">
              <a:lnSpc>
                <a:spcPct val="150000"/>
              </a:lnSpc>
              <a:spcBef>
                <a:spcPts val="660"/>
              </a:spcBef>
              <a:buFont typeface="Wingdings" pitchFamily="2" charset="2"/>
              <a:buChar char="Ø"/>
            </a:pPr>
            <a:r>
              <a:rPr lang="fr-FR" sz="2400" b="1" spc="-5" dirty="0" smtClean="0">
                <a:latin typeface="Times New Roman"/>
                <a:cs typeface="Times New Roman"/>
              </a:rPr>
              <a:t>un incendie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822960" algn="just">
              <a:lnSpc>
                <a:spcPct val="150000"/>
              </a:lnSpc>
              <a:spcBef>
                <a:spcPts val="600"/>
              </a:spcBef>
            </a:pPr>
            <a:r>
              <a:rPr lang="fr-FR" sz="2400" spc="-10" dirty="0" smtClean="0">
                <a:latin typeface="Times New Roman"/>
                <a:cs typeface="Times New Roman"/>
              </a:rPr>
              <a:t>Les </a:t>
            </a:r>
            <a:r>
              <a:rPr lang="fr-FR" sz="2400" dirty="0" smtClean="0">
                <a:latin typeface="Times New Roman"/>
                <a:cs typeface="Times New Roman"/>
              </a:rPr>
              <a:t>liquides </a:t>
            </a:r>
            <a:r>
              <a:rPr lang="fr-FR" sz="2400" spc="-5" dirty="0" smtClean="0">
                <a:latin typeface="Times New Roman"/>
                <a:cs typeface="Times New Roman"/>
              </a:rPr>
              <a:t>et les </a:t>
            </a:r>
            <a:r>
              <a:rPr lang="fr-FR" sz="2400" dirty="0" smtClean="0">
                <a:latin typeface="Times New Roman"/>
                <a:cs typeface="Times New Roman"/>
              </a:rPr>
              <a:t>solvants manipulés </a:t>
            </a:r>
            <a:r>
              <a:rPr lang="fr-FR" sz="2400" spc="-5" dirty="0" smtClean="0">
                <a:latin typeface="Times New Roman"/>
                <a:cs typeface="Times New Roman"/>
              </a:rPr>
              <a:t>dans </a:t>
            </a:r>
            <a:r>
              <a:rPr lang="fr-FR" sz="2400" dirty="0" smtClean="0">
                <a:latin typeface="Times New Roman"/>
                <a:cs typeface="Times New Roman"/>
              </a:rPr>
              <a:t>un </a:t>
            </a:r>
            <a:r>
              <a:rPr lang="fr-FR" sz="2400" spc="-5" dirty="0" smtClean="0">
                <a:latin typeface="Times New Roman"/>
                <a:cs typeface="Times New Roman"/>
              </a:rPr>
              <a:t>laboratoire </a:t>
            </a:r>
            <a:r>
              <a:rPr lang="fr-FR" sz="2400" dirty="0" smtClean="0">
                <a:latin typeface="Times New Roman"/>
                <a:cs typeface="Times New Roman"/>
              </a:rPr>
              <a:t>de</a:t>
            </a:r>
            <a:r>
              <a:rPr lang="fr-FR" sz="2400" spc="150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chimie</a:t>
            </a:r>
            <a:r>
              <a:rPr lang="fr-FR" sz="2400" spc="-5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organique </a:t>
            </a:r>
            <a:r>
              <a:rPr lang="fr-FR" sz="2400" dirty="0" smtClean="0">
                <a:latin typeface="Times New Roman"/>
                <a:cs typeface="Times New Roman"/>
              </a:rPr>
              <a:t>sont souvent volatils </a:t>
            </a:r>
            <a:r>
              <a:rPr lang="fr-FR" sz="2400" spc="-5" dirty="0" smtClean="0">
                <a:latin typeface="Times New Roman"/>
                <a:cs typeface="Times New Roman"/>
              </a:rPr>
              <a:t>et </a:t>
            </a:r>
            <a:r>
              <a:rPr lang="fr-FR" sz="2400" dirty="0" smtClean="0">
                <a:latin typeface="Times New Roman"/>
                <a:cs typeface="Times New Roman"/>
              </a:rPr>
              <a:t>inflammables, </a:t>
            </a:r>
            <a:r>
              <a:rPr lang="fr-FR" sz="2400" spc="-5" dirty="0" smtClean="0">
                <a:latin typeface="Times New Roman"/>
                <a:cs typeface="Times New Roman"/>
              </a:rPr>
              <a:t>constituant ainsi </a:t>
            </a:r>
            <a:r>
              <a:rPr lang="fr-FR" sz="2400" dirty="0" smtClean="0">
                <a:latin typeface="Times New Roman"/>
                <a:cs typeface="Times New Roman"/>
              </a:rPr>
              <a:t>des  </a:t>
            </a:r>
            <a:r>
              <a:rPr lang="fr-FR" sz="2400" spc="-5" dirty="0" smtClean="0">
                <a:latin typeface="Times New Roman"/>
                <a:cs typeface="Times New Roman"/>
              </a:rPr>
              <a:t>sources importantes </a:t>
            </a:r>
            <a:r>
              <a:rPr lang="fr-FR" sz="2400" dirty="0" smtClean="0">
                <a:latin typeface="Times New Roman"/>
                <a:cs typeface="Times New Roman"/>
              </a:rPr>
              <a:t>d'incendie. </a:t>
            </a:r>
            <a:r>
              <a:rPr lang="fr-FR" sz="2400" spc="-5" dirty="0" smtClean="0">
                <a:latin typeface="Times New Roman"/>
                <a:cs typeface="Times New Roman"/>
              </a:rPr>
              <a:t>L'indice </a:t>
            </a:r>
            <a:r>
              <a:rPr lang="fr-FR" sz="2400" dirty="0" smtClean="0">
                <a:latin typeface="Times New Roman"/>
                <a:cs typeface="Times New Roman"/>
              </a:rPr>
              <a:t>d'inflammabilité </a:t>
            </a:r>
            <a:r>
              <a:rPr lang="fr-FR" sz="2400" spc="-5" dirty="0" smtClean="0">
                <a:latin typeface="Times New Roman"/>
                <a:cs typeface="Times New Roman"/>
              </a:rPr>
              <a:t>d'un </a:t>
            </a:r>
            <a:r>
              <a:rPr lang="fr-FR" sz="2400" dirty="0" smtClean="0">
                <a:latin typeface="Times New Roman"/>
                <a:cs typeface="Times New Roman"/>
              </a:rPr>
              <a:t>liquide </a:t>
            </a:r>
            <a:r>
              <a:rPr lang="fr-FR" sz="2400" spc="-5" dirty="0" smtClean="0">
                <a:latin typeface="Times New Roman"/>
                <a:cs typeface="Times New Roman"/>
              </a:rPr>
              <a:t>se  mesure </a:t>
            </a:r>
            <a:r>
              <a:rPr lang="fr-FR" sz="2400" dirty="0" smtClean="0">
                <a:latin typeface="Times New Roman"/>
                <a:cs typeface="Times New Roman"/>
              </a:rPr>
              <a:t>par le </a:t>
            </a:r>
            <a:r>
              <a:rPr lang="fr-FR" sz="2400" b="1" dirty="0" smtClean="0">
                <a:latin typeface="Times New Roman"/>
                <a:cs typeface="Times New Roman"/>
              </a:rPr>
              <a:t>point </a:t>
            </a:r>
            <a:r>
              <a:rPr lang="fr-FR" sz="2400" b="1" spc="-5" dirty="0" smtClean="0">
                <a:latin typeface="Times New Roman"/>
                <a:cs typeface="Times New Roman"/>
              </a:rPr>
              <a:t>d'éclair</a:t>
            </a:r>
            <a:r>
              <a:rPr lang="fr-FR" sz="2400" spc="-5" dirty="0" smtClean="0">
                <a:latin typeface="Times New Roman"/>
                <a:cs typeface="Times New Roman"/>
              </a:rPr>
              <a:t>, </a:t>
            </a:r>
            <a:r>
              <a:rPr lang="fr-FR" sz="2400" dirty="0" smtClean="0">
                <a:latin typeface="Times New Roman"/>
                <a:cs typeface="Times New Roman"/>
              </a:rPr>
              <a:t>c'est-à- </a:t>
            </a:r>
            <a:r>
              <a:rPr lang="fr-FR" sz="2400" spc="-5" dirty="0" smtClean="0">
                <a:latin typeface="Times New Roman"/>
                <a:cs typeface="Times New Roman"/>
              </a:rPr>
              <a:t>dire, </a:t>
            </a:r>
            <a:r>
              <a:rPr lang="fr-FR" sz="2400" u="sng" dirty="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la </a:t>
            </a:r>
            <a:r>
              <a:rPr lang="fr-FR" sz="2400" u="sng" spc="-5" dirty="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plus basse </a:t>
            </a:r>
            <a:r>
              <a:rPr lang="fr-FR" sz="2400" u="sng" dirty="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température à </a:t>
            </a:r>
            <a:r>
              <a:rPr lang="fr-FR" sz="2400" dirty="0" smtClean="0">
                <a:latin typeface="Times New Roman"/>
                <a:cs typeface="Times New Roman"/>
              </a:rPr>
              <a:t> </a:t>
            </a:r>
            <a:r>
              <a:rPr lang="fr-FR" sz="2400" u="sng" spc="-5" dirty="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laquelle </a:t>
            </a:r>
            <a:r>
              <a:rPr lang="fr-FR" sz="2400" u="sng" dirty="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un liquide </a:t>
            </a:r>
            <a:r>
              <a:rPr lang="fr-FR" sz="2400" u="sng" spc="-5" dirty="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émet suffisamment </a:t>
            </a:r>
            <a:r>
              <a:rPr lang="fr-FR" sz="2400" u="sng" dirty="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de vapeur pour </a:t>
            </a:r>
            <a:r>
              <a:rPr lang="fr-FR" sz="2400" u="sng" spc="-5" dirty="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former </a:t>
            </a:r>
            <a:r>
              <a:rPr lang="fr-FR" sz="2400" u="sng" dirty="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avec l'air un </a:t>
            </a:r>
            <a:r>
              <a:rPr lang="fr-FR" sz="2400" dirty="0" smtClean="0">
                <a:latin typeface="Times New Roman"/>
                <a:cs typeface="Times New Roman"/>
              </a:rPr>
              <a:t> </a:t>
            </a:r>
            <a:r>
              <a:rPr lang="fr-FR" sz="2400" u="sng" spc="-5" dirty="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mélange </a:t>
            </a:r>
            <a:r>
              <a:rPr lang="fr-FR" sz="2400" u="sng" dirty="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inflammable </a:t>
            </a:r>
            <a:r>
              <a:rPr lang="fr-FR" sz="2400" u="sng" spc="-5" dirty="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au contact d'une flamme </a:t>
            </a:r>
            <a:r>
              <a:rPr lang="fr-FR" sz="2400" u="sng" spc="5" dirty="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ou </a:t>
            </a:r>
            <a:r>
              <a:rPr lang="fr-FR" sz="2400" u="sng" spc="-5" dirty="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d'une </a:t>
            </a:r>
            <a:r>
              <a:rPr lang="fr-FR" sz="2400" u="sng" dirty="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étincelle</a:t>
            </a:r>
            <a:r>
              <a:rPr lang="fr-FR" sz="2400" dirty="0" smtClean="0">
                <a:latin typeface="Times New Roman"/>
                <a:cs typeface="Times New Roman"/>
              </a:rPr>
              <a:t>. </a:t>
            </a:r>
            <a:r>
              <a:rPr lang="fr-FR" sz="2400" spc="-5" dirty="0" smtClean="0">
                <a:latin typeface="Times New Roman"/>
                <a:cs typeface="Times New Roman"/>
              </a:rPr>
              <a:t>Plus </a:t>
            </a:r>
            <a:r>
              <a:rPr lang="fr-FR" sz="2400" spc="5" dirty="0" smtClean="0">
                <a:latin typeface="Times New Roman"/>
                <a:cs typeface="Times New Roman"/>
              </a:rPr>
              <a:t>un  </a:t>
            </a:r>
            <a:r>
              <a:rPr lang="fr-FR" sz="2400" dirty="0" smtClean="0">
                <a:latin typeface="Times New Roman"/>
                <a:cs typeface="Times New Roman"/>
              </a:rPr>
              <a:t>liquide </a:t>
            </a:r>
            <a:r>
              <a:rPr lang="fr-FR" sz="2400" spc="-5" dirty="0" smtClean="0">
                <a:latin typeface="Times New Roman"/>
                <a:cs typeface="Times New Roman"/>
              </a:rPr>
              <a:t>est inflammable, </a:t>
            </a:r>
            <a:r>
              <a:rPr lang="fr-FR" sz="2400" dirty="0" smtClean="0">
                <a:latin typeface="Times New Roman"/>
                <a:cs typeface="Times New Roman"/>
              </a:rPr>
              <a:t>plus </a:t>
            </a:r>
            <a:r>
              <a:rPr lang="fr-FR" sz="2400" spc="-5" dirty="0" smtClean="0">
                <a:latin typeface="Times New Roman"/>
                <a:cs typeface="Times New Roman"/>
              </a:rPr>
              <a:t>son </a:t>
            </a:r>
            <a:r>
              <a:rPr lang="fr-FR" sz="2400" dirty="0" smtClean="0">
                <a:latin typeface="Times New Roman"/>
                <a:cs typeface="Times New Roman"/>
              </a:rPr>
              <a:t>point </a:t>
            </a:r>
            <a:r>
              <a:rPr lang="fr-FR" sz="2400" spc="-5" dirty="0" smtClean="0">
                <a:latin typeface="Times New Roman"/>
                <a:cs typeface="Times New Roman"/>
              </a:rPr>
              <a:t>d'éclair est</a:t>
            </a:r>
            <a:r>
              <a:rPr lang="fr-FR" sz="2400" spc="20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bas.</a:t>
            </a:r>
            <a:endParaRPr lang="fr-FR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30700"/>
            <a:ext cx="8858280" cy="6270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22960" algn="just">
              <a:lnSpc>
                <a:spcPct val="100000"/>
              </a:lnSpc>
              <a:spcBef>
                <a:spcPts val="660"/>
              </a:spcBef>
              <a:buFont typeface="Wingdings" pitchFamily="2" charset="2"/>
              <a:buChar char="Ø"/>
            </a:pPr>
            <a:r>
              <a:rPr lang="fr-FR" sz="2400" b="1" spc="-5" dirty="0" smtClean="0">
                <a:latin typeface="Times New Roman"/>
                <a:cs typeface="Times New Roman"/>
              </a:rPr>
              <a:t>une</a:t>
            </a:r>
            <a:r>
              <a:rPr lang="fr-FR" sz="2400" b="1" spc="-10" dirty="0" smtClean="0">
                <a:latin typeface="Times New Roman"/>
                <a:cs typeface="Times New Roman"/>
              </a:rPr>
              <a:t> </a:t>
            </a:r>
            <a:r>
              <a:rPr lang="fr-FR" sz="2400" b="1" spc="-5" dirty="0" smtClean="0">
                <a:latin typeface="Times New Roman"/>
                <a:cs typeface="Times New Roman"/>
              </a:rPr>
              <a:t>explosion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822960" algn="just">
              <a:lnSpc>
                <a:spcPct val="100000"/>
              </a:lnSpc>
              <a:spcBef>
                <a:spcPts val="600"/>
              </a:spcBef>
            </a:pPr>
            <a:r>
              <a:rPr lang="fr-FR" sz="2400" spc="-5" dirty="0" smtClean="0">
                <a:latin typeface="Times New Roman"/>
                <a:cs typeface="Times New Roman"/>
              </a:rPr>
              <a:t>Certaines substances </a:t>
            </a:r>
            <a:r>
              <a:rPr lang="fr-FR" sz="2400" dirty="0" smtClean="0">
                <a:latin typeface="Times New Roman"/>
                <a:cs typeface="Times New Roman"/>
              </a:rPr>
              <a:t>ou </a:t>
            </a:r>
            <a:r>
              <a:rPr lang="fr-FR" sz="2400" spc="-5" dirty="0" smtClean="0">
                <a:latin typeface="Times New Roman"/>
                <a:cs typeface="Times New Roman"/>
              </a:rPr>
              <a:t>mélanges </a:t>
            </a:r>
            <a:r>
              <a:rPr lang="fr-FR" sz="2400" spc="5" dirty="0" smtClean="0">
                <a:latin typeface="Times New Roman"/>
                <a:cs typeface="Times New Roman"/>
              </a:rPr>
              <a:t>de </a:t>
            </a:r>
            <a:r>
              <a:rPr lang="fr-FR" sz="2400" spc="-5" dirty="0" smtClean="0">
                <a:latin typeface="Times New Roman"/>
                <a:cs typeface="Times New Roman"/>
              </a:rPr>
              <a:t>substances risquent </a:t>
            </a:r>
            <a:r>
              <a:rPr lang="fr-FR" sz="2400" dirty="0" smtClean="0">
                <a:latin typeface="Times New Roman"/>
                <a:cs typeface="Times New Roman"/>
              </a:rPr>
              <a:t>d'exploser</a:t>
            </a:r>
            <a:r>
              <a:rPr lang="fr-FR" sz="2400" spc="25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en</a:t>
            </a:r>
            <a:r>
              <a:rPr lang="fr-FR" sz="2400" spc="-5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raison </a:t>
            </a:r>
            <a:r>
              <a:rPr lang="fr-FR" sz="2400" dirty="0" smtClean="0">
                <a:latin typeface="Times New Roman"/>
                <a:cs typeface="Times New Roman"/>
              </a:rPr>
              <a:t>de leur </a:t>
            </a:r>
            <a:r>
              <a:rPr lang="fr-FR" sz="2400" spc="-5" dirty="0" smtClean="0">
                <a:latin typeface="Times New Roman"/>
                <a:cs typeface="Times New Roman"/>
              </a:rPr>
              <a:t>sensibilité </a:t>
            </a:r>
            <a:r>
              <a:rPr lang="fr-FR" sz="2400" dirty="0" smtClean="0">
                <a:latin typeface="Times New Roman"/>
                <a:cs typeface="Times New Roman"/>
              </a:rPr>
              <a:t>à la </a:t>
            </a:r>
            <a:r>
              <a:rPr lang="fr-FR" sz="2400" spc="-5" dirty="0" smtClean="0">
                <a:latin typeface="Times New Roman"/>
                <a:cs typeface="Times New Roman"/>
              </a:rPr>
              <a:t>chaleur, </a:t>
            </a:r>
            <a:r>
              <a:rPr lang="fr-FR" sz="2400" dirty="0" smtClean="0">
                <a:latin typeface="Times New Roman"/>
                <a:cs typeface="Times New Roman"/>
              </a:rPr>
              <a:t>à la </a:t>
            </a:r>
            <a:r>
              <a:rPr lang="fr-FR" sz="2400" spc="-5" dirty="0" smtClean="0">
                <a:latin typeface="Times New Roman"/>
                <a:cs typeface="Times New Roman"/>
              </a:rPr>
              <a:t>friction, aux chocs, aux étincelles,  </a:t>
            </a:r>
            <a:r>
              <a:rPr lang="fr-FR" sz="2400" dirty="0" smtClean="0">
                <a:latin typeface="Times New Roman"/>
                <a:cs typeface="Times New Roman"/>
              </a:rPr>
              <a:t>à la </a:t>
            </a:r>
            <a:r>
              <a:rPr lang="fr-FR" sz="2400" spc="-5" dirty="0" smtClean="0">
                <a:latin typeface="Times New Roman"/>
                <a:cs typeface="Times New Roman"/>
              </a:rPr>
              <a:t>lumière, aux oxydants </a:t>
            </a:r>
            <a:r>
              <a:rPr lang="fr-FR" sz="2400" dirty="0" smtClean="0">
                <a:latin typeface="Times New Roman"/>
                <a:cs typeface="Times New Roman"/>
              </a:rPr>
              <a:t>ou </a:t>
            </a:r>
            <a:r>
              <a:rPr lang="fr-FR" sz="2400" spc="-5" dirty="0" smtClean="0">
                <a:latin typeface="Times New Roman"/>
                <a:cs typeface="Times New Roman"/>
              </a:rPr>
              <a:t>aux</a:t>
            </a:r>
            <a:r>
              <a:rPr lang="fr-FR" sz="2400" spc="30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réducteurs.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822960" marR="6350" algn="just">
              <a:lnSpc>
                <a:spcPct val="143600"/>
              </a:lnSpc>
              <a:spcBef>
                <a:spcPts val="10"/>
              </a:spcBef>
            </a:pPr>
            <a:r>
              <a:rPr lang="fr-FR" sz="2400" spc="-10" dirty="0" smtClean="0">
                <a:latin typeface="Times New Roman"/>
                <a:cs typeface="Times New Roman"/>
              </a:rPr>
              <a:t>Les </a:t>
            </a:r>
            <a:r>
              <a:rPr lang="fr-FR" sz="2400" spc="-5" dirty="0" smtClean="0">
                <a:latin typeface="Times New Roman"/>
                <a:cs typeface="Times New Roman"/>
              </a:rPr>
              <a:t>substances </a:t>
            </a:r>
            <a:r>
              <a:rPr lang="fr-FR" sz="2400" dirty="0" smtClean="0">
                <a:latin typeface="Times New Roman"/>
                <a:cs typeface="Times New Roman"/>
              </a:rPr>
              <a:t>organiques </a:t>
            </a:r>
            <a:r>
              <a:rPr lang="fr-FR" sz="2400" spc="-5" dirty="0" smtClean="0">
                <a:latin typeface="Times New Roman"/>
                <a:cs typeface="Times New Roman"/>
              </a:rPr>
              <a:t>facilement oxydables comme </a:t>
            </a:r>
            <a:r>
              <a:rPr lang="fr-FR" sz="2400" dirty="0" smtClean="0">
                <a:latin typeface="Times New Roman"/>
                <a:cs typeface="Times New Roman"/>
              </a:rPr>
              <a:t>les </a:t>
            </a:r>
            <a:r>
              <a:rPr lang="fr-FR" sz="2400" spc="-5" dirty="0" smtClean="0">
                <a:latin typeface="Times New Roman"/>
                <a:cs typeface="Times New Roman"/>
              </a:rPr>
              <a:t>alcools, les  glycérols, les sucres, </a:t>
            </a:r>
            <a:r>
              <a:rPr lang="fr-FR" sz="2400" dirty="0" smtClean="0">
                <a:latin typeface="Times New Roman"/>
                <a:cs typeface="Times New Roman"/>
              </a:rPr>
              <a:t>la </a:t>
            </a:r>
            <a:r>
              <a:rPr lang="fr-FR" sz="2400" spc="-5" dirty="0" smtClean="0">
                <a:latin typeface="Times New Roman"/>
                <a:cs typeface="Times New Roman"/>
              </a:rPr>
              <a:t>cellulose (papier, </a:t>
            </a:r>
            <a:r>
              <a:rPr lang="fr-FR" sz="2400" dirty="0" smtClean="0">
                <a:latin typeface="Times New Roman"/>
                <a:cs typeface="Times New Roman"/>
              </a:rPr>
              <a:t>bois, </a:t>
            </a:r>
            <a:r>
              <a:rPr lang="fr-FR" sz="2400" spc="-5" dirty="0" smtClean="0">
                <a:latin typeface="Times New Roman"/>
                <a:cs typeface="Times New Roman"/>
              </a:rPr>
              <a:t>tissu), </a:t>
            </a:r>
            <a:r>
              <a:rPr lang="fr-FR" sz="2400" dirty="0" smtClean="0">
                <a:latin typeface="Times New Roman"/>
                <a:cs typeface="Times New Roman"/>
              </a:rPr>
              <a:t>de même que </a:t>
            </a:r>
            <a:r>
              <a:rPr lang="fr-FR" sz="2400" spc="-10" dirty="0" smtClean="0">
                <a:latin typeface="Times New Roman"/>
                <a:cs typeface="Times New Roman"/>
              </a:rPr>
              <a:t>les  </a:t>
            </a:r>
            <a:r>
              <a:rPr lang="fr-FR" sz="2400" spc="-5" dirty="0" smtClean="0">
                <a:latin typeface="Times New Roman"/>
                <a:cs typeface="Times New Roman"/>
              </a:rPr>
              <a:t>métaux en poudre, </a:t>
            </a:r>
            <a:r>
              <a:rPr lang="fr-FR" sz="2400" dirty="0" smtClean="0">
                <a:latin typeface="Times New Roman"/>
                <a:cs typeface="Times New Roman"/>
              </a:rPr>
              <a:t>le phosphore </a:t>
            </a:r>
            <a:r>
              <a:rPr lang="fr-FR" sz="2400" spc="-5" dirty="0" smtClean="0">
                <a:latin typeface="Times New Roman"/>
                <a:cs typeface="Times New Roman"/>
              </a:rPr>
              <a:t>et </a:t>
            </a:r>
            <a:r>
              <a:rPr lang="fr-FR" sz="2400" dirty="0" smtClean="0">
                <a:latin typeface="Times New Roman"/>
                <a:cs typeface="Times New Roman"/>
              </a:rPr>
              <a:t>le </a:t>
            </a:r>
            <a:r>
              <a:rPr lang="fr-FR" sz="2400" spc="-5" dirty="0" smtClean="0">
                <a:latin typeface="Times New Roman"/>
                <a:cs typeface="Times New Roman"/>
              </a:rPr>
              <a:t>soufre, </a:t>
            </a:r>
            <a:r>
              <a:rPr lang="fr-FR" sz="2400" dirty="0" smtClean="0">
                <a:latin typeface="Times New Roman"/>
                <a:cs typeface="Times New Roman"/>
              </a:rPr>
              <a:t>peuvent </a:t>
            </a:r>
            <a:r>
              <a:rPr lang="fr-FR" sz="2400" spc="-5" dirty="0" smtClean="0">
                <a:latin typeface="Times New Roman"/>
                <a:cs typeface="Times New Roman"/>
              </a:rPr>
              <a:t>réagir violemment </a:t>
            </a:r>
            <a:r>
              <a:rPr lang="fr-FR" sz="2400" dirty="0" smtClean="0">
                <a:latin typeface="Times New Roman"/>
                <a:cs typeface="Times New Roman"/>
              </a:rPr>
              <a:t>ou  </a:t>
            </a:r>
            <a:r>
              <a:rPr lang="fr-FR" sz="2400" spc="-5" dirty="0" smtClean="0">
                <a:latin typeface="Times New Roman"/>
                <a:cs typeface="Times New Roman"/>
              </a:rPr>
              <a:t>provoquer des </a:t>
            </a:r>
            <a:r>
              <a:rPr lang="fr-FR" sz="2400" dirty="0" smtClean="0">
                <a:latin typeface="Times New Roman"/>
                <a:cs typeface="Times New Roman"/>
              </a:rPr>
              <a:t>explosions </a:t>
            </a:r>
            <a:r>
              <a:rPr lang="fr-FR" sz="2400" spc="-5" dirty="0" smtClean="0">
                <a:latin typeface="Times New Roman"/>
                <a:cs typeface="Times New Roman"/>
              </a:rPr>
              <a:t>s'ils </a:t>
            </a:r>
            <a:r>
              <a:rPr lang="fr-FR" sz="2400" dirty="0" smtClean="0">
                <a:latin typeface="Times New Roman"/>
                <a:cs typeface="Times New Roman"/>
              </a:rPr>
              <a:t>sont </a:t>
            </a:r>
            <a:r>
              <a:rPr lang="fr-FR" sz="2400" spc="-5" dirty="0" smtClean="0">
                <a:latin typeface="Times New Roman"/>
                <a:cs typeface="Times New Roman"/>
              </a:rPr>
              <a:t>mélangés </a:t>
            </a:r>
            <a:r>
              <a:rPr lang="fr-FR" sz="2400" dirty="0" smtClean="0">
                <a:latin typeface="Times New Roman"/>
                <a:cs typeface="Times New Roman"/>
              </a:rPr>
              <a:t>avec </a:t>
            </a:r>
            <a:r>
              <a:rPr lang="fr-FR" sz="2400" spc="-5" dirty="0" smtClean="0">
                <a:latin typeface="Times New Roman"/>
                <a:cs typeface="Times New Roman"/>
              </a:rPr>
              <a:t>les oxydants</a:t>
            </a:r>
            <a:r>
              <a:rPr lang="fr-FR" sz="2400" spc="40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suivants:</a:t>
            </a:r>
          </a:p>
          <a:p>
            <a:pPr marL="822960" marR="5080" algn="just">
              <a:lnSpc>
                <a:spcPct val="143800"/>
              </a:lnSpc>
              <a:spcBef>
                <a:spcPts val="5"/>
              </a:spcBef>
              <a:buChar char="•"/>
              <a:tabLst>
                <a:tab pos="936625" algn="l"/>
              </a:tabLst>
            </a:pPr>
            <a:r>
              <a:rPr lang="fr-FR" sz="2400" spc="-5" dirty="0" smtClean="0">
                <a:latin typeface="Times New Roman"/>
                <a:cs typeface="Times New Roman"/>
              </a:rPr>
              <a:t>acide perchlorique, chlorates et perchlorates </a:t>
            </a:r>
            <a:r>
              <a:rPr lang="fr-FR" sz="2400" dirty="0" smtClean="0">
                <a:latin typeface="Times New Roman"/>
                <a:cs typeface="Times New Roman"/>
              </a:rPr>
              <a:t>; • </a:t>
            </a:r>
            <a:r>
              <a:rPr lang="fr-FR" sz="2400" spc="-5" dirty="0" smtClean="0">
                <a:latin typeface="Times New Roman"/>
                <a:cs typeface="Times New Roman"/>
              </a:rPr>
              <a:t>chromates, dichromates,  trioxyde </a:t>
            </a:r>
            <a:r>
              <a:rPr lang="fr-FR" sz="2400" dirty="0" smtClean="0">
                <a:latin typeface="Times New Roman"/>
                <a:cs typeface="Times New Roman"/>
              </a:rPr>
              <a:t>de chrome ; • </a:t>
            </a:r>
            <a:r>
              <a:rPr lang="fr-FR" sz="2400" spc="-5" dirty="0" smtClean="0">
                <a:latin typeface="Times New Roman"/>
                <a:cs typeface="Times New Roman"/>
              </a:rPr>
              <a:t>acide </a:t>
            </a:r>
            <a:r>
              <a:rPr lang="fr-FR" sz="2400" dirty="0" smtClean="0">
                <a:latin typeface="Times New Roman"/>
                <a:cs typeface="Times New Roman"/>
              </a:rPr>
              <a:t>nitrique </a:t>
            </a:r>
            <a:r>
              <a:rPr lang="fr-FR" sz="2400" spc="-5" dirty="0" smtClean="0">
                <a:latin typeface="Times New Roman"/>
                <a:cs typeface="Times New Roman"/>
              </a:rPr>
              <a:t>concentré </a:t>
            </a:r>
            <a:r>
              <a:rPr lang="fr-FR" sz="2400" spc="5" dirty="0" smtClean="0">
                <a:latin typeface="Times New Roman"/>
                <a:cs typeface="Times New Roman"/>
              </a:rPr>
              <a:t>et </a:t>
            </a:r>
            <a:r>
              <a:rPr lang="fr-FR" sz="2400" spc="-5" dirty="0" smtClean="0">
                <a:latin typeface="Times New Roman"/>
                <a:cs typeface="Times New Roman"/>
              </a:rPr>
              <a:t>nitrate d'ammonium </a:t>
            </a:r>
            <a:r>
              <a:rPr lang="fr-FR" sz="2400" dirty="0" smtClean="0">
                <a:latin typeface="Times New Roman"/>
                <a:cs typeface="Times New Roman"/>
              </a:rPr>
              <a:t>; •  </a:t>
            </a:r>
            <a:r>
              <a:rPr lang="fr-FR" sz="2400" spc="-5" dirty="0" smtClean="0">
                <a:latin typeface="Times New Roman"/>
                <a:cs typeface="Times New Roman"/>
              </a:rPr>
              <a:t>permanganates.</a:t>
            </a:r>
            <a:endParaRPr lang="fr-FR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71480"/>
            <a:ext cx="8858280" cy="6167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22960" marR="3848735" algn="just">
              <a:lnSpc>
                <a:spcPct val="144200"/>
              </a:lnSpc>
              <a:spcBef>
                <a:spcPts val="10"/>
              </a:spcBef>
              <a:buFont typeface="Wingdings" pitchFamily="2" charset="2"/>
              <a:buChar char="Ø"/>
            </a:pPr>
            <a:r>
              <a:rPr lang="fr-FR" sz="2400" b="1" spc="-5" dirty="0" smtClean="0">
                <a:latin typeface="Times New Roman"/>
                <a:cs typeface="Times New Roman"/>
              </a:rPr>
              <a:t>des brûlures </a:t>
            </a:r>
          </a:p>
          <a:p>
            <a:pPr marL="822960" marR="3848735" algn="just">
              <a:lnSpc>
                <a:spcPct val="144200"/>
              </a:lnSpc>
              <a:spcBef>
                <a:spcPts val="10"/>
              </a:spcBef>
              <a:buFont typeface="Wingdings" pitchFamily="2" charset="2"/>
              <a:buChar char="Ø"/>
            </a:pPr>
            <a:r>
              <a:rPr lang="fr-FR" sz="2400" b="1" spc="-5" dirty="0" smtClean="0">
                <a:latin typeface="Times New Roman"/>
                <a:cs typeface="Times New Roman"/>
              </a:rPr>
              <a:t> des</a:t>
            </a:r>
            <a:r>
              <a:rPr lang="fr-FR" sz="2400" b="1" spc="-80" dirty="0" smtClean="0">
                <a:latin typeface="Times New Roman"/>
                <a:cs typeface="Times New Roman"/>
              </a:rPr>
              <a:t> </a:t>
            </a:r>
            <a:r>
              <a:rPr lang="fr-FR" sz="2400" b="1" dirty="0" smtClean="0">
                <a:latin typeface="Times New Roman"/>
                <a:cs typeface="Times New Roman"/>
              </a:rPr>
              <a:t>asphyxies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822960" algn="just">
              <a:lnSpc>
                <a:spcPct val="100000"/>
              </a:lnSpc>
              <a:spcBef>
                <a:spcPts val="625"/>
              </a:spcBef>
              <a:buFont typeface="Wingdings" pitchFamily="2" charset="2"/>
              <a:buChar char="Ø"/>
            </a:pPr>
            <a:r>
              <a:rPr lang="fr-FR" sz="2400" b="1" spc="-5" dirty="0" smtClean="0">
                <a:latin typeface="Times New Roman"/>
                <a:cs typeface="Times New Roman"/>
              </a:rPr>
              <a:t>des intoxications</a:t>
            </a:r>
            <a:r>
              <a:rPr lang="fr-FR" sz="2400" b="1" dirty="0" smtClean="0">
                <a:latin typeface="Times New Roman"/>
                <a:cs typeface="Times New Roman"/>
              </a:rPr>
              <a:t> </a:t>
            </a:r>
            <a:r>
              <a:rPr lang="fr-FR" sz="2400" b="1" spc="-5" dirty="0" smtClean="0">
                <a:latin typeface="Times New Roman"/>
                <a:cs typeface="Times New Roman"/>
              </a:rPr>
              <a:t>aiguës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822960" marR="6350" algn="just">
              <a:spcBef>
                <a:spcPts val="165"/>
              </a:spcBef>
            </a:pPr>
            <a:r>
              <a:rPr lang="fr-FR" sz="2400" spc="-10" dirty="0" smtClean="0">
                <a:latin typeface="Times New Roman"/>
                <a:cs typeface="Times New Roman"/>
              </a:rPr>
              <a:t>Ils </a:t>
            </a:r>
            <a:r>
              <a:rPr lang="fr-FR" sz="2400" dirty="0" smtClean="0">
                <a:latin typeface="Times New Roman"/>
                <a:cs typeface="Times New Roman"/>
              </a:rPr>
              <a:t>peuvent </a:t>
            </a:r>
            <a:r>
              <a:rPr lang="fr-FR" sz="2400" spc="-5" dirty="0" smtClean="0">
                <a:latin typeface="Times New Roman"/>
                <a:cs typeface="Times New Roman"/>
              </a:rPr>
              <a:t>pénétrer </a:t>
            </a:r>
            <a:r>
              <a:rPr lang="fr-FR" sz="2400" dirty="0" smtClean="0">
                <a:latin typeface="Times New Roman"/>
                <a:cs typeface="Times New Roman"/>
              </a:rPr>
              <a:t>dans </a:t>
            </a:r>
            <a:r>
              <a:rPr lang="fr-FR" sz="2400" spc="-5" dirty="0" smtClean="0">
                <a:latin typeface="Times New Roman"/>
                <a:cs typeface="Times New Roman"/>
              </a:rPr>
              <a:t>l'organisme, </a:t>
            </a:r>
            <a:r>
              <a:rPr lang="fr-FR" sz="2400" dirty="0" smtClean="0">
                <a:latin typeface="Times New Roman"/>
                <a:cs typeface="Times New Roman"/>
              </a:rPr>
              <a:t>le plus souvent </a:t>
            </a:r>
            <a:r>
              <a:rPr lang="fr-FR" sz="2400" spc="-5" dirty="0" smtClean="0">
                <a:latin typeface="Times New Roman"/>
                <a:cs typeface="Times New Roman"/>
              </a:rPr>
              <a:t>par inhalation et </a:t>
            </a:r>
            <a:r>
              <a:rPr lang="fr-FR" sz="2400" dirty="0" smtClean="0">
                <a:latin typeface="Times New Roman"/>
                <a:cs typeface="Times New Roman"/>
              </a:rPr>
              <a:t>par  </a:t>
            </a:r>
            <a:r>
              <a:rPr lang="fr-FR" sz="2400" spc="-5" dirty="0" smtClean="0">
                <a:latin typeface="Times New Roman"/>
                <a:cs typeface="Times New Roman"/>
              </a:rPr>
              <a:t>absorption cutanée, </a:t>
            </a:r>
            <a:r>
              <a:rPr lang="fr-FR" sz="2400" dirty="0" smtClean="0">
                <a:latin typeface="Times New Roman"/>
                <a:cs typeface="Times New Roman"/>
              </a:rPr>
              <a:t>plus </a:t>
            </a:r>
            <a:r>
              <a:rPr lang="fr-FR" sz="2400" spc="-5" dirty="0" smtClean="0">
                <a:latin typeface="Times New Roman"/>
                <a:cs typeface="Times New Roman"/>
              </a:rPr>
              <a:t>rarement par ingestion. </a:t>
            </a:r>
            <a:r>
              <a:rPr lang="fr-FR" sz="2400" spc="-10" dirty="0" smtClean="0">
                <a:latin typeface="Times New Roman"/>
                <a:cs typeface="Times New Roman"/>
              </a:rPr>
              <a:t>L'effet </a:t>
            </a:r>
            <a:r>
              <a:rPr lang="fr-FR" sz="2400" dirty="0" smtClean="0">
                <a:latin typeface="Times New Roman"/>
                <a:cs typeface="Times New Roman"/>
              </a:rPr>
              <a:t>toxique </a:t>
            </a:r>
            <a:r>
              <a:rPr lang="fr-FR" sz="2400" spc="-5" dirty="0" smtClean="0">
                <a:latin typeface="Times New Roman"/>
                <a:cs typeface="Times New Roman"/>
              </a:rPr>
              <a:t>peut</a:t>
            </a:r>
            <a:r>
              <a:rPr lang="fr-FR" sz="2400" spc="150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être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822960" marR="7620" algn="just">
              <a:spcBef>
                <a:spcPts val="20"/>
              </a:spcBef>
            </a:pPr>
            <a:r>
              <a:rPr lang="fr-FR" sz="2400" spc="-5" dirty="0" smtClean="0">
                <a:latin typeface="Times New Roman"/>
                <a:cs typeface="Times New Roman"/>
              </a:rPr>
              <a:t>intense et immédiat, </a:t>
            </a:r>
            <a:r>
              <a:rPr lang="fr-FR" sz="2400" dirty="0" smtClean="0">
                <a:latin typeface="Times New Roman"/>
                <a:cs typeface="Times New Roman"/>
              </a:rPr>
              <a:t>comme </a:t>
            </a:r>
            <a:r>
              <a:rPr lang="fr-FR" sz="2400" spc="-5" dirty="0" smtClean="0">
                <a:latin typeface="Times New Roman"/>
                <a:cs typeface="Times New Roman"/>
              </a:rPr>
              <a:t>celui </a:t>
            </a:r>
            <a:r>
              <a:rPr lang="fr-FR" sz="2400" dirty="0" smtClean="0">
                <a:latin typeface="Times New Roman"/>
                <a:cs typeface="Times New Roman"/>
              </a:rPr>
              <a:t>du chlore </a:t>
            </a:r>
            <a:r>
              <a:rPr lang="fr-FR" sz="2400" spc="-5" dirty="0" smtClean="0">
                <a:latin typeface="Times New Roman"/>
                <a:cs typeface="Times New Roman"/>
              </a:rPr>
              <a:t>et </a:t>
            </a:r>
            <a:r>
              <a:rPr lang="fr-FR" sz="2400" dirty="0" smtClean="0">
                <a:latin typeface="Times New Roman"/>
                <a:cs typeface="Times New Roman"/>
              </a:rPr>
              <a:t>du </a:t>
            </a:r>
            <a:r>
              <a:rPr lang="fr-FR" sz="2400" spc="-5" dirty="0" smtClean="0">
                <a:latin typeface="Times New Roman"/>
                <a:cs typeface="Times New Roman"/>
              </a:rPr>
              <a:t>sulfure d'hydrogène </a:t>
            </a:r>
            <a:r>
              <a:rPr lang="fr-FR" sz="2400" dirty="0" smtClean="0">
                <a:latin typeface="Times New Roman"/>
                <a:cs typeface="Times New Roman"/>
              </a:rPr>
              <a:t>: </a:t>
            </a:r>
            <a:r>
              <a:rPr lang="fr-FR" sz="2400" spc="-5" dirty="0" smtClean="0">
                <a:latin typeface="Times New Roman"/>
                <a:cs typeface="Times New Roman"/>
              </a:rPr>
              <a:t>l'effet  est tellement évident qu'il devient facile </a:t>
            </a:r>
            <a:r>
              <a:rPr lang="fr-FR" sz="2400" dirty="0" smtClean="0">
                <a:latin typeface="Times New Roman"/>
                <a:cs typeface="Times New Roman"/>
              </a:rPr>
              <a:t>d'éviter son</a:t>
            </a:r>
            <a:r>
              <a:rPr lang="fr-FR" sz="2400" spc="40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contact.</a:t>
            </a:r>
          </a:p>
          <a:p>
            <a:pPr marL="822960" marR="5715" algn="just">
              <a:lnSpc>
                <a:spcPct val="143800"/>
              </a:lnSpc>
              <a:spcBef>
                <a:spcPts val="95"/>
              </a:spcBef>
            </a:pPr>
            <a:r>
              <a:rPr lang="fr-FR" sz="2400" spc="-10" dirty="0" smtClean="0">
                <a:latin typeface="Times New Roman"/>
                <a:cs typeface="Times New Roman"/>
              </a:rPr>
              <a:t>Les </a:t>
            </a:r>
            <a:r>
              <a:rPr lang="fr-FR" sz="2400" spc="-5" dirty="0" smtClean="0">
                <a:latin typeface="Times New Roman"/>
                <a:cs typeface="Times New Roman"/>
              </a:rPr>
              <a:t>lésions qu'ils </a:t>
            </a:r>
            <a:r>
              <a:rPr lang="fr-FR" sz="2400" dirty="0" smtClean="0">
                <a:latin typeface="Times New Roman"/>
                <a:cs typeface="Times New Roman"/>
              </a:rPr>
              <a:t>occasionnent </a:t>
            </a:r>
            <a:r>
              <a:rPr lang="fr-FR" sz="2400" spc="-5" dirty="0" smtClean="0">
                <a:latin typeface="Times New Roman"/>
                <a:cs typeface="Times New Roman"/>
              </a:rPr>
              <a:t>peuvent dans </a:t>
            </a:r>
            <a:r>
              <a:rPr lang="fr-FR" sz="2400" dirty="0" smtClean="0">
                <a:latin typeface="Times New Roman"/>
                <a:cs typeface="Times New Roman"/>
              </a:rPr>
              <a:t>certains </a:t>
            </a:r>
            <a:r>
              <a:rPr lang="fr-FR" sz="2400" spc="-5" dirty="0" smtClean="0">
                <a:latin typeface="Times New Roman"/>
                <a:cs typeface="Times New Roman"/>
              </a:rPr>
              <a:t>cas </a:t>
            </a:r>
            <a:r>
              <a:rPr lang="fr-FR" sz="2400" dirty="0" smtClean="0">
                <a:latin typeface="Times New Roman"/>
                <a:cs typeface="Times New Roman"/>
              </a:rPr>
              <a:t>être </a:t>
            </a:r>
            <a:r>
              <a:rPr lang="fr-FR" sz="2400" spc="-5" dirty="0" smtClean="0">
                <a:latin typeface="Times New Roman"/>
                <a:cs typeface="Times New Roman"/>
              </a:rPr>
              <a:t>très graves et  parfois mortelles. </a:t>
            </a:r>
            <a:r>
              <a:rPr lang="fr-FR" sz="2400" spc="-10" dirty="0" smtClean="0">
                <a:latin typeface="Times New Roman"/>
                <a:cs typeface="Times New Roman"/>
              </a:rPr>
              <a:t>Les </a:t>
            </a:r>
            <a:r>
              <a:rPr lang="fr-FR" sz="2400" spc="-5" dirty="0" smtClean="0">
                <a:latin typeface="Times New Roman"/>
                <a:cs typeface="Times New Roman"/>
              </a:rPr>
              <a:t>symptômes </a:t>
            </a:r>
            <a:r>
              <a:rPr lang="fr-FR" sz="2400" dirty="0" smtClean="0">
                <a:latin typeface="Times New Roman"/>
                <a:cs typeface="Times New Roman"/>
              </a:rPr>
              <a:t>sont divers : </a:t>
            </a:r>
            <a:r>
              <a:rPr lang="fr-FR" sz="2400" spc="-5" dirty="0" smtClean="0">
                <a:latin typeface="Times New Roman"/>
                <a:cs typeface="Times New Roman"/>
              </a:rPr>
              <a:t>nausées, </a:t>
            </a:r>
            <a:r>
              <a:rPr lang="fr-FR" sz="2400" dirty="0" smtClean="0">
                <a:latin typeface="Times New Roman"/>
                <a:cs typeface="Times New Roman"/>
              </a:rPr>
              <a:t>vomissements,  </a:t>
            </a:r>
            <a:r>
              <a:rPr lang="fr-FR" sz="2400" spc="-5" dirty="0" smtClean="0">
                <a:latin typeface="Times New Roman"/>
                <a:cs typeface="Times New Roman"/>
              </a:rPr>
              <a:t>somnolence, douleurs diverses,</a:t>
            </a:r>
            <a:r>
              <a:rPr lang="fr-FR" sz="2400" spc="10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etc.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822960" algn="just">
              <a:lnSpc>
                <a:spcPct val="100000"/>
              </a:lnSpc>
              <a:spcBef>
                <a:spcPts val="645"/>
              </a:spcBef>
              <a:buFont typeface="Wingdings" pitchFamily="2" charset="2"/>
              <a:buChar char="Ø"/>
            </a:pPr>
            <a:r>
              <a:rPr lang="fr-FR" sz="2400" b="1" spc="-5" dirty="0" smtClean="0">
                <a:latin typeface="Times New Roman"/>
                <a:cs typeface="Times New Roman"/>
              </a:rPr>
              <a:t>des réactions</a:t>
            </a:r>
            <a:r>
              <a:rPr lang="fr-FR" sz="2400" b="1" dirty="0" smtClean="0">
                <a:latin typeface="Times New Roman"/>
                <a:cs typeface="Times New Roman"/>
              </a:rPr>
              <a:t> </a:t>
            </a:r>
            <a:r>
              <a:rPr lang="fr-FR" sz="2400" b="1" spc="-5" dirty="0" smtClean="0">
                <a:latin typeface="Times New Roman"/>
                <a:cs typeface="Times New Roman"/>
              </a:rPr>
              <a:t>dangereuses.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822960" marR="7620" algn="just">
              <a:lnSpc>
                <a:spcPts val="2060"/>
              </a:lnSpc>
              <a:spcBef>
                <a:spcPts val="20"/>
              </a:spcBef>
            </a:pPr>
            <a:endParaRPr lang="fr-FR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85728"/>
            <a:ext cx="8929718" cy="52352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6985" algn="just">
              <a:lnSpc>
                <a:spcPct val="143300"/>
              </a:lnSpc>
            </a:pPr>
            <a:r>
              <a:rPr lang="fr-FR" sz="2000" spc="-10" dirty="0" smtClean="0">
                <a:latin typeface="Times New Roman"/>
                <a:cs typeface="Times New Roman"/>
              </a:rPr>
              <a:t>Les </a:t>
            </a:r>
            <a:r>
              <a:rPr lang="fr-FR" sz="2000" dirty="0" smtClean="0">
                <a:latin typeface="Times New Roman"/>
                <a:cs typeface="Times New Roman"/>
              </a:rPr>
              <a:t>produits </a:t>
            </a:r>
            <a:r>
              <a:rPr lang="fr-FR" sz="2000" spc="-5" dirty="0" smtClean="0">
                <a:latin typeface="Times New Roman"/>
                <a:cs typeface="Times New Roman"/>
              </a:rPr>
              <a:t>chimiques </a:t>
            </a:r>
            <a:r>
              <a:rPr lang="fr-FR" sz="2000" dirty="0" smtClean="0">
                <a:latin typeface="Times New Roman"/>
                <a:cs typeface="Times New Roman"/>
              </a:rPr>
              <a:t>qui </a:t>
            </a:r>
            <a:r>
              <a:rPr lang="fr-FR" sz="2000" spc="-5" dirty="0" smtClean="0">
                <a:latin typeface="Times New Roman"/>
                <a:cs typeface="Times New Roman"/>
              </a:rPr>
              <a:t>présentent </a:t>
            </a:r>
            <a:r>
              <a:rPr lang="fr-FR" sz="2000" dirty="0" smtClean="0">
                <a:latin typeface="Times New Roman"/>
                <a:cs typeface="Times New Roman"/>
              </a:rPr>
              <a:t>un risque </a:t>
            </a:r>
            <a:r>
              <a:rPr lang="fr-FR" sz="2000" spc="-5" dirty="0" smtClean="0">
                <a:latin typeface="Times New Roman"/>
                <a:cs typeface="Times New Roman"/>
              </a:rPr>
              <a:t>d'intoxication </a:t>
            </a:r>
            <a:r>
              <a:rPr lang="fr-FR" sz="2000" dirty="0" smtClean="0">
                <a:latin typeface="Times New Roman"/>
                <a:cs typeface="Times New Roman"/>
              </a:rPr>
              <a:t>sont </a:t>
            </a:r>
            <a:r>
              <a:rPr lang="fr-FR" sz="2000" spc="-5" dirty="0" smtClean="0">
                <a:latin typeface="Times New Roman"/>
                <a:cs typeface="Times New Roman"/>
              </a:rPr>
              <a:t>regroupés sous </a:t>
            </a:r>
            <a:r>
              <a:rPr lang="fr-FR" sz="2000" spc="5" dirty="0" smtClean="0">
                <a:latin typeface="Times New Roman"/>
                <a:cs typeface="Times New Roman"/>
              </a:rPr>
              <a:t>cinq </a:t>
            </a:r>
            <a:r>
              <a:rPr lang="fr-FR" sz="2000" spc="310" dirty="0" smtClean="0">
                <a:latin typeface="Times New Roman"/>
                <a:cs typeface="Times New Roman"/>
              </a:rPr>
              <a:t> </a:t>
            </a:r>
            <a:r>
              <a:rPr lang="fr-FR" sz="2000" spc="-5" dirty="0" smtClean="0">
                <a:latin typeface="Times New Roman"/>
                <a:cs typeface="Times New Roman"/>
              </a:rPr>
              <a:t>catégories</a:t>
            </a:r>
            <a:r>
              <a:rPr lang="fr-FR" sz="2000" spc="-10" dirty="0" smtClean="0">
                <a:latin typeface="Times New Roman"/>
                <a:cs typeface="Times New Roman"/>
              </a:rPr>
              <a:t> </a:t>
            </a:r>
            <a:r>
              <a:rPr lang="fr-FR" sz="2000" dirty="0" smtClean="0">
                <a:latin typeface="Times New Roman"/>
                <a:cs typeface="Times New Roman"/>
              </a:rPr>
              <a:t>:</a:t>
            </a:r>
          </a:p>
          <a:p>
            <a:pPr marL="469265" marR="5080" indent="-228600" algn="just">
              <a:lnSpc>
                <a:spcPct val="143300"/>
              </a:lnSpc>
              <a:spcBef>
                <a:spcPts val="15"/>
              </a:spcBef>
              <a:buAutoNum type="arabicPeriod"/>
              <a:tabLst>
                <a:tab pos="469900" algn="l"/>
              </a:tabLst>
            </a:pPr>
            <a:r>
              <a:rPr lang="fr-FR" sz="2000" b="1" dirty="0" smtClean="0">
                <a:latin typeface="Times New Roman"/>
                <a:cs typeface="Times New Roman"/>
              </a:rPr>
              <a:t>La </a:t>
            </a:r>
            <a:r>
              <a:rPr lang="fr-FR" sz="2000" b="1" spc="-5" dirty="0" smtClean="0">
                <a:latin typeface="Times New Roman"/>
                <a:cs typeface="Times New Roman"/>
              </a:rPr>
              <a:t>première catégorie </a:t>
            </a:r>
            <a:r>
              <a:rPr lang="fr-FR" sz="2000" spc="-5" dirty="0" smtClean="0">
                <a:latin typeface="Times New Roman"/>
                <a:cs typeface="Times New Roman"/>
              </a:rPr>
              <a:t>contient des substances </a:t>
            </a:r>
            <a:r>
              <a:rPr lang="fr-FR" sz="2000" dirty="0" smtClean="0">
                <a:latin typeface="Times New Roman"/>
                <a:cs typeface="Times New Roman"/>
              </a:rPr>
              <a:t>très toxiques dont </a:t>
            </a:r>
            <a:r>
              <a:rPr lang="fr-FR" sz="2000" spc="-5" dirty="0" smtClean="0">
                <a:latin typeface="Times New Roman"/>
                <a:cs typeface="Times New Roman"/>
              </a:rPr>
              <a:t>l'effet </a:t>
            </a:r>
            <a:r>
              <a:rPr lang="fr-FR" sz="2000" dirty="0" smtClean="0">
                <a:latin typeface="Times New Roman"/>
                <a:cs typeface="Times New Roman"/>
              </a:rPr>
              <a:t>à </a:t>
            </a:r>
            <a:r>
              <a:rPr lang="fr-FR" sz="2000" spc="-5" dirty="0" smtClean="0">
                <a:latin typeface="Times New Roman"/>
                <a:cs typeface="Times New Roman"/>
              </a:rPr>
              <a:t>court </a:t>
            </a:r>
            <a:r>
              <a:rPr lang="fr-FR" sz="2000" dirty="0" smtClean="0">
                <a:latin typeface="Times New Roman"/>
                <a:cs typeface="Times New Roman"/>
              </a:rPr>
              <a:t>-  </a:t>
            </a:r>
            <a:r>
              <a:rPr lang="fr-FR" sz="2000" spc="-5" dirty="0" smtClean="0">
                <a:latin typeface="Times New Roman"/>
                <a:cs typeface="Times New Roman"/>
              </a:rPr>
              <a:t>terme est </a:t>
            </a:r>
            <a:r>
              <a:rPr lang="fr-FR" sz="2000" dirty="0" smtClean="0">
                <a:latin typeface="Times New Roman"/>
                <a:cs typeface="Times New Roman"/>
              </a:rPr>
              <a:t>rapide ;</a:t>
            </a:r>
          </a:p>
          <a:p>
            <a:pPr marL="469265" marR="6350" indent="-228600" algn="just">
              <a:lnSpc>
                <a:spcPct val="143500"/>
              </a:lnSpc>
              <a:spcBef>
                <a:spcPts val="10"/>
              </a:spcBef>
              <a:buFont typeface="Times New Roman"/>
              <a:buAutoNum type="arabicPeriod"/>
              <a:tabLst>
                <a:tab pos="507365" algn="l"/>
                <a:tab pos="508000" algn="l"/>
              </a:tabLst>
            </a:pPr>
            <a:r>
              <a:rPr lang="fr-FR" sz="2000" dirty="0" smtClean="0"/>
              <a:t>	</a:t>
            </a:r>
            <a:r>
              <a:rPr lang="fr-FR" sz="2000" b="1" spc="-5" dirty="0" smtClean="0">
                <a:latin typeface="Times New Roman"/>
                <a:cs typeface="Times New Roman"/>
              </a:rPr>
              <a:t>Dans </a:t>
            </a:r>
            <a:r>
              <a:rPr lang="fr-FR" sz="2000" b="1" dirty="0" smtClean="0">
                <a:latin typeface="Times New Roman"/>
                <a:cs typeface="Times New Roman"/>
              </a:rPr>
              <a:t>la </a:t>
            </a:r>
            <a:r>
              <a:rPr lang="fr-FR" sz="2000" b="1" spc="-5" dirty="0" smtClean="0">
                <a:latin typeface="Times New Roman"/>
                <a:cs typeface="Times New Roman"/>
              </a:rPr>
              <a:t>deuxième </a:t>
            </a:r>
            <a:r>
              <a:rPr lang="fr-FR" sz="2000" b="1" dirty="0" smtClean="0">
                <a:latin typeface="Times New Roman"/>
                <a:cs typeface="Times New Roman"/>
              </a:rPr>
              <a:t>catégorie</a:t>
            </a:r>
            <a:r>
              <a:rPr lang="fr-FR" sz="2000" dirty="0" smtClean="0">
                <a:latin typeface="Times New Roman"/>
                <a:cs typeface="Times New Roman"/>
              </a:rPr>
              <a:t>, </a:t>
            </a:r>
            <a:r>
              <a:rPr lang="fr-FR" sz="2000" spc="-5" dirty="0" smtClean="0">
                <a:latin typeface="Times New Roman"/>
                <a:cs typeface="Times New Roman"/>
              </a:rPr>
              <a:t>se trouvent des substances </a:t>
            </a:r>
            <a:r>
              <a:rPr lang="fr-FR" sz="2000" dirty="0" smtClean="0">
                <a:latin typeface="Times New Roman"/>
                <a:cs typeface="Times New Roman"/>
              </a:rPr>
              <a:t>dont </a:t>
            </a:r>
            <a:r>
              <a:rPr lang="fr-FR" sz="2000" spc="-5" dirty="0" smtClean="0">
                <a:latin typeface="Times New Roman"/>
                <a:cs typeface="Times New Roman"/>
              </a:rPr>
              <a:t>les vapeurs </a:t>
            </a:r>
            <a:r>
              <a:rPr lang="fr-FR" sz="2000" dirty="0" smtClean="0">
                <a:latin typeface="Times New Roman"/>
                <a:cs typeface="Times New Roman"/>
              </a:rPr>
              <a:t>sont -  </a:t>
            </a:r>
            <a:r>
              <a:rPr lang="fr-FR" sz="2000" spc="-5" dirty="0" smtClean="0">
                <a:latin typeface="Times New Roman"/>
                <a:cs typeface="Times New Roman"/>
              </a:rPr>
              <a:t>très </a:t>
            </a:r>
            <a:r>
              <a:rPr lang="fr-FR" sz="2000" dirty="0" smtClean="0">
                <a:latin typeface="Times New Roman"/>
                <a:cs typeface="Times New Roman"/>
              </a:rPr>
              <a:t>toxiques </a:t>
            </a:r>
            <a:r>
              <a:rPr lang="fr-FR" sz="2000" spc="-5" dirty="0" smtClean="0">
                <a:latin typeface="Times New Roman"/>
                <a:cs typeface="Times New Roman"/>
              </a:rPr>
              <a:t>et irritantes et </a:t>
            </a:r>
            <a:r>
              <a:rPr lang="fr-FR" sz="2000" dirty="0" smtClean="0">
                <a:latin typeface="Times New Roman"/>
                <a:cs typeface="Times New Roman"/>
              </a:rPr>
              <a:t>dont </a:t>
            </a:r>
            <a:r>
              <a:rPr lang="fr-FR" sz="2000" spc="-5" dirty="0" smtClean="0">
                <a:latin typeface="Times New Roman"/>
                <a:cs typeface="Times New Roman"/>
              </a:rPr>
              <a:t>les effets </a:t>
            </a:r>
            <a:r>
              <a:rPr lang="fr-FR" sz="2000" dirty="0" smtClean="0">
                <a:latin typeface="Times New Roman"/>
                <a:cs typeface="Times New Roman"/>
              </a:rPr>
              <a:t>toxiques sont </a:t>
            </a:r>
            <a:r>
              <a:rPr lang="fr-FR" sz="2000" spc="-5" dirty="0" smtClean="0">
                <a:latin typeface="Times New Roman"/>
                <a:cs typeface="Times New Roman"/>
              </a:rPr>
              <a:t>chroniques</a:t>
            </a:r>
            <a:r>
              <a:rPr lang="fr-FR" sz="2000" spc="35" dirty="0" smtClean="0">
                <a:latin typeface="Times New Roman"/>
                <a:cs typeface="Times New Roman"/>
              </a:rPr>
              <a:t> </a:t>
            </a:r>
            <a:r>
              <a:rPr lang="fr-FR" sz="2000" dirty="0" smtClean="0">
                <a:latin typeface="Times New Roman"/>
                <a:cs typeface="Times New Roman"/>
              </a:rPr>
              <a:t>;</a:t>
            </a:r>
          </a:p>
          <a:p>
            <a:pPr marL="469265" marR="9525" indent="-228600" algn="just">
              <a:lnSpc>
                <a:spcPct val="143300"/>
              </a:lnSpc>
              <a:spcBef>
                <a:spcPts val="10"/>
              </a:spcBef>
              <a:buAutoNum type="arabicPeriod"/>
              <a:tabLst>
                <a:tab pos="469900" algn="l"/>
              </a:tabLst>
            </a:pPr>
            <a:r>
              <a:rPr lang="fr-FR" sz="2000" b="1" dirty="0" smtClean="0">
                <a:latin typeface="Times New Roman"/>
                <a:cs typeface="Times New Roman"/>
              </a:rPr>
              <a:t>Le </a:t>
            </a:r>
            <a:r>
              <a:rPr lang="fr-FR" sz="2000" b="1" spc="-5" dirty="0" smtClean="0">
                <a:latin typeface="Times New Roman"/>
                <a:cs typeface="Times New Roman"/>
              </a:rPr>
              <a:t>troisième groupe </a:t>
            </a:r>
            <a:r>
              <a:rPr lang="fr-FR" sz="2000" dirty="0" smtClean="0">
                <a:latin typeface="Times New Roman"/>
                <a:cs typeface="Times New Roman"/>
              </a:rPr>
              <a:t>réunit </a:t>
            </a:r>
            <a:r>
              <a:rPr lang="fr-FR" sz="2000" spc="-5" dirty="0" smtClean="0">
                <a:latin typeface="Times New Roman"/>
                <a:cs typeface="Times New Roman"/>
              </a:rPr>
              <a:t>des substances </a:t>
            </a:r>
            <a:r>
              <a:rPr lang="fr-FR" sz="2000" dirty="0" smtClean="0">
                <a:latin typeface="Times New Roman"/>
                <a:cs typeface="Times New Roman"/>
              </a:rPr>
              <a:t>nocives, mais moins dangereuses que  </a:t>
            </a:r>
            <a:r>
              <a:rPr lang="fr-FR" sz="2000" spc="-5" dirty="0" smtClean="0">
                <a:latin typeface="Times New Roman"/>
                <a:cs typeface="Times New Roman"/>
              </a:rPr>
              <a:t>celles des catégories précédentes</a:t>
            </a:r>
            <a:r>
              <a:rPr lang="fr-FR" sz="2000" spc="15" dirty="0" smtClean="0">
                <a:latin typeface="Times New Roman"/>
                <a:cs typeface="Times New Roman"/>
              </a:rPr>
              <a:t> </a:t>
            </a:r>
            <a:r>
              <a:rPr lang="fr-FR" sz="2000" dirty="0" smtClean="0">
                <a:latin typeface="Times New Roman"/>
                <a:cs typeface="Times New Roman"/>
              </a:rPr>
              <a:t>;</a:t>
            </a:r>
          </a:p>
          <a:p>
            <a:pPr marL="507365" indent="-267335" algn="just">
              <a:lnSpc>
                <a:spcPct val="100000"/>
              </a:lnSpc>
              <a:spcBef>
                <a:spcPts val="635"/>
              </a:spcBef>
              <a:buAutoNum type="arabicPeriod"/>
              <a:tabLst>
                <a:tab pos="507365" algn="l"/>
                <a:tab pos="508000" algn="l"/>
              </a:tabLst>
            </a:pPr>
            <a:r>
              <a:rPr lang="fr-FR" sz="2000" b="1" dirty="0" smtClean="0">
                <a:latin typeface="Times New Roman"/>
                <a:cs typeface="Times New Roman"/>
              </a:rPr>
              <a:t>La </a:t>
            </a:r>
            <a:r>
              <a:rPr lang="fr-FR" sz="2000" b="1" spc="-5" dirty="0" smtClean="0">
                <a:latin typeface="Times New Roman"/>
                <a:cs typeface="Times New Roman"/>
              </a:rPr>
              <a:t>quatrième catégorie </a:t>
            </a:r>
            <a:r>
              <a:rPr lang="fr-FR" sz="2000" spc="-5" dirty="0" smtClean="0">
                <a:latin typeface="Times New Roman"/>
                <a:cs typeface="Times New Roman"/>
              </a:rPr>
              <a:t>regroupe </a:t>
            </a:r>
            <a:r>
              <a:rPr lang="fr-FR" sz="2000" dirty="0" smtClean="0">
                <a:latin typeface="Times New Roman"/>
                <a:cs typeface="Times New Roman"/>
              </a:rPr>
              <a:t>les </a:t>
            </a:r>
            <a:r>
              <a:rPr lang="fr-FR" sz="2000" spc="-5" dirty="0" smtClean="0">
                <a:latin typeface="Times New Roman"/>
                <a:cs typeface="Times New Roman"/>
              </a:rPr>
              <a:t>substances cancérigènes</a:t>
            </a:r>
            <a:r>
              <a:rPr lang="fr-FR" sz="2000" spc="40" dirty="0" smtClean="0">
                <a:latin typeface="Times New Roman"/>
                <a:cs typeface="Times New Roman"/>
              </a:rPr>
              <a:t> </a:t>
            </a:r>
            <a:r>
              <a:rPr lang="fr-FR" sz="2000" dirty="0" smtClean="0">
                <a:latin typeface="Times New Roman"/>
                <a:cs typeface="Times New Roman"/>
              </a:rPr>
              <a:t>;</a:t>
            </a:r>
          </a:p>
          <a:p>
            <a:pPr marL="469265" marR="6985" indent="-228600" algn="just">
              <a:lnSpc>
                <a:spcPts val="2080"/>
              </a:lnSpc>
              <a:spcBef>
                <a:spcPts val="160"/>
              </a:spcBef>
              <a:buAutoNum type="arabicPeriod"/>
              <a:tabLst>
                <a:tab pos="469900" algn="l"/>
              </a:tabLst>
            </a:pPr>
            <a:r>
              <a:rPr lang="fr-FR" sz="2000" b="1" dirty="0" smtClean="0">
                <a:latin typeface="Times New Roman"/>
                <a:cs typeface="Times New Roman"/>
              </a:rPr>
              <a:t>Le </a:t>
            </a:r>
            <a:r>
              <a:rPr lang="fr-FR" sz="2000" b="1" spc="-5" dirty="0" smtClean="0">
                <a:latin typeface="Times New Roman"/>
                <a:cs typeface="Times New Roman"/>
              </a:rPr>
              <a:t>cinquième groupe </a:t>
            </a:r>
            <a:r>
              <a:rPr lang="fr-FR" sz="2000" spc="-5" dirty="0" smtClean="0">
                <a:latin typeface="Times New Roman"/>
                <a:cs typeface="Times New Roman"/>
              </a:rPr>
              <a:t>réunit des substances </a:t>
            </a:r>
            <a:r>
              <a:rPr lang="fr-FR" sz="2000" dirty="0" smtClean="0">
                <a:latin typeface="Times New Roman"/>
                <a:cs typeface="Times New Roman"/>
              </a:rPr>
              <a:t>dont les </a:t>
            </a:r>
            <a:r>
              <a:rPr lang="fr-FR" sz="2000" spc="-5" dirty="0" smtClean="0">
                <a:latin typeface="Times New Roman"/>
                <a:cs typeface="Times New Roman"/>
              </a:rPr>
              <a:t>effets cumulatifs </a:t>
            </a:r>
            <a:r>
              <a:rPr lang="fr-FR" sz="2000" dirty="0" smtClean="0">
                <a:latin typeface="Times New Roman"/>
                <a:cs typeface="Times New Roman"/>
              </a:rPr>
              <a:t>sont </a:t>
            </a:r>
            <a:r>
              <a:rPr lang="fr-FR" sz="2000" spc="-5" dirty="0" smtClean="0">
                <a:latin typeface="Times New Roman"/>
                <a:cs typeface="Times New Roman"/>
              </a:rPr>
              <a:t>très  nocifs.</a:t>
            </a:r>
            <a:endParaRPr lang="fr-FR" sz="2000" dirty="0" smtClean="0">
              <a:latin typeface="Times New Roman"/>
              <a:cs typeface="Times New Roman"/>
            </a:endParaRPr>
          </a:p>
          <a:p>
            <a:pPr marL="469265" algn="just">
              <a:lnSpc>
                <a:spcPct val="100000"/>
              </a:lnSpc>
              <a:spcBef>
                <a:spcPts val="445"/>
              </a:spcBef>
            </a:pPr>
            <a:r>
              <a:rPr lang="fr-FR" sz="2000" spc="-10" dirty="0" smtClean="0">
                <a:latin typeface="Times New Roman"/>
                <a:cs typeface="Times New Roman"/>
              </a:rPr>
              <a:t>La</a:t>
            </a:r>
            <a:r>
              <a:rPr lang="fr-FR" sz="2000" spc="105" dirty="0" smtClean="0">
                <a:latin typeface="Times New Roman"/>
                <a:cs typeface="Times New Roman"/>
              </a:rPr>
              <a:t> </a:t>
            </a:r>
            <a:r>
              <a:rPr lang="fr-FR" sz="2000" dirty="0" smtClean="0">
                <a:latin typeface="Times New Roman"/>
                <a:cs typeface="Times New Roman"/>
              </a:rPr>
              <a:t>lettre</a:t>
            </a:r>
            <a:r>
              <a:rPr lang="fr-FR" sz="2000" spc="90" dirty="0" smtClean="0">
                <a:latin typeface="Times New Roman"/>
                <a:cs typeface="Times New Roman"/>
              </a:rPr>
              <a:t> </a:t>
            </a:r>
            <a:r>
              <a:rPr lang="fr-FR" sz="2000" dirty="0" smtClean="0">
                <a:latin typeface="Times New Roman"/>
                <a:cs typeface="Times New Roman"/>
              </a:rPr>
              <a:t>C</a:t>
            </a:r>
            <a:r>
              <a:rPr lang="fr-FR" sz="2000" spc="105" dirty="0" smtClean="0">
                <a:latin typeface="Times New Roman"/>
                <a:cs typeface="Times New Roman"/>
              </a:rPr>
              <a:t> </a:t>
            </a:r>
            <a:r>
              <a:rPr lang="fr-FR" sz="2000" spc="-5" dirty="0" smtClean="0">
                <a:latin typeface="Times New Roman"/>
                <a:cs typeface="Times New Roman"/>
              </a:rPr>
              <a:t>précédant</a:t>
            </a:r>
            <a:r>
              <a:rPr lang="fr-FR" sz="2000" spc="100" dirty="0" smtClean="0">
                <a:latin typeface="Times New Roman"/>
                <a:cs typeface="Times New Roman"/>
              </a:rPr>
              <a:t> </a:t>
            </a:r>
            <a:r>
              <a:rPr lang="fr-FR" sz="2000" dirty="0" smtClean="0">
                <a:latin typeface="Times New Roman"/>
                <a:cs typeface="Times New Roman"/>
              </a:rPr>
              <a:t>certains</a:t>
            </a:r>
            <a:r>
              <a:rPr lang="fr-FR" sz="2000" spc="100" dirty="0" smtClean="0">
                <a:latin typeface="Times New Roman"/>
                <a:cs typeface="Times New Roman"/>
              </a:rPr>
              <a:t> </a:t>
            </a:r>
            <a:r>
              <a:rPr lang="fr-FR" sz="2000" dirty="0" smtClean="0">
                <a:latin typeface="Times New Roman"/>
                <a:cs typeface="Times New Roman"/>
              </a:rPr>
              <a:t>noms</a:t>
            </a:r>
            <a:r>
              <a:rPr lang="fr-FR" sz="2000" spc="105" dirty="0" smtClean="0">
                <a:latin typeface="Times New Roman"/>
                <a:cs typeface="Times New Roman"/>
              </a:rPr>
              <a:t> </a:t>
            </a:r>
            <a:r>
              <a:rPr lang="fr-FR" sz="2000" spc="-5" dirty="0" smtClean="0">
                <a:latin typeface="Times New Roman"/>
                <a:cs typeface="Times New Roman"/>
              </a:rPr>
              <a:t>des</a:t>
            </a:r>
            <a:r>
              <a:rPr lang="fr-FR" sz="2000" spc="100" dirty="0" smtClean="0">
                <a:latin typeface="Times New Roman"/>
                <a:cs typeface="Times New Roman"/>
              </a:rPr>
              <a:t> </a:t>
            </a:r>
            <a:r>
              <a:rPr lang="fr-FR" sz="2000" spc="-5" dirty="0" smtClean="0">
                <a:latin typeface="Times New Roman"/>
                <a:cs typeface="Times New Roman"/>
              </a:rPr>
              <a:t>substances</a:t>
            </a:r>
            <a:r>
              <a:rPr lang="fr-FR" sz="2000" spc="100" dirty="0" smtClean="0">
                <a:latin typeface="Times New Roman"/>
                <a:cs typeface="Times New Roman"/>
              </a:rPr>
              <a:t> </a:t>
            </a:r>
            <a:r>
              <a:rPr lang="fr-FR" sz="2000" spc="-5" dirty="0" smtClean="0">
                <a:latin typeface="Times New Roman"/>
                <a:cs typeface="Times New Roman"/>
              </a:rPr>
              <a:t>des</a:t>
            </a:r>
            <a:r>
              <a:rPr lang="fr-FR" sz="2000" spc="105" dirty="0" smtClean="0">
                <a:latin typeface="Times New Roman"/>
                <a:cs typeface="Times New Roman"/>
              </a:rPr>
              <a:t> </a:t>
            </a:r>
            <a:r>
              <a:rPr lang="fr-FR" sz="2000" dirty="0" smtClean="0">
                <a:latin typeface="Times New Roman"/>
                <a:cs typeface="Times New Roman"/>
              </a:rPr>
              <a:t>trois</a:t>
            </a:r>
            <a:r>
              <a:rPr lang="fr-FR" sz="2000" spc="100" dirty="0" smtClean="0">
                <a:latin typeface="Times New Roman"/>
                <a:cs typeface="Times New Roman"/>
              </a:rPr>
              <a:t> </a:t>
            </a:r>
            <a:r>
              <a:rPr lang="fr-FR" sz="2000" spc="-5" dirty="0" smtClean="0">
                <a:latin typeface="Times New Roman"/>
                <a:cs typeface="Times New Roman"/>
              </a:rPr>
              <a:t>premières</a:t>
            </a:r>
            <a:r>
              <a:rPr lang="fr-FR" sz="2000" spc="114" dirty="0" smtClean="0">
                <a:latin typeface="Times New Roman"/>
                <a:cs typeface="Times New Roman"/>
              </a:rPr>
              <a:t> </a:t>
            </a:r>
            <a:r>
              <a:rPr lang="fr-FR" sz="2000" spc="-5" dirty="0" smtClean="0">
                <a:latin typeface="Times New Roman"/>
                <a:cs typeface="Times New Roman"/>
              </a:rPr>
              <a:t>catégories</a:t>
            </a:r>
            <a:r>
              <a:rPr lang="fr-FR" sz="2000" spc="-5" dirty="0" smtClean="0">
                <a:latin typeface="Times New Roman"/>
                <a:cs typeface="Times New Roman"/>
              </a:rPr>
              <a:t> </a:t>
            </a:r>
            <a:r>
              <a:rPr lang="fr-FR" sz="2000" dirty="0" smtClean="0">
                <a:latin typeface="Times New Roman"/>
                <a:cs typeface="Times New Roman"/>
              </a:rPr>
              <a:t>indique </a:t>
            </a:r>
            <a:r>
              <a:rPr lang="fr-FR" sz="2000" dirty="0" smtClean="0">
                <a:latin typeface="Times New Roman"/>
                <a:cs typeface="Times New Roman"/>
              </a:rPr>
              <a:t>que la </a:t>
            </a:r>
            <a:r>
              <a:rPr lang="fr-FR" sz="2000" spc="-5" dirty="0" smtClean="0">
                <a:latin typeface="Times New Roman"/>
                <a:cs typeface="Times New Roman"/>
              </a:rPr>
              <a:t>substance est cancérigène.</a:t>
            </a:r>
            <a:endParaRPr lang="fr-FR" sz="2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2475</Words>
  <Application>Microsoft Office PowerPoint</Application>
  <PresentationFormat>Affichage à l'écran (4:3)</PresentationFormat>
  <Paragraphs>187</Paragraphs>
  <Slides>38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38</vt:i4>
      </vt:variant>
    </vt:vector>
  </HeadingPairs>
  <TitlesOfParts>
    <vt:vector size="39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  <vt:lpstr>Diapositive 23</vt:lpstr>
      <vt:lpstr>Diapositive 24</vt:lpstr>
      <vt:lpstr>Diapositive 25</vt:lpstr>
      <vt:lpstr>Diapositive 26</vt:lpstr>
      <vt:lpstr>Diapositive 27</vt:lpstr>
      <vt:lpstr>Diapositive 28</vt:lpstr>
      <vt:lpstr>Diapositive 29</vt:lpstr>
      <vt:lpstr>Diapositive 30</vt:lpstr>
      <vt:lpstr>Diapositive 31</vt:lpstr>
      <vt:lpstr>Diapositive 32</vt:lpstr>
      <vt:lpstr>Diapositive 33</vt:lpstr>
      <vt:lpstr>Diapositive 34</vt:lpstr>
      <vt:lpstr>Diapositive 35</vt:lpstr>
      <vt:lpstr>Diapositive 36</vt:lpstr>
      <vt:lpstr>Diapositive 37</vt:lpstr>
      <vt:lpstr>Diapositive 38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aicha</dc:creator>
  <cp:lastModifiedBy>aicha</cp:lastModifiedBy>
  <cp:revision>6</cp:revision>
  <dcterms:created xsi:type="dcterms:W3CDTF">2022-03-27T20:16:33Z</dcterms:created>
  <dcterms:modified xsi:type="dcterms:W3CDTF">2022-04-18T14:21:50Z</dcterms:modified>
</cp:coreProperties>
</file>