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7" r:id="rId12"/>
    <p:sldId id="269" r:id="rId13"/>
    <p:sldId id="270" r:id="rId14"/>
    <p:sldId id="271" r:id="rId15"/>
    <p:sldId id="272" r:id="rId16"/>
    <p:sldId id="273" r:id="rId17"/>
    <p:sldId id="275" r:id="rId18"/>
    <p:sldId id="276" r:id="rId19"/>
    <p:sldId id="278" r:id="rId20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1" d="100"/>
          <a:sy n="51" d="100"/>
        </p:scale>
        <p:origin x="1243" y="29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26A75-06EF-4E60-84C6-CF79CA698466}" type="datetimeFigureOut">
              <a:rPr lang="fr-FR" smtClean="0"/>
              <a:t>01/05/2023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6DCD4B-E85E-4AC8-B4AF-085713E516CE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26A75-06EF-4E60-84C6-CF79CA698466}" type="datetimeFigureOut">
              <a:rPr lang="fr-FR" smtClean="0"/>
              <a:t>01/05/2023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6DCD4B-E85E-4AC8-B4AF-085713E516CE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26A75-06EF-4E60-84C6-CF79CA698466}" type="datetimeFigureOut">
              <a:rPr lang="fr-FR" smtClean="0"/>
              <a:t>01/05/2023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6DCD4B-E85E-4AC8-B4AF-085713E516CE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26A75-06EF-4E60-84C6-CF79CA698466}" type="datetimeFigureOut">
              <a:rPr lang="fr-FR" smtClean="0"/>
              <a:t>01/05/2023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6DCD4B-E85E-4AC8-B4AF-085713E516CE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26A75-06EF-4E60-84C6-CF79CA698466}" type="datetimeFigureOut">
              <a:rPr lang="fr-FR" smtClean="0"/>
              <a:t>01/05/2023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6DCD4B-E85E-4AC8-B4AF-085713E516CE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26A75-06EF-4E60-84C6-CF79CA698466}" type="datetimeFigureOut">
              <a:rPr lang="fr-FR" smtClean="0"/>
              <a:t>01/05/2023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6DCD4B-E85E-4AC8-B4AF-085713E516CE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26A75-06EF-4E60-84C6-CF79CA698466}" type="datetimeFigureOut">
              <a:rPr lang="fr-FR" smtClean="0"/>
              <a:t>01/05/2023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6DCD4B-E85E-4AC8-B4AF-085713E516CE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26A75-06EF-4E60-84C6-CF79CA698466}" type="datetimeFigureOut">
              <a:rPr lang="fr-FR" smtClean="0"/>
              <a:t>01/05/2023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6DCD4B-E85E-4AC8-B4AF-085713E516CE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26A75-06EF-4E60-84C6-CF79CA698466}" type="datetimeFigureOut">
              <a:rPr lang="fr-FR" smtClean="0"/>
              <a:t>01/05/2023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6DCD4B-E85E-4AC8-B4AF-085713E516CE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26A75-06EF-4E60-84C6-CF79CA698466}" type="datetimeFigureOut">
              <a:rPr lang="fr-FR" smtClean="0"/>
              <a:t>01/05/2023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6DCD4B-E85E-4AC8-B4AF-085713E516CE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26A75-06EF-4E60-84C6-CF79CA698466}" type="datetimeFigureOut">
              <a:rPr lang="fr-FR" smtClean="0"/>
              <a:t>01/05/2023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6DCD4B-E85E-4AC8-B4AF-085713E516CE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426A75-06EF-4E60-84C6-CF79CA698466}" type="datetimeFigureOut">
              <a:rPr lang="fr-FR" smtClean="0"/>
              <a:t>01/05/2023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6DCD4B-E85E-4AC8-B4AF-085713E516CE}" type="slidenum">
              <a:rPr lang="fr-FR" smtClean="0"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5"/>
          <p:cNvSpPr txBox="1">
            <a:spLocks noGrp="1"/>
          </p:cNvSpPr>
          <p:nvPr>
            <p:ph type="ctrTitle"/>
          </p:nvPr>
        </p:nvSpPr>
        <p:spPr>
          <a:xfrm>
            <a:off x="714348" y="1071546"/>
            <a:ext cx="7772400" cy="1243289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000" b="1" spc="-5" dirty="0">
                <a:solidFill>
                  <a:srgbClr val="30849B"/>
                </a:solidFill>
                <a:latin typeface="Carlito"/>
                <a:cs typeface="Carlito"/>
              </a:rPr>
              <a:t>Chap V. CONSIGNES GENERALES </a:t>
            </a:r>
            <a:r>
              <a:rPr sz="4000" b="1" spc="-5" dirty="0">
                <a:solidFill>
                  <a:srgbClr val="E26C09"/>
                </a:solidFill>
                <a:latin typeface="Carlito"/>
                <a:cs typeface="Carlito"/>
              </a:rPr>
              <a:t>Déchets</a:t>
            </a:r>
            <a:r>
              <a:rPr sz="4000" b="1" spc="30" dirty="0">
                <a:solidFill>
                  <a:srgbClr val="E26C09"/>
                </a:solidFill>
                <a:latin typeface="Carlito"/>
                <a:cs typeface="Carlito"/>
              </a:rPr>
              <a:t> </a:t>
            </a:r>
            <a:r>
              <a:rPr sz="4000" b="1" spc="-5" dirty="0">
                <a:solidFill>
                  <a:srgbClr val="E26C09"/>
                </a:solidFill>
                <a:latin typeface="Carlito"/>
                <a:cs typeface="Carlito"/>
              </a:rPr>
              <a:t>Chimiques</a:t>
            </a:r>
            <a:endParaRPr sz="4000">
              <a:latin typeface="Carlito"/>
              <a:cs typeface="Carlito"/>
            </a:endParaRPr>
          </a:p>
        </p:txBody>
      </p:sp>
      <p:sp>
        <p:nvSpPr>
          <p:cNvPr id="5" name="object 9"/>
          <p:cNvSpPr/>
          <p:nvPr/>
        </p:nvSpPr>
        <p:spPr>
          <a:xfrm>
            <a:off x="1928794" y="2643182"/>
            <a:ext cx="5214974" cy="142876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5"/>
          <p:cNvSpPr/>
          <p:nvPr/>
        </p:nvSpPr>
        <p:spPr>
          <a:xfrm>
            <a:off x="214282" y="285728"/>
            <a:ext cx="8643998" cy="657227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9"/>
          <p:cNvSpPr txBox="1"/>
          <p:nvPr/>
        </p:nvSpPr>
        <p:spPr>
          <a:xfrm>
            <a:off x="357158" y="0"/>
            <a:ext cx="4143404" cy="38215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fr-FR" sz="2400" b="1" dirty="0" smtClean="0">
                <a:solidFill>
                  <a:srgbClr val="009999"/>
                </a:solidFill>
                <a:latin typeface="Times New Roman"/>
                <a:cs typeface="Times New Roman"/>
              </a:rPr>
              <a:t>2.5. </a:t>
            </a:r>
            <a:r>
              <a:rPr sz="2400" b="1" smtClean="0">
                <a:solidFill>
                  <a:srgbClr val="009999"/>
                </a:solidFill>
                <a:latin typeface="Times New Roman"/>
                <a:cs typeface="Times New Roman"/>
              </a:rPr>
              <a:t>Les </a:t>
            </a:r>
            <a:r>
              <a:rPr sz="2400" b="1" spc="-5">
                <a:solidFill>
                  <a:srgbClr val="009999"/>
                </a:solidFill>
                <a:latin typeface="Times New Roman"/>
                <a:cs typeface="Times New Roman"/>
              </a:rPr>
              <a:t>déchets</a:t>
            </a:r>
            <a:r>
              <a:rPr sz="2400" b="1" spc="-40">
                <a:solidFill>
                  <a:srgbClr val="009999"/>
                </a:solidFill>
                <a:latin typeface="Times New Roman"/>
                <a:cs typeface="Times New Roman"/>
              </a:rPr>
              <a:t> </a:t>
            </a:r>
            <a:r>
              <a:rPr lang="fr-FR" sz="2400" b="1" spc="-5" dirty="0" smtClean="0">
                <a:solidFill>
                  <a:srgbClr val="009999"/>
                </a:solidFill>
                <a:latin typeface="Times New Roman"/>
                <a:cs typeface="Times New Roman"/>
              </a:rPr>
              <a:t>soli</a:t>
            </a:r>
            <a:r>
              <a:rPr sz="2400" b="1" spc="-5" smtClean="0">
                <a:solidFill>
                  <a:srgbClr val="009999"/>
                </a:solidFill>
                <a:latin typeface="Times New Roman"/>
                <a:cs typeface="Times New Roman"/>
              </a:rPr>
              <a:t>des</a:t>
            </a:r>
            <a:endParaRPr sz="2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85720" y="214290"/>
            <a:ext cx="8429684" cy="51680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69265" algn="just">
              <a:lnSpc>
                <a:spcPct val="150000"/>
              </a:lnSpc>
            </a:pPr>
            <a:r>
              <a:rPr lang="fr-FR" sz="2400" b="1" spc="-5" dirty="0" smtClean="0">
                <a:solidFill>
                  <a:srgbClr val="76923B"/>
                </a:solidFill>
                <a:latin typeface="Times New Roman"/>
                <a:cs typeface="Times New Roman"/>
              </a:rPr>
              <a:t>3. </a:t>
            </a:r>
            <a:r>
              <a:rPr lang="fr-FR" sz="2400" b="1" spc="-5" dirty="0" smtClean="0">
                <a:solidFill>
                  <a:srgbClr val="76923B"/>
                </a:solidFill>
                <a:latin typeface="Times New Roman"/>
                <a:cs typeface="Times New Roman"/>
              </a:rPr>
              <a:t>Risques</a:t>
            </a:r>
            <a:r>
              <a:rPr lang="fr-FR" sz="2400" b="1" dirty="0" smtClean="0">
                <a:solidFill>
                  <a:srgbClr val="76923B"/>
                </a:solidFill>
                <a:latin typeface="Times New Roman"/>
                <a:cs typeface="Times New Roman"/>
              </a:rPr>
              <a:t> </a:t>
            </a:r>
            <a:r>
              <a:rPr lang="fr-FR" sz="2400" b="1" spc="-5" dirty="0" smtClean="0">
                <a:solidFill>
                  <a:srgbClr val="76923B"/>
                </a:solidFill>
                <a:latin typeface="Times New Roman"/>
                <a:cs typeface="Times New Roman"/>
              </a:rPr>
              <a:t>spécifiques</a:t>
            </a:r>
            <a:endParaRPr lang="fr-FR" sz="2400" dirty="0" smtClean="0">
              <a:latin typeface="Times New Roman"/>
              <a:cs typeface="Times New Roman"/>
            </a:endParaRPr>
          </a:p>
          <a:p>
            <a:pPr marL="469265" marR="5080" indent="-228600" algn="just">
              <a:lnSpc>
                <a:spcPct val="150000"/>
              </a:lnSpc>
              <a:spcBef>
                <a:spcPts val="105"/>
              </a:spcBef>
              <a:buChar char="-"/>
              <a:tabLst>
                <a:tab pos="469900" algn="l"/>
              </a:tabLst>
            </a:pPr>
            <a:r>
              <a:rPr lang="fr-FR" sz="2400" spc="-5" dirty="0" smtClean="0">
                <a:latin typeface="Times New Roman"/>
                <a:cs typeface="Times New Roman"/>
              </a:rPr>
              <a:t>Brûlures </a:t>
            </a:r>
            <a:r>
              <a:rPr lang="fr-FR" sz="2400" dirty="0" smtClean="0">
                <a:latin typeface="Times New Roman"/>
                <a:cs typeface="Times New Roman"/>
              </a:rPr>
              <a:t>par </a:t>
            </a:r>
            <a:r>
              <a:rPr lang="fr-FR" sz="2400" spc="-5" dirty="0" smtClean="0">
                <a:latin typeface="Times New Roman"/>
                <a:cs typeface="Times New Roman"/>
              </a:rPr>
              <a:t>contact </a:t>
            </a:r>
            <a:r>
              <a:rPr lang="fr-FR" sz="2400" dirty="0" smtClean="0">
                <a:latin typeface="Times New Roman"/>
                <a:cs typeface="Times New Roman"/>
              </a:rPr>
              <a:t>: </a:t>
            </a:r>
            <a:r>
              <a:rPr lang="fr-FR" sz="2400" spc="-5" dirty="0" smtClean="0">
                <a:latin typeface="Times New Roman"/>
                <a:cs typeface="Times New Roman"/>
              </a:rPr>
              <a:t>protection par </a:t>
            </a:r>
            <a:r>
              <a:rPr lang="fr-FR" sz="2400" dirty="0" smtClean="0">
                <a:latin typeface="Times New Roman"/>
                <a:cs typeface="Times New Roman"/>
              </a:rPr>
              <a:t>port de lunettes </a:t>
            </a:r>
            <a:r>
              <a:rPr lang="fr-FR" sz="2400" spc="-5" dirty="0" smtClean="0">
                <a:latin typeface="Times New Roman"/>
                <a:cs typeface="Times New Roman"/>
              </a:rPr>
              <a:t>et chaussures </a:t>
            </a:r>
            <a:r>
              <a:rPr lang="fr-FR" sz="2400" dirty="0" smtClean="0">
                <a:latin typeface="Times New Roman"/>
                <a:cs typeface="Times New Roman"/>
              </a:rPr>
              <a:t>de sécurité, </a:t>
            </a:r>
            <a:r>
              <a:rPr lang="fr-FR" sz="2400" spc="-5" dirty="0" smtClean="0">
                <a:latin typeface="Times New Roman"/>
                <a:cs typeface="Times New Roman"/>
              </a:rPr>
              <a:t>gants </a:t>
            </a:r>
            <a:r>
              <a:rPr lang="fr-FR" sz="2400" spc="10" dirty="0" smtClean="0">
                <a:latin typeface="Times New Roman"/>
                <a:cs typeface="Times New Roman"/>
              </a:rPr>
              <a:t>et  </a:t>
            </a:r>
            <a:r>
              <a:rPr lang="fr-FR" sz="2400" dirty="0" smtClean="0">
                <a:latin typeface="Times New Roman"/>
                <a:cs typeface="Times New Roman"/>
              </a:rPr>
              <a:t>blouse de </a:t>
            </a:r>
            <a:r>
              <a:rPr lang="fr-FR" sz="2400" spc="-5" dirty="0" smtClean="0">
                <a:latin typeface="Times New Roman"/>
                <a:cs typeface="Times New Roman"/>
              </a:rPr>
              <a:t>protection</a:t>
            </a:r>
            <a:r>
              <a:rPr lang="fr-FR" sz="2400" spc="-15" dirty="0" smtClean="0">
                <a:latin typeface="Times New Roman"/>
                <a:cs typeface="Times New Roman"/>
              </a:rPr>
              <a:t> </a:t>
            </a:r>
            <a:r>
              <a:rPr lang="fr-FR" sz="2400" dirty="0" smtClean="0">
                <a:latin typeface="Times New Roman"/>
                <a:cs typeface="Times New Roman"/>
              </a:rPr>
              <a:t>adaptée</a:t>
            </a:r>
          </a:p>
          <a:p>
            <a:pPr marL="469265" marR="5715" indent="-228600" algn="just">
              <a:lnSpc>
                <a:spcPct val="150000"/>
              </a:lnSpc>
              <a:spcBef>
                <a:spcPts val="5"/>
              </a:spcBef>
              <a:buChar char="-"/>
              <a:tabLst>
                <a:tab pos="469900" algn="l"/>
              </a:tabLst>
            </a:pPr>
            <a:r>
              <a:rPr lang="fr-FR" sz="2400" spc="-5" dirty="0" smtClean="0">
                <a:latin typeface="Times New Roman"/>
                <a:cs typeface="Times New Roman"/>
              </a:rPr>
              <a:t>Intoxications par </a:t>
            </a:r>
            <a:r>
              <a:rPr lang="fr-FR" sz="2400" dirty="0" smtClean="0">
                <a:latin typeface="Times New Roman"/>
                <a:cs typeface="Times New Roman"/>
              </a:rPr>
              <a:t>inhalation : manipulation </a:t>
            </a:r>
            <a:r>
              <a:rPr lang="fr-FR" sz="2400" spc="-5" dirty="0" smtClean="0">
                <a:latin typeface="Times New Roman"/>
                <a:cs typeface="Times New Roman"/>
              </a:rPr>
              <a:t>sous </a:t>
            </a:r>
            <a:r>
              <a:rPr lang="fr-FR" sz="2400" dirty="0" smtClean="0">
                <a:latin typeface="Times New Roman"/>
                <a:cs typeface="Times New Roman"/>
              </a:rPr>
              <a:t>hotte (dans le </a:t>
            </a:r>
            <a:r>
              <a:rPr lang="fr-FR" sz="2400" spc="-5" dirty="0" smtClean="0">
                <a:latin typeface="Times New Roman"/>
                <a:cs typeface="Times New Roman"/>
              </a:rPr>
              <a:t>cadre d’un  reconditionnement </a:t>
            </a:r>
            <a:r>
              <a:rPr lang="fr-FR" sz="2400" dirty="0" smtClean="0">
                <a:latin typeface="Times New Roman"/>
                <a:cs typeface="Times New Roman"/>
              </a:rPr>
              <a:t>par exemple), port </a:t>
            </a:r>
            <a:r>
              <a:rPr lang="fr-FR" sz="2400" spc="-5" dirty="0" smtClean="0">
                <a:latin typeface="Times New Roman"/>
                <a:cs typeface="Times New Roman"/>
              </a:rPr>
              <a:t>d’un </a:t>
            </a:r>
            <a:r>
              <a:rPr lang="fr-FR" sz="2400" dirty="0" smtClean="0">
                <a:latin typeface="Times New Roman"/>
                <a:cs typeface="Times New Roman"/>
              </a:rPr>
              <a:t>masque de </a:t>
            </a:r>
            <a:r>
              <a:rPr lang="fr-FR" sz="2400" spc="-5" dirty="0" smtClean="0">
                <a:latin typeface="Times New Roman"/>
                <a:cs typeface="Times New Roman"/>
              </a:rPr>
              <a:t>protection respiratoire filtrant  adapté</a:t>
            </a:r>
            <a:endParaRPr lang="fr-FR" sz="2400" dirty="0" smtClean="0">
              <a:latin typeface="Times New Roman"/>
              <a:cs typeface="Times New Roman"/>
            </a:endParaRPr>
          </a:p>
          <a:p>
            <a:pPr marL="469265" marR="9525" indent="-228600" algn="just">
              <a:lnSpc>
                <a:spcPct val="150000"/>
              </a:lnSpc>
              <a:spcBef>
                <a:spcPts val="160"/>
              </a:spcBef>
              <a:buChar char="-"/>
              <a:tabLst>
                <a:tab pos="469900" algn="l"/>
              </a:tabLst>
            </a:pPr>
            <a:r>
              <a:rPr lang="fr-FR" sz="2400" spc="-5" dirty="0" smtClean="0">
                <a:latin typeface="Times New Roman"/>
                <a:cs typeface="Times New Roman"/>
              </a:rPr>
              <a:t>Réactions dangereuses par contact avec </a:t>
            </a:r>
            <a:r>
              <a:rPr lang="fr-FR" sz="2400" dirty="0" smtClean="0">
                <a:latin typeface="Times New Roman"/>
                <a:cs typeface="Times New Roman"/>
              </a:rPr>
              <a:t>une </a:t>
            </a:r>
            <a:r>
              <a:rPr lang="fr-FR" sz="2400" spc="-5" dirty="0" smtClean="0">
                <a:latin typeface="Times New Roman"/>
                <a:cs typeface="Times New Roman"/>
              </a:rPr>
              <a:t>matière </a:t>
            </a:r>
            <a:r>
              <a:rPr lang="fr-FR" sz="2400" dirty="0" smtClean="0">
                <a:latin typeface="Times New Roman"/>
                <a:cs typeface="Times New Roman"/>
              </a:rPr>
              <a:t>incompatible </a:t>
            </a:r>
            <a:r>
              <a:rPr lang="fr-FR" sz="2400" spc="-5" dirty="0" smtClean="0">
                <a:latin typeface="Times New Roman"/>
                <a:cs typeface="Times New Roman"/>
              </a:rPr>
              <a:t>(risques  </a:t>
            </a:r>
            <a:r>
              <a:rPr lang="fr-FR" sz="2400" dirty="0" smtClean="0">
                <a:latin typeface="Times New Roman"/>
                <a:cs typeface="Times New Roman"/>
              </a:rPr>
              <a:t>d’explosion)</a:t>
            </a:r>
          </a:p>
          <a:p>
            <a:pPr marL="469265" indent="-228600" algn="just">
              <a:lnSpc>
                <a:spcPct val="150000"/>
              </a:lnSpc>
              <a:spcBef>
                <a:spcPts val="445"/>
              </a:spcBef>
              <a:buChar char="-"/>
              <a:tabLst>
                <a:tab pos="469900" algn="l"/>
              </a:tabLst>
            </a:pPr>
            <a:r>
              <a:rPr lang="fr-FR" sz="2400" dirty="0" smtClean="0">
                <a:latin typeface="Times New Roman"/>
                <a:cs typeface="Times New Roman"/>
              </a:rPr>
              <a:t>Pollutions </a:t>
            </a:r>
            <a:r>
              <a:rPr lang="fr-FR" sz="2400" spc="-5" dirty="0" smtClean="0">
                <a:latin typeface="Times New Roman"/>
                <a:cs typeface="Times New Roman"/>
              </a:rPr>
              <a:t>par épandage (sols, </a:t>
            </a:r>
            <a:r>
              <a:rPr lang="fr-FR" sz="2400" dirty="0" smtClean="0">
                <a:latin typeface="Times New Roman"/>
                <a:cs typeface="Times New Roman"/>
              </a:rPr>
              <a:t>eaux, </a:t>
            </a:r>
            <a:r>
              <a:rPr lang="fr-FR" sz="2400" spc="-5" dirty="0" smtClean="0">
                <a:latin typeface="Times New Roman"/>
                <a:cs typeface="Times New Roman"/>
              </a:rPr>
              <a:t>végétaux,</a:t>
            </a:r>
            <a:r>
              <a:rPr lang="fr-FR" sz="2400" spc="5" dirty="0" smtClean="0">
                <a:latin typeface="Times New Roman"/>
                <a:cs typeface="Times New Roman"/>
              </a:rPr>
              <a:t> </a:t>
            </a:r>
            <a:r>
              <a:rPr lang="fr-FR" sz="2400" spc="-5" dirty="0" smtClean="0">
                <a:latin typeface="Times New Roman"/>
                <a:cs typeface="Times New Roman"/>
              </a:rPr>
              <a:t>faune…)</a:t>
            </a:r>
            <a:endParaRPr lang="fr-FR" sz="24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5"/>
          <p:cNvSpPr txBox="1"/>
          <p:nvPr/>
        </p:nvSpPr>
        <p:spPr>
          <a:xfrm>
            <a:off x="428596" y="357166"/>
            <a:ext cx="8286808" cy="587507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R="221615" algn="ctr">
              <a:lnSpc>
                <a:spcPct val="100000"/>
              </a:lnSpc>
              <a:spcBef>
                <a:spcPts val="95"/>
              </a:spcBef>
            </a:pPr>
            <a:r>
              <a:rPr lang="fr-FR" sz="2400" b="1" spc="-405" dirty="0" smtClean="0">
                <a:solidFill>
                  <a:srgbClr val="E26C09"/>
                </a:solidFill>
                <a:uFill>
                  <a:solidFill>
                    <a:srgbClr val="E26C09"/>
                  </a:solidFill>
                </a:uFill>
                <a:latin typeface="Times New Roman"/>
                <a:cs typeface="Times New Roman"/>
              </a:rPr>
              <a:t>4. </a:t>
            </a:r>
            <a:r>
              <a:rPr sz="2400" b="1" spc="-405" dirty="0" smtClean="0">
                <a:solidFill>
                  <a:srgbClr val="E26C09"/>
                </a:solidFill>
                <a:uFill>
                  <a:solidFill>
                    <a:srgbClr val="E26C09"/>
                  </a:solidFill>
                </a:uFill>
                <a:latin typeface="Times New Roman"/>
                <a:cs typeface="Times New Roman"/>
              </a:rPr>
              <a:t> </a:t>
            </a:r>
            <a:r>
              <a:rPr lang="fr-FR" sz="2400" b="1" spc="-405" dirty="0" smtClean="0">
                <a:solidFill>
                  <a:srgbClr val="E26C09"/>
                </a:solidFill>
                <a:uFill>
                  <a:solidFill>
                    <a:srgbClr val="E26C09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2400" b="1" spc="-5" dirty="0" err="1" smtClean="0">
                <a:solidFill>
                  <a:srgbClr val="E26C09"/>
                </a:solidFill>
                <a:uFill>
                  <a:solidFill>
                    <a:srgbClr val="E26C09"/>
                  </a:solidFill>
                </a:uFill>
                <a:latin typeface="Times New Roman"/>
                <a:cs typeface="Times New Roman"/>
              </a:rPr>
              <a:t>Consignes</a:t>
            </a:r>
            <a:r>
              <a:rPr sz="2400" b="1" spc="-10" dirty="0" smtClean="0">
                <a:solidFill>
                  <a:srgbClr val="E26C09"/>
                </a:solidFill>
                <a:uFill>
                  <a:solidFill>
                    <a:srgbClr val="E26C09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2400" b="1" spc="-5" dirty="0">
                <a:solidFill>
                  <a:srgbClr val="E26C09"/>
                </a:solidFill>
                <a:uFill>
                  <a:solidFill>
                    <a:srgbClr val="E26C09"/>
                  </a:solidFill>
                </a:uFill>
                <a:latin typeface="Times New Roman"/>
                <a:cs typeface="Times New Roman"/>
              </a:rPr>
              <a:t>d’urgence</a:t>
            </a:r>
            <a:endParaRPr sz="2400" dirty="0">
              <a:latin typeface="Times New Roman"/>
              <a:cs typeface="Times New Roman"/>
            </a:endParaRPr>
          </a:p>
          <a:p>
            <a:pPr algn="just">
              <a:lnSpc>
                <a:spcPct val="100000"/>
              </a:lnSpc>
              <a:spcBef>
                <a:spcPts val="25"/>
              </a:spcBef>
            </a:pPr>
            <a:endParaRPr sz="2400" dirty="0">
              <a:latin typeface="Times New Roman"/>
              <a:cs typeface="Times New Roman"/>
            </a:endParaRPr>
          </a:p>
          <a:p>
            <a:pPr marL="240665" indent="-228600" algn="just">
              <a:lnSpc>
                <a:spcPct val="100000"/>
              </a:lnSpc>
              <a:buClr>
                <a:srgbClr val="E26C09"/>
              </a:buClr>
              <a:tabLst>
                <a:tab pos="241300" algn="l"/>
              </a:tabLst>
            </a:pPr>
            <a:r>
              <a:rPr lang="fr-FR" sz="2400" b="1" spc="-5" dirty="0" smtClean="0">
                <a:latin typeface="Times New Roman"/>
                <a:cs typeface="Times New Roman"/>
              </a:rPr>
              <a:t>4.1. </a:t>
            </a:r>
            <a:r>
              <a:rPr sz="2400" b="1" spc="-5" dirty="0" err="1" smtClean="0">
                <a:latin typeface="Times New Roman"/>
                <a:cs typeface="Times New Roman"/>
              </a:rPr>
              <a:t>Conduite</a:t>
            </a:r>
            <a:r>
              <a:rPr sz="2400" b="1" spc="-5" dirty="0" smtClean="0">
                <a:latin typeface="Times New Roman"/>
                <a:cs typeface="Times New Roman"/>
              </a:rPr>
              <a:t> </a:t>
            </a:r>
            <a:r>
              <a:rPr sz="2400" b="1" spc="-5" dirty="0">
                <a:latin typeface="Times New Roman"/>
                <a:cs typeface="Times New Roman"/>
              </a:rPr>
              <a:t>générale</a:t>
            </a:r>
            <a:endParaRPr sz="2400" dirty="0">
              <a:latin typeface="Times New Roman"/>
              <a:cs typeface="Times New Roman"/>
            </a:endParaRPr>
          </a:p>
          <a:p>
            <a:pPr marL="756285" marR="5080" lvl="1" indent="-228600" algn="just">
              <a:lnSpc>
                <a:spcPct val="144200"/>
              </a:lnSpc>
              <a:spcBef>
                <a:spcPts val="95"/>
              </a:spcBef>
              <a:buFont typeface="Wingdings"/>
              <a:buChar char=""/>
              <a:tabLst>
                <a:tab pos="794385" algn="l"/>
                <a:tab pos="795020" algn="l"/>
              </a:tabLst>
            </a:pPr>
            <a:r>
              <a:rPr sz="2400" dirty="0"/>
              <a:t>	</a:t>
            </a:r>
            <a:r>
              <a:rPr sz="2400" spc="-5" dirty="0">
                <a:latin typeface="Times New Roman"/>
                <a:cs typeface="Times New Roman"/>
              </a:rPr>
              <a:t>Analyser </a:t>
            </a:r>
            <a:r>
              <a:rPr sz="2400" dirty="0">
                <a:latin typeface="Times New Roman"/>
                <a:cs typeface="Times New Roman"/>
              </a:rPr>
              <a:t>la </a:t>
            </a:r>
            <a:r>
              <a:rPr sz="2400" spc="-5" dirty="0">
                <a:latin typeface="Times New Roman"/>
                <a:cs typeface="Times New Roman"/>
              </a:rPr>
              <a:t>situation </a:t>
            </a:r>
            <a:r>
              <a:rPr sz="2400" dirty="0">
                <a:latin typeface="Times New Roman"/>
                <a:cs typeface="Times New Roman"/>
              </a:rPr>
              <a:t>: </a:t>
            </a:r>
            <a:r>
              <a:rPr sz="2400" spc="-5" dirty="0">
                <a:latin typeface="Times New Roman"/>
                <a:cs typeface="Times New Roman"/>
              </a:rPr>
              <a:t>repérer </a:t>
            </a:r>
            <a:r>
              <a:rPr sz="2400" dirty="0">
                <a:latin typeface="Times New Roman"/>
                <a:cs typeface="Times New Roman"/>
              </a:rPr>
              <a:t>le danger, le </a:t>
            </a:r>
            <a:r>
              <a:rPr sz="2400" spc="-5" dirty="0">
                <a:latin typeface="Times New Roman"/>
                <a:cs typeface="Times New Roman"/>
              </a:rPr>
              <a:t>danger </a:t>
            </a:r>
            <a:r>
              <a:rPr sz="2400" dirty="0">
                <a:latin typeface="Times New Roman"/>
                <a:cs typeface="Times New Roman"/>
              </a:rPr>
              <a:t>est-il </a:t>
            </a:r>
            <a:r>
              <a:rPr sz="2400" spc="-5" dirty="0">
                <a:latin typeface="Times New Roman"/>
                <a:cs typeface="Times New Roman"/>
              </a:rPr>
              <a:t>contrôlable </a:t>
            </a:r>
            <a:r>
              <a:rPr sz="2400" dirty="0">
                <a:latin typeface="Times New Roman"/>
                <a:cs typeface="Times New Roman"/>
              </a:rPr>
              <a:t>? Qui </a:t>
            </a:r>
            <a:r>
              <a:rPr sz="2400" spc="-5" dirty="0">
                <a:latin typeface="Times New Roman"/>
                <a:cs typeface="Times New Roman"/>
              </a:rPr>
              <a:t>est  </a:t>
            </a:r>
            <a:r>
              <a:rPr sz="2400" dirty="0">
                <a:latin typeface="Times New Roman"/>
                <a:cs typeface="Times New Roman"/>
              </a:rPr>
              <a:t>exposé ? </a:t>
            </a:r>
            <a:r>
              <a:rPr sz="2400" spc="-5" dirty="0">
                <a:latin typeface="Times New Roman"/>
                <a:cs typeface="Times New Roman"/>
              </a:rPr>
              <a:t>Comment assurer sa protection et </a:t>
            </a:r>
            <a:r>
              <a:rPr sz="2400" dirty="0">
                <a:latin typeface="Times New Roman"/>
                <a:cs typeface="Times New Roman"/>
              </a:rPr>
              <a:t>la </a:t>
            </a:r>
            <a:r>
              <a:rPr sz="2400" spc="-5" dirty="0">
                <a:latin typeface="Times New Roman"/>
                <a:cs typeface="Times New Roman"/>
              </a:rPr>
              <a:t>protection des autres</a:t>
            </a:r>
            <a:r>
              <a:rPr sz="2400" spc="6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?</a:t>
            </a:r>
          </a:p>
          <a:p>
            <a:pPr marL="794385" lvl="1" indent="-267335" algn="just">
              <a:lnSpc>
                <a:spcPct val="100000"/>
              </a:lnSpc>
              <a:spcBef>
                <a:spcPts val="620"/>
              </a:spcBef>
              <a:buFont typeface="Wingdings"/>
              <a:buChar char=""/>
              <a:tabLst>
                <a:tab pos="794385" algn="l"/>
                <a:tab pos="795020" algn="l"/>
              </a:tabLst>
            </a:pPr>
            <a:r>
              <a:rPr sz="2400" spc="-5" dirty="0">
                <a:latin typeface="Times New Roman"/>
                <a:cs typeface="Times New Roman"/>
              </a:rPr>
              <a:t>Se protéger </a:t>
            </a:r>
            <a:r>
              <a:rPr sz="2400" dirty="0">
                <a:latin typeface="Times New Roman"/>
                <a:cs typeface="Times New Roman"/>
              </a:rPr>
              <a:t>pour </a:t>
            </a:r>
            <a:r>
              <a:rPr sz="2400" spc="-5" dirty="0">
                <a:latin typeface="Times New Roman"/>
                <a:cs typeface="Times New Roman"/>
              </a:rPr>
              <a:t>intervenir,</a:t>
            </a:r>
            <a:endParaRPr sz="2400" dirty="0">
              <a:latin typeface="Times New Roman"/>
              <a:cs typeface="Times New Roman"/>
            </a:endParaRPr>
          </a:p>
          <a:p>
            <a:pPr marL="794385" lvl="1" indent="-267335" algn="just">
              <a:lnSpc>
                <a:spcPct val="100000"/>
              </a:lnSpc>
              <a:spcBef>
                <a:spcPts val="640"/>
              </a:spcBef>
              <a:buFont typeface="Wingdings"/>
              <a:buChar char=""/>
              <a:tabLst>
                <a:tab pos="794385" algn="l"/>
                <a:tab pos="795020" algn="l"/>
              </a:tabLst>
            </a:pPr>
            <a:r>
              <a:rPr sz="2400" spc="-5" dirty="0">
                <a:latin typeface="Times New Roman"/>
                <a:cs typeface="Times New Roman"/>
              </a:rPr>
              <a:t>Protéger </a:t>
            </a:r>
            <a:r>
              <a:rPr sz="2400" dirty="0">
                <a:latin typeface="Times New Roman"/>
                <a:cs typeface="Times New Roman"/>
              </a:rPr>
              <a:t>la victime </a:t>
            </a:r>
            <a:r>
              <a:rPr sz="2400" spc="-5" dirty="0">
                <a:latin typeface="Times New Roman"/>
                <a:cs typeface="Times New Roman"/>
              </a:rPr>
              <a:t>et les autres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personnes,</a:t>
            </a:r>
            <a:endParaRPr sz="2400" dirty="0">
              <a:latin typeface="Times New Roman"/>
              <a:cs typeface="Times New Roman"/>
            </a:endParaRPr>
          </a:p>
          <a:p>
            <a:pPr marL="794385" lvl="1" indent="-267335" algn="just">
              <a:lnSpc>
                <a:spcPct val="100000"/>
              </a:lnSpc>
              <a:spcBef>
                <a:spcPts val="620"/>
              </a:spcBef>
              <a:buFont typeface="Wingdings"/>
              <a:buChar char=""/>
              <a:tabLst>
                <a:tab pos="794385" algn="l"/>
                <a:tab pos="795020" algn="l"/>
              </a:tabLst>
            </a:pPr>
            <a:r>
              <a:rPr sz="2400" spc="-5" dirty="0">
                <a:latin typeface="Times New Roman"/>
                <a:cs typeface="Times New Roman"/>
              </a:rPr>
              <a:t>Alerter </a:t>
            </a:r>
            <a:r>
              <a:rPr sz="2400" dirty="0">
                <a:latin typeface="Times New Roman"/>
                <a:cs typeface="Times New Roman"/>
              </a:rPr>
              <a:t>ou </a:t>
            </a:r>
            <a:r>
              <a:rPr sz="2400" spc="-5" dirty="0">
                <a:latin typeface="Times New Roman"/>
                <a:cs typeface="Times New Roman"/>
              </a:rPr>
              <a:t>faire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alerter.</a:t>
            </a:r>
            <a:endParaRPr sz="2400" dirty="0">
              <a:latin typeface="Times New Roman"/>
              <a:cs typeface="Times New Roman"/>
            </a:endParaRPr>
          </a:p>
          <a:p>
            <a:pPr lvl="1" algn="just">
              <a:lnSpc>
                <a:spcPct val="100000"/>
              </a:lnSpc>
              <a:spcBef>
                <a:spcPts val="35"/>
              </a:spcBef>
            </a:pPr>
            <a:endParaRPr sz="2400" dirty="0">
              <a:latin typeface="Times New Roman"/>
              <a:cs typeface="Times New Roman"/>
            </a:endParaRPr>
          </a:p>
          <a:p>
            <a:pPr marL="240665" indent="-228600" algn="just">
              <a:lnSpc>
                <a:spcPct val="100000"/>
              </a:lnSpc>
              <a:buClr>
                <a:srgbClr val="E26C09"/>
              </a:buClr>
              <a:tabLst>
                <a:tab pos="241300" algn="l"/>
              </a:tabLst>
            </a:pPr>
            <a:r>
              <a:rPr lang="fr-FR" sz="2400" b="1" spc="-5" dirty="0" smtClean="0">
                <a:latin typeface="Times New Roman"/>
                <a:cs typeface="Times New Roman"/>
              </a:rPr>
              <a:t>4.2. </a:t>
            </a:r>
            <a:r>
              <a:rPr sz="2400" b="1" spc="-5" dirty="0" smtClean="0">
                <a:latin typeface="Times New Roman"/>
                <a:cs typeface="Times New Roman"/>
              </a:rPr>
              <a:t>Contact </a:t>
            </a:r>
            <a:r>
              <a:rPr sz="2400" b="1" spc="-5" dirty="0">
                <a:latin typeface="Times New Roman"/>
                <a:cs typeface="Times New Roman"/>
              </a:rPr>
              <a:t>avec </a:t>
            </a:r>
            <a:r>
              <a:rPr sz="2400" b="1" dirty="0">
                <a:latin typeface="Times New Roman"/>
                <a:cs typeface="Times New Roman"/>
              </a:rPr>
              <a:t>la</a:t>
            </a:r>
            <a:r>
              <a:rPr sz="2400" b="1" spc="-5" dirty="0">
                <a:latin typeface="Times New Roman"/>
                <a:cs typeface="Times New Roman"/>
              </a:rPr>
              <a:t> </a:t>
            </a:r>
            <a:r>
              <a:rPr sz="2400" b="1" spc="-10" dirty="0">
                <a:latin typeface="Times New Roman"/>
                <a:cs typeface="Times New Roman"/>
              </a:rPr>
              <a:t>peau</a:t>
            </a:r>
            <a:endParaRPr sz="2400" dirty="0">
              <a:latin typeface="Times New Roman"/>
              <a:cs typeface="Times New Roman"/>
            </a:endParaRPr>
          </a:p>
          <a:p>
            <a:pPr marL="278765" marR="5080" indent="-228600" algn="just">
              <a:lnSpc>
                <a:spcPct val="143300"/>
              </a:lnSpc>
              <a:spcBef>
                <a:spcPts val="105"/>
              </a:spcBef>
              <a:buFont typeface="Wingdings"/>
              <a:buChar char=""/>
              <a:tabLst>
                <a:tab pos="279400" algn="l"/>
              </a:tabLst>
            </a:pPr>
            <a:r>
              <a:rPr sz="2400" spc="-5" dirty="0">
                <a:latin typeface="Times New Roman"/>
                <a:cs typeface="Times New Roman"/>
              </a:rPr>
              <a:t>laver abondamment </a:t>
            </a:r>
            <a:r>
              <a:rPr sz="2400" dirty="0">
                <a:latin typeface="Times New Roman"/>
                <a:cs typeface="Times New Roman"/>
              </a:rPr>
              <a:t>à </a:t>
            </a:r>
            <a:r>
              <a:rPr sz="2400" spc="-5" dirty="0">
                <a:latin typeface="Times New Roman"/>
                <a:cs typeface="Times New Roman"/>
              </a:rPr>
              <a:t>l’eau pendant </a:t>
            </a:r>
            <a:r>
              <a:rPr sz="2400" dirty="0">
                <a:latin typeface="Times New Roman"/>
                <a:cs typeface="Times New Roman"/>
              </a:rPr>
              <a:t>15 minutes </a:t>
            </a:r>
            <a:r>
              <a:rPr sz="2400" spc="-5" dirty="0">
                <a:latin typeface="Times New Roman"/>
                <a:cs typeface="Times New Roman"/>
              </a:rPr>
              <a:t>en retirant précautionneusement </a:t>
            </a:r>
            <a:r>
              <a:rPr sz="2400" dirty="0">
                <a:latin typeface="Times New Roman"/>
                <a:cs typeface="Times New Roman"/>
              </a:rPr>
              <a:t>le  plus tôt </a:t>
            </a:r>
            <a:r>
              <a:rPr sz="2400" spc="-5" dirty="0">
                <a:latin typeface="Times New Roman"/>
                <a:cs typeface="Times New Roman"/>
              </a:rPr>
              <a:t>possible les vêtements</a:t>
            </a:r>
            <a:r>
              <a:rPr sz="2400" dirty="0">
                <a:latin typeface="Times New Roman"/>
                <a:cs typeface="Times New Roman"/>
              </a:rPr>
              <a:t> souillés.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6"/>
          <p:cNvSpPr txBox="1"/>
          <p:nvPr/>
        </p:nvSpPr>
        <p:spPr>
          <a:xfrm>
            <a:off x="571472" y="214290"/>
            <a:ext cx="8072494" cy="1766509"/>
          </a:xfrm>
          <a:prstGeom prst="rect">
            <a:avLst/>
          </a:prstGeom>
        </p:spPr>
        <p:txBody>
          <a:bodyPr vert="horz" wrap="square" lIns="0" tIns="121285" rIns="0" bIns="0" rtlCol="0">
            <a:spAutoFit/>
          </a:bodyPr>
          <a:lstStyle/>
          <a:p>
            <a:pPr marL="240665" indent="-228600" algn="just">
              <a:lnSpc>
                <a:spcPct val="100000"/>
              </a:lnSpc>
              <a:spcBef>
                <a:spcPts val="955"/>
              </a:spcBef>
              <a:buClr>
                <a:srgbClr val="E26C09"/>
              </a:buClr>
              <a:tabLst>
                <a:tab pos="241300" algn="l"/>
              </a:tabLst>
            </a:pPr>
            <a:r>
              <a:rPr lang="fr-FR" sz="2400" b="1" spc="-5" dirty="0" smtClean="0">
                <a:latin typeface="Times New Roman"/>
                <a:cs typeface="Times New Roman"/>
              </a:rPr>
              <a:t>4.3. </a:t>
            </a:r>
            <a:r>
              <a:rPr sz="2400" b="1" spc="-5" smtClean="0">
                <a:latin typeface="Times New Roman"/>
                <a:cs typeface="Times New Roman"/>
              </a:rPr>
              <a:t>Contact </a:t>
            </a:r>
            <a:r>
              <a:rPr sz="2400" b="1" spc="-5" dirty="0">
                <a:latin typeface="Times New Roman"/>
                <a:cs typeface="Times New Roman"/>
              </a:rPr>
              <a:t>avec </a:t>
            </a:r>
            <a:r>
              <a:rPr sz="2400" b="1" dirty="0">
                <a:latin typeface="Times New Roman"/>
                <a:cs typeface="Times New Roman"/>
              </a:rPr>
              <a:t>les</a:t>
            </a:r>
            <a:r>
              <a:rPr sz="2400" b="1" spc="-20" dirty="0">
                <a:latin typeface="Times New Roman"/>
                <a:cs typeface="Times New Roman"/>
              </a:rPr>
              <a:t> </a:t>
            </a:r>
            <a:r>
              <a:rPr sz="2400" b="1" spc="-5" dirty="0">
                <a:latin typeface="Times New Roman"/>
                <a:cs typeface="Times New Roman"/>
              </a:rPr>
              <a:t>yeux</a:t>
            </a:r>
            <a:endParaRPr sz="2400">
              <a:latin typeface="Times New Roman"/>
              <a:cs typeface="Times New Roman"/>
            </a:endParaRPr>
          </a:p>
          <a:p>
            <a:pPr marL="278765" indent="-228600" algn="just">
              <a:lnSpc>
                <a:spcPct val="100000"/>
              </a:lnSpc>
              <a:spcBef>
                <a:spcPts val="725"/>
              </a:spcBef>
              <a:buFont typeface="Wingdings"/>
              <a:buChar char=""/>
              <a:tabLst>
                <a:tab pos="279400" algn="l"/>
              </a:tabLst>
            </a:pPr>
            <a:r>
              <a:rPr sz="2400" spc="-5" dirty="0">
                <a:latin typeface="Times New Roman"/>
                <a:cs typeface="Times New Roman"/>
              </a:rPr>
              <a:t>rincer immédiatement </a:t>
            </a:r>
            <a:r>
              <a:rPr sz="2400" dirty="0">
                <a:latin typeface="Times New Roman"/>
                <a:cs typeface="Times New Roman"/>
              </a:rPr>
              <a:t>à </a:t>
            </a:r>
            <a:r>
              <a:rPr sz="2400" spc="-5" dirty="0">
                <a:latin typeface="Times New Roman"/>
                <a:cs typeface="Times New Roman"/>
              </a:rPr>
              <a:t>l’eau </a:t>
            </a:r>
            <a:r>
              <a:rPr sz="2400" dirty="0">
                <a:latin typeface="Times New Roman"/>
                <a:cs typeface="Times New Roman"/>
              </a:rPr>
              <a:t>pendant 15 </a:t>
            </a:r>
            <a:r>
              <a:rPr sz="2400" spc="-5" dirty="0">
                <a:latin typeface="Times New Roman"/>
                <a:cs typeface="Times New Roman"/>
              </a:rPr>
              <a:t>minutes </a:t>
            </a:r>
            <a:r>
              <a:rPr sz="2400" dirty="0">
                <a:latin typeface="Times New Roman"/>
                <a:cs typeface="Times New Roman"/>
              </a:rPr>
              <a:t>en </a:t>
            </a:r>
            <a:r>
              <a:rPr sz="2400" spc="-5" dirty="0">
                <a:latin typeface="Times New Roman"/>
                <a:cs typeface="Times New Roman"/>
              </a:rPr>
              <a:t>écartant les</a:t>
            </a:r>
            <a:r>
              <a:rPr sz="2400" spc="8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paupières,</a:t>
            </a:r>
            <a:endParaRPr sz="2400">
              <a:latin typeface="Times New Roman"/>
              <a:cs typeface="Times New Roman"/>
            </a:endParaRPr>
          </a:p>
          <a:p>
            <a:pPr marL="278765" indent="-228600" algn="just">
              <a:lnSpc>
                <a:spcPct val="100000"/>
              </a:lnSpc>
              <a:spcBef>
                <a:spcPts val="625"/>
              </a:spcBef>
              <a:buFont typeface="Wingdings"/>
              <a:buChar char=""/>
              <a:tabLst>
                <a:tab pos="279400" algn="l"/>
              </a:tabLst>
            </a:pPr>
            <a:r>
              <a:rPr sz="2400" spc="-5" dirty="0">
                <a:latin typeface="Times New Roman"/>
                <a:cs typeface="Times New Roman"/>
              </a:rPr>
              <a:t>consulter </a:t>
            </a:r>
            <a:r>
              <a:rPr sz="2400" dirty="0">
                <a:latin typeface="Times New Roman"/>
                <a:cs typeface="Times New Roman"/>
              </a:rPr>
              <a:t>un</a:t>
            </a:r>
            <a:r>
              <a:rPr sz="2400" spc="-5" dirty="0">
                <a:latin typeface="Times New Roman"/>
                <a:cs typeface="Times New Roman"/>
              </a:rPr>
              <a:t> ophtalmologue.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3" name="object 8"/>
          <p:cNvSpPr/>
          <p:nvPr/>
        </p:nvSpPr>
        <p:spPr>
          <a:xfrm>
            <a:off x="642910" y="2214554"/>
            <a:ext cx="7858180" cy="400052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7"/>
          <p:cNvSpPr txBox="1"/>
          <p:nvPr/>
        </p:nvSpPr>
        <p:spPr>
          <a:xfrm>
            <a:off x="785786" y="285728"/>
            <a:ext cx="3143272" cy="38215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40665" indent="-228600">
              <a:lnSpc>
                <a:spcPct val="100000"/>
              </a:lnSpc>
              <a:spcBef>
                <a:spcPts val="100"/>
              </a:spcBef>
              <a:buClr>
                <a:srgbClr val="E26C09"/>
              </a:buClr>
              <a:tabLst>
                <a:tab pos="241300" algn="l"/>
              </a:tabLst>
            </a:pPr>
            <a:r>
              <a:rPr lang="fr-FR" sz="2400" b="1" spc="-5" dirty="0" smtClean="0">
                <a:latin typeface="Times New Roman"/>
                <a:cs typeface="Times New Roman"/>
              </a:rPr>
              <a:t>4.4. </a:t>
            </a:r>
            <a:r>
              <a:rPr sz="2400" b="1" spc="-5" smtClean="0">
                <a:latin typeface="Times New Roman"/>
                <a:cs typeface="Times New Roman"/>
              </a:rPr>
              <a:t>Inhalation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3" name="object 5"/>
          <p:cNvSpPr txBox="1"/>
          <p:nvPr/>
        </p:nvSpPr>
        <p:spPr>
          <a:xfrm>
            <a:off x="500034" y="714356"/>
            <a:ext cx="8286808" cy="100925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38100" algn="just">
              <a:lnSpc>
                <a:spcPct val="143300"/>
              </a:lnSpc>
              <a:spcBef>
                <a:spcPts val="100"/>
              </a:spcBef>
            </a:pPr>
            <a:r>
              <a:rPr sz="2400" spc="-5" dirty="0">
                <a:latin typeface="Times New Roman"/>
                <a:cs typeface="Times New Roman"/>
              </a:rPr>
              <a:t>Soustraire très </a:t>
            </a:r>
            <a:r>
              <a:rPr sz="2400" dirty="0">
                <a:latin typeface="Times New Roman"/>
                <a:cs typeface="Times New Roman"/>
              </a:rPr>
              <a:t>rapidement la victime à </a:t>
            </a:r>
            <a:r>
              <a:rPr sz="2400" spc="-5" dirty="0">
                <a:latin typeface="Times New Roman"/>
                <a:cs typeface="Times New Roman"/>
              </a:rPr>
              <a:t>l’atmosphère </a:t>
            </a:r>
            <a:r>
              <a:rPr sz="2400" dirty="0">
                <a:latin typeface="Times New Roman"/>
                <a:cs typeface="Times New Roman"/>
              </a:rPr>
              <a:t>toxique avec </a:t>
            </a:r>
            <a:r>
              <a:rPr sz="2400" spc="5" dirty="0">
                <a:latin typeface="Times New Roman"/>
                <a:cs typeface="Times New Roman"/>
              </a:rPr>
              <a:t>la </a:t>
            </a:r>
            <a:r>
              <a:rPr sz="2400" spc="-5" dirty="0">
                <a:latin typeface="Times New Roman"/>
                <a:cs typeface="Times New Roman"/>
              </a:rPr>
              <a:t>protection respiratoire  adaptée.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4" name="object 7"/>
          <p:cNvSpPr/>
          <p:nvPr/>
        </p:nvSpPr>
        <p:spPr>
          <a:xfrm>
            <a:off x="1857356" y="1844039"/>
            <a:ext cx="4000527" cy="201358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Rectangle 4"/>
          <p:cNvSpPr/>
          <p:nvPr/>
        </p:nvSpPr>
        <p:spPr>
          <a:xfrm>
            <a:off x="428596" y="3929066"/>
            <a:ext cx="6572296" cy="24750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40665" indent="-228600">
              <a:lnSpc>
                <a:spcPct val="150000"/>
              </a:lnSpc>
              <a:spcBef>
                <a:spcPts val="955"/>
              </a:spcBef>
              <a:buClr>
                <a:srgbClr val="E26C09"/>
              </a:buClr>
              <a:tabLst>
                <a:tab pos="241300" algn="l"/>
              </a:tabLst>
            </a:pPr>
            <a:r>
              <a:rPr lang="fr-FR" sz="2400" b="1" spc="-5" dirty="0" smtClean="0">
                <a:latin typeface="Times New Roman"/>
                <a:cs typeface="Times New Roman"/>
              </a:rPr>
              <a:t>4.5. Ingestion</a:t>
            </a:r>
            <a:endParaRPr lang="fr-FR" sz="2400" dirty="0" smtClean="0">
              <a:latin typeface="Times New Roman"/>
              <a:cs typeface="Times New Roman"/>
            </a:endParaRPr>
          </a:p>
          <a:p>
            <a:pPr marL="278765" indent="-228600">
              <a:lnSpc>
                <a:spcPct val="150000"/>
              </a:lnSpc>
              <a:spcBef>
                <a:spcPts val="735"/>
              </a:spcBef>
              <a:buFont typeface="Wingdings"/>
              <a:buChar char=""/>
              <a:tabLst>
                <a:tab pos="279400" algn="l"/>
              </a:tabLst>
            </a:pPr>
            <a:r>
              <a:rPr lang="fr-FR" sz="2400" spc="-5" dirty="0" smtClean="0">
                <a:latin typeface="Times New Roman"/>
                <a:cs typeface="Times New Roman"/>
              </a:rPr>
              <a:t>Ne pas </a:t>
            </a:r>
            <a:r>
              <a:rPr lang="fr-FR" sz="2400" dirty="0" smtClean="0">
                <a:latin typeface="Times New Roman"/>
                <a:cs typeface="Times New Roman"/>
              </a:rPr>
              <a:t>faire vomir, ni</a:t>
            </a:r>
            <a:r>
              <a:rPr lang="fr-FR" sz="2400" spc="-20" dirty="0" smtClean="0">
                <a:latin typeface="Times New Roman"/>
                <a:cs typeface="Times New Roman"/>
              </a:rPr>
              <a:t> </a:t>
            </a:r>
            <a:r>
              <a:rPr lang="fr-FR" sz="2400" dirty="0" smtClean="0">
                <a:latin typeface="Times New Roman"/>
                <a:cs typeface="Times New Roman"/>
              </a:rPr>
              <a:t>boire</a:t>
            </a:r>
          </a:p>
          <a:p>
            <a:pPr marL="278765" indent="-228600">
              <a:lnSpc>
                <a:spcPct val="150000"/>
              </a:lnSpc>
              <a:spcBef>
                <a:spcPts val="635"/>
              </a:spcBef>
              <a:buFont typeface="Wingdings"/>
              <a:buChar char=""/>
              <a:tabLst>
                <a:tab pos="279400" algn="l"/>
              </a:tabLst>
            </a:pPr>
            <a:r>
              <a:rPr lang="fr-FR" sz="2400" spc="-5" dirty="0" smtClean="0">
                <a:latin typeface="Times New Roman"/>
                <a:cs typeface="Times New Roman"/>
              </a:rPr>
              <a:t>appeler </a:t>
            </a:r>
            <a:r>
              <a:rPr lang="fr-FR" sz="2400" dirty="0" smtClean="0">
                <a:latin typeface="Times New Roman"/>
                <a:cs typeface="Times New Roman"/>
              </a:rPr>
              <a:t>pour </a:t>
            </a:r>
            <a:r>
              <a:rPr lang="fr-FR" sz="2400" spc="-5" dirty="0" smtClean="0">
                <a:latin typeface="Times New Roman"/>
                <a:cs typeface="Times New Roman"/>
              </a:rPr>
              <a:t>transfert immédiat </a:t>
            </a:r>
            <a:r>
              <a:rPr lang="fr-FR" sz="2400" dirty="0" smtClean="0">
                <a:latin typeface="Times New Roman"/>
                <a:cs typeface="Times New Roman"/>
              </a:rPr>
              <a:t>de la victime </a:t>
            </a:r>
            <a:r>
              <a:rPr lang="fr-FR" sz="2400" spc="-5" dirty="0" smtClean="0">
                <a:latin typeface="Times New Roman"/>
                <a:cs typeface="Times New Roman"/>
              </a:rPr>
              <a:t>en milieu</a:t>
            </a:r>
            <a:r>
              <a:rPr lang="fr-FR" sz="2400" spc="90" dirty="0" smtClean="0">
                <a:latin typeface="Times New Roman"/>
                <a:cs typeface="Times New Roman"/>
              </a:rPr>
              <a:t> </a:t>
            </a:r>
            <a:r>
              <a:rPr lang="fr-FR" sz="2400" spc="-5" dirty="0" smtClean="0">
                <a:latin typeface="Times New Roman"/>
                <a:cs typeface="Times New Roman"/>
              </a:rPr>
              <a:t>hospitalier</a:t>
            </a:r>
            <a:endParaRPr lang="fr-FR" sz="2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57158" y="285728"/>
            <a:ext cx="8358246" cy="46525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40665" indent="-228600">
              <a:lnSpc>
                <a:spcPct val="100000"/>
              </a:lnSpc>
              <a:buClr>
                <a:srgbClr val="E26C09"/>
              </a:buClr>
              <a:tabLst>
                <a:tab pos="241300" algn="l"/>
              </a:tabLst>
            </a:pPr>
            <a:r>
              <a:rPr lang="fr-FR" sz="2400" b="1" spc="-5" dirty="0" smtClean="0">
                <a:latin typeface="Times New Roman"/>
                <a:cs typeface="Times New Roman"/>
              </a:rPr>
              <a:t>4.6. Connaître les moyens </a:t>
            </a:r>
            <a:r>
              <a:rPr lang="fr-FR" sz="2400" b="1" dirty="0" smtClean="0">
                <a:latin typeface="Times New Roman"/>
                <a:cs typeface="Times New Roman"/>
              </a:rPr>
              <a:t>de </a:t>
            </a:r>
            <a:r>
              <a:rPr lang="fr-FR" sz="2400" b="1" spc="-5" dirty="0" smtClean="0">
                <a:latin typeface="Times New Roman"/>
                <a:cs typeface="Times New Roman"/>
              </a:rPr>
              <a:t>secours </a:t>
            </a:r>
            <a:r>
              <a:rPr lang="fr-FR" sz="2400" b="1" dirty="0" smtClean="0">
                <a:latin typeface="Times New Roman"/>
                <a:cs typeface="Times New Roman"/>
              </a:rPr>
              <a:t>à</a:t>
            </a:r>
            <a:r>
              <a:rPr lang="fr-FR" sz="2400" b="1" spc="5" dirty="0" smtClean="0">
                <a:latin typeface="Times New Roman"/>
                <a:cs typeface="Times New Roman"/>
              </a:rPr>
              <a:t> </a:t>
            </a:r>
            <a:r>
              <a:rPr lang="fr-FR" sz="2400" b="1" spc="-5" dirty="0" smtClean="0">
                <a:latin typeface="Times New Roman"/>
                <a:cs typeface="Times New Roman"/>
              </a:rPr>
              <a:t>disposition</a:t>
            </a:r>
            <a:endParaRPr lang="fr-FR" sz="2400" dirty="0" smtClean="0">
              <a:latin typeface="Times New Roman"/>
              <a:cs typeface="Times New Roman"/>
            </a:endParaRPr>
          </a:p>
          <a:p>
            <a:pPr marL="240665" indent="-228600">
              <a:lnSpc>
                <a:spcPct val="100000"/>
              </a:lnSpc>
              <a:spcBef>
                <a:spcPts val="730"/>
              </a:spcBef>
              <a:buFont typeface="Wingdings"/>
              <a:buChar char=""/>
              <a:tabLst>
                <a:tab pos="241300" algn="l"/>
              </a:tabLst>
            </a:pPr>
            <a:r>
              <a:rPr lang="fr-FR" sz="2400" dirty="0" smtClean="0">
                <a:latin typeface="Times New Roman"/>
                <a:cs typeface="Times New Roman"/>
              </a:rPr>
              <a:t>Conduite à tenir </a:t>
            </a:r>
            <a:r>
              <a:rPr lang="fr-FR" sz="2400" spc="-5" dirty="0" smtClean="0">
                <a:latin typeface="Times New Roman"/>
                <a:cs typeface="Times New Roman"/>
              </a:rPr>
              <a:t>en </a:t>
            </a:r>
            <a:r>
              <a:rPr lang="fr-FR" sz="2400" dirty="0" smtClean="0">
                <a:latin typeface="Times New Roman"/>
                <a:cs typeface="Times New Roman"/>
              </a:rPr>
              <a:t>cas</a:t>
            </a:r>
            <a:r>
              <a:rPr lang="fr-FR" sz="2400" spc="-20" dirty="0" smtClean="0">
                <a:latin typeface="Times New Roman"/>
                <a:cs typeface="Times New Roman"/>
              </a:rPr>
              <a:t> </a:t>
            </a:r>
            <a:r>
              <a:rPr lang="fr-FR" sz="2400" spc="-5" dirty="0" smtClean="0">
                <a:latin typeface="Times New Roman"/>
                <a:cs typeface="Times New Roman"/>
              </a:rPr>
              <a:t>d’accident,</a:t>
            </a:r>
            <a:endParaRPr lang="fr-FR" sz="2400" dirty="0" smtClean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5"/>
              </a:spcBef>
              <a:buFont typeface="Wingdings"/>
              <a:buChar char=""/>
            </a:pPr>
            <a:endParaRPr lang="fr-FR" sz="2400" dirty="0" smtClean="0">
              <a:latin typeface="Times New Roman"/>
              <a:cs typeface="Times New Roman"/>
            </a:endParaRPr>
          </a:p>
          <a:p>
            <a:pPr marL="240665" indent="-228600">
              <a:lnSpc>
                <a:spcPct val="100000"/>
              </a:lnSpc>
              <a:buFont typeface="Wingdings"/>
              <a:buChar char=""/>
              <a:tabLst>
                <a:tab pos="241300" algn="l"/>
              </a:tabLst>
            </a:pPr>
            <a:r>
              <a:rPr lang="fr-FR" sz="2400" spc="-5" dirty="0" smtClean="0">
                <a:latin typeface="Times New Roman"/>
                <a:cs typeface="Times New Roman"/>
              </a:rPr>
              <a:t>Numéros d’urgence,</a:t>
            </a:r>
            <a:endParaRPr lang="fr-FR" sz="2400" dirty="0" smtClean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5"/>
              </a:spcBef>
              <a:buFont typeface="Wingdings"/>
              <a:buChar char=""/>
            </a:pPr>
            <a:endParaRPr lang="fr-FR" sz="2400" dirty="0" smtClean="0">
              <a:latin typeface="Times New Roman"/>
              <a:cs typeface="Times New Roman"/>
            </a:endParaRPr>
          </a:p>
          <a:p>
            <a:pPr marL="240665" indent="-228600">
              <a:lnSpc>
                <a:spcPct val="100000"/>
              </a:lnSpc>
              <a:buFont typeface="Wingdings"/>
              <a:buChar char=""/>
              <a:tabLst>
                <a:tab pos="241300" algn="l"/>
              </a:tabLst>
            </a:pPr>
            <a:r>
              <a:rPr lang="fr-FR" sz="2400" spc="-5" dirty="0" smtClean="0">
                <a:latin typeface="Times New Roman"/>
                <a:cs typeface="Times New Roman"/>
              </a:rPr>
              <a:t>Sauveteurs secouristes </a:t>
            </a:r>
            <a:r>
              <a:rPr lang="fr-FR" sz="2400" dirty="0" smtClean="0">
                <a:latin typeface="Times New Roman"/>
                <a:cs typeface="Times New Roman"/>
              </a:rPr>
              <a:t>du</a:t>
            </a:r>
            <a:r>
              <a:rPr lang="fr-FR" sz="2400" spc="10" dirty="0" smtClean="0">
                <a:latin typeface="Times New Roman"/>
                <a:cs typeface="Times New Roman"/>
              </a:rPr>
              <a:t> </a:t>
            </a:r>
            <a:r>
              <a:rPr lang="fr-FR" sz="2400" spc="-5" dirty="0" smtClean="0">
                <a:latin typeface="Times New Roman"/>
                <a:cs typeface="Times New Roman"/>
              </a:rPr>
              <a:t>travail,</a:t>
            </a:r>
            <a:endParaRPr lang="fr-FR" sz="2400" dirty="0" smtClean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5"/>
              </a:spcBef>
              <a:buFont typeface="Wingdings"/>
              <a:buChar char=""/>
            </a:pPr>
            <a:endParaRPr lang="fr-FR" sz="2400" dirty="0" smtClean="0">
              <a:latin typeface="Times New Roman"/>
              <a:cs typeface="Times New Roman"/>
            </a:endParaRPr>
          </a:p>
          <a:p>
            <a:pPr marL="240665" indent="-228600">
              <a:lnSpc>
                <a:spcPct val="100000"/>
              </a:lnSpc>
              <a:buFont typeface="Wingdings"/>
              <a:buChar char=""/>
              <a:tabLst>
                <a:tab pos="241300" algn="l"/>
              </a:tabLst>
            </a:pPr>
            <a:r>
              <a:rPr lang="fr-FR" sz="2400" spc="-5" dirty="0" smtClean="0">
                <a:latin typeface="Times New Roman"/>
                <a:cs typeface="Times New Roman"/>
              </a:rPr>
              <a:t>Douche </a:t>
            </a:r>
            <a:r>
              <a:rPr lang="fr-FR" sz="2400" dirty="0" smtClean="0">
                <a:latin typeface="Times New Roman"/>
                <a:cs typeface="Times New Roman"/>
              </a:rPr>
              <a:t>de</a:t>
            </a:r>
            <a:r>
              <a:rPr lang="fr-FR" sz="2400" spc="-10" dirty="0" smtClean="0">
                <a:latin typeface="Times New Roman"/>
                <a:cs typeface="Times New Roman"/>
              </a:rPr>
              <a:t> </a:t>
            </a:r>
            <a:r>
              <a:rPr lang="fr-FR" sz="2400" spc="-5" dirty="0" smtClean="0">
                <a:latin typeface="Times New Roman"/>
                <a:cs typeface="Times New Roman"/>
              </a:rPr>
              <a:t>sécurité,</a:t>
            </a:r>
            <a:endParaRPr lang="fr-FR" sz="2400" dirty="0" smtClean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buFont typeface="Wingdings"/>
              <a:buChar char=""/>
            </a:pPr>
            <a:endParaRPr lang="fr-FR" sz="2400" dirty="0" smtClean="0">
              <a:latin typeface="Times New Roman"/>
              <a:cs typeface="Times New Roman"/>
            </a:endParaRPr>
          </a:p>
          <a:p>
            <a:pPr marL="240665" indent="-228600">
              <a:lnSpc>
                <a:spcPct val="100000"/>
              </a:lnSpc>
              <a:buFont typeface="Wingdings"/>
              <a:buChar char=""/>
              <a:tabLst>
                <a:tab pos="241300" algn="l"/>
              </a:tabLst>
            </a:pPr>
            <a:r>
              <a:rPr lang="fr-FR" sz="2400" spc="-5" dirty="0" smtClean="0">
                <a:latin typeface="Times New Roman"/>
                <a:cs typeface="Times New Roman"/>
              </a:rPr>
              <a:t>Rince-œil,</a:t>
            </a:r>
            <a:endParaRPr lang="fr-FR" sz="2400" dirty="0" smtClean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0"/>
              </a:spcBef>
              <a:buFont typeface="Wingdings"/>
              <a:buChar char=""/>
            </a:pPr>
            <a:endParaRPr lang="fr-FR" sz="2400" dirty="0" smtClean="0">
              <a:latin typeface="Times New Roman"/>
              <a:cs typeface="Times New Roman"/>
            </a:endParaRPr>
          </a:p>
          <a:p>
            <a:pPr marL="240665" indent="-228600">
              <a:lnSpc>
                <a:spcPct val="100000"/>
              </a:lnSpc>
              <a:buFont typeface="Wingdings"/>
              <a:buChar char=""/>
              <a:tabLst>
                <a:tab pos="241300" algn="l"/>
              </a:tabLst>
            </a:pPr>
            <a:r>
              <a:rPr lang="fr-FR" sz="2400" spc="-5" dirty="0" smtClean="0">
                <a:latin typeface="Times New Roman"/>
                <a:cs typeface="Times New Roman"/>
              </a:rPr>
              <a:t>Armoire </a:t>
            </a:r>
            <a:r>
              <a:rPr lang="fr-FR" sz="2400" dirty="0" smtClean="0">
                <a:latin typeface="Times New Roman"/>
                <a:cs typeface="Times New Roman"/>
              </a:rPr>
              <a:t>à</a:t>
            </a:r>
            <a:r>
              <a:rPr lang="fr-FR" sz="2400" spc="-15" dirty="0" smtClean="0">
                <a:latin typeface="Times New Roman"/>
                <a:cs typeface="Times New Roman"/>
              </a:rPr>
              <a:t> </a:t>
            </a:r>
            <a:r>
              <a:rPr lang="fr-FR" sz="2400" spc="-5" dirty="0" smtClean="0">
                <a:latin typeface="Times New Roman"/>
                <a:cs typeface="Times New Roman"/>
              </a:rPr>
              <a:t>pharmacie.</a:t>
            </a:r>
            <a:endParaRPr lang="fr-FR" sz="2400" dirty="0"/>
          </a:p>
        </p:txBody>
      </p:sp>
      <p:sp>
        <p:nvSpPr>
          <p:cNvPr id="3" name="object 8"/>
          <p:cNvSpPr/>
          <p:nvPr/>
        </p:nvSpPr>
        <p:spPr>
          <a:xfrm>
            <a:off x="1142976" y="4929198"/>
            <a:ext cx="7072362" cy="192880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781" y="404664"/>
            <a:ext cx="8856984" cy="54476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fr-FR" sz="24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Consignes de sécurité en cas de déversement d’un produit chimique </a:t>
            </a:r>
            <a:endParaRPr lang="fr-FR" sz="2400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fr-FR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- </a:t>
            </a:r>
            <a:r>
              <a:rPr lang="fr-FR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Supprimez toute source d’inflammation </a:t>
            </a:r>
          </a:p>
          <a:p>
            <a:pPr>
              <a:lnSpc>
                <a:spcPct val="150000"/>
              </a:lnSpc>
            </a:pPr>
            <a:r>
              <a:rPr lang="fr-FR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- Faites évacuer les locaux adjacents si la pièce est petite ou ne peut être ventilée facilement et limitez l’accès aux personnes habilitées pour l’intervention </a:t>
            </a:r>
          </a:p>
          <a:p>
            <a:pPr>
              <a:lnSpc>
                <a:spcPct val="150000"/>
              </a:lnSpc>
            </a:pPr>
            <a:r>
              <a:rPr lang="fr-FR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- Ouvrez les fenêtres </a:t>
            </a:r>
          </a:p>
          <a:p>
            <a:pPr>
              <a:lnSpc>
                <a:spcPct val="150000"/>
              </a:lnSpc>
            </a:pPr>
            <a:r>
              <a:rPr lang="fr-FR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- Mettez en service les </a:t>
            </a:r>
            <a:r>
              <a:rPr lang="fr-FR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sorbonnes</a:t>
            </a:r>
            <a:r>
              <a:rPr lang="fr-FR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si le renversement a lieu dans un laboratoire </a:t>
            </a:r>
          </a:p>
          <a:p>
            <a:pPr>
              <a:lnSpc>
                <a:spcPct val="150000"/>
              </a:lnSpc>
            </a:pPr>
            <a:r>
              <a:rPr lang="fr-FR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- Retirez-vous de la zone et fermez la porte en sortant </a:t>
            </a:r>
          </a:p>
          <a:p>
            <a:pPr>
              <a:lnSpc>
                <a:spcPct val="150000"/>
              </a:lnSpc>
            </a:pPr>
            <a:r>
              <a:rPr lang="fr-FR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- Interdisez le passage dans la pièce </a:t>
            </a:r>
          </a:p>
          <a:p>
            <a:pPr>
              <a:lnSpc>
                <a:spcPct val="150000"/>
              </a:lnSpc>
            </a:pPr>
            <a:r>
              <a:rPr lang="fr-FR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- Mettez en place un affichage signalant l’interdiction de rentrer dans la pièce concernée </a:t>
            </a:r>
          </a:p>
        </p:txBody>
      </p:sp>
    </p:spTree>
    <p:extLst>
      <p:ext uri="{BB962C8B-B14F-4D97-AF65-F5344CB8AC3E}">
        <p14:creationId xmlns:p14="http://schemas.microsoft.com/office/powerpoint/2010/main" val="300432349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39552" y="476672"/>
            <a:ext cx="8424936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fr-FR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Si le déversement est important, les secours externes prennent le nettoyage en charge. </a:t>
            </a:r>
          </a:p>
          <a:p>
            <a:pPr>
              <a:lnSpc>
                <a:spcPct val="150000"/>
              </a:lnSpc>
            </a:pPr>
            <a:r>
              <a:rPr lang="fr-FR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Dans le cas d’un petit déversement, pour nettoyer le produit déversé : </a:t>
            </a:r>
          </a:p>
          <a:p>
            <a:pPr>
              <a:lnSpc>
                <a:spcPct val="150000"/>
              </a:lnSpc>
            </a:pPr>
            <a:r>
              <a:rPr lang="fr-FR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- Portez les équipements de protection adaptés : </a:t>
            </a:r>
          </a:p>
          <a:p>
            <a:pPr>
              <a:lnSpc>
                <a:spcPct val="150000"/>
              </a:lnSpc>
            </a:pPr>
            <a:r>
              <a:rPr lang="fr-FR" sz="2400" dirty="0">
                <a:solidFill>
                  <a:srgbClr val="000000"/>
                </a:solidFill>
                <a:latin typeface="Courier New" panose="02070309020205020404" pitchFamily="49" charset="0"/>
              </a:rPr>
              <a:t>o </a:t>
            </a:r>
            <a:r>
              <a:rPr lang="fr-FR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blouse </a:t>
            </a:r>
          </a:p>
          <a:p>
            <a:pPr>
              <a:lnSpc>
                <a:spcPct val="150000"/>
              </a:lnSpc>
            </a:pPr>
            <a:r>
              <a:rPr lang="fr-FR" sz="2400" dirty="0">
                <a:solidFill>
                  <a:srgbClr val="000000"/>
                </a:solidFill>
                <a:latin typeface="Courier New" panose="02070309020205020404" pitchFamily="49" charset="0"/>
              </a:rPr>
              <a:t>o </a:t>
            </a:r>
            <a:r>
              <a:rPr lang="fr-FR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gants (en néoprène épais) </a:t>
            </a:r>
          </a:p>
          <a:p>
            <a:pPr>
              <a:lnSpc>
                <a:spcPct val="150000"/>
              </a:lnSpc>
            </a:pPr>
            <a:r>
              <a:rPr lang="fr-FR" sz="2400" dirty="0">
                <a:solidFill>
                  <a:srgbClr val="000000"/>
                </a:solidFill>
                <a:latin typeface="Courier New" panose="02070309020205020404" pitchFamily="49" charset="0"/>
              </a:rPr>
              <a:t>o </a:t>
            </a:r>
            <a:r>
              <a:rPr lang="fr-FR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lunettes de sécurité </a:t>
            </a:r>
          </a:p>
          <a:p>
            <a:pPr>
              <a:lnSpc>
                <a:spcPct val="150000"/>
              </a:lnSpc>
            </a:pPr>
            <a:r>
              <a:rPr lang="fr-FR" sz="2400" dirty="0">
                <a:solidFill>
                  <a:srgbClr val="000000"/>
                </a:solidFill>
                <a:latin typeface="Courier New" panose="02070309020205020404" pitchFamily="49" charset="0"/>
              </a:rPr>
              <a:t>o </a:t>
            </a:r>
            <a:r>
              <a:rPr lang="fr-FR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masque à cartouche </a:t>
            </a:r>
          </a:p>
        </p:txBody>
      </p:sp>
    </p:spTree>
    <p:extLst>
      <p:ext uri="{BB962C8B-B14F-4D97-AF65-F5344CB8AC3E}">
        <p14:creationId xmlns:p14="http://schemas.microsoft.com/office/powerpoint/2010/main" val="303399211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79512" y="836712"/>
            <a:ext cx="8496944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fr-FR" sz="24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Consignes de sécurité en cas de projection de produit chimique </a:t>
            </a:r>
            <a:endParaRPr lang="fr-FR" sz="2400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fr-FR" sz="2400" b="1" i="1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fr-FR" sz="24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En cas de projection de produit chimique sur les vêtements </a:t>
            </a:r>
            <a:endParaRPr lang="fr-FR" sz="2400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marL="342900" indent="-342900">
              <a:lnSpc>
                <a:spcPct val="150000"/>
              </a:lnSpc>
              <a:buFontTx/>
              <a:buChar char="-"/>
            </a:pPr>
            <a:r>
              <a:rPr lang="fr-FR" sz="24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Retirez </a:t>
            </a:r>
            <a:r>
              <a:rPr lang="fr-FR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les vêtements souillés par le produit </a:t>
            </a:r>
            <a:endParaRPr lang="fr-FR" sz="2400" dirty="0"/>
          </a:p>
          <a:p>
            <a:pPr>
              <a:lnSpc>
                <a:spcPct val="150000"/>
              </a:lnSpc>
            </a:pPr>
            <a:r>
              <a:rPr lang="fr-F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-Rincez-vous </a:t>
            </a:r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sous une douche de sécurité ou à l’eau courante pendant environ 15 minutes </a:t>
            </a:r>
          </a:p>
          <a:p>
            <a:pPr>
              <a:lnSpc>
                <a:spcPct val="150000"/>
              </a:lnSpc>
            </a:pPr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Signaler l’accident ou l’incident à l’Assistant de prévention pour consigner l’évènement dans le registre santé et sécurité au travail. </a:t>
            </a:r>
          </a:p>
          <a:p>
            <a:pPr marL="342900" indent="-342900">
              <a:lnSpc>
                <a:spcPct val="150000"/>
              </a:lnSpc>
              <a:buFontTx/>
              <a:buChar char="-"/>
            </a:pPr>
            <a:endParaRPr lang="fr-FR" sz="2400" dirty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474003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95536" y="0"/>
            <a:ext cx="8496944" cy="74789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fr-FR" sz="20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En cas de projection de produit chimique sur la peau </a:t>
            </a:r>
            <a:endParaRPr lang="fr-FR" sz="2000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fr-FR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- Alertez le secouriste le plus proche </a:t>
            </a:r>
          </a:p>
          <a:p>
            <a:pPr>
              <a:lnSpc>
                <a:spcPct val="150000"/>
              </a:lnSpc>
            </a:pPr>
            <a:r>
              <a:rPr lang="fr-FR" sz="20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- </a:t>
            </a:r>
            <a:r>
              <a:rPr lang="fr-FR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Retirez les vêtements souillés par le produit </a:t>
            </a:r>
          </a:p>
          <a:p>
            <a:pPr>
              <a:lnSpc>
                <a:spcPct val="150000"/>
              </a:lnSpc>
            </a:pPr>
            <a:r>
              <a:rPr lang="fr-FR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- Lavez la peau sous une douche de sécurité ou à l’eau courante, pendant 15 minutes </a:t>
            </a:r>
          </a:p>
          <a:p>
            <a:pPr>
              <a:lnSpc>
                <a:spcPct val="150000"/>
              </a:lnSpc>
            </a:pPr>
            <a:r>
              <a:rPr lang="fr-FR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- N’utilisez pas de détergents, crème, etc. </a:t>
            </a:r>
          </a:p>
          <a:p>
            <a:pPr marL="342900" indent="-342900">
              <a:lnSpc>
                <a:spcPct val="150000"/>
              </a:lnSpc>
              <a:buFontTx/>
              <a:buChar char="-"/>
            </a:pPr>
            <a:r>
              <a:rPr lang="fr-FR" sz="20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Consultez </a:t>
            </a:r>
            <a:r>
              <a:rPr lang="fr-FR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le service de médecine de prévention </a:t>
            </a:r>
            <a:endParaRPr lang="fr-FR" sz="2000" dirty="0" smtClean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fr-F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 cas de projection de produit chimique dans l’</a:t>
            </a:r>
            <a:r>
              <a:rPr lang="fr-FR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oeil</a:t>
            </a:r>
            <a:r>
              <a:rPr lang="fr-F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fr-F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fr-F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Alertez le secouriste le plus proche </a:t>
            </a:r>
          </a:p>
          <a:p>
            <a:pPr>
              <a:lnSpc>
                <a:spcPct val="150000"/>
              </a:lnSpc>
            </a:pPr>
            <a:r>
              <a:rPr lang="fr-F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fr-F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Lavez avec un rince-</a:t>
            </a:r>
            <a:r>
              <a:rPr lang="fr-F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oeil</a:t>
            </a:r>
            <a:r>
              <a:rPr lang="fr-F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ou à l’eau courante ou sous une douche, en écartant les paupières, tête inclinée et l’</a:t>
            </a:r>
            <a:r>
              <a:rPr lang="fr-F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oeil</a:t>
            </a:r>
            <a:r>
              <a:rPr lang="fr-F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atteint positionné vers le bas, pendant 15 minutes minimum </a:t>
            </a:r>
          </a:p>
          <a:p>
            <a:pPr>
              <a:lnSpc>
                <a:spcPct val="150000"/>
              </a:lnSpc>
            </a:pPr>
            <a:r>
              <a:rPr lang="fr-F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Ne retirez pas les lentilles cornéennes </a:t>
            </a:r>
          </a:p>
          <a:p>
            <a:pPr>
              <a:lnSpc>
                <a:spcPct val="150000"/>
              </a:lnSpc>
            </a:pPr>
            <a:r>
              <a:rPr lang="fr-F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N’utilisez pas de collyre ou de solutions oculaires </a:t>
            </a:r>
          </a:p>
          <a:p>
            <a:pPr>
              <a:lnSpc>
                <a:spcPct val="150000"/>
              </a:lnSpc>
            </a:pPr>
            <a:r>
              <a:rPr lang="fr-F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Consulter un ophtalmologiste en urgence </a:t>
            </a:r>
          </a:p>
          <a:p>
            <a:pPr marL="342900" indent="-342900">
              <a:lnSpc>
                <a:spcPct val="150000"/>
              </a:lnSpc>
              <a:buFontTx/>
              <a:buChar char="-"/>
            </a:pPr>
            <a:endParaRPr lang="fr-FR" sz="2000" dirty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11156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6"/>
          <p:cNvSpPr txBox="1"/>
          <p:nvPr/>
        </p:nvSpPr>
        <p:spPr>
          <a:xfrm>
            <a:off x="357158" y="357166"/>
            <a:ext cx="8429684" cy="5480859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indent="448945" algn="just">
              <a:lnSpc>
                <a:spcPct val="143800"/>
              </a:lnSpc>
              <a:spcBef>
                <a:spcPts val="95"/>
              </a:spcBef>
            </a:pPr>
            <a:r>
              <a:rPr sz="2400" spc="-5" dirty="0">
                <a:latin typeface="Times New Roman"/>
                <a:cs typeface="Times New Roman"/>
              </a:rPr>
              <a:t>L’objectif principal </a:t>
            </a:r>
            <a:r>
              <a:rPr sz="2400" dirty="0">
                <a:latin typeface="Times New Roman"/>
                <a:cs typeface="Times New Roman"/>
              </a:rPr>
              <a:t>du tri </a:t>
            </a:r>
            <a:r>
              <a:rPr sz="2400" spc="-5" dirty="0">
                <a:latin typeface="Times New Roman"/>
                <a:cs typeface="Times New Roman"/>
              </a:rPr>
              <a:t>des déchets </a:t>
            </a:r>
            <a:r>
              <a:rPr sz="2400" dirty="0">
                <a:latin typeface="Times New Roman"/>
                <a:cs typeface="Times New Roman"/>
              </a:rPr>
              <a:t>chimiques, notamment </a:t>
            </a:r>
            <a:r>
              <a:rPr sz="2400" spc="-5" dirty="0">
                <a:latin typeface="Times New Roman"/>
                <a:cs typeface="Times New Roman"/>
              </a:rPr>
              <a:t>dans les laboratoires, est  </a:t>
            </a:r>
            <a:r>
              <a:rPr sz="2400" dirty="0">
                <a:latin typeface="Times New Roman"/>
                <a:cs typeface="Times New Roman"/>
              </a:rPr>
              <a:t>de séparer </a:t>
            </a:r>
            <a:r>
              <a:rPr sz="2400" spc="-5" dirty="0">
                <a:latin typeface="Times New Roman"/>
                <a:cs typeface="Times New Roman"/>
              </a:rPr>
              <a:t>les déchets </a:t>
            </a:r>
            <a:r>
              <a:rPr sz="2400" dirty="0">
                <a:latin typeface="Times New Roman"/>
                <a:cs typeface="Times New Roman"/>
              </a:rPr>
              <a:t>à </a:t>
            </a:r>
            <a:r>
              <a:rPr sz="2400" spc="-5" dirty="0">
                <a:latin typeface="Times New Roman"/>
                <a:cs typeface="Times New Roman"/>
              </a:rPr>
              <a:t>haut </a:t>
            </a:r>
            <a:r>
              <a:rPr sz="2400" dirty="0">
                <a:latin typeface="Times New Roman"/>
                <a:cs typeface="Times New Roman"/>
              </a:rPr>
              <a:t>risque </a:t>
            </a:r>
            <a:r>
              <a:rPr sz="2400" spc="-5" dirty="0">
                <a:latin typeface="Times New Roman"/>
                <a:cs typeface="Times New Roman"/>
              </a:rPr>
              <a:t>des </a:t>
            </a:r>
            <a:r>
              <a:rPr sz="2400" dirty="0">
                <a:latin typeface="Times New Roman"/>
                <a:cs typeface="Times New Roman"/>
              </a:rPr>
              <a:t>déchets à </a:t>
            </a:r>
            <a:r>
              <a:rPr sz="2400" spc="-5" dirty="0">
                <a:latin typeface="Times New Roman"/>
                <a:cs typeface="Times New Roman"/>
              </a:rPr>
              <a:t>bas </a:t>
            </a:r>
            <a:r>
              <a:rPr sz="2400" dirty="0">
                <a:latin typeface="Times New Roman"/>
                <a:cs typeface="Times New Roman"/>
              </a:rPr>
              <a:t>risque </a:t>
            </a:r>
            <a:r>
              <a:rPr sz="2400" spc="-5" dirty="0">
                <a:latin typeface="Times New Roman"/>
                <a:cs typeface="Times New Roman"/>
              </a:rPr>
              <a:t>et aussi </a:t>
            </a:r>
            <a:r>
              <a:rPr sz="2400" dirty="0">
                <a:latin typeface="Times New Roman"/>
                <a:cs typeface="Times New Roman"/>
              </a:rPr>
              <a:t>de </a:t>
            </a:r>
            <a:r>
              <a:rPr sz="2400" spc="-5" dirty="0">
                <a:latin typeface="Times New Roman"/>
                <a:cs typeface="Times New Roman"/>
              </a:rPr>
              <a:t>séparer les déchets  réactifs des autres </a:t>
            </a:r>
            <a:r>
              <a:rPr sz="2400" dirty="0">
                <a:latin typeface="Times New Roman"/>
                <a:cs typeface="Times New Roman"/>
              </a:rPr>
              <a:t>déchets </a:t>
            </a:r>
            <a:r>
              <a:rPr sz="2400" spc="-5" dirty="0">
                <a:latin typeface="Times New Roman"/>
                <a:cs typeface="Times New Roman"/>
              </a:rPr>
              <a:t>afin </a:t>
            </a:r>
            <a:r>
              <a:rPr sz="2400" spc="5" dirty="0">
                <a:latin typeface="Times New Roman"/>
                <a:cs typeface="Times New Roman"/>
              </a:rPr>
              <a:t>de </a:t>
            </a:r>
            <a:r>
              <a:rPr sz="2400" dirty="0">
                <a:latin typeface="Times New Roman"/>
                <a:cs typeface="Times New Roman"/>
              </a:rPr>
              <a:t>prévoir des </a:t>
            </a:r>
            <a:r>
              <a:rPr sz="2400" spc="-5" dirty="0">
                <a:latin typeface="Times New Roman"/>
                <a:cs typeface="Times New Roman"/>
              </a:rPr>
              <a:t>réactions </a:t>
            </a:r>
            <a:r>
              <a:rPr sz="2400" dirty="0">
                <a:latin typeface="Times New Roman"/>
                <a:cs typeface="Times New Roman"/>
              </a:rPr>
              <a:t>non </a:t>
            </a:r>
            <a:r>
              <a:rPr sz="2400" spc="-5" dirty="0">
                <a:latin typeface="Times New Roman"/>
                <a:cs typeface="Times New Roman"/>
              </a:rPr>
              <a:t>contrôlables dans </a:t>
            </a:r>
            <a:r>
              <a:rPr sz="2400" dirty="0">
                <a:latin typeface="Times New Roman"/>
                <a:cs typeface="Times New Roman"/>
              </a:rPr>
              <a:t>le </a:t>
            </a:r>
            <a:r>
              <a:rPr sz="2400" spc="-5" dirty="0">
                <a:latin typeface="Times New Roman"/>
                <a:cs typeface="Times New Roman"/>
              </a:rPr>
              <a:t>cas  d’accidents. </a:t>
            </a:r>
            <a:r>
              <a:rPr sz="2400" dirty="0">
                <a:latin typeface="Times New Roman"/>
                <a:cs typeface="Times New Roman"/>
              </a:rPr>
              <a:t>Ce tri </a:t>
            </a:r>
            <a:r>
              <a:rPr sz="2400" spc="-5" dirty="0">
                <a:latin typeface="Times New Roman"/>
                <a:cs typeface="Times New Roman"/>
              </a:rPr>
              <a:t>permet également </a:t>
            </a:r>
            <a:r>
              <a:rPr sz="2400" dirty="0">
                <a:latin typeface="Times New Roman"/>
                <a:cs typeface="Times New Roman"/>
              </a:rPr>
              <a:t>de </a:t>
            </a:r>
            <a:r>
              <a:rPr sz="2400" spc="-5" dirty="0">
                <a:latin typeface="Times New Roman"/>
                <a:cs typeface="Times New Roman"/>
              </a:rPr>
              <a:t>séparer les déchets chimiques </a:t>
            </a:r>
            <a:r>
              <a:rPr sz="2400" dirty="0">
                <a:latin typeface="Times New Roman"/>
                <a:cs typeface="Times New Roman"/>
              </a:rPr>
              <a:t>qui </a:t>
            </a:r>
            <a:r>
              <a:rPr sz="2400" spc="-5" dirty="0">
                <a:latin typeface="Times New Roman"/>
                <a:cs typeface="Times New Roman"/>
              </a:rPr>
              <a:t>nécessitent </a:t>
            </a:r>
            <a:r>
              <a:rPr sz="2400" spc="5" dirty="0">
                <a:latin typeface="Times New Roman"/>
                <a:cs typeface="Times New Roman"/>
              </a:rPr>
              <a:t>de  </a:t>
            </a:r>
            <a:r>
              <a:rPr sz="2400" spc="-5" dirty="0">
                <a:latin typeface="Times New Roman"/>
                <a:cs typeface="Times New Roman"/>
              </a:rPr>
              <a:t>simples procédés </a:t>
            </a:r>
            <a:r>
              <a:rPr sz="2400" dirty="0">
                <a:latin typeface="Times New Roman"/>
                <a:cs typeface="Times New Roman"/>
              </a:rPr>
              <a:t>de </a:t>
            </a:r>
            <a:r>
              <a:rPr sz="2400" spc="-5" dirty="0">
                <a:latin typeface="Times New Roman"/>
                <a:cs typeface="Times New Roman"/>
              </a:rPr>
              <a:t>traitement et d’élimination et </a:t>
            </a:r>
            <a:r>
              <a:rPr sz="2400" dirty="0">
                <a:latin typeface="Times New Roman"/>
                <a:cs typeface="Times New Roman"/>
              </a:rPr>
              <a:t>qui par la suite sont moins </a:t>
            </a:r>
            <a:r>
              <a:rPr sz="2400" spc="-5" dirty="0">
                <a:latin typeface="Times New Roman"/>
                <a:cs typeface="Times New Roman"/>
              </a:rPr>
              <a:t>chers </a:t>
            </a:r>
            <a:r>
              <a:rPr sz="2400" dirty="0">
                <a:latin typeface="Times New Roman"/>
                <a:cs typeface="Times New Roman"/>
              </a:rPr>
              <a:t>à</a:t>
            </a:r>
            <a:r>
              <a:rPr sz="2400" spc="13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éliminer.</a:t>
            </a:r>
            <a:endParaRPr sz="2400">
              <a:latin typeface="Times New Roman"/>
              <a:cs typeface="Times New Roman"/>
            </a:endParaRPr>
          </a:p>
          <a:p>
            <a:pPr marL="12700" marR="6985" algn="just">
              <a:lnSpc>
                <a:spcPct val="145800"/>
              </a:lnSpc>
              <a:spcBef>
                <a:spcPts val="960"/>
              </a:spcBef>
            </a:pPr>
            <a:r>
              <a:rPr sz="2400" spc="-10" dirty="0">
                <a:latin typeface="Times New Roman"/>
                <a:cs typeface="Times New Roman"/>
              </a:rPr>
              <a:t>Le </a:t>
            </a:r>
            <a:r>
              <a:rPr sz="2400" dirty="0">
                <a:latin typeface="Times New Roman"/>
                <a:cs typeface="Times New Roman"/>
              </a:rPr>
              <a:t>tri </a:t>
            </a:r>
            <a:r>
              <a:rPr sz="2400" spc="-5" dirty="0">
                <a:latin typeface="Times New Roman"/>
                <a:cs typeface="Times New Roman"/>
              </a:rPr>
              <a:t>sert </a:t>
            </a:r>
            <a:r>
              <a:rPr sz="2400" dirty="0">
                <a:latin typeface="Times New Roman"/>
                <a:cs typeface="Times New Roman"/>
              </a:rPr>
              <a:t>surtout à </a:t>
            </a:r>
            <a:r>
              <a:rPr sz="2400" spc="-5" dirty="0">
                <a:latin typeface="Times New Roman"/>
                <a:cs typeface="Times New Roman"/>
              </a:rPr>
              <a:t>se </a:t>
            </a:r>
            <a:r>
              <a:rPr sz="2400" dirty="0">
                <a:latin typeface="Times New Roman"/>
                <a:cs typeface="Times New Roman"/>
              </a:rPr>
              <a:t>mettre </a:t>
            </a:r>
            <a:r>
              <a:rPr sz="2400" spc="-5" dirty="0">
                <a:latin typeface="Times New Roman"/>
                <a:cs typeface="Times New Roman"/>
              </a:rPr>
              <a:t>en </a:t>
            </a:r>
            <a:r>
              <a:rPr sz="2400" b="1" spc="-5" dirty="0">
                <a:latin typeface="Times New Roman"/>
                <a:cs typeface="Times New Roman"/>
              </a:rPr>
              <a:t>conformité réglementaire </a:t>
            </a:r>
            <a:r>
              <a:rPr sz="2400" spc="-5" dirty="0">
                <a:latin typeface="Times New Roman"/>
                <a:cs typeface="Times New Roman"/>
              </a:rPr>
              <a:t>et </a:t>
            </a:r>
            <a:r>
              <a:rPr sz="2400" b="1" spc="-5" dirty="0">
                <a:latin typeface="Times New Roman"/>
                <a:cs typeface="Times New Roman"/>
              </a:rPr>
              <a:t>d’améliorer </a:t>
            </a:r>
            <a:r>
              <a:rPr sz="2400" b="1" dirty="0">
                <a:latin typeface="Times New Roman"/>
                <a:cs typeface="Times New Roman"/>
              </a:rPr>
              <a:t>de façon  </a:t>
            </a:r>
            <a:r>
              <a:rPr sz="2400" b="1" spc="-5" dirty="0">
                <a:latin typeface="Times New Roman"/>
                <a:cs typeface="Times New Roman"/>
              </a:rPr>
              <a:t>significative </a:t>
            </a:r>
            <a:r>
              <a:rPr sz="2400" b="1" dirty="0">
                <a:latin typeface="Times New Roman"/>
                <a:cs typeface="Times New Roman"/>
              </a:rPr>
              <a:t>la </a:t>
            </a:r>
            <a:r>
              <a:rPr sz="2400" b="1" spc="-5" dirty="0">
                <a:latin typeface="Times New Roman"/>
                <a:cs typeface="Times New Roman"/>
              </a:rPr>
              <a:t>sécurité des personnes, des biens </a:t>
            </a:r>
            <a:r>
              <a:rPr sz="2400" b="1" dirty="0">
                <a:latin typeface="Times New Roman"/>
                <a:cs typeface="Times New Roman"/>
              </a:rPr>
              <a:t>et de</a:t>
            </a:r>
            <a:r>
              <a:rPr sz="2400" b="1" spc="15" dirty="0">
                <a:latin typeface="Times New Roman"/>
                <a:cs typeface="Times New Roman"/>
              </a:rPr>
              <a:t> </a:t>
            </a:r>
            <a:r>
              <a:rPr sz="2400" b="1" spc="-5" dirty="0">
                <a:latin typeface="Times New Roman"/>
                <a:cs typeface="Times New Roman"/>
              </a:rPr>
              <a:t>l’environnement.</a:t>
            </a:r>
            <a:endParaRPr sz="2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8"/>
          <p:cNvSpPr txBox="1"/>
          <p:nvPr/>
        </p:nvSpPr>
        <p:spPr>
          <a:xfrm>
            <a:off x="428596" y="214290"/>
            <a:ext cx="8358246" cy="640713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926465">
              <a:lnSpc>
                <a:spcPct val="100000"/>
              </a:lnSpc>
              <a:spcBef>
                <a:spcPts val="105"/>
              </a:spcBef>
            </a:pPr>
            <a:r>
              <a:rPr lang="fr-FR" sz="2400" b="1" spc="-5" dirty="0" smtClean="0">
                <a:solidFill>
                  <a:srgbClr val="001F5F"/>
                </a:solidFill>
                <a:latin typeface="Times New Roman"/>
                <a:cs typeface="Times New Roman"/>
              </a:rPr>
              <a:t>1. </a:t>
            </a:r>
            <a:r>
              <a:rPr sz="2400" b="1" spc="-5" smtClean="0">
                <a:solidFill>
                  <a:srgbClr val="001F5F"/>
                </a:solidFill>
                <a:latin typeface="Times New Roman"/>
                <a:cs typeface="Times New Roman"/>
              </a:rPr>
              <a:t>Consigne </a:t>
            </a:r>
            <a:r>
              <a:rPr sz="2400" b="1" spc="-5" dirty="0">
                <a:solidFill>
                  <a:srgbClr val="001F5F"/>
                </a:solidFill>
                <a:latin typeface="Times New Roman"/>
                <a:cs typeface="Times New Roman"/>
              </a:rPr>
              <a:t>générale</a:t>
            </a:r>
            <a:endParaRPr sz="2400">
              <a:latin typeface="Times New Roman"/>
              <a:cs typeface="Times New Roman"/>
            </a:endParaRPr>
          </a:p>
          <a:p>
            <a:pPr marL="12700" marR="5080" indent="228600">
              <a:lnSpc>
                <a:spcPct val="143300"/>
              </a:lnSpc>
              <a:spcBef>
                <a:spcPts val="1110"/>
              </a:spcBef>
            </a:pPr>
            <a:r>
              <a:rPr sz="2400" dirty="0">
                <a:latin typeface="Times New Roman"/>
                <a:cs typeface="Times New Roman"/>
              </a:rPr>
              <a:t>Pour </a:t>
            </a:r>
            <a:r>
              <a:rPr sz="2400" spc="-5" dirty="0">
                <a:latin typeface="Times New Roman"/>
                <a:cs typeface="Times New Roman"/>
              </a:rPr>
              <a:t>faire </a:t>
            </a:r>
            <a:r>
              <a:rPr sz="2400" dirty="0">
                <a:latin typeface="Times New Roman"/>
                <a:cs typeface="Times New Roman"/>
              </a:rPr>
              <a:t>un tri </a:t>
            </a:r>
            <a:r>
              <a:rPr sz="2400" spc="-5" dirty="0">
                <a:latin typeface="Times New Roman"/>
                <a:cs typeface="Times New Roman"/>
              </a:rPr>
              <a:t>efficace des déchets </a:t>
            </a:r>
            <a:r>
              <a:rPr sz="2400" dirty="0">
                <a:latin typeface="Times New Roman"/>
                <a:cs typeface="Times New Roman"/>
              </a:rPr>
              <a:t>chimiques, </a:t>
            </a:r>
            <a:r>
              <a:rPr sz="2400" spc="-5" dirty="0">
                <a:latin typeface="Times New Roman"/>
                <a:cs typeface="Times New Roman"/>
              </a:rPr>
              <a:t>les consignes </a:t>
            </a:r>
            <a:r>
              <a:rPr sz="2400" dirty="0">
                <a:latin typeface="Times New Roman"/>
                <a:cs typeface="Times New Roman"/>
              </a:rPr>
              <a:t>suivantes doivent être  </a:t>
            </a:r>
            <a:r>
              <a:rPr sz="2400" spc="-5" dirty="0">
                <a:latin typeface="Times New Roman"/>
                <a:cs typeface="Times New Roman"/>
              </a:rPr>
              <a:t>respectées </a:t>
            </a:r>
            <a:r>
              <a:rPr sz="2400" dirty="0">
                <a:latin typeface="Times New Roman"/>
                <a:cs typeface="Times New Roman"/>
              </a:rPr>
              <a:t>: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2400">
              <a:latin typeface="Times New Roman"/>
              <a:cs typeface="Times New Roman"/>
            </a:endParaRPr>
          </a:p>
          <a:p>
            <a:pPr marL="469265" indent="-228600">
              <a:lnSpc>
                <a:spcPct val="100000"/>
              </a:lnSpc>
              <a:buFont typeface="Wingdings"/>
              <a:buChar char=""/>
              <a:tabLst>
                <a:tab pos="469900" algn="l"/>
              </a:tabLst>
            </a:pPr>
            <a:r>
              <a:rPr sz="2400" spc="-5" dirty="0">
                <a:latin typeface="Times New Roman"/>
                <a:cs typeface="Times New Roman"/>
              </a:rPr>
              <a:t>Organiser </a:t>
            </a:r>
            <a:r>
              <a:rPr sz="2400" dirty="0">
                <a:latin typeface="Times New Roman"/>
                <a:cs typeface="Times New Roman"/>
              </a:rPr>
              <a:t>le positionnement, le nombre </a:t>
            </a:r>
            <a:r>
              <a:rPr sz="2400" spc="-5" dirty="0">
                <a:latin typeface="Times New Roman"/>
                <a:cs typeface="Times New Roman"/>
              </a:rPr>
              <a:t>et </a:t>
            </a:r>
            <a:r>
              <a:rPr sz="2400" dirty="0">
                <a:latin typeface="Times New Roman"/>
                <a:cs typeface="Times New Roman"/>
              </a:rPr>
              <a:t>les signalétiques </a:t>
            </a:r>
            <a:r>
              <a:rPr sz="2400" spc="-5" dirty="0">
                <a:latin typeface="Times New Roman"/>
                <a:cs typeface="Times New Roman"/>
              </a:rPr>
              <a:t>des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récipients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buFont typeface="Wingdings"/>
              <a:buChar char=""/>
            </a:pPr>
            <a:endParaRPr sz="2400">
              <a:latin typeface="Times New Roman"/>
              <a:cs typeface="Times New Roman"/>
            </a:endParaRPr>
          </a:p>
          <a:p>
            <a:pPr marL="469265" indent="-228600">
              <a:lnSpc>
                <a:spcPct val="100000"/>
              </a:lnSpc>
              <a:buFont typeface="Wingdings"/>
              <a:buChar char=""/>
              <a:tabLst>
                <a:tab pos="469900" algn="l"/>
              </a:tabLst>
            </a:pPr>
            <a:r>
              <a:rPr sz="2400" dirty="0">
                <a:latin typeface="Times New Roman"/>
                <a:cs typeface="Times New Roman"/>
              </a:rPr>
              <a:t>Eviter </a:t>
            </a:r>
            <a:r>
              <a:rPr sz="2400" spc="-5" dirty="0">
                <a:latin typeface="Times New Roman"/>
                <a:cs typeface="Times New Roman"/>
              </a:rPr>
              <a:t>les mélanges impropres </a:t>
            </a:r>
            <a:r>
              <a:rPr sz="2400" dirty="0">
                <a:latin typeface="Times New Roman"/>
                <a:cs typeface="Times New Roman"/>
              </a:rPr>
              <a:t>par </a:t>
            </a:r>
            <a:r>
              <a:rPr sz="2400" spc="-5" dirty="0">
                <a:latin typeface="Times New Roman"/>
                <a:cs typeface="Times New Roman"/>
              </a:rPr>
              <a:t>affichage, </a:t>
            </a:r>
            <a:r>
              <a:rPr sz="2400" dirty="0">
                <a:latin typeface="Times New Roman"/>
                <a:cs typeface="Times New Roman"/>
              </a:rPr>
              <a:t>sensibilisation </a:t>
            </a:r>
            <a:r>
              <a:rPr sz="2400" spc="-5" dirty="0">
                <a:latin typeface="Times New Roman"/>
                <a:cs typeface="Times New Roman"/>
              </a:rPr>
              <a:t>et</a:t>
            </a:r>
            <a:r>
              <a:rPr sz="2400" spc="2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contrôles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5"/>
              </a:spcBef>
              <a:buFont typeface="Wingdings"/>
              <a:buChar char=""/>
            </a:pPr>
            <a:endParaRPr sz="2400">
              <a:latin typeface="Times New Roman"/>
              <a:cs typeface="Times New Roman"/>
            </a:endParaRPr>
          </a:p>
          <a:p>
            <a:pPr marL="469265" indent="-228600">
              <a:lnSpc>
                <a:spcPct val="100000"/>
              </a:lnSpc>
              <a:buFont typeface="Wingdings"/>
              <a:buChar char=""/>
              <a:tabLst>
                <a:tab pos="469900" algn="l"/>
              </a:tabLst>
            </a:pPr>
            <a:r>
              <a:rPr sz="2400" spc="-5" dirty="0">
                <a:latin typeface="Times New Roman"/>
                <a:cs typeface="Times New Roman"/>
              </a:rPr>
              <a:t>Planifier les capacités </a:t>
            </a:r>
            <a:r>
              <a:rPr sz="2400" dirty="0">
                <a:latin typeface="Times New Roman"/>
                <a:cs typeface="Times New Roman"/>
              </a:rPr>
              <a:t>de </a:t>
            </a:r>
            <a:r>
              <a:rPr sz="2400" spc="-5" dirty="0">
                <a:latin typeface="Times New Roman"/>
                <a:cs typeface="Times New Roman"/>
              </a:rPr>
              <a:t>stockage </a:t>
            </a:r>
            <a:r>
              <a:rPr sz="2400" dirty="0">
                <a:latin typeface="Times New Roman"/>
                <a:cs typeface="Times New Roman"/>
              </a:rPr>
              <a:t>interne </a:t>
            </a:r>
            <a:r>
              <a:rPr sz="2400" spc="-5" dirty="0">
                <a:latin typeface="Times New Roman"/>
                <a:cs typeface="Times New Roman"/>
              </a:rPr>
              <a:t>en </a:t>
            </a:r>
            <a:r>
              <a:rPr sz="2400" dirty="0">
                <a:latin typeface="Times New Roman"/>
                <a:cs typeface="Times New Roman"/>
              </a:rPr>
              <a:t>fonction </a:t>
            </a:r>
            <a:r>
              <a:rPr sz="2400" spc="-5" dirty="0">
                <a:latin typeface="Times New Roman"/>
                <a:cs typeface="Times New Roman"/>
              </a:rPr>
              <a:t>des quantités</a:t>
            </a:r>
            <a:r>
              <a:rPr sz="2400" spc="6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produites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5"/>
              </a:spcBef>
              <a:buFont typeface="Wingdings"/>
              <a:buChar char=""/>
            </a:pPr>
            <a:endParaRPr sz="2400">
              <a:latin typeface="Times New Roman"/>
              <a:cs typeface="Times New Roman"/>
            </a:endParaRPr>
          </a:p>
          <a:p>
            <a:pPr marL="469265" indent="-228600">
              <a:lnSpc>
                <a:spcPct val="100000"/>
              </a:lnSpc>
              <a:buFont typeface="Wingdings"/>
              <a:buChar char=""/>
              <a:tabLst>
                <a:tab pos="469900" algn="l"/>
              </a:tabLst>
            </a:pPr>
            <a:r>
              <a:rPr sz="2400" spc="-5" dirty="0">
                <a:latin typeface="Times New Roman"/>
                <a:cs typeface="Times New Roman"/>
              </a:rPr>
              <a:t>Equiper </a:t>
            </a:r>
            <a:r>
              <a:rPr sz="2400" dirty="0">
                <a:latin typeface="Times New Roman"/>
                <a:cs typeface="Times New Roman"/>
              </a:rPr>
              <a:t>tous </a:t>
            </a:r>
            <a:r>
              <a:rPr sz="2400" spc="-5" dirty="0">
                <a:latin typeface="Times New Roman"/>
                <a:cs typeface="Times New Roman"/>
              </a:rPr>
              <a:t>les stockages </a:t>
            </a:r>
            <a:r>
              <a:rPr sz="2400" dirty="0">
                <a:latin typeface="Times New Roman"/>
                <a:cs typeface="Times New Roman"/>
              </a:rPr>
              <a:t>de </a:t>
            </a:r>
            <a:r>
              <a:rPr sz="2400" spc="-5" dirty="0">
                <a:latin typeface="Times New Roman"/>
                <a:cs typeface="Times New Roman"/>
              </a:rPr>
              <a:t>bacs </a:t>
            </a:r>
            <a:r>
              <a:rPr sz="2400" dirty="0">
                <a:latin typeface="Times New Roman"/>
                <a:cs typeface="Times New Roman"/>
              </a:rPr>
              <a:t>de</a:t>
            </a:r>
            <a:r>
              <a:rPr sz="2400" spc="2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rétention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0"/>
              </a:spcBef>
              <a:buFont typeface="Wingdings"/>
              <a:buChar char=""/>
            </a:pPr>
            <a:endParaRPr sz="2400">
              <a:latin typeface="Times New Roman"/>
              <a:cs typeface="Times New Roman"/>
            </a:endParaRPr>
          </a:p>
          <a:p>
            <a:pPr marL="469265" indent="-228600">
              <a:lnSpc>
                <a:spcPct val="100000"/>
              </a:lnSpc>
              <a:buFont typeface="Wingdings"/>
              <a:buChar char=""/>
              <a:tabLst>
                <a:tab pos="469900" algn="l"/>
              </a:tabLst>
            </a:pPr>
            <a:r>
              <a:rPr sz="2400" spc="-5" dirty="0">
                <a:latin typeface="Times New Roman"/>
                <a:cs typeface="Times New Roman"/>
              </a:rPr>
              <a:t>Regrouper les déchets </a:t>
            </a:r>
            <a:r>
              <a:rPr sz="2400" dirty="0">
                <a:latin typeface="Times New Roman"/>
                <a:cs typeface="Times New Roman"/>
              </a:rPr>
              <a:t>relevant d’une même </a:t>
            </a:r>
            <a:r>
              <a:rPr sz="2400" spc="-5" dirty="0">
                <a:latin typeface="Times New Roman"/>
                <a:cs typeface="Times New Roman"/>
              </a:rPr>
              <a:t>filière </a:t>
            </a:r>
            <a:r>
              <a:rPr sz="2400" dirty="0">
                <a:latin typeface="Times New Roman"/>
                <a:cs typeface="Times New Roman"/>
              </a:rPr>
              <a:t>de</a:t>
            </a:r>
            <a:r>
              <a:rPr sz="2400" spc="1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traitement</a:t>
            </a:r>
            <a:endParaRPr sz="2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5"/>
          <p:cNvSpPr txBox="1"/>
          <p:nvPr/>
        </p:nvSpPr>
        <p:spPr>
          <a:xfrm>
            <a:off x="500034" y="214290"/>
            <a:ext cx="8255712" cy="225369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725170">
              <a:lnSpc>
                <a:spcPct val="143300"/>
              </a:lnSpc>
              <a:spcBef>
                <a:spcPts val="100"/>
              </a:spcBef>
            </a:pPr>
            <a:r>
              <a:rPr sz="2400" spc="-10" dirty="0">
                <a:latin typeface="Times New Roman"/>
                <a:cs typeface="Times New Roman"/>
              </a:rPr>
              <a:t>Les </a:t>
            </a:r>
            <a:r>
              <a:rPr sz="2400" dirty="0">
                <a:latin typeface="Times New Roman"/>
                <a:cs typeface="Times New Roman"/>
              </a:rPr>
              <a:t>déchets </a:t>
            </a:r>
            <a:r>
              <a:rPr sz="2400" spc="-5" dirty="0">
                <a:latin typeface="Times New Roman"/>
                <a:cs typeface="Times New Roman"/>
              </a:rPr>
              <a:t>chimiques </a:t>
            </a:r>
            <a:r>
              <a:rPr sz="2400" dirty="0">
                <a:latin typeface="Times New Roman"/>
                <a:cs typeface="Times New Roman"/>
              </a:rPr>
              <a:t>sont </a:t>
            </a:r>
            <a:r>
              <a:rPr sz="2400" spc="-5" dirty="0">
                <a:latin typeface="Times New Roman"/>
                <a:cs typeface="Times New Roman"/>
              </a:rPr>
              <a:t>collectés </a:t>
            </a:r>
            <a:r>
              <a:rPr sz="2400" dirty="0">
                <a:latin typeface="Times New Roman"/>
                <a:cs typeface="Times New Roman"/>
              </a:rPr>
              <a:t>séparément. </a:t>
            </a:r>
            <a:r>
              <a:rPr sz="2400" spc="-15" dirty="0">
                <a:latin typeface="Times New Roman"/>
                <a:cs typeface="Times New Roman"/>
              </a:rPr>
              <a:t>Les </a:t>
            </a:r>
            <a:r>
              <a:rPr sz="2400" dirty="0">
                <a:latin typeface="Times New Roman"/>
                <a:cs typeface="Times New Roman"/>
              </a:rPr>
              <a:t>bidons ne doivent </a:t>
            </a:r>
            <a:r>
              <a:rPr sz="2400" spc="-5" dirty="0">
                <a:latin typeface="Times New Roman"/>
                <a:cs typeface="Times New Roman"/>
              </a:rPr>
              <a:t>pas </a:t>
            </a:r>
            <a:r>
              <a:rPr sz="2400" dirty="0">
                <a:latin typeface="Times New Roman"/>
                <a:cs typeface="Times New Roman"/>
              </a:rPr>
              <a:t>être  </a:t>
            </a:r>
            <a:r>
              <a:rPr sz="2400" spc="-5" dirty="0">
                <a:latin typeface="Times New Roman"/>
                <a:cs typeface="Times New Roman"/>
              </a:rPr>
              <a:t>remplis </a:t>
            </a:r>
            <a:r>
              <a:rPr sz="2400" dirty="0">
                <a:latin typeface="Times New Roman"/>
                <a:cs typeface="Times New Roman"/>
              </a:rPr>
              <a:t>à plus </a:t>
            </a:r>
            <a:r>
              <a:rPr sz="2400" spc="-5" dirty="0">
                <a:latin typeface="Times New Roman"/>
                <a:cs typeface="Times New Roman"/>
              </a:rPr>
              <a:t>des </a:t>
            </a:r>
            <a:r>
              <a:rPr sz="2400" dirty="0">
                <a:latin typeface="Times New Roman"/>
                <a:cs typeface="Times New Roman"/>
              </a:rPr>
              <a:t>3/4 de leur </a:t>
            </a:r>
            <a:r>
              <a:rPr sz="2400" spc="-5" dirty="0">
                <a:latin typeface="Times New Roman"/>
                <a:cs typeface="Times New Roman"/>
              </a:rPr>
              <a:t>contenance.</a:t>
            </a:r>
            <a:endParaRPr sz="2400">
              <a:latin typeface="Times New Roman"/>
              <a:cs typeface="Times New Roman"/>
            </a:endParaRPr>
          </a:p>
          <a:p>
            <a:pPr marL="12700" marR="8255">
              <a:lnSpc>
                <a:spcPct val="143300"/>
              </a:lnSpc>
              <a:spcBef>
                <a:spcPts val="1005"/>
              </a:spcBef>
            </a:pPr>
            <a:r>
              <a:rPr sz="2400" spc="-10" dirty="0">
                <a:latin typeface="Times New Roman"/>
                <a:cs typeface="Times New Roman"/>
              </a:rPr>
              <a:t>Ils </a:t>
            </a:r>
            <a:r>
              <a:rPr sz="2400" dirty="0">
                <a:latin typeface="Times New Roman"/>
                <a:cs typeface="Times New Roman"/>
              </a:rPr>
              <a:t>doivent </a:t>
            </a:r>
            <a:r>
              <a:rPr sz="2400" spc="-5" dirty="0">
                <a:latin typeface="Times New Roman"/>
                <a:cs typeface="Times New Roman"/>
              </a:rPr>
              <a:t>être </a:t>
            </a:r>
            <a:r>
              <a:rPr sz="2400" dirty="0">
                <a:latin typeface="Times New Roman"/>
                <a:cs typeface="Times New Roman"/>
              </a:rPr>
              <a:t>déposés, munis de l'étiquette </a:t>
            </a:r>
            <a:r>
              <a:rPr sz="2400" spc="-5" dirty="0">
                <a:latin typeface="Times New Roman"/>
                <a:cs typeface="Times New Roman"/>
              </a:rPr>
              <a:t>"Déchets </a:t>
            </a:r>
            <a:r>
              <a:rPr sz="2400" dirty="0">
                <a:latin typeface="Times New Roman"/>
                <a:cs typeface="Times New Roman"/>
              </a:rPr>
              <a:t>spéciaux" </a:t>
            </a:r>
            <a:r>
              <a:rPr sz="2400" spc="-5" dirty="0">
                <a:latin typeface="Times New Roman"/>
                <a:cs typeface="Times New Roman"/>
              </a:rPr>
              <a:t>dans </a:t>
            </a:r>
            <a:r>
              <a:rPr sz="2400" dirty="0">
                <a:latin typeface="Times New Roman"/>
                <a:cs typeface="Times New Roman"/>
              </a:rPr>
              <a:t>le </a:t>
            </a:r>
            <a:r>
              <a:rPr sz="2400" spc="-5" dirty="0">
                <a:latin typeface="Times New Roman"/>
                <a:cs typeface="Times New Roman"/>
              </a:rPr>
              <a:t>local des déchets  spéciaux.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3" name="object 9"/>
          <p:cNvSpPr/>
          <p:nvPr/>
        </p:nvSpPr>
        <p:spPr>
          <a:xfrm>
            <a:off x="2285984" y="2735578"/>
            <a:ext cx="3143272" cy="369381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7"/>
          <p:cNvSpPr txBox="1"/>
          <p:nvPr/>
        </p:nvSpPr>
        <p:spPr>
          <a:xfrm>
            <a:off x="285720" y="214290"/>
            <a:ext cx="8643998" cy="6447086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926465">
              <a:lnSpc>
                <a:spcPct val="100000"/>
              </a:lnSpc>
              <a:spcBef>
                <a:spcPts val="105"/>
              </a:spcBef>
            </a:pPr>
            <a:r>
              <a:rPr lang="fr-FR" sz="2000" b="1" dirty="0" smtClean="0">
                <a:solidFill>
                  <a:srgbClr val="001F5F"/>
                </a:solidFill>
                <a:latin typeface="Times New Roman"/>
                <a:cs typeface="Times New Roman"/>
              </a:rPr>
              <a:t>2. </a:t>
            </a:r>
            <a:r>
              <a:rPr sz="2000" b="1" smtClean="0">
                <a:solidFill>
                  <a:srgbClr val="001F5F"/>
                </a:solidFill>
                <a:latin typeface="Times New Roman"/>
                <a:cs typeface="Times New Roman"/>
              </a:rPr>
              <a:t>Le</a:t>
            </a:r>
            <a:r>
              <a:rPr sz="2000" b="1" spc="-5" smtClean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000" b="1" spc="-5" dirty="0">
                <a:solidFill>
                  <a:srgbClr val="001F5F"/>
                </a:solidFill>
                <a:latin typeface="Times New Roman"/>
                <a:cs typeface="Times New Roman"/>
              </a:rPr>
              <a:t>conditionnement</a:t>
            </a:r>
            <a:endParaRPr sz="2000">
              <a:latin typeface="Times New Roman"/>
              <a:cs typeface="Times New Roman"/>
            </a:endParaRPr>
          </a:p>
          <a:p>
            <a:pPr marL="12700" marR="5080" indent="448945">
              <a:lnSpc>
                <a:spcPct val="144200"/>
              </a:lnSpc>
              <a:spcBef>
                <a:spcPts val="1085"/>
              </a:spcBef>
            </a:pPr>
            <a:r>
              <a:rPr sz="2000" spc="-10" dirty="0">
                <a:latin typeface="Times New Roman"/>
                <a:cs typeface="Times New Roman"/>
              </a:rPr>
              <a:t>Les </a:t>
            </a:r>
            <a:r>
              <a:rPr sz="2000" spc="-5" dirty="0">
                <a:latin typeface="Times New Roman"/>
                <a:cs typeface="Times New Roman"/>
              </a:rPr>
              <a:t>déchets chimiques </a:t>
            </a:r>
            <a:r>
              <a:rPr sz="2000" dirty="0">
                <a:latin typeface="Times New Roman"/>
                <a:cs typeface="Times New Roman"/>
              </a:rPr>
              <a:t>doivent </a:t>
            </a:r>
            <a:r>
              <a:rPr sz="2000" spc="-5" dirty="0">
                <a:latin typeface="Times New Roman"/>
                <a:cs typeface="Times New Roman"/>
              </a:rPr>
              <a:t>être stockés </a:t>
            </a:r>
            <a:r>
              <a:rPr sz="2000" dirty="0">
                <a:latin typeface="Times New Roman"/>
                <a:cs typeface="Times New Roman"/>
              </a:rPr>
              <a:t>dans </a:t>
            </a:r>
            <a:r>
              <a:rPr sz="2000" spc="-5" dirty="0">
                <a:latin typeface="Times New Roman"/>
                <a:cs typeface="Times New Roman"/>
              </a:rPr>
              <a:t>des conditions sécuritaires. Ceci  signifie </a:t>
            </a:r>
            <a:r>
              <a:rPr sz="2000" dirty="0">
                <a:latin typeface="Times New Roman"/>
                <a:cs typeface="Times New Roman"/>
              </a:rPr>
              <a:t>de</a:t>
            </a:r>
            <a:r>
              <a:rPr sz="2000" spc="-1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:</a:t>
            </a:r>
            <a:endParaRPr sz="2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2000">
              <a:latin typeface="Times New Roman"/>
              <a:cs typeface="Times New Roman"/>
            </a:endParaRPr>
          </a:p>
          <a:p>
            <a:pPr marL="158750" indent="-108585">
              <a:lnSpc>
                <a:spcPct val="100000"/>
              </a:lnSpc>
              <a:buFont typeface="Symbol"/>
              <a:buChar char=""/>
              <a:tabLst>
                <a:tab pos="159385" algn="l"/>
              </a:tabLst>
            </a:pPr>
            <a:r>
              <a:rPr sz="2000" dirty="0">
                <a:latin typeface="Times New Roman"/>
                <a:cs typeface="Times New Roman"/>
              </a:rPr>
              <a:t>Utiliser </a:t>
            </a:r>
            <a:r>
              <a:rPr sz="2000" spc="-5" dirty="0">
                <a:latin typeface="Times New Roman"/>
                <a:cs typeface="Times New Roman"/>
              </a:rPr>
              <a:t>des conteneurs fait </a:t>
            </a:r>
            <a:r>
              <a:rPr sz="2000" dirty="0">
                <a:latin typeface="Times New Roman"/>
                <a:cs typeface="Times New Roman"/>
              </a:rPr>
              <a:t>ou </a:t>
            </a:r>
            <a:r>
              <a:rPr sz="2000" spc="-5" dirty="0">
                <a:latin typeface="Times New Roman"/>
                <a:cs typeface="Times New Roman"/>
              </a:rPr>
              <a:t>couverts </a:t>
            </a:r>
            <a:r>
              <a:rPr sz="2000" dirty="0">
                <a:latin typeface="Times New Roman"/>
                <a:cs typeface="Times New Roman"/>
              </a:rPr>
              <a:t>de matériaux </a:t>
            </a:r>
            <a:r>
              <a:rPr sz="2000" spc="-5" dirty="0">
                <a:latin typeface="Times New Roman"/>
                <a:cs typeface="Times New Roman"/>
              </a:rPr>
              <a:t>compatibles avec </a:t>
            </a:r>
            <a:r>
              <a:rPr sz="2000" dirty="0">
                <a:latin typeface="Times New Roman"/>
                <a:cs typeface="Times New Roman"/>
              </a:rPr>
              <a:t>le </a:t>
            </a:r>
            <a:r>
              <a:rPr sz="2000" spc="-5" dirty="0">
                <a:latin typeface="Times New Roman"/>
                <a:cs typeface="Times New Roman"/>
              </a:rPr>
              <a:t>déchet </a:t>
            </a:r>
            <a:r>
              <a:rPr sz="2000" dirty="0">
                <a:latin typeface="Times New Roman"/>
                <a:cs typeface="Times New Roman"/>
              </a:rPr>
              <a:t>à</a:t>
            </a:r>
            <a:r>
              <a:rPr sz="2000" spc="9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stocker</a:t>
            </a:r>
            <a:endParaRPr sz="2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0"/>
              </a:spcBef>
              <a:buFont typeface="Symbol"/>
              <a:buChar char=""/>
            </a:pPr>
            <a:endParaRPr sz="2000">
              <a:latin typeface="Times New Roman"/>
              <a:cs typeface="Times New Roman"/>
            </a:endParaRPr>
          </a:p>
          <a:p>
            <a:pPr marL="158750" indent="-108585">
              <a:lnSpc>
                <a:spcPct val="100000"/>
              </a:lnSpc>
              <a:buFont typeface="Symbol"/>
              <a:buChar char=""/>
              <a:tabLst>
                <a:tab pos="159385" algn="l"/>
              </a:tabLst>
            </a:pPr>
            <a:r>
              <a:rPr sz="2000" dirty="0">
                <a:latin typeface="Times New Roman"/>
                <a:cs typeface="Times New Roman"/>
              </a:rPr>
              <a:t>Maintenir </a:t>
            </a:r>
            <a:r>
              <a:rPr sz="2000" spc="-5" dirty="0">
                <a:latin typeface="Times New Roman"/>
                <a:cs typeface="Times New Roman"/>
              </a:rPr>
              <a:t>les conteneurs en </a:t>
            </a:r>
            <a:r>
              <a:rPr sz="2000" dirty="0">
                <a:latin typeface="Times New Roman"/>
                <a:cs typeface="Times New Roman"/>
              </a:rPr>
              <a:t>bon </a:t>
            </a:r>
            <a:r>
              <a:rPr sz="2000" spc="-5" dirty="0">
                <a:latin typeface="Times New Roman"/>
                <a:cs typeface="Times New Roman"/>
              </a:rPr>
              <a:t>état et remplacer ceux </a:t>
            </a:r>
            <a:r>
              <a:rPr sz="2000" dirty="0">
                <a:latin typeface="Times New Roman"/>
                <a:cs typeface="Times New Roman"/>
              </a:rPr>
              <a:t>qui sont</a:t>
            </a:r>
            <a:r>
              <a:rPr sz="2000" spc="5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endommagés</a:t>
            </a:r>
            <a:endParaRPr sz="2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0"/>
              </a:spcBef>
              <a:buFont typeface="Symbol"/>
              <a:buChar char=""/>
            </a:pPr>
            <a:endParaRPr sz="2000">
              <a:latin typeface="Times New Roman"/>
              <a:cs typeface="Times New Roman"/>
            </a:endParaRPr>
          </a:p>
          <a:p>
            <a:pPr marL="196850" indent="-146685">
              <a:lnSpc>
                <a:spcPct val="100000"/>
              </a:lnSpc>
              <a:buFont typeface="Symbol"/>
              <a:buChar char=""/>
              <a:tabLst>
                <a:tab pos="197485" algn="l"/>
              </a:tabLst>
            </a:pPr>
            <a:r>
              <a:rPr sz="2000" spc="-5" dirty="0">
                <a:latin typeface="Times New Roman"/>
                <a:cs typeface="Times New Roman"/>
              </a:rPr>
              <a:t>Garder les conteneurs fermés exceptés </a:t>
            </a:r>
            <a:r>
              <a:rPr sz="2000" dirty="0">
                <a:latin typeface="Times New Roman"/>
                <a:cs typeface="Times New Roman"/>
              </a:rPr>
              <a:t>lors de</a:t>
            </a:r>
            <a:r>
              <a:rPr sz="2000" spc="2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l’enlèvement</a:t>
            </a:r>
            <a:endParaRPr sz="2000">
              <a:latin typeface="Times New Roman"/>
              <a:cs typeface="Times New Roman"/>
            </a:endParaRPr>
          </a:p>
          <a:p>
            <a:pPr marL="12700" marR="8255" indent="38100">
              <a:lnSpc>
                <a:spcPct val="146700"/>
              </a:lnSpc>
              <a:spcBef>
                <a:spcPts val="1080"/>
              </a:spcBef>
              <a:buFont typeface="Symbol"/>
              <a:buChar char=""/>
              <a:tabLst>
                <a:tab pos="209550" algn="l"/>
              </a:tabLst>
            </a:pPr>
            <a:r>
              <a:rPr sz="2000" spc="-15" dirty="0">
                <a:latin typeface="Times New Roman"/>
                <a:cs typeface="Times New Roman"/>
              </a:rPr>
              <a:t>Il </a:t>
            </a:r>
            <a:r>
              <a:rPr sz="2000" spc="-5" dirty="0">
                <a:latin typeface="Times New Roman"/>
                <a:cs typeface="Times New Roman"/>
              </a:rPr>
              <a:t>est obligatoire d’utiliser </a:t>
            </a:r>
            <a:r>
              <a:rPr sz="2000" dirty="0">
                <a:latin typeface="Times New Roman"/>
                <a:cs typeface="Times New Roman"/>
              </a:rPr>
              <a:t>pour le </a:t>
            </a:r>
            <a:r>
              <a:rPr sz="2000" spc="-5" dirty="0">
                <a:latin typeface="Times New Roman"/>
                <a:cs typeface="Times New Roman"/>
              </a:rPr>
              <a:t>conditionnement </a:t>
            </a:r>
            <a:r>
              <a:rPr sz="2000" dirty="0">
                <a:latin typeface="Times New Roman"/>
                <a:cs typeface="Times New Roman"/>
              </a:rPr>
              <a:t>de tous </a:t>
            </a:r>
            <a:r>
              <a:rPr sz="2000" spc="-5" dirty="0">
                <a:latin typeface="Times New Roman"/>
                <a:cs typeface="Times New Roman"/>
              </a:rPr>
              <a:t>déchets chimiques, des  emballages agréés </a:t>
            </a:r>
            <a:r>
              <a:rPr sz="2000" dirty="0">
                <a:latin typeface="Times New Roman"/>
                <a:cs typeface="Times New Roman"/>
              </a:rPr>
              <a:t>pour le </a:t>
            </a:r>
            <a:r>
              <a:rPr sz="2000" spc="-5" dirty="0">
                <a:latin typeface="Times New Roman"/>
                <a:cs typeface="Times New Roman"/>
              </a:rPr>
              <a:t>transport </a:t>
            </a:r>
            <a:r>
              <a:rPr sz="2000" dirty="0">
                <a:latin typeface="Times New Roman"/>
                <a:cs typeface="Times New Roman"/>
              </a:rPr>
              <a:t>de matières dangereuses, </a:t>
            </a:r>
            <a:r>
              <a:rPr sz="2000" spc="-5" dirty="0">
                <a:latin typeface="Times New Roman"/>
                <a:cs typeface="Times New Roman"/>
              </a:rPr>
              <a:t>afin d’éviter </a:t>
            </a:r>
            <a:r>
              <a:rPr sz="2000" dirty="0">
                <a:latin typeface="Times New Roman"/>
                <a:cs typeface="Times New Roman"/>
              </a:rPr>
              <a:t>tout</a:t>
            </a:r>
            <a:r>
              <a:rPr sz="2000" spc="10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transvasement.</a:t>
            </a:r>
            <a:endParaRPr sz="2000">
              <a:latin typeface="Times New Roman"/>
              <a:cs typeface="Times New Roman"/>
            </a:endParaRPr>
          </a:p>
          <a:p>
            <a:pPr marL="102235" marR="8255" indent="-90170" algn="just">
              <a:lnSpc>
                <a:spcPct val="143900"/>
              </a:lnSpc>
              <a:spcBef>
                <a:spcPts val="1085"/>
              </a:spcBef>
              <a:buFont typeface="Symbol"/>
              <a:buChar char=""/>
              <a:tabLst>
                <a:tab pos="140970" algn="l"/>
              </a:tabLst>
            </a:pPr>
            <a:r>
              <a:rPr sz="2000" spc="-5" dirty="0">
                <a:latin typeface="Times New Roman"/>
                <a:cs typeface="Times New Roman"/>
              </a:rPr>
              <a:t>De raison pratiques, </a:t>
            </a:r>
            <a:r>
              <a:rPr sz="2000" dirty="0">
                <a:latin typeface="Times New Roman"/>
                <a:cs typeface="Times New Roman"/>
              </a:rPr>
              <a:t>les </a:t>
            </a:r>
            <a:r>
              <a:rPr sz="2000" spc="-5" dirty="0">
                <a:latin typeface="Times New Roman"/>
                <a:cs typeface="Times New Roman"/>
              </a:rPr>
              <a:t>contenants utilisés </a:t>
            </a:r>
            <a:r>
              <a:rPr sz="2000" dirty="0">
                <a:latin typeface="Times New Roman"/>
                <a:cs typeface="Times New Roman"/>
              </a:rPr>
              <a:t>ne doivent </a:t>
            </a:r>
            <a:r>
              <a:rPr sz="2000" spc="-5" dirty="0">
                <a:latin typeface="Times New Roman"/>
                <a:cs typeface="Times New Roman"/>
              </a:rPr>
              <a:t>pas être d’un </a:t>
            </a:r>
            <a:r>
              <a:rPr sz="2000" dirty="0">
                <a:latin typeface="Times New Roman"/>
                <a:cs typeface="Times New Roman"/>
              </a:rPr>
              <a:t>volume </a:t>
            </a:r>
            <a:r>
              <a:rPr sz="2000" spc="-5" dirty="0">
                <a:latin typeface="Times New Roman"/>
                <a:cs typeface="Times New Roman"/>
              </a:rPr>
              <a:t>supérieur </a:t>
            </a:r>
            <a:r>
              <a:rPr sz="2000" dirty="0">
                <a:latin typeface="Times New Roman"/>
                <a:cs typeface="Times New Roman"/>
              </a:rPr>
              <a:t>à 20  </a:t>
            </a:r>
            <a:r>
              <a:rPr sz="2000" spc="-5" dirty="0">
                <a:latin typeface="Times New Roman"/>
                <a:cs typeface="Times New Roman"/>
              </a:rPr>
              <a:t>litres, afin </a:t>
            </a:r>
            <a:r>
              <a:rPr sz="2000" dirty="0">
                <a:latin typeface="Times New Roman"/>
                <a:cs typeface="Times New Roman"/>
              </a:rPr>
              <a:t>d’en </a:t>
            </a:r>
            <a:r>
              <a:rPr sz="2000" spc="-5" dirty="0">
                <a:latin typeface="Times New Roman"/>
                <a:cs typeface="Times New Roman"/>
              </a:rPr>
              <a:t>faciliter </a:t>
            </a:r>
            <a:r>
              <a:rPr sz="2000" spc="5" dirty="0">
                <a:latin typeface="Times New Roman"/>
                <a:cs typeface="Times New Roman"/>
              </a:rPr>
              <a:t>la </a:t>
            </a:r>
            <a:r>
              <a:rPr sz="2000" spc="-5" dirty="0">
                <a:latin typeface="Times New Roman"/>
                <a:cs typeface="Times New Roman"/>
              </a:rPr>
              <a:t>manutention. </a:t>
            </a:r>
            <a:r>
              <a:rPr sz="2000" spc="-10" dirty="0">
                <a:latin typeface="Times New Roman"/>
                <a:cs typeface="Times New Roman"/>
              </a:rPr>
              <a:t>Les </a:t>
            </a:r>
            <a:r>
              <a:rPr sz="2000" dirty="0">
                <a:latin typeface="Times New Roman"/>
                <a:cs typeface="Times New Roman"/>
              </a:rPr>
              <a:t>récipients pour le transport routier doivent être  </a:t>
            </a:r>
            <a:r>
              <a:rPr sz="2000" spc="-5" dirty="0">
                <a:latin typeface="Times New Roman"/>
                <a:cs typeface="Times New Roman"/>
              </a:rPr>
              <a:t>autorisés </a:t>
            </a:r>
            <a:r>
              <a:rPr sz="2000" dirty="0">
                <a:latin typeface="Times New Roman"/>
                <a:cs typeface="Times New Roman"/>
              </a:rPr>
              <a:t>pour le transport </a:t>
            </a:r>
            <a:r>
              <a:rPr sz="2000" spc="-5" dirty="0">
                <a:latin typeface="Times New Roman"/>
                <a:cs typeface="Times New Roman"/>
              </a:rPr>
              <a:t>des matières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dangereuses.</a:t>
            </a:r>
            <a:endParaRPr sz="2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13"/>
          <p:cNvSpPr txBox="1"/>
          <p:nvPr/>
        </p:nvSpPr>
        <p:spPr>
          <a:xfrm>
            <a:off x="214282" y="285728"/>
            <a:ext cx="8643998" cy="428322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40665">
              <a:lnSpc>
                <a:spcPct val="150000"/>
              </a:lnSpc>
              <a:spcBef>
                <a:spcPts val="100"/>
              </a:spcBef>
            </a:pPr>
            <a:r>
              <a:rPr lang="fr-FR" sz="2000" b="1" spc="-5" dirty="0" smtClean="0">
                <a:solidFill>
                  <a:srgbClr val="009999"/>
                </a:solidFill>
                <a:latin typeface="Times New Roman"/>
                <a:cs typeface="Times New Roman"/>
              </a:rPr>
              <a:t>2.1. </a:t>
            </a:r>
            <a:r>
              <a:rPr sz="2000" b="1" spc="-5" smtClean="0">
                <a:solidFill>
                  <a:srgbClr val="009999"/>
                </a:solidFill>
                <a:latin typeface="Times New Roman"/>
                <a:cs typeface="Times New Roman"/>
              </a:rPr>
              <a:t>Produits </a:t>
            </a:r>
            <a:r>
              <a:rPr sz="2000" b="1" spc="-5">
                <a:solidFill>
                  <a:srgbClr val="009999"/>
                </a:solidFill>
                <a:latin typeface="Times New Roman"/>
                <a:cs typeface="Times New Roman"/>
              </a:rPr>
              <a:t>chimiques</a:t>
            </a:r>
            <a:r>
              <a:rPr sz="2000" b="1" spc="5">
                <a:solidFill>
                  <a:srgbClr val="009999"/>
                </a:solidFill>
                <a:latin typeface="Times New Roman"/>
                <a:cs typeface="Times New Roman"/>
              </a:rPr>
              <a:t> </a:t>
            </a:r>
            <a:r>
              <a:rPr sz="2000" b="1" smtClean="0">
                <a:solidFill>
                  <a:srgbClr val="009999"/>
                </a:solidFill>
                <a:latin typeface="Times New Roman"/>
                <a:cs typeface="Times New Roman"/>
              </a:rPr>
              <a:t>divers</a:t>
            </a:r>
            <a:endParaRPr sz="2000">
              <a:latin typeface="Times New Roman"/>
              <a:cs typeface="Times New Roman"/>
            </a:endParaRPr>
          </a:p>
          <a:p>
            <a:pPr marL="12700">
              <a:lnSpc>
                <a:spcPct val="150000"/>
              </a:lnSpc>
            </a:pPr>
            <a:r>
              <a:rPr sz="2000" spc="-10" dirty="0">
                <a:latin typeface="Times New Roman"/>
                <a:cs typeface="Times New Roman"/>
              </a:rPr>
              <a:t>Les </a:t>
            </a:r>
            <a:r>
              <a:rPr sz="2000" spc="-5" dirty="0">
                <a:latin typeface="Times New Roman"/>
                <a:cs typeface="Times New Roman"/>
              </a:rPr>
              <a:t>composés chimiques </a:t>
            </a:r>
            <a:r>
              <a:rPr sz="2000" dirty="0">
                <a:latin typeface="Times New Roman"/>
                <a:cs typeface="Times New Roman"/>
              </a:rPr>
              <a:t>de </a:t>
            </a:r>
            <a:r>
              <a:rPr sz="2000" spc="-5" dirty="0">
                <a:latin typeface="Times New Roman"/>
                <a:cs typeface="Times New Roman"/>
              </a:rPr>
              <a:t>nature diverses </a:t>
            </a:r>
            <a:r>
              <a:rPr sz="2000" dirty="0">
                <a:latin typeface="Times New Roman"/>
                <a:cs typeface="Times New Roman"/>
              </a:rPr>
              <a:t>doivent </a:t>
            </a:r>
            <a:r>
              <a:rPr sz="2000" spc="-5" dirty="0">
                <a:latin typeface="Times New Roman"/>
                <a:cs typeface="Times New Roman"/>
              </a:rPr>
              <a:t>tous être </a:t>
            </a:r>
            <a:r>
              <a:rPr sz="2000" b="1" spc="-5" dirty="0">
                <a:latin typeface="Times New Roman"/>
                <a:cs typeface="Times New Roman"/>
              </a:rPr>
              <a:t>collectés</a:t>
            </a:r>
            <a:r>
              <a:rPr sz="2000" b="1" spc="195" dirty="0">
                <a:latin typeface="Times New Roman"/>
                <a:cs typeface="Times New Roman"/>
              </a:rPr>
              <a:t> </a:t>
            </a:r>
            <a:r>
              <a:rPr sz="2000" b="1" spc="-5" dirty="0">
                <a:latin typeface="Times New Roman"/>
                <a:cs typeface="Times New Roman"/>
              </a:rPr>
              <a:t>séparément.</a:t>
            </a:r>
            <a:endParaRPr sz="2000">
              <a:latin typeface="Times New Roman"/>
              <a:cs typeface="Times New Roman"/>
            </a:endParaRPr>
          </a:p>
          <a:p>
            <a:pPr marL="697865" marR="1129030">
              <a:lnSpc>
                <a:spcPct val="150000"/>
              </a:lnSpc>
              <a:spcBef>
                <a:spcPts val="300"/>
              </a:spcBef>
              <a:buFont typeface="Wingdings" pitchFamily="2" charset="2"/>
              <a:buChar char="§"/>
            </a:pPr>
            <a:r>
              <a:rPr lang="fr-FR" sz="2000" spc="-5" dirty="0" smtClean="0">
                <a:latin typeface="Times New Roman"/>
                <a:cs typeface="Times New Roman"/>
              </a:rPr>
              <a:t> </a:t>
            </a:r>
            <a:r>
              <a:rPr sz="2000" spc="-5" smtClean="0">
                <a:latin typeface="Times New Roman"/>
                <a:cs typeface="Times New Roman"/>
              </a:rPr>
              <a:t>bouteilles </a:t>
            </a:r>
            <a:r>
              <a:rPr sz="2000" dirty="0">
                <a:latin typeface="Times New Roman"/>
                <a:cs typeface="Times New Roman"/>
              </a:rPr>
              <a:t>de </a:t>
            </a:r>
            <a:r>
              <a:rPr sz="2000" spc="-5" dirty="0">
                <a:latin typeface="Times New Roman"/>
                <a:cs typeface="Times New Roman"/>
              </a:rPr>
              <a:t>solvants, d'acides, bases </a:t>
            </a:r>
            <a:r>
              <a:rPr sz="2000" dirty="0">
                <a:latin typeface="Times New Roman"/>
                <a:cs typeface="Times New Roman"/>
              </a:rPr>
              <a:t>et </a:t>
            </a:r>
            <a:r>
              <a:rPr sz="2000" spc="-5" dirty="0">
                <a:latin typeface="Times New Roman"/>
                <a:cs typeface="Times New Roman"/>
              </a:rPr>
              <a:t>autres </a:t>
            </a:r>
            <a:r>
              <a:rPr sz="2000">
                <a:latin typeface="Times New Roman"/>
                <a:cs typeface="Times New Roman"/>
              </a:rPr>
              <a:t>réactifs  </a:t>
            </a:r>
            <a:endParaRPr lang="fr-FR" sz="2000" dirty="0" smtClean="0">
              <a:latin typeface="Times New Roman"/>
              <a:cs typeface="Times New Roman"/>
            </a:endParaRPr>
          </a:p>
          <a:p>
            <a:pPr marL="697865" marR="1129030">
              <a:lnSpc>
                <a:spcPct val="150000"/>
              </a:lnSpc>
              <a:spcBef>
                <a:spcPts val="300"/>
              </a:spcBef>
              <a:buFont typeface="Wingdings" pitchFamily="2" charset="2"/>
              <a:buChar char="§"/>
            </a:pPr>
            <a:r>
              <a:rPr lang="fr-FR" sz="2000" spc="-5" dirty="0">
                <a:latin typeface="Times New Roman"/>
                <a:cs typeface="Times New Roman"/>
              </a:rPr>
              <a:t> </a:t>
            </a:r>
            <a:r>
              <a:rPr sz="2000" spc="-5" smtClean="0">
                <a:latin typeface="Times New Roman"/>
                <a:cs typeface="Times New Roman"/>
              </a:rPr>
              <a:t>poudriers </a:t>
            </a:r>
            <a:r>
              <a:rPr sz="2000" dirty="0">
                <a:latin typeface="Times New Roman"/>
                <a:cs typeface="Times New Roman"/>
              </a:rPr>
              <a:t>et </a:t>
            </a:r>
            <a:r>
              <a:rPr sz="2000" spc="-5">
                <a:latin typeface="Times New Roman"/>
                <a:cs typeface="Times New Roman"/>
              </a:rPr>
              <a:t>substances</a:t>
            </a:r>
            <a:r>
              <a:rPr sz="2000">
                <a:latin typeface="Times New Roman"/>
                <a:cs typeface="Times New Roman"/>
              </a:rPr>
              <a:t> </a:t>
            </a:r>
            <a:r>
              <a:rPr sz="2000" smtClean="0">
                <a:latin typeface="Times New Roman"/>
                <a:cs typeface="Times New Roman"/>
              </a:rPr>
              <a:t>solides</a:t>
            </a:r>
            <a:endParaRPr sz="2000">
              <a:latin typeface="Times New Roman"/>
              <a:cs typeface="Times New Roman"/>
            </a:endParaRPr>
          </a:p>
          <a:p>
            <a:pPr marL="697865">
              <a:lnSpc>
                <a:spcPct val="150000"/>
              </a:lnSpc>
              <a:buFont typeface="Wingdings" pitchFamily="2" charset="2"/>
              <a:buChar char="§"/>
            </a:pPr>
            <a:r>
              <a:rPr lang="fr-FR" sz="2000" dirty="0" smtClean="0">
                <a:latin typeface="Times New Roman"/>
                <a:cs typeface="Times New Roman"/>
              </a:rPr>
              <a:t> </a:t>
            </a:r>
            <a:r>
              <a:rPr sz="2000" smtClean="0">
                <a:latin typeface="Times New Roman"/>
                <a:cs typeface="Times New Roman"/>
              </a:rPr>
              <a:t>tubes </a:t>
            </a:r>
            <a:r>
              <a:rPr sz="2000" dirty="0">
                <a:latin typeface="Times New Roman"/>
                <a:cs typeface="Times New Roman"/>
              </a:rPr>
              <a:t>à vis </a:t>
            </a:r>
            <a:r>
              <a:rPr sz="2000" spc="-5" dirty="0">
                <a:latin typeface="Times New Roman"/>
                <a:cs typeface="Times New Roman"/>
              </a:rPr>
              <a:t>contenant </a:t>
            </a:r>
            <a:r>
              <a:rPr sz="2000" dirty="0">
                <a:latin typeface="Times New Roman"/>
                <a:cs typeface="Times New Roman"/>
              </a:rPr>
              <a:t>des</a:t>
            </a:r>
            <a:r>
              <a:rPr sz="2000" spc="-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liquides</a:t>
            </a:r>
            <a:endParaRPr sz="2000">
              <a:latin typeface="Times New Roman"/>
              <a:cs typeface="Times New Roman"/>
            </a:endParaRPr>
          </a:p>
          <a:p>
            <a:pPr marL="697865" marR="477520">
              <a:lnSpc>
                <a:spcPct val="150000"/>
              </a:lnSpc>
              <a:buFont typeface="Wingdings" pitchFamily="2" charset="2"/>
              <a:buChar char="§"/>
            </a:pPr>
            <a:r>
              <a:rPr lang="fr-FR" sz="2000" spc="-5" dirty="0" smtClean="0">
                <a:latin typeface="Times New Roman"/>
                <a:cs typeface="Times New Roman"/>
              </a:rPr>
              <a:t> </a:t>
            </a:r>
            <a:r>
              <a:rPr sz="2000" spc="-5" smtClean="0">
                <a:latin typeface="Times New Roman"/>
                <a:cs typeface="Times New Roman"/>
              </a:rPr>
              <a:t>verrerie </a:t>
            </a:r>
            <a:r>
              <a:rPr sz="2000" dirty="0">
                <a:latin typeface="Times New Roman"/>
                <a:cs typeface="Times New Roman"/>
              </a:rPr>
              <a:t>de </a:t>
            </a:r>
            <a:r>
              <a:rPr sz="2000" spc="-5" dirty="0">
                <a:latin typeface="Times New Roman"/>
                <a:cs typeface="Times New Roman"/>
              </a:rPr>
              <a:t>laboratoire et matériel contaminé, thermomètres Hg</a:t>
            </a:r>
            <a:r>
              <a:rPr sz="2000" spc="-5">
                <a:latin typeface="Times New Roman"/>
                <a:cs typeface="Times New Roman"/>
              </a:rPr>
              <a:t>... </a:t>
            </a:r>
            <a:endParaRPr lang="fr-FR" sz="2000" spc="-5" dirty="0" smtClean="0">
              <a:latin typeface="Times New Roman"/>
              <a:cs typeface="Times New Roman"/>
            </a:endParaRPr>
          </a:p>
          <a:p>
            <a:pPr marL="697865" marR="477520">
              <a:lnSpc>
                <a:spcPct val="150000"/>
              </a:lnSpc>
              <a:buFont typeface="Wingdings" pitchFamily="2" charset="2"/>
              <a:buChar char="§"/>
            </a:pPr>
            <a:r>
              <a:rPr lang="fr-FR" sz="2000" spc="-5" dirty="0" smtClean="0">
                <a:latin typeface="Times New Roman"/>
                <a:cs typeface="Times New Roman"/>
              </a:rPr>
              <a:t> </a:t>
            </a:r>
            <a:r>
              <a:rPr sz="2000" spc="-5" smtClean="0">
                <a:latin typeface="Times New Roman"/>
                <a:cs typeface="Times New Roman"/>
              </a:rPr>
              <a:t>métaux </a:t>
            </a:r>
            <a:r>
              <a:rPr sz="2000" dirty="0">
                <a:latin typeface="Times New Roman"/>
                <a:cs typeface="Times New Roman"/>
              </a:rPr>
              <a:t>lourds </a:t>
            </a:r>
            <a:r>
              <a:rPr sz="2000" spc="-5" dirty="0">
                <a:latin typeface="Times New Roman"/>
                <a:cs typeface="Times New Roman"/>
              </a:rPr>
              <a:t>(sous forme élémentaire, sels et</a:t>
            </a:r>
            <a:r>
              <a:rPr sz="2000" spc="5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solutions...)</a:t>
            </a:r>
            <a:endParaRPr sz="2000">
              <a:latin typeface="Times New Roman"/>
              <a:cs typeface="Times New Roman"/>
            </a:endParaRPr>
          </a:p>
          <a:p>
            <a:pPr marL="697865" marR="1087120">
              <a:lnSpc>
                <a:spcPct val="150000"/>
              </a:lnSpc>
              <a:spcBef>
                <a:spcPts val="305"/>
              </a:spcBef>
              <a:buFont typeface="Wingdings" pitchFamily="2" charset="2"/>
              <a:buChar char="§"/>
            </a:pPr>
            <a:r>
              <a:rPr lang="fr-FR" sz="2000" spc="-5" dirty="0" smtClean="0">
                <a:latin typeface="Times New Roman"/>
                <a:cs typeface="Times New Roman"/>
              </a:rPr>
              <a:t> </a:t>
            </a:r>
            <a:r>
              <a:rPr sz="2000" spc="-5" smtClean="0">
                <a:latin typeface="Times New Roman"/>
                <a:cs typeface="Times New Roman"/>
              </a:rPr>
              <a:t>matériel </a:t>
            </a:r>
            <a:r>
              <a:rPr sz="2000" spc="-5" dirty="0">
                <a:latin typeface="Times New Roman"/>
                <a:cs typeface="Times New Roman"/>
              </a:rPr>
              <a:t>contaminé, gants, papiers, agarose, </a:t>
            </a:r>
            <a:r>
              <a:rPr sz="2000" spc="-5">
                <a:latin typeface="Times New Roman"/>
                <a:cs typeface="Times New Roman"/>
              </a:rPr>
              <a:t>absorbants </a:t>
            </a:r>
            <a:endParaRPr lang="fr-FR" sz="2000" spc="-5" dirty="0" smtClean="0">
              <a:latin typeface="Times New Roman"/>
              <a:cs typeface="Times New Roman"/>
            </a:endParaRPr>
          </a:p>
          <a:p>
            <a:pPr marL="697865" marR="1087120">
              <a:lnSpc>
                <a:spcPct val="150000"/>
              </a:lnSpc>
              <a:spcBef>
                <a:spcPts val="305"/>
              </a:spcBef>
              <a:buFont typeface="Wingdings" pitchFamily="2" charset="2"/>
              <a:buChar char="§"/>
            </a:pPr>
            <a:r>
              <a:rPr sz="2000" spc="-5" smtClean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substances étiquetées </a:t>
            </a:r>
            <a:r>
              <a:rPr sz="2000" dirty="0">
                <a:latin typeface="Times New Roman"/>
                <a:cs typeface="Times New Roman"/>
              </a:rPr>
              <a:t>et </a:t>
            </a:r>
            <a:r>
              <a:rPr sz="2000" spc="-5" dirty="0">
                <a:latin typeface="Times New Roman"/>
                <a:cs typeface="Times New Roman"/>
              </a:rPr>
              <a:t>substances inconnues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…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3" name="object 16"/>
          <p:cNvSpPr/>
          <p:nvPr/>
        </p:nvSpPr>
        <p:spPr>
          <a:xfrm>
            <a:off x="1142976" y="4929198"/>
            <a:ext cx="2643206" cy="171448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17"/>
          <p:cNvSpPr/>
          <p:nvPr/>
        </p:nvSpPr>
        <p:spPr>
          <a:xfrm>
            <a:off x="4572000" y="4929198"/>
            <a:ext cx="2071702" cy="1714512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15"/>
          <p:cNvSpPr txBox="1"/>
          <p:nvPr/>
        </p:nvSpPr>
        <p:spPr>
          <a:xfrm>
            <a:off x="285720" y="94225"/>
            <a:ext cx="8501122" cy="6231962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02565" marR="5080" algn="just">
              <a:lnSpc>
                <a:spcPct val="143600"/>
              </a:lnSpc>
              <a:spcBef>
                <a:spcPts val="95"/>
              </a:spcBef>
            </a:pPr>
            <a:r>
              <a:rPr lang="fr-FR" sz="2400" b="1" spc="-5" dirty="0" smtClean="0">
                <a:solidFill>
                  <a:srgbClr val="009999"/>
                </a:solidFill>
                <a:latin typeface="Times New Roman"/>
                <a:cs typeface="Times New Roman"/>
              </a:rPr>
              <a:t>2.2. </a:t>
            </a:r>
            <a:r>
              <a:rPr sz="2400" b="1" spc="-5" smtClean="0">
                <a:solidFill>
                  <a:srgbClr val="009999"/>
                </a:solidFill>
                <a:latin typeface="Times New Roman"/>
                <a:cs typeface="Times New Roman"/>
              </a:rPr>
              <a:t>Produits </a:t>
            </a:r>
            <a:r>
              <a:rPr sz="2400" b="1" spc="-5" dirty="0">
                <a:solidFill>
                  <a:srgbClr val="009999"/>
                </a:solidFill>
                <a:latin typeface="Times New Roman"/>
                <a:cs typeface="Times New Roman"/>
              </a:rPr>
              <a:t>chimiques </a:t>
            </a:r>
            <a:r>
              <a:rPr sz="2400" b="1" dirty="0">
                <a:solidFill>
                  <a:srgbClr val="009999"/>
                </a:solidFill>
                <a:latin typeface="Times New Roman"/>
                <a:cs typeface="Times New Roman"/>
              </a:rPr>
              <a:t>à </a:t>
            </a:r>
            <a:r>
              <a:rPr sz="2400" b="1" spc="-5" dirty="0">
                <a:solidFill>
                  <a:srgbClr val="009999"/>
                </a:solidFill>
                <a:latin typeface="Times New Roman"/>
                <a:cs typeface="Times New Roman"/>
              </a:rPr>
              <a:t>risque autre </a:t>
            </a:r>
            <a:r>
              <a:rPr sz="2400" b="1" dirty="0">
                <a:solidFill>
                  <a:srgbClr val="009999"/>
                </a:solidFill>
                <a:latin typeface="Times New Roman"/>
                <a:cs typeface="Times New Roman"/>
              </a:rPr>
              <a:t>que </a:t>
            </a:r>
            <a:r>
              <a:rPr sz="2400" b="1" spc="-5" dirty="0">
                <a:solidFill>
                  <a:srgbClr val="009999"/>
                </a:solidFill>
                <a:latin typeface="Times New Roman"/>
                <a:cs typeface="Times New Roman"/>
              </a:rPr>
              <a:t>CMR (Produits Cancérigènes,  Mutagènes </a:t>
            </a:r>
            <a:r>
              <a:rPr sz="2400" b="1" dirty="0">
                <a:solidFill>
                  <a:srgbClr val="009999"/>
                </a:solidFill>
                <a:latin typeface="Times New Roman"/>
                <a:cs typeface="Times New Roman"/>
              </a:rPr>
              <a:t>ou </a:t>
            </a:r>
            <a:r>
              <a:rPr sz="2400" b="1" spc="-5" dirty="0">
                <a:solidFill>
                  <a:srgbClr val="009999"/>
                </a:solidFill>
                <a:latin typeface="Times New Roman"/>
                <a:cs typeface="Times New Roman"/>
              </a:rPr>
              <a:t>Reprotoxiques </a:t>
            </a:r>
            <a:r>
              <a:rPr sz="2400" b="1" dirty="0">
                <a:solidFill>
                  <a:srgbClr val="009999"/>
                </a:solidFill>
                <a:latin typeface="Times New Roman"/>
                <a:cs typeface="Times New Roman"/>
              </a:rPr>
              <a:t>« </a:t>
            </a:r>
            <a:r>
              <a:rPr sz="2400" b="1" spc="-5" dirty="0">
                <a:solidFill>
                  <a:srgbClr val="009999"/>
                </a:solidFill>
                <a:latin typeface="Times New Roman"/>
                <a:cs typeface="Times New Roman"/>
              </a:rPr>
              <a:t>CMR»)</a:t>
            </a:r>
            <a:r>
              <a:rPr sz="2400" b="1" spc="5" dirty="0">
                <a:solidFill>
                  <a:srgbClr val="009999"/>
                </a:solidFill>
                <a:latin typeface="Times New Roman"/>
                <a:cs typeface="Times New Roman"/>
              </a:rPr>
              <a:t> </a:t>
            </a:r>
            <a:r>
              <a:rPr sz="2400" b="1" dirty="0">
                <a:solidFill>
                  <a:srgbClr val="009999"/>
                </a:solidFill>
                <a:latin typeface="Times New Roman"/>
                <a:cs typeface="Times New Roman"/>
              </a:rPr>
              <a:t>:</a:t>
            </a:r>
            <a:endParaRPr sz="2400">
              <a:latin typeface="Times New Roman"/>
              <a:cs typeface="Times New Roman"/>
            </a:endParaRPr>
          </a:p>
          <a:p>
            <a:pPr marL="240665" indent="-228600" algn="just">
              <a:lnSpc>
                <a:spcPct val="100000"/>
              </a:lnSpc>
              <a:spcBef>
                <a:spcPts val="745"/>
              </a:spcBef>
              <a:buSzPct val="85714"/>
              <a:buFont typeface="Wingdings"/>
              <a:buChar char=""/>
              <a:tabLst>
                <a:tab pos="240665" algn="l"/>
                <a:tab pos="241300" algn="l"/>
              </a:tabLst>
            </a:pPr>
            <a:r>
              <a:rPr sz="2400" b="1" dirty="0">
                <a:latin typeface="Times New Roman"/>
                <a:cs typeface="Times New Roman"/>
              </a:rPr>
              <a:t>Risque</a:t>
            </a:r>
            <a:r>
              <a:rPr sz="2400" b="1" spc="-6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:</a:t>
            </a:r>
            <a:endParaRPr sz="2400">
              <a:latin typeface="Times New Roman"/>
              <a:cs typeface="Times New Roman"/>
            </a:endParaRPr>
          </a:p>
          <a:p>
            <a:pPr marL="240665" marR="8890" algn="just">
              <a:lnSpc>
                <a:spcPct val="143300"/>
              </a:lnSpc>
              <a:spcBef>
                <a:spcPts val="105"/>
              </a:spcBef>
            </a:pPr>
            <a:r>
              <a:rPr sz="2400" dirty="0">
                <a:latin typeface="Times New Roman"/>
                <a:cs typeface="Times New Roman"/>
              </a:rPr>
              <a:t>Toxicité ou non </a:t>
            </a:r>
            <a:r>
              <a:rPr sz="2400" spc="-5" dirty="0">
                <a:latin typeface="Times New Roman"/>
                <a:cs typeface="Times New Roman"/>
              </a:rPr>
              <a:t>par ingestion, inhalation, </a:t>
            </a:r>
            <a:r>
              <a:rPr sz="2400" dirty="0">
                <a:latin typeface="Times New Roman"/>
                <a:cs typeface="Times New Roman"/>
              </a:rPr>
              <a:t>pour </a:t>
            </a:r>
            <a:r>
              <a:rPr sz="2400" spc="-10" dirty="0">
                <a:latin typeface="Times New Roman"/>
                <a:cs typeface="Times New Roman"/>
              </a:rPr>
              <a:t>les </a:t>
            </a:r>
            <a:r>
              <a:rPr sz="2400" spc="-5" dirty="0">
                <a:latin typeface="Times New Roman"/>
                <a:cs typeface="Times New Roman"/>
              </a:rPr>
              <a:t>yeux, les </a:t>
            </a:r>
            <a:r>
              <a:rPr sz="2400" dirty="0">
                <a:latin typeface="Times New Roman"/>
                <a:cs typeface="Times New Roman"/>
              </a:rPr>
              <a:t>voies </a:t>
            </a:r>
            <a:r>
              <a:rPr sz="2400" spc="-5" dirty="0">
                <a:latin typeface="Times New Roman"/>
                <a:cs typeface="Times New Roman"/>
              </a:rPr>
              <a:t>respiratoires et </a:t>
            </a:r>
            <a:r>
              <a:rPr sz="2400" dirty="0">
                <a:latin typeface="Times New Roman"/>
                <a:cs typeface="Times New Roman"/>
              </a:rPr>
              <a:t>la  </a:t>
            </a:r>
            <a:r>
              <a:rPr sz="2400" spc="-5" dirty="0">
                <a:latin typeface="Times New Roman"/>
                <a:cs typeface="Times New Roman"/>
              </a:rPr>
              <a:t>peau </a:t>
            </a:r>
            <a:r>
              <a:rPr sz="2400" dirty="0">
                <a:latin typeface="Times New Roman"/>
                <a:cs typeface="Times New Roman"/>
              </a:rPr>
              <a:t>selon le </a:t>
            </a:r>
            <a:r>
              <a:rPr sz="2400" spc="-5" dirty="0">
                <a:latin typeface="Times New Roman"/>
                <a:cs typeface="Times New Roman"/>
              </a:rPr>
              <a:t>produit considéré.</a:t>
            </a:r>
            <a:endParaRPr sz="2400">
              <a:latin typeface="Times New Roman"/>
              <a:cs typeface="Times New Roman"/>
            </a:endParaRPr>
          </a:p>
          <a:p>
            <a:pPr marL="240665" indent="-228600" algn="just">
              <a:lnSpc>
                <a:spcPct val="100000"/>
              </a:lnSpc>
              <a:spcBef>
                <a:spcPts val="640"/>
              </a:spcBef>
              <a:buSzPct val="85714"/>
              <a:buFont typeface="Wingdings"/>
              <a:buChar char=""/>
              <a:tabLst>
                <a:tab pos="240665" algn="l"/>
                <a:tab pos="241300" algn="l"/>
              </a:tabLst>
            </a:pPr>
            <a:r>
              <a:rPr sz="2400" b="1" dirty="0">
                <a:latin typeface="Times New Roman"/>
                <a:cs typeface="Times New Roman"/>
              </a:rPr>
              <a:t>Tri</a:t>
            </a:r>
            <a:r>
              <a:rPr sz="2400" b="1" spc="-5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:</a:t>
            </a:r>
            <a:endParaRPr sz="2400">
              <a:latin typeface="Times New Roman"/>
              <a:cs typeface="Times New Roman"/>
            </a:endParaRPr>
          </a:p>
          <a:p>
            <a:pPr marL="240665" marR="94615" algn="just">
              <a:lnSpc>
                <a:spcPct val="143900"/>
              </a:lnSpc>
              <a:spcBef>
                <a:spcPts val="95"/>
              </a:spcBef>
            </a:pPr>
            <a:r>
              <a:rPr sz="2400" dirty="0">
                <a:latin typeface="Times New Roman"/>
                <a:cs typeface="Times New Roman"/>
              </a:rPr>
              <a:t>- </a:t>
            </a:r>
            <a:r>
              <a:rPr sz="2400" spc="-5" dirty="0">
                <a:latin typeface="Times New Roman"/>
                <a:cs typeface="Times New Roman"/>
              </a:rPr>
              <a:t>Gels, tubes, </a:t>
            </a:r>
            <a:r>
              <a:rPr sz="2400" dirty="0">
                <a:latin typeface="Times New Roman"/>
                <a:cs typeface="Times New Roman"/>
              </a:rPr>
              <a:t>pointes, pipettes </a:t>
            </a:r>
            <a:r>
              <a:rPr sz="2400" spc="-5" dirty="0">
                <a:latin typeface="Times New Roman"/>
                <a:cs typeface="Times New Roman"/>
              </a:rPr>
              <a:t>en </a:t>
            </a:r>
            <a:r>
              <a:rPr sz="2400" dirty="0">
                <a:latin typeface="Times New Roman"/>
                <a:cs typeface="Times New Roman"/>
              </a:rPr>
              <a:t>plastique ou verre… </a:t>
            </a:r>
            <a:r>
              <a:rPr sz="2400" spc="-5" dirty="0">
                <a:latin typeface="Times New Roman"/>
                <a:cs typeface="Times New Roman"/>
              </a:rPr>
              <a:t>souillés </a:t>
            </a:r>
            <a:r>
              <a:rPr sz="2400" dirty="0">
                <a:latin typeface="Times New Roman"/>
                <a:cs typeface="Times New Roman"/>
              </a:rPr>
              <a:t>: dans un </a:t>
            </a:r>
            <a:r>
              <a:rPr sz="2400" spc="-5" dirty="0">
                <a:latin typeface="Times New Roman"/>
                <a:cs typeface="Times New Roman"/>
              </a:rPr>
              <a:t>seau blanc.  Faire </a:t>
            </a:r>
            <a:r>
              <a:rPr sz="2400">
                <a:latin typeface="Times New Roman"/>
                <a:cs typeface="Times New Roman"/>
              </a:rPr>
              <a:t>sécher </a:t>
            </a:r>
            <a:r>
              <a:rPr sz="2400" spc="-5" smtClean="0">
                <a:latin typeface="Times New Roman"/>
                <a:cs typeface="Times New Roman"/>
              </a:rPr>
              <a:t>les </a:t>
            </a:r>
            <a:r>
              <a:rPr sz="2400" spc="-5" dirty="0">
                <a:latin typeface="Times New Roman"/>
                <a:cs typeface="Times New Roman"/>
              </a:rPr>
              <a:t>pointes </a:t>
            </a:r>
            <a:r>
              <a:rPr sz="2400" dirty="0">
                <a:latin typeface="Times New Roman"/>
                <a:cs typeface="Times New Roman"/>
              </a:rPr>
              <a:t>et </a:t>
            </a:r>
            <a:r>
              <a:rPr sz="2400" spc="-5" dirty="0">
                <a:latin typeface="Times New Roman"/>
                <a:cs typeface="Times New Roman"/>
              </a:rPr>
              <a:t>tubes </a:t>
            </a:r>
            <a:r>
              <a:rPr sz="2400" dirty="0">
                <a:latin typeface="Times New Roman"/>
                <a:cs typeface="Times New Roman"/>
              </a:rPr>
              <a:t>en </a:t>
            </a:r>
            <a:r>
              <a:rPr sz="2400" spc="-5" dirty="0">
                <a:latin typeface="Times New Roman"/>
                <a:cs typeface="Times New Roman"/>
              </a:rPr>
              <a:t>contact </a:t>
            </a:r>
            <a:r>
              <a:rPr sz="2400" dirty="0">
                <a:latin typeface="Times New Roman"/>
                <a:cs typeface="Times New Roman"/>
              </a:rPr>
              <a:t>avec </a:t>
            </a:r>
            <a:r>
              <a:rPr sz="2400" spc="-5" dirty="0">
                <a:latin typeface="Times New Roman"/>
                <a:cs typeface="Times New Roman"/>
              </a:rPr>
              <a:t>des </a:t>
            </a:r>
            <a:r>
              <a:rPr sz="2400" dirty="0">
                <a:latin typeface="Times New Roman"/>
                <a:cs typeface="Times New Roman"/>
              </a:rPr>
              <a:t>produits </a:t>
            </a:r>
            <a:r>
              <a:rPr sz="2400" spc="-5" dirty="0">
                <a:latin typeface="Times New Roman"/>
                <a:cs typeface="Times New Roman"/>
              </a:rPr>
              <a:t>volatiles  avant </a:t>
            </a:r>
            <a:r>
              <a:rPr sz="2400" dirty="0">
                <a:latin typeface="Times New Roman"/>
                <a:cs typeface="Times New Roman"/>
              </a:rPr>
              <a:t>de </a:t>
            </a:r>
            <a:r>
              <a:rPr sz="2400" spc="-5" dirty="0">
                <a:latin typeface="Times New Roman"/>
                <a:cs typeface="Times New Roman"/>
              </a:rPr>
              <a:t>les </a:t>
            </a:r>
            <a:r>
              <a:rPr sz="2400" dirty="0">
                <a:latin typeface="Times New Roman"/>
                <a:cs typeface="Times New Roman"/>
              </a:rPr>
              <a:t>jeter </a:t>
            </a:r>
            <a:r>
              <a:rPr sz="2400" spc="-5" dirty="0">
                <a:latin typeface="Times New Roman"/>
                <a:cs typeface="Times New Roman"/>
              </a:rPr>
              <a:t>dans </a:t>
            </a:r>
            <a:r>
              <a:rPr sz="2400" dirty="0">
                <a:latin typeface="Times New Roman"/>
                <a:cs typeface="Times New Roman"/>
              </a:rPr>
              <a:t>le</a:t>
            </a:r>
            <a:r>
              <a:rPr sz="2400" spc="1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seau.</a:t>
            </a:r>
            <a:endParaRPr sz="2400">
              <a:latin typeface="Times New Roman"/>
              <a:cs typeface="Times New Roman"/>
            </a:endParaRPr>
          </a:p>
          <a:p>
            <a:pPr marL="240665" marR="5715" indent="-76200" algn="just">
              <a:lnSpc>
                <a:spcPct val="213300"/>
              </a:lnSpc>
            </a:pPr>
            <a:r>
              <a:rPr sz="2400" dirty="0">
                <a:latin typeface="Times New Roman"/>
                <a:cs typeface="Times New Roman"/>
              </a:rPr>
              <a:t>- </a:t>
            </a:r>
            <a:r>
              <a:rPr sz="2400" spc="-5" dirty="0">
                <a:latin typeface="Times New Roman"/>
                <a:cs typeface="Times New Roman"/>
              </a:rPr>
              <a:t>Tampons (autre </a:t>
            </a:r>
            <a:r>
              <a:rPr sz="2400" dirty="0">
                <a:latin typeface="Times New Roman"/>
                <a:cs typeface="Times New Roman"/>
              </a:rPr>
              <a:t>que </a:t>
            </a:r>
            <a:r>
              <a:rPr sz="2400" spc="-5" dirty="0">
                <a:latin typeface="Times New Roman"/>
                <a:cs typeface="Times New Roman"/>
              </a:rPr>
              <a:t>solvants, acides, bases) </a:t>
            </a:r>
            <a:r>
              <a:rPr sz="2400" dirty="0">
                <a:latin typeface="Times New Roman"/>
                <a:cs typeface="Times New Roman"/>
              </a:rPr>
              <a:t>: </a:t>
            </a:r>
            <a:r>
              <a:rPr sz="2400" spc="-5" dirty="0">
                <a:latin typeface="Times New Roman"/>
                <a:cs typeface="Times New Roman"/>
              </a:rPr>
              <a:t>dans </a:t>
            </a:r>
            <a:r>
              <a:rPr sz="2400" dirty="0">
                <a:latin typeface="Times New Roman"/>
                <a:cs typeface="Times New Roman"/>
              </a:rPr>
              <a:t>le </a:t>
            </a:r>
            <a:r>
              <a:rPr sz="2400" spc="-5" dirty="0">
                <a:latin typeface="Times New Roman"/>
                <a:cs typeface="Times New Roman"/>
              </a:rPr>
              <a:t>jerricane </a:t>
            </a:r>
            <a:r>
              <a:rPr sz="2400" dirty="0">
                <a:latin typeface="Times New Roman"/>
                <a:cs typeface="Times New Roman"/>
              </a:rPr>
              <a:t>noté « déchets toxiques  liquides</a:t>
            </a:r>
            <a:r>
              <a:rPr sz="2400" spc="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»</a:t>
            </a:r>
            <a:endParaRPr sz="2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6"/>
          <p:cNvSpPr txBox="1"/>
          <p:nvPr/>
        </p:nvSpPr>
        <p:spPr>
          <a:xfrm>
            <a:off x="285720" y="214290"/>
            <a:ext cx="8429684" cy="259814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31165" algn="just">
              <a:lnSpc>
                <a:spcPct val="100000"/>
              </a:lnSpc>
              <a:spcBef>
                <a:spcPts val="100"/>
              </a:spcBef>
            </a:pPr>
            <a:r>
              <a:rPr lang="fr-FR" sz="2400" b="1" dirty="0" smtClean="0">
                <a:solidFill>
                  <a:srgbClr val="009999"/>
                </a:solidFill>
                <a:latin typeface="Times New Roman"/>
                <a:cs typeface="Times New Roman"/>
              </a:rPr>
              <a:t>2.3. </a:t>
            </a:r>
            <a:r>
              <a:rPr sz="2400" b="1" smtClean="0">
                <a:solidFill>
                  <a:srgbClr val="009999"/>
                </a:solidFill>
                <a:latin typeface="Times New Roman"/>
                <a:cs typeface="Times New Roman"/>
              </a:rPr>
              <a:t>Acides</a:t>
            </a:r>
            <a:r>
              <a:rPr sz="2400" b="1" dirty="0">
                <a:solidFill>
                  <a:srgbClr val="009999"/>
                </a:solidFill>
                <a:latin typeface="Times New Roman"/>
                <a:cs typeface="Times New Roman"/>
              </a:rPr>
              <a:t>, </a:t>
            </a:r>
            <a:r>
              <a:rPr sz="2400" b="1" spc="-5" dirty="0">
                <a:solidFill>
                  <a:srgbClr val="009999"/>
                </a:solidFill>
                <a:latin typeface="Times New Roman"/>
                <a:cs typeface="Times New Roman"/>
              </a:rPr>
              <a:t>bases </a:t>
            </a:r>
            <a:r>
              <a:rPr sz="2400" b="1" dirty="0">
                <a:solidFill>
                  <a:srgbClr val="009999"/>
                </a:solidFill>
                <a:latin typeface="Times New Roman"/>
                <a:cs typeface="Times New Roman"/>
              </a:rPr>
              <a:t>et </a:t>
            </a:r>
            <a:r>
              <a:rPr sz="2400" b="1" spc="-5" dirty="0">
                <a:solidFill>
                  <a:srgbClr val="009999"/>
                </a:solidFill>
                <a:latin typeface="Times New Roman"/>
                <a:cs typeface="Times New Roman"/>
              </a:rPr>
              <a:t>solvants</a:t>
            </a:r>
            <a:r>
              <a:rPr sz="2400" b="1" spc="-15" dirty="0">
                <a:solidFill>
                  <a:srgbClr val="009999"/>
                </a:solidFill>
                <a:latin typeface="Times New Roman"/>
                <a:cs typeface="Times New Roman"/>
              </a:rPr>
              <a:t> </a:t>
            </a:r>
            <a:r>
              <a:rPr sz="2400" b="1" dirty="0">
                <a:solidFill>
                  <a:srgbClr val="009999"/>
                </a:solidFill>
                <a:latin typeface="Times New Roman"/>
                <a:cs typeface="Times New Roman"/>
              </a:rPr>
              <a:t>:</a:t>
            </a:r>
            <a:endParaRPr sz="2400">
              <a:latin typeface="Times New Roman"/>
              <a:cs typeface="Times New Roman"/>
            </a:endParaRPr>
          </a:p>
          <a:p>
            <a:pPr algn="just">
              <a:lnSpc>
                <a:spcPct val="100000"/>
              </a:lnSpc>
              <a:spcBef>
                <a:spcPts val="5"/>
              </a:spcBef>
            </a:pPr>
            <a:endParaRPr sz="2400">
              <a:latin typeface="Times New Roman"/>
              <a:cs typeface="Times New Roman"/>
            </a:endParaRPr>
          </a:p>
          <a:p>
            <a:pPr marL="12700" algn="just">
              <a:lnSpc>
                <a:spcPct val="100000"/>
              </a:lnSpc>
            </a:pPr>
            <a:r>
              <a:rPr sz="2400" b="1" dirty="0">
                <a:latin typeface="Times New Roman"/>
                <a:cs typeface="Times New Roman"/>
              </a:rPr>
              <a:t>Risque </a:t>
            </a:r>
            <a:r>
              <a:rPr sz="2400" dirty="0">
                <a:latin typeface="Times New Roman"/>
                <a:cs typeface="Times New Roman"/>
              </a:rPr>
              <a:t>: </a:t>
            </a:r>
            <a:r>
              <a:rPr sz="2400" spc="-5" dirty="0">
                <a:latin typeface="Times New Roman"/>
                <a:cs typeface="Times New Roman"/>
              </a:rPr>
              <a:t>Toxicité </a:t>
            </a:r>
            <a:r>
              <a:rPr sz="2400" dirty="0">
                <a:latin typeface="Times New Roman"/>
                <a:cs typeface="Times New Roman"/>
              </a:rPr>
              <a:t>pour la </a:t>
            </a:r>
            <a:r>
              <a:rPr sz="2400" spc="-5" dirty="0">
                <a:latin typeface="Times New Roman"/>
                <a:cs typeface="Times New Roman"/>
              </a:rPr>
              <a:t>peau et les </a:t>
            </a:r>
            <a:r>
              <a:rPr sz="2400" dirty="0">
                <a:latin typeface="Times New Roman"/>
                <a:cs typeface="Times New Roman"/>
              </a:rPr>
              <a:t>muqueuses </a:t>
            </a:r>
            <a:r>
              <a:rPr sz="2400" spc="-5" dirty="0">
                <a:latin typeface="Times New Roman"/>
                <a:cs typeface="Times New Roman"/>
              </a:rPr>
              <a:t>(oculaire, </a:t>
            </a:r>
            <a:r>
              <a:rPr sz="2400" dirty="0">
                <a:latin typeface="Times New Roman"/>
                <a:cs typeface="Times New Roman"/>
              </a:rPr>
              <a:t>nasale, </a:t>
            </a:r>
            <a:r>
              <a:rPr sz="2400" spc="-5" dirty="0">
                <a:latin typeface="Times New Roman"/>
                <a:cs typeface="Times New Roman"/>
              </a:rPr>
              <a:t>respiratoire,</a:t>
            </a:r>
            <a:r>
              <a:rPr sz="2400" spc="5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digestive).</a:t>
            </a:r>
            <a:endParaRPr sz="2400">
              <a:latin typeface="Times New Roman"/>
              <a:cs typeface="Times New Roman"/>
            </a:endParaRPr>
          </a:p>
          <a:p>
            <a:pPr algn="just">
              <a:lnSpc>
                <a:spcPct val="100000"/>
              </a:lnSpc>
              <a:spcBef>
                <a:spcPts val="15"/>
              </a:spcBef>
            </a:pPr>
            <a:endParaRPr sz="2400">
              <a:latin typeface="Times New Roman"/>
              <a:cs typeface="Times New Roman"/>
            </a:endParaRPr>
          </a:p>
          <a:p>
            <a:pPr marL="12700" algn="just">
              <a:lnSpc>
                <a:spcPct val="100000"/>
              </a:lnSpc>
            </a:pPr>
            <a:r>
              <a:rPr sz="2400" b="1" dirty="0">
                <a:latin typeface="Times New Roman"/>
                <a:cs typeface="Times New Roman"/>
              </a:rPr>
              <a:t>Tri </a:t>
            </a:r>
            <a:r>
              <a:rPr sz="2400" dirty="0">
                <a:latin typeface="Times New Roman"/>
                <a:cs typeface="Times New Roman"/>
              </a:rPr>
              <a:t>: </a:t>
            </a:r>
            <a:r>
              <a:rPr sz="2400" spc="-5" dirty="0">
                <a:latin typeface="Times New Roman"/>
                <a:cs typeface="Times New Roman"/>
              </a:rPr>
              <a:t>Des jerricanes </a:t>
            </a:r>
            <a:r>
              <a:rPr sz="2400" dirty="0">
                <a:latin typeface="Times New Roman"/>
                <a:cs typeface="Times New Roman"/>
              </a:rPr>
              <a:t>de </a:t>
            </a:r>
            <a:r>
              <a:rPr sz="2400" spc="-5" dirty="0">
                <a:latin typeface="Times New Roman"/>
                <a:cs typeface="Times New Roman"/>
              </a:rPr>
              <a:t>stockage </a:t>
            </a:r>
            <a:r>
              <a:rPr sz="2400" dirty="0">
                <a:latin typeface="Times New Roman"/>
                <a:cs typeface="Times New Roman"/>
              </a:rPr>
              <a:t>avec </a:t>
            </a:r>
            <a:r>
              <a:rPr sz="2400" spc="-5" dirty="0">
                <a:latin typeface="Times New Roman"/>
                <a:cs typeface="Times New Roman"/>
              </a:rPr>
              <a:t>étiquette </a:t>
            </a:r>
            <a:r>
              <a:rPr sz="2400" dirty="0">
                <a:latin typeface="Times New Roman"/>
                <a:cs typeface="Times New Roman"/>
              </a:rPr>
              <a:t>sont </a:t>
            </a:r>
            <a:r>
              <a:rPr sz="2400" spc="-5" dirty="0">
                <a:latin typeface="Times New Roman"/>
                <a:cs typeface="Times New Roman"/>
              </a:rPr>
              <a:t>prévus </a:t>
            </a:r>
            <a:r>
              <a:rPr sz="2400" dirty="0">
                <a:latin typeface="Times New Roman"/>
                <a:cs typeface="Times New Roman"/>
              </a:rPr>
              <a:t>pour </a:t>
            </a:r>
            <a:r>
              <a:rPr sz="2400" spc="-5" dirty="0">
                <a:latin typeface="Times New Roman"/>
                <a:cs typeface="Times New Roman"/>
              </a:rPr>
              <a:t>chaque</a:t>
            </a:r>
            <a:r>
              <a:rPr sz="2400" spc="1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catégorie.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3" name="object 7"/>
          <p:cNvSpPr txBox="1"/>
          <p:nvPr/>
        </p:nvSpPr>
        <p:spPr>
          <a:xfrm>
            <a:off x="1142976" y="4000504"/>
            <a:ext cx="7715336" cy="1109919"/>
          </a:xfrm>
          <a:prstGeom prst="rect">
            <a:avLst/>
          </a:prstGeom>
          <a:solidFill>
            <a:srgbClr val="D2D2D2"/>
          </a:solidFill>
        </p:spPr>
        <p:txBody>
          <a:bodyPr vert="horz" wrap="square" lIns="0" tIns="190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5"/>
              </a:spcBef>
            </a:pP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r>
              <a:rPr sz="2400" b="1" spc="-5" dirty="0">
                <a:latin typeface="Times New Roman"/>
                <a:cs typeface="Times New Roman"/>
              </a:rPr>
              <a:t>NE JAMAIS </a:t>
            </a:r>
            <a:r>
              <a:rPr sz="2400" b="1" dirty="0">
                <a:latin typeface="Times New Roman"/>
                <a:cs typeface="Times New Roman"/>
              </a:rPr>
              <a:t>METTRE </a:t>
            </a:r>
            <a:r>
              <a:rPr sz="2400" b="1" spc="-5" dirty="0">
                <a:latin typeface="Times New Roman"/>
                <a:cs typeface="Times New Roman"/>
              </a:rPr>
              <a:t>D’ACIDE NITRIQUE DANS </a:t>
            </a:r>
            <a:r>
              <a:rPr sz="2400" b="1" dirty="0">
                <a:latin typeface="Times New Roman"/>
                <a:cs typeface="Times New Roman"/>
              </a:rPr>
              <a:t>LES </a:t>
            </a:r>
            <a:r>
              <a:rPr sz="2400" b="1" spc="-5" dirty="0">
                <a:latin typeface="Times New Roman"/>
                <a:cs typeface="Times New Roman"/>
              </a:rPr>
              <a:t>BIDONS</a:t>
            </a:r>
            <a:r>
              <a:rPr sz="2400" b="1" spc="-45" dirty="0">
                <a:latin typeface="Times New Roman"/>
                <a:cs typeface="Times New Roman"/>
              </a:rPr>
              <a:t> </a:t>
            </a:r>
            <a:r>
              <a:rPr sz="2400" b="1" dirty="0">
                <a:latin typeface="Times New Roman"/>
                <a:cs typeface="Times New Roman"/>
              </a:rPr>
              <a:t>!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4" name="object 10"/>
          <p:cNvSpPr/>
          <p:nvPr/>
        </p:nvSpPr>
        <p:spPr>
          <a:xfrm>
            <a:off x="285720" y="4071942"/>
            <a:ext cx="857256" cy="100013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9"/>
          <p:cNvSpPr txBox="1"/>
          <p:nvPr/>
        </p:nvSpPr>
        <p:spPr>
          <a:xfrm>
            <a:off x="928662" y="357166"/>
            <a:ext cx="4143404" cy="38215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fr-FR" sz="2400" b="1" dirty="0" smtClean="0">
                <a:solidFill>
                  <a:srgbClr val="009999"/>
                </a:solidFill>
                <a:latin typeface="Times New Roman"/>
                <a:cs typeface="Times New Roman"/>
              </a:rPr>
              <a:t>2.4. </a:t>
            </a:r>
            <a:r>
              <a:rPr sz="2400" b="1" smtClean="0">
                <a:solidFill>
                  <a:srgbClr val="009999"/>
                </a:solidFill>
                <a:latin typeface="Times New Roman"/>
                <a:cs typeface="Times New Roman"/>
              </a:rPr>
              <a:t>Les </a:t>
            </a:r>
            <a:r>
              <a:rPr sz="2400" b="1" spc="-5" dirty="0">
                <a:solidFill>
                  <a:srgbClr val="009999"/>
                </a:solidFill>
                <a:latin typeface="Times New Roman"/>
                <a:cs typeface="Times New Roman"/>
              </a:rPr>
              <a:t>déchets</a:t>
            </a:r>
            <a:r>
              <a:rPr sz="2400" b="1" spc="-40" dirty="0">
                <a:solidFill>
                  <a:srgbClr val="009999"/>
                </a:solidFill>
                <a:latin typeface="Times New Roman"/>
                <a:cs typeface="Times New Roman"/>
              </a:rPr>
              <a:t> </a:t>
            </a:r>
            <a:r>
              <a:rPr sz="2400" b="1" spc="-5" dirty="0">
                <a:solidFill>
                  <a:srgbClr val="009999"/>
                </a:solidFill>
                <a:latin typeface="Times New Roman"/>
                <a:cs typeface="Times New Roman"/>
              </a:rPr>
              <a:t>liquides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3" name="object 11"/>
          <p:cNvSpPr/>
          <p:nvPr/>
        </p:nvSpPr>
        <p:spPr>
          <a:xfrm>
            <a:off x="428596" y="785794"/>
            <a:ext cx="8358246" cy="585791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59</TotalTime>
  <Words>1099</Words>
  <Application>Microsoft Office PowerPoint</Application>
  <PresentationFormat>Affichage à l'écran (4:3)</PresentationFormat>
  <Paragraphs>118</Paragraphs>
  <Slides>19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7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19</vt:i4>
      </vt:variant>
    </vt:vector>
  </HeadingPairs>
  <TitlesOfParts>
    <vt:vector size="27" baseType="lpstr">
      <vt:lpstr>Arial</vt:lpstr>
      <vt:lpstr>Calibri</vt:lpstr>
      <vt:lpstr>Carlito</vt:lpstr>
      <vt:lpstr>Courier New</vt:lpstr>
      <vt:lpstr>Symbol</vt:lpstr>
      <vt:lpstr>Times New Roman</vt:lpstr>
      <vt:lpstr>Wingdings</vt:lpstr>
      <vt:lpstr>Thème Office</vt:lpstr>
      <vt:lpstr>Chap V. CONSIGNES GENERALES Déchets Chimiques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 V. CONSIGNES GENERALES Déchets Chimiques</dc:title>
  <dc:creator>aicha</dc:creator>
  <cp:lastModifiedBy>aicha</cp:lastModifiedBy>
  <cp:revision>9</cp:revision>
  <dcterms:created xsi:type="dcterms:W3CDTF">2022-05-17T04:55:09Z</dcterms:created>
  <dcterms:modified xsi:type="dcterms:W3CDTF">2023-05-01T21:36:00Z</dcterms:modified>
</cp:coreProperties>
</file>