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304" r:id="rId7"/>
    <p:sldId id="280" r:id="rId8"/>
    <p:sldId id="281" r:id="rId9"/>
    <p:sldId id="302" r:id="rId10"/>
    <p:sldId id="282" r:id="rId11"/>
    <p:sldId id="283" r:id="rId12"/>
    <p:sldId id="284" r:id="rId13"/>
    <p:sldId id="285" r:id="rId14"/>
    <p:sldId id="286" r:id="rId15"/>
    <p:sldId id="311" r:id="rId16"/>
    <p:sldId id="313" r:id="rId17"/>
    <p:sldId id="288" r:id="rId18"/>
    <p:sldId id="289" r:id="rId19"/>
    <p:sldId id="290" r:id="rId20"/>
    <p:sldId id="291" r:id="rId21"/>
    <p:sldId id="292" r:id="rId22"/>
    <p:sldId id="293" r:id="rId23"/>
    <p:sldId id="306" r:id="rId24"/>
    <p:sldId id="294" r:id="rId25"/>
    <p:sldId id="295" r:id="rId26"/>
    <p:sldId id="296" r:id="rId27"/>
    <p:sldId id="297" r:id="rId28"/>
    <p:sldId id="27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D62D-C23A-447A-AD82-791624B3C1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60" y="3000372"/>
            <a:ext cx="413286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cisaillement</a:t>
            </a:r>
            <a:endParaRPr lang="fr-F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905250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3929090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290"/>
            <a:ext cx="3905250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3929090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0100" y="214290"/>
            <a:ext cx="70723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 Loi de HOOKE pour le cisaillement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928670"/>
            <a:ext cx="864399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beaucoup de matériaux,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déformation de cisaillement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linéairement proportionnelle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la contrainte de cisaillement.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1411712" cy="60960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57356" y="2285992"/>
            <a:ext cx="700092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coefficient de proportionnalité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appelé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module d'élasticité transversale ou de cisaillement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est semblable au module de Young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1428760" cy="62865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8253436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0430" y="285728"/>
            <a:ext cx="1789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 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071546"/>
            <a:ext cx="8715436" cy="11339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contrainte de cisaillement dans un corps métallique est égale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1050 kg/cm²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Si le module de cisaillement est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8400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/cm²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428868"/>
            <a:ext cx="736374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Déterminer la déformation de cisaillement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(Distorsion)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3071810"/>
            <a:ext cx="1459054" cy="4616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 :</a:t>
            </a:r>
            <a:endParaRPr kumimoji="0" lang="fr-FR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1071570" cy="9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4891827" cy="100013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1411712" cy="60960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071810"/>
            <a:ext cx="3519492" cy="363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643174" y="3071810"/>
            <a:ext cx="242889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Conversation: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1kg  =  0.01 </a:t>
            </a:r>
            <a:r>
              <a:rPr lang="fr-F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1kN = 100 kg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214290"/>
            <a:ext cx="75724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 Condition de résistance au cisaillement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928670"/>
            <a:ext cx="8643998" cy="1687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qu'une pièce sollicitée en cisaillement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résiste en toute sécurité, il faut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que la contrainte de cisaillement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ne dépasse pas une valeur critique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4" y="3071810"/>
            <a:ext cx="578646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 admissible en cisaillement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1341444" cy="9286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720" y="4071942"/>
            <a:ext cx="864399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une caractéristique du matériau, elle ne dépend pas des dimensions de la pièce sollicitée en cisaillement. Elle représente généralement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limite d'élasticité transversale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la pièce.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91194"/>
            <a:ext cx="1428760" cy="98107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71670" y="5643578"/>
            <a:ext cx="5500726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est la limite élastique en cisaillement; 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est le coefficient de sécurité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488" y="214290"/>
            <a:ext cx="34290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 Limite élastique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142984"/>
            <a:ext cx="871543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aciers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la limite élastique en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cisaillement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égale à la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moitié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la limite élastique en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traction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compression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3771921" cy="64294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4352956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43434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116" y="285728"/>
            <a:ext cx="28166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 Applications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357298"/>
            <a:ext cx="857256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cisaillement peut être utilisé dans le dimensionnement de pièces travaillant en cisaillement. Les exemples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plus simples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sont les assemblages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boulons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ou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rivets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https://notech.franceserv.com/assemblage/calcul-boulons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24" name="Picture 4" descr="https://notech.franceserv.com/assemblage/calcul-boulon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414340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6" name="Picture 6" descr="D:\My Files\Cours\A - Syllabus\Syllabus RM\RMChap5(Cisaillement).w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4000528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6116" y="142852"/>
            <a:ext cx="2400288" cy="582594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Synthèse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282" y="928670"/>
            <a:ext cx="7143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contraintes de cisaillement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(N/m²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ou Pascal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857892"/>
            <a:ext cx="707236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Déformation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longitudinale ou allongement relative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857232"/>
            <a:ext cx="1026921" cy="64294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357562"/>
            <a:ext cx="1895051" cy="89851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214282" y="2357430"/>
            <a:ext cx="392908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déformation de cisaillement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(Distorsion)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572140"/>
            <a:ext cx="1143008" cy="92468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000240"/>
            <a:ext cx="4057654" cy="3163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2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2786058"/>
            <a:ext cx="350046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 de résistance 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0"/>
            <a:ext cx="1285884" cy="57875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85720" y="642918"/>
            <a:ext cx="207170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Loi de Hooke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5720" y="1500174"/>
            <a:ext cx="571504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zh-CN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r>
              <a:rPr lang="fr-FR" altLang="zh-CN" sz="24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module d'élasticité transversale ou de cisaillement 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kumimoji="0" lang="fr-FR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MPa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).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module de Young.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643050"/>
            <a:ext cx="1285884" cy="57150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643182"/>
            <a:ext cx="1285884" cy="71437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85720" y="3786190"/>
            <a:ext cx="578646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 admissible en cisaillement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000504"/>
            <a:ext cx="1285884" cy="83393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85720" y="4429132"/>
            <a:ext cx="5786478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est la limite élastique en cisaillement; 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: est le coefficient de sécurité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5715016"/>
            <a:ext cx="3771921" cy="57150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85720" y="5786454"/>
            <a:ext cx="22860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Limite élastique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1" grpId="0" build="allAtOnce" animBg="1"/>
      <p:bldP spid="14" grpId="0" build="allAtOnce" animBg="1"/>
      <p:bldP spid="16" grpId="0" build="allAtOnce" animBg="1"/>
      <p:bldP spid="1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0430" y="285728"/>
            <a:ext cx="1789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 2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071546"/>
            <a:ext cx="8715436" cy="156966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veut assembler, à l'aide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rivets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dont le diamètre de chacun vaut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20 mm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deux tôles métalliques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140 mm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largeur 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10 mm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d'épaisseur. L'ensemble est soumis à un effort de traction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 = 10 000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comme montré par la figure ci-dessous.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6700844" cy="3416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868" y="285728"/>
            <a:ext cx="17011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Questions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000108"/>
            <a:ext cx="871543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1- Déterminer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nombre de rivets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nécessaires à cet assemblage si la contrainte admissible de cisaillement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pour chaque rivet, est égale à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86182" y="2357430"/>
            <a:ext cx="1279517" cy="4616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</a:t>
            </a:r>
            <a:endParaRPr kumimoji="0" lang="fr-FR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2928934"/>
            <a:ext cx="87154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1- Nous avons ici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un seul plan de cisaillement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La force de cisaillement (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effort tranchant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appliquée à la section cisaillée au niveau du plan de cisaillement est: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429132"/>
            <a:ext cx="1443040" cy="98734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357694"/>
            <a:ext cx="5405599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42844" y="5643578"/>
            <a:ext cx="307183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: nombre de rivets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44" y="6215082"/>
            <a:ext cx="307183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: effort tranchant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11" grpId="0" build="allAtOnce" animBg="1"/>
      <p:bldP spid="12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500042"/>
            <a:ext cx="33746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S'il y a un seul rivet, alors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1181103" cy="5830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7158" y="1214422"/>
            <a:ext cx="450059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contrainte de cisaillement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sur la section cisaillée (revenant à chaque rivet) est: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2857496"/>
            <a:ext cx="42851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condition de résistance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étant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0"/>
            <a:ext cx="1419232" cy="11289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285860"/>
            <a:ext cx="1557038" cy="110197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714620"/>
            <a:ext cx="1297547" cy="7143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643314"/>
            <a:ext cx="3143272" cy="192405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57158" y="4286256"/>
            <a:ext cx="19527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Alors, on écrit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5857892"/>
            <a:ext cx="485778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nombre de rivets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nécessaire à cet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assemblage est donc: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6000768"/>
            <a:ext cx="1366842" cy="5755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6643702" y="3571876"/>
            <a:ext cx="228601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Données: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90 </a:t>
            </a:r>
            <a:r>
              <a:rPr lang="fr-F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140mm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10mm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20mm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F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= 10 000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9" grpId="0" build="allAtOnce" animBg="1"/>
      <p:bldP spid="14" grpId="0" build="allAtOnce" animBg="1"/>
      <p:bldP spid="15" grpId="0" build="allAtOnce" animBg="1"/>
      <p:bldP spid="1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71736" y="214290"/>
            <a:ext cx="430919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strike="noStrike" cap="none" normalizeH="0" baseline="0" dirty="0" smtClean="0">
                <a:ln>
                  <a:noFill/>
                </a:ln>
                <a:solidFill>
                  <a:srgbClr val="2603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 de</a:t>
            </a:r>
            <a:r>
              <a:rPr kumimoji="0" lang="fr-FR" sz="3200" b="1" i="0" strike="noStrike" cap="none" normalizeH="0" dirty="0" smtClean="0">
                <a:ln>
                  <a:noFill/>
                </a:ln>
                <a:solidFill>
                  <a:srgbClr val="2603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présentation </a:t>
            </a:r>
            <a:endParaRPr kumimoji="0" lang="fr-FR" sz="3200" b="0" i="0" strike="noStrike" cap="none" normalizeH="0" baseline="0" dirty="0" smtClean="0">
              <a:ln>
                <a:noFill/>
              </a:ln>
              <a:solidFill>
                <a:srgbClr val="260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928670"/>
            <a:ext cx="27045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Introduction  </a:t>
            </a:r>
            <a:endParaRPr lang="fr-F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28992" y="928670"/>
            <a:ext cx="23407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Définitions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1714488"/>
            <a:ext cx="478634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de cisaillement </a:t>
            </a:r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2500306"/>
            <a:ext cx="51435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Déformation de cisaillement </a:t>
            </a:r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3286124"/>
            <a:ext cx="62151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Loi de HOOKE pour le cisaillement </a:t>
            </a:r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3240" y="5643578"/>
            <a:ext cx="190949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9-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7158" y="4071942"/>
            <a:ext cx="67151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 Condition de résistance au cisaillement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57158" y="4857760"/>
            <a:ext cx="303640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 Limite élastique</a:t>
            </a:r>
            <a:endParaRPr lang="fr-F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7158" y="5643578"/>
            <a:ext cx="24908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 Applications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25" grpId="0" build="allAtOnce" animBg="1"/>
      <p:bldP spid="11" grpId="0" build="allAtOnce" animBg="1"/>
      <p:bldP spid="13" grpId="0" build="allAtOnce" animBg="1"/>
      <p:bldP spid="1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147913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42910" y="500042"/>
            <a:ext cx="78581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nombre de rivets obtenu est disposé sur la figure ci dessous.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357166"/>
            <a:ext cx="871543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2- Vérifier la résistance du système si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 admissible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chacune des deux tôles est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/mm²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9058" y="1285860"/>
            <a:ext cx="1279517" cy="4616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</a:t>
            </a:r>
            <a:endParaRPr kumimoji="0" lang="fr-FR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857364"/>
            <a:ext cx="871543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vérifier la résistance du système, on doit vérifier la résistance de chacune des deux tôles au niveau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section dangereuse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qui passe naturellement par les axes des rivets, avec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 = 140 mm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 = 10 mm,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 = 20 mm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643314"/>
            <a:ext cx="6143668" cy="292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5429288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286512" y="4214818"/>
            <a:ext cx="264320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Données: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1-1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/mm²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140mm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10mm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20mm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= 10 000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357166"/>
            <a:ext cx="5417573" cy="461665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condition de résistance pour la traction: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1604342" cy="75247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1643074" cy="11430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285860"/>
            <a:ext cx="1072311" cy="114300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714620"/>
            <a:ext cx="2051142" cy="11430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214818"/>
            <a:ext cx="5476875" cy="8572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00034" y="5357826"/>
            <a:ext cx="500066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condition de résistance pour la traction est vérifiée, alors le système résiste à l'effort de traction appliqué.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3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if cisail 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71546"/>
            <a:ext cx="3094325" cy="2657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6" name="Picture 4" descr="0gif-cisail-001peti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143272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8" name="Picture 6" descr="1Gif cisai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143272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80" name="Picture 8" descr="2gif-cisail-0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00504"/>
            <a:ext cx="311944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28860" y="285728"/>
            <a:ext cx="4463017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Remarque (section cisaillée)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4143372" y="2285992"/>
            <a:ext cx="714380" cy="4286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4143372" y="5000636"/>
            <a:ext cx="714380" cy="4286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0430" y="285728"/>
            <a:ext cx="1789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 3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142984"/>
            <a:ext cx="8715436" cy="113396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Trois tôles en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acier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sont assemblées entre elles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deux rivets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diamètre chacun égale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17 mm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6929486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000108"/>
            <a:ext cx="871543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1- Vérifier la résistance des rivets si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 admissible de cisaillement [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] = 900 kg/cm².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4744" y="214290"/>
            <a:ext cx="17011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Questions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9058" y="2143116"/>
            <a:ext cx="1279517" cy="4616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</a:t>
            </a:r>
            <a:endParaRPr kumimoji="0" lang="fr-FR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786058"/>
            <a:ext cx="87154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Nous avons ici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plans de cisaillement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La force de cisaillement (effort tranchant) appliquée à la section cisaillée, au niveau d'un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seul plan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cisaillement est: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357694"/>
            <a:ext cx="1279672" cy="8572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357694"/>
            <a:ext cx="7149515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7" y="285728"/>
            <a:ext cx="1357323" cy="98584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1357319" cy="10715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500174"/>
            <a:ext cx="1357322" cy="107157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7158" y="571480"/>
            <a:ext cx="211147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S'il y a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rivets.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1428736"/>
            <a:ext cx="50006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contrainte de cisaillement sur la section cisaillée (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revenant à chaque rivet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est: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4643446"/>
            <a:ext cx="221454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Données: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900 kg/cm²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17 mm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= 4t = 4000kg =40kN 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786058"/>
            <a:ext cx="1271594" cy="64294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643314"/>
            <a:ext cx="2076813" cy="109061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643314"/>
            <a:ext cx="3360874" cy="10715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57158" y="2857496"/>
            <a:ext cx="42799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Avec la condition de résistance: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3929066"/>
            <a:ext cx="194316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Donc on écrit: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5000636"/>
            <a:ext cx="5514512" cy="8572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071802" y="6143644"/>
            <a:ext cx="547137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Alors la résistance des rivets </a:t>
            </a:r>
            <a:r>
              <a:rPr lang="fr-F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 vérifiée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3" grpId="0" build="allAtOnce" animBg="1"/>
      <p:bldP spid="14" grpId="0" build="allAtOnce" animBg="1"/>
      <p:bldP spid="16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66"/>
            <a:ext cx="871543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2- Déterminer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l'épaisseur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minimale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chacune des deux tôles si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]= 1200 kg/cm².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29058" y="1428736"/>
            <a:ext cx="1279517" cy="4616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</a:t>
            </a:r>
            <a:endParaRPr kumimoji="0" lang="fr-FR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071678"/>
            <a:ext cx="34290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 normale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une des deux tôles à la section dangereuse est: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5074" y="4786322"/>
            <a:ext cx="278608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Données: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1200 kg/cm²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17 mm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71679"/>
            <a:ext cx="5324475" cy="250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59" y="3929066"/>
            <a:ext cx="3037995" cy="100013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72074"/>
            <a:ext cx="3000396" cy="90611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072074"/>
            <a:ext cx="2284002" cy="9286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071538" y="6215082"/>
            <a:ext cx="657229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Chaque tôles est au moins de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10,4 mm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d’épaisseur.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13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Merci pour votre attention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214282" y="970517"/>
            <a:ext cx="8715436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contraintes de cisaillement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présenter dans beaucoup de domaines pratiques.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figure 1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montre deux plaques liées par un rivet simple, soumise à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force de traction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Nous imaginons que le rivet est divisé en deux parties au niveau du plan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 alors la moitié supérieure du rivet tend à glisser au-dessus de la moitié inférieure, et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contrainte de cisaillement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établie dans le plan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Fig.2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8926" y="214290"/>
            <a:ext cx="305942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Introduction  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4214842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8"/>
            <a:ext cx="4357718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6116" y="214290"/>
            <a:ext cx="26452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Définitions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y 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cisaillement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lorsqu'une pièce est sollicitée par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deux forces égales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même droite d'action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mais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sens contraires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qui tendent à faire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glisser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l'une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sur l'autre des deux parties de la pièce (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action d'une paire de ciseaux sur une feuille de papier)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ssi.lycee-europe-dunkerque.fr/userfiles/images/5-RDM/cisaillement/cisaillemen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414340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2" name="Picture 2" descr="Conclusion beneficial Accustom scissors cutting gif Logical tile Lem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4071966" cy="2743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57356" y="214290"/>
            <a:ext cx="54292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Contrainte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cisaillement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2795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considère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tôle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section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encastrée dans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massif rigide fixe (Fig. 2).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long de ce massif, on applique verticalement la lame d'une cisaille avec une force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appelée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effort tranchant.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tôle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alors soumise au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cisaillement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Alors la cisaille a fait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glisser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les sections voisines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l'une sur l'autre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 niveau de l'encastrement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C’,D’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8" y="4000504"/>
            <a:ext cx="321471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Système soumis à un effort tranchant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Cisaillemen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143512"/>
            <a:ext cx="2857520" cy="1333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5238750" cy="27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écan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143404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14678" y="428604"/>
            <a:ext cx="26413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Effort tranchant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012688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357166"/>
            <a:ext cx="857256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supposant que toutes les fibres de la tôle supportent la même tension 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donc: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1500198" cy="11430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00232" y="1428736"/>
            <a:ext cx="685804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Contrainte de cisaillement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c'est l'intensité de l'effort tranchant par unité de surface. Elle se mesure en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N/m²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(ou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Pascal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928934"/>
            <a:ext cx="5929354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18" y="214290"/>
            <a:ext cx="57150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Déformation de cisaillement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928670"/>
            <a:ext cx="857256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considère la section cisaillée dans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on la montre par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La section -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C'D'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glisse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 rapport à la section -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déviation 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déformation de cisaillement)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 comme suite: 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1657358" cy="8572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2085975" cy="11430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572140"/>
            <a:ext cx="1285884" cy="10402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000372"/>
            <a:ext cx="6210300" cy="368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214290"/>
            <a:ext cx="82153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Courbe contrainte/déformation dans un essai de cisaillement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28662" y="5072074"/>
            <a:ext cx="707236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τ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contrainte tangentielle (contrainte de cisaillement) ;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γ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: déformation ;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zone de déformation élastique.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ABCD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: zone de déformation permanente (plastique).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722132" cy="3733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1166</Words>
  <Application>Microsoft Office PowerPoint</Application>
  <PresentationFormat>Affichage à l'écran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Synthèse 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 lenovo</dc:creator>
  <cp:lastModifiedBy>pc lenovo</cp:lastModifiedBy>
  <cp:revision>229</cp:revision>
  <dcterms:created xsi:type="dcterms:W3CDTF">2022-03-20T19:03:37Z</dcterms:created>
  <dcterms:modified xsi:type="dcterms:W3CDTF">2023-04-24T14:23:23Z</dcterms:modified>
</cp:coreProperties>
</file>