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7" r:id="rId3"/>
    <p:sldId id="258" r:id="rId4"/>
    <p:sldId id="259" r:id="rId5"/>
    <p:sldId id="264" r:id="rId6"/>
    <p:sldId id="260" r:id="rId7"/>
    <p:sldId id="263" r:id="rId8"/>
    <p:sldId id="261" r:id="rId9"/>
    <p:sldId id="262" r:id="rId10"/>
    <p:sldId id="265" r:id="rId11"/>
    <p:sldId id="266" r:id="rId12"/>
    <p:sldId id="267" r:id="rId13"/>
    <p:sldId id="268" r:id="rId14"/>
    <p:sldId id="269" r:id="rId15"/>
    <p:sldId id="270" r:id="rId16"/>
    <p:sldId id="271" r:id="rId17"/>
    <p:sldId id="272"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6" r:id="rId39"/>
    <p:sldId id="297" r:id="rId40"/>
    <p:sldId id="299" r:id="rId41"/>
    <p:sldId id="298" r:id="rId42"/>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7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7" name="Triangle isocèle 6"/>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re 7"/>
          <p:cNvSpPr>
            <a:spLocks noGrp="1"/>
          </p:cNvSpPr>
          <p:nvPr>
            <p:ph type="ctrTitle"/>
          </p:nvPr>
        </p:nvSpPr>
        <p:spPr>
          <a:xfrm>
            <a:off x="540544" y="776288"/>
            <a:ext cx="8062912" cy="1470025"/>
          </a:xfrm>
        </p:spPr>
        <p:txBody>
          <a:bodyPr anchor="b">
            <a:normAutofit/>
          </a:bodyPr>
          <a:lstStyle>
            <a:lvl1pPr algn="r">
              <a:defRPr sz="4400"/>
            </a:lvl1pPr>
          </a:lstStyle>
          <a:p>
            <a:r>
              <a:rPr kumimoji="0" lang="fr-FR" smtClean="0"/>
              <a:t>Cliquez pour modifier le style du titre</a:t>
            </a:r>
            <a:endParaRPr kumimoji="0" lang="en-US"/>
          </a:p>
        </p:txBody>
      </p:sp>
      <p:sp>
        <p:nvSpPr>
          <p:cNvPr id="9" name="Sous-titre 8"/>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smtClean="0"/>
              <a:t>Cliquez pour modifier le style des sous-titres du masque</a:t>
            </a:r>
            <a:endParaRPr kumimoji="0" lang="en-US"/>
          </a:p>
        </p:txBody>
      </p:sp>
      <p:sp>
        <p:nvSpPr>
          <p:cNvPr id="28" name="Espace réservé de la date 27"/>
          <p:cNvSpPr>
            <a:spLocks noGrp="1"/>
          </p:cNvSpPr>
          <p:nvPr>
            <p:ph type="dt" sz="half" idx="10"/>
          </p:nvPr>
        </p:nvSpPr>
        <p:spPr>
          <a:xfrm>
            <a:off x="1371600" y="6012656"/>
            <a:ext cx="5791200" cy="365125"/>
          </a:xfrm>
        </p:spPr>
        <p:txBody>
          <a:bodyPr tIns="0" bIns="0" anchor="t"/>
          <a:lstStyle>
            <a:lvl1pPr algn="r">
              <a:defRPr sz="1000"/>
            </a:lvl1pPr>
          </a:lstStyle>
          <a:p>
            <a:fld id="{388BC862-BC8E-4F0D-9B9D-320AF7F6E622}" type="datetimeFigureOut">
              <a:rPr lang="fr-FR" smtClean="0"/>
              <a:pPr/>
              <a:t>23/05/2023</a:t>
            </a:fld>
            <a:endParaRPr lang="fr-FR"/>
          </a:p>
        </p:txBody>
      </p:sp>
      <p:sp>
        <p:nvSpPr>
          <p:cNvPr id="17" name="Espace réservé du pied de page 16"/>
          <p:cNvSpPr>
            <a:spLocks noGrp="1"/>
          </p:cNvSpPr>
          <p:nvPr>
            <p:ph type="ftr" sz="quarter" idx="11"/>
          </p:nvPr>
        </p:nvSpPr>
        <p:spPr>
          <a:xfrm>
            <a:off x="1371600" y="5650704"/>
            <a:ext cx="5791200" cy="365125"/>
          </a:xfrm>
        </p:spPr>
        <p:txBody>
          <a:bodyPr tIns="0" bIns="0" anchor="b"/>
          <a:lstStyle>
            <a:lvl1pPr algn="r">
              <a:defRPr sz="1100"/>
            </a:lvl1pPr>
          </a:lstStyle>
          <a:p>
            <a:endParaRPr lang="fr-FR"/>
          </a:p>
        </p:txBody>
      </p:sp>
      <p:sp>
        <p:nvSpPr>
          <p:cNvPr id="29" name="Espace réservé du numéro de diapositive 28"/>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63998AA9-C581-4680-A009-45A657F06C44}"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388BC862-BC8E-4F0D-9B9D-320AF7F6E622}" type="datetimeFigureOut">
              <a:rPr lang="fr-FR" smtClean="0"/>
              <a:pPr/>
              <a:t>23/05/2023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3998AA9-C581-4680-A009-45A657F06C44}"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781800" y="381000"/>
            <a:ext cx="1905000" cy="5486400"/>
          </a:xfrm>
        </p:spPr>
        <p:txBody>
          <a:bodyPr vert="eaVer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457200" y="381000"/>
            <a:ext cx="6248400" cy="5486400"/>
          </a:xfrm>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388BC862-BC8E-4F0D-9B9D-320AF7F6E622}" type="datetimeFigureOut">
              <a:rPr lang="fr-FR" smtClean="0"/>
              <a:pPr/>
              <a:t>23/05/2023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3998AA9-C581-4680-A009-45A657F06C44}"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457200" y="267494"/>
            <a:ext cx="8229600" cy="1399032"/>
          </a:xfrm>
        </p:spPr>
        <p:txBody>
          <a:bodyPr/>
          <a:lstStyle/>
          <a:p>
            <a:r>
              <a:rPr kumimoji="0" lang="fr-FR" smtClean="0"/>
              <a:t>Cliquez pour modifier le style du titre</a:t>
            </a:r>
            <a:endParaRPr kumimoji="0" lang="en-US"/>
          </a:p>
        </p:txBody>
      </p:sp>
      <p:sp>
        <p:nvSpPr>
          <p:cNvPr id="3" name="Espace réservé du contenu 2"/>
          <p:cNvSpPr>
            <a:spLocks noGrp="1"/>
          </p:cNvSpPr>
          <p:nvPr>
            <p:ph idx="1"/>
          </p:nvPr>
        </p:nvSpPr>
        <p:spPr>
          <a:xfrm>
            <a:off x="457200" y="1882808"/>
            <a:ext cx="8229600" cy="45720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a:xfrm>
            <a:off x="4791456" y="6480048"/>
            <a:ext cx="2133600" cy="301752"/>
          </a:xfrm>
        </p:spPr>
        <p:txBody>
          <a:bodyPr/>
          <a:lstStyle/>
          <a:p>
            <a:fld id="{388BC862-BC8E-4F0D-9B9D-320AF7F6E622}" type="datetimeFigureOut">
              <a:rPr lang="fr-FR" smtClean="0"/>
              <a:pPr/>
              <a:t>23/05/2023</a:t>
            </a:fld>
            <a:endParaRPr lang="fr-FR"/>
          </a:p>
        </p:txBody>
      </p:sp>
      <p:sp>
        <p:nvSpPr>
          <p:cNvPr id="5" name="Espace réservé du pied de page 4"/>
          <p:cNvSpPr>
            <a:spLocks noGrp="1"/>
          </p:cNvSpPr>
          <p:nvPr>
            <p:ph type="ftr" sz="quarter" idx="11"/>
          </p:nvPr>
        </p:nvSpPr>
        <p:spPr>
          <a:xfrm>
            <a:off x="457200" y="6480969"/>
            <a:ext cx="4260056" cy="300831"/>
          </a:xfrm>
        </p:spPr>
        <p:txBody>
          <a:bodyPr/>
          <a:lstStyle/>
          <a:p>
            <a:endParaRPr lang="fr-FR"/>
          </a:p>
        </p:txBody>
      </p:sp>
      <p:sp>
        <p:nvSpPr>
          <p:cNvPr id="6" name="Espace réservé du numéro de diapositive 5"/>
          <p:cNvSpPr>
            <a:spLocks noGrp="1"/>
          </p:cNvSpPr>
          <p:nvPr>
            <p:ph type="sldNum" sz="quarter" idx="12"/>
          </p:nvPr>
        </p:nvSpPr>
        <p:spPr/>
        <p:txBody>
          <a:bodyPr/>
          <a:lstStyle/>
          <a:p>
            <a:fld id="{63998AA9-C581-4680-A009-45A657F06C44}"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bg>
      <p:bgRef idx="1002">
        <a:schemeClr val="bg1"/>
      </p:bgRef>
    </p:bg>
    <p:spTree>
      <p:nvGrpSpPr>
        <p:cNvPr id="1" name=""/>
        <p:cNvGrpSpPr/>
        <p:nvPr/>
      </p:nvGrpSpPr>
      <p:grpSpPr>
        <a:xfrm>
          <a:off x="0" y="0"/>
          <a:ext cx="0" cy="0"/>
          <a:chOff x="0" y="0"/>
          <a:chExt cx="0" cy="0"/>
        </a:xfrm>
      </p:grpSpPr>
      <p:sp>
        <p:nvSpPr>
          <p:cNvPr id="9" name="Triangle rectangle 8"/>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a:solidFill>
                <a:schemeClr val="lt1"/>
              </a:solidFill>
              <a:latin typeface="+mn-lt"/>
              <a:ea typeface="+mn-ea"/>
              <a:cs typeface="+mn-cs"/>
            </a:endParaRPr>
          </a:p>
        </p:txBody>
      </p:sp>
      <p:sp>
        <p:nvSpPr>
          <p:cNvPr id="8" name="Triangle isocèle 7"/>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 name="Espace réservé de la date 3"/>
          <p:cNvSpPr>
            <a:spLocks noGrp="1"/>
          </p:cNvSpPr>
          <p:nvPr>
            <p:ph type="dt" sz="half" idx="10"/>
          </p:nvPr>
        </p:nvSpPr>
        <p:spPr>
          <a:xfrm>
            <a:off x="6955632" y="6477000"/>
            <a:ext cx="2133600" cy="304800"/>
          </a:xfrm>
        </p:spPr>
        <p:txBody>
          <a:bodyPr/>
          <a:lstStyle/>
          <a:p>
            <a:fld id="{388BC862-BC8E-4F0D-9B9D-320AF7F6E622}" type="datetimeFigureOut">
              <a:rPr lang="fr-FR" smtClean="0"/>
              <a:pPr/>
              <a:t>23/05/2023</a:t>
            </a:fld>
            <a:endParaRPr lang="fr-FR"/>
          </a:p>
        </p:txBody>
      </p:sp>
      <p:sp>
        <p:nvSpPr>
          <p:cNvPr id="5" name="Espace réservé du pied de page 4"/>
          <p:cNvSpPr>
            <a:spLocks noGrp="1"/>
          </p:cNvSpPr>
          <p:nvPr>
            <p:ph type="ftr" sz="quarter" idx="11"/>
          </p:nvPr>
        </p:nvSpPr>
        <p:spPr>
          <a:xfrm>
            <a:off x="2619376" y="6480969"/>
            <a:ext cx="4260056" cy="300831"/>
          </a:xfrm>
        </p:spPr>
        <p:txBody>
          <a:bodyPr/>
          <a:lstStyle/>
          <a:p>
            <a:endParaRPr lang="fr-FR"/>
          </a:p>
        </p:txBody>
      </p:sp>
      <p:sp>
        <p:nvSpPr>
          <p:cNvPr id="6" name="Espace réservé du numéro de diapositive 5"/>
          <p:cNvSpPr>
            <a:spLocks noGrp="1"/>
          </p:cNvSpPr>
          <p:nvPr>
            <p:ph type="sldNum" sz="quarter" idx="12"/>
          </p:nvPr>
        </p:nvSpPr>
        <p:spPr>
          <a:xfrm>
            <a:off x="8451056" y="809624"/>
            <a:ext cx="502920" cy="300831"/>
          </a:xfrm>
        </p:spPr>
        <p:txBody>
          <a:bodyPr/>
          <a:lstStyle/>
          <a:p>
            <a:fld id="{63998AA9-C581-4680-A009-45A657F06C44}" type="slidenum">
              <a:rPr lang="fr-FR" smtClean="0"/>
              <a:pPr/>
              <a:t>‹N°›</a:t>
            </a:fld>
            <a:endParaRPr lang="fr-FR"/>
          </a:p>
        </p:txBody>
      </p:sp>
      <p:cxnSp>
        <p:nvCxnSpPr>
          <p:cNvPr id="11" name="Connecteur droit 10"/>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Connecteur droit 9"/>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Titre 1"/>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smtClean="0"/>
              <a:t>Cliquez pour modifier les styles du texte du masque</a:t>
            </a: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marL="0" algn="l">
              <a:defRPr/>
            </a:lvl1pPr>
          </a:lstStyle>
          <a:p>
            <a:r>
              <a:rPr kumimoji="0" lang="fr-FR" smtClean="0"/>
              <a:t>Cliquez pour modifier le style du titre</a:t>
            </a:r>
            <a:endParaRPr kumimoji="0" lang="en-US"/>
          </a:p>
        </p:txBody>
      </p:sp>
      <p:sp>
        <p:nvSpPr>
          <p:cNvPr id="3" name="Espace réservé du contenu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u contenu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a:xfrm>
            <a:off x="4791456" y="6480969"/>
            <a:ext cx="2133600" cy="301752"/>
          </a:xfrm>
        </p:spPr>
        <p:txBody>
          <a:bodyPr/>
          <a:lstStyle/>
          <a:p>
            <a:fld id="{388BC862-BC8E-4F0D-9B9D-320AF7F6E622}" type="datetimeFigureOut">
              <a:rPr lang="fr-FR" smtClean="0"/>
              <a:pPr/>
              <a:t>23/05/2023</a:t>
            </a:fld>
            <a:endParaRPr lang="fr-FR"/>
          </a:p>
        </p:txBody>
      </p:sp>
      <p:sp>
        <p:nvSpPr>
          <p:cNvPr id="6" name="Espace réservé du pied de page 5"/>
          <p:cNvSpPr>
            <a:spLocks noGrp="1"/>
          </p:cNvSpPr>
          <p:nvPr>
            <p:ph type="ftr" sz="quarter" idx="11"/>
          </p:nvPr>
        </p:nvSpPr>
        <p:spPr>
          <a:xfrm>
            <a:off x="457200" y="6480969"/>
            <a:ext cx="4260056" cy="301752"/>
          </a:xfrm>
        </p:spPr>
        <p:txBody>
          <a:bodyPr/>
          <a:lstStyle/>
          <a:p>
            <a:endParaRPr lang="fr-FR"/>
          </a:p>
        </p:txBody>
      </p:sp>
      <p:sp>
        <p:nvSpPr>
          <p:cNvPr id="7" name="Espace réservé du numéro de diapositive 6"/>
          <p:cNvSpPr>
            <a:spLocks noGrp="1"/>
          </p:cNvSpPr>
          <p:nvPr>
            <p:ph type="sldNum" sz="quarter" idx="12"/>
          </p:nvPr>
        </p:nvSpPr>
        <p:spPr>
          <a:xfrm>
            <a:off x="7589520" y="6480969"/>
            <a:ext cx="502920" cy="301752"/>
          </a:xfrm>
        </p:spPr>
        <p:txBody>
          <a:bodyPr/>
          <a:lstStyle/>
          <a:p>
            <a:fld id="{63998AA9-C581-4680-A009-45A657F06C44}"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ison">
    <p:bg>
      <p:bgRef idx="1002">
        <a:schemeClr val="bg2"/>
      </p:bgRef>
    </p:bg>
    <p:spTree>
      <p:nvGrpSpPr>
        <p:cNvPr id="1" name=""/>
        <p:cNvGrpSpPr/>
        <p:nvPr/>
      </p:nvGrpSpPr>
      <p:grpSpPr>
        <a:xfrm>
          <a:off x="0" y="0"/>
          <a:ext cx="0" cy="0"/>
          <a:chOff x="0" y="0"/>
          <a:chExt cx="0" cy="0"/>
        </a:xfrm>
      </p:grpSpPr>
      <p:sp>
        <p:nvSpPr>
          <p:cNvPr id="2" name="Titre 1"/>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4" name="Espace réservé du texte 3"/>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5" name="Espace réservé du contenu 4"/>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6" name="Espace réservé du contenu 5"/>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7" name="Espace réservé de la date 6"/>
          <p:cNvSpPr>
            <a:spLocks noGrp="1"/>
          </p:cNvSpPr>
          <p:nvPr>
            <p:ph type="dt" sz="half" idx="10"/>
          </p:nvPr>
        </p:nvSpPr>
        <p:spPr>
          <a:xfrm>
            <a:off x="4791456" y="6480969"/>
            <a:ext cx="2130552" cy="301752"/>
          </a:xfrm>
        </p:spPr>
        <p:txBody>
          <a:bodyPr/>
          <a:lstStyle/>
          <a:p>
            <a:fld id="{388BC862-BC8E-4F0D-9B9D-320AF7F6E622}" type="datetimeFigureOut">
              <a:rPr lang="fr-FR" smtClean="0"/>
              <a:pPr/>
              <a:t>23/05/2023</a:t>
            </a:fld>
            <a:endParaRPr lang="fr-FR"/>
          </a:p>
        </p:txBody>
      </p:sp>
      <p:sp>
        <p:nvSpPr>
          <p:cNvPr id="8" name="Espace réservé du pied de page 7"/>
          <p:cNvSpPr>
            <a:spLocks noGrp="1"/>
          </p:cNvSpPr>
          <p:nvPr>
            <p:ph type="ftr" sz="quarter" idx="11"/>
          </p:nvPr>
        </p:nvSpPr>
        <p:spPr>
          <a:xfrm>
            <a:off x="457200" y="6480969"/>
            <a:ext cx="4261104" cy="301752"/>
          </a:xfrm>
        </p:spPr>
        <p:txBody>
          <a:bodyPr/>
          <a:lstStyle/>
          <a:p>
            <a:endParaRPr lang="fr-FR"/>
          </a:p>
        </p:txBody>
      </p:sp>
      <p:sp>
        <p:nvSpPr>
          <p:cNvPr id="9" name="Espace réservé du numéro de diapositive 8"/>
          <p:cNvSpPr>
            <a:spLocks noGrp="1"/>
          </p:cNvSpPr>
          <p:nvPr>
            <p:ph type="sldNum" sz="quarter" idx="12"/>
          </p:nvPr>
        </p:nvSpPr>
        <p:spPr>
          <a:xfrm>
            <a:off x="7589520" y="6483096"/>
            <a:ext cx="502920" cy="301752"/>
          </a:xfrm>
        </p:spPr>
        <p:txBody>
          <a:bodyPr/>
          <a:lstStyle>
            <a:lvl1pPr algn="ctr">
              <a:defRPr/>
            </a:lvl1pPr>
          </a:lstStyle>
          <a:p>
            <a:fld id="{63998AA9-C581-4680-A009-45A657F06C44}" type="slidenum">
              <a:rPr lang="fr-FR" smtClean="0"/>
              <a:pPr/>
              <a:t>‹N°›</a:t>
            </a:fld>
            <a:endParaRPr lang="fr-FR"/>
          </a:p>
        </p:txBody>
      </p:sp>
    </p:spTree>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b="0"/>
            </a:lvl1pPr>
          </a:lstStyle>
          <a:p>
            <a:r>
              <a:rPr kumimoji="0" lang="fr-FR" smtClean="0"/>
              <a:t>Cliquez pour modifier le style du titre</a:t>
            </a:r>
            <a:endParaRPr kumimoji="0" lang="en-US"/>
          </a:p>
        </p:txBody>
      </p:sp>
      <p:sp>
        <p:nvSpPr>
          <p:cNvPr id="3" name="Espace réservé de la date 2"/>
          <p:cNvSpPr>
            <a:spLocks noGrp="1"/>
          </p:cNvSpPr>
          <p:nvPr>
            <p:ph type="dt" sz="half" idx="10"/>
          </p:nvPr>
        </p:nvSpPr>
        <p:spPr/>
        <p:txBody>
          <a:bodyPr/>
          <a:lstStyle/>
          <a:p>
            <a:fld id="{388BC862-BC8E-4F0D-9B9D-320AF7F6E622}" type="datetimeFigureOut">
              <a:rPr lang="fr-FR" smtClean="0"/>
              <a:pPr/>
              <a:t>23/05/2023</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63998AA9-C581-4680-A009-45A657F06C44}"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a:xfrm>
            <a:off x="4791456" y="6480969"/>
            <a:ext cx="2133600" cy="301752"/>
          </a:xfrm>
        </p:spPr>
        <p:txBody>
          <a:bodyPr/>
          <a:lstStyle/>
          <a:p>
            <a:fld id="{388BC862-BC8E-4F0D-9B9D-320AF7F6E622}" type="datetimeFigureOut">
              <a:rPr lang="fr-FR" smtClean="0"/>
              <a:pPr/>
              <a:t>23/05/2023</a:t>
            </a:fld>
            <a:endParaRPr lang="fr-FR"/>
          </a:p>
        </p:txBody>
      </p:sp>
      <p:sp>
        <p:nvSpPr>
          <p:cNvPr id="3" name="Espace réservé du pied de page 2"/>
          <p:cNvSpPr>
            <a:spLocks noGrp="1"/>
          </p:cNvSpPr>
          <p:nvPr>
            <p:ph type="ftr" sz="quarter" idx="11"/>
          </p:nvPr>
        </p:nvSpPr>
        <p:spPr>
          <a:xfrm>
            <a:off x="457200" y="6481890"/>
            <a:ext cx="4260056" cy="300831"/>
          </a:xfrm>
        </p:spPr>
        <p:txBody>
          <a:bodyPr/>
          <a:lstStyle/>
          <a:p>
            <a:endParaRPr lang="fr-FR"/>
          </a:p>
        </p:txBody>
      </p:sp>
      <p:sp>
        <p:nvSpPr>
          <p:cNvPr id="4" name="Espace réservé du numéro de diapositive 3"/>
          <p:cNvSpPr>
            <a:spLocks noGrp="1"/>
          </p:cNvSpPr>
          <p:nvPr>
            <p:ph type="sldNum" sz="quarter" idx="12"/>
          </p:nvPr>
        </p:nvSpPr>
        <p:spPr>
          <a:xfrm>
            <a:off x="7589520" y="6480969"/>
            <a:ext cx="502920" cy="301752"/>
          </a:xfrm>
        </p:spPr>
        <p:txBody>
          <a:bodyPr/>
          <a:lstStyle/>
          <a:p>
            <a:fld id="{63998AA9-C581-4680-A009-45A657F06C44}"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bg>
      <p:bgRef idx="1002">
        <a:schemeClr val="bg2"/>
      </p:bgRef>
    </p:bg>
    <p:spTree>
      <p:nvGrpSpPr>
        <p:cNvPr id="1" name=""/>
        <p:cNvGrpSpPr/>
        <p:nvPr/>
      </p:nvGrpSpPr>
      <p:grpSpPr>
        <a:xfrm>
          <a:off x="0" y="0"/>
          <a:ext cx="0" cy="0"/>
          <a:chOff x="0" y="0"/>
          <a:chExt cx="0" cy="0"/>
        </a:xfrm>
      </p:grpSpPr>
      <p:sp>
        <p:nvSpPr>
          <p:cNvPr id="2" name="Titre 1"/>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fr-FR" smtClean="0"/>
              <a:t>Cliquez pour modifier le style du titre</a:t>
            </a:r>
            <a:endParaRPr kumimoji="0" lang="en-US"/>
          </a:p>
        </p:txBody>
      </p:sp>
      <p:sp>
        <p:nvSpPr>
          <p:cNvPr id="3" name="Espace réservé du texte 2"/>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fr-FR" smtClean="0"/>
              <a:t>Cliquez pour modifier les styles du texte du masque</a:t>
            </a:r>
          </a:p>
        </p:txBody>
      </p:sp>
      <p:sp>
        <p:nvSpPr>
          <p:cNvPr id="4" name="Espace réservé du contenu 3"/>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a:xfrm>
            <a:off x="6278976" y="6556248"/>
            <a:ext cx="2133600" cy="301752"/>
          </a:xfrm>
        </p:spPr>
        <p:txBody>
          <a:bodyPr/>
          <a:lstStyle>
            <a:lvl1pPr>
              <a:defRPr sz="900"/>
            </a:lvl1pPr>
          </a:lstStyle>
          <a:p>
            <a:fld id="{388BC862-BC8E-4F0D-9B9D-320AF7F6E622}" type="datetimeFigureOut">
              <a:rPr lang="fr-FR" smtClean="0"/>
              <a:pPr/>
              <a:t>23/05/2023</a:t>
            </a:fld>
            <a:endParaRPr lang="fr-FR"/>
          </a:p>
        </p:txBody>
      </p:sp>
      <p:sp>
        <p:nvSpPr>
          <p:cNvPr id="6" name="Espace réservé du pied de page 5"/>
          <p:cNvSpPr>
            <a:spLocks noGrp="1"/>
          </p:cNvSpPr>
          <p:nvPr>
            <p:ph type="ftr" sz="quarter" idx="11"/>
          </p:nvPr>
        </p:nvSpPr>
        <p:spPr>
          <a:xfrm>
            <a:off x="1135856" y="6556248"/>
            <a:ext cx="5143120" cy="301752"/>
          </a:xfrm>
        </p:spPr>
        <p:txBody>
          <a:bodyPr/>
          <a:lstStyle>
            <a:lvl1pPr>
              <a:defRPr sz="900"/>
            </a:lvl1pPr>
          </a:lstStyle>
          <a:p>
            <a:endParaRPr lang="fr-FR"/>
          </a:p>
        </p:txBody>
      </p:sp>
      <p:sp>
        <p:nvSpPr>
          <p:cNvPr id="7" name="Espace réservé du numéro de diapositive 6"/>
          <p:cNvSpPr>
            <a:spLocks noGrp="1"/>
          </p:cNvSpPr>
          <p:nvPr>
            <p:ph type="sldNum" sz="quarter" idx="12"/>
          </p:nvPr>
        </p:nvSpPr>
        <p:spPr>
          <a:xfrm>
            <a:off x="8410576" y="6556248"/>
            <a:ext cx="502920" cy="301752"/>
          </a:xfrm>
        </p:spPr>
        <p:txBody>
          <a:bodyPr/>
          <a:lstStyle>
            <a:lvl1pPr>
              <a:defRPr sz="900"/>
            </a:lvl1pPr>
          </a:lstStyle>
          <a:p>
            <a:fld id="{63998AA9-C581-4680-A009-45A657F06C44}" type="slidenum">
              <a:rPr lang="fr-FR" smtClean="0"/>
              <a:pPr/>
              <a:t>‹N°›</a:t>
            </a:fld>
            <a:endParaRPr lang="fr-FR"/>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bg>
      <p:bgRef idx="1002">
        <a:schemeClr val="bg1"/>
      </p:bgRef>
    </p:bg>
    <p:spTree>
      <p:nvGrpSpPr>
        <p:cNvPr id="1" name=""/>
        <p:cNvGrpSpPr/>
        <p:nvPr/>
      </p:nvGrpSpPr>
      <p:grpSpPr>
        <a:xfrm>
          <a:off x="0" y="0"/>
          <a:ext cx="0" cy="0"/>
          <a:chOff x="0" y="0"/>
          <a:chExt cx="0" cy="0"/>
        </a:xfrm>
      </p:grpSpPr>
      <p:sp>
        <p:nvSpPr>
          <p:cNvPr id="2" name="Titre 1"/>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fr-FR" smtClean="0"/>
              <a:t>Cliquez pour modifier le style du titre</a:t>
            </a:r>
            <a:endParaRPr kumimoji="0" lang="en-US"/>
          </a:p>
        </p:txBody>
      </p:sp>
      <p:sp>
        <p:nvSpPr>
          <p:cNvPr id="3" name="Espace réservé pour une image  2"/>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fr-FR" smtClean="0"/>
              <a:t>Cliquez sur l'icône pour ajouter une image</a:t>
            </a:r>
            <a:endParaRPr kumimoji="0" lang="en-US" dirty="0"/>
          </a:p>
        </p:txBody>
      </p:sp>
      <p:sp>
        <p:nvSpPr>
          <p:cNvPr id="4" name="Espace réservé du texte 3"/>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fr-FR" smtClean="0"/>
              <a:t>Cliquez pour modifier les styles du texte du masque</a:t>
            </a:r>
          </a:p>
        </p:txBody>
      </p:sp>
      <p:sp>
        <p:nvSpPr>
          <p:cNvPr id="5" name="Espace réservé de la date 4"/>
          <p:cNvSpPr>
            <a:spLocks noGrp="1"/>
          </p:cNvSpPr>
          <p:nvPr>
            <p:ph type="dt" sz="half" idx="10"/>
          </p:nvPr>
        </p:nvSpPr>
        <p:spPr>
          <a:xfrm>
            <a:off x="6108192" y="6556248"/>
            <a:ext cx="2103120" cy="301752"/>
          </a:xfrm>
        </p:spPr>
        <p:txBody>
          <a:bodyPr/>
          <a:lstStyle>
            <a:lvl1pPr>
              <a:defRPr sz="900"/>
            </a:lvl1pPr>
          </a:lstStyle>
          <a:p>
            <a:fld id="{388BC862-BC8E-4F0D-9B9D-320AF7F6E622}" type="datetimeFigureOut">
              <a:rPr lang="fr-FR" smtClean="0"/>
              <a:pPr/>
              <a:t>23/05/2023</a:t>
            </a:fld>
            <a:endParaRPr lang="fr-FR"/>
          </a:p>
        </p:txBody>
      </p:sp>
      <p:sp>
        <p:nvSpPr>
          <p:cNvPr id="6" name="Espace réservé du pied de page 5"/>
          <p:cNvSpPr>
            <a:spLocks noGrp="1"/>
          </p:cNvSpPr>
          <p:nvPr>
            <p:ph type="ftr" sz="quarter" idx="11"/>
          </p:nvPr>
        </p:nvSpPr>
        <p:spPr>
          <a:xfrm>
            <a:off x="1170432" y="6557169"/>
            <a:ext cx="4948072" cy="301752"/>
          </a:xfrm>
        </p:spPr>
        <p:txBody>
          <a:bodyPr/>
          <a:lstStyle>
            <a:lvl1pPr>
              <a:defRPr sz="900"/>
            </a:lvl1pPr>
          </a:lstStyle>
          <a:p>
            <a:endParaRPr lang="fr-FR"/>
          </a:p>
        </p:txBody>
      </p:sp>
      <p:sp>
        <p:nvSpPr>
          <p:cNvPr id="7" name="Espace réservé du numéro de diapositive 6"/>
          <p:cNvSpPr>
            <a:spLocks noGrp="1"/>
          </p:cNvSpPr>
          <p:nvPr>
            <p:ph type="sldNum" sz="quarter" idx="12"/>
          </p:nvPr>
        </p:nvSpPr>
        <p:spPr>
          <a:xfrm>
            <a:off x="8217192" y="6556248"/>
            <a:ext cx="365760" cy="301752"/>
          </a:xfrm>
        </p:spPr>
        <p:txBody>
          <a:bodyPr/>
          <a:lstStyle>
            <a:lvl1pPr algn="ctr">
              <a:defRPr sz="900"/>
            </a:lvl1pPr>
          </a:lstStyle>
          <a:p>
            <a:fld id="{63998AA9-C581-4680-A009-45A657F06C44}" type="slidenum">
              <a:rPr lang="fr-FR" smtClean="0"/>
              <a:pPr/>
              <a:t>‹N°›</a:t>
            </a:fld>
            <a:endParaRPr lang="fr-FR"/>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Triangle rectangle 10"/>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8" name="Connecteur droit 7"/>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Connecteur droit 8"/>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Espace réservé du titre 21"/>
          <p:cNvSpPr>
            <a:spLocks noGrp="1"/>
          </p:cNvSpPr>
          <p:nvPr>
            <p:ph type="title"/>
          </p:nvPr>
        </p:nvSpPr>
        <p:spPr>
          <a:xfrm>
            <a:off x="457200" y="267494"/>
            <a:ext cx="8229600" cy="1399032"/>
          </a:xfrm>
          <a:prstGeom prst="rect">
            <a:avLst/>
          </a:prstGeom>
        </p:spPr>
        <p:txBody>
          <a:bodyPr vert="horz" anchor="ctr">
            <a:normAutofit/>
          </a:bodyPr>
          <a:lstStyle/>
          <a:p>
            <a:r>
              <a:rPr kumimoji="0" lang="fr-FR" smtClean="0"/>
              <a:t>Cliquez pour modifier le style du titre</a:t>
            </a:r>
            <a:endParaRPr kumimoji="0" lang="en-US"/>
          </a:p>
        </p:txBody>
      </p:sp>
      <p:sp>
        <p:nvSpPr>
          <p:cNvPr id="13" name="Espace réservé du texte 12"/>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4" name="Espace réservé de la date 13"/>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388BC862-BC8E-4F0D-9B9D-320AF7F6E622}" type="datetimeFigureOut">
              <a:rPr lang="fr-FR" smtClean="0"/>
              <a:pPr/>
              <a:t>23/05/2023</a:t>
            </a:fld>
            <a:endParaRPr lang="fr-FR"/>
          </a:p>
        </p:txBody>
      </p:sp>
      <p:sp>
        <p:nvSpPr>
          <p:cNvPr id="3" name="Espace réservé du pied de page 2"/>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endParaRPr lang="fr-FR"/>
          </a:p>
        </p:txBody>
      </p:sp>
      <p:sp>
        <p:nvSpPr>
          <p:cNvPr id="23" name="Espace réservé du numéro de diapositive 22"/>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63998AA9-C581-4680-A009-45A657F06C44}" type="slidenum">
              <a:rPr lang="fr-FR" smtClean="0"/>
              <a:pPr/>
              <a:t>‹N°›</a:t>
            </a:fld>
            <a:endParaRPr lang="fr-FR"/>
          </a:p>
        </p:txBody>
      </p:sp>
    </p:spTree>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hyperlink" Target="https://vegan.rocks/fr/blog/functional-foods/?fbclid=IwAR1FjfiZdRKrFfFuXfCR_n4QurHuQy6aFAKuc_KKtXqHUaR7kaVS9G5P3LI" TargetMode="Externa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3568" y="0"/>
            <a:ext cx="8062912" cy="1714488"/>
          </a:xfrm>
        </p:spPr>
        <p:txBody>
          <a:bodyPr>
            <a:noAutofit/>
          </a:bodyPr>
          <a:lstStyle/>
          <a:p>
            <a:pPr algn="ctr">
              <a:lnSpc>
                <a:spcPts val="2200"/>
              </a:lnSpc>
            </a:pPr>
            <a:r>
              <a:rPr lang="fr-FR" sz="1800" b="1" dirty="0" smtClean="0">
                <a:latin typeface="Aharoni" pitchFamily="2" charset="-79"/>
                <a:cs typeface="Aharoni" pitchFamily="2" charset="-79"/>
              </a:rPr>
              <a:t>Ministère de l’Enseignement Supérieur et de la Recherche Scientifique</a:t>
            </a:r>
            <a:br>
              <a:rPr lang="fr-FR" sz="1800" b="1" dirty="0" smtClean="0">
                <a:latin typeface="Aharoni" pitchFamily="2" charset="-79"/>
                <a:cs typeface="Aharoni" pitchFamily="2" charset="-79"/>
              </a:rPr>
            </a:br>
            <a:r>
              <a:rPr lang="fr-FR" sz="1800" b="1" dirty="0" smtClean="0">
                <a:latin typeface="Aharoni" pitchFamily="2" charset="-79"/>
                <a:cs typeface="Aharoni" pitchFamily="2" charset="-79"/>
              </a:rPr>
              <a:t>U</a:t>
            </a:r>
            <a:r>
              <a:rPr lang="fr-FR" sz="1800" b="1" dirty="0" smtClean="0">
                <a:latin typeface="Aharoni" pitchFamily="2" charset="-79"/>
                <a:cs typeface="Aharoni" pitchFamily="2" charset="-79"/>
                <a:sym typeface="Symbol" pitchFamily="18" charset="2"/>
              </a:rPr>
              <a:t>niversité </a:t>
            </a:r>
            <a:r>
              <a:rPr lang="fr-FR" sz="1800" b="1" dirty="0" smtClean="0">
                <a:latin typeface="Aharoni" pitchFamily="2" charset="-79"/>
                <a:cs typeface="Aharoni" pitchFamily="2" charset="-79"/>
              </a:rPr>
              <a:t>Mohamed </a:t>
            </a:r>
            <a:r>
              <a:rPr lang="fr-FR" sz="1800" b="1" dirty="0" err="1" smtClean="0">
                <a:latin typeface="Aharoni" pitchFamily="2" charset="-79"/>
                <a:cs typeface="Aharoni" pitchFamily="2" charset="-79"/>
              </a:rPr>
              <a:t>Seddik</a:t>
            </a:r>
            <a:r>
              <a:rPr lang="fr-FR" sz="1800" b="1" dirty="0" smtClean="0">
                <a:latin typeface="Aharoni" pitchFamily="2" charset="-79"/>
                <a:cs typeface="Aharoni" pitchFamily="2" charset="-79"/>
              </a:rPr>
              <a:t> </a:t>
            </a:r>
            <a:r>
              <a:rPr lang="fr-FR" sz="1800" b="1" dirty="0" err="1" smtClean="0">
                <a:latin typeface="Aharoni" pitchFamily="2" charset="-79"/>
                <a:cs typeface="Aharoni" pitchFamily="2" charset="-79"/>
              </a:rPr>
              <a:t>Benyahia</a:t>
            </a:r>
            <a:r>
              <a:rPr lang="fr-FR" sz="1800" b="1" dirty="0" smtClean="0">
                <a:latin typeface="Aharoni" pitchFamily="2" charset="-79"/>
                <a:cs typeface="Aharoni" pitchFamily="2" charset="-79"/>
              </a:rPr>
              <a:t> -Jijel</a:t>
            </a:r>
            <a:r>
              <a:rPr lang="fr-FR" sz="1800" b="1" dirty="0" smtClean="0">
                <a:latin typeface="Aharoni" pitchFamily="2" charset="-79"/>
                <a:cs typeface="Aharoni" pitchFamily="2" charset="-79"/>
                <a:sym typeface="Symbol" pitchFamily="18" charset="2"/>
              </a:rPr>
              <a:t/>
            </a:r>
            <a:br>
              <a:rPr lang="fr-FR" sz="1800" b="1" dirty="0" smtClean="0">
                <a:latin typeface="Aharoni" pitchFamily="2" charset="-79"/>
                <a:cs typeface="Aharoni" pitchFamily="2" charset="-79"/>
                <a:sym typeface="Symbol" pitchFamily="18" charset="2"/>
              </a:rPr>
            </a:br>
            <a:r>
              <a:rPr lang="fr-FR" sz="1800" b="1" dirty="0" smtClean="0">
                <a:latin typeface="Aharoni" pitchFamily="2" charset="-79"/>
                <a:cs typeface="Aharoni" pitchFamily="2" charset="-79"/>
                <a:sym typeface="Symbol" pitchFamily="18" charset="2"/>
              </a:rPr>
              <a:t>Faculté des Sciences et de la Technologie</a:t>
            </a:r>
            <a:br>
              <a:rPr lang="fr-FR" sz="1800" b="1" dirty="0" smtClean="0">
                <a:latin typeface="Aharoni" pitchFamily="2" charset="-79"/>
                <a:cs typeface="Aharoni" pitchFamily="2" charset="-79"/>
                <a:sym typeface="Symbol" pitchFamily="18" charset="2"/>
              </a:rPr>
            </a:br>
            <a:r>
              <a:rPr lang="fr-FR" sz="1800" b="1" dirty="0" smtClean="0">
                <a:latin typeface="Aharoni" pitchFamily="2" charset="-79"/>
                <a:cs typeface="Aharoni" pitchFamily="2" charset="-79"/>
                <a:sym typeface="Symbol" pitchFamily="18" charset="2"/>
              </a:rPr>
              <a:t>Département  biologie Moléculaire et cellulaire</a:t>
            </a:r>
            <a:r>
              <a:rPr lang="fr-FR" sz="1800" b="1" dirty="0" smtClean="0">
                <a:latin typeface="Adobe Caslon Pro Bold" pitchFamily="18" charset="0"/>
              </a:rPr>
              <a:t/>
            </a:r>
            <a:br>
              <a:rPr lang="fr-FR" sz="1800" b="1" dirty="0" smtClean="0">
                <a:latin typeface="Adobe Caslon Pro Bold" pitchFamily="18" charset="0"/>
              </a:rPr>
            </a:br>
            <a:endParaRPr lang="fr-FR" sz="1800" dirty="0">
              <a:latin typeface="Arial Black" pitchFamily="34" charset="0"/>
            </a:endParaRPr>
          </a:p>
        </p:txBody>
      </p:sp>
      <p:sp>
        <p:nvSpPr>
          <p:cNvPr id="3" name="Sous-titre 2"/>
          <p:cNvSpPr>
            <a:spLocks noGrp="1"/>
          </p:cNvSpPr>
          <p:nvPr>
            <p:ph type="subTitle" idx="1"/>
          </p:nvPr>
        </p:nvSpPr>
        <p:spPr>
          <a:xfrm>
            <a:off x="500034" y="1571612"/>
            <a:ext cx="8072494" cy="1785950"/>
          </a:xfrm>
        </p:spPr>
        <p:txBody>
          <a:bodyPr/>
          <a:lstStyle/>
          <a:p>
            <a:pPr algn="ctr"/>
            <a:r>
              <a:rPr lang="fr-FR" b="1" dirty="0" smtClean="0"/>
              <a:t>La biotechnologie et le progrès </a:t>
            </a:r>
          </a:p>
          <a:p>
            <a:pPr algn="ctr"/>
            <a:r>
              <a:rPr lang="fr-FR" b="1" dirty="0" smtClean="0"/>
              <a:t>industriel</a:t>
            </a:r>
            <a:endParaRPr lang="fr-FR" b="1" dirty="0"/>
          </a:p>
        </p:txBody>
      </p:sp>
      <p:pic>
        <p:nvPicPr>
          <p:cNvPr id="4" name="Image 3" descr="06-1513 (1).jpg"/>
          <p:cNvPicPr>
            <a:picLocks noChangeAspect="1"/>
          </p:cNvPicPr>
          <p:nvPr/>
        </p:nvPicPr>
        <p:blipFill>
          <a:blip r:embed="rId2" cstate="print">
            <a:lum bright="-10000"/>
          </a:blip>
          <a:stretch>
            <a:fillRect/>
          </a:stretch>
        </p:blipFill>
        <p:spPr>
          <a:xfrm>
            <a:off x="2357422" y="3429000"/>
            <a:ext cx="4143404" cy="3429000"/>
          </a:xfrm>
          <a:prstGeom prst="rect">
            <a:avLst/>
          </a:prstGeom>
        </p:spPr>
      </p:pic>
      <p:sp>
        <p:nvSpPr>
          <p:cNvPr id="5" name="Rectangle 4"/>
          <p:cNvSpPr/>
          <p:nvPr/>
        </p:nvSpPr>
        <p:spPr>
          <a:xfrm>
            <a:off x="0" y="3500438"/>
            <a:ext cx="2357422" cy="3357562"/>
          </a:xfrm>
          <a:prstGeom prst="rect">
            <a:avLst/>
          </a:prstGeom>
          <a:solidFill>
            <a:schemeClr val="tx2">
              <a:lumMod val="50000"/>
            </a:schemeClr>
          </a:solidFill>
          <a:ln>
            <a:solidFill>
              <a:schemeClr val="tx2">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fr-FR" dirty="0" smtClean="0">
                <a:ln>
                  <a:solidFill>
                    <a:schemeClr val="tx1"/>
                  </a:solidFill>
                </a:ln>
                <a:solidFill>
                  <a:schemeClr val="tx1"/>
                </a:solidFill>
              </a:rPr>
              <a:t>Réaliser par : </a:t>
            </a:r>
          </a:p>
          <a:p>
            <a:pPr algn="ctr"/>
            <a:r>
              <a:rPr lang="fr-FR" dirty="0" err="1" smtClean="0">
                <a:ln>
                  <a:solidFill>
                    <a:schemeClr val="tx1"/>
                  </a:solidFill>
                </a:ln>
                <a:solidFill>
                  <a:schemeClr val="tx1"/>
                </a:solidFill>
              </a:rPr>
              <a:t>Menia</a:t>
            </a:r>
            <a:r>
              <a:rPr lang="fr-FR" dirty="0" smtClean="0">
                <a:ln>
                  <a:solidFill>
                    <a:schemeClr val="tx1"/>
                  </a:solidFill>
                </a:ln>
                <a:solidFill>
                  <a:schemeClr val="tx1"/>
                </a:solidFill>
              </a:rPr>
              <a:t> Fatma</a:t>
            </a:r>
          </a:p>
          <a:p>
            <a:pPr algn="ctr"/>
            <a:r>
              <a:rPr lang="fr-FR" dirty="0" err="1" smtClean="0">
                <a:ln>
                  <a:solidFill>
                    <a:schemeClr val="tx1"/>
                  </a:solidFill>
                </a:ln>
                <a:solidFill>
                  <a:schemeClr val="tx1"/>
                </a:solidFill>
              </a:rPr>
              <a:t>Fenghour</a:t>
            </a:r>
            <a:r>
              <a:rPr lang="fr-FR" dirty="0" smtClean="0">
                <a:ln>
                  <a:solidFill>
                    <a:schemeClr val="tx1"/>
                  </a:solidFill>
                </a:ln>
                <a:solidFill>
                  <a:schemeClr val="tx1"/>
                </a:solidFill>
              </a:rPr>
              <a:t> </a:t>
            </a:r>
            <a:r>
              <a:rPr lang="fr-FR" dirty="0" err="1" smtClean="0">
                <a:ln>
                  <a:solidFill>
                    <a:schemeClr val="tx1"/>
                  </a:solidFill>
                </a:ln>
                <a:solidFill>
                  <a:schemeClr val="tx1"/>
                </a:solidFill>
              </a:rPr>
              <a:t>Chaima</a:t>
            </a:r>
            <a:endParaRPr lang="fr-FR" dirty="0" smtClean="0">
              <a:ln>
                <a:solidFill>
                  <a:schemeClr val="tx1"/>
                </a:solidFill>
              </a:ln>
              <a:solidFill>
                <a:schemeClr val="tx1"/>
              </a:solidFill>
            </a:endParaRPr>
          </a:p>
          <a:p>
            <a:pPr algn="ctr"/>
            <a:r>
              <a:rPr lang="fr-FR" dirty="0" err="1" smtClean="0">
                <a:ln>
                  <a:solidFill>
                    <a:schemeClr val="tx1"/>
                  </a:solidFill>
                </a:ln>
                <a:solidFill>
                  <a:schemeClr val="tx1"/>
                </a:solidFill>
              </a:rPr>
              <a:t>Merazeka</a:t>
            </a:r>
            <a:r>
              <a:rPr lang="fr-FR" dirty="0" smtClean="0">
                <a:ln>
                  <a:solidFill>
                    <a:schemeClr val="tx1"/>
                  </a:solidFill>
                </a:ln>
                <a:solidFill>
                  <a:schemeClr val="tx1"/>
                </a:solidFill>
              </a:rPr>
              <a:t> </a:t>
            </a:r>
            <a:r>
              <a:rPr lang="fr-FR" dirty="0" err="1" smtClean="0">
                <a:ln>
                  <a:solidFill>
                    <a:schemeClr val="tx1"/>
                  </a:solidFill>
                </a:ln>
                <a:solidFill>
                  <a:schemeClr val="tx1"/>
                </a:solidFill>
              </a:rPr>
              <a:t>Rayane</a:t>
            </a:r>
            <a:endParaRPr lang="fr-FR" dirty="0" smtClean="0">
              <a:ln>
                <a:solidFill>
                  <a:schemeClr val="tx1"/>
                </a:solidFill>
              </a:ln>
              <a:solidFill>
                <a:schemeClr val="tx1"/>
              </a:solidFill>
            </a:endParaRPr>
          </a:p>
          <a:p>
            <a:pPr algn="ctr"/>
            <a:r>
              <a:rPr lang="fr-FR" dirty="0" err="1" smtClean="0">
                <a:ln>
                  <a:solidFill>
                    <a:schemeClr val="tx1"/>
                  </a:solidFill>
                </a:ln>
                <a:solidFill>
                  <a:schemeClr val="tx1"/>
                </a:solidFill>
              </a:rPr>
              <a:t>Karoui</a:t>
            </a:r>
            <a:r>
              <a:rPr lang="fr-FR" dirty="0" smtClean="0">
                <a:ln>
                  <a:solidFill>
                    <a:schemeClr val="tx1"/>
                  </a:solidFill>
                </a:ln>
                <a:solidFill>
                  <a:schemeClr val="tx1"/>
                </a:solidFill>
              </a:rPr>
              <a:t> </a:t>
            </a:r>
            <a:r>
              <a:rPr lang="fr-FR" dirty="0" err="1" smtClean="0">
                <a:ln>
                  <a:solidFill>
                    <a:schemeClr val="tx1"/>
                  </a:solidFill>
                </a:ln>
                <a:solidFill>
                  <a:schemeClr val="tx1"/>
                </a:solidFill>
              </a:rPr>
              <a:t>Mouna</a:t>
            </a:r>
            <a:endParaRPr lang="fr-FR" dirty="0" smtClean="0">
              <a:ln>
                <a:solidFill>
                  <a:schemeClr val="tx1"/>
                </a:solidFill>
              </a:ln>
              <a:solidFill>
                <a:schemeClr val="tx1"/>
              </a:solidFill>
            </a:endParaRPr>
          </a:p>
          <a:p>
            <a:pPr algn="ctr"/>
            <a:r>
              <a:rPr lang="fr-FR" dirty="0" err="1" smtClean="0">
                <a:ln>
                  <a:solidFill>
                    <a:schemeClr val="tx1"/>
                  </a:solidFill>
                </a:ln>
                <a:solidFill>
                  <a:schemeClr val="tx1"/>
                </a:solidFill>
              </a:rPr>
              <a:t>Bououden</a:t>
            </a:r>
            <a:r>
              <a:rPr lang="fr-FR" dirty="0" smtClean="0">
                <a:ln>
                  <a:solidFill>
                    <a:schemeClr val="tx1"/>
                  </a:solidFill>
                </a:ln>
                <a:solidFill>
                  <a:schemeClr val="tx1"/>
                </a:solidFill>
              </a:rPr>
              <a:t> Kenza</a:t>
            </a:r>
            <a:endParaRPr lang="fr-FR" dirty="0">
              <a:ln>
                <a:solidFill>
                  <a:schemeClr val="tx1"/>
                </a:solidFill>
              </a:ln>
              <a:solidFill>
                <a:schemeClr val="tx1"/>
              </a:solidFill>
            </a:endParaRPr>
          </a:p>
        </p:txBody>
      </p:sp>
      <p:sp>
        <p:nvSpPr>
          <p:cNvPr id="6" name="Rectangle 5"/>
          <p:cNvSpPr/>
          <p:nvPr/>
        </p:nvSpPr>
        <p:spPr>
          <a:xfrm>
            <a:off x="6858016" y="4071942"/>
            <a:ext cx="2143140" cy="714380"/>
          </a:xfrm>
          <a:prstGeom prst="rect">
            <a:avLst/>
          </a:prstGeom>
          <a:solidFill>
            <a:schemeClr val="tx2">
              <a:lumMod val="5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err="1" smtClean="0">
                <a:ln>
                  <a:solidFill>
                    <a:schemeClr val="tx1"/>
                  </a:solidFill>
                </a:ln>
                <a:solidFill>
                  <a:schemeClr val="tx1"/>
                </a:solidFill>
              </a:rPr>
              <a:t>Deriger</a:t>
            </a:r>
            <a:r>
              <a:rPr lang="fr-FR" dirty="0" smtClean="0">
                <a:ln>
                  <a:solidFill>
                    <a:schemeClr val="tx1"/>
                  </a:solidFill>
                </a:ln>
                <a:solidFill>
                  <a:schemeClr val="tx1"/>
                </a:solidFill>
              </a:rPr>
              <a:t> par :</a:t>
            </a:r>
          </a:p>
          <a:p>
            <a:pPr algn="ctr"/>
            <a:r>
              <a:rPr lang="fr-FR" dirty="0" smtClean="0">
                <a:ln>
                  <a:solidFill>
                    <a:schemeClr val="tx1"/>
                  </a:solidFill>
                </a:ln>
                <a:solidFill>
                  <a:schemeClr val="tx1"/>
                </a:solidFill>
              </a:rPr>
              <a:t>Mme </a:t>
            </a:r>
            <a:r>
              <a:rPr lang="fr-FR" dirty="0" err="1" smtClean="0">
                <a:ln>
                  <a:solidFill>
                    <a:schemeClr val="tx1"/>
                  </a:solidFill>
                </a:ln>
                <a:solidFill>
                  <a:schemeClr val="tx1"/>
                </a:solidFill>
              </a:rPr>
              <a:t>Mezahem</a:t>
            </a:r>
            <a:r>
              <a:rPr lang="fr-FR" dirty="0" smtClean="0">
                <a:ln>
                  <a:solidFill>
                    <a:schemeClr val="tx1"/>
                  </a:solidFill>
                </a:ln>
                <a:solidFill>
                  <a:schemeClr val="tx1"/>
                </a:solidFill>
              </a:rPr>
              <a:t> </a:t>
            </a:r>
            <a:r>
              <a:rPr lang="fr-FR" dirty="0" err="1" smtClean="0">
                <a:ln>
                  <a:solidFill>
                    <a:schemeClr val="tx1"/>
                  </a:solidFill>
                </a:ln>
                <a:solidFill>
                  <a:schemeClr val="tx1"/>
                </a:solidFill>
              </a:rPr>
              <a:t>Tassaadite</a:t>
            </a:r>
            <a:endParaRPr lang="fr-FR" dirty="0">
              <a:ln>
                <a:solidFill>
                  <a:schemeClr val="tx1"/>
                </a:solidFill>
              </a:ln>
              <a:solidFill>
                <a:schemeClr val="tx1"/>
              </a:solidFill>
            </a:endParaRPr>
          </a:p>
        </p:txBody>
      </p:sp>
      <p:pic>
        <p:nvPicPr>
          <p:cNvPr id="7" name="Picture 7191" descr="http://ribu.umbb.dz/index_fichiers/Univ_jijel.jpg"/>
          <p:cNvPicPr>
            <a:picLocks noChangeAspect="1" noChangeArrowheads="1"/>
          </p:cNvPicPr>
          <p:nvPr/>
        </p:nvPicPr>
        <p:blipFill>
          <a:blip r:embed="rId3">
            <a:lum contrast="10000"/>
          </a:blip>
          <a:srcRect/>
          <a:stretch>
            <a:fillRect/>
          </a:stretch>
        </p:blipFill>
        <p:spPr bwMode="auto">
          <a:xfrm>
            <a:off x="821148" y="357166"/>
            <a:ext cx="1158584" cy="972000"/>
          </a:xfrm>
          <a:prstGeom prst="rect">
            <a:avLst/>
          </a:prstGeom>
          <a:noFill/>
          <a:ln w="9525">
            <a:noFill/>
            <a:miter lim="800000"/>
            <a:headEnd/>
            <a:tailEnd/>
          </a:ln>
        </p:spPr>
      </p:pic>
      <p:pic>
        <p:nvPicPr>
          <p:cNvPr id="8" name="Picture 7191" descr="http://ribu.umbb.dz/index_fichiers/Univ_jijel.jpg"/>
          <p:cNvPicPr>
            <a:picLocks noChangeAspect="1" noChangeArrowheads="1"/>
          </p:cNvPicPr>
          <p:nvPr/>
        </p:nvPicPr>
        <p:blipFill>
          <a:blip r:embed="rId3">
            <a:lum contrast="10000"/>
          </a:blip>
          <a:srcRect/>
          <a:stretch>
            <a:fillRect/>
          </a:stretch>
        </p:blipFill>
        <p:spPr bwMode="auto">
          <a:xfrm>
            <a:off x="7286644" y="285728"/>
            <a:ext cx="1158584" cy="972000"/>
          </a:xfrm>
          <a:prstGeom prst="rect">
            <a:avLst/>
          </a:prstGeom>
          <a:noFill/>
          <a:ln w="9525">
            <a:noFill/>
            <a:miter lim="800000"/>
            <a:headEnd/>
            <a:tailEnd/>
          </a:ln>
        </p:spPr>
      </p:pic>
    </p:spTree>
  </p:cSld>
  <p:clrMapOvr>
    <a:masterClrMapping/>
  </p:clrMapOvr>
  <p:transition>
    <p:wipe di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23528" y="332656"/>
            <a:ext cx="8229600" cy="6019026"/>
          </a:xfrm>
        </p:spPr>
        <p:txBody>
          <a:bodyPr>
            <a:normAutofit/>
          </a:bodyPr>
          <a:lstStyle/>
          <a:p>
            <a:r>
              <a:rPr lang="fr-FR" sz="2000" b="1" dirty="0" smtClean="0"/>
              <a:t>Industrie des détergents: </a:t>
            </a:r>
            <a:r>
              <a:rPr lang="fr-FR" sz="2000" b="1" dirty="0" smtClean="0">
                <a:solidFill>
                  <a:schemeClr val="tx1"/>
                </a:solidFill>
              </a:rPr>
              <a:t>- dégradation enzymatique des protéines, de l’amidon et des taches de graisse dans le lavage des vêtements, - utilisation d’enzymes </a:t>
            </a:r>
            <a:r>
              <a:rPr lang="fr-FR" sz="2000" b="1" dirty="0" err="1" smtClean="0">
                <a:solidFill>
                  <a:schemeClr val="tx1"/>
                </a:solidFill>
              </a:rPr>
              <a:t>lipo</a:t>
            </a:r>
            <a:r>
              <a:rPr lang="fr-FR" sz="2000" b="1" dirty="0" smtClean="0">
                <a:solidFill>
                  <a:schemeClr val="tx1"/>
                </a:solidFill>
              </a:rPr>
              <a:t> lytiques dans les substances pour lave-vaisselle,</a:t>
            </a:r>
            <a:r>
              <a:rPr lang="fr-FR" sz="2000" dirty="0" smtClean="0"/>
              <a:t/>
            </a:r>
            <a:br>
              <a:rPr lang="fr-FR" sz="2000" dirty="0" smtClean="0"/>
            </a:br>
            <a:r>
              <a:rPr lang="fr-FR" sz="2000" b="1" dirty="0" smtClean="0"/>
              <a:t>Industrie de l’amidon: </a:t>
            </a:r>
            <a:r>
              <a:rPr lang="fr-FR" sz="2000" b="1" dirty="0" smtClean="0">
                <a:solidFill>
                  <a:schemeClr val="tx1"/>
                </a:solidFill>
              </a:rPr>
              <a:t>production enzymatique de dextrose, de fructose et de sirops spéciaux pour la pâtisserie, la confiserie et les industries des rafraîchissements</a:t>
            </a:r>
            <a:r>
              <a:rPr lang="fr-FR" sz="2000" dirty="0" smtClean="0"/>
              <a:t/>
            </a:r>
            <a:br>
              <a:rPr lang="fr-FR" sz="2000" dirty="0" smtClean="0"/>
            </a:br>
            <a:r>
              <a:rPr lang="fr-FR" sz="2000" b="1" dirty="0" smtClean="0"/>
              <a:t>Industrie du papier:​ </a:t>
            </a:r>
            <a:r>
              <a:rPr lang="fr-FR" sz="2000" b="1" dirty="0" smtClean="0">
                <a:solidFill>
                  <a:schemeClr val="tx1"/>
                </a:solidFill>
              </a:rPr>
              <a:t>- blanchiment écologique de la pâte à papier, </a:t>
            </a:r>
            <a:r>
              <a:rPr lang="fr-FR" sz="2000" dirty="0" smtClean="0"/>
              <a:t/>
            </a:r>
            <a:br>
              <a:rPr lang="fr-FR" sz="2000" dirty="0" smtClean="0"/>
            </a:br>
            <a:r>
              <a:rPr lang="fr-FR" sz="2000" b="1" dirty="0" smtClean="0"/>
              <a:t>Industrie cosmétique: </a:t>
            </a:r>
            <a:r>
              <a:rPr lang="fr-FR" sz="2000" b="1" dirty="0" smtClean="0">
                <a:solidFill>
                  <a:schemeClr val="tx1"/>
                </a:solidFill>
              </a:rPr>
              <a:t>production biotechnologique de collagène et d’autres produits d’application aux crèmes de beauté</a:t>
            </a:r>
            <a:r>
              <a:rPr lang="fr-FR" sz="2000" b="1" baseline="30000" dirty="0" smtClean="0">
                <a:solidFill>
                  <a:schemeClr val="tx1"/>
                </a:solidFill>
              </a:rPr>
              <a:t>(1 )</a:t>
            </a:r>
            <a:r>
              <a:rPr lang="fr-FR" sz="2000" dirty="0" smtClean="0"/>
              <a:t/>
            </a:r>
            <a:br>
              <a:rPr lang="fr-FR" sz="2000" dirty="0" smtClean="0"/>
            </a:br>
            <a:r>
              <a:rPr lang="fr-FR" sz="2000" dirty="0"/>
              <a:t>Industrie de l’alimentation animale : </a:t>
            </a:r>
            <a:r>
              <a:rPr lang="fr-FR" sz="2000" dirty="0">
                <a:solidFill>
                  <a:schemeClr val="bg1"/>
                </a:solidFill>
              </a:rPr>
              <a:t>hydrolyse enzymatique de la matière protéique issue des abattoirs afin d’obtenir des farines à haute valeur nutritive destinées à l’alimentation animale.</a:t>
            </a:r>
          </a:p>
        </p:txBody>
      </p:sp>
    </p:spTree>
  </p:cSld>
  <p:clrMapOvr>
    <a:masterClrMapping/>
  </p:clrMapOvr>
  <p:transition>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descr="C:\Users\lenovo\Downloads\acide+de+fruit+enzyme+de+fruit+effet+peeling+cosmétique+naturel+Apprendre+à+créer+un+dossier+d'information+de+produit+cosmétique+dossier+information+produit+savon++fiche+produit+cosmétique++formule+qualitative+qua.png"/>
          <p:cNvPicPr>
            <a:picLocks noGrp="1"/>
          </p:cNvPicPr>
          <p:nvPr>
            <p:ph idx="1"/>
          </p:nvPr>
        </p:nvPicPr>
        <p:blipFill>
          <a:blip r:embed="rId2">
            <a:lum bright="-10000" contrast="-10000"/>
            <a:extLst>
              <a:ext uri="{28A0092B-C50C-407E-A947-70E740481C1C}">
                <a14:useLocalDpi xmlns:a14="http://schemas.microsoft.com/office/drawing/2010/main" val="0"/>
              </a:ext>
            </a:extLst>
          </a:blip>
          <a:srcRect/>
          <a:stretch>
            <a:fillRect/>
          </a:stretch>
        </p:blipFill>
        <p:spPr bwMode="auto">
          <a:xfrm>
            <a:off x="428596" y="428625"/>
            <a:ext cx="8215370" cy="6026150"/>
          </a:xfrm>
          <a:prstGeom prst="rect">
            <a:avLst/>
          </a:prstGeom>
          <a:noFill/>
          <a:ln>
            <a:noFill/>
          </a:ln>
        </p:spPr>
      </p:pic>
    </p:spTree>
  </p:cSld>
  <p:clrMapOvr>
    <a:masterClrMapping/>
  </p:clrMapOvr>
  <p:transition>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67494"/>
            <a:ext cx="8229600" cy="6233340"/>
          </a:xfrm>
        </p:spPr>
        <p:txBody>
          <a:bodyPr/>
          <a:lstStyle/>
          <a:p>
            <a:pPr algn="ctr"/>
            <a:r>
              <a:rPr lang="fr-FR" b="1" cap="all" dirty="0" smtClean="0"/>
              <a:t>2. production des produits pharmaceutiques</a:t>
            </a:r>
            <a:endParaRPr lang="fr-FR" dirty="0"/>
          </a:p>
        </p:txBody>
      </p:sp>
    </p:spTree>
  </p:cSld>
  <p:clrMapOvr>
    <a:masterClrMapping/>
  </p:clrMapOvr>
  <p:transition>
    <p:wipe di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67494"/>
            <a:ext cx="8229600" cy="6233340"/>
          </a:xfrm>
        </p:spPr>
        <p:txBody>
          <a:bodyPr>
            <a:normAutofit/>
          </a:bodyPr>
          <a:lstStyle/>
          <a:p>
            <a:r>
              <a:rPr lang="fr-FR" sz="2000" b="1" dirty="0" smtClean="0">
                <a:solidFill>
                  <a:schemeClr val="tx1"/>
                </a:solidFill>
              </a:rPr>
              <a:t>La biotechnologie peut être utilisée pour produire des médicaments à partir de cellules ou de microorganismes génétiquement modifiés, cela permet de produire des médicaments plus efficaces et spécifiques, tout en réduisant les couts de production</a:t>
            </a:r>
            <a:r>
              <a:rPr lang="fr-FR" sz="2000" dirty="0" smtClean="0">
                <a:solidFill>
                  <a:schemeClr val="tx1"/>
                </a:solidFill>
              </a:rPr>
              <a:t/>
            </a:r>
            <a:br>
              <a:rPr lang="fr-FR" sz="2000" dirty="0" smtClean="0">
                <a:solidFill>
                  <a:schemeClr val="tx1"/>
                </a:solidFill>
              </a:rPr>
            </a:br>
            <a:endParaRPr lang="fr-FR" sz="2000" dirty="0">
              <a:solidFill>
                <a:schemeClr val="tx1"/>
              </a:solidFill>
            </a:endParaRPr>
          </a:p>
        </p:txBody>
      </p:sp>
    </p:spTree>
  </p:cSld>
  <p:clrMapOvr>
    <a:masterClrMapping/>
  </p:clrMapOvr>
  <p:transition>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67494"/>
            <a:ext cx="8229600" cy="6376216"/>
          </a:xfrm>
        </p:spPr>
        <p:txBody>
          <a:bodyPr>
            <a:normAutofit/>
          </a:bodyPr>
          <a:lstStyle/>
          <a:p>
            <a:r>
              <a:rPr lang="fr-FR" sz="2000" b="1" cap="all" dirty="0" err="1" smtClean="0"/>
              <a:t>Biomédicaments</a:t>
            </a:r>
            <a:r>
              <a:rPr lang="fr-FR" sz="2000" b="1" cap="all" dirty="0" smtClean="0"/>
              <a:t> </a:t>
            </a:r>
            <a:r>
              <a:rPr lang="fr-FR" sz="2000" cap="all" dirty="0" smtClean="0"/>
              <a:t>:</a:t>
            </a:r>
            <a:r>
              <a:rPr lang="fr-FR" sz="2000" dirty="0" smtClean="0"/>
              <a:t/>
            </a:r>
            <a:br>
              <a:rPr lang="fr-FR" sz="2000" dirty="0" smtClean="0"/>
            </a:br>
            <a:r>
              <a:rPr lang="fr-FR" sz="2000" b="1" dirty="0" smtClean="0">
                <a:solidFill>
                  <a:schemeClr val="tx1"/>
                </a:solidFill>
              </a:rPr>
              <a:t>Ces médicaments biotechnologiques, appelés bio médicaments, sont un enjeu majeur pour l’avenir de l’industrie pharmaceutique global qui selve a 1000 milliards de dollars, une part qui pourrait dépasser 50 % dans quelque années</a:t>
            </a:r>
            <a:r>
              <a:rPr lang="fr-FR" sz="2000" dirty="0" smtClean="0">
                <a:solidFill>
                  <a:schemeClr val="tx1"/>
                </a:solidFill>
              </a:rPr>
              <a:t/>
            </a:r>
            <a:br>
              <a:rPr lang="fr-FR" sz="2000" dirty="0" smtClean="0">
                <a:solidFill>
                  <a:schemeClr val="tx1"/>
                </a:solidFill>
              </a:rPr>
            </a:br>
            <a:r>
              <a:rPr lang="fr-FR" sz="2000" b="1" dirty="0" smtClean="0">
                <a:solidFill>
                  <a:schemeClr val="tx1"/>
                </a:solidFill>
              </a:rPr>
              <a:t>Quatre médicaments sur dix mis sur le marché aujourd’hui sont issus des biotechnologies anticorps monoclonaux , produits de thérapie génique ou de thérapie cellulaire, immunothérapie, tous sont de médicaments de très haute technologie reposant sur la biologie cellulaire et moléculaire , aux mécanismes d’action très complexes et a valeur ajoutée considérable . et donc chers .très chers .</a:t>
            </a:r>
            <a:r>
              <a:rPr lang="fr-FR" sz="2000" dirty="0" smtClean="0">
                <a:solidFill>
                  <a:schemeClr val="tx1"/>
                </a:solidFill>
              </a:rPr>
              <a:t/>
            </a:r>
            <a:br>
              <a:rPr lang="fr-FR" sz="2000" dirty="0" smtClean="0">
                <a:solidFill>
                  <a:schemeClr val="tx1"/>
                </a:solidFill>
              </a:rPr>
            </a:br>
            <a:endParaRPr lang="fr-FR" sz="2000" dirty="0">
              <a:solidFill>
                <a:schemeClr val="tx1"/>
              </a:solidFill>
            </a:endParaRPr>
          </a:p>
        </p:txBody>
      </p:sp>
    </p:spTree>
  </p:cSld>
  <p:clrMapOvr>
    <a:masterClrMapping/>
  </p:clrMapOvr>
  <p:transition>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00034" y="4500570"/>
            <a:ext cx="8372476" cy="2357430"/>
          </a:xfrm>
        </p:spPr>
        <p:txBody>
          <a:bodyPr>
            <a:normAutofit/>
          </a:bodyPr>
          <a:lstStyle/>
          <a:p>
            <a:r>
              <a:rPr lang="fr-FR" sz="2000" b="1" dirty="0" smtClean="0">
                <a:solidFill>
                  <a:schemeClr val="tx1"/>
                </a:solidFill>
              </a:rPr>
              <a:t>le monde aujourd’hui compte plus 425 millions de diabétiques, et  leur nombre pourrait passer à 629 millions en 2045 FACE à CE Fléau LES INDUSTRIELS SE SONT Penchés VERS LAPRODUCTION DE L’INSULINE ET DE SES ANALOGUES OFFRANT AINSI UN TRAITEMENT DE CHOIX  à CETTE MALADIE </a:t>
            </a:r>
            <a:r>
              <a:rPr lang="fr-FR" sz="2000" dirty="0" smtClean="0">
                <a:solidFill>
                  <a:schemeClr val="tx1"/>
                </a:solidFill>
              </a:rPr>
              <a:t/>
            </a:r>
            <a:br>
              <a:rPr lang="fr-FR" sz="2000" dirty="0" smtClean="0">
                <a:solidFill>
                  <a:schemeClr val="tx1"/>
                </a:solidFill>
              </a:rPr>
            </a:br>
            <a:endParaRPr lang="fr-FR" sz="2000" dirty="0">
              <a:solidFill>
                <a:schemeClr val="tx1"/>
              </a:solidFill>
            </a:endParaRPr>
          </a:p>
        </p:txBody>
      </p:sp>
      <p:pic>
        <p:nvPicPr>
          <p:cNvPr id="4" name="Espace réservé du contenu 3" descr="C:\Users\lenovo\Downloads\339911219_1640222599775906_5513106731322313140_n (1).jp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71472" y="214290"/>
            <a:ext cx="8072494" cy="4214842"/>
          </a:xfrm>
          <a:prstGeom prst="rect">
            <a:avLst/>
          </a:prstGeom>
          <a:noFill/>
          <a:ln>
            <a:noFill/>
          </a:ln>
        </p:spPr>
      </p:pic>
    </p:spTree>
  </p:cSld>
  <p:clrMapOvr>
    <a:masterClrMapping/>
  </p:clrMapOvr>
  <p:transition>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71472" y="4572008"/>
            <a:ext cx="8229600" cy="2285992"/>
          </a:xfrm>
        </p:spPr>
        <p:txBody>
          <a:bodyPr>
            <a:normAutofit/>
          </a:bodyPr>
          <a:lstStyle/>
          <a:p>
            <a:r>
              <a:rPr lang="fr-FR" sz="2000" b="1" dirty="0" smtClean="0">
                <a:solidFill>
                  <a:schemeClr val="tx1"/>
                </a:solidFill>
              </a:rPr>
              <a:t>Les fabricants peuvent tester les lots d'insuline pour s'assurer qu'aucune des protéines de E. coli de la bactérie n'est mélangée avec l'insuline. Ils utilisent une protéine marqueur qui leur permet de détecter l'ADN d’</a:t>
            </a:r>
            <a:r>
              <a:rPr lang="fr-FR" sz="2000" b="1" dirty="0" err="1" smtClean="0">
                <a:solidFill>
                  <a:schemeClr val="tx1"/>
                </a:solidFill>
              </a:rPr>
              <a:t>EColi</a:t>
            </a:r>
            <a:r>
              <a:rPr lang="fr-FR" sz="2000" b="1" dirty="0" smtClean="0">
                <a:solidFill>
                  <a:schemeClr val="tx1"/>
                </a:solidFill>
              </a:rPr>
              <a:t>. Ils peuvent alors déterminer que le processus de purification élimine la bactérie E coli. </a:t>
            </a:r>
            <a:r>
              <a:rPr lang="fr-FR" sz="2000" b="1" baseline="30000" dirty="0" smtClean="0">
                <a:solidFill>
                  <a:schemeClr val="tx1"/>
                </a:solidFill>
              </a:rPr>
              <a:t>(2)</a:t>
            </a:r>
            <a:r>
              <a:rPr lang="fr-FR" sz="2000" dirty="0" smtClean="0">
                <a:solidFill>
                  <a:schemeClr val="tx1"/>
                </a:solidFill>
              </a:rPr>
              <a:t/>
            </a:r>
            <a:br>
              <a:rPr lang="fr-FR" sz="2000" dirty="0" smtClean="0">
                <a:solidFill>
                  <a:schemeClr val="tx1"/>
                </a:solidFill>
              </a:rPr>
            </a:br>
            <a:endParaRPr lang="fr-FR" sz="2000" dirty="0">
              <a:solidFill>
                <a:schemeClr val="tx1"/>
              </a:solidFill>
            </a:endParaRPr>
          </a:p>
        </p:txBody>
      </p:sp>
      <p:pic>
        <p:nvPicPr>
          <p:cNvPr id="4" name="Espace réservé du contenu 3" descr="C:\Users\lenovo\Downloads\339768301_902723020980758_1968472583055518999_n.jpg"/>
          <p:cNvPicPr>
            <a:picLocks noGrp="1"/>
          </p:cNvPicPr>
          <p:nvPr>
            <p:ph idx="1"/>
          </p:nvPr>
        </p:nvPicPr>
        <p:blipFill>
          <a:blip r:embed="rId2">
            <a:lum/>
            <a:extLst>
              <a:ext uri="{28A0092B-C50C-407E-A947-70E740481C1C}">
                <a14:useLocalDpi xmlns:a14="http://schemas.microsoft.com/office/drawing/2010/main" val="0"/>
              </a:ext>
            </a:extLst>
          </a:blip>
          <a:srcRect/>
          <a:stretch>
            <a:fillRect/>
          </a:stretch>
        </p:blipFill>
        <p:spPr bwMode="auto">
          <a:xfrm>
            <a:off x="571472" y="214290"/>
            <a:ext cx="8215370" cy="4357718"/>
          </a:xfrm>
          <a:prstGeom prst="rect">
            <a:avLst/>
          </a:prstGeom>
          <a:noFill/>
          <a:ln>
            <a:noFill/>
          </a:ln>
        </p:spPr>
      </p:pic>
    </p:spTree>
  </p:cSld>
  <p:clrMapOvr>
    <a:masterClrMapping/>
  </p:clrMapOvr>
  <p:transition>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67494"/>
            <a:ext cx="8229600" cy="6019026"/>
          </a:xfrm>
        </p:spPr>
        <p:txBody>
          <a:bodyPr/>
          <a:lstStyle/>
          <a:p>
            <a:r>
              <a:rPr lang="fr-FR" dirty="0" smtClean="0">
                <a:solidFill>
                  <a:schemeClr val="tx1"/>
                </a:solidFill>
              </a:rPr>
              <a:t>Et voici une vidéo sur la bio production pharmaceutique qui démontre les différentes types des bio médicaments et l’automatisme de fonctionnement de chaqu’un de ces types:</a:t>
            </a:r>
            <a:endParaRPr lang="fr-FR" dirty="0">
              <a:solidFill>
                <a:schemeClr val="tx1"/>
              </a:solidFill>
            </a:endParaRPr>
          </a:p>
        </p:txBody>
      </p:sp>
    </p:spTree>
  </p:cSld>
  <p:clrMapOvr>
    <a:masterClrMapping/>
  </p:clrMapOvr>
  <p:transition>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67494"/>
            <a:ext cx="8229600" cy="6161902"/>
          </a:xfrm>
        </p:spPr>
        <p:txBody>
          <a:bodyPr/>
          <a:lstStyle/>
          <a:p>
            <a:pPr lvl="0" algn="ctr"/>
            <a:r>
              <a:rPr lang="fr-FR" dirty="0" smtClean="0"/>
              <a:t>3. </a:t>
            </a:r>
            <a:r>
              <a:rPr lang="fr-FR" b="1" cap="all" dirty="0" smtClean="0"/>
              <a:t>production d’aliments fonctionnels  </a:t>
            </a:r>
            <a:r>
              <a:rPr lang="fr-FR" dirty="0" smtClean="0"/>
              <a:t/>
            </a:r>
            <a:br>
              <a:rPr lang="fr-FR" dirty="0" smtClean="0"/>
            </a:br>
            <a:endParaRPr lang="fr-FR" dirty="0"/>
          </a:p>
        </p:txBody>
      </p:sp>
    </p:spTree>
  </p:cSld>
  <p:clrMapOvr>
    <a:masterClrMapping/>
  </p:clrMapOvr>
  <p:transition>
    <p:wipe dir="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67494"/>
            <a:ext cx="8229600" cy="6304778"/>
          </a:xfrm>
        </p:spPr>
        <p:txBody>
          <a:bodyPr>
            <a:normAutofit/>
          </a:bodyPr>
          <a:lstStyle/>
          <a:p>
            <a:r>
              <a:rPr lang="fr-FR" sz="2000" b="1" cap="all" dirty="0" smtClean="0"/>
              <a:t>Quels sont les aliments fonctionnels?</a:t>
            </a:r>
            <a:r>
              <a:rPr lang="fr-FR" sz="2000" dirty="0" smtClean="0"/>
              <a:t/>
            </a:r>
            <a:br>
              <a:rPr lang="fr-FR" sz="2000" dirty="0" smtClean="0"/>
            </a:br>
            <a:r>
              <a:rPr lang="fr-FR" sz="2000" b="1" dirty="0" smtClean="0">
                <a:solidFill>
                  <a:schemeClr val="tx1"/>
                </a:solidFill>
              </a:rPr>
              <a:t>Les aliments fonctionnels sont des ingrédients qui offrent des bienfaits pour la santé qui vont au-delà de leur valeur nutritionnelle. Certains </a:t>
            </a:r>
            <a:r>
              <a:rPr lang="fr-FR" sz="2000" b="1" dirty="0" err="1" smtClean="0">
                <a:solidFill>
                  <a:schemeClr val="tx1"/>
                </a:solidFill>
              </a:rPr>
              <a:t>typescontiennent</a:t>
            </a:r>
            <a:r>
              <a:rPr lang="fr-FR" sz="2000" b="1" dirty="0" smtClean="0">
                <a:solidFill>
                  <a:schemeClr val="tx1"/>
                </a:solidFill>
              </a:rPr>
              <a:t> des suppléments ou d'autres ingrédients supplémentaires conçus pour améliorer la santé</a:t>
            </a:r>
            <a:r>
              <a:rPr lang="fr-FR" sz="2000" dirty="0" smtClean="0"/>
              <a:t/>
            </a:r>
            <a:br>
              <a:rPr lang="fr-FR" sz="2000" dirty="0" smtClean="0"/>
            </a:br>
            <a:r>
              <a:rPr lang="fr-FR" sz="2000" dirty="0" smtClean="0"/>
              <a:t/>
            </a:r>
            <a:br>
              <a:rPr lang="fr-FR" sz="2000" dirty="0" smtClean="0"/>
            </a:br>
            <a:endParaRPr lang="fr-FR" sz="2000" dirty="0"/>
          </a:p>
        </p:txBody>
      </p:sp>
    </p:spTree>
  </p:cSld>
  <p:clrMapOvr>
    <a:masterClrMapping/>
  </p:clrMapOvr>
  <p:transition>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ctr"/>
            <a:r>
              <a:rPr lang="fr-FR" sz="6600" dirty="0" smtClean="0"/>
              <a:t>Plan de travail</a:t>
            </a:r>
            <a:endParaRPr lang="fr-FR" sz="6600" dirty="0"/>
          </a:p>
        </p:txBody>
      </p:sp>
      <p:sp>
        <p:nvSpPr>
          <p:cNvPr id="3" name="Rectangle 2"/>
          <p:cNvSpPr/>
          <p:nvPr/>
        </p:nvSpPr>
        <p:spPr>
          <a:xfrm>
            <a:off x="428596" y="1714488"/>
            <a:ext cx="3143272" cy="6429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 name="Rectangle 3"/>
          <p:cNvSpPr/>
          <p:nvPr/>
        </p:nvSpPr>
        <p:spPr>
          <a:xfrm>
            <a:off x="3786182" y="1714488"/>
            <a:ext cx="4143404" cy="6429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r-FR" sz="2000" b="1" dirty="0" smtClean="0">
                <a:solidFill>
                  <a:schemeClr val="tx1"/>
                </a:solidFill>
                <a:latin typeface="Times New Roman" pitchFamily="18" charset="0"/>
                <a:cs typeface="Times New Roman" pitchFamily="18" charset="0"/>
              </a:rPr>
              <a:t>Introduction générale</a:t>
            </a:r>
          </a:p>
          <a:p>
            <a:pPr algn="ctr"/>
            <a:r>
              <a:rPr lang="fr-FR" sz="2000" b="1" dirty="0" smtClean="0"/>
              <a:t> </a:t>
            </a:r>
            <a:endParaRPr lang="fr-FR" sz="2000" b="1" dirty="0"/>
          </a:p>
        </p:txBody>
      </p:sp>
      <p:sp>
        <p:nvSpPr>
          <p:cNvPr id="13" name="Rectangle 12"/>
          <p:cNvSpPr/>
          <p:nvPr/>
        </p:nvSpPr>
        <p:spPr>
          <a:xfrm>
            <a:off x="428596" y="2428868"/>
            <a:ext cx="3143272" cy="6429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t>Exemple 1</a:t>
            </a:r>
            <a:endParaRPr lang="fr-FR" b="1" dirty="0"/>
          </a:p>
        </p:txBody>
      </p:sp>
      <p:sp>
        <p:nvSpPr>
          <p:cNvPr id="14" name="Rectangle 13"/>
          <p:cNvSpPr/>
          <p:nvPr/>
        </p:nvSpPr>
        <p:spPr>
          <a:xfrm>
            <a:off x="428596" y="3143248"/>
            <a:ext cx="3143272" cy="6429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t>Exemple 2</a:t>
            </a:r>
          </a:p>
          <a:p>
            <a:pPr algn="ctr"/>
            <a:endParaRPr lang="fr-FR" dirty="0"/>
          </a:p>
        </p:txBody>
      </p:sp>
      <p:sp>
        <p:nvSpPr>
          <p:cNvPr id="15" name="Rectangle 14"/>
          <p:cNvSpPr/>
          <p:nvPr/>
        </p:nvSpPr>
        <p:spPr>
          <a:xfrm>
            <a:off x="428596" y="3857628"/>
            <a:ext cx="3143272" cy="6429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t>Exemple 3</a:t>
            </a:r>
          </a:p>
          <a:p>
            <a:pPr algn="ctr"/>
            <a:endParaRPr lang="fr-FR" dirty="0"/>
          </a:p>
        </p:txBody>
      </p:sp>
      <p:sp>
        <p:nvSpPr>
          <p:cNvPr id="16" name="Rectangle 15"/>
          <p:cNvSpPr/>
          <p:nvPr/>
        </p:nvSpPr>
        <p:spPr>
          <a:xfrm>
            <a:off x="428596" y="4572008"/>
            <a:ext cx="3143272" cy="6429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t>Exemple 4</a:t>
            </a:r>
          </a:p>
          <a:p>
            <a:pPr algn="ctr"/>
            <a:endParaRPr lang="fr-FR" dirty="0"/>
          </a:p>
        </p:txBody>
      </p:sp>
      <p:sp>
        <p:nvSpPr>
          <p:cNvPr id="17" name="Rectangle 16"/>
          <p:cNvSpPr/>
          <p:nvPr/>
        </p:nvSpPr>
        <p:spPr>
          <a:xfrm>
            <a:off x="428596" y="5286388"/>
            <a:ext cx="3143272" cy="6429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t>Exemple 5</a:t>
            </a:r>
          </a:p>
          <a:p>
            <a:pPr algn="ctr"/>
            <a:endParaRPr lang="fr-FR" dirty="0"/>
          </a:p>
        </p:txBody>
      </p:sp>
      <p:sp>
        <p:nvSpPr>
          <p:cNvPr id="18" name="Rectangle 17"/>
          <p:cNvSpPr/>
          <p:nvPr/>
        </p:nvSpPr>
        <p:spPr>
          <a:xfrm>
            <a:off x="428596" y="6000768"/>
            <a:ext cx="3143272" cy="6429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0" name="Rectangle 19"/>
          <p:cNvSpPr/>
          <p:nvPr/>
        </p:nvSpPr>
        <p:spPr>
          <a:xfrm>
            <a:off x="3786182" y="2428868"/>
            <a:ext cx="4143404" cy="6429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r-FR" sz="1600" b="1" cap="all" dirty="0" smtClean="0"/>
              <a:t>Biocatalyse : Application des enzymes dans le secteur industriel</a:t>
            </a:r>
            <a:endParaRPr lang="fr-FR" sz="1600" dirty="0" smtClean="0"/>
          </a:p>
          <a:p>
            <a:pPr algn="ctr"/>
            <a:endParaRPr lang="fr-FR" sz="1400" dirty="0"/>
          </a:p>
        </p:txBody>
      </p:sp>
      <p:sp>
        <p:nvSpPr>
          <p:cNvPr id="21" name="Rectangle 20"/>
          <p:cNvSpPr/>
          <p:nvPr/>
        </p:nvSpPr>
        <p:spPr>
          <a:xfrm>
            <a:off x="3786182" y="3143248"/>
            <a:ext cx="4143404" cy="6429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cap="all" dirty="0" smtClean="0"/>
              <a:t>production des produits pharmaceutiques</a:t>
            </a:r>
            <a:endParaRPr lang="fr-FR" sz="1600" dirty="0"/>
          </a:p>
        </p:txBody>
      </p:sp>
      <p:sp>
        <p:nvSpPr>
          <p:cNvPr id="22" name="Rectangle 21"/>
          <p:cNvSpPr/>
          <p:nvPr/>
        </p:nvSpPr>
        <p:spPr>
          <a:xfrm>
            <a:off x="3786182" y="3857628"/>
            <a:ext cx="4143404" cy="6429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r-FR" sz="1600" b="1" cap="all" dirty="0" smtClean="0"/>
              <a:t>production d’aliments fonctionnels  </a:t>
            </a:r>
            <a:endParaRPr lang="fr-FR" sz="1600" dirty="0" smtClean="0"/>
          </a:p>
          <a:p>
            <a:pPr algn="ctr"/>
            <a:endParaRPr lang="fr-FR" sz="1600" dirty="0"/>
          </a:p>
        </p:txBody>
      </p:sp>
      <p:sp>
        <p:nvSpPr>
          <p:cNvPr id="23" name="Rectangle 22"/>
          <p:cNvSpPr/>
          <p:nvPr/>
        </p:nvSpPr>
        <p:spPr>
          <a:xfrm>
            <a:off x="3786182" y="4572008"/>
            <a:ext cx="4143404" cy="6429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r-FR" sz="1600" b="1" dirty="0" smtClean="0"/>
              <a:t>BIOREMEDATION</a:t>
            </a:r>
            <a:endParaRPr lang="fr-FR" sz="1600" dirty="0" smtClean="0"/>
          </a:p>
          <a:p>
            <a:pPr algn="ctr"/>
            <a:endParaRPr lang="fr-FR" dirty="0"/>
          </a:p>
        </p:txBody>
      </p:sp>
      <p:sp>
        <p:nvSpPr>
          <p:cNvPr id="24" name="Rectangle 23"/>
          <p:cNvSpPr/>
          <p:nvPr/>
        </p:nvSpPr>
        <p:spPr>
          <a:xfrm>
            <a:off x="3786182" y="5286388"/>
            <a:ext cx="4143404" cy="6429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r-FR" sz="1600" b="1" dirty="0" smtClean="0"/>
              <a:t>BIOCARBURANTS</a:t>
            </a:r>
            <a:endParaRPr lang="fr-FR" sz="1600" dirty="0" smtClean="0"/>
          </a:p>
          <a:p>
            <a:pPr algn="ctr"/>
            <a:endParaRPr lang="fr-FR" dirty="0"/>
          </a:p>
        </p:txBody>
      </p:sp>
      <p:sp>
        <p:nvSpPr>
          <p:cNvPr id="25" name="Rectangle 24"/>
          <p:cNvSpPr/>
          <p:nvPr/>
        </p:nvSpPr>
        <p:spPr>
          <a:xfrm>
            <a:off x="3786182" y="6000768"/>
            <a:ext cx="4143404" cy="6429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r-FR" b="1" dirty="0" smtClean="0">
                <a:latin typeface="Times New Roman" pitchFamily="18" charset="0"/>
                <a:cs typeface="Times New Roman" pitchFamily="18" charset="0"/>
              </a:rPr>
              <a:t>Conclusion générale </a:t>
            </a:r>
            <a:endParaRPr lang="fr-FR" b="1" cap="small" dirty="0" smtClean="0">
              <a:latin typeface="Times New Roman" pitchFamily="18" charset="0"/>
              <a:cs typeface="Times New Roman" pitchFamily="18" charset="0"/>
            </a:endParaRPr>
          </a:p>
          <a:p>
            <a:pPr algn="ctr"/>
            <a:endParaRPr lang="fr-FR" dirty="0"/>
          </a:p>
        </p:txBody>
      </p:sp>
    </p:spTree>
  </p:cSld>
  <p:clrMapOvr>
    <a:masterClrMapping/>
  </p:clrMapOvr>
  <p:transition>
    <p:wipe dir="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67494"/>
            <a:ext cx="8229600" cy="6233340"/>
          </a:xfrm>
        </p:spPr>
        <p:txBody>
          <a:bodyPr>
            <a:normAutofit/>
          </a:bodyPr>
          <a:lstStyle/>
          <a:p>
            <a:r>
              <a:rPr lang="fr-FR" sz="2000" b="1" dirty="0" smtClean="0"/>
              <a:t>Exemples d'aliments fonctionnels :</a:t>
            </a:r>
            <a:r>
              <a:rPr lang="fr-FR" sz="2000" dirty="0" smtClean="0"/>
              <a:t/>
            </a:r>
            <a:br>
              <a:rPr lang="fr-FR" sz="2000" dirty="0" smtClean="0"/>
            </a:br>
            <a:r>
              <a:rPr lang="fr-FR" sz="2000" b="1" dirty="0" smtClean="0">
                <a:solidFill>
                  <a:schemeClr val="tx1"/>
                </a:solidFill>
              </a:rPr>
              <a:t>Les aliments fonctionnels sont généralement séparés en deux catégories : conventionnels et modifiés</a:t>
            </a:r>
            <a:r>
              <a:rPr lang="fr-FR" sz="2000" dirty="0" smtClean="0"/>
              <a:t/>
            </a:r>
            <a:br>
              <a:rPr lang="fr-FR" sz="2000" dirty="0" smtClean="0"/>
            </a:br>
            <a:r>
              <a:rPr lang="fr-FR" sz="2000" b="1" dirty="0" smtClean="0">
                <a:solidFill>
                  <a:schemeClr val="tx1"/>
                </a:solidFill>
              </a:rPr>
              <a:t>Voici quelques exemples d'aliments fonctionnels conventionnels:</a:t>
            </a:r>
            <a:r>
              <a:rPr lang="fr-FR" sz="2000" dirty="0" smtClean="0"/>
              <a:t/>
            </a:r>
            <a:br>
              <a:rPr lang="fr-FR" sz="2000" dirty="0" smtClean="0"/>
            </a:br>
            <a:r>
              <a:rPr lang="fr-FR" sz="2000" dirty="0" smtClean="0"/>
              <a:t/>
            </a:r>
            <a:br>
              <a:rPr lang="fr-FR" sz="2000" dirty="0" smtClean="0"/>
            </a:br>
            <a:endParaRPr lang="fr-FR" sz="2000" dirty="0">
              <a:solidFill>
                <a:schemeClr val="tx1"/>
              </a:solidFill>
            </a:endParaRPr>
          </a:p>
        </p:txBody>
      </p:sp>
    </p:spTree>
  </p:cSld>
  <p:clrMapOvr>
    <a:masterClrMapping/>
  </p:clrMapOvr>
  <p:transition>
    <p:wipe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000" b="1" dirty="0" smtClean="0"/>
              <a:t>Des fruits: </a:t>
            </a:r>
            <a:r>
              <a:rPr lang="fr-FR" sz="2000" b="1" dirty="0" smtClean="0">
                <a:solidFill>
                  <a:schemeClr val="tx1"/>
                </a:solidFill>
              </a:rPr>
              <a:t>baies, kiwi, poires, pêches, pommes, oranges, bananes</a:t>
            </a:r>
            <a:endParaRPr lang="fr-FR" sz="2000" dirty="0"/>
          </a:p>
        </p:txBody>
      </p:sp>
      <p:pic>
        <p:nvPicPr>
          <p:cNvPr id="4" name="Espace réservé du contenu 3" descr="téléchargement.jpg"/>
          <p:cNvPicPr>
            <a:picLocks noGrp="1" noChangeAspect="1"/>
          </p:cNvPicPr>
          <p:nvPr>
            <p:ph idx="1"/>
          </p:nvPr>
        </p:nvPicPr>
        <p:blipFill>
          <a:blip r:embed="rId2">
            <a:lum bright="-10000" contrast="20000"/>
          </a:blip>
          <a:stretch>
            <a:fillRect/>
          </a:stretch>
        </p:blipFill>
        <p:spPr>
          <a:xfrm>
            <a:off x="785786" y="1714488"/>
            <a:ext cx="7500990" cy="4429156"/>
          </a:xfrm>
        </p:spPr>
      </p:pic>
    </p:spTree>
  </p:cSld>
  <p:clrMapOvr>
    <a:masterClrMapping/>
  </p:clrMapOvr>
  <p:transition>
    <p:wipe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000" b="1" dirty="0" smtClean="0"/>
              <a:t>Des légumes</a:t>
            </a:r>
            <a:r>
              <a:rPr lang="fr-FR" sz="2000" b="1" dirty="0" smtClean="0">
                <a:solidFill>
                  <a:schemeClr val="tx1"/>
                </a:solidFill>
              </a:rPr>
              <a:t>: brocoli, chou-fleur, chou frisé, épinards, courgettes</a:t>
            </a:r>
            <a:endParaRPr lang="fr-FR" sz="2000" dirty="0"/>
          </a:p>
        </p:txBody>
      </p:sp>
      <p:pic>
        <p:nvPicPr>
          <p:cNvPr id="4" name="Espace réservé du contenu 3" descr="C:\Users\lenovo\Downloads\ob_461efa_mangez-bi.jpg"/>
          <p:cNvPicPr>
            <a:picLocks noGrp="1"/>
          </p:cNvPicPr>
          <p:nvPr>
            <p:ph idx="1"/>
          </p:nvPr>
        </p:nvPicPr>
        <p:blipFill>
          <a:blip r:embed="rId2">
            <a:lum bright="-10000" contrast="20000"/>
            <a:extLst>
              <a:ext uri="{28A0092B-C50C-407E-A947-70E740481C1C}">
                <a14:useLocalDpi xmlns:a14="http://schemas.microsoft.com/office/drawing/2010/main" val="0"/>
              </a:ext>
            </a:extLst>
          </a:blip>
          <a:srcRect/>
          <a:stretch>
            <a:fillRect/>
          </a:stretch>
        </p:blipFill>
        <p:spPr bwMode="auto">
          <a:xfrm>
            <a:off x="928662" y="1500174"/>
            <a:ext cx="7500990" cy="5072098"/>
          </a:xfrm>
          <a:prstGeom prst="rect">
            <a:avLst/>
          </a:prstGeom>
          <a:noFill/>
          <a:ln>
            <a:noFill/>
          </a:ln>
        </p:spPr>
      </p:pic>
    </p:spTree>
  </p:cSld>
  <p:clrMapOvr>
    <a:masterClrMapping/>
  </p:clrMapOvr>
  <p:transition>
    <p:wipe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000" b="1" dirty="0" smtClean="0"/>
              <a:t>Des noisettes: </a:t>
            </a:r>
            <a:r>
              <a:rPr lang="fr-FR" sz="2000" b="1" dirty="0" smtClean="0">
                <a:solidFill>
                  <a:schemeClr val="tx1"/>
                </a:solidFill>
              </a:rPr>
              <a:t>amandes, noix de cajou, pistaches, noix de macadamia, noix du Brésil</a:t>
            </a:r>
            <a:r>
              <a:rPr lang="fr-FR" sz="2000" dirty="0" smtClean="0"/>
              <a:t/>
            </a:r>
            <a:br>
              <a:rPr lang="fr-FR" sz="2000" dirty="0" smtClean="0"/>
            </a:br>
            <a:endParaRPr lang="fr-FR" sz="2000" dirty="0"/>
          </a:p>
        </p:txBody>
      </p:sp>
      <p:pic>
        <p:nvPicPr>
          <p:cNvPr id="4" name="Espace réservé du contenu 3" descr="téléchargement (1).jpg"/>
          <p:cNvPicPr>
            <a:picLocks noGrp="1" noChangeAspect="1"/>
          </p:cNvPicPr>
          <p:nvPr>
            <p:ph idx="1"/>
          </p:nvPr>
        </p:nvPicPr>
        <p:blipFill>
          <a:blip r:embed="rId2"/>
          <a:stretch>
            <a:fillRect/>
          </a:stretch>
        </p:blipFill>
        <p:spPr>
          <a:xfrm>
            <a:off x="698058" y="1571612"/>
            <a:ext cx="7652883" cy="4786346"/>
          </a:xfrm>
        </p:spPr>
      </p:pic>
    </p:spTree>
  </p:cSld>
  <p:clrMapOvr>
    <a:masterClrMapping/>
  </p:clrMapOvr>
  <p:transition>
    <p:wipe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000" b="1" dirty="0" smtClean="0"/>
              <a:t>Fruits de mer: </a:t>
            </a:r>
            <a:r>
              <a:rPr lang="fr-FR" sz="2000" b="1" dirty="0" smtClean="0">
                <a:solidFill>
                  <a:schemeClr val="tx1"/>
                </a:solidFill>
              </a:rPr>
              <a:t>saumon, sardines, anchois, maquereau, cabillaud</a:t>
            </a:r>
            <a:endParaRPr lang="fr-FR" sz="2000" dirty="0">
              <a:solidFill>
                <a:schemeClr val="tx1"/>
              </a:solidFill>
            </a:endParaRPr>
          </a:p>
        </p:txBody>
      </p:sp>
      <p:pic>
        <p:nvPicPr>
          <p:cNvPr id="4" name="Espace réservé du contenu 3" descr="C:\Users\lenovo\Downloads\5-erreurs-qu-on-fait-tous-en-consommant-des-fruits-de-mer.jpe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42910" y="1643050"/>
            <a:ext cx="7929618" cy="4786346"/>
          </a:xfrm>
          <a:prstGeom prst="rect">
            <a:avLst/>
          </a:prstGeom>
          <a:noFill/>
          <a:ln>
            <a:noFill/>
          </a:ln>
        </p:spPr>
      </p:pic>
    </p:spTree>
  </p:cSld>
  <p:clrMapOvr>
    <a:masterClrMapping/>
  </p:clrMapOvr>
  <p:transition>
    <p:wipe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000" b="1" dirty="0" smtClean="0"/>
              <a:t>Breuvages</a:t>
            </a:r>
            <a:r>
              <a:rPr lang="fr-FR" sz="2000" b="1" dirty="0" smtClean="0">
                <a:solidFill>
                  <a:schemeClr val="tx1"/>
                </a:solidFill>
              </a:rPr>
              <a:t>: café, thé vert, thé noir</a:t>
            </a:r>
            <a:r>
              <a:rPr lang="fr-FR" sz="2000" dirty="0" smtClean="0"/>
              <a:t/>
            </a:r>
            <a:br>
              <a:rPr lang="fr-FR" sz="2000" dirty="0" smtClean="0"/>
            </a:br>
            <a:endParaRPr lang="fr-FR" sz="2000" dirty="0"/>
          </a:p>
        </p:txBody>
      </p:sp>
      <p:pic>
        <p:nvPicPr>
          <p:cNvPr id="4" name="Espace réservé du contenu 3" descr="téléchargement (2).jpg"/>
          <p:cNvPicPr>
            <a:picLocks noGrp="1" noChangeAspect="1"/>
          </p:cNvPicPr>
          <p:nvPr>
            <p:ph idx="1"/>
          </p:nvPr>
        </p:nvPicPr>
        <p:blipFill>
          <a:blip r:embed="rId2">
            <a:lum bright="-10000" contrast="20000"/>
          </a:blip>
          <a:stretch>
            <a:fillRect/>
          </a:stretch>
        </p:blipFill>
        <p:spPr>
          <a:xfrm>
            <a:off x="561808" y="1285860"/>
            <a:ext cx="7975588" cy="5307391"/>
          </a:xfrm>
        </p:spPr>
      </p:pic>
    </p:spTree>
  </p:cSld>
  <p:clrMapOvr>
    <a:masterClrMapping/>
  </p:clrMapOvr>
  <p:transition>
    <p:wipe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67494"/>
            <a:ext cx="8229600" cy="6233340"/>
          </a:xfrm>
        </p:spPr>
        <p:txBody>
          <a:bodyPr>
            <a:normAutofit/>
          </a:bodyPr>
          <a:lstStyle/>
          <a:p>
            <a:r>
              <a:rPr lang="fr-FR" sz="2000" b="1" dirty="0" smtClean="0">
                <a:solidFill>
                  <a:schemeClr val="tx1"/>
                </a:solidFill>
              </a:rPr>
              <a:t>Voici quelques exemples d'aliments fonctionnels modifiés:</a:t>
            </a:r>
            <a:r>
              <a:rPr lang="fr-FR" sz="2000" dirty="0" smtClean="0">
                <a:solidFill>
                  <a:schemeClr val="tx1"/>
                </a:solidFill>
              </a:rPr>
              <a:t/>
            </a:r>
            <a:br>
              <a:rPr lang="fr-FR" sz="2000" dirty="0" smtClean="0">
                <a:solidFill>
                  <a:schemeClr val="tx1"/>
                </a:solidFill>
              </a:rPr>
            </a:br>
            <a:r>
              <a:rPr lang="fr-FR" sz="2000" dirty="0" smtClean="0">
                <a:solidFill>
                  <a:schemeClr val="tx1"/>
                </a:solidFill>
              </a:rPr>
              <a:t>.</a:t>
            </a:r>
            <a:r>
              <a:rPr lang="fr-FR" sz="2000" b="1" dirty="0" smtClean="0">
                <a:solidFill>
                  <a:schemeClr val="tx1"/>
                </a:solidFill>
              </a:rPr>
              <a:t>jus enrichis</a:t>
            </a:r>
            <a:r>
              <a:rPr lang="fr-FR" sz="2000" dirty="0" smtClean="0">
                <a:solidFill>
                  <a:schemeClr val="tx1"/>
                </a:solidFill>
              </a:rPr>
              <a:t/>
            </a:r>
            <a:br>
              <a:rPr lang="fr-FR" sz="2000" dirty="0" smtClean="0">
                <a:solidFill>
                  <a:schemeClr val="tx1"/>
                </a:solidFill>
              </a:rPr>
            </a:br>
            <a:r>
              <a:rPr lang="fr-FR" sz="2000" dirty="0" smtClean="0">
                <a:solidFill>
                  <a:schemeClr val="tx1"/>
                </a:solidFill>
              </a:rPr>
              <a:t>.</a:t>
            </a:r>
            <a:r>
              <a:rPr lang="fr-FR" sz="2000" b="1" dirty="0" smtClean="0">
                <a:solidFill>
                  <a:schemeClr val="tx1"/>
                </a:solidFill>
              </a:rPr>
              <a:t>produits laitiers enrichis, tels que le lait et le yogourt</a:t>
            </a:r>
            <a:r>
              <a:rPr lang="fr-FR" sz="2000" dirty="0" smtClean="0">
                <a:solidFill>
                  <a:schemeClr val="tx1"/>
                </a:solidFill>
              </a:rPr>
              <a:t/>
            </a:r>
            <a:br>
              <a:rPr lang="fr-FR" sz="2000" dirty="0" smtClean="0">
                <a:solidFill>
                  <a:schemeClr val="tx1"/>
                </a:solidFill>
              </a:rPr>
            </a:br>
            <a:r>
              <a:rPr lang="fr-FR" sz="2000" dirty="0" smtClean="0">
                <a:solidFill>
                  <a:schemeClr val="tx1"/>
                </a:solidFill>
              </a:rPr>
              <a:t>.</a:t>
            </a:r>
            <a:r>
              <a:rPr lang="fr-FR" sz="2000" b="1" dirty="0" smtClean="0">
                <a:solidFill>
                  <a:schemeClr val="tx1"/>
                </a:solidFill>
              </a:rPr>
              <a:t>substituts de lait enrichis, tels que le lait d'amande, de riz, de noix de coco et de noix de cajou</a:t>
            </a:r>
            <a:r>
              <a:rPr lang="fr-FR" sz="2000" dirty="0" smtClean="0">
                <a:solidFill>
                  <a:schemeClr val="tx1"/>
                </a:solidFill>
              </a:rPr>
              <a:t/>
            </a:r>
            <a:br>
              <a:rPr lang="fr-FR" sz="2000" dirty="0" smtClean="0">
                <a:solidFill>
                  <a:schemeClr val="tx1"/>
                </a:solidFill>
              </a:rPr>
            </a:br>
            <a:r>
              <a:rPr lang="fr-FR" sz="2000" dirty="0" smtClean="0">
                <a:solidFill>
                  <a:schemeClr val="tx1"/>
                </a:solidFill>
              </a:rPr>
              <a:t>.</a:t>
            </a:r>
            <a:r>
              <a:rPr lang="fr-FR" sz="2000" b="1" dirty="0" smtClean="0">
                <a:solidFill>
                  <a:schemeClr val="tx1"/>
                </a:solidFill>
              </a:rPr>
              <a:t>céréales enrichies, comme le pain et les pâtes</a:t>
            </a:r>
            <a:r>
              <a:rPr lang="fr-FR" sz="2000" dirty="0" smtClean="0">
                <a:solidFill>
                  <a:schemeClr val="tx1"/>
                </a:solidFill>
              </a:rPr>
              <a:t/>
            </a:r>
            <a:br>
              <a:rPr lang="fr-FR" sz="2000" dirty="0" smtClean="0">
                <a:solidFill>
                  <a:schemeClr val="tx1"/>
                </a:solidFill>
              </a:rPr>
            </a:br>
            <a:r>
              <a:rPr lang="fr-FR" sz="2000" dirty="0" smtClean="0">
                <a:solidFill>
                  <a:schemeClr val="tx1"/>
                </a:solidFill>
              </a:rPr>
              <a:t>.</a:t>
            </a:r>
            <a:r>
              <a:rPr lang="fr-FR" sz="2000" b="1" dirty="0" smtClean="0">
                <a:solidFill>
                  <a:schemeClr val="tx1"/>
                </a:solidFill>
              </a:rPr>
              <a:t>céréales enrichies et </a:t>
            </a:r>
            <a:r>
              <a:rPr lang="fr-FR" sz="2000" b="1" dirty="0" err="1" smtClean="0">
                <a:solidFill>
                  <a:schemeClr val="tx1"/>
                </a:solidFill>
              </a:rPr>
              <a:t>granola</a:t>
            </a:r>
            <a:r>
              <a:rPr lang="fr-FR" sz="2000" dirty="0" smtClean="0">
                <a:solidFill>
                  <a:schemeClr val="tx1"/>
                </a:solidFill>
              </a:rPr>
              <a:t/>
            </a:r>
            <a:br>
              <a:rPr lang="fr-FR" sz="2000" dirty="0" smtClean="0">
                <a:solidFill>
                  <a:schemeClr val="tx1"/>
                </a:solidFill>
              </a:rPr>
            </a:br>
            <a:endParaRPr lang="fr-FR" sz="2000" dirty="0">
              <a:solidFill>
                <a:schemeClr val="tx1"/>
              </a:solidFill>
            </a:endParaRPr>
          </a:p>
        </p:txBody>
      </p:sp>
    </p:spTree>
  </p:cSld>
  <p:clrMapOvr>
    <a:masterClrMapping/>
  </p:clrMapOvr>
  <p:transition>
    <p:wipe dir="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67494"/>
            <a:ext cx="8229600" cy="6304778"/>
          </a:xfrm>
        </p:spPr>
        <p:txBody>
          <a:bodyPr>
            <a:normAutofit/>
          </a:bodyPr>
          <a:lstStyle/>
          <a:p>
            <a:r>
              <a:rPr lang="fr-FR" sz="2000" b="1" dirty="0" smtClean="0"/>
              <a:t>Avantages potentiels des aliments fonctionnels :</a:t>
            </a:r>
            <a:r>
              <a:rPr lang="fr-FR" sz="2000" dirty="0" smtClean="0"/>
              <a:t/>
            </a:r>
            <a:br>
              <a:rPr lang="fr-FR" sz="2000" dirty="0" smtClean="0"/>
            </a:br>
            <a:r>
              <a:rPr lang="fr-FR" sz="2000" dirty="0" smtClean="0"/>
              <a:t>.</a:t>
            </a:r>
            <a:r>
              <a:rPr lang="fr-FR" sz="2000" b="1" dirty="0" smtClean="0">
                <a:solidFill>
                  <a:schemeClr val="tx1"/>
                </a:solidFill>
              </a:rPr>
              <a:t>Les aliments fonctionnels sont associés à plusieurs avantages potentiels pour la santé </a:t>
            </a:r>
            <a:r>
              <a:rPr lang="fr-FR" sz="2000" dirty="0" smtClean="0">
                <a:solidFill>
                  <a:schemeClr val="tx1"/>
                </a:solidFill>
              </a:rPr>
              <a:t/>
            </a:r>
            <a:br>
              <a:rPr lang="fr-FR" sz="2000" dirty="0" smtClean="0">
                <a:solidFill>
                  <a:schemeClr val="tx1"/>
                </a:solidFill>
              </a:rPr>
            </a:br>
            <a:r>
              <a:rPr lang="fr-FR" sz="2000" dirty="0" smtClean="0">
                <a:solidFill>
                  <a:schemeClr val="tx1"/>
                </a:solidFill>
              </a:rPr>
              <a:t>.</a:t>
            </a:r>
            <a:r>
              <a:rPr lang="fr-FR" sz="2000" b="1" dirty="0" smtClean="0">
                <a:solidFill>
                  <a:schemeClr val="tx1"/>
                </a:solidFill>
              </a:rPr>
              <a:t>Les aliments fonctionnels peuvent prévenir les carences nutritionnelles</a:t>
            </a:r>
            <a:r>
              <a:rPr lang="fr-FR" sz="2000" dirty="0" smtClean="0">
                <a:solidFill>
                  <a:schemeClr val="tx1"/>
                </a:solidFill>
              </a:rPr>
              <a:t/>
            </a:r>
            <a:br>
              <a:rPr lang="fr-FR" sz="2000" dirty="0" smtClean="0">
                <a:solidFill>
                  <a:schemeClr val="tx1"/>
                </a:solidFill>
              </a:rPr>
            </a:br>
            <a:r>
              <a:rPr lang="fr-FR" sz="2000" dirty="0" smtClean="0">
                <a:solidFill>
                  <a:schemeClr val="tx1"/>
                </a:solidFill>
              </a:rPr>
              <a:t>.</a:t>
            </a:r>
            <a:r>
              <a:rPr lang="fr-FR" sz="2000" b="1" dirty="0" smtClean="0">
                <a:solidFill>
                  <a:schemeClr val="tx1"/>
                </a:solidFill>
              </a:rPr>
              <a:t>Les aliments fonctionnels peuvent protéger contre les maladies</a:t>
            </a:r>
            <a:r>
              <a:rPr lang="fr-FR" sz="2000" dirty="0" smtClean="0">
                <a:solidFill>
                  <a:schemeClr val="tx1"/>
                </a:solidFill>
              </a:rPr>
              <a:t/>
            </a:r>
            <a:br>
              <a:rPr lang="fr-FR" sz="2000" dirty="0" smtClean="0">
                <a:solidFill>
                  <a:schemeClr val="tx1"/>
                </a:solidFill>
              </a:rPr>
            </a:br>
            <a:r>
              <a:rPr lang="fr-FR" sz="2000" b="1" dirty="0" smtClean="0">
                <a:solidFill>
                  <a:schemeClr val="tx1"/>
                </a:solidFill>
              </a:rPr>
              <a:t>Les aliments fonctionnels peuvent favoriser une croissance et un développement appropriés</a:t>
            </a:r>
            <a:r>
              <a:rPr lang="fr-FR" sz="2000" dirty="0" smtClean="0">
                <a:solidFill>
                  <a:schemeClr val="tx1"/>
                </a:solidFill>
              </a:rPr>
              <a:t/>
            </a:r>
            <a:br>
              <a:rPr lang="fr-FR" sz="2000" dirty="0" smtClean="0">
                <a:solidFill>
                  <a:schemeClr val="tx1"/>
                </a:solidFill>
              </a:rPr>
            </a:br>
            <a:endParaRPr lang="fr-FR" sz="2000" dirty="0">
              <a:solidFill>
                <a:schemeClr val="tx1"/>
              </a:solidFill>
            </a:endParaRPr>
          </a:p>
        </p:txBody>
      </p:sp>
    </p:spTree>
  </p:cSld>
  <p:clrMapOvr>
    <a:masterClrMapping/>
  </p:clrMapOvr>
  <p:transition>
    <p:wipe dir="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67494"/>
            <a:ext cx="8229600" cy="6376216"/>
          </a:xfrm>
        </p:spPr>
        <p:txBody>
          <a:bodyPr>
            <a:normAutofit/>
          </a:bodyPr>
          <a:lstStyle/>
          <a:p>
            <a:r>
              <a:rPr lang="fr-FR" sz="2000" b="1" dirty="0" smtClean="0"/>
              <a:t>UTILISATION DES ALIMENTS FONCTIONNELS : </a:t>
            </a:r>
            <a:br>
              <a:rPr lang="fr-FR" sz="2000" b="1" dirty="0" smtClean="0"/>
            </a:br>
            <a:r>
              <a:rPr lang="fr-FR" sz="2000" b="1" dirty="0"/>
              <a:t> </a:t>
            </a:r>
            <a:r>
              <a:rPr lang="fr-FR" sz="2000" b="1" dirty="0" smtClean="0"/>
              <a:t>  </a:t>
            </a:r>
            <a:br>
              <a:rPr lang="fr-FR" sz="2000" b="1" dirty="0" smtClean="0"/>
            </a:br>
            <a:r>
              <a:rPr lang="fr-FR" sz="2000" dirty="0" smtClean="0">
                <a:solidFill>
                  <a:schemeClr val="tx1"/>
                </a:solidFill>
              </a:rPr>
              <a:t>Une </a:t>
            </a:r>
            <a:r>
              <a:rPr lang="fr-FR" sz="2000" dirty="0">
                <a:solidFill>
                  <a:schemeClr val="tx1"/>
                </a:solidFill>
              </a:rPr>
              <a:t>alimentation saine et équilibrée doit être riche en une variété d'aliments fonctionnels, y compris des aliments entiers riches en nutriments comme les fruits, les légumes, les grains entiers et les légumineuses.</a:t>
            </a:r>
            <a:br>
              <a:rPr lang="fr-FR" sz="2000" dirty="0">
                <a:solidFill>
                  <a:schemeClr val="tx1"/>
                </a:solidFill>
              </a:rPr>
            </a:br>
            <a:r>
              <a:rPr lang="fr-FR" sz="2000" dirty="0">
                <a:solidFill>
                  <a:schemeClr val="tx1"/>
                </a:solidFill>
              </a:rPr>
              <a:t>Les aliments fonctionnels peuvent être utilisés pour augmenter votre apport en nutriments importants, combler les lacunes de votre alimentation et favoriser la santé globale</a:t>
            </a:r>
            <a:r>
              <a:rPr lang="fr-FR" sz="2000" dirty="0"/>
              <a:t/>
            </a:r>
            <a:br>
              <a:rPr lang="fr-FR" sz="2000" dirty="0"/>
            </a:br>
            <a:r>
              <a:rPr lang="fr-FR" sz="2000" dirty="0" smtClean="0">
                <a:solidFill>
                  <a:schemeClr val="tx1"/>
                </a:solidFill>
              </a:rPr>
              <a:t/>
            </a:r>
            <a:br>
              <a:rPr lang="fr-FR" sz="2000" dirty="0" smtClean="0">
                <a:solidFill>
                  <a:schemeClr val="tx1"/>
                </a:solidFill>
              </a:rPr>
            </a:br>
            <a:endParaRPr lang="fr-FR" sz="2000" dirty="0">
              <a:solidFill>
                <a:schemeClr val="tx1"/>
              </a:solidFill>
            </a:endParaRPr>
          </a:p>
        </p:txBody>
      </p:sp>
    </p:spTree>
  </p:cSld>
  <p:clrMapOvr>
    <a:masterClrMapping/>
  </p:clrMapOvr>
  <p:transition>
    <p:wipe dir="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67494"/>
            <a:ext cx="8229600" cy="6376216"/>
          </a:xfrm>
        </p:spPr>
        <p:txBody>
          <a:bodyPr/>
          <a:lstStyle/>
          <a:p>
            <a:pPr lvl="0" algn="ctr"/>
            <a:r>
              <a:rPr lang="fr-FR" dirty="0" smtClean="0"/>
              <a:t>4. </a:t>
            </a:r>
            <a:r>
              <a:rPr lang="fr-FR" b="1" dirty="0" smtClean="0"/>
              <a:t>BIOREMEDATION</a:t>
            </a:r>
            <a:r>
              <a:rPr lang="fr-FR" dirty="0" smtClean="0"/>
              <a:t/>
            </a:r>
            <a:br>
              <a:rPr lang="fr-FR" dirty="0" smtClean="0"/>
            </a:br>
            <a:endParaRPr lang="fr-FR" dirty="0"/>
          </a:p>
        </p:txBody>
      </p:sp>
    </p:spTree>
  </p:cSld>
  <p:clrMapOvr>
    <a:masterClrMapping/>
  </p:clrMapOvr>
  <p:transition>
    <p:wipe di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1142984"/>
            <a:ext cx="8229600" cy="3643338"/>
          </a:xfrm>
        </p:spPr>
        <p:txBody>
          <a:bodyPr/>
          <a:lstStyle/>
          <a:p>
            <a:pPr lvl="0" algn="ctr"/>
            <a:r>
              <a:rPr lang="fr-FR" sz="5400" b="1" dirty="0" smtClean="0">
                <a:solidFill>
                  <a:schemeClr val="accent2">
                    <a:lumMod val="60000"/>
                    <a:lumOff val="40000"/>
                  </a:schemeClr>
                </a:solidFill>
                <a:latin typeface="Times New Roman" pitchFamily="18" charset="0"/>
                <a:cs typeface="Times New Roman" pitchFamily="18" charset="0"/>
              </a:rPr>
              <a:t>Introduction générale</a:t>
            </a:r>
            <a:r>
              <a:rPr lang="fr-FR" sz="4400" b="1" dirty="0" smtClean="0">
                <a:solidFill>
                  <a:schemeClr val="tx1"/>
                </a:solidFill>
                <a:latin typeface="Times New Roman" pitchFamily="18" charset="0"/>
                <a:cs typeface="Times New Roman" pitchFamily="18" charset="0"/>
              </a:rPr>
              <a:t/>
            </a:r>
            <a:br>
              <a:rPr lang="fr-FR" sz="4400" b="1" dirty="0" smtClean="0">
                <a:solidFill>
                  <a:schemeClr val="tx1"/>
                </a:solidFill>
                <a:latin typeface="Times New Roman" pitchFamily="18" charset="0"/>
                <a:cs typeface="Times New Roman" pitchFamily="18" charset="0"/>
              </a:rPr>
            </a:br>
            <a:endParaRPr lang="fr-FR" dirty="0"/>
          </a:p>
        </p:txBody>
      </p:sp>
    </p:spTree>
  </p:cSld>
  <p:clrMapOvr>
    <a:masterClrMapping/>
  </p:clrMapOvr>
  <p:transition>
    <p:wipe dir="d"/>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67494"/>
            <a:ext cx="8229600" cy="6233340"/>
          </a:xfrm>
        </p:spPr>
        <p:txBody>
          <a:bodyPr>
            <a:normAutofit/>
          </a:bodyPr>
          <a:lstStyle/>
          <a:p>
            <a:r>
              <a:rPr lang="fr-FR" sz="2000" b="1" dirty="0" smtClean="0"/>
              <a:t>DEFINITIONDE BIOREMEDIATION :</a:t>
            </a:r>
            <a:r>
              <a:rPr lang="fr-FR" sz="2000" dirty="0" smtClean="0"/>
              <a:t/>
            </a:r>
            <a:br>
              <a:rPr lang="fr-FR" sz="2000" dirty="0" smtClean="0"/>
            </a:br>
            <a:r>
              <a:rPr lang="fr-FR" sz="2000" b="1" dirty="0" smtClean="0">
                <a:solidFill>
                  <a:schemeClr val="tx1"/>
                </a:solidFill>
              </a:rPr>
              <a:t>Le terme de </a:t>
            </a:r>
            <a:r>
              <a:rPr lang="fr-FR" sz="2000" b="1" dirty="0" err="1" smtClean="0">
                <a:solidFill>
                  <a:schemeClr val="tx1"/>
                </a:solidFill>
              </a:rPr>
              <a:t>bioremediation</a:t>
            </a:r>
            <a:r>
              <a:rPr lang="fr-FR" sz="2000" b="1" dirty="0" smtClean="0">
                <a:solidFill>
                  <a:schemeClr val="tx1"/>
                </a:solidFill>
              </a:rPr>
              <a:t> est composé de ‘’Bios ‘’ qui signifie la vie et se réfère aux organismes vivants et ‘’remédier ‘’ qui signifie résoudre un problème</a:t>
            </a:r>
            <a:r>
              <a:rPr lang="fr-FR" sz="2000" b="1" baseline="30000" dirty="0" smtClean="0">
                <a:solidFill>
                  <a:schemeClr val="tx1"/>
                </a:solidFill>
              </a:rPr>
              <a:t>(4).</a:t>
            </a:r>
            <a:r>
              <a:rPr lang="fr-FR" sz="2000" b="1" dirty="0" smtClean="0">
                <a:solidFill>
                  <a:schemeClr val="tx1"/>
                </a:solidFill>
              </a:rPr>
              <a:t>C’est un ensemble des techniques biologiques qui basé sur utilisation des microorganismes (bactéries et /ou champignons) pour dégrader les contaminants qu'il soit terrestre ou aquatique. Ces organismes peuvent être déjà présents dans la zone polluée (indigènes) ou ajoutés au milieu (exogène)</a:t>
            </a:r>
            <a:r>
              <a:rPr lang="fr-FR" sz="2000" b="1" baseline="30000" dirty="0" smtClean="0">
                <a:solidFill>
                  <a:schemeClr val="tx1"/>
                </a:solidFill>
              </a:rPr>
              <a:t>(5).</a:t>
            </a:r>
            <a:r>
              <a:rPr lang="fr-FR" sz="2000" b="1" dirty="0" smtClean="0">
                <a:solidFill>
                  <a:schemeClr val="tx1"/>
                </a:solidFill>
              </a:rPr>
              <a:t>Il existe deux principales méthodes de la </a:t>
            </a:r>
            <a:r>
              <a:rPr lang="fr-FR" sz="2000" b="1" dirty="0" err="1" smtClean="0">
                <a:solidFill>
                  <a:schemeClr val="tx1"/>
                </a:solidFill>
              </a:rPr>
              <a:t>bioremediation</a:t>
            </a:r>
            <a:r>
              <a:rPr lang="fr-FR" sz="2000" b="1" dirty="0" smtClean="0">
                <a:solidFill>
                  <a:schemeClr val="tx1"/>
                </a:solidFill>
              </a:rPr>
              <a:t> : la bio augmentation et la bio stimulation.</a:t>
            </a:r>
            <a:r>
              <a:rPr lang="fr-FR" sz="2000" dirty="0" smtClean="0"/>
              <a:t/>
            </a:r>
            <a:br>
              <a:rPr lang="fr-FR" sz="2000" dirty="0" smtClean="0"/>
            </a:br>
            <a:endParaRPr lang="fr-FR" sz="2000" dirty="0"/>
          </a:p>
        </p:txBody>
      </p:sp>
    </p:spTree>
  </p:cSld>
  <p:clrMapOvr>
    <a:masterClrMapping/>
  </p:clrMapOvr>
  <p:transition>
    <p:wipe dir="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descr="C:\Users\lenovo\Downloads\Overview-of-bioremediation-of-organic-pollutants-using-bacteria-fungi-and-micro-algae.png"/>
          <p:cNvPicPr>
            <a:picLocks noGrp="1"/>
          </p:cNvPicPr>
          <p:nvPr>
            <p:ph idx="1"/>
          </p:nvPr>
        </p:nvPicPr>
        <p:blipFill>
          <a:blip r:embed="rId2">
            <a:lum bright="10000" contrast="20000"/>
            <a:extLst>
              <a:ext uri="{28A0092B-C50C-407E-A947-70E740481C1C}">
                <a14:useLocalDpi xmlns:a14="http://schemas.microsoft.com/office/drawing/2010/main" val="0"/>
              </a:ext>
            </a:extLst>
          </a:blip>
          <a:srcRect/>
          <a:stretch>
            <a:fillRect/>
          </a:stretch>
        </p:blipFill>
        <p:spPr bwMode="auto">
          <a:xfrm>
            <a:off x="428596" y="428604"/>
            <a:ext cx="8358246" cy="6000792"/>
          </a:xfrm>
          <a:prstGeom prst="rect">
            <a:avLst/>
          </a:prstGeom>
          <a:noFill/>
          <a:ln>
            <a:noFill/>
          </a:ln>
        </p:spPr>
      </p:pic>
    </p:spTree>
  </p:cSld>
  <p:clrMapOvr>
    <a:masterClrMapping/>
  </p:clrMapOvr>
  <p:transition>
    <p:wipe dir="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67494"/>
            <a:ext cx="8229600" cy="6304778"/>
          </a:xfrm>
        </p:spPr>
        <p:txBody>
          <a:bodyPr>
            <a:normAutofit/>
          </a:bodyPr>
          <a:lstStyle/>
          <a:p>
            <a:r>
              <a:rPr lang="fr-FR" sz="2000" b="1" dirty="0" smtClean="0"/>
              <a:t>Exemple de </a:t>
            </a:r>
            <a:r>
              <a:rPr lang="fr-FR" sz="2000" b="1" dirty="0" err="1" smtClean="0"/>
              <a:t>bioremédiation</a:t>
            </a:r>
            <a:r>
              <a:rPr lang="fr-FR" sz="2000" b="1" dirty="0" smtClean="0"/>
              <a:t> :</a:t>
            </a:r>
            <a:r>
              <a:rPr lang="fr-FR" sz="2000" dirty="0" smtClean="0"/>
              <a:t/>
            </a:r>
            <a:br>
              <a:rPr lang="fr-FR" sz="2000" dirty="0" smtClean="0"/>
            </a:br>
            <a:r>
              <a:rPr lang="fr-FR" sz="2000" dirty="0" smtClean="0"/>
              <a:t>.</a:t>
            </a:r>
            <a:r>
              <a:rPr lang="fr-FR" sz="2000" b="1" dirty="0" smtClean="0">
                <a:solidFill>
                  <a:schemeClr val="tx1"/>
                </a:solidFill>
              </a:rPr>
              <a:t>La </a:t>
            </a:r>
            <a:r>
              <a:rPr lang="fr-FR" sz="2000" b="1" dirty="0" err="1" smtClean="0">
                <a:solidFill>
                  <a:schemeClr val="tx1"/>
                </a:solidFill>
              </a:rPr>
              <a:t>bioremédiation</a:t>
            </a:r>
            <a:r>
              <a:rPr lang="fr-FR" sz="2000" b="1" dirty="0" smtClean="0">
                <a:solidFill>
                  <a:schemeClr val="tx1"/>
                </a:solidFill>
              </a:rPr>
              <a:t> est généralement utilisée pour assainir des environnements qui ont été pollués par des hydrocarbures, comme le pétrole, les pesticides, les métaux lourds, les déchets d'origines diverses, etc. </a:t>
            </a:r>
            <a:r>
              <a:rPr lang="fr-FR" sz="2000" dirty="0" smtClean="0">
                <a:solidFill>
                  <a:schemeClr val="tx1"/>
                </a:solidFill>
              </a:rPr>
              <a:t/>
            </a:r>
            <a:br>
              <a:rPr lang="fr-FR" sz="2000" dirty="0" smtClean="0">
                <a:solidFill>
                  <a:schemeClr val="tx1"/>
                </a:solidFill>
              </a:rPr>
            </a:br>
            <a:r>
              <a:rPr lang="fr-FR" sz="2000" dirty="0" smtClean="0">
                <a:solidFill>
                  <a:schemeClr val="tx1"/>
                </a:solidFill>
              </a:rPr>
              <a:t/>
            </a:r>
            <a:br>
              <a:rPr lang="fr-FR" sz="2000" dirty="0" smtClean="0">
                <a:solidFill>
                  <a:schemeClr val="tx1"/>
                </a:solidFill>
              </a:rPr>
            </a:br>
            <a:r>
              <a:rPr lang="fr-FR" sz="2000" dirty="0" smtClean="0">
                <a:solidFill>
                  <a:schemeClr val="tx1"/>
                </a:solidFill>
              </a:rPr>
              <a:t>.</a:t>
            </a:r>
            <a:r>
              <a:rPr lang="fr-FR" sz="2000" b="1" dirty="0" smtClean="0">
                <a:solidFill>
                  <a:schemeClr val="tx1"/>
                </a:solidFill>
              </a:rPr>
              <a:t>La présence de métaux lourds dans l'eau et le sol a de graves répercussions sur la santé. Les plantes sont capables d'extraire les métaux lourds des substrats en les adsorbant. Parmi les exemples d'espèces végétales utilisées pour l'assainissement des environnements </a:t>
            </a:r>
            <a:r>
              <a:rPr lang="fr-FR" sz="2000" b="1" dirty="0" err="1" smtClean="0">
                <a:solidFill>
                  <a:schemeClr val="tx1"/>
                </a:solidFill>
              </a:rPr>
              <a:t>polluépar</a:t>
            </a:r>
            <a:r>
              <a:rPr lang="fr-FR" sz="2000" b="1" dirty="0" smtClean="0">
                <a:solidFill>
                  <a:schemeClr val="tx1"/>
                </a:solidFill>
              </a:rPr>
              <a:t> des métaux lourds, nous pouvons citer Thlaspi </a:t>
            </a:r>
            <a:r>
              <a:rPr lang="fr-FR" sz="2000" b="1" dirty="0" err="1" smtClean="0">
                <a:solidFill>
                  <a:schemeClr val="tx1"/>
                </a:solidFill>
              </a:rPr>
              <a:t>caerulescens</a:t>
            </a:r>
            <a:r>
              <a:rPr lang="fr-FR" sz="2000" b="1" dirty="0" smtClean="0">
                <a:solidFill>
                  <a:schemeClr val="tx1"/>
                </a:solidFill>
              </a:rPr>
              <a:t>, qui adsorbe le cadmium et </a:t>
            </a:r>
            <a:r>
              <a:rPr lang="fr-FR" sz="2000" b="1" dirty="0" err="1" smtClean="0">
                <a:solidFill>
                  <a:schemeClr val="tx1"/>
                </a:solidFill>
              </a:rPr>
              <a:t>Chrysopogonzizanioides</a:t>
            </a:r>
            <a:r>
              <a:rPr lang="fr-FR" sz="2000" b="1" dirty="0" smtClean="0">
                <a:solidFill>
                  <a:schemeClr val="tx1"/>
                </a:solidFill>
              </a:rPr>
              <a:t>, qui adsorbe le zinc et le plomb. </a:t>
            </a:r>
            <a:r>
              <a:rPr lang="fr-FR" sz="2000" dirty="0" smtClean="0">
                <a:solidFill>
                  <a:schemeClr val="tx1"/>
                </a:solidFill>
              </a:rPr>
              <a:t/>
            </a:r>
            <a:br>
              <a:rPr lang="fr-FR" sz="2000" dirty="0" smtClean="0">
                <a:solidFill>
                  <a:schemeClr val="tx1"/>
                </a:solidFill>
              </a:rPr>
            </a:br>
            <a:r>
              <a:rPr lang="fr-FR" sz="2000" dirty="0" smtClean="0"/>
              <a:t/>
            </a:r>
            <a:br>
              <a:rPr lang="fr-FR" sz="2000" dirty="0" smtClean="0"/>
            </a:br>
            <a:endParaRPr lang="fr-FR" sz="2000" dirty="0"/>
          </a:p>
        </p:txBody>
      </p:sp>
    </p:spTree>
  </p:cSld>
  <p:clrMapOvr>
    <a:masterClrMapping/>
  </p:clrMapOvr>
  <p:transition>
    <p:wipe dir="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67494"/>
            <a:ext cx="8229600" cy="6447654"/>
          </a:xfrm>
        </p:spPr>
        <p:txBody>
          <a:bodyPr>
            <a:normAutofit/>
          </a:bodyPr>
          <a:lstStyle/>
          <a:p>
            <a:r>
              <a:rPr lang="fr-FR" sz="2000" b="1" cap="all" dirty="0" smtClean="0"/>
              <a:t>Avantages et inconvénients de la </a:t>
            </a:r>
            <a:r>
              <a:rPr lang="fr-FR" sz="2000" b="1" cap="all" dirty="0" err="1" smtClean="0"/>
              <a:t>bioremédiation</a:t>
            </a:r>
            <a:r>
              <a:rPr lang="fr-FR" sz="2000" b="1" cap="all" dirty="0" smtClean="0"/>
              <a:t> :</a:t>
            </a:r>
            <a:r>
              <a:rPr lang="fr-FR" sz="2000" dirty="0" smtClean="0"/>
              <a:t/>
            </a:r>
            <a:br>
              <a:rPr lang="fr-FR" sz="2000" dirty="0" smtClean="0"/>
            </a:br>
            <a:r>
              <a:rPr lang="fr-FR" sz="2000" b="1" dirty="0" smtClean="0"/>
              <a:t>Avantages de la </a:t>
            </a:r>
            <a:r>
              <a:rPr lang="fr-FR" sz="2000" b="1" dirty="0" err="1" smtClean="0"/>
              <a:t>bioremédiation</a:t>
            </a:r>
            <a:r>
              <a:rPr lang="fr-FR" sz="2000" b="1" dirty="0" smtClean="0"/>
              <a:t> :</a:t>
            </a:r>
            <a:r>
              <a:rPr lang="fr-FR" sz="2000" dirty="0" smtClean="0"/>
              <a:t/>
            </a:r>
            <a:br>
              <a:rPr lang="fr-FR" sz="2000" dirty="0" smtClean="0"/>
            </a:br>
            <a:r>
              <a:rPr lang="fr-FR" sz="2000" dirty="0" smtClean="0"/>
              <a:t>.</a:t>
            </a:r>
            <a:r>
              <a:rPr lang="fr-FR" sz="2000" b="1" dirty="0" smtClean="0">
                <a:solidFill>
                  <a:schemeClr val="tx1"/>
                </a:solidFill>
              </a:rPr>
              <a:t>Cela revient moins cher que les autres traitements physico-chimiques.</a:t>
            </a:r>
            <a:r>
              <a:rPr lang="fr-FR" sz="2000" dirty="0" smtClean="0">
                <a:solidFill>
                  <a:schemeClr val="tx1"/>
                </a:solidFill>
              </a:rPr>
              <a:t/>
            </a:r>
            <a:br>
              <a:rPr lang="fr-FR" sz="2000" dirty="0" smtClean="0">
                <a:solidFill>
                  <a:schemeClr val="tx1"/>
                </a:solidFill>
              </a:rPr>
            </a:br>
            <a:r>
              <a:rPr lang="fr-FR" sz="2000" dirty="0" smtClean="0">
                <a:solidFill>
                  <a:schemeClr val="tx1"/>
                </a:solidFill>
              </a:rPr>
              <a:t>.</a:t>
            </a:r>
            <a:r>
              <a:rPr lang="fr-FR" sz="2000" b="1" dirty="0" smtClean="0">
                <a:solidFill>
                  <a:schemeClr val="tx1"/>
                </a:solidFill>
              </a:rPr>
              <a:t>Ce sont des techniques simples.</a:t>
            </a:r>
            <a:r>
              <a:rPr lang="fr-FR" sz="2000" dirty="0" smtClean="0">
                <a:solidFill>
                  <a:schemeClr val="tx1"/>
                </a:solidFill>
              </a:rPr>
              <a:t/>
            </a:r>
            <a:br>
              <a:rPr lang="fr-FR" sz="2000" dirty="0" smtClean="0">
                <a:solidFill>
                  <a:schemeClr val="tx1"/>
                </a:solidFill>
              </a:rPr>
            </a:br>
            <a:r>
              <a:rPr lang="fr-FR" sz="2000" dirty="0" smtClean="0">
                <a:solidFill>
                  <a:schemeClr val="tx1"/>
                </a:solidFill>
              </a:rPr>
              <a:t>.</a:t>
            </a:r>
            <a:r>
              <a:rPr lang="fr-FR" sz="2000" b="1" dirty="0" smtClean="0">
                <a:solidFill>
                  <a:schemeClr val="tx1"/>
                </a:solidFill>
              </a:rPr>
              <a:t>Il s'agit d'une technologie peu invasive, qui ne génère pas de déchets et qui est donc respectueuse de l'environnement.</a:t>
            </a:r>
            <a:r>
              <a:rPr lang="fr-FR" sz="2000" dirty="0" smtClean="0">
                <a:solidFill>
                  <a:schemeClr val="tx1"/>
                </a:solidFill>
              </a:rPr>
              <a:t/>
            </a:r>
            <a:br>
              <a:rPr lang="fr-FR" sz="2000" dirty="0" smtClean="0">
                <a:solidFill>
                  <a:schemeClr val="tx1"/>
                </a:solidFill>
              </a:rPr>
            </a:br>
            <a:r>
              <a:rPr lang="fr-FR" sz="2000" dirty="0" smtClean="0">
                <a:solidFill>
                  <a:schemeClr val="tx1"/>
                </a:solidFill>
              </a:rPr>
              <a:t>.</a:t>
            </a:r>
            <a:r>
              <a:rPr lang="fr-FR" sz="2000" b="1" dirty="0" smtClean="0">
                <a:solidFill>
                  <a:schemeClr val="tx1"/>
                </a:solidFill>
              </a:rPr>
              <a:t>Elle nécessite peu d'énergie.</a:t>
            </a:r>
            <a:r>
              <a:rPr lang="fr-FR" sz="2000" dirty="0" smtClean="0">
                <a:solidFill>
                  <a:schemeClr val="tx1"/>
                </a:solidFill>
              </a:rPr>
              <a:t/>
            </a:r>
            <a:br>
              <a:rPr lang="fr-FR" sz="2000" dirty="0" smtClean="0">
                <a:solidFill>
                  <a:schemeClr val="tx1"/>
                </a:solidFill>
              </a:rPr>
            </a:br>
            <a:r>
              <a:rPr lang="fr-FR" sz="2000" dirty="0" smtClean="0">
                <a:solidFill>
                  <a:schemeClr val="tx1"/>
                </a:solidFill>
              </a:rPr>
              <a:t>.</a:t>
            </a:r>
            <a:r>
              <a:rPr lang="fr-FR" sz="2000" b="1" dirty="0" smtClean="0">
                <a:solidFill>
                  <a:schemeClr val="tx1"/>
                </a:solidFill>
              </a:rPr>
              <a:t>Elle peut être utilisée en complément d'autres techniques</a:t>
            </a:r>
            <a:r>
              <a:rPr lang="fr-FR" sz="2000" dirty="0" smtClean="0">
                <a:solidFill>
                  <a:schemeClr val="tx1"/>
                </a:solidFill>
              </a:rPr>
              <a:t/>
            </a:r>
            <a:br>
              <a:rPr lang="fr-FR" sz="2000" dirty="0" smtClean="0">
                <a:solidFill>
                  <a:schemeClr val="tx1"/>
                </a:solidFill>
              </a:rPr>
            </a:br>
            <a:r>
              <a:rPr lang="fr-FR" sz="2000" b="1" dirty="0" smtClean="0">
                <a:solidFill>
                  <a:schemeClr val="accent2">
                    <a:lumMod val="60000"/>
                    <a:lumOff val="40000"/>
                  </a:schemeClr>
                </a:solidFill>
              </a:rPr>
              <a:t>Inconvénients de la </a:t>
            </a:r>
            <a:r>
              <a:rPr lang="fr-FR" sz="2000" b="1" dirty="0" err="1" smtClean="0">
                <a:solidFill>
                  <a:schemeClr val="accent2">
                    <a:lumMod val="60000"/>
                    <a:lumOff val="40000"/>
                  </a:schemeClr>
                </a:solidFill>
              </a:rPr>
              <a:t>bioremédiation</a:t>
            </a:r>
            <a:r>
              <a:rPr lang="fr-FR" sz="2000" b="1" dirty="0" smtClean="0">
                <a:solidFill>
                  <a:schemeClr val="accent2">
                    <a:lumMod val="60000"/>
                    <a:lumOff val="40000"/>
                  </a:schemeClr>
                </a:solidFill>
              </a:rPr>
              <a:t> :</a:t>
            </a:r>
            <a:r>
              <a:rPr lang="fr-FR" sz="2000" dirty="0" smtClean="0">
                <a:solidFill>
                  <a:schemeClr val="tx1"/>
                </a:solidFill>
              </a:rPr>
              <a:t/>
            </a:r>
            <a:br>
              <a:rPr lang="fr-FR" sz="2000" dirty="0" smtClean="0">
                <a:solidFill>
                  <a:schemeClr val="tx1"/>
                </a:solidFill>
              </a:rPr>
            </a:br>
            <a:r>
              <a:rPr lang="fr-FR" sz="2000" dirty="0" smtClean="0">
                <a:solidFill>
                  <a:schemeClr val="tx1"/>
                </a:solidFill>
              </a:rPr>
              <a:t>.</a:t>
            </a:r>
            <a:r>
              <a:rPr lang="fr-FR" sz="2000" b="1" dirty="0" smtClean="0">
                <a:solidFill>
                  <a:schemeClr val="tx1"/>
                </a:solidFill>
              </a:rPr>
              <a:t>Contrairement à d'autres traitements, la </a:t>
            </a:r>
            <a:r>
              <a:rPr lang="fr-FR" sz="2000" b="1" dirty="0" err="1" smtClean="0">
                <a:solidFill>
                  <a:schemeClr val="tx1"/>
                </a:solidFill>
              </a:rPr>
              <a:t>bioremédiation</a:t>
            </a:r>
            <a:r>
              <a:rPr lang="fr-FR" sz="2000" b="1" dirty="0" smtClean="0">
                <a:solidFill>
                  <a:schemeClr val="tx1"/>
                </a:solidFill>
              </a:rPr>
              <a:t> demande de plus longues </a:t>
            </a:r>
            <a:r>
              <a:rPr lang="fr-FR" sz="2000" dirty="0" smtClean="0">
                <a:solidFill>
                  <a:schemeClr val="tx1"/>
                </a:solidFill>
              </a:rPr>
              <a:t/>
            </a:r>
            <a:br>
              <a:rPr lang="fr-FR" sz="2000" dirty="0" smtClean="0">
                <a:solidFill>
                  <a:schemeClr val="tx1"/>
                </a:solidFill>
              </a:rPr>
            </a:br>
            <a:r>
              <a:rPr lang="fr-FR" sz="2000" dirty="0" smtClean="0">
                <a:solidFill>
                  <a:schemeClr val="tx1"/>
                </a:solidFill>
              </a:rPr>
              <a:t>.</a:t>
            </a:r>
            <a:r>
              <a:rPr lang="fr-FR" sz="2000" b="1" dirty="0" smtClean="0">
                <a:solidFill>
                  <a:schemeClr val="tx1"/>
                </a:solidFill>
              </a:rPr>
              <a:t>Périodes de temps pour obtenir les résultats escomptés.</a:t>
            </a:r>
            <a:r>
              <a:rPr lang="fr-FR" sz="2000" dirty="0" smtClean="0">
                <a:solidFill>
                  <a:schemeClr val="tx1"/>
                </a:solidFill>
              </a:rPr>
              <a:t/>
            </a:r>
            <a:br>
              <a:rPr lang="fr-FR" sz="2000" dirty="0" smtClean="0">
                <a:solidFill>
                  <a:schemeClr val="tx1"/>
                </a:solidFill>
              </a:rPr>
            </a:br>
            <a:r>
              <a:rPr lang="fr-FR" sz="2000" b="1" dirty="0" smtClean="0">
                <a:solidFill>
                  <a:schemeClr val="tx1"/>
                </a:solidFill>
              </a:rPr>
              <a:t>Il est difficile de prévoir le fonctionnement complet du traitement.</a:t>
            </a:r>
            <a:r>
              <a:rPr lang="fr-FR" sz="2000" dirty="0" smtClean="0">
                <a:solidFill>
                  <a:schemeClr val="tx1"/>
                </a:solidFill>
              </a:rPr>
              <a:t/>
            </a:r>
            <a:br>
              <a:rPr lang="fr-FR" sz="2000" dirty="0" smtClean="0">
                <a:solidFill>
                  <a:schemeClr val="tx1"/>
                </a:solidFill>
              </a:rPr>
            </a:br>
            <a:r>
              <a:rPr lang="fr-FR" sz="2000" dirty="0" smtClean="0">
                <a:solidFill>
                  <a:schemeClr val="tx1"/>
                </a:solidFill>
              </a:rPr>
              <a:t>.</a:t>
            </a:r>
            <a:r>
              <a:rPr lang="fr-FR" sz="2000" b="1" dirty="0" smtClean="0">
                <a:solidFill>
                  <a:schemeClr val="tx1"/>
                </a:solidFill>
              </a:rPr>
              <a:t>Les polluants ne sont pas complètement éliminés, il en reste toujours une infime quantité dans l'environnement.</a:t>
            </a:r>
            <a:r>
              <a:rPr lang="fr-FR" sz="2000" dirty="0" smtClean="0">
                <a:solidFill>
                  <a:schemeClr val="tx1"/>
                </a:solidFill>
              </a:rPr>
              <a:t/>
            </a:r>
            <a:br>
              <a:rPr lang="fr-FR" sz="2000" dirty="0" smtClean="0">
                <a:solidFill>
                  <a:schemeClr val="tx1"/>
                </a:solidFill>
              </a:rPr>
            </a:br>
            <a:r>
              <a:rPr lang="fr-FR" sz="2000" dirty="0" smtClean="0">
                <a:solidFill>
                  <a:schemeClr val="tx1"/>
                </a:solidFill>
              </a:rPr>
              <a:t>.</a:t>
            </a:r>
            <a:r>
              <a:rPr lang="fr-FR" sz="2000" b="1" dirty="0" smtClean="0">
                <a:solidFill>
                  <a:schemeClr val="tx1"/>
                </a:solidFill>
              </a:rPr>
              <a:t>Ce n'est pas un procédé envisageable lorsque les concentrations de polluants sont très élevées</a:t>
            </a:r>
            <a:r>
              <a:rPr lang="fr-FR" sz="2000" b="1" baseline="30000" dirty="0" smtClean="0">
                <a:solidFill>
                  <a:schemeClr val="tx1"/>
                </a:solidFill>
              </a:rPr>
              <a:t>(6)</a:t>
            </a:r>
            <a:r>
              <a:rPr lang="fr-FR" sz="2000" dirty="0" smtClean="0"/>
              <a:t/>
            </a:r>
            <a:br>
              <a:rPr lang="fr-FR" sz="2000" dirty="0" smtClean="0"/>
            </a:br>
            <a:endParaRPr lang="fr-FR" sz="2000" dirty="0"/>
          </a:p>
        </p:txBody>
      </p:sp>
    </p:spTree>
  </p:cSld>
  <p:clrMapOvr>
    <a:masterClrMapping/>
  </p:clrMapOvr>
  <p:transition>
    <p:wipe dir="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67494"/>
            <a:ext cx="8229600" cy="6090464"/>
          </a:xfrm>
        </p:spPr>
        <p:txBody>
          <a:bodyPr/>
          <a:lstStyle/>
          <a:p>
            <a:pPr lvl="0" algn="ctr"/>
            <a:r>
              <a:rPr lang="fr-FR" dirty="0" smtClean="0"/>
              <a:t>5. </a:t>
            </a:r>
            <a:r>
              <a:rPr lang="fr-FR" b="1" dirty="0" smtClean="0"/>
              <a:t>BIOCARBURANTS</a:t>
            </a:r>
            <a:r>
              <a:rPr lang="fr-FR" dirty="0" smtClean="0"/>
              <a:t/>
            </a:r>
            <a:br>
              <a:rPr lang="fr-FR" dirty="0" smtClean="0"/>
            </a:br>
            <a:endParaRPr lang="fr-FR" dirty="0"/>
          </a:p>
        </p:txBody>
      </p:sp>
    </p:spTree>
  </p:cSld>
  <p:clrMapOvr>
    <a:masterClrMapping/>
  </p:clrMapOvr>
  <p:transition>
    <p:wipe dir="d"/>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67494"/>
            <a:ext cx="8229600" cy="6304778"/>
          </a:xfrm>
        </p:spPr>
        <p:txBody>
          <a:bodyPr>
            <a:normAutofit/>
          </a:bodyPr>
          <a:lstStyle/>
          <a:p>
            <a:r>
              <a:rPr lang="fr-FR" sz="2000" b="1" dirty="0" smtClean="0"/>
              <a:t>Biocarburants ou </a:t>
            </a:r>
            <a:r>
              <a:rPr lang="fr-FR" sz="2000" b="1" dirty="0" err="1" smtClean="0"/>
              <a:t>agrocarburants</a:t>
            </a:r>
            <a:r>
              <a:rPr lang="fr-FR" sz="2000" b="1" dirty="0" smtClean="0"/>
              <a:t> ?</a:t>
            </a:r>
            <a:r>
              <a:rPr lang="fr-FR" sz="2000" dirty="0" smtClean="0"/>
              <a:t/>
            </a:r>
            <a:br>
              <a:rPr lang="fr-FR" sz="2000" dirty="0" smtClean="0"/>
            </a:br>
            <a:r>
              <a:rPr lang="fr-FR" sz="2000" b="1" dirty="0" smtClean="0">
                <a:solidFill>
                  <a:schemeClr val="tx1"/>
                </a:solidFill>
              </a:rPr>
              <a:t>L’expression biocarburant indique que ce carburant est obtenu à partir de matière organique (biomasse), par opposition aux carburants issus de ressources fossiles. L'appellation biocarburant a été promue par les industriels de la filière et certains scientifiques. C’est la dénomination retenue par le Parlement européen. L'expression agro carburant, plus récente (2004), indique elle que le carburant est obtenu à partir de produits issus de l’agriculture.</a:t>
            </a:r>
            <a:r>
              <a:rPr lang="fr-FR" sz="2000" dirty="0" smtClean="0"/>
              <a:t/>
            </a:r>
            <a:br>
              <a:rPr lang="fr-FR" sz="2000" dirty="0" smtClean="0"/>
            </a:br>
            <a:endParaRPr lang="fr-FR" sz="2000" dirty="0"/>
          </a:p>
        </p:txBody>
      </p:sp>
    </p:spTree>
  </p:cSld>
  <p:clrMapOvr>
    <a:masterClrMapping/>
  </p:clrMapOvr>
  <p:transition>
    <p:wipe dir="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67494"/>
            <a:ext cx="8229600" cy="6304778"/>
          </a:xfrm>
        </p:spPr>
        <p:txBody>
          <a:bodyPr>
            <a:normAutofit/>
          </a:bodyPr>
          <a:lstStyle/>
          <a:p>
            <a:r>
              <a:rPr lang="fr-FR" sz="2000" b="1" dirty="0" smtClean="0"/>
              <a:t>Première et deuxième génération :</a:t>
            </a:r>
            <a:r>
              <a:rPr lang="fr-FR" sz="2000" dirty="0" smtClean="0"/>
              <a:t/>
            </a:r>
            <a:br>
              <a:rPr lang="fr-FR" sz="2000" dirty="0" smtClean="0"/>
            </a:br>
            <a:r>
              <a:rPr lang="fr-FR" sz="2000" b="1" dirty="0" smtClean="0">
                <a:solidFill>
                  <a:schemeClr val="tx1"/>
                </a:solidFill>
              </a:rPr>
              <a:t>On distingue les biocarburants de première et de seconde génération. Plusieurs définitions complémentaires coexistent. Une des plus importantes distingue les carburants issus de produits alimentaires, des carburant s issus de source </a:t>
            </a:r>
            <a:r>
              <a:rPr lang="fr-FR" sz="2000" b="1" dirty="0" err="1" smtClean="0">
                <a:solidFill>
                  <a:schemeClr val="tx1"/>
                </a:solidFill>
              </a:rPr>
              <a:t>ligno</a:t>
            </a:r>
            <a:r>
              <a:rPr lang="fr-FR" sz="2000" b="1" dirty="0" smtClean="0">
                <a:solidFill>
                  <a:schemeClr val="tx1"/>
                </a:solidFill>
              </a:rPr>
              <a:t>-cellulosique (bois, feuilles, paille, etc.) ou de déchets</a:t>
            </a:r>
            <a:r>
              <a:rPr lang="fr-FR" sz="2000" dirty="0" smtClean="0">
                <a:solidFill>
                  <a:schemeClr val="tx1"/>
                </a:solidFill>
              </a:rPr>
              <a:t>.</a:t>
            </a:r>
            <a:br>
              <a:rPr lang="fr-FR" sz="2000" dirty="0" smtClean="0">
                <a:solidFill>
                  <a:schemeClr val="tx1"/>
                </a:solidFill>
              </a:rPr>
            </a:br>
            <a:r>
              <a:rPr lang="fr-FR" sz="2000" b="1" dirty="0" smtClean="0">
                <a:solidFill>
                  <a:schemeClr val="tx1"/>
                </a:solidFill>
              </a:rPr>
              <a:t>Ainsi la première génération de biocarburants repose sur l'utilisation des organes de réserve des cultures :</a:t>
            </a:r>
            <a:r>
              <a:rPr lang="fr-FR" sz="2000" dirty="0" smtClean="0">
                <a:solidFill>
                  <a:schemeClr val="tx1"/>
                </a:solidFill>
              </a:rPr>
              <a:t/>
            </a:r>
            <a:br>
              <a:rPr lang="fr-FR" sz="2000" dirty="0" smtClean="0">
                <a:solidFill>
                  <a:schemeClr val="tx1"/>
                </a:solidFill>
              </a:rPr>
            </a:br>
            <a:r>
              <a:rPr lang="fr-FR" sz="2000" dirty="0" smtClean="0">
                <a:solidFill>
                  <a:schemeClr val="tx1"/>
                </a:solidFill>
              </a:rPr>
              <a:t>.l</a:t>
            </a:r>
            <a:r>
              <a:rPr lang="fr-FR" sz="2000" b="1" dirty="0" smtClean="0">
                <a:solidFill>
                  <a:schemeClr val="tx1"/>
                </a:solidFill>
              </a:rPr>
              <a:t>es graines des céréales (blé, maïs) ou des oléagineux (colza, tournesol, </a:t>
            </a:r>
            <a:r>
              <a:rPr lang="fr-FR" sz="2000" b="1" dirty="0" err="1" smtClean="0">
                <a:solidFill>
                  <a:schemeClr val="tx1"/>
                </a:solidFill>
              </a:rPr>
              <a:t>jatropha</a:t>
            </a:r>
            <a:r>
              <a:rPr lang="fr-FR" sz="2000" b="1" dirty="0" smtClean="0">
                <a:solidFill>
                  <a:schemeClr val="tx1"/>
                </a:solidFill>
              </a:rPr>
              <a:t>),</a:t>
            </a:r>
            <a:r>
              <a:rPr lang="fr-FR" sz="2000" dirty="0" smtClean="0">
                <a:solidFill>
                  <a:schemeClr val="tx1"/>
                </a:solidFill>
              </a:rPr>
              <a:t/>
            </a:r>
            <a:br>
              <a:rPr lang="fr-FR" sz="2000" dirty="0" smtClean="0">
                <a:solidFill>
                  <a:schemeClr val="tx1"/>
                </a:solidFill>
              </a:rPr>
            </a:br>
            <a:r>
              <a:rPr lang="fr-FR" sz="2000" dirty="0" smtClean="0">
                <a:solidFill>
                  <a:schemeClr val="tx1"/>
                </a:solidFill>
              </a:rPr>
              <a:t>.</a:t>
            </a:r>
            <a:r>
              <a:rPr lang="fr-FR" sz="2000" b="1" dirty="0" smtClean="0">
                <a:solidFill>
                  <a:schemeClr val="tx1"/>
                </a:solidFill>
              </a:rPr>
              <a:t>les racines de la betterave ou la canne à sucre</a:t>
            </a:r>
            <a:r>
              <a:rPr lang="fr-FR" sz="2000" dirty="0" smtClean="0">
                <a:solidFill>
                  <a:schemeClr val="tx1"/>
                </a:solidFill>
              </a:rPr>
              <a:t/>
            </a:r>
            <a:br>
              <a:rPr lang="fr-FR" sz="2000" dirty="0" smtClean="0">
                <a:solidFill>
                  <a:schemeClr val="tx1"/>
                </a:solidFill>
              </a:rPr>
            </a:br>
            <a:r>
              <a:rPr lang="fr-FR" sz="2000" dirty="0" smtClean="0">
                <a:solidFill>
                  <a:schemeClr val="tx1"/>
                </a:solidFill>
              </a:rPr>
              <a:t>.</a:t>
            </a:r>
            <a:r>
              <a:rPr lang="fr-FR" sz="2000" b="1" dirty="0" smtClean="0">
                <a:solidFill>
                  <a:schemeClr val="tx1"/>
                </a:solidFill>
              </a:rPr>
              <a:t>les fruits du palmier à huile. Ces organes de réserves des plantes stockent le sucre (betterave et canne), l'amidon (blé, maïs), ou l'huile (colza, tournesol, palme, </a:t>
            </a:r>
            <a:r>
              <a:rPr lang="fr-FR" sz="2000" b="1" dirty="0" err="1" smtClean="0">
                <a:solidFill>
                  <a:schemeClr val="tx1"/>
                </a:solidFill>
              </a:rPr>
              <a:t>jatropha</a:t>
            </a:r>
            <a:r>
              <a:rPr lang="fr-FR" sz="2000" b="1" dirty="0" smtClean="0">
                <a:solidFill>
                  <a:schemeClr val="tx1"/>
                </a:solidFill>
              </a:rPr>
              <a:t>).</a:t>
            </a:r>
            <a:r>
              <a:rPr lang="fr-FR" sz="2000" dirty="0" smtClean="0">
                <a:solidFill>
                  <a:schemeClr val="tx1"/>
                </a:solidFill>
              </a:rPr>
              <a:t/>
            </a:r>
            <a:br>
              <a:rPr lang="fr-FR" sz="2000" dirty="0" smtClean="0">
                <a:solidFill>
                  <a:schemeClr val="tx1"/>
                </a:solidFill>
              </a:rPr>
            </a:br>
            <a:endParaRPr lang="fr-FR" sz="2000" dirty="0">
              <a:solidFill>
                <a:schemeClr val="tx1"/>
              </a:solidFill>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67494"/>
            <a:ext cx="8229600" cy="6304778"/>
          </a:xfrm>
        </p:spPr>
        <p:txBody>
          <a:bodyPr>
            <a:normAutofit/>
          </a:bodyPr>
          <a:lstStyle/>
          <a:p>
            <a:r>
              <a:rPr lang="fr-FR" sz="2000" b="1" dirty="0" smtClean="0">
                <a:solidFill>
                  <a:schemeClr val="tx1"/>
                </a:solidFill>
              </a:rPr>
              <a:t>Ces organes de réserves étant également utilisés pour l'alimentation humaine, la production de biocarburants se fait en concurrence de la production alimentaire.</a:t>
            </a:r>
            <a:r>
              <a:rPr lang="fr-FR" sz="2000" dirty="0" smtClean="0">
                <a:solidFill>
                  <a:schemeClr val="tx1"/>
                </a:solidFill>
              </a:rPr>
              <a:t/>
            </a:r>
            <a:br>
              <a:rPr lang="fr-FR" sz="2000" dirty="0" smtClean="0">
                <a:solidFill>
                  <a:schemeClr val="tx1"/>
                </a:solidFill>
              </a:rPr>
            </a:br>
            <a:r>
              <a:rPr lang="fr-FR" sz="2000" b="1" dirty="0" smtClean="0">
                <a:solidFill>
                  <a:schemeClr val="tx1"/>
                </a:solidFill>
              </a:rPr>
              <a:t>Les biocarburants de seconde génération n'utilisent plus les organes de réserve des plantes mais les plantes entières ou des déchets de végétaux. Ce qui est valorisé est la lignine et la cellulose des plantes qui sont contenues dans toutes les cellules végétales. Il est alors possible de valoriser les pailles, les tiges, les feuilles, les déchets verts (taille des arbres, etc.) ou même des plantes dédiées, à croissance rapide.</a:t>
            </a:r>
            <a:r>
              <a:rPr lang="fr-FR" sz="2000" dirty="0" smtClean="0">
                <a:solidFill>
                  <a:schemeClr val="tx1"/>
                </a:solidFill>
              </a:rPr>
              <a:t/>
            </a:r>
            <a:br>
              <a:rPr lang="fr-FR" sz="2000" dirty="0" smtClean="0">
                <a:solidFill>
                  <a:schemeClr val="tx1"/>
                </a:solidFill>
              </a:rPr>
            </a:br>
            <a:r>
              <a:rPr lang="fr-FR" sz="2000" b="1" dirty="0" smtClean="0">
                <a:solidFill>
                  <a:schemeClr val="tx1"/>
                </a:solidFill>
              </a:rPr>
              <a:t> Pour cette raison, certains considèrent que la production de biocarburants de deuxième génération nuit moins aux productions à visée alimentaire.</a:t>
            </a:r>
            <a:r>
              <a:rPr lang="fr-FR" sz="2000" dirty="0" smtClean="0">
                <a:solidFill>
                  <a:schemeClr val="tx1"/>
                </a:solidFill>
              </a:rPr>
              <a:t/>
            </a:r>
            <a:br>
              <a:rPr lang="fr-FR" sz="2000" dirty="0" smtClean="0">
                <a:solidFill>
                  <a:schemeClr val="tx1"/>
                </a:solidFill>
              </a:rPr>
            </a:br>
            <a:r>
              <a:rPr lang="fr-FR" sz="2000" b="1" dirty="0" smtClean="0">
                <a:solidFill>
                  <a:schemeClr val="tx1"/>
                </a:solidFill>
              </a:rPr>
              <a:t>Une autre définition repose sur les moyens utilisés pour produire le carburant avec d'une part les biocarburants produits à partir de processus techniques simples et d'autre part ceux produits à partir de techniques avancées.</a:t>
            </a:r>
            <a:r>
              <a:rPr lang="fr-FR" sz="2000" dirty="0" smtClean="0">
                <a:solidFill>
                  <a:schemeClr val="tx1"/>
                </a:solidFill>
              </a:rPr>
              <a:t/>
            </a:r>
            <a:br>
              <a:rPr lang="fr-FR" sz="2000" dirty="0" smtClean="0">
                <a:solidFill>
                  <a:schemeClr val="tx1"/>
                </a:solidFill>
              </a:rPr>
            </a:br>
            <a:endParaRPr lang="fr-FR" sz="2000" dirty="0">
              <a:solidFill>
                <a:schemeClr val="tx1"/>
              </a:solidFill>
            </a:endParaRPr>
          </a:p>
        </p:txBody>
      </p:sp>
    </p:spTree>
  </p:cSld>
  <p:clrMapOvr>
    <a:masterClrMapping/>
  </p:clrMapOvr>
  <p:transition>
    <p:wipe dir="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67494"/>
            <a:ext cx="8229600" cy="6304778"/>
          </a:xfrm>
        </p:spPr>
        <p:txBody>
          <a:bodyPr>
            <a:normAutofit/>
          </a:bodyPr>
          <a:lstStyle/>
          <a:p>
            <a:pPr lvl="0" algn="ctr"/>
            <a:r>
              <a:rPr lang="fr-FR" sz="5400" b="1" dirty="0" smtClean="0">
                <a:latin typeface="Times New Roman" pitchFamily="18" charset="0"/>
                <a:cs typeface="Times New Roman" pitchFamily="18" charset="0"/>
              </a:rPr>
              <a:t>Conclusion générale </a:t>
            </a:r>
            <a:r>
              <a:rPr lang="fr-FR" sz="4000" b="1" cap="small" dirty="0" smtClean="0">
                <a:latin typeface="Times New Roman" pitchFamily="18" charset="0"/>
                <a:cs typeface="Times New Roman" pitchFamily="18" charset="0"/>
              </a:rPr>
              <a:t/>
            </a:r>
            <a:br>
              <a:rPr lang="fr-FR" sz="4000" b="1" cap="small" dirty="0" smtClean="0">
                <a:latin typeface="Times New Roman" pitchFamily="18" charset="0"/>
                <a:cs typeface="Times New Roman" pitchFamily="18" charset="0"/>
              </a:rPr>
            </a:br>
            <a:endParaRPr lang="fr-FR" sz="4000" dirty="0"/>
          </a:p>
        </p:txBody>
      </p:sp>
    </p:spTree>
  </p:cSld>
  <p:clrMapOvr>
    <a:masterClrMapping/>
  </p:clrMapOvr>
  <p:transition>
    <p:wipe dir="d"/>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67494"/>
            <a:ext cx="8229600" cy="6304778"/>
          </a:xfrm>
        </p:spPr>
        <p:txBody>
          <a:bodyPr>
            <a:normAutofit/>
          </a:bodyPr>
          <a:lstStyle/>
          <a:p>
            <a:r>
              <a:rPr lang="fr-FR" sz="2000" b="1" dirty="0" smtClean="0">
                <a:solidFill>
                  <a:schemeClr val="tx1"/>
                </a:solidFill>
              </a:rPr>
              <a:t>L’objectif fondamental de la biotechnologie blanche est la fabriquer à moindre cout un produit parfaitement défini en grande quantité avec une qualité constant, permet de satisfaire les besoins aujourd’hui sans mettre en danger les capacités des générations futures à satisfaire leurs propres besoin.</a:t>
            </a:r>
            <a:r>
              <a:rPr lang="fr-FR" sz="2000" dirty="0" smtClean="0">
                <a:solidFill>
                  <a:schemeClr val="tx1"/>
                </a:solidFill>
              </a:rPr>
              <a:t/>
            </a:r>
            <a:br>
              <a:rPr lang="fr-FR" sz="2000" dirty="0" smtClean="0">
                <a:solidFill>
                  <a:schemeClr val="tx1"/>
                </a:solidFill>
              </a:rPr>
            </a:br>
            <a:endParaRPr lang="fr-FR" sz="2000" dirty="0">
              <a:solidFill>
                <a:schemeClr val="tx1"/>
              </a:solidFill>
            </a:endParaRPr>
          </a:p>
        </p:txBody>
      </p:sp>
    </p:spTree>
  </p:cSld>
  <p:clrMapOvr>
    <a:masterClrMapping/>
  </p:clrMapOvr>
  <p:transition>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0"/>
            <a:ext cx="8229600" cy="6643710"/>
          </a:xfrm>
        </p:spPr>
        <p:txBody>
          <a:bodyPr>
            <a:normAutofit/>
          </a:bodyPr>
          <a:lstStyle/>
          <a:p>
            <a:pPr lvl="0"/>
            <a:r>
              <a:rPr lang="fr-FR" sz="2000" b="1" cap="all" dirty="0" smtClean="0"/>
              <a:t>la définition de la biotechnologie :</a:t>
            </a:r>
            <a:r>
              <a:rPr lang="fr-FR" sz="2000" dirty="0" smtClean="0"/>
              <a:t/>
            </a:r>
            <a:br>
              <a:rPr lang="fr-FR" sz="2000" dirty="0" smtClean="0"/>
            </a:br>
            <a:r>
              <a:rPr lang="fr-FR" sz="2000" b="1" dirty="0" smtClean="0">
                <a:solidFill>
                  <a:schemeClr val="tx1"/>
                </a:solidFill>
              </a:rPr>
              <a:t>La biotechnologie est un domaine qui utilise des organismes vivants, des cellules et des processus biologiques pour développer de nouveaux produits et processus. Elle a le potentiel de transformer divers secteurs, tels que l'agriculture, la médecine, l'industrie alimentaire, l'environnement et l'industrie pharmaceutique</a:t>
            </a:r>
            <a:endParaRPr lang="fr-FR" sz="2000" dirty="0">
              <a:solidFill>
                <a:schemeClr val="tx1"/>
              </a:solidFill>
            </a:endParaRPr>
          </a:p>
        </p:txBody>
      </p:sp>
    </p:spTree>
  </p:cSld>
  <p:clrMapOvr>
    <a:masterClrMapping/>
  </p:clrMapOvr>
  <p:transition>
    <p:wipe dir="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67494"/>
            <a:ext cx="8229600" cy="6233340"/>
          </a:xfrm>
        </p:spPr>
        <p:txBody>
          <a:bodyPr>
            <a:normAutofit/>
          </a:bodyPr>
          <a:lstStyle/>
          <a:p>
            <a:r>
              <a:rPr lang="fr-FR" sz="2000" b="1" dirty="0" smtClean="0">
                <a:solidFill>
                  <a:schemeClr val="tx1"/>
                </a:solidFill>
              </a:rPr>
              <a:t>REFERENCES:</a:t>
            </a:r>
            <a:r>
              <a:rPr lang="fr-FR" sz="2000" dirty="0" smtClean="0"/>
              <a:t/>
            </a:r>
            <a:br>
              <a:rPr lang="fr-FR" sz="2000" dirty="0" smtClean="0"/>
            </a:br>
            <a:r>
              <a:rPr lang="fr-FR" sz="2000" b="1" baseline="30000" dirty="0" smtClean="0">
                <a:solidFill>
                  <a:schemeClr val="accent1"/>
                </a:solidFill>
              </a:rPr>
              <a:t>(1)</a:t>
            </a:r>
            <a:r>
              <a:rPr lang="fr-FR" sz="2000" dirty="0" smtClean="0">
                <a:solidFill>
                  <a:schemeClr val="accent1"/>
                </a:solidFill>
              </a:rPr>
              <a:t>Gérard </a:t>
            </a:r>
            <a:r>
              <a:rPr lang="fr-FR" sz="2000" dirty="0" err="1" smtClean="0">
                <a:solidFill>
                  <a:schemeClr val="accent1"/>
                </a:solidFill>
              </a:rPr>
              <a:t>Coutouly</a:t>
            </a:r>
            <a:r>
              <a:rPr lang="fr-FR" sz="2000" dirty="0" smtClean="0">
                <a:solidFill>
                  <a:schemeClr val="accent1"/>
                </a:solidFill>
              </a:rPr>
              <a:t>, Les biotechnologies : la part industrielle. 5.La biotechnologie industriel, définition et concept-2021- Economie.Wiki.com.</a:t>
            </a:r>
            <a:br>
              <a:rPr lang="fr-FR" sz="2000" dirty="0" smtClean="0">
                <a:solidFill>
                  <a:schemeClr val="accent1"/>
                </a:solidFill>
              </a:rPr>
            </a:br>
            <a:r>
              <a:rPr lang="fr-FR" sz="2000" b="1" baseline="30000" dirty="0" smtClean="0">
                <a:solidFill>
                  <a:schemeClr val="accent1"/>
                </a:solidFill>
              </a:rPr>
              <a:t>(2)</a:t>
            </a:r>
            <a:r>
              <a:rPr lang="fr-FR" sz="2000" b="1" dirty="0" smtClean="0">
                <a:solidFill>
                  <a:schemeClr val="accent1"/>
                </a:solidFill>
              </a:rPr>
              <a:t>https://www.huffpostmaghreb.com/entry/le-diabete-enjeu-sanitaire-planetaire-et-affaire-degros-sous.</a:t>
            </a:r>
            <a:r>
              <a:rPr lang="fr-FR" sz="2000" dirty="0" smtClean="0">
                <a:solidFill>
                  <a:schemeClr val="accent1"/>
                </a:solidFill>
              </a:rPr>
              <a:t/>
            </a:r>
            <a:br>
              <a:rPr lang="fr-FR" sz="2000" dirty="0" smtClean="0">
                <a:solidFill>
                  <a:schemeClr val="accent1"/>
                </a:solidFill>
              </a:rPr>
            </a:br>
            <a:r>
              <a:rPr lang="fr-FR" sz="2000" b="1" baseline="30000" dirty="0" smtClean="0">
                <a:solidFill>
                  <a:schemeClr val="accent1"/>
                </a:solidFill>
              </a:rPr>
              <a:t>(3)</a:t>
            </a:r>
            <a:r>
              <a:rPr lang="fr-FR" sz="2000" b="1" u="sng" dirty="0" smtClean="0">
                <a:solidFill>
                  <a:schemeClr val="accent1"/>
                </a:solidFill>
                <a:hlinkClick r:id="rId2"/>
              </a:rPr>
              <a:t>https://vegan.rocks/fr/blog/functional-foods/?fbclid=IwAR1FjfiZdRKrFfFuXfCR_n4QurHuQy6aFAKuc_KKtXqHUaR7kaVS9G5P3LI</a:t>
            </a:r>
            <a:r>
              <a:rPr lang="fr-FR" sz="2000" dirty="0" smtClean="0">
                <a:solidFill>
                  <a:schemeClr val="accent1"/>
                </a:solidFill>
              </a:rPr>
              <a:t/>
            </a:r>
            <a:br>
              <a:rPr lang="fr-FR" sz="2000" dirty="0" smtClean="0">
                <a:solidFill>
                  <a:schemeClr val="accent1"/>
                </a:solidFill>
              </a:rPr>
            </a:br>
            <a:r>
              <a:rPr lang="en-US" sz="2000" b="1" baseline="30000" dirty="0" smtClean="0">
                <a:solidFill>
                  <a:schemeClr val="accent1"/>
                </a:solidFill>
              </a:rPr>
              <a:t>(4).</a:t>
            </a:r>
            <a:r>
              <a:rPr lang="en-US" sz="2000" b="1" dirty="0" err="1" smtClean="0">
                <a:solidFill>
                  <a:schemeClr val="accent1"/>
                </a:solidFill>
              </a:rPr>
              <a:t>Sardrood</a:t>
            </a:r>
            <a:r>
              <a:rPr lang="en-US" sz="2000" b="1" dirty="0" smtClean="0">
                <a:solidFill>
                  <a:schemeClr val="accent1"/>
                </a:solidFill>
              </a:rPr>
              <a:t>, B.P., </a:t>
            </a:r>
            <a:r>
              <a:rPr lang="en-US" sz="2000" b="1" dirty="0" err="1" smtClean="0">
                <a:solidFill>
                  <a:schemeClr val="accent1"/>
                </a:solidFill>
              </a:rPr>
              <a:t>Goltapeh</a:t>
            </a:r>
            <a:r>
              <a:rPr lang="en-US" sz="2000" b="1" dirty="0" smtClean="0">
                <a:solidFill>
                  <a:schemeClr val="accent1"/>
                </a:solidFill>
              </a:rPr>
              <a:t>, E.M. and </a:t>
            </a:r>
            <a:r>
              <a:rPr lang="en-US" sz="2000" b="1" dirty="0" err="1" smtClean="0">
                <a:solidFill>
                  <a:schemeClr val="accent1"/>
                </a:solidFill>
              </a:rPr>
              <a:t>Varma</a:t>
            </a:r>
            <a:r>
              <a:rPr lang="en-US" sz="2000" b="1" dirty="0" smtClean="0">
                <a:solidFill>
                  <a:schemeClr val="accent1"/>
                </a:solidFill>
              </a:rPr>
              <a:t>, A. ( 2013 ). An introduction to </a:t>
            </a:r>
            <a:r>
              <a:rPr lang="en-US" sz="2000" b="1" dirty="0" err="1" smtClean="0">
                <a:solidFill>
                  <a:schemeClr val="accent1"/>
                </a:solidFill>
              </a:rPr>
              <a:t>bioremédiation</a:t>
            </a:r>
            <a:r>
              <a:rPr lang="en-US" sz="2000" b="1" dirty="0" smtClean="0">
                <a:solidFill>
                  <a:schemeClr val="accent1"/>
                </a:solidFill>
              </a:rPr>
              <a:t>. In Fungi as </a:t>
            </a:r>
            <a:r>
              <a:rPr lang="en-US" sz="2000" b="1" dirty="0" err="1" smtClean="0">
                <a:solidFill>
                  <a:schemeClr val="accent1"/>
                </a:solidFill>
              </a:rPr>
              <a:t>bioremediators</a:t>
            </a:r>
            <a:r>
              <a:rPr lang="en-US" sz="2000" b="1" dirty="0" smtClean="0">
                <a:solidFill>
                  <a:schemeClr val="accent1"/>
                </a:solidFill>
              </a:rPr>
              <a:t> , Springer, Berlin, Heidelberg, p 3-27</a:t>
            </a:r>
            <a:r>
              <a:rPr lang="fr-FR" sz="2000" dirty="0" smtClean="0">
                <a:solidFill>
                  <a:schemeClr val="accent1"/>
                </a:solidFill>
              </a:rPr>
              <a:t/>
            </a:r>
            <a:br>
              <a:rPr lang="fr-FR" sz="2000" dirty="0" smtClean="0">
                <a:solidFill>
                  <a:schemeClr val="accent1"/>
                </a:solidFill>
              </a:rPr>
            </a:br>
            <a:r>
              <a:rPr lang="fr-FR" sz="2000" b="1" baseline="30000" dirty="0" smtClean="0">
                <a:solidFill>
                  <a:schemeClr val="accent1"/>
                </a:solidFill>
              </a:rPr>
              <a:t>(5)</a:t>
            </a:r>
            <a:r>
              <a:rPr lang="fr-FR" sz="2000" b="1" dirty="0" err="1" smtClean="0">
                <a:solidFill>
                  <a:schemeClr val="accent1"/>
                </a:solidFill>
              </a:rPr>
              <a:t>Abdely</a:t>
            </a:r>
            <a:r>
              <a:rPr lang="fr-FR" sz="2000" b="1" dirty="0" smtClean="0">
                <a:solidFill>
                  <a:schemeClr val="accent1"/>
                </a:solidFill>
              </a:rPr>
              <a:t>, C. (2007). </a:t>
            </a:r>
            <a:r>
              <a:rPr lang="fr-FR" sz="2000" b="1" dirty="0" err="1" smtClean="0">
                <a:solidFill>
                  <a:schemeClr val="accent1"/>
                </a:solidFill>
              </a:rPr>
              <a:t>Bioremédiation</a:t>
            </a:r>
            <a:r>
              <a:rPr lang="fr-FR" sz="2000" b="1" dirty="0" smtClean="0">
                <a:solidFill>
                  <a:schemeClr val="accent1"/>
                </a:solidFill>
              </a:rPr>
              <a:t>/</a:t>
            </a:r>
            <a:r>
              <a:rPr lang="fr-FR" sz="2000" b="1" dirty="0" err="1" smtClean="0">
                <a:solidFill>
                  <a:schemeClr val="accent1"/>
                </a:solidFill>
              </a:rPr>
              <a:t>phytoremédiation</a:t>
            </a:r>
            <a:r>
              <a:rPr lang="fr-FR" sz="2000" b="1" dirty="0" smtClean="0">
                <a:solidFill>
                  <a:schemeClr val="accent1"/>
                </a:solidFill>
              </a:rPr>
              <a:t>. Thèse de doctorat. Tunisie : Université de Tunisie.</a:t>
            </a:r>
            <a:r>
              <a:rPr lang="fr-FR" sz="2000" dirty="0" smtClean="0">
                <a:solidFill>
                  <a:schemeClr val="accent1"/>
                </a:solidFill>
              </a:rPr>
              <a:t/>
            </a:r>
            <a:br>
              <a:rPr lang="fr-FR" sz="2000" dirty="0" smtClean="0">
                <a:solidFill>
                  <a:schemeClr val="accent1"/>
                </a:solidFill>
              </a:rPr>
            </a:br>
            <a:r>
              <a:rPr lang="fr-FR" sz="2000" b="1" baseline="30000" dirty="0" smtClean="0">
                <a:solidFill>
                  <a:schemeClr val="accent1"/>
                </a:solidFill>
              </a:rPr>
              <a:t>(6)</a:t>
            </a:r>
            <a:r>
              <a:rPr lang="fr-FR" sz="2000" b="1" dirty="0" smtClean="0">
                <a:solidFill>
                  <a:schemeClr val="accent1"/>
                </a:solidFill>
              </a:rPr>
              <a:t>https://www.projetecolo.com/bioremediation-definition-et-exemples-324.html</a:t>
            </a:r>
            <a:r>
              <a:rPr lang="fr-FR" sz="2000" dirty="0" smtClean="0">
                <a:solidFill>
                  <a:schemeClr val="accent1"/>
                </a:solidFill>
              </a:rPr>
              <a:t/>
            </a:r>
            <a:br>
              <a:rPr lang="fr-FR" sz="2000" dirty="0" smtClean="0">
                <a:solidFill>
                  <a:schemeClr val="accent1"/>
                </a:solidFill>
              </a:rPr>
            </a:br>
            <a:r>
              <a:rPr lang="en-US" sz="2000" b="1" baseline="30000" dirty="0" smtClean="0">
                <a:solidFill>
                  <a:schemeClr val="accent1"/>
                </a:solidFill>
              </a:rPr>
              <a:t>(7)</a:t>
            </a:r>
            <a:r>
              <a:rPr lang="en-US" sz="2000" b="1" dirty="0" smtClean="0">
                <a:solidFill>
                  <a:schemeClr val="accent1"/>
                </a:solidFill>
              </a:rPr>
              <a:t>file:///C:/Users/lenovo/Downloads/orca_share_media1681636687966_7053295486886224426%20(2).pdf</a:t>
            </a:r>
            <a:r>
              <a:rPr lang="fr-FR" sz="2000" dirty="0" smtClean="0"/>
              <a:t/>
            </a:r>
            <a:br>
              <a:rPr lang="fr-FR" sz="2000" dirty="0" smtClean="0"/>
            </a:br>
            <a:endParaRPr lang="fr-FR" sz="2000"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67494"/>
            <a:ext cx="8229600" cy="6304778"/>
          </a:xfrm>
        </p:spPr>
        <p:txBody>
          <a:bodyPr/>
          <a:lstStyle/>
          <a:p>
            <a:pPr algn="ctr"/>
            <a:r>
              <a:rPr lang="fr-FR" sz="4400" b="1" dirty="0" smtClean="0">
                <a:latin typeface="Times New Roman" pitchFamily="18" charset="0"/>
                <a:cs typeface="Times New Roman" pitchFamily="18" charset="0"/>
              </a:rPr>
              <a:t>Merci pour votre attention</a:t>
            </a:r>
            <a:br>
              <a:rPr lang="fr-FR" sz="4400" b="1" dirty="0" smtClean="0">
                <a:latin typeface="Times New Roman" pitchFamily="18" charset="0"/>
                <a:cs typeface="Times New Roman" pitchFamily="18" charset="0"/>
              </a:rPr>
            </a:br>
            <a:endParaRPr lang="fr-FR" dirty="0"/>
          </a:p>
        </p:txBody>
      </p:sp>
      <p:pic>
        <p:nvPicPr>
          <p:cNvPr id="3" name="Image 2" descr="06-1513 (1).jpg"/>
          <p:cNvPicPr>
            <a:picLocks noChangeAspect="1"/>
          </p:cNvPicPr>
          <p:nvPr/>
        </p:nvPicPr>
        <p:blipFill>
          <a:blip r:embed="rId2" cstate="print">
            <a:lum bright="-10000"/>
          </a:blip>
          <a:stretch>
            <a:fillRect/>
          </a:stretch>
        </p:blipFill>
        <p:spPr>
          <a:xfrm>
            <a:off x="1643042" y="3929066"/>
            <a:ext cx="6143668" cy="2214578"/>
          </a:xfrm>
          <a:prstGeom prst="rect">
            <a:avLst/>
          </a:prstGeom>
        </p:spPr>
      </p:pic>
      <p:cxnSp>
        <p:nvCxnSpPr>
          <p:cNvPr id="5" name="Connecteur droit 4"/>
          <p:cNvCxnSpPr/>
          <p:nvPr/>
        </p:nvCxnSpPr>
        <p:spPr>
          <a:xfrm flipV="1">
            <a:off x="1571604" y="3500438"/>
            <a:ext cx="6429420" cy="71438"/>
          </a:xfrm>
          <a:prstGeom prst="line">
            <a:avLst/>
          </a:prstGeom>
          <a:ln w="60325"/>
        </p:spPr>
        <p:style>
          <a:lnRef idx="1">
            <a:schemeClr val="accent1"/>
          </a:lnRef>
          <a:fillRef idx="0">
            <a:schemeClr val="accent1"/>
          </a:fillRef>
          <a:effectRef idx="0">
            <a:schemeClr val="accent1"/>
          </a:effectRef>
          <a:fontRef idx="minor">
            <a:schemeClr val="tx1"/>
          </a:fontRef>
        </p:style>
      </p:cxnSp>
    </p:spTree>
  </p:cSld>
  <p:clrMapOvr>
    <a:masterClrMapping/>
  </p:clrMapOvr>
  <p:transition>
    <p:wipe di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67494"/>
            <a:ext cx="3900486" cy="446862"/>
          </a:xfrm>
        </p:spPr>
        <p:txBody>
          <a:bodyPr>
            <a:normAutofit fontScale="90000"/>
          </a:bodyPr>
          <a:lstStyle/>
          <a:p>
            <a:r>
              <a:rPr lang="fr-FR" sz="2000" dirty="0" smtClean="0"/>
              <a:t>Types de la biotechnologie :</a:t>
            </a:r>
            <a:endParaRPr lang="fr-FR" sz="2000" dirty="0"/>
          </a:p>
        </p:txBody>
      </p:sp>
      <p:pic>
        <p:nvPicPr>
          <p:cNvPr id="4" name="Espace réservé du contenu 3" descr="C:\Users\lenovo\Downloads\les-biotechnologies2.png"/>
          <p:cNvPicPr>
            <a:picLocks noGrp="1"/>
          </p:cNvPicPr>
          <p:nvPr>
            <p:ph idx="1"/>
          </p:nvPr>
        </p:nvPicPr>
        <p:blipFill>
          <a:blip r:embed="rId2">
            <a:lum bright="-10000" contrast="20000"/>
            <a:extLst>
              <a:ext uri="{28A0092B-C50C-407E-A947-70E740481C1C}">
                <a14:useLocalDpi xmlns:a14="http://schemas.microsoft.com/office/drawing/2010/main" val="0"/>
              </a:ext>
            </a:extLst>
          </a:blip>
          <a:srcRect/>
          <a:stretch>
            <a:fillRect/>
          </a:stretch>
        </p:blipFill>
        <p:spPr bwMode="auto">
          <a:xfrm>
            <a:off x="285720" y="785794"/>
            <a:ext cx="8572560" cy="6072206"/>
          </a:xfrm>
          <a:prstGeom prst="rect">
            <a:avLst/>
          </a:prstGeom>
          <a:noFill/>
          <a:ln>
            <a:noFill/>
          </a:ln>
        </p:spPr>
      </p:pic>
    </p:spTree>
  </p:cSld>
  <p:clrMapOvr>
    <a:masterClrMapping/>
  </p:clrMapOvr>
  <p:transition>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67494"/>
            <a:ext cx="8229600" cy="5947588"/>
          </a:xfrm>
        </p:spPr>
        <p:txBody>
          <a:bodyPr>
            <a:normAutofit/>
          </a:bodyPr>
          <a:lstStyle/>
          <a:p>
            <a:r>
              <a:rPr lang="fr-FR" sz="2000" b="1" dirty="0" smtClean="0"/>
              <a:t>Que ce que la biotechnologie industrielle ?</a:t>
            </a:r>
            <a:r>
              <a:rPr lang="fr-FR" sz="2000" dirty="0" smtClean="0"/>
              <a:t/>
            </a:r>
            <a:br>
              <a:rPr lang="fr-FR" sz="2000" dirty="0" smtClean="0"/>
            </a:br>
            <a:r>
              <a:rPr lang="fr-FR" sz="2000" b="1" dirty="0" smtClean="0">
                <a:solidFill>
                  <a:schemeClr val="tx1"/>
                </a:solidFill>
              </a:rPr>
              <a:t>La biotechnologie industrielle est un domaine de la biotechnologie qui se concentre sur l'application de la biologie moléculaire et cellulaire pour la production de produits utiles dans divers secteurs industriels. Les applications de la biotechnologie industrielle comprennent la production de biocarburants, de produits chimiques bio sources, de médicaments et de vaccins, de produits alimentaires et de boissons, ainsi que la bio </a:t>
            </a:r>
            <a:r>
              <a:rPr lang="fr-FR" sz="2000" b="1" dirty="0" err="1" smtClean="0">
                <a:solidFill>
                  <a:schemeClr val="tx1"/>
                </a:solidFill>
              </a:rPr>
              <a:t>remédiation</a:t>
            </a:r>
            <a:r>
              <a:rPr lang="fr-FR" sz="2000" b="1" dirty="0" smtClean="0">
                <a:solidFill>
                  <a:schemeClr val="tx1"/>
                </a:solidFill>
              </a:rPr>
              <a:t> de sites pollués.</a:t>
            </a:r>
            <a:r>
              <a:rPr lang="fr-FR" sz="2000" dirty="0" smtClean="0">
                <a:solidFill>
                  <a:schemeClr val="tx1"/>
                </a:solidFill>
              </a:rPr>
              <a:t/>
            </a:r>
            <a:br>
              <a:rPr lang="fr-FR" sz="2000" dirty="0" smtClean="0">
                <a:solidFill>
                  <a:schemeClr val="tx1"/>
                </a:solidFill>
              </a:rPr>
            </a:br>
            <a:r>
              <a:rPr lang="fr-FR" sz="2000" b="1" dirty="0" smtClean="0">
                <a:solidFill>
                  <a:schemeClr val="tx1"/>
                </a:solidFill>
              </a:rPr>
              <a:t>La biotechnologie industrielle offre plusieurs avantages par rapport aux méthodes de production traditionnelles. Elle peut réduire les coûts de production, augmenter la durabilité environnementale, réduire la dépendance aux combustibles fossiles et améliorer la qualité des produits finaux.</a:t>
            </a:r>
            <a:r>
              <a:rPr lang="fr-FR" sz="2000" dirty="0" smtClean="0"/>
              <a:t/>
            </a:r>
            <a:br>
              <a:rPr lang="fr-FR" sz="2000" dirty="0" smtClean="0"/>
            </a:br>
            <a:r>
              <a:rPr lang="fr-FR" sz="2000" dirty="0" smtClean="0"/>
              <a:t/>
            </a:r>
            <a:br>
              <a:rPr lang="fr-FR" sz="2000" dirty="0" smtClean="0"/>
            </a:br>
            <a:endParaRPr lang="fr-FR" sz="2000" dirty="0"/>
          </a:p>
        </p:txBody>
      </p:sp>
    </p:spTree>
  </p:cSld>
  <p:clrMapOvr>
    <a:masterClrMapping/>
  </p:clrMapOvr>
  <p:transition>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67494"/>
            <a:ext cx="8229600" cy="6376216"/>
          </a:xfrm>
        </p:spPr>
        <p:txBody>
          <a:bodyPr>
            <a:normAutofit/>
          </a:bodyPr>
          <a:lstStyle/>
          <a:p>
            <a:r>
              <a:rPr lang="fr-FR" sz="2000" b="1" cap="all" dirty="0" smtClean="0"/>
              <a:t>la relation entre la biotechnologie  et  le progrès  industriel :</a:t>
            </a:r>
            <a:r>
              <a:rPr lang="fr-FR" sz="2000" dirty="0" smtClean="0"/>
              <a:t/>
            </a:r>
            <a:br>
              <a:rPr lang="fr-FR" sz="2000" dirty="0" smtClean="0"/>
            </a:br>
            <a:r>
              <a:rPr lang="fr-FR" sz="2000" b="1" dirty="0" smtClean="0">
                <a:solidFill>
                  <a:schemeClr val="tx1"/>
                </a:solidFill>
              </a:rPr>
              <a:t>La biotechnologie blanche est étroitement liée au progrès industriel car elle permet de développer de nouveaux produits et processus plus efficaces et durables, ce qui peut contribuer à l'amélioration de la productivité, de la qualité et de la rentabilité dans de nombreux secteurs industriels. Les innovations dans le domaine de la biotechnologie blanche ont permis de développer de nouvelles méthodes de production pour des produits tels que les biocarburants, les enzymes, les produits chimiques bio sources et les aliments fonctionnels.</a:t>
            </a:r>
            <a:endParaRPr lang="fr-FR" sz="20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928670"/>
            <a:ext cx="8229600" cy="4500594"/>
          </a:xfrm>
        </p:spPr>
        <p:txBody>
          <a:bodyPr/>
          <a:lstStyle/>
          <a:p>
            <a:pPr lvl="0" algn="ctr"/>
            <a:r>
              <a:rPr lang="fr-FR" dirty="0" smtClean="0"/>
              <a:t>1.</a:t>
            </a:r>
            <a:r>
              <a:rPr lang="fr-FR" b="1" cap="all" dirty="0" smtClean="0"/>
              <a:t> Biocatalyse : Application des enzymes dans le secteur industriel</a:t>
            </a:r>
            <a:r>
              <a:rPr lang="fr-FR" dirty="0" smtClean="0"/>
              <a:t/>
            </a:r>
            <a:br>
              <a:rPr lang="fr-FR" dirty="0" smtClean="0"/>
            </a:br>
            <a:endParaRPr lang="fr-FR" dirty="0"/>
          </a:p>
        </p:txBody>
      </p:sp>
    </p:spTree>
  </p:cSld>
  <p:clrMapOvr>
    <a:masterClrMapping/>
  </p:clrMapOvr>
  <p:transition>
    <p:wipe di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67494"/>
            <a:ext cx="8229600" cy="6304778"/>
          </a:xfrm>
        </p:spPr>
        <p:txBody>
          <a:bodyPr>
            <a:normAutofit/>
          </a:bodyPr>
          <a:lstStyle/>
          <a:p>
            <a:r>
              <a:rPr lang="fr-FR" sz="1600" b="1" dirty="0" smtClean="0"/>
              <a:t> ​</a:t>
            </a:r>
            <a:r>
              <a:rPr lang="fr-FR" sz="2000" b="1" dirty="0" smtClean="0">
                <a:solidFill>
                  <a:schemeClr val="tx1"/>
                </a:solidFill>
              </a:rPr>
              <a:t>Les enzymes sont de plus en plus importantes dans le développement industriel durable. Elles ont déjà été utilisées dans le développement des procédés industriels afin d’obtenir des produits sans déchets ou renfermant un minimum de déchets biodégradables. Les entreprises manufacturières devront dans un futur proche prêter une grande attention à la compatibilité des déchets ainsi qu’au recyclage de l’eau utilisée et les enzymes peuvent résoudre un grand nombre de ces problèmes. ​En effet, elles peuvent remplacer les produits chimiques toxiques ou corrosifs dans quelques procédés. En outre, leur avantage est qu’elles peuvent être utilisées, désactivées et décomposées dans des produits plus simples totalement biodégradables</a:t>
            </a:r>
            <a:r>
              <a:rPr lang="fr-FR" sz="2000" dirty="0" smtClean="0">
                <a:solidFill>
                  <a:schemeClr val="tx1"/>
                </a:solidFill>
              </a:rPr>
              <a:t/>
            </a:r>
            <a:br>
              <a:rPr lang="fr-FR" sz="2000" dirty="0" smtClean="0">
                <a:solidFill>
                  <a:schemeClr val="tx1"/>
                </a:solidFill>
              </a:rPr>
            </a:br>
            <a:r>
              <a:rPr lang="fr-FR" sz="2000" b="1" dirty="0" smtClean="0">
                <a:solidFill>
                  <a:schemeClr val="tx1"/>
                </a:solidFill>
              </a:rPr>
              <a:t> ​Nous vous proposons à présent une liste rapide des procédés enzymatiques actuellement utilisés dans de nombreux secteurs afin de réduire la charge chimique via l’élimination de la production industrielle des substances agressives et toxiques ou tout simplement polluantes .</a:t>
            </a:r>
            <a:endParaRPr lang="fr-FR" sz="2000" dirty="0">
              <a:solidFill>
                <a:schemeClr val="tx1"/>
              </a:solidFill>
            </a:endParaRPr>
          </a:p>
        </p:txBody>
      </p:sp>
    </p:spTree>
  </p:cSld>
  <p:clrMapOvr>
    <a:masterClrMapping/>
  </p:clrMapOvr>
  <p:transition>
    <p:wipe dir="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Verve">
  <a:themeElements>
    <a:clrScheme name="Verve">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Ver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Verve">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340</TotalTime>
  <Words>613</Words>
  <Application>Microsoft Office PowerPoint</Application>
  <PresentationFormat>Affichage à l'écran (4:3)</PresentationFormat>
  <Paragraphs>62</Paragraphs>
  <Slides>41</Slides>
  <Notes>0</Notes>
  <HiddenSlides>0</HiddenSlides>
  <MMClips>0</MMClips>
  <ScaleCrop>false</ScaleCrop>
  <HeadingPairs>
    <vt:vector size="6" baseType="variant">
      <vt:variant>
        <vt:lpstr>Polices utilisées</vt:lpstr>
      </vt:variant>
      <vt:variant>
        <vt:i4>8</vt:i4>
      </vt:variant>
      <vt:variant>
        <vt:lpstr>Thème</vt:lpstr>
      </vt:variant>
      <vt:variant>
        <vt:i4>1</vt:i4>
      </vt:variant>
      <vt:variant>
        <vt:lpstr>Titres des diapositives</vt:lpstr>
      </vt:variant>
      <vt:variant>
        <vt:i4>41</vt:i4>
      </vt:variant>
    </vt:vector>
  </HeadingPairs>
  <TitlesOfParts>
    <vt:vector size="50" baseType="lpstr">
      <vt:lpstr>Adobe Caslon Pro Bold</vt:lpstr>
      <vt:lpstr>Aharoni</vt:lpstr>
      <vt:lpstr>Arial Black</vt:lpstr>
      <vt:lpstr>Century Gothic</vt:lpstr>
      <vt:lpstr>Symbol</vt:lpstr>
      <vt:lpstr>Times New Roman</vt:lpstr>
      <vt:lpstr>Verdana</vt:lpstr>
      <vt:lpstr>Wingdings 2</vt:lpstr>
      <vt:lpstr>Verve</vt:lpstr>
      <vt:lpstr>Ministère de l’Enseignement Supérieur et de la Recherche Scientifique Université Mohamed Seddik Benyahia -Jijel Faculté des Sciences et de la Technologie Département  biologie Moléculaire et cellulaire </vt:lpstr>
      <vt:lpstr>Plan de travail</vt:lpstr>
      <vt:lpstr>Introduction générale </vt:lpstr>
      <vt:lpstr>la définition de la biotechnologie : La biotechnologie est un domaine qui utilise des organismes vivants, des cellules et des processus biologiques pour développer de nouveaux produits et processus. Elle a le potentiel de transformer divers secteurs, tels que l'agriculture, la médecine, l'industrie alimentaire, l'environnement et l'industrie pharmaceutique</vt:lpstr>
      <vt:lpstr>Types de la biotechnologie :</vt:lpstr>
      <vt:lpstr>Que ce que la biotechnologie industrielle ? La biotechnologie industrielle est un domaine de la biotechnologie qui se concentre sur l'application de la biologie moléculaire et cellulaire pour la production de produits utiles dans divers secteurs industriels. Les applications de la biotechnologie industrielle comprennent la production de biocarburants, de produits chimiques bio sources, de médicaments et de vaccins, de produits alimentaires et de boissons, ainsi que la bio remédiation de sites pollués. La biotechnologie industrielle offre plusieurs avantages par rapport aux méthodes de production traditionnelles. Elle peut réduire les coûts de production, augmenter la durabilité environnementale, réduire la dépendance aux combustibles fossiles et améliorer la qualité des produits finaux.  </vt:lpstr>
      <vt:lpstr>la relation entre la biotechnologie  et  le progrès  industriel : La biotechnologie blanche est étroitement liée au progrès industriel car elle permet de développer de nouveaux produits et processus plus efficaces et durables, ce qui peut contribuer à l'amélioration de la productivité, de la qualité et de la rentabilité dans de nombreux secteurs industriels. Les innovations dans le domaine de la biotechnologie blanche ont permis de développer de nouvelles méthodes de production pour des produits tels que les biocarburants, les enzymes, les produits chimiques bio sources et les aliments fonctionnels.</vt:lpstr>
      <vt:lpstr>1. Biocatalyse : Application des enzymes dans le secteur industriel </vt:lpstr>
      <vt:lpstr> ​Les enzymes sont de plus en plus importantes dans le développement industriel durable. Elles ont déjà été utilisées dans le développement des procédés industriels afin d’obtenir des produits sans déchets ou renfermant un minimum de déchets biodégradables. Les entreprises manufacturières devront dans un futur proche prêter une grande attention à la compatibilité des déchets ainsi qu’au recyclage de l’eau utilisée et les enzymes peuvent résoudre un grand nombre de ces problèmes. ​En effet, elles peuvent remplacer les produits chimiques toxiques ou corrosifs dans quelques procédés. En outre, leur avantage est qu’elles peuvent être utilisées, désactivées et décomposées dans des produits plus simples totalement biodégradables  ​Nous vous proposons à présent une liste rapide des procédés enzymatiques actuellement utilisés dans de nombreux secteurs afin de réduire la charge chimique via l’élimination de la production industrielle des substances agressives et toxiques ou tout simplement polluantes .</vt:lpstr>
      <vt:lpstr>Industrie des détergents: - dégradation enzymatique des protéines, de l’amidon et des taches de graisse dans le lavage des vêtements, - utilisation d’enzymes lipo lytiques dans les substances pour lave-vaisselle, Industrie de l’amidon: production enzymatique de dextrose, de fructose et de sirops spéciaux pour la pâtisserie, la confiserie et les industries des rafraîchissements Industrie du papier:​ - blanchiment écologique de la pâte à papier,  Industrie cosmétique: production biotechnologique de collagène et d’autres produits d’application aux crèmes de beauté(1 ) Industrie de l’alimentation animale : hydrolyse enzymatique de la matière protéique issue des abattoirs afin d’obtenir des farines à haute valeur nutritive destinées à l’alimentation animale.</vt:lpstr>
      <vt:lpstr>Présentation PowerPoint</vt:lpstr>
      <vt:lpstr>2. production des produits pharmaceutiques</vt:lpstr>
      <vt:lpstr>La biotechnologie peut être utilisée pour produire des médicaments à partir de cellules ou de microorganismes génétiquement modifiés, cela permet de produire des médicaments plus efficaces et spécifiques, tout en réduisant les couts de production </vt:lpstr>
      <vt:lpstr>Biomédicaments : Ces médicaments biotechnologiques, appelés bio médicaments, sont un enjeu majeur pour l’avenir de l’industrie pharmaceutique global qui selve a 1000 milliards de dollars, une part qui pourrait dépasser 50 % dans quelque années Quatre médicaments sur dix mis sur le marché aujourd’hui sont issus des biotechnologies anticorps monoclonaux , produits de thérapie génique ou de thérapie cellulaire, immunothérapie, tous sont de médicaments de très haute technologie reposant sur la biologie cellulaire et moléculaire , aux mécanismes d’action très complexes et a valeur ajoutée considérable . et donc chers .très chers . </vt:lpstr>
      <vt:lpstr>le monde aujourd’hui compte plus 425 millions de diabétiques, et  leur nombre pourrait passer à 629 millions en 2045 FACE à CE Fléau LES INDUSTRIELS SE SONT Penchés VERS LAPRODUCTION DE L’INSULINE ET DE SES ANALOGUES OFFRANT AINSI UN TRAITEMENT DE CHOIX  à CETTE MALADIE  </vt:lpstr>
      <vt:lpstr>Les fabricants peuvent tester les lots d'insuline pour s'assurer qu'aucune des protéines de E. coli de la bactérie n'est mélangée avec l'insuline. Ils utilisent une protéine marqueur qui leur permet de détecter l'ADN d’EColi. Ils peuvent alors déterminer que le processus de purification élimine la bactérie E coli. (2) </vt:lpstr>
      <vt:lpstr>Et voici une vidéo sur la bio production pharmaceutique qui démontre les différentes types des bio médicaments et l’automatisme de fonctionnement de chaqu’un de ces types:</vt:lpstr>
      <vt:lpstr>3. production d’aliments fonctionnels   </vt:lpstr>
      <vt:lpstr>Quels sont les aliments fonctionnels? Les aliments fonctionnels sont des ingrédients qui offrent des bienfaits pour la santé qui vont au-delà de leur valeur nutritionnelle. Certains typescontiennent des suppléments ou d'autres ingrédients supplémentaires conçus pour améliorer la santé  </vt:lpstr>
      <vt:lpstr>Exemples d'aliments fonctionnels : Les aliments fonctionnels sont généralement séparés en deux catégories : conventionnels et modifiés Voici quelques exemples d'aliments fonctionnels conventionnels:  </vt:lpstr>
      <vt:lpstr>Des fruits: baies, kiwi, poires, pêches, pommes, oranges, bananes</vt:lpstr>
      <vt:lpstr>Des légumes: brocoli, chou-fleur, chou frisé, épinards, courgettes</vt:lpstr>
      <vt:lpstr>Des noisettes: amandes, noix de cajou, pistaches, noix de macadamia, noix du Brésil </vt:lpstr>
      <vt:lpstr>Fruits de mer: saumon, sardines, anchois, maquereau, cabillaud</vt:lpstr>
      <vt:lpstr>Breuvages: café, thé vert, thé noir </vt:lpstr>
      <vt:lpstr>Voici quelques exemples d'aliments fonctionnels modifiés: .jus enrichis .produits laitiers enrichis, tels que le lait et le yogourt .substituts de lait enrichis, tels que le lait d'amande, de riz, de noix de coco et de noix de cajou .céréales enrichies, comme le pain et les pâtes .céréales enrichies et granola </vt:lpstr>
      <vt:lpstr>Avantages potentiels des aliments fonctionnels : .Les aliments fonctionnels sont associés à plusieurs avantages potentiels pour la santé  .Les aliments fonctionnels peuvent prévenir les carences nutritionnelles .Les aliments fonctionnels peuvent protéger contre les maladies Les aliments fonctionnels peuvent favoriser une croissance et un développement appropriés </vt:lpstr>
      <vt:lpstr>UTILISATION DES ALIMENTS FONCTIONNELS :      Une alimentation saine et équilibrée doit être riche en une variété d'aliments fonctionnels, y compris des aliments entiers riches en nutriments comme les fruits, les légumes, les grains entiers et les légumineuses. Les aliments fonctionnels peuvent être utilisés pour augmenter votre apport en nutriments importants, combler les lacunes de votre alimentation et favoriser la santé globale  </vt:lpstr>
      <vt:lpstr>4. BIOREMEDATION </vt:lpstr>
      <vt:lpstr>DEFINITIONDE BIOREMEDIATION : Le terme de bioremediation est composé de ‘’Bios ‘’ qui signifie la vie et se réfère aux organismes vivants et ‘’remédier ‘’ qui signifie résoudre un problème(4).C’est un ensemble des techniques biologiques qui basé sur utilisation des microorganismes (bactéries et /ou champignons) pour dégrader les contaminants qu'il soit terrestre ou aquatique. Ces organismes peuvent être déjà présents dans la zone polluée (indigènes) ou ajoutés au milieu (exogène)(5).Il existe deux principales méthodes de la bioremediation : la bio augmentation et la bio stimulation. </vt:lpstr>
      <vt:lpstr>Présentation PowerPoint</vt:lpstr>
      <vt:lpstr>Exemple de bioremédiation : .La bioremédiation est généralement utilisée pour assainir des environnements qui ont été pollués par des hydrocarbures, comme le pétrole, les pesticides, les métaux lourds, les déchets d'origines diverses, etc.   .La présence de métaux lourds dans l'eau et le sol a de graves répercussions sur la santé. Les plantes sont capables d'extraire les métaux lourds des substrats en les adsorbant. Parmi les exemples d'espèces végétales utilisées pour l'assainissement des environnements polluépar des métaux lourds, nous pouvons citer Thlaspi caerulescens, qui adsorbe le cadmium et Chrysopogonzizanioides, qui adsorbe le zinc et le plomb.   </vt:lpstr>
      <vt:lpstr>Avantages et inconvénients de la bioremédiation : Avantages de la bioremédiation : .Cela revient moins cher que les autres traitements physico-chimiques. .Ce sont des techniques simples. .Il s'agit d'une technologie peu invasive, qui ne génère pas de déchets et qui est donc respectueuse de l'environnement. .Elle nécessite peu d'énergie. .Elle peut être utilisée en complément d'autres techniques Inconvénients de la bioremédiation : .Contrairement à d'autres traitements, la bioremédiation demande de plus longues  .Périodes de temps pour obtenir les résultats escomptés. Il est difficile de prévoir le fonctionnement complet du traitement. .Les polluants ne sont pas complètement éliminés, il en reste toujours une infime quantité dans l'environnement. .Ce n'est pas un procédé envisageable lorsque les concentrations de polluants sont très élevées(6) </vt:lpstr>
      <vt:lpstr>5. BIOCARBURANTS </vt:lpstr>
      <vt:lpstr>Biocarburants ou agrocarburants ? L’expression biocarburant indique que ce carburant est obtenu à partir de matière organique (biomasse), par opposition aux carburants issus de ressources fossiles. L'appellation biocarburant a été promue par les industriels de la filière et certains scientifiques. C’est la dénomination retenue par le Parlement européen. L'expression agro carburant, plus récente (2004), indique elle que le carburant est obtenu à partir de produits issus de l’agriculture. </vt:lpstr>
      <vt:lpstr>Première et deuxième génération : On distingue les biocarburants de première et de seconde génération. Plusieurs définitions complémentaires coexistent. Une des plus importantes distingue les carburants issus de produits alimentaires, des carburant s issus de source ligno-cellulosique (bois, feuilles, paille, etc.) ou de déchets. Ainsi la première génération de biocarburants repose sur l'utilisation des organes de réserve des cultures : .les graines des céréales (blé, maïs) ou des oléagineux (colza, tournesol, jatropha), .les racines de la betterave ou la canne à sucre .les fruits du palmier à huile. Ces organes de réserves des plantes stockent le sucre (betterave et canne), l'amidon (blé, maïs), ou l'huile (colza, tournesol, palme, jatropha). </vt:lpstr>
      <vt:lpstr>Ces organes de réserves étant également utilisés pour l'alimentation humaine, la production de biocarburants se fait en concurrence de la production alimentaire. Les biocarburants de seconde génération n'utilisent plus les organes de réserve des plantes mais les plantes entières ou des déchets de végétaux. Ce qui est valorisé est la lignine et la cellulose des plantes qui sont contenues dans toutes les cellules végétales. Il est alors possible de valoriser les pailles, les tiges, les feuilles, les déchets verts (taille des arbres, etc.) ou même des plantes dédiées, à croissance rapide.  Pour cette raison, certains considèrent que la production de biocarburants de deuxième génération nuit moins aux productions à visée alimentaire. Une autre définition repose sur les moyens utilisés pour produire le carburant avec d'une part les biocarburants produits à partir de processus techniques simples et d'autre part ceux produits à partir de techniques avancées. </vt:lpstr>
      <vt:lpstr>Conclusion générale  </vt:lpstr>
      <vt:lpstr>L’objectif fondamental de la biotechnologie blanche est la fabriquer à moindre cout un produit parfaitement défini en grande quantité avec une qualité constant, permet de satisfaire les besoins aujourd’hui sans mettre en danger les capacités des générations futures à satisfaire leurs propres besoin. </vt:lpstr>
      <vt:lpstr>REFERENCES: (1)Gérard Coutouly, Les biotechnologies : la part industrielle. 5.La biotechnologie industriel, définition et concept-2021- Economie.Wiki.com. (2)https://www.huffpostmaghreb.com/entry/le-diabete-enjeu-sanitaire-planetaire-et-affaire-degros-sous. (3)https://vegan.rocks/fr/blog/functional-foods/?fbclid=IwAR1FjfiZdRKrFfFuXfCR_n4QurHuQy6aFAKuc_KKtXqHUaR7kaVS9G5P3LI (4).Sardrood, B.P., Goltapeh, E.M. and Varma, A. ( 2013 ). An introduction to bioremédiation. In Fungi as bioremediators , Springer, Berlin, Heidelberg, p 3-27 (5)Abdely, C. (2007). Bioremédiation/phytoremédiation. Thèse de doctorat. Tunisie : Université de Tunisie. (6)https://www.projetecolo.com/bioremediation-definition-et-exemples-324.html (7)file:///C:/Users/lenovo/Downloads/orca_share_media1681636687966_7053295486886224426%20(2).pdf </vt:lpstr>
      <vt:lpstr>Merci pour votre attention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Harouche</dc:creator>
  <cp:lastModifiedBy>Toshiba</cp:lastModifiedBy>
  <cp:revision>32</cp:revision>
  <dcterms:created xsi:type="dcterms:W3CDTF">2023-04-17T17:04:10Z</dcterms:created>
  <dcterms:modified xsi:type="dcterms:W3CDTF">2023-05-23T10:53:08Z</dcterms:modified>
</cp:coreProperties>
</file>