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68" r:id="rId5"/>
    <p:sldId id="269" r:id="rId6"/>
    <p:sldId id="270" r:id="rId7"/>
    <p:sldId id="271" r:id="rId8"/>
    <p:sldId id="27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5" d="100"/>
          <a:sy n="65" d="100"/>
        </p:scale>
        <p:origin x="6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dirty="0"/>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1ECB5883-038C-4696-8E27-1811E470D6D4}" type="datetime1">
              <a:rPr lang="en-US" smtClean="0"/>
              <a:t>9/27/2023</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115548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61E8A6D4-154B-4E4D-9001-7A6C328D243E}" type="datetime1">
              <a:rPr lang="en-US" smtClean="0"/>
              <a:t>9/27/2023</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206423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EF880999-9BD6-4929-BDEC-B84E21C16701}" type="datetime1">
              <a:rPr lang="en-US" smtClean="0"/>
              <a:t>9/27/2023</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716923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579F6069-8263-4296-913A-BC2234E8D32B}" type="datetime1">
              <a:rPr lang="en-US" smtClean="0"/>
              <a:t>9/27/2023</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176872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dirty="0"/>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BC9F5005-EC25-4FB9-B19B-2437F0B120D2}" type="datetime1">
              <a:rPr lang="en-US" smtClean="0"/>
              <a:t>9/27/2023</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698980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0B283B5C-2325-42FF-AF91-C1451D9D66CC}" type="datetime1">
              <a:rPr lang="en-US" smtClean="0"/>
              <a:t>9/27/2023</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192184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0F88DB08-3B01-46DD-99F2-F6F6334EA669}" type="datetime1">
              <a:rPr lang="en-US" smtClean="0"/>
              <a:t>9/27/2023</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86600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5892AC11-ACC3-4129-BBD7-C580BF1A4EE7}" type="datetime1">
              <a:rPr lang="en-US" smtClean="0"/>
              <a:t>9/27/2023</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4114252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6D80F7F3-E406-44E2-93AF-674B3F1A2E51}" type="datetime1">
              <a:rPr lang="en-US" smtClean="0"/>
              <a:t>9/27/2023</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86625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2FB1DD93-7C9D-4E53-81F0-DDE57FEA7EDB}" type="datetime1">
              <a:rPr lang="en-US" smtClean="0"/>
              <a:t>9/27/2023</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33853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p:cNvSpPr>
          <p:nvPr>
            <p:ph type="pic" idx="1"/>
          </p:nvPr>
        </p:nvSpPr>
        <p:spPr>
          <a:xfrm>
            <a:off x="5247408" y="919595"/>
            <a:ext cx="6107979" cy="50136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DF7BC28-59DE-4F83-B4A1-497203279FAD}" type="datetime1">
              <a:rPr lang="en-US" smtClean="0"/>
              <a:t>9/27/2023</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C68AC1EC-23E2-4F0E-A5A4-674EC8DB954E}" type="slidenum">
              <a:rPr lang="en-US" smtClean="0"/>
              <a:t>‹#›</a:t>
            </a:fld>
            <a:endParaRPr lang="en-US"/>
          </a:p>
        </p:txBody>
      </p:sp>
    </p:spTree>
    <p:extLst>
      <p:ext uri="{BB962C8B-B14F-4D97-AF65-F5344CB8AC3E}">
        <p14:creationId xmlns:p14="http://schemas.microsoft.com/office/powerpoint/2010/main" val="2100772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0BDC4764-F656-4735-9820-9886F8DF1D6A}" type="datetime1">
              <a:rPr lang="en-US" smtClean="0"/>
              <a:t>9/27/2023</a:t>
            </a:fld>
            <a:endParaRPr lang="en-US" dirty="0"/>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C68AC1EC-23E2-4F0E-A5A4-674EC8DB954E}" type="slidenum">
              <a:rPr lang="en-US" smtClean="0"/>
              <a:pPr/>
              <a:t>‹#›</a:t>
            </a:fld>
            <a:endParaRPr lang="en-US"/>
          </a:p>
        </p:txBody>
      </p:sp>
    </p:spTree>
    <p:extLst>
      <p:ext uri="{BB962C8B-B14F-4D97-AF65-F5344CB8AC3E}">
        <p14:creationId xmlns:p14="http://schemas.microsoft.com/office/powerpoint/2010/main" val="4269079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3CFFD4-E315-4053-DB7D-E4C12C4424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024A-ECC8-2C5B-4244-67F8B7540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963424" y="1133921"/>
            <a:ext cx="4283453" cy="2724569"/>
          </a:xfrm>
        </p:spPr>
        <p:txBody>
          <a:bodyPr anchor="ctr">
            <a:normAutofit fontScale="90000"/>
          </a:bodyPr>
          <a:lstStyle/>
          <a:p>
            <a:r>
              <a:rPr lang="ar-DZ" sz="3200" dirty="0"/>
              <a:t>مقياس: رياضيات مالية</a:t>
            </a:r>
            <a:br>
              <a:rPr lang="ar-DZ" sz="3200" dirty="0"/>
            </a:br>
            <a:r>
              <a:rPr lang="ar-DZ" sz="3200" dirty="0"/>
              <a:t>السنة الثانية </a:t>
            </a:r>
            <a:r>
              <a:rPr lang="ar-DZ" sz="3200"/>
              <a:t>علوم تجارية</a:t>
            </a:r>
            <a:br>
              <a:rPr lang="ar-DZ" sz="3200" dirty="0"/>
            </a:br>
            <a:br>
              <a:rPr lang="ar-DZ" sz="3200" dirty="0"/>
            </a:br>
            <a:br>
              <a:rPr lang="ar-DZ" sz="3200" dirty="0"/>
            </a:br>
            <a:br>
              <a:rPr lang="en-US" sz="3200" dirty="0"/>
            </a:br>
            <a:r>
              <a:rPr lang="en-US" sz="3200" dirty="0" err="1"/>
              <a:t>المحور</a:t>
            </a:r>
            <a:r>
              <a:rPr lang="en-US" sz="3200" dirty="0"/>
              <a:t> </a:t>
            </a:r>
            <a:r>
              <a:rPr lang="en-US" sz="3200" dirty="0" err="1"/>
              <a:t>الأول</a:t>
            </a:r>
            <a:r>
              <a:rPr lang="en-US" sz="3200" dirty="0"/>
              <a:t> </a:t>
            </a:r>
            <a:r>
              <a:rPr lang="en-US" sz="3200" dirty="0" err="1"/>
              <a:t>الفائدة</a:t>
            </a:r>
            <a:r>
              <a:rPr lang="en-US" sz="3200" dirty="0"/>
              <a:t> </a:t>
            </a:r>
            <a:r>
              <a:rPr lang="en-US" sz="3200" dirty="0" err="1"/>
              <a:t>البسيطة</a:t>
            </a:r>
            <a:endParaRPr lang="en-US" sz="3200" dirty="0"/>
          </a:p>
        </p:txBody>
      </p:sp>
      <p:pic>
        <p:nvPicPr>
          <p:cNvPr id="3" name="Picture 2">
            <a:extLst>
              <a:ext uri="{FF2B5EF4-FFF2-40B4-BE49-F238E27FC236}">
                <a16:creationId xmlns:a16="http://schemas.microsoft.com/office/drawing/2014/main" id="{DE203946-F331-0EBB-7569-C2F3A58C0DC1}"/>
              </a:ext>
            </a:extLst>
          </p:cNvPr>
          <p:cNvPicPr>
            <a:picLocks noChangeAspect="1"/>
          </p:cNvPicPr>
          <p:nvPr/>
        </p:nvPicPr>
        <p:blipFill rotWithShape="1">
          <a:blip r:embed="rId2"/>
          <a:srcRect l="26850" r="3393" b="5"/>
          <a:stretch/>
        </p:blipFill>
        <p:spPr>
          <a:xfrm>
            <a:off x="6210300" y="10"/>
            <a:ext cx="5981700" cy="6857990"/>
          </a:xfrm>
          <a:prstGeom prst="rect">
            <a:avLst/>
          </a:prstGeom>
        </p:spPr>
      </p:pic>
      <p:sp>
        <p:nvSpPr>
          <p:cNvPr id="13" name="Freeform: Shape 12">
            <a:extLst>
              <a:ext uri="{FF2B5EF4-FFF2-40B4-BE49-F238E27FC236}">
                <a16:creationId xmlns:a16="http://schemas.microsoft.com/office/drawing/2014/main" id="{79FCD78D-6748-3B03-0C82-0A3E59C09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658498" y="471318"/>
            <a:ext cx="1103603" cy="1072170"/>
          </a:xfrm>
          <a:custGeom>
            <a:avLst/>
            <a:gdLst>
              <a:gd name="connsiteX0" fmla="*/ 101597 w 1245476"/>
              <a:gd name="connsiteY0" fmla="*/ 249392 h 1180108"/>
              <a:gd name="connsiteX1" fmla="*/ 620 w 1245476"/>
              <a:gd name="connsiteY1" fmla="*/ 440126 h 1180108"/>
              <a:gd name="connsiteX2" fmla="*/ 146476 w 1245476"/>
              <a:gd name="connsiteY2" fmla="*/ 961839 h 1180108"/>
              <a:gd name="connsiteX3" fmla="*/ 701847 w 1245476"/>
              <a:gd name="connsiteY3" fmla="*/ 1175012 h 1180108"/>
              <a:gd name="connsiteX4" fmla="*/ 1223560 w 1245476"/>
              <a:gd name="connsiteY4" fmla="*/ 771105 h 1180108"/>
              <a:gd name="connsiteX5" fmla="*/ 1060876 w 1245476"/>
              <a:gd name="connsiteY5" fmla="*/ 64268 h 1180108"/>
              <a:gd name="connsiteX6" fmla="*/ 281111 w 1245476"/>
              <a:gd name="connsiteY6" fmla="*/ 53048 h 1180108"/>
              <a:gd name="connsiteX7" fmla="*/ 101597 w 1245476"/>
              <a:gd name="connsiteY7" fmla="*/ 249392 h 1180108"/>
              <a:gd name="connsiteX0" fmla="*/ 101784 w 1245663"/>
              <a:gd name="connsiteY0" fmla="*/ 259341 h 1190057"/>
              <a:gd name="connsiteX1" fmla="*/ 807 w 1245663"/>
              <a:gd name="connsiteY1" fmla="*/ 450075 h 1190057"/>
              <a:gd name="connsiteX2" fmla="*/ 146663 w 1245663"/>
              <a:gd name="connsiteY2" fmla="*/ 971788 h 1190057"/>
              <a:gd name="connsiteX3" fmla="*/ 702034 w 1245663"/>
              <a:gd name="connsiteY3" fmla="*/ 1184961 h 1190057"/>
              <a:gd name="connsiteX4" fmla="*/ 1223747 w 1245663"/>
              <a:gd name="connsiteY4" fmla="*/ 781054 h 1190057"/>
              <a:gd name="connsiteX5" fmla="*/ 1061063 w 1245663"/>
              <a:gd name="connsiteY5" fmla="*/ 74217 h 1190057"/>
              <a:gd name="connsiteX6" fmla="*/ 379771 w 1245663"/>
              <a:gd name="connsiteY6" fmla="*/ 38378 h 1190057"/>
              <a:gd name="connsiteX7" fmla="*/ 101784 w 1245663"/>
              <a:gd name="connsiteY7" fmla="*/ 259341 h 1190057"/>
              <a:gd name="connsiteX0" fmla="*/ 110479 w 1254358"/>
              <a:gd name="connsiteY0" fmla="*/ 259341 h 1189757"/>
              <a:gd name="connsiteX1" fmla="*/ 710 w 1254358"/>
              <a:gd name="connsiteY1" fmla="*/ 509863 h 1189757"/>
              <a:gd name="connsiteX2" fmla="*/ 155358 w 1254358"/>
              <a:gd name="connsiteY2" fmla="*/ 971788 h 1189757"/>
              <a:gd name="connsiteX3" fmla="*/ 710729 w 1254358"/>
              <a:gd name="connsiteY3" fmla="*/ 1184961 h 1189757"/>
              <a:gd name="connsiteX4" fmla="*/ 1232442 w 1254358"/>
              <a:gd name="connsiteY4" fmla="*/ 781054 h 1189757"/>
              <a:gd name="connsiteX5" fmla="*/ 1069758 w 1254358"/>
              <a:gd name="connsiteY5" fmla="*/ 74217 h 1189757"/>
              <a:gd name="connsiteX6" fmla="*/ 388466 w 1254358"/>
              <a:gd name="connsiteY6" fmla="*/ 38378 h 1189757"/>
              <a:gd name="connsiteX7" fmla="*/ 110479 w 1254358"/>
              <a:gd name="connsiteY7" fmla="*/ 259341 h 1189757"/>
              <a:gd name="connsiteX0" fmla="*/ 398066 w 1263958"/>
              <a:gd name="connsiteY0" fmla="*/ 54484 h 1205863"/>
              <a:gd name="connsiteX1" fmla="*/ 10310 w 1263958"/>
              <a:gd name="connsiteY1" fmla="*/ 525969 h 1205863"/>
              <a:gd name="connsiteX2" fmla="*/ 164958 w 1263958"/>
              <a:gd name="connsiteY2" fmla="*/ 987894 h 1205863"/>
              <a:gd name="connsiteX3" fmla="*/ 720329 w 1263958"/>
              <a:gd name="connsiteY3" fmla="*/ 1201067 h 1205863"/>
              <a:gd name="connsiteX4" fmla="*/ 1242042 w 1263958"/>
              <a:gd name="connsiteY4" fmla="*/ 797160 h 1205863"/>
              <a:gd name="connsiteX5" fmla="*/ 1079358 w 1263958"/>
              <a:gd name="connsiteY5" fmla="*/ 90323 h 1205863"/>
              <a:gd name="connsiteX6" fmla="*/ 398066 w 1263958"/>
              <a:gd name="connsiteY6" fmla="*/ 54484 h 1205863"/>
              <a:gd name="connsiteX0" fmla="*/ 394848 w 1260740"/>
              <a:gd name="connsiteY0" fmla="*/ 54484 h 1201067"/>
              <a:gd name="connsiteX1" fmla="*/ 7092 w 1260740"/>
              <a:gd name="connsiteY1" fmla="*/ 525969 h 1201067"/>
              <a:gd name="connsiteX2" fmla="*/ 717111 w 1260740"/>
              <a:gd name="connsiteY2" fmla="*/ 1201067 h 1201067"/>
              <a:gd name="connsiteX3" fmla="*/ 1238824 w 1260740"/>
              <a:gd name="connsiteY3" fmla="*/ 797160 h 1201067"/>
              <a:gd name="connsiteX4" fmla="*/ 1076140 w 1260740"/>
              <a:gd name="connsiteY4" fmla="*/ 90323 h 1201067"/>
              <a:gd name="connsiteX5" fmla="*/ 394848 w 1260740"/>
              <a:gd name="connsiteY5" fmla="*/ 54484 h 1201067"/>
              <a:gd name="connsiteX0" fmla="*/ 394823 w 1260715"/>
              <a:gd name="connsiteY0" fmla="*/ 54484 h 1201067"/>
              <a:gd name="connsiteX1" fmla="*/ 7067 w 1260715"/>
              <a:gd name="connsiteY1" fmla="*/ 525969 h 1201067"/>
              <a:gd name="connsiteX2" fmla="*/ 717086 w 1260715"/>
              <a:gd name="connsiteY2" fmla="*/ 1201067 h 1201067"/>
              <a:gd name="connsiteX3" fmla="*/ 1238799 w 1260715"/>
              <a:gd name="connsiteY3" fmla="*/ 797160 h 1201067"/>
              <a:gd name="connsiteX4" fmla="*/ 1076115 w 1260715"/>
              <a:gd name="connsiteY4" fmla="*/ 90323 h 1201067"/>
              <a:gd name="connsiteX5" fmla="*/ 394823 w 1260715"/>
              <a:gd name="connsiteY5" fmla="*/ 54484 h 1201067"/>
              <a:gd name="connsiteX0" fmla="*/ 399595 w 1265487"/>
              <a:gd name="connsiteY0" fmla="*/ 61651 h 1210339"/>
              <a:gd name="connsiteX1" fmla="*/ 6974 w 1265487"/>
              <a:gd name="connsiteY1" fmla="*/ 639725 h 1210339"/>
              <a:gd name="connsiteX2" fmla="*/ 721858 w 1265487"/>
              <a:gd name="connsiteY2" fmla="*/ 1208234 h 1210339"/>
              <a:gd name="connsiteX3" fmla="*/ 1243571 w 1265487"/>
              <a:gd name="connsiteY3" fmla="*/ 804327 h 1210339"/>
              <a:gd name="connsiteX4" fmla="*/ 1080887 w 1265487"/>
              <a:gd name="connsiteY4" fmla="*/ 97490 h 1210339"/>
              <a:gd name="connsiteX5" fmla="*/ 399595 w 1265487"/>
              <a:gd name="connsiteY5" fmla="*/ 61651 h 1210339"/>
              <a:gd name="connsiteX0" fmla="*/ 454793 w 1320685"/>
              <a:gd name="connsiteY0" fmla="*/ 62728 h 1211063"/>
              <a:gd name="connsiteX1" fmla="*/ 6067 w 1320685"/>
              <a:gd name="connsiteY1" fmla="*/ 656582 h 1211063"/>
              <a:gd name="connsiteX2" fmla="*/ 777056 w 1320685"/>
              <a:gd name="connsiteY2" fmla="*/ 1209311 h 1211063"/>
              <a:gd name="connsiteX3" fmla="*/ 1298769 w 1320685"/>
              <a:gd name="connsiteY3" fmla="*/ 805404 h 1211063"/>
              <a:gd name="connsiteX4" fmla="*/ 1136085 w 1320685"/>
              <a:gd name="connsiteY4" fmla="*/ 98567 h 1211063"/>
              <a:gd name="connsiteX5" fmla="*/ 454793 w 1320685"/>
              <a:gd name="connsiteY5" fmla="*/ 62728 h 1211063"/>
              <a:gd name="connsiteX0" fmla="*/ 454774 w 1319050"/>
              <a:gd name="connsiteY0" fmla="*/ 37591 h 1185861"/>
              <a:gd name="connsiteX1" fmla="*/ 6048 w 1319050"/>
              <a:gd name="connsiteY1" fmla="*/ 631445 h 1185861"/>
              <a:gd name="connsiteX2" fmla="*/ 777037 w 1319050"/>
              <a:gd name="connsiteY2" fmla="*/ 1184174 h 1185861"/>
              <a:gd name="connsiteX3" fmla="*/ 1298750 w 1319050"/>
              <a:gd name="connsiteY3" fmla="*/ 780267 h 1185861"/>
              <a:gd name="connsiteX4" fmla="*/ 1128554 w 1319050"/>
              <a:gd name="connsiteY4" fmla="*/ 136921 h 1185861"/>
              <a:gd name="connsiteX5" fmla="*/ 454774 w 1319050"/>
              <a:gd name="connsiteY5" fmla="*/ 37591 h 1185861"/>
              <a:gd name="connsiteX0" fmla="*/ 450578 w 1314854"/>
              <a:gd name="connsiteY0" fmla="*/ 37591 h 1203826"/>
              <a:gd name="connsiteX1" fmla="*/ 1852 w 1314854"/>
              <a:gd name="connsiteY1" fmla="*/ 631445 h 1203826"/>
              <a:gd name="connsiteX2" fmla="*/ 310317 w 1314854"/>
              <a:gd name="connsiteY2" fmla="*/ 1088173 h 1203826"/>
              <a:gd name="connsiteX3" fmla="*/ 772841 w 1314854"/>
              <a:gd name="connsiteY3" fmla="*/ 1184174 h 1203826"/>
              <a:gd name="connsiteX4" fmla="*/ 1294554 w 1314854"/>
              <a:gd name="connsiteY4" fmla="*/ 780267 h 1203826"/>
              <a:gd name="connsiteX5" fmla="*/ 1124358 w 1314854"/>
              <a:gd name="connsiteY5" fmla="*/ 136921 h 1203826"/>
              <a:gd name="connsiteX6" fmla="*/ 450578 w 1314854"/>
              <a:gd name="connsiteY6" fmla="*/ 37591 h 1203826"/>
              <a:gd name="connsiteX0" fmla="*/ 448731 w 1313007"/>
              <a:gd name="connsiteY0" fmla="*/ 37591 h 1203827"/>
              <a:gd name="connsiteX1" fmla="*/ 5 w 1313007"/>
              <a:gd name="connsiteY1" fmla="*/ 631445 h 1203827"/>
              <a:gd name="connsiteX2" fmla="*/ 308470 w 1313007"/>
              <a:gd name="connsiteY2" fmla="*/ 1088173 h 1203827"/>
              <a:gd name="connsiteX3" fmla="*/ 770994 w 1313007"/>
              <a:gd name="connsiteY3" fmla="*/ 1184174 h 1203827"/>
              <a:gd name="connsiteX4" fmla="*/ 1292707 w 1313007"/>
              <a:gd name="connsiteY4" fmla="*/ 780267 h 1203827"/>
              <a:gd name="connsiteX5" fmla="*/ 1122511 w 1313007"/>
              <a:gd name="connsiteY5" fmla="*/ 136921 h 1203827"/>
              <a:gd name="connsiteX6" fmla="*/ 448731 w 1313007"/>
              <a:gd name="connsiteY6" fmla="*/ 37591 h 1203827"/>
              <a:gd name="connsiteX0" fmla="*/ 463553 w 1327829"/>
              <a:gd name="connsiteY0" fmla="*/ 32353 h 1198589"/>
              <a:gd name="connsiteX1" fmla="*/ 5 w 1327829"/>
              <a:gd name="connsiteY1" fmla="*/ 555316 h 1198589"/>
              <a:gd name="connsiteX2" fmla="*/ 323292 w 1327829"/>
              <a:gd name="connsiteY2" fmla="*/ 1082935 h 1198589"/>
              <a:gd name="connsiteX3" fmla="*/ 785816 w 1327829"/>
              <a:gd name="connsiteY3" fmla="*/ 1178936 h 1198589"/>
              <a:gd name="connsiteX4" fmla="*/ 1307529 w 1327829"/>
              <a:gd name="connsiteY4" fmla="*/ 775029 h 1198589"/>
              <a:gd name="connsiteX5" fmla="*/ 1137333 w 1327829"/>
              <a:gd name="connsiteY5" fmla="*/ 131683 h 1198589"/>
              <a:gd name="connsiteX6" fmla="*/ 463553 w 1327829"/>
              <a:gd name="connsiteY6" fmla="*/ 32353 h 1198589"/>
              <a:gd name="connsiteX0" fmla="*/ 463553 w 1327829"/>
              <a:gd name="connsiteY0" fmla="*/ 32353 h 1180418"/>
              <a:gd name="connsiteX1" fmla="*/ 5 w 1327829"/>
              <a:gd name="connsiteY1" fmla="*/ 555316 h 1180418"/>
              <a:gd name="connsiteX2" fmla="*/ 323292 w 1327829"/>
              <a:gd name="connsiteY2" fmla="*/ 1082935 h 1180418"/>
              <a:gd name="connsiteX3" fmla="*/ 904389 w 1327829"/>
              <a:gd name="connsiteY3" fmla="*/ 1156068 h 1180418"/>
              <a:gd name="connsiteX4" fmla="*/ 1307529 w 1327829"/>
              <a:gd name="connsiteY4" fmla="*/ 775029 h 1180418"/>
              <a:gd name="connsiteX5" fmla="*/ 1137333 w 1327829"/>
              <a:gd name="connsiteY5" fmla="*/ 131683 h 1180418"/>
              <a:gd name="connsiteX6" fmla="*/ 463553 w 1327829"/>
              <a:gd name="connsiteY6" fmla="*/ 32353 h 1180418"/>
              <a:gd name="connsiteX0" fmla="*/ 463553 w 1327829"/>
              <a:gd name="connsiteY0" fmla="*/ 32353 h 1180418"/>
              <a:gd name="connsiteX1" fmla="*/ 5 w 1327829"/>
              <a:gd name="connsiteY1" fmla="*/ 555316 h 1180418"/>
              <a:gd name="connsiteX2" fmla="*/ 323292 w 1327829"/>
              <a:gd name="connsiteY2" fmla="*/ 1082935 h 1180418"/>
              <a:gd name="connsiteX3" fmla="*/ 887097 w 1327829"/>
              <a:gd name="connsiteY3" fmla="*/ 1156068 h 1180418"/>
              <a:gd name="connsiteX4" fmla="*/ 1307529 w 1327829"/>
              <a:gd name="connsiteY4" fmla="*/ 775029 h 1180418"/>
              <a:gd name="connsiteX5" fmla="*/ 1137333 w 1327829"/>
              <a:gd name="connsiteY5" fmla="*/ 131683 h 1180418"/>
              <a:gd name="connsiteX6" fmla="*/ 463553 w 1327829"/>
              <a:gd name="connsiteY6" fmla="*/ 32353 h 1180418"/>
              <a:gd name="connsiteX0" fmla="*/ 437541 w 1327572"/>
              <a:gd name="connsiteY0" fmla="*/ 30143 h 1194216"/>
              <a:gd name="connsiteX1" fmla="*/ 1167 w 1327572"/>
              <a:gd name="connsiteY1" fmla="*/ 569114 h 1194216"/>
              <a:gd name="connsiteX2" fmla="*/ 324454 w 1327572"/>
              <a:gd name="connsiteY2" fmla="*/ 1096733 h 1194216"/>
              <a:gd name="connsiteX3" fmla="*/ 888259 w 1327572"/>
              <a:gd name="connsiteY3" fmla="*/ 1169866 h 1194216"/>
              <a:gd name="connsiteX4" fmla="*/ 1308691 w 1327572"/>
              <a:gd name="connsiteY4" fmla="*/ 788827 h 1194216"/>
              <a:gd name="connsiteX5" fmla="*/ 1138495 w 1327572"/>
              <a:gd name="connsiteY5" fmla="*/ 145481 h 1194216"/>
              <a:gd name="connsiteX6" fmla="*/ 437541 w 1327572"/>
              <a:gd name="connsiteY6" fmla="*/ 30143 h 1194216"/>
              <a:gd name="connsiteX0" fmla="*/ 437542 w 1327572"/>
              <a:gd name="connsiteY0" fmla="*/ 29140 h 1193213"/>
              <a:gd name="connsiteX1" fmla="*/ 1168 w 1327572"/>
              <a:gd name="connsiteY1" fmla="*/ 568111 h 1193213"/>
              <a:gd name="connsiteX2" fmla="*/ 324455 w 1327572"/>
              <a:gd name="connsiteY2" fmla="*/ 1095730 h 1193213"/>
              <a:gd name="connsiteX3" fmla="*/ 888260 w 1327572"/>
              <a:gd name="connsiteY3" fmla="*/ 1168863 h 1193213"/>
              <a:gd name="connsiteX4" fmla="*/ 1308692 w 1327572"/>
              <a:gd name="connsiteY4" fmla="*/ 787824 h 1193213"/>
              <a:gd name="connsiteX5" fmla="*/ 1138496 w 1327572"/>
              <a:gd name="connsiteY5" fmla="*/ 144478 h 1193213"/>
              <a:gd name="connsiteX6" fmla="*/ 437542 w 1327572"/>
              <a:gd name="connsiteY6" fmla="*/ 29140 h 1193213"/>
              <a:gd name="connsiteX0" fmla="*/ 436661 w 1326691"/>
              <a:gd name="connsiteY0" fmla="*/ 29140 h 1193213"/>
              <a:gd name="connsiteX1" fmla="*/ 287 w 1326691"/>
              <a:gd name="connsiteY1" fmla="*/ 568111 h 1193213"/>
              <a:gd name="connsiteX2" fmla="*/ 323574 w 1326691"/>
              <a:gd name="connsiteY2" fmla="*/ 1095730 h 1193213"/>
              <a:gd name="connsiteX3" fmla="*/ 887379 w 1326691"/>
              <a:gd name="connsiteY3" fmla="*/ 1168863 h 1193213"/>
              <a:gd name="connsiteX4" fmla="*/ 1307811 w 1326691"/>
              <a:gd name="connsiteY4" fmla="*/ 787824 h 1193213"/>
              <a:gd name="connsiteX5" fmla="*/ 1137615 w 1326691"/>
              <a:gd name="connsiteY5" fmla="*/ 144478 h 1193213"/>
              <a:gd name="connsiteX6" fmla="*/ 436661 w 1326691"/>
              <a:gd name="connsiteY6" fmla="*/ 29140 h 1193213"/>
              <a:gd name="connsiteX0" fmla="*/ 436689 w 1326719"/>
              <a:gd name="connsiteY0" fmla="*/ 29140 h 1193213"/>
              <a:gd name="connsiteX1" fmla="*/ 315 w 1326719"/>
              <a:gd name="connsiteY1" fmla="*/ 568111 h 1193213"/>
              <a:gd name="connsiteX2" fmla="*/ 323602 w 1326719"/>
              <a:gd name="connsiteY2" fmla="*/ 1095730 h 1193213"/>
              <a:gd name="connsiteX3" fmla="*/ 887407 w 1326719"/>
              <a:gd name="connsiteY3" fmla="*/ 1168863 h 1193213"/>
              <a:gd name="connsiteX4" fmla="*/ 1307839 w 1326719"/>
              <a:gd name="connsiteY4" fmla="*/ 787824 h 1193213"/>
              <a:gd name="connsiteX5" fmla="*/ 1137643 w 1326719"/>
              <a:gd name="connsiteY5" fmla="*/ 144478 h 1193213"/>
              <a:gd name="connsiteX6" fmla="*/ 436689 w 1326719"/>
              <a:gd name="connsiteY6" fmla="*/ 29140 h 1193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6719" h="1193213">
                <a:moveTo>
                  <a:pt x="436689" y="29140"/>
                </a:moveTo>
                <a:cubicBezTo>
                  <a:pt x="212550" y="97458"/>
                  <a:pt x="9283" y="301161"/>
                  <a:pt x="315" y="568111"/>
                </a:cubicBezTo>
                <a:cubicBezTo>
                  <a:pt x="-8653" y="835061"/>
                  <a:pt x="175343" y="1001322"/>
                  <a:pt x="323602" y="1095730"/>
                </a:cubicBezTo>
                <a:cubicBezTo>
                  <a:pt x="452100" y="1187851"/>
                  <a:pt x="723368" y="1220181"/>
                  <a:pt x="887407" y="1168863"/>
                </a:cubicBezTo>
                <a:cubicBezTo>
                  <a:pt x="1051446" y="1117545"/>
                  <a:pt x="1249253" y="962366"/>
                  <a:pt x="1307839" y="787824"/>
                </a:cubicBezTo>
                <a:cubicBezTo>
                  <a:pt x="1366425" y="613282"/>
                  <a:pt x="1282835" y="270925"/>
                  <a:pt x="1137643" y="144478"/>
                </a:cubicBezTo>
                <a:cubicBezTo>
                  <a:pt x="992451" y="18031"/>
                  <a:pt x="660828" y="-39178"/>
                  <a:pt x="436689" y="2914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25CABA2-3C54-B52D-80A6-83348602B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49594">
            <a:off x="-35063" y="5554431"/>
            <a:ext cx="1291096" cy="713903"/>
          </a:xfrm>
          <a:custGeom>
            <a:avLst/>
            <a:gdLst>
              <a:gd name="connsiteX0" fmla="*/ 502772 w 1437461"/>
              <a:gd name="connsiteY0" fmla="*/ 5771 h 791649"/>
              <a:gd name="connsiteX1" fmla="*/ 683485 w 1437461"/>
              <a:gd name="connsiteY1" fmla="*/ 39839 h 791649"/>
              <a:gd name="connsiteX2" fmla="*/ 1272612 w 1437461"/>
              <a:gd name="connsiteY2" fmla="*/ 473005 h 791649"/>
              <a:gd name="connsiteX3" fmla="*/ 1437435 w 1437461"/>
              <a:gd name="connsiteY3" fmla="*/ 787477 h 791649"/>
              <a:gd name="connsiteX4" fmla="*/ 163816 w 1437461"/>
              <a:gd name="connsiteY4" fmla="*/ 664604 h 791649"/>
              <a:gd name="connsiteX5" fmla="*/ 0 w 1437461"/>
              <a:gd name="connsiteY5" fmla="*/ 647742 h 791649"/>
              <a:gd name="connsiteX6" fmla="*/ 81238 w 1437461"/>
              <a:gd name="connsiteY6" fmla="*/ 31240 h 791649"/>
              <a:gd name="connsiteX7" fmla="*/ 207629 w 1437461"/>
              <a:gd name="connsiteY7" fmla="*/ 10124 h 791649"/>
              <a:gd name="connsiteX8" fmla="*/ 502772 w 1437461"/>
              <a:gd name="connsiteY8" fmla="*/ 5771 h 791649"/>
              <a:gd name="connsiteX0" fmla="*/ 496053 w 1430742"/>
              <a:gd name="connsiteY0" fmla="*/ 5771 h 791649"/>
              <a:gd name="connsiteX1" fmla="*/ 676766 w 1430742"/>
              <a:gd name="connsiteY1" fmla="*/ 39839 h 791649"/>
              <a:gd name="connsiteX2" fmla="*/ 1265893 w 1430742"/>
              <a:gd name="connsiteY2" fmla="*/ 473005 h 791649"/>
              <a:gd name="connsiteX3" fmla="*/ 1430716 w 1430742"/>
              <a:gd name="connsiteY3" fmla="*/ 787477 h 791649"/>
              <a:gd name="connsiteX4" fmla="*/ 157097 w 1430742"/>
              <a:gd name="connsiteY4" fmla="*/ 664604 h 791649"/>
              <a:gd name="connsiteX5" fmla="*/ 0 w 1430742"/>
              <a:gd name="connsiteY5" fmla="*/ 614177 h 791649"/>
              <a:gd name="connsiteX6" fmla="*/ 74519 w 1430742"/>
              <a:gd name="connsiteY6" fmla="*/ 31240 h 791649"/>
              <a:gd name="connsiteX7" fmla="*/ 200910 w 1430742"/>
              <a:gd name="connsiteY7" fmla="*/ 10124 h 791649"/>
              <a:gd name="connsiteX8" fmla="*/ 496053 w 1430742"/>
              <a:gd name="connsiteY8" fmla="*/ 5771 h 791649"/>
              <a:gd name="connsiteX0" fmla="*/ 496053 w 1430744"/>
              <a:gd name="connsiteY0" fmla="*/ 5771 h 791120"/>
              <a:gd name="connsiteX1" fmla="*/ 676766 w 1430744"/>
              <a:gd name="connsiteY1" fmla="*/ 39839 h 791120"/>
              <a:gd name="connsiteX2" fmla="*/ 1265893 w 1430744"/>
              <a:gd name="connsiteY2" fmla="*/ 473005 h 791120"/>
              <a:gd name="connsiteX3" fmla="*/ 1430716 w 1430744"/>
              <a:gd name="connsiteY3" fmla="*/ 787477 h 791120"/>
              <a:gd name="connsiteX4" fmla="*/ 223581 w 1430744"/>
              <a:gd name="connsiteY4" fmla="*/ 648101 h 791120"/>
              <a:gd name="connsiteX5" fmla="*/ 0 w 1430744"/>
              <a:gd name="connsiteY5" fmla="*/ 614177 h 791120"/>
              <a:gd name="connsiteX6" fmla="*/ 74519 w 1430744"/>
              <a:gd name="connsiteY6" fmla="*/ 31240 h 791120"/>
              <a:gd name="connsiteX7" fmla="*/ 200910 w 1430744"/>
              <a:gd name="connsiteY7" fmla="*/ 10124 h 791120"/>
              <a:gd name="connsiteX8" fmla="*/ 496053 w 1430744"/>
              <a:gd name="connsiteY8" fmla="*/ 5771 h 79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0744" h="791120">
                <a:moveTo>
                  <a:pt x="496053" y="5771"/>
                </a:moveTo>
                <a:cubicBezTo>
                  <a:pt x="559764" y="11914"/>
                  <a:pt x="620891" y="23081"/>
                  <a:pt x="676766" y="39839"/>
                </a:cubicBezTo>
                <a:cubicBezTo>
                  <a:pt x="900264" y="106872"/>
                  <a:pt x="1141712" y="343956"/>
                  <a:pt x="1265893" y="473005"/>
                </a:cubicBezTo>
                <a:cubicBezTo>
                  <a:pt x="1370901" y="605918"/>
                  <a:pt x="1411352" y="705935"/>
                  <a:pt x="1430716" y="787477"/>
                </a:cubicBezTo>
                <a:cubicBezTo>
                  <a:pt x="1435886" y="812353"/>
                  <a:pt x="743611" y="703689"/>
                  <a:pt x="223581" y="648101"/>
                </a:cubicBezTo>
                <a:lnTo>
                  <a:pt x="0" y="614177"/>
                </a:lnTo>
                <a:lnTo>
                  <a:pt x="74519" y="31240"/>
                </a:lnTo>
                <a:lnTo>
                  <a:pt x="200910" y="10124"/>
                </a:lnTo>
                <a:cubicBezTo>
                  <a:pt x="299103" y="-1355"/>
                  <a:pt x="400485" y="-3444"/>
                  <a:pt x="496053" y="5771"/>
                </a:cubicBezTo>
                <a:close/>
              </a:path>
            </a:pathLst>
          </a:custGeom>
          <a:solidFill>
            <a:schemeClr val="accent2">
              <a:lumMod val="40000"/>
              <a:lumOff val="60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1C8E3EAE-776E-2B5B-E7BA-43B90F068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760" y="5263501"/>
            <a:ext cx="279167" cy="263379"/>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157" h="1579301">
                <a:moveTo>
                  <a:pt x="18441" y="500120"/>
                </a:moveTo>
                <a:cubicBezTo>
                  <a:pt x="-35787" y="696463"/>
                  <a:pt x="36475" y="995301"/>
                  <a:pt x="145449" y="1173880"/>
                </a:cubicBezTo>
                <a:cubicBezTo>
                  <a:pt x="254423" y="1352459"/>
                  <a:pt x="469629" y="1537681"/>
                  <a:pt x="672288" y="1571595"/>
                </a:cubicBezTo>
                <a:cubicBezTo>
                  <a:pt x="874948" y="1605510"/>
                  <a:pt x="1224484" y="1525092"/>
                  <a:pt x="1361406" y="1377367"/>
                </a:cubicBezTo>
                <a:cubicBezTo>
                  <a:pt x="1498328" y="1229642"/>
                  <a:pt x="1516787" y="896947"/>
                  <a:pt x="1493823" y="685243"/>
                </a:cubicBezTo>
                <a:cubicBezTo>
                  <a:pt x="1470859" y="473539"/>
                  <a:pt x="1315250" y="237102"/>
                  <a:pt x="1223623" y="107141"/>
                </a:cubicBezTo>
                <a:cubicBezTo>
                  <a:pt x="1067483" y="-1315"/>
                  <a:pt x="757847" y="-30991"/>
                  <a:pt x="556983" y="34505"/>
                </a:cubicBezTo>
                <a:cubicBezTo>
                  <a:pt x="356119" y="100002"/>
                  <a:pt x="72669" y="303777"/>
                  <a:pt x="18441" y="50012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E669EF7A-DDD0-70BE-1B19-AA721718ADF2}"/>
              </a:ext>
            </a:extLst>
          </p:cNvPr>
          <p:cNvSpPr txBox="1">
            <a:spLocks/>
          </p:cNvSpPr>
          <p:nvPr/>
        </p:nvSpPr>
        <p:spPr>
          <a:xfrm>
            <a:off x="61990" y="4619257"/>
            <a:ext cx="2193873" cy="644244"/>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3600" kern="1200">
                <a:solidFill>
                  <a:schemeClr val="tx2"/>
                </a:solidFill>
                <a:latin typeface="+mj-lt"/>
                <a:ea typeface="+mj-ea"/>
                <a:cs typeface="+mj-cs"/>
              </a:defRPr>
            </a:lvl1pPr>
          </a:lstStyle>
          <a:p>
            <a:r>
              <a:rPr lang="ar-DZ" sz="1800" b="1" dirty="0"/>
              <a:t>د. ي </a:t>
            </a:r>
            <a:r>
              <a:rPr lang="ar-DZ" sz="1800" b="1" dirty="0" err="1"/>
              <a:t>غبغوب</a:t>
            </a:r>
            <a:endParaRPr lang="en-US" sz="1800" b="1" dirty="0"/>
          </a:p>
        </p:txBody>
      </p:sp>
      <p:sp>
        <p:nvSpPr>
          <p:cNvPr id="5" name="عنصر نائب للتاريخ 3">
            <a:extLst>
              <a:ext uri="{FF2B5EF4-FFF2-40B4-BE49-F238E27FC236}">
                <a16:creationId xmlns:a16="http://schemas.microsoft.com/office/drawing/2014/main" id="{E795D5B3-F58D-3BBA-D79D-C5FAB9CF37BC}"/>
              </a:ext>
            </a:extLst>
          </p:cNvPr>
          <p:cNvSpPr>
            <a:spLocks noGrp="1"/>
          </p:cNvSpPr>
          <p:nvPr>
            <p:ph type="dt" sz="half" idx="10"/>
          </p:nvPr>
        </p:nvSpPr>
        <p:spPr>
          <a:xfrm>
            <a:off x="877824" y="6356350"/>
            <a:ext cx="2743200" cy="365125"/>
          </a:xfrm>
        </p:spPr>
        <p:txBody>
          <a:bodyPr/>
          <a:lstStyle/>
          <a:p>
            <a:fld id="{579F6069-8263-4296-913A-BC2234E8D32B}" type="datetime1">
              <a:rPr lang="en-US" smtClean="0"/>
              <a:t>9/27/2023</a:t>
            </a:fld>
            <a:endParaRPr lang="en-US" dirty="0"/>
          </a:p>
        </p:txBody>
      </p:sp>
      <p:sp>
        <p:nvSpPr>
          <p:cNvPr id="6" name="عنصر نائب للتذييل 4">
            <a:extLst>
              <a:ext uri="{FF2B5EF4-FFF2-40B4-BE49-F238E27FC236}">
                <a16:creationId xmlns:a16="http://schemas.microsoft.com/office/drawing/2014/main" id="{861469DA-E1B4-6AD3-D2DA-B76BCE4FABC0}"/>
              </a:ext>
            </a:extLst>
          </p:cNvPr>
          <p:cNvSpPr>
            <a:spLocks noGrp="1"/>
          </p:cNvSpPr>
          <p:nvPr>
            <p:ph type="ftr" sz="quarter" idx="11"/>
          </p:nvPr>
        </p:nvSpPr>
        <p:spPr>
          <a:xfrm>
            <a:off x="7132320" y="6356350"/>
            <a:ext cx="4297680" cy="365125"/>
          </a:xfrm>
        </p:spPr>
        <p:txBody>
          <a:bodyPr/>
          <a:lstStyle/>
          <a:p>
            <a:r>
              <a:rPr lang="ar-DZ" sz="1050" b="1" dirty="0">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27602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29CBD78-E915-4BC1-65BC-21DB74AB24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C1A8D7B-4CB4-FB42-CE97-41099E9D8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A635C8F-B7A5-80A8-C539-73E5049F5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23918" y="-1"/>
            <a:ext cx="1131310" cy="553882"/>
          </a:xfrm>
          <a:custGeom>
            <a:avLst/>
            <a:gdLst>
              <a:gd name="connsiteX0" fmla="*/ 0 w 1131310"/>
              <a:gd name="connsiteY0" fmla="*/ 553882 h 553882"/>
              <a:gd name="connsiteX1" fmla="*/ 1131310 w 1131310"/>
              <a:gd name="connsiteY1" fmla="*/ 553882 h 553882"/>
              <a:gd name="connsiteX2" fmla="*/ 1129611 w 1131310"/>
              <a:gd name="connsiteY2" fmla="*/ 444482 h 553882"/>
              <a:gd name="connsiteX3" fmla="*/ 956173 w 1131310"/>
              <a:gd name="connsiteY3" fmla="*/ 103404 h 553882"/>
              <a:gd name="connsiteX4" fmla="*/ 421154 w 1131310"/>
              <a:gd name="connsiteY4" fmla="*/ 13023 h 553882"/>
              <a:gd name="connsiteX5" fmla="*/ 20678 w 1131310"/>
              <a:gd name="connsiteY5" fmla="*/ 355378 h 553882"/>
              <a:gd name="connsiteX6" fmla="*/ 3279 w 1131310"/>
              <a:gd name="connsiteY6" fmla="*/ 514576 h 55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310" h="553882">
                <a:moveTo>
                  <a:pt x="0" y="553882"/>
                </a:moveTo>
                <a:lnTo>
                  <a:pt x="1131310" y="553882"/>
                </a:lnTo>
                <a:lnTo>
                  <a:pt x="1129611" y="444482"/>
                </a:lnTo>
                <a:cubicBezTo>
                  <a:pt x="1110887" y="307841"/>
                  <a:pt x="1044993" y="174268"/>
                  <a:pt x="956173" y="103404"/>
                </a:cubicBezTo>
                <a:cubicBezTo>
                  <a:pt x="837746" y="8919"/>
                  <a:pt x="619293" y="-19736"/>
                  <a:pt x="421154" y="13023"/>
                </a:cubicBezTo>
                <a:cubicBezTo>
                  <a:pt x="268537" y="55678"/>
                  <a:pt x="56683" y="147019"/>
                  <a:pt x="20678" y="355378"/>
                </a:cubicBezTo>
                <a:cubicBezTo>
                  <a:pt x="12965" y="427532"/>
                  <a:pt x="7106" y="476558"/>
                  <a:pt x="3279" y="514576"/>
                </a:cubicBezTo>
                <a:close/>
              </a:path>
            </a:pathLst>
          </a:custGeom>
          <a:solidFill>
            <a:schemeClr val="accent2">
              <a:lumMod val="40000"/>
              <a:lumOff val="60000"/>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3609A645-B6D1-54A8-84EC-06A5A794D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641" y="5455497"/>
            <a:ext cx="279167" cy="263379"/>
          </a:xfrm>
          <a:custGeom>
            <a:avLst/>
            <a:gdLst>
              <a:gd name="connsiteX0" fmla="*/ 66240 w 1495757"/>
              <a:gd name="connsiteY0" fmla="*/ 1054656 h 1666165"/>
              <a:gd name="connsiteX1" fmla="*/ 228925 w 1495757"/>
              <a:gd name="connsiteY1" fmla="*/ 1307098 h 1666165"/>
              <a:gd name="connsiteX2" fmla="*/ 397220 w 1495757"/>
              <a:gd name="connsiteY2" fmla="*/ 1542710 h 1666165"/>
              <a:gd name="connsiteX3" fmla="*/ 834785 w 1495757"/>
              <a:gd name="connsiteY3" fmla="*/ 1666126 h 1666165"/>
              <a:gd name="connsiteX4" fmla="*/ 1339669 w 1495757"/>
              <a:gd name="connsiteY4" fmla="*/ 1531491 h 1666165"/>
              <a:gd name="connsiteX5" fmla="*/ 1446255 w 1495757"/>
              <a:gd name="connsiteY5" fmla="*/ 1189292 h 1666165"/>
              <a:gd name="connsiteX6" fmla="*/ 1491134 w 1495757"/>
              <a:gd name="connsiteY6" fmla="*/ 779775 h 1666165"/>
              <a:gd name="connsiteX7" fmla="*/ 1339669 w 1495757"/>
              <a:gd name="connsiteY7" fmla="*/ 420747 h 1666165"/>
              <a:gd name="connsiteX8" fmla="*/ 1148935 w 1495757"/>
              <a:gd name="connsiteY8" fmla="*/ 123427 h 1666165"/>
              <a:gd name="connsiteX9" fmla="*/ 941372 w 1495757"/>
              <a:gd name="connsiteY9" fmla="*/ 11 h 1666165"/>
              <a:gd name="connsiteX10" fmla="*/ 554294 w 1495757"/>
              <a:gd name="connsiteY10" fmla="*/ 129037 h 1666165"/>
              <a:gd name="connsiteX11" fmla="*/ 189656 w 1495757"/>
              <a:gd name="connsiteY11" fmla="*/ 375869 h 1666165"/>
              <a:gd name="connsiteX12" fmla="*/ 15752 w 1495757"/>
              <a:gd name="connsiteY12" fmla="*/ 594652 h 1666165"/>
              <a:gd name="connsiteX13" fmla="*/ 15752 w 1495757"/>
              <a:gd name="connsiteY13" fmla="*/ 880752 h 1666165"/>
              <a:gd name="connsiteX14" fmla="*/ 66240 w 1495757"/>
              <a:gd name="connsiteY14" fmla="*/ 1054656 h 1666165"/>
              <a:gd name="connsiteX0" fmla="*/ 56549 w 1486066"/>
              <a:gd name="connsiteY0" fmla="*/ 1054656 h 1666165"/>
              <a:gd name="connsiteX1" fmla="*/ 219234 w 1486066"/>
              <a:gd name="connsiteY1" fmla="*/ 1307098 h 1666165"/>
              <a:gd name="connsiteX2" fmla="*/ 387529 w 1486066"/>
              <a:gd name="connsiteY2" fmla="*/ 1542710 h 1666165"/>
              <a:gd name="connsiteX3" fmla="*/ 825094 w 1486066"/>
              <a:gd name="connsiteY3" fmla="*/ 1666126 h 1666165"/>
              <a:gd name="connsiteX4" fmla="*/ 1329978 w 1486066"/>
              <a:gd name="connsiteY4" fmla="*/ 1531491 h 1666165"/>
              <a:gd name="connsiteX5" fmla="*/ 1436564 w 1486066"/>
              <a:gd name="connsiteY5" fmla="*/ 1189292 h 1666165"/>
              <a:gd name="connsiteX6" fmla="*/ 1481443 w 1486066"/>
              <a:gd name="connsiteY6" fmla="*/ 779775 h 1666165"/>
              <a:gd name="connsiteX7" fmla="*/ 1329978 w 1486066"/>
              <a:gd name="connsiteY7" fmla="*/ 420747 h 1666165"/>
              <a:gd name="connsiteX8" fmla="*/ 1139244 w 1486066"/>
              <a:gd name="connsiteY8" fmla="*/ 123427 h 1666165"/>
              <a:gd name="connsiteX9" fmla="*/ 931681 w 1486066"/>
              <a:gd name="connsiteY9" fmla="*/ 11 h 1666165"/>
              <a:gd name="connsiteX10" fmla="*/ 544603 w 1486066"/>
              <a:gd name="connsiteY10" fmla="*/ 129037 h 1666165"/>
              <a:gd name="connsiteX11" fmla="*/ 179965 w 1486066"/>
              <a:gd name="connsiteY11" fmla="*/ 375869 h 1666165"/>
              <a:gd name="connsiteX12" fmla="*/ 6061 w 1486066"/>
              <a:gd name="connsiteY12" fmla="*/ 594652 h 1666165"/>
              <a:gd name="connsiteX13" fmla="*/ 56549 w 1486066"/>
              <a:gd name="connsiteY13" fmla="*/ 1054656 h 1666165"/>
              <a:gd name="connsiteX0" fmla="*/ 0 w 1480005"/>
              <a:gd name="connsiteY0" fmla="*/ 594652 h 1666165"/>
              <a:gd name="connsiteX1" fmla="*/ 213173 w 1480005"/>
              <a:gd name="connsiteY1" fmla="*/ 1307098 h 1666165"/>
              <a:gd name="connsiteX2" fmla="*/ 381468 w 1480005"/>
              <a:gd name="connsiteY2" fmla="*/ 1542710 h 1666165"/>
              <a:gd name="connsiteX3" fmla="*/ 819033 w 1480005"/>
              <a:gd name="connsiteY3" fmla="*/ 1666126 h 1666165"/>
              <a:gd name="connsiteX4" fmla="*/ 1323917 w 1480005"/>
              <a:gd name="connsiteY4" fmla="*/ 1531491 h 1666165"/>
              <a:gd name="connsiteX5" fmla="*/ 1430503 w 1480005"/>
              <a:gd name="connsiteY5" fmla="*/ 1189292 h 1666165"/>
              <a:gd name="connsiteX6" fmla="*/ 1475382 w 1480005"/>
              <a:gd name="connsiteY6" fmla="*/ 779775 h 1666165"/>
              <a:gd name="connsiteX7" fmla="*/ 1323917 w 1480005"/>
              <a:gd name="connsiteY7" fmla="*/ 420747 h 1666165"/>
              <a:gd name="connsiteX8" fmla="*/ 1133183 w 1480005"/>
              <a:gd name="connsiteY8" fmla="*/ 123427 h 1666165"/>
              <a:gd name="connsiteX9" fmla="*/ 925620 w 1480005"/>
              <a:gd name="connsiteY9" fmla="*/ 11 h 1666165"/>
              <a:gd name="connsiteX10" fmla="*/ 538542 w 1480005"/>
              <a:gd name="connsiteY10" fmla="*/ 129037 h 1666165"/>
              <a:gd name="connsiteX11" fmla="*/ 173904 w 1480005"/>
              <a:gd name="connsiteY11" fmla="*/ 375869 h 1666165"/>
              <a:gd name="connsiteX12" fmla="*/ 0 w 1480005"/>
              <a:gd name="connsiteY12" fmla="*/ 594652 h 1666165"/>
              <a:gd name="connsiteX0" fmla="*/ 14219 w 1494224"/>
              <a:gd name="connsiteY0" fmla="*/ 594652 h 1666165"/>
              <a:gd name="connsiteX1" fmla="*/ 227392 w 1494224"/>
              <a:gd name="connsiteY1" fmla="*/ 1307098 h 1666165"/>
              <a:gd name="connsiteX2" fmla="*/ 395687 w 1494224"/>
              <a:gd name="connsiteY2" fmla="*/ 1542710 h 1666165"/>
              <a:gd name="connsiteX3" fmla="*/ 833252 w 1494224"/>
              <a:gd name="connsiteY3" fmla="*/ 1666126 h 1666165"/>
              <a:gd name="connsiteX4" fmla="*/ 1338136 w 1494224"/>
              <a:gd name="connsiteY4" fmla="*/ 1531491 h 1666165"/>
              <a:gd name="connsiteX5" fmla="*/ 1444722 w 1494224"/>
              <a:gd name="connsiteY5" fmla="*/ 1189292 h 1666165"/>
              <a:gd name="connsiteX6" fmla="*/ 1489601 w 1494224"/>
              <a:gd name="connsiteY6" fmla="*/ 779775 h 1666165"/>
              <a:gd name="connsiteX7" fmla="*/ 1338136 w 1494224"/>
              <a:gd name="connsiteY7" fmla="*/ 420747 h 1666165"/>
              <a:gd name="connsiteX8" fmla="*/ 1147402 w 1494224"/>
              <a:gd name="connsiteY8" fmla="*/ 123427 h 1666165"/>
              <a:gd name="connsiteX9" fmla="*/ 939839 w 1494224"/>
              <a:gd name="connsiteY9" fmla="*/ 11 h 1666165"/>
              <a:gd name="connsiteX10" fmla="*/ 552761 w 1494224"/>
              <a:gd name="connsiteY10" fmla="*/ 129037 h 1666165"/>
              <a:gd name="connsiteX11" fmla="*/ 188123 w 1494224"/>
              <a:gd name="connsiteY11" fmla="*/ 375869 h 1666165"/>
              <a:gd name="connsiteX12" fmla="*/ 14219 w 1494224"/>
              <a:gd name="connsiteY12" fmla="*/ 594652 h 1666165"/>
              <a:gd name="connsiteX0" fmla="*/ 9077 w 1489082"/>
              <a:gd name="connsiteY0" fmla="*/ 594652 h 1666165"/>
              <a:gd name="connsiteX1" fmla="*/ 222250 w 1489082"/>
              <a:gd name="connsiteY1" fmla="*/ 1307098 h 1666165"/>
              <a:gd name="connsiteX2" fmla="*/ 390545 w 1489082"/>
              <a:gd name="connsiteY2" fmla="*/ 1542710 h 1666165"/>
              <a:gd name="connsiteX3" fmla="*/ 828110 w 1489082"/>
              <a:gd name="connsiteY3" fmla="*/ 1666126 h 1666165"/>
              <a:gd name="connsiteX4" fmla="*/ 1332994 w 1489082"/>
              <a:gd name="connsiteY4" fmla="*/ 1531491 h 1666165"/>
              <a:gd name="connsiteX5" fmla="*/ 1439580 w 1489082"/>
              <a:gd name="connsiteY5" fmla="*/ 1189292 h 1666165"/>
              <a:gd name="connsiteX6" fmla="*/ 1484459 w 1489082"/>
              <a:gd name="connsiteY6" fmla="*/ 779775 h 1666165"/>
              <a:gd name="connsiteX7" fmla="*/ 1332994 w 1489082"/>
              <a:gd name="connsiteY7" fmla="*/ 420747 h 1666165"/>
              <a:gd name="connsiteX8" fmla="*/ 1142260 w 1489082"/>
              <a:gd name="connsiteY8" fmla="*/ 123427 h 1666165"/>
              <a:gd name="connsiteX9" fmla="*/ 934697 w 1489082"/>
              <a:gd name="connsiteY9" fmla="*/ 11 h 1666165"/>
              <a:gd name="connsiteX10" fmla="*/ 547619 w 1489082"/>
              <a:gd name="connsiteY10" fmla="*/ 129037 h 1666165"/>
              <a:gd name="connsiteX11" fmla="*/ 9077 w 1489082"/>
              <a:gd name="connsiteY11" fmla="*/ 594652 h 1666165"/>
              <a:gd name="connsiteX0" fmla="*/ 9077 w 1501902"/>
              <a:gd name="connsiteY0" fmla="*/ 594652 h 1666165"/>
              <a:gd name="connsiteX1" fmla="*/ 222250 w 1501902"/>
              <a:gd name="connsiteY1" fmla="*/ 1307098 h 1666165"/>
              <a:gd name="connsiteX2" fmla="*/ 390545 w 1501902"/>
              <a:gd name="connsiteY2" fmla="*/ 1542710 h 1666165"/>
              <a:gd name="connsiteX3" fmla="*/ 828110 w 1501902"/>
              <a:gd name="connsiteY3" fmla="*/ 1666126 h 1666165"/>
              <a:gd name="connsiteX4" fmla="*/ 1332994 w 1501902"/>
              <a:gd name="connsiteY4" fmla="*/ 1531491 h 1666165"/>
              <a:gd name="connsiteX5" fmla="*/ 1439580 w 1501902"/>
              <a:gd name="connsiteY5" fmla="*/ 1189292 h 1666165"/>
              <a:gd name="connsiteX6" fmla="*/ 1484459 w 1501902"/>
              <a:gd name="connsiteY6" fmla="*/ 779775 h 1666165"/>
              <a:gd name="connsiteX7" fmla="*/ 1142260 w 1501902"/>
              <a:gd name="connsiteY7" fmla="*/ 123427 h 1666165"/>
              <a:gd name="connsiteX8" fmla="*/ 934697 w 1501902"/>
              <a:gd name="connsiteY8" fmla="*/ 11 h 1666165"/>
              <a:gd name="connsiteX9" fmla="*/ 547619 w 1501902"/>
              <a:gd name="connsiteY9" fmla="*/ 129037 h 1666165"/>
              <a:gd name="connsiteX10" fmla="*/ 9077 w 1501902"/>
              <a:gd name="connsiteY10" fmla="*/ 594652 h 1666165"/>
              <a:gd name="connsiteX0" fmla="*/ 9077 w 1491891"/>
              <a:gd name="connsiteY0" fmla="*/ 594652 h 1666165"/>
              <a:gd name="connsiteX1" fmla="*/ 222250 w 1491891"/>
              <a:gd name="connsiteY1" fmla="*/ 1307098 h 1666165"/>
              <a:gd name="connsiteX2" fmla="*/ 390545 w 1491891"/>
              <a:gd name="connsiteY2" fmla="*/ 1542710 h 1666165"/>
              <a:gd name="connsiteX3" fmla="*/ 828110 w 1491891"/>
              <a:gd name="connsiteY3" fmla="*/ 1666126 h 1666165"/>
              <a:gd name="connsiteX4" fmla="*/ 1332994 w 1491891"/>
              <a:gd name="connsiteY4" fmla="*/ 1531491 h 1666165"/>
              <a:gd name="connsiteX5" fmla="*/ 1484459 w 1491891"/>
              <a:gd name="connsiteY5" fmla="*/ 779775 h 1666165"/>
              <a:gd name="connsiteX6" fmla="*/ 1142260 w 1491891"/>
              <a:gd name="connsiteY6" fmla="*/ 123427 h 1666165"/>
              <a:gd name="connsiteX7" fmla="*/ 934697 w 1491891"/>
              <a:gd name="connsiteY7" fmla="*/ 11 h 1666165"/>
              <a:gd name="connsiteX8" fmla="*/ 547619 w 1491891"/>
              <a:gd name="connsiteY8" fmla="*/ 129037 h 1666165"/>
              <a:gd name="connsiteX9" fmla="*/ 9077 w 1491891"/>
              <a:gd name="connsiteY9" fmla="*/ 594652 h 1666165"/>
              <a:gd name="connsiteX0" fmla="*/ 10852 w 1493666"/>
              <a:gd name="connsiteY0" fmla="*/ 594652 h 1666169"/>
              <a:gd name="connsiteX1" fmla="*/ 183580 w 1493666"/>
              <a:gd name="connsiteY1" fmla="*/ 1268412 h 1666169"/>
              <a:gd name="connsiteX2" fmla="*/ 392320 w 1493666"/>
              <a:gd name="connsiteY2" fmla="*/ 1542710 h 1666169"/>
              <a:gd name="connsiteX3" fmla="*/ 829885 w 1493666"/>
              <a:gd name="connsiteY3" fmla="*/ 1666126 h 1666169"/>
              <a:gd name="connsiteX4" fmla="*/ 1334769 w 1493666"/>
              <a:gd name="connsiteY4" fmla="*/ 1531491 h 1666169"/>
              <a:gd name="connsiteX5" fmla="*/ 1486234 w 1493666"/>
              <a:gd name="connsiteY5" fmla="*/ 779775 h 1666169"/>
              <a:gd name="connsiteX6" fmla="*/ 1144035 w 1493666"/>
              <a:gd name="connsiteY6" fmla="*/ 123427 h 1666169"/>
              <a:gd name="connsiteX7" fmla="*/ 936472 w 1493666"/>
              <a:gd name="connsiteY7" fmla="*/ 11 h 1666169"/>
              <a:gd name="connsiteX8" fmla="*/ 549394 w 1493666"/>
              <a:gd name="connsiteY8" fmla="*/ 129037 h 1666169"/>
              <a:gd name="connsiteX9" fmla="*/ 10852 w 1493666"/>
              <a:gd name="connsiteY9" fmla="*/ 594652 h 1666169"/>
              <a:gd name="connsiteX0" fmla="*/ 13894 w 1496708"/>
              <a:gd name="connsiteY0" fmla="*/ 594652 h 1666169"/>
              <a:gd name="connsiteX1" fmla="*/ 140902 w 1496708"/>
              <a:gd name="connsiteY1" fmla="*/ 1268412 h 1666169"/>
              <a:gd name="connsiteX2" fmla="*/ 395362 w 1496708"/>
              <a:gd name="connsiteY2" fmla="*/ 1542710 h 1666169"/>
              <a:gd name="connsiteX3" fmla="*/ 832927 w 1496708"/>
              <a:gd name="connsiteY3" fmla="*/ 1666126 h 1666169"/>
              <a:gd name="connsiteX4" fmla="*/ 1337811 w 1496708"/>
              <a:gd name="connsiteY4" fmla="*/ 1531491 h 1666169"/>
              <a:gd name="connsiteX5" fmla="*/ 1489276 w 1496708"/>
              <a:gd name="connsiteY5" fmla="*/ 779775 h 1666169"/>
              <a:gd name="connsiteX6" fmla="*/ 1147077 w 1496708"/>
              <a:gd name="connsiteY6" fmla="*/ 123427 h 1666169"/>
              <a:gd name="connsiteX7" fmla="*/ 939514 w 1496708"/>
              <a:gd name="connsiteY7" fmla="*/ 11 h 1666169"/>
              <a:gd name="connsiteX8" fmla="*/ 552436 w 1496708"/>
              <a:gd name="connsiteY8" fmla="*/ 129037 h 1666169"/>
              <a:gd name="connsiteX9" fmla="*/ 13894 w 1496708"/>
              <a:gd name="connsiteY9" fmla="*/ 594652 h 1666169"/>
              <a:gd name="connsiteX0" fmla="*/ 13894 w 1493356"/>
              <a:gd name="connsiteY0" fmla="*/ 594652 h 1666169"/>
              <a:gd name="connsiteX1" fmla="*/ 140902 w 1493356"/>
              <a:gd name="connsiteY1" fmla="*/ 1268412 h 1666169"/>
              <a:gd name="connsiteX2" fmla="*/ 395362 w 1493356"/>
              <a:gd name="connsiteY2" fmla="*/ 1542710 h 1666169"/>
              <a:gd name="connsiteX3" fmla="*/ 832927 w 1493356"/>
              <a:gd name="connsiteY3" fmla="*/ 1666126 h 1666169"/>
              <a:gd name="connsiteX4" fmla="*/ 1337811 w 1493356"/>
              <a:gd name="connsiteY4" fmla="*/ 1531491 h 1666169"/>
              <a:gd name="connsiteX5" fmla="*/ 1489276 w 1493356"/>
              <a:gd name="connsiteY5" fmla="*/ 779775 h 1666169"/>
              <a:gd name="connsiteX6" fmla="*/ 1210382 w 1493356"/>
              <a:gd name="connsiteY6" fmla="*/ 123427 h 1666169"/>
              <a:gd name="connsiteX7" fmla="*/ 939514 w 1493356"/>
              <a:gd name="connsiteY7" fmla="*/ 11 h 1666169"/>
              <a:gd name="connsiteX8" fmla="*/ 552436 w 1493356"/>
              <a:gd name="connsiteY8" fmla="*/ 129037 h 1666169"/>
              <a:gd name="connsiteX9" fmla="*/ 13894 w 1493356"/>
              <a:gd name="connsiteY9" fmla="*/ 594652 h 1666169"/>
              <a:gd name="connsiteX0" fmla="*/ 13894 w 1492733"/>
              <a:gd name="connsiteY0" fmla="*/ 594652 h 1666935"/>
              <a:gd name="connsiteX1" fmla="*/ 140902 w 1492733"/>
              <a:gd name="connsiteY1" fmla="*/ 1268412 h 1666935"/>
              <a:gd name="connsiteX2" fmla="*/ 395362 w 1492733"/>
              <a:gd name="connsiteY2" fmla="*/ 1542710 h 1666935"/>
              <a:gd name="connsiteX3" fmla="*/ 832927 w 1492733"/>
              <a:gd name="connsiteY3" fmla="*/ 1666126 h 1666935"/>
              <a:gd name="connsiteX4" fmla="*/ 1330777 w 1492733"/>
              <a:gd name="connsiteY4" fmla="*/ 1489288 h 1666935"/>
              <a:gd name="connsiteX5" fmla="*/ 1489276 w 1492733"/>
              <a:gd name="connsiteY5" fmla="*/ 779775 h 1666935"/>
              <a:gd name="connsiteX6" fmla="*/ 1210382 w 1492733"/>
              <a:gd name="connsiteY6" fmla="*/ 123427 h 1666935"/>
              <a:gd name="connsiteX7" fmla="*/ 939514 w 1492733"/>
              <a:gd name="connsiteY7" fmla="*/ 11 h 1666935"/>
              <a:gd name="connsiteX8" fmla="*/ 552436 w 1492733"/>
              <a:gd name="connsiteY8" fmla="*/ 129037 h 1666935"/>
              <a:gd name="connsiteX9" fmla="*/ 13894 w 1492733"/>
              <a:gd name="connsiteY9" fmla="*/ 594652 h 1666935"/>
              <a:gd name="connsiteX0" fmla="*/ 13894 w 1492733"/>
              <a:gd name="connsiteY0" fmla="*/ 539375 h 1611658"/>
              <a:gd name="connsiteX1" fmla="*/ 140902 w 1492733"/>
              <a:gd name="connsiteY1" fmla="*/ 1213135 h 1611658"/>
              <a:gd name="connsiteX2" fmla="*/ 395362 w 1492733"/>
              <a:gd name="connsiteY2" fmla="*/ 1487433 h 1611658"/>
              <a:gd name="connsiteX3" fmla="*/ 832927 w 1492733"/>
              <a:gd name="connsiteY3" fmla="*/ 1610849 h 1611658"/>
              <a:gd name="connsiteX4" fmla="*/ 1330777 w 1492733"/>
              <a:gd name="connsiteY4" fmla="*/ 1434011 h 1611658"/>
              <a:gd name="connsiteX5" fmla="*/ 1489276 w 1492733"/>
              <a:gd name="connsiteY5" fmla="*/ 724498 h 1611658"/>
              <a:gd name="connsiteX6" fmla="*/ 1210382 w 1492733"/>
              <a:gd name="connsiteY6" fmla="*/ 68150 h 1611658"/>
              <a:gd name="connsiteX7" fmla="*/ 552436 w 1492733"/>
              <a:gd name="connsiteY7" fmla="*/ 73760 h 1611658"/>
              <a:gd name="connsiteX8" fmla="*/ 13894 w 1492733"/>
              <a:gd name="connsiteY8" fmla="*/ 539375 h 1611658"/>
              <a:gd name="connsiteX0" fmla="*/ 22437 w 1501276"/>
              <a:gd name="connsiteY0" fmla="*/ 539375 h 1620865"/>
              <a:gd name="connsiteX1" fmla="*/ 149445 w 1501276"/>
              <a:gd name="connsiteY1" fmla="*/ 1213135 h 1620865"/>
              <a:gd name="connsiteX2" fmla="*/ 841470 w 1501276"/>
              <a:gd name="connsiteY2" fmla="*/ 1610849 h 1620865"/>
              <a:gd name="connsiteX3" fmla="*/ 1339320 w 1501276"/>
              <a:gd name="connsiteY3" fmla="*/ 1434011 h 1620865"/>
              <a:gd name="connsiteX4" fmla="*/ 1497819 w 1501276"/>
              <a:gd name="connsiteY4" fmla="*/ 724498 h 1620865"/>
              <a:gd name="connsiteX5" fmla="*/ 1218925 w 1501276"/>
              <a:gd name="connsiteY5" fmla="*/ 68150 h 1620865"/>
              <a:gd name="connsiteX6" fmla="*/ 560979 w 1501276"/>
              <a:gd name="connsiteY6" fmla="*/ 73760 h 1620865"/>
              <a:gd name="connsiteX7" fmla="*/ 22437 w 1501276"/>
              <a:gd name="connsiteY7" fmla="*/ 539375 h 1620865"/>
              <a:gd name="connsiteX0" fmla="*/ 18441 w 1498582"/>
              <a:gd name="connsiteY0" fmla="*/ 539375 h 1620866"/>
              <a:gd name="connsiteX1" fmla="*/ 145449 w 1498582"/>
              <a:gd name="connsiteY1" fmla="*/ 1213135 h 1620866"/>
              <a:gd name="connsiteX2" fmla="*/ 672288 w 1498582"/>
              <a:gd name="connsiteY2" fmla="*/ 1610850 h 1620866"/>
              <a:gd name="connsiteX3" fmla="*/ 1335324 w 1498582"/>
              <a:gd name="connsiteY3" fmla="*/ 1434011 h 1620866"/>
              <a:gd name="connsiteX4" fmla="*/ 1493823 w 1498582"/>
              <a:gd name="connsiteY4" fmla="*/ 724498 h 1620866"/>
              <a:gd name="connsiteX5" fmla="*/ 1214929 w 1498582"/>
              <a:gd name="connsiteY5" fmla="*/ 68150 h 1620866"/>
              <a:gd name="connsiteX6" fmla="*/ 556983 w 1498582"/>
              <a:gd name="connsiteY6" fmla="*/ 73760 h 1620866"/>
              <a:gd name="connsiteX7" fmla="*/ 18441 w 1498582"/>
              <a:gd name="connsiteY7" fmla="*/ 539375 h 1620866"/>
              <a:gd name="connsiteX0" fmla="*/ 18441 w 1502750"/>
              <a:gd name="connsiteY0" fmla="*/ 539375 h 1618556"/>
              <a:gd name="connsiteX1" fmla="*/ 145449 w 1502750"/>
              <a:gd name="connsiteY1" fmla="*/ 1213135 h 1618556"/>
              <a:gd name="connsiteX2" fmla="*/ 672288 w 1502750"/>
              <a:gd name="connsiteY2" fmla="*/ 1610850 h 1618556"/>
              <a:gd name="connsiteX3" fmla="*/ 1361406 w 1502750"/>
              <a:gd name="connsiteY3" fmla="*/ 1416622 h 1618556"/>
              <a:gd name="connsiteX4" fmla="*/ 1493823 w 1502750"/>
              <a:gd name="connsiteY4" fmla="*/ 724498 h 1618556"/>
              <a:gd name="connsiteX5" fmla="*/ 1214929 w 1502750"/>
              <a:gd name="connsiteY5" fmla="*/ 68150 h 1618556"/>
              <a:gd name="connsiteX6" fmla="*/ 556983 w 1502750"/>
              <a:gd name="connsiteY6" fmla="*/ 73760 h 1618556"/>
              <a:gd name="connsiteX7" fmla="*/ 18441 w 1502750"/>
              <a:gd name="connsiteY7" fmla="*/ 539375 h 1618556"/>
              <a:gd name="connsiteX0" fmla="*/ 18441 w 1502157"/>
              <a:gd name="connsiteY0" fmla="*/ 500120 h 1579301"/>
              <a:gd name="connsiteX1" fmla="*/ 145449 w 1502157"/>
              <a:gd name="connsiteY1" fmla="*/ 1173880 h 1579301"/>
              <a:gd name="connsiteX2" fmla="*/ 672288 w 1502157"/>
              <a:gd name="connsiteY2" fmla="*/ 1571595 h 1579301"/>
              <a:gd name="connsiteX3" fmla="*/ 1361406 w 1502157"/>
              <a:gd name="connsiteY3" fmla="*/ 1377367 h 1579301"/>
              <a:gd name="connsiteX4" fmla="*/ 1493823 w 1502157"/>
              <a:gd name="connsiteY4" fmla="*/ 685243 h 1579301"/>
              <a:gd name="connsiteX5" fmla="*/ 1223623 w 1502157"/>
              <a:gd name="connsiteY5" fmla="*/ 107141 h 1579301"/>
              <a:gd name="connsiteX6" fmla="*/ 556983 w 1502157"/>
              <a:gd name="connsiteY6" fmla="*/ 34505 h 1579301"/>
              <a:gd name="connsiteX7" fmla="*/ 18441 w 1502157"/>
              <a:gd name="connsiteY7" fmla="*/ 500120 h 157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157" h="1579301">
                <a:moveTo>
                  <a:pt x="18441" y="500120"/>
                </a:moveTo>
                <a:cubicBezTo>
                  <a:pt x="-35787" y="696463"/>
                  <a:pt x="36475" y="995301"/>
                  <a:pt x="145449" y="1173880"/>
                </a:cubicBezTo>
                <a:cubicBezTo>
                  <a:pt x="254423" y="1352459"/>
                  <a:pt x="469629" y="1537681"/>
                  <a:pt x="672288" y="1571595"/>
                </a:cubicBezTo>
                <a:cubicBezTo>
                  <a:pt x="874948" y="1605510"/>
                  <a:pt x="1224484" y="1525092"/>
                  <a:pt x="1361406" y="1377367"/>
                </a:cubicBezTo>
                <a:cubicBezTo>
                  <a:pt x="1498328" y="1229642"/>
                  <a:pt x="1516787" y="896947"/>
                  <a:pt x="1493823" y="685243"/>
                </a:cubicBezTo>
                <a:cubicBezTo>
                  <a:pt x="1470859" y="473539"/>
                  <a:pt x="1315250" y="237102"/>
                  <a:pt x="1223623" y="107141"/>
                </a:cubicBezTo>
                <a:cubicBezTo>
                  <a:pt x="1067483" y="-1315"/>
                  <a:pt x="757847" y="-30991"/>
                  <a:pt x="556983" y="34505"/>
                </a:cubicBezTo>
                <a:cubicBezTo>
                  <a:pt x="356119" y="100002"/>
                  <a:pt x="72669" y="303777"/>
                  <a:pt x="18441" y="500120"/>
                </a:cubicBezTo>
                <a:close/>
              </a:path>
            </a:pathLst>
          </a:cu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42479BB9-A5A6-FAC3-1832-2004C4A2FD40}"/>
              </a:ext>
            </a:extLst>
          </p:cNvPr>
          <p:cNvSpPr>
            <a:spLocks noGrp="1"/>
          </p:cNvSpPr>
          <p:nvPr>
            <p:ph type="dt" sz="half" idx="10"/>
          </p:nvPr>
        </p:nvSpPr>
        <p:spPr>
          <a:xfrm>
            <a:off x="877824" y="6356350"/>
            <a:ext cx="2743200" cy="365125"/>
          </a:xfrm>
        </p:spPr>
        <p:txBody>
          <a:bodyPr>
            <a:normAutofit/>
          </a:bodyPr>
          <a:lstStyle/>
          <a:p>
            <a:pPr>
              <a:spcAft>
                <a:spcPts val="600"/>
              </a:spcAft>
            </a:pPr>
            <a:fld id="{1A410260-A0E5-4A10-AA32-0AFA11D620E5}" type="datetime1">
              <a:rPr lang="en-US" smtClean="0"/>
              <a:pPr>
                <a:spcAft>
                  <a:spcPts val="600"/>
                </a:spcAft>
              </a:pPr>
              <a:t>9/27/2023</a:t>
            </a:fld>
            <a:endParaRPr lang="en-US"/>
          </a:p>
        </p:txBody>
      </p:sp>
      <p:sp>
        <p:nvSpPr>
          <p:cNvPr id="13" name="Footer Placeholder 4">
            <a:extLst>
              <a:ext uri="{FF2B5EF4-FFF2-40B4-BE49-F238E27FC236}">
                <a16:creationId xmlns:a16="http://schemas.microsoft.com/office/drawing/2014/main" id="{4A71AE85-FE9E-4207-5744-47C2458012D5}"/>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FFFFFF"/>
                </a:solidFill>
              </a:rPr>
              <a:t>Sample Footer Text</a:t>
            </a:r>
          </a:p>
        </p:txBody>
      </p:sp>
      <p:sp>
        <p:nvSpPr>
          <p:cNvPr id="29" name="Freeform: Shape 28">
            <a:extLst>
              <a:ext uri="{FF2B5EF4-FFF2-40B4-BE49-F238E27FC236}">
                <a16:creationId xmlns:a16="http://schemas.microsoft.com/office/drawing/2014/main" id="{B9EC7E75-05C5-1673-8775-947BA9F85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203432">
            <a:off x="5646692" y="5842412"/>
            <a:ext cx="1488526" cy="662209"/>
          </a:xfrm>
          <a:custGeom>
            <a:avLst/>
            <a:gdLst>
              <a:gd name="connsiteX0" fmla="*/ 9881 w 1739875"/>
              <a:gd name="connsiteY0" fmla="*/ 509263 h 754659"/>
              <a:gd name="connsiteX1" fmla="*/ 497935 w 1739875"/>
              <a:gd name="connsiteY1" fmla="*/ 71697 h 754659"/>
              <a:gd name="connsiteX2" fmla="*/ 1120625 w 1739875"/>
              <a:gd name="connsiteY2" fmla="*/ 43648 h 754659"/>
              <a:gd name="connsiteX3" fmla="*/ 1608679 w 1739875"/>
              <a:gd name="connsiteY3" fmla="*/ 503653 h 754659"/>
              <a:gd name="connsiteX4" fmla="*/ 1737705 w 1739875"/>
              <a:gd name="connsiteY4" fmla="*/ 744875 h 754659"/>
              <a:gd name="connsiteX5" fmla="*/ 1535751 w 1739875"/>
              <a:gd name="connsiteY5" fmla="*/ 711216 h 754659"/>
              <a:gd name="connsiteX6" fmla="*/ 284762 w 1739875"/>
              <a:gd name="connsiteY6" fmla="*/ 559751 h 754659"/>
              <a:gd name="connsiteX7" fmla="*/ 9881 w 1739875"/>
              <a:gd name="connsiteY7" fmla="*/ 509263 h 754659"/>
              <a:gd name="connsiteX0" fmla="*/ 9881 w 1745871"/>
              <a:gd name="connsiteY0" fmla="*/ 509263 h 755689"/>
              <a:gd name="connsiteX1" fmla="*/ 497935 w 1745871"/>
              <a:gd name="connsiteY1" fmla="*/ 71697 h 755689"/>
              <a:gd name="connsiteX2" fmla="*/ 1120625 w 1745871"/>
              <a:gd name="connsiteY2" fmla="*/ 43648 h 755689"/>
              <a:gd name="connsiteX3" fmla="*/ 1608679 w 1745871"/>
              <a:gd name="connsiteY3" fmla="*/ 503653 h 755689"/>
              <a:gd name="connsiteX4" fmla="*/ 1737705 w 1745871"/>
              <a:gd name="connsiteY4" fmla="*/ 744875 h 755689"/>
              <a:gd name="connsiteX5" fmla="*/ 1426819 w 1745871"/>
              <a:gd name="connsiteY5" fmla="*/ 716950 h 755689"/>
              <a:gd name="connsiteX6" fmla="*/ 284762 w 1745871"/>
              <a:gd name="connsiteY6" fmla="*/ 559751 h 755689"/>
              <a:gd name="connsiteX7" fmla="*/ 9881 w 1745871"/>
              <a:gd name="connsiteY7" fmla="*/ 509263 h 755689"/>
              <a:gd name="connsiteX0" fmla="*/ 11138 w 1733682"/>
              <a:gd name="connsiteY0" fmla="*/ 451611 h 752983"/>
              <a:gd name="connsiteX1" fmla="*/ 485745 w 1733682"/>
              <a:gd name="connsiteY1" fmla="*/ 68990 h 752983"/>
              <a:gd name="connsiteX2" fmla="*/ 1108435 w 1733682"/>
              <a:gd name="connsiteY2" fmla="*/ 40941 h 752983"/>
              <a:gd name="connsiteX3" fmla="*/ 1596489 w 1733682"/>
              <a:gd name="connsiteY3" fmla="*/ 500946 h 752983"/>
              <a:gd name="connsiteX4" fmla="*/ 1725515 w 1733682"/>
              <a:gd name="connsiteY4" fmla="*/ 742168 h 752983"/>
              <a:gd name="connsiteX5" fmla="*/ 1414629 w 1733682"/>
              <a:gd name="connsiteY5" fmla="*/ 714243 h 752983"/>
              <a:gd name="connsiteX6" fmla="*/ 272572 w 1733682"/>
              <a:gd name="connsiteY6" fmla="*/ 557044 h 752983"/>
              <a:gd name="connsiteX7" fmla="*/ 11138 w 1733682"/>
              <a:gd name="connsiteY7" fmla="*/ 451611 h 752983"/>
              <a:gd name="connsiteX0" fmla="*/ 11138 w 1733662"/>
              <a:gd name="connsiteY0" fmla="*/ 446750 h 752731"/>
              <a:gd name="connsiteX1" fmla="*/ 485745 w 1733662"/>
              <a:gd name="connsiteY1" fmla="*/ 64129 h 752731"/>
              <a:gd name="connsiteX2" fmla="*/ 1108435 w 1733662"/>
              <a:gd name="connsiteY2" fmla="*/ 36080 h 752731"/>
              <a:gd name="connsiteX3" fmla="*/ 1596350 w 1733662"/>
              <a:gd name="connsiteY3" fmla="*/ 428369 h 752731"/>
              <a:gd name="connsiteX4" fmla="*/ 1725515 w 1733662"/>
              <a:gd name="connsiteY4" fmla="*/ 737307 h 752731"/>
              <a:gd name="connsiteX5" fmla="*/ 1414629 w 1733662"/>
              <a:gd name="connsiteY5" fmla="*/ 709382 h 752731"/>
              <a:gd name="connsiteX6" fmla="*/ 272572 w 1733662"/>
              <a:gd name="connsiteY6" fmla="*/ 552183 h 752731"/>
              <a:gd name="connsiteX7" fmla="*/ 11138 w 1733662"/>
              <a:gd name="connsiteY7" fmla="*/ 446750 h 752731"/>
              <a:gd name="connsiteX0" fmla="*/ 11138 w 1736306"/>
              <a:gd name="connsiteY0" fmla="*/ 446750 h 794600"/>
              <a:gd name="connsiteX1" fmla="*/ 485745 w 1736306"/>
              <a:gd name="connsiteY1" fmla="*/ 64129 h 794600"/>
              <a:gd name="connsiteX2" fmla="*/ 1108435 w 1736306"/>
              <a:gd name="connsiteY2" fmla="*/ 36080 h 794600"/>
              <a:gd name="connsiteX3" fmla="*/ 1596350 w 1736306"/>
              <a:gd name="connsiteY3" fmla="*/ 428369 h 794600"/>
              <a:gd name="connsiteX4" fmla="*/ 1728365 w 1736306"/>
              <a:gd name="connsiteY4" fmla="*/ 783846 h 794600"/>
              <a:gd name="connsiteX5" fmla="*/ 1414629 w 1736306"/>
              <a:gd name="connsiteY5" fmla="*/ 709382 h 794600"/>
              <a:gd name="connsiteX6" fmla="*/ 272572 w 1736306"/>
              <a:gd name="connsiteY6" fmla="*/ 552183 h 794600"/>
              <a:gd name="connsiteX7" fmla="*/ 11138 w 1736306"/>
              <a:gd name="connsiteY7" fmla="*/ 446750 h 794600"/>
              <a:gd name="connsiteX0" fmla="*/ 11138 w 1735333"/>
              <a:gd name="connsiteY0" fmla="*/ 446750 h 786386"/>
              <a:gd name="connsiteX1" fmla="*/ 485745 w 1735333"/>
              <a:gd name="connsiteY1" fmla="*/ 64129 h 786386"/>
              <a:gd name="connsiteX2" fmla="*/ 1108435 w 1735333"/>
              <a:gd name="connsiteY2" fmla="*/ 36080 h 786386"/>
              <a:gd name="connsiteX3" fmla="*/ 1596350 w 1735333"/>
              <a:gd name="connsiteY3" fmla="*/ 428369 h 786386"/>
              <a:gd name="connsiteX4" fmla="*/ 1728365 w 1735333"/>
              <a:gd name="connsiteY4" fmla="*/ 783846 h 786386"/>
              <a:gd name="connsiteX5" fmla="*/ 1414629 w 1735333"/>
              <a:gd name="connsiteY5" fmla="*/ 709382 h 786386"/>
              <a:gd name="connsiteX6" fmla="*/ 272572 w 1735333"/>
              <a:gd name="connsiteY6" fmla="*/ 552183 h 786386"/>
              <a:gd name="connsiteX7" fmla="*/ 11138 w 1735333"/>
              <a:gd name="connsiteY7" fmla="*/ 446750 h 786386"/>
              <a:gd name="connsiteX0" fmla="*/ 11138 w 1729638"/>
              <a:gd name="connsiteY0" fmla="*/ 446750 h 817179"/>
              <a:gd name="connsiteX1" fmla="*/ 485745 w 1729638"/>
              <a:gd name="connsiteY1" fmla="*/ 64129 h 817179"/>
              <a:gd name="connsiteX2" fmla="*/ 1108435 w 1729638"/>
              <a:gd name="connsiteY2" fmla="*/ 36080 h 817179"/>
              <a:gd name="connsiteX3" fmla="*/ 1596350 w 1729638"/>
              <a:gd name="connsiteY3" fmla="*/ 428369 h 817179"/>
              <a:gd name="connsiteX4" fmla="*/ 1728365 w 1729638"/>
              <a:gd name="connsiteY4" fmla="*/ 783846 h 817179"/>
              <a:gd name="connsiteX5" fmla="*/ 1666798 w 1729638"/>
              <a:gd name="connsiteY5" fmla="*/ 802036 h 817179"/>
              <a:gd name="connsiteX6" fmla="*/ 272572 w 1729638"/>
              <a:gd name="connsiteY6" fmla="*/ 552183 h 817179"/>
              <a:gd name="connsiteX7" fmla="*/ 11138 w 1729638"/>
              <a:gd name="connsiteY7" fmla="*/ 446750 h 817179"/>
              <a:gd name="connsiteX0" fmla="*/ 11138 w 1729638"/>
              <a:gd name="connsiteY0" fmla="*/ 435414 h 805843"/>
              <a:gd name="connsiteX1" fmla="*/ 485745 w 1729638"/>
              <a:gd name="connsiteY1" fmla="*/ 52793 h 805843"/>
              <a:gd name="connsiteX2" fmla="*/ 1107354 w 1729638"/>
              <a:gd name="connsiteY2" fmla="*/ 42271 h 805843"/>
              <a:gd name="connsiteX3" fmla="*/ 1596350 w 1729638"/>
              <a:gd name="connsiteY3" fmla="*/ 417033 h 805843"/>
              <a:gd name="connsiteX4" fmla="*/ 1728365 w 1729638"/>
              <a:gd name="connsiteY4" fmla="*/ 772510 h 805843"/>
              <a:gd name="connsiteX5" fmla="*/ 1666798 w 1729638"/>
              <a:gd name="connsiteY5" fmla="*/ 790700 h 805843"/>
              <a:gd name="connsiteX6" fmla="*/ 272572 w 1729638"/>
              <a:gd name="connsiteY6" fmla="*/ 540847 h 805843"/>
              <a:gd name="connsiteX7" fmla="*/ 11138 w 1729638"/>
              <a:gd name="connsiteY7" fmla="*/ 435414 h 805843"/>
              <a:gd name="connsiteX0" fmla="*/ 13282 w 1731782"/>
              <a:gd name="connsiteY0" fmla="*/ 435414 h 805843"/>
              <a:gd name="connsiteX1" fmla="*/ 487889 w 1731782"/>
              <a:gd name="connsiteY1" fmla="*/ 52793 h 805843"/>
              <a:gd name="connsiteX2" fmla="*/ 1109498 w 1731782"/>
              <a:gd name="connsiteY2" fmla="*/ 42271 h 805843"/>
              <a:gd name="connsiteX3" fmla="*/ 1598494 w 1731782"/>
              <a:gd name="connsiteY3" fmla="*/ 417033 h 805843"/>
              <a:gd name="connsiteX4" fmla="*/ 1730509 w 1731782"/>
              <a:gd name="connsiteY4" fmla="*/ 772510 h 805843"/>
              <a:gd name="connsiteX5" fmla="*/ 1668942 w 1731782"/>
              <a:gd name="connsiteY5" fmla="*/ 790700 h 805843"/>
              <a:gd name="connsiteX6" fmla="*/ 274716 w 1731782"/>
              <a:gd name="connsiteY6" fmla="*/ 540847 h 805843"/>
              <a:gd name="connsiteX7" fmla="*/ 13282 w 1731782"/>
              <a:gd name="connsiteY7" fmla="*/ 435414 h 805843"/>
              <a:gd name="connsiteX0" fmla="*/ 10371 w 1761019"/>
              <a:gd name="connsiteY0" fmla="*/ 467114 h 807608"/>
              <a:gd name="connsiteX1" fmla="*/ 517126 w 1761019"/>
              <a:gd name="connsiteY1" fmla="*/ 54558 h 807608"/>
              <a:gd name="connsiteX2" fmla="*/ 1138735 w 1761019"/>
              <a:gd name="connsiteY2" fmla="*/ 44036 h 807608"/>
              <a:gd name="connsiteX3" fmla="*/ 1627731 w 1761019"/>
              <a:gd name="connsiteY3" fmla="*/ 418798 h 807608"/>
              <a:gd name="connsiteX4" fmla="*/ 1759746 w 1761019"/>
              <a:gd name="connsiteY4" fmla="*/ 774275 h 807608"/>
              <a:gd name="connsiteX5" fmla="*/ 1698179 w 1761019"/>
              <a:gd name="connsiteY5" fmla="*/ 792465 h 807608"/>
              <a:gd name="connsiteX6" fmla="*/ 303953 w 1761019"/>
              <a:gd name="connsiteY6" fmla="*/ 542612 h 807608"/>
              <a:gd name="connsiteX7" fmla="*/ 10371 w 1761019"/>
              <a:gd name="connsiteY7" fmla="*/ 467114 h 807608"/>
              <a:gd name="connsiteX0" fmla="*/ 3096 w 1753744"/>
              <a:gd name="connsiteY0" fmla="*/ 467114 h 807608"/>
              <a:gd name="connsiteX1" fmla="*/ 509851 w 1753744"/>
              <a:gd name="connsiteY1" fmla="*/ 54558 h 807608"/>
              <a:gd name="connsiteX2" fmla="*/ 1131460 w 1753744"/>
              <a:gd name="connsiteY2" fmla="*/ 44036 h 807608"/>
              <a:gd name="connsiteX3" fmla="*/ 1620456 w 1753744"/>
              <a:gd name="connsiteY3" fmla="*/ 418798 h 807608"/>
              <a:gd name="connsiteX4" fmla="*/ 1752471 w 1753744"/>
              <a:gd name="connsiteY4" fmla="*/ 774275 h 807608"/>
              <a:gd name="connsiteX5" fmla="*/ 1690904 w 1753744"/>
              <a:gd name="connsiteY5" fmla="*/ 792465 h 807608"/>
              <a:gd name="connsiteX6" fmla="*/ 296678 w 1753744"/>
              <a:gd name="connsiteY6" fmla="*/ 542612 h 807608"/>
              <a:gd name="connsiteX7" fmla="*/ 3096 w 1753744"/>
              <a:gd name="connsiteY7" fmla="*/ 467114 h 80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744" h="807608">
                <a:moveTo>
                  <a:pt x="3096" y="467114"/>
                </a:moveTo>
                <a:cubicBezTo>
                  <a:pt x="20937" y="432345"/>
                  <a:pt x="321790" y="125071"/>
                  <a:pt x="509851" y="54558"/>
                </a:cubicBezTo>
                <a:cubicBezTo>
                  <a:pt x="697912" y="-15955"/>
                  <a:pt x="946359" y="-16671"/>
                  <a:pt x="1131460" y="44036"/>
                </a:cubicBezTo>
                <a:cubicBezTo>
                  <a:pt x="1316561" y="104743"/>
                  <a:pt x="1516954" y="297092"/>
                  <a:pt x="1620456" y="418798"/>
                </a:cubicBezTo>
                <a:cubicBezTo>
                  <a:pt x="1723958" y="540505"/>
                  <a:pt x="1740730" y="711997"/>
                  <a:pt x="1752471" y="774275"/>
                </a:cubicBezTo>
                <a:cubicBezTo>
                  <a:pt x="1764212" y="836553"/>
                  <a:pt x="1690904" y="792465"/>
                  <a:pt x="1690904" y="792465"/>
                </a:cubicBezTo>
                <a:cubicBezTo>
                  <a:pt x="1273908" y="741977"/>
                  <a:pt x="713674" y="593100"/>
                  <a:pt x="296678" y="542612"/>
                </a:cubicBezTo>
                <a:cubicBezTo>
                  <a:pt x="39562" y="508018"/>
                  <a:pt x="-14745" y="501883"/>
                  <a:pt x="3096" y="467114"/>
                </a:cubicBezTo>
                <a:close/>
              </a:path>
            </a:pathLst>
          </a:cu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5">
            <a:extLst>
              <a:ext uri="{FF2B5EF4-FFF2-40B4-BE49-F238E27FC236}">
                <a16:creationId xmlns:a16="http://schemas.microsoft.com/office/drawing/2014/main" id="{C25DF9F6-FC0D-2DCD-327E-6595A0D70933}"/>
              </a:ext>
            </a:extLst>
          </p:cNvPr>
          <p:cNvSpPr>
            <a:spLocks noGrp="1"/>
          </p:cNvSpPr>
          <p:nvPr>
            <p:ph type="sldNum" sz="quarter" idx="12"/>
          </p:nvPr>
        </p:nvSpPr>
        <p:spPr>
          <a:xfrm>
            <a:off x="11429999" y="6356350"/>
            <a:ext cx="521207" cy="365125"/>
          </a:xfrm>
        </p:spPr>
        <p:txBody>
          <a:bodyPr>
            <a:normAutofit/>
          </a:bodyPr>
          <a:lstStyle/>
          <a:p>
            <a:pPr>
              <a:spcAft>
                <a:spcPts val="600"/>
              </a:spcAft>
            </a:pPr>
            <a:fld id="{5E4DE196-8A13-4FF7-A07E-102851959EAB}" type="slidenum">
              <a:rPr lang="en-US">
                <a:solidFill>
                  <a:srgbClr val="FFFFFF"/>
                </a:solidFill>
              </a:rPr>
              <a:pPr>
                <a:spcAft>
                  <a:spcPts val="600"/>
                </a:spcAft>
              </a:pPr>
              <a:t>2</a:t>
            </a:fld>
            <a:endParaRPr lang="en-US">
              <a:solidFill>
                <a:srgbClr val="FFFFFF"/>
              </a:solidFill>
            </a:endParaRPr>
          </a:p>
        </p:txBody>
      </p:sp>
      <p:pic>
        <p:nvPicPr>
          <p:cNvPr id="2" name="Picture 2">
            <a:extLst>
              <a:ext uri="{FF2B5EF4-FFF2-40B4-BE49-F238E27FC236}">
                <a16:creationId xmlns:a16="http://schemas.microsoft.com/office/drawing/2014/main" id="{670D66A8-95C6-14C9-5710-07C20E3076FE}"/>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PlasticWrap/>
                    </a14:imgEffect>
                  </a14:imgLayer>
                </a14:imgProps>
              </a:ext>
            </a:extLst>
          </a:blip>
          <a:srcRect l="26850" r="3393" b="5"/>
          <a:stretch/>
        </p:blipFill>
        <p:spPr>
          <a:xfrm>
            <a:off x="0" y="-2"/>
            <a:ext cx="5981700" cy="6857990"/>
          </a:xfrm>
          <a:prstGeom prst="rect">
            <a:avLst/>
          </a:prstGeom>
        </p:spPr>
      </p:pic>
      <p:sp>
        <p:nvSpPr>
          <p:cNvPr id="6" name="Title 1">
            <a:extLst>
              <a:ext uri="{FF2B5EF4-FFF2-40B4-BE49-F238E27FC236}">
                <a16:creationId xmlns:a16="http://schemas.microsoft.com/office/drawing/2014/main" id="{F4EAABC3-9123-A840-911C-BDBE7461ED88}"/>
              </a:ext>
            </a:extLst>
          </p:cNvPr>
          <p:cNvSpPr>
            <a:spLocks noGrp="1"/>
          </p:cNvSpPr>
          <p:nvPr>
            <p:ph type="title"/>
          </p:nvPr>
        </p:nvSpPr>
        <p:spPr>
          <a:xfrm>
            <a:off x="7063279" y="180267"/>
            <a:ext cx="4435762" cy="517526"/>
          </a:xfrm>
        </p:spPr>
        <p:style>
          <a:lnRef idx="2">
            <a:schemeClr val="accent2"/>
          </a:lnRef>
          <a:fillRef idx="1">
            <a:schemeClr val="lt1"/>
          </a:fillRef>
          <a:effectRef idx="0">
            <a:schemeClr val="accent2"/>
          </a:effectRef>
          <a:fontRef idx="minor">
            <a:schemeClr val="dk1"/>
          </a:fontRef>
        </p:style>
        <p:txBody>
          <a:bodyPr anchor="b">
            <a:noAutofit/>
          </a:bodyPr>
          <a:lstStyle/>
          <a:p>
            <a:pPr algn="r"/>
            <a:r>
              <a:rPr lang="ar-DZ" sz="2600" b="1" dirty="0">
                <a:effectLst/>
                <a:latin typeface="Sakkal Majalla" panose="02000000000000000000" pitchFamily="2" charset="-78"/>
                <a:ea typeface="Calibri" panose="020F0502020204030204" pitchFamily="34" charset="0"/>
                <a:cs typeface="Sakkal Majalla" panose="02000000000000000000" pitchFamily="2" charset="-78"/>
              </a:rPr>
              <a:t>تعريف الفائدة البسيطة</a:t>
            </a:r>
            <a:endParaRPr lang="en-US" sz="2600" dirty="0"/>
          </a:p>
        </p:txBody>
      </p:sp>
      <p:sp>
        <p:nvSpPr>
          <p:cNvPr id="7" name="Content Placeholder">
            <a:extLst>
              <a:ext uri="{FF2B5EF4-FFF2-40B4-BE49-F238E27FC236}">
                <a16:creationId xmlns:a16="http://schemas.microsoft.com/office/drawing/2014/main" id="{88A514D6-888D-FAC6-1988-3C3D3A86D0EF}"/>
              </a:ext>
            </a:extLst>
          </p:cNvPr>
          <p:cNvSpPr>
            <a:spLocks noGrp="1"/>
          </p:cNvSpPr>
          <p:nvPr>
            <p:ph idx="1"/>
          </p:nvPr>
        </p:nvSpPr>
        <p:spPr>
          <a:xfrm>
            <a:off x="6390955" y="961172"/>
            <a:ext cx="5084618" cy="4884559"/>
          </a:xfrm>
        </p:spPr>
        <p:txBody>
          <a:bodyPr>
            <a:noAutofit/>
          </a:bodyPr>
          <a:lstStyle/>
          <a:p>
            <a:pPr algn="just" rtl="1">
              <a:lnSpc>
                <a:spcPct val="150000"/>
              </a:lnSpc>
              <a:spcAft>
                <a:spcPts val="800"/>
              </a:spcAft>
            </a:pPr>
            <a:r>
              <a:rPr lang="ar-DZ" sz="2000" dirty="0">
                <a:effectLst/>
                <a:latin typeface="Calibri" panose="020F0502020204030204" pitchFamily="34" charset="0"/>
                <a:ea typeface="Calibri" panose="020F0502020204030204" pitchFamily="34" charset="0"/>
                <a:cs typeface="Sakkal Majalla" panose="02000000000000000000" pitchFamily="2" charset="-78"/>
              </a:rPr>
              <a:t>تعرف الفائدة على أنها التعويض الذي يدفعه المدين (المقترض) الى الدائن (المقرض) مقابل وضع هذا الأخير مبلغا من المال تحت تصرف المدين لمدة زمنية معينة.</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DZ" sz="2000" dirty="0">
                <a:effectLst/>
                <a:latin typeface="Calibri" panose="020F0502020204030204" pitchFamily="34" charset="0"/>
                <a:ea typeface="Calibri" panose="020F0502020204030204" pitchFamily="34" charset="0"/>
                <a:cs typeface="Sakkal Majalla" panose="02000000000000000000" pitchFamily="2" charset="-78"/>
              </a:rPr>
              <a:t>أما الفائدة البسيطة فهي تلك الفائدة التي تحسب على أساس المبلغ الأصلي المقترض او الموظف، حيث يكون رأس المال ثابتا طيلة مدة الاقتراض أو التوظيف، ولا يتم إضافة مقدار الفائدة اليه ليعطي بدوره فائدة إضافية.</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ar-DZ" sz="2000" dirty="0">
                <a:effectLst/>
                <a:latin typeface="Calibri" panose="020F0502020204030204" pitchFamily="34" charset="0"/>
                <a:ea typeface="Calibri" panose="020F0502020204030204" pitchFamily="34" charset="0"/>
                <a:cs typeface="Sakkal Majalla" panose="02000000000000000000" pitchFamily="2" charset="-78"/>
              </a:rPr>
              <a:t>كما وتحتسب الفائدة البسيطة عموما في عمليات الاقتراض أو التوظيف قصيرة الأجل (العمليات المالية قصيرة الأجل)، والتي لا تتجاوز مدتها السنة الواحدة، وتتناسب مع المبلغ المقترض، حيث تزيد قيمتها كلما زادت قيمة ذلك المبلغ.</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50000"/>
              </a:lnSpc>
              <a:buNone/>
            </a:pPr>
            <a:endParaRPr lang="en-US" sz="2000" dirty="0"/>
          </a:p>
        </p:txBody>
      </p:sp>
      <p:sp>
        <p:nvSpPr>
          <p:cNvPr id="8" name="عنصر نائب للتاريخ 3">
            <a:extLst>
              <a:ext uri="{FF2B5EF4-FFF2-40B4-BE49-F238E27FC236}">
                <a16:creationId xmlns:a16="http://schemas.microsoft.com/office/drawing/2014/main" id="{FC1A7B57-302E-3747-2FCD-1DEA5861ACB8}"/>
              </a:ext>
            </a:extLst>
          </p:cNvPr>
          <p:cNvSpPr txBox="1">
            <a:spLocks/>
          </p:cNvSpPr>
          <p:nvPr/>
        </p:nvSpPr>
        <p:spPr>
          <a:xfrm>
            <a:off x="1030224" y="65087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9F6069-8263-4296-913A-BC2234E8D32B}" type="datetime1">
              <a:rPr lang="en-US" smtClean="0"/>
              <a:pPr/>
              <a:t>9/27/2023</a:t>
            </a:fld>
            <a:endParaRPr lang="en-US" dirty="0"/>
          </a:p>
        </p:txBody>
      </p:sp>
      <p:sp>
        <p:nvSpPr>
          <p:cNvPr id="10" name="عنصر نائب للتذييل 4">
            <a:extLst>
              <a:ext uri="{FF2B5EF4-FFF2-40B4-BE49-F238E27FC236}">
                <a16:creationId xmlns:a16="http://schemas.microsoft.com/office/drawing/2014/main" id="{E4A55291-1BDA-6B9C-61A8-DBB6C4585E57}"/>
              </a:ext>
            </a:extLst>
          </p:cNvPr>
          <p:cNvSpPr txBox="1">
            <a:spLocks/>
          </p:cNvSpPr>
          <p:nvPr/>
        </p:nvSpPr>
        <p:spPr>
          <a:xfrm>
            <a:off x="7284720" y="6508750"/>
            <a:ext cx="429768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sz="1050" b="1">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5080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1D135E-D972-39F5-6563-D97EDC7C57E3}"/>
              </a:ext>
            </a:extLst>
          </p:cNvPr>
          <p:cNvPicPr>
            <a:picLocks noChangeAspect="1"/>
          </p:cNvPicPr>
          <p:nvPr/>
        </p:nvPicPr>
        <p:blipFill rotWithShape="1">
          <a:blip r:embed="rId2">
            <a:duotone>
              <a:schemeClr val="accent6">
                <a:shade val="45000"/>
                <a:satMod val="135000"/>
              </a:schemeClr>
              <a:prstClr val="white"/>
            </a:duotone>
          </a:blip>
          <a:srcRect l="15101" r="21245" b="8"/>
          <a:stretch/>
        </p:blipFill>
        <p:spPr>
          <a:xfrm>
            <a:off x="7132320" y="440393"/>
            <a:ext cx="5434713" cy="6098519"/>
          </a:xfrm>
          <a:prstGeom prst="rect">
            <a:avLst/>
          </a:prstGeom>
          <a:scene3d>
            <a:camera prst="perspectiveLeft"/>
            <a:lightRig rig="threePt" dir="t"/>
          </a:scene3d>
        </p:spPr>
      </p:pic>
      <p:sp>
        <p:nvSpPr>
          <p:cNvPr id="4" name="Title 1">
            <a:extLst>
              <a:ext uri="{FF2B5EF4-FFF2-40B4-BE49-F238E27FC236}">
                <a16:creationId xmlns:a16="http://schemas.microsoft.com/office/drawing/2014/main" id="{74C79838-227F-731F-C7F1-26329C008925}"/>
              </a:ext>
            </a:extLst>
          </p:cNvPr>
          <p:cNvSpPr txBox="1">
            <a:spLocks/>
          </p:cNvSpPr>
          <p:nvPr/>
        </p:nvSpPr>
        <p:spPr>
          <a:xfrm>
            <a:off x="315689" y="440393"/>
            <a:ext cx="4435762" cy="51752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algn="l" defTabSz="914400" rtl="0" eaLnBrk="1" latinLnBrk="0" hangingPunct="1">
              <a:lnSpc>
                <a:spcPct val="10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a:r>
              <a:rPr lang="ar-DZ" sz="2800" b="1" dirty="0">
                <a:latin typeface="Sakkal Majalla" panose="02000000000000000000" pitchFamily="2" charset="-78"/>
                <a:cs typeface="Sakkal Majalla" panose="02000000000000000000" pitchFamily="2" charset="-78"/>
              </a:rPr>
              <a:t>عناصر الفائدة البسيطة </a:t>
            </a:r>
            <a:endParaRPr lang="en-US" sz="2800" b="1" dirty="0">
              <a:latin typeface="Sakkal Majalla" panose="02000000000000000000" pitchFamily="2" charset="-78"/>
              <a:cs typeface="Sakkal Majalla" panose="02000000000000000000" pitchFamily="2" charset="-78"/>
            </a:endParaRPr>
          </a:p>
        </p:txBody>
      </p:sp>
      <p:sp>
        <p:nvSpPr>
          <p:cNvPr id="7" name="Content Placeholder">
            <a:extLst>
              <a:ext uri="{FF2B5EF4-FFF2-40B4-BE49-F238E27FC236}">
                <a16:creationId xmlns:a16="http://schemas.microsoft.com/office/drawing/2014/main" id="{186029FD-21FA-8B8C-A2B1-A4874EB3D2FB}"/>
              </a:ext>
            </a:extLst>
          </p:cNvPr>
          <p:cNvSpPr>
            <a:spLocks noGrp="1"/>
          </p:cNvSpPr>
          <p:nvPr>
            <p:ph idx="1"/>
          </p:nvPr>
        </p:nvSpPr>
        <p:spPr>
          <a:xfrm>
            <a:off x="1500300" y="1588928"/>
            <a:ext cx="5084618" cy="3384854"/>
          </a:xfrm>
        </p:spPr>
        <p:txBody>
          <a:bodyPr>
            <a:noAutofit/>
          </a:bodyPr>
          <a:lstStyle/>
          <a:p>
            <a:pPr algn="r" rtl="1">
              <a:lnSpc>
                <a:spcPct val="150000"/>
              </a:lnSpc>
              <a:spcAft>
                <a:spcPts val="800"/>
              </a:spcAft>
            </a:pPr>
            <a:r>
              <a:rPr lang="ar-DZ" sz="2000" dirty="0">
                <a:effectLst/>
                <a:latin typeface="Sakkal Majalla" panose="02000000000000000000" pitchFamily="2" charset="-78"/>
                <a:ea typeface="Calibri" panose="020F0502020204030204" pitchFamily="34" charset="0"/>
                <a:cs typeface="Sakkal Majalla" panose="02000000000000000000" pitchFamily="2" charset="-78"/>
              </a:rPr>
              <a:t>عناصر الفائدة البسيطة ثلاثة وهي:</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50000"/>
              </a:lnSpc>
              <a:spcAft>
                <a:spcPts val="800"/>
              </a:spcAft>
              <a:buFont typeface="Wingdings" panose="05000000000000000000" pitchFamily="2" charset="2"/>
              <a:buChar char=""/>
            </a:pPr>
            <a:r>
              <a:rPr lang="ar-DZ" sz="2000" dirty="0">
                <a:effectLst/>
                <a:latin typeface="Sakkal Majalla" panose="02000000000000000000" pitchFamily="2" charset="-78"/>
                <a:ea typeface="Calibri" panose="020F0502020204030204" pitchFamily="34" charset="0"/>
                <a:cs typeface="Sakkal Majalla" panose="02000000000000000000" pitchFamily="2" charset="-78"/>
              </a:rPr>
              <a:t>أصل المبلغ او رأس المال المقترض    " </a:t>
            </a:r>
            <a:r>
              <a:rPr lang="fr-FR" sz="2000" dirty="0">
                <a:effectLst/>
                <a:latin typeface="Sakkal Majalla" panose="02000000000000000000" pitchFamily="2" charset="-78"/>
                <a:ea typeface="Calibri" panose="020F0502020204030204" pitchFamily="34" charset="0"/>
                <a:cs typeface="Sakkal Majalla" panose="02000000000000000000" pitchFamily="2" charset="-78"/>
              </a:rPr>
              <a:t>Capital</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 رمزه "</a:t>
            </a:r>
            <a:r>
              <a:rPr lang="fr-FR" sz="2000" dirty="0">
                <a:effectLst/>
                <a:latin typeface="Sakkal Majalla" panose="02000000000000000000" pitchFamily="2" charset="-78"/>
                <a:ea typeface="Calibri" panose="020F0502020204030204" pitchFamily="34" charset="0"/>
                <a:cs typeface="Sakkal Majalla" panose="02000000000000000000" pitchFamily="2" charset="-78"/>
              </a:rPr>
              <a:t>C</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50000"/>
              </a:lnSpc>
              <a:spcAft>
                <a:spcPts val="800"/>
              </a:spcAft>
              <a:buFont typeface="Wingdings" panose="05000000000000000000" pitchFamily="2" charset="2"/>
              <a:buChar char=""/>
            </a:pPr>
            <a:r>
              <a:rPr lang="ar-DZ" sz="2000" dirty="0">
                <a:effectLst/>
                <a:latin typeface="Sakkal Majalla" panose="02000000000000000000" pitchFamily="2" charset="-78"/>
                <a:ea typeface="Calibri" panose="020F0502020204030204" pitchFamily="34" charset="0"/>
                <a:cs typeface="Sakkal Majalla" panose="02000000000000000000" pitchFamily="2" charset="-78"/>
              </a:rPr>
              <a:t>معدل الفائدة المطبق "</a:t>
            </a:r>
            <a:r>
              <a:rPr lang="fr-FR" sz="2000" dirty="0">
                <a:effectLst/>
                <a:latin typeface="Sakkal Majalla" panose="02000000000000000000" pitchFamily="2" charset="-78"/>
                <a:ea typeface="Calibri" panose="020F0502020204030204" pitchFamily="34" charset="0"/>
                <a:cs typeface="Sakkal Majalla" panose="02000000000000000000" pitchFamily="2" charset="-78"/>
              </a:rPr>
              <a:t>taux   d’intérêt</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رمزه "</a:t>
            </a:r>
            <a:r>
              <a:rPr lang="fr-FR" sz="2000" dirty="0">
                <a:effectLst/>
                <a:latin typeface="Sakkal Majalla" panose="02000000000000000000" pitchFamily="2" charset="-78"/>
                <a:ea typeface="Calibri" panose="020F0502020204030204" pitchFamily="34" charset="0"/>
                <a:cs typeface="Sakkal Majalla" panose="02000000000000000000" pitchFamily="2" charset="-78"/>
              </a:rPr>
              <a:t>i</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r" rtl="1">
              <a:lnSpc>
                <a:spcPct val="150000"/>
              </a:lnSpc>
              <a:spcAft>
                <a:spcPts val="800"/>
              </a:spcAft>
              <a:buFont typeface="Wingdings" panose="05000000000000000000" pitchFamily="2" charset="2"/>
              <a:buChar char=""/>
            </a:pPr>
            <a:r>
              <a:rPr lang="ar-DZ" sz="2000" dirty="0">
                <a:effectLst/>
                <a:latin typeface="Sakkal Majalla" panose="02000000000000000000" pitchFamily="2" charset="-78"/>
                <a:ea typeface="Calibri" panose="020F0502020204030204" pitchFamily="34" charset="0"/>
                <a:cs typeface="Sakkal Majalla" panose="02000000000000000000" pitchFamily="2" charset="-78"/>
              </a:rPr>
              <a:t>مدة الاقتراض أو التوظيف "</a:t>
            </a:r>
            <a:r>
              <a:rPr lang="fr-FR" sz="2000" dirty="0" err="1">
                <a:effectLst/>
                <a:latin typeface="Sakkal Majalla" panose="02000000000000000000" pitchFamily="2" charset="-78"/>
                <a:ea typeface="Calibri" panose="020F0502020204030204" pitchFamily="34" charset="0"/>
                <a:cs typeface="Sakkal Majalla" panose="02000000000000000000" pitchFamily="2" charset="-78"/>
              </a:rPr>
              <a:t>périod</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رمزه "</a:t>
            </a:r>
            <a:r>
              <a:rPr lang="en-GB" sz="2000" dirty="0">
                <a:effectLst/>
                <a:latin typeface="Sakkal Majalla" panose="02000000000000000000" pitchFamily="2" charset="-78"/>
                <a:ea typeface="Calibri" panose="020F0502020204030204" pitchFamily="34" charset="0"/>
                <a:cs typeface="Sakkal Majalla" panose="02000000000000000000" pitchFamily="2" charset="-78"/>
              </a:rPr>
              <a:t>n</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وتعبر عن عدد الفترات (الأيام، الشهور، السنوات).</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0" lvl="0" indent="0" algn="just">
              <a:lnSpc>
                <a:spcPct val="150000"/>
              </a:lnSpc>
              <a:buNone/>
            </a:pPr>
            <a:endParaRPr lang="en-US" sz="2000" dirty="0"/>
          </a:p>
        </p:txBody>
      </p:sp>
      <p:sp>
        <p:nvSpPr>
          <p:cNvPr id="12" name="عنصر نائب للتاريخ 3">
            <a:extLst>
              <a:ext uri="{FF2B5EF4-FFF2-40B4-BE49-F238E27FC236}">
                <a16:creationId xmlns:a16="http://schemas.microsoft.com/office/drawing/2014/main" id="{9253FAF4-E401-8D1D-964A-8A3B3DC79507}"/>
              </a:ext>
            </a:extLst>
          </p:cNvPr>
          <p:cNvSpPr>
            <a:spLocks noGrp="1"/>
          </p:cNvSpPr>
          <p:nvPr>
            <p:ph type="dt" sz="half" idx="10"/>
          </p:nvPr>
        </p:nvSpPr>
        <p:spPr>
          <a:xfrm>
            <a:off x="877824" y="6356350"/>
            <a:ext cx="2743200" cy="365125"/>
          </a:xfrm>
        </p:spPr>
        <p:txBody>
          <a:bodyPr/>
          <a:lstStyle/>
          <a:p>
            <a:fld id="{579F6069-8263-4296-913A-BC2234E8D32B}" type="datetime1">
              <a:rPr lang="en-US" smtClean="0"/>
              <a:t>9/27/2023</a:t>
            </a:fld>
            <a:endParaRPr lang="en-US" dirty="0"/>
          </a:p>
        </p:txBody>
      </p:sp>
      <p:sp>
        <p:nvSpPr>
          <p:cNvPr id="14" name="عنصر نائب للتذييل 4">
            <a:extLst>
              <a:ext uri="{FF2B5EF4-FFF2-40B4-BE49-F238E27FC236}">
                <a16:creationId xmlns:a16="http://schemas.microsoft.com/office/drawing/2014/main" id="{42F1EBE4-9D29-7B9F-3DD6-56B93C25751E}"/>
              </a:ext>
            </a:extLst>
          </p:cNvPr>
          <p:cNvSpPr>
            <a:spLocks noGrp="1"/>
          </p:cNvSpPr>
          <p:nvPr>
            <p:ph type="ftr" sz="quarter" idx="11"/>
          </p:nvPr>
        </p:nvSpPr>
        <p:spPr>
          <a:xfrm>
            <a:off x="7132320" y="6356350"/>
            <a:ext cx="4297680" cy="365125"/>
          </a:xfrm>
        </p:spPr>
        <p:txBody>
          <a:bodyPr/>
          <a:lstStyle/>
          <a:p>
            <a:r>
              <a:rPr lang="ar-DZ" sz="1050" b="1" dirty="0">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68423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a:extLst>
              <a:ext uri="{FF2B5EF4-FFF2-40B4-BE49-F238E27FC236}">
                <a16:creationId xmlns:a16="http://schemas.microsoft.com/office/drawing/2014/main" id="{42479BB9-A5A6-FAC3-1832-2004C4A2FD40}"/>
              </a:ext>
            </a:extLst>
          </p:cNvPr>
          <p:cNvSpPr>
            <a:spLocks noGrp="1"/>
          </p:cNvSpPr>
          <p:nvPr>
            <p:ph type="dt" sz="half" idx="10"/>
          </p:nvPr>
        </p:nvSpPr>
        <p:spPr>
          <a:xfrm>
            <a:off x="877824" y="6356350"/>
            <a:ext cx="2743200" cy="365125"/>
          </a:xfrm>
        </p:spPr>
        <p:txBody>
          <a:bodyPr>
            <a:normAutofit/>
          </a:bodyPr>
          <a:lstStyle/>
          <a:p>
            <a:pPr>
              <a:spcAft>
                <a:spcPts val="600"/>
              </a:spcAft>
            </a:pPr>
            <a:fld id="{1A410260-A0E5-4A10-AA32-0AFA11D620E5}" type="datetime1">
              <a:rPr lang="en-US" smtClean="0"/>
              <a:pPr>
                <a:spcAft>
                  <a:spcPts val="600"/>
                </a:spcAft>
              </a:pPr>
              <a:t>9/27/2023</a:t>
            </a:fld>
            <a:endParaRPr lang="en-US"/>
          </a:p>
        </p:txBody>
      </p:sp>
      <p:sp>
        <p:nvSpPr>
          <p:cNvPr id="13" name="Footer Placeholder 4">
            <a:extLst>
              <a:ext uri="{FF2B5EF4-FFF2-40B4-BE49-F238E27FC236}">
                <a16:creationId xmlns:a16="http://schemas.microsoft.com/office/drawing/2014/main" id="{4A71AE85-FE9E-4207-5744-47C2458012D5}"/>
              </a:ext>
            </a:extLst>
          </p:cNvPr>
          <p:cNvSpPr>
            <a:spLocks noGrp="1"/>
          </p:cNvSpPr>
          <p:nvPr>
            <p:ph type="ftr" sz="quarter" idx="11"/>
          </p:nvPr>
        </p:nvSpPr>
        <p:spPr>
          <a:xfrm>
            <a:off x="7132320" y="6356350"/>
            <a:ext cx="4297680" cy="365125"/>
          </a:xfrm>
        </p:spPr>
        <p:txBody>
          <a:bodyPr>
            <a:normAutofit/>
          </a:bodyPr>
          <a:lstStyle/>
          <a:p>
            <a:pPr>
              <a:spcAft>
                <a:spcPts val="600"/>
              </a:spcAft>
            </a:pPr>
            <a:r>
              <a:rPr lang="en-US">
                <a:solidFill>
                  <a:srgbClr val="FFFFFF"/>
                </a:solidFill>
              </a:rPr>
              <a:t>Sample Footer Text</a:t>
            </a:r>
          </a:p>
        </p:txBody>
      </p:sp>
      <p:sp>
        <p:nvSpPr>
          <p:cNvPr id="15" name="Slide Number Placeholder 5">
            <a:extLst>
              <a:ext uri="{FF2B5EF4-FFF2-40B4-BE49-F238E27FC236}">
                <a16:creationId xmlns:a16="http://schemas.microsoft.com/office/drawing/2014/main" id="{C25DF9F6-FC0D-2DCD-327E-6595A0D70933}"/>
              </a:ext>
            </a:extLst>
          </p:cNvPr>
          <p:cNvSpPr>
            <a:spLocks noGrp="1"/>
          </p:cNvSpPr>
          <p:nvPr>
            <p:ph type="sldNum" sz="quarter" idx="12"/>
          </p:nvPr>
        </p:nvSpPr>
        <p:spPr>
          <a:xfrm>
            <a:off x="11429999" y="6356350"/>
            <a:ext cx="521207" cy="365125"/>
          </a:xfrm>
        </p:spPr>
        <p:txBody>
          <a:bodyPr>
            <a:normAutofit/>
          </a:bodyPr>
          <a:lstStyle/>
          <a:p>
            <a:pPr>
              <a:spcAft>
                <a:spcPts val="600"/>
              </a:spcAft>
            </a:pPr>
            <a:fld id="{5E4DE196-8A13-4FF7-A07E-102851959EAB}" type="slidenum">
              <a:rPr lang="en-US">
                <a:solidFill>
                  <a:srgbClr val="FFFFFF"/>
                </a:solidFill>
              </a:rPr>
              <a:pPr>
                <a:spcAft>
                  <a:spcPts val="600"/>
                </a:spcAft>
              </a:pPr>
              <a:t>4</a:t>
            </a:fld>
            <a:endParaRPr lang="en-US">
              <a:solidFill>
                <a:srgbClr val="FFFFFF"/>
              </a:solidFill>
            </a:endParaRPr>
          </a:p>
        </p:txBody>
      </p:sp>
      <p:pic>
        <p:nvPicPr>
          <p:cNvPr id="2" name="Picture 2">
            <a:extLst>
              <a:ext uri="{FF2B5EF4-FFF2-40B4-BE49-F238E27FC236}">
                <a16:creationId xmlns:a16="http://schemas.microsoft.com/office/drawing/2014/main" id="{670D66A8-95C6-14C9-5710-07C20E3076FE}"/>
              </a:ext>
            </a:extLst>
          </p:cNvPr>
          <p:cNvPicPr>
            <a:picLocks noChangeAspect="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PlasticWrap/>
                    </a14:imgEffect>
                  </a14:imgLayer>
                </a14:imgProps>
              </a:ext>
            </a:extLst>
          </a:blip>
          <a:srcRect l="26850" r="3393" b="5"/>
          <a:stretch/>
        </p:blipFill>
        <p:spPr>
          <a:xfrm>
            <a:off x="0" y="-2"/>
            <a:ext cx="5981700" cy="6857990"/>
          </a:xfrm>
          <a:prstGeom prst="rect">
            <a:avLst/>
          </a:prstGeom>
        </p:spPr>
      </p:pic>
      <p:sp>
        <p:nvSpPr>
          <p:cNvPr id="6" name="Title 1">
            <a:extLst>
              <a:ext uri="{FF2B5EF4-FFF2-40B4-BE49-F238E27FC236}">
                <a16:creationId xmlns:a16="http://schemas.microsoft.com/office/drawing/2014/main" id="{F4EAABC3-9123-A840-911C-BDBE7461ED88}"/>
              </a:ext>
            </a:extLst>
          </p:cNvPr>
          <p:cNvSpPr>
            <a:spLocks noGrp="1"/>
          </p:cNvSpPr>
          <p:nvPr>
            <p:ph type="title"/>
          </p:nvPr>
        </p:nvSpPr>
        <p:spPr>
          <a:xfrm>
            <a:off x="7063279" y="180267"/>
            <a:ext cx="4435762" cy="517526"/>
          </a:xfrm>
        </p:spPr>
        <p:style>
          <a:lnRef idx="2">
            <a:schemeClr val="accent6"/>
          </a:lnRef>
          <a:fillRef idx="1">
            <a:schemeClr val="lt1"/>
          </a:fillRef>
          <a:effectRef idx="0">
            <a:schemeClr val="accent6"/>
          </a:effectRef>
          <a:fontRef idx="minor">
            <a:schemeClr val="dk1"/>
          </a:fontRef>
        </p:style>
        <p:txBody>
          <a:bodyPr anchor="b">
            <a:noAutofit/>
          </a:bodyPr>
          <a:lstStyle/>
          <a:p>
            <a:pPr lvl="0" algn="r" rtl="1">
              <a:lnSpc>
                <a:spcPct val="105000"/>
              </a:lnSpc>
              <a:spcAft>
                <a:spcPts val="800"/>
              </a:spcAft>
              <a:buSzPts val="1400"/>
            </a:pPr>
            <a:r>
              <a:rPr lang="fr-FR" sz="2600" b="1" dirty="0">
                <a:latin typeface="Sakkal Majalla" panose="02000000000000000000" pitchFamily="2" charset="-78"/>
                <a:ea typeface="Calibri" panose="020F0502020204030204" pitchFamily="34" charset="0"/>
                <a:cs typeface="Sakkal Majalla" panose="02000000000000000000" pitchFamily="2" charset="-78"/>
              </a:rPr>
              <a:t>.3</a:t>
            </a:r>
            <a:r>
              <a:rPr lang="ar-DZ" sz="2600" b="1" dirty="0">
                <a:effectLst/>
                <a:latin typeface="Sakkal Majalla" panose="02000000000000000000" pitchFamily="2" charset="-78"/>
                <a:ea typeface="Calibri" panose="020F0502020204030204" pitchFamily="34" charset="0"/>
                <a:cs typeface="Sakkal Majalla" panose="02000000000000000000" pitchFamily="2" charset="-78"/>
              </a:rPr>
              <a:t>طريقة حساب الفائدة البسيطة "</a:t>
            </a:r>
            <a:r>
              <a:rPr lang="fr-FR" sz="2600" b="1" dirty="0">
                <a:effectLst/>
                <a:latin typeface="Sakkal Majalla" panose="02000000000000000000" pitchFamily="2" charset="-78"/>
                <a:ea typeface="Calibri" panose="020F0502020204030204" pitchFamily="34" charset="0"/>
                <a:cs typeface="Sakkal Majalla" panose="02000000000000000000" pitchFamily="2" charset="-78"/>
              </a:rPr>
              <a:t>I</a:t>
            </a:r>
            <a:r>
              <a:rPr lang="ar-DZ" sz="2600" b="1" dirty="0">
                <a:effectLst/>
                <a:latin typeface="Sakkal Majalla" panose="02000000000000000000" pitchFamily="2" charset="-78"/>
                <a:ea typeface="Calibri" panose="020F0502020204030204" pitchFamily="34" charset="0"/>
                <a:cs typeface="Sakkal Majalla" panose="02000000000000000000" pitchFamily="2" charset="-78"/>
              </a:rPr>
              <a:t>"</a:t>
            </a:r>
            <a:endParaRPr lang="en-GB" sz="2600" dirty="0">
              <a:effectLst/>
              <a:latin typeface="Sakkal Majalla" panose="02000000000000000000" pitchFamily="2" charset="-78"/>
              <a:ea typeface="Calibri" panose="020F0502020204030204" pitchFamily="34" charset="0"/>
              <a:cs typeface="Sakkal Majalla" panose="02000000000000000000" pitchFamily="2" charset="-78"/>
            </a:endParaRPr>
          </a:p>
        </p:txBody>
      </p:sp>
      <mc:AlternateContent xmlns:mc="http://schemas.openxmlformats.org/markup-compatibility/2006" xmlns:a14="http://schemas.microsoft.com/office/drawing/2010/main">
        <mc:Choice Requires="a14">
          <p:sp>
            <p:nvSpPr>
              <p:cNvPr id="7" name="Content Placeholder">
                <a:extLst>
                  <a:ext uri="{FF2B5EF4-FFF2-40B4-BE49-F238E27FC236}">
                    <a16:creationId xmlns:a16="http://schemas.microsoft.com/office/drawing/2014/main" id="{88A514D6-888D-FAC6-1988-3C3D3A86D0EF}"/>
                  </a:ext>
                </a:extLst>
              </p:cNvPr>
              <p:cNvSpPr>
                <a:spLocks noGrp="1"/>
              </p:cNvSpPr>
              <p:nvPr>
                <p:ph idx="1"/>
              </p:nvPr>
            </p:nvSpPr>
            <p:spPr>
              <a:xfrm>
                <a:off x="6390955" y="961172"/>
                <a:ext cx="5084618" cy="5395178"/>
              </a:xfrm>
            </p:spPr>
            <p:txBody>
              <a:bodyPr>
                <a:noAutofit/>
              </a:bodyPr>
              <a:lstStyle/>
              <a:p>
                <a:pPr algn="r" rtl="1">
                  <a:lnSpc>
                    <a:spcPct val="105000"/>
                  </a:lnSpc>
                  <a:spcAft>
                    <a:spcPts val="800"/>
                  </a:spcAft>
                </a:pPr>
                <a:r>
                  <a:rPr lang="ar-DZ" sz="2200" dirty="0">
                    <a:effectLst/>
                    <a:latin typeface="Calibri" panose="020F0502020204030204" pitchFamily="34" charset="0"/>
                    <a:ea typeface="Calibri" panose="020F0502020204030204" pitchFamily="34" charset="0"/>
                    <a:cs typeface="Sakkal Majalla" panose="02000000000000000000" pitchFamily="2" charset="-78"/>
                  </a:rPr>
                  <a:t>يتم حساب </a:t>
                </a:r>
                <a:r>
                  <a:rPr lang="ar-DZ" sz="2200" b="1" dirty="0">
                    <a:effectLst/>
                    <a:latin typeface="Calibri" panose="020F0502020204030204" pitchFamily="34" charset="0"/>
                    <a:ea typeface="Calibri" panose="020F0502020204030204" pitchFamily="34" charset="0"/>
                    <a:cs typeface="Sakkal Majalla" panose="02000000000000000000" pitchFamily="2" charset="-78"/>
                  </a:rPr>
                  <a:t>الفائدة البسيطة</a:t>
                </a:r>
                <a:r>
                  <a:rPr lang="ar-DZ" sz="2200" dirty="0">
                    <a:effectLst/>
                    <a:latin typeface="Calibri" panose="020F0502020204030204" pitchFamily="34" charset="0"/>
                    <a:ea typeface="Calibri" panose="020F0502020204030204" pitchFamily="34" charset="0"/>
                    <a:cs typeface="Sakkal Majalla" panose="02000000000000000000" pitchFamily="2" charset="-78"/>
                  </a:rPr>
                  <a:t> بالقانون التالي:</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5000"/>
                  </a:lnSpc>
                  <a:spcAft>
                    <a:spcPts val="800"/>
                  </a:spcAft>
                  <a:buFont typeface="Wingdings" panose="05000000000000000000" pitchFamily="2" charset="2"/>
                  <a:buChar char=""/>
                </a:pPr>
                <a:r>
                  <a:rPr lang="ar-DZ" sz="2200" dirty="0">
                    <a:effectLst/>
                    <a:latin typeface="Wingdings" panose="05000000000000000000" pitchFamily="2" charset="2"/>
                    <a:ea typeface="Calibri" panose="020F0502020204030204" pitchFamily="34" charset="0"/>
                    <a:cs typeface="Sakkal Majalla" panose="02000000000000000000" pitchFamily="2" charset="-78"/>
                  </a:rPr>
                  <a:t>إذا كان لدينا رأس المال "</a:t>
                </a:r>
                <a:r>
                  <a:rPr lang="en-GB" sz="2200" dirty="0">
                    <a:effectLst/>
                    <a:latin typeface="Sakkal Majalla" panose="02000000000000000000" pitchFamily="2" charset="-78"/>
                    <a:ea typeface="Calibri" panose="020F0502020204030204" pitchFamily="34" charset="0"/>
                    <a:cs typeface="Arial" panose="020B0604020202020204" pitchFamily="34" charset="0"/>
                  </a:rPr>
                  <a:t>C</a:t>
                </a:r>
                <a:r>
                  <a:rPr lang="ar-DZ" sz="2200" dirty="0">
                    <a:effectLst/>
                    <a:latin typeface="Wingdings" panose="05000000000000000000" pitchFamily="2" charset="2"/>
                    <a:ea typeface="Calibri" panose="020F0502020204030204" pitchFamily="34" charset="0"/>
                    <a:cs typeface="Sakkal Majalla" panose="02000000000000000000" pitchFamily="2" charset="-78"/>
                  </a:rPr>
                  <a:t>" موظف لفترة زمنية </a:t>
                </a:r>
                <a:r>
                  <a:rPr lang="ar-DZ" sz="2200" b="1" dirty="0">
                    <a:effectLst/>
                    <a:latin typeface="Wingdings" panose="05000000000000000000" pitchFamily="2" charset="2"/>
                    <a:ea typeface="Calibri" panose="020F0502020204030204" pitchFamily="34" charset="0"/>
                    <a:cs typeface="Sakkal Majalla" panose="02000000000000000000" pitchFamily="2" charset="-78"/>
                  </a:rPr>
                  <a:t>"</a:t>
                </a:r>
                <a:r>
                  <a:rPr lang="fr-FR" sz="2200" b="1" dirty="0">
                    <a:effectLst/>
                    <a:latin typeface="Sakkal Majalla" panose="02000000000000000000" pitchFamily="2" charset="-78"/>
                    <a:ea typeface="Calibri" panose="020F0502020204030204" pitchFamily="34" charset="0"/>
                    <a:cs typeface="Arial" panose="020B0604020202020204" pitchFamily="34" charset="0"/>
                  </a:rPr>
                  <a:t>n</a:t>
                </a:r>
                <a:r>
                  <a:rPr lang="ar-DZ" sz="2200" b="1" dirty="0">
                    <a:effectLst/>
                    <a:latin typeface="Wingdings" panose="05000000000000000000" pitchFamily="2" charset="2"/>
                    <a:ea typeface="Calibri" panose="020F0502020204030204" pitchFamily="34" charset="0"/>
                    <a:cs typeface="Sakkal Majalla" panose="02000000000000000000" pitchFamily="2" charset="-78"/>
                  </a:rPr>
                  <a:t>" سنة</a:t>
                </a:r>
                <a:r>
                  <a:rPr lang="ar-DZ" sz="2200" dirty="0">
                    <a:effectLst/>
                    <a:latin typeface="Wingdings" panose="05000000000000000000" pitchFamily="2" charset="2"/>
                    <a:ea typeface="Calibri" panose="020F0502020204030204" pitchFamily="34" charset="0"/>
                    <a:cs typeface="Sakkal Majalla" panose="02000000000000000000" pitchFamily="2" charset="-78"/>
                  </a:rPr>
                  <a:t>، بمعدل فائدة سنوية "</a:t>
                </a:r>
                <a:r>
                  <a:rPr lang="fr-FR" sz="2200" dirty="0">
                    <a:effectLst/>
                    <a:latin typeface="Sakkal Majalla" panose="02000000000000000000" pitchFamily="2" charset="-78"/>
                    <a:ea typeface="Calibri" panose="020F0502020204030204" pitchFamily="34" charset="0"/>
                    <a:cs typeface="Arial" panose="020B0604020202020204" pitchFamily="34" charset="0"/>
                  </a:rPr>
                  <a:t>i</a:t>
                </a:r>
                <a:r>
                  <a:rPr lang="ar-DZ" sz="2200" dirty="0">
                    <a:effectLst/>
                    <a:latin typeface="Wingdings" panose="05000000000000000000" pitchFamily="2" charset="2"/>
                    <a:ea typeface="Calibri" panose="020F0502020204030204" pitchFamily="34" charset="0"/>
                    <a:cs typeface="Sakkal Majalla" panose="02000000000000000000" pitchFamily="2" charset="-78"/>
                  </a:rPr>
                  <a:t>" فان مقدار الفائدة البسيطة "</a:t>
                </a:r>
                <a:r>
                  <a:rPr lang="fr-FR" sz="2200" dirty="0">
                    <a:effectLst/>
                    <a:latin typeface="Sakkal Majalla" panose="02000000000000000000" pitchFamily="2" charset="-78"/>
                    <a:ea typeface="Calibri" panose="020F0502020204030204" pitchFamily="34" charset="0"/>
                    <a:cs typeface="Arial" panose="020B0604020202020204" pitchFamily="34" charset="0"/>
                  </a:rPr>
                  <a:t>I</a:t>
                </a:r>
                <a:r>
                  <a:rPr lang="ar-DZ" sz="2200" dirty="0">
                    <a:effectLst/>
                    <a:latin typeface="Wingdings" panose="05000000000000000000" pitchFamily="2" charset="2"/>
                    <a:ea typeface="Calibri" panose="020F0502020204030204" pitchFamily="34" charset="0"/>
                    <a:cs typeface="Sakkal Majalla" panose="02000000000000000000" pitchFamily="2" charset="-78"/>
                  </a:rPr>
                  <a:t>" المتحصل عليها في نهاية الفترة: </a:t>
                </a:r>
                <a:endParaRPr lang="en-GB" sz="2200" dirty="0">
                  <a:effectLst/>
                  <a:latin typeface="Wingdings" panose="05000000000000000000" pitchFamily="2" charset="2"/>
                  <a:ea typeface="Calibri" panose="020F0502020204030204" pitchFamily="34" charset="0"/>
                  <a:cs typeface="Arial" panose="020B0604020202020204" pitchFamily="34" charset="0"/>
                </a:endParaRPr>
              </a:p>
              <a:p>
                <a:pPr marL="0"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r>
                        <a:rPr lang="en-GB" sz="2200" b="1" i="1">
                          <a:effectLst/>
                          <a:latin typeface="Cambria Math" panose="02040503050406030204" pitchFamily="18" charset="0"/>
                          <a:ea typeface="Calibri" panose="020F0502020204030204" pitchFamily="34" charset="0"/>
                          <a:cs typeface="Arial" panose="020B0604020202020204" pitchFamily="34" charset="0"/>
                        </a:rPr>
                        <m:t>𝐈</m:t>
                      </m:r>
                      <m:r>
                        <a:rPr lang="en-GB" sz="2200" i="1">
                          <a:effectLst/>
                          <a:latin typeface="Cambria Math" panose="02040503050406030204" pitchFamily="18" charset="0"/>
                          <a:ea typeface="Calibri" panose="020F0502020204030204" pitchFamily="34" charset="0"/>
                          <a:cs typeface="Arial" panose="020B0604020202020204" pitchFamily="34" charset="0"/>
                        </a:rPr>
                        <m:t>=</m:t>
                      </m:r>
                      <m:r>
                        <a:rPr lang="en-GB" sz="2200" b="1" i="1">
                          <a:effectLst/>
                          <a:latin typeface="Cambria Math" panose="02040503050406030204" pitchFamily="18" charset="0"/>
                          <a:ea typeface="Calibri" panose="020F0502020204030204" pitchFamily="34" charset="0"/>
                          <a:cs typeface="Arial" panose="020B0604020202020204" pitchFamily="34" charset="0"/>
                        </a:rPr>
                        <m:t>𝐂</m:t>
                      </m:r>
                      <m:r>
                        <a:rPr lang="en-GB" sz="2200" i="1">
                          <a:effectLst/>
                          <a:latin typeface="Cambria Math" panose="02040503050406030204" pitchFamily="18" charset="0"/>
                          <a:ea typeface="Calibri" panose="020F0502020204030204" pitchFamily="34" charset="0"/>
                          <a:cs typeface="Arial" panose="020B0604020202020204" pitchFamily="34" charset="0"/>
                        </a:rPr>
                        <m:t>×</m:t>
                      </m:r>
                      <m:f>
                        <m:fPr>
                          <m:ctrlPr>
                            <a:rPr lang="en-GB" sz="2200" i="1">
                              <a:effectLst/>
                              <a:latin typeface="Cambria Math" panose="02040503050406030204" pitchFamily="18" charset="0"/>
                              <a:ea typeface="Calibri" panose="020F0502020204030204" pitchFamily="34" charset="0"/>
                              <a:cs typeface="Arial" panose="020B0604020202020204" pitchFamily="34" charset="0"/>
                            </a:rPr>
                          </m:ctrlPr>
                        </m:fPr>
                        <m:num>
                          <m:r>
                            <a:rPr lang="en-GB" sz="22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2200" i="1">
                              <a:effectLst/>
                              <a:latin typeface="Cambria Math" panose="02040503050406030204" pitchFamily="18" charset="0"/>
                              <a:ea typeface="Calibri" panose="020F0502020204030204" pitchFamily="34" charset="0"/>
                              <a:cs typeface="Arial" panose="020B0604020202020204" pitchFamily="34" charset="0"/>
                            </a:rPr>
                            <m:t>100</m:t>
                          </m:r>
                        </m:den>
                      </m:f>
                      <m:r>
                        <a:rPr lang="en-GB" sz="2200" i="1">
                          <a:effectLst/>
                          <a:latin typeface="Cambria Math" panose="02040503050406030204" pitchFamily="18" charset="0"/>
                          <a:ea typeface="Calibri" panose="020F0502020204030204" pitchFamily="34" charset="0"/>
                          <a:cs typeface="Arial" panose="020B0604020202020204" pitchFamily="34" charset="0"/>
                        </a:rPr>
                        <m:t>×</m:t>
                      </m:r>
                      <m:r>
                        <a:rPr lang="en-GB" sz="2200" b="1" i="1">
                          <a:effectLst/>
                          <a:latin typeface="Cambria Math" panose="02040503050406030204" pitchFamily="18" charset="0"/>
                          <a:ea typeface="Calibri" panose="020F0502020204030204" pitchFamily="34" charset="0"/>
                          <a:cs typeface="Arial" panose="020B0604020202020204" pitchFamily="34" charset="0"/>
                        </a:rPr>
                        <m:t>𝐧</m:t>
                      </m:r>
                    </m:oMath>
                  </m:oMathPara>
                </a14:m>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5000"/>
                  </a:lnSpc>
                  <a:spcAft>
                    <a:spcPts val="800"/>
                  </a:spcAft>
                  <a:buFont typeface="Wingdings" panose="05000000000000000000" pitchFamily="2" charset="2"/>
                  <a:buChar char=""/>
                </a:pPr>
                <a:r>
                  <a:rPr lang="ar-DZ" sz="2200" b="1" dirty="0">
                    <a:effectLst/>
                    <a:latin typeface="Wingdings" panose="05000000000000000000" pitchFamily="2" charset="2"/>
                    <a:ea typeface="Calibri" panose="020F0502020204030204" pitchFamily="34" charset="0"/>
                    <a:cs typeface="Sakkal Majalla" panose="02000000000000000000" pitchFamily="2" charset="-78"/>
                  </a:rPr>
                  <a:t>إذا كانت "</a:t>
                </a:r>
                <a:r>
                  <a:rPr lang="fr-FR" sz="2200" b="1" dirty="0">
                    <a:effectLst/>
                    <a:latin typeface="Sakkal Majalla" panose="02000000000000000000" pitchFamily="2" charset="-78"/>
                    <a:ea typeface="Calibri" panose="020F0502020204030204" pitchFamily="34" charset="0"/>
                    <a:cs typeface="Arial" panose="020B0604020202020204" pitchFamily="34" charset="0"/>
                  </a:rPr>
                  <a:t>n</a:t>
                </a:r>
                <a:r>
                  <a:rPr lang="ar-DZ" sz="2200" b="1" dirty="0">
                    <a:effectLst/>
                    <a:latin typeface="Wingdings" panose="05000000000000000000" pitchFamily="2" charset="2"/>
                    <a:ea typeface="Calibri" panose="020F0502020204030204" pitchFamily="34" charset="0"/>
                    <a:cs typeface="Sakkal Majalla" panose="02000000000000000000" pitchFamily="2" charset="-78"/>
                  </a:rPr>
                  <a:t>" بالأشهر:</a:t>
                </a:r>
                <a:endParaRPr lang="en-GB" sz="2200" dirty="0">
                  <a:effectLst/>
                  <a:latin typeface="Wingdings" panose="05000000000000000000" pitchFamily="2" charset="2"/>
                  <a:ea typeface="Calibri" panose="020F0502020204030204" pitchFamily="34" charset="0"/>
                  <a:cs typeface="Arial" panose="020B0604020202020204" pitchFamily="34" charset="0"/>
                </a:endParaRPr>
              </a:p>
              <a:p>
                <a:pPr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r>
                        <a:rPr lang="en-GB" sz="2200" b="1" i="1">
                          <a:effectLst/>
                          <a:latin typeface="Cambria Math" panose="02040503050406030204" pitchFamily="18" charset="0"/>
                          <a:ea typeface="Calibri" panose="020F0502020204030204" pitchFamily="34" charset="0"/>
                          <a:cs typeface="Arial" panose="020B0604020202020204" pitchFamily="34" charset="0"/>
                        </a:rPr>
                        <m:t>𝐈</m:t>
                      </m:r>
                      <m:r>
                        <a:rPr lang="en-GB" sz="2200" i="1">
                          <a:effectLst/>
                          <a:latin typeface="Cambria Math" panose="02040503050406030204" pitchFamily="18" charset="0"/>
                          <a:ea typeface="Calibri" panose="020F0502020204030204" pitchFamily="34" charset="0"/>
                          <a:cs typeface="Arial" panose="020B0604020202020204" pitchFamily="34" charset="0"/>
                        </a:rPr>
                        <m:t>=</m:t>
                      </m:r>
                      <m:r>
                        <a:rPr lang="en-GB" sz="2200" b="1" i="1">
                          <a:effectLst/>
                          <a:latin typeface="Cambria Math" panose="02040503050406030204" pitchFamily="18" charset="0"/>
                          <a:ea typeface="Calibri" panose="020F0502020204030204" pitchFamily="34" charset="0"/>
                          <a:cs typeface="Arial" panose="020B0604020202020204" pitchFamily="34" charset="0"/>
                        </a:rPr>
                        <m:t>𝐂</m:t>
                      </m:r>
                      <m:r>
                        <a:rPr lang="en-GB" sz="2200" i="1">
                          <a:effectLst/>
                          <a:latin typeface="Cambria Math" panose="02040503050406030204" pitchFamily="18" charset="0"/>
                          <a:ea typeface="Calibri" panose="020F0502020204030204" pitchFamily="34" charset="0"/>
                          <a:cs typeface="Arial" panose="020B0604020202020204" pitchFamily="34" charset="0"/>
                        </a:rPr>
                        <m:t>×</m:t>
                      </m:r>
                      <m:f>
                        <m:fPr>
                          <m:ctrlPr>
                            <a:rPr lang="en-GB" sz="2200" i="1">
                              <a:effectLst/>
                              <a:latin typeface="Cambria Math" panose="02040503050406030204" pitchFamily="18" charset="0"/>
                              <a:ea typeface="Calibri" panose="020F0502020204030204" pitchFamily="34" charset="0"/>
                              <a:cs typeface="Arial" panose="020B0604020202020204" pitchFamily="34" charset="0"/>
                            </a:rPr>
                          </m:ctrlPr>
                        </m:fPr>
                        <m:num>
                          <m:r>
                            <a:rPr lang="en-GB" sz="22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2200" i="1">
                              <a:effectLst/>
                              <a:latin typeface="Cambria Math" panose="02040503050406030204" pitchFamily="18" charset="0"/>
                              <a:ea typeface="Calibri" panose="020F0502020204030204" pitchFamily="34" charset="0"/>
                              <a:cs typeface="Arial" panose="020B0604020202020204" pitchFamily="34" charset="0"/>
                            </a:rPr>
                            <m:t>100</m:t>
                          </m:r>
                        </m:den>
                      </m:f>
                      <m:r>
                        <a:rPr lang="en-GB" sz="2200" i="1">
                          <a:effectLst/>
                          <a:latin typeface="Cambria Math" panose="02040503050406030204" pitchFamily="18" charset="0"/>
                          <a:ea typeface="Calibri" panose="020F0502020204030204" pitchFamily="34" charset="0"/>
                          <a:cs typeface="Arial" panose="020B0604020202020204" pitchFamily="34" charset="0"/>
                        </a:rPr>
                        <m:t>×</m:t>
                      </m:r>
                      <m:f>
                        <m:fPr>
                          <m:ctrlPr>
                            <a:rPr lang="en-GB" sz="2200" i="1">
                              <a:effectLst/>
                              <a:latin typeface="Cambria Math" panose="02040503050406030204" pitchFamily="18" charset="0"/>
                              <a:ea typeface="Calibri" panose="020F0502020204030204" pitchFamily="34" charset="0"/>
                              <a:cs typeface="Arial" panose="020B0604020202020204" pitchFamily="34" charset="0"/>
                            </a:rPr>
                          </m:ctrlPr>
                        </m:fPr>
                        <m:num>
                          <m:r>
                            <a:rPr lang="en-GB" sz="2200" b="1" i="1">
                              <a:effectLst/>
                              <a:latin typeface="Cambria Math" panose="02040503050406030204" pitchFamily="18" charset="0"/>
                              <a:ea typeface="Calibri" panose="020F0502020204030204" pitchFamily="34" charset="0"/>
                              <a:cs typeface="Arial" panose="020B0604020202020204" pitchFamily="34" charset="0"/>
                            </a:rPr>
                            <m:t>𝐧</m:t>
                          </m:r>
                        </m:num>
                        <m:den>
                          <m:r>
                            <a:rPr lang="en-GB" sz="2200" i="1">
                              <a:effectLst/>
                              <a:latin typeface="Cambria Math" panose="02040503050406030204" pitchFamily="18" charset="0"/>
                              <a:ea typeface="Calibri" panose="020F0502020204030204" pitchFamily="34" charset="0"/>
                              <a:cs typeface="Arial" panose="020B0604020202020204" pitchFamily="34" charset="0"/>
                            </a:rPr>
                            <m:t>12</m:t>
                          </m:r>
                        </m:den>
                      </m:f>
                    </m:oMath>
                  </m:oMathPara>
                </a14:m>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5000"/>
                  </a:lnSpc>
                  <a:spcAft>
                    <a:spcPts val="800"/>
                  </a:spcAft>
                  <a:buFont typeface="Wingdings" panose="05000000000000000000" pitchFamily="2" charset="2"/>
                  <a:buChar char=""/>
                </a:pPr>
                <a:r>
                  <a:rPr lang="ar-DZ" sz="2200" b="1" dirty="0">
                    <a:effectLst/>
                    <a:latin typeface="Wingdings" panose="05000000000000000000" pitchFamily="2" charset="2"/>
                    <a:ea typeface="Calibri" panose="020F0502020204030204" pitchFamily="34" charset="0"/>
                    <a:cs typeface="Sakkal Majalla" panose="02000000000000000000" pitchFamily="2" charset="-78"/>
                  </a:rPr>
                  <a:t>إذا كانت " </a:t>
                </a:r>
                <a:r>
                  <a:rPr lang="fr-FR" sz="2200" b="1" dirty="0">
                    <a:effectLst/>
                    <a:latin typeface="Sakkal Majalla" panose="02000000000000000000" pitchFamily="2" charset="-78"/>
                    <a:ea typeface="Calibri" panose="020F0502020204030204" pitchFamily="34" charset="0"/>
                    <a:cs typeface="Arial" panose="020B0604020202020204" pitchFamily="34" charset="0"/>
                  </a:rPr>
                  <a:t>n</a:t>
                </a:r>
                <a:r>
                  <a:rPr lang="ar-DZ" sz="2200" b="1" dirty="0">
                    <a:effectLst/>
                    <a:latin typeface="Wingdings" panose="05000000000000000000" pitchFamily="2" charset="2"/>
                    <a:ea typeface="Calibri" panose="020F0502020204030204" pitchFamily="34" charset="0"/>
                    <a:cs typeface="Sakkal Majalla" panose="02000000000000000000" pitchFamily="2" charset="-78"/>
                  </a:rPr>
                  <a:t>" بالأيام: </a:t>
                </a:r>
                <a:endParaRPr lang="en-GB" sz="2200" dirty="0">
                  <a:effectLst/>
                  <a:latin typeface="Wingdings" panose="05000000000000000000" pitchFamily="2" charset="2"/>
                  <a:ea typeface="Calibri" panose="020F0502020204030204" pitchFamily="34" charset="0"/>
                  <a:cs typeface="Arial" panose="020B0604020202020204" pitchFamily="34" charset="0"/>
                </a:endParaRPr>
              </a:p>
              <a:p>
                <a:pPr marL="0"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r>
                        <a:rPr lang="en-GB" sz="2200" b="1" i="1">
                          <a:effectLst/>
                          <a:latin typeface="Cambria Math" panose="02040503050406030204" pitchFamily="18" charset="0"/>
                          <a:ea typeface="Calibri" panose="020F0502020204030204" pitchFamily="34" charset="0"/>
                          <a:cs typeface="Arial" panose="020B0604020202020204" pitchFamily="34" charset="0"/>
                        </a:rPr>
                        <m:t>𝐈</m:t>
                      </m:r>
                      <m:r>
                        <a:rPr lang="en-GB" sz="2200" i="1">
                          <a:effectLst/>
                          <a:latin typeface="Cambria Math" panose="02040503050406030204" pitchFamily="18" charset="0"/>
                          <a:ea typeface="Calibri" panose="020F0502020204030204" pitchFamily="34" charset="0"/>
                          <a:cs typeface="Arial" panose="020B0604020202020204" pitchFamily="34" charset="0"/>
                        </a:rPr>
                        <m:t>=</m:t>
                      </m:r>
                      <m:r>
                        <a:rPr lang="en-GB" sz="2200" b="1" i="1">
                          <a:effectLst/>
                          <a:latin typeface="Cambria Math" panose="02040503050406030204" pitchFamily="18" charset="0"/>
                          <a:ea typeface="Calibri" panose="020F0502020204030204" pitchFamily="34" charset="0"/>
                          <a:cs typeface="Arial" panose="020B0604020202020204" pitchFamily="34" charset="0"/>
                        </a:rPr>
                        <m:t>𝐂</m:t>
                      </m:r>
                      <m:r>
                        <a:rPr lang="en-GB" sz="2200" i="1">
                          <a:effectLst/>
                          <a:latin typeface="Cambria Math" panose="02040503050406030204" pitchFamily="18" charset="0"/>
                          <a:ea typeface="Calibri" panose="020F0502020204030204" pitchFamily="34" charset="0"/>
                          <a:cs typeface="Arial" panose="020B0604020202020204" pitchFamily="34" charset="0"/>
                        </a:rPr>
                        <m:t>×</m:t>
                      </m:r>
                      <m:f>
                        <m:fPr>
                          <m:ctrlPr>
                            <a:rPr lang="en-GB" sz="2200" i="1">
                              <a:effectLst/>
                              <a:latin typeface="Cambria Math" panose="02040503050406030204" pitchFamily="18" charset="0"/>
                              <a:ea typeface="Calibri" panose="020F0502020204030204" pitchFamily="34" charset="0"/>
                              <a:cs typeface="Arial" panose="020B0604020202020204" pitchFamily="34" charset="0"/>
                            </a:rPr>
                          </m:ctrlPr>
                        </m:fPr>
                        <m:num>
                          <m:r>
                            <a:rPr lang="en-GB" sz="22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2200" i="1">
                              <a:effectLst/>
                              <a:latin typeface="Cambria Math" panose="02040503050406030204" pitchFamily="18" charset="0"/>
                              <a:ea typeface="Calibri" panose="020F0502020204030204" pitchFamily="34" charset="0"/>
                              <a:cs typeface="Arial" panose="020B0604020202020204" pitchFamily="34" charset="0"/>
                            </a:rPr>
                            <m:t>100</m:t>
                          </m:r>
                        </m:den>
                      </m:f>
                      <m:r>
                        <a:rPr lang="en-GB" sz="2200" i="1">
                          <a:effectLst/>
                          <a:latin typeface="Cambria Math" panose="02040503050406030204" pitchFamily="18" charset="0"/>
                          <a:ea typeface="Calibri" panose="020F0502020204030204" pitchFamily="34" charset="0"/>
                          <a:cs typeface="Arial" panose="020B0604020202020204" pitchFamily="34" charset="0"/>
                        </a:rPr>
                        <m:t>×</m:t>
                      </m:r>
                      <m:f>
                        <m:fPr>
                          <m:ctrlPr>
                            <a:rPr lang="en-GB" sz="2200" i="1">
                              <a:effectLst/>
                              <a:latin typeface="Cambria Math" panose="02040503050406030204" pitchFamily="18" charset="0"/>
                              <a:ea typeface="Calibri" panose="020F0502020204030204" pitchFamily="34" charset="0"/>
                              <a:cs typeface="Arial" panose="020B0604020202020204" pitchFamily="34" charset="0"/>
                            </a:rPr>
                          </m:ctrlPr>
                        </m:fPr>
                        <m:num>
                          <m:r>
                            <a:rPr lang="en-GB" sz="2200" b="1" i="1">
                              <a:effectLst/>
                              <a:latin typeface="Cambria Math" panose="02040503050406030204" pitchFamily="18" charset="0"/>
                              <a:ea typeface="Calibri" panose="020F0502020204030204" pitchFamily="34" charset="0"/>
                              <a:cs typeface="Arial" panose="020B0604020202020204" pitchFamily="34" charset="0"/>
                            </a:rPr>
                            <m:t>𝐧</m:t>
                          </m:r>
                        </m:num>
                        <m:den>
                          <m:r>
                            <a:rPr lang="en-GB" sz="2200" i="1">
                              <a:effectLst/>
                              <a:latin typeface="Cambria Math" panose="02040503050406030204" pitchFamily="18" charset="0"/>
                              <a:ea typeface="Calibri" panose="020F0502020204030204" pitchFamily="34" charset="0"/>
                              <a:cs typeface="Arial" panose="020B0604020202020204" pitchFamily="34" charset="0"/>
                            </a:rPr>
                            <m:t>360</m:t>
                          </m:r>
                        </m:den>
                      </m:f>
                    </m:oMath>
                  </m:oMathPara>
                </a14:m>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5000"/>
                  </a:lnSpc>
                  <a:spcAft>
                    <a:spcPts val="800"/>
                  </a:spcAft>
                </a:pP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50000"/>
                  </a:lnSpc>
                  <a:buNone/>
                </a:pPr>
                <a:endParaRPr lang="en-US" sz="2200" dirty="0"/>
              </a:p>
            </p:txBody>
          </p:sp>
        </mc:Choice>
        <mc:Fallback xmlns="">
          <p:sp>
            <p:nvSpPr>
              <p:cNvPr id="7" name="Content Placeholder">
                <a:extLst>
                  <a:ext uri="{FF2B5EF4-FFF2-40B4-BE49-F238E27FC236}">
                    <a16:creationId xmlns:a16="http://schemas.microsoft.com/office/drawing/2014/main" id="{88A514D6-888D-FAC6-1988-3C3D3A86D0EF}"/>
                  </a:ext>
                </a:extLst>
              </p:cNvPr>
              <p:cNvSpPr>
                <a:spLocks noGrp="1" noRot="1" noChangeAspect="1" noMove="1" noResize="1" noEditPoints="1" noAdjustHandles="1" noChangeArrowheads="1" noChangeShapeType="1" noTextEdit="1"/>
              </p:cNvSpPr>
              <p:nvPr>
                <p:ph idx="1"/>
              </p:nvPr>
            </p:nvSpPr>
            <p:spPr>
              <a:xfrm>
                <a:off x="6390955" y="961172"/>
                <a:ext cx="5084618" cy="5395178"/>
              </a:xfrm>
              <a:blipFill>
                <a:blip r:embed="rId4"/>
                <a:stretch>
                  <a:fillRect t="-904" r="-1559"/>
                </a:stretch>
              </a:blipFill>
            </p:spPr>
            <p:txBody>
              <a:bodyPr/>
              <a:lstStyle/>
              <a:p>
                <a:r>
                  <a:rPr lang="en-GB">
                    <a:noFill/>
                  </a:rPr>
                  <a:t> </a:t>
                </a:r>
              </a:p>
            </p:txBody>
          </p:sp>
        </mc:Fallback>
      </mc:AlternateContent>
      <p:sp>
        <p:nvSpPr>
          <p:cNvPr id="3" name="عنصر نائب للتاريخ 3">
            <a:extLst>
              <a:ext uri="{FF2B5EF4-FFF2-40B4-BE49-F238E27FC236}">
                <a16:creationId xmlns:a16="http://schemas.microsoft.com/office/drawing/2014/main" id="{B15E97A9-5205-8892-BBEB-4A4A10E837FF}"/>
              </a:ext>
            </a:extLst>
          </p:cNvPr>
          <p:cNvSpPr txBox="1">
            <a:spLocks/>
          </p:cNvSpPr>
          <p:nvPr/>
        </p:nvSpPr>
        <p:spPr>
          <a:xfrm>
            <a:off x="1030224" y="65087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80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79F6069-8263-4296-913A-BC2234E8D32B}" type="datetime1">
              <a:rPr lang="en-US" smtClean="0"/>
              <a:pPr/>
              <a:t>9/27/2023</a:t>
            </a:fld>
            <a:endParaRPr lang="en-US" dirty="0"/>
          </a:p>
        </p:txBody>
      </p:sp>
      <p:sp>
        <p:nvSpPr>
          <p:cNvPr id="4" name="عنصر نائب للتذييل 4">
            <a:extLst>
              <a:ext uri="{FF2B5EF4-FFF2-40B4-BE49-F238E27FC236}">
                <a16:creationId xmlns:a16="http://schemas.microsoft.com/office/drawing/2014/main" id="{ADCE4069-2A7C-8561-7337-9C8944D1FA09}"/>
              </a:ext>
            </a:extLst>
          </p:cNvPr>
          <p:cNvSpPr txBox="1">
            <a:spLocks/>
          </p:cNvSpPr>
          <p:nvPr/>
        </p:nvSpPr>
        <p:spPr>
          <a:xfrm>
            <a:off x="7284720" y="6508750"/>
            <a:ext cx="429768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cap="all" spc="300" baseline="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ar-DZ" sz="1050" b="1">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852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B1D135E-D972-39F5-6563-D97EDC7C57E3}"/>
              </a:ext>
            </a:extLst>
          </p:cNvPr>
          <p:cNvPicPr>
            <a:picLocks noChangeAspect="1"/>
          </p:cNvPicPr>
          <p:nvPr/>
        </p:nvPicPr>
        <p:blipFill rotWithShape="1">
          <a:blip r:embed="rId2">
            <a:duotone>
              <a:prstClr val="black"/>
              <a:schemeClr val="accent5">
                <a:tint val="45000"/>
                <a:satMod val="400000"/>
              </a:schemeClr>
            </a:duotone>
          </a:blip>
          <a:srcRect l="15101" r="21245" b="8"/>
          <a:stretch/>
        </p:blipFill>
        <p:spPr>
          <a:xfrm>
            <a:off x="7132320" y="440393"/>
            <a:ext cx="5434713" cy="6098519"/>
          </a:xfrm>
          <a:prstGeom prst="rect">
            <a:avLst/>
          </a:prstGeom>
          <a:scene3d>
            <a:camera prst="perspectiveLeft"/>
            <a:lightRig rig="threePt" dir="t"/>
          </a:scene3d>
        </p:spPr>
      </p:pic>
      <p:sp>
        <p:nvSpPr>
          <p:cNvPr id="4" name="Title 1">
            <a:extLst>
              <a:ext uri="{FF2B5EF4-FFF2-40B4-BE49-F238E27FC236}">
                <a16:creationId xmlns:a16="http://schemas.microsoft.com/office/drawing/2014/main" id="{74C79838-227F-731F-C7F1-26329C008925}"/>
              </a:ext>
            </a:extLst>
          </p:cNvPr>
          <p:cNvSpPr txBox="1">
            <a:spLocks/>
          </p:cNvSpPr>
          <p:nvPr/>
        </p:nvSpPr>
        <p:spPr>
          <a:xfrm>
            <a:off x="315689" y="440393"/>
            <a:ext cx="4435762" cy="51752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lvl1pPr algn="l" defTabSz="914400" rtl="0" eaLnBrk="1" latinLnBrk="0" hangingPunct="1">
              <a:lnSpc>
                <a:spcPct val="100000"/>
              </a:lnSpc>
              <a:spcBef>
                <a:spcPct val="0"/>
              </a:spcBef>
              <a:buNone/>
              <a:defRPr sz="32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r" rtl="1">
              <a:lnSpc>
                <a:spcPct val="105000"/>
              </a:lnSpc>
              <a:spcAft>
                <a:spcPts val="800"/>
              </a:spcAft>
            </a:pPr>
            <a:r>
              <a:rPr lang="ar-DZ" sz="2600" b="1" u="sng" dirty="0">
                <a:effectLst/>
                <a:latin typeface="Calibri" panose="020F0502020204030204" pitchFamily="34" charset="0"/>
                <a:ea typeface="Calibri" panose="020F0502020204030204" pitchFamily="34" charset="0"/>
                <a:cs typeface="Sakkal Majalla" panose="02000000000000000000" pitchFamily="2" charset="-78"/>
              </a:rPr>
              <a:t>مثال توضيحي</a:t>
            </a:r>
            <a:r>
              <a:rPr lang="ar-DZ" sz="2600" b="1" dirty="0">
                <a:effectLst/>
                <a:latin typeface="Calibri" panose="020F0502020204030204" pitchFamily="34" charset="0"/>
                <a:ea typeface="Calibri" panose="020F0502020204030204" pitchFamily="34" charset="0"/>
                <a:cs typeface="Sakkal Majalla" panose="02000000000000000000" pitchFamily="2" charset="-78"/>
              </a:rPr>
              <a:t>:</a:t>
            </a:r>
            <a:endParaRPr lang="en-GB"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Content Placeholder">
            <a:extLst>
              <a:ext uri="{FF2B5EF4-FFF2-40B4-BE49-F238E27FC236}">
                <a16:creationId xmlns:a16="http://schemas.microsoft.com/office/drawing/2014/main" id="{186029FD-21FA-8B8C-A2B1-A4874EB3D2FB}"/>
              </a:ext>
            </a:extLst>
          </p:cNvPr>
          <p:cNvSpPr>
            <a:spLocks noGrp="1"/>
          </p:cNvSpPr>
          <p:nvPr>
            <p:ph idx="1"/>
          </p:nvPr>
        </p:nvSpPr>
        <p:spPr>
          <a:xfrm>
            <a:off x="1150205" y="1588928"/>
            <a:ext cx="5434713" cy="3800490"/>
          </a:xfrm>
        </p:spPr>
        <p:style>
          <a:lnRef idx="0">
            <a:scrgbClr r="0" g="0" b="0"/>
          </a:lnRef>
          <a:fillRef idx="1002">
            <a:schemeClr val="lt2"/>
          </a:fillRef>
          <a:effectRef idx="0">
            <a:scrgbClr r="0" g="0" b="0"/>
          </a:effectRef>
          <a:fontRef idx="major"/>
        </p:style>
        <p:txBody>
          <a:bodyPr>
            <a:noAutofit/>
          </a:bodyPr>
          <a:lstStyle/>
          <a:p>
            <a:pPr marL="342900" lvl="0" indent="-342900" algn="just" rtl="1">
              <a:lnSpc>
                <a:spcPct val="150000"/>
              </a:lnSpc>
              <a:spcAft>
                <a:spcPts val="800"/>
              </a:spcAft>
              <a:buSzPts val="1400"/>
              <a:buFont typeface="+mj-lt"/>
              <a:buAutoNum type="arabicPeriod"/>
            </a:pPr>
            <a:r>
              <a:rPr lang="ar-DZ" sz="2200" dirty="0">
                <a:effectLst/>
                <a:latin typeface="Sakkal Majalla" panose="02000000000000000000" pitchFamily="2" charset="-78"/>
                <a:ea typeface="Calibri" panose="020F0502020204030204" pitchFamily="34" charset="0"/>
                <a:cs typeface="Sakkal Majalla" panose="02000000000000000000" pitchFamily="2" charset="-78"/>
              </a:rPr>
              <a:t>قام شخص بتوظيف مبلغ 750، بمعدل فائدة بسيطة 6% سنويا لمدة سنة، ما مقدار الفائدة التي يحصل عليها.</a:t>
            </a:r>
            <a:endParaRPr lang="en-GB" sz="22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50000"/>
              </a:lnSpc>
              <a:spcAft>
                <a:spcPts val="800"/>
              </a:spcAft>
              <a:buSzPts val="1400"/>
              <a:buFont typeface="+mj-lt"/>
              <a:buAutoNum type="arabicPeriod"/>
            </a:pPr>
            <a:r>
              <a:rPr lang="ar-DZ" sz="2200" dirty="0">
                <a:effectLst/>
                <a:latin typeface="Sakkal Majalla" panose="02000000000000000000" pitchFamily="2" charset="-78"/>
                <a:ea typeface="Calibri" panose="020F0502020204030204" pitchFamily="34" charset="0"/>
                <a:cs typeface="Sakkal Majalla" panose="02000000000000000000" pitchFamily="2" charset="-78"/>
              </a:rPr>
              <a:t>لنفترض أن هذا الشخص قرر سحب أمواله بعد 8 أشهر، ما مقدار الفائدة التي يحصل عليها.</a:t>
            </a:r>
            <a:endParaRPr lang="en-GB" sz="22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lvl="0" indent="-342900" algn="just" rtl="1">
              <a:lnSpc>
                <a:spcPct val="150000"/>
              </a:lnSpc>
              <a:spcAft>
                <a:spcPts val="800"/>
              </a:spcAft>
              <a:buSzPts val="1400"/>
              <a:buFont typeface="+mj-lt"/>
              <a:buAutoNum type="arabicPeriod"/>
            </a:pPr>
            <a:r>
              <a:rPr lang="ar-DZ" sz="2200" dirty="0">
                <a:effectLst/>
                <a:latin typeface="Sakkal Majalla" panose="02000000000000000000" pitchFamily="2" charset="-78"/>
                <a:ea typeface="Calibri" panose="020F0502020204030204" pitchFamily="34" charset="0"/>
                <a:cs typeface="Sakkal Majalla" panose="02000000000000000000" pitchFamily="2" charset="-78"/>
              </a:rPr>
              <a:t>بعد مرور 10 أيام من التوظيف، قرر هذا الشخص سحب أمواله، ما مقدار الفائدة التي يحصل عليها.</a:t>
            </a:r>
            <a:endParaRPr lang="en-GB" sz="2200" dirty="0">
              <a:effectLst/>
              <a:latin typeface="Sakkal Majalla" panose="02000000000000000000" pitchFamily="2" charset="-78"/>
              <a:ea typeface="Calibri" panose="020F0502020204030204" pitchFamily="34" charset="0"/>
              <a:cs typeface="Sakkal Majalla" panose="02000000000000000000" pitchFamily="2" charset="-78"/>
            </a:endParaRPr>
          </a:p>
          <a:p>
            <a:pPr marL="0" lvl="0" indent="0" algn="just">
              <a:lnSpc>
                <a:spcPct val="150000"/>
              </a:lnSpc>
              <a:buNone/>
            </a:pPr>
            <a:endParaRPr lang="en-US" sz="2000" dirty="0"/>
          </a:p>
        </p:txBody>
      </p:sp>
      <p:sp>
        <p:nvSpPr>
          <p:cNvPr id="3" name="عنصر نائب للتاريخ 3">
            <a:extLst>
              <a:ext uri="{FF2B5EF4-FFF2-40B4-BE49-F238E27FC236}">
                <a16:creationId xmlns:a16="http://schemas.microsoft.com/office/drawing/2014/main" id="{42CA56D7-5D1A-AD67-20DA-C26E1FAE3BA0}"/>
              </a:ext>
            </a:extLst>
          </p:cNvPr>
          <p:cNvSpPr>
            <a:spLocks noGrp="1"/>
          </p:cNvSpPr>
          <p:nvPr>
            <p:ph type="dt" sz="half" idx="10"/>
          </p:nvPr>
        </p:nvSpPr>
        <p:spPr>
          <a:xfrm>
            <a:off x="877824" y="6356350"/>
            <a:ext cx="2743200" cy="365125"/>
          </a:xfrm>
        </p:spPr>
        <p:txBody>
          <a:bodyPr/>
          <a:lstStyle/>
          <a:p>
            <a:fld id="{579F6069-8263-4296-913A-BC2234E8D32B}" type="datetime1">
              <a:rPr lang="en-US" smtClean="0"/>
              <a:t>9/27/2023</a:t>
            </a:fld>
            <a:endParaRPr lang="en-US" dirty="0"/>
          </a:p>
        </p:txBody>
      </p:sp>
      <p:sp>
        <p:nvSpPr>
          <p:cNvPr id="5" name="عنصر نائب للتذييل 4">
            <a:extLst>
              <a:ext uri="{FF2B5EF4-FFF2-40B4-BE49-F238E27FC236}">
                <a16:creationId xmlns:a16="http://schemas.microsoft.com/office/drawing/2014/main" id="{C3099126-7C9F-7073-C947-DAE49B6DA1FB}"/>
              </a:ext>
            </a:extLst>
          </p:cNvPr>
          <p:cNvSpPr>
            <a:spLocks noGrp="1"/>
          </p:cNvSpPr>
          <p:nvPr>
            <p:ph type="ftr" sz="quarter" idx="11"/>
          </p:nvPr>
        </p:nvSpPr>
        <p:spPr>
          <a:xfrm>
            <a:off x="7132320" y="6356350"/>
            <a:ext cx="4297680" cy="365125"/>
          </a:xfrm>
        </p:spPr>
        <p:txBody>
          <a:bodyPr/>
          <a:lstStyle/>
          <a:p>
            <a:r>
              <a:rPr lang="ar-DZ" sz="1050" b="1" dirty="0">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2264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اريخ 3">
            <a:extLst>
              <a:ext uri="{FF2B5EF4-FFF2-40B4-BE49-F238E27FC236}">
                <a16:creationId xmlns:a16="http://schemas.microsoft.com/office/drawing/2014/main" id="{74B15D77-4DDF-34F4-58F0-CCA965FA5D21}"/>
              </a:ext>
            </a:extLst>
          </p:cNvPr>
          <p:cNvSpPr>
            <a:spLocks noGrp="1"/>
          </p:cNvSpPr>
          <p:nvPr>
            <p:ph type="dt" sz="half" idx="10"/>
          </p:nvPr>
        </p:nvSpPr>
        <p:spPr/>
        <p:txBody>
          <a:bodyPr/>
          <a:lstStyle/>
          <a:p>
            <a:fld id="{579F6069-8263-4296-913A-BC2234E8D32B}" type="datetime1">
              <a:rPr lang="en-US" smtClean="0"/>
              <a:t>9/27/2023</a:t>
            </a:fld>
            <a:endParaRPr lang="en-US" dirty="0"/>
          </a:p>
        </p:txBody>
      </p:sp>
      <p:sp>
        <p:nvSpPr>
          <p:cNvPr id="5" name="عنصر نائب للتذييل 4">
            <a:extLst>
              <a:ext uri="{FF2B5EF4-FFF2-40B4-BE49-F238E27FC236}">
                <a16:creationId xmlns:a16="http://schemas.microsoft.com/office/drawing/2014/main" id="{31CE7F83-0770-042D-FF82-75EDB676AC11}"/>
              </a:ext>
            </a:extLst>
          </p:cNvPr>
          <p:cNvSpPr>
            <a:spLocks noGrp="1"/>
          </p:cNvSpPr>
          <p:nvPr>
            <p:ph type="ftr" sz="quarter" idx="11"/>
          </p:nvPr>
        </p:nvSpPr>
        <p:spPr/>
        <p:txBody>
          <a:bodyPr/>
          <a:lstStyle/>
          <a:p>
            <a:r>
              <a:rPr lang="ar-DZ" sz="1050" b="1" dirty="0">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
        <p:nvSpPr>
          <p:cNvPr id="6" name="عنصر نائب لرقم الشريحة 5">
            <a:extLst>
              <a:ext uri="{FF2B5EF4-FFF2-40B4-BE49-F238E27FC236}">
                <a16:creationId xmlns:a16="http://schemas.microsoft.com/office/drawing/2014/main" id="{CA438CB3-D80B-8631-E8EE-1DAA47739E0F}"/>
              </a:ext>
            </a:extLst>
          </p:cNvPr>
          <p:cNvSpPr>
            <a:spLocks noGrp="1"/>
          </p:cNvSpPr>
          <p:nvPr>
            <p:ph type="sldNum" sz="quarter" idx="12"/>
          </p:nvPr>
        </p:nvSpPr>
        <p:spPr/>
        <p:txBody>
          <a:bodyPr/>
          <a:lstStyle/>
          <a:p>
            <a:fld id="{C68AC1EC-23E2-4F0E-A5A4-674EC8DB954E}" type="slidenum">
              <a:rPr lang="en-US" smtClean="0"/>
              <a:t>6</a:t>
            </a:fld>
            <a:endParaRPr lang="en-US"/>
          </a:p>
        </p:txBody>
      </p:sp>
      <p:sp>
        <p:nvSpPr>
          <p:cNvPr id="8" name="مربع نص 7">
            <a:extLst>
              <a:ext uri="{FF2B5EF4-FFF2-40B4-BE49-F238E27FC236}">
                <a16:creationId xmlns:a16="http://schemas.microsoft.com/office/drawing/2014/main" id="{C16C0493-BE5C-5EF4-8C58-51EBA7A59E27}"/>
              </a:ext>
            </a:extLst>
          </p:cNvPr>
          <p:cNvSpPr txBox="1"/>
          <p:nvPr/>
        </p:nvSpPr>
        <p:spPr>
          <a:xfrm>
            <a:off x="3671454" y="369517"/>
            <a:ext cx="4031673" cy="44781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lvl="0" algn="r" rtl="1">
              <a:lnSpc>
                <a:spcPct val="105000"/>
              </a:lnSpc>
              <a:spcAft>
                <a:spcPts val="800"/>
              </a:spcAft>
              <a:buSzPts val="1400"/>
            </a:pPr>
            <a:r>
              <a:rPr lang="fr-FR" sz="2200" b="1" dirty="0">
                <a:effectLst/>
                <a:latin typeface="Sakkal Majalla" panose="02000000000000000000" pitchFamily="2" charset="-78"/>
                <a:ea typeface="Times New Roman" panose="02020603050405020304" pitchFamily="18" charset="0"/>
                <a:cs typeface="Sakkal Majalla" panose="02000000000000000000" pitchFamily="2" charset="-78"/>
              </a:rPr>
              <a:t>.4</a:t>
            </a:r>
            <a:r>
              <a:rPr lang="ar-DZ" sz="2200" b="1" dirty="0">
                <a:effectLst/>
                <a:latin typeface="Sakkal Majalla" panose="02000000000000000000" pitchFamily="2" charset="-78"/>
                <a:ea typeface="Times New Roman" panose="02020603050405020304" pitchFamily="18" charset="0"/>
                <a:cs typeface="Sakkal Majalla" panose="02000000000000000000" pitchFamily="2" charset="-78"/>
              </a:rPr>
              <a:t>جملة الفائدة البسيطة "" </a:t>
            </a:r>
            <a:r>
              <a:rPr lang="fr-FR" sz="2200" b="1" dirty="0">
                <a:effectLst/>
                <a:latin typeface="Sakkal Majalla" panose="02000000000000000000" pitchFamily="2" charset="-78"/>
                <a:ea typeface="Times New Roman" panose="02020603050405020304" pitchFamily="18" charset="0"/>
                <a:cs typeface="Sakkal Majalla" panose="02000000000000000000" pitchFamily="2" charset="-78"/>
              </a:rPr>
              <a:t>Valeur acquise </a:t>
            </a:r>
            <a:endParaRPr lang="en-GB" sz="220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10" name="مربع نص 9">
            <a:extLst>
              <a:ext uri="{FF2B5EF4-FFF2-40B4-BE49-F238E27FC236}">
                <a16:creationId xmlns:a16="http://schemas.microsoft.com/office/drawing/2014/main" id="{230A73A7-3F88-C05D-3A67-6FD92996433D}"/>
              </a:ext>
            </a:extLst>
          </p:cNvPr>
          <p:cNvSpPr txBox="1"/>
          <p:nvPr/>
        </p:nvSpPr>
        <p:spPr>
          <a:xfrm>
            <a:off x="1780309" y="983547"/>
            <a:ext cx="8631382" cy="5206588"/>
          </a:xfrm>
          <a:prstGeom prst="snip2Diag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28600" algn="just" rtl="1">
              <a:lnSpc>
                <a:spcPct val="150000"/>
              </a:lnSpc>
              <a:spcAft>
                <a:spcPts val="800"/>
              </a:spcAft>
            </a:pPr>
            <a:r>
              <a:rPr lang="ar-DZ" sz="2000" b="1" dirty="0">
                <a:effectLst/>
                <a:latin typeface="Sakkal Majalla" panose="02000000000000000000" pitchFamily="2" charset="-78"/>
                <a:ea typeface="Times New Roman" panose="02020603050405020304" pitchFamily="18" charset="0"/>
                <a:cs typeface="Sakkal Majalla" panose="02000000000000000000" pitchFamily="2" charset="-78"/>
              </a:rPr>
              <a:t>جملة الفائدة البسيطة </a:t>
            </a:r>
            <a:r>
              <a:rPr lang="ar-DZ" sz="2000" dirty="0">
                <a:effectLst/>
                <a:latin typeface="Sakkal Majalla" panose="02000000000000000000" pitchFamily="2" charset="-78"/>
                <a:ea typeface="Times New Roman" panose="02020603050405020304" pitchFamily="18" charset="0"/>
                <a:cs typeface="Sakkal Majalla" panose="02000000000000000000" pitchFamily="2" charset="-78"/>
              </a:rPr>
              <a:t>هي مجموع أصل القرض وفائدته، وتسمى أيضا بجملة رأس المال أو القيمة المكتسبة  (المحصلة)، ونرمز لها بالرمز </a:t>
            </a:r>
            <a:r>
              <a:rPr lang="fr-FR" sz="2000" dirty="0">
                <a:effectLst/>
                <a:latin typeface="Sakkal Majalla" panose="02000000000000000000" pitchFamily="2" charset="-78"/>
                <a:ea typeface="Times New Roman" panose="02020603050405020304" pitchFamily="18" charset="0"/>
                <a:cs typeface="Sakkal Majalla" panose="02000000000000000000" pitchFamily="2" charset="-78"/>
              </a:rPr>
              <a:t>A</a:t>
            </a:r>
            <a:r>
              <a:rPr lang="ar-DZ" sz="2000" dirty="0">
                <a:effectLst/>
                <a:latin typeface="Sakkal Majalla" panose="02000000000000000000" pitchFamily="2" charset="-78"/>
                <a:ea typeface="Times New Roman" panose="02020603050405020304" pitchFamily="18" charset="0"/>
                <a:cs typeface="Sakkal Majalla" panose="02000000000000000000" pitchFamily="2" charset="-78"/>
              </a:rPr>
              <a:t> وعلاقتها هي: </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marL="228600" algn="just" rtl="1">
              <a:lnSpc>
                <a:spcPct val="150000"/>
              </a:lnSpc>
              <a:spcAft>
                <a:spcPts val="800"/>
              </a:spcAft>
            </a:pPr>
            <a:r>
              <a:rPr lang="fr-FR" sz="2000" b="1" dirty="0">
                <a:solidFill>
                  <a:srgbClr val="000000"/>
                </a:solidFill>
                <a:effectLst/>
                <a:latin typeface="Sakkal Majalla" panose="02000000000000000000" pitchFamily="2" charset="-78"/>
                <a:ea typeface="Times New Roman" panose="02020603050405020304" pitchFamily="18" charset="0"/>
                <a:cs typeface="Sakkal Majalla" panose="02000000000000000000" pitchFamily="2" charset="-78"/>
              </a:rPr>
              <a:t>A = C + I</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50000"/>
              </a:lnSpc>
              <a:spcAft>
                <a:spcPts val="800"/>
              </a:spcAft>
            </a:pPr>
            <a:r>
              <a:rPr lang="fr-FR" sz="2000" b="1" dirty="0">
                <a:effectLst/>
                <a:latin typeface="Sakkal Majalla" panose="02000000000000000000" pitchFamily="2" charset="-78"/>
                <a:ea typeface="Calibri" panose="020F0502020204030204" pitchFamily="34" charset="0"/>
                <a:cs typeface="Sakkal Majalla" panose="02000000000000000000" pitchFamily="2" charset="-78"/>
              </a:rPr>
              <a:t>A</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جملة الفائدة البسيطة</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50000"/>
              </a:lnSpc>
              <a:spcAft>
                <a:spcPts val="800"/>
              </a:spcAft>
            </a:pPr>
            <a:r>
              <a:rPr lang="fr-FR" sz="2000" b="1" dirty="0">
                <a:effectLst/>
                <a:latin typeface="Sakkal Majalla" panose="02000000000000000000" pitchFamily="2" charset="-78"/>
                <a:ea typeface="Calibri" panose="020F0502020204030204" pitchFamily="34" charset="0"/>
                <a:cs typeface="Sakkal Majalla" panose="02000000000000000000" pitchFamily="2" charset="-78"/>
              </a:rPr>
              <a:t>C</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أصل المبلغ او رأس المال المقترض    " </a:t>
            </a:r>
            <a:r>
              <a:rPr lang="fr-FR" sz="2000" dirty="0">
                <a:effectLst/>
                <a:latin typeface="Sakkal Majalla" panose="02000000000000000000" pitchFamily="2" charset="-78"/>
                <a:ea typeface="Calibri" panose="020F0502020204030204" pitchFamily="34" charset="0"/>
                <a:cs typeface="Sakkal Majalla" panose="02000000000000000000" pitchFamily="2" charset="-78"/>
              </a:rPr>
              <a:t>Capital</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50000"/>
              </a:lnSpc>
              <a:spcAft>
                <a:spcPts val="800"/>
              </a:spcAft>
            </a:pPr>
            <a:r>
              <a:rPr lang="en-GB" sz="2000" b="1" dirty="0">
                <a:effectLst/>
                <a:latin typeface="Sakkal Majalla" panose="02000000000000000000" pitchFamily="2" charset="-78"/>
                <a:ea typeface="Calibri" panose="020F0502020204030204" pitchFamily="34" charset="0"/>
                <a:cs typeface="Sakkal Majalla" panose="02000000000000000000" pitchFamily="2" charset="-78"/>
              </a:rPr>
              <a:t>I</a:t>
            </a:r>
            <a:r>
              <a:rPr lang="ar-DZ" sz="2000" dirty="0">
                <a:effectLst/>
                <a:latin typeface="Sakkal Majalla" panose="02000000000000000000" pitchFamily="2" charset="-78"/>
                <a:ea typeface="Calibri" panose="020F0502020204030204" pitchFamily="34" charset="0"/>
                <a:cs typeface="Sakkal Majalla" panose="02000000000000000000" pitchFamily="2" charset="-78"/>
              </a:rPr>
              <a:t>: الفائدة البسيط </a:t>
            </a:r>
            <a:r>
              <a:rPr lang="fr-FR" sz="2000" dirty="0">
                <a:effectLst/>
                <a:latin typeface="Sakkal Majalla" panose="02000000000000000000" pitchFamily="2" charset="-78"/>
                <a:ea typeface="Calibri" panose="020F0502020204030204" pitchFamily="34" charset="0"/>
                <a:cs typeface="Sakkal Majalla" panose="02000000000000000000" pitchFamily="2" charset="-78"/>
              </a:rPr>
              <a:t>intérêt simple '</a:t>
            </a:r>
            <a:r>
              <a:rPr lang="en-GB" sz="2000" dirty="0">
                <a:effectLst/>
                <a:latin typeface="Sakkal Majalla" panose="02000000000000000000" pitchFamily="2" charset="-78"/>
                <a:ea typeface="Calibri" panose="020F0502020204030204" pitchFamily="34" charset="0"/>
                <a:cs typeface="Sakkal Majalla" panose="02000000000000000000" pitchFamily="2" charset="-78"/>
              </a:rPr>
              <a:t> L</a:t>
            </a:r>
          </a:p>
          <a:p>
            <a:pPr algn="just" rtl="1">
              <a:lnSpc>
                <a:spcPct val="150000"/>
              </a:lnSpc>
              <a:spcAft>
                <a:spcPts val="800"/>
              </a:spcAft>
            </a:pPr>
            <a:r>
              <a:rPr lang="ar-DZ" sz="2000" b="1" u="sng" dirty="0">
                <a:effectLst/>
                <a:latin typeface="Sakkal Majalla" panose="02000000000000000000" pitchFamily="2" charset="-78"/>
                <a:ea typeface="Calibri" panose="020F0502020204030204" pitchFamily="34" charset="0"/>
                <a:cs typeface="Sakkal Majalla" panose="02000000000000000000" pitchFamily="2" charset="-78"/>
              </a:rPr>
              <a:t>مثال توضيحي</a:t>
            </a:r>
            <a:r>
              <a:rPr lang="ar-DZ" sz="2000" b="1" dirty="0">
                <a:effectLst/>
                <a:latin typeface="Sakkal Majalla" panose="02000000000000000000" pitchFamily="2" charset="-78"/>
                <a:ea typeface="Calibri" panose="020F0502020204030204" pitchFamily="34" charset="0"/>
                <a:cs typeface="Sakkal Majalla" panose="02000000000000000000" pitchFamily="2" charset="-78"/>
              </a:rPr>
              <a:t>: </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50000"/>
              </a:lnSpc>
              <a:spcAft>
                <a:spcPts val="800"/>
              </a:spcAft>
            </a:pPr>
            <a:r>
              <a:rPr lang="ar-DZ" sz="2000" dirty="0">
                <a:effectLst/>
                <a:latin typeface="Sakkal Majalla" panose="02000000000000000000" pitchFamily="2" charset="-78"/>
                <a:ea typeface="Calibri" panose="020F0502020204030204" pitchFamily="34" charset="0"/>
                <a:cs typeface="Sakkal Majalla" panose="02000000000000000000" pitchFamily="2" charset="-78"/>
              </a:rPr>
              <a:t>وظف مبلغ 80000 دج بمعدل فائدة سنوية 6% لمدة 3 أشهر. أحسب القيمة المحصلة.</a:t>
            </a:r>
            <a:endParaRPr lang="en-GB" sz="2000" dirty="0">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64793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70D66A8-95C6-14C9-5710-07C20E3076F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artisticPlasticWrap/>
                    </a14:imgEffect>
                  </a14:imgLayer>
                </a14:imgProps>
              </a:ext>
            </a:extLst>
          </a:blip>
          <a:srcRect l="26850" r="3393" b="5"/>
          <a:stretch/>
        </p:blipFill>
        <p:spPr>
          <a:xfrm>
            <a:off x="136024" y="136525"/>
            <a:ext cx="4531600" cy="5195457"/>
          </a:xfrm>
          <a:prstGeom prst="rect">
            <a:avLst/>
          </a:prstGeom>
          <a:effectLst>
            <a:reflection blurRad="6350" stA="50000" endA="300" endPos="38500" dist="50800" dir="5400000" sy="-100000" algn="bl" rotWithShape="0"/>
          </a:effectLst>
          <a:scene3d>
            <a:camera prst="perspectiveRight"/>
            <a:lightRig rig="threePt" dir="t"/>
          </a:scene3d>
        </p:spPr>
      </p:pic>
      <p:sp>
        <p:nvSpPr>
          <p:cNvPr id="6" name="Title 1">
            <a:extLst>
              <a:ext uri="{FF2B5EF4-FFF2-40B4-BE49-F238E27FC236}">
                <a16:creationId xmlns:a16="http://schemas.microsoft.com/office/drawing/2014/main" id="{F4EAABC3-9123-A840-911C-BDBE7461ED88}"/>
              </a:ext>
            </a:extLst>
          </p:cNvPr>
          <p:cNvSpPr>
            <a:spLocks noGrp="1"/>
          </p:cNvSpPr>
          <p:nvPr>
            <p:ph type="title"/>
          </p:nvPr>
        </p:nvSpPr>
        <p:spPr>
          <a:xfrm>
            <a:off x="7063279" y="180267"/>
            <a:ext cx="4435762" cy="517526"/>
          </a:xfrm>
        </p:spPr>
        <p:style>
          <a:lnRef idx="2">
            <a:schemeClr val="accent2"/>
          </a:lnRef>
          <a:fillRef idx="1">
            <a:schemeClr val="lt1"/>
          </a:fillRef>
          <a:effectRef idx="0">
            <a:schemeClr val="accent2"/>
          </a:effectRef>
          <a:fontRef idx="minor">
            <a:schemeClr val="dk1"/>
          </a:fontRef>
        </p:style>
        <p:txBody>
          <a:bodyPr anchor="b">
            <a:noAutofit/>
          </a:bodyPr>
          <a:lstStyle/>
          <a:p>
            <a:pPr lvl="0" algn="r" rtl="1">
              <a:lnSpc>
                <a:spcPct val="105000"/>
              </a:lnSpc>
              <a:spcAft>
                <a:spcPts val="800"/>
              </a:spcAft>
              <a:buSzPts val="1400"/>
            </a:pPr>
            <a:r>
              <a:rPr lang="en-GB" sz="1800" b="1" dirty="0">
                <a:effectLst/>
                <a:latin typeface="Sakkal Majalla" panose="02000000000000000000" pitchFamily="2" charset="-78"/>
                <a:ea typeface="Times New Roman" panose="02020603050405020304" pitchFamily="18" charset="0"/>
                <a:cs typeface="Sakkal Majalla" panose="02000000000000000000" pitchFamily="2" charset="-78"/>
              </a:rPr>
              <a:t>.5</a:t>
            </a:r>
            <a:r>
              <a:rPr lang="ar-DZ" sz="1800" b="1" dirty="0">
                <a:effectLst/>
                <a:latin typeface="Sakkal Majalla" panose="02000000000000000000" pitchFamily="2" charset="-78"/>
                <a:ea typeface="Times New Roman" panose="02020603050405020304" pitchFamily="18" charset="0"/>
                <a:cs typeface="Sakkal Majalla" panose="02000000000000000000" pitchFamily="2" charset="-78"/>
              </a:rPr>
              <a:t>الفائدة الحقيقية "</a:t>
            </a:r>
            <a:r>
              <a:rPr lang="fr-FR" sz="1800" b="1" dirty="0">
                <a:effectLst/>
                <a:latin typeface="Sakkal Majalla" panose="02000000000000000000" pitchFamily="2" charset="-78"/>
                <a:ea typeface="Times New Roman" panose="02020603050405020304" pitchFamily="18" charset="0"/>
                <a:cs typeface="Sakkal Majalla" panose="02000000000000000000" pitchFamily="2" charset="-78"/>
              </a:rPr>
              <a:t>I</a:t>
            </a:r>
            <a:r>
              <a:rPr lang="fr-FR" sz="1800" b="1" baseline="-25000" dirty="0">
                <a:effectLst/>
                <a:latin typeface="Sakkal Majalla" panose="02000000000000000000" pitchFamily="2" charset="-78"/>
                <a:ea typeface="Times New Roman" panose="02020603050405020304" pitchFamily="18" charset="0"/>
                <a:cs typeface="Sakkal Majalla" panose="02000000000000000000" pitchFamily="2" charset="-78"/>
              </a:rPr>
              <a:t>R</a:t>
            </a:r>
            <a:r>
              <a:rPr lang="ar-DZ" sz="1800" b="1" dirty="0">
                <a:effectLst/>
                <a:latin typeface="Sakkal Majalla" panose="02000000000000000000" pitchFamily="2" charset="-78"/>
                <a:ea typeface="Times New Roman" panose="02020603050405020304" pitchFamily="18" charset="0"/>
                <a:cs typeface="Sakkal Majalla" panose="02000000000000000000" pitchFamily="2" charset="-78"/>
              </a:rPr>
              <a:t> " والفائدة التجارية "</a:t>
            </a:r>
            <a:r>
              <a:rPr lang="fr-FR" sz="1800" b="1" dirty="0">
                <a:effectLst/>
                <a:latin typeface="Sakkal Majalla" panose="02000000000000000000" pitchFamily="2" charset="-78"/>
                <a:ea typeface="Times New Roman" panose="02020603050405020304" pitchFamily="18" charset="0"/>
                <a:cs typeface="Sakkal Majalla" panose="02000000000000000000" pitchFamily="2" charset="-78"/>
              </a:rPr>
              <a:t>I</a:t>
            </a:r>
            <a:r>
              <a:rPr lang="fr-FR" sz="1800" b="1" baseline="-25000" dirty="0">
                <a:effectLst/>
                <a:latin typeface="Sakkal Majalla" panose="02000000000000000000" pitchFamily="2" charset="-78"/>
                <a:ea typeface="Times New Roman" panose="02020603050405020304" pitchFamily="18" charset="0"/>
                <a:cs typeface="Sakkal Majalla" panose="02000000000000000000" pitchFamily="2" charset="-78"/>
              </a:rPr>
              <a:t>C</a:t>
            </a:r>
            <a:r>
              <a:rPr lang="ar-DZ" sz="1800" b="1" dirty="0">
                <a:effectLst/>
                <a:latin typeface="Sakkal Majalla" panose="02000000000000000000" pitchFamily="2" charset="-78"/>
                <a:ea typeface="Times New Roman" panose="02020603050405020304" pitchFamily="18" charset="0"/>
                <a:cs typeface="Sakkal Majalla" panose="02000000000000000000" pitchFamily="2" charset="-78"/>
              </a:rPr>
              <a:t>"</a:t>
            </a:r>
            <a:endParaRPr lang="en-GB" sz="1800" dirty="0">
              <a:effectLst/>
              <a:latin typeface="Sakkal Majalla" panose="02000000000000000000" pitchFamily="2" charset="-78"/>
              <a:ea typeface="Calibri" panose="020F0502020204030204" pitchFamily="34" charset="0"/>
              <a:cs typeface="Sakkal Majalla" panose="02000000000000000000" pitchFamily="2" charset="-78"/>
            </a:endParaRPr>
          </a:p>
        </p:txBody>
      </p:sp>
      <mc:AlternateContent xmlns:mc="http://schemas.openxmlformats.org/markup-compatibility/2006" xmlns:a14="http://schemas.microsoft.com/office/drawing/2010/main">
        <mc:Choice Requires="a14">
          <p:sp>
            <p:nvSpPr>
              <p:cNvPr id="7" name="Content Placeholder">
                <a:extLst>
                  <a:ext uri="{FF2B5EF4-FFF2-40B4-BE49-F238E27FC236}">
                    <a16:creationId xmlns:a16="http://schemas.microsoft.com/office/drawing/2014/main" id="{88A514D6-888D-FAC6-1988-3C3D3A86D0EF}"/>
                  </a:ext>
                </a:extLst>
              </p:cNvPr>
              <p:cNvSpPr>
                <a:spLocks noGrp="1"/>
              </p:cNvSpPr>
              <p:nvPr>
                <p:ph idx="1"/>
              </p:nvPr>
            </p:nvSpPr>
            <p:spPr>
              <a:xfrm>
                <a:off x="4803517" y="808772"/>
                <a:ext cx="6626482" cy="5395178"/>
              </a:xfrm>
            </p:spPr>
            <p:txBody>
              <a:bodyPr>
                <a:noAutofit/>
              </a:bodyPr>
              <a:lstStyle/>
              <a:p>
                <a:pPr algn="r" rtl="1">
                  <a:lnSpc>
                    <a:spcPct val="105000"/>
                  </a:lnSpc>
                  <a:spcAft>
                    <a:spcPts val="800"/>
                  </a:spcAft>
                </a:pPr>
                <a:r>
                  <a:rPr lang="ar-DZ" sz="1800" dirty="0">
                    <a:effectLst/>
                    <a:latin typeface="Calibri" panose="020F0502020204030204" pitchFamily="34" charset="0"/>
                    <a:ea typeface="Times New Roman" panose="02020603050405020304" pitchFamily="18" charset="0"/>
                    <a:cs typeface="Sakkal Majalla" panose="02000000000000000000" pitchFamily="2" charset="-78"/>
                  </a:rPr>
                  <a:t>تحسب الفائدة الحقيقية على أساس السنة المدنية والتي يبلغ عدد أيامها 365 يوم. أما الفائدة التجارية فتحتسب على أساس السنة التجارية والتي يبلغ عدد أيامها 360يوم.</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5000"/>
                  </a:lnSpc>
                  <a:spcAft>
                    <a:spcPts val="800"/>
                  </a:spcAft>
                  <a:buFont typeface="Wingdings" panose="05000000000000000000" pitchFamily="2" charset="2"/>
                  <a:buChar char=""/>
                </a:pPr>
                <a:r>
                  <a:rPr lang="ar-DZ" sz="1800" b="1" dirty="0">
                    <a:effectLst/>
                    <a:latin typeface="Wingdings" panose="05000000000000000000" pitchFamily="2" charset="2"/>
                    <a:ea typeface="Times New Roman" panose="02020603050405020304" pitchFamily="18" charset="0"/>
                    <a:cs typeface="Sakkal Majalla" panose="02000000000000000000" pitchFamily="2" charset="-78"/>
                  </a:rPr>
                  <a:t>الفائدة الحقيقية تحسب بالعلاقة التالية:</a:t>
                </a:r>
                <a:endParaRPr lang="en-GB" sz="1800" dirty="0">
                  <a:effectLst/>
                  <a:latin typeface="Wingdings" panose="05000000000000000000" pitchFamily="2" charset="2"/>
                  <a:ea typeface="Calibri" panose="020F0502020204030204" pitchFamily="34" charset="0"/>
                  <a:cs typeface="Arial" panose="020B0604020202020204" pitchFamily="34" charset="0"/>
                </a:endParaRPr>
              </a:p>
              <a:p>
                <a:pPr marL="0"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effectLst/>
                              <a:latin typeface="Cambria Math" panose="02040503050406030204" pitchFamily="18" charset="0"/>
                              <a:ea typeface="Calibri" panose="020F0502020204030204" pitchFamily="34" charset="0"/>
                              <a:cs typeface="Arial" panose="020B0604020202020204" pitchFamily="34" charset="0"/>
                            </a:rPr>
                            <m:t>𝑰</m:t>
                          </m:r>
                        </m:e>
                        <m:sub>
                          <m:r>
                            <a:rPr lang="en-GB" sz="1800" b="1" i="1">
                              <a:effectLst/>
                              <a:latin typeface="Cambria Math" panose="02040503050406030204" pitchFamily="18" charset="0"/>
                              <a:ea typeface="Calibri" panose="020F0502020204030204" pitchFamily="34" charset="0"/>
                              <a:cs typeface="Arial" panose="020B0604020202020204" pitchFamily="34" charset="0"/>
                            </a:rPr>
                            <m:t>𝑹</m:t>
                          </m:r>
                        </m:sub>
                      </m:sSub>
                      <m:r>
                        <a:rPr lang="en-GB" sz="1800" i="1">
                          <a:effectLst/>
                          <a:latin typeface="Cambria Math" panose="02040503050406030204" pitchFamily="18" charset="0"/>
                          <a:ea typeface="Calibri" panose="020F0502020204030204" pitchFamily="34" charset="0"/>
                          <a:cs typeface="Arial" panose="020B0604020202020204" pitchFamily="34" charset="0"/>
                        </a:rPr>
                        <m:t>=</m:t>
                      </m:r>
                      <m:r>
                        <a:rPr lang="en-GB" sz="1800" b="1" i="1">
                          <a:effectLst/>
                          <a:latin typeface="Cambria Math" panose="02040503050406030204" pitchFamily="18" charset="0"/>
                          <a:ea typeface="Calibri" panose="020F0502020204030204" pitchFamily="34" charset="0"/>
                          <a:cs typeface="Arial" panose="020B0604020202020204" pitchFamily="34" charset="0"/>
                        </a:rPr>
                        <m:t>𝐂</m:t>
                      </m:r>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1800" i="1">
                              <a:effectLst/>
                              <a:latin typeface="Cambria Math" panose="02040503050406030204" pitchFamily="18" charset="0"/>
                              <a:ea typeface="Calibri" panose="020F0502020204030204" pitchFamily="34" charset="0"/>
                              <a:cs typeface="Arial" panose="020B0604020202020204" pitchFamily="34" charset="0"/>
                            </a:rPr>
                            <m:t>100</m:t>
                          </m:r>
                        </m:den>
                      </m:f>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𝐧</m:t>
                          </m:r>
                        </m:num>
                        <m:den>
                          <m:r>
                            <a:rPr lang="en-GB" sz="1800" i="1">
                              <a:effectLst/>
                              <a:latin typeface="Cambria Math" panose="02040503050406030204" pitchFamily="18" charset="0"/>
                              <a:ea typeface="Calibri" panose="020F0502020204030204" pitchFamily="34" charset="0"/>
                              <a:cs typeface="Arial" panose="020B0604020202020204" pitchFamily="34" charset="0"/>
                            </a:rPr>
                            <m:t>365</m:t>
                          </m:r>
                        </m:den>
                      </m:f>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5000"/>
                  </a:lnSpc>
                  <a:spcAft>
                    <a:spcPts val="800"/>
                  </a:spcAft>
                  <a:buFont typeface="Wingdings" panose="05000000000000000000" pitchFamily="2" charset="2"/>
                  <a:buChar char=""/>
                </a:pPr>
                <a:r>
                  <a:rPr lang="ar-DZ" sz="1800" b="1" dirty="0">
                    <a:effectLst/>
                    <a:latin typeface="Wingdings" panose="05000000000000000000" pitchFamily="2" charset="2"/>
                    <a:ea typeface="Times New Roman" panose="02020603050405020304" pitchFamily="18" charset="0"/>
                    <a:cs typeface="Sakkal Majalla" panose="02000000000000000000" pitchFamily="2" charset="-78"/>
                  </a:rPr>
                  <a:t>الفائدة التجارية تحسب بالعلاقة التالية:</a:t>
                </a:r>
                <a:endParaRPr lang="en-GB" sz="1800" dirty="0">
                  <a:effectLst/>
                  <a:latin typeface="Wingdings" panose="05000000000000000000" pitchFamily="2" charset="2"/>
                  <a:ea typeface="Calibri" panose="020F0502020204030204" pitchFamily="34" charset="0"/>
                  <a:cs typeface="Arial" panose="020B0604020202020204" pitchFamily="34" charset="0"/>
                </a:endParaRPr>
              </a:p>
              <a:p>
                <a:pPr marL="0"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sSub>
                        <m:sSubPr>
                          <m:ctrlPr>
                            <a:rPr lang="en-GB" sz="1800" i="1">
                              <a:effectLst/>
                              <a:latin typeface="Cambria Math" panose="02040503050406030204" pitchFamily="18" charset="0"/>
                              <a:ea typeface="Calibri" panose="020F0502020204030204" pitchFamily="34" charset="0"/>
                              <a:cs typeface="Arial" panose="020B0604020202020204" pitchFamily="34" charset="0"/>
                            </a:rPr>
                          </m:ctrlPr>
                        </m:sSubPr>
                        <m:e>
                          <m:r>
                            <a:rPr lang="en-GB" sz="1800" b="1" i="1">
                              <a:effectLst/>
                              <a:latin typeface="Cambria Math" panose="02040503050406030204" pitchFamily="18" charset="0"/>
                              <a:ea typeface="Calibri" panose="020F0502020204030204" pitchFamily="34" charset="0"/>
                              <a:cs typeface="Arial" panose="020B0604020202020204" pitchFamily="34" charset="0"/>
                            </a:rPr>
                            <m:t>𝐈</m:t>
                          </m:r>
                        </m:e>
                        <m:sub>
                          <m:r>
                            <a:rPr lang="en-GB" sz="1800" b="1" i="1">
                              <a:effectLst/>
                              <a:latin typeface="Cambria Math" panose="02040503050406030204" pitchFamily="18" charset="0"/>
                              <a:ea typeface="Calibri" panose="020F0502020204030204" pitchFamily="34" charset="0"/>
                              <a:cs typeface="Arial" panose="020B0604020202020204" pitchFamily="34" charset="0"/>
                            </a:rPr>
                            <m:t>𝑪</m:t>
                          </m:r>
                        </m:sub>
                      </m:sSub>
                      <m:r>
                        <a:rPr lang="en-GB" sz="1800" i="1">
                          <a:effectLst/>
                          <a:latin typeface="Cambria Math" panose="02040503050406030204" pitchFamily="18" charset="0"/>
                          <a:ea typeface="Calibri" panose="020F0502020204030204" pitchFamily="34" charset="0"/>
                          <a:cs typeface="Arial" panose="020B0604020202020204" pitchFamily="34" charset="0"/>
                        </a:rPr>
                        <m:t>=</m:t>
                      </m:r>
                      <m:r>
                        <a:rPr lang="en-GB" sz="1800" b="1" i="1">
                          <a:effectLst/>
                          <a:latin typeface="Cambria Math" panose="02040503050406030204" pitchFamily="18" charset="0"/>
                          <a:ea typeface="Calibri" panose="020F0502020204030204" pitchFamily="34" charset="0"/>
                          <a:cs typeface="Arial" panose="020B0604020202020204" pitchFamily="34" charset="0"/>
                        </a:rPr>
                        <m:t>𝐂</m:t>
                      </m:r>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1800" i="1">
                              <a:effectLst/>
                              <a:latin typeface="Cambria Math" panose="02040503050406030204" pitchFamily="18" charset="0"/>
                              <a:ea typeface="Calibri" panose="020F0502020204030204" pitchFamily="34" charset="0"/>
                              <a:cs typeface="Arial" panose="020B0604020202020204" pitchFamily="34" charset="0"/>
                            </a:rPr>
                            <m:t>100</m:t>
                          </m:r>
                        </m:den>
                      </m:f>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𝐧</m:t>
                          </m:r>
                        </m:num>
                        <m:den>
                          <m:r>
                            <a:rPr lang="en-GB" sz="1800" i="1">
                              <a:effectLst/>
                              <a:latin typeface="Cambria Math" panose="02040503050406030204" pitchFamily="18" charset="0"/>
                              <a:ea typeface="Calibri" panose="020F0502020204030204" pitchFamily="34" charset="0"/>
                              <a:cs typeface="Arial" panose="020B0604020202020204" pitchFamily="34" charset="0"/>
                            </a:rPr>
                            <m:t>360</m:t>
                          </m:r>
                        </m:den>
                      </m:f>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05000"/>
                  </a:lnSpc>
                  <a:spcAft>
                    <a:spcPts val="800"/>
                  </a:spcAft>
                  <a:buFont typeface="Wingdings" panose="05000000000000000000" pitchFamily="2" charset="2"/>
                  <a:buChar char=""/>
                </a:pPr>
                <a:r>
                  <a:rPr lang="ar-DZ" sz="1800" b="1" u="sng" dirty="0">
                    <a:effectLst/>
                    <a:latin typeface="Wingdings" panose="05000000000000000000" pitchFamily="2" charset="2"/>
                    <a:ea typeface="Times New Roman" panose="02020603050405020304" pitchFamily="18" charset="0"/>
                    <a:cs typeface="Sakkal Majalla" panose="02000000000000000000" pitchFamily="2" charset="-78"/>
                  </a:rPr>
                  <a:t>العلاقة بين </a:t>
                </a:r>
                <a:r>
                  <a:rPr lang="en-GB" sz="1800" b="1" u="sng" dirty="0">
                    <a:effectLst/>
                    <a:latin typeface="Sakkal Majalla" panose="02000000000000000000" pitchFamily="2" charset="-78"/>
                    <a:ea typeface="Times New Roman" panose="02020603050405020304" pitchFamily="18" charset="0"/>
                    <a:cs typeface="Arial" panose="020B0604020202020204" pitchFamily="34" charset="0"/>
                  </a:rPr>
                  <a:t>IR</a:t>
                </a:r>
                <a:r>
                  <a:rPr lang="ar-DZ" sz="1800" b="1" u="sng" dirty="0">
                    <a:effectLst/>
                    <a:latin typeface="Wingdings" panose="05000000000000000000" pitchFamily="2" charset="2"/>
                    <a:ea typeface="Times New Roman" panose="02020603050405020304" pitchFamily="18" charset="0"/>
                    <a:cs typeface="Sakkal Majalla" panose="02000000000000000000" pitchFamily="2" charset="-78"/>
                  </a:rPr>
                  <a:t>   و   </a:t>
                </a:r>
                <a:r>
                  <a:rPr lang="en-GB" sz="1800" b="1" u="sng" dirty="0">
                    <a:effectLst/>
                    <a:latin typeface="Sakkal Majalla" panose="02000000000000000000" pitchFamily="2" charset="-78"/>
                    <a:ea typeface="Times New Roman" panose="02020603050405020304" pitchFamily="18" charset="0"/>
                    <a:cs typeface="Arial" panose="020B0604020202020204" pitchFamily="34" charset="0"/>
                  </a:rPr>
                  <a:t>IC</a:t>
                </a:r>
                <a:r>
                  <a:rPr lang="ar-DZ" sz="1800" b="1" u="sng" dirty="0">
                    <a:effectLst/>
                    <a:latin typeface="Wingdings" panose="05000000000000000000" pitchFamily="2" charset="2"/>
                    <a:ea typeface="Times New Roman" panose="02020603050405020304" pitchFamily="18" charset="0"/>
                    <a:cs typeface="Sakkal Majalla" panose="02000000000000000000" pitchFamily="2" charset="-78"/>
                  </a:rPr>
                  <a:t>:</a:t>
                </a:r>
                <a:endParaRPr lang="en-GB" sz="1800" dirty="0">
                  <a:effectLst/>
                  <a:latin typeface="Wingdings" panose="05000000000000000000" pitchFamily="2" charset="2"/>
                  <a:ea typeface="Calibri" panose="020F0502020204030204" pitchFamily="34" charset="0"/>
                  <a:cs typeface="Arial" panose="020B0604020202020204" pitchFamily="34" charset="0"/>
                </a:endParaRPr>
              </a:p>
              <a:p>
                <a:pPr marL="0"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𝐈𝐑</m:t>
                          </m:r>
                        </m:num>
                        <m:den>
                          <m:r>
                            <a:rPr lang="en-GB" sz="1800" b="1" i="1">
                              <a:effectLst/>
                              <a:latin typeface="Cambria Math" panose="02040503050406030204" pitchFamily="18" charset="0"/>
                              <a:ea typeface="Calibri" panose="020F0502020204030204" pitchFamily="34" charset="0"/>
                              <a:cs typeface="Arial" panose="020B0604020202020204" pitchFamily="34" charset="0"/>
                            </a:rPr>
                            <m:t>𝐈𝐂</m:t>
                          </m:r>
                        </m:den>
                      </m:f>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𝐂</m:t>
                          </m:r>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1800" i="1">
                                  <a:effectLst/>
                                  <a:latin typeface="Cambria Math" panose="02040503050406030204" pitchFamily="18" charset="0"/>
                                  <a:ea typeface="Calibri" panose="020F0502020204030204" pitchFamily="34" charset="0"/>
                                  <a:cs typeface="Arial" panose="020B0604020202020204" pitchFamily="34" charset="0"/>
                                </a:rPr>
                                <m:t>100</m:t>
                              </m:r>
                            </m:den>
                          </m:f>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𝐧</m:t>
                              </m:r>
                            </m:num>
                            <m:den>
                              <m:r>
                                <a:rPr lang="en-GB" sz="1800" i="1">
                                  <a:effectLst/>
                                  <a:latin typeface="Cambria Math" panose="02040503050406030204" pitchFamily="18" charset="0"/>
                                  <a:ea typeface="Calibri" panose="020F0502020204030204" pitchFamily="34" charset="0"/>
                                  <a:cs typeface="Arial" panose="020B0604020202020204" pitchFamily="34" charset="0"/>
                                </a:rPr>
                                <m:t>365</m:t>
                              </m:r>
                            </m:den>
                          </m:f>
                        </m:num>
                        <m:den>
                          <m:r>
                            <a:rPr lang="en-GB" sz="1800" b="1" i="1">
                              <a:effectLst/>
                              <a:latin typeface="Cambria Math" panose="02040503050406030204" pitchFamily="18" charset="0"/>
                              <a:ea typeface="Calibri" panose="020F0502020204030204" pitchFamily="34" charset="0"/>
                              <a:cs typeface="Arial" panose="020B0604020202020204" pitchFamily="34" charset="0"/>
                            </a:rPr>
                            <m:t>𝐂</m:t>
                          </m:r>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𝐢</m:t>
                              </m:r>
                            </m:num>
                            <m:den>
                              <m:r>
                                <a:rPr lang="en-GB" sz="1800" i="1">
                                  <a:effectLst/>
                                  <a:latin typeface="Cambria Math" panose="02040503050406030204" pitchFamily="18" charset="0"/>
                                  <a:ea typeface="Calibri" panose="020F0502020204030204" pitchFamily="34" charset="0"/>
                                  <a:cs typeface="Arial" panose="020B0604020202020204" pitchFamily="34" charset="0"/>
                                </a:rPr>
                                <m:t>100</m:t>
                              </m:r>
                            </m:den>
                          </m:f>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𝐧</m:t>
                              </m:r>
                            </m:num>
                            <m:den>
                              <m:r>
                                <a:rPr lang="en-GB" sz="1800" i="1">
                                  <a:effectLst/>
                                  <a:latin typeface="Cambria Math" panose="02040503050406030204" pitchFamily="18" charset="0"/>
                                  <a:ea typeface="Calibri" panose="020F0502020204030204" pitchFamily="34" charset="0"/>
                                  <a:cs typeface="Arial" panose="020B0604020202020204" pitchFamily="34" charset="0"/>
                                </a:rPr>
                                <m:t>360</m:t>
                              </m:r>
                            </m:den>
                          </m:f>
                        </m:den>
                      </m:f>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5000"/>
                  </a:lnSpc>
                  <a:spcAft>
                    <a:spcPts val="800"/>
                  </a:spcAft>
                </a:pPr>
                <a:r>
                  <a:rPr lang="ar-DZ" sz="1800" dirty="0">
                    <a:effectLst/>
                    <a:latin typeface="Calibri" panose="020F0502020204030204" pitchFamily="34" charset="0"/>
                    <a:ea typeface="Times New Roman" panose="02020603050405020304" pitchFamily="18" charset="0"/>
                    <a:cs typeface="Sakkal Majalla" panose="02000000000000000000" pitchFamily="2" charset="-78"/>
                  </a:rPr>
                  <a:t>وعليه:</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rtl="1">
                  <a:lnSpc>
                    <a:spcPct val="105000"/>
                  </a:lnSpc>
                  <a:spcAft>
                    <a:spcPts val="800"/>
                  </a:spcAft>
                  <a:buNone/>
                </a:pPr>
                <a14:m>
                  <m:oMathPara xmlns:m="http://schemas.openxmlformats.org/officeDocument/2006/math">
                    <m:oMathParaPr>
                      <m:jc m:val="centerGroup"/>
                    </m:oMathParaPr>
                    <m:oMath xmlns:m="http://schemas.openxmlformats.org/officeDocument/2006/math">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b="1" i="1">
                              <a:effectLst/>
                              <a:latin typeface="Cambria Math" panose="02040503050406030204" pitchFamily="18" charset="0"/>
                              <a:ea typeface="Calibri" panose="020F0502020204030204" pitchFamily="34" charset="0"/>
                              <a:cs typeface="Arial" panose="020B0604020202020204" pitchFamily="34" charset="0"/>
                            </a:rPr>
                            <m:t>𝐈𝐑</m:t>
                          </m:r>
                        </m:num>
                        <m:den>
                          <m:r>
                            <a:rPr lang="en-GB" sz="1800" b="1" i="1">
                              <a:effectLst/>
                              <a:latin typeface="Cambria Math" panose="02040503050406030204" pitchFamily="18" charset="0"/>
                              <a:ea typeface="Calibri" panose="020F0502020204030204" pitchFamily="34" charset="0"/>
                              <a:cs typeface="Arial" panose="020B0604020202020204" pitchFamily="34" charset="0"/>
                            </a:rPr>
                            <m:t>𝐈𝐂</m:t>
                          </m:r>
                        </m:den>
                      </m:f>
                      <m:r>
                        <a:rPr lang="en-GB" sz="1800" i="1">
                          <a:effectLst/>
                          <a:latin typeface="Cambria Math" panose="02040503050406030204" pitchFamily="18" charset="0"/>
                          <a:ea typeface="Calibri" panose="020F0502020204030204" pitchFamily="34" charset="0"/>
                          <a:cs typeface="Arial" panose="020B0604020202020204" pitchFamily="34" charset="0"/>
                        </a:rPr>
                        <m:t>=</m:t>
                      </m:r>
                      <m:f>
                        <m:fPr>
                          <m:ctrlPr>
                            <a:rPr lang="en-GB" sz="1800" i="1">
                              <a:effectLst/>
                              <a:latin typeface="Cambria Math" panose="02040503050406030204" pitchFamily="18" charset="0"/>
                              <a:ea typeface="Calibri" panose="020F0502020204030204" pitchFamily="34" charset="0"/>
                              <a:cs typeface="Arial" panose="020B0604020202020204" pitchFamily="34" charset="0"/>
                            </a:rPr>
                          </m:ctrlPr>
                        </m:fPr>
                        <m:num>
                          <m:r>
                            <a:rPr lang="en-GB" sz="1800" i="1">
                              <a:effectLst/>
                              <a:latin typeface="Cambria Math" panose="02040503050406030204" pitchFamily="18" charset="0"/>
                              <a:ea typeface="Calibri" panose="020F0502020204030204" pitchFamily="34" charset="0"/>
                              <a:cs typeface="Arial" panose="020B0604020202020204" pitchFamily="34" charset="0"/>
                            </a:rPr>
                            <m:t>72</m:t>
                          </m:r>
                        </m:num>
                        <m:den>
                          <m:r>
                            <a:rPr lang="en-GB" sz="1800" i="1">
                              <a:effectLst/>
                              <a:latin typeface="Cambria Math" panose="02040503050406030204" pitchFamily="18" charset="0"/>
                              <a:ea typeface="Calibri" panose="020F0502020204030204" pitchFamily="34" charset="0"/>
                              <a:cs typeface="Arial" panose="020B0604020202020204" pitchFamily="34" charset="0"/>
                            </a:rPr>
                            <m:t>73</m:t>
                          </m:r>
                        </m:den>
                      </m:f>
                    </m:oMath>
                  </m:oMathPara>
                </a14:m>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gn="ctr" rtl="1">
                  <a:lnSpc>
                    <a:spcPct val="105000"/>
                  </a:lnSpc>
                  <a:spcAft>
                    <a:spcPts val="800"/>
                  </a:spcAft>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50000"/>
                  </a:lnSpc>
                  <a:buNone/>
                </a:pPr>
                <a:endParaRPr lang="en-US" sz="2200" dirty="0"/>
              </a:p>
            </p:txBody>
          </p:sp>
        </mc:Choice>
        <mc:Fallback xmlns="">
          <p:sp>
            <p:nvSpPr>
              <p:cNvPr id="7" name="Content Placeholder">
                <a:extLst>
                  <a:ext uri="{FF2B5EF4-FFF2-40B4-BE49-F238E27FC236}">
                    <a16:creationId xmlns:a16="http://schemas.microsoft.com/office/drawing/2014/main" id="{88A514D6-888D-FAC6-1988-3C3D3A86D0EF}"/>
                  </a:ext>
                </a:extLst>
              </p:cNvPr>
              <p:cNvSpPr>
                <a:spLocks noGrp="1" noRot="1" noChangeAspect="1" noMove="1" noResize="1" noEditPoints="1" noAdjustHandles="1" noChangeArrowheads="1" noChangeShapeType="1" noTextEdit="1"/>
              </p:cNvSpPr>
              <p:nvPr>
                <p:ph idx="1"/>
              </p:nvPr>
            </p:nvSpPr>
            <p:spPr>
              <a:xfrm>
                <a:off x="4803517" y="808772"/>
                <a:ext cx="6626482" cy="5395178"/>
              </a:xfrm>
              <a:blipFill>
                <a:blip r:embed="rId4"/>
                <a:stretch>
                  <a:fillRect t="-791" r="-644" b="-5424"/>
                </a:stretch>
              </a:blipFill>
            </p:spPr>
            <p:txBody>
              <a:bodyPr/>
              <a:lstStyle/>
              <a:p>
                <a:r>
                  <a:rPr lang="en-GB">
                    <a:noFill/>
                  </a:rPr>
                  <a:t> </a:t>
                </a:r>
              </a:p>
            </p:txBody>
          </p:sp>
        </mc:Fallback>
      </mc:AlternateContent>
      <p:sp>
        <p:nvSpPr>
          <p:cNvPr id="5" name="عنصر نائب للتاريخ 3">
            <a:extLst>
              <a:ext uri="{FF2B5EF4-FFF2-40B4-BE49-F238E27FC236}">
                <a16:creationId xmlns:a16="http://schemas.microsoft.com/office/drawing/2014/main" id="{19420F36-DDF8-88E3-658C-8CAC43D08EC5}"/>
              </a:ext>
            </a:extLst>
          </p:cNvPr>
          <p:cNvSpPr>
            <a:spLocks noGrp="1"/>
          </p:cNvSpPr>
          <p:nvPr>
            <p:ph type="dt" sz="half" idx="10"/>
          </p:nvPr>
        </p:nvSpPr>
        <p:spPr>
          <a:xfrm>
            <a:off x="877824" y="6356350"/>
            <a:ext cx="2743200" cy="365125"/>
          </a:xfrm>
        </p:spPr>
        <p:txBody>
          <a:bodyPr/>
          <a:lstStyle/>
          <a:p>
            <a:fld id="{579F6069-8263-4296-913A-BC2234E8D32B}" type="datetime1">
              <a:rPr lang="en-US" smtClean="0"/>
              <a:t>9/27/2023</a:t>
            </a:fld>
            <a:endParaRPr lang="en-US" dirty="0"/>
          </a:p>
        </p:txBody>
      </p:sp>
      <p:sp>
        <p:nvSpPr>
          <p:cNvPr id="8" name="عنصر نائب للتذييل 4">
            <a:extLst>
              <a:ext uri="{FF2B5EF4-FFF2-40B4-BE49-F238E27FC236}">
                <a16:creationId xmlns:a16="http://schemas.microsoft.com/office/drawing/2014/main" id="{88CB7642-F075-CF01-6D46-1E432F70B233}"/>
              </a:ext>
            </a:extLst>
          </p:cNvPr>
          <p:cNvSpPr>
            <a:spLocks noGrp="1"/>
          </p:cNvSpPr>
          <p:nvPr>
            <p:ph type="ftr" sz="quarter" idx="11"/>
          </p:nvPr>
        </p:nvSpPr>
        <p:spPr>
          <a:xfrm>
            <a:off x="7132320" y="6356350"/>
            <a:ext cx="4297680" cy="365125"/>
          </a:xfrm>
        </p:spPr>
        <p:txBody>
          <a:bodyPr/>
          <a:lstStyle/>
          <a:p>
            <a:r>
              <a:rPr lang="ar-DZ" sz="1050" b="1" dirty="0">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68612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عنصر نائب لرقم الشريحة 5">
            <a:extLst>
              <a:ext uri="{FF2B5EF4-FFF2-40B4-BE49-F238E27FC236}">
                <a16:creationId xmlns:a16="http://schemas.microsoft.com/office/drawing/2014/main" id="{AAC7E3AA-2012-F652-9307-1D3D180F3211}"/>
              </a:ext>
            </a:extLst>
          </p:cNvPr>
          <p:cNvSpPr>
            <a:spLocks noGrp="1"/>
          </p:cNvSpPr>
          <p:nvPr>
            <p:ph type="sldNum" sz="quarter" idx="12"/>
          </p:nvPr>
        </p:nvSpPr>
        <p:spPr/>
        <p:txBody>
          <a:bodyPr/>
          <a:lstStyle/>
          <a:p>
            <a:fld id="{C68AC1EC-23E2-4F0E-A5A4-674EC8DB954E}" type="slidenum">
              <a:rPr lang="en-US" smtClean="0"/>
              <a:t>8</a:t>
            </a:fld>
            <a:endParaRPr lang="en-US"/>
          </a:p>
        </p:txBody>
      </p:sp>
      <p:sp>
        <p:nvSpPr>
          <p:cNvPr id="8" name="مربع نص 7">
            <a:extLst>
              <a:ext uri="{FF2B5EF4-FFF2-40B4-BE49-F238E27FC236}">
                <a16:creationId xmlns:a16="http://schemas.microsoft.com/office/drawing/2014/main" id="{BB4906DF-70F5-8DA9-D906-251AFC914CAB}"/>
              </a:ext>
            </a:extLst>
          </p:cNvPr>
          <p:cNvSpPr txBox="1"/>
          <p:nvPr/>
        </p:nvSpPr>
        <p:spPr>
          <a:xfrm>
            <a:off x="2133600" y="692727"/>
            <a:ext cx="9296399" cy="1242719"/>
          </a:xfrm>
          <a:prstGeom prst="roundRect">
            <a:avLst>
              <a:gd name="adj" fmla="val 37783"/>
            </a:avLst>
          </a:prstGeom>
          <a:solidFill>
            <a:schemeClr val="accent1">
              <a:lumMod val="50000"/>
            </a:schemeClr>
          </a:solidFill>
          <a:scene3d>
            <a:camera prst="perspectiveLeft"/>
            <a:lightRig rig="threePt" dir="t"/>
          </a:scene3d>
        </p:spPr>
        <p:style>
          <a:lnRef idx="1">
            <a:schemeClr val="accent3"/>
          </a:lnRef>
          <a:fillRef idx="3">
            <a:schemeClr val="accent3"/>
          </a:fillRef>
          <a:effectRef idx="2">
            <a:schemeClr val="accent3"/>
          </a:effectRef>
          <a:fontRef idx="minor">
            <a:schemeClr val="lt1"/>
          </a:fontRef>
        </p:style>
        <p:txBody>
          <a:bodyPr wrap="square">
            <a:spAutoFit/>
          </a:bodyPr>
          <a:lstStyle/>
          <a:p>
            <a:pPr algn="r" rtl="1">
              <a:lnSpc>
                <a:spcPct val="105000"/>
              </a:lnSpc>
              <a:spcAft>
                <a:spcPts val="800"/>
              </a:spcAft>
            </a:pPr>
            <a:r>
              <a:rPr lang="ar-DZ" sz="2600" b="1" u="sng" dirty="0">
                <a:effectLst/>
                <a:latin typeface="Calibri" panose="020F0502020204030204" pitchFamily="34" charset="0"/>
                <a:ea typeface="Calibri" panose="020F0502020204030204" pitchFamily="34" charset="0"/>
                <a:cs typeface="Sakkal Majalla" panose="02000000000000000000" pitchFamily="2" charset="-78"/>
              </a:rPr>
              <a:t>مثال توضيحي 01</a:t>
            </a:r>
            <a:r>
              <a:rPr lang="ar-DZ" sz="2600" b="1" dirty="0">
                <a:effectLst/>
                <a:latin typeface="Calibri" panose="020F0502020204030204" pitchFamily="34" charset="0"/>
                <a:ea typeface="Calibri" panose="020F0502020204030204" pitchFamily="34" charset="0"/>
                <a:cs typeface="Sakkal Majalla" panose="02000000000000000000" pitchFamily="2" charset="-78"/>
              </a:rPr>
              <a:t>: </a:t>
            </a:r>
            <a:endParaRPr lang="en-GB" sz="2600" b="1"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5000"/>
              </a:lnSpc>
              <a:spcAft>
                <a:spcPts val="800"/>
              </a:spcAft>
            </a:pPr>
            <a:r>
              <a:rPr lang="ar-DZ" sz="2200" b="1" dirty="0">
                <a:effectLst/>
                <a:latin typeface="Calibri" panose="020F0502020204030204" pitchFamily="34" charset="0"/>
                <a:ea typeface="Calibri" panose="020F0502020204030204" pitchFamily="34" charset="0"/>
                <a:cs typeface="Sakkal Majalla" panose="02000000000000000000" pitchFamily="2" charset="-78"/>
              </a:rPr>
              <a:t>تم توظيف مبلغ 40000دج لمدة 50 يوما بمعدل فائدة سنوي 10%، احسب الفائدتين التجارية والصحيحة.</a:t>
            </a:r>
            <a:endParaRPr lang="en-GB" sz="22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مربع نص 9">
            <a:extLst>
              <a:ext uri="{FF2B5EF4-FFF2-40B4-BE49-F238E27FC236}">
                <a16:creationId xmlns:a16="http://schemas.microsoft.com/office/drawing/2014/main" id="{F4C73887-3568-C7A3-AB4C-F13B7C8DCF58}"/>
              </a:ext>
            </a:extLst>
          </p:cNvPr>
          <p:cNvSpPr txBox="1"/>
          <p:nvPr/>
        </p:nvSpPr>
        <p:spPr>
          <a:xfrm>
            <a:off x="1129145" y="3092325"/>
            <a:ext cx="9483437" cy="2508752"/>
          </a:xfrm>
          <a:prstGeom prst="roundRect">
            <a:avLst>
              <a:gd name="adj" fmla="val 50000"/>
            </a:avLst>
          </a:prstGeom>
          <a:solidFill>
            <a:schemeClr val="accent1">
              <a:lumMod val="75000"/>
            </a:schemeClr>
          </a:solidFill>
          <a:scene3d>
            <a:camera prst="perspectiveRight"/>
            <a:lightRig rig="threePt" dir="t"/>
          </a:scene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r" rtl="1">
              <a:lnSpc>
                <a:spcPct val="105000"/>
              </a:lnSpc>
              <a:spcAft>
                <a:spcPts val="800"/>
              </a:spcAft>
            </a:pPr>
            <a:r>
              <a:rPr lang="ar-DZ" sz="2600" b="1" u="sng" dirty="0">
                <a:effectLst/>
                <a:latin typeface="Calibri" panose="020F0502020204030204" pitchFamily="34" charset="0"/>
                <a:ea typeface="Times New Roman" panose="02020603050405020304" pitchFamily="18" charset="0"/>
                <a:cs typeface="Sakkal Majalla" panose="02000000000000000000" pitchFamily="2" charset="-78"/>
              </a:rPr>
              <a:t>مثال توضيحي 02</a:t>
            </a:r>
            <a:r>
              <a:rPr lang="ar-DZ" sz="2600" b="1" dirty="0">
                <a:effectLst/>
                <a:latin typeface="Calibri" panose="020F0502020204030204" pitchFamily="34" charset="0"/>
                <a:ea typeface="Times New Roman" panose="02020603050405020304" pitchFamily="18" charset="0"/>
                <a:cs typeface="Sakkal Majalla" panose="02000000000000000000" pitchFamily="2" charset="-78"/>
              </a:rPr>
              <a:t>:</a:t>
            </a:r>
            <a:endParaRPr lang="en-GB" sz="26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05000"/>
              </a:lnSpc>
              <a:spcAft>
                <a:spcPts val="800"/>
              </a:spcAft>
            </a:pPr>
            <a:r>
              <a:rPr lang="ar-DZ" sz="2200" dirty="0">
                <a:effectLst/>
                <a:latin typeface="Calibri" panose="020F0502020204030204" pitchFamily="34" charset="0"/>
                <a:ea typeface="Times New Roman" panose="02020603050405020304" pitchFamily="18" charset="0"/>
                <a:cs typeface="Sakkal Majalla" panose="02000000000000000000" pitchFamily="2" charset="-78"/>
              </a:rPr>
              <a:t>إذا كان الفرق بين الفائدة التجارية والفائدة الحقيقية لمبلغ وضع في بنك لمدة 185 يوم بمعدل فائدة بسيطة 10% يقدر ب 52.797</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5000"/>
              </a:lnSpc>
              <a:spcAft>
                <a:spcPts val="800"/>
              </a:spcAft>
            </a:pPr>
            <a:r>
              <a:rPr lang="ar-DZ" sz="2200" dirty="0">
                <a:effectLst/>
                <a:latin typeface="Sakkal Majalla" panose="02000000000000000000" pitchFamily="2" charset="-78"/>
                <a:ea typeface="Times New Roman" panose="02020603050405020304" pitchFamily="18" charset="0"/>
                <a:cs typeface="Sakkal Majalla" panose="02000000000000000000" pitchFamily="2" charset="-78"/>
              </a:rPr>
              <a:t>احسب المبلغ المودع في البنك.</a:t>
            </a:r>
            <a:endParaRPr lang="en-GB" sz="2200" dirty="0">
              <a:effectLst/>
              <a:latin typeface="Sakkal Majalla" panose="02000000000000000000" pitchFamily="2" charset="-78"/>
              <a:ea typeface="Times New Roman" panose="02020603050405020304" pitchFamily="18" charset="0"/>
              <a:cs typeface="Sakkal Majalla" panose="02000000000000000000" pitchFamily="2" charset="-78"/>
            </a:endParaRPr>
          </a:p>
        </p:txBody>
      </p:sp>
      <p:sp>
        <p:nvSpPr>
          <p:cNvPr id="11" name="عنصر نائب للتاريخ 3">
            <a:extLst>
              <a:ext uri="{FF2B5EF4-FFF2-40B4-BE49-F238E27FC236}">
                <a16:creationId xmlns:a16="http://schemas.microsoft.com/office/drawing/2014/main" id="{60B70CB3-D260-3869-67FA-28809D3B4006}"/>
              </a:ext>
            </a:extLst>
          </p:cNvPr>
          <p:cNvSpPr>
            <a:spLocks noGrp="1"/>
          </p:cNvSpPr>
          <p:nvPr>
            <p:ph type="dt" sz="half" idx="10"/>
          </p:nvPr>
        </p:nvSpPr>
        <p:spPr>
          <a:xfrm>
            <a:off x="877824" y="6356350"/>
            <a:ext cx="2743200" cy="365125"/>
          </a:xfrm>
        </p:spPr>
        <p:txBody>
          <a:bodyPr/>
          <a:lstStyle/>
          <a:p>
            <a:fld id="{579F6069-8263-4296-913A-BC2234E8D32B}" type="datetime1">
              <a:rPr lang="en-US" smtClean="0"/>
              <a:t>9/27/2023</a:t>
            </a:fld>
            <a:endParaRPr lang="en-US" dirty="0"/>
          </a:p>
        </p:txBody>
      </p:sp>
      <p:sp>
        <p:nvSpPr>
          <p:cNvPr id="12" name="عنصر نائب للتذييل 4">
            <a:extLst>
              <a:ext uri="{FF2B5EF4-FFF2-40B4-BE49-F238E27FC236}">
                <a16:creationId xmlns:a16="http://schemas.microsoft.com/office/drawing/2014/main" id="{BFB6F405-887D-89CB-74D0-822D09FD7770}"/>
              </a:ext>
            </a:extLst>
          </p:cNvPr>
          <p:cNvSpPr>
            <a:spLocks noGrp="1"/>
          </p:cNvSpPr>
          <p:nvPr>
            <p:ph type="ftr" sz="quarter" idx="11"/>
          </p:nvPr>
        </p:nvSpPr>
        <p:spPr>
          <a:xfrm>
            <a:off x="7132320" y="6356350"/>
            <a:ext cx="4297680" cy="365125"/>
          </a:xfrm>
        </p:spPr>
        <p:txBody>
          <a:bodyPr/>
          <a:lstStyle/>
          <a:p>
            <a:r>
              <a:rPr lang="ar-DZ" sz="1050" b="1" dirty="0">
                <a:latin typeface="Sakkal Majalla" panose="02000000000000000000" pitchFamily="2" charset="-78"/>
                <a:cs typeface="Sakkal Majalla" panose="02000000000000000000" pitchFamily="2" charset="-78"/>
              </a:rPr>
              <a:t>المحاضرة الأولى</a:t>
            </a:r>
            <a:endParaRPr lang="en-US" sz="105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58742861"/>
      </p:ext>
    </p:extLst>
  </p:cSld>
  <p:clrMapOvr>
    <a:masterClrMapping/>
  </p:clrMapOvr>
</p:sld>
</file>

<file path=ppt/theme/theme1.xml><?xml version="1.0" encoding="utf-8"?>
<a:theme xmlns:a="http://schemas.openxmlformats.org/drawingml/2006/main" name="BohoVogueVTI">
  <a:themeElements>
    <a:clrScheme name="AnalogousFromLightSeedLeftStep">
      <a:dk1>
        <a:srgbClr val="000000"/>
      </a:dk1>
      <a:lt1>
        <a:srgbClr val="FFFFFF"/>
      </a:lt1>
      <a:dk2>
        <a:srgbClr val="242741"/>
      </a:dk2>
      <a:lt2>
        <a:srgbClr val="E6E8E2"/>
      </a:lt2>
      <a:accent1>
        <a:srgbClr val="9B7CE0"/>
      </a:accent1>
      <a:accent2>
        <a:srgbClr val="5F6CDA"/>
      </a:accent2>
      <a:accent3>
        <a:srgbClr val="6FA9DD"/>
      </a:accent3>
      <a:accent4>
        <a:srgbClr val="50B2B8"/>
      </a:accent4>
      <a:accent5>
        <a:srgbClr val="58B393"/>
      </a:accent5>
      <a:accent6>
        <a:srgbClr val="50B767"/>
      </a:accent6>
      <a:hlink>
        <a:srgbClr val="788953"/>
      </a:hlink>
      <a:folHlink>
        <a:srgbClr val="7F7F7F"/>
      </a:folHlink>
    </a:clrScheme>
    <a:fontScheme name="Walbaum Display_Aptos">
      <a:majorFont>
        <a:latin typeface="Walbaum Display"/>
        <a:ea typeface=""/>
        <a:cs typeface=""/>
      </a:majorFont>
      <a:minorFont>
        <a:latin typeface="Apto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8022F7FC-316B-4DD9-B9EB-BB68CC0DFA6F}" vid="{544DD2C6-9D23-4092-AACF-F55CEAA658FD}"/>
    </a:ext>
  </a:extLst>
</a:theme>
</file>

<file path=docProps/app.xml><?xml version="1.0" encoding="utf-8"?>
<Properties xmlns="http://schemas.openxmlformats.org/officeDocument/2006/extended-properties" xmlns:vt="http://schemas.openxmlformats.org/officeDocument/2006/docPropsVTypes">
  <TotalTime>44</TotalTime>
  <Words>589</Words>
  <Application>Microsoft Office PowerPoint</Application>
  <PresentationFormat>شاشة عريضة</PresentationFormat>
  <Paragraphs>70</Paragraphs>
  <Slides>8</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8</vt:i4>
      </vt:variant>
    </vt:vector>
  </HeadingPairs>
  <TitlesOfParts>
    <vt:vector size="16" baseType="lpstr">
      <vt:lpstr>Aptos Light</vt:lpstr>
      <vt:lpstr>Arial</vt:lpstr>
      <vt:lpstr>Calibri</vt:lpstr>
      <vt:lpstr>Cambria Math</vt:lpstr>
      <vt:lpstr>Sakkal Majalla</vt:lpstr>
      <vt:lpstr>Walbaum Display</vt:lpstr>
      <vt:lpstr>Wingdings</vt:lpstr>
      <vt:lpstr>BohoVogueVTI</vt:lpstr>
      <vt:lpstr>مقياس: رياضيات مالية السنة الثانية علوم تجارية    المحور الأول الفائدة البسيطة</vt:lpstr>
      <vt:lpstr>تعريف الفائدة البسيطة</vt:lpstr>
      <vt:lpstr>عرض تقديمي في PowerPoint</vt:lpstr>
      <vt:lpstr>.3طريقة حساب الفائدة البسيطة "I"</vt:lpstr>
      <vt:lpstr>عرض تقديمي في PowerPoint</vt:lpstr>
      <vt:lpstr>عرض تقديمي في PowerPoint</vt:lpstr>
      <vt:lpstr>.5الفائدة الحقيقية "IR " والفائدة التجارية "IC"</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drrima</cp:lastModifiedBy>
  <cp:revision>14</cp:revision>
  <dcterms:created xsi:type="dcterms:W3CDTF">2023-09-26T23:08:44Z</dcterms:created>
  <dcterms:modified xsi:type="dcterms:W3CDTF">2023-09-27T07:09:54Z</dcterms:modified>
</cp:coreProperties>
</file>