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300" r:id="rId4"/>
    <p:sldId id="257" r:id="rId5"/>
    <p:sldId id="271" r:id="rId6"/>
    <p:sldId id="272" r:id="rId7"/>
    <p:sldId id="285" r:id="rId8"/>
    <p:sldId id="273" r:id="rId9"/>
    <p:sldId id="286" r:id="rId10"/>
    <p:sldId id="287" r:id="rId11"/>
    <p:sldId id="288" r:id="rId12"/>
    <p:sldId id="289" r:id="rId13"/>
    <p:sldId id="290" r:id="rId14"/>
    <p:sldId id="292" r:id="rId15"/>
    <p:sldId id="293" r:id="rId16"/>
    <p:sldId id="291" r:id="rId17"/>
    <p:sldId id="294" r:id="rId18"/>
    <p:sldId id="296" r:id="rId19"/>
    <p:sldId id="297" r:id="rId20"/>
    <p:sldId id="298" r:id="rId21"/>
    <p:sldId id="299" r:id="rId22"/>
    <p:sldId id="269"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09C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14/11/2023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83AE9-8123-4A59-8A10-40CBEC042872}" type="datetimeFigureOut">
              <a:rPr lang="fr-FR" smtClean="0"/>
              <a:pPr/>
              <a:t>14/11/2023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842F1-6029-4493-97B2-B6585871F7F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fr.wikipedia.org/wiki/Machine_synchrone" TargetMode="External"/><Relationship Id="rId3" Type="http://schemas.openxmlformats.org/officeDocument/2006/relationships/hyperlink" Target="https://fr.wikipedia.org/wiki/%C3%89lectromagn%C3%A9tisme" TargetMode="External"/><Relationship Id="rId7" Type="http://schemas.openxmlformats.org/officeDocument/2006/relationships/hyperlink" Target="https://fr.wikipedia.org/wiki/Dynamo" TargetMode="External"/><Relationship Id="rId2" Type="http://schemas.openxmlformats.org/officeDocument/2006/relationships/hyperlink" Target="https://fr.wikipedia.org/wiki/%C3%89lectrom%C3%A9canique" TargetMode="External"/><Relationship Id="rId1" Type="http://schemas.openxmlformats.org/officeDocument/2006/relationships/slideLayout" Target="../slideLayouts/slideLayout2.xml"/><Relationship Id="rId6" Type="http://schemas.openxmlformats.org/officeDocument/2006/relationships/hyperlink" Target="https://fr.wikipedia.org/wiki/G%C3%A9n%C3%A9rateur_%C3%A9lectrique" TargetMode="External"/><Relationship Id="rId5" Type="http://schemas.openxmlformats.org/officeDocument/2006/relationships/hyperlink" Target="https://fr.wikipedia.org/wiki/%C3%89nergie_m%C3%A9canique" TargetMode="External"/><Relationship Id="rId4" Type="http://schemas.openxmlformats.org/officeDocument/2006/relationships/hyperlink" Target="https://fr.wikipedia.org/wiki/%C3%89nergie_%C3%A9lectrique" TargetMode="External"/><Relationship Id="rId9" Type="http://schemas.openxmlformats.org/officeDocument/2006/relationships/hyperlink" Target="https://fr.wikipedia.org/wiki/Moteur"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000240"/>
            <a:ext cx="7772400" cy="1470025"/>
          </a:xfrm>
        </p:spPr>
        <p:txBody>
          <a:bodyPr>
            <a:noAutofit/>
          </a:bodyPr>
          <a:lstStyle/>
          <a:p>
            <a:r>
              <a:rPr lang="fr-FR" sz="5400" b="1" dirty="0" smtClean="0">
                <a:solidFill>
                  <a:srgbClr val="7030A0"/>
                </a:solidFill>
                <a:latin typeface="Times New Roman" pitchFamily="18" charset="0"/>
                <a:cs typeface="Times New Roman" pitchFamily="18" charset="0"/>
              </a:rPr>
              <a:t>Electrotechnique</a:t>
            </a:r>
            <a:br>
              <a:rPr lang="fr-FR" sz="5400" b="1" dirty="0" smtClean="0">
                <a:solidFill>
                  <a:srgbClr val="7030A0"/>
                </a:solidFill>
                <a:latin typeface="Times New Roman" pitchFamily="18" charset="0"/>
                <a:cs typeface="Times New Roman" pitchFamily="18" charset="0"/>
              </a:rPr>
            </a:br>
            <a:r>
              <a:rPr lang="fr-FR" sz="5400" b="1" dirty="0" smtClean="0">
                <a:solidFill>
                  <a:srgbClr val="FF0000"/>
                </a:solidFill>
                <a:latin typeface="Times New Roman" pitchFamily="18" charset="0"/>
                <a:cs typeface="Times New Roman" pitchFamily="18" charset="0"/>
              </a:rPr>
              <a:t>suite</a:t>
            </a:r>
            <a:r>
              <a:rPr lang="fr-FR" sz="5400" b="1" dirty="0" smtClean="0">
                <a:solidFill>
                  <a:srgbClr val="7030A0"/>
                </a:solidFill>
                <a:latin typeface="Times New Roman" pitchFamily="18" charset="0"/>
                <a:cs typeface="Times New Roman" pitchFamily="18" charset="0"/>
              </a:rPr>
              <a:t> </a:t>
            </a:r>
            <a:endParaRPr lang="fr-FR" sz="5400" b="1" dirty="0">
              <a:solidFill>
                <a:srgbClr val="7030A0"/>
              </a:solidFill>
              <a:latin typeface="Times New Roman" pitchFamily="18" charset="0"/>
              <a:cs typeface="Times New Roman" pitchFamily="18" charset="0"/>
            </a:endParaRPr>
          </a:p>
        </p:txBody>
      </p:sp>
      <p:sp>
        <p:nvSpPr>
          <p:cNvPr id="3" name="Sous-titre 2"/>
          <p:cNvSpPr>
            <a:spLocks noGrp="1"/>
          </p:cNvSpPr>
          <p:nvPr>
            <p:ph type="subTitle" idx="1"/>
          </p:nvPr>
        </p:nvSpPr>
        <p:spPr>
          <a:xfrm>
            <a:off x="1357290" y="4143380"/>
            <a:ext cx="6400800" cy="642942"/>
          </a:xfrm>
        </p:spPr>
        <p:txBody>
          <a:bodyPr>
            <a:normAutofit/>
          </a:bodyPr>
          <a:lstStyle/>
          <a:p>
            <a:r>
              <a:rPr lang="fr-FR" sz="3600" b="1" smtClean="0">
                <a:solidFill>
                  <a:srgbClr val="FF0000"/>
                </a:solidFill>
              </a:rPr>
              <a:t>2023-2024</a:t>
            </a:r>
            <a:endParaRPr lang="fr-FR" sz="36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5852" y="214290"/>
            <a:ext cx="6586526" cy="582594"/>
          </a:xfrm>
        </p:spPr>
        <p:txBody>
          <a:bodyPr>
            <a:normAutofit/>
          </a:bodyPr>
          <a:lstStyle/>
          <a:p>
            <a:r>
              <a:rPr lang="fr-FR" sz="2800" b="1" dirty="0" smtClean="0">
                <a:solidFill>
                  <a:srgbClr val="1209C7"/>
                </a:solidFill>
                <a:latin typeface="Times New Roman" pitchFamily="18" charset="0"/>
                <a:cs typeface="Times New Roman" pitchFamily="18" charset="0"/>
              </a:rPr>
              <a:t>Utilisation des moteurs à courant-continu</a:t>
            </a:r>
            <a:endParaRPr lang="fr-FR" sz="2800" dirty="0">
              <a:solidFill>
                <a:srgbClr val="1209C7"/>
              </a:solidFill>
              <a:latin typeface="Times New Roman" pitchFamily="18" charset="0"/>
              <a:cs typeface="Times New Roman" pitchFamily="18" charset="0"/>
            </a:endParaRPr>
          </a:p>
        </p:txBody>
      </p:sp>
      <p:sp>
        <p:nvSpPr>
          <p:cNvPr id="31745" name="Rectangle 1"/>
          <p:cNvSpPr>
            <a:spLocks noChangeArrowheads="1"/>
          </p:cNvSpPr>
          <p:nvPr/>
        </p:nvSpPr>
        <p:spPr bwMode="auto">
          <a:xfrm>
            <a:off x="285720" y="1071546"/>
            <a:ext cx="8572560" cy="2308324"/>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algn="justLow" defTabSz="914400" rtl="0" eaLnBrk="1" fontAlgn="base" latinLnBrk="0" hangingPunct="1">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Les moteurs à courant continu sont utilisés sur les systèmes nécessitant des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vitesses variables</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On les rencontre principalement dans les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systèmes de traction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locomotive</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métro</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chariot de manutention électrique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1747" name="Picture 3" descr="Locomotive électrique — Wikipédia"/>
          <p:cNvPicPr>
            <a:picLocks noChangeAspect="1" noChangeArrowheads="1"/>
          </p:cNvPicPr>
          <p:nvPr/>
        </p:nvPicPr>
        <p:blipFill>
          <a:blip r:embed="rId2" cstate="print"/>
          <a:srcRect/>
          <a:stretch>
            <a:fillRect/>
          </a:stretch>
        </p:blipFill>
        <p:spPr bwMode="auto">
          <a:xfrm>
            <a:off x="285720" y="3643314"/>
            <a:ext cx="3824289" cy="293965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1749" name="AutoShape 5" descr="CHASTAGNER : location chariot électrique 300 kg - manuten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1751" name="Picture 7" descr="CHASTAGNER : location chariot électrique 300 kg - manutention"/>
          <p:cNvPicPr>
            <a:picLocks noChangeAspect="1" noChangeArrowheads="1"/>
          </p:cNvPicPr>
          <p:nvPr/>
        </p:nvPicPr>
        <p:blipFill>
          <a:blip r:embed="rId3" cstate="print"/>
          <a:srcRect/>
          <a:stretch>
            <a:fillRect/>
          </a:stretch>
        </p:blipFill>
        <p:spPr bwMode="auto">
          <a:xfrm>
            <a:off x="5072066" y="3643314"/>
            <a:ext cx="3786182" cy="29289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43174" y="285728"/>
            <a:ext cx="3829048" cy="500066"/>
          </a:xfrm>
        </p:spPr>
        <p:txBody>
          <a:bodyPr>
            <a:noAutofit/>
          </a:bodyPr>
          <a:lstStyle/>
          <a:p>
            <a:r>
              <a:rPr lang="fr-FR" sz="2800" b="1" dirty="0" smtClean="0">
                <a:solidFill>
                  <a:srgbClr val="1209C7"/>
                </a:solidFill>
                <a:latin typeface="Times New Roman" pitchFamily="18" charset="0"/>
                <a:cs typeface="Times New Roman" pitchFamily="18" charset="0"/>
              </a:rPr>
              <a:t/>
            </a:r>
            <a:br>
              <a:rPr lang="fr-FR" sz="2800" b="1" dirty="0" smtClean="0">
                <a:solidFill>
                  <a:srgbClr val="1209C7"/>
                </a:solidFill>
                <a:latin typeface="Times New Roman" pitchFamily="18" charset="0"/>
                <a:cs typeface="Times New Roman" pitchFamily="18" charset="0"/>
              </a:rPr>
            </a:br>
            <a:r>
              <a:rPr lang="fr-FR" sz="2800" b="1" dirty="0" smtClean="0">
                <a:solidFill>
                  <a:srgbClr val="1209C7"/>
                </a:solidFill>
                <a:latin typeface="Times New Roman" pitchFamily="18" charset="0"/>
                <a:cs typeface="Times New Roman" pitchFamily="18" charset="0"/>
              </a:rPr>
              <a:t>Avantages</a:t>
            </a:r>
            <a:r>
              <a:rPr lang="fr-FR" sz="2800" b="1" dirty="0" smtClean="0">
                <a:solidFill>
                  <a:srgbClr val="1209C7"/>
                </a:solidFill>
              </a:rPr>
              <a:t> </a:t>
            </a:r>
            <a:r>
              <a:rPr lang="fr-FR" sz="2800" dirty="0" smtClean="0">
                <a:solidFill>
                  <a:srgbClr val="1209C7"/>
                </a:solidFill>
              </a:rPr>
              <a:t/>
            </a:r>
            <a:br>
              <a:rPr lang="fr-FR" sz="2800" dirty="0" smtClean="0">
                <a:solidFill>
                  <a:srgbClr val="1209C7"/>
                </a:solidFill>
              </a:rPr>
            </a:br>
            <a:endParaRPr lang="fr-FR" sz="2800" dirty="0">
              <a:solidFill>
                <a:srgbClr val="1209C7"/>
              </a:solidFill>
            </a:endParaRPr>
          </a:p>
        </p:txBody>
      </p:sp>
      <p:sp>
        <p:nvSpPr>
          <p:cNvPr id="33793" name="Rectangle 1"/>
          <p:cNvSpPr>
            <a:spLocks noChangeArrowheads="1"/>
          </p:cNvSpPr>
          <p:nvPr/>
        </p:nvSpPr>
        <p:spPr bwMode="auto">
          <a:xfrm>
            <a:off x="214282" y="1643050"/>
            <a:ext cx="8715436" cy="3970318"/>
          </a:xfrm>
          <a:prstGeom prst="rect">
            <a:avLst/>
          </a:prstGeom>
          <a:solidFill>
            <a:schemeClr val="accent4">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defTabSz="914400" rtl="0" eaLnBrk="1" fontAlgn="base" latinLnBrk="0" hangingPunct="1">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très facile de faire varier la vitesse de rotation par modification de la tension d'alimentation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U</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en utilisant des ponts redresseurs commandés ou des hacheurs.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Commande facile.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Connexion directe sur batteries possible.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Facilement réversible.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Couple au démarrage réglable et important.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643174" y="428604"/>
            <a:ext cx="3829048" cy="500066"/>
          </a:xfrm>
        </p:spPr>
        <p:txBody>
          <a:bodyPr>
            <a:noAutofit/>
          </a:bodyPr>
          <a:lstStyle/>
          <a:p>
            <a:r>
              <a:rPr lang="fr-FR" sz="2800" b="1" dirty="0" smtClean="0">
                <a:solidFill>
                  <a:srgbClr val="1209C7"/>
                </a:solidFill>
                <a:latin typeface="Times New Roman" pitchFamily="18" charset="0"/>
                <a:cs typeface="Times New Roman" pitchFamily="18" charset="0"/>
              </a:rPr>
              <a:t/>
            </a:r>
            <a:br>
              <a:rPr lang="fr-FR" sz="2800" b="1" dirty="0" smtClean="0">
                <a:solidFill>
                  <a:srgbClr val="1209C7"/>
                </a:solidFill>
                <a:latin typeface="Times New Roman" pitchFamily="18" charset="0"/>
                <a:cs typeface="Times New Roman" pitchFamily="18" charset="0"/>
              </a:rPr>
            </a:br>
            <a:r>
              <a:rPr lang="fr-FR" sz="2800" b="1" dirty="0" smtClean="0">
                <a:solidFill>
                  <a:srgbClr val="1209C7"/>
                </a:solidFill>
                <a:latin typeface="Times New Roman" pitchFamily="18" charset="0"/>
                <a:cs typeface="Times New Roman" pitchFamily="18" charset="0"/>
              </a:rPr>
              <a:t>Inconvénients</a:t>
            </a:r>
            <a:r>
              <a:rPr lang="fr-FR" sz="2800" b="1" dirty="0" smtClean="0"/>
              <a:t> </a:t>
            </a:r>
            <a:r>
              <a:rPr lang="fr-FR" sz="2800" dirty="0" smtClean="0">
                <a:solidFill>
                  <a:srgbClr val="1209C7"/>
                </a:solidFill>
              </a:rPr>
              <a:t/>
            </a:r>
            <a:br>
              <a:rPr lang="fr-FR" sz="2800" dirty="0" smtClean="0">
                <a:solidFill>
                  <a:srgbClr val="1209C7"/>
                </a:solidFill>
              </a:rPr>
            </a:br>
            <a:endParaRPr lang="fr-FR" sz="2800" dirty="0">
              <a:solidFill>
                <a:srgbClr val="1209C7"/>
              </a:solidFill>
            </a:endParaRPr>
          </a:p>
        </p:txBody>
      </p:sp>
      <p:sp>
        <p:nvSpPr>
          <p:cNvPr id="34817" name="Rectangle 1"/>
          <p:cNvSpPr>
            <a:spLocks noChangeArrowheads="1"/>
          </p:cNvSpPr>
          <p:nvPr/>
        </p:nvSpPr>
        <p:spPr bwMode="auto">
          <a:xfrm>
            <a:off x="428596" y="1571612"/>
            <a:ext cx="8358246" cy="2962065"/>
          </a:xfrm>
          <a:prstGeom prst="rect">
            <a:avLst/>
          </a:prstGeom>
          <a:solidFill>
            <a:schemeClr val="accent4">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Prix élevé.</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Emballement possible.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Maintenance nécessaire.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Tension au démarrage à contrôler.</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Source importante de nuisances (étincelles).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24" y="214290"/>
            <a:ext cx="7429552" cy="584775"/>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r>
              <a:rPr lang="fr-FR" sz="3200" b="1" dirty="0" smtClean="0">
                <a:solidFill>
                  <a:srgbClr val="FF0000"/>
                </a:solidFill>
                <a:latin typeface="Times New Roman" pitchFamily="18" charset="0"/>
                <a:cs typeface="Times New Roman" pitchFamily="18" charset="0"/>
              </a:rPr>
              <a:t>MACHINE A COURANT ALTERNATIF</a:t>
            </a:r>
            <a:endParaRPr lang="fr-FR" sz="3200" dirty="0">
              <a:solidFill>
                <a:srgbClr val="FF0000"/>
              </a:solidFill>
              <a:latin typeface="Times New Roman" pitchFamily="18" charset="0"/>
              <a:cs typeface="Times New Roman" pitchFamily="18" charset="0"/>
            </a:endParaRPr>
          </a:p>
        </p:txBody>
      </p:sp>
      <p:sp>
        <p:nvSpPr>
          <p:cNvPr id="5" name="Rectangle 4"/>
          <p:cNvSpPr/>
          <p:nvPr/>
        </p:nvSpPr>
        <p:spPr>
          <a:xfrm>
            <a:off x="3143240" y="1000108"/>
            <a:ext cx="2880147"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r>
              <a:rPr lang="fr-FR" sz="2400" b="1" dirty="0" smtClean="0">
                <a:solidFill>
                  <a:srgbClr val="1209C7"/>
                </a:solidFill>
                <a:latin typeface="Times New Roman" pitchFamily="18" charset="0"/>
                <a:cs typeface="Times New Roman" pitchFamily="18" charset="0"/>
              </a:rPr>
              <a:t>Machine Synchrone </a:t>
            </a:r>
            <a:endParaRPr lang="fr-FR" sz="2400" dirty="0">
              <a:solidFill>
                <a:srgbClr val="1209C7"/>
              </a:solidFill>
              <a:latin typeface="Times New Roman" pitchFamily="18" charset="0"/>
              <a:cs typeface="Times New Roman" pitchFamily="18" charset="0"/>
            </a:endParaRPr>
          </a:p>
        </p:txBody>
      </p:sp>
      <p:sp>
        <p:nvSpPr>
          <p:cNvPr id="35841" name="Rectangle 1"/>
          <p:cNvSpPr>
            <a:spLocks noChangeArrowheads="1"/>
          </p:cNvSpPr>
          <p:nvPr/>
        </p:nvSpPr>
        <p:spPr bwMode="auto">
          <a:xfrm>
            <a:off x="214282" y="1609868"/>
            <a:ext cx="8715436" cy="5078313"/>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La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machine synchrone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est un système électrique permettant de convertir de l’énergie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mécanique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en énergie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électrique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4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génératrice</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est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inversement</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4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moteur</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Comme dans toutes les machines tournantes, on distingue la partie fixe appelée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stator</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permettant la création d’un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champ tournant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au moyen de courants alternatifs, alors que le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rotor</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(la partie tournante) va créer un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champ continu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qui va tourner lors de la rotation de la machine.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 moteur est appelé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SYNCHRONE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car son rotor tourne en synchronisme avec le champ tournant produit par le stator.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357290" y="214290"/>
            <a:ext cx="6586526" cy="582594"/>
          </a:xfrm>
        </p:spPr>
        <p:txBody>
          <a:bodyPr>
            <a:normAutofit/>
          </a:bodyPr>
          <a:lstStyle/>
          <a:p>
            <a:r>
              <a:rPr lang="fr-FR" sz="2800" b="1" dirty="0" smtClean="0">
                <a:solidFill>
                  <a:srgbClr val="1209C7"/>
                </a:solidFill>
                <a:latin typeface="Times New Roman" pitchFamily="18" charset="0"/>
                <a:cs typeface="Times New Roman" pitchFamily="18" charset="0"/>
              </a:rPr>
              <a:t>Utilisation des moteurs Synchrone</a:t>
            </a:r>
            <a:endParaRPr lang="fr-FR" sz="2800" dirty="0">
              <a:solidFill>
                <a:srgbClr val="1209C7"/>
              </a:solidFill>
              <a:latin typeface="Times New Roman" pitchFamily="18" charset="0"/>
              <a:cs typeface="Times New Roman" pitchFamily="18" charset="0"/>
            </a:endParaRPr>
          </a:p>
        </p:txBody>
      </p:sp>
      <p:sp>
        <p:nvSpPr>
          <p:cNvPr id="36865" name="Rectangle 1"/>
          <p:cNvSpPr>
            <a:spLocks noChangeArrowheads="1"/>
          </p:cNvSpPr>
          <p:nvPr/>
        </p:nvSpPr>
        <p:spPr bwMode="auto">
          <a:xfrm>
            <a:off x="214282" y="1142984"/>
            <a:ext cx="8715436" cy="4457952"/>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algn="justLow" defTabSz="914400" rtl="0" eaLnBrk="1" fontAlgn="base" latinLnBrk="0" hangingPunct="1">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C'est ce type de machine qui fournit l'énergie électrique appelée par le réseau de distribution dans les centrales électriques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alternateur</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Elle a également été utilisée en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traction ferroviaire </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rôle moteur</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dans le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TGV</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on la rencontre peu dans les applications domestiques.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Low"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moteurs synchrones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sont utilisés en vitesse lente comme: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Ventilateur</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broyeur</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laminoir</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horloge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Turbocompresseur</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pompe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groupe convertisseur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 tension alternative sinusoïdale en tension continue.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643174" y="285728"/>
            <a:ext cx="3829048" cy="500066"/>
          </a:xfrm>
        </p:spPr>
        <p:txBody>
          <a:bodyPr>
            <a:noAutofit/>
          </a:bodyPr>
          <a:lstStyle/>
          <a:p>
            <a:r>
              <a:rPr lang="fr-FR" sz="2800" b="1" dirty="0" smtClean="0">
                <a:solidFill>
                  <a:srgbClr val="1209C7"/>
                </a:solidFill>
                <a:latin typeface="Times New Roman" pitchFamily="18" charset="0"/>
                <a:cs typeface="Times New Roman" pitchFamily="18" charset="0"/>
              </a:rPr>
              <a:t/>
            </a:r>
            <a:br>
              <a:rPr lang="fr-FR" sz="2800" b="1" dirty="0" smtClean="0">
                <a:solidFill>
                  <a:srgbClr val="1209C7"/>
                </a:solidFill>
                <a:latin typeface="Times New Roman" pitchFamily="18" charset="0"/>
                <a:cs typeface="Times New Roman" pitchFamily="18" charset="0"/>
              </a:rPr>
            </a:br>
            <a:r>
              <a:rPr lang="fr-FR" sz="2800" b="1" dirty="0" smtClean="0">
                <a:solidFill>
                  <a:srgbClr val="1209C7"/>
                </a:solidFill>
                <a:latin typeface="Times New Roman" pitchFamily="18" charset="0"/>
                <a:cs typeface="Times New Roman" pitchFamily="18" charset="0"/>
              </a:rPr>
              <a:t>Avantages</a:t>
            </a:r>
            <a:r>
              <a:rPr lang="fr-FR" sz="2800" b="1" dirty="0" smtClean="0">
                <a:solidFill>
                  <a:srgbClr val="1209C7"/>
                </a:solidFill>
              </a:rPr>
              <a:t> </a:t>
            </a:r>
            <a:r>
              <a:rPr lang="fr-FR" sz="2800" dirty="0" smtClean="0">
                <a:solidFill>
                  <a:srgbClr val="1209C7"/>
                </a:solidFill>
              </a:rPr>
              <a:t/>
            </a:r>
            <a:br>
              <a:rPr lang="fr-FR" sz="2800" dirty="0" smtClean="0">
                <a:solidFill>
                  <a:srgbClr val="1209C7"/>
                </a:solidFill>
              </a:rPr>
            </a:br>
            <a:endParaRPr lang="fr-FR" sz="2800" dirty="0">
              <a:solidFill>
                <a:srgbClr val="1209C7"/>
              </a:solidFill>
            </a:endParaRPr>
          </a:p>
        </p:txBody>
      </p:sp>
      <p:sp>
        <p:nvSpPr>
          <p:cNvPr id="5" name="Rectangle 4"/>
          <p:cNvSpPr/>
          <p:nvPr/>
        </p:nvSpPr>
        <p:spPr>
          <a:xfrm>
            <a:off x="214282" y="1000108"/>
            <a:ext cx="8643998" cy="2308324"/>
          </a:xfrm>
          <a:prstGeom prst="rect">
            <a:avLst/>
          </a:prstGeom>
          <a:solidFill>
            <a:schemeClr val="bg2"/>
          </a:solidFill>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buFont typeface="Wingdings" pitchFamily="2" charset="2"/>
              <a:buChar char="Ø"/>
            </a:pPr>
            <a:r>
              <a:rPr lang="fr-FR" sz="2400" dirty="0" smtClean="0">
                <a:latin typeface="Times New Roman" pitchFamily="18" charset="0"/>
                <a:cs typeface="Times New Roman" pitchFamily="18" charset="0"/>
              </a:rPr>
              <a:t>La machine synchrone est plus facile à réaliser et plus robuste que le moteur à courant continu. Son rendement est proche de 99%. </a:t>
            </a:r>
          </a:p>
          <a:p>
            <a:pPr algn="just">
              <a:lnSpc>
                <a:spcPct val="150000"/>
              </a:lnSpc>
              <a:buFont typeface="Wingdings" pitchFamily="2" charset="2"/>
              <a:buChar char="Ø"/>
            </a:pPr>
            <a:r>
              <a:rPr lang="fr-FR" sz="2400" dirty="0" smtClean="0">
                <a:latin typeface="Times New Roman" pitchFamily="18" charset="0"/>
                <a:cs typeface="Times New Roman" pitchFamily="18" charset="0"/>
              </a:rPr>
              <a:t>tourner à vitesse constante et de pouvoir fournir des tensions triphasées équilibrées de fréquence stable.</a:t>
            </a:r>
          </a:p>
        </p:txBody>
      </p:sp>
      <p:sp>
        <p:nvSpPr>
          <p:cNvPr id="6" name="Titre 1"/>
          <p:cNvSpPr txBox="1">
            <a:spLocks/>
          </p:cNvSpPr>
          <p:nvPr/>
        </p:nvSpPr>
        <p:spPr>
          <a:xfrm>
            <a:off x="2714612" y="3857628"/>
            <a:ext cx="3829048" cy="500066"/>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rgbClr val="1209C7"/>
                </a:solidFill>
                <a:effectLst/>
                <a:uLnTx/>
                <a:uFillTx/>
                <a:latin typeface="Times New Roman" pitchFamily="18" charset="0"/>
                <a:ea typeface="+mj-ea"/>
                <a:cs typeface="Times New Roman" pitchFamily="18" charset="0"/>
              </a:rPr>
              <a:t/>
            </a:r>
            <a:br>
              <a:rPr kumimoji="0" lang="fr-FR" sz="2800" b="1" i="0" u="none" strike="noStrike" kern="1200" cap="none" spc="0" normalizeH="0" baseline="0" noProof="0" dirty="0" smtClean="0">
                <a:ln>
                  <a:noFill/>
                </a:ln>
                <a:solidFill>
                  <a:srgbClr val="1209C7"/>
                </a:solidFill>
                <a:effectLst/>
                <a:uLnTx/>
                <a:uFillTx/>
                <a:latin typeface="Times New Roman" pitchFamily="18" charset="0"/>
                <a:ea typeface="+mj-ea"/>
                <a:cs typeface="Times New Roman" pitchFamily="18" charset="0"/>
              </a:rPr>
            </a:br>
            <a:r>
              <a:rPr kumimoji="0" lang="fr-FR" sz="2800" b="1" i="0" u="none" strike="noStrike" kern="1200" cap="none" spc="0" normalizeH="0" baseline="0" noProof="0" dirty="0" smtClean="0">
                <a:ln>
                  <a:noFill/>
                </a:ln>
                <a:solidFill>
                  <a:srgbClr val="1209C7"/>
                </a:solidFill>
                <a:effectLst/>
                <a:uLnTx/>
                <a:uFillTx/>
                <a:latin typeface="Times New Roman" pitchFamily="18" charset="0"/>
                <a:ea typeface="+mj-ea"/>
                <a:cs typeface="Times New Roman" pitchFamily="18" charset="0"/>
              </a:rPr>
              <a:t>Inconvénients</a:t>
            </a:r>
            <a:r>
              <a:rPr kumimoji="0" lang="fr-FR" sz="2800" b="1" i="0" u="none" strike="noStrike" kern="1200" cap="none" spc="0" normalizeH="0" baseline="0" noProof="0" dirty="0" smtClean="0">
                <a:ln>
                  <a:noFill/>
                </a:ln>
                <a:solidFill>
                  <a:schemeClr val="tx1"/>
                </a:solidFill>
                <a:effectLst/>
                <a:uLnTx/>
                <a:uFillTx/>
                <a:latin typeface="+mj-lt"/>
                <a:ea typeface="+mj-ea"/>
                <a:cs typeface="+mj-cs"/>
              </a:rPr>
              <a:t> </a:t>
            </a:r>
            <a:r>
              <a:rPr kumimoji="0" lang="fr-FR" sz="2800" b="0" i="0" u="none" strike="noStrike" kern="1200" cap="none" spc="0" normalizeH="0" baseline="0" noProof="0" dirty="0" smtClean="0">
                <a:ln>
                  <a:noFill/>
                </a:ln>
                <a:solidFill>
                  <a:srgbClr val="1209C7"/>
                </a:solidFill>
                <a:effectLst/>
                <a:uLnTx/>
                <a:uFillTx/>
                <a:latin typeface="+mj-lt"/>
                <a:ea typeface="+mj-ea"/>
                <a:cs typeface="+mj-cs"/>
              </a:rPr>
              <a:t/>
            </a:r>
            <a:br>
              <a:rPr kumimoji="0" lang="fr-FR" sz="2800" b="0" i="0" u="none" strike="noStrike" kern="1200" cap="none" spc="0" normalizeH="0" baseline="0" noProof="0" dirty="0" smtClean="0">
                <a:ln>
                  <a:noFill/>
                </a:ln>
                <a:solidFill>
                  <a:srgbClr val="1209C7"/>
                </a:solidFill>
                <a:effectLst/>
                <a:uLnTx/>
                <a:uFillTx/>
                <a:latin typeface="+mj-lt"/>
                <a:ea typeface="+mj-ea"/>
                <a:cs typeface="+mj-cs"/>
              </a:rPr>
            </a:br>
            <a:endParaRPr kumimoji="0" lang="fr-FR" sz="2800" b="0" i="0" u="none" strike="noStrike" kern="1200" cap="none" spc="0" normalizeH="0" baseline="0" noProof="0" dirty="0">
              <a:ln>
                <a:noFill/>
              </a:ln>
              <a:solidFill>
                <a:srgbClr val="1209C7"/>
              </a:solidFill>
              <a:effectLst/>
              <a:uLnTx/>
              <a:uFillTx/>
              <a:latin typeface="+mj-lt"/>
              <a:ea typeface="+mj-ea"/>
              <a:cs typeface="+mj-cs"/>
            </a:endParaRPr>
          </a:p>
        </p:txBody>
      </p:sp>
      <p:sp>
        <p:nvSpPr>
          <p:cNvPr id="38913" name="Rectangle 1"/>
          <p:cNvSpPr>
            <a:spLocks noChangeArrowheads="1"/>
          </p:cNvSpPr>
          <p:nvPr/>
        </p:nvSpPr>
        <p:spPr bwMode="auto">
          <a:xfrm>
            <a:off x="214282" y="4967454"/>
            <a:ext cx="8572560" cy="1200329"/>
          </a:xfrm>
          <a:prstGeom prst="rect">
            <a:avLst/>
          </a:prstGeom>
          <a:solidFill>
            <a:schemeClr val="bg2"/>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Wingdings" pitchFamily="2" charset="2"/>
              <a:buChar char="Ø"/>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Coûteuse et moins robuste que la machine asynchrone.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Ø"/>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Elle ne peut pas démarrer simplement de façon autonome.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43240" y="214290"/>
            <a:ext cx="3034677"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r>
              <a:rPr lang="fr-FR" sz="2400" b="1" dirty="0" smtClean="0">
                <a:solidFill>
                  <a:srgbClr val="1209C7"/>
                </a:solidFill>
                <a:latin typeface="Times New Roman" pitchFamily="18" charset="0"/>
                <a:cs typeface="Times New Roman" pitchFamily="18" charset="0"/>
              </a:rPr>
              <a:t>Machine Asynchrone </a:t>
            </a:r>
            <a:endParaRPr lang="fr-FR" sz="2400" dirty="0">
              <a:solidFill>
                <a:srgbClr val="1209C7"/>
              </a:solidFill>
              <a:latin typeface="Times New Roman" pitchFamily="18" charset="0"/>
              <a:cs typeface="Times New Roman" pitchFamily="18" charset="0"/>
            </a:endParaRPr>
          </a:p>
        </p:txBody>
      </p:sp>
      <p:sp>
        <p:nvSpPr>
          <p:cNvPr id="37889" name="Rectangle 1"/>
          <p:cNvSpPr>
            <a:spLocks noChangeArrowheads="1"/>
          </p:cNvSpPr>
          <p:nvPr/>
        </p:nvSpPr>
        <p:spPr bwMode="auto">
          <a:xfrm>
            <a:off x="214282" y="1214422"/>
            <a:ext cx="8715436" cy="3970318"/>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machine asynchrone </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est la machine à courant alternatif la plus répandue (surtout comme moteur dans une gamme de puissance allant de quelques centaines de watts à plusieurs milliers de kilowatts). elle est réversible. Elle comprend généralement :</a:t>
            </a:r>
            <a:endParaRPr kumimoji="0" lang="fr-FR" sz="24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Un stator triphasé</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comportant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paires de pôles par phase;</a:t>
            </a:r>
            <a:endParaRPr kumimoji="0" lang="fr-FR" sz="24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Un rotor</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constitué de conducteurs mis en circuit fermé. On rencontre deux types: </a:t>
            </a:r>
            <a:r>
              <a:rPr kumimoji="0" lang="fr-FR" sz="2400" b="1" i="0" u="none" strike="noStrike" cap="none" normalizeH="0" baseline="0" dirty="0" smtClean="0">
                <a:ln>
                  <a:noFill/>
                </a:ln>
                <a:solidFill>
                  <a:srgbClr val="1209C7"/>
                </a:solidFill>
                <a:effectLst/>
                <a:latin typeface="Times New Roman" pitchFamily="18" charset="0"/>
                <a:ea typeface="Calibri" pitchFamily="34" charset="0"/>
                <a:cs typeface="Times New Roman" pitchFamily="18" charset="0"/>
              </a:rPr>
              <a:t>Rotor bobiné</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1209C7"/>
                </a:solidFill>
                <a:effectLst/>
                <a:latin typeface="Times New Roman" pitchFamily="18" charset="0"/>
                <a:ea typeface="Calibri" pitchFamily="34" charset="0"/>
                <a:cs typeface="Times New Roman" pitchFamily="18" charset="0"/>
              </a:rPr>
              <a:t>Rotor à cage</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240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357290" y="214290"/>
            <a:ext cx="6586526" cy="582594"/>
          </a:xfrm>
        </p:spPr>
        <p:txBody>
          <a:bodyPr>
            <a:normAutofit/>
          </a:bodyPr>
          <a:lstStyle/>
          <a:p>
            <a:r>
              <a:rPr lang="fr-FR" sz="2800" b="1" dirty="0" smtClean="0">
                <a:solidFill>
                  <a:srgbClr val="1209C7"/>
                </a:solidFill>
                <a:latin typeface="Times New Roman" pitchFamily="18" charset="0"/>
                <a:cs typeface="Times New Roman" pitchFamily="18" charset="0"/>
              </a:rPr>
              <a:t>Utilisation des </a:t>
            </a:r>
            <a:r>
              <a:rPr lang="fr-FR" sz="2800" b="1" smtClean="0">
                <a:solidFill>
                  <a:srgbClr val="1209C7"/>
                </a:solidFill>
                <a:latin typeface="Times New Roman" pitchFamily="18" charset="0"/>
                <a:cs typeface="Times New Roman" pitchFamily="18" charset="0"/>
              </a:rPr>
              <a:t>moteurs </a:t>
            </a:r>
            <a:r>
              <a:rPr lang="fr-FR" sz="2800" b="1" smtClean="0">
                <a:solidFill>
                  <a:srgbClr val="1209C7"/>
                </a:solidFill>
                <a:latin typeface="Times New Roman" pitchFamily="18" charset="0"/>
                <a:cs typeface="Times New Roman" pitchFamily="18" charset="0"/>
              </a:rPr>
              <a:t>Asynchrone</a:t>
            </a:r>
            <a:endParaRPr lang="fr-FR" sz="2800" dirty="0">
              <a:solidFill>
                <a:srgbClr val="1209C7"/>
              </a:solidFill>
              <a:latin typeface="Times New Roman" pitchFamily="18" charset="0"/>
              <a:cs typeface="Times New Roman" pitchFamily="18" charset="0"/>
            </a:endParaRPr>
          </a:p>
        </p:txBody>
      </p:sp>
      <p:sp>
        <p:nvSpPr>
          <p:cNvPr id="5" name="Rectangle 4"/>
          <p:cNvSpPr/>
          <p:nvPr/>
        </p:nvSpPr>
        <p:spPr>
          <a:xfrm>
            <a:off x="285720" y="1071546"/>
            <a:ext cx="8643998" cy="2308324"/>
          </a:xfrm>
          <a:prstGeom prst="rect">
            <a:avLst/>
          </a:prstGeom>
          <a:solidFill>
            <a:schemeClr val="accent5">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pPr>
            <a:r>
              <a:rPr lang="fr-FR" sz="2400" dirty="0" smtClean="0">
                <a:latin typeface="Times New Roman" pitchFamily="18" charset="0"/>
                <a:cs typeface="Times New Roman" pitchFamily="18" charset="0"/>
              </a:rPr>
              <a:t>On les utilise dans de nombreux dispositifs domestiques (</a:t>
            </a:r>
            <a:r>
              <a:rPr lang="fr-FR" sz="2400" b="1" dirty="0" smtClean="0">
                <a:latin typeface="Times New Roman" pitchFamily="18" charset="0"/>
                <a:cs typeface="Times New Roman" pitchFamily="18" charset="0"/>
              </a:rPr>
              <a:t>machines à laver</a:t>
            </a: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tondeuse électrique…</a:t>
            </a:r>
            <a:r>
              <a:rPr lang="fr-FR" sz="2400" b="1" dirty="0" err="1" smtClean="0">
                <a:latin typeface="Times New Roman" pitchFamily="18" charset="0"/>
                <a:cs typeface="Times New Roman" pitchFamily="18" charset="0"/>
              </a:rPr>
              <a:t>etc</a:t>
            </a:r>
            <a:r>
              <a:rPr lang="fr-FR" sz="2400" dirty="0" smtClean="0">
                <a:latin typeface="Times New Roman" pitchFamily="18" charset="0"/>
                <a:cs typeface="Times New Roman" pitchFamily="18" charset="0"/>
              </a:rPr>
              <a:t>), dans des dispositifs industriels (</a:t>
            </a:r>
            <a:r>
              <a:rPr lang="fr-FR" sz="2400" b="1" dirty="0" smtClean="0">
                <a:latin typeface="Times New Roman" pitchFamily="18" charset="0"/>
                <a:cs typeface="Times New Roman" pitchFamily="18" charset="0"/>
              </a:rPr>
              <a:t>machine outil</a:t>
            </a:r>
            <a:r>
              <a:rPr lang="fr-FR" sz="2400" dirty="0" smtClean="0">
                <a:latin typeface="Times New Roman" pitchFamily="18" charset="0"/>
                <a:cs typeface="Times New Roman" pitchFamily="18" charset="0"/>
              </a:rPr>
              <a:t>…) et pour la </a:t>
            </a:r>
            <a:r>
              <a:rPr lang="fr-FR" sz="2400" b="1" dirty="0" smtClean="0">
                <a:latin typeface="Times New Roman" pitchFamily="18" charset="0"/>
                <a:cs typeface="Times New Roman" pitchFamily="18" charset="0"/>
              </a:rPr>
              <a:t>traction ferroviaire </a:t>
            </a:r>
            <a:r>
              <a:rPr lang="fr-FR" sz="2400" dirty="0" smtClean="0">
                <a:latin typeface="Times New Roman" pitchFamily="18" charset="0"/>
                <a:cs typeface="Times New Roman" pitchFamily="18" charset="0"/>
              </a:rPr>
              <a:t>dans les derniers modèles de TGV, </a:t>
            </a:r>
            <a:r>
              <a:rPr lang="fr-FR" sz="2400" b="1" dirty="0" smtClean="0">
                <a:latin typeface="Times New Roman" pitchFamily="18" charset="0"/>
                <a:cs typeface="Times New Roman" pitchFamily="18" charset="0"/>
              </a:rPr>
              <a:t>métro</a:t>
            </a: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train</a:t>
            </a: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voiture électrique</a:t>
            </a:r>
            <a:r>
              <a:rPr lang="fr-FR" sz="24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p:txBody>
      </p:sp>
      <p:pic>
        <p:nvPicPr>
          <p:cNvPr id="43010" name="Picture 2" descr="Machines - outils"/>
          <p:cNvPicPr>
            <a:picLocks noChangeAspect="1" noChangeArrowheads="1"/>
          </p:cNvPicPr>
          <p:nvPr/>
        </p:nvPicPr>
        <p:blipFill>
          <a:blip r:embed="rId2" cstate="print"/>
          <a:srcRect/>
          <a:stretch>
            <a:fillRect/>
          </a:stretch>
        </p:blipFill>
        <p:spPr bwMode="auto">
          <a:xfrm>
            <a:off x="357158" y="3571876"/>
            <a:ext cx="3076575" cy="28575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3012" name="Picture 4" descr="Guide - Bien choisir : Lave Linge | Boulanger"/>
          <p:cNvPicPr>
            <a:picLocks noChangeAspect="1" noChangeArrowheads="1"/>
          </p:cNvPicPr>
          <p:nvPr/>
        </p:nvPicPr>
        <p:blipFill>
          <a:blip r:embed="rId3" cstate="print"/>
          <a:srcRect/>
          <a:stretch>
            <a:fillRect/>
          </a:stretch>
        </p:blipFill>
        <p:spPr bwMode="auto">
          <a:xfrm>
            <a:off x="3643306" y="3571876"/>
            <a:ext cx="5286412" cy="28575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643174" y="285728"/>
            <a:ext cx="3829048" cy="500066"/>
          </a:xfrm>
        </p:spPr>
        <p:txBody>
          <a:bodyPr>
            <a:noAutofit/>
          </a:bodyPr>
          <a:lstStyle/>
          <a:p>
            <a:r>
              <a:rPr lang="fr-FR" sz="2800" b="1" dirty="0" smtClean="0">
                <a:solidFill>
                  <a:srgbClr val="1209C7"/>
                </a:solidFill>
                <a:latin typeface="Times New Roman" pitchFamily="18" charset="0"/>
                <a:cs typeface="Times New Roman" pitchFamily="18" charset="0"/>
              </a:rPr>
              <a:t/>
            </a:r>
            <a:br>
              <a:rPr lang="fr-FR" sz="2800" b="1" dirty="0" smtClean="0">
                <a:solidFill>
                  <a:srgbClr val="1209C7"/>
                </a:solidFill>
                <a:latin typeface="Times New Roman" pitchFamily="18" charset="0"/>
                <a:cs typeface="Times New Roman" pitchFamily="18" charset="0"/>
              </a:rPr>
            </a:br>
            <a:r>
              <a:rPr lang="fr-FR" sz="2800" b="1" dirty="0" smtClean="0">
                <a:solidFill>
                  <a:srgbClr val="1209C7"/>
                </a:solidFill>
                <a:latin typeface="Times New Roman" pitchFamily="18" charset="0"/>
                <a:cs typeface="Times New Roman" pitchFamily="18" charset="0"/>
              </a:rPr>
              <a:t>Avantages</a:t>
            </a:r>
            <a:r>
              <a:rPr lang="fr-FR" sz="2800" b="1" dirty="0" smtClean="0">
                <a:solidFill>
                  <a:srgbClr val="1209C7"/>
                </a:solidFill>
              </a:rPr>
              <a:t> </a:t>
            </a:r>
            <a:r>
              <a:rPr lang="fr-FR" sz="2800" dirty="0" smtClean="0">
                <a:solidFill>
                  <a:srgbClr val="1209C7"/>
                </a:solidFill>
              </a:rPr>
              <a:t/>
            </a:r>
            <a:br>
              <a:rPr lang="fr-FR" sz="2800" dirty="0" smtClean="0">
                <a:solidFill>
                  <a:srgbClr val="1209C7"/>
                </a:solidFill>
              </a:rPr>
            </a:br>
            <a:endParaRPr lang="fr-FR" sz="2800" dirty="0">
              <a:solidFill>
                <a:srgbClr val="1209C7"/>
              </a:solidFill>
            </a:endParaRPr>
          </a:p>
        </p:txBody>
      </p:sp>
      <p:sp>
        <p:nvSpPr>
          <p:cNvPr id="5" name="Rectangle 4"/>
          <p:cNvSpPr/>
          <p:nvPr/>
        </p:nvSpPr>
        <p:spPr>
          <a:xfrm>
            <a:off x="214282" y="1000108"/>
            <a:ext cx="8643998" cy="1687963"/>
          </a:xfrm>
          <a:prstGeom prst="rect">
            <a:avLst/>
          </a:prstGeom>
          <a:solidFill>
            <a:schemeClr val="bg2"/>
          </a:solidFill>
        </p:spPr>
        <p:style>
          <a:lnRef idx="2">
            <a:schemeClr val="dk1"/>
          </a:lnRef>
          <a:fillRef idx="1">
            <a:schemeClr val="lt1"/>
          </a:fillRef>
          <a:effectRef idx="0">
            <a:schemeClr val="dk1"/>
          </a:effectRef>
          <a:fontRef idx="minor">
            <a:schemeClr val="dk1"/>
          </a:fontRef>
        </p:style>
        <p:txBody>
          <a:bodyPr wrap="square">
            <a:spAutoFit/>
          </a:bodyPr>
          <a:lstStyle/>
          <a:p>
            <a:pPr lvl="0" algn="just">
              <a:lnSpc>
                <a:spcPct val="150000"/>
              </a:lnSpc>
            </a:pPr>
            <a:r>
              <a:rPr lang="fr-FR" sz="2400" dirty="0" smtClean="0">
                <a:latin typeface="Times New Roman" pitchFamily="18" charset="0"/>
                <a:cs typeface="Times New Roman" pitchFamily="18" charset="0"/>
              </a:rPr>
              <a:t>Robuste, facile à construire, </a:t>
            </a:r>
            <a:r>
              <a:rPr lang="fr-FR" sz="2400" b="1" dirty="0" smtClean="0">
                <a:latin typeface="Times New Roman" pitchFamily="18" charset="0"/>
                <a:cs typeface="Times New Roman" pitchFamily="18" charset="0"/>
              </a:rPr>
              <a:t>leur coût est inférieur à celui des autres machines</a:t>
            </a:r>
            <a:r>
              <a:rPr lang="fr-FR" sz="2400" dirty="0" smtClean="0">
                <a:latin typeface="Times New Roman" pitchFamily="18" charset="0"/>
                <a:cs typeface="Times New Roman" pitchFamily="18" charset="0"/>
              </a:rPr>
              <a:t> donc bon marché, grande durée de vie avec un minimum d'entretien.</a:t>
            </a:r>
            <a:endParaRPr lang="fr-FR" sz="2400" dirty="0">
              <a:latin typeface="Times New Roman" pitchFamily="18" charset="0"/>
              <a:cs typeface="Times New Roman" pitchFamily="18" charset="0"/>
            </a:endParaRPr>
          </a:p>
        </p:txBody>
      </p:sp>
      <p:sp>
        <p:nvSpPr>
          <p:cNvPr id="6" name="Titre 1"/>
          <p:cNvSpPr txBox="1">
            <a:spLocks/>
          </p:cNvSpPr>
          <p:nvPr/>
        </p:nvSpPr>
        <p:spPr>
          <a:xfrm>
            <a:off x="2786050" y="3571876"/>
            <a:ext cx="3829048" cy="500066"/>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rgbClr val="1209C7"/>
                </a:solidFill>
                <a:effectLst/>
                <a:uLnTx/>
                <a:uFillTx/>
                <a:latin typeface="Times New Roman" pitchFamily="18" charset="0"/>
                <a:ea typeface="+mj-ea"/>
                <a:cs typeface="Times New Roman" pitchFamily="18" charset="0"/>
              </a:rPr>
              <a:t/>
            </a:r>
            <a:br>
              <a:rPr kumimoji="0" lang="fr-FR" sz="2800" b="1" i="0" u="none" strike="noStrike" kern="1200" cap="none" spc="0" normalizeH="0" baseline="0" noProof="0" dirty="0" smtClean="0">
                <a:ln>
                  <a:noFill/>
                </a:ln>
                <a:solidFill>
                  <a:srgbClr val="1209C7"/>
                </a:solidFill>
                <a:effectLst/>
                <a:uLnTx/>
                <a:uFillTx/>
                <a:latin typeface="Times New Roman" pitchFamily="18" charset="0"/>
                <a:ea typeface="+mj-ea"/>
                <a:cs typeface="Times New Roman" pitchFamily="18" charset="0"/>
              </a:rPr>
            </a:br>
            <a:r>
              <a:rPr kumimoji="0" lang="fr-FR" sz="2800" b="1" i="0" u="none" strike="noStrike" kern="1200" cap="none" spc="0" normalizeH="0" baseline="0" noProof="0" dirty="0" smtClean="0">
                <a:ln>
                  <a:noFill/>
                </a:ln>
                <a:solidFill>
                  <a:srgbClr val="1209C7"/>
                </a:solidFill>
                <a:effectLst/>
                <a:uLnTx/>
                <a:uFillTx/>
                <a:latin typeface="Times New Roman" pitchFamily="18" charset="0"/>
                <a:ea typeface="+mj-ea"/>
                <a:cs typeface="Times New Roman" pitchFamily="18" charset="0"/>
              </a:rPr>
              <a:t>Inconvénients</a:t>
            </a:r>
            <a:r>
              <a:rPr kumimoji="0" lang="fr-FR" sz="2800" b="1" i="0" u="none" strike="noStrike" kern="1200" cap="none" spc="0" normalizeH="0" baseline="0" noProof="0" dirty="0" smtClean="0">
                <a:ln>
                  <a:noFill/>
                </a:ln>
                <a:solidFill>
                  <a:schemeClr val="tx1"/>
                </a:solidFill>
                <a:effectLst/>
                <a:uLnTx/>
                <a:uFillTx/>
                <a:latin typeface="+mj-lt"/>
                <a:ea typeface="+mj-ea"/>
                <a:cs typeface="+mj-cs"/>
              </a:rPr>
              <a:t> </a:t>
            </a:r>
            <a:r>
              <a:rPr kumimoji="0" lang="fr-FR" sz="2800" b="0" i="0" u="none" strike="noStrike" kern="1200" cap="none" spc="0" normalizeH="0" baseline="0" noProof="0" dirty="0" smtClean="0">
                <a:ln>
                  <a:noFill/>
                </a:ln>
                <a:solidFill>
                  <a:srgbClr val="1209C7"/>
                </a:solidFill>
                <a:effectLst/>
                <a:uLnTx/>
                <a:uFillTx/>
                <a:latin typeface="+mj-lt"/>
                <a:ea typeface="+mj-ea"/>
                <a:cs typeface="+mj-cs"/>
              </a:rPr>
              <a:t/>
            </a:r>
            <a:br>
              <a:rPr kumimoji="0" lang="fr-FR" sz="2800" b="0" i="0" u="none" strike="noStrike" kern="1200" cap="none" spc="0" normalizeH="0" baseline="0" noProof="0" dirty="0" smtClean="0">
                <a:ln>
                  <a:noFill/>
                </a:ln>
                <a:solidFill>
                  <a:srgbClr val="1209C7"/>
                </a:solidFill>
                <a:effectLst/>
                <a:uLnTx/>
                <a:uFillTx/>
                <a:latin typeface="+mj-lt"/>
                <a:ea typeface="+mj-ea"/>
                <a:cs typeface="+mj-cs"/>
              </a:rPr>
            </a:br>
            <a:endParaRPr kumimoji="0" lang="fr-FR" sz="2800" b="0" i="0" u="none" strike="noStrike" kern="1200" cap="none" spc="0" normalizeH="0" baseline="0" noProof="0" dirty="0">
              <a:ln>
                <a:noFill/>
              </a:ln>
              <a:solidFill>
                <a:srgbClr val="1209C7"/>
              </a:solidFill>
              <a:effectLst/>
              <a:uLnTx/>
              <a:uFillTx/>
              <a:latin typeface="+mj-lt"/>
              <a:ea typeface="+mj-ea"/>
              <a:cs typeface="+mj-cs"/>
            </a:endParaRPr>
          </a:p>
        </p:txBody>
      </p:sp>
      <p:sp>
        <p:nvSpPr>
          <p:cNvPr id="38913" name="Rectangle 1"/>
          <p:cNvSpPr>
            <a:spLocks noChangeArrowheads="1"/>
          </p:cNvSpPr>
          <p:nvPr/>
        </p:nvSpPr>
        <p:spPr bwMode="auto">
          <a:xfrm>
            <a:off x="214282" y="4429132"/>
            <a:ext cx="8643998" cy="461665"/>
          </a:xfrm>
          <a:prstGeom prst="rect">
            <a:avLst/>
          </a:prstGeom>
          <a:solidFill>
            <a:schemeClr val="bg2"/>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lvl="0"/>
            <a:r>
              <a:rPr lang="fr-FR" sz="2400" dirty="0" smtClean="0">
                <a:latin typeface="Times New Roman" pitchFamily="18" charset="0"/>
                <a:cs typeface="Times New Roman" pitchFamily="18" charset="0"/>
              </a:rPr>
              <a:t>Grand courant de démarrage jusqu'à </a:t>
            </a:r>
            <a:r>
              <a:rPr lang="fr-FR" sz="2400" b="1" dirty="0" smtClean="0">
                <a:latin typeface="Times New Roman" pitchFamily="18" charset="0"/>
                <a:cs typeface="Times New Roman" pitchFamily="18" charset="0"/>
              </a:rPr>
              <a:t>6 fois </a:t>
            </a:r>
            <a:r>
              <a:rPr lang="fr-FR" sz="2400" dirty="0" smtClean="0">
                <a:latin typeface="Times New Roman" pitchFamily="18" charset="0"/>
                <a:cs typeface="Times New Roman" pitchFamily="18" charset="0"/>
              </a:rPr>
              <a:t>le courant nominal.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7422" y="214290"/>
            <a:ext cx="4357718" cy="584775"/>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r>
              <a:rPr lang="fr-FR" sz="3200" b="1" dirty="0" smtClean="0">
                <a:solidFill>
                  <a:srgbClr val="FF0000"/>
                </a:solidFill>
                <a:latin typeface="Times New Roman" pitchFamily="18" charset="0"/>
                <a:cs typeface="Times New Roman" pitchFamily="18" charset="0"/>
              </a:rPr>
              <a:t>TRANSFORMATEUR </a:t>
            </a:r>
            <a:endParaRPr lang="fr-FR" sz="3200" dirty="0">
              <a:solidFill>
                <a:srgbClr val="FF0000"/>
              </a:solidFill>
              <a:latin typeface="Times New Roman" pitchFamily="18" charset="0"/>
              <a:cs typeface="Times New Roman" pitchFamily="18" charset="0"/>
            </a:endParaRPr>
          </a:p>
        </p:txBody>
      </p:sp>
      <p:sp>
        <p:nvSpPr>
          <p:cNvPr id="39937" name="Rectangle 1"/>
          <p:cNvSpPr>
            <a:spLocks noChangeArrowheads="1"/>
          </p:cNvSpPr>
          <p:nvPr/>
        </p:nvSpPr>
        <p:spPr bwMode="auto">
          <a:xfrm>
            <a:off x="214282" y="1500174"/>
            <a:ext cx="8643998" cy="4524315"/>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transformateur</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est une machine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statique</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qui permet de modifier le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niveau de tension </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du signal alternatif d'entrée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sans modifier sa fréquence.</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 exemple Il permet d’élever la tension, en sortie de centrale de production, de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20 000 </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à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400 000 </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volts, afin de rendre l’électricité transportable sur de longues distances, en limitant les pertes électriques. Il peut également abaisser la tension en fonction de l’utilisateur final et de ses besoins en électricité.</a:t>
            </a:r>
            <a:endParaRPr kumimoji="0" lang="fr-FR" sz="240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00232" y="357166"/>
            <a:ext cx="5786478" cy="646331"/>
          </a:xfrm>
          <a:prstGeom prst="rect">
            <a:avLst/>
          </a:prstGeom>
        </p:spPr>
        <p:txBody>
          <a:bodyPr wrap="square">
            <a:spAutoFit/>
          </a:bodyPr>
          <a:lstStyle/>
          <a:p>
            <a:r>
              <a:rPr lang="fr-FR" sz="3600" b="1" dirty="0" smtClean="0">
                <a:solidFill>
                  <a:srgbClr val="1209C7"/>
                </a:solidFill>
                <a:latin typeface="Times New Roman" pitchFamily="18" charset="0"/>
                <a:cs typeface="Times New Roman" pitchFamily="18" charset="0"/>
              </a:rPr>
              <a:t>Plan de la présentation </a:t>
            </a:r>
            <a:endParaRPr lang="fr-FR" sz="3600" dirty="0">
              <a:solidFill>
                <a:srgbClr val="1209C7"/>
              </a:solidFill>
            </a:endParaRPr>
          </a:p>
        </p:txBody>
      </p:sp>
      <p:sp>
        <p:nvSpPr>
          <p:cNvPr id="7" name="Sous-titre 2"/>
          <p:cNvSpPr txBox="1">
            <a:spLocks/>
          </p:cNvSpPr>
          <p:nvPr/>
        </p:nvSpPr>
        <p:spPr>
          <a:xfrm>
            <a:off x="571472" y="1357298"/>
            <a:ext cx="6500858"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342900" indent="-342900">
              <a:spcBef>
                <a:spcPct val="20000"/>
              </a:spcBef>
            </a:pPr>
            <a:r>
              <a:rPr lang="fr-FR" sz="2800" b="1" dirty="0" smtClean="0">
                <a:solidFill>
                  <a:srgbClr val="FF0000"/>
                </a:solidFill>
                <a:latin typeface="Times New Roman" pitchFamily="18" charset="0"/>
                <a:cs typeface="Times New Roman" pitchFamily="18" charset="0"/>
              </a:rPr>
              <a:t>INTRODUCTION </a:t>
            </a:r>
            <a:endParaRPr lang="fr-FR" sz="2800" dirty="0" smtClean="0">
              <a:solidFill>
                <a:srgbClr val="FF0000"/>
              </a:solidFill>
              <a:latin typeface="Times New Roman" pitchFamily="18" charset="0"/>
              <a:cs typeface="Times New Roman" pitchFamily="18" charset="0"/>
            </a:endParaRPr>
          </a:p>
        </p:txBody>
      </p:sp>
      <p:sp>
        <p:nvSpPr>
          <p:cNvPr id="8" name="Sous-titre 2"/>
          <p:cNvSpPr txBox="1">
            <a:spLocks/>
          </p:cNvSpPr>
          <p:nvPr/>
        </p:nvSpPr>
        <p:spPr>
          <a:xfrm>
            <a:off x="500034" y="2714620"/>
            <a:ext cx="6572296"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lvl="0"/>
            <a:r>
              <a:rPr lang="fr-FR" sz="2800" b="1" dirty="0" smtClean="0">
                <a:solidFill>
                  <a:srgbClr val="FF0000"/>
                </a:solidFill>
                <a:latin typeface="Times New Roman" pitchFamily="18" charset="0"/>
                <a:cs typeface="Times New Roman" pitchFamily="18" charset="0"/>
              </a:rPr>
              <a:t>MACHINE A COURANT CONTINU</a:t>
            </a:r>
            <a:endParaRPr lang="fr-FR" sz="2800" dirty="0">
              <a:solidFill>
                <a:srgbClr val="FF0000"/>
              </a:solidFill>
              <a:latin typeface="Times New Roman" pitchFamily="18" charset="0"/>
              <a:cs typeface="Times New Roman" pitchFamily="18" charset="0"/>
            </a:endParaRPr>
          </a:p>
        </p:txBody>
      </p:sp>
      <p:sp>
        <p:nvSpPr>
          <p:cNvPr id="10" name="Sous-titre 2"/>
          <p:cNvSpPr txBox="1">
            <a:spLocks/>
          </p:cNvSpPr>
          <p:nvPr/>
        </p:nvSpPr>
        <p:spPr>
          <a:xfrm>
            <a:off x="500034" y="4071942"/>
            <a:ext cx="6643734"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lvl="0"/>
            <a:r>
              <a:rPr lang="fr-FR" sz="2800" b="1" dirty="0" smtClean="0">
                <a:solidFill>
                  <a:srgbClr val="FF0000"/>
                </a:solidFill>
                <a:latin typeface="Times New Roman" pitchFamily="18" charset="0"/>
                <a:cs typeface="Times New Roman" pitchFamily="18" charset="0"/>
              </a:rPr>
              <a:t>MACHINE A COURANT ALTERNATIF</a:t>
            </a:r>
            <a:endParaRPr lang="fr-FR" sz="2800" dirty="0">
              <a:solidFill>
                <a:srgbClr val="FF0000"/>
              </a:solidFill>
              <a:latin typeface="Times New Roman" pitchFamily="18" charset="0"/>
              <a:cs typeface="Times New Roman" pitchFamily="18" charset="0"/>
            </a:endParaRPr>
          </a:p>
        </p:txBody>
      </p:sp>
      <p:sp>
        <p:nvSpPr>
          <p:cNvPr id="6" name="Sous-titre 2"/>
          <p:cNvSpPr txBox="1">
            <a:spLocks/>
          </p:cNvSpPr>
          <p:nvPr/>
        </p:nvSpPr>
        <p:spPr>
          <a:xfrm>
            <a:off x="571472" y="5357826"/>
            <a:ext cx="6572296" cy="57150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lvl="0"/>
            <a:r>
              <a:rPr lang="fr-FR" sz="2800" b="1" dirty="0" smtClean="0">
                <a:solidFill>
                  <a:srgbClr val="FF0000"/>
                </a:solidFill>
                <a:latin typeface="Times New Roman" pitchFamily="18" charset="0"/>
                <a:cs typeface="Times New Roman" pitchFamily="18" charset="0"/>
              </a:rPr>
              <a:t>TRANSFORMATEUR </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3000364" y="142852"/>
            <a:ext cx="2943188" cy="582594"/>
          </a:xfrm>
        </p:spPr>
        <p:txBody>
          <a:bodyPr>
            <a:normAutofit/>
          </a:bodyPr>
          <a:lstStyle/>
          <a:p>
            <a:r>
              <a:rPr lang="fr-FR" sz="2800" b="1" dirty="0" smtClean="0">
                <a:solidFill>
                  <a:srgbClr val="1209C7"/>
                </a:solidFill>
                <a:latin typeface="Times New Roman" pitchFamily="18" charset="0"/>
                <a:cs typeface="Times New Roman" pitchFamily="18" charset="0"/>
              </a:rPr>
              <a:t>Constitution</a:t>
            </a:r>
            <a:r>
              <a:rPr lang="fr-FR" sz="2800" b="1" dirty="0" smtClean="0"/>
              <a:t> </a:t>
            </a:r>
            <a:endParaRPr lang="fr-FR" sz="2800" dirty="0">
              <a:solidFill>
                <a:srgbClr val="1209C7"/>
              </a:solidFill>
              <a:latin typeface="Times New Roman" pitchFamily="18" charset="0"/>
              <a:cs typeface="Times New Roman" pitchFamily="18" charset="0"/>
            </a:endParaRPr>
          </a:p>
        </p:txBody>
      </p:sp>
      <p:sp>
        <p:nvSpPr>
          <p:cNvPr id="5" name="Rectangle 4"/>
          <p:cNvSpPr/>
          <p:nvPr/>
        </p:nvSpPr>
        <p:spPr>
          <a:xfrm>
            <a:off x="142844" y="857232"/>
            <a:ext cx="8786874" cy="1200329"/>
          </a:xfrm>
          <a:prstGeom prst="rect">
            <a:avLst/>
          </a:prstGeom>
          <a:solidFill>
            <a:schemeClr val="accent5">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pPr>
            <a:r>
              <a:rPr lang="fr-FR" sz="2400" dirty="0" smtClean="0">
                <a:latin typeface="Times New Roman" pitchFamily="18" charset="0"/>
                <a:cs typeface="Times New Roman" pitchFamily="18" charset="0"/>
              </a:rPr>
              <a:t>Le </a:t>
            </a:r>
            <a:r>
              <a:rPr lang="fr-FR" sz="2400" b="1" dirty="0" smtClean="0">
                <a:latin typeface="Times New Roman" pitchFamily="18" charset="0"/>
                <a:cs typeface="Times New Roman" pitchFamily="18" charset="0"/>
              </a:rPr>
              <a:t>transformateur</a:t>
            </a:r>
            <a:r>
              <a:rPr lang="fr-FR" sz="2400" dirty="0" smtClean="0">
                <a:latin typeface="Times New Roman" pitchFamily="18" charset="0"/>
                <a:cs typeface="Times New Roman" pitchFamily="18" charset="0"/>
              </a:rPr>
              <a:t> monophasé est constitué d’un </a:t>
            </a:r>
            <a:r>
              <a:rPr lang="fr-FR" sz="2400" u="sng" dirty="0" smtClean="0">
                <a:latin typeface="Times New Roman" pitchFamily="18" charset="0"/>
                <a:cs typeface="Times New Roman" pitchFamily="18" charset="0"/>
              </a:rPr>
              <a:t>circuit magnétique </a:t>
            </a:r>
            <a:r>
              <a:rPr lang="fr-FR" sz="2400" dirty="0" smtClean="0">
                <a:latin typeface="Times New Roman" pitchFamily="18" charset="0"/>
                <a:cs typeface="Times New Roman" pitchFamily="18" charset="0"/>
              </a:rPr>
              <a:t>sur lequel sont </a:t>
            </a:r>
            <a:r>
              <a:rPr lang="fr-FR" sz="2400" u="sng" dirty="0" smtClean="0">
                <a:latin typeface="Times New Roman" pitchFamily="18" charset="0"/>
                <a:cs typeface="Times New Roman" pitchFamily="18" charset="0"/>
              </a:rPr>
              <a:t>bobinés deux enroulements </a:t>
            </a:r>
            <a:r>
              <a:rPr lang="fr-FR" sz="2400" dirty="0" smtClean="0">
                <a:latin typeface="Times New Roman" pitchFamily="18" charset="0"/>
                <a:cs typeface="Times New Roman" pitchFamily="18" charset="0"/>
              </a:rPr>
              <a:t>électriques </a:t>
            </a:r>
            <a:r>
              <a:rPr lang="fr-FR" sz="2400" u="sng" dirty="0" smtClean="0">
                <a:latin typeface="Times New Roman" pitchFamily="18" charset="0"/>
                <a:cs typeface="Times New Roman" pitchFamily="18" charset="0"/>
              </a:rPr>
              <a:t>indépendants.</a:t>
            </a:r>
            <a:endParaRPr lang="fr-FR" sz="2400" u="sng" dirty="0">
              <a:latin typeface="Times New Roman" pitchFamily="18" charset="0"/>
              <a:cs typeface="Times New Roman" pitchFamily="18" charset="0"/>
            </a:endParaRPr>
          </a:p>
        </p:txBody>
      </p:sp>
      <p:pic>
        <p:nvPicPr>
          <p:cNvPr id="6" name="il_fi" descr="Afficher l'image d'origine"/>
          <p:cNvPicPr/>
          <p:nvPr/>
        </p:nvPicPr>
        <p:blipFill>
          <a:blip r:embed="rId2" cstate="print"/>
          <a:srcRect/>
          <a:stretch>
            <a:fillRect/>
          </a:stretch>
        </p:blipFill>
        <p:spPr bwMode="auto">
          <a:xfrm>
            <a:off x="1285852" y="2285992"/>
            <a:ext cx="6500858" cy="435771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928794" y="214290"/>
            <a:ext cx="5443518" cy="582594"/>
          </a:xfrm>
        </p:spPr>
        <p:txBody>
          <a:bodyPr>
            <a:normAutofit/>
          </a:bodyPr>
          <a:lstStyle/>
          <a:p>
            <a:r>
              <a:rPr lang="fr-FR" sz="2800" b="1" dirty="0" smtClean="0">
                <a:solidFill>
                  <a:srgbClr val="1209C7"/>
                </a:solidFill>
                <a:latin typeface="Times New Roman" pitchFamily="18" charset="0"/>
                <a:cs typeface="Times New Roman" pitchFamily="18" charset="0"/>
              </a:rPr>
              <a:t>Principe de Fonctionnement </a:t>
            </a:r>
            <a:endParaRPr lang="fr-FR" sz="2800" dirty="0">
              <a:solidFill>
                <a:srgbClr val="1209C7"/>
              </a:solidFill>
              <a:latin typeface="Times New Roman" pitchFamily="18" charset="0"/>
              <a:cs typeface="Times New Roman" pitchFamily="18" charset="0"/>
            </a:endParaRPr>
          </a:p>
        </p:txBody>
      </p:sp>
      <p:sp>
        <p:nvSpPr>
          <p:cNvPr id="5" name="Rectangle 4"/>
          <p:cNvSpPr/>
          <p:nvPr/>
        </p:nvSpPr>
        <p:spPr>
          <a:xfrm>
            <a:off x="285720" y="1071546"/>
            <a:ext cx="8572560" cy="3416320"/>
          </a:xfrm>
          <a:prstGeom prst="rect">
            <a:avLst/>
          </a:prstGeom>
          <a:solidFill>
            <a:schemeClr val="accent5">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pPr>
            <a:r>
              <a:rPr lang="fr-FR" sz="2400" dirty="0" smtClean="0">
                <a:latin typeface="Times New Roman" pitchFamily="18" charset="0"/>
                <a:cs typeface="Times New Roman" pitchFamily="18" charset="0"/>
              </a:rPr>
              <a:t>L’enroulement </a:t>
            </a:r>
            <a:r>
              <a:rPr lang="fr-FR" sz="2400" b="1" u="sng" dirty="0" smtClean="0">
                <a:latin typeface="Times New Roman" pitchFamily="18" charset="0"/>
                <a:cs typeface="Times New Roman" pitchFamily="18" charset="0"/>
              </a:rPr>
              <a:t>primaire</a:t>
            </a:r>
            <a:r>
              <a:rPr lang="fr-FR" sz="2400" dirty="0" smtClean="0">
                <a:latin typeface="Times New Roman" pitchFamily="18" charset="0"/>
                <a:cs typeface="Times New Roman" pitchFamily="18" charset="0"/>
              </a:rPr>
              <a:t> est alimenté par une source de tension sinusoïdale </a:t>
            </a:r>
            <a:r>
              <a:rPr lang="fr-FR" sz="2400" b="1" dirty="0" smtClean="0">
                <a:solidFill>
                  <a:srgbClr val="FF0000"/>
                </a:solidFill>
                <a:latin typeface="Times New Roman" pitchFamily="18" charset="0"/>
                <a:cs typeface="Times New Roman" pitchFamily="18" charset="0"/>
              </a:rPr>
              <a:t>U</a:t>
            </a:r>
            <a:r>
              <a:rPr lang="fr-FR" sz="1200" b="1" dirty="0" smtClean="0">
                <a:solidFill>
                  <a:srgbClr val="FF0000"/>
                </a:solidFill>
                <a:latin typeface="Times New Roman" pitchFamily="18" charset="0"/>
                <a:cs typeface="Times New Roman" pitchFamily="18" charset="0"/>
              </a:rPr>
              <a:t>1</a:t>
            </a:r>
            <a:r>
              <a:rPr lang="fr-FR" sz="2400" dirty="0" smtClean="0">
                <a:latin typeface="Times New Roman" pitchFamily="18" charset="0"/>
                <a:cs typeface="Times New Roman" pitchFamily="18" charset="0"/>
              </a:rPr>
              <a:t>. Cette tension produit dans le primaire un </a:t>
            </a:r>
            <a:r>
              <a:rPr lang="fr-FR" sz="2400" b="1" dirty="0" smtClean="0">
                <a:solidFill>
                  <a:srgbClr val="FF0000"/>
                </a:solidFill>
                <a:latin typeface="Times New Roman" pitchFamily="18" charset="0"/>
                <a:cs typeface="Times New Roman" pitchFamily="18" charset="0"/>
              </a:rPr>
              <a:t>courant i</a:t>
            </a:r>
            <a:r>
              <a:rPr lang="fr-FR" sz="1200" b="1" dirty="0" smtClean="0">
                <a:solidFill>
                  <a:srgbClr val="FF0000"/>
                </a:solidFill>
                <a:latin typeface="Times New Roman" pitchFamily="18" charset="0"/>
                <a:cs typeface="Times New Roman" pitchFamily="18" charset="0"/>
              </a:rPr>
              <a:t>1</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alternatif</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qui crée dans le circuit magnétique un flux magnétique variable</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 variation de ce flux crée dans l’enroulement </a:t>
            </a:r>
            <a:r>
              <a:rPr lang="fr-FR" sz="2400" b="1" u="sng" dirty="0" smtClean="0">
                <a:latin typeface="Times New Roman" pitchFamily="18" charset="0"/>
                <a:cs typeface="Times New Roman" pitchFamily="18" charset="0"/>
              </a:rPr>
              <a:t>secondaire</a:t>
            </a:r>
            <a:r>
              <a:rPr lang="fr-FR" sz="2400" dirty="0" smtClean="0">
                <a:latin typeface="Times New Roman" pitchFamily="18" charset="0"/>
                <a:cs typeface="Times New Roman" pitchFamily="18" charset="0"/>
              </a:rPr>
              <a:t> une force électromotrice sinusoïdale</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Ainsi apparait aux bornes du secondaire,</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une tension alternative sinusoïdale </a:t>
            </a:r>
            <a:r>
              <a:rPr lang="fr-FR" sz="2400" b="1" dirty="0" smtClean="0">
                <a:solidFill>
                  <a:srgbClr val="FF0000"/>
                </a:solidFill>
                <a:latin typeface="Times New Roman" pitchFamily="18" charset="0"/>
                <a:cs typeface="Times New Roman" pitchFamily="18" charset="0"/>
              </a:rPr>
              <a:t>U</a:t>
            </a:r>
            <a:r>
              <a:rPr lang="fr-FR" sz="1200" b="1" dirty="0" smtClean="0">
                <a:solidFill>
                  <a:srgbClr val="FF0000"/>
                </a:solidFill>
                <a:latin typeface="Times New Roman" pitchFamily="18" charset="0"/>
                <a:cs typeface="Times New Roman" pitchFamily="18" charset="0"/>
              </a:rPr>
              <a:t>2</a:t>
            </a:r>
            <a:r>
              <a:rPr lang="fr-FR" sz="2400" b="1"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643182"/>
            <a:ext cx="8229600" cy="1143000"/>
          </a:xfrm>
        </p:spPr>
        <p:txBody>
          <a:bodyPr>
            <a:normAutofit/>
          </a:bodyPr>
          <a:lstStyle/>
          <a:p>
            <a:r>
              <a:rPr lang="fr-FR" sz="5400" b="1" i="1" dirty="0" smtClean="0">
                <a:solidFill>
                  <a:srgbClr val="FF0000"/>
                </a:solidFill>
                <a:latin typeface="Times New Roman" pitchFamily="18" charset="0"/>
                <a:cs typeface="Times New Roman" pitchFamily="18" charset="0"/>
              </a:rPr>
              <a:t>Merci pour votre attention</a:t>
            </a:r>
            <a:endParaRPr lang="fr-FR" sz="5400" b="1" i="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728" y="3000372"/>
            <a:ext cx="6288901" cy="646331"/>
          </a:xfrm>
          <a:prstGeom prst="rect">
            <a:avLst/>
          </a:prstGeom>
          <a:solidFill>
            <a:schemeClr val="accent3">
              <a:lumMod val="40000"/>
              <a:lumOff val="60000"/>
            </a:schemeClr>
          </a:solidFill>
        </p:spPr>
        <p:style>
          <a:lnRef idx="2">
            <a:schemeClr val="dk1"/>
          </a:lnRef>
          <a:fillRef idx="1">
            <a:schemeClr val="lt1"/>
          </a:fillRef>
          <a:effectRef idx="0">
            <a:schemeClr val="dk1"/>
          </a:effectRef>
          <a:fontRef idx="minor">
            <a:schemeClr val="dk1"/>
          </a:fontRef>
        </p:style>
        <p:txBody>
          <a:bodyPr wrap="none">
            <a:spAutoFit/>
          </a:bodyPr>
          <a:lstStyle/>
          <a:p>
            <a:r>
              <a:rPr lang="fr-FR" sz="3600" b="1" dirty="0" smtClean="0">
                <a:solidFill>
                  <a:srgbClr val="FF0000"/>
                </a:solidFill>
                <a:latin typeface="Times New Roman" pitchFamily="18" charset="0"/>
                <a:cs typeface="Times New Roman" pitchFamily="18" charset="0"/>
              </a:rPr>
              <a:t>MACHINES  ÉLECTRIQUES</a:t>
            </a:r>
            <a:endParaRPr lang="fr-FR" sz="36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57422" y="214290"/>
            <a:ext cx="4514824" cy="631844"/>
          </a:xfrm>
          <a:solidFill>
            <a:schemeClr val="bg2"/>
          </a:solidFill>
        </p:spPr>
        <p:style>
          <a:lnRef idx="2">
            <a:schemeClr val="dk1"/>
          </a:lnRef>
          <a:fillRef idx="1">
            <a:schemeClr val="lt1"/>
          </a:fillRef>
          <a:effectRef idx="0">
            <a:schemeClr val="dk1"/>
          </a:effectRef>
          <a:fontRef idx="minor">
            <a:schemeClr val="dk1"/>
          </a:fontRef>
        </p:style>
        <p:txBody>
          <a:bodyPr>
            <a:normAutofit/>
          </a:bodyPr>
          <a:lstStyle/>
          <a:p>
            <a:pPr marL="342900" indent="-342900">
              <a:spcBef>
                <a:spcPct val="20000"/>
              </a:spcBef>
            </a:pPr>
            <a:r>
              <a:rPr lang="fr-FR" sz="3200" b="1" dirty="0" smtClean="0">
                <a:solidFill>
                  <a:srgbClr val="FF0000"/>
                </a:solidFill>
                <a:latin typeface="Times New Roman" pitchFamily="18" charset="0"/>
                <a:cs typeface="Times New Roman" pitchFamily="18" charset="0"/>
              </a:rPr>
              <a:t>INTRODUCTION </a:t>
            </a:r>
            <a:endParaRPr lang="fr-FR" sz="3200" dirty="0" smtClean="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214422"/>
            <a:ext cx="8715436" cy="5000660"/>
          </a:xfr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pPr>
              <a:lnSpc>
                <a:spcPct val="150000"/>
              </a:lnSpc>
              <a:buFont typeface="Wingdings" pitchFamily="2" charset="2"/>
              <a:buChar char="v"/>
            </a:pPr>
            <a:r>
              <a:rPr lang="fr-FR" sz="2400" dirty="0" smtClean="0">
                <a:latin typeface="Times New Roman" pitchFamily="18" charset="0"/>
                <a:cs typeface="Times New Roman" pitchFamily="18" charset="0"/>
              </a:rPr>
              <a:t>Une </a:t>
            </a:r>
            <a:r>
              <a:rPr lang="fr-FR" sz="2400" b="1" dirty="0" smtClean="0">
                <a:latin typeface="Times New Roman" pitchFamily="18" charset="0"/>
                <a:cs typeface="Times New Roman" pitchFamily="18" charset="0"/>
              </a:rPr>
              <a:t>machine électrique</a:t>
            </a:r>
            <a:r>
              <a:rPr lang="fr-FR" sz="2400" dirty="0" smtClean="0">
                <a:latin typeface="Times New Roman" pitchFamily="18" charset="0"/>
                <a:cs typeface="Times New Roman" pitchFamily="18" charset="0"/>
              </a:rPr>
              <a:t> est un dispositif </a:t>
            </a:r>
            <a:r>
              <a:rPr lang="fr-FR" sz="2400" dirty="0" smtClean="0">
                <a:latin typeface="Times New Roman" pitchFamily="18" charset="0"/>
                <a:cs typeface="Times New Roman" pitchFamily="18" charset="0"/>
                <a:hlinkClick r:id="rId2" tooltip="Électromécanique"/>
              </a:rPr>
              <a:t>électromécanique</a:t>
            </a:r>
            <a:r>
              <a:rPr lang="fr-FR" sz="2400" dirty="0" smtClean="0">
                <a:latin typeface="Times New Roman" pitchFamily="18" charset="0"/>
                <a:cs typeface="Times New Roman" pitchFamily="18" charset="0"/>
              </a:rPr>
              <a:t> fondé sur l'</a:t>
            </a:r>
            <a:r>
              <a:rPr lang="fr-FR" sz="2400" dirty="0" smtClean="0">
                <a:latin typeface="Times New Roman" pitchFamily="18" charset="0"/>
                <a:cs typeface="Times New Roman" pitchFamily="18" charset="0"/>
                <a:hlinkClick r:id="rId3" tooltip="Électromagnétisme"/>
              </a:rPr>
              <a:t>électromagnétisme</a:t>
            </a:r>
            <a:r>
              <a:rPr lang="fr-FR" sz="2400" dirty="0" smtClean="0">
                <a:latin typeface="Times New Roman" pitchFamily="18" charset="0"/>
                <a:cs typeface="Times New Roman" pitchFamily="18" charset="0"/>
              </a:rPr>
              <a:t> permettant la conversion d'</a:t>
            </a:r>
            <a:r>
              <a:rPr lang="fr-FR" sz="2400" dirty="0" smtClean="0">
                <a:latin typeface="Times New Roman" pitchFamily="18" charset="0"/>
                <a:cs typeface="Times New Roman" pitchFamily="18" charset="0"/>
                <a:hlinkClick r:id="rId4" tooltip="Énergie électrique"/>
              </a:rPr>
              <a:t>énergie électrique</a:t>
            </a:r>
            <a:r>
              <a:rPr lang="fr-FR" sz="2400" dirty="0" smtClean="0">
                <a:latin typeface="Times New Roman" pitchFamily="18" charset="0"/>
                <a:cs typeface="Times New Roman" pitchFamily="18" charset="0"/>
              </a:rPr>
              <a:t> par exemple en  </a:t>
            </a:r>
            <a:r>
              <a:rPr lang="fr-FR" sz="2400" dirty="0" smtClean="0">
                <a:latin typeface="Times New Roman" pitchFamily="18" charset="0"/>
                <a:cs typeface="Times New Roman" pitchFamily="18" charset="0"/>
                <a:hlinkClick r:id="rId5" tooltip="Énergie mécanique"/>
              </a:rPr>
              <a:t>énergie mécanique</a:t>
            </a:r>
            <a:r>
              <a:rPr lang="fr-FR" sz="2400" dirty="0" smtClean="0">
                <a:latin typeface="Times New Roman" pitchFamily="18" charset="0"/>
                <a:cs typeface="Times New Roman" pitchFamily="18" charset="0"/>
              </a:rPr>
              <a:t>. Ce processus est réversible et peut servir à produire de l'électricité :</a:t>
            </a:r>
          </a:p>
          <a:p>
            <a:pPr>
              <a:lnSpc>
                <a:spcPct val="150000"/>
              </a:lnSpc>
              <a:buFont typeface="Wingdings" pitchFamily="2" charset="2"/>
              <a:buChar char="v"/>
            </a:pPr>
            <a:r>
              <a:rPr lang="fr-FR" sz="2400" dirty="0" smtClean="0">
                <a:latin typeface="Times New Roman" pitchFamily="18" charset="0"/>
                <a:cs typeface="Times New Roman" pitchFamily="18" charset="0"/>
              </a:rPr>
              <a:t>les </a:t>
            </a:r>
            <a:r>
              <a:rPr lang="fr-FR" sz="2400" b="1" dirty="0" smtClean="0">
                <a:latin typeface="Times New Roman" pitchFamily="18" charset="0"/>
                <a:cs typeface="Times New Roman" pitchFamily="18" charset="0"/>
              </a:rPr>
              <a:t>machines électriques </a:t>
            </a:r>
            <a:r>
              <a:rPr lang="fr-FR" sz="2400" dirty="0" smtClean="0">
                <a:latin typeface="Times New Roman" pitchFamily="18" charset="0"/>
                <a:cs typeface="Times New Roman" pitchFamily="18" charset="0"/>
              </a:rPr>
              <a:t>produisant de l'énergie électrique à partir d'une énergie mécanique (</a:t>
            </a:r>
            <a:r>
              <a:rPr lang="fr-FR" sz="2400" dirty="0" smtClean="0">
                <a:latin typeface="Times New Roman" pitchFamily="18" charset="0"/>
                <a:cs typeface="Times New Roman" pitchFamily="18" charset="0"/>
                <a:hlinkClick r:id="rId6" tooltip="Générateur électrique"/>
              </a:rPr>
              <a:t>génératrices</a:t>
            </a:r>
            <a:r>
              <a:rPr lang="fr-FR"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hlinkClick r:id="rId7" tooltip="Dynamo"/>
              </a:rPr>
              <a:t>dynamos</a:t>
            </a:r>
            <a:r>
              <a:rPr lang="fr-FR" sz="2400" dirty="0" smtClean="0">
                <a:latin typeface="Times New Roman" pitchFamily="18" charset="0"/>
                <a:cs typeface="Times New Roman" pitchFamily="18" charset="0"/>
              </a:rPr>
              <a:t> ou </a:t>
            </a:r>
            <a:r>
              <a:rPr lang="fr-FR" sz="2400" dirty="0" smtClean="0">
                <a:latin typeface="Times New Roman" pitchFamily="18" charset="0"/>
                <a:cs typeface="Times New Roman" pitchFamily="18" charset="0"/>
                <a:hlinkClick r:id="rId8" tooltip="Machine synchrone"/>
              </a:rPr>
              <a:t>alternateurs</a:t>
            </a:r>
            <a:r>
              <a:rPr lang="fr-FR" sz="2400" dirty="0" smtClean="0">
                <a:latin typeface="Times New Roman" pitchFamily="18" charset="0"/>
                <a:cs typeface="Times New Roman" pitchFamily="18" charset="0"/>
              </a:rPr>
              <a:t>)</a:t>
            </a:r>
          </a:p>
          <a:p>
            <a:pPr>
              <a:lnSpc>
                <a:spcPct val="150000"/>
              </a:lnSpc>
              <a:buFont typeface="Wingdings" pitchFamily="2" charset="2"/>
              <a:buChar char="v"/>
            </a:pPr>
            <a:r>
              <a:rPr lang="fr-FR" sz="2400" dirty="0" smtClean="0">
                <a:latin typeface="Times New Roman" pitchFamily="18" charset="0"/>
                <a:cs typeface="Times New Roman" pitchFamily="18" charset="0"/>
              </a:rPr>
              <a:t>les </a:t>
            </a:r>
            <a:r>
              <a:rPr lang="fr-FR" sz="2400" b="1" dirty="0" smtClean="0">
                <a:latin typeface="Times New Roman" pitchFamily="18" charset="0"/>
                <a:cs typeface="Times New Roman" pitchFamily="18" charset="0"/>
              </a:rPr>
              <a:t>machines électriques </a:t>
            </a:r>
            <a:r>
              <a:rPr lang="fr-FR" sz="2400" dirty="0" smtClean="0">
                <a:latin typeface="Times New Roman" pitchFamily="18" charset="0"/>
                <a:cs typeface="Times New Roman" pitchFamily="18" charset="0"/>
              </a:rPr>
              <a:t>produisant une énergie mécanique à partir d'une énergie électrique ( </a:t>
            </a:r>
            <a:r>
              <a:rPr lang="fr-FR" sz="2400" dirty="0" smtClean="0">
                <a:latin typeface="Times New Roman" pitchFamily="18" charset="0"/>
                <a:cs typeface="Times New Roman" pitchFamily="18" charset="0"/>
                <a:hlinkClick r:id="rId9" tooltip="Moteur"/>
              </a:rPr>
              <a:t>moteurs</a:t>
            </a:r>
            <a:r>
              <a:rPr lang="fr-FR" sz="2400" dirty="0" smtClean="0">
                <a:latin typeface="Times New Roman" pitchFamily="18" charset="0"/>
                <a:cs typeface="Times New Roman" pitchFamily="18" charset="0"/>
              </a:rPr>
              <a:t>).</a:t>
            </a:r>
          </a:p>
          <a:p>
            <a:pPr algn="just">
              <a:lnSpc>
                <a:spcPct val="150000"/>
              </a:lnSpc>
              <a:buNone/>
            </a:pP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428728" y="0"/>
            <a:ext cx="6643734" cy="631844"/>
          </a:xfrm>
        </p:spPr>
        <p:txBody>
          <a:bodyPr>
            <a:normAutofit/>
          </a:bodyPr>
          <a:lstStyle/>
          <a:p>
            <a:pPr marL="342900" indent="-342900">
              <a:spcBef>
                <a:spcPct val="20000"/>
              </a:spcBef>
            </a:pPr>
            <a:r>
              <a:rPr lang="fr-FR" sz="2800" b="1" dirty="0" smtClean="0">
                <a:solidFill>
                  <a:srgbClr val="1209C7"/>
                </a:solidFill>
                <a:latin typeface="Times New Roman" pitchFamily="18" charset="0"/>
                <a:cs typeface="Times New Roman" pitchFamily="18" charset="0"/>
              </a:rPr>
              <a:t>Classement des machines électriques </a:t>
            </a:r>
            <a:endParaRPr lang="fr-FR" sz="2800" dirty="0" smtClean="0">
              <a:solidFill>
                <a:srgbClr val="1209C7"/>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cstate="print"/>
          <a:srcRect/>
          <a:stretch>
            <a:fillRect/>
          </a:stretch>
        </p:blipFill>
        <p:spPr bwMode="auto">
          <a:xfrm>
            <a:off x="285720" y="714357"/>
            <a:ext cx="8501122" cy="5786478"/>
          </a:xfrm>
          <a:prstGeom prst="rect">
            <a:avLst/>
          </a:prstGeom>
          <a:ln w="38100" cap="sq">
            <a:solidFill>
              <a:srgbClr val="FF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71736" y="214290"/>
            <a:ext cx="3970895" cy="523220"/>
          </a:xfrm>
          <a:prstGeom prst="rect">
            <a:avLst/>
          </a:prstGeom>
        </p:spPr>
        <p:txBody>
          <a:bodyPr wrap="none">
            <a:spAutoFit/>
          </a:bodyPr>
          <a:lstStyle/>
          <a:p>
            <a:pPr marL="342900" indent="-342900">
              <a:spcBef>
                <a:spcPct val="20000"/>
              </a:spcBef>
            </a:pPr>
            <a:r>
              <a:rPr lang="fr-FR" sz="2800" b="1" dirty="0" smtClean="0">
                <a:solidFill>
                  <a:srgbClr val="1209C7"/>
                </a:solidFill>
                <a:latin typeface="Times New Roman" pitchFamily="18" charset="0"/>
                <a:cs typeface="Times New Roman" pitchFamily="18" charset="0"/>
              </a:rPr>
              <a:t>Fonctionnement moteur </a:t>
            </a:r>
            <a:endParaRPr lang="fr-FR" sz="2800" dirty="0" smtClean="0">
              <a:solidFill>
                <a:srgbClr val="1209C7"/>
              </a:solidFill>
              <a:latin typeface="Times New Roman" pitchFamily="18" charset="0"/>
              <a:cs typeface="Times New Roman" pitchFamily="18" charset="0"/>
            </a:endParaRPr>
          </a:p>
        </p:txBody>
      </p:sp>
      <p:sp>
        <p:nvSpPr>
          <p:cNvPr id="6" name="Rectangle 5"/>
          <p:cNvSpPr/>
          <p:nvPr/>
        </p:nvSpPr>
        <p:spPr>
          <a:xfrm>
            <a:off x="285720" y="1214422"/>
            <a:ext cx="8572560" cy="830997"/>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r>
              <a:rPr lang="fr-FR" sz="2400" dirty="0" smtClean="0">
                <a:latin typeface="Times New Roman" pitchFamily="18" charset="0"/>
                <a:cs typeface="Times New Roman" pitchFamily="18" charset="0"/>
              </a:rPr>
              <a:t>L'énergie </a:t>
            </a:r>
            <a:r>
              <a:rPr lang="fr-FR" sz="2400" b="1" dirty="0" smtClean="0">
                <a:solidFill>
                  <a:srgbClr val="FF0000"/>
                </a:solidFill>
                <a:latin typeface="Times New Roman" pitchFamily="18" charset="0"/>
                <a:cs typeface="Times New Roman" pitchFamily="18" charset="0"/>
              </a:rPr>
              <a:t>électrique</a:t>
            </a:r>
            <a:r>
              <a:rPr lang="fr-FR" sz="2400" dirty="0" smtClean="0">
                <a:latin typeface="Times New Roman" pitchFamily="18" charset="0"/>
                <a:cs typeface="Times New Roman" pitchFamily="18" charset="0"/>
              </a:rPr>
              <a:t> est transformée en énergie </a:t>
            </a:r>
            <a:r>
              <a:rPr lang="fr-FR" sz="2400" b="1" dirty="0" smtClean="0">
                <a:solidFill>
                  <a:srgbClr val="FF0000"/>
                </a:solidFill>
                <a:latin typeface="Times New Roman" pitchFamily="18" charset="0"/>
                <a:cs typeface="Times New Roman" pitchFamily="18" charset="0"/>
              </a:rPr>
              <a:t>mécanique</a:t>
            </a:r>
            <a:r>
              <a:rPr lang="fr-FR" sz="2400" dirty="0" smtClean="0">
                <a:latin typeface="Times New Roman" pitchFamily="18" charset="0"/>
                <a:cs typeface="Times New Roman" pitchFamily="18" charset="0"/>
              </a:rPr>
              <a:t> (schéma ci-dessous): </a:t>
            </a:r>
            <a:endParaRPr lang="fr-FR" sz="2400" b="1" dirty="0">
              <a:solidFill>
                <a:srgbClr val="FF0000"/>
              </a:solidFill>
              <a:latin typeface="Times New Roman" pitchFamily="18" charset="0"/>
              <a:cs typeface="Times New Roman" pitchFamily="18" charset="0"/>
            </a:endParaRPr>
          </a:p>
        </p:txBody>
      </p:sp>
      <p:sp>
        <p:nvSpPr>
          <p:cNvPr id="2050" name="AutoShape 2" descr="Christopher Johnson no Twitter: &quot;#physicsfriday #physicalsciencefriday The  voltaic pile, invented by Alessandro Volta in 1800, was the first electric  battery. Its invention can be traced back to an argument between Volta &amp;amp;"/>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 name="Picture 2"/>
          <p:cNvPicPr>
            <a:picLocks noChangeAspect="1" noChangeArrowheads="1"/>
          </p:cNvPicPr>
          <p:nvPr/>
        </p:nvPicPr>
        <p:blipFill>
          <a:blip r:embed="rId2" cstate="print"/>
          <a:srcRect/>
          <a:stretch>
            <a:fillRect/>
          </a:stretch>
        </p:blipFill>
        <p:spPr bwMode="auto">
          <a:xfrm>
            <a:off x="285720" y="2571744"/>
            <a:ext cx="3500462" cy="28575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051" name="Picture 3"/>
          <p:cNvPicPr>
            <a:picLocks noChangeAspect="1" noChangeArrowheads="1"/>
          </p:cNvPicPr>
          <p:nvPr/>
        </p:nvPicPr>
        <p:blipFill>
          <a:blip r:embed="rId3" cstate="print"/>
          <a:srcRect/>
          <a:stretch>
            <a:fillRect/>
          </a:stretch>
        </p:blipFill>
        <p:spPr bwMode="auto">
          <a:xfrm>
            <a:off x="4071934" y="2571744"/>
            <a:ext cx="4824426" cy="27860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71736" y="214290"/>
            <a:ext cx="4591321" cy="523220"/>
          </a:xfrm>
          <a:prstGeom prst="rect">
            <a:avLst/>
          </a:prstGeom>
        </p:spPr>
        <p:txBody>
          <a:bodyPr wrap="none">
            <a:spAutoFit/>
          </a:bodyPr>
          <a:lstStyle/>
          <a:p>
            <a:pPr marL="342900" indent="-342900">
              <a:spcBef>
                <a:spcPct val="20000"/>
              </a:spcBef>
            </a:pPr>
            <a:r>
              <a:rPr lang="fr-FR" sz="2800" b="1" dirty="0" smtClean="0">
                <a:solidFill>
                  <a:srgbClr val="1209C7"/>
                </a:solidFill>
                <a:latin typeface="Times New Roman" pitchFamily="18" charset="0"/>
                <a:cs typeface="Times New Roman" pitchFamily="18" charset="0"/>
              </a:rPr>
              <a:t>Fonctionnement génératrice </a:t>
            </a:r>
            <a:endParaRPr lang="fr-FR" sz="2800" dirty="0" smtClean="0">
              <a:solidFill>
                <a:srgbClr val="1209C7"/>
              </a:solidFill>
              <a:latin typeface="Times New Roman" pitchFamily="18" charset="0"/>
              <a:cs typeface="Times New Roman" pitchFamily="18" charset="0"/>
            </a:endParaRPr>
          </a:p>
        </p:txBody>
      </p:sp>
      <p:sp>
        <p:nvSpPr>
          <p:cNvPr id="6" name="Rectangle 5"/>
          <p:cNvSpPr/>
          <p:nvPr/>
        </p:nvSpPr>
        <p:spPr>
          <a:xfrm>
            <a:off x="285720" y="1214422"/>
            <a:ext cx="8572560" cy="830997"/>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r>
              <a:rPr lang="fr-FR" sz="2400" dirty="0" smtClean="0">
                <a:latin typeface="Times New Roman" pitchFamily="18" charset="0"/>
                <a:cs typeface="Times New Roman" pitchFamily="18" charset="0"/>
              </a:rPr>
              <a:t>L'énergie </a:t>
            </a:r>
            <a:r>
              <a:rPr lang="fr-FR" sz="2400" b="1" dirty="0" smtClean="0">
                <a:solidFill>
                  <a:srgbClr val="FF0000"/>
                </a:solidFill>
                <a:latin typeface="Times New Roman" pitchFamily="18" charset="0"/>
                <a:cs typeface="Times New Roman" pitchFamily="18" charset="0"/>
              </a:rPr>
              <a:t>mécanique</a:t>
            </a:r>
            <a:r>
              <a:rPr lang="fr-FR" sz="2400" dirty="0" smtClean="0">
                <a:latin typeface="Times New Roman" pitchFamily="18" charset="0"/>
                <a:cs typeface="Times New Roman" pitchFamily="18" charset="0"/>
              </a:rPr>
              <a:t> est transformée en énergie </a:t>
            </a:r>
            <a:r>
              <a:rPr lang="fr-FR" sz="2400" b="1" dirty="0" smtClean="0">
                <a:solidFill>
                  <a:srgbClr val="FF0000"/>
                </a:solidFill>
                <a:latin typeface="Times New Roman" pitchFamily="18" charset="0"/>
                <a:cs typeface="Times New Roman" pitchFamily="18" charset="0"/>
              </a:rPr>
              <a:t>électrique</a:t>
            </a:r>
            <a:r>
              <a:rPr lang="fr-FR" sz="2400" dirty="0" smtClean="0">
                <a:latin typeface="Times New Roman" pitchFamily="18" charset="0"/>
                <a:cs typeface="Times New Roman" pitchFamily="18" charset="0"/>
              </a:rPr>
              <a:t> (schéma suivant):</a:t>
            </a:r>
            <a:endParaRPr lang="fr-FR" sz="2400" b="1" dirty="0">
              <a:solidFill>
                <a:srgbClr val="FF0000"/>
              </a:solidFill>
              <a:latin typeface="Times New Roman" pitchFamily="18" charset="0"/>
              <a:cs typeface="Times New Roman" pitchFamily="18" charset="0"/>
            </a:endParaRPr>
          </a:p>
        </p:txBody>
      </p:sp>
      <p:sp>
        <p:nvSpPr>
          <p:cNvPr id="2050" name="AutoShape 2" descr="Christopher Johnson no Twitter: &quot;#physicsfriday #physicalsciencefriday The  voltaic pile, invented by Alessandro Volta in 1800, was the first electric  battery. Its invention can be traced back to an argument between Volta &amp;amp;"/>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074" name="Picture 2"/>
          <p:cNvPicPr>
            <a:picLocks noChangeAspect="1" noChangeArrowheads="1"/>
          </p:cNvPicPr>
          <p:nvPr/>
        </p:nvPicPr>
        <p:blipFill>
          <a:blip r:embed="rId2" cstate="print"/>
          <a:srcRect/>
          <a:stretch>
            <a:fillRect/>
          </a:stretch>
        </p:blipFill>
        <p:spPr bwMode="auto">
          <a:xfrm>
            <a:off x="357158" y="2857496"/>
            <a:ext cx="3286148" cy="27146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075" name="Picture 3"/>
          <p:cNvPicPr>
            <a:picLocks noChangeAspect="1" noChangeArrowheads="1"/>
          </p:cNvPicPr>
          <p:nvPr/>
        </p:nvPicPr>
        <p:blipFill>
          <a:blip r:embed="rId3" cstate="print"/>
          <a:srcRect/>
          <a:stretch>
            <a:fillRect/>
          </a:stretch>
        </p:blipFill>
        <p:spPr bwMode="auto">
          <a:xfrm>
            <a:off x="4071934" y="2857496"/>
            <a:ext cx="4622703" cy="27146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2976" y="214290"/>
            <a:ext cx="6858048" cy="584775"/>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r>
              <a:rPr lang="fr-FR" sz="3200" b="1" dirty="0" smtClean="0">
                <a:solidFill>
                  <a:srgbClr val="FF0000"/>
                </a:solidFill>
                <a:latin typeface="Times New Roman" pitchFamily="18" charset="0"/>
                <a:cs typeface="Times New Roman" pitchFamily="18" charset="0"/>
              </a:rPr>
              <a:t>MACHINE A COURANT CONTINU</a:t>
            </a:r>
            <a:endParaRPr lang="fr-FR" sz="3200" dirty="0">
              <a:solidFill>
                <a:srgbClr val="FF0000"/>
              </a:solidFill>
              <a:latin typeface="Times New Roman" pitchFamily="18" charset="0"/>
              <a:cs typeface="Times New Roman" pitchFamily="18" charset="0"/>
            </a:endParaRPr>
          </a:p>
        </p:txBody>
      </p:sp>
      <p:sp>
        <p:nvSpPr>
          <p:cNvPr id="32770" name="AutoShape 2" descr="Michael Faraday — Wikipé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2772" name="AutoShape 4" descr="Michael Faraday. Biographie, Jeunesse, La percée scientifique, les  réalisations scientifiqu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2774" name="AutoShape 6" descr="Michael Faraday. Biographie, Jeunesse, La percée scientifique, les  réalisations scientifiqu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2778" name="AutoShape 10" descr="Slide 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1" name="Rectangle 1"/>
          <p:cNvSpPr>
            <a:spLocks noChangeArrowheads="1"/>
          </p:cNvSpPr>
          <p:nvPr/>
        </p:nvSpPr>
        <p:spPr bwMode="auto">
          <a:xfrm>
            <a:off x="214282" y="1252678"/>
            <a:ext cx="8643998" cy="5078313"/>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algn="justLow" defTabSz="914400" rtl="0" eaLnBrk="1" fontAlgn="base" latinLnBrk="0" hangingPunct="1">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La machine à courant continu est un convertisseur électromécanique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réversible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Elle 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 composée de deux circuits bobinés :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Low"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3333CD"/>
                </a:solidFill>
                <a:effectLst/>
                <a:latin typeface="Times New Roman" pitchFamily="18" charset="0"/>
                <a:ea typeface="Times New Roman" pitchFamily="18" charset="0"/>
                <a:cs typeface="Times New Roman" pitchFamily="18" charset="0"/>
              </a:rPr>
              <a:t>Un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circuit inducteur</a:t>
            </a:r>
            <a:r>
              <a:rPr kumimoji="0" lang="fr-FR"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3333CD"/>
                </a:solidFill>
                <a:effectLst/>
                <a:latin typeface="Times New Roman" pitchFamily="18" charset="0"/>
                <a:ea typeface="Calibri" pitchFamily="34" charset="0"/>
                <a:cs typeface="Times New Roman" pitchFamily="18" charset="0"/>
              </a:rPr>
              <a:t>(ou circuit d'excitation)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qui va créer le champ magnétique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d’excitation au sein du stator</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Low"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3333CD"/>
                </a:solidFill>
                <a:effectLst/>
                <a:latin typeface="Times New Roman" pitchFamily="18" charset="0"/>
                <a:ea typeface="Times New Roman" pitchFamily="18" charset="0"/>
                <a:cs typeface="Times New Roman" pitchFamily="18" charset="0"/>
              </a:rPr>
              <a:t>Un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circuit d’induit</a:t>
            </a:r>
            <a:r>
              <a:rPr kumimoji="0" lang="fr-FR"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situé au rotor (partie tournante de la machine)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dont lequel doit circuler le courant.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Low"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3333CD"/>
                </a:solidFill>
                <a:effectLst/>
                <a:latin typeface="Times New Roman" pitchFamily="18" charset="0"/>
                <a:ea typeface="Times New Roman" pitchFamily="18" charset="0"/>
                <a:cs typeface="Times New Roman" pitchFamily="18" charset="0"/>
              </a:rPr>
              <a:t>Le dispositif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collecteur/balais</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permet de faire circuler un courant dans l’induit.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428596" y="428604"/>
            <a:ext cx="8286808" cy="592935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TotalTime>
  <Words>778</Words>
  <Application>Microsoft Office PowerPoint</Application>
  <PresentationFormat>Affichage à l'écran (4:3)</PresentationFormat>
  <Paragraphs>66</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Electrotechnique suite </vt:lpstr>
      <vt:lpstr>Diapositive 2</vt:lpstr>
      <vt:lpstr>Diapositive 3</vt:lpstr>
      <vt:lpstr>INTRODUCTION </vt:lpstr>
      <vt:lpstr>Classement des machines électriques </vt:lpstr>
      <vt:lpstr>Diapositive 6</vt:lpstr>
      <vt:lpstr>Diapositive 7</vt:lpstr>
      <vt:lpstr>Diapositive 8</vt:lpstr>
      <vt:lpstr>Diapositive 9</vt:lpstr>
      <vt:lpstr>Utilisation des moteurs à courant-continu</vt:lpstr>
      <vt:lpstr> Avantages  </vt:lpstr>
      <vt:lpstr> Inconvénients  </vt:lpstr>
      <vt:lpstr>Diapositive 13</vt:lpstr>
      <vt:lpstr>Utilisation des moteurs Synchrone</vt:lpstr>
      <vt:lpstr> Avantages  </vt:lpstr>
      <vt:lpstr>Diapositive 16</vt:lpstr>
      <vt:lpstr>Utilisation des moteurs Asynchrone</vt:lpstr>
      <vt:lpstr> Avantages  </vt:lpstr>
      <vt:lpstr>Diapositive 19</vt:lpstr>
      <vt:lpstr>Constitution </vt:lpstr>
      <vt:lpstr>Principe de Fonctionnement </vt:lpstr>
      <vt:lpstr>Merci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ETAT de l’ART DE LA GENIE ELECTRIQUE</dc:title>
  <dc:creator>pc lenovo</dc:creator>
  <cp:lastModifiedBy>pc lenovo</cp:lastModifiedBy>
  <cp:revision>65</cp:revision>
  <dcterms:created xsi:type="dcterms:W3CDTF">2021-10-25T23:58:24Z</dcterms:created>
  <dcterms:modified xsi:type="dcterms:W3CDTF">2023-11-14T12:41:13Z</dcterms:modified>
</cp:coreProperties>
</file>