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4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B279047-CF9C-48DE-A130-2BC40DA1F9E9}"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B279047-CF9C-48DE-A130-2BC40DA1F9E9}"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B279047-CF9C-48DE-A130-2BC40DA1F9E9}"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B279047-CF9C-48DE-A130-2BC40DA1F9E9}"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BB279047-CF9C-48DE-A130-2BC40DA1F9E9}"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B279047-CF9C-48DE-A130-2BC40DA1F9E9}" type="datetimeFigureOut">
              <a:rPr lang="fr-FR" smtClean="0"/>
              <a:t>07/11/2023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39B1F1E-9B91-42EF-BBAD-52FACCA167B0}"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B279047-CF9C-48DE-A130-2BC40DA1F9E9}" type="datetimeFigureOut">
              <a:rPr lang="fr-FR" smtClean="0"/>
              <a:t>07/11/2023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B279047-CF9C-48DE-A130-2BC40DA1F9E9}" type="datetimeFigureOut">
              <a:rPr lang="fr-FR" smtClean="0"/>
              <a:t>07/11/2023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279047-CF9C-48DE-A130-2BC40DA1F9E9}" type="datetimeFigureOut">
              <a:rPr lang="fr-FR" smtClean="0"/>
              <a:t>07/11/2023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BB279047-CF9C-48DE-A130-2BC40DA1F9E9}" type="datetimeFigureOut">
              <a:rPr lang="fr-FR" smtClean="0"/>
              <a:t>07/11/2023</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39B1F1E-9B91-42EF-BBAD-52FACCA167B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B279047-CF9C-48DE-A130-2BC40DA1F9E9}" type="datetimeFigureOut">
              <a:rPr lang="fr-FR" smtClean="0"/>
              <a:t>07/11/2023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39B1F1E-9B91-42EF-BBAD-52FACCA167B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B279047-CF9C-48DE-A130-2BC40DA1F9E9}" type="datetimeFigureOut">
              <a:rPr lang="fr-FR" smtClean="0"/>
              <a:t>07/11/2023</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39B1F1E-9B91-42EF-BBAD-52FACCA167B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commons.wikimedia.org/wiki/File:Dipole_field.PNG?uselang=fr" TargetMode="External"/><Relationship Id="rId1" Type="http://schemas.openxmlformats.org/officeDocument/2006/relationships/slideLayout" Target="../slideLayouts/slideLayout7.xml"/><Relationship Id="rId4" Type="http://schemas.microsoft.com/office/2007/relationships/hdphoto" Target="../media/hdphoto3.wd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commons.wikimedia.org/wiki/File:Animati3.gif?uselang=fr"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commons.wikimedia.org/wiki/File:Geomagnetisme.svg?uselang=fr" TargetMode="External"/><Relationship Id="rId1" Type="http://schemas.openxmlformats.org/officeDocument/2006/relationships/slideLayout" Target="../slideLayouts/slideLayout7.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04664"/>
            <a:ext cx="8784976" cy="1938992"/>
          </a:xfrm>
          <a:prstGeom prst="rect">
            <a:avLst/>
          </a:prstGeom>
          <a:solidFill>
            <a:schemeClr val="accent3">
              <a:lumMod val="20000"/>
              <a:lumOff val="80000"/>
            </a:schemeClr>
          </a:solidFill>
        </p:spPr>
        <p:txBody>
          <a:bodyPr wrap="square">
            <a:spAutoFit/>
          </a:bodyPr>
          <a:lstStyle/>
          <a:p>
            <a:pPr lvl="0" algn="just"/>
            <a:r>
              <a:rPr lang="en-US" sz="4000" dirty="0">
                <a:solidFill>
                  <a:srgbClr val="FF0000"/>
                </a:solidFill>
                <a:latin typeface="Times New Roman" pitchFamily="18" charset="0"/>
                <a:cs typeface="Times New Roman" pitchFamily="18" charset="0"/>
              </a:rPr>
              <a:t>Chap. 2.3. </a:t>
            </a:r>
          </a:p>
          <a:p>
            <a:pPr lvl="0" algn="just"/>
            <a:endParaRPr lang="en-US" sz="4000" dirty="0">
              <a:solidFill>
                <a:srgbClr val="FF0000"/>
              </a:solidFill>
              <a:latin typeface="Times New Roman" pitchFamily="18" charset="0"/>
              <a:cs typeface="Times New Roman" pitchFamily="18" charset="0"/>
            </a:endParaRPr>
          </a:p>
          <a:p>
            <a:pPr lvl="0" algn="just"/>
            <a:r>
              <a:rPr lang="en-US" sz="4000" dirty="0">
                <a:solidFill>
                  <a:srgbClr val="FF0000"/>
                </a:solidFill>
                <a:latin typeface="Times New Roman" pitchFamily="18" charset="0"/>
                <a:cs typeface="Times New Roman" pitchFamily="18" charset="0"/>
              </a:rPr>
              <a:t>Earth's magnetic field :</a:t>
            </a:r>
            <a:endParaRPr lang="fr-FR" sz="40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17510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4154984"/>
          </a:xfrm>
          <a:prstGeom prst="rect">
            <a:avLst/>
          </a:prstGeom>
          <a:solidFill>
            <a:schemeClr val="accent3">
              <a:lumMod val="20000"/>
              <a:lumOff val="80000"/>
            </a:schemeClr>
          </a:solidFill>
        </p:spPr>
        <p:txBody>
          <a:bodyPr wrap="square">
            <a:spAutoFit/>
          </a:bodyPr>
          <a:lstStyle/>
          <a:p>
            <a:pPr algn="just"/>
            <a:r>
              <a:rPr lang="en-US" sz="4400" dirty="0" smtClean="0">
                <a:solidFill>
                  <a:srgbClr val="FF0000"/>
                </a:solidFill>
                <a:latin typeface="Times New Roman" pitchFamily="18" charset="0"/>
                <a:cs typeface="Times New Roman" pitchFamily="18" charset="0"/>
              </a:rPr>
              <a:t>III. Description : </a:t>
            </a:r>
          </a:p>
          <a:p>
            <a:pPr algn="just"/>
            <a:r>
              <a:rPr lang="en-US" sz="4400" dirty="0" smtClean="0">
                <a:latin typeface="Times New Roman" pitchFamily="18" charset="0"/>
                <a:cs typeface="Times New Roman" pitchFamily="18" charset="0"/>
              </a:rPr>
              <a:t>To a first approximation, the Earth's magnetic field can be compared to that of a straight magnet (or a magnetic dipole, or a flat coil through which current flows).</a:t>
            </a:r>
            <a:endParaRPr lang="fr-FR" sz="4400" dirty="0">
              <a:latin typeface="Times New Roman" pitchFamily="18" charset="0"/>
              <a:cs typeface="Times New Roman" pitchFamily="18" charset="0"/>
            </a:endParaRPr>
          </a:p>
        </p:txBody>
      </p:sp>
    </p:spTree>
    <p:extLst>
      <p:ext uri="{BB962C8B-B14F-4D97-AF65-F5344CB8AC3E}">
        <p14:creationId xmlns:p14="http://schemas.microsoft.com/office/powerpoint/2010/main" val="26475753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0"/>
            <a:ext cx="8784976" cy="4708981"/>
          </a:xfrm>
          <a:prstGeom prst="rect">
            <a:avLst/>
          </a:prstGeom>
          <a:solidFill>
            <a:schemeClr val="accent3">
              <a:lumMod val="20000"/>
              <a:lumOff val="80000"/>
            </a:schemeClr>
          </a:solidFill>
        </p:spPr>
        <p:txBody>
          <a:bodyPr wrap="square">
            <a:spAutoFit/>
          </a:bodyPr>
          <a:lstStyle/>
          <a:p>
            <a:pPr algn="just"/>
            <a:r>
              <a:rPr lang="en-US" sz="6000" dirty="0" smtClean="0">
                <a:latin typeface="Times New Roman" pitchFamily="18" charset="0"/>
                <a:cs typeface="Times New Roman" pitchFamily="18" charset="0"/>
              </a:rPr>
              <a:t>The center point of this magnet is not exactly at the center of the Earth, but a few hundred kilometers away.</a:t>
            </a:r>
            <a:endParaRPr lang="fr-FR" sz="6000" dirty="0">
              <a:latin typeface="Times New Roman" pitchFamily="18" charset="0"/>
              <a:cs typeface="Times New Roman" pitchFamily="18" charset="0"/>
            </a:endParaRPr>
          </a:p>
        </p:txBody>
      </p:sp>
    </p:spTree>
    <p:extLst>
      <p:ext uri="{BB962C8B-B14F-4D97-AF65-F5344CB8AC3E}">
        <p14:creationId xmlns:p14="http://schemas.microsoft.com/office/powerpoint/2010/main" val="4054506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8680"/>
            <a:ext cx="9144000" cy="3785652"/>
          </a:xfrm>
          <a:prstGeom prst="rect">
            <a:avLst/>
          </a:prstGeom>
          <a:solidFill>
            <a:schemeClr val="accent3">
              <a:lumMod val="20000"/>
              <a:lumOff val="80000"/>
            </a:schemeClr>
          </a:solidFill>
        </p:spPr>
        <p:txBody>
          <a:bodyPr wrap="square">
            <a:spAutoFit/>
          </a:bodyPr>
          <a:lstStyle/>
          <a:p>
            <a:pPr algn="just"/>
            <a:r>
              <a:rPr lang="en-US" sz="4800" dirty="0" smtClean="0">
                <a:latin typeface="Times New Roman" pitchFamily="18" charset="0"/>
                <a:cs typeface="Times New Roman" pitchFamily="18" charset="0"/>
              </a:rPr>
              <a:t>Other planets in the solar system have magnetic fields: Mercury, Saturn, Uranus, Neptune and especially Jupiter. The Sun itself has one.</a:t>
            </a:r>
            <a:endParaRPr lang="fr-FR" sz="4800" dirty="0">
              <a:latin typeface="Times New Roman" pitchFamily="18" charset="0"/>
              <a:cs typeface="Times New Roman" pitchFamily="18" charset="0"/>
            </a:endParaRPr>
          </a:p>
        </p:txBody>
      </p:sp>
    </p:spTree>
    <p:extLst>
      <p:ext uri="{BB962C8B-B14F-4D97-AF65-F5344CB8AC3E}">
        <p14:creationId xmlns:p14="http://schemas.microsoft.com/office/powerpoint/2010/main" val="4009736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036496" cy="6494085"/>
          </a:xfrm>
          <a:prstGeom prst="rect">
            <a:avLst/>
          </a:prstGeom>
          <a:solidFill>
            <a:schemeClr val="accent3">
              <a:lumMod val="20000"/>
              <a:lumOff val="80000"/>
            </a:schemeClr>
          </a:solidFill>
        </p:spPr>
        <p:txBody>
          <a:bodyPr wrap="square">
            <a:spAutoFit/>
          </a:bodyPr>
          <a:lstStyle/>
          <a:p>
            <a:pPr algn="just"/>
            <a:r>
              <a:rPr lang="en-US" sz="3200" dirty="0" smtClean="0">
                <a:latin typeface="Times New Roman" pitchFamily="18" charset="0"/>
                <a:cs typeface="Times New Roman" pitchFamily="18" charset="0"/>
              </a:rPr>
              <a:t>Although magnets have been known since ancient times, it was the Chinese who, around 1000-1100 A.D., used them to orient themselves with the aid of the compass. The relationship between magnets and the Earth's magnetic field was discovered in 1600 by William Gilbert, an English physicist and </a:t>
            </a:r>
            <a:r>
              <a:rPr lang="en-US" sz="3200" dirty="0">
                <a:latin typeface="Times New Roman" pitchFamily="18" charset="0"/>
                <a:cs typeface="Times New Roman" pitchFamily="18" charset="0"/>
              </a:rPr>
              <a:t>doctor </a:t>
            </a:r>
            <a:r>
              <a:rPr lang="en-US" sz="3200" dirty="0" smtClean="0">
                <a:latin typeface="Times New Roman" pitchFamily="18" charset="0"/>
                <a:cs typeface="Times New Roman" pitchFamily="18" charset="0"/>
              </a:rPr>
              <a:t>to Queen Elizabeth I, who published </a:t>
            </a:r>
            <a:r>
              <a:rPr lang="en-US" sz="3200" dirty="0" err="1" smtClean="0">
                <a:latin typeface="Times New Roman" pitchFamily="18" charset="0"/>
                <a:cs typeface="Times New Roman" pitchFamily="18" charset="0"/>
              </a:rPr>
              <a:t>Magno</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Magnete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Tellure</a:t>
            </a:r>
            <a:r>
              <a:rPr lang="en-US" sz="3200" dirty="0" smtClean="0">
                <a:latin typeface="Times New Roman" pitchFamily="18" charset="0"/>
                <a:cs typeface="Times New Roman" pitchFamily="18" charset="0"/>
              </a:rPr>
              <a:t> (On the Great Magnet of the Earth). This theory was the first to describe the Earth's global characteristics, before Isaac Newton's theory of gravity. He demonstrated how a compass placed on the surface of a magnetized ball always indicates the same point, as it does on Earth.</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173478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http://upload.wikimedia.org/wikipedia/commons/thumb/6/66/Dipole_field.PNG/220px-Dipole_field.PNG">
            <a:hlinkClick r:id="rId2"/>
          </p:cNvPr>
          <p:cNvPicPr/>
          <p:nvPr/>
        </p:nvPicPr>
        <p:blipFill>
          <a:blip r:embed="rId3">
            <a:extLst>
              <a:ext uri="{BEBA8EAE-BF5A-486C-A8C5-ECC9F3942E4B}">
                <a14:imgProps xmlns:a14="http://schemas.microsoft.com/office/drawing/2010/main">
                  <a14:imgLayer r:embed="rId4">
                    <a14:imgEffect>
                      <a14:sharpenSoften amount="500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2123728" y="1196752"/>
            <a:ext cx="5488124" cy="4392488"/>
          </a:xfrm>
          <a:prstGeom prst="rect">
            <a:avLst/>
          </a:prstGeom>
          <a:noFill/>
          <a:ln>
            <a:noFill/>
          </a:ln>
        </p:spPr>
      </p:pic>
      <p:sp>
        <p:nvSpPr>
          <p:cNvPr id="3" name="Rectangle 2"/>
          <p:cNvSpPr/>
          <p:nvPr/>
        </p:nvSpPr>
        <p:spPr>
          <a:xfrm>
            <a:off x="145683" y="116632"/>
            <a:ext cx="3603872" cy="707886"/>
          </a:xfrm>
          <a:prstGeom prst="rect">
            <a:avLst/>
          </a:prstGeom>
          <a:solidFill>
            <a:schemeClr val="accent3">
              <a:lumMod val="20000"/>
              <a:lumOff val="80000"/>
            </a:schemeClr>
          </a:solidFill>
        </p:spPr>
        <p:txBody>
          <a:bodyPr wrap="none">
            <a:spAutoFit/>
          </a:bodyPr>
          <a:lstStyle/>
          <a:p>
            <a:r>
              <a:rPr lang="fr-FR" sz="4000" dirty="0" smtClean="0">
                <a:solidFill>
                  <a:srgbClr val="FF0000"/>
                </a:solidFill>
                <a:latin typeface="Times New Roman" pitchFamily="18" charset="0"/>
                <a:cs typeface="Times New Roman" pitchFamily="18" charset="0"/>
              </a:rPr>
              <a:t>1. Pole concept :</a:t>
            </a:r>
            <a:endParaRPr lang="fr-FR" sz="40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03265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5078313"/>
          </a:xfrm>
          <a:prstGeom prst="rect">
            <a:avLst/>
          </a:prstGeom>
          <a:solidFill>
            <a:schemeClr val="accent3">
              <a:lumMod val="20000"/>
              <a:lumOff val="80000"/>
            </a:schemeClr>
          </a:solidFill>
        </p:spPr>
        <p:txBody>
          <a:bodyPr wrap="square">
            <a:spAutoFit/>
          </a:bodyPr>
          <a:lstStyle/>
          <a:p>
            <a:pPr algn="just"/>
            <a:r>
              <a:rPr lang="en-US" sz="5400" dirty="0" smtClean="0">
                <a:latin typeface="Times New Roman" pitchFamily="18" charset="0"/>
                <a:cs typeface="Times New Roman" pitchFamily="18" charset="0"/>
              </a:rPr>
              <a:t>Thus, the Earth's magnetic North Pole is in fact a misnomer, since it corresponds to the magnetic "South" of the right-hand magnet that is the Earth.</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18078699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848"/>
            <a:ext cx="8856984" cy="6001643"/>
          </a:xfrm>
          <a:prstGeom prst="rect">
            <a:avLst/>
          </a:prstGeom>
          <a:solidFill>
            <a:schemeClr val="accent3">
              <a:lumMod val="20000"/>
              <a:lumOff val="80000"/>
            </a:schemeClr>
          </a:solidFill>
        </p:spPr>
        <p:txBody>
          <a:bodyPr wrap="square">
            <a:spAutoFit/>
          </a:bodyPr>
          <a:lstStyle/>
          <a:p>
            <a:pPr algn="just"/>
            <a:r>
              <a:rPr lang="en-US" sz="3200" dirty="0" smtClean="0">
                <a:latin typeface="Times New Roman" pitchFamily="18" charset="0"/>
                <a:cs typeface="Times New Roman" pitchFamily="18" charset="0"/>
              </a:rPr>
              <a:t>Thus, the Earth's North Magnetic Pole (which is actually a misnomer, since it corresponds to the magnetic "south" of the straight magnet that is the Earth) is located some 1000 km from the North Geographic Pole towards Canada, at 81°N 110°W; while the Earth's South Magnetic Pole (and thus the magnetic north of the magnet) is at 65°S 138°E. It should be noted, however, that these positions are not fixed, as they vary over the course of the day, and that the North Magnetic Pole, for example, moves closer to the North Geographic Pole by around 40km/year.</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2062407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036496" cy="4247317"/>
          </a:xfrm>
          <a:prstGeom prst="rect">
            <a:avLst/>
          </a:prstGeom>
          <a:solidFill>
            <a:schemeClr val="accent3">
              <a:lumMod val="20000"/>
              <a:lumOff val="80000"/>
            </a:schemeClr>
          </a:solidFill>
        </p:spPr>
        <p:txBody>
          <a:bodyPr wrap="square">
            <a:spAutoFit/>
          </a:bodyPr>
          <a:lstStyle/>
          <a:p>
            <a:pPr algn="just"/>
            <a:r>
              <a:rPr lang="en-US" sz="5400" dirty="0" smtClean="0">
                <a:solidFill>
                  <a:srgbClr val="FF0000"/>
                </a:solidFill>
                <a:latin typeface="Times New Roman" pitchFamily="18" charset="0"/>
                <a:cs typeface="Times New Roman" pitchFamily="18" charset="0"/>
              </a:rPr>
              <a:t>2. The terrestrial dipole :</a:t>
            </a:r>
          </a:p>
          <a:p>
            <a:pPr algn="just"/>
            <a:endParaRPr lang="en-US" sz="5400" dirty="0" smtClean="0">
              <a:latin typeface="Times New Roman" pitchFamily="18" charset="0"/>
              <a:cs typeface="Times New Roman" pitchFamily="18" charset="0"/>
            </a:endParaRPr>
          </a:p>
          <a:p>
            <a:pPr algn="just"/>
            <a:r>
              <a:rPr lang="en-US" sz="5400" dirty="0" smtClean="0">
                <a:latin typeface="Times New Roman" pitchFamily="18" charset="0"/>
                <a:cs typeface="Times New Roman" pitchFamily="18" charset="0"/>
              </a:rPr>
              <a:t>	The Earth's magnetic North Pole is actually a pole of "south" magnetism.</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36453774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9036496" cy="4247317"/>
          </a:xfrm>
          <a:prstGeom prst="rect">
            <a:avLst/>
          </a:prstGeom>
          <a:solidFill>
            <a:schemeClr val="accent3">
              <a:lumMod val="20000"/>
              <a:lumOff val="80000"/>
            </a:schemeClr>
          </a:solidFill>
        </p:spPr>
        <p:txBody>
          <a:bodyPr wrap="square">
            <a:spAutoFit/>
          </a:bodyPr>
          <a:lstStyle/>
          <a:p>
            <a:pPr algn="just"/>
            <a:r>
              <a:rPr lang="en-US" sz="5400" dirty="0" smtClean="0">
                <a:latin typeface="Times New Roman" pitchFamily="18" charset="0"/>
                <a:cs typeface="Times New Roman" pitchFamily="18" charset="0"/>
              </a:rPr>
              <a:t>This is purely a convention, due to the choice of calling "north" the point of the compass needle that points approximately to the geographic North Pole.</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1042289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4154984"/>
          </a:xfrm>
          <a:prstGeom prst="rect">
            <a:avLst/>
          </a:prstGeom>
          <a:solidFill>
            <a:schemeClr val="accent3">
              <a:lumMod val="20000"/>
              <a:lumOff val="80000"/>
            </a:schemeClr>
          </a:solidFill>
        </p:spPr>
        <p:txBody>
          <a:bodyPr wrap="square">
            <a:spAutoFit/>
          </a:bodyPr>
          <a:lstStyle/>
          <a:p>
            <a:pPr algn="just"/>
            <a:r>
              <a:rPr lang="en-US" sz="6600" dirty="0" smtClean="0">
                <a:latin typeface="Times New Roman" pitchFamily="18" charset="0"/>
                <a:cs typeface="Times New Roman" pitchFamily="18" charset="0"/>
              </a:rPr>
              <a:t>The magnetic South Pole lies off the coast of Terre </a:t>
            </a:r>
            <a:r>
              <a:rPr lang="en-US" sz="6600" dirty="0" err="1" smtClean="0">
                <a:latin typeface="Times New Roman" pitchFamily="18" charset="0"/>
                <a:cs typeface="Times New Roman" pitchFamily="18" charset="0"/>
              </a:rPr>
              <a:t>Adélie</a:t>
            </a:r>
            <a:r>
              <a:rPr lang="en-US" sz="6600" dirty="0" smtClean="0">
                <a:latin typeface="Times New Roman" pitchFamily="18" charset="0"/>
                <a:cs typeface="Times New Roman" pitchFamily="18" charset="0"/>
              </a:rPr>
              <a:t>, in the </a:t>
            </a:r>
            <a:r>
              <a:rPr lang="en-US" sz="6600" dirty="0" err="1" smtClean="0">
                <a:latin typeface="Times New Roman" pitchFamily="18" charset="0"/>
                <a:cs typeface="Times New Roman" pitchFamily="18" charset="0"/>
              </a:rPr>
              <a:t>Urville</a:t>
            </a:r>
            <a:r>
              <a:rPr lang="en-US" sz="6600" dirty="0" smtClean="0">
                <a:latin typeface="Times New Roman" pitchFamily="18" charset="0"/>
                <a:cs typeface="Times New Roman" pitchFamily="18" charset="0"/>
              </a:rPr>
              <a:t> Sea, at 65°S and 138°E.</a:t>
            </a:r>
            <a:endParaRPr lang="fr-FR" sz="6600" dirty="0">
              <a:latin typeface="Times New Roman" pitchFamily="18" charset="0"/>
              <a:cs typeface="Times New Roman" pitchFamily="18" charset="0"/>
            </a:endParaRPr>
          </a:p>
        </p:txBody>
      </p:sp>
    </p:spTree>
    <p:extLst>
      <p:ext uri="{BB962C8B-B14F-4D97-AF65-F5344CB8AC3E}">
        <p14:creationId xmlns:p14="http://schemas.microsoft.com/office/powerpoint/2010/main" val="2930957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964488" cy="3785652"/>
          </a:xfrm>
          <a:prstGeom prst="rect">
            <a:avLst/>
          </a:prstGeom>
          <a:solidFill>
            <a:schemeClr val="accent3">
              <a:lumMod val="20000"/>
              <a:lumOff val="80000"/>
            </a:schemeClr>
          </a:solidFill>
        </p:spPr>
        <p:txBody>
          <a:bodyPr wrap="square">
            <a:spAutoFit/>
          </a:bodyPr>
          <a:lstStyle/>
          <a:p>
            <a:pPr marL="857250" indent="-857250" algn="just">
              <a:buAutoNum type="romanUcPeriod"/>
            </a:pPr>
            <a:r>
              <a:rPr lang="en-US" sz="4000" dirty="0" smtClean="0">
                <a:solidFill>
                  <a:srgbClr val="FF0000"/>
                </a:solidFill>
                <a:latin typeface="Times New Roman" pitchFamily="18" charset="0"/>
                <a:cs typeface="Times New Roman" pitchFamily="18" charset="0"/>
              </a:rPr>
              <a:t>INTRODUCTION:</a:t>
            </a:r>
          </a:p>
          <a:p>
            <a:pPr algn="just"/>
            <a:r>
              <a:rPr lang="en-US" sz="4000" dirty="0" smtClean="0">
                <a:latin typeface="Times New Roman" pitchFamily="18" charset="0"/>
                <a:cs typeface="Times New Roman" pitchFamily="18" charset="0"/>
              </a:rPr>
              <a:t>	</a:t>
            </a:r>
          </a:p>
          <a:p>
            <a:pPr algn="just"/>
            <a:r>
              <a:rPr lang="en-US" sz="4000" dirty="0" smtClean="0">
                <a:latin typeface="Times New Roman" pitchFamily="18" charset="0"/>
                <a:cs typeface="Times New Roman" pitchFamily="18" charset="0"/>
              </a:rPr>
              <a:t>The Earth's magnetic field, also known as the Earth's shield, is an immense magnetic field that surrounds the Earth in a non-uniform </a:t>
            </a:r>
            <a:r>
              <a:rPr lang="en-US" sz="4000" dirty="0" smtClean="0">
                <a:latin typeface="Times New Roman" pitchFamily="18" charset="0"/>
                <a:cs typeface="Times New Roman" pitchFamily="18" charset="0"/>
              </a:rPr>
              <a:t>manner.</a:t>
            </a:r>
            <a:endParaRPr lang="fr-FR" sz="4000" dirty="0">
              <a:latin typeface="Times New Roman" pitchFamily="18" charset="0"/>
              <a:cs typeface="Times New Roman" pitchFamily="18" charset="0"/>
            </a:endParaRPr>
          </a:p>
        </p:txBody>
      </p:sp>
    </p:spTree>
    <p:extLst>
      <p:ext uri="{BB962C8B-B14F-4D97-AF65-F5344CB8AC3E}">
        <p14:creationId xmlns:p14="http://schemas.microsoft.com/office/powerpoint/2010/main" val="11352028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2275"/>
            <a:ext cx="9144000" cy="3785652"/>
          </a:xfrm>
          <a:prstGeom prst="rect">
            <a:avLst/>
          </a:prstGeom>
          <a:solidFill>
            <a:schemeClr val="accent3">
              <a:lumMod val="20000"/>
              <a:lumOff val="80000"/>
            </a:schemeClr>
          </a:solidFill>
        </p:spPr>
        <p:txBody>
          <a:bodyPr wrap="square">
            <a:spAutoFit/>
          </a:bodyPr>
          <a:lstStyle/>
          <a:p>
            <a:r>
              <a:rPr lang="en-US" sz="4000" dirty="0" smtClean="0">
                <a:solidFill>
                  <a:srgbClr val="FF0000"/>
                </a:solidFill>
                <a:latin typeface="Times New Roman" pitchFamily="18" charset="0"/>
                <a:cs typeface="Times New Roman" pitchFamily="18" charset="0"/>
              </a:rPr>
              <a:t>IV. Applications :</a:t>
            </a:r>
          </a:p>
          <a:p>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The compass :</a:t>
            </a:r>
          </a:p>
          <a:p>
            <a:r>
              <a:rPr lang="en-US" sz="4000" dirty="0" smtClean="0">
                <a:latin typeface="Times New Roman" pitchFamily="18" charset="0"/>
                <a:cs typeface="Times New Roman" pitchFamily="18" charset="0"/>
              </a:rPr>
              <a:t>	The compass points in the direction of the Magnetic North Pole (not the Geographic North Pole).</a:t>
            </a:r>
            <a:endParaRPr lang="fr-FR" sz="4000" dirty="0">
              <a:latin typeface="Times New Roman" pitchFamily="18" charset="0"/>
              <a:cs typeface="Times New Roman" pitchFamily="18" charset="0"/>
            </a:endParaRPr>
          </a:p>
        </p:txBody>
      </p:sp>
    </p:spTree>
    <p:extLst>
      <p:ext uri="{BB962C8B-B14F-4D97-AF65-F5344CB8AC3E}">
        <p14:creationId xmlns:p14="http://schemas.microsoft.com/office/powerpoint/2010/main" val="2563096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964488" cy="3046988"/>
          </a:xfrm>
          <a:prstGeom prst="rect">
            <a:avLst/>
          </a:prstGeom>
          <a:solidFill>
            <a:schemeClr val="accent3">
              <a:lumMod val="20000"/>
              <a:lumOff val="80000"/>
            </a:schemeClr>
          </a:solidFill>
        </p:spPr>
        <p:txBody>
          <a:bodyPr wrap="square">
            <a:spAutoFit/>
          </a:bodyPr>
          <a:lstStyle/>
          <a:p>
            <a:pPr algn="just"/>
            <a:r>
              <a:rPr lang="en-US" sz="4800" dirty="0" smtClean="0">
                <a:latin typeface="Times New Roman" pitchFamily="18" charset="0"/>
                <a:cs typeface="Times New Roman" pitchFamily="18" charset="0"/>
              </a:rPr>
              <a:t>The relative angular difference is called the magnetic declination, and its value depends on the location.</a:t>
            </a:r>
            <a:endParaRPr lang="fr-FR" sz="4800" dirty="0">
              <a:latin typeface="Times New Roman" pitchFamily="18" charset="0"/>
              <a:cs typeface="Times New Roman" pitchFamily="18" charset="0"/>
            </a:endParaRPr>
          </a:p>
        </p:txBody>
      </p:sp>
    </p:spTree>
    <p:extLst>
      <p:ext uri="{BB962C8B-B14F-4D97-AF65-F5344CB8AC3E}">
        <p14:creationId xmlns:p14="http://schemas.microsoft.com/office/powerpoint/2010/main" val="30624741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664"/>
            <a:ext cx="9144000" cy="3785652"/>
          </a:xfrm>
          <a:prstGeom prst="rect">
            <a:avLst/>
          </a:prstGeom>
          <a:solidFill>
            <a:schemeClr val="accent3">
              <a:lumMod val="20000"/>
              <a:lumOff val="80000"/>
            </a:schemeClr>
          </a:solidFill>
        </p:spPr>
        <p:txBody>
          <a:bodyPr wrap="square">
            <a:spAutoFit/>
          </a:bodyPr>
          <a:lstStyle/>
          <a:p>
            <a:pPr algn="just"/>
            <a:r>
              <a:rPr lang="en-US" sz="4800" dirty="0" smtClean="0">
                <a:solidFill>
                  <a:srgbClr val="FF0000"/>
                </a:solidFill>
                <a:latin typeface="Times New Roman" pitchFamily="18" charset="0"/>
                <a:cs typeface="Times New Roman" pitchFamily="18" charset="0"/>
              </a:rPr>
              <a:t>2. Mining exploration :</a:t>
            </a:r>
          </a:p>
          <a:p>
            <a:pPr algn="just"/>
            <a:endParaRPr lang="en-US" sz="4800" dirty="0" smtClean="0">
              <a:latin typeface="Times New Roman" pitchFamily="18" charset="0"/>
              <a:cs typeface="Times New Roman" pitchFamily="18" charset="0"/>
            </a:endParaRPr>
          </a:p>
          <a:p>
            <a:pPr algn="just"/>
            <a:r>
              <a:rPr lang="en-US" sz="4800" dirty="0" smtClean="0">
                <a:latin typeface="Times New Roman" pitchFamily="18" charset="0"/>
                <a:cs typeface="Times New Roman" pitchFamily="18" charset="0"/>
              </a:rPr>
              <a:t>	Mining exploration is one of the major fields of application for the study of geomagnetism.</a:t>
            </a:r>
            <a:endParaRPr lang="fr-FR" sz="4800" dirty="0">
              <a:latin typeface="Times New Roman" pitchFamily="18" charset="0"/>
              <a:cs typeface="Times New Roman" pitchFamily="18" charset="0"/>
            </a:endParaRPr>
          </a:p>
        </p:txBody>
      </p:sp>
    </p:spTree>
    <p:extLst>
      <p:ext uri="{BB962C8B-B14F-4D97-AF65-F5344CB8AC3E}">
        <p14:creationId xmlns:p14="http://schemas.microsoft.com/office/powerpoint/2010/main" val="631068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856984" cy="3416320"/>
          </a:xfrm>
          <a:prstGeom prst="rect">
            <a:avLst/>
          </a:prstGeom>
          <a:solidFill>
            <a:schemeClr val="accent3">
              <a:lumMod val="20000"/>
              <a:lumOff val="80000"/>
            </a:schemeClr>
          </a:solidFill>
        </p:spPr>
        <p:txBody>
          <a:bodyPr wrap="square">
            <a:spAutoFit/>
          </a:bodyPr>
          <a:lstStyle/>
          <a:p>
            <a:pPr algn="just"/>
            <a:r>
              <a:rPr lang="en-US" sz="5400" dirty="0" smtClean="0">
                <a:latin typeface="Times New Roman" pitchFamily="18" charset="0"/>
                <a:cs typeface="Times New Roman" pitchFamily="18" charset="0"/>
              </a:rPr>
              <a:t>As different rocks have different magnetizations, the value of the Earth's magnetic field intensity changes.</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10524802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520" y="324118"/>
            <a:ext cx="9252520" cy="2585323"/>
          </a:xfrm>
          <a:prstGeom prst="rect">
            <a:avLst/>
          </a:prstGeom>
          <a:solidFill>
            <a:schemeClr val="accent3">
              <a:lumMod val="20000"/>
              <a:lumOff val="80000"/>
            </a:schemeClr>
          </a:solidFill>
        </p:spPr>
        <p:txBody>
          <a:bodyPr wrap="square">
            <a:spAutoFit/>
          </a:bodyPr>
          <a:lstStyle/>
          <a:p>
            <a:pPr algn="just"/>
            <a:r>
              <a:rPr lang="en-US" sz="5400" dirty="0" smtClean="0">
                <a:latin typeface="Times New Roman" pitchFamily="18" charset="0"/>
                <a:cs typeface="Times New Roman" pitchFamily="18" charset="0"/>
              </a:rPr>
              <a:t>This makes it possible to map structures at depth, according to variations in rock magnetization.</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20998875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3477875"/>
          </a:xfrm>
          <a:prstGeom prst="rect">
            <a:avLst/>
          </a:prstGeom>
          <a:solidFill>
            <a:schemeClr val="accent3">
              <a:lumMod val="20000"/>
              <a:lumOff val="80000"/>
            </a:schemeClr>
          </a:solidFill>
        </p:spPr>
        <p:txBody>
          <a:bodyPr wrap="square">
            <a:spAutoFit/>
          </a:bodyPr>
          <a:lstStyle/>
          <a:p>
            <a:r>
              <a:rPr lang="en-US" sz="4400" dirty="0" smtClean="0">
                <a:solidFill>
                  <a:srgbClr val="FF0000"/>
                </a:solidFill>
                <a:latin typeface="Times New Roman" pitchFamily="18" charset="0"/>
                <a:cs typeface="Times New Roman" pitchFamily="18" charset="0"/>
              </a:rPr>
              <a:t>3. A protective shield for life :</a:t>
            </a:r>
          </a:p>
          <a:p>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	The Earth's magnetic field plays an essential role in the development of life on Earth,</a:t>
            </a:r>
            <a:endParaRPr lang="fr-FR" sz="4400" dirty="0">
              <a:latin typeface="Times New Roman" pitchFamily="18" charset="0"/>
              <a:cs typeface="Times New Roman" pitchFamily="18" charset="0"/>
            </a:endParaRPr>
          </a:p>
        </p:txBody>
      </p:sp>
    </p:spTree>
    <p:extLst>
      <p:ext uri="{BB962C8B-B14F-4D97-AF65-F5344CB8AC3E}">
        <p14:creationId xmlns:p14="http://schemas.microsoft.com/office/powerpoint/2010/main" val="8018847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631" y="656741"/>
            <a:ext cx="7440761" cy="5580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3983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144000" cy="3416320"/>
          </a:xfrm>
          <a:prstGeom prst="rect">
            <a:avLst/>
          </a:prstGeom>
          <a:solidFill>
            <a:schemeClr val="accent3">
              <a:lumMod val="20000"/>
              <a:lumOff val="80000"/>
            </a:schemeClr>
          </a:solidFill>
        </p:spPr>
        <p:txBody>
          <a:bodyPr wrap="square">
            <a:spAutoFit/>
          </a:bodyPr>
          <a:lstStyle/>
          <a:p>
            <a:pPr algn="just"/>
            <a:r>
              <a:rPr lang="en-US" sz="5400" dirty="0" smtClean="0">
                <a:latin typeface="Times New Roman" pitchFamily="18" charset="0"/>
                <a:cs typeface="Times New Roman" pitchFamily="18" charset="0"/>
              </a:rPr>
              <a:t>by deflecting the deadly solar wind particles that form the aurora borealis and aurora </a:t>
            </a:r>
            <a:r>
              <a:rPr lang="en-US" sz="5400" dirty="0" err="1" smtClean="0">
                <a:latin typeface="Times New Roman" pitchFamily="18" charset="0"/>
                <a:cs typeface="Times New Roman" pitchFamily="18" charset="0"/>
              </a:rPr>
              <a:t>australis</a:t>
            </a:r>
            <a:r>
              <a:rPr lang="en-US" sz="5400" dirty="0" smtClean="0">
                <a:latin typeface="Times New Roman" pitchFamily="18" charset="0"/>
                <a:cs typeface="Times New Roman" pitchFamily="18" charset="0"/>
              </a:rPr>
              <a:t>.</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22475333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529"/>
            <a:ext cx="9144000" cy="5016758"/>
          </a:xfrm>
          <a:prstGeom prst="rect">
            <a:avLst/>
          </a:prstGeom>
          <a:solidFill>
            <a:schemeClr val="accent3">
              <a:lumMod val="20000"/>
              <a:lumOff val="80000"/>
            </a:schemeClr>
          </a:solidFill>
        </p:spPr>
        <p:txBody>
          <a:bodyPr wrap="square">
            <a:spAutoFit/>
          </a:bodyPr>
          <a:lstStyle/>
          <a:p>
            <a:pPr algn="just"/>
            <a:r>
              <a:rPr lang="en-US" sz="4000" dirty="0" smtClean="0">
                <a:latin typeface="Times New Roman" pitchFamily="18" charset="0"/>
                <a:cs typeface="Times New Roman" pitchFamily="18" charset="0"/>
              </a:rPr>
              <a:t>The electrically-charged particles thrown up by the sun during frequent eruptions on its surface crash violently into the Earth's magnetic field, so violently that some of them manage to penetrate this natural "shield" and enter the Earth's atmosphere, where they give rise to the splendid aurora borealis we all know.</a:t>
            </a:r>
            <a:endParaRPr lang="fr-FR" sz="4000" dirty="0">
              <a:latin typeface="Times New Roman" pitchFamily="18" charset="0"/>
              <a:cs typeface="Times New Roman" pitchFamily="18" charset="0"/>
            </a:endParaRPr>
          </a:p>
        </p:txBody>
      </p:sp>
    </p:spTree>
    <p:extLst>
      <p:ext uri="{BB962C8B-B14F-4D97-AF65-F5344CB8AC3E}">
        <p14:creationId xmlns:p14="http://schemas.microsoft.com/office/powerpoint/2010/main" val="39507738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296" y="945232"/>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909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97152"/>
            <a:ext cx="8496944" cy="1077218"/>
          </a:xfrm>
          <a:prstGeom prst="rect">
            <a:avLst/>
          </a:prstGeom>
          <a:solidFill>
            <a:schemeClr val="accent3">
              <a:lumMod val="20000"/>
              <a:lumOff val="80000"/>
            </a:schemeClr>
          </a:solidFill>
        </p:spPr>
        <p:txBody>
          <a:bodyPr wrap="square">
            <a:spAutoFit/>
          </a:bodyPr>
          <a:lstStyle/>
          <a:p>
            <a:pPr algn="ctr"/>
            <a:r>
              <a:rPr lang="en-US" sz="3200" b="1" i="1" dirty="0" smtClean="0">
                <a:latin typeface="Times New Roman" pitchFamily="18" charset="0"/>
                <a:cs typeface="Times New Roman" pitchFamily="18" charset="0"/>
              </a:rPr>
              <a:t>Model variation of the Earth's magnetic field in the face of a "solar wind" storm</a:t>
            </a:r>
            <a:endParaRPr lang="fr-FR" sz="3200" b="1" i="1" dirty="0">
              <a:latin typeface="Times New Roman" pitchFamily="18" charset="0"/>
              <a:cs typeface="Times New Roman" pitchFamily="18" charset="0"/>
            </a:endParaRPr>
          </a:p>
        </p:txBody>
      </p:sp>
      <p:pic>
        <p:nvPicPr>
          <p:cNvPr id="3" name="Image 2" descr="http://upload.wikimedia.org/wikipedia/commons/thumb/f/f2/Animati3.gif/260px-Animati3.gif">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691680" y="404664"/>
            <a:ext cx="5400600" cy="3888431"/>
          </a:xfrm>
          <a:prstGeom prst="rect">
            <a:avLst/>
          </a:prstGeom>
          <a:noFill/>
          <a:ln>
            <a:noFill/>
          </a:ln>
        </p:spPr>
      </p:pic>
    </p:spTree>
    <p:extLst>
      <p:ext uri="{BB962C8B-B14F-4D97-AF65-F5344CB8AC3E}">
        <p14:creationId xmlns:p14="http://schemas.microsoft.com/office/powerpoint/2010/main" val="9490439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889" y="1996033"/>
            <a:ext cx="8410575" cy="3305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5112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4" y="158124"/>
            <a:ext cx="8664898" cy="6498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5765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504" y="250126"/>
            <a:ext cx="8534976" cy="6401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70292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1446550"/>
          </a:xfrm>
          <a:prstGeom prst="rect">
            <a:avLst/>
          </a:prstGeom>
          <a:solidFill>
            <a:schemeClr val="accent3">
              <a:lumMod val="20000"/>
              <a:lumOff val="80000"/>
            </a:schemeClr>
          </a:solidFill>
        </p:spPr>
        <p:txBody>
          <a:bodyPr wrap="square">
            <a:spAutoFit/>
          </a:bodyPr>
          <a:lstStyle/>
          <a:p>
            <a:pPr algn="just"/>
            <a:r>
              <a:rPr lang="en-US" sz="4400" dirty="0" smtClean="0">
                <a:latin typeface="Times New Roman" pitchFamily="18" charset="0"/>
                <a:cs typeface="Times New Roman" pitchFamily="18" charset="0"/>
              </a:rPr>
              <a:t>However, scientists have observed a decrease in the Earth's magnetic field.</a:t>
            </a:r>
            <a:endParaRPr lang="fr-FR" sz="4400" dirty="0">
              <a:latin typeface="Times New Roman" pitchFamily="18" charset="0"/>
              <a:cs typeface="Times New Roman" pitchFamily="18" charset="0"/>
            </a:endParaRPr>
          </a:p>
        </p:txBody>
      </p:sp>
    </p:spTree>
    <p:extLst>
      <p:ext uri="{BB962C8B-B14F-4D97-AF65-F5344CB8AC3E}">
        <p14:creationId xmlns:p14="http://schemas.microsoft.com/office/powerpoint/2010/main" val="32696351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8680"/>
            <a:ext cx="9144000" cy="3170099"/>
          </a:xfrm>
          <a:prstGeom prst="rect">
            <a:avLst/>
          </a:prstGeom>
          <a:solidFill>
            <a:schemeClr val="accent3">
              <a:lumMod val="20000"/>
              <a:lumOff val="80000"/>
            </a:schemeClr>
          </a:solidFill>
        </p:spPr>
        <p:txBody>
          <a:bodyPr wrap="square">
            <a:spAutoFit/>
          </a:bodyPr>
          <a:lstStyle/>
          <a:p>
            <a:pPr algn="just"/>
            <a:r>
              <a:rPr lang="en-US" sz="4000" dirty="0" smtClean="0">
                <a:solidFill>
                  <a:srgbClr val="FF0000"/>
                </a:solidFill>
                <a:latin typeface="Times New Roman" pitchFamily="18" charset="0"/>
                <a:cs typeface="Times New Roman" pitchFamily="18" charset="0"/>
              </a:rPr>
              <a:t>Future evolution:</a:t>
            </a:r>
          </a:p>
          <a:p>
            <a:pPr algn="just"/>
            <a:r>
              <a:rPr lang="en-US" sz="4000" dirty="0" smtClean="0">
                <a:latin typeface="Times New Roman" pitchFamily="18" charset="0"/>
                <a:cs typeface="Times New Roman" pitchFamily="18" charset="0"/>
              </a:rPr>
              <a:t>Once the core has cooled and solidified (in a few billion years) and the magnetic field has disappeared, it is likely that existing life forms will no longer be able to survive.</a:t>
            </a:r>
            <a:endParaRPr lang="fr-FR" sz="4000" dirty="0">
              <a:latin typeface="Times New Roman" pitchFamily="18" charset="0"/>
              <a:cs typeface="Times New Roman" pitchFamily="18" charset="0"/>
            </a:endParaRPr>
          </a:p>
        </p:txBody>
      </p:sp>
    </p:spTree>
    <p:extLst>
      <p:ext uri="{BB962C8B-B14F-4D97-AF65-F5344CB8AC3E}">
        <p14:creationId xmlns:p14="http://schemas.microsoft.com/office/powerpoint/2010/main" val="853244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6672"/>
            <a:ext cx="9144000" cy="2862322"/>
          </a:xfrm>
          <a:prstGeom prst="rect">
            <a:avLst/>
          </a:prstGeom>
          <a:solidFill>
            <a:schemeClr val="accent3">
              <a:lumMod val="20000"/>
              <a:lumOff val="80000"/>
            </a:schemeClr>
          </a:solidFill>
        </p:spPr>
        <p:txBody>
          <a:bodyPr wrap="square">
            <a:spAutoFit/>
          </a:bodyPr>
          <a:lstStyle/>
          <a:p>
            <a:pPr algn="just"/>
            <a:r>
              <a:rPr lang="en-US" sz="6000" dirty="0" smtClean="0">
                <a:latin typeface="Times New Roman" pitchFamily="18" charset="0"/>
                <a:cs typeface="Times New Roman" pitchFamily="18" charset="0"/>
              </a:rPr>
              <a:t>These are the conditions that prevail today on the Moon and Mars.</a:t>
            </a:r>
            <a:endParaRPr lang="fr-FR" sz="6000" dirty="0">
              <a:latin typeface="Times New Roman" pitchFamily="18" charset="0"/>
              <a:cs typeface="Times New Roman" pitchFamily="18" charset="0"/>
            </a:endParaRPr>
          </a:p>
        </p:txBody>
      </p:sp>
    </p:spTree>
    <p:extLst>
      <p:ext uri="{BB962C8B-B14F-4D97-AF65-F5344CB8AC3E}">
        <p14:creationId xmlns:p14="http://schemas.microsoft.com/office/powerpoint/2010/main" val="101796950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73" y="476672"/>
            <a:ext cx="9144000" cy="4216539"/>
          </a:xfrm>
          <a:prstGeom prst="rect">
            <a:avLst/>
          </a:prstGeom>
          <a:solidFill>
            <a:schemeClr val="accent3">
              <a:lumMod val="20000"/>
              <a:lumOff val="80000"/>
            </a:schemeClr>
          </a:solidFill>
        </p:spPr>
        <p:txBody>
          <a:bodyPr wrap="square">
            <a:spAutoFit/>
          </a:bodyPr>
          <a:lstStyle/>
          <a:p>
            <a:pPr algn="just"/>
            <a:r>
              <a:rPr lang="en-US" sz="4400" dirty="0" smtClean="0">
                <a:latin typeface="Times New Roman" pitchFamily="18" charset="0"/>
                <a:cs typeface="Times New Roman" pitchFamily="18" charset="0"/>
              </a:rPr>
              <a:t>The magnetic field is shaped like a "pseudo" sphere enveloping the Earth, known as the "magnetosphere". </a:t>
            </a:r>
          </a:p>
          <a:p>
            <a:pPr algn="just"/>
            <a:endParaRPr lang="en-US" sz="4800" dirty="0" smtClean="0">
              <a:latin typeface="Times New Roman" pitchFamily="18" charset="0"/>
              <a:cs typeface="Times New Roman" pitchFamily="18" charset="0"/>
            </a:endParaRPr>
          </a:p>
          <a:p>
            <a:pPr algn="just"/>
            <a:r>
              <a:rPr lang="en-US" sz="4400" dirty="0" smtClean="0">
                <a:latin typeface="Times New Roman" pitchFamily="18" charset="0"/>
                <a:cs typeface="Times New Roman" pitchFamily="18" charset="0"/>
              </a:rPr>
              <a:t>It is spherical in shape, but squashed at the poles and thicker at the equator.</a:t>
            </a:r>
            <a:endParaRPr lang="fr-FR" sz="4400" dirty="0">
              <a:latin typeface="Times New Roman" pitchFamily="18" charset="0"/>
              <a:cs typeface="Times New Roman" pitchFamily="18" charset="0"/>
            </a:endParaRPr>
          </a:p>
        </p:txBody>
      </p:sp>
    </p:spTree>
    <p:extLst>
      <p:ext uri="{BB962C8B-B14F-4D97-AF65-F5344CB8AC3E}">
        <p14:creationId xmlns:p14="http://schemas.microsoft.com/office/powerpoint/2010/main" val="700352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334027" y="442572"/>
            <a:ext cx="8630461" cy="57947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711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964488" cy="4247317"/>
          </a:xfrm>
          <a:prstGeom prst="rect">
            <a:avLst/>
          </a:prstGeom>
          <a:solidFill>
            <a:schemeClr val="accent3">
              <a:lumMod val="20000"/>
              <a:lumOff val="80000"/>
            </a:schemeClr>
          </a:solidFill>
        </p:spPr>
        <p:txBody>
          <a:bodyPr wrap="square">
            <a:spAutoFit/>
          </a:bodyPr>
          <a:lstStyle/>
          <a:p>
            <a:pPr algn="just"/>
            <a:r>
              <a:rPr lang="en-US" sz="5400" dirty="0" smtClean="0">
                <a:solidFill>
                  <a:srgbClr val="FF0000"/>
                </a:solidFill>
                <a:latin typeface="Times New Roman" pitchFamily="18" charset="0"/>
                <a:cs typeface="Times New Roman" pitchFamily="18" charset="0"/>
              </a:rPr>
              <a:t>II. Origin :</a:t>
            </a:r>
          </a:p>
          <a:p>
            <a:pPr algn="just"/>
            <a:r>
              <a:rPr lang="en-US" sz="5400" dirty="0" smtClean="0">
                <a:latin typeface="Times New Roman" pitchFamily="18" charset="0"/>
                <a:cs typeface="Times New Roman" pitchFamily="18" charset="0"/>
              </a:rPr>
              <a:t>	The Earth's magnetic field is generated by the movements of the liquid metal core, in the Earth's deepest layers.</a:t>
            </a:r>
            <a:endParaRPr lang="fr-FR" sz="5400" dirty="0">
              <a:latin typeface="Times New Roman" pitchFamily="18" charset="0"/>
              <a:cs typeface="Times New Roman" pitchFamily="18" charset="0"/>
            </a:endParaRPr>
          </a:p>
        </p:txBody>
      </p:sp>
    </p:spTree>
    <p:extLst>
      <p:ext uri="{BB962C8B-B14F-4D97-AF65-F5344CB8AC3E}">
        <p14:creationId xmlns:p14="http://schemas.microsoft.com/office/powerpoint/2010/main" val="4115097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928992" cy="4708981"/>
          </a:xfrm>
          <a:prstGeom prst="rect">
            <a:avLst/>
          </a:prstGeom>
          <a:solidFill>
            <a:schemeClr val="accent3">
              <a:lumMod val="20000"/>
              <a:lumOff val="80000"/>
            </a:schemeClr>
          </a:solidFill>
        </p:spPr>
        <p:txBody>
          <a:bodyPr wrap="square">
            <a:spAutoFit/>
          </a:bodyPr>
          <a:lstStyle/>
          <a:p>
            <a:pPr algn="just"/>
            <a:r>
              <a:rPr lang="en-US" sz="6000" dirty="0" smtClean="0">
                <a:latin typeface="Times New Roman" pitchFamily="18" charset="0"/>
                <a:cs typeface="Times New Roman" pitchFamily="18" charset="0"/>
              </a:rPr>
              <a:t>According to studies by John </a:t>
            </a:r>
            <a:r>
              <a:rPr lang="en-US" sz="6000" dirty="0" err="1" smtClean="0">
                <a:latin typeface="Times New Roman" pitchFamily="18" charset="0"/>
                <a:cs typeface="Times New Roman" pitchFamily="18" charset="0"/>
              </a:rPr>
              <a:t>Tarduno</a:t>
            </a:r>
            <a:r>
              <a:rPr lang="en-US" sz="6000" dirty="0" smtClean="0">
                <a:latin typeface="Times New Roman" pitchFamily="18" charset="0"/>
                <a:cs typeface="Times New Roman" pitchFamily="18" charset="0"/>
              </a:rPr>
              <a:t> (USA), the Earth already had a magnetic field 3.45 billion years ago.</a:t>
            </a:r>
            <a:endParaRPr lang="fr-FR" sz="6000" dirty="0">
              <a:latin typeface="Times New Roman" pitchFamily="18" charset="0"/>
              <a:cs typeface="Times New Roman" pitchFamily="18" charset="0"/>
            </a:endParaRPr>
          </a:p>
        </p:txBody>
      </p:sp>
    </p:spTree>
    <p:extLst>
      <p:ext uri="{BB962C8B-B14F-4D97-AF65-F5344CB8AC3E}">
        <p14:creationId xmlns:p14="http://schemas.microsoft.com/office/powerpoint/2010/main" val="1641191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http://upload.wikimedia.org/wikipedia/commons/thumb/2/2b/Geomagnetisme.svg/220px-Geomagnetisme.svg.png">
            <a:hlinkClick r:id="rId2"/>
          </p:cNvPr>
          <p:cNvPicPr/>
          <p:nvPr/>
        </p:nvPicPr>
        <p:blipFill>
          <a:blip r:embed="rId3">
            <a:extLst>
              <a:ext uri="{BEBA8EAE-BF5A-486C-A8C5-ECC9F3942E4B}">
                <a14:imgProps xmlns:a14="http://schemas.microsoft.com/office/drawing/2010/main">
                  <a14:imgLayer r:embed="rId4">
                    <a14:imgEffect>
                      <a14:sharpenSoften amount="50000"/>
                    </a14:imgEffect>
                    <a14:imgEffect>
                      <a14:colorTemperature colorTemp="5900"/>
                    </a14:imgEffect>
                    <a14:imgEffect>
                      <a14:saturation sat="200000"/>
                    </a14:imgEffect>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971600" y="764704"/>
            <a:ext cx="7200800" cy="5328592"/>
          </a:xfrm>
          <a:prstGeom prst="rect">
            <a:avLst/>
          </a:prstGeom>
          <a:noFill/>
          <a:ln>
            <a:noFill/>
          </a:ln>
        </p:spPr>
      </p:pic>
    </p:spTree>
    <p:extLst>
      <p:ext uri="{BB962C8B-B14F-4D97-AF65-F5344CB8AC3E}">
        <p14:creationId xmlns:p14="http://schemas.microsoft.com/office/powerpoint/2010/main" val="3167972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fficher l'image d'ori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288615"/>
            <a:ext cx="4642726" cy="299636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fficher l'image d'orig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7604" y="3501008"/>
            <a:ext cx="4242048" cy="3181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39035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66</TotalTime>
  <Words>710</Words>
  <Application>Microsoft Office PowerPoint</Application>
  <PresentationFormat>Affichage à l'écran (4:3)</PresentationFormat>
  <Paragraphs>45</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Angles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8</cp:revision>
  <dcterms:created xsi:type="dcterms:W3CDTF">2023-11-06T21:59:19Z</dcterms:created>
  <dcterms:modified xsi:type="dcterms:W3CDTF">2023-11-07T06:42:04Z</dcterms:modified>
</cp:coreProperties>
</file>