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D3469-E207-66DE-5977-B5F692300D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73101" y="257705"/>
            <a:ext cx="7197726" cy="3171295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/>
              <a:t>Lesson 1</a:t>
            </a:r>
            <a:br>
              <a:rPr lang="en-US" sz="7200" b="1" dirty="0"/>
            </a:br>
            <a:r>
              <a:rPr lang="en-US" sz="7200" b="1" dirty="0">
                <a:solidFill>
                  <a:srgbClr val="FFFF00"/>
                </a:solidFill>
              </a:rPr>
              <a:t>Management</a:t>
            </a:r>
            <a:r>
              <a:rPr lang="en-US" sz="7200" b="1" dirty="0"/>
              <a:t> </a:t>
            </a:r>
            <a:r>
              <a:rPr lang="en-US" sz="7200" b="1" dirty="0">
                <a:solidFill>
                  <a:srgbClr val="FFFF00"/>
                </a:solidFill>
              </a:rPr>
              <a:t>skills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024300-DB48-CDBB-05FA-927BDBA588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3827" y="4161234"/>
            <a:ext cx="8590360" cy="2421464"/>
          </a:xfrm>
        </p:spPr>
        <p:txBody>
          <a:bodyPr>
            <a:noAutofit/>
          </a:bodyPr>
          <a:lstStyle/>
          <a:p>
            <a:pPr algn="l"/>
            <a:r>
              <a:rPr lang="en-US" sz="4000" b="1" dirty="0">
                <a:solidFill>
                  <a:srgbClr val="92D050"/>
                </a:solidFill>
              </a:rPr>
              <a:t>Level</a:t>
            </a:r>
            <a:r>
              <a:rPr lang="en-US" sz="4000" b="1" dirty="0"/>
              <a:t>: Master 1</a:t>
            </a:r>
          </a:p>
          <a:p>
            <a:pPr algn="l"/>
            <a:r>
              <a:rPr lang="en-US" sz="4000" b="1" dirty="0">
                <a:solidFill>
                  <a:srgbClr val="92D050"/>
                </a:solidFill>
              </a:rPr>
              <a:t>Teacher</a:t>
            </a:r>
            <a:r>
              <a:rPr lang="en-US" sz="4000" b="1" dirty="0"/>
              <a:t>:Mrs .</a:t>
            </a:r>
            <a:r>
              <a:rPr lang="en-US" sz="4000" b="1" dirty="0" err="1"/>
              <a:t>Haddad.h</a:t>
            </a:r>
            <a:endParaRPr lang="en-US" sz="4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349578-DDF6-FF37-D00D-C955BF91D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2937" y="387031"/>
            <a:ext cx="4762500" cy="3689937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17524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837FB-F60F-A477-5566-B64273EDD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6000" b="1" dirty="0">
                <a:solidFill>
                  <a:srgbClr val="FFFF00"/>
                </a:solidFill>
              </a:rPr>
              <a:t>Personal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rgbClr val="FFFF00"/>
                </a:solidFill>
              </a:rPr>
              <a:t>development</a:t>
            </a:r>
            <a:r>
              <a:rPr lang="en-US" sz="6000" b="1" dirty="0"/>
              <a:t> </a:t>
            </a:r>
          </a:p>
          <a:p>
            <a:pPr marL="0" indent="0">
              <a:buNone/>
            </a:pPr>
            <a:r>
              <a:rPr lang="en-US" sz="6000" b="1" dirty="0"/>
              <a:t>Managers must seek improvement in themselves. .when the managers learn to use their skills and talents they Will encourage the same behavior in employees </a:t>
            </a:r>
          </a:p>
          <a:p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034566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AE0A0-148E-A175-ED90-D5AFDD887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-1506008"/>
            <a:ext cx="10131425" cy="6810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u="sng" dirty="0">
                <a:solidFill>
                  <a:srgbClr val="FFFF00"/>
                </a:solidFill>
              </a:rPr>
              <a:t>The answers:</a:t>
            </a:r>
          </a:p>
          <a:p>
            <a:r>
              <a:rPr lang="en-US" sz="6000" b="1" dirty="0"/>
              <a:t>The main theme of the text is the Five Management Skills </a:t>
            </a:r>
          </a:p>
          <a:p>
            <a:pPr marL="0" indent="0">
              <a:buNone/>
            </a:pPr>
            <a:endParaRPr lang="en-US" sz="6000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53AFCA-D53A-BACE-BE49-E2CDE53004AF}"/>
              </a:ext>
            </a:extLst>
          </p:cNvPr>
          <p:cNvSpPr txBox="1">
            <a:spLocks/>
          </p:cNvSpPr>
          <p:nvPr/>
        </p:nvSpPr>
        <p:spPr>
          <a:xfrm>
            <a:off x="685802" y="940726"/>
            <a:ext cx="10692210" cy="7738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b="1" dirty="0"/>
              <a:t>The meaning of effective management skills are not innate is that skills can be cultivated, learned, and developed .</a:t>
            </a:r>
          </a:p>
        </p:txBody>
      </p:sp>
    </p:spTree>
    <p:extLst>
      <p:ext uri="{BB962C8B-B14F-4D97-AF65-F5344CB8AC3E}">
        <p14:creationId xmlns:p14="http://schemas.microsoft.com/office/powerpoint/2010/main" val="1036865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5AC34-FDB7-4C2E-BF9C-1AA1DC22D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305AC-6FB7-E248-631E-C59CD4226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287" y="1337733"/>
            <a:ext cx="10131425" cy="5181600"/>
          </a:xfrm>
        </p:spPr>
        <p:txBody>
          <a:bodyPr>
            <a:noAutofit/>
          </a:bodyPr>
          <a:lstStyle/>
          <a:p>
            <a:r>
              <a:rPr lang="en-US" sz="5400" b="1" dirty="0"/>
              <a:t>We call managers who are capable of leading effective leaders.</a:t>
            </a:r>
          </a:p>
          <a:p>
            <a:r>
              <a:rPr lang="en-US" sz="5400" b="1" dirty="0"/>
              <a:t>   the importance of establishing relationship with workers is to build trust and employees feel valued.</a:t>
            </a:r>
          </a:p>
          <a:p>
            <a:endParaRPr lang="en-US" sz="5400" b="1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644951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B57C3B-30DD-BC21-A7A6-04A0CB9CE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629" y="159371"/>
            <a:ext cx="10427368" cy="8547434"/>
          </a:xfrm>
        </p:spPr>
        <p:txBody>
          <a:bodyPr>
            <a:noAutofit/>
          </a:bodyPr>
          <a:lstStyle/>
          <a:p>
            <a:r>
              <a:rPr lang="en-US" sz="6000" b="1" dirty="0"/>
              <a:t>Employees=workers</a:t>
            </a:r>
          </a:p>
          <a:p>
            <a:r>
              <a:rPr lang="en-US" sz="6000" b="1" dirty="0"/>
              <a:t>Coaching =training</a:t>
            </a:r>
          </a:p>
          <a:p>
            <a:r>
              <a:rPr lang="en-US" sz="6000" b="1" dirty="0"/>
              <a:t>Adapt=adjust</a:t>
            </a:r>
          </a:p>
          <a:p>
            <a:r>
              <a:rPr lang="en-US" sz="6000" b="1" dirty="0"/>
              <a:t>Ineffective × effective</a:t>
            </a:r>
          </a:p>
          <a:p>
            <a:r>
              <a:rPr lang="en-US" sz="6000" b="1" dirty="0"/>
              <a:t>Acquired × innate</a:t>
            </a:r>
          </a:p>
          <a:p>
            <a:pPr marL="0" indent="0">
              <a:buNone/>
            </a:pPr>
            <a:r>
              <a:rPr lang="en-US" sz="6000" b="1" dirty="0"/>
              <a:t>       It_ { relationship}</a:t>
            </a:r>
          </a:p>
          <a:p>
            <a:endParaRPr lang="en-US" sz="6000" b="1" dirty="0"/>
          </a:p>
          <a:p>
            <a:pPr marL="0" indent="0">
              <a:buNone/>
            </a:pP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995272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5DAD1-2E5C-F89C-A252-06C4B55E0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D38E67A-2D98-7827-8B98-4ABBC60BDB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729862" cy="7323752"/>
          </a:xfrm>
        </p:spPr>
      </p:pic>
    </p:spTree>
    <p:extLst>
      <p:ext uri="{BB962C8B-B14F-4D97-AF65-F5344CB8AC3E}">
        <p14:creationId xmlns:p14="http://schemas.microsoft.com/office/powerpoint/2010/main" val="2305101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52299-4578-32E0-73CA-3C7A34833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i="1" u="sng" dirty="0">
                <a:solidFill>
                  <a:srgbClr val="FFFF00"/>
                </a:solidFill>
              </a:rPr>
              <a:t>The main points of the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E2A3A-A06C-A49B-A81A-5FDDD93A5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6000" b="1" dirty="0"/>
              <a:t>Management skills are not </a:t>
            </a:r>
            <a:r>
              <a:rPr lang="en-US" sz="6000" b="1" u="sng" dirty="0">
                <a:solidFill>
                  <a:srgbClr val="FF0000"/>
                </a:solidFill>
              </a:rPr>
              <a:t>innate</a:t>
            </a:r>
            <a:r>
              <a:rPr lang="en-US" sz="6000" b="1" dirty="0"/>
              <a:t>( skills can be cultivated, learned, and developed through training and experience). </a:t>
            </a:r>
          </a:p>
        </p:txBody>
      </p:sp>
    </p:spTree>
    <p:extLst>
      <p:ext uri="{BB962C8B-B14F-4D97-AF65-F5344CB8AC3E}">
        <p14:creationId xmlns:p14="http://schemas.microsoft.com/office/powerpoint/2010/main" val="1318278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394DD-AA1E-39AA-A14F-EEF88D77B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54CBD-2716-C662-8A6C-0DD3E5AEC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6000" b="1" u="sng" dirty="0">
                <a:solidFill>
                  <a:srgbClr val="FFFF00"/>
                </a:solidFill>
              </a:rPr>
              <a:t>The</a:t>
            </a:r>
            <a:r>
              <a:rPr lang="en-US" sz="6000" b="1" u="sng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role</a:t>
            </a:r>
            <a:r>
              <a:rPr lang="en-US" sz="6000" b="1" u="sng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of</a:t>
            </a:r>
            <a:r>
              <a:rPr lang="en-US" sz="6000" b="1" u="sng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managers</a:t>
            </a:r>
          </a:p>
          <a:p>
            <a:pPr marL="0" indent="0">
              <a:buNone/>
            </a:pPr>
            <a:r>
              <a:rPr lang="en-US" sz="6000" b="1" dirty="0"/>
              <a:t>    Take responsibility for insuring that each individual in his or her department succeed.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1EDB5E-F775-C551-4822-4243C1CF3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4674" y="0"/>
            <a:ext cx="4127325" cy="32146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01665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BF58E-E43B-14BE-CB38-A2D90B858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u="sng" dirty="0">
                <a:solidFill>
                  <a:srgbClr val="92D050"/>
                </a:solidFill>
              </a:rPr>
              <a:t>What does a manager need?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37FEE-8DE0-40AB-C6B0-6CE1CEAE2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238118"/>
            <a:ext cx="6734767" cy="3649133"/>
          </a:xfrm>
        </p:spPr>
        <p:txBody>
          <a:bodyPr>
            <a:normAutofit/>
          </a:bodyPr>
          <a:lstStyle/>
          <a:p>
            <a:r>
              <a:rPr lang="en-US" sz="6000" b="1" dirty="0"/>
              <a:t>The manager needs      a </a:t>
            </a:r>
            <a:r>
              <a:rPr lang="en-US" sz="6000" b="1" u="sng" dirty="0">
                <a:solidFill>
                  <a:srgbClr val="FFFF00"/>
                </a:solidFill>
              </a:rPr>
              <a:t>skill</a:t>
            </a:r>
            <a:r>
              <a:rPr lang="en-US" sz="6000" b="1" dirty="0"/>
              <a:t> and a </a:t>
            </a:r>
            <a:r>
              <a:rPr lang="en-US" sz="6000" b="1" u="sng" dirty="0">
                <a:solidFill>
                  <a:srgbClr val="FFFF00"/>
                </a:solidFill>
              </a:rPr>
              <a:t>talent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7C6F33-05CF-1D7E-2E43-E46C45551F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085" y="4304109"/>
            <a:ext cx="6614212" cy="255389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12222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68236-BA3A-666F-823F-F40D0BFE0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u="sng" dirty="0">
                <a:solidFill>
                  <a:srgbClr val="FFFF00"/>
                </a:solidFill>
              </a:rPr>
              <a:t>The five 5 managerial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CFF91-3D9E-8520-8F4F-E262E7DB6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985193" cy="4106333"/>
          </a:xfrm>
        </p:spPr>
        <p:txBody>
          <a:bodyPr>
            <a:noAutofit/>
          </a:bodyPr>
          <a:lstStyle/>
          <a:p>
            <a:r>
              <a:rPr lang="en-US" sz="5400" b="1" dirty="0"/>
              <a:t>✓leadership</a:t>
            </a:r>
          </a:p>
          <a:p>
            <a:pPr marL="0" indent="0">
              <a:buNone/>
            </a:pPr>
            <a:r>
              <a:rPr lang="en-US" sz="5400" b="1" dirty="0"/>
              <a:t>✓adaptability</a:t>
            </a:r>
          </a:p>
          <a:p>
            <a:pPr marL="0" indent="0">
              <a:buNone/>
            </a:pPr>
            <a:r>
              <a:rPr lang="en-US" sz="5400" b="1" dirty="0"/>
              <a:t>✓relationship</a:t>
            </a:r>
          </a:p>
          <a:p>
            <a:pPr marL="0" indent="0">
              <a:buNone/>
            </a:pPr>
            <a:r>
              <a:rPr lang="en-US" sz="5400" b="1" dirty="0"/>
              <a:t>✓development of others</a:t>
            </a:r>
          </a:p>
          <a:p>
            <a:pPr marL="0" indent="0">
              <a:buNone/>
            </a:pPr>
            <a:r>
              <a:rPr lang="en-US" sz="5400" b="1" dirty="0"/>
              <a:t>✓personal development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9A5EFB-EE8C-94B2-5359-29E7C58A5979}"/>
              </a:ext>
            </a:extLst>
          </p:cNvPr>
          <p:cNvSpPr txBox="1"/>
          <p:nvPr/>
        </p:nvSpPr>
        <p:spPr>
          <a:xfrm>
            <a:off x="0" y="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679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B8C57-D4FB-6656-EB7F-FD1BB7EDE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0953" y="1196578"/>
            <a:ext cx="9959977" cy="8786813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FF00"/>
                </a:solidFill>
              </a:rPr>
              <a:t>Leadership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b="1" dirty="0"/>
              <a:t>Give directions to employees.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b="1" dirty="0"/>
              <a:t>Encourage trust among employees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b="1" dirty="0"/>
              <a:t>Delegating responsibility amongst team members </a:t>
            </a:r>
          </a:p>
          <a:p>
            <a:pPr marL="1143000" indent="-1143000">
              <a:buFont typeface="+mj-lt"/>
              <a:buAutoNum type="arabicPeriod"/>
            </a:pPr>
            <a:endParaRPr lang="en-US" sz="6000" b="1" dirty="0"/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735421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982D1-8D61-085F-D05B-29DFC252A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EC4C9-0072-FE88-1E8F-7240A1AFB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6000" b="1" dirty="0">
                <a:solidFill>
                  <a:srgbClr val="FFFF00"/>
                </a:solidFill>
              </a:rPr>
              <a:t>Adaptability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b="1" dirty="0"/>
              <a:t>Adjusting quickly to unexpected circumstances.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b="1" dirty="0"/>
              <a:t>Thinking creatively to find solutions to problems.</a:t>
            </a:r>
          </a:p>
          <a:p>
            <a:pPr marL="0" indent="0">
              <a:buNone/>
            </a:pPr>
            <a:r>
              <a:rPr lang="en-US" sz="6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511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BAC1C-6562-56D0-69F1-6306D5BB4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26984-10E7-914D-4B59-811CA9474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6000" b="1" dirty="0">
                <a:solidFill>
                  <a:srgbClr val="FFFF00"/>
                </a:solidFill>
              </a:rPr>
              <a:t>Relationship</a:t>
            </a:r>
          </a:p>
          <a:p>
            <a:r>
              <a:rPr lang="en-US" sz="6000" b="1" dirty="0"/>
              <a:t>Build relationship with employees in order to build trust and employees feel valued because when they feel valued they get the job done right.</a:t>
            </a:r>
          </a:p>
          <a:p>
            <a:pPr marL="0" indent="0">
              <a:buNone/>
            </a:pP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4046349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8197-E200-B2D7-D73B-0553E54C3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A86DF-1EAA-D2FC-BEE4-6A7D39724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6000" b="1" dirty="0">
                <a:solidFill>
                  <a:srgbClr val="FFFF00"/>
                </a:solidFill>
              </a:rPr>
              <a:t>Development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rgbClr val="FFFF00"/>
                </a:solidFill>
              </a:rPr>
              <a:t>of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rgbClr val="FFFF00"/>
                </a:solidFill>
              </a:rPr>
              <a:t>others</a:t>
            </a:r>
          </a:p>
          <a:p>
            <a:pPr marL="0" indent="0">
              <a:buNone/>
            </a:pPr>
            <a:endParaRPr lang="en-US" sz="60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6000" b="1" dirty="0"/>
              <a:t>.managers must cultivate each employee’s talents.</a:t>
            </a:r>
          </a:p>
        </p:txBody>
      </p:sp>
    </p:spTree>
    <p:extLst>
      <p:ext uri="{BB962C8B-B14F-4D97-AF65-F5344CB8AC3E}">
        <p14:creationId xmlns:p14="http://schemas.microsoft.com/office/powerpoint/2010/main" val="641634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Celestial</vt:lpstr>
      <vt:lpstr>Lesson 1 Management skills</vt:lpstr>
      <vt:lpstr>The main points of the text</vt:lpstr>
      <vt:lpstr>PowerPoint Presentation</vt:lpstr>
      <vt:lpstr>What does a manager need?</vt:lpstr>
      <vt:lpstr>The five 5 managerial skills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hindahaddad18@gmail.com</dc:creator>
  <cp:lastModifiedBy>hindahaddad18@gmail.com</cp:lastModifiedBy>
  <cp:revision>17</cp:revision>
  <dcterms:created xsi:type="dcterms:W3CDTF">2023-11-01T11:33:40Z</dcterms:created>
  <dcterms:modified xsi:type="dcterms:W3CDTF">2023-11-13T14:33:12Z</dcterms:modified>
</cp:coreProperties>
</file>