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8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2" r:id="rId17"/>
    <p:sldId id="269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7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B4AE8-FB24-45E2-F5F0-197126A48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1312663" y="357868"/>
            <a:ext cx="7606109" cy="2520682"/>
          </a:xfrm>
        </p:spPr>
        <p:txBody>
          <a:bodyPr>
            <a:noAutofit/>
          </a:bodyPr>
          <a:lstStyle/>
          <a:p>
            <a:br>
              <a:rPr lang="en-US" sz="9600" b="1" i="1" dirty="0">
                <a:solidFill>
                  <a:srgbClr val="FFFF00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</a:br>
            <a:r>
              <a:rPr lang="en-US" sz="8000" b="1" i="1" dirty="0">
                <a:solidFill>
                  <a:srgbClr val="FFFF00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  <a:t>lesson</a:t>
            </a:r>
            <a:r>
              <a:rPr lang="en-US" sz="9600" b="1" i="1" dirty="0">
                <a:solidFill>
                  <a:srgbClr val="FFFF00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  <a:t> 2</a:t>
            </a:r>
            <a:br>
              <a:rPr lang="en-US" sz="9600" b="1" i="1" dirty="0">
                <a:solidFill>
                  <a:srgbClr val="FFFF00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</a:br>
            <a:r>
              <a:rPr lang="en-US" sz="9600" b="1" i="1" dirty="0">
                <a:solidFill>
                  <a:srgbClr val="FFFF00"/>
                </a:solidFill>
                <a:latin typeface="ADLaM Display" panose="02000000000000000000" pitchFamily="2" charset="0"/>
                <a:ea typeface="ADLaM Display" panose="02000000000000000000" pitchFamily="2" charset="0"/>
              </a:rPr>
              <a:t>Meetings</a:t>
            </a:r>
            <a:r>
              <a:rPr lang="en-US" sz="96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424FC-B3C3-D001-D215-35D30CD17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610" y="3849950"/>
            <a:ext cx="10731500" cy="1740034"/>
          </a:xfrm>
        </p:spPr>
        <p:txBody>
          <a:bodyPr>
            <a:normAutofit/>
          </a:bodyPr>
          <a:lstStyle/>
          <a:p>
            <a:pPr algn="l"/>
            <a:r>
              <a:rPr lang="en-US" sz="4000" dirty="0" err="1">
                <a:latin typeface="Aptos Black" panose="02000000000000000000" pitchFamily="2" charset="0"/>
                <a:ea typeface="Aptos Black" panose="02000000000000000000" pitchFamily="2" charset="0"/>
              </a:rPr>
              <a:t>Le</a:t>
            </a:r>
            <a:r>
              <a:rPr lang="en-US" sz="4000" b="1" dirty="0" err="1">
                <a:latin typeface="Aptos Black" panose="02000000000000000000" pitchFamily="2" charset="0"/>
                <a:ea typeface="Aptos Black" panose="02000000000000000000" pitchFamily="2" charset="0"/>
              </a:rPr>
              <a:t>vel:master</a:t>
            </a:r>
            <a:r>
              <a:rPr lang="en-US" sz="4000" b="1" dirty="0">
                <a:latin typeface="Aptos Black" panose="02000000000000000000" pitchFamily="2" charset="0"/>
                <a:ea typeface="Aptos Black" panose="02000000000000000000" pitchFamily="2" charset="0"/>
              </a:rPr>
              <a:t> 1</a:t>
            </a:r>
          </a:p>
          <a:p>
            <a:pPr algn="l"/>
            <a:r>
              <a:rPr lang="en-US" sz="4000" b="1" dirty="0">
                <a:latin typeface="Aptos Black" panose="02000000000000000000" pitchFamily="2" charset="0"/>
                <a:ea typeface="Aptos Black" panose="02000000000000000000" pitchFamily="2" charset="0"/>
              </a:rPr>
              <a:t>Teacher: </a:t>
            </a:r>
            <a:r>
              <a:rPr lang="en-US" sz="4000" b="1" dirty="0" err="1">
                <a:latin typeface="Aptos Black" panose="02000000000000000000" pitchFamily="2" charset="0"/>
                <a:ea typeface="Aptos Black" panose="02000000000000000000" pitchFamily="2" charset="0"/>
              </a:rPr>
              <a:t>Mrs</a:t>
            </a:r>
            <a:r>
              <a:rPr lang="en-US" sz="4000" b="1" dirty="0">
                <a:latin typeface="Aptos Black" panose="02000000000000000000" pitchFamily="2" charset="0"/>
                <a:ea typeface="Aptos Black" panose="02000000000000000000" pitchFamily="2" charset="0"/>
              </a:rPr>
              <a:t> </a:t>
            </a:r>
            <a:r>
              <a:rPr lang="en-US" sz="4000" b="1" dirty="0" err="1">
                <a:latin typeface="Aptos Black" panose="02000000000000000000" pitchFamily="2" charset="0"/>
                <a:ea typeface="Aptos Black" panose="02000000000000000000" pitchFamily="2" charset="0"/>
              </a:rPr>
              <a:t>Haddad.H</a:t>
            </a:r>
            <a:endParaRPr lang="en-US" sz="4000" dirty="0">
              <a:latin typeface="Aptos Black" panose="02000000000000000000" pitchFamily="2" charset="0"/>
              <a:ea typeface="Aptos Black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C435E1-A03F-F0AD-DEE3-617426CDC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4453" y="3202350"/>
            <a:ext cx="5589984" cy="252068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2664144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CF3A8-828A-6EFD-0611-D66F9A3D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chemeClr val="accent4"/>
                </a:solidFill>
              </a:rPr>
              <a:t>Objectives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of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annual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general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meetings</a:t>
            </a:r>
            <a:r>
              <a:rPr lang="en-US" sz="6000" b="1" dirty="0"/>
              <a:t> (</a:t>
            </a:r>
            <a:r>
              <a:rPr lang="en-US" sz="6000" b="1" u="sng" dirty="0">
                <a:solidFill>
                  <a:schemeClr val="accent4"/>
                </a:solidFill>
              </a:rPr>
              <a:t>AGM</a:t>
            </a:r>
            <a:r>
              <a:rPr lang="en-US" sz="6000" b="1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66FB2-EE6B-04E7-5037-182E83314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6000" b="1" dirty="0"/>
              <a:t>To check annual accounts.</a:t>
            </a:r>
          </a:p>
          <a:p>
            <a:r>
              <a:rPr lang="en-US" sz="6000" b="1" dirty="0"/>
              <a:t>To declare dividends.</a:t>
            </a:r>
          </a:p>
          <a:p>
            <a:r>
              <a:rPr lang="en-US" sz="6000" b="1" dirty="0"/>
              <a:t>To elect of directors.</a:t>
            </a:r>
          </a:p>
          <a:p>
            <a:r>
              <a:rPr lang="en-US" sz="6000" b="1" dirty="0"/>
              <a:t> appoint auditors.</a:t>
            </a:r>
          </a:p>
        </p:txBody>
      </p:sp>
    </p:spTree>
    <p:extLst>
      <p:ext uri="{BB962C8B-B14F-4D97-AF65-F5344CB8AC3E}">
        <p14:creationId xmlns:p14="http://schemas.microsoft.com/office/powerpoint/2010/main" val="2487176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A921A-B5BE-12BA-88FF-AD144B974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28625"/>
            <a:ext cx="10131425" cy="1637243"/>
          </a:xfrm>
        </p:spPr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rgbClr val="FFFF00"/>
                </a:solidFill>
              </a:rPr>
              <a:t>3-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Extraordinary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general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meetings</a:t>
            </a:r>
            <a:r>
              <a:rPr lang="en-US" sz="6000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5761E-934F-67ED-678D-F15432533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6000" b="1" dirty="0"/>
              <a:t>It is held on special occasions or emergency situations. For example: At the plan of </a:t>
            </a:r>
            <a:r>
              <a:rPr lang="en-US" sz="6000" b="1" u="sng" dirty="0"/>
              <a:t>Merger, the removal of a key manager,  </a:t>
            </a:r>
            <a:r>
              <a:rPr lang="en-US" sz="6000" b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353320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DD6B0-23A3-0EC6-05C3-A33A2ECD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dirty="0">
                <a:solidFill>
                  <a:schemeClr val="accent6">
                    <a:lumMod val="75000"/>
                  </a:schemeClr>
                </a:solidFill>
              </a:rPr>
              <a:t>✓ </a:t>
            </a:r>
            <a:r>
              <a:rPr lang="en-US" sz="6000" b="1" i="1" u="sng" dirty="0">
                <a:solidFill>
                  <a:schemeClr val="accent6">
                    <a:lumMod val="75000"/>
                  </a:schemeClr>
                </a:solidFill>
              </a:rPr>
              <a:t>Board</a:t>
            </a:r>
            <a:r>
              <a:rPr lang="en-US" sz="6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6000" b="1" i="1" u="sng" dirty="0">
                <a:solidFill>
                  <a:schemeClr val="accent6">
                    <a:lumMod val="75000"/>
                  </a:schemeClr>
                </a:solidFill>
              </a:rPr>
              <a:t>meetings</a:t>
            </a:r>
            <a:r>
              <a:rPr lang="en-US" sz="6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4FE2-63C4-18FE-41F5-4906E2AE9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A formal meeting of the board of a company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81211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F667C-57BB-DC5A-BD62-99C82B85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>
                <a:solidFill>
                  <a:schemeClr val="accent4"/>
                </a:solidFill>
              </a:rPr>
              <a:t>The objective of Board meetings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7D46D-610D-8ECD-2E9B-68ACCFA36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03" y="2142067"/>
            <a:ext cx="11054953" cy="444804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6000" dirty="0"/>
              <a:t>   ✓ frame the general policy of the company.</a:t>
            </a:r>
          </a:p>
          <a:p>
            <a:pPr marL="0" indent="0">
              <a:buNone/>
            </a:pPr>
            <a:r>
              <a:rPr lang="en-US" sz="6000" dirty="0"/>
              <a:t>. ✓appoint the company ‘s officers and insure that they carry out their duties regarding the distribution of dividends.</a:t>
            </a:r>
          </a:p>
        </p:txBody>
      </p:sp>
    </p:spTree>
    <p:extLst>
      <p:ext uri="{BB962C8B-B14F-4D97-AF65-F5344CB8AC3E}">
        <p14:creationId xmlns:p14="http://schemas.microsoft.com/office/powerpoint/2010/main" val="3285342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68EB-71E9-D699-C248-1C822500C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✓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0000"/>
                </a:solidFill>
              </a:rPr>
              <a:t>Special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0000"/>
                </a:solidFill>
              </a:rPr>
              <a:t>meetings:</a:t>
            </a:r>
            <a:r>
              <a:rPr lang="en-US" sz="6000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4326-4635-6F15-0870-DC92621E0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428750"/>
            <a:ext cx="11137105" cy="5125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dirty="0"/>
              <a:t>         1- Class Meetings</a:t>
            </a:r>
          </a:p>
          <a:p>
            <a:pPr marL="0" indent="0">
              <a:buNone/>
            </a:pPr>
            <a:r>
              <a:rPr lang="en-US" sz="6000" b="1" dirty="0"/>
              <a:t>         2- Creditors Meetings</a:t>
            </a:r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634231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351A3-6449-A00E-2417-A0AAE7DB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>
                <a:solidFill>
                  <a:schemeClr val="accent4"/>
                </a:solidFill>
              </a:rPr>
              <a:t>1_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Class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meetings</a:t>
            </a:r>
            <a:r>
              <a:rPr lang="en-US" sz="6000" b="1" u="sng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8536F-E73F-6EAC-7BD4-C6A5A6E2D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The case when the meeting is arranged by any shareholder of the company.</a:t>
            </a:r>
          </a:p>
        </p:txBody>
      </p:sp>
    </p:spTree>
    <p:extLst>
      <p:ext uri="{BB962C8B-B14F-4D97-AF65-F5344CB8AC3E}">
        <p14:creationId xmlns:p14="http://schemas.microsoft.com/office/powerpoint/2010/main" val="3233259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AB5C1-FDC4-BEBA-9368-3E4A3E203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0"/>
            <a:ext cx="10131425" cy="6984073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accent3"/>
                </a:solidFill>
              </a:rPr>
              <a:t>Objective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3"/>
                </a:solidFill>
              </a:rPr>
              <a:t>of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3"/>
                </a:solidFill>
              </a:rPr>
              <a:t>Class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3"/>
                </a:solidFill>
              </a:rPr>
              <a:t>Meetings</a:t>
            </a:r>
            <a:r>
              <a:rPr lang="en-US" sz="6000" b="1" dirty="0"/>
              <a:t>:</a:t>
            </a:r>
          </a:p>
          <a:p>
            <a:pPr marL="0" indent="0">
              <a:buNone/>
            </a:pPr>
            <a:r>
              <a:rPr lang="en-US" sz="6000" b="1" dirty="0"/>
              <a:t>    _to discuss the matters that affect the rights and duties of particular class of shareholders . </a:t>
            </a:r>
          </a:p>
        </p:txBody>
      </p:sp>
    </p:spTree>
    <p:extLst>
      <p:ext uri="{BB962C8B-B14F-4D97-AF65-F5344CB8AC3E}">
        <p14:creationId xmlns:p14="http://schemas.microsoft.com/office/powerpoint/2010/main" val="2444858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D19C5-8844-C4D1-4388-2E435DC18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>
                <a:solidFill>
                  <a:schemeClr val="accent4"/>
                </a:solidFill>
              </a:rPr>
              <a:t>2_Creditors meetings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A7F53-9653-7AE0-79E9-818910C9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2065867"/>
            <a:ext cx="10131425" cy="3649133"/>
          </a:xfrm>
        </p:spPr>
        <p:txBody>
          <a:bodyPr>
            <a:normAutofit/>
          </a:bodyPr>
          <a:lstStyle/>
          <a:p>
            <a:r>
              <a:rPr lang="en-US" sz="6000" b="1" dirty="0"/>
              <a:t>It is held by the company to  consider a scheme in full settlement of debts .</a:t>
            </a:r>
          </a:p>
        </p:txBody>
      </p:sp>
    </p:spTree>
    <p:extLst>
      <p:ext uri="{BB962C8B-B14F-4D97-AF65-F5344CB8AC3E}">
        <p14:creationId xmlns:p14="http://schemas.microsoft.com/office/powerpoint/2010/main" val="337193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53B3A-0149-7893-8A7D-08E61820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Equivalent terms in Arabic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8501-470F-0CBE-01FA-996FA20B1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774" y="2927600"/>
            <a:ext cx="10131425" cy="3729067"/>
          </a:xfrm>
        </p:spPr>
        <p:txBody>
          <a:bodyPr>
            <a:noAutofit/>
          </a:bodyPr>
          <a:lstStyle/>
          <a:p>
            <a:endParaRPr lang="en-US" sz="4000" dirty="0"/>
          </a:p>
          <a:p>
            <a:r>
              <a:rPr lang="en-US" sz="4000" dirty="0"/>
              <a:t>Meeting=إجتماع او لقاء</a:t>
            </a:r>
          </a:p>
          <a:p>
            <a:r>
              <a:rPr lang="en-US" sz="4000" dirty="0"/>
              <a:t>Company ‘meetings=</a:t>
            </a:r>
            <a:r>
              <a:rPr lang="en-US" sz="4000" dirty="0" err="1"/>
              <a:t>اجتماعات</a:t>
            </a:r>
            <a:r>
              <a:rPr lang="en-US" sz="4000" dirty="0"/>
              <a:t> </a:t>
            </a:r>
            <a:r>
              <a:rPr lang="en-US" sz="4000" dirty="0" err="1"/>
              <a:t>الشركة</a:t>
            </a:r>
            <a:endParaRPr lang="en-US" sz="4000" dirty="0"/>
          </a:p>
          <a:p>
            <a:r>
              <a:rPr lang="en-US" sz="4000" dirty="0"/>
              <a:t>Shareholders meetings </a:t>
            </a:r>
            <a:r>
              <a:rPr lang="en-US" sz="4000" dirty="0" err="1"/>
              <a:t>اجتماعات</a:t>
            </a:r>
            <a:r>
              <a:rPr lang="en-US" sz="4000" dirty="0"/>
              <a:t> </a:t>
            </a:r>
            <a:r>
              <a:rPr lang="en-US" sz="4000" dirty="0" err="1"/>
              <a:t>حاملي</a:t>
            </a:r>
            <a:r>
              <a:rPr lang="en-US" sz="4000" dirty="0"/>
              <a:t> </a:t>
            </a:r>
            <a:r>
              <a:rPr lang="en-US" sz="4000" dirty="0" err="1"/>
              <a:t>الاسهم</a:t>
            </a:r>
            <a:endParaRPr lang="en-US" sz="4000" dirty="0"/>
          </a:p>
          <a:p>
            <a:r>
              <a:rPr lang="en-US" sz="4000" dirty="0"/>
              <a:t>Statutory meetings=</a:t>
            </a:r>
            <a:r>
              <a:rPr lang="en-US" sz="4000" dirty="0" err="1"/>
              <a:t>الإجتماعات</a:t>
            </a:r>
            <a:r>
              <a:rPr lang="en-US" sz="4000" dirty="0"/>
              <a:t> </a:t>
            </a:r>
            <a:r>
              <a:rPr lang="en-US" sz="4000" dirty="0" err="1"/>
              <a:t>الدستورية</a:t>
            </a:r>
            <a:r>
              <a:rPr lang="en-US" sz="4000" dirty="0"/>
              <a:t> او </a:t>
            </a:r>
            <a:r>
              <a:rPr lang="en-US" sz="4000" dirty="0" err="1"/>
              <a:t>القانونية</a:t>
            </a:r>
            <a:r>
              <a:rPr lang="en-US" sz="4000" dirty="0"/>
              <a:t> </a:t>
            </a:r>
          </a:p>
          <a:p>
            <a:r>
              <a:rPr lang="en-US" sz="4000" dirty="0"/>
              <a:t>Annual general meetings=</a:t>
            </a:r>
            <a:r>
              <a:rPr lang="en-US" sz="4000" dirty="0" err="1"/>
              <a:t>الاجتماعات</a:t>
            </a:r>
            <a:r>
              <a:rPr lang="en-US" sz="4000" dirty="0"/>
              <a:t> </a:t>
            </a:r>
            <a:r>
              <a:rPr lang="en-US" sz="4000" dirty="0" err="1"/>
              <a:t>العامة</a:t>
            </a:r>
            <a:r>
              <a:rPr lang="en-US" sz="4000" dirty="0"/>
              <a:t> </a:t>
            </a:r>
            <a:r>
              <a:rPr lang="en-US" sz="4000" dirty="0" err="1"/>
              <a:t>السنوية</a:t>
            </a:r>
            <a:endParaRPr lang="en-US" sz="4000" dirty="0"/>
          </a:p>
          <a:p>
            <a:r>
              <a:rPr lang="en-US" sz="4000" dirty="0"/>
              <a:t>Extraordinary meetings=</a:t>
            </a:r>
            <a:r>
              <a:rPr lang="en-US" sz="4000" dirty="0" err="1"/>
              <a:t>الإجتماعات</a:t>
            </a:r>
            <a:r>
              <a:rPr lang="en-US" sz="4000" dirty="0"/>
              <a:t> </a:t>
            </a:r>
            <a:r>
              <a:rPr lang="en-US" sz="4000" dirty="0" err="1"/>
              <a:t>الاستثنائية</a:t>
            </a:r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40333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57A54-C05A-0DC2-FD92-7630101BB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10767"/>
            <a:ext cx="11537157" cy="7500937"/>
          </a:xfrm>
        </p:spPr>
        <p:txBody>
          <a:bodyPr>
            <a:normAutofit lnSpcReduction="10000"/>
          </a:bodyPr>
          <a:lstStyle/>
          <a:p>
            <a:r>
              <a:rPr lang="en-US" sz="4800" dirty="0"/>
              <a:t>Statutory reports=</a:t>
            </a:r>
            <a:r>
              <a:rPr lang="en-US" sz="4800" dirty="0" err="1"/>
              <a:t>التقارير</a:t>
            </a:r>
            <a:r>
              <a:rPr lang="en-US" sz="4800" dirty="0"/>
              <a:t> </a:t>
            </a:r>
            <a:r>
              <a:rPr lang="en-US" sz="4800" dirty="0" err="1"/>
              <a:t>القانونية</a:t>
            </a:r>
            <a:r>
              <a:rPr lang="en-US" sz="4800" dirty="0"/>
              <a:t> </a:t>
            </a:r>
          </a:p>
          <a:p>
            <a:r>
              <a:rPr lang="en-US" sz="4800" dirty="0"/>
              <a:t>Dividends =</a:t>
            </a:r>
            <a:r>
              <a:rPr lang="en-US" sz="4800" dirty="0" err="1"/>
              <a:t>أرباح</a:t>
            </a:r>
            <a:r>
              <a:rPr lang="en-US" sz="4800" dirty="0"/>
              <a:t> </a:t>
            </a:r>
            <a:r>
              <a:rPr lang="en-US" sz="4800" dirty="0" err="1"/>
              <a:t>الاسهم</a:t>
            </a:r>
            <a:r>
              <a:rPr lang="en-US" sz="4800" dirty="0"/>
              <a:t> </a:t>
            </a:r>
          </a:p>
          <a:p>
            <a:r>
              <a:rPr lang="en-US" sz="4800" dirty="0"/>
              <a:t>Agenda =</a:t>
            </a:r>
            <a:r>
              <a:rPr lang="en-US" sz="4800" dirty="0" err="1"/>
              <a:t>جدول</a:t>
            </a:r>
            <a:r>
              <a:rPr lang="en-US" sz="4800" dirty="0"/>
              <a:t> </a:t>
            </a:r>
            <a:r>
              <a:rPr lang="en-US" sz="4800" dirty="0" err="1"/>
              <a:t>الأعمال</a:t>
            </a:r>
            <a:r>
              <a:rPr lang="en-US" sz="4800" dirty="0"/>
              <a:t> </a:t>
            </a:r>
          </a:p>
          <a:p>
            <a:r>
              <a:rPr lang="en-US" sz="4800" dirty="0"/>
              <a:t>Merger=</a:t>
            </a:r>
            <a:r>
              <a:rPr lang="en-US" sz="4800" dirty="0" err="1"/>
              <a:t>الإندماج</a:t>
            </a:r>
            <a:r>
              <a:rPr lang="en-US" sz="4800" dirty="0"/>
              <a:t> </a:t>
            </a:r>
          </a:p>
          <a:p>
            <a:r>
              <a:rPr lang="en-US" sz="4800" dirty="0"/>
              <a:t>Board meetings=</a:t>
            </a:r>
            <a:r>
              <a:rPr lang="en-US" sz="4800" dirty="0" err="1"/>
              <a:t>إجتماعات</a:t>
            </a:r>
            <a:r>
              <a:rPr lang="en-US" sz="4800" dirty="0"/>
              <a:t> </a:t>
            </a:r>
            <a:r>
              <a:rPr lang="en-US" sz="4800" dirty="0" err="1"/>
              <a:t>مجلس</a:t>
            </a:r>
            <a:r>
              <a:rPr lang="en-US" sz="4800" dirty="0"/>
              <a:t> </a:t>
            </a:r>
            <a:r>
              <a:rPr lang="en-US" sz="4800" dirty="0" err="1"/>
              <a:t>الإدارة</a:t>
            </a:r>
            <a:r>
              <a:rPr lang="en-US" sz="4800" dirty="0"/>
              <a:t> </a:t>
            </a:r>
          </a:p>
          <a:p>
            <a:r>
              <a:rPr lang="en-US" sz="4800" dirty="0"/>
              <a:t>General policy=</a:t>
            </a:r>
            <a:r>
              <a:rPr lang="en-US" sz="4800" dirty="0" err="1"/>
              <a:t>السياسة</a:t>
            </a:r>
            <a:r>
              <a:rPr lang="en-US" sz="4800" dirty="0"/>
              <a:t> </a:t>
            </a:r>
            <a:r>
              <a:rPr lang="en-US" sz="4800" dirty="0" err="1"/>
              <a:t>عامة</a:t>
            </a:r>
            <a:r>
              <a:rPr lang="en-US" sz="4800" dirty="0"/>
              <a:t> </a:t>
            </a:r>
          </a:p>
          <a:p>
            <a:r>
              <a:rPr lang="en-US" sz="4800" dirty="0"/>
              <a:t>Class meetings=</a:t>
            </a:r>
            <a:r>
              <a:rPr lang="en-US" sz="4800" dirty="0" err="1"/>
              <a:t>إجتماعات</a:t>
            </a:r>
            <a:r>
              <a:rPr lang="en-US" sz="4800" dirty="0"/>
              <a:t> </a:t>
            </a:r>
            <a:r>
              <a:rPr lang="en-US" sz="4800" dirty="0" err="1"/>
              <a:t>الصف</a:t>
            </a:r>
            <a:r>
              <a:rPr lang="en-US" sz="4800" dirty="0"/>
              <a:t> </a:t>
            </a:r>
          </a:p>
          <a:p>
            <a:r>
              <a:rPr lang="en-US" sz="4800" dirty="0"/>
              <a:t>Creditors meetings=</a:t>
            </a:r>
            <a:r>
              <a:rPr lang="en-US" sz="4800" dirty="0" err="1"/>
              <a:t>إجتماعات</a:t>
            </a:r>
            <a:r>
              <a:rPr lang="en-US" sz="4800" dirty="0"/>
              <a:t> </a:t>
            </a:r>
            <a:r>
              <a:rPr lang="en-US" sz="4800" dirty="0" err="1"/>
              <a:t>الدائنين</a:t>
            </a:r>
            <a:endParaRPr lang="en-US" sz="4800" dirty="0"/>
          </a:p>
          <a:p>
            <a:r>
              <a:rPr lang="en-US" sz="4800" dirty="0"/>
              <a:t>Item =</a:t>
            </a:r>
            <a:r>
              <a:rPr lang="en-US" sz="4800" dirty="0" err="1"/>
              <a:t>بند</a:t>
            </a:r>
            <a:endParaRPr lang="en-US" sz="4800" dirty="0"/>
          </a:p>
          <a:p>
            <a:endParaRPr lang="en-US" sz="48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5522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70D6C-03BB-FBED-32DB-F21477390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What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is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a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rgbClr val="FFFF00"/>
                </a:solidFill>
              </a:rPr>
              <a:t>meeting?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F47C4-387F-8964-BD9B-DD92953E8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6598" y="3429000"/>
            <a:ext cx="10131425" cy="3649133"/>
          </a:xfrm>
        </p:spPr>
        <p:txBody>
          <a:bodyPr>
            <a:normAutofit/>
          </a:bodyPr>
          <a:lstStyle/>
          <a:p>
            <a:r>
              <a:rPr lang="en-US" sz="6000" dirty="0"/>
              <a:t>A gathering of two or more people for a specific purpose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520D1C-E17D-C60E-E53D-C970CD22F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8969" y="1337733"/>
            <a:ext cx="5203031" cy="3238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54549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8C154-F2EC-E885-91DC-B4236D4D6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3853D-1ADC-EECA-D947-068F39B43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Minutes=محاضر</a:t>
            </a:r>
          </a:p>
          <a:p>
            <a:r>
              <a:rPr lang="en-US" sz="4800" b="1" dirty="0"/>
              <a:t>Consensus=</a:t>
            </a:r>
            <a:r>
              <a:rPr lang="en-US" sz="4800" b="1" dirty="0" err="1"/>
              <a:t>توافق</a:t>
            </a:r>
            <a:r>
              <a:rPr lang="en-US" sz="4800" b="1" dirty="0"/>
              <a:t> </a:t>
            </a:r>
          </a:p>
          <a:p>
            <a:r>
              <a:rPr lang="en-US" sz="4800" b="1" dirty="0"/>
              <a:t>Venue=</a:t>
            </a:r>
            <a:r>
              <a:rPr lang="en-US" sz="4800" b="1" dirty="0" err="1"/>
              <a:t>موقع</a:t>
            </a:r>
            <a:r>
              <a:rPr lang="en-US" sz="4800" b="1" dirty="0"/>
              <a:t> </a:t>
            </a:r>
            <a:r>
              <a:rPr lang="en-US" sz="4800" b="1" dirty="0" err="1"/>
              <a:t>اجتماع</a:t>
            </a:r>
            <a:endParaRPr lang="en-US" sz="4800" b="1" dirty="0"/>
          </a:p>
          <a:p>
            <a:r>
              <a:rPr lang="en-US" sz="4800" b="1" dirty="0"/>
              <a:t>Minute-taker=</a:t>
            </a:r>
            <a:r>
              <a:rPr lang="en-US" sz="4800" b="1" dirty="0" err="1"/>
              <a:t>مدون</a:t>
            </a:r>
            <a:r>
              <a:rPr lang="en-US" sz="4800" b="1" dirty="0"/>
              <a:t> محاضر الاجتماع</a:t>
            </a:r>
          </a:p>
        </p:txBody>
      </p:sp>
    </p:spTree>
    <p:extLst>
      <p:ext uri="{BB962C8B-B14F-4D97-AF65-F5344CB8AC3E}">
        <p14:creationId xmlns:p14="http://schemas.microsoft.com/office/powerpoint/2010/main" val="4116840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ABA3F-B9D6-EA3F-AE6D-BF6098523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282839"/>
            <a:ext cx="10131425" cy="6292321"/>
          </a:xfrm>
        </p:spPr>
        <p:txBody>
          <a:bodyPr>
            <a:normAutofit fontScale="70000" lnSpcReduction="20000"/>
          </a:bodyPr>
          <a:lstStyle/>
          <a:p>
            <a:r>
              <a:rPr lang="en-US" sz="6000" b="1" dirty="0"/>
              <a:t>Task 1: match these words to their definitions below: chairperson, Agenda, Item, Minutes, AOB, Consensus, venue, minutes-taker</a:t>
            </a:r>
          </a:p>
          <a:p>
            <a:endParaRPr lang="en-US" sz="6000" b="1" dirty="0"/>
          </a:p>
          <a:p>
            <a:r>
              <a:rPr lang="en-US" sz="6000" b="1" dirty="0"/>
              <a:t>A place where the meeting is held.</a:t>
            </a:r>
          </a:p>
          <a:p>
            <a:r>
              <a:rPr lang="en-US" sz="6000" b="1" dirty="0"/>
              <a:t>One of the subjects or issues discussed in the meeting written on the agenda.</a:t>
            </a:r>
          </a:p>
          <a:p>
            <a:r>
              <a:rPr lang="en-US" sz="6000" b="1" dirty="0"/>
              <a:t>A person who writes down the things said and decided at the </a:t>
            </a:r>
            <a:r>
              <a:rPr lang="en-US" sz="7700" b="1" dirty="0"/>
              <a:t>meeting</a:t>
            </a:r>
            <a:r>
              <a:rPr lang="en-US" sz="6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5382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A3178-CD6E-991C-2DDE-4FB9E07C9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1D2C174-DF5D-D485-4A79-1A8EC36B4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6000" b="1" dirty="0"/>
              <a:t>A list of subjects to be discussed in a meeting.</a:t>
            </a:r>
          </a:p>
          <a:p>
            <a:r>
              <a:rPr lang="en-US" sz="6000" b="1" dirty="0"/>
              <a:t>An official record of what is said and decided at the meeting.</a:t>
            </a:r>
          </a:p>
          <a:p>
            <a:r>
              <a:rPr lang="en-US" sz="6000" b="1" dirty="0"/>
              <a:t>Agreement between all the people at the meeting </a:t>
            </a:r>
          </a:p>
        </p:txBody>
      </p:sp>
    </p:spTree>
    <p:extLst>
      <p:ext uri="{BB962C8B-B14F-4D97-AF65-F5344CB8AC3E}">
        <p14:creationId xmlns:p14="http://schemas.microsoft.com/office/powerpoint/2010/main" val="864764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403FD-1079-5C6C-6E24-A098CE03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D49BF-B750-5920-4473-161E583EB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6000" b="1" dirty="0"/>
              <a:t>The last item on the agenda, an abbreviation for “any other business”; the time during a meeting when people can discuss things that were not on the agenda.</a:t>
            </a:r>
          </a:p>
          <a:p>
            <a:r>
              <a:rPr lang="en-US" sz="6000" b="1" dirty="0"/>
              <a:t>A person who is in charge of the meeting. </a:t>
            </a:r>
          </a:p>
        </p:txBody>
      </p:sp>
    </p:spTree>
    <p:extLst>
      <p:ext uri="{BB962C8B-B14F-4D97-AF65-F5344CB8AC3E}">
        <p14:creationId xmlns:p14="http://schemas.microsoft.com/office/powerpoint/2010/main" val="3743273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7F32-6C9E-8CCC-90D7-96937B652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6983EF8-E17E-3325-387C-A90FC9B503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5016" y="-834059"/>
            <a:ext cx="12317017" cy="10061543"/>
          </a:xfrm>
        </p:spPr>
      </p:pic>
    </p:spTree>
    <p:extLst>
      <p:ext uri="{BB962C8B-B14F-4D97-AF65-F5344CB8AC3E}">
        <p14:creationId xmlns:p14="http://schemas.microsoft.com/office/powerpoint/2010/main" val="2843951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A9BDED-4209-CC25-5705-259C79C7E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0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89BC0-117F-F766-BCBE-C1C8F3348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07ED257-E21E-372A-D64A-8060AB9ACB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328" y="74078"/>
            <a:ext cx="11555016" cy="6783922"/>
          </a:xfrm>
        </p:spPr>
      </p:pic>
    </p:spTree>
    <p:extLst>
      <p:ext uri="{BB962C8B-B14F-4D97-AF65-F5344CB8AC3E}">
        <p14:creationId xmlns:p14="http://schemas.microsoft.com/office/powerpoint/2010/main" val="343779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F7CAF-7C35-F532-A895-7A37912B0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C6FC353-32E5-E2CC-8E87-E78E7B0101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98227"/>
            <a:ext cx="12726586" cy="7054453"/>
          </a:xfrm>
        </p:spPr>
      </p:pic>
    </p:spTree>
    <p:extLst>
      <p:ext uri="{BB962C8B-B14F-4D97-AF65-F5344CB8AC3E}">
        <p14:creationId xmlns:p14="http://schemas.microsoft.com/office/powerpoint/2010/main" val="377506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B1651-D11C-B76D-E828-267ABD59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>
                <a:solidFill>
                  <a:srgbClr val="FFFF00"/>
                </a:solidFill>
              </a:rPr>
              <a:t>Company</a:t>
            </a:r>
            <a:r>
              <a:rPr lang="en-US" sz="6000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meetings</a:t>
            </a:r>
            <a:r>
              <a:rPr lang="en-US" sz="60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471D3-99CE-C1C7-7505-C228E4D13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0948"/>
            <a:ext cx="12113816" cy="4810783"/>
          </a:xfrm>
        </p:spPr>
        <p:txBody>
          <a:bodyPr>
            <a:normAutofit/>
          </a:bodyPr>
          <a:lstStyle/>
          <a:p>
            <a:r>
              <a:rPr lang="en-US" sz="6000" dirty="0"/>
              <a:t>The case when the members of a company gather at a specific  time and place in order to discuss business affairs.</a:t>
            </a:r>
          </a:p>
        </p:txBody>
      </p:sp>
    </p:spTree>
    <p:extLst>
      <p:ext uri="{BB962C8B-B14F-4D97-AF65-F5344CB8AC3E}">
        <p14:creationId xmlns:p14="http://schemas.microsoft.com/office/powerpoint/2010/main" val="424572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7F351-BD4A-6EB1-DB80-2326D19CA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/>
              <a:t> </a:t>
            </a:r>
            <a:r>
              <a:rPr lang="en-US" sz="4800" b="1" u="sng" dirty="0">
                <a:solidFill>
                  <a:srgbClr val="FFFF00"/>
                </a:solidFill>
              </a:rPr>
              <a:t>Types</a:t>
            </a:r>
            <a:r>
              <a:rPr lang="en-US" sz="4800" b="1" u="sng" dirty="0"/>
              <a:t> </a:t>
            </a:r>
            <a:r>
              <a:rPr lang="en-US" sz="4800" b="1" u="sng" dirty="0">
                <a:solidFill>
                  <a:srgbClr val="FFFF00"/>
                </a:solidFill>
              </a:rPr>
              <a:t>of</a:t>
            </a:r>
            <a:r>
              <a:rPr lang="en-US" sz="4800" b="1" u="sng" dirty="0"/>
              <a:t> </a:t>
            </a:r>
            <a:r>
              <a:rPr lang="en-US" sz="4800" b="1" u="sng" dirty="0">
                <a:solidFill>
                  <a:srgbClr val="FFFF00"/>
                </a:solidFill>
              </a:rPr>
              <a:t>company’s</a:t>
            </a:r>
            <a:r>
              <a:rPr lang="en-US" sz="4800" b="1" u="sng" dirty="0"/>
              <a:t> </a:t>
            </a:r>
            <a:r>
              <a:rPr lang="en-US" sz="4800" b="1" u="sng" dirty="0">
                <a:solidFill>
                  <a:srgbClr val="FFFF00"/>
                </a:solidFill>
              </a:rPr>
              <a:t>meetings</a:t>
            </a:r>
            <a:r>
              <a:rPr lang="en-US" sz="4800" b="1" u="sng" dirty="0"/>
              <a:t> </a:t>
            </a:r>
            <a:endParaRPr lang="en-US" sz="4800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A3388-0BA7-DD4E-A5FA-610E216A8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281" y="2065867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i="1" dirty="0">
                <a:solidFill>
                  <a:srgbClr val="FF0000"/>
                </a:solidFill>
              </a:rPr>
              <a:t>✓ Shareholders</a:t>
            </a:r>
            <a:r>
              <a:rPr lang="en-US" sz="4800" b="1" dirty="0"/>
              <a:t> </a:t>
            </a:r>
            <a:r>
              <a:rPr lang="en-US" sz="6000" b="1" i="1" dirty="0">
                <a:solidFill>
                  <a:schemeClr val="accent6">
                    <a:lumMod val="75000"/>
                  </a:schemeClr>
                </a:solidFill>
              </a:rPr>
              <a:t>Meetings</a:t>
            </a:r>
            <a:r>
              <a:rPr lang="en-US" sz="4800" b="1" dirty="0"/>
              <a:t>:</a:t>
            </a:r>
          </a:p>
          <a:p>
            <a:pPr marL="0" indent="0">
              <a:buNone/>
            </a:pPr>
            <a:r>
              <a:rPr lang="en-US" sz="4800" b="1" dirty="0"/>
              <a:t>      1- Statutory Meetings </a:t>
            </a:r>
          </a:p>
          <a:p>
            <a:pPr marL="0" indent="0">
              <a:buNone/>
            </a:pPr>
            <a:r>
              <a:rPr lang="en-US" sz="4800" b="1" dirty="0"/>
              <a:t>      2-Annual General Meetings</a:t>
            </a:r>
          </a:p>
          <a:p>
            <a:pPr marL="0" indent="0">
              <a:buNone/>
            </a:pPr>
            <a:r>
              <a:rPr lang="en-US" sz="4800" b="1" dirty="0"/>
              <a:t>.     3- Extraordinary Meetings  </a:t>
            </a:r>
          </a:p>
        </p:txBody>
      </p:sp>
    </p:spTree>
    <p:extLst>
      <p:ext uri="{BB962C8B-B14F-4D97-AF65-F5344CB8AC3E}">
        <p14:creationId xmlns:p14="http://schemas.microsoft.com/office/powerpoint/2010/main" val="355520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C943C-C33B-F51A-FDB8-1142466C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0"/>
            <a:ext cx="10131425" cy="1456267"/>
          </a:xfrm>
        </p:spPr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FFFF00"/>
                </a:solidFill>
              </a:rPr>
              <a:t>1-</a:t>
            </a:r>
            <a:r>
              <a:rPr lang="en-US" sz="54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Statutory</a:t>
            </a:r>
            <a:r>
              <a:rPr lang="en-US" sz="54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Meetings</a:t>
            </a:r>
            <a:r>
              <a:rPr lang="en-US" sz="5400" b="1" u="sng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C40BB-0301-4B4F-191B-4C54B6110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9423"/>
            <a:ext cx="10131425" cy="4701778"/>
          </a:xfrm>
        </p:spPr>
        <p:txBody>
          <a:bodyPr>
            <a:normAutofit fontScale="92500" lnSpcReduction="20000"/>
          </a:bodyPr>
          <a:lstStyle/>
          <a:p>
            <a:endParaRPr lang="en-US" sz="5400" b="1" dirty="0"/>
          </a:p>
          <a:p>
            <a:endParaRPr lang="en-US" sz="5400" b="1" dirty="0"/>
          </a:p>
          <a:p>
            <a:r>
              <a:rPr lang="en-US" sz="5400" b="1" dirty="0"/>
              <a:t>Statutory means </a:t>
            </a:r>
            <a:r>
              <a:rPr lang="en-US" sz="5400" b="1" i="1" u="sng" dirty="0">
                <a:solidFill>
                  <a:schemeClr val="accent6">
                    <a:lumMod val="75000"/>
                  </a:schemeClr>
                </a:solidFill>
              </a:rPr>
              <a:t>legal</a:t>
            </a:r>
            <a:r>
              <a:rPr lang="en-US" sz="5400" b="1" i="1" dirty="0"/>
              <a:t> , </a:t>
            </a:r>
            <a:r>
              <a:rPr lang="en-US" sz="5400" b="1" dirty="0"/>
              <a:t>so this meeting is based on law.</a:t>
            </a:r>
          </a:p>
          <a:p>
            <a:r>
              <a:rPr lang="en-US" sz="5400" b="1" dirty="0"/>
              <a:t>It is held once in the life of a public company.</a:t>
            </a:r>
          </a:p>
          <a:p>
            <a:pPr marL="0" indent="0">
              <a:buNone/>
            </a:pP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6573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0933-FCA4-61E1-2EF2-A45F47807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chemeClr val="accent4"/>
                </a:solidFill>
              </a:rPr>
              <a:t>Objectives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of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rgbClr val="92D050"/>
                </a:solidFill>
              </a:rPr>
              <a:t>statutory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4"/>
                </a:solidFill>
              </a:rPr>
              <a:t>meetings</a:t>
            </a:r>
            <a:r>
              <a:rPr lang="en-US" sz="60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3BDE7-B986-957B-A0FD-B0E1665FE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599267"/>
            <a:ext cx="10131425" cy="3649133"/>
          </a:xfrm>
        </p:spPr>
        <p:txBody>
          <a:bodyPr>
            <a:normAutofit lnSpcReduction="10000"/>
          </a:bodyPr>
          <a:lstStyle/>
          <a:p>
            <a:r>
              <a:rPr lang="en-US" sz="6000" b="1" dirty="0"/>
              <a:t>To discuss future plans.</a:t>
            </a:r>
          </a:p>
          <a:p>
            <a:r>
              <a:rPr lang="en-US" sz="6000" b="1" dirty="0"/>
              <a:t>To discuss </a:t>
            </a:r>
            <a:r>
              <a:rPr lang="en-US" sz="6000" b="1" u="sng" dirty="0">
                <a:solidFill>
                  <a:schemeClr val="accent6">
                    <a:lumMod val="75000"/>
                  </a:schemeClr>
                </a:solidFill>
              </a:rPr>
              <a:t>Statutory</a:t>
            </a:r>
            <a:r>
              <a:rPr lang="en-US" sz="6000" b="1" dirty="0"/>
              <a:t> </a:t>
            </a:r>
            <a:r>
              <a:rPr lang="en-US" sz="6000" b="1" u="sng" dirty="0">
                <a:solidFill>
                  <a:schemeClr val="accent6">
                    <a:lumMod val="75000"/>
                  </a:schemeClr>
                </a:solidFill>
              </a:rPr>
              <a:t>Reports</a:t>
            </a:r>
            <a:r>
              <a:rPr lang="en-US" sz="6000" b="1" dirty="0"/>
              <a:t>; </a:t>
            </a:r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total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number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of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shares</a:t>
            </a:r>
            <a:r>
              <a:rPr lang="en-US" sz="6000" b="1" dirty="0"/>
              <a:t> </a:t>
            </a:r>
            <a:r>
              <a:rPr lang="en-US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issued</a:t>
            </a:r>
            <a:r>
              <a:rPr lang="en-US" sz="6000" b="1" dirty="0"/>
              <a:t> ……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51221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6B79-9533-C4DA-351C-5C931D16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rgbClr val="FFFF00"/>
                </a:solidFill>
              </a:rPr>
              <a:t>2-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Annual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general</a:t>
            </a:r>
            <a:r>
              <a:rPr lang="en-US" sz="6000" b="1" u="sng" dirty="0"/>
              <a:t> </a:t>
            </a:r>
            <a:r>
              <a:rPr lang="en-US" sz="6000" b="1" u="sng" dirty="0">
                <a:solidFill>
                  <a:srgbClr val="FFFF00"/>
                </a:solidFill>
              </a:rPr>
              <a:t>meetings</a:t>
            </a:r>
            <a:r>
              <a:rPr lang="en-US" sz="6000" b="1" u="sng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D70D8-9ED5-D700-9315-FD0876D0B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A meeting of company’s members which is held once a year (</a:t>
            </a:r>
            <a:r>
              <a:rPr lang="en-US" sz="6000" b="1" u="sng" dirty="0"/>
              <a:t>every</a:t>
            </a:r>
            <a:r>
              <a:rPr lang="en-US" sz="6000" b="1" dirty="0"/>
              <a:t> </a:t>
            </a:r>
            <a:r>
              <a:rPr lang="en-US" sz="6000" b="1" u="sng" dirty="0"/>
              <a:t>year</a:t>
            </a:r>
            <a:r>
              <a:rPr lang="en-US" sz="6000" b="1" dirty="0"/>
              <a:t>).</a:t>
            </a:r>
          </a:p>
          <a:p>
            <a:pPr marL="0" indent="0">
              <a:buNone/>
            </a:pP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418717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Celestial</vt:lpstr>
      <vt:lpstr> lesson 2 Meetings </vt:lpstr>
      <vt:lpstr>What is a meeting?</vt:lpstr>
      <vt:lpstr>PowerPoint Presentation</vt:lpstr>
      <vt:lpstr>PowerPoint Presentation</vt:lpstr>
      <vt:lpstr>Company meetings </vt:lpstr>
      <vt:lpstr> Types of company’s meetings </vt:lpstr>
      <vt:lpstr>1- Statutory Meetings </vt:lpstr>
      <vt:lpstr>Objectives of statutory meetings:</vt:lpstr>
      <vt:lpstr>2- Annual general meetings </vt:lpstr>
      <vt:lpstr>Objectives of annual general meetings (AGM)</vt:lpstr>
      <vt:lpstr>3- Extraordinary general meetings </vt:lpstr>
      <vt:lpstr>✓ Board meetings </vt:lpstr>
      <vt:lpstr>The objective of Board meetings </vt:lpstr>
      <vt:lpstr>✓ Special meetings: </vt:lpstr>
      <vt:lpstr>1_ Class meetings </vt:lpstr>
      <vt:lpstr>PowerPoint Presentation</vt:lpstr>
      <vt:lpstr>2_Creditors meetings </vt:lpstr>
      <vt:lpstr>Equivalent terms in Arabic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lesson 2 Meetings </dc:title>
  <dc:creator>hindahaddad18@gmail.com</dc:creator>
  <cp:lastModifiedBy>hindahaddad18@gmail.com</cp:lastModifiedBy>
  <cp:revision>10</cp:revision>
  <dcterms:created xsi:type="dcterms:W3CDTF">2023-10-30T09:01:47Z</dcterms:created>
  <dcterms:modified xsi:type="dcterms:W3CDTF">2023-11-10T16:51:50Z</dcterms:modified>
</cp:coreProperties>
</file>