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90" r:id="rId4"/>
    <p:sldId id="294" r:id="rId5"/>
    <p:sldId id="259" r:id="rId6"/>
    <p:sldId id="260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9" r:id="rId22"/>
    <p:sldId id="277" r:id="rId23"/>
    <p:sldId id="278" r:id="rId24"/>
    <p:sldId id="275" r:id="rId25"/>
    <p:sldId id="258" r:id="rId26"/>
    <p:sldId id="276" r:id="rId27"/>
    <p:sldId id="280" r:id="rId28"/>
    <p:sldId id="281" r:id="rId29"/>
    <p:sldId id="282" r:id="rId30"/>
    <p:sldId id="284" r:id="rId31"/>
    <p:sldId id="283" r:id="rId32"/>
    <p:sldId id="285" r:id="rId33"/>
    <p:sldId id="286" r:id="rId34"/>
    <p:sldId id="287" r:id="rId35"/>
    <p:sldId id="288" r:id="rId36"/>
    <p:sldId id="291" r:id="rId37"/>
    <p:sldId id="292" r:id="rId38"/>
    <p:sldId id="295" r:id="rId39"/>
    <p:sldId id="257" r:id="rId40"/>
    <p:sldId id="29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viewProps" Target="view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3-11-20T09:46:22.34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  <inkml:brushProperty name="antiAliased" value="0"/>
    </inkml:brush>
  </inkml:definitions>
  <inkml:trace contextRef="#ctx0" brushRef="#br0">27762 8943 50 0,'-397'318'0'0,"98"18"0"0,-97 3 0 0,-21 58 0 0,-20-21 0 0,-38 62 0 0,17-62 0 0,-56 61 0 0,-22-1 0 0,0 20 0 0,0-19 0 0,-20-20 0 0,59-20 0 0,23-60 0 0,-3-39 0 0,80-1-3 0,80-39 6 0,79-79-3 0,59-61 0 0,38-38 0 0,64-19 0 0,16-43 0 0,42 23 0 0,-2-61 0 0,2 20-28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3-11-20T09:46:22.34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  <inkml:brushProperty name="antiAliased" value="0"/>
    </inkml:brush>
  </inkml:definitions>
  <inkml:trace contextRef="#ctx0" brushRef="#br0">17013 10320 50 0,'595'158'0'0,"-179"-59"0"0,21 21 0 0,59 18 0 0,61 41 0 0,56 18 0 0,3 43 0 0,39 56 0 0,-20 22 0 0,-1 21 0 0,-18 16 0 0,-59 24 0 0,16-3 0 0,-35 0 0 0,-63-18 0 0,21-20 0 0,-78-60 0 0,-23-20 0 0,-77-20 0 0,-60 0 0 0,-39-41 0 0,-41-37 0 0,-77-61 0 0,-63-38 0 0,-17-42 0 0,-21 0 0 0,0-19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3-11-20T10:52:27.02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  <inkml:brushProperty name="antiAliased" value="0"/>
    </inkml:brush>
  </inkml:definitions>
  <inkml:trace contextRef="#ctx0" brushRef="#br0">25216 10398 50 0,'-299'318'0'0,"-18"-1"0"0,-120 121 0 0,-59 37 0 0,-40 61 0 0,-19-21 0 0,18 21 0 0,-37 41 0 0,57-63 0 0,21-57 0 0,99-59 0 0,101-41 0 0,17-99 0 0,81-79 0 0,78-61 0 0,61-59 0 0,59-19-8 0,40-40 16 0,-40 0-8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3-11-20T10:52:27.02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  <inkml:brushProperty name="antiAliased" value="0"/>
    </inkml:brush>
  </inkml:definitions>
  <inkml:trace contextRef="#ctx0" brushRef="#br0">17436 11696 50 0,'694'257'0'0,"-39"-20"0"0,179-18 0 0,99 0 0 0,118 39 0 0,-20-60 0 0,-77-19 0 0,-2-22 0 0,-139-16 0 0,-19 17 0 0,-100 21 0 0,-137 0 0 0,-80 58 0 0,-459-237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3-11-20T10:52:27.02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  <inkml:brushProperty name="antiAliased" value="0"/>
    </inkml:brush>
  </inkml:definitions>
  <inkml:trace contextRef="#ctx0" brushRef="#br0">-245 7713 42 0,'-258'-1289'-1'0,"-59"158"1"0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7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4"/>
            <a:ext cx="7197727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9" y="5870577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7"/>
            <a:ext cx="4893959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9" y="5870577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1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3"/>
            <a:ext cx="10131427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9" y="609603"/>
            <a:ext cx="95503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6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9" y="609603"/>
            <a:ext cx="95503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3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2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2" y="609602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601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8581"/>
            <a:ext cx="10131427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5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9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5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4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5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7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4" y="914400"/>
            <a:ext cx="3280975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2" y="609602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2142069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7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870577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2" y="5870577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tmp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 /><Relationship Id="rId2" Type="http://schemas.openxmlformats.org/officeDocument/2006/relationships/image" Target="../media/image12.tmp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png" /><Relationship Id="rId5" Type="http://schemas.openxmlformats.org/officeDocument/2006/relationships/customXml" Target="../ink/ink2.xml" /><Relationship Id="rId4" Type="http://schemas.openxmlformats.org/officeDocument/2006/relationships/image" Target="../media/image12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customXml" Target="../ink/ink3.xml" /><Relationship Id="rId7" Type="http://schemas.openxmlformats.org/officeDocument/2006/relationships/customXml" Target="../ink/ink5.xml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png" /><Relationship Id="rId5" Type="http://schemas.openxmlformats.org/officeDocument/2006/relationships/customXml" Target="../ink/ink4.xml" /><Relationship Id="rId4" Type="http://schemas.openxmlformats.org/officeDocument/2006/relationships/image" Target="../media/image14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5623A-F050-9CF2-9F99-DAC73E2B8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976" y="-1560428"/>
            <a:ext cx="10662047" cy="420099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90000"/>
                  </a:schemeClr>
                </a:solidFill>
              </a:rPr>
              <a:t>Lesson</a:t>
            </a:r>
            <a:r>
              <a:rPr lang="en-US" sz="6000" b="1" dirty="0"/>
              <a:t> 4: </a:t>
            </a:r>
            <a:br>
              <a:rPr lang="en-US" sz="6000" b="1" dirty="0"/>
            </a:br>
            <a:r>
              <a:rPr lang="en-US" sz="6000" b="1" u="sng" dirty="0">
                <a:solidFill>
                  <a:srgbClr val="FFFF00"/>
                </a:solidFill>
              </a:rPr>
              <a:t>Business</a:t>
            </a:r>
            <a:r>
              <a:rPr lang="en-US" sz="6000" b="1" dirty="0"/>
              <a:t> </a:t>
            </a:r>
            <a:r>
              <a:rPr lang="en-US" sz="6000" b="1" u="sng" dirty="0">
                <a:solidFill>
                  <a:srgbClr val="FFFF00"/>
                </a:solidFill>
              </a:rPr>
              <a:t>correspondence</a:t>
            </a:r>
            <a:r>
              <a:rPr lang="en-US" sz="6000" b="1" dirty="0"/>
              <a:t> </a:t>
            </a:r>
            <a:br>
              <a:rPr lang="en-US" sz="6000" b="1" dirty="0"/>
            </a:br>
            <a:r>
              <a:rPr lang="en-US" sz="6000" b="1" dirty="0"/>
              <a:t>المراسلات التجارية /مراسلات الاعمال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8DAD3-F3DA-C28E-F58A-D6BDC4F9F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840" y="4747755"/>
            <a:ext cx="10322718" cy="2110245"/>
          </a:xfrm>
        </p:spPr>
        <p:txBody>
          <a:bodyPr>
            <a:noAutofit/>
          </a:bodyPr>
          <a:lstStyle/>
          <a:p>
            <a:pPr algn="l"/>
            <a:r>
              <a:rPr lang="en-US" sz="6000" b="1" dirty="0"/>
              <a:t>Level :</a:t>
            </a:r>
            <a:r>
              <a:rPr lang="en-US" sz="6000" b="1" dirty="0">
                <a:solidFill>
                  <a:schemeClr val="accent4"/>
                </a:solidFill>
              </a:rPr>
              <a:t>master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chemeClr val="accent4"/>
                </a:solidFill>
              </a:rPr>
              <a:t>1</a:t>
            </a:r>
          </a:p>
          <a:p>
            <a:pPr algn="l"/>
            <a:r>
              <a:rPr lang="en-US" sz="6000" b="1" dirty="0"/>
              <a:t>Teacher :Mrs. </a:t>
            </a:r>
            <a:r>
              <a:rPr lang="en-US" sz="6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HadDad</a:t>
            </a:r>
            <a:r>
              <a:rPr lang="en-US" sz="6000" b="1" dirty="0" err="1"/>
              <a:t>.</a:t>
            </a:r>
            <a:r>
              <a:rPr lang="en-US" sz="6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H</a:t>
            </a:r>
            <a:endParaRPr lang="en-US" sz="6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9F799-4A68-4E40-EFCB-EE0AEA3B2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937" y="2714626"/>
            <a:ext cx="3888878" cy="2916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8F5A9-57D4-31F3-5FF9-F17CA70CB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52" y="2563451"/>
            <a:ext cx="3226371" cy="211024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262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9C468-7FF3-B7AF-9BEC-CF7ACAE76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264" y="313531"/>
            <a:ext cx="10972799" cy="2919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4- Reply to a message, don’t start a new email. Keep the “</a:t>
            </a:r>
            <a:r>
              <a:rPr lang="en-US" sz="6000" b="1" dirty="0" err="1"/>
              <a:t>thread”by</a:t>
            </a:r>
            <a:r>
              <a:rPr lang="en-US" sz="6000" b="1" dirty="0"/>
              <a:t> leaving the original messages attached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F73FB-6A65-2B76-DFCA-F62FAC4CCB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2971" y="3807619"/>
            <a:ext cx="4400581" cy="2560524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852420-614E-51B5-4018-F22C33A4A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213" y="3050383"/>
            <a:ext cx="6737621" cy="3494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6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6AB2-36D8-A885-53A2-DD1B2063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48" y="289929"/>
            <a:ext cx="11888074" cy="2736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5-Keep your message shorter than a page. People reading messages using  mobile devices often ignore long messages.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A112E-3D48-ADF0-3B93-28139E3FED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40522" y="2781697"/>
            <a:ext cx="6420129" cy="40834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F9803A-1555-BBC5-DF91-81058B3F7584}"/>
                  </a:ext>
                </a:extLst>
              </p14:cNvPr>
              <p14:cNvContentPartPr/>
              <p14:nvPr/>
            </p14:nvContentPartPr>
            <p14:xfrm>
              <a:off x="6731760" y="3271860"/>
              <a:ext cx="3050730" cy="24651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F9803A-1555-BBC5-DF91-81058B3F75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921" y="3208505"/>
                <a:ext cx="3082047" cy="2591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EC8D38-FFFE-BA3F-A09C-D6D43C930555}"/>
                  </a:ext>
                </a:extLst>
              </p14:cNvPr>
              <p14:cNvContentPartPr/>
              <p14:nvPr/>
            </p14:nvContentPartPr>
            <p14:xfrm>
              <a:off x="6117510" y="3643380"/>
              <a:ext cx="3907980" cy="21000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EC8D38-FFFE-BA3F-A09C-D6D43C9305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01671" y="3580025"/>
                <a:ext cx="3939299" cy="22267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9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D09A-0331-AB12-5C59-D0D81BFFC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24" y="692150"/>
            <a:ext cx="10914160" cy="2736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/>
              <a:t>6-If </a:t>
            </a:r>
            <a:r>
              <a:rPr lang="en-US" sz="6000" b="1" dirty="0"/>
              <a:t>you need someone to give you information or to do something for you, be very specific.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495650-B394-AF59-BC26-EED91F80D1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20704" y="3603128"/>
            <a:ext cx="5876033" cy="3254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2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5C34-1552-A12B-CF12-0D5C41A6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4FE5B-48E9-F3F6-D487-15228802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2" y="2463801"/>
            <a:ext cx="7598569" cy="2736850"/>
          </a:xfrm>
        </p:spPr>
        <p:txBody>
          <a:bodyPr>
            <a:normAutofit/>
          </a:bodyPr>
          <a:lstStyle/>
          <a:p>
            <a:r>
              <a:rPr lang="en-US" sz="4050" b="1" dirty="0"/>
              <a:t>If you communicate very complex information use the telephone or face -to –face conversation rather than email </a:t>
            </a:r>
          </a:p>
        </p:txBody>
      </p:sp>
    </p:spTree>
    <p:extLst>
      <p:ext uri="{BB962C8B-B14F-4D97-AF65-F5344CB8AC3E}">
        <p14:creationId xmlns:p14="http://schemas.microsoft.com/office/powerpoint/2010/main" val="42924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4B193-6C19-CF59-6FD5-B5DAF6B5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22" y="442119"/>
            <a:ext cx="11483578" cy="2736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7-Avoid the </a:t>
            </a:r>
            <a:r>
              <a:rPr lang="en-US" sz="6000" b="1" dirty="0">
                <a:solidFill>
                  <a:srgbClr val="FF0000"/>
                </a:solidFill>
              </a:rPr>
              <a:t>capital</a:t>
            </a:r>
            <a:r>
              <a:rPr lang="en-US" sz="6000" b="1" dirty="0"/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letters</a:t>
            </a:r>
            <a:r>
              <a:rPr lang="en-US" sz="6000" b="1" dirty="0" err="1"/>
              <a:t>_they</a:t>
            </a:r>
            <a:r>
              <a:rPr lang="en-US" sz="6000" b="1" dirty="0"/>
              <a:t> are equivalent of shooting in someone’s eyes and they are more difficult to read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84A58-9A1D-7AD3-848B-7923121C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07" y="3679031"/>
            <a:ext cx="7207817" cy="34712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3161E3-7A0B-C364-7C7B-06B541A3A096}"/>
                  </a:ext>
                </a:extLst>
              </p14:cNvPr>
              <p14:cNvContentPartPr/>
              <p14:nvPr/>
            </p14:nvContentPartPr>
            <p14:xfrm>
              <a:off x="6917531" y="4155799"/>
              <a:ext cx="2200770" cy="219321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3161E3-7A0B-C364-7C7B-06B541A3A0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1693" y="4092447"/>
                <a:ext cx="2232086" cy="2319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14FF38D-4119-4898-3CB6-B20D469FFB17}"/>
                  </a:ext>
                </a:extLst>
              </p14:cNvPr>
              <p14:cNvContentPartPr/>
              <p14:nvPr/>
            </p14:nvContentPartPr>
            <p14:xfrm>
              <a:off x="6231720" y="4015170"/>
              <a:ext cx="3764880" cy="94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14FF38D-4119-4898-3CB6-B20D469FFB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5880" y="3951810"/>
                <a:ext cx="3796200" cy="10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0E8876-F912-1E04-A4AD-047F67D35CE3}"/>
                  </a:ext>
                </a:extLst>
              </p14:cNvPr>
              <p14:cNvContentPartPr/>
              <p14:nvPr/>
            </p14:nvContentPartPr>
            <p14:xfrm>
              <a:off x="-221400" y="2286360"/>
              <a:ext cx="207360" cy="871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0E8876-F912-1E04-A4AD-047F67D35C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37240" y="2223000"/>
                <a:ext cx="238680" cy="9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73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0A07-D7EF-D47F-4AB7-725608F95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0769"/>
            <a:ext cx="12501563" cy="2736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8-Use capitalization only in specific cases _ at the beginning of sentences, titles , Names </a:t>
            </a:r>
          </a:p>
          <a:p>
            <a:r>
              <a:rPr lang="en-US" sz="6000" b="1" dirty="0"/>
              <a:t>..)and punctuation . Don’t over-use exclamation marks!!!!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B0309-5EB1-18AD-BF80-1AD8E287E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329" y="4629150"/>
            <a:ext cx="51435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860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8C34C-E0E3-036D-4CB4-71E40750F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692151"/>
            <a:ext cx="11680031" cy="2736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9- Smiles 😊are used in personal emails and are not appropriate for business.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F7C39-0746-1B4F-990B-7C56CCCFB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784" y="2495848"/>
            <a:ext cx="5143500" cy="3250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98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BA5F4-7E87-961A-A1CE-7F25C27D2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30" y="375046"/>
            <a:ext cx="12194976" cy="32504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10- Use the </a:t>
            </a:r>
            <a:r>
              <a:rPr lang="en-US" sz="6000" b="1" dirty="0">
                <a:solidFill>
                  <a:srgbClr val="FFFF00"/>
                </a:solidFill>
              </a:rPr>
              <a:t>spell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FFFF00"/>
                </a:solidFill>
              </a:rPr>
              <a:t>check</a:t>
            </a:r>
            <a:r>
              <a:rPr lang="en-US" sz="6000" b="1" dirty="0"/>
              <a:t> and re-read your message one last time before you send it.</a:t>
            </a:r>
          </a:p>
          <a:p>
            <a:pPr marL="0" indent="0">
              <a:buNone/>
            </a:pPr>
            <a:endParaRPr lang="en-US" sz="6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B3AD6-916E-D483-0ED3-31DE753CE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961" y="2772669"/>
            <a:ext cx="7474148" cy="3710285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06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E0EDE-0161-43D0-0D2B-750C25C57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28" y="857250"/>
            <a:ext cx="10172403" cy="4634508"/>
          </a:xfrm>
        </p:spPr>
        <p:txBody>
          <a:bodyPr>
            <a:noAutofit/>
          </a:bodyPr>
          <a:lstStyle/>
          <a:p>
            <a:r>
              <a:rPr lang="en-US" sz="6000" b="1" u="sng" dirty="0">
                <a:solidFill>
                  <a:srgbClr val="FFFF00"/>
                </a:solidFill>
              </a:rPr>
              <a:t>Formal</a:t>
            </a:r>
            <a:r>
              <a:rPr lang="en-US" sz="6000" b="1" dirty="0"/>
              <a:t> </a:t>
            </a:r>
            <a:r>
              <a:rPr lang="en-US" sz="6000" b="1" u="sng" dirty="0">
                <a:solidFill>
                  <a:srgbClr val="FFFF00"/>
                </a:solidFill>
              </a:rPr>
              <a:t>and</a:t>
            </a:r>
            <a:r>
              <a:rPr lang="en-US" sz="6000" b="1" dirty="0"/>
              <a:t> </a:t>
            </a:r>
            <a:r>
              <a:rPr lang="en-US" sz="6000" b="1" u="sng" dirty="0">
                <a:solidFill>
                  <a:srgbClr val="FFFF00"/>
                </a:solidFill>
              </a:rPr>
              <a:t>informal</a:t>
            </a:r>
            <a:r>
              <a:rPr lang="en-US" sz="6000" b="1" dirty="0"/>
              <a:t> </a:t>
            </a:r>
            <a:r>
              <a:rPr lang="en-US" sz="6000" b="1" u="sng" dirty="0">
                <a:solidFill>
                  <a:srgbClr val="FFFF00"/>
                </a:solidFill>
              </a:rPr>
              <a:t>style</a:t>
            </a:r>
          </a:p>
          <a:p>
            <a:r>
              <a:rPr lang="en-US" sz="6000" b="1" dirty="0"/>
              <a:t>A first email to someone in another company is usually formal, but later emails become more informal </a:t>
            </a:r>
          </a:p>
        </p:txBody>
      </p:sp>
    </p:spTree>
    <p:extLst>
      <p:ext uri="{BB962C8B-B14F-4D97-AF65-F5344CB8AC3E}">
        <p14:creationId xmlns:p14="http://schemas.microsoft.com/office/powerpoint/2010/main" val="12302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F65EC-0E06-A1AB-66BD-18CCC9310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44" y="1258689"/>
            <a:ext cx="11727656" cy="4340622"/>
          </a:xfrm>
        </p:spPr>
        <p:txBody>
          <a:bodyPr>
            <a:noAutofit/>
          </a:bodyPr>
          <a:lstStyle/>
          <a:p>
            <a:r>
              <a:rPr lang="en-US" sz="6000" b="1" dirty="0"/>
              <a:t>People also use </a:t>
            </a:r>
            <a:r>
              <a:rPr lang="en-US" sz="6000" b="1" i="1" u="sng" dirty="0">
                <a:solidFill>
                  <a:schemeClr val="accent6">
                    <a:lumMod val="75000"/>
                  </a:schemeClr>
                </a:solidFill>
              </a:rPr>
              <a:t>acronyms</a:t>
            </a:r>
            <a:r>
              <a:rPr lang="en-US" sz="6000" b="1" dirty="0"/>
              <a:t>( the first letters of words), such as:</a:t>
            </a:r>
          </a:p>
          <a:p>
            <a:pPr marL="0" indent="0">
              <a:buNone/>
            </a:pPr>
            <a:r>
              <a:rPr lang="en-US" sz="6000" b="1" dirty="0"/>
              <a:t>✓ </a:t>
            </a:r>
            <a:r>
              <a:rPr lang="en-US" sz="6000" b="1" i="1" dirty="0">
                <a:solidFill>
                  <a:schemeClr val="accent5"/>
                </a:solidFill>
              </a:rPr>
              <a:t>TIA</a:t>
            </a:r>
            <a:r>
              <a:rPr lang="en-US" sz="6000" b="1" i="1" dirty="0"/>
              <a:t>( thanks in advance)</a:t>
            </a:r>
          </a:p>
          <a:p>
            <a:pPr marL="0" indent="0">
              <a:buNone/>
            </a:pPr>
            <a:r>
              <a:rPr lang="en-US" sz="6000" b="1" i="1" dirty="0"/>
              <a:t>✓</a:t>
            </a:r>
            <a:r>
              <a:rPr lang="en-US" sz="6000" b="1" i="1" dirty="0">
                <a:solidFill>
                  <a:schemeClr val="accent5"/>
                </a:solidFill>
              </a:rPr>
              <a:t>ASAP</a:t>
            </a:r>
            <a:r>
              <a:rPr lang="en-US" sz="6000" b="1" i="1" dirty="0"/>
              <a:t>( as soon as possible)</a:t>
            </a:r>
          </a:p>
          <a:p>
            <a:pPr marL="0" indent="0">
              <a:buNone/>
            </a:pPr>
            <a:r>
              <a:rPr lang="en-US" sz="6000" b="1" i="1" dirty="0"/>
              <a:t>✓</a:t>
            </a:r>
            <a:r>
              <a:rPr lang="en-US" sz="6000" b="1" i="1" dirty="0">
                <a:solidFill>
                  <a:schemeClr val="accent5"/>
                </a:solidFill>
              </a:rPr>
              <a:t>BTW</a:t>
            </a:r>
            <a:r>
              <a:rPr lang="en-US" sz="6000" b="1" i="1" dirty="0"/>
              <a:t>( by the way)</a:t>
            </a:r>
          </a:p>
          <a:p>
            <a:pPr marL="0" indent="0">
              <a:buNone/>
            </a:pP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147223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7904A4-E5AD-38C5-317A-0FEBB313E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51" y="-733339"/>
            <a:ext cx="12787312" cy="2340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u="sng" dirty="0">
                <a:solidFill>
                  <a:srgbClr val="FFFF00"/>
                </a:solidFill>
              </a:rPr>
              <a:t>What is Business correspondence?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A48D86-9D87-CC3B-7878-04F74F921E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-3446017" y="1317960"/>
            <a:ext cx="15638017" cy="6804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00" lvl="8" indent="0">
              <a:buNone/>
            </a:pPr>
            <a:r>
              <a:rPr lang="en-US" sz="6000" b="1" dirty="0"/>
              <a:t>The exchange of information in written format for the process of business activities. It can be between </a:t>
            </a:r>
            <a:r>
              <a:rPr lang="en-US" sz="6000" b="1" u="sng" dirty="0">
                <a:solidFill>
                  <a:srgbClr val="FFC000"/>
                </a:solidFill>
              </a:rPr>
              <a:t>organizations</a:t>
            </a:r>
            <a:r>
              <a:rPr lang="en-US" sz="6000" b="1" dirty="0"/>
              <a:t>, </a:t>
            </a:r>
            <a:r>
              <a:rPr lang="en-US" sz="6000" b="1" u="sng" dirty="0">
                <a:solidFill>
                  <a:srgbClr val="FFC000"/>
                </a:solidFill>
              </a:rPr>
              <a:t>within</a:t>
            </a:r>
            <a:r>
              <a:rPr lang="en-US" sz="6000" b="1" dirty="0"/>
              <a:t> </a:t>
            </a:r>
            <a:r>
              <a:rPr lang="en-US" sz="6000" b="1" u="sng" dirty="0">
                <a:solidFill>
                  <a:srgbClr val="FFC000"/>
                </a:solidFill>
              </a:rPr>
              <a:t>organizations</a:t>
            </a:r>
            <a:r>
              <a:rPr lang="en-US" sz="6000" b="1" dirty="0"/>
              <a:t> or between the </a:t>
            </a:r>
            <a:r>
              <a:rPr lang="en-US" sz="6000" b="1" u="sng" dirty="0">
                <a:solidFill>
                  <a:srgbClr val="FFC000"/>
                </a:solidFill>
              </a:rPr>
              <a:t>customers</a:t>
            </a:r>
            <a:r>
              <a:rPr lang="en-US" sz="6000" b="1" dirty="0"/>
              <a:t> and </a:t>
            </a:r>
            <a:r>
              <a:rPr lang="en-US" sz="6000" b="1" u="sng" dirty="0">
                <a:solidFill>
                  <a:srgbClr val="FFC000"/>
                </a:solidFill>
              </a:rPr>
              <a:t>organizations</a:t>
            </a:r>
            <a:r>
              <a:rPr lang="en-US" sz="6000" b="1" dirty="0"/>
              <a:t>.</a:t>
            </a:r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836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EA2E-80D2-674F-37EE-FB01FD17B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9" y="1734592"/>
            <a:ext cx="12001500" cy="3388816"/>
          </a:xfrm>
        </p:spPr>
        <p:txBody>
          <a:bodyPr>
            <a:noAutofit/>
          </a:bodyPr>
          <a:lstStyle/>
          <a:p>
            <a:r>
              <a:rPr lang="en-US" sz="6000" b="1" dirty="0"/>
              <a:t>In informal emails ,people writing quickly often use  short forms of common words: </a:t>
            </a:r>
          </a:p>
          <a:p>
            <a:r>
              <a:rPr lang="en-US" sz="6000" b="1" dirty="0" err="1">
                <a:solidFill>
                  <a:srgbClr val="FF0000"/>
                </a:solidFill>
              </a:rPr>
              <a:t>Yr</a:t>
            </a:r>
            <a:r>
              <a:rPr lang="en-US" sz="6000" b="1" dirty="0"/>
              <a:t>(your)</a:t>
            </a:r>
          </a:p>
          <a:p>
            <a:r>
              <a:rPr lang="en-US" sz="6000" b="1" dirty="0" err="1">
                <a:solidFill>
                  <a:srgbClr val="FF0000"/>
                </a:solidFill>
              </a:rPr>
              <a:t>Pls</a:t>
            </a:r>
            <a:r>
              <a:rPr lang="en-US" sz="6000" b="1" dirty="0"/>
              <a:t>( please)</a:t>
            </a:r>
          </a:p>
          <a:p>
            <a:r>
              <a:rPr lang="en-US" sz="6000" b="1" dirty="0" err="1">
                <a:solidFill>
                  <a:srgbClr val="FF0000"/>
                </a:solidFill>
              </a:rPr>
              <a:t>Rgds</a:t>
            </a:r>
            <a:r>
              <a:rPr lang="en-US" sz="6000" b="1" dirty="0"/>
              <a:t> ( regards)</a:t>
            </a:r>
          </a:p>
          <a:p>
            <a:r>
              <a:rPr lang="en-US" sz="6000" b="1" dirty="0" err="1">
                <a:solidFill>
                  <a:srgbClr val="FF0000"/>
                </a:solidFill>
              </a:rPr>
              <a:t>Thnx</a:t>
            </a:r>
            <a:r>
              <a:rPr lang="en-US" sz="6000" b="1" dirty="0"/>
              <a:t>(thanks)</a:t>
            </a:r>
          </a:p>
        </p:txBody>
      </p:sp>
    </p:spTree>
    <p:extLst>
      <p:ext uri="{BB962C8B-B14F-4D97-AF65-F5344CB8AC3E}">
        <p14:creationId xmlns:p14="http://schemas.microsoft.com/office/powerpoint/2010/main" val="32722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D302-C66B-808A-9466-AD9CF3EC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A0492-97C1-7022-B30B-EE28A8CCD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Business letters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299F2-7CA3-DF26-9F27-A41470C10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1" y="857250"/>
            <a:ext cx="8292128" cy="467046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01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9A36-448B-4F3E-4319-B73FB08A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823222-3E9E-1407-5C95-FB245B8E8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2" y="339569"/>
            <a:ext cx="10131424" cy="6518432"/>
          </a:xfrm>
        </p:spPr>
      </p:pic>
    </p:spTree>
    <p:extLst>
      <p:ext uri="{BB962C8B-B14F-4D97-AF65-F5344CB8AC3E}">
        <p14:creationId xmlns:p14="http://schemas.microsoft.com/office/powerpoint/2010/main" val="22941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0EBF9-7562-0D43-3787-25E72F17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645024-FEBA-5D2E-9B78-61CB05DEC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641" y="-77744"/>
            <a:ext cx="8798717" cy="7013487"/>
          </a:xfrm>
        </p:spPr>
      </p:pic>
    </p:spTree>
    <p:extLst>
      <p:ext uri="{BB962C8B-B14F-4D97-AF65-F5344CB8AC3E}">
        <p14:creationId xmlns:p14="http://schemas.microsoft.com/office/powerpoint/2010/main" val="20629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C4E2F-01E5-BDEE-37A5-2346225BB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92" y="1835051"/>
            <a:ext cx="11680030" cy="3218260"/>
          </a:xfrm>
        </p:spPr>
        <p:txBody>
          <a:bodyPr>
            <a:noAutofit/>
          </a:bodyPr>
          <a:lstStyle/>
          <a:p>
            <a:r>
              <a:rPr lang="en-US" sz="6000" b="1" u="sng" dirty="0">
                <a:solidFill>
                  <a:srgbClr val="FFFF00"/>
                </a:solidFill>
              </a:rPr>
              <a:t>What</a:t>
            </a:r>
            <a:r>
              <a:rPr lang="en-US" sz="6000" b="1" dirty="0"/>
              <a:t> </a:t>
            </a:r>
            <a:r>
              <a:rPr lang="en-US" sz="6000" b="1" u="sng" dirty="0">
                <a:solidFill>
                  <a:srgbClr val="FFFF00"/>
                </a:solidFill>
              </a:rPr>
              <a:t>is</a:t>
            </a:r>
            <a:r>
              <a:rPr lang="en-US" sz="6000" b="1" dirty="0"/>
              <a:t> </a:t>
            </a:r>
            <a:r>
              <a:rPr lang="en-US" sz="6000" b="1" u="sng" dirty="0">
                <a:solidFill>
                  <a:srgbClr val="FFFF00"/>
                </a:solidFill>
              </a:rPr>
              <a:t>a</a:t>
            </a:r>
            <a:r>
              <a:rPr lang="en-US" sz="6000" b="1" dirty="0"/>
              <a:t> </a:t>
            </a:r>
            <a:r>
              <a:rPr lang="en-US" sz="6000" b="1" u="sng" dirty="0">
                <a:solidFill>
                  <a:srgbClr val="FFFF00"/>
                </a:solidFill>
              </a:rPr>
              <a:t>Business</a:t>
            </a:r>
            <a:r>
              <a:rPr lang="en-US" sz="6000" b="1" dirty="0"/>
              <a:t> </a:t>
            </a:r>
            <a:r>
              <a:rPr lang="en-US" sz="6000" b="1" u="sng" dirty="0">
                <a:solidFill>
                  <a:srgbClr val="FFFF00"/>
                </a:solidFill>
              </a:rPr>
              <a:t>letter?</a:t>
            </a:r>
          </a:p>
          <a:p>
            <a:r>
              <a:rPr lang="en-US" sz="6000" b="1" dirty="0"/>
              <a:t>A letter which is used by companies to communicate in professional way with customers, other companies, shareholders, investors, etc.</a:t>
            </a:r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976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BA2A46-E05F-09DA-4C83-1D8075D7C549}"/>
              </a:ext>
            </a:extLst>
          </p:cNvPr>
          <p:cNvSpPr txBox="1"/>
          <p:nvPr/>
        </p:nvSpPr>
        <p:spPr>
          <a:xfrm>
            <a:off x="5412432" y="2743200"/>
            <a:ext cx="13716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911E5-A444-C1DB-1277-8096F29C44BD}"/>
              </a:ext>
            </a:extLst>
          </p:cNvPr>
          <p:cNvSpPr txBox="1"/>
          <p:nvPr/>
        </p:nvSpPr>
        <p:spPr>
          <a:xfrm>
            <a:off x="393837" y="-211366"/>
            <a:ext cx="11404326" cy="84023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6000" b="1" u="sng" dirty="0">
                <a:solidFill>
                  <a:srgbClr val="FF0000"/>
                </a:solidFill>
              </a:rPr>
              <a:t>Note</a:t>
            </a:r>
            <a:r>
              <a:rPr lang="en-US" sz="6000" b="1" dirty="0"/>
              <a:t>:</a:t>
            </a:r>
          </a:p>
          <a:p>
            <a:pPr algn="l"/>
            <a:r>
              <a:rPr lang="en-US" sz="6000" b="1" dirty="0"/>
              <a:t>Subsequent correspondence between people who know and like each other often becomes less formal such type of correspondence is done by emails rather than letters.</a:t>
            </a:r>
          </a:p>
          <a:p>
            <a:pPr algn="l"/>
            <a:endParaRPr lang="en-US" sz="6000" b="1" dirty="0"/>
          </a:p>
          <a:p>
            <a:pPr algn="l"/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297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96867-79A7-8C03-D3D8-8F98095358A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0" y="642939"/>
            <a:ext cx="12458403" cy="6067723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rgbClr val="FFFF00"/>
                </a:solidFill>
              </a:rPr>
              <a:t>The six main parts of a Business Letter</a:t>
            </a:r>
          </a:p>
          <a:p>
            <a:r>
              <a:rPr lang="en-US" sz="5400" dirty="0"/>
              <a:t>-</a:t>
            </a:r>
            <a:r>
              <a:rPr lang="en-US" sz="5400" b="1" dirty="0">
                <a:solidFill>
                  <a:srgbClr val="FFC000"/>
                </a:solidFill>
              </a:rPr>
              <a:t>heading</a:t>
            </a:r>
            <a:r>
              <a:rPr lang="en-US" sz="5400" dirty="0"/>
              <a:t>( your address and the date)</a:t>
            </a:r>
          </a:p>
          <a:p>
            <a:r>
              <a:rPr lang="en-US" sz="5400" b="1" dirty="0">
                <a:solidFill>
                  <a:srgbClr val="FFC000"/>
                </a:solidFill>
              </a:rPr>
              <a:t>Inside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FFC000"/>
                </a:solidFill>
              </a:rPr>
              <a:t>address</a:t>
            </a:r>
            <a:r>
              <a:rPr lang="en-US" sz="5400" dirty="0"/>
              <a:t>(receiver’s name &amp; address)</a:t>
            </a:r>
          </a:p>
          <a:p>
            <a:r>
              <a:rPr lang="en-US" sz="5400" b="1" dirty="0">
                <a:solidFill>
                  <a:srgbClr val="FFC000"/>
                </a:solidFill>
              </a:rPr>
              <a:t>Salutation</a:t>
            </a:r>
            <a:r>
              <a:rPr lang="en-US" sz="5400" dirty="0"/>
              <a:t> or </a:t>
            </a:r>
            <a:r>
              <a:rPr lang="en-US" sz="5400" b="1" dirty="0">
                <a:solidFill>
                  <a:srgbClr val="FFC000"/>
                </a:solidFill>
              </a:rPr>
              <a:t>greeting</a:t>
            </a:r>
            <a:r>
              <a:rPr lang="en-US" sz="5400" dirty="0"/>
              <a:t> ( Dear,</a:t>
            </a:r>
            <a:r>
              <a:rPr lang="en-US" sz="5400" dirty="0" err="1"/>
              <a:t>Mr</a:t>
            </a:r>
            <a:r>
              <a:rPr lang="en-US" sz="5400" dirty="0"/>
              <a:t>..</a:t>
            </a:r>
            <a:r>
              <a:rPr lang="en-US" sz="5400" dirty="0" err="1"/>
              <a:t>Mrs</a:t>
            </a:r>
            <a:r>
              <a:rPr lang="en-US" sz="5400" dirty="0"/>
              <a:t>..</a:t>
            </a:r>
            <a:r>
              <a:rPr lang="en-US" sz="5400" dirty="0" err="1"/>
              <a:t>Ms</a:t>
            </a:r>
            <a:endParaRPr lang="en-US" sz="5400" dirty="0"/>
          </a:p>
          <a:p>
            <a:r>
              <a:rPr lang="en-US" sz="5400" b="1" dirty="0">
                <a:solidFill>
                  <a:srgbClr val="FFC000"/>
                </a:solidFill>
              </a:rPr>
              <a:t>Body</a:t>
            </a:r>
            <a:r>
              <a:rPr lang="en-US" sz="5400" dirty="0"/>
              <a:t> ( the main parts of your letter)</a:t>
            </a:r>
          </a:p>
          <a:p>
            <a:r>
              <a:rPr lang="en-US" sz="5400" dirty="0"/>
              <a:t> </a:t>
            </a:r>
            <a:r>
              <a:rPr lang="en-US" sz="5400" b="1" dirty="0">
                <a:solidFill>
                  <a:srgbClr val="FFC000"/>
                </a:solidFill>
              </a:rPr>
              <a:t>closing</a:t>
            </a:r>
            <a:r>
              <a:rPr lang="en-US" sz="5400" dirty="0"/>
              <a:t> ( sincerely or respectfully yours )</a:t>
            </a:r>
          </a:p>
          <a:p>
            <a:r>
              <a:rPr lang="en-US" sz="5400" b="1" dirty="0">
                <a:solidFill>
                  <a:srgbClr val="FFC000"/>
                </a:solidFill>
              </a:rPr>
              <a:t>Signature</a:t>
            </a:r>
            <a:r>
              <a:rPr lang="en-US" sz="5400" dirty="0"/>
              <a:t> 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025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A81DA-CFCA-7AAA-4F61-77CCAB076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3" y="-1169195"/>
            <a:ext cx="11816953" cy="2893219"/>
          </a:xfrm>
        </p:spPr>
        <p:txBody>
          <a:bodyPr>
            <a:noAutofit/>
          </a:bodyPr>
          <a:lstStyle/>
          <a:p>
            <a:endParaRPr lang="en-US" sz="5400" dirty="0"/>
          </a:p>
          <a:p>
            <a:r>
              <a:rPr lang="en-US" sz="5400" b="1" u="sng" dirty="0">
                <a:solidFill>
                  <a:srgbClr val="FFFF00"/>
                </a:solidFill>
              </a:rPr>
              <a:t>Types</a:t>
            </a:r>
            <a:r>
              <a:rPr lang="en-US" sz="5400" b="1" dirty="0"/>
              <a:t> </a:t>
            </a:r>
            <a:r>
              <a:rPr lang="en-US" sz="5400" b="1" u="sng" dirty="0">
                <a:solidFill>
                  <a:srgbClr val="FFFF00"/>
                </a:solidFill>
              </a:rPr>
              <a:t>of</a:t>
            </a:r>
            <a:r>
              <a:rPr lang="en-US" sz="5400" b="1" dirty="0"/>
              <a:t> </a:t>
            </a:r>
            <a:r>
              <a:rPr lang="en-US" sz="5400" b="1" u="sng" dirty="0">
                <a:solidFill>
                  <a:srgbClr val="FFFF00"/>
                </a:solidFill>
              </a:rPr>
              <a:t>Business</a:t>
            </a:r>
            <a:r>
              <a:rPr lang="en-US" sz="5400" b="1" dirty="0"/>
              <a:t> </a:t>
            </a:r>
            <a:r>
              <a:rPr lang="en-US" sz="5400" b="1" u="sng" dirty="0">
                <a:solidFill>
                  <a:srgbClr val="FFFF00"/>
                </a:solidFill>
              </a:rPr>
              <a:t>Letters &amp; their objectives</a:t>
            </a:r>
            <a:r>
              <a:rPr lang="en-US" sz="5400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6224B-16AA-4570-6099-CFC740CE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8" y="1724024"/>
            <a:ext cx="11322843" cy="513397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852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3C2B3-00FE-CCFC-285F-CF43B4F1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0"/>
            <a:ext cx="10131425" cy="1715556"/>
          </a:xfrm>
        </p:spPr>
        <p:txBody>
          <a:bodyPr>
            <a:normAutofit fontScale="92500" lnSpcReduction="10000"/>
          </a:bodyPr>
          <a:lstStyle/>
          <a:p>
            <a:r>
              <a:rPr lang="en-US" sz="6000" b="1" u="sng" dirty="0">
                <a:solidFill>
                  <a:srgbClr val="FFFF00"/>
                </a:solidFill>
              </a:rPr>
              <a:t>Examples of standard phrases in Business Letters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8EAE70-329B-EFB9-DCB8-02FA82F8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2496347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u="sng" dirty="0">
                <a:solidFill>
                  <a:srgbClr val="FFC000"/>
                </a:solidFill>
              </a:rPr>
              <a:t>A- Starting</a:t>
            </a:r>
            <a:r>
              <a:rPr lang="en-US" sz="6000" b="1" dirty="0"/>
              <a:t> </a:t>
            </a:r>
            <a:r>
              <a:rPr lang="en-US" sz="6000" b="1" u="sng" dirty="0">
                <a:solidFill>
                  <a:srgbClr val="FFC000"/>
                </a:solidFill>
              </a:rPr>
              <a:t>a</a:t>
            </a:r>
            <a:r>
              <a:rPr lang="en-US" sz="6000" b="1" dirty="0"/>
              <a:t> </a:t>
            </a:r>
            <a:r>
              <a:rPr lang="en-US" sz="6000" b="1" u="sng" dirty="0">
                <a:solidFill>
                  <a:srgbClr val="FFC000"/>
                </a:solidFill>
              </a:rPr>
              <a:t>letter</a:t>
            </a:r>
            <a:r>
              <a:rPr lang="en-US" sz="6000" b="1" dirty="0"/>
              <a:t>:</a:t>
            </a:r>
          </a:p>
          <a:p>
            <a:pPr marL="0" indent="0">
              <a:buNone/>
            </a:pPr>
            <a:r>
              <a:rPr lang="en-US" sz="6000" b="1" dirty="0"/>
              <a:t>✓further to our meeting last Friday….</a:t>
            </a:r>
          </a:p>
          <a:p>
            <a:pPr marL="0" indent="0">
              <a:buNone/>
            </a:pPr>
            <a:r>
              <a:rPr lang="en-US" sz="6000" b="1" dirty="0"/>
              <a:t>✓referring to previous meeting or correspondence…</a:t>
            </a:r>
          </a:p>
        </p:txBody>
      </p:sp>
    </p:spTree>
    <p:extLst>
      <p:ext uri="{BB962C8B-B14F-4D97-AF65-F5344CB8AC3E}">
        <p14:creationId xmlns:p14="http://schemas.microsoft.com/office/powerpoint/2010/main" val="38749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56281-2D88-C9B1-CAD3-F5919418E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000" dirty="0"/>
              <a:t>✓</a:t>
            </a:r>
            <a:r>
              <a:rPr lang="en-US" sz="6000" b="1" dirty="0"/>
              <a:t>I am just writing to inform ….</a:t>
            </a:r>
          </a:p>
          <a:p>
            <a:r>
              <a:rPr lang="en-US" sz="6000" b="1" dirty="0"/>
              <a:t>✓we are writing to give you further information about…</a:t>
            </a:r>
            <a:endParaRPr lang="en-US" sz="6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1B8B3B-0731-D979-AB16-D53A2DFA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7503"/>
            <a:ext cx="10131425" cy="1629170"/>
          </a:xfrm>
        </p:spPr>
        <p:txBody>
          <a:bodyPr>
            <a:noAutofit/>
          </a:bodyPr>
          <a:lstStyle/>
          <a:p>
            <a:r>
              <a:rPr lang="en-US" sz="6000" b="1" u="sng" dirty="0">
                <a:solidFill>
                  <a:srgbClr val="FFC000"/>
                </a:solidFill>
              </a:rPr>
              <a:t>B- explaining the reason for writing </a:t>
            </a:r>
          </a:p>
        </p:txBody>
      </p:sp>
    </p:spTree>
    <p:extLst>
      <p:ext uri="{BB962C8B-B14F-4D97-AF65-F5344CB8AC3E}">
        <p14:creationId xmlns:p14="http://schemas.microsoft.com/office/powerpoint/2010/main" val="196072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6FDF-767A-E257-A6A3-0DF52593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FFDE6-053C-0CB8-E94E-A02C47DEE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000" b="1" dirty="0"/>
              <a:t>Business correspondence can be written  : </a:t>
            </a:r>
          </a:p>
          <a:p>
            <a:pPr marL="0" indent="0">
              <a:buNone/>
            </a:pPr>
            <a:r>
              <a:rPr lang="en-US" sz="6000" b="1" dirty="0"/>
              <a:t>        A- through </a:t>
            </a:r>
            <a:r>
              <a:rPr lang="en-US" sz="6000" b="1" dirty="0">
                <a:solidFill>
                  <a:srgbClr val="FFFF00"/>
                </a:solidFill>
              </a:rPr>
              <a:t>emails</a:t>
            </a:r>
          </a:p>
          <a:p>
            <a:pPr marL="0" indent="0">
              <a:buNone/>
            </a:pPr>
            <a:r>
              <a:rPr lang="en-US" sz="6000" b="1" dirty="0"/>
              <a:t>.       B- through </a:t>
            </a:r>
            <a:r>
              <a:rPr lang="en-US" sz="6000" b="1" dirty="0">
                <a:solidFill>
                  <a:srgbClr val="FFFF00"/>
                </a:solidFill>
              </a:rPr>
              <a:t>letters</a:t>
            </a:r>
            <a:r>
              <a:rPr lang="en-US" sz="6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7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857A6-B30F-2924-B9E5-1CBABF605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✓We are pleased to announce….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DA71A7-9C83-6DC4-A3A2-98C92D35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24497"/>
            <a:ext cx="10131425" cy="1684602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C- giving good news </a:t>
            </a:r>
            <a:r>
              <a:rPr lang="en-US" sz="6000" b="1" dirty="0">
                <a:solidFill>
                  <a:srgbClr val="FFC000"/>
                </a:solidFill>
                <a:sym typeface="Wingdings" pitchFamily="2" charset="2"/>
              </a:rPr>
              <a:t>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2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25659-1D7A-90B3-4117-21F5E5745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321719"/>
            <a:ext cx="10131425" cy="3469483"/>
          </a:xfrm>
        </p:spPr>
        <p:txBody>
          <a:bodyPr>
            <a:normAutofit/>
          </a:bodyPr>
          <a:lstStyle/>
          <a:p>
            <a:r>
              <a:rPr lang="en-US" sz="6000" b="1" dirty="0"/>
              <a:t>✓I regret to inform you that….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CC68F4-612E-AC7B-7854-44F9DC776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317502"/>
            <a:ext cx="10131425" cy="1664889"/>
          </a:xfrm>
        </p:spPr>
        <p:txBody>
          <a:bodyPr>
            <a:normAutofit fontScale="92500" lnSpcReduction="20000"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D-Giving bad news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FFC000"/>
                </a:solidFill>
                <a:sym typeface="Wingdings" pitchFamily="2" charset="2"/>
              </a:rPr>
              <a:t>                 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7E654-E0E2-D4E9-6A00-6E409C1D1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I wanted to tell you about the information about….</a:t>
            </a:r>
          </a:p>
          <a:p>
            <a:pPr marL="0" indent="0">
              <a:buNone/>
            </a:pPr>
            <a:r>
              <a:rPr lang="en-US" sz="6000" b="1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661316-67DF-7D3A-6A79-D300E2D8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287" y="276818"/>
            <a:ext cx="10131425" cy="157995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E- giving information </a:t>
            </a:r>
          </a:p>
        </p:txBody>
      </p:sp>
    </p:spTree>
    <p:extLst>
      <p:ext uri="{BB962C8B-B14F-4D97-AF65-F5344CB8AC3E}">
        <p14:creationId xmlns:p14="http://schemas.microsoft.com/office/powerpoint/2010/main" val="6969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A9932-2E31-B450-B9CE-E0D6D5D25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69" y="2195647"/>
            <a:ext cx="11506198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✓ we deeply regret any inconvenience caused by ..</a:t>
            </a:r>
          </a:p>
          <a:p>
            <a:pPr marL="0" indent="0">
              <a:buNone/>
            </a:pPr>
            <a:r>
              <a:rPr lang="en-US" sz="6000" b="1" dirty="0"/>
              <a:t>✓despite of all our security procedures…</a:t>
            </a:r>
          </a:p>
          <a:p>
            <a:pPr marL="0" indent="0">
              <a:buNone/>
            </a:pPr>
            <a:r>
              <a:rPr lang="en-US" sz="6000" b="1" dirty="0"/>
              <a:t>✓ this was an error on our part…</a:t>
            </a:r>
          </a:p>
          <a:p>
            <a:pPr marL="0" indent="0">
              <a:buNone/>
            </a:pPr>
            <a:r>
              <a:rPr lang="en-US" sz="6000" b="1" dirty="0"/>
              <a:t>✓ please accept our apologies.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D5D2D8-AC8B-AEBF-7FD0-EF6AA6A6B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2" y="-396873"/>
            <a:ext cx="10131425" cy="1611311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F-apologizing</a:t>
            </a:r>
          </a:p>
        </p:txBody>
      </p:sp>
    </p:spTree>
    <p:extLst>
      <p:ext uri="{BB962C8B-B14F-4D97-AF65-F5344CB8AC3E}">
        <p14:creationId xmlns:p14="http://schemas.microsoft.com/office/powerpoint/2010/main" val="25412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87348-4DB1-17C9-5319-3E721A63D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578"/>
            <a:ext cx="12840891" cy="5107781"/>
          </a:xfrm>
        </p:spPr>
        <p:txBody>
          <a:bodyPr>
            <a:noAutofit/>
          </a:bodyPr>
          <a:lstStyle/>
          <a:p>
            <a:r>
              <a:rPr lang="en-US" sz="6000" b="1" dirty="0"/>
              <a:t>✓ do not hesitate to contact us if you need assistance….</a:t>
            </a:r>
          </a:p>
          <a:p>
            <a:pPr marL="0" indent="0">
              <a:buNone/>
            </a:pPr>
            <a:r>
              <a:rPr lang="en-US" sz="6000" b="1" dirty="0"/>
              <a:t>.✓if you have any further questions contact us …</a:t>
            </a:r>
          </a:p>
          <a:p>
            <a:r>
              <a:rPr lang="en-US" sz="6000" b="1" dirty="0"/>
              <a:t>✓we look forward to hearing from you..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3B1E93-999C-4C73-15B1-26C58F682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771" y="-282046"/>
            <a:ext cx="10131425" cy="162149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F- ending a letter</a:t>
            </a:r>
          </a:p>
        </p:txBody>
      </p:sp>
    </p:spTree>
    <p:extLst>
      <p:ext uri="{BB962C8B-B14F-4D97-AF65-F5344CB8AC3E}">
        <p14:creationId xmlns:p14="http://schemas.microsoft.com/office/powerpoint/2010/main" val="402433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BFBB-DF91-782E-CF5F-BD87BE19E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7891"/>
            <a:ext cx="12013406" cy="8148641"/>
          </a:xfrm>
        </p:spPr>
        <p:txBody>
          <a:bodyPr>
            <a:noAutofit/>
          </a:bodyPr>
          <a:lstStyle/>
          <a:p>
            <a:r>
              <a:rPr lang="en-US" sz="4800" b="1" u="sng" dirty="0">
                <a:solidFill>
                  <a:srgbClr val="FFFF00"/>
                </a:solidFill>
              </a:rPr>
              <a:t>Task</a:t>
            </a:r>
            <a:r>
              <a:rPr lang="en-US" sz="4800" b="1" dirty="0"/>
              <a:t> Use these less formal phrases and short forms 1-10 to replace the underlined phrases  a-j in the emails below:</a:t>
            </a:r>
          </a:p>
          <a:p>
            <a:pPr marL="0" indent="0">
              <a:buNone/>
            </a:pPr>
            <a:r>
              <a:rPr lang="en-US" sz="4800" b="1" dirty="0"/>
              <a:t>1-Can I                       7- Can you..</a:t>
            </a:r>
          </a:p>
          <a:p>
            <a:pPr marL="0" indent="0">
              <a:buNone/>
            </a:pPr>
            <a:r>
              <a:rPr lang="en-US" sz="4800" b="1" dirty="0"/>
              <a:t>2-don’t forget to.     8-Re</a:t>
            </a:r>
          </a:p>
          <a:p>
            <a:pPr marL="0" indent="0">
              <a:buNone/>
            </a:pPr>
            <a:r>
              <a:rPr lang="en-US" sz="4800" b="1" dirty="0"/>
              <a:t>3-feel free to             9-see you tomorrow </a:t>
            </a:r>
          </a:p>
          <a:p>
            <a:pPr marL="0" indent="0">
              <a:buNone/>
            </a:pPr>
            <a:r>
              <a:rPr lang="en-US" sz="4800" b="1" dirty="0"/>
              <a:t>4-I can’t make.          10-Rgds</a:t>
            </a:r>
          </a:p>
          <a:p>
            <a:pPr marL="0" indent="0">
              <a:buNone/>
            </a:pPr>
            <a:r>
              <a:rPr lang="en-US" sz="4800" b="1" dirty="0"/>
              <a:t>5-I have to              6-I am sorry 😔 to tell you</a:t>
            </a:r>
          </a:p>
          <a:p>
            <a:pPr marL="0" indent="0">
              <a:buNone/>
            </a:pPr>
            <a:r>
              <a:rPr lang="en-US" sz="4800" b="1" dirty="0"/>
              <a:t> </a:t>
            </a:r>
          </a:p>
          <a:p>
            <a:pPr marL="0" indent="0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249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E7A3-6A66-A5EF-48BD-E60B11B6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2F79D1-12F9-D0AE-3C30-FE5DCDDD1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6" y="0"/>
            <a:ext cx="11434850" cy="6858000"/>
          </a:xfrm>
        </p:spPr>
      </p:pic>
    </p:spTree>
    <p:extLst>
      <p:ext uri="{BB962C8B-B14F-4D97-AF65-F5344CB8AC3E}">
        <p14:creationId xmlns:p14="http://schemas.microsoft.com/office/powerpoint/2010/main" val="18192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E327-204A-637F-C5C4-0D3A74C9F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CF7182-EE18-9300-E213-3C335099E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609" y="-142875"/>
            <a:ext cx="12018808" cy="6696074"/>
          </a:xfrm>
        </p:spPr>
      </p:pic>
    </p:spTree>
    <p:extLst>
      <p:ext uri="{BB962C8B-B14F-4D97-AF65-F5344CB8AC3E}">
        <p14:creationId xmlns:p14="http://schemas.microsoft.com/office/powerpoint/2010/main" val="38527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2B2E9E-84F5-21DE-CAAB-8AB3BD93E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7891"/>
            <a:ext cx="12013406" cy="8148641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rgbClr val="FFFF00"/>
                </a:solidFill>
              </a:rPr>
              <a:t>The</a:t>
            </a:r>
            <a:r>
              <a:rPr lang="en-US" sz="5400" b="1" dirty="0"/>
              <a:t> </a:t>
            </a:r>
            <a:r>
              <a:rPr lang="en-US" sz="5400" b="1" u="sng" dirty="0">
                <a:solidFill>
                  <a:srgbClr val="FFFF00"/>
                </a:solidFill>
              </a:rPr>
              <a:t>answers</a:t>
            </a:r>
            <a:r>
              <a:rPr lang="en-US" sz="5400" b="1" dirty="0"/>
              <a:t>:</a:t>
            </a:r>
          </a:p>
          <a:p>
            <a:pPr marL="0" indent="0">
              <a:buNone/>
            </a:pPr>
            <a:r>
              <a:rPr lang="en-US" sz="5400" b="1" dirty="0"/>
              <a:t>1-Can I =  I wonder if I could..                  </a:t>
            </a:r>
          </a:p>
          <a:p>
            <a:pPr marL="0" indent="0">
              <a:buNone/>
            </a:pPr>
            <a:r>
              <a:rPr lang="en-US" sz="5400" b="1" dirty="0"/>
              <a:t>2-don’t forget to= I would like to remind you…     </a:t>
            </a:r>
          </a:p>
          <a:p>
            <a:pPr marL="0" indent="0">
              <a:buNone/>
            </a:pPr>
            <a:r>
              <a:rPr lang="en-US" sz="5400" b="1" dirty="0"/>
              <a:t>3-feel free to  =Don’t hesitate to ..            </a:t>
            </a:r>
          </a:p>
          <a:p>
            <a:pPr marL="0" indent="0">
              <a:buNone/>
            </a:pPr>
            <a:r>
              <a:rPr lang="en-US" sz="5400" b="1" dirty="0"/>
              <a:t>4-I can’t make= I will not be able to ..          </a:t>
            </a:r>
          </a:p>
          <a:p>
            <a:pPr marL="0" indent="0">
              <a:buNone/>
            </a:pPr>
            <a:r>
              <a:rPr lang="en-US" sz="5400" b="1" dirty="0"/>
              <a:t>5-I have to go = it is necessary for me to go..            </a:t>
            </a:r>
          </a:p>
          <a:p>
            <a:pPr marL="0" indent="0">
              <a:buNone/>
            </a:pPr>
            <a:r>
              <a:rPr lang="en-US" sz="5400" b="1" dirty="0"/>
              <a:t> </a:t>
            </a:r>
          </a:p>
          <a:p>
            <a:pPr marL="0" indent="0">
              <a:buNone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832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D69384-3562-A644-48D1-BF121BDF2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94" y="-553641"/>
            <a:ext cx="12013406" cy="90058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 7- Can you..=I would be grateful if you could..</a:t>
            </a:r>
          </a:p>
          <a:p>
            <a:pPr marL="0" indent="0">
              <a:buNone/>
            </a:pPr>
            <a:r>
              <a:rPr lang="en-US" sz="5400" b="1" dirty="0"/>
              <a:t> 8-Re=with reference to ..</a:t>
            </a:r>
          </a:p>
          <a:p>
            <a:pPr marL="0" indent="0">
              <a:buNone/>
            </a:pPr>
            <a:r>
              <a:rPr lang="en-US" sz="5400" b="1" dirty="0"/>
              <a:t> 9-see you tomorrow =I look forward to seeing you.</a:t>
            </a:r>
          </a:p>
          <a:p>
            <a:pPr marL="0" indent="0">
              <a:buNone/>
            </a:pPr>
            <a:r>
              <a:rPr lang="en-US" sz="5400" b="1" dirty="0"/>
              <a:t> 10-Rgds=Regards</a:t>
            </a:r>
          </a:p>
          <a:p>
            <a:pPr marL="0" indent="0">
              <a:buNone/>
            </a:pPr>
            <a:r>
              <a:rPr lang="en-US" sz="5400" b="1" dirty="0"/>
              <a:t>  6-I am sorry 😔 to tell you= I regret to inform you…</a:t>
            </a:r>
          </a:p>
          <a:p>
            <a:pPr marL="0" indent="0">
              <a:buNone/>
            </a:pPr>
            <a:r>
              <a:rPr lang="en-US" sz="5400" b="1" dirty="0"/>
              <a:t> </a:t>
            </a:r>
          </a:p>
          <a:p>
            <a:pPr marL="0" indent="0">
              <a:buNone/>
            </a:pP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0668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E71A-8F7A-4775-8437-764C089B9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-751148"/>
            <a:ext cx="12180094" cy="3019290"/>
          </a:xfrm>
        </p:spPr>
        <p:txBody>
          <a:bodyPr>
            <a:normAutofit/>
          </a:bodyPr>
          <a:lstStyle/>
          <a:p>
            <a:r>
              <a:rPr lang="en-US" sz="6000" b="1" u="sng" dirty="0">
                <a:solidFill>
                  <a:srgbClr val="FFFF00"/>
                </a:solidFill>
              </a:rPr>
              <a:t>The difference between an email and a letter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41A69-97E9-4D29-21F9-90837B151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2163" y="1828800"/>
            <a:ext cx="116205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1F58-8B81-04E1-77D4-406B1BA9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30A3C1-2FB1-869A-6FC0-14FD73B2D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2" y="138043"/>
            <a:ext cx="9961357" cy="6719957"/>
          </a:xfrm>
        </p:spPr>
      </p:pic>
    </p:spTree>
    <p:extLst>
      <p:ext uri="{BB962C8B-B14F-4D97-AF65-F5344CB8AC3E}">
        <p14:creationId xmlns:p14="http://schemas.microsoft.com/office/powerpoint/2010/main" val="35144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0FDE0-1C4A-7583-A34E-F72C3396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353" y="982266"/>
            <a:ext cx="11138647" cy="6391294"/>
          </a:xfrm>
        </p:spPr>
        <p:txBody>
          <a:bodyPr>
            <a:noAutofit/>
          </a:bodyPr>
          <a:lstStyle/>
          <a:p>
            <a:r>
              <a:rPr lang="en-US" sz="6600" b="1" u="sng" dirty="0">
                <a:solidFill>
                  <a:srgbClr val="FFFF00"/>
                </a:solidFill>
              </a:rPr>
              <a:t>Email</a:t>
            </a:r>
            <a:r>
              <a:rPr lang="en-US" sz="6000" b="1" dirty="0"/>
              <a:t> </a:t>
            </a:r>
            <a:r>
              <a:rPr lang="en-US" sz="6600" b="1" u="sng" dirty="0">
                <a:solidFill>
                  <a:srgbClr val="FFFF00"/>
                </a:solidFill>
              </a:rPr>
              <a:t>etiquette</a:t>
            </a:r>
            <a:r>
              <a:rPr lang="en-US" sz="6000" b="1" dirty="0"/>
              <a:t> </a:t>
            </a:r>
          </a:p>
          <a:p>
            <a:pPr marL="0" indent="0">
              <a:buNone/>
            </a:pPr>
            <a:r>
              <a:rPr lang="en-US" sz="6000" b="1" dirty="0"/>
              <a:t>1- Clearly summarize the content of your message in the </a:t>
            </a:r>
            <a:r>
              <a:rPr lang="en-US" sz="6000" b="1" u="sng" dirty="0">
                <a:solidFill>
                  <a:srgbClr val="FF0000"/>
                </a:solidFill>
              </a:rPr>
              <a:t>subject</a:t>
            </a:r>
            <a:r>
              <a:rPr lang="en-US" sz="6000" b="1" dirty="0"/>
              <a:t> </a:t>
            </a:r>
            <a:r>
              <a:rPr lang="en-US" sz="6000" b="1" u="sng" dirty="0">
                <a:solidFill>
                  <a:srgbClr val="FF0000"/>
                </a:solidFill>
              </a:rPr>
              <a:t>line</a:t>
            </a:r>
            <a:r>
              <a:rPr lang="en-US" sz="6000" b="1" dirty="0"/>
              <a:t> Example “May 23 project Management Team Meeting Agenda” rather than just “Meeting”  </a:t>
            </a:r>
          </a:p>
          <a:p>
            <a:endParaRPr lang="en-US" sz="6000" b="1" dirty="0"/>
          </a:p>
          <a:p>
            <a:r>
              <a:rPr lang="en-US" sz="6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04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43D02-AB18-CBFA-93DF-FB95E8D1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446" y="-666539"/>
            <a:ext cx="10896897" cy="5290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2- Don’t use the Cc (carbon copy) function to copy your message Unless you really need it.</a:t>
            </a:r>
          </a:p>
          <a:p>
            <a:pPr marL="0" indent="0">
              <a:buNone/>
            </a:pPr>
            <a:endParaRPr lang="en-US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F5C7D-FB94-78E4-2A27-76AF8E50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2750044"/>
            <a:ext cx="9360992" cy="41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667174-2FFF-CC39-5512-AA86A1BBE7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05286" y="857251"/>
            <a:ext cx="8340628" cy="425946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6000" b="1" dirty="0"/>
          </a:p>
          <a:p>
            <a:pPr marL="0" indent="0">
              <a:buFont typeface="Arial"/>
              <a:buNone/>
            </a:pPr>
            <a:r>
              <a:rPr lang="en-US" sz="6000" b="1" dirty="0"/>
              <a:t> Use </a:t>
            </a:r>
            <a:r>
              <a:rPr lang="en-US" sz="6000" b="1" dirty="0" err="1">
                <a:solidFill>
                  <a:srgbClr val="FF0000"/>
                </a:solidFill>
              </a:rPr>
              <a:t>Bccs</a:t>
            </a:r>
            <a:r>
              <a:rPr lang="en-US" sz="6000" b="1" dirty="0"/>
              <a:t> (blind carbon copies) when sending  a message to a large group of people who don’t know each other.</a:t>
            </a:r>
          </a:p>
        </p:txBody>
      </p:sp>
    </p:spTree>
    <p:extLst>
      <p:ext uri="{BB962C8B-B14F-4D97-AF65-F5344CB8AC3E}">
        <p14:creationId xmlns:p14="http://schemas.microsoft.com/office/powerpoint/2010/main" val="3188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065EC-CECC-0715-3FF6-DBC0C600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5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55FBB5-F9D2-3CB7-FE18-3AFE87F8E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053" y="1038028"/>
            <a:ext cx="3614179" cy="2737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F71383-A548-9025-D78C-74F461E0D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1" y="2683074"/>
            <a:ext cx="4598771" cy="2982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70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756D1-AEC3-D669-3174-606BD25E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91158-DA29-E95E-F0AF-A5C2F445D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/>
              <a:t>3- Address people as </a:t>
            </a:r>
            <a:r>
              <a:rPr lang="en-US" sz="5400" b="1" dirty="0" err="1">
                <a:solidFill>
                  <a:srgbClr val="FFFF00"/>
                </a:solidFill>
              </a:rPr>
              <a:t>Mrs</a:t>
            </a:r>
            <a:r>
              <a:rPr lang="en-US" sz="5400" b="1" dirty="0">
                <a:solidFill>
                  <a:srgbClr val="FFFF00"/>
                </a:solidFill>
              </a:rPr>
              <a:t>,</a:t>
            </a:r>
            <a:r>
              <a:rPr lang="en-US" sz="5400" b="1" dirty="0"/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Mr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FFFF00"/>
                </a:solidFill>
              </a:rPr>
              <a:t>,</a:t>
            </a:r>
            <a:r>
              <a:rPr lang="en-US" sz="5400" b="1" dirty="0" err="1">
                <a:solidFill>
                  <a:srgbClr val="FFFF00"/>
                </a:solidFill>
              </a:rPr>
              <a:t>Ms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FFFF00"/>
                </a:solidFill>
              </a:rPr>
              <a:t>Miss</a:t>
            </a:r>
            <a:r>
              <a:rPr lang="en-US" sz="5400" b="1" dirty="0"/>
              <a:t> at the beginning of the email.</a:t>
            </a:r>
          </a:p>
        </p:txBody>
      </p:sp>
    </p:spTree>
    <p:extLst>
      <p:ext uri="{BB962C8B-B14F-4D97-AF65-F5344CB8AC3E}">
        <p14:creationId xmlns:p14="http://schemas.microsoft.com/office/powerpoint/2010/main" val="18123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40</Slides>
  <Notes>0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Celestial</vt:lpstr>
      <vt:lpstr>Lesson 4:  Business correspondence  المراسلات التجارية /مراسلات الاعمال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4: Business correspondance </dc:title>
  <dc:creator>hindahaddad18@gmail.com</dc:creator>
  <cp:lastModifiedBy>hh7164268@gmail.com</cp:lastModifiedBy>
  <cp:revision>23</cp:revision>
  <dcterms:created xsi:type="dcterms:W3CDTF">2023-11-19T09:31:30Z</dcterms:created>
  <dcterms:modified xsi:type="dcterms:W3CDTF">2023-11-24T20:56:22Z</dcterms:modified>
</cp:coreProperties>
</file>