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59" r:id="rId6"/>
    <p:sldId id="260" r:id="rId7"/>
    <p:sldId id="261" r:id="rId8"/>
    <p:sldId id="262" r:id="rId9"/>
    <p:sldId id="263" r:id="rId10"/>
    <p:sldId id="264" r:id="rId11"/>
    <p:sldId id="265" r:id="rId12"/>
    <p:sldId id="266" r:id="rId13"/>
    <p:sldId id="267" r:id="rId14"/>
    <p:sldId id="276" r:id="rId15"/>
    <p:sldId id="269" r:id="rId16"/>
    <p:sldId id="268" r:id="rId17"/>
    <p:sldId id="273" r:id="rId18"/>
    <p:sldId id="270" r:id="rId19"/>
    <p:sldId id="275" r:id="rId20"/>
    <p:sldId id="271" r:id="rId21"/>
    <p:sldId id="272" r:id="rId22"/>
    <p:sldId id="277" r:id="rId23"/>
    <p:sldId id="282" r:id="rId24"/>
    <p:sldId id="288" r:id="rId25"/>
    <p:sldId id="292" r:id="rId26"/>
    <p:sldId id="278" r:id="rId27"/>
    <p:sldId id="280" r:id="rId28"/>
    <p:sldId id="279" r:id="rId29"/>
    <p:sldId id="281" r:id="rId30"/>
    <p:sldId id="283" r:id="rId31"/>
    <p:sldId id="284" r:id="rId32"/>
    <p:sldId id="289" r:id="rId33"/>
    <p:sldId id="285" r:id="rId34"/>
    <p:sldId id="290" r:id="rId35"/>
    <p:sldId id="286" r:id="rId36"/>
    <p:sldId id="287" r:id="rId37"/>
    <p:sldId id="293" r:id="rId38"/>
    <p:sldId id="291" r:id="rId39"/>
    <p:sldId id="294" r:id="rId40"/>
    <p:sldId id="295" r:id="rId41"/>
    <p:sldId id="296" r:id="rId42"/>
    <p:sldId id="297" r:id="rId43"/>
    <p:sldId id="299" r:id="rId44"/>
    <p:sldId id="298" r:id="rId45"/>
    <p:sldId id="300" r:id="rId46"/>
    <p:sldId id="302" r:id="rId47"/>
    <p:sldId id="301" r:id="rId48"/>
    <p:sldId id="303" r:id="rId49"/>
    <p:sldId id="304" r:id="rId50"/>
    <p:sldId id="305" r:id="rId51"/>
    <p:sldId id="306" r:id="rId52"/>
    <p:sldId id="307" r:id="rId53"/>
    <p:sldId id="308" r:id="rId54"/>
    <p:sldId id="309" r:id="rId55"/>
    <p:sldId id="310" r:id="rId56"/>
    <p:sldId id="314" r:id="rId57"/>
    <p:sldId id="321" r:id="rId58"/>
    <p:sldId id="322" r:id="rId59"/>
    <p:sldId id="323" r:id="rId60"/>
    <p:sldId id="324" r:id="rId61"/>
    <p:sldId id="313" r:id="rId62"/>
    <p:sldId id="318" r:id="rId63"/>
    <p:sldId id="319" r:id="rId64"/>
    <p:sldId id="320" r:id="rId65"/>
    <p:sldId id="312" r:id="rId66"/>
    <p:sldId id="315" r:id="rId67"/>
    <p:sldId id="316" r:id="rId68"/>
    <p:sldId id="325" r:id="rId69"/>
    <p:sldId id="326" r:id="rId70"/>
    <p:sldId id="328" r:id="rId71"/>
    <p:sldId id="327" r:id="rId72"/>
    <p:sldId id="329" r:id="rId73"/>
    <p:sldId id="330" r:id="rId74"/>
    <p:sldId id="331" r:id="rId75"/>
    <p:sldId id="332" r:id="rId76"/>
    <p:sldId id="333" r:id="rId77"/>
    <p:sldId id="334" r:id="rId78"/>
    <p:sldId id="335" r:id="rId79"/>
    <p:sldId id="336" r:id="rId80"/>
    <p:sldId id="338" r:id="rId81"/>
    <p:sldId id="339" r:id="rId82"/>
    <p:sldId id="342" r:id="rId83"/>
    <p:sldId id="341" r:id="rId84"/>
    <p:sldId id="344" r:id="rId85"/>
    <p:sldId id="337" r:id="rId86"/>
    <p:sldId id="345" r:id="rId87"/>
    <p:sldId id="346" r:id="rId88"/>
    <p:sldId id="343" r:id="rId89"/>
    <p:sldId id="347" r:id="rId90"/>
    <p:sldId id="350" r:id="rId91"/>
    <p:sldId id="348" r:id="rId92"/>
    <p:sldId id="349" r:id="rId93"/>
    <p:sldId id="351" r:id="rId94"/>
    <p:sldId id="352" r:id="rId95"/>
    <p:sldId id="353" r:id="rId96"/>
    <p:sldId id="354" r:id="rId97"/>
    <p:sldId id="355" r:id="rId98"/>
    <p:sldId id="357" r:id="rId99"/>
    <p:sldId id="356" r:id="rId100"/>
    <p:sldId id="358" r:id="rId101"/>
    <p:sldId id="359" r:id="rId102"/>
    <p:sldId id="360" r:id="rId103"/>
    <p:sldId id="366" r:id="rId104"/>
    <p:sldId id="361" r:id="rId105"/>
    <p:sldId id="362" r:id="rId106"/>
    <p:sldId id="363" r:id="rId107"/>
    <p:sldId id="364" r:id="rId108"/>
    <p:sldId id="367" r:id="rId109"/>
    <p:sldId id="368" r:id="rId1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AA1B7-AB39-455E-80C7-325C4C018B5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9ED468B3-0B67-4824-A944-399733CB37CC}">
      <dgm:prSet phldrT="[Texte]"/>
      <dgm:spPr/>
      <dgm:t>
        <a:bodyPr/>
        <a:lstStyle/>
        <a:p>
          <a:r>
            <a:rPr lang="fr-FR" b="1" dirty="0" smtClean="0">
              <a:solidFill>
                <a:schemeClr val="tx1"/>
              </a:solidFill>
            </a:rPr>
            <a:t>Thallophytes </a:t>
          </a:r>
          <a:endParaRPr lang="fr-FR" b="1" dirty="0">
            <a:solidFill>
              <a:schemeClr val="tx1"/>
            </a:solidFill>
          </a:endParaRPr>
        </a:p>
      </dgm:t>
    </dgm:pt>
    <dgm:pt modelId="{F01F23D9-16CB-47CE-A5BE-116341CED497}" type="parTrans" cxnId="{1A8EB854-A988-4474-AE56-E649A8CFCC00}">
      <dgm:prSet/>
      <dgm:spPr/>
      <dgm:t>
        <a:bodyPr/>
        <a:lstStyle/>
        <a:p>
          <a:endParaRPr lang="fr-FR"/>
        </a:p>
      </dgm:t>
    </dgm:pt>
    <dgm:pt modelId="{11F27200-D1CE-4DF0-A645-1E5FAECD5B17}" type="sibTrans" cxnId="{1A8EB854-A988-4474-AE56-E649A8CFCC00}">
      <dgm:prSet/>
      <dgm:spPr/>
      <dgm:t>
        <a:bodyPr/>
        <a:lstStyle/>
        <a:p>
          <a:endParaRPr lang="fr-FR"/>
        </a:p>
      </dgm:t>
    </dgm:pt>
    <dgm:pt modelId="{BB44F381-6E6C-498C-92B1-0FEC14CD7D0F}">
      <dgm:prSet phldrT="[Texte]"/>
      <dgm:spPr/>
      <dgm:t>
        <a:bodyPr/>
        <a:lstStyle/>
        <a:p>
          <a:r>
            <a:rPr lang="fr-FR" b="1" dirty="0" smtClean="0">
              <a:solidFill>
                <a:schemeClr val="tx1"/>
              </a:solidFill>
            </a:rPr>
            <a:t>Champignons </a:t>
          </a:r>
          <a:endParaRPr lang="fr-FR" b="1" dirty="0">
            <a:solidFill>
              <a:schemeClr val="tx1"/>
            </a:solidFill>
          </a:endParaRPr>
        </a:p>
      </dgm:t>
    </dgm:pt>
    <dgm:pt modelId="{E09BE680-F31F-4A01-AFB2-7FC37A84772E}" type="parTrans" cxnId="{CB9E6451-D6DD-4CBE-8468-A17B97C07EE7}">
      <dgm:prSet/>
      <dgm:spPr/>
      <dgm:t>
        <a:bodyPr/>
        <a:lstStyle/>
        <a:p>
          <a:endParaRPr lang="fr-FR"/>
        </a:p>
      </dgm:t>
    </dgm:pt>
    <dgm:pt modelId="{40758084-29C3-40C2-8423-A8D7919C2A6B}" type="sibTrans" cxnId="{CB9E6451-D6DD-4CBE-8468-A17B97C07EE7}">
      <dgm:prSet/>
      <dgm:spPr/>
      <dgm:t>
        <a:bodyPr/>
        <a:lstStyle/>
        <a:p>
          <a:endParaRPr lang="fr-FR"/>
        </a:p>
      </dgm:t>
    </dgm:pt>
    <dgm:pt modelId="{6256DCF3-C0B9-4A33-95D6-9F6AF79C6A3F}">
      <dgm:prSet phldrT="[Texte]"/>
      <dgm:spPr/>
      <dgm:t>
        <a:bodyPr/>
        <a:lstStyle/>
        <a:p>
          <a:r>
            <a:rPr lang="fr-FR" b="1" dirty="0" smtClean="0">
              <a:solidFill>
                <a:schemeClr val="tx1"/>
              </a:solidFill>
            </a:rPr>
            <a:t>Algues </a:t>
          </a:r>
          <a:endParaRPr lang="fr-FR" b="1" dirty="0">
            <a:solidFill>
              <a:schemeClr val="tx1"/>
            </a:solidFill>
          </a:endParaRPr>
        </a:p>
      </dgm:t>
    </dgm:pt>
    <dgm:pt modelId="{2BFCA83B-AFD8-4614-8E47-30DF032A2947}" type="parTrans" cxnId="{08F6DDD1-3023-429C-81A5-9860ECF25A24}">
      <dgm:prSet/>
      <dgm:spPr/>
      <dgm:t>
        <a:bodyPr/>
        <a:lstStyle/>
        <a:p>
          <a:endParaRPr lang="fr-FR"/>
        </a:p>
      </dgm:t>
    </dgm:pt>
    <dgm:pt modelId="{9504A9D8-E8AC-436D-BB53-28AE382251A7}" type="sibTrans" cxnId="{08F6DDD1-3023-429C-81A5-9860ECF25A24}">
      <dgm:prSet/>
      <dgm:spPr/>
      <dgm:t>
        <a:bodyPr/>
        <a:lstStyle/>
        <a:p>
          <a:endParaRPr lang="fr-FR"/>
        </a:p>
      </dgm:t>
    </dgm:pt>
    <dgm:pt modelId="{2702A8A4-160B-4DFA-A103-F214CCC729E8}">
      <dgm:prSet phldrT="[Texte]" custT="1"/>
      <dgm:spPr/>
      <dgm:t>
        <a:bodyPr/>
        <a:lstStyle/>
        <a:p>
          <a:r>
            <a:rPr lang="fr-FR" sz="3200" b="1" dirty="0" smtClean="0">
              <a:solidFill>
                <a:schemeClr val="tx1"/>
              </a:solidFill>
            </a:rPr>
            <a:t>Lichens</a:t>
          </a:r>
          <a:r>
            <a:rPr lang="fr-FR" sz="3300" b="1" dirty="0" smtClean="0">
              <a:solidFill>
                <a:schemeClr val="tx1"/>
              </a:solidFill>
            </a:rPr>
            <a:t> </a:t>
          </a:r>
          <a:endParaRPr lang="fr-FR" sz="3300" b="1" dirty="0">
            <a:solidFill>
              <a:schemeClr val="tx1"/>
            </a:solidFill>
          </a:endParaRPr>
        </a:p>
      </dgm:t>
    </dgm:pt>
    <dgm:pt modelId="{81369C51-538D-4A6A-8DFE-23C2E1C9ECDA}" type="parTrans" cxnId="{DEFCABCB-5E76-4BDB-8609-78C30D7B9A10}">
      <dgm:prSet/>
      <dgm:spPr/>
      <dgm:t>
        <a:bodyPr/>
        <a:lstStyle/>
        <a:p>
          <a:endParaRPr lang="fr-FR"/>
        </a:p>
      </dgm:t>
    </dgm:pt>
    <dgm:pt modelId="{80731019-96E7-43DA-B7C3-1818DACC52AA}" type="sibTrans" cxnId="{DEFCABCB-5E76-4BDB-8609-78C30D7B9A10}">
      <dgm:prSet/>
      <dgm:spPr/>
      <dgm:t>
        <a:bodyPr/>
        <a:lstStyle/>
        <a:p>
          <a:endParaRPr lang="fr-FR"/>
        </a:p>
      </dgm:t>
    </dgm:pt>
    <dgm:pt modelId="{B7BAF115-B155-4DC6-8FA1-0575E948D9F7}" type="pres">
      <dgm:prSet presAssocID="{D6FAA1B7-AB39-455E-80C7-325C4C018B56}" presName="hierChild1" presStyleCnt="0">
        <dgm:presLayoutVars>
          <dgm:orgChart val="1"/>
          <dgm:chPref val="1"/>
          <dgm:dir/>
          <dgm:animOne val="branch"/>
          <dgm:animLvl val="lvl"/>
          <dgm:resizeHandles/>
        </dgm:presLayoutVars>
      </dgm:prSet>
      <dgm:spPr/>
      <dgm:t>
        <a:bodyPr/>
        <a:lstStyle/>
        <a:p>
          <a:endParaRPr lang="fr-FR"/>
        </a:p>
      </dgm:t>
    </dgm:pt>
    <dgm:pt modelId="{CD8C60F4-774C-420B-B4F5-CD1CD76FB0E8}" type="pres">
      <dgm:prSet presAssocID="{9ED468B3-0B67-4824-A944-399733CB37CC}" presName="hierRoot1" presStyleCnt="0">
        <dgm:presLayoutVars>
          <dgm:hierBranch val="init"/>
        </dgm:presLayoutVars>
      </dgm:prSet>
      <dgm:spPr/>
    </dgm:pt>
    <dgm:pt modelId="{3D3B8187-A639-43F4-A522-84D934821600}" type="pres">
      <dgm:prSet presAssocID="{9ED468B3-0B67-4824-A944-399733CB37CC}" presName="rootComposite1" presStyleCnt="0"/>
      <dgm:spPr/>
    </dgm:pt>
    <dgm:pt modelId="{759D132C-EF55-41F8-877D-F4F30B1D9FF7}" type="pres">
      <dgm:prSet presAssocID="{9ED468B3-0B67-4824-A944-399733CB37CC}" presName="rootText1" presStyleLbl="node0" presStyleIdx="0" presStyleCnt="1" custScaleX="82301" custScaleY="56239" custLinFactNeighborX="713" custLinFactNeighborY="-31482">
        <dgm:presLayoutVars>
          <dgm:chPref val="3"/>
        </dgm:presLayoutVars>
      </dgm:prSet>
      <dgm:spPr/>
      <dgm:t>
        <a:bodyPr/>
        <a:lstStyle/>
        <a:p>
          <a:endParaRPr lang="fr-FR"/>
        </a:p>
      </dgm:t>
    </dgm:pt>
    <dgm:pt modelId="{6DE74913-F98F-478B-974C-2B2447041F39}" type="pres">
      <dgm:prSet presAssocID="{9ED468B3-0B67-4824-A944-399733CB37CC}" presName="rootConnector1" presStyleLbl="node1" presStyleIdx="0" presStyleCnt="0"/>
      <dgm:spPr/>
      <dgm:t>
        <a:bodyPr/>
        <a:lstStyle/>
        <a:p>
          <a:endParaRPr lang="fr-FR"/>
        </a:p>
      </dgm:t>
    </dgm:pt>
    <dgm:pt modelId="{51C2B30F-67D1-41BB-91C7-40495C5EE8B2}" type="pres">
      <dgm:prSet presAssocID="{9ED468B3-0B67-4824-A944-399733CB37CC}" presName="hierChild2" presStyleCnt="0"/>
      <dgm:spPr/>
    </dgm:pt>
    <dgm:pt modelId="{A0BC89EB-86DE-4A90-9A39-112E89C361CE}" type="pres">
      <dgm:prSet presAssocID="{E09BE680-F31F-4A01-AFB2-7FC37A84772E}" presName="Name37" presStyleLbl="parChTrans1D2" presStyleIdx="0" presStyleCnt="3"/>
      <dgm:spPr/>
      <dgm:t>
        <a:bodyPr/>
        <a:lstStyle/>
        <a:p>
          <a:endParaRPr lang="fr-FR"/>
        </a:p>
      </dgm:t>
    </dgm:pt>
    <dgm:pt modelId="{2528099E-A3A8-40B8-850D-4FC370E84A84}" type="pres">
      <dgm:prSet presAssocID="{BB44F381-6E6C-498C-92B1-0FEC14CD7D0F}" presName="hierRoot2" presStyleCnt="0">
        <dgm:presLayoutVars>
          <dgm:hierBranch val="init"/>
        </dgm:presLayoutVars>
      </dgm:prSet>
      <dgm:spPr/>
    </dgm:pt>
    <dgm:pt modelId="{9AAA9E08-278C-420C-85F0-D3E43EED2A8D}" type="pres">
      <dgm:prSet presAssocID="{BB44F381-6E6C-498C-92B1-0FEC14CD7D0F}" presName="rootComposite" presStyleCnt="0"/>
      <dgm:spPr/>
    </dgm:pt>
    <dgm:pt modelId="{4D94C412-BD93-4D7A-BF25-73A00F2EA34E}" type="pres">
      <dgm:prSet presAssocID="{BB44F381-6E6C-498C-92B1-0FEC14CD7D0F}" presName="rootText" presStyleLbl="node2" presStyleIdx="0" presStyleCnt="3" custScaleX="83140" custScaleY="51418">
        <dgm:presLayoutVars>
          <dgm:chPref val="3"/>
        </dgm:presLayoutVars>
      </dgm:prSet>
      <dgm:spPr/>
      <dgm:t>
        <a:bodyPr/>
        <a:lstStyle/>
        <a:p>
          <a:endParaRPr lang="fr-FR"/>
        </a:p>
      </dgm:t>
    </dgm:pt>
    <dgm:pt modelId="{96063591-24E4-4D3B-8D7E-3CC79E9D6434}" type="pres">
      <dgm:prSet presAssocID="{BB44F381-6E6C-498C-92B1-0FEC14CD7D0F}" presName="rootConnector" presStyleLbl="node2" presStyleIdx="0" presStyleCnt="3"/>
      <dgm:spPr/>
      <dgm:t>
        <a:bodyPr/>
        <a:lstStyle/>
        <a:p>
          <a:endParaRPr lang="fr-FR"/>
        </a:p>
      </dgm:t>
    </dgm:pt>
    <dgm:pt modelId="{5FDE95C7-CB4E-4794-BC98-5CD8C9D3E203}" type="pres">
      <dgm:prSet presAssocID="{BB44F381-6E6C-498C-92B1-0FEC14CD7D0F}" presName="hierChild4" presStyleCnt="0"/>
      <dgm:spPr/>
    </dgm:pt>
    <dgm:pt modelId="{DDB514B8-210F-4BE1-9D84-AE726CAB1F1D}" type="pres">
      <dgm:prSet presAssocID="{BB44F381-6E6C-498C-92B1-0FEC14CD7D0F}" presName="hierChild5" presStyleCnt="0"/>
      <dgm:spPr/>
    </dgm:pt>
    <dgm:pt modelId="{D68C44AB-6D91-4FB0-8523-60FA286D2878}" type="pres">
      <dgm:prSet presAssocID="{2BFCA83B-AFD8-4614-8E47-30DF032A2947}" presName="Name37" presStyleLbl="parChTrans1D2" presStyleIdx="1" presStyleCnt="3"/>
      <dgm:spPr/>
      <dgm:t>
        <a:bodyPr/>
        <a:lstStyle/>
        <a:p>
          <a:endParaRPr lang="fr-FR"/>
        </a:p>
      </dgm:t>
    </dgm:pt>
    <dgm:pt modelId="{D315F5B7-95CC-4DB4-975C-36DCF0AE2DAB}" type="pres">
      <dgm:prSet presAssocID="{6256DCF3-C0B9-4A33-95D6-9F6AF79C6A3F}" presName="hierRoot2" presStyleCnt="0">
        <dgm:presLayoutVars>
          <dgm:hierBranch val="init"/>
        </dgm:presLayoutVars>
      </dgm:prSet>
      <dgm:spPr/>
    </dgm:pt>
    <dgm:pt modelId="{1E43473F-09C8-47D7-A214-5AABC27DD6EC}" type="pres">
      <dgm:prSet presAssocID="{6256DCF3-C0B9-4A33-95D6-9F6AF79C6A3F}" presName="rootComposite" presStyleCnt="0"/>
      <dgm:spPr/>
    </dgm:pt>
    <dgm:pt modelId="{8CCB7379-933A-450C-8E45-94465B2E6AEA}" type="pres">
      <dgm:prSet presAssocID="{6256DCF3-C0B9-4A33-95D6-9F6AF79C6A3F}" presName="rootText" presStyleLbl="node2" presStyleIdx="1" presStyleCnt="3" custScaleX="84577" custScaleY="48726" custLinFactNeighborX="713" custLinFactNeighborY="-7209">
        <dgm:presLayoutVars>
          <dgm:chPref val="3"/>
        </dgm:presLayoutVars>
      </dgm:prSet>
      <dgm:spPr/>
      <dgm:t>
        <a:bodyPr/>
        <a:lstStyle/>
        <a:p>
          <a:endParaRPr lang="fr-FR"/>
        </a:p>
      </dgm:t>
    </dgm:pt>
    <dgm:pt modelId="{BB704D29-222C-4789-8A61-E8DB2E2F2F84}" type="pres">
      <dgm:prSet presAssocID="{6256DCF3-C0B9-4A33-95D6-9F6AF79C6A3F}" presName="rootConnector" presStyleLbl="node2" presStyleIdx="1" presStyleCnt="3"/>
      <dgm:spPr/>
      <dgm:t>
        <a:bodyPr/>
        <a:lstStyle/>
        <a:p>
          <a:endParaRPr lang="fr-FR"/>
        </a:p>
      </dgm:t>
    </dgm:pt>
    <dgm:pt modelId="{41779E09-4920-40E3-907E-9B5BDE0E3BB7}" type="pres">
      <dgm:prSet presAssocID="{6256DCF3-C0B9-4A33-95D6-9F6AF79C6A3F}" presName="hierChild4" presStyleCnt="0"/>
      <dgm:spPr/>
    </dgm:pt>
    <dgm:pt modelId="{9454E065-752A-451C-A126-AA535E7C42FD}" type="pres">
      <dgm:prSet presAssocID="{6256DCF3-C0B9-4A33-95D6-9F6AF79C6A3F}" presName="hierChild5" presStyleCnt="0"/>
      <dgm:spPr/>
    </dgm:pt>
    <dgm:pt modelId="{D6DDDEC3-7367-4341-9E74-D8E660C3EEBC}" type="pres">
      <dgm:prSet presAssocID="{81369C51-538D-4A6A-8DFE-23C2E1C9ECDA}" presName="Name37" presStyleLbl="parChTrans1D2" presStyleIdx="2" presStyleCnt="3"/>
      <dgm:spPr/>
      <dgm:t>
        <a:bodyPr/>
        <a:lstStyle/>
        <a:p>
          <a:endParaRPr lang="fr-FR"/>
        </a:p>
      </dgm:t>
    </dgm:pt>
    <dgm:pt modelId="{C84F7F9F-5F1F-406E-8BAE-C40D0A778C4A}" type="pres">
      <dgm:prSet presAssocID="{2702A8A4-160B-4DFA-A103-F214CCC729E8}" presName="hierRoot2" presStyleCnt="0">
        <dgm:presLayoutVars>
          <dgm:hierBranch val="init"/>
        </dgm:presLayoutVars>
      </dgm:prSet>
      <dgm:spPr/>
    </dgm:pt>
    <dgm:pt modelId="{0EC04C44-D7A6-473E-A9FF-E9320F3CEE27}" type="pres">
      <dgm:prSet presAssocID="{2702A8A4-160B-4DFA-A103-F214CCC729E8}" presName="rootComposite" presStyleCnt="0"/>
      <dgm:spPr/>
    </dgm:pt>
    <dgm:pt modelId="{AF18F868-85C5-4CB3-BC84-097E4C497688}" type="pres">
      <dgm:prSet presAssocID="{2702A8A4-160B-4DFA-A103-F214CCC729E8}" presName="rootText" presStyleLbl="node2" presStyleIdx="2" presStyleCnt="3" custScaleX="69604" custScaleY="50575" custLinFactNeighborX="-1520" custLinFactNeighborY="-7209">
        <dgm:presLayoutVars>
          <dgm:chPref val="3"/>
        </dgm:presLayoutVars>
      </dgm:prSet>
      <dgm:spPr/>
      <dgm:t>
        <a:bodyPr/>
        <a:lstStyle/>
        <a:p>
          <a:endParaRPr lang="fr-FR"/>
        </a:p>
      </dgm:t>
    </dgm:pt>
    <dgm:pt modelId="{9ED618F4-A997-4D07-8221-59371F411CC1}" type="pres">
      <dgm:prSet presAssocID="{2702A8A4-160B-4DFA-A103-F214CCC729E8}" presName="rootConnector" presStyleLbl="node2" presStyleIdx="2" presStyleCnt="3"/>
      <dgm:spPr/>
      <dgm:t>
        <a:bodyPr/>
        <a:lstStyle/>
        <a:p>
          <a:endParaRPr lang="fr-FR"/>
        </a:p>
      </dgm:t>
    </dgm:pt>
    <dgm:pt modelId="{3264FB8A-EE68-4EF7-85BE-BBE1D2131D63}" type="pres">
      <dgm:prSet presAssocID="{2702A8A4-160B-4DFA-A103-F214CCC729E8}" presName="hierChild4" presStyleCnt="0"/>
      <dgm:spPr/>
    </dgm:pt>
    <dgm:pt modelId="{CB082D9B-B119-47AA-9112-FD5D52133C28}" type="pres">
      <dgm:prSet presAssocID="{2702A8A4-160B-4DFA-A103-F214CCC729E8}" presName="hierChild5" presStyleCnt="0"/>
      <dgm:spPr/>
    </dgm:pt>
    <dgm:pt modelId="{BF0DA047-3786-4470-B866-D5686D41ECCA}" type="pres">
      <dgm:prSet presAssocID="{9ED468B3-0B67-4824-A944-399733CB37CC}" presName="hierChild3" presStyleCnt="0"/>
      <dgm:spPr/>
    </dgm:pt>
  </dgm:ptLst>
  <dgm:cxnLst>
    <dgm:cxn modelId="{B62A384D-D8DF-4D4B-966D-C427380C1A43}" type="presOf" srcId="{6256DCF3-C0B9-4A33-95D6-9F6AF79C6A3F}" destId="{8CCB7379-933A-450C-8E45-94465B2E6AEA}" srcOrd="0" destOrd="0" presId="urn:microsoft.com/office/officeart/2005/8/layout/orgChart1"/>
    <dgm:cxn modelId="{3CEE1271-31E6-4DA6-82FC-5614A0C88787}" type="presOf" srcId="{BB44F381-6E6C-498C-92B1-0FEC14CD7D0F}" destId="{4D94C412-BD93-4D7A-BF25-73A00F2EA34E}" srcOrd="0" destOrd="0" presId="urn:microsoft.com/office/officeart/2005/8/layout/orgChart1"/>
    <dgm:cxn modelId="{08F6DDD1-3023-429C-81A5-9860ECF25A24}" srcId="{9ED468B3-0B67-4824-A944-399733CB37CC}" destId="{6256DCF3-C0B9-4A33-95D6-9F6AF79C6A3F}" srcOrd="1" destOrd="0" parTransId="{2BFCA83B-AFD8-4614-8E47-30DF032A2947}" sibTransId="{9504A9D8-E8AC-436D-BB53-28AE382251A7}"/>
    <dgm:cxn modelId="{ED145DD6-F869-4914-B742-C8B52A6F5CEE}" type="presOf" srcId="{6256DCF3-C0B9-4A33-95D6-9F6AF79C6A3F}" destId="{BB704D29-222C-4789-8A61-E8DB2E2F2F84}" srcOrd="1" destOrd="0" presId="urn:microsoft.com/office/officeart/2005/8/layout/orgChart1"/>
    <dgm:cxn modelId="{64C83B2A-687B-469F-A4F0-E26F68365454}" type="presOf" srcId="{2702A8A4-160B-4DFA-A103-F214CCC729E8}" destId="{9ED618F4-A997-4D07-8221-59371F411CC1}" srcOrd="1" destOrd="0" presId="urn:microsoft.com/office/officeart/2005/8/layout/orgChart1"/>
    <dgm:cxn modelId="{3EE7788F-95BA-48B3-BDEE-F62BB16B1340}" type="presOf" srcId="{2702A8A4-160B-4DFA-A103-F214CCC729E8}" destId="{AF18F868-85C5-4CB3-BC84-097E4C497688}" srcOrd="0" destOrd="0" presId="urn:microsoft.com/office/officeart/2005/8/layout/orgChart1"/>
    <dgm:cxn modelId="{1A8EB854-A988-4474-AE56-E649A8CFCC00}" srcId="{D6FAA1B7-AB39-455E-80C7-325C4C018B56}" destId="{9ED468B3-0B67-4824-A944-399733CB37CC}" srcOrd="0" destOrd="0" parTransId="{F01F23D9-16CB-47CE-A5BE-116341CED497}" sibTransId="{11F27200-D1CE-4DF0-A645-1E5FAECD5B17}"/>
    <dgm:cxn modelId="{A3AD2858-ECC2-4069-B2D1-4B46FFF95C66}" type="presOf" srcId="{E09BE680-F31F-4A01-AFB2-7FC37A84772E}" destId="{A0BC89EB-86DE-4A90-9A39-112E89C361CE}" srcOrd="0" destOrd="0" presId="urn:microsoft.com/office/officeart/2005/8/layout/orgChart1"/>
    <dgm:cxn modelId="{09B204EF-28D7-4E31-B8F8-BF30E49E77BF}" type="presOf" srcId="{9ED468B3-0B67-4824-A944-399733CB37CC}" destId="{6DE74913-F98F-478B-974C-2B2447041F39}" srcOrd="1" destOrd="0" presId="urn:microsoft.com/office/officeart/2005/8/layout/orgChart1"/>
    <dgm:cxn modelId="{FDA6C42D-0143-4DCF-91C2-3A844558BAC2}" type="presOf" srcId="{2BFCA83B-AFD8-4614-8E47-30DF032A2947}" destId="{D68C44AB-6D91-4FB0-8523-60FA286D2878}" srcOrd="0" destOrd="0" presId="urn:microsoft.com/office/officeart/2005/8/layout/orgChart1"/>
    <dgm:cxn modelId="{C719E0D9-ED89-4E53-A729-675D227151E9}" type="presOf" srcId="{81369C51-538D-4A6A-8DFE-23C2E1C9ECDA}" destId="{D6DDDEC3-7367-4341-9E74-D8E660C3EEBC}" srcOrd="0" destOrd="0" presId="urn:microsoft.com/office/officeart/2005/8/layout/orgChart1"/>
    <dgm:cxn modelId="{0D2F03DB-41E3-4FA9-B706-1AC198D9EEDC}" type="presOf" srcId="{D6FAA1B7-AB39-455E-80C7-325C4C018B56}" destId="{B7BAF115-B155-4DC6-8FA1-0575E948D9F7}" srcOrd="0" destOrd="0" presId="urn:microsoft.com/office/officeart/2005/8/layout/orgChart1"/>
    <dgm:cxn modelId="{BC2C36F4-8A3F-44A6-896F-C6B2A0E25333}" type="presOf" srcId="{9ED468B3-0B67-4824-A944-399733CB37CC}" destId="{759D132C-EF55-41F8-877D-F4F30B1D9FF7}" srcOrd="0" destOrd="0" presId="urn:microsoft.com/office/officeart/2005/8/layout/orgChart1"/>
    <dgm:cxn modelId="{A642E79A-A3F9-4BF1-AE3D-D85383E44FD9}" type="presOf" srcId="{BB44F381-6E6C-498C-92B1-0FEC14CD7D0F}" destId="{96063591-24E4-4D3B-8D7E-3CC79E9D6434}" srcOrd="1" destOrd="0" presId="urn:microsoft.com/office/officeart/2005/8/layout/orgChart1"/>
    <dgm:cxn modelId="{DEFCABCB-5E76-4BDB-8609-78C30D7B9A10}" srcId="{9ED468B3-0B67-4824-A944-399733CB37CC}" destId="{2702A8A4-160B-4DFA-A103-F214CCC729E8}" srcOrd="2" destOrd="0" parTransId="{81369C51-538D-4A6A-8DFE-23C2E1C9ECDA}" sibTransId="{80731019-96E7-43DA-B7C3-1818DACC52AA}"/>
    <dgm:cxn modelId="{CB9E6451-D6DD-4CBE-8468-A17B97C07EE7}" srcId="{9ED468B3-0B67-4824-A944-399733CB37CC}" destId="{BB44F381-6E6C-498C-92B1-0FEC14CD7D0F}" srcOrd="0" destOrd="0" parTransId="{E09BE680-F31F-4A01-AFB2-7FC37A84772E}" sibTransId="{40758084-29C3-40C2-8423-A8D7919C2A6B}"/>
    <dgm:cxn modelId="{C3E659CA-1967-43BD-9FD3-9F2A50AE38A0}" type="presParOf" srcId="{B7BAF115-B155-4DC6-8FA1-0575E948D9F7}" destId="{CD8C60F4-774C-420B-B4F5-CD1CD76FB0E8}" srcOrd="0" destOrd="0" presId="urn:microsoft.com/office/officeart/2005/8/layout/orgChart1"/>
    <dgm:cxn modelId="{7B5539B3-10DF-4DED-9AA2-D7738C9357FF}" type="presParOf" srcId="{CD8C60F4-774C-420B-B4F5-CD1CD76FB0E8}" destId="{3D3B8187-A639-43F4-A522-84D934821600}" srcOrd="0" destOrd="0" presId="urn:microsoft.com/office/officeart/2005/8/layout/orgChart1"/>
    <dgm:cxn modelId="{BE7C9B5A-90E6-4E89-B3AF-5757E816B6A9}" type="presParOf" srcId="{3D3B8187-A639-43F4-A522-84D934821600}" destId="{759D132C-EF55-41F8-877D-F4F30B1D9FF7}" srcOrd="0" destOrd="0" presId="urn:microsoft.com/office/officeart/2005/8/layout/orgChart1"/>
    <dgm:cxn modelId="{52CD6853-F7CA-4C9F-9002-CAA9BD4C1F36}" type="presParOf" srcId="{3D3B8187-A639-43F4-A522-84D934821600}" destId="{6DE74913-F98F-478B-974C-2B2447041F39}" srcOrd="1" destOrd="0" presId="urn:microsoft.com/office/officeart/2005/8/layout/orgChart1"/>
    <dgm:cxn modelId="{D58B91C8-A6EA-40B7-9541-FA8EC592B89E}" type="presParOf" srcId="{CD8C60F4-774C-420B-B4F5-CD1CD76FB0E8}" destId="{51C2B30F-67D1-41BB-91C7-40495C5EE8B2}" srcOrd="1" destOrd="0" presId="urn:microsoft.com/office/officeart/2005/8/layout/orgChart1"/>
    <dgm:cxn modelId="{F47476B5-CD78-4361-972E-D7A0CF435AD0}" type="presParOf" srcId="{51C2B30F-67D1-41BB-91C7-40495C5EE8B2}" destId="{A0BC89EB-86DE-4A90-9A39-112E89C361CE}" srcOrd="0" destOrd="0" presId="urn:microsoft.com/office/officeart/2005/8/layout/orgChart1"/>
    <dgm:cxn modelId="{7C212DF2-6484-4192-BF49-35E04EBABBEC}" type="presParOf" srcId="{51C2B30F-67D1-41BB-91C7-40495C5EE8B2}" destId="{2528099E-A3A8-40B8-850D-4FC370E84A84}" srcOrd="1" destOrd="0" presId="urn:microsoft.com/office/officeart/2005/8/layout/orgChart1"/>
    <dgm:cxn modelId="{F1D53B1E-2089-4A8D-AA5C-7FD20C357941}" type="presParOf" srcId="{2528099E-A3A8-40B8-850D-4FC370E84A84}" destId="{9AAA9E08-278C-420C-85F0-D3E43EED2A8D}" srcOrd="0" destOrd="0" presId="urn:microsoft.com/office/officeart/2005/8/layout/orgChart1"/>
    <dgm:cxn modelId="{6EC8DFF7-83FF-43B9-81D3-4177AF9E0B8B}" type="presParOf" srcId="{9AAA9E08-278C-420C-85F0-D3E43EED2A8D}" destId="{4D94C412-BD93-4D7A-BF25-73A00F2EA34E}" srcOrd="0" destOrd="0" presId="urn:microsoft.com/office/officeart/2005/8/layout/orgChart1"/>
    <dgm:cxn modelId="{C5DC8AF6-DB39-4593-876B-2D4FA6376BA6}" type="presParOf" srcId="{9AAA9E08-278C-420C-85F0-D3E43EED2A8D}" destId="{96063591-24E4-4D3B-8D7E-3CC79E9D6434}" srcOrd="1" destOrd="0" presId="urn:microsoft.com/office/officeart/2005/8/layout/orgChart1"/>
    <dgm:cxn modelId="{F289DC28-AC57-4B16-9E85-85326012EFAE}" type="presParOf" srcId="{2528099E-A3A8-40B8-850D-4FC370E84A84}" destId="{5FDE95C7-CB4E-4794-BC98-5CD8C9D3E203}" srcOrd="1" destOrd="0" presId="urn:microsoft.com/office/officeart/2005/8/layout/orgChart1"/>
    <dgm:cxn modelId="{09715925-52E6-46DA-9DD6-5E16A5A52B75}" type="presParOf" srcId="{2528099E-A3A8-40B8-850D-4FC370E84A84}" destId="{DDB514B8-210F-4BE1-9D84-AE726CAB1F1D}" srcOrd="2" destOrd="0" presId="urn:microsoft.com/office/officeart/2005/8/layout/orgChart1"/>
    <dgm:cxn modelId="{9E8E6C91-8BB9-434B-85D2-7EFE531E5E05}" type="presParOf" srcId="{51C2B30F-67D1-41BB-91C7-40495C5EE8B2}" destId="{D68C44AB-6D91-4FB0-8523-60FA286D2878}" srcOrd="2" destOrd="0" presId="urn:microsoft.com/office/officeart/2005/8/layout/orgChart1"/>
    <dgm:cxn modelId="{1CC27918-7A47-4A1E-AAB5-9DA10D1F4891}" type="presParOf" srcId="{51C2B30F-67D1-41BB-91C7-40495C5EE8B2}" destId="{D315F5B7-95CC-4DB4-975C-36DCF0AE2DAB}" srcOrd="3" destOrd="0" presId="urn:microsoft.com/office/officeart/2005/8/layout/orgChart1"/>
    <dgm:cxn modelId="{7DAC9F21-8D96-4C0A-8D52-AB373473E439}" type="presParOf" srcId="{D315F5B7-95CC-4DB4-975C-36DCF0AE2DAB}" destId="{1E43473F-09C8-47D7-A214-5AABC27DD6EC}" srcOrd="0" destOrd="0" presId="urn:microsoft.com/office/officeart/2005/8/layout/orgChart1"/>
    <dgm:cxn modelId="{A2A34FD9-430E-4BD5-A39B-B686418ABA13}" type="presParOf" srcId="{1E43473F-09C8-47D7-A214-5AABC27DD6EC}" destId="{8CCB7379-933A-450C-8E45-94465B2E6AEA}" srcOrd="0" destOrd="0" presId="urn:microsoft.com/office/officeart/2005/8/layout/orgChart1"/>
    <dgm:cxn modelId="{B778EDB7-7762-443A-B4E8-637A15209ECF}" type="presParOf" srcId="{1E43473F-09C8-47D7-A214-5AABC27DD6EC}" destId="{BB704D29-222C-4789-8A61-E8DB2E2F2F84}" srcOrd="1" destOrd="0" presId="urn:microsoft.com/office/officeart/2005/8/layout/orgChart1"/>
    <dgm:cxn modelId="{A3C9663F-5211-49EE-9E25-2247C07E1687}" type="presParOf" srcId="{D315F5B7-95CC-4DB4-975C-36DCF0AE2DAB}" destId="{41779E09-4920-40E3-907E-9B5BDE0E3BB7}" srcOrd="1" destOrd="0" presId="urn:microsoft.com/office/officeart/2005/8/layout/orgChart1"/>
    <dgm:cxn modelId="{D7897F5B-AB6F-41DD-8D03-E9A350DBD46A}" type="presParOf" srcId="{D315F5B7-95CC-4DB4-975C-36DCF0AE2DAB}" destId="{9454E065-752A-451C-A126-AA535E7C42FD}" srcOrd="2" destOrd="0" presId="urn:microsoft.com/office/officeart/2005/8/layout/orgChart1"/>
    <dgm:cxn modelId="{DAF2A4A9-6BB7-44E5-8DD0-F4D9580C4113}" type="presParOf" srcId="{51C2B30F-67D1-41BB-91C7-40495C5EE8B2}" destId="{D6DDDEC3-7367-4341-9E74-D8E660C3EEBC}" srcOrd="4" destOrd="0" presId="urn:microsoft.com/office/officeart/2005/8/layout/orgChart1"/>
    <dgm:cxn modelId="{4F391CD5-3FA1-4F0F-8D22-4CCC91120F7E}" type="presParOf" srcId="{51C2B30F-67D1-41BB-91C7-40495C5EE8B2}" destId="{C84F7F9F-5F1F-406E-8BAE-C40D0A778C4A}" srcOrd="5" destOrd="0" presId="urn:microsoft.com/office/officeart/2005/8/layout/orgChart1"/>
    <dgm:cxn modelId="{32CD24CD-02B3-4B2A-845B-F5629DD8C894}" type="presParOf" srcId="{C84F7F9F-5F1F-406E-8BAE-C40D0A778C4A}" destId="{0EC04C44-D7A6-473E-A9FF-E9320F3CEE27}" srcOrd="0" destOrd="0" presId="urn:microsoft.com/office/officeart/2005/8/layout/orgChart1"/>
    <dgm:cxn modelId="{C065D8A2-9AF7-4322-BE76-B43390DDB6ED}" type="presParOf" srcId="{0EC04C44-D7A6-473E-A9FF-E9320F3CEE27}" destId="{AF18F868-85C5-4CB3-BC84-097E4C497688}" srcOrd="0" destOrd="0" presId="urn:microsoft.com/office/officeart/2005/8/layout/orgChart1"/>
    <dgm:cxn modelId="{658A8A85-DDB4-4ADB-BC3E-6EEBD7637827}" type="presParOf" srcId="{0EC04C44-D7A6-473E-A9FF-E9320F3CEE27}" destId="{9ED618F4-A997-4D07-8221-59371F411CC1}" srcOrd="1" destOrd="0" presId="urn:microsoft.com/office/officeart/2005/8/layout/orgChart1"/>
    <dgm:cxn modelId="{4AD2F856-D916-4533-8C14-B0232BFCE656}" type="presParOf" srcId="{C84F7F9F-5F1F-406E-8BAE-C40D0A778C4A}" destId="{3264FB8A-EE68-4EF7-85BE-BBE1D2131D63}" srcOrd="1" destOrd="0" presId="urn:microsoft.com/office/officeart/2005/8/layout/orgChart1"/>
    <dgm:cxn modelId="{795DF671-B57F-4A7F-8B07-FFE6600C9667}" type="presParOf" srcId="{C84F7F9F-5F1F-406E-8BAE-C40D0A778C4A}" destId="{CB082D9B-B119-47AA-9112-FD5D52133C28}" srcOrd="2" destOrd="0" presId="urn:microsoft.com/office/officeart/2005/8/layout/orgChart1"/>
    <dgm:cxn modelId="{FA6EC7F7-7D6A-4684-823C-522646D89DD3}" type="presParOf" srcId="{CD8C60F4-774C-420B-B4F5-CD1CD76FB0E8}" destId="{BF0DA047-3786-4470-B866-D5686D41ECCA}"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C3AC7AC-F890-44B8-9DC0-F319CD6F3339}" type="datetimeFigureOut">
              <a:rPr lang="fr-FR" smtClean="0"/>
              <a:pPr/>
              <a:t>05/11/2023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3AC7AC-F890-44B8-9DC0-F319CD6F3339}" type="datetimeFigureOut">
              <a:rPr lang="fr-FR" smtClean="0"/>
              <a:pPr/>
              <a:t>05/11/2023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3AC7AC-F890-44B8-9DC0-F319CD6F3339}" type="datetimeFigureOut">
              <a:rPr lang="fr-FR" smtClean="0"/>
              <a:pPr/>
              <a:t>05/11/2023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3AC7AC-F890-44B8-9DC0-F319CD6F3339}" type="datetimeFigureOut">
              <a:rPr lang="fr-FR" smtClean="0"/>
              <a:pPr/>
              <a:t>05/11/2023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C3AC7AC-F890-44B8-9DC0-F319CD6F3339}" type="datetimeFigureOut">
              <a:rPr lang="fr-FR" smtClean="0"/>
              <a:pPr/>
              <a:t>05/11/2023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C3AC7AC-F890-44B8-9DC0-F319CD6F3339}" type="datetimeFigureOut">
              <a:rPr lang="fr-FR" smtClean="0"/>
              <a:pPr/>
              <a:t>05/11/2023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C3AC7AC-F890-44B8-9DC0-F319CD6F3339}" type="datetimeFigureOut">
              <a:rPr lang="fr-FR" smtClean="0"/>
              <a:pPr/>
              <a:t>05/11/2023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C3AC7AC-F890-44B8-9DC0-F319CD6F3339}" type="datetimeFigureOut">
              <a:rPr lang="fr-FR" smtClean="0"/>
              <a:pPr/>
              <a:t>05/11/2023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3AC7AC-F890-44B8-9DC0-F319CD6F3339}" type="datetimeFigureOut">
              <a:rPr lang="fr-FR" smtClean="0"/>
              <a:pPr/>
              <a:t>05/11/2023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C3AC7AC-F890-44B8-9DC0-F319CD6F3339}" type="datetimeFigureOut">
              <a:rPr lang="fr-FR" smtClean="0"/>
              <a:pPr/>
              <a:t>05/11/2023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C3AC7AC-F890-44B8-9DC0-F319CD6F3339}" type="datetimeFigureOut">
              <a:rPr lang="fr-FR" smtClean="0"/>
              <a:pPr/>
              <a:t>05/11/2023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AC7AC-F890-44B8-9DC0-F319CD6F3339}" type="datetimeFigureOut">
              <a:rPr lang="fr-FR" smtClean="0"/>
              <a:pPr/>
              <a:t>05/11/2023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59F42-0BDF-4CE6-8DF8-02D22B02C77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lorelaurentienne.com/flore/Groupes/Spermatophytes/Angiospermes/Dicotyles/046_Hypericacees/01_Hypericum/perforatum.ht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quaportail.com/dictionnaire/definition/1099/tissu" TargetMode="External"/><Relationship Id="rId2" Type="http://schemas.openxmlformats.org/officeDocument/2006/relationships/hyperlink" Target="https://www.aquaportail.com/dictionnaire/definition/10192/physiologie-vegetale" TargetMode="External"/><Relationship Id="rId1" Type="http://schemas.openxmlformats.org/officeDocument/2006/relationships/slideLayout" Target="../slideLayouts/slideLayout2.xml"/><Relationship Id="rId6" Type="http://schemas.openxmlformats.org/officeDocument/2006/relationships/hyperlink" Target="https://www.aquaportail.com/dictionnaire/definition/3775/feuille" TargetMode="External"/><Relationship Id="rId5" Type="http://schemas.openxmlformats.org/officeDocument/2006/relationships/hyperlink" Target="https://www.aquaportail.com/dictionnaire/definition/59/racine" TargetMode="External"/><Relationship Id="rId4" Type="http://schemas.openxmlformats.org/officeDocument/2006/relationships/hyperlink" Target="https://www.aquaportail.com/dictionnaire/definition/1463/absorp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aquaportail.com/dictionnaire/definition/11544/porin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fr.wikipedia.org/wiki/Eau" TargetMode="External"/><Relationship Id="rId2" Type="http://schemas.openxmlformats.org/officeDocument/2006/relationships/hyperlink" Target="https://fr.wikipedia.org/wiki/Endoderme"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aquaportail.com/dictionnaire/definition/3882/oxygene" TargetMode="External"/><Relationship Id="rId7" Type="http://schemas.openxmlformats.org/officeDocument/2006/relationships/hyperlink" Target="https://www.aquaportail.com/dictionnaire/definition/9483/glucose" TargetMode="External"/><Relationship Id="rId2" Type="http://schemas.openxmlformats.org/officeDocument/2006/relationships/hyperlink" Target="https://www.aquaportail.com/dictionnaire/definition/1561/chlorophylle" TargetMode="External"/><Relationship Id="rId1" Type="http://schemas.openxmlformats.org/officeDocument/2006/relationships/slideLayout" Target="../slideLayouts/slideLayout2.xml"/><Relationship Id="rId6" Type="http://schemas.openxmlformats.org/officeDocument/2006/relationships/hyperlink" Target="https://www.aquaportail.com/dictionnaire/definition/1153/reserve" TargetMode="External"/><Relationship Id="rId5" Type="http://schemas.openxmlformats.org/officeDocument/2006/relationships/hyperlink" Target="https://www.aquaportail.com/dictionnaire/definition/1252/photosynthetique" TargetMode="External"/><Relationship Id="rId4" Type="http://schemas.openxmlformats.org/officeDocument/2006/relationships/hyperlink" Target="https://www.aquaportail.com/dictionnaire/definition/5866/sous-produit"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s://fr.wikipedia.org/wiki/Membrane_(biologie)" TargetMode="External"/><Relationship Id="rId3" Type="http://schemas.openxmlformats.org/officeDocument/2006/relationships/hyperlink" Target="https://fr.wikipedia.org/wiki/Aqueux" TargetMode="External"/><Relationship Id="rId7" Type="http://schemas.openxmlformats.org/officeDocument/2006/relationships/hyperlink" Target="https://fr.wikipedia.org/wiki/Lumen_(cytologie)" TargetMode="External"/><Relationship Id="rId2" Type="http://schemas.openxmlformats.org/officeDocument/2006/relationships/hyperlink" Target="https://fr.wikipedia.org/wiki/Phospholipide" TargetMode="External"/><Relationship Id="rId1" Type="http://schemas.openxmlformats.org/officeDocument/2006/relationships/slideLayout" Target="../slideLayouts/slideLayout2.xml"/><Relationship Id="rId6" Type="http://schemas.openxmlformats.org/officeDocument/2006/relationships/hyperlink" Target="https://fr.wikipedia.org/wiki/Granum" TargetMode="External"/><Relationship Id="rId11" Type="http://schemas.openxmlformats.org/officeDocument/2006/relationships/hyperlink" Target="https://fr.wikipedia.org/wiki/Photosyst%C3%A8me" TargetMode="External"/><Relationship Id="rId5" Type="http://schemas.openxmlformats.org/officeDocument/2006/relationships/hyperlink" Target="https://fr.wikipedia.org/wiki/Thylako%C3%AFde" TargetMode="External"/><Relationship Id="rId10" Type="http://schemas.openxmlformats.org/officeDocument/2006/relationships/hyperlink" Target="https://fr.wikipedia.org/wiki/%C3%89nergie_%C3%A9lectromagn%C3%A9tique" TargetMode="External"/><Relationship Id="rId4" Type="http://schemas.openxmlformats.org/officeDocument/2006/relationships/hyperlink" Target="https://fr.wikipedia.org/wiki/Stroma_(cytologie)" TargetMode="External"/><Relationship Id="rId9" Type="http://schemas.openxmlformats.org/officeDocument/2006/relationships/hyperlink" Target="https://fr.wikipedia.org/wiki/Pigment_photosynth%C3%A9tique"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futura-sciences.com/planete/definitions/botanique-thylacoide-2025/" TargetMode="External"/><Relationship Id="rId2" Type="http://schemas.openxmlformats.org/officeDocument/2006/relationships/hyperlink" Target="https://www.futura-sciences.com/sciences/definitions/physique-lumen-355/" TargetMode="External"/><Relationship Id="rId1" Type="http://schemas.openxmlformats.org/officeDocument/2006/relationships/slideLayout" Target="../slideLayouts/slideLayout2.xml"/><Relationship Id="rId6" Type="http://schemas.openxmlformats.org/officeDocument/2006/relationships/hyperlink" Target="https://www.futura-sciences.com/sante/definitions/biologie-metabolisme-781/" TargetMode="External"/><Relationship Id="rId5" Type="http://schemas.openxmlformats.org/officeDocument/2006/relationships/hyperlink" Target="https://www.futura-sciences.com/sciences/definitions/energie-energie-15884/" TargetMode="External"/><Relationship Id="rId4" Type="http://schemas.openxmlformats.org/officeDocument/2006/relationships/hyperlink" Target="https://www.futura-sciences.com/sciences/definitions/physique-lumiere-326/"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futura-sciences.com/planete/definitions/climatologie-atmosphere-850/" TargetMode="External"/><Relationship Id="rId2" Type="http://schemas.openxmlformats.org/officeDocument/2006/relationships/hyperlink" Target="https://www.futura-sciences.com/planete/definitions/developpement-durable-dioxyde-carbone-729/" TargetMode="External"/><Relationship Id="rId1" Type="http://schemas.openxmlformats.org/officeDocument/2006/relationships/slideLayout" Target="../slideLayouts/slideLayout2.xml"/><Relationship Id="rId4" Type="http://schemas.openxmlformats.org/officeDocument/2006/relationships/hyperlink" Target="https://www.futura-sciences.com/sciences/definitions/chimie-molecule-783/"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www.biologie101.fr/biologie-vegetale/photosynthese/chloroplaste-thylakoide"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1357298"/>
            <a:ext cx="7772400" cy="1470025"/>
          </a:xfrm>
        </p:spPr>
        <p:txBody>
          <a:bodyPr/>
          <a:lstStyle/>
          <a:p>
            <a:r>
              <a:rPr lang="fr-FR" sz="4000" b="1" dirty="0" smtClean="0"/>
              <a:t>Cours</a:t>
            </a:r>
            <a:r>
              <a:rPr lang="fr-FR" b="1" dirty="0" smtClean="0"/>
              <a:t> </a:t>
            </a:r>
            <a:r>
              <a:rPr lang="fr-FR" sz="4000" b="1" dirty="0" smtClean="0"/>
              <a:t>de</a:t>
            </a:r>
            <a:r>
              <a:rPr lang="fr-FR" b="1" dirty="0" smtClean="0"/>
              <a:t> </a:t>
            </a:r>
            <a:r>
              <a:rPr lang="fr-FR" sz="4000" b="1" dirty="0" smtClean="0"/>
              <a:t>physiologie</a:t>
            </a:r>
            <a:r>
              <a:rPr lang="fr-FR" b="1" dirty="0" smtClean="0"/>
              <a:t> </a:t>
            </a:r>
            <a:r>
              <a:rPr lang="fr-FR" sz="4000" b="1" dirty="0" smtClean="0"/>
              <a:t>végétale </a:t>
            </a:r>
            <a:endParaRPr lang="fr-FR" sz="4000" b="1" dirty="0"/>
          </a:p>
        </p:txBody>
      </p:sp>
      <p:sp>
        <p:nvSpPr>
          <p:cNvPr id="3" name="Sous-titre 2"/>
          <p:cNvSpPr>
            <a:spLocks noGrp="1"/>
          </p:cNvSpPr>
          <p:nvPr>
            <p:ph type="subTitle" idx="1"/>
          </p:nvPr>
        </p:nvSpPr>
        <p:spPr>
          <a:xfrm>
            <a:off x="1357290" y="3000372"/>
            <a:ext cx="6400800" cy="1752600"/>
          </a:xfrm>
        </p:spPr>
        <p:txBody>
          <a:bodyPr>
            <a:normAutofit/>
          </a:bodyPr>
          <a:lstStyle/>
          <a:p>
            <a:pPr algn="l"/>
            <a:r>
              <a:rPr lang="fr-FR" sz="2800" dirty="0" smtClean="0">
                <a:solidFill>
                  <a:srgbClr val="FF0000"/>
                </a:solidFill>
              </a:rPr>
              <a:t>2</a:t>
            </a:r>
            <a:r>
              <a:rPr lang="fr-FR" sz="2800" baseline="30000" dirty="0" smtClean="0">
                <a:solidFill>
                  <a:srgbClr val="FF0000"/>
                </a:solidFill>
              </a:rPr>
              <a:t>ème</a:t>
            </a:r>
            <a:r>
              <a:rPr lang="fr-FR" sz="2800" dirty="0" smtClean="0"/>
              <a:t> </a:t>
            </a:r>
            <a:r>
              <a:rPr lang="fr-FR" sz="2800" b="1" dirty="0" smtClean="0">
                <a:solidFill>
                  <a:srgbClr val="FF0000"/>
                </a:solidFill>
              </a:rPr>
              <a:t>Année</a:t>
            </a:r>
            <a:r>
              <a:rPr lang="fr-FR" sz="2800" dirty="0" smtClean="0"/>
              <a:t> </a:t>
            </a:r>
            <a:r>
              <a:rPr lang="fr-FR" sz="2800" b="1" dirty="0" smtClean="0">
                <a:solidFill>
                  <a:srgbClr val="FF0000"/>
                </a:solidFill>
              </a:rPr>
              <a:t>Ecologie</a:t>
            </a:r>
            <a:r>
              <a:rPr lang="fr-FR" sz="2800" dirty="0" smtClean="0"/>
              <a:t> </a:t>
            </a:r>
            <a:r>
              <a:rPr lang="fr-FR" sz="2800" b="1" dirty="0" smtClean="0">
                <a:solidFill>
                  <a:srgbClr val="FF0000"/>
                </a:solidFill>
              </a:rPr>
              <a:t>et</a:t>
            </a:r>
            <a:r>
              <a:rPr lang="fr-FR" sz="2800" dirty="0" smtClean="0"/>
              <a:t> </a:t>
            </a:r>
            <a:r>
              <a:rPr lang="fr-FR" sz="2800" b="1" dirty="0" smtClean="0">
                <a:solidFill>
                  <a:srgbClr val="FF0000"/>
                </a:solidFill>
              </a:rPr>
              <a:t>environnement </a:t>
            </a:r>
            <a:endParaRPr lang="fr-FR" sz="2800" b="1" dirty="0">
              <a:solidFill>
                <a:srgbClr val="FF0000"/>
              </a:solidFill>
            </a:endParaRPr>
          </a:p>
        </p:txBody>
      </p:sp>
      <p:sp>
        <p:nvSpPr>
          <p:cNvPr id="4" name="ZoneTexte 3"/>
          <p:cNvSpPr txBox="1"/>
          <p:nvPr/>
        </p:nvSpPr>
        <p:spPr>
          <a:xfrm>
            <a:off x="4929190" y="214290"/>
            <a:ext cx="3662028" cy="646331"/>
          </a:xfrm>
          <a:prstGeom prst="rect">
            <a:avLst/>
          </a:prstGeom>
          <a:noFill/>
        </p:spPr>
        <p:txBody>
          <a:bodyPr wrap="none" rtlCol="0">
            <a:spAutoFit/>
          </a:bodyPr>
          <a:lstStyle/>
          <a:p>
            <a:r>
              <a:rPr lang="fr-FR" sz="3600" b="1" dirty="0" smtClean="0"/>
              <a:t>Université de Jijel </a:t>
            </a:r>
            <a:endParaRPr lang="fr-FR" sz="3600" b="1" dirty="0"/>
          </a:p>
        </p:txBody>
      </p:sp>
      <p:sp>
        <p:nvSpPr>
          <p:cNvPr id="5" name="ZoneTexte 4"/>
          <p:cNvSpPr txBox="1"/>
          <p:nvPr/>
        </p:nvSpPr>
        <p:spPr>
          <a:xfrm>
            <a:off x="4786314" y="4857760"/>
            <a:ext cx="3827073" cy="523220"/>
          </a:xfrm>
          <a:prstGeom prst="rect">
            <a:avLst/>
          </a:prstGeom>
          <a:noFill/>
        </p:spPr>
        <p:txBody>
          <a:bodyPr wrap="none" rtlCol="0">
            <a:spAutoFit/>
          </a:bodyPr>
          <a:lstStyle/>
          <a:p>
            <a:r>
              <a:rPr lang="fr-FR" sz="2800" b="1" dirty="0" smtClean="0"/>
              <a:t>Préparé par Dr SALEM S.</a:t>
            </a:r>
            <a:endParaRPr lang="fr-FR"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Sous-embranchement 2</a:t>
            </a:r>
            <a:endParaRPr lang="fr-FR" dirty="0"/>
          </a:p>
        </p:txBody>
      </p:sp>
      <p:sp>
        <p:nvSpPr>
          <p:cNvPr id="3" name="Espace réservé du contenu 2"/>
          <p:cNvSpPr>
            <a:spLocks noGrp="1"/>
          </p:cNvSpPr>
          <p:nvPr>
            <p:ph idx="1"/>
          </p:nvPr>
        </p:nvSpPr>
        <p:spPr/>
        <p:txBody>
          <a:bodyPr/>
          <a:lstStyle/>
          <a:p>
            <a:r>
              <a:rPr lang="fr-FR" dirty="0" smtClean="0"/>
              <a:t>: </a:t>
            </a:r>
            <a:r>
              <a:rPr lang="fr-FR" dirty="0" err="1" smtClean="0"/>
              <a:t>Chlamydospermes</a:t>
            </a:r>
            <a:r>
              <a:rPr lang="fr-FR" dirty="0" smtClean="0"/>
              <a:t> Leurs organes reproducteurs sont entourés d’une enveloppe simple. Ces végétaux considérés comme des intermédiaires entre les </a:t>
            </a:r>
            <a:r>
              <a:rPr lang="fr-FR" dirty="0" smtClean="0">
                <a:solidFill>
                  <a:srgbClr val="FF0000"/>
                </a:solidFill>
              </a:rPr>
              <a:t>gymnospermes et les angiospermes. </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endParaRPr lang="fr-FR" dirty="0"/>
          </a:p>
        </p:txBody>
      </p:sp>
      <p:pic>
        <p:nvPicPr>
          <p:cNvPr id="4" name="Espace réservé du contenu 3" descr="https://www.aquaportail.com/pictures1812/photosysteme-thylakoide.jpg"/>
          <p:cNvPicPr>
            <a:picLocks noGrp="1"/>
          </p:cNvPicPr>
          <p:nvPr>
            <p:ph idx="1"/>
          </p:nvPr>
        </p:nvPicPr>
        <p:blipFill>
          <a:blip r:embed="rId2"/>
          <a:srcRect/>
          <a:stretch>
            <a:fillRect/>
          </a:stretch>
        </p:blipFill>
        <p:spPr bwMode="auto">
          <a:xfrm>
            <a:off x="636380" y="1600200"/>
            <a:ext cx="7871240" cy="4525963"/>
          </a:xfrm>
          <a:prstGeom prst="rect">
            <a:avLst/>
          </a:prstGeom>
          <a:noFill/>
          <a:ln w="9525">
            <a:noFill/>
            <a:miter lim="800000"/>
            <a:headEnd/>
            <a:tailEnd/>
          </a:ln>
        </p:spPr>
      </p:pic>
      <p:sp>
        <p:nvSpPr>
          <p:cNvPr id="5" name="Rectangle à coins arrondis 4"/>
          <p:cNvSpPr/>
          <p:nvPr/>
        </p:nvSpPr>
        <p:spPr>
          <a:xfrm>
            <a:off x="642910" y="1571612"/>
            <a:ext cx="4643470" cy="42862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rot="5400000">
            <a:off x="3929058" y="3857628"/>
            <a:ext cx="500066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Équation-bilan de la phase photochimique de la photosynthèse"/>
          <p:cNvPicPr>
            <a:picLocks noGrp="1"/>
          </p:cNvPicPr>
          <p:nvPr>
            <p:ph idx="1"/>
          </p:nvPr>
        </p:nvPicPr>
        <p:blipFill>
          <a:blip r:embed="rId2"/>
          <a:srcRect/>
          <a:stretch>
            <a:fillRect/>
          </a:stretch>
        </p:blipFill>
        <p:spPr bwMode="auto">
          <a:xfrm>
            <a:off x="500034" y="1142984"/>
            <a:ext cx="8229600" cy="1486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fontScale="90000"/>
          </a:bodyPr>
          <a:lstStyle/>
          <a:p>
            <a:r>
              <a:rPr lang="fr-FR" b="1" u="sng" dirty="0" smtClean="0"/>
              <a:t>Les mécanismes de la phase sombre</a:t>
            </a:r>
            <a:r>
              <a:rPr lang="fr-FR" b="1" dirty="0" smtClean="0"/>
              <a:t/>
            </a:r>
            <a:br>
              <a:rPr lang="fr-FR" b="1" dirty="0" smtClean="0"/>
            </a:br>
            <a:endParaRPr lang="fr-FR" dirty="0"/>
          </a:p>
        </p:txBody>
      </p:sp>
      <p:sp>
        <p:nvSpPr>
          <p:cNvPr id="3" name="Espace réservé du contenu 2"/>
          <p:cNvSpPr>
            <a:spLocks noGrp="1"/>
          </p:cNvSpPr>
          <p:nvPr>
            <p:ph idx="1"/>
          </p:nvPr>
        </p:nvSpPr>
        <p:spPr>
          <a:xfrm>
            <a:off x="285720" y="714356"/>
            <a:ext cx="8472518" cy="4714908"/>
          </a:xfrm>
        </p:spPr>
        <p:txBody>
          <a:bodyPr>
            <a:noAutofit/>
          </a:bodyPr>
          <a:lstStyle/>
          <a:p>
            <a:pPr algn="just">
              <a:buFont typeface="Wingdings" pitchFamily="2" charset="2"/>
              <a:buChar char="§"/>
            </a:pPr>
            <a:r>
              <a:rPr lang="fr-FR" sz="2800" dirty="0" smtClean="0"/>
              <a:t>La </a:t>
            </a:r>
            <a:r>
              <a:rPr lang="fr-FR" sz="2800" dirty="0" smtClean="0"/>
              <a:t>phase sombre correspond à la phase d’assimilation du CO</a:t>
            </a:r>
            <a:r>
              <a:rPr lang="fr-FR" sz="2800" baseline="-25000" dirty="0" smtClean="0"/>
              <a:t>2</a:t>
            </a:r>
            <a:r>
              <a:rPr lang="fr-FR" sz="2800" dirty="0" smtClean="0"/>
              <a:t> qui utilise les molécules énergétiques produites lors de la phase claire et qui est réalisée de manière cyclique. Ce cycle est appelé </a:t>
            </a:r>
            <a:r>
              <a:rPr lang="fr-FR" sz="2800" b="1" dirty="0" smtClean="0">
                <a:solidFill>
                  <a:srgbClr val="FF0000"/>
                </a:solidFill>
              </a:rPr>
              <a:t>cycle de </a:t>
            </a:r>
            <a:r>
              <a:rPr lang="fr-FR" sz="2800" b="1" dirty="0" smtClean="0">
                <a:solidFill>
                  <a:srgbClr val="FF0000"/>
                </a:solidFill>
              </a:rPr>
              <a:t>Calvin (</a:t>
            </a:r>
            <a:r>
              <a:rPr lang="fr-FR" sz="2800" dirty="0" smtClean="0"/>
              <a:t>Calvin-Benson),</a:t>
            </a:r>
            <a:r>
              <a:rPr lang="fr-FR" sz="2800" dirty="0" smtClean="0"/>
              <a:t> et il se déroule dans le </a:t>
            </a:r>
            <a:r>
              <a:rPr lang="fr-FR" sz="2800" u="sng" dirty="0" smtClean="0"/>
              <a:t>stroma</a:t>
            </a:r>
            <a:r>
              <a:rPr lang="fr-FR" sz="2800" dirty="0" smtClean="0"/>
              <a:t> du chloroplaste.</a:t>
            </a:r>
          </a:p>
          <a:p>
            <a:pPr algn="just">
              <a:buNone/>
            </a:pPr>
            <a:r>
              <a:rPr lang="fr-FR" sz="2800" dirty="0" smtClean="0"/>
              <a:t>Le cycle de Calvin correspond à une série de </a:t>
            </a:r>
            <a:r>
              <a:rPr lang="fr-FR" sz="2800" b="1" dirty="0" smtClean="0"/>
              <a:t>réactions biochimiques</a:t>
            </a:r>
            <a:r>
              <a:rPr lang="fr-FR" sz="2800" dirty="0" smtClean="0"/>
              <a:t> qui ont lieu dans les plantes. Plus précisément, à l'intérieur des chloroplastes (stromas, qui se trouvent à l'intérieur des feuilles). Il s'agit d'un </a:t>
            </a:r>
            <a:r>
              <a:rPr lang="fr-FR" sz="2800" b="1" dirty="0" smtClean="0"/>
              <a:t>cycle de type anabolique</a:t>
            </a:r>
            <a:r>
              <a:rPr lang="fr-FR" sz="2800" dirty="0" smtClean="0"/>
              <a:t>, car le </a:t>
            </a:r>
            <a:r>
              <a:rPr lang="fr-FR" sz="2800" b="1" dirty="0" smtClean="0"/>
              <a:t>sucre est fabriqué à partir de molécules plus petites et plus simples</a:t>
            </a:r>
            <a:r>
              <a:rPr lang="fr-FR" sz="2800" dirty="0" smtClean="0"/>
              <a:t>. En outre, ce cycle consomme de l'énergie et n'en produit pas. </a:t>
            </a:r>
            <a:endParaRPr lang="fr-FR" sz="28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642918"/>
            <a:ext cx="8229600" cy="4525963"/>
          </a:xfrm>
        </p:spPr>
        <p:txBody>
          <a:bodyPr/>
          <a:lstStyle/>
          <a:p>
            <a:r>
              <a:rPr lang="fr-FR" dirty="0" smtClean="0"/>
              <a:t>Le cycle consomme de l’ATP comme source d’énergie et utilise le NADPH pour transporter les électrons riches en énergie qui servira à alimenter la formation du glucide.</a:t>
            </a:r>
          </a:p>
          <a:p>
            <a:r>
              <a:rPr lang="fr-FR" dirty="0" smtClean="0"/>
              <a:t/>
            </a:r>
            <a:br>
              <a:rPr lang="fr-FR" dirty="0" smtClean="0"/>
            </a:br>
            <a:endParaRPr lang="fr-F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Fixation du CO</a:t>
            </a:r>
            <a:r>
              <a:rPr lang="fr-FR" baseline="-25000" dirty="0" smtClean="0"/>
              <a:t>2</a:t>
            </a:r>
            <a:r>
              <a:rPr lang="fr-FR" dirty="0" smtClean="0"/>
              <a:t> (</a:t>
            </a:r>
            <a:r>
              <a:rPr lang="fr-FR" dirty="0" err="1" smtClean="0"/>
              <a:t>carboxylation</a:t>
            </a:r>
            <a:r>
              <a:rPr lang="fr-FR" dirty="0" smtClean="0"/>
              <a:t>).</a:t>
            </a:r>
          </a:p>
          <a:p>
            <a:r>
              <a:rPr lang="fr-FR" dirty="0" smtClean="0"/>
              <a:t>Réduction du carbone fixé.</a:t>
            </a:r>
          </a:p>
          <a:p>
            <a:r>
              <a:rPr lang="fr-FR" dirty="0" smtClean="0"/>
              <a:t>Régénération de l’accepteur de CO</a:t>
            </a:r>
            <a:r>
              <a:rPr lang="fr-FR" baseline="-25000" dirty="0" smtClean="0"/>
              <a:t>2</a:t>
            </a:r>
            <a:r>
              <a:rPr lang="fr-FR" dirty="0" smtClean="0"/>
              <a:t>.</a:t>
            </a:r>
          </a:p>
          <a:p>
            <a:r>
              <a:rPr lang="fr-FR" dirty="0" smtClean="0"/>
              <a:t>Synthèse des sucres.</a:t>
            </a:r>
          </a:p>
          <a:p>
            <a:endParaRPr lang="fr-F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u contenu 19" descr="https://www.cours-pharmacie.com/images/phase-sombre-cycle-calvin.png"/>
          <p:cNvPicPr>
            <a:picLocks noGrp="1"/>
          </p:cNvPicPr>
          <p:nvPr>
            <p:ph idx="1"/>
          </p:nvPr>
        </p:nvPicPr>
        <p:blipFill>
          <a:blip r:embed="rId2"/>
          <a:srcRect/>
          <a:stretch>
            <a:fillRect/>
          </a:stretch>
        </p:blipFill>
        <p:spPr bwMode="auto">
          <a:xfrm>
            <a:off x="428596" y="571456"/>
            <a:ext cx="8286807" cy="6072254"/>
          </a:xfrm>
          <a:prstGeom prst="rect">
            <a:avLst/>
          </a:prstGeom>
          <a:noFill/>
          <a:ln w="9525">
            <a:noFill/>
            <a:miter lim="800000"/>
            <a:headEnd/>
            <a:tailEnd/>
          </a:ln>
        </p:spPr>
      </p:pic>
      <p:sp>
        <p:nvSpPr>
          <p:cNvPr id="21" name="Rectangle à coins arrondis 20"/>
          <p:cNvSpPr/>
          <p:nvPr/>
        </p:nvSpPr>
        <p:spPr>
          <a:xfrm>
            <a:off x="642910" y="5929330"/>
            <a:ext cx="3643338" cy="5715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buFont typeface="+mj-lt"/>
              <a:buAutoNum type="alphaLcPeriod"/>
            </a:pPr>
            <a:r>
              <a:rPr lang="fr-FR" b="1" dirty="0" smtClean="0"/>
              <a:t>Fixation du carbone </a:t>
            </a:r>
            <a:endParaRPr lang="fr-FR" dirty="0"/>
          </a:p>
        </p:txBody>
      </p:sp>
      <p:sp>
        <p:nvSpPr>
          <p:cNvPr id="3" name="Espace réservé du contenu 2"/>
          <p:cNvSpPr>
            <a:spLocks noGrp="1"/>
          </p:cNvSpPr>
          <p:nvPr>
            <p:ph idx="1"/>
          </p:nvPr>
        </p:nvSpPr>
        <p:spPr>
          <a:xfrm>
            <a:off x="285720" y="1600200"/>
            <a:ext cx="8643998" cy="4525963"/>
          </a:xfrm>
        </p:spPr>
        <p:txBody>
          <a:bodyPr>
            <a:normAutofit/>
          </a:bodyPr>
          <a:lstStyle/>
          <a:p>
            <a:r>
              <a:rPr lang="fr-FR" dirty="0" smtClean="0"/>
              <a:t>La </a:t>
            </a:r>
            <a:r>
              <a:rPr lang="fr-FR" dirty="0" smtClean="0"/>
              <a:t>première molécule du cycle de Calvin est le </a:t>
            </a:r>
            <a:r>
              <a:rPr lang="fr-FR" b="1" dirty="0" err="1" smtClean="0"/>
              <a:t>ribulose</a:t>
            </a:r>
            <a:r>
              <a:rPr lang="fr-FR" b="1" dirty="0" smtClean="0"/>
              <a:t>-</a:t>
            </a:r>
            <a:r>
              <a:rPr lang="fr-FR" b="1" dirty="0" err="1" smtClean="0"/>
              <a:t>biphosphate</a:t>
            </a:r>
            <a:r>
              <a:rPr lang="fr-FR" dirty="0" smtClean="0"/>
              <a:t> (</a:t>
            </a:r>
            <a:r>
              <a:rPr lang="fr-FR" b="1" dirty="0" err="1" smtClean="0"/>
              <a:t>RuBP</a:t>
            </a:r>
            <a:r>
              <a:rPr lang="fr-FR" dirty="0" smtClean="0"/>
              <a:t>) possédant 5 carbones. La fixation du CO</a:t>
            </a:r>
            <a:r>
              <a:rPr lang="fr-FR" baseline="-25000" dirty="0" smtClean="0"/>
              <a:t>2</a:t>
            </a:r>
            <a:r>
              <a:rPr lang="fr-FR" dirty="0" smtClean="0"/>
              <a:t> sur cette molécule nécessitera l’utilisation d’une enzyme appelée la </a:t>
            </a:r>
            <a:r>
              <a:rPr lang="fr-FR" b="1" dirty="0" err="1" smtClean="0"/>
              <a:t>Rubisco</a:t>
            </a:r>
            <a:r>
              <a:rPr lang="fr-FR" dirty="0" smtClean="0"/>
              <a:t> (pour </a:t>
            </a:r>
            <a:r>
              <a:rPr lang="fr-FR" i="1" dirty="0" err="1" smtClean="0"/>
              <a:t>Ribulose</a:t>
            </a:r>
            <a:r>
              <a:rPr lang="fr-FR" i="1" dirty="0" smtClean="0"/>
              <a:t> </a:t>
            </a:r>
            <a:r>
              <a:rPr lang="fr-FR" i="1" dirty="0" err="1" smtClean="0"/>
              <a:t>Biphosphate</a:t>
            </a:r>
            <a:r>
              <a:rPr lang="fr-FR" i="1" dirty="0" smtClean="0"/>
              <a:t> Carboxylase Oxygénase</a:t>
            </a:r>
            <a:r>
              <a:rPr lang="fr-FR" dirty="0" smtClean="0"/>
              <a:t>). Cette enzyme permettra la formation d’une molécule instable à 6 carbones qui donnera rapidement deux molécules de </a:t>
            </a:r>
            <a:r>
              <a:rPr lang="fr-FR" b="1" dirty="0" smtClean="0"/>
              <a:t>3-</a:t>
            </a:r>
            <a:r>
              <a:rPr lang="fr-FR" b="1" dirty="0" err="1" smtClean="0"/>
              <a:t>phosphoglycérate</a:t>
            </a:r>
            <a:r>
              <a:rPr lang="fr-FR" dirty="0" smtClean="0"/>
              <a:t> à 3 carbones</a:t>
            </a:r>
          </a:p>
          <a:p>
            <a:endParaRPr lang="fr-F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r>
              <a:rPr lang="fr-FR" b="1" u="sng" dirty="0" smtClean="0"/>
              <a:t>b. Réduction </a:t>
            </a:r>
            <a:r>
              <a:rPr lang="fr-FR" b="1" u="sng" dirty="0" smtClean="0"/>
              <a:t>du carbone fixé</a:t>
            </a:r>
            <a:endParaRPr lang="fr-FR" dirty="0"/>
          </a:p>
        </p:txBody>
      </p:sp>
      <p:sp>
        <p:nvSpPr>
          <p:cNvPr id="3" name="Espace réservé du contenu 2"/>
          <p:cNvSpPr>
            <a:spLocks noGrp="1"/>
          </p:cNvSpPr>
          <p:nvPr>
            <p:ph idx="1"/>
          </p:nvPr>
        </p:nvSpPr>
        <p:spPr>
          <a:xfrm>
            <a:off x="285720" y="1357298"/>
            <a:ext cx="8472518" cy="4268799"/>
          </a:xfrm>
        </p:spPr>
        <p:txBody>
          <a:bodyPr>
            <a:normAutofit/>
          </a:bodyPr>
          <a:lstStyle/>
          <a:p>
            <a:pPr>
              <a:buNone/>
            </a:pPr>
            <a:r>
              <a:rPr lang="fr-FR" b="1" dirty="0" smtClean="0"/>
              <a:t> </a:t>
            </a:r>
            <a:endParaRPr lang="fr-FR" b="1" dirty="0" smtClean="0"/>
          </a:p>
          <a:p>
            <a:pPr algn="just"/>
            <a:r>
              <a:rPr lang="fr-FR" dirty="0" smtClean="0"/>
              <a:t>La deuxième phase du cycle de Calvin correspondra à la réduction du 3-</a:t>
            </a:r>
            <a:r>
              <a:rPr lang="fr-FR" dirty="0" err="1" smtClean="0"/>
              <a:t>phosphoglycérate</a:t>
            </a:r>
            <a:r>
              <a:rPr lang="fr-FR" dirty="0" smtClean="0"/>
              <a:t>. Celui-ci sera tout d’abord </a:t>
            </a:r>
            <a:r>
              <a:rPr lang="fr-FR" dirty="0" err="1" smtClean="0"/>
              <a:t>phosphorylé</a:t>
            </a:r>
            <a:r>
              <a:rPr lang="fr-FR" dirty="0" smtClean="0"/>
              <a:t> par de l’</a:t>
            </a:r>
            <a:r>
              <a:rPr lang="fr-FR" b="1" dirty="0" smtClean="0"/>
              <a:t>ATP</a:t>
            </a:r>
            <a:r>
              <a:rPr lang="fr-FR" dirty="0" smtClean="0"/>
              <a:t> pour donner l’</a:t>
            </a:r>
            <a:r>
              <a:rPr lang="fr-FR" b="1" dirty="0" smtClean="0"/>
              <a:t>acide </a:t>
            </a:r>
            <a:r>
              <a:rPr lang="fr-FR" b="1" dirty="0" err="1" smtClean="0"/>
              <a:t>biphospho</a:t>
            </a:r>
            <a:r>
              <a:rPr lang="fr-FR" b="1" dirty="0" smtClean="0"/>
              <a:t>-glycérique</a:t>
            </a:r>
            <a:r>
              <a:rPr lang="fr-FR" dirty="0" smtClean="0"/>
              <a:t>, qui sera lui-même réduit par le </a:t>
            </a:r>
            <a:r>
              <a:rPr lang="fr-FR" b="1" dirty="0" smtClean="0"/>
              <a:t>NADPH</a:t>
            </a:r>
            <a:r>
              <a:rPr lang="fr-FR" dirty="0" smtClean="0"/>
              <a:t> pour formé le </a:t>
            </a:r>
            <a:r>
              <a:rPr lang="fr-FR" b="1" dirty="0" smtClean="0"/>
              <a:t>3-</a:t>
            </a:r>
            <a:r>
              <a:rPr lang="fr-FR" b="1" dirty="0" err="1" smtClean="0"/>
              <a:t>phosphoglycéraldéhyde</a:t>
            </a:r>
            <a:r>
              <a:rPr lang="fr-FR" dirty="0" smtClean="0"/>
              <a:t> (G3P) qui est un sucre.</a:t>
            </a:r>
          </a:p>
          <a:p>
            <a:endParaRPr lang="fr-F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742950" indent="-742950"/>
            <a:r>
              <a:rPr lang="fr-FR" b="1" u="sng" dirty="0" smtClean="0"/>
              <a:t>C. Régénération </a:t>
            </a:r>
            <a:r>
              <a:rPr lang="fr-FR" b="1" u="sng" dirty="0" smtClean="0"/>
              <a:t>de l’accepteur de CO</a:t>
            </a:r>
            <a:r>
              <a:rPr lang="fr-FR" b="1" u="sng" baseline="-25000" dirty="0" smtClean="0"/>
              <a:t>2</a:t>
            </a:r>
            <a:r>
              <a:rPr lang="fr-FR" b="1" dirty="0" smtClean="0"/>
              <a:t/>
            </a:r>
            <a:br>
              <a:rPr lang="fr-FR" b="1" dirty="0" smtClean="0"/>
            </a:br>
            <a:endParaRPr lang="fr-FR" dirty="0"/>
          </a:p>
        </p:txBody>
      </p:sp>
      <p:sp>
        <p:nvSpPr>
          <p:cNvPr id="3" name="Espace réservé du contenu 2"/>
          <p:cNvSpPr>
            <a:spLocks noGrp="1"/>
          </p:cNvSpPr>
          <p:nvPr>
            <p:ph idx="1"/>
          </p:nvPr>
        </p:nvSpPr>
        <p:spPr/>
        <p:txBody>
          <a:bodyPr/>
          <a:lstStyle/>
          <a:p>
            <a:r>
              <a:rPr lang="fr-FR" dirty="0" smtClean="0"/>
              <a:t>Le </a:t>
            </a:r>
            <a:r>
              <a:rPr lang="fr-FR" dirty="0" smtClean="0"/>
              <a:t>G3P formé peut avoir différentes destinées ; un sixième de celui-ci sera utilisé par la cellule comme composant glucidique (</a:t>
            </a:r>
            <a:r>
              <a:rPr lang="fr-FR" i="1" dirty="0" smtClean="0"/>
              <a:t>cf. suite du cours</a:t>
            </a:r>
            <a:r>
              <a:rPr lang="fr-FR" dirty="0" smtClean="0"/>
              <a:t>) et les cinq </a:t>
            </a:r>
            <a:r>
              <a:rPr lang="fr-FR" dirty="0" smtClean="0"/>
              <a:t>restants </a:t>
            </a:r>
            <a:r>
              <a:rPr lang="fr-FR" dirty="0" smtClean="0"/>
              <a:t>seront utilisés pour poursuivre le cycle de Calvin</a:t>
            </a:r>
            <a:r>
              <a:rPr lang="fr-FR" dirty="0" smtClean="0"/>
              <a:t>.</a:t>
            </a:r>
          </a:p>
          <a:p>
            <a:r>
              <a:rPr lang="fr-FR" dirty="0" smtClean="0"/>
              <a:t>La </a:t>
            </a:r>
            <a:r>
              <a:rPr lang="fr-FR" dirty="0" smtClean="0"/>
              <a:t>reformation du </a:t>
            </a:r>
            <a:r>
              <a:rPr lang="fr-FR" dirty="0" err="1" smtClean="0"/>
              <a:t>RuBP</a:t>
            </a:r>
            <a:r>
              <a:rPr lang="fr-FR" dirty="0" smtClean="0"/>
              <a:t>, qui sera réutilisée pour fixer le CO</a:t>
            </a:r>
            <a:r>
              <a:rPr lang="fr-FR" baseline="-25000" dirty="0" smtClean="0"/>
              <a:t>2</a:t>
            </a:r>
            <a:r>
              <a:rPr lang="fr-FR" dirty="0" smtClean="0"/>
              <a:t>, se fera en plusieurs étapes et nécessitera l’utilisation d’</a:t>
            </a:r>
            <a:r>
              <a:rPr lang="fr-FR" b="1" dirty="0" smtClean="0"/>
              <a:t>ATP</a:t>
            </a:r>
            <a:r>
              <a:rPr lang="fr-FR" dirty="0" smtClean="0"/>
              <a:t>.</a:t>
            </a:r>
            <a:endParaRPr lang="fr-FR" dirty="0" smtClean="0"/>
          </a:p>
          <a:p>
            <a:endParaRPr lang="fr-FR" dirty="0" smtClean="0"/>
          </a:p>
          <a:p>
            <a:endParaRPr lang="fr-FR" dirty="0" smtClean="0"/>
          </a:p>
          <a:p>
            <a:endParaRPr lang="fr-F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contenu 3"/>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Sous-embranchement 3 : </a:t>
            </a:r>
            <a:r>
              <a:rPr lang="fr-FR" b="1" dirty="0" smtClean="0">
                <a:solidFill>
                  <a:srgbClr val="FF0000"/>
                </a:solidFill>
              </a:rPr>
              <a:t>Angiospermes</a:t>
            </a:r>
            <a:endParaRPr lang="fr-FR" b="1" dirty="0">
              <a:solidFill>
                <a:srgbClr val="FF0000"/>
              </a:solidFill>
            </a:endParaRPr>
          </a:p>
        </p:txBody>
      </p:sp>
      <p:sp>
        <p:nvSpPr>
          <p:cNvPr id="3" name="Espace réservé du contenu 2"/>
          <p:cNvSpPr>
            <a:spLocks noGrp="1"/>
          </p:cNvSpPr>
          <p:nvPr>
            <p:ph idx="1"/>
          </p:nvPr>
        </p:nvSpPr>
        <p:spPr/>
        <p:txBody>
          <a:bodyPr/>
          <a:lstStyle/>
          <a:p>
            <a:pPr algn="just"/>
            <a:r>
              <a:rPr lang="fr-FR" dirty="0" smtClean="0"/>
              <a:t>Regroupe les plantes à fleurs, l’ovule est à l’intérieur d’un </a:t>
            </a:r>
            <a:r>
              <a:rPr lang="fr-FR" b="1" dirty="0" smtClean="0"/>
              <a:t>organe particulier clos</a:t>
            </a:r>
            <a:r>
              <a:rPr lang="fr-FR" dirty="0" smtClean="0"/>
              <a:t>, </a:t>
            </a:r>
            <a:r>
              <a:rPr lang="fr-FR" b="1" dirty="0" smtClean="0"/>
              <a:t>l’ovaire, la graine </a:t>
            </a:r>
            <a:r>
              <a:rPr lang="fr-FR" dirty="0" smtClean="0"/>
              <a:t>se forme à l’intérieur du </a:t>
            </a:r>
            <a:r>
              <a:rPr lang="fr-FR" b="1" dirty="0" smtClean="0"/>
              <a:t>fruit</a:t>
            </a:r>
            <a:r>
              <a:rPr lang="fr-FR" dirty="0" smtClean="0"/>
              <a:t>. Ils représentent la plus grande partie des espèces végétales terrestres, avec de 250 000 à 300 000 espèces. Les Angiospermes comprennent les </a:t>
            </a:r>
            <a:r>
              <a:rPr lang="fr-FR" b="1" dirty="0" smtClean="0"/>
              <a:t>Dicotylédones</a:t>
            </a:r>
            <a:r>
              <a:rPr lang="fr-FR" dirty="0" smtClean="0"/>
              <a:t> et les </a:t>
            </a:r>
            <a:r>
              <a:rPr lang="fr-FR" b="1" dirty="0" smtClean="0"/>
              <a:t>Monocotylédones.</a:t>
            </a:r>
            <a:endParaRPr lang="fr-F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florelaurentienne.com/flore/Groupes/Spermatophytes/Angiospermes/Dicotyles/046_Hypericacees/images/Hypericum_perforatum_007_800.JPG"/>
          <p:cNvPicPr>
            <a:picLocks noGrp="1"/>
          </p:cNvPicPr>
          <p:nvPr>
            <p:ph idx="1"/>
          </p:nvPr>
        </p:nvPicPr>
        <p:blipFill>
          <a:blip r:embed="rId2"/>
          <a:srcRect/>
          <a:stretch>
            <a:fillRect/>
          </a:stretch>
        </p:blipFill>
        <p:spPr bwMode="auto">
          <a:xfrm>
            <a:off x="1214414" y="357166"/>
            <a:ext cx="6793190" cy="4525963"/>
          </a:xfrm>
          <a:prstGeom prst="rect">
            <a:avLst/>
          </a:prstGeom>
          <a:noFill/>
          <a:ln w="9525">
            <a:noFill/>
            <a:miter lim="800000"/>
            <a:headEnd/>
            <a:tailEnd/>
          </a:ln>
        </p:spPr>
      </p:pic>
      <p:sp>
        <p:nvSpPr>
          <p:cNvPr id="8" name="Rectangle 7"/>
          <p:cNvSpPr/>
          <p:nvPr/>
        </p:nvSpPr>
        <p:spPr>
          <a:xfrm>
            <a:off x="2357422" y="5072074"/>
            <a:ext cx="5885329" cy="584775"/>
          </a:xfrm>
          <a:prstGeom prst="rect">
            <a:avLst/>
          </a:prstGeom>
        </p:spPr>
        <p:txBody>
          <a:bodyPr wrap="none">
            <a:spAutoFit/>
          </a:bodyPr>
          <a:lstStyle/>
          <a:p>
            <a:r>
              <a:rPr lang="fr-FR" sz="3200" b="1" u="sng" dirty="0" smtClean="0">
                <a:hlinkClick r:id="rId3"/>
              </a:rPr>
              <a:t>Figure 03 :</a:t>
            </a:r>
            <a:r>
              <a:rPr lang="fr-FR" sz="3200" b="1" i="1" u="sng" dirty="0" err="1" smtClean="0">
                <a:hlinkClick r:id="rId3"/>
              </a:rPr>
              <a:t>Hypericum</a:t>
            </a:r>
            <a:r>
              <a:rPr lang="fr-FR" sz="3200" b="1" i="1" u="sng" dirty="0" smtClean="0">
                <a:hlinkClick r:id="rId3"/>
              </a:rPr>
              <a:t> </a:t>
            </a:r>
            <a:r>
              <a:rPr lang="fr-FR" sz="3200" b="1" i="1" u="sng" dirty="0" err="1">
                <a:hlinkClick r:id="rId3"/>
              </a:rPr>
              <a:t>perforatum</a:t>
            </a:r>
            <a:r>
              <a:rPr lang="fr-FR"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785794"/>
          </a:xfrm>
        </p:spPr>
        <p:txBody>
          <a:bodyPr>
            <a:normAutofit fontScale="90000"/>
          </a:bodyPr>
          <a:lstStyle/>
          <a:p>
            <a:r>
              <a:rPr lang="fr-FR" sz="4000" b="1" dirty="0"/>
              <a:t>Organisation fonctionnelle d'une plante</a:t>
            </a:r>
            <a:r>
              <a:rPr lang="fr-FR" b="1" dirty="0"/>
              <a:t/>
            </a:r>
            <a:br>
              <a:rPr lang="fr-FR" b="1" dirty="0"/>
            </a:br>
            <a:endParaRPr lang="fr-FR" dirty="0"/>
          </a:p>
        </p:txBody>
      </p:sp>
      <p:pic>
        <p:nvPicPr>
          <p:cNvPr id="4" name="Espace réservé du contenu 3" descr="https://e.educlever.com/img/4/0/4/5/404582.jpg"/>
          <p:cNvPicPr>
            <a:picLocks noGrp="1"/>
          </p:cNvPicPr>
          <p:nvPr>
            <p:ph idx="1"/>
          </p:nvPr>
        </p:nvPicPr>
        <p:blipFill>
          <a:blip r:embed="rId2"/>
          <a:srcRect/>
          <a:stretch>
            <a:fillRect/>
          </a:stretch>
        </p:blipFill>
        <p:spPr bwMode="auto">
          <a:xfrm>
            <a:off x="357158" y="1071546"/>
            <a:ext cx="4476395" cy="5268931"/>
          </a:xfrm>
          <a:prstGeom prst="rect">
            <a:avLst/>
          </a:prstGeom>
          <a:noFill/>
          <a:ln w="9525">
            <a:noFill/>
            <a:miter lim="800000"/>
            <a:headEnd/>
            <a:tailEnd/>
          </a:ln>
        </p:spPr>
      </p:pic>
      <p:sp>
        <p:nvSpPr>
          <p:cNvPr id="6" name="ZoneTexte 5"/>
          <p:cNvSpPr txBox="1"/>
          <p:nvPr/>
        </p:nvSpPr>
        <p:spPr>
          <a:xfrm>
            <a:off x="1500166" y="6396335"/>
            <a:ext cx="4944430" cy="461665"/>
          </a:xfrm>
          <a:prstGeom prst="rect">
            <a:avLst/>
          </a:prstGeom>
          <a:noFill/>
        </p:spPr>
        <p:txBody>
          <a:bodyPr wrap="none" rtlCol="0">
            <a:spAutoFit/>
          </a:bodyPr>
          <a:lstStyle/>
          <a:p>
            <a:r>
              <a:rPr lang="fr-FR" sz="2400" b="1" dirty="0" smtClean="0"/>
              <a:t>Figure</a:t>
            </a:r>
            <a:r>
              <a:rPr lang="fr-FR" b="1" dirty="0" smtClean="0"/>
              <a:t>  04: morphologie simplifiée d’une plante </a:t>
            </a:r>
            <a:endParaRPr lang="fr-FR" b="1" dirty="0"/>
          </a:p>
        </p:txBody>
      </p:sp>
      <p:pic>
        <p:nvPicPr>
          <p:cNvPr id="5" name="Image 4" descr="L'organisation fonctionnelle des plantes... - [] - QCM n° 2"/>
          <p:cNvPicPr/>
          <p:nvPr/>
        </p:nvPicPr>
        <p:blipFill>
          <a:blip r:embed="rId3"/>
          <a:srcRect/>
          <a:stretch>
            <a:fillRect/>
          </a:stretch>
        </p:blipFill>
        <p:spPr bwMode="auto">
          <a:xfrm>
            <a:off x="4214810" y="1142984"/>
            <a:ext cx="3214710" cy="5286412"/>
          </a:xfrm>
          <a:prstGeom prst="rect">
            <a:avLst/>
          </a:prstGeom>
          <a:noFill/>
          <a:ln w="9525">
            <a:noFill/>
            <a:miter lim="800000"/>
            <a:headEnd/>
            <a:tailEnd/>
          </a:ln>
        </p:spPr>
      </p:pic>
      <p:sp>
        <p:nvSpPr>
          <p:cNvPr id="7" name="Accolade fermante 6"/>
          <p:cNvSpPr/>
          <p:nvPr/>
        </p:nvSpPr>
        <p:spPr>
          <a:xfrm>
            <a:off x="7000892" y="1285860"/>
            <a:ext cx="571504" cy="714380"/>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8" name="ZoneTexte 7"/>
          <p:cNvSpPr txBox="1"/>
          <p:nvPr/>
        </p:nvSpPr>
        <p:spPr>
          <a:xfrm>
            <a:off x="7072330" y="928670"/>
            <a:ext cx="2071670" cy="461665"/>
          </a:xfrm>
          <a:prstGeom prst="rect">
            <a:avLst/>
          </a:prstGeom>
          <a:noFill/>
        </p:spPr>
        <p:txBody>
          <a:bodyPr wrap="square" rtlCol="0">
            <a:spAutoFit/>
          </a:bodyPr>
          <a:lstStyle/>
          <a:p>
            <a:r>
              <a:rPr lang="fr-FR" sz="2400" b="1" dirty="0" smtClean="0"/>
              <a:t>Reproduction</a:t>
            </a:r>
            <a:r>
              <a:rPr lang="fr-FR" dirty="0" smtClean="0"/>
              <a:t> </a:t>
            </a:r>
            <a:endParaRPr lang="fr-FR" dirty="0"/>
          </a:p>
        </p:txBody>
      </p:sp>
      <p:sp>
        <p:nvSpPr>
          <p:cNvPr id="9" name="Accolade fermante 8"/>
          <p:cNvSpPr/>
          <p:nvPr/>
        </p:nvSpPr>
        <p:spPr>
          <a:xfrm>
            <a:off x="6929454" y="2214554"/>
            <a:ext cx="726952" cy="3357586"/>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0" name="ZoneTexte 9"/>
          <p:cNvSpPr txBox="1"/>
          <p:nvPr/>
        </p:nvSpPr>
        <p:spPr>
          <a:xfrm>
            <a:off x="7388904" y="3000372"/>
            <a:ext cx="1755096" cy="830997"/>
          </a:xfrm>
          <a:prstGeom prst="rect">
            <a:avLst/>
          </a:prstGeom>
          <a:noFill/>
        </p:spPr>
        <p:txBody>
          <a:bodyPr wrap="none" rtlCol="0">
            <a:spAutoFit/>
          </a:bodyPr>
          <a:lstStyle/>
          <a:p>
            <a:r>
              <a:rPr lang="fr-FR" sz="2400" b="1" dirty="0" smtClean="0"/>
              <a:t>Nutrition et </a:t>
            </a:r>
          </a:p>
          <a:p>
            <a:r>
              <a:rPr lang="fr-FR" sz="2400" b="1" dirty="0" smtClean="0"/>
              <a:t>croissance </a:t>
            </a:r>
            <a:endParaRPr lang="fr-FR"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Pour leur survie, les plantes utilisent un certain nombre de mécanismes physiologiques : l'assimilation (ou nutrition), l'excrétion, la sécrétion, la respiration, la circulation, les mouvements, la croissance et la reproduction</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1670" y="6215082"/>
            <a:ext cx="6286544" cy="428628"/>
          </a:xfrm>
        </p:spPr>
        <p:txBody>
          <a:bodyPr>
            <a:normAutofit fontScale="90000"/>
          </a:bodyPr>
          <a:lstStyle/>
          <a:p>
            <a:r>
              <a:rPr lang="fr-FR" sz="3200" dirty="0" smtClean="0"/>
              <a:t>Figure 05: physiologie de la plante </a:t>
            </a:r>
            <a:endParaRPr lang="fr-FR" sz="3200" dirty="0"/>
          </a:p>
        </p:txBody>
      </p:sp>
      <p:pic>
        <p:nvPicPr>
          <p:cNvPr id="4" name="Espace réservé du contenu 3" descr="schema physiologie-plante"/>
          <p:cNvPicPr>
            <a:picLocks noGrp="1"/>
          </p:cNvPicPr>
          <p:nvPr>
            <p:ph idx="1"/>
          </p:nvPr>
        </p:nvPicPr>
        <p:blipFill>
          <a:blip r:embed="rId2"/>
          <a:srcRect/>
          <a:stretch>
            <a:fillRect/>
          </a:stretch>
        </p:blipFill>
        <p:spPr bwMode="auto">
          <a:xfrm>
            <a:off x="214282" y="357166"/>
            <a:ext cx="8286808"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338"/>
            <a:ext cx="8229600" cy="1143000"/>
          </a:xfrm>
        </p:spPr>
        <p:txBody>
          <a:bodyPr/>
          <a:lstStyle/>
          <a:p>
            <a:r>
              <a:rPr lang="fr-FR" dirty="0" smtClean="0"/>
              <a:t> </a:t>
            </a:r>
            <a:r>
              <a:rPr lang="fr-FR" sz="3600" b="1" dirty="0" smtClean="0"/>
              <a:t>Particularité de la cellule végétale</a:t>
            </a:r>
            <a:endParaRPr lang="fr-FR" sz="3600" b="1" dirty="0"/>
          </a:p>
        </p:txBody>
      </p:sp>
      <p:sp>
        <p:nvSpPr>
          <p:cNvPr id="24578" name="AutoShape 2" descr="Sciences et technolog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 name="Espace réservé du contenu 4" descr="illustrations, cliparts, dessins animés et icônes de structure des cellules végétales - cellule végétale"/>
          <p:cNvPicPr>
            <a:picLocks noGrp="1"/>
          </p:cNvPicPr>
          <p:nvPr>
            <p:ph idx="1"/>
          </p:nvPr>
        </p:nvPicPr>
        <p:blipFill>
          <a:blip r:embed="rId2"/>
          <a:srcRect/>
          <a:stretch>
            <a:fillRect/>
          </a:stretch>
        </p:blipFill>
        <p:spPr bwMode="auto">
          <a:xfrm>
            <a:off x="214282" y="785794"/>
            <a:ext cx="8429684" cy="5572164"/>
          </a:xfrm>
          <a:prstGeom prst="rect">
            <a:avLst/>
          </a:prstGeom>
          <a:noFill/>
          <a:ln w="9525">
            <a:noFill/>
            <a:miter lim="800000"/>
            <a:headEnd/>
            <a:tailEnd/>
          </a:ln>
        </p:spPr>
      </p:pic>
      <p:sp>
        <p:nvSpPr>
          <p:cNvPr id="6" name="ZoneTexte 5"/>
          <p:cNvSpPr txBox="1"/>
          <p:nvPr/>
        </p:nvSpPr>
        <p:spPr>
          <a:xfrm>
            <a:off x="3071802" y="6429396"/>
            <a:ext cx="3488071" cy="461665"/>
          </a:xfrm>
          <a:prstGeom prst="rect">
            <a:avLst/>
          </a:prstGeom>
          <a:noFill/>
        </p:spPr>
        <p:txBody>
          <a:bodyPr wrap="none" rtlCol="0">
            <a:spAutoFit/>
          </a:bodyPr>
          <a:lstStyle/>
          <a:p>
            <a:r>
              <a:rPr lang="fr-FR" sz="2400" b="1" dirty="0" smtClean="0"/>
              <a:t>Figure 06: cellule végétale</a:t>
            </a:r>
            <a:endParaRPr lang="fr-FR"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www.semae-pedagogie.org/uploads/gnis-pedagogie-amelioration-plantes-cellule-vegetale-1140x806.png"/>
          <p:cNvPicPr>
            <a:picLocks noGrp="1"/>
          </p:cNvPicPr>
          <p:nvPr>
            <p:ph idx="1"/>
          </p:nvPr>
        </p:nvPicPr>
        <p:blipFill>
          <a:blip r:embed="rId2"/>
          <a:srcRect/>
          <a:stretch>
            <a:fillRect/>
          </a:stretch>
        </p:blipFill>
        <p:spPr bwMode="auto">
          <a:xfrm>
            <a:off x="428596" y="214290"/>
            <a:ext cx="8358246" cy="5429288"/>
          </a:xfrm>
          <a:prstGeom prst="rect">
            <a:avLst/>
          </a:prstGeom>
          <a:noFill/>
          <a:ln w="9525">
            <a:noFill/>
            <a:miter lim="800000"/>
            <a:headEnd/>
            <a:tailEnd/>
          </a:ln>
        </p:spPr>
      </p:pic>
      <p:sp>
        <p:nvSpPr>
          <p:cNvPr id="5" name="ZoneTexte 4"/>
          <p:cNvSpPr txBox="1"/>
          <p:nvPr/>
        </p:nvSpPr>
        <p:spPr>
          <a:xfrm>
            <a:off x="3071802" y="6215082"/>
            <a:ext cx="2622834" cy="369332"/>
          </a:xfrm>
          <a:prstGeom prst="rect">
            <a:avLst/>
          </a:prstGeom>
          <a:noFill/>
        </p:spPr>
        <p:txBody>
          <a:bodyPr wrap="none" rtlCol="0">
            <a:spAutoFit/>
          </a:bodyPr>
          <a:lstStyle/>
          <a:p>
            <a:r>
              <a:rPr lang="fr-FR" dirty="0" smtClean="0"/>
              <a:t>Figure 07: cellule végétale</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1.Paroi cellulaire </a:t>
            </a:r>
            <a:endParaRPr lang="fr-FR" b="1" dirty="0"/>
          </a:p>
        </p:txBody>
      </p:sp>
      <p:sp>
        <p:nvSpPr>
          <p:cNvPr id="3" name="Espace réservé du contenu 2"/>
          <p:cNvSpPr>
            <a:spLocks noGrp="1"/>
          </p:cNvSpPr>
          <p:nvPr>
            <p:ph idx="1"/>
          </p:nvPr>
        </p:nvSpPr>
        <p:spPr/>
        <p:txBody>
          <a:bodyPr/>
          <a:lstStyle/>
          <a:p>
            <a:r>
              <a:rPr lang="fr-FR" dirty="0" smtClean="0"/>
              <a:t>La </a:t>
            </a:r>
            <a:r>
              <a:rPr lang="fr-FR" b="1" dirty="0" smtClean="0"/>
              <a:t>paroi </a:t>
            </a:r>
            <a:r>
              <a:rPr lang="fr-FR" b="1" dirty="0" err="1" smtClean="0"/>
              <a:t>pectocellulosique</a:t>
            </a:r>
            <a:r>
              <a:rPr lang="fr-FR" b="1" dirty="0" smtClean="0"/>
              <a:t>, </a:t>
            </a:r>
            <a:r>
              <a:rPr lang="fr-FR" dirty="0" smtClean="0"/>
              <a:t> rigide constitue le « squelette » externe. Cette paroi est spécifique de la cellule végétale. Elle la protège. Les </a:t>
            </a:r>
            <a:r>
              <a:rPr lang="fr-FR" b="1" dirty="0" err="1" smtClean="0"/>
              <a:t>plasmodesmes</a:t>
            </a:r>
            <a:r>
              <a:rPr lang="fr-FR" dirty="0" smtClean="0"/>
              <a:t> sont des ponts qui permettent les échanges entre les cellules. Sous la paroi, la membrane cytoplasmique (composée de </a:t>
            </a:r>
            <a:r>
              <a:rPr lang="fr-FR" dirty="0" err="1" smtClean="0"/>
              <a:t>phospolipides</a:t>
            </a:r>
            <a:r>
              <a:rPr lang="fr-FR" dirty="0" smtClean="0"/>
              <a:t> et de protéines) entoure le cytoplasme qui contient plusieurs éléments :</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401080" cy="6072230"/>
          </a:xfrm>
        </p:spPr>
        <p:txBody>
          <a:bodyPr>
            <a:normAutofit fontScale="92500" lnSpcReduction="20000"/>
          </a:bodyPr>
          <a:lstStyle/>
          <a:p>
            <a:r>
              <a:rPr lang="fr-FR" b="1" dirty="0" smtClean="0"/>
              <a:t>La lamelle moyenne </a:t>
            </a:r>
            <a:r>
              <a:rPr lang="fr-FR" dirty="0" smtClean="0"/>
              <a:t>est la partie la plus externe de la paroi cellulaire, elle est de nature pectique et constitue le ciment assurant la jonction entre les cellules. </a:t>
            </a:r>
          </a:p>
          <a:p>
            <a:r>
              <a:rPr lang="fr-FR" dirty="0" smtClean="0"/>
              <a:t> </a:t>
            </a:r>
            <a:r>
              <a:rPr lang="fr-FR" b="1" dirty="0" smtClean="0"/>
              <a:t>La paroi primaire </a:t>
            </a:r>
            <a:r>
              <a:rPr lang="fr-FR" dirty="0" smtClean="0"/>
              <a:t>formée de cellulose et hémicellulose, elle est flexible et extensible ce qui permet la croissance cellulaire. Elle se dépose entre la lamelle moyenne et la membrane plasmique.</a:t>
            </a:r>
          </a:p>
          <a:p>
            <a:r>
              <a:rPr lang="fr-FR" dirty="0" smtClean="0"/>
              <a:t>  </a:t>
            </a:r>
            <a:r>
              <a:rPr lang="fr-FR" b="1" dirty="0" smtClean="0"/>
              <a:t>La paroi secondaire </a:t>
            </a:r>
            <a:r>
              <a:rPr lang="fr-FR" dirty="0" smtClean="0"/>
              <a:t>est formée lors de la différenciation de la cellule, plus épaisse que la paroi primaire, se dépose entre la paroi primaire et la membrane plasmique, constituée de cellulose et hémicellulose ainsi que de la lignine, la subérine et la cutine.</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Contenu</a:t>
            </a:r>
            <a:r>
              <a:rPr lang="fr-FR" b="1" dirty="0" smtClean="0"/>
              <a:t> </a:t>
            </a:r>
            <a:r>
              <a:rPr lang="fr-FR" sz="4000" b="1" dirty="0" smtClean="0"/>
              <a:t>de</a:t>
            </a:r>
            <a:r>
              <a:rPr lang="fr-FR" b="1" dirty="0" smtClean="0"/>
              <a:t> </a:t>
            </a:r>
            <a:r>
              <a:rPr lang="fr-FR" sz="4000" b="1" dirty="0" smtClean="0"/>
              <a:t>la</a:t>
            </a:r>
            <a:r>
              <a:rPr lang="fr-FR" b="1" dirty="0" smtClean="0"/>
              <a:t> </a:t>
            </a:r>
            <a:r>
              <a:rPr lang="fr-FR" sz="4000" b="1" dirty="0" smtClean="0"/>
              <a:t>matière </a:t>
            </a:r>
            <a:endParaRPr lang="fr-FR" sz="4000" b="1" dirty="0"/>
          </a:p>
        </p:txBody>
      </p:sp>
      <p:sp>
        <p:nvSpPr>
          <p:cNvPr id="3" name="Espace réservé du contenu 2"/>
          <p:cNvSpPr>
            <a:spLocks noGrp="1"/>
          </p:cNvSpPr>
          <p:nvPr>
            <p:ph idx="1"/>
          </p:nvPr>
        </p:nvSpPr>
        <p:spPr/>
        <p:txBody>
          <a:bodyPr/>
          <a:lstStyle/>
          <a:p>
            <a:pPr marL="571500" indent="-571500">
              <a:buAutoNum type="romanUcPeriod"/>
            </a:pPr>
            <a:r>
              <a:rPr lang="fr-FR" dirty="0" smtClean="0"/>
              <a:t>Rappel sur les notions de base </a:t>
            </a:r>
          </a:p>
          <a:p>
            <a:pPr marL="571500" indent="-571500">
              <a:buAutoNum type="romanUcPeriod"/>
            </a:pPr>
            <a:r>
              <a:rPr lang="fr-FR" dirty="0" smtClean="0"/>
              <a:t> Nutrition hydrique </a:t>
            </a:r>
          </a:p>
          <a:p>
            <a:pPr marL="571500" indent="-571500">
              <a:buAutoNum type="romanUcPeriod"/>
            </a:pPr>
            <a:r>
              <a:rPr lang="fr-FR" dirty="0" smtClean="0"/>
              <a:t>La transpiration et l’équilibre hydrique </a:t>
            </a:r>
          </a:p>
          <a:p>
            <a:pPr marL="571500" indent="-571500">
              <a:buAutoNum type="romanUcPeriod"/>
            </a:pPr>
            <a:r>
              <a:rPr lang="fr-FR" dirty="0" smtClean="0"/>
              <a:t> Nutrition minérale et azotée. </a:t>
            </a:r>
          </a:p>
          <a:p>
            <a:pPr marL="571500" indent="-571500">
              <a:buAutoNum type="romanUcPeriod"/>
            </a:pPr>
            <a:r>
              <a:rPr lang="fr-FR" dirty="0" smtClean="0"/>
              <a:t>Nutrition carbonée : </a:t>
            </a:r>
          </a:p>
          <a:p>
            <a:pPr marL="571500" indent="-571500">
              <a:buAutoNum type="romanUcPeriod"/>
            </a:pPr>
            <a:r>
              <a:rPr lang="fr-FR" dirty="0" smtClean="0"/>
              <a:t>La photosynthèse </a:t>
            </a:r>
          </a:p>
          <a:p>
            <a:pPr marL="571500" indent="-571500">
              <a:buAutoNum type="romanUcPeriod"/>
            </a:pPr>
            <a:r>
              <a:rPr lang="fr-FR" dirty="0" smtClean="0"/>
              <a:t> Développement et croissance</a:t>
            </a:r>
            <a:r>
              <a:rPr lang="fr-FR" dirty="0" smtClean="0">
                <a:solidFill>
                  <a:srgbClr val="FF0000"/>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2.Plastes  </a:t>
            </a:r>
            <a:endParaRPr lang="fr-FR" b="1" dirty="0"/>
          </a:p>
        </p:txBody>
      </p:sp>
      <p:sp>
        <p:nvSpPr>
          <p:cNvPr id="3" name="Espace réservé du contenu 2"/>
          <p:cNvSpPr>
            <a:spLocks noGrp="1"/>
          </p:cNvSpPr>
          <p:nvPr>
            <p:ph idx="1"/>
          </p:nvPr>
        </p:nvSpPr>
        <p:spPr>
          <a:xfrm>
            <a:off x="457200" y="1071546"/>
            <a:ext cx="8229600" cy="5429288"/>
          </a:xfrm>
        </p:spPr>
        <p:txBody>
          <a:bodyPr>
            <a:normAutofit fontScale="77500" lnSpcReduction="20000"/>
          </a:bodyPr>
          <a:lstStyle/>
          <a:p>
            <a:r>
              <a:rPr lang="fr-FR" dirty="0" smtClean="0"/>
              <a:t>Ce sont des organites intracellulaires ovoïdes ou sphériques de quelques microns de long, délimités par une double membrane, dérivent des </a:t>
            </a:r>
            <a:r>
              <a:rPr lang="fr-FR" dirty="0" err="1" smtClean="0"/>
              <a:t>proplastes</a:t>
            </a:r>
            <a:r>
              <a:rPr lang="fr-FR" dirty="0" smtClean="0"/>
              <a:t>. </a:t>
            </a:r>
          </a:p>
          <a:p>
            <a:r>
              <a:rPr lang="fr-FR" dirty="0" smtClean="0"/>
              <a:t>1. </a:t>
            </a:r>
            <a:r>
              <a:rPr lang="fr-FR" b="1" dirty="0" smtClean="0"/>
              <a:t>Chloroplastes </a:t>
            </a:r>
            <a:r>
              <a:rPr lang="fr-FR" dirty="0" smtClean="0"/>
              <a:t>: Les chloroplastes sont limités par une double membrane, ils contiennent de la </a:t>
            </a:r>
            <a:r>
              <a:rPr lang="fr-FR" b="1" dirty="0" smtClean="0"/>
              <a:t>chlorophylle</a:t>
            </a:r>
            <a:r>
              <a:rPr lang="fr-FR" dirty="0" smtClean="0"/>
              <a:t> indispensable pour la photosynthèse. </a:t>
            </a:r>
          </a:p>
          <a:p>
            <a:r>
              <a:rPr lang="fr-FR" dirty="0" smtClean="0"/>
              <a:t>2.  </a:t>
            </a:r>
            <a:r>
              <a:rPr lang="fr-FR" b="1" dirty="0" err="1" smtClean="0"/>
              <a:t>Chromoplastes</a:t>
            </a:r>
            <a:r>
              <a:rPr lang="fr-FR" dirty="0" smtClean="0"/>
              <a:t> : Ils contiennent les carotènes (pigments jaunes et orangés) ou la xanthophylle, (pigment jaune pâle). Ils se trouvent dans les cellules de plusieurs fruits colorés, comme les tomates ou des fleurs, comme les roses rouges.</a:t>
            </a:r>
          </a:p>
          <a:p>
            <a:r>
              <a:rPr lang="fr-FR" dirty="0" smtClean="0"/>
              <a:t>3.  </a:t>
            </a:r>
            <a:r>
              <a:rPr lang="fr-FR" b="1" dirty="0" err="1" smtClean="0"/>
              <a:t>Amyloplastes</a:t>
            </a:r>
            <a:r>
              <a:rPr lang="fr-FR" dirty="0" smtClean="0"/>
              <a:t> : Ce sont des plastes contenant très peu de membranes internes mais de nombreux grains d’amidon. Le développement de plusieurs grains peut entraîner l’éclatement de l’enveloppe, l’ensemble est alors libéré dans le cytosol.</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a:t>
            </a:r>
            <a:r>
              <a:rPr lang="fr-FR" b="1" dirty="0" smtClean="0"/>
              <a:t> vacuoles</a:t>
            </a:r>
            <a:endParaRPr lang="fr-FR" dirty="0"/>
          </a:p>
        </p:txBody>
      </p:sp>
      <p:sp>
        <p:nvSpPr>
          <p:cNvPr id="3" name="Espace réservé du contenu 2"/>
          <p:cNvSpPr>
            <a:spLocks noGrp="1"/>
          </p:cNvSpPr>
          <p:nvPr>
            <p:ph idx="1"/>
          </p:nvPr>
        </p:nvSpPr>
        <p:spPr/>
        <p:txBody>
          <a:bodyPr/>
          <a:lstStyle/>
          <a:p>
            <a:r>
              <a:rPr lang="fr-FR" dirty="0" smtClean="0"/>
              <a:t>Les </a:t>
            </a:r>
            <a:r>
              <a:rPr lang="fr-FR" b="1" dirty="0" smtClean="0"/>
              <a:t>vacuoles</a:t>
            </a:r>
            <a:r>
              <a:rPr lang="fr-FR" dirty="0" smtClean="0"/>
              <a:t> sont spécifiques de la cellule végétale et permettent le stockage de l’eau, d’ions, de sucres, de dérivés azotés et de produits de dégradation entre autres</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582618"/>
          </a:xfrm>
        </p:spPr>
        <p:txBody>
          <a:bodyPr>
            <a:normAutofit fontScale="90000"/>
          </a:bodyPr>
          <a:lstStyle/>
          <a:p>
            <a:r>
              <a:rPr lang="fr-FR" b="1" dirty="0" smtClean="0"/>
              <a:t/>
            </a:r>
            <a:br>
              <a:rPr lang="fr-FR" b="1" dirty="0" smtClean="0"/>
            </a:br>
            <a:r>
              <a:rPr lang="fr-FR" b="1" dirty="0" smtClean="0"/>
              <a:t>Partie I  Nutrition hydrique</a:t>
            </a:r>
            <a:endParaRPr lang="fr-FR" sz="4000" b="1" dirty="0"/>
          </a:p>
        </p:txBody>
      </p:sp>
      <p:sp>
        <p:nvSpPr>
          <p:cNvPr id="3" name="Espace réservé du contenu 2"/>
          <p:cNvSpPr>
            <a:spLocks noGrp="1"/>
          </p:cNvSpPr>
          <p:nvPr>
            <p:ph idx="1"/>
          </p:nvPr>
        </p:nvSpPr>
        <p:spPr>
          <a:xfrm>
            <a:off x="428596" y="2071678"/>
            <a:ext cx="8229600" cy="4525963"/>
          </a:xfrm>
        </p:spPr>
        <p:txBody>
          <a:bodyPr/>
          <a:lstStyle/>
          <a:p>
            <a:r>
              <a:rPr lang="fr-FR" dirty="0" smtClean="0"/>
              <a:t>Tout comme l’organisme humain, la plante à besoin d’eau pour vivre. L’eau est indispensable à la formation de la </a:t>
            </a:r>
            <a:r>
              <a:rPr lang="fr-FR" b="1" dirty="0" smtClean="0"/>
              <a:t>sève</a:t>
            </a:r>
            <a:r>
              <a:rPr lang="fr-FR" dirty="0" smtClean="0"/>
              <a:t> et participe ainsi aux phénomènes de circulation et donc à l’apport de nutriments aux différents organes de la plante ; elle participe également à des phénomènes de régulations tel que la transpiration. L’eau est indispensable à la croissance et au développement de la plante </a:t>
            </a:r>
            <a:endParaRPr lang="fr-FR" dirty="0"/>
          </a:p>
        </p:txBody>
      </p:sp>
      <p:sp>
        <p:nvSpPr>
          <p:cNvPr id="4" name="ZoneTexte 3"/>
          <p:cNvSpPr txBox="1"/>
          <p:nvPr/>
        </p:nvSpPr>
        <p:spPr>
          <a:xfrm>
            <a:off x="785786" y="1500174"/>
            <a:ext cx="2685030" cy="646331"/>
          </a:xfrm>
          <a:prstGeom prst="rect">
            <a:avLst/>
          </a:prstGeom>
          <a:noFill/>
        </p:spPr>
        <p:txBody>
          <a:bodyPr wrap="none" rtlCol="0">
            <a:spAutoFit/>
          </a:bodyPr>
          <a:lstStyle/>
          <a:p>
            <a:r>
              <a:rPr lang="fr-FR" sz="3600" b="1" dirty="0" smtClean="0"/>
              <a:t>Introduction </a:t>
            </a:r>
            <a:endParaRPr lang="fr-FR" sz="3600" b="1" dirty="0"/>
          </a:p>
        </p:txBody>
      </p:sp>
      <p:sp>
        <p:nvSpPr>
          <p:cNvPr id="6" name="ZoneTexte 5"/>
          <p:cNvSpPr txBox="1"/>
          <p:nvPr/>
        </p:nvSpPr>
        <p:spPr>
          <a:xfrm>
            <a:off x="285720" y="857232"/>
            <a:ext cx="8215338" cy="584775"/>
          </a:xfrm>
          <a:prstGeom prst="rect">
            <a:avLst/>
          </a:prstGeom>
          <a:noFill/>
        </p:spPr>
        <p:txBody>
          <a:bodyPr wrap="square" rtlCol="0">
            <a:spAutoFit/>
          </a:bodyPr>
          <a:lstStyle/>
          <a:p>
            <a:r>
              <a:rPr lang="fr-FR" sz="3200" b="1" dirty="0" smtClean="0">
                <a:solidFill>
                  <a:srgbClr val="FF0000"/>
                </a:solidFill>
              </a:rPr>
              <a:t>Mécanisme de l’absorption et le transit de l’eau</a:t>
            </a:r>
            <a:endParaRPr lang="fr-FR" sz="32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Importance de l’eau dans la matière végétale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L’eau est un constituant très important à deux niveaux de la plante: </a:t>
            </a:r>
          </a:p>
          <a:p>
            <a:r>
              <a:rPr lang="fr-FR" dirty="0" smtClean="0"/>
              <a:t>a- au niveau cellulaire, c’est le milieu général d’imbibition de tous les colloïdes protoplasmiques, le liquide au sein duquel s’effectuent toutes les réactions du métabolisme, le milieu de diffusion de tous les ions ou métabolites. </a:t>
            </a:r>
          </a:p>
          <a:p>
            <a:r>
              <a:rPr lang="fr-FR" dirty="0" smtClean="0"/>
              <a:t>b- au niveau de l’organisme entier, l’eau est tout aussi importante; c’est le fluide circulant dans les vaisseaux conducteurs, formant avec les matières en solution les sèves brute et élaborée. C’est par ailleurs le liquide responsable de la turgescence de toutes les cellules et donc du port dressé des végétaux non ligneux.</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571480"/>
            <a:ext cx="8229600" cy="4525963"/>
          </a:xfrm>
        </p:spPr>
        <p:txBody>
          <a:bodyPr>
            <a:normAutofit fontScale="85000" lnSpcReduction="10000"/>
          </a:bodyPr>
          <a:lstStyle/>
          <a:p>
            <a:pPr algn="just">
              <a:lnSpc>
                <a:spcPct val="150000"/>
              </a:lnSpc>
            </a:pPr>
            <a:r>
              <a:rPr lang="fr-FR" b="1" dirty="0" smtClean="0"/>
              <a:t> la teneur en eau</a:t>
            </a:r>
            <a:endParaRPr lang="fr-FR" dirty="0" smtClean="0"/>
          </a:p>
          <a:p>
            <a:pPr algn="just">
              <a:lnSpc>
                <a:spcPct val="150000"/>
              </a:lnSpc>
            </a:pPr>
            <a:r>
              <a:rPr lang="fr-FR" dirty="0" smtClean="0"/>
              <a:t>La teneur en eau d’un végétal se calcule de la façon suivante : </a:t>
            </a:r>
          </a:p>
          <a:p>
            <a:pPr lvl="0" algn="just">
              <a:lnSpc>
                <a:spcPct val="150000"/>
              </a:lnSpc>
            </a:pPr>
            <a:r>
              <a:rPr lang="fr-FR" dirty="0" smtClean="0"/>
              <a:t>- Un fragment de matière fraîche (MF) est prélevé et pesé, puis soumis à l’étuve (105°C pendant 24h). </a:t>
            </a:r>
          </a:p>
          <a:p>
            <a:pPr lvl="0" algn="just">
              <a:lnSpc>
                <a:spcPct val="150000"/>
              </a:lnSpc>
            </a:pPr>
            <a:r>
              <a:rPr lang="fr-FR" dirty="0" smtClean="0"/>
              <a:t>- La matière sèche (MS) obtenue est pesée. </a:t>
            </a:r>
          </a:p>
          <a:p>
            <a:pPr lvl="0" algn="just">
              <a:lnSpc>
                <a:spcPct val="150000"/>
              </a:lnSpc>
            </a:pPr>
            <a:r>
              <a:rPr lang="fr-FR" b="1" dirty="0" smtClean="0"/>
              <a:t>Eau = MF – MS</a:t>
            </a:r>
            <a:endParaRPr lang="fr-FR" dirty="0" smtClean="0"/>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fontScale="62500" lnSpcReduction="20000"/>
          </a:bodyPr>
          <a:lstStyle/>
          <a:p>
            <a:pPr marL="285750" lvl="0" indent="-285750">
              <a:lnSpc>
                <a:spcPct val="150000"/>
              </a:lnSpc>
              <a:buFontTx/>
              <a:buChar char="-"/>
            </a:pPr>
            <a:r>
              <a:rPr lang="fr-FR" sz="3400" dirty="0" smtClean="0"/>
              <a:t>Elle peut être exprimée soit par rapport à la matière fraîche (MF), soit par rapport à la matière sèche (MS). Mais le calcul par rapport à la MS est meilleur car plus fiable (la MS étant une constante). </a:t>
            </a:r>
          </a:p>
          <a:p>
            <a:pPr lvl="0">
              <a:lnSpc>
                <a:spcPct val="150000"/>
              </a:lnSpc>
            </a:pPr>
            <a:r>
              <a:rPr lang="fr-FR" sz="3400" dirty="0" smtClean="0"/>
              <a:t>- Exprimée par rapport à la masse fraîche : </a:t>
            </a:r>
          </a:p>
          <a:p>
            <a:pPr>
              <a:lnSpc>
                <a:spcPct val="150000"/>
              </a:lnSpc>
            </a:pPr>
            <a:r>
              <a:rPr lang="fr-FR" sz="3400" dirty="0" smtClean="0"/>
              <a:t>          </a:t>
            </a:r>
            <a:r>
              <a:rPr lang="fr-FR" sz="3400" b="1" dirty="0" err="1" smtClean="0"/>
              <a:t>qf</a:t>
            </a:r>
            <a:r>
              <a:rPr lang="fr-FR" sz="3400" b="1" dirty="0" smtClean="0"/>
              <a:t> = (MF – MS) /MF</a:t>
            </a:r>
            <a:endParaRPr lang="fr-FR" sz="3400" dirty="0" smtClean="0"/>
          </a:p>
          <a:p>
            <a:pPr lvl="0">
              <a:lnSpc>
                <a:spcPct val="150000"/>
              </a:lnSpc>
            </a:pPr>
            <a:r>
              <a:rPr lang="fr-FR" sz="3400" dirty="0" smtClean="0"/>
              <a:t>- Exprimée par rapport à la masse sèche : </a:t>
            </a:r>
          </a:p>
          <a:p>
            <a:pPr>
              <a:lnSpc>
                <a:spcPct val="150000"/>
              </a:lnSpc>
            </a:pPr>
            <a:r>
              <a:rPr lang="fr-FR" sz="3400" b="1" dirty="0" smtClean="0"/>
              <a:t>          </a:t>
            </a:r>
            <a:r>
              <a:rPr lang="fr-FR" sz="3400" b="1" dirty="0" err="1" smtClean="0"/>
              <a:t>qs</a:t>
            </a:r>
            <a:r>
              <a:rPr lang="fr-FR" sz="3400" b="1" dirty="0" smtClean="0"/>
              <a:t> = (MF – MS) /MS </a:t>
            </a:r>
            <a:endParaRPr lang="fr-FR" sz="3400" dirty="0" smtClean="0"/>
          </a:p>
          <a:p>
            <a:pPr lvl="0">
              <a:lnSpc>
                <a:spcPct val="150000"/>
              </a:lnSpc>
            </a:pPr>
            <a:r>
              <a:rPr lang="fr-FR" sz="3400" dirty="0" smtClean="0"/>
              <a:t>- Exemple, pour une plante de 100g, on a 80g d’eau et 20g de MS. Calculer </a:t>
            </a:r>
            <a:r>
              <a:rPr lang="fr-FR" sz="3400" dirty="0" err="1" smtClean="0"/>
              <a:t>qf</a:t>
            </a:r>
            <a:r>
              <a:rPr lang="fr-FR" sz="3400" dirty="0" smtClean="0"/>
              <a:t> et </a:t>
            </a:r>
            <a:r>
              <a:rPr lang="fr-FR" sz="3400" dirty="0" err="1" smtClean="0"/>
              <a:t>qs</a:t>
            </a:r>
            <a:r>
              <a:rPr lang="fr-FR" sz="3400" dirty="0" smtClean="0"/>
              <a:t>. </a:t>
            </a:r>
          </a:p>
          <a:p>
            <a:pPr>
              <a:lnSpc>
                <a:spcPct val="150000"/>
              </a:lnSpc>
            </a:pPr>
            <a:r>
              <a:rPr lang="fr-FR" sz="3400" dirty="0" smtClean="0"/>
              <a:t>	    	                     </a:t>
            </a:r>
            <a:r>
              <a:rPr lang="fr-FR" sz="3400" b="1" dirty="0" err="1" smtClean="0"/>
              <a:t>qf</a:t>
            </a:r>
            <a:r>
              <a:rPr lang="fr-FR" sz="3400" b="1" dirty="0" smtClean="0"/>
              <a:t> =  80%               </a:t>
            </a:r>
            <a:r>
              <a:rPr lang="fr-FR" sz="3400" b="1" dirty="0" err="1" smtClean="0"/>
              <a:t>qs</a:t>
            </a:r>
            <a:r>
              <a:rPr lang="fr-FR" sz="3400" b="1" dirty="0" smtClean="0"/>
              <a:t> = 400%</a:t>
            </a:r>
            <a:endParaRPr lang="fr-FR" sz="3400" dirty="0" smtClean="0"/>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858280" cy="1143000"/>
          </a:xfrm>
        </p:spPr>
        <p:txBody>
          <a:bodyPr>
            <a:normAutofit/>
          </a:bodyPr>
          <a:lstStyle/>
          <a:p>
            <a:r>
              <a:rPr lang="fr-FR" sz="2800" b="1" cap="all" dirty="0" smtClean="0"/>
              <a:t>LA CIRCULATION DE L’EAU DANS LA PLANTE : UN CONTINUUM SOL-PLANTE-ATMOSPHÈRE</a:t>
            </a:r>
            <a:endParaRPr lang="fr-FR" sz="2800" b="1" cap="all" dirty="0"/>
          </a:p>
        </p:txBody>
      </p:sp>
      <p:pic>
        <p:nvPicPr>
          <p:cNvPr id="4" name="Espace réservé du contenu 3" descr="Figure 1. La plante et son environnement hydrique. L'eau absorbÃƒÂ©e dans le sol par les racines est conduite dans toutes les parties de la plante. Une partie est ÃƒÂ©liminÃƒÂ©e dans l'atmosphÃƒÂ¨re par la transpiration. A droite, sont notÃƒÂ©es les valeurs du potentiel hydrique en MÃƒÂ©ga-Pascal (MPa) des diffÃƒÂ©rents partenaires. Ã‚Â© Biologie et Multimedia"/>
          <p:cNvPicPr>
            <a:picLocks noGrp="1"/>
          </p:cNvPicPr>
          <p:nvPr>
            <p:ph idx="1"/>
          </p:nvPr>
        </p:nvPicPr>
        <p:blipFill>
          <a:blip r:embed="rId2"/>
          <a:srcRect/>
          <a:stretch>
            <a:fillRect/>
          </a:stretch>
        </p:blipFill>
        <p:spPr bwMode="auto">
          <a:xfrm>
            <a:off x="214282" y="2214554"/>
            <a:ext cx="3643306" cy="3571900"/>
          </a:xfrm>
          <a:prstGeom prst="rect">
            <a:avLst/>
          </a:prstGeom>
          <a:noFill/>
          <a:ln w="9525">
            <a:noFill/>
            <a:miter lim="800000"/>
            <a:headEnd/>
            <a:tailEnd/>
          </a:ln>
        </p:spPr>
      </p:pic>
      <p:sp>
        <p:nvSpPr>
          <p:cNvPr id="5" name="ZoneTexte 4"/>
          <p:cNvSpPr txBox="1"/>
          <p:nvPr/>
        </p:nvSpPr>
        <p:spPr>
          <a:xfrm>
            <a:off x="3071802" y="6215082"/>
            <a:ext cx="3379580" cy="400110"/>
          </a:xfrm>
          <a:prstGeom prst="rect">
            <a:avLst/>
          </a:prstGeom>
          <a:noFill/>
        </p:spPr>
        <p:txBody>
          <a:bodyPr wrap="none" rtlCol="0">
            <a:spAutoFit/>
          </a:bodyPr>
          <a:lstStyle/>
          <a:p>
            <a:r>
              <a:rPr lang="fr-FR" sz="2000" b="1" dirty="0" smtClean="0"/>
              <a:t>Figure 08 : potentiel hydrique </a:t>
            </a:r>
            <a:endParaRPr lang="fr-FR" sz="2000" b="1" dirty="0"/>
          </a:p>
        </p:txBody>
      </p:sp>
      <p:pic>
        <p:nvPicPr>
          <p:cNvPr id="6" name="Image 5" descr="Potantiel de l'eau (gradient de pression)"/>
          <p:cNvPicPr/>
          <p:nvPr/>
        </p:nvPicPr>
        <p:blipFill>
          <a:blip r:embed="rId3"/>
          <a:srcRect/>
          <a:stretch>
            <a:fillRect/>
          </a:stretch>
        </p:blipFill>
        <p:spPr bwMode="auto">
          <a:xfrm>
            <a:off x="4000496" y="2071678"/>
            <a:ext cx="4714909" cy="3815263"/>
          </a:xfrm>
          <a:prstGeom prst="rect">
            <a:avLst/>
          </a:prstGeom>
          <a:noFill/>
          <a:ln w="9525">
            <a:noFill/>
            <a:miter lim="800000"/>
            <a:headEnd/>
            <a:tailEnd/>
          </a:ln>
        </p:spPr>
      </p:pic>
      <p:sp>
        <p:nvSpPr>
          <p:cNvPr id="7" name="Rectangle 6"/>
          <p:cNvSpPr/>
          <p:nvPr/>
        </p:nvSpPr>
        <p:spPr>
          <a:xfrm>
            <a:off x="428596" y="1285860"/>
            <a:ext cx="4572032" cy="523220"/>
          </a:xfrm>
          <a:prstGeom prst="rect">
            <a:avLst/>
          </a:prstGeom>
        </p:spPr>
        <p:txBody>
          <a:bodyPr wrap="square">
            <a:spAutoFit/>
          </a:bodyPr>
          <a:lstStyle/>
          <a:p>
            <a:pPr lvl="0" algn="ctr">
              <a:spcBef>
                <a:spcPct val="0"/>
              </a:spcBef>
              <a:buFont typeface="Wingdings" pitchFamily="2" charset="2"/>
              <a:buChar char="Ø"/>
            </a:pPr>
            <a:r>
              <a:rPr lang="fr-FR" sz="2800" b="1" dirty="0" smtClean="0">
                <a:solidFill>
                  <a:srgbClr val="FF0000"/>
                </a:solidFill>
                <a:ea typeface="+mj-ea"/>
                <a:cs typeface="+mj-cs"/>
              </a:rPr>
              <a:t> potentiel hydrique</a:t>
            </a:r>
            <a:endParaRPr lang="fr-FR" sz="2800" b="1" dirty="0">
              <a:solidFill>
                <a:srgbClr val="FF0000"/>
              </a:solidFill>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472518" cy="5411807"/>
          </a:xfrm>
        </p:spPr>
        <p:txBody>
          <a:bodyPr>
            <a:normAutofit lnSpcReduction="10000"/>
          </a:bodyPr>
          <a:lstStyle/>
          <a:p>
            <a:r>
              <a:rPr lang="fr-FR" dirty="0" smtClean="0"/>
              <a:t>Le potentiel hydrique est un terme qui, dans la </a:t>
            </a:r>
            <a:r>
              <a:rPr lang="fr-FR" dirty="0" smtClean="0">
                <a:hlinkClick r:id="rId2"/>
              </a:rPr>
              <a:t>physiologie végétale</a:t>
            </a:r>
            <a:r>
              <a:rPr lang="fr-FR" dirty="0" smtClean="0"/>
              <a:t>, est utilisé pour désigner la disponibilité de l'eau dans un système (par exemple, </a:t>
            </a:r>
            <a:r>
              <a:rPr lang="fr-FR" dirty="0" smtClean="0">
                <a:hlinkClick r:id="rId3"/>
              </a:rPr>
              <a:t>tissu</a:t>
            </a:r>
            <a:r>
              <a:rPr lang="fr-FR" dirty="0" smtClean="0"/>
              <a:t> végétal, sol ou air). Il est utilisé pour décrire l'</a:t>
            </a:r>
            <a:r>
              <a:rPr lang="fr-FR" dirty="0" smtClean="0">
                <a:hlinkClick r:id="rId4"/>
              </a:rPr>
              <a:t>absorption</a:t>
            </a:r>
            <a:r>
              <a:rPr lang="fr-FR" dirty="0" smtClean="0"/>
              <a:t> d'eau et le transport de l'eau dans les plantes et avec ψ. Les différences ou gradients du potentiel hydrique entraînent le transport de l'eau, par lequel l'eau s'écoule de l'endroit le plus élevé vers l'endroit le plus faible (par exemple sol-</a:t>
            </a:r>
            <a:r>
              <a:rPr lang="fr-FR" dirty="0" smtClean="0">
                <a:hlinkClick r:id="rId5"/>
              </a:rPr>
              <a:t>racine</a:t>
            </a:r>
            <a:r>
              <a:rPr lang="fr-FR" dirty="0" smtClean="0"/>
              <a:t>, </a:t>
            </a:r>
            <a:r>
              <a:rPr lang="fr-FR" dirty="0" smtClean="0">
                <a:hlinkClick r:id="rId6"/>
              </a:rPr>
              <a:t>feuille</a:t>
            </a:r>
            <a:r>
              <a:rPr lang="fr-FR" dirty="0" smtClean="0"/>
              <a:t>-air).(figure  08)</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6000792"/>
          </a:xfrm>
        </p:spPr>
        <p:txBody>
          <a:bodyPr>
            <a:normAutofit fontScale="77500" lnSpcReduction="20000"/>
          </a:bodyPr>
          <a:lstStyle/>
          <a:p>
            <a:r>
              <a:rPr lang="fr-FR" dirty="0" smtClean="0"/>
              <a:t>Le potentiel hydrique permet de déterminer le sens des échanges hydriques entre : </a:t>
            </a:r>
          </a:p>
          <a:p>
            <a:pPr>
              <a:buFont typeface="Wingdings" pitchFamily="2" charset="2"/>
              <a:buChar char="Ø"/>
            </a:pPr>
            <a:r>
              <a:rPr lang="fr-FR" dirty="0" smtClean="0"/>
              <a:t>différentes parties de la plante (organes, cellules...).</a:t>
            </a:r>
          </a:p>
          <a:p>
            <a:pPr>
              <a:buFont typeface="Wingdings" pitchFamily="2" charset="2"/>
              <a:buChar char="Ø"/>
            </a:pPr>
            <a:r>
              <a:rPr lang="fr-FR" dirty="0" smtClean="0"/>
              <a:t> le sol et la plante. </a:t>
            </a:r>
          </a:p>
          <a:p>
            <a:pPr>
              <a:buFont typeface="Wingdings" pitchFamily="2" charset="2"/>
              <a:buChar char="Ø"/>
            </a:pPr>
            <a:r>
              <a:rPr lang="fr-FR" dirty="0" smtClean="0"/>
              <a:t> la plante et l'atmosphère.</a:t>
            </a:r>
          </a:p>
          <a:p>
            <a:pPr>
              <a:buNone/>
            </a:pPr>
            <a:r>
              <a:rPr lang="fr-FR" dirty="0" smtClean="0"/>
              <a:t> </a:t>
            </a:r>
          </a:p>
          <a:p>
            <a:r>
              <a:rPr lang="fr-FR" dirty="0" smtClean="0"/>
              <a:t>En effet l'eau circule toujours des potentiels hydriques les plus élevés vers les potentiels hydriques les plus bas Le potentiel hydrique d’un sol est l’énergie qu’il faut appliquer au sol pour libérer 1g d’eau. Ce potentiel est toujours négatif, et est d’autant plus bas que la liaison entre l’eau et le sol est forte. On note que le mouvement de l’eau va du potentiel le plus haut au potentiel le plus bas, et donc de la zone retenant le moins d’eau (la plus hydratée), à la zone retenant le plus d’eau (la moins hydratée). Quand le sol se dessèche on observe donc une diminution du potentiel hydrique, devenant ainsi plus négatif.</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b="1" u="sng" dirty="0" smtClean="0"/>
              <a:t>1-Mécanismes directs de l’absorption</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dirty="0" smtClean="0"/>
              <a:t>chez de nombreuses plantes terrestres, particulièrement les plantes herbacées, l’entrée d’eau se fait au niveau des</a:t>
            </a:r>
            <a:r>
              <a:rPr lang="fr-FR" u="sng" dirty="0" smtClean="0"/>
              <a:t> </a:t>
            </a:r>
            <a:r>
              <a:rPr lang="fr-FR" b="1" u="sng" dirty="0" smtClean="0"/>
              <a:t>poils absorbants</a:t>
            </a:r>
            <a:r>
              <a:rPr lang="fr-FR" dirty="0" smtClean="0"/>
              <a:t> localisés dans la zone </a:t>
            </a:r>
            <a:r>
              <a:rPr lang="fr-FR" dirty="0" err="1" smtClean="0"/>
              <a:t>sub</a:t>
            </a:r>
            <a:r>
              <a:rPr lang="fr-FR" dirty="0" smtClean="0"/>
              <a:t>-terminale des racines appelée zone pilifère. Ils augmentent considérablement la surface de contact entre la plante et le milieu extérieur.</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68280"/>
          </a:xfrm>
        </p:spPr>
        <p:txBody>
          <a:bodyPr>
            <a:normAutofit fontScale="90000"/>
          </a:bodyPr>
          <a:lstStyle/>
          <a:p>
            <a:r>
              <a:rPr lang="fr-FR" dirty="0" smtClean="0"/>
              <a:t>I</a:t>
            </a:r>
            <a:r>
              <a:rPr lang="fr-FR" sz="4000" dirty="0" smtClean="0"/>
              <a:t>. Rappel sur les notions de base </a:t>
            </a:r>
            <a:br>
              <a:rPr lang="fr-FR" sz="4000" dirty="0" smtClean="0"/>
            </a:br>
            <a:endParaRPr lang="fr-FR" sz="4000" dirty="0"/>
          </a:p>
        </p:txBody>
      </p:sp>
      <p:sp>
        <p:nvSpPr>
          <p:cNvPr id="3" name="Espace réservé du contenu 2"/>
          <p:cNvSpPr>
            <a:spLocks noGrp="1"/>
          </p:cNvSpPr>
          <p:nvPr>
            <p:ph idx="1"/>
          </p:nvPr>
        </p:nvSpPr>
        <p:spPr>
          <a:xfrm>
            <a:off x="457200" y="1000108"/>
            <a:ext cx="8229600" cy="5572164"/>
          </a:xfrm>
        </p:spPr>
        <p:txBody>
          <a:bodyPr>
            <a:normAutofit lnSpcReduction="10000"/>
          </a:bodyPr>
          <a:lstStyle/>
          <a:p>
            <a:pPr algn="just"/>
            <a:r>
              <a:rPr lang="fr-FR" sz="2800" dirty="0" smtClean="0"/>
              <a:t>La </a:t>
            </a:r>
            <a:r>
              <a:rPr lang="fr-FR" sz="2800" b="1" dirty="0" smtClean="0"/>
              <a:t>physiologie végétale</a:t>
            </a:r>
            <a:r>
              <a:rPr lang="fr-FR" sz="2800" dirty="0" smtClean="0"/>
              <a:t>, ou </a:t>
            </a:r>
            <a:r>
              <a:rPr lang="fr-FR" sz="2800" b="1" dirty="0" smtClean="0"/>
              <a:t>phytobiologie</a:t>
            </a:r>
            <a:r>
              <a:rPr lang="fr-FR" sz="2800" dirty="0" smtClean="0"/>
              <a:t>, est la science  qui étudie le fonctionnement des organes  et des tissus végétaux. Elle cherche à préciser la nature des mécanismes grâce auxquels les organes remplissent leurs fonctions. Elle se divise en deux grandes parties : </a:t>
            </a:r>
          </a:p>
          <a:p>
            <a:pPr algn="just"/>
            <a:r>
              <a:rPr lang="fr-FR" sz="2800" b="1" dirty="0" smtClean="0"/>
              <a:t>Nutrition et métabolisme </a:t>
            </a:r>
            <a:r>
              <a:rPr lang="fr-FR" sz="2800" dirty="0" smtClean="0"/>
              <a:t>: l’acquisition des éléments indispensables à la vie de la plante et leur transformation et intégration dans la matière organique. </a:t>
            </a:r>
          </a:p>
          <a:p>
            <a:pPr algn="just"/>
            <a:r>
              <a:rPr lang="fr-FR" sz="2800" b="1" dirty="0" smtClean="0"/>
              <a:t>Croissance et développement </a:t>
            </a:r>
            <a:r>
              <a:rPr lang="fr-FR" sz="2800" dirty="0" smtClean="0"/>
              <a:t>: Mécanismes pour le passage de la graine de l’état de vie ralentie à l’état reproducteur.</a:t>
            </a:r>
          </a:p>
        </p:txBody>
      </p:sp>
      <p:sp>
        <p:nvSpPr>
          <p:cNvPr id="4" name="ZoneTexte 3"/>
          <p:cNvSpPr txBox="1"/>
          <p:nvPr/>
        </p:nvSpPr>
        <p:spPr>
          <a:xfrm>
            <a:off x="714348" y="428604"/>
            <a:ext cx="2126223" cy="523220"/>
          </a:xfrm>
          <a:prstGeom prst="rect">
            <a:avLst/>
          </a:prstGeom>
          <a:noFill/>
        </p:spPr>
        <p:txBody>
          <a:bodyPr wrap="none" rtlCol="0">
            <a:spAutoFit/>
          </a:bodyPr>
          <a:lstStyle/>
          <a:p>
            <a:r>
              <a:rPr lang="fr-FR" sz="2800" b="1" u="sng" dirty="0" smtClean="0"/>
              <a:t>Introduction </a:t>
            </a:r>
            <a:endParaRPr lang="fr-FR" sz="2800" b="1"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Racine et poils absorbants </a:t>
            </a:r>
            <a:endParaRPr lang="fr-FR" dirty="0"/>
          </a:p>
        </p:txBody>
      </p:sp>
      <p:pic>
        <p:nvPicPr>
          <p:cNvPr id="4" name="Espace réservé du contenu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643306" y="1142984"/>
            <a:ext cx="5295922" cy="4219575"/>
          </a:xfrm>
          <a:prstGeom prst="rect">
            <a:avLst/>
          </a:prstGeom>
          <a:noFill/>
          <a:ln>
            <a:noFill/>
          </a:ln>
          <a:effectLst/>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EEECE1"/>
                  </a:outerShdw>
                </a:effectLst>
              </a14:hiddenEffects>
            </a:ext>
          </a:extLst>
        </p:spPr>
      </p:pic>
      <p:pic>
        <p:nvPicPr>
          <p:cNvPr id="6146" name="Picture 2" descr="La zone pilifère portant les poils absorbants. les poils absorbants sont des cellules uniques dérivées des cellules du rhizoderme."/>
          <p:cNvPicPr>
            <a:picLocks noChangeAspect="1" noChangeArrowheads="1"/>
          </p:cNvPicPr>
          <p:nvPr/>
        </p:nvPicPr>
        <p:blipFill>
          <a:blip r:embed="rId3"/>
          <a:srcRect/>
          <a:stretch>
            <a:fillRect/>
          </a:stretch>
        </p:blipFill>
        <p:spPr bwMode="auto">
          <a:xfrm rot="16200000">
            <a:off x="-92204" y="2092412"/>
            <a:ext cx="4143404" cy="3387556"/>
          </a:xfrm>
          <a:prstGeom prst="rect">
            <a:avLst/>
          </a:prstGeom>
          <a:noFill/>
        </p:spPr>
      </p:pic>
      <p:sp>
        <p:nvSpPr>
          <p:cNvPr id="6" name="ZoneTexte 5"/>
          <p:cNvSpPr txBox="1"/>
          <p:nvPr/>
        </p:nvSpPr>
        <p:spPr>
          <a:xfrm>
            <a:off x="3571868" y="5929330"/>
            <a:ext cx="5336204" cy="369332"/>
          </a:xfrm>
          <a:prstGeom prst="rect">
            <a:avLst/>
          </a:prstGeom>
          <a:noFill/>
        </p:spPr>
        <p:txBody>
          <a:bodyPr wrap="none" rtlCol="0">
            <a:spAutoFit/>
          </a:bodyPr>
          <a:lstStyle/>
          <a:p>
            <a:r>
              <a:rPr lang="fr-FR" dirty="0" smtClean="0"/>
              <a:t>Figure 09 : Schéma représentant les zones d’une racine</a:t>
            </a:r>
            <a:endParaRPr lang="fr-FR" dirty="0"/>
          </a:p>
        </p:txBody>
      </p:sp>
      <p:cxnSp>
        <p:nvCxnSpPr>
          <p:cNvPr id="8" name="Connecteur droit avec flèche 7"/>
          <p:cNvCxnSpPr/>
          <p:nvPr/>
        </p:nvCxnSpPr>
        <p:spPr>
          <a:xfrm rot="10800000">
            <a:off x="3286116" y="4429132"/>
            <a:ext cx="135732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714744" y="4714884"/>
            <a:ext cx="1771575" cy="369332"/>
          </a:xfrm>
          <a:prstGeom prst="rect">
            <a:avLst/>
          </a:prstGeom>
        </p:spPr>
        <p:txBody>
          <a:bodyPr wrap="none">
            <a:spAutoFit/>
          </a:bodyPr>
          <a:lstStyle/>
          <a:p>
            <a:r>
              <a:rPr lang="fr-FR" dirty="0" smtClean="0"/>
              <a:t>poils absorbants </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043758" cy="654032"/>
          </a:xfrm>
        </p:spPr>
        <p:txBody>
          <a:bodyPr>
            <a:normAutofit fontScale="90000"/>
          </a:bodyPr>
          <a:lstStyle/>
          <a:p>
            <a:r>
              <a:rPr lang="fr-FR" b="1" u="sng" dirty="0" smtClean="0"/>
              <a:t>1-L’osmose</a:t>
            </a:r>
            <a:endParaRPr lang="fr-FR" dirty="0"/>
          </a:p>
        </p:txBody>
      </p:sp>
      <p:sp>
        <p:nvSpPr>
          <p:cNvPr id="3" name="Espace réservé du contenu 2"/>
          <p:cNvSpPr>
            <a:spLocks noGrp="1"/>
          </p:cNvSpPr>
          <p:nvPr>
            <p:ph idx="1"/>
          </p:nvPr>
        </p:nvSpPr>
        <p:spPr>
          <a:xfrm>
            <a:off x="457200" y="1285860"/>
            <a:ext cx="8229600" cy="4840303"/>
          </a:xfrm>
        </p:spPr>
        <p:txBody>
          <a:bodyPr/>
          <a:lstStyle/>
          <a:p>
            <a:pPr algn="just"/>
            <a:r>
              <a:rPr lang="fr-FR" dirty="0" smtClean="0"/>
              <a:t>l’absorption d’eau se fait toujours à travers une paroi cellulaire. Pour expliquer ces mécanismes, il faut se rappeler que les échanges d’eau entre le milieu </a:t>
            </a:r>
            <a:r>
              <a:rPr lang="fr-FR" dirty="0" err="1" smtClean="0"/>
              <a:t>intra-cellulaire</a:t>
            </a:r>
            <a:r>
              <a:rPr lang="fr-FR" dirty="0" smtClean="0"/>
              <a:t> et le milieu </a:t>
            </a:r>
            <a:r>
              <a:rPr lang="fr-FR" dirty="0" err="1" smtClean="0"/>
              <a:t>extra-cellulaire</a:t>
            </a:r>
            <a:r>
              <a:rPr lang="fr-FR" dirty="0" smtClean="0"/>
              <a:t> se font à travers la membrane cytoplasmique conformément aux lois physiques de la diffusion:</a:t>
            </a:r>
            <a:endParaRPr lang="fr-FR"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14612" y="5857892"/>
            <a:ext cx="3857652" cy="500066"/>
          </a:xfrm>
        </p:spPr>
        <p:txBody>
          <a:bodyPr>
            <a:noAutofit/>
          </a:bodyPr>
          <a:lstStyle/>
          <a:p>
            <a:pPr>
              <a:buNone/>
            </a:pPr>
            <a:r>
              <a:rPr lang="fr-FR" sz="3600" b="1" dirty="0" smtClean="0"/>
              <a:t>Figure 10: Osmose </a:t>
            </a:r>
            <a:endParaRPr lang="fr-FR" sz="3600" b="1" dirty="0"/>
          </a:p>
        </p:txBody>
      </p:sp>
      <p:pic>
        <p:nvPicPr>
          <p:cNvPr id="6" name="Image 5" descr="Révision sur l'osmose et la tonicité (leçon) | Khan Academy"/>
          <p:cNvPicPr/>
          <p:nvPr/>
        </p:nvPicPr>
        <p:blipFill>
          <a:blip r:embed="rId2"/>
          <a:srcRect/>
          <a:stretch>
            <a:fillRect/>
          </a:stretch>
        </p:blipFill>
        <p:spPr bwMode="auto">
          <a:xfrm>
            <a:off x="1071538" y="1285860"/>
            <a:ext cx="6786610"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472518" cy="5697559"/>
          </a:xfrm>
        </p:spPr>
        <p:txBody>
          <a:bodyPr>
            <a:normAutofit lnSpcReduction="10000"/>
          </a:bodyPr>
          <a:lstStyle/>
          <a:p>
            <a:pPr algn="just">
              <a:buNone/>
            </a:pPr>
            <a:r>
              <a:rPr lang="fr-FR" sz="2800" b="1" dirty="0" smtClean="0"/>
              <a:t>L’osmose</a:t>
            </a:r>
            <a:r>
              <a:rPr lang="fr-FR" sz="2800" dirty="0" smtClean="0"/>
              <a:t> ou pression osmotique correspond à la diffusion d’eau à travers une membrane semi-perméable du milieu le moins concentré (hypotonique) vers le plus concentré (hypertonique).</a:t>
            </a:r>
          </a:p>
          <a:p>
            <a:pPr algn="just"/>
            <a:r>
              <a:rPr lang="fr-FR" sz="2800" dirty="0" smtClean="0"/>
              <a:t>une cellule placée dans une solution hypertonique par rapport au milieu </a:t>
            </a:r>
            <a:r>
              <a:rPr lang="fr-FR" sz="2800" dirty="0" err="1" smtClean="0"/>
              <a:t>intra-cellulaire</a:t>
            </a:r>
            <a:r>
              <a:rPr lang="fr-FR" sz="2800" dirty="0" smtClean="0"/>
              <a:t> perd de l’eau et devient </a:t>
            </a:r>
            <a:r>
              <a:rPr lang="fr-FR" sz="2800" b="1" u="sng" dirty="0" err="1" smtClean="0"/>
              <a:t>plasmolysée</a:t>
            </a:r>
            <a:r>
              <a:rPr lang="fr-FR" sz="2800" dirty="0" smtClean="0"/>
              <a:t>. En revanche, si elle est placée dans un milieu </a:t>
            </a:r>
            <a:r>
              <a:rPr lang="fr-FR" sz="2800" dirty="0" err="1" smtClean="0"/>
              <a:t>extra-cellulaire</a:t>
            </a:r>
            <a:r>
              <a:rPr lang="fr-FR" sz="2800" dirty="0" smtClean="0"/>
              <a:t> hypotonique par rapport au milieu </a:t>
            </a:r>
            <a:r>
              <a:rPr lang="fr-FR" sz="2800" dirty="0" err="1" smtClean="0"/>
              <a:t>intra-cellulaire</a:t>
            </a:r>
            <a:r>
              <a:rPr lang="fr-FR" sz="2800" dirty="0" smtClean="0"/>
              <a:t>, de l’eau pénètre dans la cellule, la vacuole gonfle : la cellule est alors </a:t>
            </a:r>
            <a:r>
              <a:rPr lang="fr-FR" sz="2800" b="1" u="sng" dirty="0" smtClean="0"/>
              <a:t>turgescente</a:t>
            </a:r>
            <a:r>
              <a:rPr lang="fr-FR" sz="2800" b="1" dirty="0" smtClean="0"/>
              <a:t>. (</a:t>
            </a:r>
            <a:r>
              <a:rPr lang="fr-FR" sz="2800" b="1" dirty="0" smtClean="0">
                <a:solidFill>
                  <a:srgbClr val="FF0000"/>
                </a:solidFill>
              </a:rPr>
              <a:t>Figure 11 ).</a:t>
            </a:r>
          </a:p>
          <a:p>
            <a:pPr algn="just"/>
            <a:r>
              <a:rPr lang="fr-FR" sz="2800" dirty="0" smtClean="0"/>
              <a:t>grâce à leur paroi </a:t>
            </a:r>
            <a:r>
              <a:rPr lang="fr-FR" sz="2800" b="1" dirty="0" err="1" smtClean="0"/>
              <a:t>pecto</a:t>
            </a:r>
            <a:r>
              <a:rPr lang="fr-FR" sz="2800" b="1" dirty="0" smtClean="0"/>
              <a:t>-cellulosique</a:t>
            </a:r>
            <a:r>
              <a:rPr lang="fr-FR" sz="2800" dirty="0" smtClean="0"/>
              <a:t>, les cellules végétales n’éclatent pas dans une solution hypotonique (contrairement à la cellule animale).</a:t>
            </a:r>
            <a:endParaRPr lang="fr-F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éfinition | Turgescence"/>
          <p:cNvPicPr>
            <a:picLocks noGrp="1"/>
          </p:cNvPicPr>
          <p:nvPr>
            <p:ph idx="1"/>
          </p:nvPr>
        </p:nvPicPr>
        <p:blipFill>
          <a:blip r:embed="rId2"/>
          <a:srcRect/>
          <a:stretch>
            <a:fillRect/>
          </a:stretch>
        </p:blipFill>
        <p:spPr bwMode="auto">
          <a:xfrm>
            <a:off x="642910" y="500042"/>
            <a:ext cx="7590714" cy="4525963"/>
          </a:xfrm>
          <a:prstGeom prst="rect">
            <a:avLst/>
          </a:prstGeom>
          <a:noFill/>
          <a:ln w="9525">
            <a:noFill/>
            <a:miter lim="800000"/>
            <a:headEnd/>
            <a:tailEnd/>
          </a:ln>
        </p:spPr>
      </p:pic>
      <p:sp>
        <p:nvSpPr>
          <p:cNvPr id="5" name="ZoneTexte 4"/>
          <p:cNvSpPr txBox="1"/>
          <p:nvPr/>
        </p:nvSpPr>
        <p:spPr>
          <a:xfrm>
            <a:off x="2500298" y="5786454"/>
            <a:ext cx="3772186" cy="369332"/>
          </a:xfrm>
          <a:prstGeom prst="rect">
            <a:avLst/>
          </a:prstGeom>
          <a:noFill/>
        </p:spPr>
        <p:txBody>
          <a:bodyPr wrap="none" rtlCol="0">
            <a:spAutoFit/>
          </a:bodyPr>
          <a:lstStyle/>
          <a:p>
            <a:r>
              <a:rPr lang="fr-FR" dirty="0" smtClean="0"/>
              <a:t>Figure 11: Etats hydriques de la cellule</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b="1" dirty="0" smtClean="0">
                <a:latin typeface="Times New Roman" pitchFamily="18" charset="0"/>
                <a:ea typeface="+mn-ea"/>
                <a:cs typeface="Times New Roman" pitchFamily="18" charset="0"/>
              </a:rPr>
              <a:t>2. La succion</a:t>
            </a:r>
            <a:br>
              <a:rPr lang="fr-FR" b="1" dirty="0" smtClean="0">
                <a:latin typeface="Times New Roman" pitchFamily="18" charset="0"/>
                <a:ea typeface="+mn-ea"/>
                <a:cs typeface="Times New Roman" pitchFamily="18" charset="0"/>
              </a:rPr>
            </a:br>
            <a:endParaRPr lang="fr-FR" b="1" dirty="0" smtClean="0">
              <a:latin typeface="Times New Roman" pitchFamily="18" charset="0"/>
              <a:ea typeface="+mn-ea"/>
              <a:cs typeface="Times New Roman" pitchFamily="18" charset="0"/>
            </a:endParaRPr>
          </a:p>
        </p:txBody>
      </p:sp>
      <p:sp>
        <p:nvSpPr>
          <p:cNvPr id="3" name="Espace réservé du contenu 2"/>
          <p:cNvSpPr>
            <a:spLocks noGrp="1"/>
          </p:cNvSpPr>
          <p:nvPr>
            <p:ph idx="1"/>
          </p:nvPr>
        </p:nvSpPr>
        <p:spPr>
          <a:xfrm>
            <a:off x="457200" y="1071546"/>
            <a:ext cx="8229600" cy="5286412"/>
          </a:xfrm>
        </p:spPr>
        <p:txBody>
          <a:bodyPr>
            <a:normAutofit/>
          </a:bodyPr>
          <a:lstStyle/>
          <a:p>
            <a:pPr>
              <a:buNone/>
            </a:pPr>
            <a:r>
              <a:rPr lang="fr-FR" dirty="0" smtClean="0">
                <a:latin typeface="Times New Roman" pitchFamily="18" charset="0"/>
                <a:cs typeface="Times New Roman" pitchFamily="18" charset="0"/>
              </a:rPr>
              <a:t>La succion est liée à la différence de pression osmotique des vacuoles. La plante ne peut absorber l’eau que si la succion de ses racines est supérieure à celle du sol, autrement dit si le potentiel hydrique de la plante est inférieur à celui du sol.</a:t>
            </a:r>
            <a:r>
              <a:rPr lang="fr-CA" dirty="0" smtClean="0">
                <a:latin typeface="Times New Roman" pitchFamily="18" charset="0"/>
                <a:cs typeface="Times New Roman" pitchFamily="18" charset="0"/>
              </a:rPr>
              <a:t> </a:t>
            </a:r>
          </a:p>
          <a:p>
            <a:pPr>
              <a:buNone/>
            </a:pPr>
            <a:r>
              <a:rPr lang="fr-CA" dirty="0" smtClean="0">
                <a:latin typeface="Times New Roman" pitchFamily="18" charset="0"/>
                <a:cs typeface="Times New Roman" pitchFamily="18" charset="0"/>
              </a:rPr>
              <a:t>On observe une diminution du potentiel hydrique du sol vers le sommet de la plante. La circulation de l’eau dans la plante se fait ainsi dans le sens du potentiel hydrique le plus bas.</a:t>
            </a: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b="1" dirty="0" err="1" smtClean="0">
                <a:solidFill>
                  <a:srgbClr val="FF0000"/>
                </a:solidFill>
              </a:rPr>
              <a:t>Aquaporines</a:t>
            </a:r>
            <a:r>
              <a:rPr lang="fr-FR" b="1" dirty="0" smtClean="0">
                <a:solidFill>
                  <a:srgbClr val="FF0000"/>
                </a:solidFill>
              </a:rPr>
              <a:t> </a:t>
            </a:r>
            <a:endParaRPr lang="fr-FR" b="1" dirty="0">
              <a:solidFill>
                <a:srgbClr val="FF0000"/>
              </a:solidFill>
            </a:endParaRPr>
          </a:p>
        </p:txBody>
      </p:sp>
      <p:sp>
        <p:nvSpPr>
          <p:cNvPr id="3" name="Espace réservé du contenu 2"/>
          <p:cNvSpPr>
            <a:spLocks noGrp="1"/>
          </p:cNvSpPr>
          <p:nvPr>
            <p:ph idx="1"/>
          </p:nvPr>
        </p:nvSpPr>
        <p:spPr>
          <a:xfrm>
            <a:off x="428596" y="857232"/>
            <a:ext cx="8229600" cy="5572164"/>
          </a:xfrm>
        </p:spPr>
        <p:txBody>
          <a:bodyPr>
            <a:normAutofit fontScale="92500" lnSpcReduction="10000"/>
          </a:bodyPr>
          <a:lstStyle/>
          <a:p>
            <a:pPr algn="just">
              <a:lnSpc>
                <a:spcPct val="150000"/>
              </a:lnSpc>
            </a:pPr>
            <a:r>
              <a:rPr lang="fr-FR" sz="3400" dirty="0" smtClean="0">
                <a:latin typeface="Times New Roman" pitchFamily="18" charset="0"/>
                <a:cs typeface="Times New Roman" pitchFamily="18" charset="0"/>
              </a:rPr>
              <a:t>Les </a:t>
            </a:r>
            <a:r>
              <a:rPr lang="fr-FR" sz="3400" b="1" dirty="0" err="1" smtClean="0">
                <a:latin typeface="Times New Roman" pitchFamily="18" charset="0"/>
                <a:cs typeface="Times New Roman" pitchFamily="18" charset="0"/>
              </a:rPr>
              <a:t>aquaporines</a:t>
            </a:r>
            <a:r>
              <a:rPr lang="fr-FR" sz="3400" dirty="0" smtClean="0">
                <a:latin typeface="Times New Roman" pitchFamily="18" charset="0"/>
                <a:cs typeface="Times New Roman" pitchFamily="18" charset="0"/>
              </a:rPr>
              <a:t> sont des petites protéines </a:t>
            </a:r>
            <a:r>
              <a:rPr lang="fr-FR" sz="3400" dirty="0" err="1" smtClean="0">
                <a:latin typeface="Times New Roman" pitchFamily="18" charset="0"/>
                <a:cs typeface="Times New Roman" pitchFamily="18" charset="0"/>
              </a:rPr>
              <a:t>trans-membranaires</a:t>
            </a:r>
            <a:r>
              <a:rPr lang="fr-FR" sz="3400" dirty="0" smtClean="0">
                <a:latin typeface="Times New Roman" pitchFamily="18" charset="0"/>
                <a:cs typeface="Times New Roman" pitchFamily="18" charset="0"/>
              </a:rPr>
              <a:t> qui forment des pores perméables aux molécules d'eau dans les membranes biologiques tout en empêchant les ions de pénétrer dans la cellule. Elles permettent donc un transport bidirectionnel des molécules d'eau à travers une membrane. Cette </a:t>
            </a:r>
            <a:r>
              <a:rPr lang="fr-FR" sz="3400" dirty="0" err="1" smtClean="0">
                <a:latin typeface="Times New Roman" pitchFamily="18" charset="0"/>
                <a:cs typeface="Times New Roman" pitchFamily="18" charset="0"/>
                <a:hlinkClick r:id="rId2"/>
              </a:rPr>
              <a:t>porine</a:t>
            </a:r>
            <a:r>
              <a:rPr lang="fr-FR" sz="3400" dirty="0" smtClean="0">
                <a:latin typeface="Times New Roman" pitchFamily="18" charset="0"/>
                <a:cs typeface="Times New Roman" pitchFamily="18" charset="0"/>
              </a:rPr>
              <a:t> est également appelée un </a:t>
            </a:r>
            <a:r>
              <a:rPr lang="fr-FR" sz="3400" i="1" dirty="0" smtClean="0">
                <a:latin typeface="Times New Roman" pitchFamily="18" charset="0"/>
                <a:cs typeface="Times New Roman" pitchFamily="18" charset="0"/>
              </a:rPr>
              <a:t>pore d'eau</a:t>
            </a:r>
            <a:r>
              <a:rPr lang="fr-FR" sz="3400" dirty="0" smtClean="0">
                <a:latin typeface="Times New Roman" pitchFamily="18" charset="0"/>
                <a:cs typeface="Times New Roman" pitchFamily="18" charset="0"/>
              </a:rPr>
              <a:t>. </a:t>
            </a:r>
          </a:p>
          <a:p>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i="1" dirty="0" smtClean="0">
                <a:cs typeface="Times New Roman" pitchFamily="18" charset="0"/>
              </a:rPr>
              <a:t>Rôle des </a:t>
            </a:r>
            <a:r>
              <a:rPr lang="fr-CA" b="1" i="1" dirty="0" err="1" smtClean="0">
                <a:cs typeface="Times New Roman" pitchFamily="18" charset="0"/>
              </a:rPr>
              <a:t>aquaporines</a:t>
            </a:r>
            <a:r>
              <a:rPr lang="fr-FR" dirty="0" smtClean="0">
                <a:cs typeface="Times New Roman" pitchFamily="18" charset="0"/>
              </a:rPr>
              <a:t/>
            </a:r>
            <a:br>
              <a:rPr lang="fr-FR" dirty="0" smtClean="0">
                <a:cs typeface="Times New Roman" pitchFamily="18" charset="0"/>
              </a:rPr>
            </a:br>
            <a:endParaRPr lang="fr-FR" dirty="0"/>
          </a:p>
        </p:txBody>
      </p:sp>
      <p:sp>
        <p:nvSpPr>
          <p:cNvPr id="3" name="Espace réservé du contenu 2"/>
          <p:cNvSpPr>
            <a:spLocks noGrp="1"/>
          </p:cNvSpPr>
          <p:nvPr>
            <p:ph idx="1"/>
          </p:nvPr>
        </p:nvSpPr>
        <p:spPr>
          <a:xfrm>
            <a:off x="357158" y="1071546"/>
            <a:ext cx="8229600" cy="4525963"/>
          </a:xfrm>
        </p:spPr>
        <p:txBody>
          <a:bodyPr>
            <a:normAutofit/>
          </a:bodyPr>
          <a:lstStyle/>
          <a:p>
            <a:pPr lvl="0" algn="just">
              <a:lnSpc>
                <a:spcPct val="150000"/>
              </a:lnSpc>
            </a:pPr>
            <a:r>
              <a:rPr lang="fr-CA" dirty="0" smtClean="0">
                <a:cs typeface="Times New Roman" pitchFamily="18" charset="0"/>
              </a:rPr>
              <a:t>régulation des échanges hydriques en facilitant le mouvement d’eau.</a:t>
            </a:r>
            <a:endParaRPr lang="fr-FR" dirty="0" smtClean="0">
              <a:cs typeface="Times New Roman" pitchFamily="18" charset="0"/>
            </a:endParaRPr>
          </a:p>
          <a:p>
            <a:pPr lvl="0" algn="just">
              <a:lnSpc>
                <a:spcPct val="150000"/>
              </a:lnSpc>
            </a:pPr>
            <a:r>
              <a:rPr lang="fr-CA" dirty="0" smtClean="0">
                <a:cs typeface="Times New Roman" pitchFamily="18" charset="0"/>
              </a:rPr>
              <a:t>mouvements de l’eau lors du stress hydrique, ainsi que lors des mouvements circulaires rapides (plasmolyse, turgescence). </a:t>
            </a:r>
            <a:endParaRPr lang="fr-FR" dirty="0" smtClean="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1143000"/>
          </a:xfrm>
        </p:spPr>
        <p:txBody>
          <a:bodyPr>
            <a:normAutofit fontScale="90000"/>
          </a:bodyPr>
          <a:lstStyle/>
          <a:p>
            <a:r>
              <a:rPr lang="fr-FR" b="1" u="sng" dirty="0" smtClean="0">
                <a:latin typeface="Times New Roman" pitchFamily="18" charset="0"/>
                <a:cs typeface="Times New Roman" pitchFamily="18" charset="0"/>
              </a:rPr>
              <a:t>2-Transport de l’eau aux vaisseaux de xylème</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1600200"/>
            <a:ext cx="8329642" cy="4829196"/>
          </a:xfrm>
        </p:spPr>
        <p:txBody>
          <a:bodyPr>
            <a:normAutofit fontScale="85000" lnSpcReduction="20000"/>
          </a:bodyPr>
          <a:lstStyle/>
          <a:p>
            <a:r>
              <a:rPr lang="fr-FR" sz="3500" dirty="0" smtClean="0"/>
              <a:t>L’eau est transportée par les poils absorbants jusqu’à l’endoderme.</a:t>
            </a:r>
          </a:p>
          <a:p>
            <a:r>
              <a:rPr lang="fr-FR" sz="3500" dirty="0" smtClean="0"/>
              <a:t>Le cheminement se fait par la loi de l’osmose; </a:t>
            </a:r>
            <a:r>
              <a:rPr lang="fr-FR" sz="3500" dirty="0" smtClean="0">
                <a:solidFill>
                  <a:srgbClr val="FF0000"/>
                </a:solidFill>
              </a:rPr>
              <a:t>elle doit par la suite atteindre les vaisseaux de xylème, et pour se faire, elle peut utiliser différentes voies:</a:t>
            </a:r>
          </a:p>
          <a:p>
            <a:r>
              <a:rPr lang="fr-FR" sz="3500" dirty="0" smtClean="0"/>
              <a:t>La </a:t>
            </a:r>
            <a:r>
              <a:rPr lang="fr-FR" sz="3500" b="1" dirty="0" smtClean="0"/>
              <a:t>voie </a:t>
            </a:r>
            <a:r>
              <a:rPr lang="fr-FR" sz="3500" b="1" dirty="0" err="1" smtClean="0"/>
              <a:t>apoplastique</a:t>
            </a:r>
            <a:r>
              <a:rPr lang="fr-FR" sz="3500" dirty="0" smtClean="0"/>
              <a:t>  : l’eau passe par les parois cellulaires </a:t>
            </a:r>
          </a:p>
          <a:p>
            <a:r>
              <a:rPr lang="fr-FR" sz="3500" dirty="0" smtClean="0"/>
              <a:t>La </a:t>
            </a:r>
            <a:r>
              <a:rPr lang="fr-FR" sz="3500" b="1" dirty="0" smtClean="0"/>
              <a:t>voie </a:t>
            </a:r>
            <a:r>
              <a:rPr lang="fr-FR" sz="3500" b="1" dirty="0" err="1" smtClean="0"/>
              <a:t>symplastique</a:t>
            </a:r>
            <a:r>
              <a:rPr lang="fr-FR" sz="3500" dirty="0" smtClean="0"/>
              <a:t> : l’eau passe de </a:t>
            </a:r>
            <a:r>
              <a:rPr lang="fr-FR" sz="3500" dirty="0" err="1" smtClean="0"/>
              <a:t>protoplaste</a:t>
            </a:r>
            <a:r>
              <a:rPr lang="fr-FR" sz="3500" dirty="0" smtClean="0"/>
              <a:t> (cytoplasme de la cellule végétale) en </a:t>
            </a:r>
            <a:r>
              <a:rPr lang="fr-FR" sz="3500" dirty="0" err="1" smtClean="0"/>
              <a:t>protoplaste</a:t>
            </a:r>
            <a:r>
              <a:rPr lang="fr-FR" sz="3500" dirty="0" smtClean="0"/>
              <a:t> par les </a:t>
            </a:r>
            <a:r>
              <a:rPr lang="fr-FR" sz="3500" dirty="0" err="1" smtClean="0"/>
              <a:t>plasmodesmes</a:t>
            </a:r>
            <a:r>
              <a:rPr lang="fr-FR" sz="3500" dirty="0" smtClean="0"/>
              <a:t> (au niveau des ponctuations) (figure 12 et 13). </a:t>
            </a:r>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714356"/>
            <a:ext cx="8229600" cy="4525963"/>
          </a:xfrm>
        </p:spPr>
        <p:txBody>
          <a:bodyPr>
            <a:normAutofit fontScale="92500" lnSpcReduction="10000"/>
          </a:bodyPr>
          <a:lstStyle/>
          <a:p>
            <a:r>
              <a:rPr lang="fr-FR" dirty="0" smtClean="0"/>
              <a:t>La </a:t>
            </a:r>
            <a:r>
              <a:rPr lang="fr-FR" b="1" dirty="0" smtClean="0"/>
              <a:t>voie </a:t>
            </a:r>
            <a:r>
              <a:rPr lang="fr-FR" b="1" dirty="0" err="1" smtClean="0"/>
              <a:t>transcellulaire</a:t>
            </a:r>
            <a:r>
              <a:rPr lang="fr-FR" dirty="0" smtClean="0"/>
              <a:t>, l’eau va de cellule en cellule, en passant par les vacuoles</a:t>
            </a:r>
          </a:p>
          <a:p>
            <a:pPr>
              <a:buNone/>
            </a:pPr>
            <a:endParaRPr lang="fr-FR" strike="sngStrike" dirty="0" smtClean="0"/>
          </a:p>
          <a:p>
            <a:pPr>
              <a:buNone/>
            </a:pPr>
            <a:endParaRPr lang="fr-FR" strike="sngStrike" dirty="0" smtClean="0"/>
          </a:p>
          <a:p>
            <a:r>
              <a:rPr lang="fr-FR" dirty="0" smtClean="0"/>
              <a:t>proche des vaisseaux de xylème, au niveau de l’endoderme il ya les </a:t>
            </a:r>
            <a:r>
              <a:rPr lang="fr-FR" b="1" dirty="0" smtClean="0"/>
              <a:t>cadres de </a:t>
            </a:r>
            <a:r>
              <a:rPr lang="fr-FR" b="1" dirty="0" err="1" smtClean="0"/>
              <a:t>Caspary</a:t>
            </a:r>
            <a:r>
              <a:rPr lang="fr-FR" dirty="0" smtClean="0"/>
              <a:t> ou bandes de </a:t>
            </a:r>
            <a:r>
              <a:rPr lang="fr-FR" dirty="0" err="1" smtClean="0"/>
              <a:t>caspary</a:t>
            </a:r>
            <a:r>
              <a:rPr lang="fr-FR" dirty="0" smtClean="0"/>
              <a:t>  qui jouent le rôle de filtre , est un épaississement subéreux en forme de cadre, empêche les transports par voie </a:t>
            </a:r>
            <a:r>
              <a:rPr lang="fr-FR" dirty="0" err="1" smtClean="0"/>
              <a:t>apoplasmique</a:t>
            </a:r>
            <a:r>
              <a:rPr lang="fr-FR" dirty="0" smtClean="0"/>
              <a:t> en obligeant la voie </a:t>
            </a:r>
            <a:r>
              <a:rPr lang="fr-FR" dirty="0" err="1" smtClean="0"/>
              <a:t>symplasmique</a:t>
            </a:r>
            <a:r>
              <a:rPr lang="fr-FR" dirty="0" smtClean="0"/>
              <a:t>.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857916"/>
          </a:xfrm>
        </p:spPr>
        <p:txBody>
          <a:bodyPr>
            <a:normAutofit/>
          </a:bodyPr>
          <a:lstStyle/>
          <a:p>
            <a:r>
              <a:rPr lang="fr-FR" dirty="0" smtClean="0"/>
              <a:t>Le règne végétal est subdivisé en deux grands groupes en fonction de l'organisation structurale du végétal : Présence d’un </a:t>
            </a:r>
            <a:r>
              <a:rPr lang="fr-FR" dirty="0" smtClean="0">
                <a:solidFill>
                  <a:srgbClr val="FF0000"/>
                </a:solidFill>
              </a:rPr>
              <a:t>Thalle</a:t>
            </a:r>
            <a:r>
              <a:rPr lang="fr-FR" dirty="0" smtClean="0"/>
              <a:t> ou d’un </a:t>
            </a:r>
            <a:r>
              <a:rPr lang="fr-FR" dirty="0" err="1" smtClean="0">
                <a:solidFill>
                  <a:srgbClr val="FF0000"/>
                </a:solidFill>
              </a:rPr>
              <a:t>Cormus</a:t>
            </a:r>
            <a:r>
              <a:rPr lang="fr-FR" dirty="0" smtClean="0"/>
              <a:t>, et donc on distingue les Thallophytes et les Cormophytes. </a:t>
            </a:r>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14282" y="357166"/>
            <a:ext cx="8229600" cy="4929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214546" y="5429264"/>
            <a:ext cx="6429420" cy="461665"/>
          </a:xfrm>
          <a:prstGeom prst="rect">
            <a:avLst/>
          </a:prstGeom>
          <a:noFill/>
        </p:spPr>
        <p:txBody>
          <a:bodyPr wrap="square" rtlCol="0">
            <a:spAutoFit/>
          </a:bodyPr>
          <a:lstStyle/>
          <a:p>
            <a:r>
              <a:rPr lang="fr-FR" sz="2400" dirty="0" smtClean="0"/>
              <a:t>Figure 12: transit de l’eau à l’intérieur des racines </a:t>
            </a:r>
            <a:endParaRPr lang="fr-FR"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571876"/>
            <a:ext cx="8929718" cy="428620"/>
          </a:xfrm>
        </p:spPr>
        <p:txBody>
          <a:bodyPr>
            <a:noAutofit/>
          </a:bodyPr>
          <a:lstStyle/>
          <a:p>
            <a:r>
              <a:rPr lang="fr-FR" sz="2000" b="1" dirty="0" smtClean="0">
                <a:latin typeface="Times New Roman" pitchFamily="18" charset="0"/>
                <a:cs typeface="Times New Roman" pitchFamily="18" charset="0"/>
              </a:rPr>
              <a:t>Figure</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13: Schéma récapitulatif des  voies de transport de l’eau : racine-xylème</a:t>
            </a:r>
            <a:endParaRPr lang="fr-FR" sz="2000" b="1" dirty="0">
              <a:latin typeface="Times New Roman" pitchFamily="18" charset="0"/>
              <a:cs typeface="Times New Roman" pitchFamily="18" charset="0"/>
            </a:endParaRPr>
          </a:p>
        </p:txBody>
      </p:sp>
      <p:pic>
        <p:nvPicPr>
          <p:cNvPr id="4" name="Espace réservé du contenu 3" descr="Mouvements d'eau dans la plante"/>
          <p:cNvPicPr>
            <a:picLocks noGrp="1"/>
          </p:cNvPicPr>
          <p:nvPr>
            <p:ph idx="1"/>
          </p:nvPr>
        </p:nvPicPr>
        <p:blipFill>
          <a:blip r:embed="rId2"/>
          <a:srcRect/>
          <a:stretch>
            <a:fillRect/>
          </a:stretch>
        </p:blipFill>
        <p:spPr bwMode="auto">
          <a:xfrm>
            <a:off x="285720" y="0"/>
            <a:ext cx="8229600" cy="33299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5"/>
            <a:ext cx="8229600" cy="2786081"/>
          </a:xfrm>
        </p:spPr>
        <p:txBody>
          <a:bodyPr>
            <a:normAutofit lnSpcReduction="10000"/>
          </a:bodyPr>
          <a:lstStyle/>
          <a:p>
            <a:pPr algn="just"/>
            <a:r>
              <a:rPr lang="fr-FR" sz="2800" dirty="0" smtClean="0"/>
              <a:t>Les bandes </a:t>
            </a:r>
            <a:r>
              <a:rPr lang="fr-FR" sz="2800" b="1" dirty="0" smtClean="0"/>
              <a:t>de </a:t>
            </a:r>
            <a:r>
              <a:rPr lang="fr-FR" sz="2800" b="1" dirty="0" err="1" smtClean="0"/>
              <a:t>Caspary</a:t>
            </a:r>
            <a:r>
              <a:rPr lang="fr-FR" sz="2800" dirty="0" smtClean="0"/>
              <a:t>, aussi appelées </a:t>
            </a:r>
            <a:r>
              <a:rPr lang="fr-FR" sz="2800" b="1" dirty="0" smtClean="0"/>
              <a:t>cadres de </a:t>
            </a:r>
            <a:r>
              <a:rPr lang="fr-FR" sz="2800" b="1" dirty="0" err="1" smtClean="0"/>
              <a:t>Caspary</a:t>
            </a:r>
            <a:r>
              <a:rPr lang="fr-FR" sz="2800" dirty="0" smtClean="0"/>
              <a:t>, est un épaississement subéreux en forme de cadre imperméables, présentes dans les racines primaires au niveau de l'</a:t>
            </a:r>
            <a:r>
              <a:rPr lang="fr-FR" sz="2800" dirty="0" smtClean="0">
                <a:hlinkClick r:id="rId2" tooltip="Endoderme"/>
              </a:rPr>
              <a:t>endoderme</a:t>
            </a:r>
            <a:r>
              <a:rPr lang="fr-FR" sz="2800" dirty="0" smtClean="0"/>
              <a:t> (Figure 14). Ces structures participent au transit de l'</a:t>
            </a:r>
            <a:r>
              <a:rPr lang="fr-FR" sz="2800" dirty="0" smtClean="0">
                <a:hlinkClick r:id="rId3" tooltip="Eau"/>
              </a:rPr>
              <a:t>eau</a:t>
            </a:r>
            <a:r>
              <a:rPr lang="fr-FR" sz="2800" dirty="0" smtClean="0"/>
              <a:t> à l'intérieur des racines. Empêchent  les transports par voie </a:t>
            </a:r>
            <a:r>
              <a:rPr lang="fr-FR" sz="2800" dirty="0" err="1" smtClean="0"/>
              <a:t>apoplasmique</a:t>
            </a:r>
            <a:r>
              <a:rPr lang="fr-FR" sz="2800" dirty="0" smtClean="0"/>
              <a:t> en </a:t>
            </a:r>
            <a:r>
              <a:rPr lang="fr-FR" sz="2800" u="sng" dirty="0" smtClean="0">
                <a:solidFill>
                  <a:srgbClr val="FF0000"/>
                </a:solidFill>
              </a:rPr>
              <a:t>obligeant</a:t>
            </a:r>
            <a:r>
              <a:rPr lang="fr-FR" sz="2800" dirty="0" smtClean="0"/>
              <a:t> </a:t>
            </a:r>
            <a:r>
              <a:rPr lang="fr-FR" sz="2800" b="1" dirty="0" smtClean="0"/>
              <a:t>la voie </a:t>
            </a:r>
            <a:r>
              <a:rPr lang="fr-FR" sz="2800" b="1" dirty="0" err="1" smtClean="0"/>
              <a:t>symplasmique</a:t>
            </a:r>
            <a:r>
              <a:rPr lang="fr-FR" sz="2800" b="1" dirty="0" smtClean="0"/>
              <a:t>.</a:t>
            </a:r>
          </a:p>
        </p:txBody>
      </p:sp>
      <p:pic>
        <p:nvPicPr>
          <p:cNvPr id="5" name="Espace réservé du contenu 12" descr="Architecture végétale - Cours Pharmacie"/>
          <p:cNvPicPr>
            <a:picLocks/>
          </p:cNvPicPr>
          <p:nvPr/>
        </p:nvPicPr>
        <p:blipFill>
          <a:blip r:embed="rId4"/>
          <a:srcRect/>
          <a:stretch>
            <a:fillRect/>
          </a:stretch>
        </p:blipFill>
        <p:spPr bwMode="auto">
          <a:xfrm>
            <a:off x="2000232" y="3500438"/>
            <a:ext cx="6000792" cy="2830506"/>
          </a:xfrm>
          <a:prstGeom prst="rect">
            <a:avLst/>
          </a:prstGeom>
          <a:noFill/>
          <a:ln w="9525">
            <a:noFill/>
            <a:miter lim="800000"/>
            <a:headEnd/>
            <a:tailEnd/>
          </a:ln>
        </p:spPr>
      </p:pic>
      <p:sp>
        <p:nvSpPr>
          <p:cNvPr id="6" name="ZoneTexte 5"/>
          <p:cNvSpPr txBox="1"/>
          <p:nvPr/>
        </p:nvSpPr>
        <p:spPr>
          <a:xfrm>
            <a:off x="2857488" y="6286520"/>
            <a:ext cx="3358996" cy="400110"/>
          </a:xfrm>
          <a:prstGeom prst="rect">
            <a:avLst/>
          </a:prstGeom>
          <a:noFill/>
        </p:spPr>
        <p:txBody>
          <a:bodyPr wrap="none" rtlCol="0">
            <a:spAutoFit/>
          </a:bodyPr>
          <a:lstStyle/>
          <a:p>
            <a:r>
              <a:rPr lang="fr-FR" sz="2000" b="1" dirty="0" smtClean="0">
                <a:latin typeface="Times New Roman" pitchFamily="18" charset="0"/>
                <a:cs typeface="Times New Roman" pitchFamily="18" charset="0"/>
              </a:rPr>
              <a:t>Figure 14: Cadre de </a:t>
            </a:r>
            <a:r>
              <a:rPr lang="fr-FR" sz="2000" b="1" dirty="0" err="1" smtClean="0">
                <a:latin typeface="Times New Roman" pitchFamily="18" charset="0"/>
                <a:cs typeface="Times New Roman" pitchFamily="18" charset="0"/>
              </a:rPr>
              <a:t>caspary</a:t>
            </a:r>
            <a:r>
              <a:rPr lang="fr-FR" sz="2000" b="1" dirty="0" smtClean="0">
                <a:latin typeface="Times New Roman" pitchFamily="18" charset="0"/>
                <a:cs typeface="Times New Roman" pitchFamily="18" charset="0"/>
              </a:rPr>
              <a:t> </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endParaRPr lang="fr-FR" dirty="0"/>
          </a:p>
        </p:txBody>
      </p:sp>
      <p:sp>
        <p:nvSpPr>
          <p:cNvPr id="3" name="Espace réservé du contenu 2"/>
          <p:cNvSpPr>
            <a:spLocks noGrp="1"/>
          </p:cNvSpPr>
          <p:nvPr>
            <p:ph idx="1"/>
          </p:nvPr>
        </p:nvSpPr>
        <p:spPr>
          <a:xfrm>
            <a:off x="285720" y="1000108"/>
            <a:ext cx="8229600" cy="4525963"/>
          </a:xfrm>
        </p:spPr>
        <p:txBody>
          <a:bodyPr/>
          <a:lstStyle/>
          <a:p>
            <a:pPr>
              <a:buNone/>
            </a:pP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500034" y="642918"/>
            <a:ext cx="8229600" cy="4525963"/>
          </a:xfrm>
        </p:spPr>
        <p:txBody>
          <a:bodyPr>
            <a:normAutofit lnSpcReduction="10000"/>
          </a:bodyPr>
          <a:lstStyle/>
          <a:p>
            <a:r>
              <a:rPr lang="fr-FR" dirty="0" smtClean="0"/>
              <a:t>La transpiration végétale est un mécanisme essentiel qui permet le maintien de l’équilibre hydrique chez les plantes. Ce mécanisme est continu et défini comme </a:t>
            </a:r>
            <a:r>
              <a:rPr lang="fr-FR" dirty="0" smtClean="0">
                <a:solidFill>
                  <a:srgbClr val="FF0000"/>
                </a:solidFill>
              </a:rPr>
              <a:t>l’émission d’eau à l’état de vapeur par les feuilles dans l’atmosphère.</a:t>
            </a:r>
            <a:r>
              <a:rPr lang="fr-FR" dirty="0" smtClean="0"/>
              <a:t>  Elle joue un rôle indirect mais principal dans l’absorption d’eau par la plante, et ceci grâce au fait qu’elle est le moteur de la montée de sève.  La transpiration se fait à deux niveaux :</a:t>
            </a:r>
            <a:endParaRPr lang="fr-FR" dirty="0"/>
          </a:p>
        </p:txBody>
      </p:sp>
      <p:sp>
        <p:nvSpPr>
          <p:cNvPr id="15" name="Titre 14"/>
          <p:cNvSpPr>
            <a:spLocks noGrp="1"/>
          </p:cNvSpPr>
          <p:nvPr>
            <p:ph type="title"/>
          </p:nvPr>
        </p:nvSpPr>
        <p:spPr>
          <a:xfrm>
            <a:off x="428596" y="357166"/>
            <a:ext cx="8229600" cy="500066"/>
          </a:xfrm>
        </p:spPr>
        <p:txBody>
          <a:bodyPr>
            <a:normAutofit fontScale="90000"/>
          </a:bodyPr>
          <a:lstStyle/>
          <a:p>
            <a:r>
              <a:rPr lang="fr-FR" b="1" dirty="0" smtClean="0"/>
              <a:t> La transpiration</a:t>
            </a:r>
            <a:br>
              <a:rPr lang="fr-FR" b="1" dirty="0" smtClean="0"/>
            </a:b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14876" y="500042"/>
            <a:ext cx="4000528" cy="4525963"/>
          </a:xfrm>
        </p:spPr>
        <p:txBody>
          <a:bodyPr>
            <a:normAutofit/>
          </a:bodyPr>
          <a:lstStyle/>
          <a:p>
            <a:r>
              <a:rPr lang="fr-FR" dirty="0" smtClean="0"/>
              <a:t>Au niveau de la </a:t>
            </a:r>
            <a:r>
              <a:rPr lang="fr-FR" b="1" u="sng" dirty="0" smtClean="0">
                <a:solidFill>
                  <a:srgbClr val="FF0000"/>
                </a:solidFill>
              </a:rPr>
              <a:t>cuticule</a:t>
            </a:r>
            <a:r>
              <a:rPr lang="fr-FR" dirty="0" smtClean="0"/>
              <a:t> des feuilles</a:t>
            </a:r>
          </a:p>
          <a:p>
            <a:endParaRPr lang="fr-FR" dirty="0" smtClean="0"/>
          </a:p>
          <a:p>
            <a:r>
              <a:rPr lang="fr-FR" dirty="0" smtClean="0"/>
              <a:t>5 à 10 % de la transpiration totale. </a:t>
            </a:r>
          </a:p>
          <a:p>
            <a:endParaRPr lang="fr-FR" dirty="0" smtClean="0"/>
          </a:p>
          <a:p>
            <a:r>
              <a:rPr lang="fr-FR" sz="2800" dirty="0" smtClean="0">
                <a:solidFill>
                  <a:srgbClr val="FF0000"/>
                </a:solidFill>
              </a:rPr>
              <a:t>Transpiration </a:t>
            </a:r>
            <a:r>
              <a:rPr lang="fr-FR" sz="2800" dirty="0" err="1" smtClean="0">
                <a:solidFill>
                  <a:srgbClr val="FF0000"/>
                </a:solidFill>
              </a:rPr>
              <a:t>cuticulaire</a:t>
            </a:r>
            <a:r>
              <a:rPr lang="fr-FR" sz="2800" dirty="0" smtClean="0">
                <a:solidFill>
                  <a:srgbClr val="FF0000"/>
                </a:solidFill>
              </a:rPr>
              <a:t> </a:t>
            </a:r>
            <a:endParaRPr lang="fr-FR" sz="2800" dirty="0">
              <a:solidFill>
                <a:srgbClr val="FF0000"/>
              </a:solidFill>
            </a:endParaRPr>
          </a:p>
        </p:txBody>
      </p:sp>
      <p:sp>
        <p:nvSpPr>
          <p:cNvPr id="6" name="Flèche vers le bas 5"/>
          <p:cNvSpPr/>
          <p:nvPr/>
        </p:nvSpPr>
        <p:spPr>
          <a:xfrm>
            <a:off x="6357950" y="1500174"/>
            <a:ext cx="48463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6429388" y="3214686"/>
            <a:ext cx="48463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14348" y="428605"/>
            <a:ext cx="3714776" cy="6524863"/>
          </a:xfrm>
          <a:prstGeom prst="rect">
            <a:avLst/>
          </a:prstGeom>
          <a:noFill/>
        </p:spPr>
        <p:txBody>
          <a:bodyPr wrap="square" rtlCol="0">
            <a:spAutoFit/>
          </a:bodyPr>
          <a:lstStyle/>
          <a:p>
            <a:pPr>
              <a:buFont typeface="Arial" pitchFamily="34" charset="0"/>
              <a:buChar char="•"/>
            </a:pPr>
            <a:r>
              <a:rPr lang="fr-FR" sz="3200" dirty="0" smtClean="0"/>
              <a:t>Au niveau des </a:t>
            </a:r>
            <a:r>
              <a:rPr lang="fr-FR" sz="3200" b="1" u="sng" dirty="0" smtClean="0">
                <a:solidFill>
                  <a:srgbClr val="FF0000"/>
                </a:solidFill>
              </a:rPr>
              <a:t>stomates</a:t>
            </a:r>
          </a:p>
          <a:p>
            <a:pPr>
              <a:buFont typeface="Arial" pitchFamily="34" charset="0"/>
              <a:buChar char="•"/>
            </a:pPr>
            <a:endParaRPr lang="fr-FR" sz="3200" dirty="0" smtClean="0"/>
          </a:p>
          <a:p>
            <a:pPr>
              <a:buFont typeface="Arial" pitchFamily="34" charset="0"/>
              <a:buChar char="•"/>
            </a:pPr>
            <a:r>
              <a:rPr lang="fr-FR" sz="3200" dirty="0" smtClean="0"/>
              <a:t>La majorité de la transpiration totale</a:t>
            </a:r>
          </a:p>
          <a:p>
            <a:endParaRPr lang="fr-FR" sz="3200" dirty="0" smtClean="0"/>
          </a:p>
          <a:p>
            <a:pPr>
              <a:buFont typeface="Arial" pitchFamily="34" charset="0"/>
              <a:buChar char="•"/>
            </a:pPr>
            <a:r>
              <a:rPr lang="fr-FR" sz="2800" dirty="0" smtClean="0">
                <a:solidFill>
                  <a:srgbClr val="FF0000"/>
                </a:solidFill>
              </a:rPr>
              <a:t>Transpiration stomatique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 </a:t>
            </a:r>
            <a:endParaRPr lang="fr-FR" dirty="0"/>
          </a:p>
        </p:txBody>
      </p:sp>
      <p:sp>
        <p:nvSpPr>
          <p:cNvPr id="9" name="Flèche vers le bas 8"/>
          <p:cNvSpPr/>
          <p:nvPr/>
        </p:nvSpPr>
        <p:spPr>
          <a:xfrm>
            <a:off x="2000232" y="1428736"/>
            <a:ext cx="48463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1928794" y="2928934"/>
            <a:ext cx="48463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42910" y="4786322"/>
            <a:ext cx="8072494" cy="1815882"/>
          </a:xfrm>
          <a:prstGeom prst="rect">
            <a:avLst/>
          </a:prstGeom>
          <a:noFill/>
        </p:spPr>
        <p:txBody>
          <a:bodyPr wrap="square" rtlCol="0">
            <a:spAutoFit/>
          </a:bodyPr>
          <a:lstStyle/>
          <a:p>
            <a:r>
              <a:rPr lang="fr-FR" sz="2800" dirty="0" smtClean="0"/>
              <a:t>Un arbre peut transpirer jusqu’à 220 litres par heures. La transpiration des plantes est comparable à la transpiration qu’effectuerait 1/6 de la transpiration d’un plan d’eau de même taille.</a:t>
            </a:r>
            <a:endParaRPr lang="fr-FR"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smtClean="0"/>
              <a:t>Stomates </a:t>
            </a:r>
            <a:endParaRPr lang="fr-FR" b="1" dirty="0"/>
          </a:p>
        </p:txBody>
      </p:sp>
      <p:sp>
        <p:nvSpPr>
          <p:cNvPr id="3" name="Espace réservé du contenu 2"/>
          <p:cNvSpPr>
            <a:spLocks noGrp="1"/>
          </p:cNvSpPr>
          <p:nvPr>
            <p:ph idx="1"/>
          </p:nvPr>
        </p:nvSpPr>
        <p:spPr>
          <a:xfrm>
            <a:off x="500034" y="1071546"/>
            <a:ext cx="8229600" cy="5643602"/>
          </a:xfrm>
        </p:spPr>
        <p:txBody>
          <a:bodyPr>
            <a:noAutofit/>
          </a:bodyPr>
          <a:lstStyle/>
          <a:p>
            <a:pPr>
              <a:buNone/>
            </a:pPr>
            <a:r>
              <a:rPr lang="fr-FR" sz="2400" b="1" u="sng" dirty="0" smtClean="0">
                <a:solidFill>
                  <a:srgbClr val="FF0000"/>
                </a:solidFill>
              </a:rPr>
              <a:t>Rappel </a:t>
            </a:r>
          </a:p>
          <a:p>
            <a:pPr algn="just">
              <a:buNone/>
            </a:pPr>
            <a:r>
              <a:rPr lang="fr-FR" sz="2400" dirty="0" smtClean="0"/>
              <a:t>• Siège des échanges gazeux (O2, CO2) et lieu de la transpiration (évaporation de l’eau sous forme de vapeur d’eau). </a:t>
            </a:r>
          </a:p>
          <a:p>
            <a:pPr algn="just">
              <a:buNone/>
            </a:pPr>
            <a:r>
              <a:rPr lang="fr-FR" sz="2400" dirty="0" smtClean="0"/>
              <a:t>• La transpiration : stomates ouverts, fixation du CO2 atmosphérique.</a:t>
            </a:r>
          </a:p>
          <a:p>
            <a:pPr algn="just">
              <a:buNone/>
            </a:pPr>
            <a:r>
              <a:rPr lang="fr-FR" sz="2400" dirty="0" smtClean="0"/>
              <a:t> • Fermeture des stomates lors d’un stress hydrique. </a:t>
            </a:r>
          </a:p>
          <a:p>
            <a:pPr algn="just">
              <a:buNone/>
            </a:pPr>
            <a:r>
              <a:rPr lang="fr-FR" sz="2400" dirty="0" smtClean="0"/>
              <a:t>• L’ouverture ou la fermeture des stomates est due à une déformation des cellules de garde. </a:t>
            </a:r>
          </a:p>
          <a:p>
            <a:pPr algn="just">
              <a:buNone/>
            </a:pPr>
            <a:r>
              <a:rPr lang="fr-FR" sz="2400" dirty="0" smtClean="0"/>
              <a:t>• Cette déformation dépend des forces osmotiques qui correspondent aux variations de la concentration de potassium intracellulaire. </a:t>
            </a:r>
          </a:p>
          <a:p>
            <a:pPr algn="just">
              <a:buNone/>
            </a:pPr>
            <a:r>
              <a:rPr lang="fr-FR" sz="2400" dirty="0" smtClean="0"/>
              <a:t>• </a:t>
            </a:r>
            <a:r>
              <a:rPr lang="fr-FR" sz="2400" b="1" dirty="0" smtClean="0">
                <a:solidFill>
                  <a:srgbClr val="FF0000"/>
                </a:solidFill>
              </a:rPr>
              <a:t>K+ est le principal responsable des variations de pressions osmotiques observées. Il est indispensable pour le fonctionnement des stomates.</a:t>
            </a:r>
            <a:endParaRPr lang="fr-FR" sz="2400" b="1"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r>
              <a:rPr lang="fr-FR" sz="4000" b="1" dirty="0" smtClean="0"/>
              <a:t>Mécanismes d’ouverture des stomates</a:t>
            </a:r>
            <a:r>
              <a:rPr lang="fr-FR" b="1" dirty="0" smtClean="0"/>
              <a:t/>
            </a:r>
            <a:br>
              <a:rPr lang="fr-FR" b="1" dirty="0" smtClean="0"/>
            </a:br>
            <a:endParaRPr lang="fr-FR" dirty="0"/>
          </a:p>
        </p:txBody>
      </p:sp>
      <p:pic>
        <p:nvPicPr>
          <p:cNvPr id="4" name="Espace réservé du contenu 3" descr="https://www.cours-pharmacie.com/images/stomates-ouverture-fermeture.jpg"/>
          <p:cNvPicPr>
            <a:picLocks noGrp="1"/>
          </p:cNvPicPr>
          <p:nvPr>
            <p:ph idx="1"/>
          </p:nvPr>
        </p:nvPicPr>
        <p:blipFill>
          <a:blip r:embed="rId2"/>
          <a:srcRect/>
          <a:stretch>
            <a:fillRect/>
          </a:stretch>
        </p:blipFill>
        <p:spPr bwMode="auto">
          <a:xfrm>
            <a:off x="285720" y="642918"/>
            <a:ext cx="464347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p:cNvSpPr txBox="1"/>
          <p:nvPr/>
        </p:nvSpPr>
        <p:spPr>
          <a:xfrm>
            <a:off x="5143504" y="642918"/>
            <a:ext cx="3500462" cy="5078313"/>
          </a:xfrm>
          <a:prstGeom prst="rect">
            <a:avLst/>
          </a:prstGeom>
          <a:noFill/>
        </p:spPr>
        <p:txBody>
          <a:bodyPr wrap="square" rtlCol="0">
            <a:spAutoFit/>
          </a:bodyPr>
          <a:lstStyle/>
          <a:p>
            <a:pPr>
              <a:buFont typeface="Wingdings" pitchFamily="2" charset="2"/>
              <a:buChar char="ü"/>
            </a:pPr>
            <a:r>
              <a:rPr lang="fr-FR" dirty="0" smtClean="0"/>
              <a:t>La transpiration stomatique varie suivant l’ouverture et à la fermeture des stomates, liées aux différences de pressions osmotiques dans les cellules de garde. (</a:t>
            </a:r>
            <a:r>
              <a:rPr lang="fr-FR" b="1" dirty="0" smtClean="0"/>
              <a:t>figure 14</a:t>
            </a:r>
            <a:r>
              <a:rPr lang="fr-FR" dirty="0" smtClean="0"/>
              <a:t>).</a:t>
            </a:r>
          </a:p>
          <a:p>
            <a:pPr>
              <a:buFont typeface="Wingdings" pitchFamily="2" charset="2"/>
              <a:buChar char="ü"/>
            </a:pPr>
            <a:r>
              <a:rPr lang="fr-FR" dirty="0" smtClean="0"/>
              <a:t>les cellules de garde (les stomates) s’ouvrent ou se ferment selon les forces osmotiques qui correspondent aux variations de la concentration de potassium K+ intracellulaire. </a:t>
            </a:r>
          </a:p>
          <a:p>
            <a:pPr>
              <a:buFont typeface="Wingdings" pitchFamily="2" charset="2"/>
              <a:buChar char="ü"/>
            </a:pPr>
            <a:r>
              <a:rPr lang="fr-FR" dirty="0" smtClean="0"/>
              <a:t>augmentation des concentrations potassiques entraîne une turgescence des cellules de gardes, et ainsi une ouverture des stomates.</a:t>
            </a:r>
          </a:p>
          <a:p>
            <a:endParaRPr lang="fr-FR" dirty="0"/>
          </a:p>
        </p:txBody>
      </p:sp>
      <p:sp>
        <p:nvSpPr>
          <p:cNvPr id="6" name="ZoneTexte 5"/>
          <p:cNvSpPr txBox="1"/>
          <p:nvPr/>
        </p:nvSpPr>
        <p:spPr>
          <a:xfrm>
            <a:off x="785786" y="5143512"/>
            <a:ext cx="3489097" cy="369332"/>
          </a:xfrm>
          <a:prstGeom prst="rect">
            <a:avLst/>
          </a:prstGeom>
          <a:noFill/>
        </p:spPr>
        <p:txBody>
          <a:bodyPr wrap="none" rtlCol="0">
            <a:spAutoFit/>
          </a:bodyPr>
          <a:lstStyle/>
          <a:p>
            <a:r>
              <a:rPr lang="fr-FR" b="1" dirty="0" smtClean="0"/>
              <a:t>Figure 14: Ouverture des stomates </a:t>
            </a:r>
            <a:endParaRPr lang="fr-FR" b="1" dirty="0"/>
          </a:p>
        </p:txBody>
      </p:sp>
      <p:sp>
        <p:nvSpPr>
          <p:cNvPr id="7" name="ZoneTexte 6"/>
          <p:cNvSpPr txBox="1"/>
          <p:nvPr/>
        </p:nvSpPr>
        <p:spPr>
          <a:xfrm>
            <a:off x="428596" y="5572140"/>
            <a:ext cx="8358246" cy="1015663"/>
          </a:xfrm>
          <a:prstGeom prst="rect">
            <a:avLst/>
          </a:prstGeom>
          <a:noFill/>
        </p:spPr>
        <p:txBody>
          <a:bodyPr wrap="square" rtlCol="0">
            <a:spAutoFit/>
          </a:bodyPr>
          <a:lstStyle/>
          <a:p>
            <a:r>
              <a:rPr lang="fr-FR" sz="2000" dirty="0" smtClean="0"/>
              <a:t>En effet, lorsque les cellules de garde sont turgescentes (gonflées d’eau), la paroi extérieure </a:t>
            </a:r>
            <a:r>
              <a:rPr lang="fr-FR" sz="2000" b="1" dirty="0" smtClean="0"/>
              <a:t>plus mince et plus souple </a:t>
            </a:r>
            <a:r>
              <a:rPr lang="fr-FR" sz="2000" dirty="0" smtClean="0"/>
              <a:t>se dilate plus que la paroi interne qui est </a:t>
            </a:r>
            <a:r>
              <a:rPr lang="fr-FR" sz="2000" b="1" dirty="0" smtClean="0"/>
              <a:t>plus épaisse et plus rigide </a:t>
            </a:r>
            <a:r>
              <a:rPr lang="fr-FR" sz="2000" dirty="0" smtClean="0"/>
              <a:t>:</a:t>
            </a:r>
            <a:endParaRPr lang="fr-FR"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Rôle de la transpiration dans la circulation de la sève brute</a:t>
            </a:r>
            <a:r>
              <a:rPr lang="fr-FR" b="1" dirty="0" smtClean="0"/>
              <a:t/>
            </a:r>
            <a:br>
              <a:rPr lang="fr-FR" b="1" dirty="0" smtClean="0"/>
            </a:br>
            <a:endParaRPr lang="fr-FR" dirty="0"/>
          </a:p>
        </p:txBody>
      </p:sp>
      <p:sp>
        <p:nvSpPr>
          <p:cNvPr id="3" name="Espace réservé du contenu 2"/>
          <p:cNvSpPr>
            <a:spLocks noGrp="1"/>
          </p:cNvSpPr>
          <p:nvPr>
            <p:ph idx="1"/>
          </p:nvPr>
        </p:nvSpPr>
        <p:spPr/>
        <p:txBody>
          <a:bodyPr/>
          <a:lstStyle/>
          <a:p>
            <a:r>
              <a:rPr lang="fr-FR" sz="2800" dirty="0" smtClean="0"/>
              <a:t>La sève brute est une solution très diluée de faible pression osmotique. La sève circule dans les vaisseaux de bois (xylème) à une vitesse de 1 à 6 m/h, jusqu’à 100 m/h pour une transpiration maximale.</a:t>
            </a:r>
          </a:p>
          <a:p>
            <a:r>
              <a:rPr lang="fr-FR" sz="2800" dirty="0" smtClean="0"/>
              <a:t>L’eau est transpirée par la feuille, d’autant plus que la demande climatique est élevée. Elle « coule » depuis le sol où elle est peu retenue (fort potentiel hydrique) vers les feuilles où elle est plus retenue (faible potentiel hydrique).</a:t>
            </a:r>
          </a:p>
          <a:p>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229600" cy="6000792"/>
          </a:xfrm>
        </p:spPr>
        <p:txBody>
          <a:bodyPr>
            <a:normAutofit fontScale="92500" lnSpcReduction="20000"/>
          </a:bodyPr>
          <a:lstStyle/>
          <a:p>
            <a:r>
              <a:rPr lang="fr-FR" dirty="0" smtClean="0"/>
              <a:t>Plus la plante transpire plus la succion sera efficace, et plus la plante absorbera de l’eau dans le sol. </a:t>
            </a:r>
          </a:p>
          <a:p>
            <a:pPr>
              <a:buNone/>
            </a:pPr>
            <a:r>
              <a:rPr lang="fr-FR" dirty="0" smtClean="0"/>
              <a:t>• L’absorption de l’eau est donc liée étroitement à la transpiration qui crée un appel d’eau le long de la tige jusqu’aux feuilles.</a:t>
            </a:r>
          </a:p>
          <a:p>
            <a:r>
              <a:rPr lang="fr-FR" dirty="0" smtClean="0"/>
              <a:t>La  plante utilise ainsi des phénomènes de variations de l’ouverture des stomates afin de faire varier la force d’absorption lorsque le sol ou l’air est trop sec. Mais ceci n’est vrai que jusqu’à un certain seuil au-delà duquel la plante sera à un stade de stress hydrique trop important, l’obligeant à fermer les stomates afin de se préserver.</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642918"/>
            <a:ext cx="8229600" cy="4525963"/>
          </a:xfrm>
        </p:spPr>
        <p:txBody>
          <a:bodyPr/>
          <a:lstStyle/>
          <a:p>
            <a:r>
              <a:rPr lang="fr-FR" b="1" dirty="0" smtClean="0">
                <a:solidFill>
                  <a:srgbClr val="FF0000"/>
                </a:solidFill>
              </a:rPr>
              <a:t>Les Thallophytes </a:t>
            </a:r>
          </a:p>
          <a:p>
            <a:pPr algn="just">
              <a:buNone/>
            </a:pPr>
            <a:r>
              <a:rPr lang="fr-FR" dirty="0" smtClean="0"/>
              <a:t>Ce sont des végétaux dont la structure est très simple appelé thalle, le thalle est composé par des cellules qui se ressemblent sans différenciation physiologiques où on ne peut distinguer ni racine, ni tige, ni feuilles ni vaisseaux conducteurs. Certaines thallophytes sont unicellulaires et d’autre pluricellulaire. </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r>
              <a:rPr lang="fr-FR" b="1" u="sng" dirty="0" smtClean="0"/>
              <a:t>Facteurs influençant la transpiration</a:t>
            </a:r>
            <a:r>
              <a:rPr lang="fr-FR" b="1" dirty="0" smtClean="0"/>
              <a:t/>
            </a:r>
            <a:br>
              <a:rPr lang="fr-FR" b="1" dirty="0" smtClean="0"/>
            </a:br>
            <a:endParaRPr lang="fr-FR" dirty="0"/>
          </a:p>
        </p:txBody>
      </p:sp>
      <p:sp>
        <p:nvSpPr>
          <p:cNvPr id="3" name="Espace réservé du contenu 2"/>
          <p:cNvSpPr>
            <a:spLocks noGrp="1"/>
          </p:cNvSpPr>
          <p:nvPr>
            <p:ph idx="1"/>
          </p:nvPr>
        </p:nvSpPr>
        <p:spPr>
          <a:xfrm>
            <a:off x="285720" y="785794"/>
            <a:ext cx="8429684" cy="5715040"/>
          </a:xfrm>
        </p:spPr>
        <p:txBody>
          <a:bodyPr>
            <a:normAutofit fontScale="92500" lnSpcReduction="10000"/>
          </a:bodyPr>
          <a:lstStyle/>
          <a:p>
            <a:pPr>
              <a:buNone/>
            </a:pPr>
            <a:r>
              <a:rPr lang="fr-FR" b="1" dirty="0" smtClean="0">
                <a:solidFill>
                  <a:srgbClr val="FF0000"/>
                </a:solidFill>
              </a:rPr>
              <a:t>1- Facteurs structuraux </a:t>
            </a:r>
            <a:r>
              <a:rPr lang="fr-FR" b="1" u="sng" dirty="0" smtClean="0">
                <a:solidFill>
                  <a:srgbClr val="FF0000"/>
                </a:solidFill>
              </a:rPr>
              <a:t>(</a:t>
            </a:r>
            <a:r>
              <a:rPr lang="fr-FR" dirty="0" smtClean="0"/>
              <a:t>anatomie)</a:t>
            </a:r>
            <a:endParaRPr lang="fr-FR" b="1" u="sng" dirty="0" smtClean="0">
              <a:solidFill>
                <a:srgbClr val="FF0000"/>
              </a:solidFill>
            </a:endParaRPr>
          </a:p>
          <a:p>
            <a:pPr>
              <a:buFont typeface="Wingdings" pitchFamily="2" charset="2"/>
              <a:buChar char="Ø"/>
            </a:pPr>
            <a:r>
              <a:rPr lang="fr-FR" u="sng" dirty="0" smtClean="0">
                <a:solidFill>
                  <a:srgbClr val="FF0000"/>
                </a:solidFill>
              </a:rPr>
              <a:t>La </a:t>
            </a:r>
            <a:r>
              <a:rPr lang="fr-FR" b="1" u="sng" dirty="0" smtClean="0">
                <a:solidFill>
                  <a:srgbClr val="FF0000"/>
                </a:solidFill>
              </a:rPr>
              <a:t>surface foliaire</a:t>
            </a:r>
            <a:r>
              <a:rPr lang="fr-FR" dirty="0" smtClean="0"/>
              <a:t> correspond à la surface des feuilles de la plante. Les stomates étant présents au niveau des feuilles, sa réduction (chute des feuilles, feuilles réduites à des aiguilles, …) permet une baisse de la transpiration.</a:t>
            </a:r>
          </a:p>
          <a:p>
            <a:pPr>
              <a:buFont typeface="Wingdings" pitchFamily="2" charset="2"/>
              <a:buChar char="Ø"/>
            </a:pPr>
            <a:r>
              <a:rPr lang="fr-FR" u="sng" dirty="0" smtClean="0">
                <a:solidFill>
                  <a:srgbClr val="FF0000"/>
                </a:solidFill>
              </a:rPr>
              <a:t>La </a:t>
            </a:r>
            <a:r>
              <a:rPr lang="fr-FR" b="1" u="sng" dirty="0" smtClean="0">
                <a:solidFill>
                  <a:srgbClr val="FF0000"/>
                </a:solidFill>
              </a:rPr>
              <a:t>constitution foliaire</a:t>
            </a:r>
            <a:r>
              <a:rPr lang="fr-FR" dirty="0" smtClean="0"/>
              <a:t>, en effet certaines espèces de plantes vivant en climat aride, présentent un collenchyme qui permet un épaississement de la feuille par de la cellulose ou une cuticule épaisse qui est imperméable au gaz permettant une protection contre les pertes d’eau. </a:t>
            </a:r>
          </a:p>
          <a:p>
            <a:pPr>
              <a:buFont typeface="Wingdings" pitchFamily="2" charset="2"/>
              <a:buChar char="Ø"/>
            </a:pPr>
            <a:r>
              <a:rPr lang="fr-FR" u="sng" dirty="0" smtClean="0">
                <a:solidFill>
                  <a:srgbClr val="FF0000"/>
                </a:solidFill>
              </a:rPr>
              <a:t>La </a:t>
            </a:r>
            <a:r>
              <a:rPr lang="fr-FR" b="1" u="sng" dirty="0" smtClean="0">
                <a:solidFill>
                  <a:srgbClr val="FF0000"/>
                </a:solidFill>
              </a:rPr>
              <a:t>densité des stomates</a:t>
            </a:r>
            <a:endParaRPr lang="fr-FR" u="sng" dirty="0" smtClean="0">
              <a:solidFill>
                <a:srgbClr val="FF0000"/>
              </a:solidFill>
            </a:endParaRPr>
          </a:p>
          <a:p>
            <a:pPr>
              <a:buNone/>
            </a:pPr>
            <a:endParaRPr lang="fr-FR" b="1" dirty="0" smtClean="0">
              <a:solidFill>
                <a:srgbClr val="FF0000"/>
              </a:solidFill>
            </a:endParaRPr>
          </a:p>
          <a:p>
            <a:pPr>
              <a:buNone/>
            </a:pP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715404" cy="654032"/>
          </a:xfrm>
        </p:spPr>
        <p:txBody>
          <a:bodyPr>
            <a:normAutofit fontScale="90000"/>
          </a:bodyPr>
          <a:lstStyle/>
          <a:p>
            <a:pPr algn="l"/>
            <a:r>
              <a:rPr lang="fr-FR" sz="4000" b="1" dirty="0" smtClean="0">
                <a:solidFill>
                  <a:srgbClr val="FF0000"/>
                </a:solidFill>
              </a:rPr>
              <a:t>2- </a:t>
            </a:r>
            <a:r>
              <a:rPr lang="fr-FR" sz="4000" b="1" u="sng" dirty="0" smtClean="0">
                <a:solidFill>
                  <a:srgbClr val="FF0000"/>
                </a:solidFill>
              </a:rPr>
              <a:t>Facteurs externes </a:t>
            </a:r>
            <a:r>
              <a:rPr lang="fr-FR" sz="3100" u="sng" dirty="0" smtClean="0"/>
              <a:t>(</a:t>
            </a:r>
            <a:r>
              <a:rPr lang="fr-FR" sz="3100" dirty="0" smtClean="0"/>
              <a:t>l’environnement de la plante)</a:t>
            </a:r>
            <a:r>
              <a:rPr lang="fr-FR" b="1" dirty="0" smtClean="0"/>
              <a:t/>
            </a:r>
            <a:br>
              <a:rPr lang="fr-FR" b="1" dirty="0" smtClean="0"/>
            </a:br>
            <a:endParaRPr lang="fr-FR" dirty="0"/>
          </a:p>
        </p:txBody>
      </p:sp>
      <p:sp>
        <p:nvSpPr>
          <p:cNvPr id="3" name="Espace réservé du contenu 2"/>
          <p:cNvSpPr>
            <a:spLocks noGrp="1"/>
          </p:cNvSpPr>
          <p:nvPr>
            <p:ph idx="1"/>
          </p:nvPr>
        </p:nvSpPr>
        <p:spPr>
          <a:xfrm>
            <a:off x="214282" y="1000108"/>
            <a:ext cx="8929718" cy="5572164"/>
          </a:xfrm>
        </p:spPr>
        <p:txBody>
          <a:bodyPr>
            <a:normAutofit fontScale="85000" lnSpcReduction="10000"/>
          </a:bodyPr>
          <a:lstStyle/>
          <a:p>
            <a:pPr algn="just"/>
            <a:r>
              <a:rPr lang="fr-FR" b="1" u="sng" dirty="0" smtClean="0">
                <a:solidFill>
                  <a:srgbClr val="FF0000"/>
                </a:solidFill>
              </a:rPr>
              <a:t>La nature du sol </a:t>
            </a:r>
            <a:r>
              <a:rPr lang="fr-FR" b="1" dirty="0" smtClean="0">
                <a:solidFill>
                  <a:srgbClr val="FF0000"/>
                </a:solidFill>
              </a:rPr>
              <a:t>:</a:t>
            </a:r>
            <a:r>
              <a:rPr lang="fr-FR" dirty="0" smtClean="0"/>
              <a:t> Un sol chargé en ion possède une </a:t>
            </a:r>
            <a:r>
              <a:rPr lang="fr-FR" b="1" dirty="0" smtClean="0"/>
              <a:t>pression osmotique plus élevée</a:t>
            </a:r>
            <a:r>
              <a:rPr lang="fr-FR" dirty="0" smtClean="0"/>
              <a:t>, ce qui nécessite une augmentation de la </a:t>
            </a:r>
            <a:r>
              <a:rPr lang="fr-FR" b="1" dirty="0" smtClean="0"/>
              <a:t>succion</a:t>
            </a:r>
            <a:r>
              <a:rPr lang="fr-FR" dirty="0" smtClean="0"/>
              <a:t> des plantes concernées et ainsi de la </a:t>
            </a:r>
            <a:r>
              <a:rPr lang="fr-FR" b="1" dirty="0" smtClean="0"/>
              <a:t>transpiration, </a:t>
            </a:r>
            <a:r>
              <a:rPr lang="fr-FR" dirty="0" smtClean="0"/>
              <a:t>puis</a:t>
            </a:r>
            <a:r>
              <a:rPr lang="fr-FR" b="1" dirty="0" smtClean="0"/>
              <a:t> </a:t>
            </a:r>
            <a:r>
              <a:rPr lang="fr-FR" dirty="0" smtClean="0"/>
              <a:t>les stomates se fermes diminuant la transpiration afin de se préserver.</a:t>
            </a:r>
          </a:p>
          <a:p>
            <a:r>
              <a:rPr lang="fr-FR" b="1" u="sng" dirty="0" smtClean="0">
                <a:solidFill>
                  <a:srgbClr val="FF0000"/>
                </a:solidFill>
              </a:rPr>
              <a:t>L’humidité de l’air </a:t>
            </a:r>
            <a:r>
              <a:rPr lang="fr-FR" b="1" dirty="0" smtClean="0">
                <a:solidFill>
                  <a:srgbClr val="FF0000"/>
                </a:solidFill>
              </a:rPr>
              <a:t>: </a:t>
            </a:r>
            <a:r>
              <a:rPr lang="fr-FR" dirty="0" smtClean="0"/>
              <a:t>Il faut comprendre que les </a:t>
            </a:r>
            <a:r>
              <a:rPr lang="fr-FR" b="1" dirty="0" smtClean="0"/>
              <a:t>cellules épidermiques </a:t>
            </a:r>
            <a:r>
              <a:rPr lang="fr-FR" dirty="0" smtClean="0"/>
              <a:t>perdent leur eau plus facilement que les </a:t>
            </a:r>
            <a:r>
              <a:rPr lang="fr-FR" b="1" dirty="0" smtClean="0"/>
              <a:t>cellules stomatiques </a:t>
            </a:r>
            <a:r>
              <a:rPr lang="fr-FR" dirty="0" smtClean="0"/>
              <a:t>dont la paroi est plus   épaisse. une </a:t>
            </a:r>
            <a:r>
              <a:rPr lang="fr-FR" b="1" dirty="0" smtClean="0"/>
              <a:t>sécheresse modérée</a:t>
            </a:r>
            <a:r>
              <a:rPr lang="fr-FR" dirty="0" smtClean="0"/>
              <a:t> provoque une diminution de la turgescence des cellules épidermiques sans modifier notablement celle des cellules stomatiques. La pression exercée par les cellules épidermiques sur les cellules stomatiques diminue , Les stomates s'ouvrent et la </a:t>
            </a:r>
            <a:r>
              <a:rPr lang="fr-FR" b="1" dirty="0" smtClean="0">
                <a:solidFill>
                  <a:srgbClr val="FF0000"/>
                </a:solidFill>
              </a:rPr>
              <a:t>transpiration augmente</a:t>
            </a:r>
            <a:endParaRPr lang="fr-FR" b="1"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14290"/>
            <a:ext cx="8358246" cy="6072230"/>
          </a:xfrm>
        </p:spPr>
        <p:txBody>
          <a:bodyPr>
            <a:normAutofit fontScale="92500" lnSpcReduction="10000"/>
          </a:bodyPr>
          <a:lstStyle/>
          <a:p>
            <a:r>
              <a:rPr lang="fr-FR" dirty="0" smtClean="0"/>
              <a:t>Si la sécheresse de l’air augmente au dessus d’un certain </a:t>
            </a:r>
            <a:r>
              <a:rPr lang="fr-FR" b="1" dirty="0" smtClean="0"/>
              <a:t>seuil</a:t>
            </a:r>
            <a:r>
              <a:rPr lang="fr-FR" dirty="0" smtClean="0"/>
              <a:t>, au point d’entraîner l’évaporation de l’eau des cellules stomatiques, la diminution de leur turgescence tend à les accoler plus étroitement ce qui diminue le diamètre des ostioles et aboutit à une </a:t>
            </a:r>
            <a:r>
              <a:rPr lang="fr-FR" b="1" dirty="0" smtClean="0"/>
              <a:t>diminution de la transpiration</a:t>
            </a:r>
            <a:r>
              <a:rPr lang="fr-FR" dirty="0" smtClean="0"/>
              <a:t>.</a:t>
            </a:r>
          </a:p>
          <a:p>
            <a:r>
              <a:rPr lang="fr-FR" dirty="0" smtClean="0">
                <a:solidFill>
                  <a:srgbClr val="FF0000"/>
                </a:solidFill>
              </a:rPr>
              <a:t>L’</a:t>
            </a:r>
            <a:r>
              <a:rPr lang="fr-FR" b="1" dirty="0" smtClean="0">
                <a:solidFill>
                  <a:srgbClr val="FF0000"/>
                </a:solidFill>
              </a:rPr>
              <a:t>agitation de l’air :</a:t>
            </a:r>
            <a:r>
              <a:rPr lang="fr-FR" dirty="0" smtClean="0"/>
              <a:t> Le vent a d’autant plus un pouvoir </a:t>
            </a:r>
            <a:r>
              <a:rPr lang="fr-FR" u="sng" dirty="0" smtClean="0"/>
              <a:t>desséchant</a:t>
            </a:r>
            <a:r>
              <a:rPr lang="fr-FR" dirty="0" smtClean="0"/>
              <a:t> qu’il </a:t>
            </a:r>
            <a:r>
              <a:rPr lang="fr-FR" b="1" dirty="0" smtClean="0"/>
              <a:t>élimine</a:t>
            </a:r>
            <a:r>
              <a:rPr lang="fr-FR" dirty="0" smtClean="0"/>
              <a:t> la « </a:t>
            </a:r>
            <a:r>
              <a:rPr lang="fr-FR" b="1" dirty="0" smtClean="0"/>
              <a:t>couche limite </a:t>
            </a:r>
            <a:r>
              <a:rPr lang="fr-FR" dirty="0" smtClean="0"/>
              <a:t>» qui protège les feuilles l’augmentation de l’agitation de l’air entraîne tout d’abord </a:t>
            </a:r>
            <a:r>
              <a:rPr lang="fr-FR" b="1" dirty="0" smtClean="0"/>
              <a:t>l’ouverture des stomates</a:t>
            </a:r>
            <a:r>
              <a:rPr lang="fr-FR" dirty="0" smtClean="0"/>
              <a:t>. Cependant, si l’agitation dépasse un certaine seuil, elle entraînera leur fermeture..</a:t>
            </a:r>
          </a:p>
          <a:p>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57166"/>
            <a:ext cx="8858280" cy="6500834"/>
          </a:xfrm>
        </p:spPr>
        <p:txBody>
          <a:bodyPr>
            <a:normAutofit fontScale="92500" lnSpcReduction="10000"/>
          </a:bodyPr>
          <a:lstStyle/>
          <a:p>
            <a:r>
              <a:rPr lang="fr-FR" b="1" dirty="0" smtClean="0">
                <a:solidFill>
                  <a:srgbClr val="FF0000"/>
                </a:solidFill>
              </a:rPr>
              <a:t>La température : </a:t>
            </a:r>
            <a:r>
              <a:rPr lang="fr-FR" dirty="0" smtClean="0"/>
              <a:t>La température agît également sur l’évaporation de l’eau cellulaire. En effet, son augmentation entraîne de la même manière une augmentation de l’ouverture des stomates et donc de la transpiration. De plus, lorsque la température dépasse un certain seuil (environ 30°C), elle provoque la fermeture des stomates et donc une diminution de la transpiration.</a:t>
            </a:r>
          </a:p>
          <a:p>
            <a:r>
              <a:rPr lang="fr-FR" b="1" dirty="0" smtClean="0">
                <a:solidFill>
                  <a:srgbClr val="FF0000"/>
                </a:solidFill>
              </a:rPr>
              <a:t>La luminosité </a:t>
            </a:r>
            <a:r>
              <a:rPr lang="fr-FR" b="1" dirty="0" smtClean="0"/>
              <a:t>:</a:t>
            </a:r>
            <a:r>
              <a:rPr lang="fr-FR" dirty="0" smtClean="0"/>
              <a:t> La lumière entraîne, pour la majorité des plantes, </a:t>
            </a:r>
            <a:r>
              <a:rPr lang="fr-FR" dirty="0" smtClean="0">
                <a:solidFill>
                  <a:srgbClr val="FF0000"/>
                </a:solidFill>
              </a:rPr>
              <a:t>l’ouverture des stomates </a:t>
            </a:r>
            <a:r>
              <a:rPr lang="fr-FR" dirty="0" smtClean="0"/>
              <a:t>et donc </a:t>
            </a:r>
            <a:r>
              <a:rPr lang="fr-FR" b="1" dirty="0" smtClean="0"/>
              <a:t>l’augmentation</a:t>
            </a:r>
            <a:r>
              <a:rPr lang="fr-FR" dirty="0" smtClean="0"/>
              <a:t> de la </a:t>
            </a:r>
            <a:r>
              <a:rPr lang="fr-FR" b="1" dirty="0" smtClean="0"/>
              <a:t>transpiration</a:t>
            </a:r>
            <a:r>
              <a:rPr lang="fr-FR" dirty="0" smtClean="0"/>
              <a:t>. Cependant, la sensibilité des plantes varie selon l’espèce ; la lumière n’a pas d’action sur l’évaporation de l’eau cellulaire, mais sur le métabolisme des cellules stomatiques. </a:t>
            </a:r>
          </a:p>
          <a:p>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918" y="0"/>
            <a:ext cx="5572164" cy="571504"/>
          </a:xfrm>
        </p:spPr>
        <p:txBody>
          <a:bodyPr>
            <a:normAutofit fontScale="90000"/>
          </a:bodyPr>
          <a:lstStyle/>
          <a:p>
            <a:r>
              <a:rPr lang="fr-FR" sz="4000" b="1" dirty="0" smtClean="0"/>
              <a:t>Nutrition Minérale</a:t>
            </a:r>
            <a:endParaRPr lang="fr-FR" sz="4000" b="1" dirty="0"/>
          </a:p>
        </p:txBody>
      </p:sp>
      <p:sp>
        <p:nvSpPr>
          <p:cNvPr id="3" name="Espace réservé du contenu 2"/>
          <p:cNvSpPr>
            <a:spLocks noGrp="1"/>
          </p:cNvSpPr>
          <p:nvPr>
            <p:ph idx="1"/>
          </p:nvPr>
        </p:nvSpPr>
        <p:spPr>
          <a:xfrm>
            <a:off x="142844" y="714356"/>
            <a:ext cx="8786874" cy="4525963"/>
          </a:xfrm>
        </p:spPr>
        <p:txBody>
          <a:bodyPr>
            <a:normAutofit fontScale="92500"/>
          </a:bodyPr>
          <a:lstStyle/>
          <a:p>
            <a:r>
              <a:rPr lang="fr-FR" dirty="0" smtClean="0"/>
              <a:t>La plante se nourrit de sels minéraux qui existent dans le sol sous forme d’ions et qui pénètrent dans les racines. </a:t>
            </a:r>
          </a:p>
          <a:p>
            <a:r>
              <a:rPr lang="fr-FR" dirty="0" smtClean="0"/>
              <a:t>Les racines des plantes puisent dans le sol des minéraux indispensables à leur croissance et à leur développement.</a:t>
            </a:r>
          </a:p>
          <a:p>
            <a:r>
              <a:rPr lang="fr-FR" dirty="0" smtClean="0"/>
              <a:t>Les éléments nutritifs indispensables à la vie d'une plante peuvent être répartis en deux catégories : </a:t>
            </a:r>
            <a:r>
              <a:rPr lang="fr-FR" b="1" u="sng" dirty="0" smtClean="0"/>
              <a:t>les macronutriments </a:t>
            </a:r>
            <a:r>
              <a:rPr lang="fr-FR" dirty="0" smtClean="0"/>
              <a:t>et </a:t>
            </a:r>
            <a:r>
              <a:rPr lang="fr-FR" b="1" u="sng" dirty="0" smtClean="0"/>
              <a:t>les micronutriments.</a:t>
            </a:r>
          </a:p>
          <a:p>
            <a:endParaRPr lang="fr-FR" b="1" u="sng"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Les macronutriments </a:t>
            </a:r>
            <a:endParaRPr lang="fr-FR" sz="4000" b="1" dirty="0"/>
          </a:p>
        </p:txBody>
      </p:sp>
      <p:sp>
        <p:nvSpPr>
          <p:cNvPr id="3" name="Espace réservé du contenu 2"/>
          <p:cNvSpPr>
            <a:spLocks noGrp="1"/>
          </p:cNvSpPr>
          <p:nvPr>
            <p:ph idx="1"/>
          </p:nvPr>
        </p:nvSpPr>
        <p:spPr/>
        <p:txBody>
          <a:bodyPr/>
          <a:lstStyle/>
          <a:p>
            <a:r>
              <a:rPr lang="fr-FR" dirty="0" smtClean="0"/>
              <a:t>sont caractérisés par leurs concentrations supérieur à 0,1 % de la matière sèche. On y retrouve </a:t>
            </a:r>
            <a:r>
              <a:rPr lang="fr-FR" dirty="0" smtClean="0">
                <a:solidFill>
                  <a:srgbClr val="FF0000"/>
                </a:solidFill>
              </a:rPr>
              <a:t>les principaux éléments nutritifs </a:t>
            </a:r>
            <a:r>
              <a:rPr lang="fr-FR" dirty="0" smtClean="0"/>
              <a:t>nécessaires à la nutrition des plantes, qui sont </a:t>
            </a:r>
            <a:r>
              <a:rPr lang="fr-FR" dirty="0" smtClean="0">
                <a:solidFill>
                  <a:srgbClr val="FF0000"/>
                </a:solidFill>
              </a:rPr>
              <a:t>le carbone , l'hydrogène, l'oxygène et l'azote. </a:t>
            </a:r>
            <a:r>
              <a:rPr lang="fr-FR" dirty="0" smtClean="0"/>
              <a:t>Ces quatre éléments qui constituent la matière organique représentent plus de 90 % en moyenne de la matière sèche végétale (tableau01).</a:t>
            </a:r>
            <a:endParaRPr lang="fr-F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72206"/>
            <a:ext cx="8929718" cy="582594"/>
          </a:xfrm>
        </p:spPr>
        <p:txBody>
          <a:bodyPr>
            <a:noAutofit/>
          </a:bodyPr>
          <a:lstStyle/>
          <a:p>
            <a:r>
              <a:rPr lang="fr-FR" sz="2400" dirty="0" smtClean="0"/>
              <a:t>Tab 01 : Besoins en macro et </a:t>
            </a:r>
            <a:r>
              <a:rPr lang="fr-FR" sz="2400" dirty="0" err="1" smtClean="0"/>
              <a:t>microéléments</a:t>
            </a:r>
            <a:r>
              <a:rPr lang="fr-FR" sz="2400" dirty="0" smtClean="0"/>
              <a:t> pour diverses cultures annuelles </a:t>
            </a:r>
            <a:endParaRPr lang="fr-FR" sz="2400" dirty="0"/>
          </a:p>
        </p:txBody>
      </p:sp>
      <p:pic>
        <p:nvPicPr>
          <p:cNvPr id="4" name="Espace réservé du contenu 3" descr="Encyclopédie : Question sur… La nutrition minérale des plantes"/>
          <p:cNvPicPr>
            <a:picLocks noGrp="1"/>
          </p:cNvPicPr>
          <p:nvPr>
            <p:ph idx="1"/>
          </p:nvPr>
        </p:nvPicPr>
        <p:blipFill>
          <a:blip r:embed="rId2"/>
          <a:srcRect/>
          <a:stretch>
            <a:fillRect/>
          </a:stretch>
        </p:blipFill>
        <p:spPr bwMode="auto">
          <a:xfrm>
            <a:off x="1285852" y="0"/>
            <a:ext cx="6215106" cy="600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686800" cy="5626121"/>
          </a:xfrm>
        </p:spPr>
        <p:txBody>
          <a:bodyPr>
            <a:normAutofit lnSpcReduction="10000"/>
          </a:bodyPr>
          <a:lstStyle/>
          <a:p>
            <a:r>
              <a:rPr lang="fr-FR" b="1" dirty="0" smtClean="0"/>
              <a:t>L’azote (N) </a:t>
            </a:r>
            <a:r>
              <a:rPr lang="fr-FR" dirty="0" smtClean="0"/>
              <a:t>constitue un des éléments majeurs pour la croissance des végétaux, sa carence ayant un très fort impact sur la réduction de croissance. Il entre dans la constitution des protéines, des acides aminés, de la chlorophylle ainsi que de l’ADN. </a:t>
            </a:r>
          </a:p>
          <a:p>
            <a:r>
              <a:rPr lang="fr-FR" b="1" dirty="0" smtClean="0"/>
              <a:t>Le phosphore (P) </a:t>
            </a:r>
            <a:r>
              <a:rPr lang="fr-FR" dirty="0" smtClean="0"/>
              <a:t>intervient dans la photosynthèse, la gestion de l’énergie métabolique (ATP) et entre dans la constitution d’enzymes ainsi que de nombreuses molécules. Il stimule la croissance et le développement des racines et des fruits. (</a:t>
            </a:r>
            <a:r>
              <a:rPr lang="fr-FR" dirty="0" err="1" smtClean="0"/>
              <a:t>Solther</a:t>
            </a:r>
            <a:r>
              <a:rPr lang="fr-FR" dirty="0" smtClean="0"/>
              <a:t>, 2001)</a:t>
            </a:r>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3114684"/>
          </a:xfrm>
        </p:spPr>
        <p:txBody>
          <a:bodyPr/>
          <a:lstStyle/>
          <a:p>
            <a:r>
              <a:rPr lang="fr-FR" b="1" dirty="0" smtClean="0"/>
              <a:t>Le potassium (K) </a:t>
            </a:r>
            <a:r>
              <a:rPr lang="fr-FR" dirty="0" smtClean="0"/>
              <a:t>a un rôle très important dans le contrôle de la pression osmotique, la régulation stomatique, l’économie de l’eau, ainsi que dans les résistances au stress hydrique, au gel et aux maladies.</a:t>
            </a:r>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p:spPr>
        <p:txBody>
          <a:bodyPr>
            <a:normAutofit fontScale="90000"/>
          </a:bodyPr>
          <a:lstStyle/>
          <a:p>
            <a:r>
              <a:rPr lang="fr-FR" b="1" dirty="0" smtClean="0"/>
              <a:t>Micro-éléments</a:t>
            </a:r>
            <a:endParaRPr lang="fr-FR" b="1" dirty="0"/>
          </a:p>
        </p:txBody>
      </p:sp>
      <p:sp>
        <p:nvSpPr>
          <p:cNvPr id="3" name="Espace réservé du contenu 2"/>
          <p:cNvSpPr>
            <a:spLocks noGrp="1"/>
          </p:cNvSpPr>
          <p:nvPr>
            <p:ph idx="1"/>
          </p:nvPr>
        </p:nvSpPr>
        <p:spPr>
          <a:xfrm>
            <a:off x="457200" y="857232"/>
            <a:ext cx="8229600" cy="5715040"/>
          </a:xfrm>
        </p:spPr>
        <p:txBody>
          <a:bodyPr>
            <a:normAutofit/>
          </a:bodyPr>
          <a:lstStyle/>
          <a:p>
            <a:pPr algn="just"/>
            <a:r>
              <a:rPr lang="fr-FR" dirty="0" smtClean="0"/>
              <a:t>Appelés aussi  </a:t>
            </a:r>
            <a:r>
              <a:rPr lang="fr-FR" b="1" dirty="0" smtClean="0">
                <a:solidFill>
                  <a:srgbClr val="FF0000"/>
                </a:solidFill>
              </a:rPr>
              <a:t>oligo-éléments</a:t>
            </a:r>
            <a:r>
              <a:rPr lang="fr-FR" dirty="0" smtClean="0"/>
              <a:t> : Manganèse (Mn), Zinc (Zn), (Cl), Bore (B), Molybdène (Mo), Cobalt (Co). Ils  ne dépassent pas les 0,01 % de la matière sèche. </a:t>
            </a:r>
          </a:p>
          <a:p>
            <a:pPr algn="just"/>
            <a:r>
              <a:rPr lang="fr-FR" dirty="0" smtClean="0"/>
              <a:t> On trouve ces éléments au niveau des enzymes avec différentes variations selon les espèces. On trouve le soufre chez les crucifères, le potassium chez les algues, le silicium chez des graminées, les prêles et les fougères. </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285720" y="357167"/>
          <a:ext cx="8229600" cy="1643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descr="Ulva rigida de culture Frais - Place des algues"/>
          <p:cNvPicPr/>
          <p:nvPr/>
        </p:nvPicPr>
        <p:blipFill>
          <a:blip r:embed="rId6"/>
          <a:srcRect/>
          <a:stretch>
            <a:fillRect/>
          </a:stretch>
        </p:blipFill>
        <p:spPr bwMode="auto">
          <a:xfrm>
            <a:off x="2928926" y="1928802"/>
            <a:ext cx="3666178" cy="2500330"/>
          </a:xfrm>
          <a:prstGeom prst="rect">
            <a:avLst/>
          </a:prstGeom>
          <a:noFill/>
          <a:ln w="9525">
            <a:noFill/>
            <a:miter lim="800000"/>
            <a:headEnd/>
            <a:tailEnd/>
          </a:ln>
        </p:spPr>
      </p:pic>
      <p:pic>
        <p:nvPicPr>
          <p:cNvPr id="6" name="Image 5" descr="Tous les champignons : Espèces française répertoriées"/>
          <p:cNvPicPr/>
          <p:nvPr/>
        </p:nvPicPr>
        <p:blipFill>
          <a:blip r:embed="rId7"/>
          <a:srcRect/>
          <a:stretch>
            <a:fillRect/>
          </a:stretch>
        </p:blipFill>
        <p:spPr bwMode="auto">
          <a:xfrm>
            <a:off x="0" y="3071810"/>
            <a:ext cx="3880492" cy="3451864"/>
          </a:xfrm>
          <a:prstGeom prst="rect">
            <a:avLst/>
          </a:prstGeom>
          <a:noFill/>
          <a:ln w="9525">
            <a:noFill/>
            <a:miter lim="800000"/>
            <a:headEnd/>
            <a:tailEnd/>
          </a:ln>
        </p:spPr>
      </p:pic>
      <p:pic>
        <p:nvPicPr>
          <p:cNvPr id="7" name="Image 6" descr="Les lichens, ces traces visibles sur les branches d'arbres ou sur les murs,  les pavés de pierre, c'est quoi exactement ? - rtbf.be"/>
          <p:cNvPicPr/>
          <p:nvPr/>
        </p:nvPicPr>
        <p:blipFill>
          <a:blip r:embed="rId8" cstate="print"/>
          <a:srcRect/>
          <a:stretch>
            <a:fillRect/>
          </a:stretch>
        </p:blipFill>
        <p:spPr bwMode="auto">
          <a:xfrm>
            <a:off x="4500562" y="3500438"/>
            <a:ext cx="4643438" cy="2714620"/>
          </a:xfrm>
          <a:prstGeom prst="rect">
            <a:avLst/>
          </a:prstGeom>
          <a:noFill/>
          <a:ln w="9525">
            <a:noFill/>
            <a:miter lim="800000"/>
            <a:headEnd/>
            <a:tailEnd/>
          </a:ln>
        </p:spPr>
      </p:pic>
      <p:sp>
        <p:nvSpPr>
          <p:cNvPr id="8" name="ZoneTexte 7"/>
          <p:cNvSpPr txBox="1"/>
          <p:nvPr/>
        </p:nvSpPr>
        <p:spPr>
          <a:xfrm>
            <a:off x="3929058" y="6488668"/>
            <a:ext cx="2303451" cy="369332"/>
          </a:xfrm>
          <a:prstGeom prst="rect">
            <a:avLst/>
          </a:prstGeom>
          <a:noFill/>
        </p:spPr>
        <p:txBody>
          <a:bodyPr wrap="none" rtlCol="0">
            <a:spAutoFit/>
          </a:bodyPr>
          <a:lstStyle/>
          <a:p>
            <a:r>
              <a:rPr lang="fr-FR" b="1" dirty="0" smtClean="0"/>
              <a:t>Figure 1: thallophytes </a:t>
            </a:r>
            <a:endParaRPr lang="fr-FR"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571480"/>
            <a:ext cx="8229600" cy="5429288"/>
          </a:xfrm>
        </p:spPr>
        <p:txBody>
          <a:bodyPr>
            <a:normAutofit/>
          </a:bodyPr>
          <a:lstStyle/>
          <a:p>
            <a:pPr algn="just"/>
            <a:r>
              <a:rPr lang="fr-FR" sz="3600" dirty="0" smtClean="0"/>
              <a:t>Des variations se trouve selon les organes d’une plante, la graine est plus riche en phosphore pauvre en potassium que la plante. Les parties âgées sont plus riches en calcium alors que les parties jeunes sont riches en potassium, phosphore et azote. Le défaut de certains de ces éléments peut déterminer des maladies de </a:t>
            </a:r>
            <a:r>
              <a:rPr lang="fr-FR" sz="3600" dirty="0" smtClean="0">
                <a:solidFill>
                  <a:srgbClr val="FF0000"/>
                </a:solidFill>
              </a:rPr>
              <a:t>carence (Figure 15)</a:t>
            </a:r>
            <a:r>
              <a:rPr lang="fr-FR" sz="3600" dirty="0" smtClean="0"/>
              <a:t>.</a:t>
            </a:r>
            <a:endParaRPr lang="fr-FR" sz="3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6297594"/>
            <a:ext cx="8229600" cy="560406"/>
          </a:xfrm>
        </p:spPr>
        <p:txBody>
          <a:bodyPr>
            <a:normAutofit/>
          </a:bodyPr>
          <a:lstStyle/>
          <a:p>
            <a:r>
              <a:rPr lang="fr-FR" sz="2400" dirty="0" smtClean="0"/>
              <a:t>Figure 15: Les différentes carences des minéraux chez les plantes</a:t>
            </a:r>
            <a:endParaRPr lang="fr-FR" sz="2400" dirty="0"/>
          </a:p>
        </p:txBody>
      </p:sp>
      <p:pic>
        <p:nvPicPr>
          <p:cNvPr id="4" name="Espace réservé du contenu 3" descr="https://magazine.hortus-focus.fr/wp-content/uploads/sites/2/2021/06/istock-carence-1000px-1145627340-benjamin-lourenco-converti-800x800.jpg"/>
          <p:cNvPicPr>
            <a:picLocks noGrp="1"/>
          </p:cNvPicPr>
          <p:nvPr>
            <p:ph idx="1"/>
          </p:nvPr>
        </p:nvPicPr>
        <p:blipFill>
          <a:blip r:embed="rId2"/>
          <a:srcRect/>
          <a:stretch>
            <a:fillRect/>
          </a:stretch>
        </p:blipFill>
        <p:spPr bwMode="auto">
          <a:xfrm>
            <a:off x="1142976" y="214290"/>
            <a:ext cx="7000924" cy="6072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714884"/>
            <a:ext cx="8229600" cy="1143000"/>
          </a:xfrm>
        </p:spPr>
        <p:txBody>
          <a:bodyPr>
            <a:noAutofit/>
          </a:bodyPr>
          <a:lstStyle/>
          <a:p>
            <a:r>
              <a:rPr lang="fr-FR" sz="2400" dirty="0" smtClean="0"/>
              <a:t>Figure 16: Courbe théorique du rendement de croissance en fonction de la teneur d’un élément nutritif des plantes</a:t>
            </a:r>
            <a:endParaRPr lang="fr-FR" sz="2400" dirty="0"/>
          </a:p>
        </p:txBody>
      </p:sp>
      <p:pic>
        <p:nvPicPr>
          <p:cNvPr id="4" name="Espace réservé du contenu 3" descr="https://www.hauert.com/fileadmin/MediaValet/_processed_/9/c/csm_1.2.2.4_Naehrstoffversorgung_der_Pflanzen_FR_380f16f531.jpg"/>
          <p:cNvPicPr>
            <a:picLocks noGrp="1"/>
          </p:cNvPicPr>
          <p:nvPr>
            <p:ph idx="1"/>
          </p:nvPr>
        </p:nvPicPr>
        <p:blipFill>
          <a:blip r:embed="rId2"/>
          <a:srcRect/>
          <a:stretch>
            <a:fillRect/>
          </a:stretch>
        </p:blipFill>
        <p:spPr bwMode="auto">
          <a:xfrm>
            <a:off x="1142976" y="500042"/>
            <a:ext cx="7072362" cy="4143404"/>
          </a:xfrm>
          <a:prstGeom prst="rect">
            <a:avLst/>
          </a:prstGeom>
          <a:noFill/>
          <a:ln w="9525">
            <a:noFill/>
            <a:miter lim="800000"/>
            <a:headEnd/>
            <a:tailEnd/>
          </a:ln>
        </p:spPr>
      </p:pic>
      <p:cxnSp>
        <p:nvCxnSpPr>
          <p:cNvPr id="6" name="Connecteur droit avec flèche 5"/>
          <p:cNvCxnSpPr/>
          <p:nvPr/>
        </p:nvCxnSpPr>
        <p:spPr>
          <a:xfrm rot="5400000">
            <a:off x="4322761" y="1106471"/>
            <a:ext cx="107157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000496" y="214290"/>
            <a:ext cx="1717393" cy="369332"/>
          </a:xfrm>
          <a:prstGeom prst="rect">
            <a:avLst/>
          </a:prstGeom>
          <a:noFill/>
        </p:spPr>
        <p:txBody>
          <a:bodyPr wrap="none" rtlCol="0">
            <a:spAutoFit/>
          </a:bodyPr>
          <a:lstStyle/>
          <a:p>
            <a:r>
              <a:rPr lang="fr-FR" dirty="0" smtClean="0"/>
              <a:t>« Zone de luxe »</a:t>
            </a:r>
            <a:endParaRPr lang="fr-FR" dirty="0"/>
          </a:p>
        </p:txBody>
      </p:sp>
      <p:cxnSp>
        <p:nvCxnSpPr>
          <p:cNvPr id="10" name="Connecteur droit avec flèche 9"/>
          <p:cNvCxnSpPr/>
          <p:nvPr/>
        </p:nvCxnSpPr>
        <p:spPr>
          <a:xfrm rot="10800000">
            <a:off x="7786710" y="2500306"/>
            <a:ext cx="928694" cy="6429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500694" y="3214686"/>
            <a:ext cx="3640548" cy="369332"/>
          </a:xfrm>
          <a:prstGeom prst="rect">
            <a:avLst/>
          </a:prstGeom>
          <a:noFill/>
        </p:spPr>
        <p:txBody>
          <a:bodyPr wrap="none" rtlCol="0">
            <a:spAutoFit/>
          </a:bodyPr>
          <a:lstStyle/>
          <a:p>
            <a:r>
              <a:rPr lang="fr-FR" dirty="0" smtClean="0"/>
              <a:t>« Seuil d’apparition de symptômes » </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401080" cy="5340369"/>
          </a:xfrm>
        </p:spPr>
        <p:txBody>
          <a:bodyPr>
            <a:normAutofit/>
          </a:bodyPr>
          <a:lstStyle/>
          <a:p>
            <a:pPr algn="just"/>
            <a:r>
              <a:rPr lang="fr-FR" dirty="0" smtClean="0"/>
              <a:t>En matière de nutrition végétale, il faut également agir </a:t>
            </a:r>
            <a:r>
              <a:rPr lang="fr-FR" b="1" dirty="0" smtClean="0"/>
              <a:t>avec mesure. </a:t>
            </a:r>
            <a:r>
              <a:rPr lang="fr-FR" dirty="0" smtClean="0"/>
              <a:t>Trop </a:t>
            </a:r>
            <a:r>
              <a:rPr lang="fr-FR" b="1" dirty="0" smtClean="0"/>
              <a:t>peu</a:t>
            </a:r>
            <a:r>
              <a:rPr lang="fr-FR" dirty="0" smtClean="0"/>
              <a:t> ou </a:t>
            </a:r>
            <a:r>
              <a:rPr lang="fr-FR" b="1" dirty="0" smtClean="0"/>
              <a:t>trop</a:t>
            </a:r>
            <a:r>
              <a:rPr lang="fr-FR" dirty="0" smtClean="0"/>
              <a:t> d’un nutriment agit </a:t>
            </a:r>
            <a:r>
              <a:rPr lang="fr-FR" b="1" dirty="0" smtClean="0"/>
              <a:t>négativement</a:t>
            </a:r>
            <a:r>
              <a:rPr lang="fr-FR" dirty="0" smtClean="0"/>
              <a:t> sur les plantes. Un </a:t>
            </a:r>
            <a:r>
              <a:rPr lang="fr-FR" b="1" dirty="0" smtClean="0"/>
              <a:t>excès</a:t>
            </a:r>
            <a:r>
              <a:rPr lang="fr-FR" dirty="0" smtClean="0"/>
              <a:t> conduit souvent à une </a:t>
            </a:r>
            <a:r>
              <a:rPr lang="fr-FR" b="1" dirty="0" smtClean="0"/>
              <a:t>baisse</a:t>
            </a:r>
            <a:r>
              <a:rPr lang="fr-FR" dirty="0" smtClean="0"/>
              <a:t> de la qualité de rendement. En outre, les signes de dégâts augmentent (</a:t>
            </a:r>
            <a:r>
              <a:rPr lang="fr-FR" b="1" dirty="0" smtClean="0"/>
              <a:t>seuil de toxicité</a:t>
            </a:r>
            <a:r>
              <a:rPr lang="fr-FR" dirty="0" smtClean="0"/>
              <a:t>).</a:t>
            </a:r>
          </a:p>
          <a:p>
            <a:pPr algn="just"/>
            <a:r>
              <a:rPr lang="fr-FR" dirty="0" smtClean="0"/>
              <a:t>Sur le graphique, vous voyez le développement du rendement en fonction de l’apport:</a:t>
            </a:r>
          </a:p>
          <a:p>
            <a:pPr algn="just"/>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857232"/>
            <a:ext cx="8229600" cy="4525963"/>
          </a:xfrm>
        </p:spPr>
        <p:txBody>
          <a:bodyPr>
            <a:normAutofit fontScale="92500" lnSpcReduction="10000"/>
          </a:bodyPr>
          <a:lstStyle/>
          <a:p>
            <a:pPr algn="just"/>
            <a:r>
              <a:rPr lang="fr-FR" dirty="0" smtClean="0"/>
              <a:t>Pour certains oligo-éléments, la tranche optimale est très étroite. Une insuffisance provoque une carence, un excès produit rapidement d’importants dérèglements du développement. Un apport suffisant d’azote et de potassium améliore nettement la tolérance par rapport à la sécheresse.</a:t>
            </a:r>
          </a:p>
          <a:p>
            <a:pPr algn="just"/>
            <a:r>
              <a:rPr lang="fr-FR" dirty="0" smtClean="0"/>
              <a:t>Vous renforcerez les plantes le plus efficacement en leur fournissant un apport équilibré de tous les nutriments nécessaires.</a:t>
            </a:r>
          </a:p>
          <a:p>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858280" cy="1143000"/>
          </a:xfrm>
        </p:spPr>
        <p:txBody>
          <a:bodyPr>
            <a:noAutofit/>
          </a:bodyPr>
          <a:lstStyle/>
          <a:p>
            <a:r>
              <a:rPr lang="fr-FR" sz="3600" b="1" dirty="0" smtClean="0"/>
              <a:t>Distribution</a:t>
            </a:r>
            <a:br>
              <a:rPr lang="fr-FR" sz="3600" b="1" dirty="0" smtClean="0"/>
            </a:br>
            <a:r>
              <a:rPr lang="fr-FR" sz="3600" b="1" dirty="0" smtClean="0"/>
              <a:t>Comment la nourriture est-elle transportée </a:t>
            </a:r>
            <a:r>
              <a:rPr lang="fr-FR" sz="3200" b="1" dirty="0" smtClean="0"/>
              <a:t>?</a:t>
            </a:r>
            <a:endParaRPr lang="fr-FR" sz="3200" b="1" dirty="0"/>
          </a:p>
        </p:txBody>
      </p:sp>
      <p:sp>
        <p:nvSpPr>
          <p:cNvPr id="3" name="Espace réservé du contenu 2"/>
          <p:cNvSpPr>
            <a:spLocks noGrp="1"/>
          </p:cNvSpPr>
          <p:nvPr>
            <p:ph idx="1"/>
          </p:nvPr>
        </p:nvSpPr>
        <p:spPr>
          <a:xfrm>
            <a:off x="214282" y="1142984"/>
            <a:ext cx="8715436" cy="5500726"/>
          </a:xfrm>
        </p:spPr>
        <p:txBody>
          <a:bodyPr>
            <a:noAutofit/>
          </a:bodyPr>
          <a:lstStyle/>
          <a:p>
            <a:r>
              <a:rPr lang="fr-FR" dirty="0" smtClean="0"/>
              <a:t>Les éléments absorbés ou synthétisés par la plante sont ensuite conduits par deux types de tissus spécialisés  (</a:t>
            </a:r>
            <a:r>
              <a:rPr lang="fr-FR" b="1" dirty="0" smtClean="0">
                <a:solidFill>
                  <a:srgbClr val="FF0000"/>
                </a:solidFill>
              </a:rPr>
              <a:t>vaisseaux conducteurs)</a:t>
            </a:r>
            <a:r>
              <a:rPr lang="fr-FR" dirty="0" smtClean="0"/>
              <a:t>situés</a:t>
            </a:r>
            <a:r>
              <a:rPr lang="fr-FR" b="1" dirty="0" smtClean="0">
                <a:solidFill>
                  <a:srgbClr val="FF0000"/>
                </a:solidFill>
              </a:rPr>
              <a:t> </a:t>
            </a:r>
            <a:r>
              <a:rPr lang="fr-FR" dirty="0" smtClean="0"/>
              <a:t>dans les branches, les tiges et les nervures des feuilles :</a:t>
            </a:r>
          </a:p>
          <a:p>
            <a:r>
              <a:rPr lang="fr-FR" b="1" u="sng" dirty="0" smtClean="0"/>
              <a:t>le xylème </a:t>
            </a:r>
            <a:r>
              <a:rPr lang="fr-FR" dirty="0" smtClean="0"/>
              <a:t>, appelé </a:t>
            </a:r>
            <a:r>
              <a:rPr lang="fr-FR" i="1" dirty="0" smtClean="0"/>
              <a:t>bois</a:t>
            </a:r>
            <a:r>
              <a:rPr lang="fr-FR" dirty="0" smtClean="0"/>
              <a:t>, conduit la </a:t>
            </a:r>
            <a:r>
              <a:rPr lang="fr-FR" u="sng" dirty="0" smtClean="0"/>
              <a:t>sève brute </a:t>
            </a:r>
            <a:r>
              <a:rPr lang="fr-FR" dirty="0" smtClean="0"/>
              <a:t>(dite </a:t>
            </a:r>
            <a:r>
              <a:rPr lang="fr-FR" i="1" dirty="0" smtClean="0"/>
              <a:t>montante</a:t>
            </a:r>
            <a:r>
              <a:rPr lang="fr-FR" dirty="0" smtClean="0"/>
              <a:t>), fortement concentrée en </a:t>
            </a:r>
            <a:r>
              <a:rPr lang="fr-FR" dirty="0" smtClean="0">
                <a:solidFill>
                  <a:srgbClr val="FF0000"/>
                </a:solidFill>
              </a:rPr>
              <a:t>sels minéraux,</a:t>
            </a:r>
            <a:r>
              <a:rPr lang="fr-FR" dirty="0" smtClean="0"/>
              <a:t> depuis les racines jusqu'aux parties aériennes de la plante (feuilles, fleurs, fruits). Le moteur de cette circulation montante semble avoir trois causes distinctes :</a:t>
            </a:r>
            <a:br>
              <a:rPr lang="fr-FR" dirty="0" smtClean="0"/>
            </a:br>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pPr marL="514350" indent="-514350" algn="just">
              <a:buFont typeface="+mj-lt"/>
              <a:buAutoNum type="arabicPeriod"/>
            </a:pPr>
            <a:r>
              <a:rPr lang="fr-FR" b="1" dirty="0" smtClean="0"/>
              <a:t>la poussée racinaire ou pression osmotique</a:t>
            </a:r>
            <a:r>
              <a:rPr lang="fr-FR" dirty="0" smtClean="0"/>
              <a:t> (gradient de concentration de l'eau entre sol et xylème, qui crée une dépression aspirant la sève),</a:t>
            </a:r>
          </a:p>
          <a:p>
            <a:pPr marL="514350" indent="-514350" algn="just">
              <a:buFont typeface="+mj-lt"/>
              <a:buAutoNum type="arabicPeriod"/>
            </a:pPr>
            <a:r>
              <a:rPr lang="fr-FR" b="1" dirty="0" smtClean="0"/>
              <a:t>la capillarité</a:t>
            </a:r>
            <a:r>
              <a:rPr lang="fr-FR" dirty="0" smtClean="0"/>
              <a:t> (attraction de la sève le long de la paroi poreuse des vaisseaux),</a:t>
            </a:r>
          </a:p>
          <a:p>
            <a:pPr marL="514350" indent="-514350" algn="just">
              <a:buFont typeface="+mj-lt"/>
              <a:buAutoNum type="arabicPeriod"/>
            </a:pPr>
            <a:r>
              <a:rPr lang="fr-FR" b="1" dirty="0" smtClean="0"/>
              <a:t>l'évapotranspiration</a:t>
            </a:r>
            <a:r>
              <a:rPr lang="fr-FR" dirty="0" smtClean="0"/>
              <a:t> (évaporation de l'eau au niveau des feuilles lors de la photosynthèse, qui crée une dépression aspirant la sève) ;</a:t>
            </a:r>
          </a:p>
          <a:p>
            <a:pPr>
              <a:buNone/>
            </a:pPr>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428604"/>
            <a:ext cx="8643998" cy="5168905"/>
          </a:xfrm>
        </p:spPr>
        <p:txBody>
          <a:bodyPr>
            <a:normAutofit/>
          </a:bodyPr>
          <a:lstStyle/>
          <a:p>
            <a:pPr algn="just"/>
            <a:r>
              <a:rPr lang="fr-FR" b="1" u="sng" dirty="0" smtClean="0"/>
              <a:t>Le phloème</a:t>
            </a:r>
            <a:r>
              <a:rPr lang="fr-FR" dirty="0" smtClean="0"/>
              <a:t>, appelé "liber", conduit </a:t>
            </a:r>
            <a:r>
              <a:rPr lang="fr-FR" dirty="0" smtClean="0">
                <a:solidFill>
                  <a:srgbClr val="FF0000"/>
                </a:solidFill>
              </a:rPr>
              <a:t>la sève élaborée </a:t>
            </a:r>
            <a:r>
              <a:rPr lang="fr-FR" dirty="0" smtClean="0"/>
              <a:t>(</a:t>
            </a:r>
            <a:r>
              <a:rPr lang="fr-FR" u="sng" dirty="0" smtClean="0"/>
              <a:t>dite "descendante</a:t>
            </a:r>
            <a:r>
              <a:rPr lang="fr-FR" dirty="0" smtClean="0"/>
              <a:t>" en été et en automne), fortement concentrée en </a:t>
            </a:r>
            <a:r>
              <a:rPr lang="fr-FR" dirty="0" smtClean="0">
                <a:solidFill>
                  <a:srgbClr val="FF0000"/>
                </a:solidFill>
              </a:rPr>
              <a:t>sucres</a:t>
            </a:r>
            <a:r>
              <a:rPr lang="fr-FR" dirty="0" smtClean="0"/>
              <a:t>, depuis les parties photosynthétiques de la plante (feuilles matures) jusqu'aux parties non photosynthétiques (racines, fleurs, fruits). La circulation de la sève élaborée s'inverse et devient montante au printemps afin de transporter les réserves stockées dans les racines vers les organes en croissance (bourgeons).</a:t>
            </a:r>
            <a:endParaRPr lang="fr-F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0232" y="274638"/>
            <a:ext cx="5429288" cy="654032"/>
          </a:xfrm>
        </p:spPr>
        <p:txBody>
          <a:bodyPr>
            <a:normAutofit fontScale="90000"/>
          </a:bodyPr>
          <a:lstStyle/>
          <a:p>
            <a:r>
              <a:rPr lang="fr-FR" b="1" dirty="0" smtClean="0">
                <a:solidFill>
                  <a:srgbClr val="FF0000"/>
                </a:solidFill>
              </a:rPr>
              <a:t>Nutrition azotée </a:t>
            </a:r>
            <a:endParaRPr lang="fr-FR" b="1" dirty="0">
              <a:solidFill>
                <a:srgbClr val="FF0000"/>
              </a:solidFill>
            </a:endParaRPr>
          </a:p>
        </p:txBody>
      </p:sp>
      <p:sp>
        <p:nvSpPr>
          <p:cNvPr id="3" name="Espace réservé du contenu 2"/>
          <p:cNvSpPr>
            <a:spLocks noGrp="1"/>
          </p:cNvSpPr>
          <p:nvPr>
            <p:ph idx="1"/>
          </p:nvPr>
        </p:nvSpPr>
        <p:spPr>
          <a:xfrm>
            <a:off x="457200" y="928670"/>
            <a:ext cx="8229600" cy="5197493"/>
          </a:xfrm>
        </p:spPr>
        <p:txBody>
          <a:bodyPr>
            <a:normAutofit fontScale="92500" lnSpcReduction="10000"/>
          </a:bodyPr>
          <a:lstStyle/>
          <a:p>
            <a:pPr algn="just"/>
            <a:r>
              <a:rPr lang="fr-FR" dirty="0" smtClean="0"/>
              <a:t>L'azote (N) ou (Nitrogène)  est un élément nutritif essentiel à la croissance des plantes . Il entre dans la composition des protéines, (enzymes), et dans celle des acides nucléiques, (l'ADN)., il joue un rôle vital dans la photosynthèse. En tant que composant de la chlorophylle.</a:t>
            </a:r>
          </a:p>
          <a:p>
            <a:pPr algn="just"/>
            <a:r>
              <a:rPr lang="fr-FR" dirty="0" smtClean="0"/>
              <a:t>L’azote organique se trouve dans les acides nucléiques, protéines, cofacteurs, ATP, certain pigments, avec leur hétérocycle azoté. Il y a des composés secondaires, les </a:t>
            </a:r>
            <a:r>
              <a:rPr lang="fr-FR" b="1" dirty="0" smtClean="0"/>
              <a:t>alcaloïdes</a:t>
            </a:r>
            <a:r>
              <a:rPr lang="fr-FR" dirty="0" smtClean="0"/>
              <a:t>, qui sont des dérivés des composés azotés, et qui servent à défendre la plante.</a:t>
            </a:r>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r>
              <a:rPr lang="fr-FR" b="1" dirty="0" smtClean="0">
                <a:solidFill>
                  <a:srgbClr val="FF0000"/>
                </a:solidFill>
              </a:rPr>
              <a:t>L’azote minéral </a:t>
            </a:r>
            <a:r>
              <a:rPr lang="fr-FR" dirty="0" smtClean="0"/>
              <a:t>se trouve dans le sol sous forme de </a:t>
            </a:r>
            <a:r>
              <a:rPr lang="fr-FR" b="1" dirty="0" smtClean="0"/>
              <a:t>nitrate</a:t>
            </a:r>
            <a:r>
              <a:rPr lang="fr-FR" dirty="0" smtClean="0"/>
              <a:t> </a:t>
            </a:r>
            <a:r>
              <a:rPr lang="fr-FR" dirty="0" smtClean="0">
                <a:solidFill>
                  <a:srgbClr val="FF0000"/>
                </a:solidFill>
              </a:rPr>
              <a:t>(NO3-) </a:t>
            </a:r>
            <a:r>
              <a:rPr lang="fr-FR" dirty="0" smtClean="0"/>
              <a:t>et </a:t>
            </a:r>
            <a:r>
              <a:rPr lang="fr-FR" b="1" dirty="0" smtClean="0"/>
              <a:t>d’ammonium</a:t>
            </a:r>
            <a:r>
              <a:rPr lang="fr-FR" dirty="0" smtClean="0"/>
              <a:t> </a:t>
            </a:r>
            <a:r>
              <a:rPr lang="fr-FR" dirty="0" smtClean="0">
                <a:solidFill>
                  <a:srgbClr val="FF0000"/>
                </a:solidFill>
              </a:rPr>
              <a:t>(NH4+). </a:t>
            </a:r>
            <a:r>
              <a:rPr lang="fr-FR" dirty="0" smtClean="0"/>
              <a:t>L’azote minéral se trouve également dans l’atmosphère en grande quantité (80%) sous forme de </a:t>
            </a:r>
            <a:r>
              <a:rPr lang="fr-FR" dirty="0" smtClean="0">
                <a:solidFill>
                  <a:srgbClr val="FF0000"/>
                </a:solidFill>
              </a:rPr>
              <a:t>N2</a:t>
            </a:r>
            <a:r>
              <a:rPr lang="fr-FR" dirty="0" smtClean="0"/>
              <a:t> pouvant être oxydé en N2O (Protoxyde d’azote). Les végétaux sont autotrophes pour le carbone, ils sont donc capable </a:t>
            </a:r>
            <a:r>
              <a:rPr lang="fr-FR" dirty="0" smtClean="0">
                <a:solidFill>
                  <a:srgbClr val="FF0000"/>
                </a:solidFill>
              </a:rPr>
              <a:t>de transformer la matière minéral en matière organique</a:t>
            </a:r>
            <a:r>
              <a:rPr lang="fr-FR" dirty="0" smtClean="0"/>
              <a:t>. Ils sont, pour la plupart, également autotrophe pour l’azote.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dirty="0" smtClean="0"/>
              <a:t>Ce sont des végétaux supérieurs qui correspondent à des organismes toujours pluricellulaires et dont les cellules eucaryotes sont réunies en tissus formant des organes beaucoup plus complexe qu’un thalle appelé </a:t>
            </a:r>
            <a:r>
              <a:rPr lang="fr-FR" b="1" dirty="0" err="1" smtClean="0"/>
              <a:t>cormus</a:t>
            </a:r>
            <a:r>
              <a:rPr lang="fr-FR" dirty="0" smtClean="0"/>
              <a:t> d’où le nom de cormophyte.</a:t>
            </a:r>
          </a:p>
          <a:p>
            <a:pPr algn="just"/>
            <a:r>
              <a:rPr lang="fr-FR" dirty="0" smtClean="0"/>
              <a:t>Les cormophytes sont divisées en plusieurs embranchements :</a:t>
            </a:r>
            <a:endParaRPr lang="fr-FR" dirty="0"/>
          </a:p>
        </p:txBody>
      </p:sp>
      <p:sp>
        <p:nvSpPr>
          <p:cNvPr id="4" name="Titre 3"/>
          <p:cNvSpPr>
            <a:spLocks noGrp="1"/>
          </p:cNvSpPr>
          <p:nvPr>
            <p:ph type="title"/>
          </p:nvPr>
        </p:nvSpPr>
        <p:spPr>
          <a:xfrm>
            <a:off x="457200" y="274638"/>
            <a:ext cx="8229600" cy="939784"/>
          </a:xfrm>
        </p:spPr>
        <p:txBody>
          <a:bodyPr/>
          <a:lstStyle/>
          <a:p>
            <a:r>
              <a:rPr lang="fr-FR" dirty="0" smtClean="0"/>
              <a:t>Les Cormophytes </a:t>
            </a:r>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686800" cy="5697559"/>
          </a:xfrm>
        </p:spPr>
        <p:txBody>
          <a:bodyPr>
            <a:normAutofit/>
          </a:bodyPr>
          <a:lstStyle/>
          <a:p>
            <a:r>
              <a:rPr lang="fr-FR" dirty="0" smtClean="0"/>
              <a:t>Le </a:t>
            </a:r>
            <a:r>
              <a:rPr lang="fr-FR" dirty="0" err="1" smtClean="0"/>
              <a:t>diazote</a:t>
            </a:r>
            <a:r>
              <a:rPr lang="fr-FR" dirty="0" smtClean="0"/>
              <a:t> (</a:t>
            </a:r>
            <a:r>
              <a:rPr lang="fr-FR" b="1" dirty="0" smtClean="0"/>
              <a:t>N2)</a:t>
            </a:r>
            <a:r>
              <a:rPr lang="fr-FR" dirty="0" smtClean="0"/>
              <a:t>est le plus abondant des gaz atmosphériques (l'air contient 78% de ce gaz). L'azote est essentiel au fonctionnement des êtres vivants.</a:t>
            </a:r>
          </a:p>
          <a:p>
            <a:r>
              <a:rPr lang="fr-FR" dirty="0" smtClean="0"/>
              <a:t>Il ne peut toutefois pas être assimilé directement sous cette forme par la majorité des vivants. Ce sont des bactéries qui transforment l'azote de l'atmosphère en une forme assimilable par les autres organismes vivants. C'est grâce à son cycle biogéochimique que l'azote peut passer d'une forme à une autre.</a:t>
            </a:r>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28" y="0"/>
            <a:ext cx="6072230" cy="725470"/>
          </a:xfrm>
        </p:spPr>
        <p:txBody>
          <a:bodyPr>
            <a:normAutofit/>
          </a:bodyPr>
          <a:lstStyle/>
          <a:p>
            <a:r>
              <a:rPr lang="fr-FR" sz="4000" b="1" dirty="0" smtClean="0"/>
              <a:t>Cycle de l’azote </a:t>
            </a:r>
            <a:endParaRPr lang="fr-FR" sz="4000" b="1" dirty="0"/>
          </a:p>
        </p:txBody>
      </p:sp>
      <p:pic>
        <p:nvPicPr>
          <p:cNvPr id="6" name="Espace réservé du contenu 5" descr="image"/>
          <p:cNvPicPr>
            <a:picLocks noGrp="1"/>
          </p:cNvPicPr>
          <p:nvPr>
            <p:ph idx="1"/>
          </p:nvPr>
        </p:nvPicPr>
        <p:blipFill>
          <a:blip r:embed="rId2"/>
          <a:srcRect/>
          <a:stretch>
            <a:fillRect/>
          </a:stretch>
        </p:blipFill>
        <p:spPr bwMode="auto">
          <a:xfrm>
            <a:off x="642910" y="642918"/>
            <a:ext cx="8215370" cy="54832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600" b="1" dirty="0" smtClean="0"/>
              <a:t>Les principaux processus qui se déroulent lors du cycle de l'azote sont les suivants:</a:t>
            </a:r>
            <a:endParaRPr lang="fr-FR" sz="3600" b="1" dirty="0"/>
          </a:p>
        </p:txBody>
      </p:sp>
      <p:sp>
        <p:nvSpPr>
          <p:cNvPr id="3" name="Espace réservé du contenu 2"/>
          <p:cNvSpPr>
            <a:spLocks noGrp="1"/>
          </p:cNvSpPr>
          <p:nvPr>
            <p:ph idx="1"/>
          </p:nvPr>
        </p:nvSpPr>
        <p:spPr>
          <a:xfrm>
            <a:off x="457200" y="1214422"/>
            <a:ext cx="8229600" cy="5286412"/>
          </a:xfrm>
        </p:spPr>
        <p:txBody>
          <a:bodyPr>
            <a:normAutofit fontScale="62500" lnSpcReduction="20000"/>
          </a:bodyPr>
          <a:lstStyle/>
          <a:p>
            <a:pPr marL="914400" indent="-914400">
              <a:buAutoNum type="arabicPeriod"/>
            </a:pPr>
            <a:r>
              <a:rPr lang="fr-FR" sz="4500" b="1" dirty="0" smtClean="0">
                <a:solidFill>
                  <a:srgbClr val="FF0000"/>
                </a:solidFill>
              </a:rPr>
              <a:t>fixation de l’azote et ammonification</a:t>
            </a:r>
          </a:p>
          <a:p>
            <a:r>
              <a:rPr lang="fr-FR" sz="4500" dirty="0" smtClean="0"/>
              <a:t>Certaines bactéries, vivant dans le sol ou dans l’eau, captent l’azote atmosphérique et le transforment en azote utilisable par les plantes et les animaux, soit en </a:t>
            </a:r>
            <a:r>
              <a:rPr lang="fr-FR" sz="4500" b="1" dirty="0" smtClean="0"/>
              <a:t>ammoniac (NH3).</a:t>
            </a:r>
          </a:p>
          <a:p>
            <a:r>
              <a:rPr lang="fr-FR" sz="4500" dirty="0" smtClean="0"/>
              <a:t> Une portion de l'ammoniac est utilisée par les végétaux et les animaux, alors qu'une autre portion réagit avec de l'hydrogène pour former de </a:t>
            </a:r>
            <a:r>
              <a:rPr lang="fr-FR" sz="4500" b="1" dirty="0" smtClean="0"/>
              <a:t>l'ammonium (NH4+). </a:t>
            </a:r>
            <a:r>
              <a:rPr lang="fr-FR" sz="4500" dirty="0" smtClean="0"/>
              <a:t>Parmi les bactéries capables de réaliser la fixation de l’azote, on retrouve des </a:t>
            </a:r>
            <a:r>
              <a:rPr lang="fr-FR" sz="4500" dirty="0" smtClean="0">
                <a:solidFill>
                  <a:srgbClr val="FF0000"/>
                </a:solidFill>
              </a:rPr>
              <a:t>cyanobactéries </a:t>
            </a:r>
            <a:r>
              <a:rPr lang="fr-FR" sz="4500" dirty="0" smtClean="0"/>
              <a:t>et certaines bactéries, comme celles du genre </a:t>
            </a:r>
            <a:r>
              <a:rPr lang="fr-FR" sz="4500" i="1" dirty="0" smtClean="0">
                <a:solidFill>
                  <a:srgbClr val="FF0000"/>
                </a:solidFill>
              </a:rPr>
              <a:t>Rhizobium</a:t>
            </a:r>
            <a:r>
              <a:rPr lang="fr-FR" sz="4500" dirty="0" smtClean="0"/>
              <a:t>, vivant en symbiose avec des plantes (entre autres des légumineuses).</a:t>
            </a:r>
            <a:r>
              <a:rPr lang="fr-FR" sz="3600" dirty="0" smtClean="0"/>
              <a:t> Quand l’azote est sous forme d’ammoniac, les végétaux peuvent l’absorber et le métaboliser.</a:t>
            </a:r>
            <a:endParaRPr lang="fr-FR" sz="4500" dirty="0" smtClean="0"/>
          </a:p>
          <a:p>
            <a:endParaRPr lang="fr-F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500042"/>
            <a:ext cx="8429684" cy="6000791"/>
          </a:xfrm>
        </p:spPr>
        <p:txBody>
          <a:bodyPr>
            <a:normAutofit/>
          </a:bodyPr>
          <a:lstStyle/>
          <a:p>
            <a:pPr>
              <a:buNone/>
            </a:pPr>
            <a:r>
              <a:rPr lang="fr-FR" b="1" dirty="0" smtClean="0">
                <a:solidFill>
                  <a:srgbClr val="FF0000"/>
                </a:solidFill>
              </a:rPr>
              <a:t>2.  Nitrification</a:t>
            </a:r>
          </a:p>
          <a:p>
            <a:pPr algn="just">
              <a:buNone/>
            </a:pPr>
            <a:r>
              <a:rPr lang="fr-FR" dirty="0" smtClean="0"/>
              <a:t>Des bactéries oxydent l’ammonium (NH4+)pour former des nitrites (NO2−)et d’autres bactéries oxydent les nitrites (NO2−)pour former des nitrates (NO3−). Ce sont deux</a:t>
            </a:r>
            <a:r>
              <a:rPr lang="fr-FR" dirty="0" smtClean="0">
                <a:solidFill>
                  <a:srgbClr val="FF0000"/>
                </a:solidFill>
              </a:rPr>
              <a:t> réactions d’oxydation:</a:t>
            </a:r>
          </a:p>
          <a:p>
            <a:pPr algn="just">
              <a:buNone/>
            </a:pPr>
            <a:r>
              <a:rPr lang="fr-FR" b="1" dirty="0" smtClean="0">
                <a:solidFill>
                  <a:srgbClr val="FF0000"/>
                </a:solidFill>
              </a:rPr>
              <a:t>NH</a:t>
            </a:r>
            <a:r>
              <a:rPr lang="fr-FR" b="1" baseline="-25000" dirty="0" smtClean="0">
                <a:solidFill>
                  <a:srgbClr val="FF0000"/>
                </a:solidFill>
              </a:rPr>
              <a:t>3</a:t>
            </a:r>
            <a:r>
              <a:rPr lang="fr-FR" b="1" dirty="0" smtClean="0"/>
              <a:t> + O</a:t>
            </a:r>
            <a:r>
              <a:rPr lang="fr-FR" b="1" baseline="-25000" dirty="0" smtClean="0"/>
              <a:t>2</a:t>
            </a:r>
            <a:r>
              <a:rPr lang="fr-FR" b="1" dirty="0" smtClean="0"/>
              <a:t> → </a:t>
            </a:r>
            <a:r>
              <a:rPr lang="fr-FR" b="1" dirty="0" smtClean="0">
                <a:solidFill>
                  <a:srgbClr val="FF0000"/>
                </a:solidFill>
              </a:rPr>
              <a:t>NO</a:t>
            </a:r>
            <a:r>
              <a:rPr lang="fr-FR" b="1" baseline="-25000" dirty="0" smtClean="0">
                <a:solidFill>
                  <a:srgbClr val="FF0000"/>
                </a:solidFill>
              </a:rPr>
              <a:t>2</a:t>
            </a:r>
            <a:r>
              <a:rPr lang="fr-FR" b="1" dirty="0" smtClean="0">
                <a:solidFill>
                  <a:srgbClr val="FF0000"/>
                </a:solidFill>
              </a:rPr>
              <a:t>− </a:t>
            </a:r>
            <a:r>
              <a:rPr lang="fr-FR" b="1" dirty="0" smtClean="0"/>
              <a:t>+ H</a:t>
            </a:r>
            <a:r>
              <a:rPr lang="fr-FR" b="1" baseline="30000" dirty="0" smtClean="0"/>
              <a:t>+</a:t>
            </a:r>
            <a:endParaRPr lang="fr-FR" dirty="0" smtClean="0"/>
          </a:p>
          <a:p>
            <a:pPr>
              <a:buNone/>
            </a:pPr>
            <a:r>
              <a:rPr lang="fr-FR" b="1" dirty="0" smtClean="0"/>
              <a:t>2 </a:t>
            </a:r>
            <a:r>
              <a:rPr lang="fr-FR" b="1" dirty="0" smtClean="0">
                <a:solidFill>
                  <a:srgbClr val="FF0000"/>
                </a:solidFill>
              </a:rPr>
              <a:t>NO</a:t>
            </a:r>
            <a:r>
              <a:rPr lang="fr-FR" b="1" baseline="-25000" dirty="0" smtClean="0">
                <a:solidFill>
                  <a:srgbClr val="FF0000"/>
                </a:solidFill>
              </a:rPr>
              <a:t>2</a:t>
            </a:r>
            <a:r>
              <a:rPr lang="fr-FR" b="1" dirty="0" smtClean="0">
                <a:solidFill>
                  <a:srgbClr val="FF0000"/>
                </a:solidFill>
              </a:rPr>
              <a:t>− </a:t>
            </a:r>
            <a:r>
              <a:rPr lang="fr-FR" b="1" dirty="0" smtClean="0"/>
              <a:t>+ O</a:t>
            </a:r>
            <a:r>
              <a:rPr lang="fr-FR" b="1" baseline="-25000" dirty="0" smtClean="0"/>
              <a:t>2</a:t>
            </a:r>
            <a:r>
              <a:rPr lang="fr-FR" b="1" dirty="0" smtClean="0"/>
              <a:t> → 2 </a:t>
            </a:r>
            <a:r>
              <a:rPr lang="fr-FR" b="1" dirty="0" smtClean="0">
                <a:solidFill>
                  <a:srgbClr val="FF0000"/>
                </a:solidFill>
              </a:rPr>
              <a:t>NO</a:t>
            </a:r>
            <a:r>
              <a:rPr lang="fr-FR" b="1" baseline="-25000" dirty="0" smtClean="0">
                <a:solidFill>
                  <a:srgbClr val="FF0000"/>
                </a:solidFill>
              </a:rPr>
              <a:t>3</a:t>
            </a:r>
            <a:r>
              <a:rPr lang="fr-FR" b="1" dirty="0" smtClean="0">
                <a:solidFill>
                  <a:srgbClr val="FF0000"/>
                </a:solidFill>
              </a:rPr>
              <a:t>−</a:t>
            </a:r>
            <a:endParaRPr lang="fr-FR" dirty="0" smtClean="0">
              <a:solidFill>
                <a:srgbClr val="FF0000"/>
              </a:solidFill>
            </a:endParaRPr>
          </a:p>
          <a:p>
            <a:pPr algn="just">
              <a:buNone/>
            </a:pPr>
            <a:endParaRPr lang="fr-FR" dirty="0" smtClean="0">
              <a:solidFill>
                <a:srgbClr val="FF0000"/>
              </a:solidFill>
            </a:endParaRPr>
          </a:p>
          <a:p>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8472518" cy="725470"/>
          </a:xfrm>
        </p:spPr>
        <p:txBody>
          <a:bodyPr>
            <a:normAutofit fontScale="90000"/>
          </a:bodyPr>
          <a:lstStyle/>
          <a:p>
            <a:pPr algn="l"/>
            <a:r>
              <a:rPr lang="fr-FR" sz="3600" b="1" dirty="0" smtClean="0"/>
              <a:t>3</a:t>
            </a:r>
            <a:r>
              <a:rPr lang="fr-FR" sz="3600" b="1" dirty="0" smtClean="0">
                <a:solidFill>
                  <a:srgbClr val="FF0000"/>
                </a:solidFill>
              </a:rPr>
              <a:t>. L’absorption d’azote par les végétaux </a:t>
            </a:r>
            <a:r>
              <a:rPr lang="fr-FR" sz="3600" b="1" dirty="0" smtClean="0"/>
              <a:t/>
            </a:r>
            <a:br>
              <a:rPr lang="fr-FR" sz="3600" b="1" dirty="0" smtClean="0"/>
            </a:br>
            <a:endParaRPr lang="fr-FR" sz="3600" dirty="0"/>
          </a:p>
        </p:txBody>
      </p:sp>
      <p:sp>
        <p:nvSpPr>
          <p:cNvPr id="3" name="Espace réservé du contenu 2"/>
          <p:cNvSpPr>
            <a:spLocks noGrp="1"/>
          </p:cNvSpPr>
          <p:nvPr>
            <p:ph idx="1"/>
          </p:nvPr>
        </p:nvSpPr>
        <p:spPr/>
        <p:txBody>
          <a:bodyPr>
            <a:normAutofit/>
          </a:bodyPr>
          <a:lstStyle/>
          <a:p>
            <a:r>
              <a:rPr lang="fr-FR" dirty="0" smtClean="0"/>
              <a:t>Les végétaux sont capables, grâce à leurs racines, d’absorber le </a:t>
            </a:r>
            <a:r>
              <a:rPr lang="fr-FR" dirty="0" smtClean="0">
                <a:solidFill>
                  <a:srgbClr val="FF0000"/>
                </a:solidFill>
              </a:rPr>
              <a:t>nitrate et l'ammonium </a:t>
            </a:r>
            <a:r>
              <a:rPr lang="fr-FR" dirty="0" smtClean="0"/>
              <a:t>présent dans le sol ou dans l’eau. Les végétaux représentent la seule source primaire d’azote disponible pour les animaux herbivores. </a:t>
            </a:r>
          </a:p>
          <a:p>
            <a:r>
              <a:rPr lang="fr-FR" dirty="0" smtClean="0"/>
              <a:t>On constate que principalement deux types d’ions azotés sont absorbés : NH4+ (ammonium) NO3- (Nitrate)</a:t>
            </a:r>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solidFill>
                  <a:srgbClr val="FF0000"/>
                </a:solidFill>
              </a:rPr>
              <a:t>4. La décomposition des déchets</a:t>
            </a:r>
            <a:r>
              <a:rPr lang="fr-FR" b="1" dirty="0" smtClean="0"/>
              <a:t/>
            </a:r>
            <a:br>
              <a:rPr lang="fr-FR" b="1" dirty="0" smtClean="0"/>
            </a:br>
            <a:endParaRPr lang="fr-FR" dirty="0"/>
          </a:p>
        </p:txBody>
      </p:sp>
      <p:sp>
        <p:nvSpPr>
          <p:cNvPr id="3" name="Espace réservé du contenu 2"/>
          <p:cNvSpPr>
            <a:spLocks noGrp="1"/>
          </p:cNvSpPr>
          <p:nvPr>
            <p:ph idx="1"/>
          </p:nvPr>
        </p:nvSpPr>
        <p:spPr>
          <a:xfrm>
            <a:off x="285720" y="1071546"/>
            <a:ext cx="8643966" cy="3929090"/>
          </a:xfrm>
        </p:spPr>
        <p:txBody>
          <a:bodyPr/>
          <a:lstStyle/>
          <a:p>
            <a:r>
              <a:rPr lang="fr-FR" dirty="0" smtClean="0"/>
              <a:t>On retrouve de l’azote dans les déchets végétaux et animaux (urine, selles, organismes morts, etc.). Certains champignons et bactéries décomposent ces substances et produisent alors de </a:t>
            </a:r>
            <a:r>
              <a:rPr lang="fr-FR" dirty="0" smtClean="0">
                <a:solidFill>
                  <a:srgbClr val="FF0000"/>
                </a:solidFill>
              </a:rPr>
              <a:t>l’ammoniac</a:t>
            </a:r>
            <a:r>
              <a:rPr lang="fr-FR" dirty="0" smtClean="0"/>
              <a:t>. Cet ammoniac va pouvoir se dissoudre pour former de </a:t>
            </a:r>
            <a:r>
              <a:rPr lang="fr-FR" dirty="0" smtClean="0">
                <a:solidFill>
                  <a:srgbClr val="FF0000"/>
                </a:solidFill>
              </a:rPr>
              <a:t>l’ammonium</a:t>
            </a:r>
            <a:r>
              <a:rPr lang="fr-FR" dirty="0" smtClean="0"/>
              <a:t>.</a:t>
            </a:r>
          </a:p>
          <a:p>
            <a:endParaRPr lang="fr-F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5. La dénitrification</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1600201"/>
            <a:ext cx="8229600" cy="3614750"/>
          </a:xfrm>
        </p:spPr>
        <p:txBody>
          <a:bodyPr/>
          <a:lstStyle/>
          <a:p>
            <a:r>
              <a:rPr lang="fr-FR" dirty="0" smtClean="0"/>
              <a:t>Les bactéries dites </a:t>
            </a:r>
            <a:r>
              <a:rPr lang="fr-FR" dirty="0" err="1" smtClean="0">
                <a:solidFill>
                  <a:srgbClr val="FF0000"/>
                </a:solidFill>
              </a:rPr>
              <a:t>dénitrifiantes</a:t>
            </a:r>
            <a:r>
              <a:rPr lang="fr-FR" dirty="0" smtClean="0"/>
              <a:t> transforment les nitrates en </a:t>
            </a:r>
            <a:r>
              <a:rPr lang="fr-FR" dirty="0" err="1" smtClean="0"/>
              <a:t>diazote</a:t>
            </a:r>
            <a:r>
              <a:rPr lang="fr-FR" dirty="0" smtClean="0"/>
              <a:t>. Le </a:t>
            </a:r>
            <a:r>
              <a:rPr lang="fr-FR" dirty="0" err="1" smtClean="0">
                <a:solidFill>
                  <a:srgbClr val="FF0000"/>
                </a:solidFill>
              </a:rPr>
              <a:t>diazote</a:t>
            </a:r>
            <a:r>
              <a:rPr lang="fr-FR" dirty="0" smtClean="0">
                <a:solidFill>
                  <a:srgbClr val="FF0000"/>
                </a:solidFill>
              </a:rPr>
              <a:t> (N2) </a:t>
            </a:r>
            <a:r>
              <a:rPr lang="fr-FR" dirty="0" smtClean="0"/>
              <a:t>retourne alors dans l’atmosphère. Cette réaction chimique produit aussi du dioxyde de carbone (CO2) et de l’oxyde d’azote (N2O).</a:t>
            </a:r>
          </a:p>
          <a:p>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85794"/>
            <a:ext cx="8229600" cy="428628"/>
          </a:xfrm>
        </p:spPr>
        <p:txBody>
          <a:bodyPr>
            <a:normAutofit fontScale="90000"/>
          </a:bodyPr>
          <a:lstStyle/>
          <a:p>
            <a:r>
              <a:rPr lang="fr-FR" sz="3600" b="1" dirty="0" smtClean="0">
                <a:solidFill>
                  <a:srgbClr val="FF0000"/>
                </a:solidFill>
              </a:rPr>
              <a:t>Les facteurs qui peuvent modifier le cycle de l'azote</a:t>
            </a:r>
            <a:r>
              <a:rPr lang="fr-FR" b="1" dirty="0" smtClean="0"/>
              <a:t/>
            </a:r>
            <a:br>
              <a:rPr lang="fr-FR" b="1" dirty="0" smtClean="0"/>
            </a:br>
            <a:endParaRPr lang="fr-FR" dirty="0"/>
          </a:p>
        </p:txBody>
      </p:sp>
      <p:sp>
        <p:nvSpPr>
          <p:cNvPr id="3" name="Espace réservé du contenu 2"/>
          <p:cNvSpPr>
            <a:spLocks noGrp="1"/>
          </p:cNvSpPr>
          <p:nvPr>
            <p:ph idx="1"/>
          </p:nvPr>
        </p:nvSpPr>
        <p:spPr>
          <a:xfrm>
            <a:off x="428596" y="1285860"/>
            <a:ext cx="8401080" cy="4525963"/>
          </a:xfrm>
        </p:spPr>
        <p:txBody>
          <a:bodyPr>
            <a:normAutofit/>
          </a:bodyPr>
          <a:lstStyle/>
          <a:p>
            <a:pPr algn="just"/>
            <a:r>
              <a:rPr lang="fr-FR" sz="2800" dirty="0" smtClean="0"/>
              <a:t>Parmi les facteurs naturels qui peuvent modifier le cycle de l’azote, on retrouve, entre autres, la t</a:t>
            </a:r>
            <a:r>
              <a:rPr lang="fr-FR" sz="2800" b="1" dirty="0" smtClean="0"/>
              <a:t>empérature</a:t>
            </a:r>
            <a:r>
              <a:rPr lang="fr-FR" sz="2800" dirty="0" smtClean="0"/>
              <a:t>, le </a:t>
            </a:r>
            <a:r>
              <a:rPr lang="fr-FR" sz="2800" b="1" dirty="0" smtClean="0"/>
              <a:t>taux d’humidité</a:t>
            </a:r>
            <a:r>
              <a:rPr lang="fr-FR" sz="2800" dirty="0" smtClean="0"/>
              <a:t> et le </a:t>
            </a:r>
            <a:r>
              <a:rPr lang="fr-FR" sz="2800" b="1" dirty="0" smtClean="0"/>
              <a:t>pH</a:t>
            </a:r>
            <a:r>
              <a:rPr lang="fr-FR" sz="2800" dirty="0" smtClean="0"/>
              <a:t>. </a:t>
            </a:r>
          </a:p>
          <a:p>
            <a:pPr algn="just"/>
            <a:r>
              <a:rPr lang="fr-FR" sz="2800" dirty="0" smtClean="0"/>
              <a:t> l’activité humaine est malheureusement le facteur qui a le plus d’impact sur la modification du cycle de l’azote. Les </a:t>
            </a:r>
            <a:r>
              <a:rPr lang="fr-FR" sz="2800" dirty="0" smtClean="0">
                <a:solidFill>
                  <a:srgbClr val="FF0000"/>
                </a:solidFill>
              </a:rPr>
              <a:t>engrais</a:t>
            </a:r>
            <a:r>
              <a:rPr lang="fr-FR" sz="2800" dirty="0" smtClean="0"/>
              <a:t> que l’on étend sont riches en ammoniac </a:t>
            </a:r>
            <a:r>
              <a:rPr lang="fr-FR" sz="2800" dirty="0" smtClean="0">
                <a:solidFill>
                  <a:srgbClr val="FF0000"/>
                </a:solidFill>
              </a:rPr>
              <a:t>(NH3), </a:t>
            </a:r>
            <a:r>
              <a:rPr lang="fr-FR" sz="2800" dirty="0" smtClean="0"/>
              <a:t>en ammonium </a:t>
            </a:r>
            <a:r>
              <a:rPr lang="fr-FR" sz="2800" dirty="0" smtClean="0">
                <a:solidFill>
                  <a:srgbClr val="FF0000"/>
                </a:solidFill>
              </a:rPr>
              <a:t>(NH4+)</a:t>
            </a:r>
            <a:r>
              <a:rPr lang="fr-FR" sz="2800" dirty="0" smtClean="0"/>
              <a:t> et en nitrates (</a:t>
            </a:r>
            <a:r>
              <a:rPr lang="fr-FR" sz="2800" dirty="0" smtClean="0">
                <a:solidFill>
                  <a:srgbClr val="FF0000"/>
                </a:solidFill>
              </a:rPr>
              <a:t>NO3−</a:t>
            </a:r>
            <a:r>
              <a:rPr lang="fr-FR" sz="2800" dirty="0" smtClean="0"/>
              <a:t>). Par le lessivage, ce surplus de composés azotés se retrouve dans les cours d’eau.</a:t>
            </a:r>
            <a:endParaRPr lang="fr-FR" sz="2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Photosynthèse</a:t>
            </a:r>
            <a:r>
              <a:rPr lang="fr-FR" dirty="0" smtClean="0"/>
              <a:t> </a:t>
            </a:r>
            <a:endParaRPr lang="fr-FR" dirty="0"/>
          </a:p>
        </p:txBody>
      </p:sp>
      <p:sp>
        <p:nvSpPr>
          <p:cNvPr id="3" name="Espace réservé du contenu 2"/>
          <p:cNvSpPr>
            <a:spLocks noGrp="1"/>
          </p:cNvSpPr>
          <p:nvPr>
            <p:ph idx="1"/>
          </p:nvPr>
        </p:nvSpPr>
        <p:spPr>
          <a:xfrm>
            <a:off x="457200" y="1071546"/>
            <a:ext cx="8472518" cy="5214974"/>
          </a:xfrm>
        </p:spPr>
        <p:txBody>
          <a:bodyPr>
            <a:normAutofit fontScale="85000" lnSpcReduction="10000"/>
          </a:bodyPr>
          <a:lstStyle/>
          <a:p>
            <a:r>
              <a:rPr lang="fr-FR" dirty="0" smtClean="0"/>
              <a:t>La photosynthèse est le processus  </a:t>
            </a:r>
            <a:r>
              <a:rPr lang="fr-FR" dirty="0" smtClean="0"/>
              <a:t> bioénergétique </a:t>
            </a:r>
            <a:r>
              <a:rPr lang="fr-FR" dirty="0" smtClean="0"/>
              <a:t>qui permet à des organismes </a:t>
            </a:r>
            <a:r>
              <a:rPr lang="fr-FR" dirty="0" smtClean="0"/>
              <a:t>(plantes</a:t>
            </a:r>
            <a:r>
              <a:rPr lang="fr-FR" dirty="0" smtClean="0"/>
              <a:t>, algues, et certaines </a:t>
            </a:r>
            <a:r>
              <a:rPr lang="fr-FR" dirty="0" smtClean="0"/>
              <a:t>bactéries ) de </a:t>
            </a:r>
            <a:r>
              <a:rPr lang="fr-FR" dirty="0" smtClean="0"/>
              <a:t>synthétiser de la matière organique en utilisant l'énergie lumineuse, l'eau et le dioxyde de carbone</a:t>
            </a:r>
            <a:r>
              <a:rPr lang="fr-FR" dirty="0" smtClean="0"/>
              <a:t>.</a:t>
            </a:r>
          </a:p>
          <a:p>
            <a:r>
              <a:rPr lang="fr-FR" dirty="0" smtClean="0"/>
              <a:t>La </a:t>
            </a:r>
            <a:r>
              <a:rPr lang="fr-FR" dirty="0" smtClean="0">
                <a:hlinkClick r:id="rId2"/>
              </a:rPr>
              <a:t>chlorophylle</a:t>
            </a:r>
            <a:r>
              <a:rPr lang="fr-FR" dirty="0" smtClean="0"/>
              <a:t> des plantes vertes, siège de la photosynthèse, absorbe du CO</a:t>
            </a:r>
            <a:r>
              <a:rPr lang="fr-FR" baseline="-25000" dirty="0" smtClean="0"/>
              <a:t>2</a:t>
            </a:r>
            <a:r>
              <a:rPr lang="fr-FR" dirty="0" smtClean="0"/>
              <a:t> et génère de l'</a:t>
            </a:r>
            <a:r>
              <a:rPr lang="fr-FR" dirty="0" smtClean="0">
                <a:hlinkClick r:id="rId3"/>
              </a:rPr>
              <a:t>oxygène</a:t>
            </a:r>
            <a:r>
              <a:rPr lang="fr-FR" dirty="0" smtClean="0"/>
              <a:t> O</a:t>
            </a:r>
            <a:r>
              <a:rPr lang="fr-FR" baseline="-25000" dirty="0" smtClean="0"/>
              <a:t>2</a:t>
            </a:r>
            <a:r>
              <a:rPr lang="fr-FR" dirty="0" smtClean="0"/>
              <a:t> comme </a:t>
            </a:r>
            <a:r>
              <a:rPr lang="fr-FR" dirty="0" smtClean="0">
                <a:hlinkClick r:id="rId4"/>
              </a:rPr>
              <a:t>sous-produit</a:t>
            </a:r>
            <a:r>
              <a:rPr lang="fr-FR" dirty="0" smtClean="0"/>
              <a:t>. L'énergie chimique issue du processus </a:t>
            </a:r>
            <a:r>
              <a:rPr lang="fr-FR" dirty="0" smtClean="0">
                <a:hlinkClick r:id="rId5"/>
              </a:rPr>
              <a:t>photosynthétique</a:t>
            </a:r>
            <a:r>
              <a:rPr lang="fr-FR" dirty="0" smtClean="0"/>
              <a:t> est mise en </a:t>
            </a:r>
            <a:r>
              <a:rPr lang="fr-FR" dirty="0" smtClean="0">
                <a:hlinkClick r:id="rId6"/>
              </a:rPr>
              <a:t>réserve</a:t>
            </a:r>
            <a:r>
              <a:rPr lang="fr-FR" dirty="0" smtClean="0"/>
              <a:t> dans des composés de type </a:t>
            </a:r>
            <a:r>
              <a:rPr lang="fr-FR" dirty="0" smtClean="0">
                <a:hlinkClick r:id="rId7"/>
              </a:rPr>
              <a:t>glucose</a:t>
            </a:r>
            <a:r>
              <a:rPr lang="fr-FR" dirty="0" smtClean="0"/>
              <a:t>.</a:t>
            </a:r>
            <a:endParaRPr lang="fr-FR" dirty="0" smtClean="0"/>
          </a:p>
          <a:p>
            <a:r>
              <a:rPr lang="fr-FR" dirty="0" smtClean="0"/>
              <a:t> </a:t>
            </a:r>
            <a:r>
              <a:rPr lang="fr-FR" dirty="0" smtClean="0"/>
              <a:t>Les molécules carbonées fabriquées par photosynthèse sont appelées </a:t>
            </a:r>
            <a:r>
              <a:rPr lang="fr-FR" dirty="0" err="1" smtClean="0"/>
              <a:t>photosynthétats</a:t>
            </a:r>
            <a:r>
              <a:rPr lang="fr-FR" dirty="0" smtClean="0"/>
              <a:t> ou </a:t>
            </a:r>
            <a:r>
              <a:rPr lang="fr-FR" dirty="0" err="1" smtClean="0"/>
              <a:t>assimilats</a:t>
            </a:r>
            <a:r>
              <a:rPr lang="fr-FR" dirty="0" smtClean="0"/>
              <a:t>.</a:t>
            </a:r>
            <a:br>
              <a:rPr lang="fr-FR" dirty="0" smtClean="0"/>
            </a:br>
            <a:endParaRPr lang="fr-F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4"/>
            <a:ext cx="8229600" cy="2900370"/>
          </a:xfrm>
        </p:spPr>
        <p:txBody>
          <a:bodyPr>
            <a:normAutofit fontScale="92500" lnSpcReduction="10000"/>
          </a:bodyPr>
          <a:lstStyle/>
          <a:p>
            <a:pPr fontAlgn="base"/>
            <a:r>
              <a:rPr lang="fr-FR" b="1" dirty="0" smtClean="0"/>
              <a:t>Réaction de la photosynthèse</a:t>
            </a:r>
          </a:p>
          <a:p>
            <a:pPr fontAlgn="base"/>
            <a:r>
              <a:rPr lang="fr-FR" dirty="0" smtClean="0"/>
              <a:t>Pendant la photosynthèse, les organismes </a:t>
            </a:r>
            <a:r>
              <a:rPr lang="fr-FR" dirty="0" err="1" smtClean="0"/>
              <a:t>photoautotrophes</a:t>
            </a:r>
            <a:r>
              <a:rPr lang="fr-FR" dirty="0" smtClean="0"/>
              <a:t> utilisent l'énergie du soleil, ainsi que le dioxyde de carbone et l'eau, pour former du glucose et de l'oxygène.</a:t>
            </a:r>
          </a:p>
          <a:p>
            <a:pPr fontAlgn="base"/>
            <a:r>
              <a:rPr lang="fr-FR" dirty="0" smtClean="0"/>
              <a:t>L'équation globale pour la photosynthèse est :</a:t>
            </a:r>
          </a:p>
          <a:p>
            <a:endParaRPr lang="fr-FR" dirty="0"/>
          </a:p>
        </p:txBody>
      </p:sp>
      <p:pic>
        <p:nvPicPr>
          <p:cNvPr id="4" name="Image 3" descr="Pendant la photosynthèse, l'énergie solaire est récoltée et convertie en énergie chimique sous forme de glucose grâce à l'eau et au dioxyde de carbone. L'oxygène est un &quot;déchet&quot; ou sous-produit de la photosynthèse. "/>
          <p:cNvPicPr/>
          <p:nvPr/>
        </p:nvPicPr>
        <p:blipFill>
          <a:blip r:embed="rId2"/>
          <a:srcRect/>
          <a:stretch>
            <a:fillRect/>
          </a:stretch>
        </p:blipFill>
        <p:spPr bwMode="auto">
          <a:xfrm>
            <a:off x="1214414" y="3357562"/>
            <a:ext cx="5760720" cy="2745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357166"/>
            <a:ext cx="8229600" cy="5143536"/>
          </a:xfrm>
        </p:spPr>
        <p:txBody>
          <a:bodyPr>
            <a:normAutofit lnSpcReduction="10000"/>
          </a:bodyPr>
          <a:lstStyle/>
          <a:p>
            <a:r>
              <a:rPr lang="fr-FR" dirty="0" smtClean="0"/>
              <a:t>Embranchement : Bryophytes </a:t>
            </a:r>
          </a:p>
          <a:p>
            <a:r>
              <a:rPr lang="fr-FR" dirty="0" smtClean="0"/>
              <a:t>Embranchement : Ptéridophytes </a:t>
            </a:r>
          </a:p>
          <a:p>
            <a:r>
              <a:rPr lang="fr-FR" dirty="0" smtClean="0"/>
              <a:t> Embranchement : </a:t>
            </a:r>
            <a:r>
              <a:rPr lang="fr-FR" dirty="0" err="1" smtClean="0"/>
              <a:t>Préspermaphytes</a:t>
            </a:r>
            <a:r>
              <a:rPr lang="fr-FR" dirty="0" smtClean="0"/>
              <a:t> (Préphanérogames)</a:t>
            </a:r>
          </a:p>
          <a:p>
            <a:r>
              <a:rPr lang="fr-FR" b="1" dirty="0" smtClean="0"/>
              <a:t>Embranchement : Spermaphytes ou plantes à fleurs</a:t>
            </a:r>
            <a:r>
              <a:rPr lang="fr-FR" dirty="0" smtClean="0"/>
              <a:t> (Phanérogames): Ce sont des végétaux qui possèdent des tiges, des feuilles, des racines, un appareil conducteur, fleur et de la graine d’où le nom de spermaphytes il a été subdivisé en </a:t>
            </a:r>
            <a:r>
              <a:rPr lang="fr-FR" b="1" dirty="0" smtClean="0"/>
              <a:t>3 sous-embranchement :</a:t>
            </a:r>
            <a:endParaRPr lang="fr-FR"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u="sng" dirty="0" smtClean="0"/>
              <a:t>Le chloroplaste, siège de la photosynthèse</a:t>
            </a:r>
            <a:r>
              <a:rPr lang="fr-FR" sz="3600" b="1" dirty="0" smtClean="0"/>
              <a:t/>
            </a:r>
            <a:br>
              <a:rPr lang="fr-FR" sz="3600" b="1" dirty="0" smtClean="0"/>
            </a:br>
            <a:endParaRPr lang="fr-FR" sz="3600" dirty="0"/>
          </a:p>
        </p:txBody>
      </p:sp>
      <p:sp>
        <p:nvSpPr>
          <p:cNvPr id="5" name="Espace réservé du contenu 4"/>
          <p:cNvSpPr>
            <a:spLocks noGrp="1"/>
          </p:cNvSpPr>
          <p:nvPr>
            <p:ph idx="1"/>
          </p:nvPr>
        </p:nvSpPr>
        <p:spPr>
          <a:xfrm>
            <a:off x="500034" y="857233"/>
            <a:ext cx="8229600" cy="2143139"/>
          </a:xfrm>
        </p:spPr>
        <p:txBody>
          <a:bodyPr>
            <a:normAutofit fontScale="85000" lnSpcReduction="20000"/>
          </a:bodyPr>
          <a:lstStyle/>
          <a:p>
            <a:pPr fontAlgn="base"/>
            <a:r>
              <a:rPr lang="fr-FR" sz="3300" dirty="0" smtClean="0"/>
              <a:t>La photosynthèse se déroule principalement dans les feuilles, au niveau du parenchyme où se trouvent les cellules chlorophylliennes. Elles contiennent des organites spécialisées, les chloroplastes, qui sont les organites clé de la photosynthèse. </a:t>
            </a:r>
            <a:r>
              <a:rPr lang="fr-FR" dirty="0" smtClean="0"/>
              <a:t/>
            </a:r>
            <a:br>
              <a:rPr lang="fr-FR" dirty="0" smtClean="0"/>
            </a:br>
            <a:endParaRPr lang="fr-FR" dirty="0"/>
          </a:p>
        </p:txBody>
      </p:sp>
      <p:pic>
        <p:nvPicPr>
          <p:cNvPr id="6" name="Espace réservé du contenu 3" descr="Structure du chloroplaste"/>
          <p:cNvPicPr>
            <a:picLocks/>
          </p:cNvPicPr>
          <p:nvPr/>
        </p:nvPicPr>
        <p:blipFill>
          <a:blip r:embed="rId2"/>
          <a:srcRect/>
          <a:stretch>
            <a:fillRect/>
          </a:stretch>
        </p:blipFill>
        <p:spPr bwMode="auto">
          <a:xfrm>
            <a:off x="714348" y="2643182"/>
            <a:ext cx="7143800" cy="3497057"/>
          </a:xfrm>
          <a:prstGeom prst="rect">
            <a:avLst/>
          </a:prstGeom>
          <a:noFill/>
          <a:ln w="9525">
            <a:noFill/>
            <a:miter lim="800000"/>
            <a:headEnd/>
            <a:tailEnd/>
          </a:ln>
        </p:spPr>
      </p:pic>
      <p:sp>
        <p:nvSpPr>
          <p:cNvPr id="7" name="Titre 1"/>
          <p:cNvSpPr txBox="1">
            <a:spLocks/>
          </p:cNvSpPr>
          <p:nvPr/>
        </p:nvSpPr>
        <p:spPr>
          <a:xfrm>
            <a:off x="1428728" y="6215082"/>
            <a:ext cx="5786478" cy="4889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solidFill>
                  <a:schemeClr val="tx1"/>
                </a:solidFill>
                <a:effectLst/>
                <a:uLnTx/>
                <a:uFillTx/>
                <a:latin typeface="+mj-lt"/>
                <a:ea typeface="+mj-ea"/>
                <a:cs typeface="+mj-cs"/>
              </a:rPr>
              <a:t>Figure  : Structure d’un chloroplaste </a:t>
            </a:r>
            <a:endParaRPr kumimoji="0" lang="fr-FR" sz="2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214290"/>
            <a:ext cx="8872510" cy="6000792"/>
          </a:xfrm>
        </p:spPr>
        <p:txBody>
          <a:bodyPr>
            <a:noAutofit/>
          </a:bodyPr>
          <a:lstStyle/>
          <a:p>
            <a:pPr algn="just"/>
            <a:r>
              <a:rPr lang="fr-FR" sz="2800" dirty="0" smtClean="0"/>
              <a:t>Une cellule typique de plante contient environ dix à cent chloroplastes. Ces derniers sont enveloppés par une membrane interne et une membrane externe de nature </a:t>
            </a:r>
            <a:r>
              <a:rPr lang="fr-FR" sz="2800" dirty="0" smtClean="0">
                <a:hlinkClick r:id="rId2" tooltip="Phospholipide"/>
              </a:rPr>
              <a:t>phospholipidique</a:t>
            </a:r>
            <a:r>
              <a:rPr lang="fr-FR" sz="2800" dirty="0" smtClean="0"/>
              <a:t> et séparées par un espace </a:t>
            </a:r>
            <a:r>
              <a:rPr lang="fr-FR" sz="2800" dirty="0" err="1" smtClean="0"/>
              <a:t>intermembranaire</a:t>
            </a:r>
            <a:r>
              <a:rPr lang="fr-FR" sz="2800" dirty="0" smtClean="0"/>
              <a:t>. L'intérieur du chloroplaste est constitué d'un fluide </a:t>
            </a:r>
            <a:r>
              <a:rPr lang="fr-FR" sz="2800" dirty="0" smtClean="0">
                <a:hlinkClick r:id="rId3" tooltip="Aqueux"/>
              </a:rPr>
              <a:t>aqueux</a:t>
            </a:r>
            <a:r>
              <a:rPr lang="fr-FR" sz="2800" dirty="0" smtClean="0"/>
              <a:t> appelé </a:t>
            </a:r>
            <a:r>
              <a:rPr lang="fr-FR" sz="2800" dirty="0" smtClean="0">
                <a:hlinkClick r:id="rId4" tooltip="Stroma (cytologie)"/>
              </a:rPr>
              <a:t>stroma</a:t>
            </a:r>
            <a:r>
              <a:rPr lang="fr-FR" sz="2800" dirty="0" smtClean="0"/>
              <a:t>. Dans le stroma se trouvent des </a:t>
            </a:r>
            <a:r>
              <a:rPr lang="fr-FR" sz="2800" dirty="0" err="1" smtClean="0">
                <a:hlinkClick r:id="rId5" tooltip="Thylakoïde"/>
              </a:rPr>
              <a:t>thylakoïdes</a:t>
            </a:r>
            <a:r>
              <a:rPr lang="fr-FR" sz="2800" dirty="0" smtClean="0"/>
              <a:t> empilés en </a:t>
            </a:r>
            <a:r>
              <a:rPr lang="fr-FR" sz="2800" dirty="0" smtClean="0">
                <a:hlinkClick r:id="rId6" tooltip="Granum"/>
              </a:rPr>
              <a:t>grana</a:t>
            </a:r>
            <a:r>
              <a:rPr lang="fr-FR" sz="2800" dirty="0" smtClean="0"/>
              <a:t> où siège la photosynthèse. Les </a:t>
            </a:r>
            <a:r>
              <a:rPr lang="fr-FR" sz="2800" dirty="0" err="1" smtClean="0"/>
              <a:t>thylakoïdes</a:t>
            </a:r>
            <a:r>
              <a:rPr lang="fr-FR" sz="2800" dirty="0" smtClean="0"/>
              <a:t> sont en forme de disques aplatis délimités par une membrane contenant l'espace </a:t>
            </a:r>
            <a:r>
              <a:rPr lang="fr-FR" sz="2800" dirty="0" err="1" smtClean="0"/>
              <a:t>thylakoïde</a:t>
            </a:r>
            <a:r>
              <a:rPr lang="fr-FR" sz="2800" dirty="0" smtClean="0"/>
              <a:t> ou </a:t>
            </a:r>
            <a:r>
              <a:rPr lang="fr-FR" sz="2800" dirty="0" smtClean="0">
                <a:hlinkClick r:id="rId7" tooltip="Lumen (cytologie)"/>
              </a:rPr>
              <a:t>lumen</a:t>
            </a:r>
            <a:r>
              <a:rPr lang="fr-FR" sz="2800" dirty="0" smtClean="0"/>
              <a:t>. La photosynthèse se déroule précisément dans la </a:t>
            </a:r>
            <a:r>
              <a:rPr lang="fr-FR" sz="2800" dirty="0" smtClean="0">
                <a:hlinkClick r:id="rId8" tooltip="Membrane (biologie)"/>
              </a:rPr>
              <a:t>membrane</a:t>
            </a:r>
            <a:r>
              <a:rPr lang="fr-FR" sz="2800" dirty="0" smtClean="0"/>
              <a:t> des </a:t>
            </a:r>
            <a:r>
              <a:rPr lang="fr-FR" sz="2800" dirty="0" err="1" smtClean="0"/>
              <a:t>thylakoïdes</a:t>
            </a:r>
            <a:r>
              <a:rPr lang="fr-FR" sz="2800" dirty="0" smtClean="0"/>
              <a:t>, qui contient des complexes protéiques membranaires intégraux et périphériques ainsi que les </a:t>
            </a:r>
            <a:r>
              <a:rPr lang="fr-FR" sz="2800" dirty="0" smtClean="0">
                <a:hlinkClick r:id="rId9" tooltip="Pigment photosynthétique"/>
              </a:rPr>
              <a:t>pigments</a:t>
            </a:r>
            <a:r>
              <a:rPr lang="fr-FR" sz="2800" dirty="0" smtClean="0"/>
              <a:t> qui absorbent l'</a:t>
            </a:r>
            <a:r>
              <a:rPr lang="fr-FR" sz="2800" dirty="0" smtClean="0">
                <a:hlinkClick r:id="rId10" tooltip="Énergie électromagnétique"/>
              </a:rPr>
              <a:t>énergie lumineuse</a:t>
            </a:r>
            <a:r>
              <a:rPr lang="fr-FR" sz="2800" dirty="0" smtClean="0"/>
              <a:t> et constituent les </a:t>
            </a:r>
            <a:r>
              <a:rPr lang="fr-FR" sz="2800" dirty="0" smtClean="0">
                <a:hlinkClick r:id="rId11" tooltip="Photosystème"/>
              </a:rPr>
              <a:t>photosystèmes</a:t>
            </a:r>
            <a:r>
              <a:rPr lang="fr-FR" sz="2800" dirty="0" smtClean="0"/>
              <a:t> (PSI, et PSII).</a:t>
            </a:r>
            <a:endParaRPr lang="fr-FR" sz="2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785794"/>
            <a:ext cx="8858312" cy="5643602"/>
          </a:xfrm>
        </p:spPr>
        <p:txBody>
          <a:bodyPr>
            <a:normAutofit lnSpcReduction="10000"/>
          </a:bodyPr>
          <a:lstStyle/>
          <a:p>
            <a:r>
              <a:rPr lang="fr-FR" dirty="0" smtClean="0"/>
              <a:t>Les plantes </a:t>
            </a:r>
            <a:r>
              <a:rPr lang="fr-FR" b="1" dirty="0" smtClean="0"/>
              <a:t>absorbent</a:t>
            </a:r>
            <a:r>
              <a:rPr lang="fr-FR" dirty="0" smtClean="0"/>
              <a:t> la lumière essentiellement grâce à des pigments appelés </a:t>
            </a:r>
            <a:r>
              <a:rPr lang="fr-FR" b="1" dirty="0" smtClean="0">
                <a:solidFill>
                  <a:srgbClr val="FF0000"/>
                </a:solidFill>
              </a:rPr>
              <a:t>chlorophylles</a:t>
            </a:r>
            <a:r>
              <a:rPr lang="fr-FR" dirty="0" smtClean="0"/>
              <a:t>, ce qui explique leur couleur verte. Outre les chlorophylles, elles utilisent des </a:t>
            </a:r>
            <a:r>
              <a:rPr lang="fr-FR" dirty="0" smtClean="0">
                <a:solidFill>
                  <a:srgbClr val="FF0000"/>
                </a:solidFill>
              </a:rPr>
              <a:t>carotènes</a:t>
            </a:r>
            <a:r>
              <a:rPr lang="fr-FR" dirty="0" smtClean="0"/>
              <a:t> et des </a:t>
            </a:r>
            <a:r>
              <a:rPr lang="fr-FR" dirty="0" smtClean="0">
                <a:solidFill>
                  <a:srgbClr val="FF0000"/>
                </a:solidFill>
              </a:rPr>
              <a:t>xanthophylles</a:t>
            </a:r>
            <a:r>
              <a:rPr lang="fr-FR" dirty="0" smtClean="0"/>
              <a:t>. </a:t>
            </a:r>
            <a:r>
              <a:rPr lang="fr-FR" dirty="0" smtClean="0"/>
              <a:t>Les algues utilisent également de la chlorophylle, mais avec divers autres pigments tels que la </a:t>
            </a:r>
            <a:r>
              <a:rPr lang="fr-FR" dirty="0" err="1" smtClean="0">
                <a:solidFill>
                  <a:srgbClr val="FF0000"/>
                </a:solidFill>
              </a:rPr>
              <a:t>phycocyanine</a:t>
            </a:r>
            <a:r>
              <a:rPr lang="fr-FR" dirty="0" smtClean="0"/>
              <a:t>, les </a:t>
            </a:r>
            <a:r>
              <a:rPr lang="fr-FR" dirty="0" smtClean="0">
                <a:solidFill>
                  <a:srgbClr val="FF0000"/>
                </a:solidFill>
              </a:rPr>
              <a:t>carotènes</a:t>
            </a:r>
            <a:r>
              <a:rPr lang="fr-FR" dirty="0" smtClean="0"/>
              <a:t>, et les </a:t>
            </a:r>
            <a:r>
              <a:rPr lang="fr-FR" dirty="0" smtClean="0">
                <a:solidFill>
                  <a:srgbClr val="FF0000"/>
                </a:solidFill>
              </a:rPr>
              <a:t>xanthophylles</a:t>
            </a:r>
            <a:r>
              <a:rPr lang="fr-FR" dirty="0" smtClean="0"/>
              <a:t> chez les algues vertes, la </a:t>
            </a:r>
            <a:r>
              <a:rPr lang="fr-FR" dirty="0" smtClean="0">
                <a:solidFill>
                  <a:srgbClr val="FF0000"/>
                </a:solidFill>
              </a:rPr>
              <a:t>phycoérythrine</a:t>
            </a:r>
            <a:r>
              <a:rPr lang="fr-FR" dirty="0" smtClean="0"/>
              <a:t> chez les algues </a:t>
            </a:r>
            <a:r>
              <a:rPr lang="fr-FR" dirty="0" smtClean="0"/>
              <a:t>rouges et </a:t>
            </a:r>
            <a:r>
              <a:rPr lang="fr-FR" dirty="0" smtClean="0"/>
              <a:t>la </a:t>
            </a:r>
            <a:r>
              <a:rPr lang="fr-FR" dirty="0" err="1" smtClean="0">
                <a:solidFill>
                  <a:srgbClr val="FF0000"/>
                </a:solidFill>
              </a:rPr>
              <a:t>fucoxanthine</a:t>
            </a:r>
            <a:r>
              <a:rPr lang="fr-FR" dirty="0" smtClean="0"/>
              <a:t> chez les algues </a:t>
            </a:r>
            <a:r>
              <a:rPr lang="fr-FR" dirty="0" smtClean="0"/>
              <a:t>brunes et </a:t>
            </a:r>
            <a:r>
              <a:rPr lang="fr-FR" dirty="0" smtClean="0"/>
              <a:t>les diatomées, ce qui donne </a:t>
            </a:r>
            <a:r>
              <a:rPr lang="fr-FR" b="1" dirty="0" smtClean="0"/>
              <a:t>une grande variété de couleurs.</a:t>
            </a:r>
            <a:endParaRPr lang="fr-FR"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600200"/>
            <a:ext cx="8401080" cy="4525963"/>
          </a:xfrm>
        </p:spPr>
        <p:txBody>
          <a:bodyPr/>
          <a:lstStyle/>
          <a:p>
            <a:r>
              <a:rPr lang="fr-FR" dirty="0" smtClean="0"/>
              <a:t>La </a:t>
            </a:r>
            <a:r>
              <a:rPr lang="fr-FR" dirty="0" smtClean="0"/>
              <a:t>chlorophylle étant un pigment, elle a la caractéristique d’absorbé la lumière dans le visible, mais les pics d’absorption varie suivant la chlorophylle :</a:t>
            </a:r>
          </a:p>
          <a:p>
            <a:r>
              <a:rPr lang="fr-FR" dirty="0" smtClean="0"/>
              <a:t>chlorophylle a : à </a:t>
            </a:r>
            <a:r>
              <a:rPr lang="fr-FR" b="1" dirty="0" smtClean="0"/>
              <a:t>430</a:t>
            </a:r>
            <a:r>
              <a:rPr lang="fr-FR" dirty="0" smtClean="0"/>
              <a:t> (bleu) et </a:t>
            </a:r>
            <a:r>
              <a:rPr lang="fr-FR" b="1" dirty="0" smtClean="0"/>
              <a:t>660 nm</a:t>
            </a:r>
            <a:r>
              <a:rPr lang="fr-FR" dirty="0" smtClean="0"/>
              <a:t> (rouge).</a:t>
            </a:r>
          </a:p>
          <a:p>
            <a:r>
              <a:rPr lang="fr-FR" dirty="0" smtClean="0"/>
              <a:t>chlorophylle b : à </a:t>
            </a:r>
            <a:r>
              <a:rPr lang="fr-FR" b="1" dirty="0" smtClean="0"/>
              <a:t>450</a:t>
            </a:r>
            <a:r>
              <a:rPr lang="fr-FR" dirty="0" smtClean="0"/>
              <a:t> et </a:t>
            </a:r>
            <a:r>
              <a:rPr lang="fr-FR" b="1" dirty="0" smtClean="0"/>
              <a:t>643 nm</a:t>
            </a:r>
            <a:r>
              <a:rPr lang="fr-FR" dirty="0" smtClean="0"/>
              <a:t>.</a:t>
            </a:r>
          </a:p>
          <a:p>
            <a:endParaRPr lang="fr-F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a:t>
            </a:r>
            <a:r>
              <a:rPr lang="fr-FR" b="1" dirty="0" smtClean="0"/>
              <a:t>phases de </a:t>
            </a:r>
            <a:r>
              <a:rPr lang="fr-FR" b="1" dirty="0" smtClean="0"/>
              <a:t>la photosynthèse</a:t>
            </a:r>
            <a:br>
              <a:rPr lang="fr-FR" b="1" dirty="0" smtClean="0"/>
            </a:br>
            <a:endParaRPr lang="fr-FR" dirty="0"/>
          </a:p>
        </p:txBody>
      </p:sp>
      <p:pic>
        <p:nvPicPr>
          <p:cNvPr id="4" name="Espace réservé du contenu 3" descr="Chloroplastes et photosynthèse"/>
          <p:cNvPicPr>
            <a:picLocks/>
          </p:cNvPicPr>
          <p:nvPr/>
        </p:nvPicPr>
        <p:blipFill>
          <a:blip r:embed="rId2"/>
          <a:srcRect/>
          <a:stretch>
            <a:fillRect/>
          </a:stretch>
        </p:blipFill>
        <p:spPr bwMode="auto">
          <a:xfrm>
            <a:off x="1428728" y="1285860"/>
            <a:ext cx="6429420" cy="43910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214282" y="857232"/>
            <a:ext cx="8715436" cy="4525963"/>
          </a:xfrm>
        </p:spPr>
        <p:txBody>
          <a:bodyPr>
            <a:normAutofit/>
          </a:bodyPr>
          <a:lstStyle/>
          <a:p>
            <a:r>
              <a:rPr lang="fr-FR" sz="2800" b="1" dirty="0" smtClean="0"/>
              <a:t>Il y a deux étapes principales de </a:t>
            </a:r>
            <a:r>
              <a:rPr lang="fr-FR" sz="2800" b="1" dirty="0" smtClean="0"/>
              <a:t>la photosynthèse</a:t>
            </a:r>
            <a:r>
              <a:rPr lang="fr-FR" sz="2800" b="1" dirty="0" smtClean="0"/>
              <a:t>:</a:t>
            </a:r>
            <a:endParaRPr lang="fr-FR" dirty="0" smtClean="0"/>
          </a:p>
          <a:p>
            <a:pPr>
              <a:buNone/>
            </a:pPr>
            <a:r>
              <a:rPr lang="fr-FR" dirty="0" smtClean="0"/>
              <a:t>1. </a:t>
            </a:r>
            <a:r>
              <a:rPr lang="fr-FR" dirty="0" smtClean="0"/>
              <a:t>les </a:t>
            </a:r>
            <a:r>
              <a:rPr lang="fr-FR" i="1" dirty="0" smtClean="0"/>
              <a:t>réactions dépendantes de la lumière</a:t>
            </a:r>
            <a:r>
              <a:rPr lang="fr-FR" dirty="0" smtClean="0"/>
              <a:t> </a:t>
            </a:r>
            <a:r>
              <a:rPr lang="fr-FR" b="1" dirty="0" smtClean="0"/>
              <a:t>une </a:t>
            </a:r>
            <a:r>
              <a:rPr lang="fr-FR" b="1" dirty="0" smtClean="0"/>
              <a:t>phase photochimique</a:t>
            </a:r>
            <a:r>
              <a:rPr lang="fr-FR" dirty="0" smtClean="0"/>
              <a:t> </a:t>
            </a:r>
            <a:r>
              <a:rPr lang="fr-FR" dirty="0" smtClean="0"/>
              <a:t>(</a:t>
            </a:r>
            <a:r>
              <a:rPr lang="fr-FR" b="1" dirty="0" smtClean="0">
                <a:solidFill>
                  <a:srgbClr val="FF0000"/>
                </a:solidFill>
              </a:rPr>
              <a:t>phase claire</a:t>
            </a:r>
            <a:r>
              <a:rPr lang="fr-FR" dirty="0" smtClean="0"/>
              <a:t>) qui </a:t>
            </a:r>
            <a:r>
              <a:rPr lang="fr-FR" dirty="0" smtClean="0"/>
              <a:t>se déroule dans la membrane et le </a:t>
            </a:r>
            <a:r>
              <a:rPr lang="fr-FR" u="sng" dirty="0" smtClean="0">
                <a:hlinkClick r:id="rId2"/>
              </a:rPr>
              <a:t>lumen</a:t>
            </a:r>
            <a:r>
              <a:rPr lang="fr-FR" dirty="0" smtClean="0"/>
              <a:t> du </a:t>
            </a:r>
            <a:r>
              <a:rPr lang="fr-FR" u="sng" dirty="0" err="1" smtClean="0">
                <a:hlinkClick r:id="rId3"/>
              </a:rPr>
              <a:t>thylacoïde</a:t>
            </a:r>
            <a:r>
              <a:rPr lang="fr-FR" dirty="0" smtClean="0"/>
              <a:t>. Elle permet la captation de la </a:t>
            </a:r>
            <a:r>
              <a:rPr lang="fr-FR" u="sng" dirty="0" smtClean="0">
                <a:hlinkClick r:id="rId4"/>
              </a:rPr>
              <a:t>lumière</a:t>
            </a:r>
            <a:r>
              <a:rPr lang="fr-FR" dirty="0" smtClean="0"/>
              <a:t> et la conversion de l'</a:t>
            </a:r>
            <a:r>
              <a:rPr lang="fr-FR" u="sng" dirty="0" smtClean="0">
                <a:hlinkClick r:id="rId5"/>
              </a:rPr>
              <a:t>énergie</a:t>
            </a:r>
            <a:r>
              <a:rPr lang="fr-FR" dirty="0" smtClean="0"/>
              <a:t> lumineuse en énergie chimique utilisable dans le </a:t>
            </a:r>
            <a:r>
              <a:rPr lang="fr-FR" u="sng" dirty="0" smtClean="0">
                <a:hlinkClick r:id="rId6"/>
              </a:rPr>
              <a:t>métabolisme</a:t>
            </a:r>
            <a:r>
              <a:rPr lang="fr-FR" dirty="0" smtClean="0"/>
              <a:t> biochimique</a:t>
            </a:r>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La </a:t>
            </a:r>
            <a:r>
              <a:rPr lang="fr-FR" b="1" dirty="0" smtClean="0"/>
              <a:t>phase claire</a:t>
            </a:r>
            <a:r>
              <a:rPr lang="fr-FR" dirty="0" smtClean="0"/>
              <a:t> est un ensemble de réactions photochimiques, qui dépendent de la lumière, et au cours desquels les électrons sont transportés </a:t>
            </a:r>
            <a:r>
              <a:rPr lang="fr-FR" dirty="0" smtClean="0">
                <a:solidFill>
                  <a:srgbClr val="FF0000"/>
                </a:solidFill>
              </a:rPr>
              <a:t>à travers les deux photosystèmes (PSI et PSII) a</a:t>
            </a:r>
            <a:r>
              <a:rPr lang="fr-FR" dirty="0" smtClean="0"/>
              <a:t>fin de produire de l’ATP (molécule riche en énergie) et du NADPH + H</a:t>
            </a:r>
            <a:r>
              <a:rPr lang="fr-FR" baseline="30000" dirty="0" smtClean="0"/>
              <a:t>+</a:t>
            </a:r>
            <a:r>
              <a:rPr lang="fr-FR" dirty="0" smtClean="0"/>
              <a:t> (potentiel réducteur). La phase claire permet donc directement la transformation de l’énergie lumineuse en énergie chimique</a:t>
            </a:r>
            <a:endParaRPr lang="fr-F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14290"/>
            <a:ext cx="8229600" cy="6429420"/>
          </a:xfrm>
        </p:spPr>
        <p:txBody>
          <a:bodyPr>
            <a:normAutofit lnSpcReduction="10000"/>
          </a:bodyPr>
          <a:lstStyle/>
          <a:p>
            <a:r>
              <a:rPr lang="fr-FR" b="1" dirty="0" smtClean="0"/>
              <a:t>une phase </a:t>
            </a:r>
            <a:r>
              <a:rPr lang="fr-FR" b="1" dirty="0" smtClean="0"/>
              <a:t>biochimique</a:t>
            </a:r>
            <a:r>
              <a:rPr lang="fr-FR" b="1" dirty="0" smtClean="0"/>
              <a:t> </a:t>
            </a:r>
            <a:r>
              <a:rPr lang="fr-FR" b="1" dirty="0" smtClean="0"/>
              <a:t> </a:t>
            </a:r>
            <a:r>
              <a:rPr lang="fr-FR" dirty="0" smtClean="0"/>
              <a:t>(</a:t>
            </a:r>
            <a:r>
              <a:rPr lang="fr-FR" dirty="0" smtClean="0"/>
              <a:t> </a:t>
            </a:r>
            <a:r>
              <a:rPr lang="fr-FR" i="1" dirty="0" smtClean="0"/>
              <a:t>cycle de </a:t>
            </a:r>
            <a:r>
              <a:rPr lang="fr-FR" i="1" dirty="0" smtClean="0"/>
              <a:t>Calvin)</a:t>
            </a:r>
            <a:r>
              <a:rPr lang="fr-FR" dirty="0" smtClean="0"/>
              <a:t> c’est </a:t>
            </a:r>
            <a:r>
              <a:rPr lang="fr-FR" b="1" dirty="0" smtClean="0">
                <a:solidFill>
                  <a:srgbClr val="FF0000"/>
                </a:solidFill>
              </a:rPr>
              <a:t>la phase sombre</a:t>
            </a:r>
            <a:r>
              <a:rPr lang="fr-FR" dirty="0" smtClean="0"/>
              <a:t>, qui </a:t>
            </a:r>
            <a:r>
              <a:rPr lang="fr-FR" dirty="0" smtClean="0"/>
              <a:t>se déroule dans le stroma. Grâce à l'énergie produite par la phase photochimique, le </a:t>
            </a:r>
            <a:r>
              <a:rPr lang="fr-FR" u="sng" dirty="0" smtClean="0">
                <a:hlinkClick r:id="rId2"/>
              </a:rPr>
              <a:t>gaz carbonique</a:t>
            </a:r>
            <a:r>
              <a:rPr lang="fr-FR" dirty="0" smtClean="0"/>
              <a:t> de l'</a:t>
            </a:r>
            <a:r>
              <a:rPr lang="fr-FR" u="sng" dirty="0" smtClean="0">
                <a:hlinkClick r:id="rId3"/>
              </a:rPr>
              <a:t>atmosphère</a:t>
            </a:r>
            <a:r>
              <a:rPr lang="fr-FR" dirty="0" smtClean="0"/>
              <a:t> est incorporé dans des </a:t>
            </a:r>
            <a:r>
              <a:rPr lang="fr-FR" u="sng" dirty="0" smtClean="0">
                <a:hlinkClick r:id="rId4"/>
              </a:rPr>
              <a:t>molécules</a:t>
            </a:r>
            <a:r>
              <a:rPr lang="fr-FR" dirty="0" smtClean="0"/>
              <a:t> organiques carbonées</a:t>
            </a:r>
            <a:r>
              <a:rPr lang="fr-FR" dirty="0" smtClean="0"/>
              <a:t>.</a:t>
            </a:r>
          </a:p>
          <a:p>
            <a:r>
              <a:rPr lang="fr-FR" dirty="0" smtClean="0"/>
              <a:t>La </a:t>
            </a:r>
            <a:r>
              <a:rPr lang="fr-FR" b="1" dirty="0" smtClean="0"/>
              <a:t>phase sombre</a:t>
            </a:r>
            <a:r>
              <a:rPr lang="fr-FR" dirty="0" smtClean="0"/>
              <a:t> correspond au cycle de Calvin, entièrement enzymatique et indépendante de la lumière, au cours duquel l’ATP et le NADPH + H</a:t>
            </a:r>
            <a:r>
              <a:rPr lang="fr-FR" baseline="30000" dirty="0" smtClean="0"/>
              <a:t>+</a:t>
            </a:r>
            <a:r>
              <a:rPr lang="fr-FR" dirty="0" smtClean="0"/>
              <a:t> sont utilisés pour la conversion du dioxyde de carbone et de l’eau en glucides. Cette seconde partie permet l’assimilation du gaz carbonique.</a:t>
            </a:r>
          </a:p>
          <a:p>
            <a:endParaRPr lang="fr-F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sz="3200" b="1" dirty="0" smtClean="0">
                <a:latin typeface="Arial" pitchFamily="34" charset="0"/>
                <a:ea typeface="Times New Roman" pitchFamily="18" charset="0"/>
                <a:cs typeface="Arial" pitchFamily="34" charset="0"/>
              </a:rPr>
              <a:t>Structure des photosystèmes</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214282" y="571480"/>
            <a:ext cx="8229600" cy="4525963"/>
          </a:xfrm>
        </p:spPr>
        <p:txBody>
          <a:bodyPr>
            <a:normAutofit fontScale="77500" lnSpcReduction="20000"/>
          </a:bodyPr>
          <a:lstStyle/>
          <a:p>
            <a:pPr marL="0" lvl="0" indent="449263" eaLnBrk="0" fontAlgn="base" hangingPunct="0">
              <a:lnSpc>
                <a:spcPct val="200000"/>
              </a:lnSpc>
              <a:spcBef>
                <a:spcPct val="0"/>
              </a:spcBef>
              <a:spcAft>
                <a:spcPct val="0"/>
              </a:spcAft>
              <a:buNone/>
            </a:pPr>
            <a:r>
              <a:rPr lang="fr-FR" b="1" dirty="0" smtClean="0">
                <a:latin typeface="Arial" pitchFamily="34" charset="0"/>
                <a:ea typeface="Times New Roman" pitchFamily="18" charset="0"/>
                <a:cs typeface="Arial" pitchFamily="34" charset="0"/>
              </a:rPr>
              <a:t> </a:t>
            </a:r>
            <a:r>
              <a:rPr lang="fr-BE" dirty="0" smtClean="0">
                <a:latin typeface="Arial" pitchFamily="34" charset="0"/>
                <a:ea typeface="Times New Roman" pitchFamily="18" charset="0"/>
                <a:cs typeface="Arial" pitchFamily="34" charset="0"/>
              </a:rPr>
              <a:t>Les </a:t>
            </a:r>
            <a:r>
              <a:rPr lang="fr-BE" b="1" dirty="0" smtClean="0">
                <a:latin typeface="Arial" pitchFamily="34" charset="0"/>
                <a:ea typeface="Times New Roman" pitchFamily="18" charset="0"/>
                <a:cs typeface="Arial" pitchFamily="34" charset="0"/>
              </a:rPr>
              <a:t>photosystèmes</a:t>
            </a:r>
            <a:r>
              <a:rPr lang="fr-BE" dirty="0" smtClean="0">
                <a:latin typeface="Arial" pitchFamily="34" charset="0"/>
                <a:ea typeface="Times New Roman" pitchFamily="18" charset="0"/>
                <a:cs typeface="Arial" pitchFamily="34" charset="0"/>
              </a:rPr>
              <a:t> sont les centres photorécepteurs de la membrane des </a:t>
            </a:r>
            <a:r>
              <a:rPr lang="fr-BE" dirty="0" err="1" smtClean="0">
                <a:latin typeface="Arial" pitchFamily="34" charset="0"/>
                <a:ea typeface="Times New Roman" pitchFamily="18" charset="0"/>
                <a:cs typeface="Arial" pitchFamily="34" charset="0"/>
              </a:rPr>
              <a:t>thylakoïdes</a:t>
            </a:r>
            <a:r>
              <a:rPr lang="fr-BE" dirty="0" smtClean="0">
                <a:latin typeface="Arial" pitchFamily="34" charset="0"/>
                <a:ea typeface="Times New Roman" pitchFamily="18" charset="0"/>
                <a:cs typeface="Arial" pitchFamily="34" charset="0"/>
              </a:rPr>
              <a:t> contenus dans les chloroplastes. Ils sont constitués :</a:t>
            </a:r>
            <a:endParaRPr lang="fr-FR" dirty="0" smtClean="0">
              <a:latin typeface="Arial" pitchFamily="34" charset="0"/>
              <a:cs typeface="Arial" pitchFamily="34" charset="0"/>
            </a:endParaRPr>
          </a:p>
          <a:p>
            <a:pPr marL="0" lvl="0" indent="449263" eaLnBrk="0" fontAlgn="base" hangingPunct="0">
              <a:lnSpc>
                <a:spcPct val="200000"/>
              </a:lnSpc>
              <a:spcBef>
                <a:spcPct val="0"/>
              </a:spcBef>
              <a:spcAft>
                <a:spcPct val="0"/>
              </a:spcAft>
              <a:buNone/>
            </a:pPr>
            <a:r>
              <a:rPr lang="fr-BE" dirty="0" smtClean="0">
                <a:latin typeface="Arial" pitchFamily="34" charset="0"/>
                <a:ea typeface="Times New Roman" pitchFamily="18" charset="0"/>
                <a:cs typeface="Arial" pitchFamily="34" charset="0"/>
              </a:rPr>
              <a:t>- d’une </a:t>
            </a:r>
            <a:r>
              <a:rPr lang="fr-BE" b="1" dirty="0" smtClean="0">
                <a:latin typeface="Arial" pitchFamily="34" charset="0"/>
                <a:ea typeface="Times New Roman" pitchFamily="18" charset="0"/>
                <a:cs typeface="Arial" pitchFamily="34" charset="0"/>
              </a:rPr>
              <a:t>antenne collectrice</a:t>
            </a:r>
            <a:r>
              <a:rPr lang="fr-BE" dirty="0" smtClean="0">
                <a:latin typeface="Arial" pitchFamily="34" charset="0"/>
                <a:ea typeface="Times New Roman" pitchFamily="18" charset="0"/>
                <a:cs typeface="Arial" pitchFamily="34" charset="0"/>
              </a:rPr>
              <a:t> </a:t>
            </a:r>
            <a:r>
              <a:rPr lang="fr-BE" dirty="0" smtClean="0">
                <a:latin typeface="Arial" pitchFamily="34" charset="0"/>
                <a:ea typeface="Times New Roman" pitchFamily="18" charset="0"/>
                <a:cs typeface="Arial" pitchFamily="34" charset="0"/>
              </a:rPr>
              <a:t> de lumière et </a:t>
            </a:r>
            <a:endParaRPr lang="fr-FR" dirty="0" smtClean="0">
              <a:latin typeface="Arial" pitchFamily="34" charset="0"/>
              <a:cs typeface="Arial" pitchFamily="34" charset="0"/>
            </a:endParaRPr>
          </a:p>
          <a:p>
            <a:pPr marL="0" lvl="0" indent="449263" eaLnBrk="0" fontAlgn="base" hangingPunct="0">
              <a:lnSpc>
                <a:spcPct val="200000"/>
              </a:lnSpc>
              <a:spcBef>
                <a:spcPct val="0"/>
              </a:spcBef>
              <a:spcAft>
                <a:spcPct val="0"/>
              </a:spcAft>
              <a:buNone/>
            </a:pPr>
            <a:r>
              <a:rPr lang="fr-BE" dirty="0" smtClean="0">
                <a:latin typeface="Arial" pitchFamily="34" charset="0"/>
                <a:ea typeface="Times New Roman" pitchFamily="18" charset="0"/>
                <a:cs typeface="Arial" pitchFamily="34" charset="0"/>
              </a:rPr>
              <a:t>- d’un </a:t>
            </a:r>
            <a:r>
              <a:rPr lang="fr-BE" b="1" dirty="0" smtClean="0">
                <a:latin typeface="Arial" pitchFamily="34" charset="0"/>
                <a:ea typeface="Times New Roman" pitchFamily="18" charset="0"/>
                <a:cs typeface="Arial" pitchFamily="34" charset="0"/>
              </a:rPr>
              <a:t>centre réactionnel</a:t>
            </a:r>
            <a:r>
              <a:rPr lang="fr-BE" dirty="0" smtClean="0">
                <a:latin typeface="Arial" pitchFamily="34" charset="0"/>
                <a:ea typeface="Times New Roman" pitchFamily="18" charset="0"/>
                <a:cs typeface="Arial" pitchFamily="34" charset="0"/>
              </a:rPr>
              <a:t> situé au centre de l’antenne.  </a:t>
            </a:r>
            <a:endParaRPr lang="fr-FR" dirty="0" smtClean="0">
              <a:latin typeface="Arial" pitchFamily="34" charset="0"/>
              <a:cs typeface="Arial" pitchFamily="34" charset="0"/>
            </a:endParaRPr>
          </a:p>
        </p:txBody>
      </p:sp>
      <p:pic>
        <p:nvPicPr>
          <p:cNvPr id="4" name="Image 3" descr="antenne-2"/>
          <p:cNvPicPr/>
          <p:nvPr/>
        </p:nvPicPr>
        <p:blipFill>
          <a:blip r:embed="rId2"/>
          <a:srcRect/>
          <a:stretch>
            <a:fillRect/>
          </a:stretch>
        </p:blipFill>
        <p:spPr bwMode="auto">
          <a:xfrm>
            <a:off x="4429124" y="3786190"/>
            <a:ext cx="4224668" cy="2555564"/>
          </a:xfrm>
          <a:prstGeom prst="rect">
            <a:avLst/>
          </a:prstGeom>
          <a:noFill/>
          <a:ln w="9525">
            <a:noFill/>
            <a:miter lim="800000"/>
            <a:headEnd/>
            <a:tailEnd/>
          </a:ln>
        </p:spPr>
      </p:pic>
      <p:sp>
        <p:nvSpPr>
          <p:cNvPr id="5" name="Text Box 1"/>
          <p:cNvSpPr txBox="1">
            <a:spLocks noChangeArrowheads="1"/>
          </p:cNvSpPr>
          <p:nvPr/>
        </p:nvSpPr>
        <p:spPr bwMode="auto">
          <a:xfrm>
            <a:off x="2214546" y="6215082"/>
            <a:ext cx="2613025" cy="3921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schéma d'une antenne de photosystème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480" y="274638"/>
            <a:ext cx="6972320" cy="725470"/>
          </a:xfrm>
        </p:spPr>
        <p:txBody>
          <a:bodyPr>
            <a:noAutofit/>
          </a:bodyPr>
          <a:lstStyle/>
          <a:p>
            <a:r>
              <a:rPr lang="fr-FR" sz="3600" dirty="0" smtClean="0"/>
              <a:t>Sous-embranchement 1 : </a:t>
            </a:r>
            <a:r>
              <a:rPr lang="fr-FR" sz="3600" b="1" dirty="0" smtClean="0"/>
              <a:t>Gymnospermes </a:t>
            </a:r>
            <a:endParaRPr lang="fr-FR" sz="3600" b="1" dirty="0"/>
          </a:p>
        </p:txBody>
      </p:sp>
      <p:sp>
        <p:nvSpPr>
          <p:cNvPr id="3" name="Espace réservé du contenu 2"/>
          <p:cNvSpPr>
            <a:spLocks noGrp="1"/>
          </p:cNvSpPr>
          <p:nvPr>
            <p:ph idx="1"/>
          </p:nvPr>
        </p:nvSpPr>
        <p:spPr>
          <a:xfrm>
            <a:off x="357158" y="1214422"/>
            <a:ext cx="8229600" cy="1900238"/>
          </a:xfrm>
        </p:spPr>
        <p:txBody>
          <a:bodyPr>
            <a:normAutofit lnSpcReduction="10000"/>
          </a:bodyPr>
          <a:lstStyle/>
          <a:p>
            <a:pPr algn="just"/>
            <a:r>
              <a:rPr lang="fr-FR" dirty="0" smtClean="0"/>
              <a:t>Ce sont des végétaux dans lesquelles les ovules sont nue libre non encloses dans un ovaire, et recevant directement du pollen. Ex : </a:t>
            </a:r>
            <a:r>
              <a:rPr lang="fr-FR" dirty="0" smtClean="0">
                <a:solidFill>
                  <a:srgbClr val="FF0000"/>
                </a:solidFill>
              </a:rPr>
              <a:t>Pin, Sapin, Cyprès.</a:t>
            </a:r>
            <a:endParaRPr lang="fr-FR" dirty="0">
              <a:solidFill>
                <a:srgbClr val="FF0000"/>
              </a:solidFill>
            </a:endParaRPr>
          </a:p>
        </p:txBody>
      </p:sp>
      <p:pic>
        <p:nvPicPr>
          <p:cNvPr id="4" name="Image 3" descr="Sapin ou épicéa, comment différencier ces deux arbres ? - La Salamandre"/>
          <p:cNvPicPr/>
          <p:nvPr/>
        </p:nvPicPr>
        <p:blipFill>
          <a:blip r:embed="rId2"/>
          <a:srcRect/>
          <a:stretch>
            <a:fillRect/>
          </a:stretch>
        </p:blipFill>
        <p:spPr bwMode="auto">
          <a:xfrm>
            <a:off x="3143240" y="3000372"/>
            <a:ext cx="5474968" cy="3571876"/>
          </a:xfrm>
          <a:prstGeom prst="rect">
            <a:avLst/>
          </a:prstGeom>
          <a:noFill/>
          <a:ln w="9525">
            <a:noFill/>
            <a:miter lim="800000"/>
            <a:headEnd/>
            <a:tailEnd/>
          </a:ln>
        </p:spPr>
      </p:pic>
      <p:sp>
        <p:nvSpPr>
          <p:cNvPr id="5" name="ZoneTexte 4"/>
          <p:cNvSpPr txBox="1"/>
          <p:nvPr/>
        </p:nvSpPr>
        <p:spPr>
          <a:xfrm>
            <a:off x="285720" y="6286520"/>
            <a:ext cx="2725170" cy="461665"/>
          </a:xfrm>
          <a:prstGeom prst="rect">
            <a:avLst/>
          </a:prstGeom>
          <a:noFill/>
        </p:spPr>
        <p:txBody>
          <a:bodyPr wrap="none" rtlCol="0">
            <a:spAutoFit/>
          </a:bodyPr>
          <a:lstStyle/>
          <a:p>
            <a:r>
              <a:rPr lang="fr-FR" sz="2400" b="1" dirty="0" smtClean="0"/>
              <a:t>Figure 02 : un sapin </a:t>
            </a:r>
            <a:endParaRPr lang="fr-FR" sz="2400"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857892"/>
            <a:ext cx="8229600" cy="488968"/>
          </a:xfrm>
        </p:spPr>
        <p:txBody>
          <a:bodyPr>
            <a:normAutofit fontScale="90000"/>
          </a:bodyPr>
          <a:lstStyle/>
          <a:p>
            <a:r>
              <a:rPr lang="fr-FR" sz="2700" i="1" dirty="0" smtClean="0"/>
              <a:t>Figure : Répartition </a:t>
            </a:r>
            <a:r>
              <a:rPr lang="fr-FR" sz="2700" i="1" dirty="0" smtClean="0"/>
              <a:t>des photosystèmes sur la membrane des </a:t>
            </a:r>
            <a:r>
              <a:rPr lang="fr-FR" sz="2700" i="1" dirty="0" err="1" smtClean="0"/>
              <a:t>thylakoïdes</a:t>
            </a:r>
            <a:r>
              <a:rPr lang="fr-FR" dirty="0" smtClean="0"/>
              <a:t/>
            </a:r>
            <a:br>
              <a:rPr lang="fr-FR" dirty="0" smtClean="0"/>
            </a:br>
            <a:endParaRPr lang="fr-FR" dirty="0"/>
          </a:p>
        </p:txBody>
      </p:sp>
      <p:sp>
        <p:nvSpPr>
          <p:cNvPr id="3" name="Espace réservé du contenu 2"/>
          <p:cNvSpPr>
            <a:spLocks noGrp="1"/>
          </p:cNvSpPr>
          <p:nvPr>
            <p:ph idx="1"/>
          </p:nvPr>
        </p:nvSpPr>
        <p:spPr>
          <a:xfrm>
            <a:off x="500034" y="1071546"/>
            <a:ext cx="8229600" cy="3811583"/>
          </a:xfrm>
        </p:spPr>
        <p:txBody>
          <a:bodyPr/>
          <a:lstStyle/>
          <a:p>
            <a:pPr>
              <a:buNone/>
            </a:pPr>
            <a:endParaRPr lang="fr-FR" dirty="0"/>
          </a:p>
        </p:txBody>
      </p:sp>
      <p:pic>
        <p:nvPicPr>
          <p:cNvPr id="4" name="Image 3" descr="La photosynthèse a lieu au niveau de la membrane des thylakoïdes. Les quatre complexes protéiques impliqués dans la photosynthèse ne sont pas répartis de la même manière dans la membrane. Le photosystème II est principalement présent au niveau des grana de thylakoïdes alors que le photosystème I et l'ATP synthase sont présent plutôt au niveau de la membrane des thylakoïdes entre les grana."/>
          <p:cNvPicPr/>
          <p:nvPr/>
        </p:nvPicPr>
        <p:blipFill>
          <a:blip r:embed="rId2"/>
          <a:srcRect/>
          <a:stretch>
            <a:fillRect/>
          </a:stretch>
        </p:blipFill>
        <p:spPr bwMode="auto">
          <a:xfrm>
            <a:off x="571472" y="1071546"/>
            <a:ext cx="7929618"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Le photosystème II</a:t>
            </a:r>
            <a:r>
              <a:rPr lang="fr-FR" dirty="0" smtClean="0"/>
              <a:t/>
            </a:r>
            <a:br>
              <a:rPr lang="fr-FR" dirty="0" smtClean="0"/>
            </a:br>
            <a:endParaRPr lang="fr-FR" dirty="0"/>
          </a:p>
        </p:txBody>
      </p:sp>
      <p:sp>
        <p:nvSpPr>
          <p:cNvPr id="4" name="Text Box 1"/>
          <p:cNvSpPr txBox="1">
            <a:spLocks noGrp="1" noChangeArrowheads="1"/>
          </p:cNvSpPr>
          <p:nvPr>
            <p:ph idx="1"/>
          </p:nvPr>
        </p:nvSpPr>
        <p:spPr bwMode="auto">
          <a:xfrm>
            <a:off x="357158" y="1000108"/>
            <a:ext cx="8501122" cy="55721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noAutofit/>
          </a:bodyPr>
          <a:lstStyle/>
          <a:p>
            <a:r>
              <a:rPr lang="fr-FR" sz="2800" dirty="0" smtClean="0"/>
              <a:t>Le</a:t>
            </a:r>
            <a:r>
              <a:rPr lang="fr-FR" sz="2800" dirty="0" smtClean="0"/>
              <a:t> </a:t>
            </a:r>
            <a:r>
              <a:rPr lang="fr-FR" sz="2800" b="1" dirty="0" smtClean="0"/>
              <a:t>photosystème II</a:t>
            </a:r>
            <a:r>
              <a:rPr lang="fr-FR" sz="2800" dirty="0" smtClean="0"/>
              <a:t> (PSII) est un assemblage d’un centre réactionnel et d’une antenne collectrice de lumière. Le photosystème II est localisé principalement au niveau des grana de </a:t>
            </a:r>
            <a:r>
              <a:rPr lang="fr-FR" sz="2800" dirty="0" err="1" smtClean="0"/>
              <a:t>thylakoïdes</a:t>
            </a:r>
            <a:r>
              <a:rPr lang="fr-FR" sz="2800" dirty="0" smtClean="0"/>
              <a:t>.</a:t>
            </a:r>
          </a:p>
          <a:p>
            <a:r>
              <a:rPr lang="fr-FR" sz="2800" dirty="0" smtClean="0"/>
              <a:t>Le </a:t>
            </a:r>
            <a:r>
              <a:rPr lang="fr-FR" sz="2800" b="1" dirty="0" smtClean="0"/>
              <a:t>centre réactionnel</a:t>
            </a:r>
            <a:r>
              <a:rPr lang="fr-FR" sz="2800" dirty="0" smtClean="0"/>
              <a:t> s’organise autour de différentes protéines dont le dimère D1-D2, d’une paire de </a:t>
            </a:r>
            <a:r>
              <a:rPr lang="fr-FR" sz="2800" b="1" dirty="0" smtClean="0"/>
              <a:t>chlorophylle a P</a:t>
            </a:r>
            <a:r>
              <a:rPr lang="fr-FR" sz="2800" b="1" baseline="-25000" dirty="0" smtClean="0"/>
              <a:t>680</a:t>
            </a:r>
            <a:r>
              <a:rPr lang="fr-FR" sz="2800" dirty="0" smtClean="0"/>
              <a:t> (car son pic d’absorption est situé à 680 nm) et d’un accepteur primaire d’électron capable d’être réduit.</a:t>
            </a:r>
          </a:p>
          <a:p>
            <a:r>
              <a:rPr lang="fr-FR" sz="2800" dirty="0" smtClean="0"/>
              <a:t>Les </a:t>
            </a:r>
            <a:r>
              <a:rPr lang="fr-FR" sz="2800" b="1" dirty="0" smtClean="0"/>
              <a:t>antennes collectrices</a:t>
            </a:r>
            <a:r>
              <a:rPr lang="fr-FR" sz="2800" dirty="0" smtClean="0"/>
              <a:t> sont composées de différents pigments photosynthétiques (</a:t>
            </a:r>
            <a:r>
              <a:rPr lang="fr-FR" sz="2800" dirty="0" smtClean="0">
                <a:hlinkClick r:id="rId2"/>
              </a:rPr>
              <a:t>chlorophylles </a:t>
            </a:r>
            <a:r>
              <a:rPr lang="fr-FR" sz="2800" dirty="0" smtClean="0">
                <a:hlinkClick r:id="rId2"/>
              </a:rPr>
              <a:t> </a:t>
            </a:r>
            <a:r>
              <a:rPr lang="fr-FR" sz="2800" dirty="0" smtClean="0"/>
              <a:t>et quelques caroténoïdes) associés à des protéines.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6072230"/>
          </a:xfrm>
        </p:spPr>
        <p:txBody>
          <a:bodyPr>
            <a:normAutofit fontScale="92500" lnSpcReduction="10000"/>
          </a:bodyPr>
          <a:lstStyle/>
          <a:p>
            <a:pPr algn="just"/>
            <a:r>
              <a:rPr lang="fr-FR" dirty="0" smtClean="0"/>
              <a:t>Un photon va exciter une molécule de chlorophylle au niveau d’une antenne collectrice et transmettre l’énergie accumulée à un autre pigment voisin jusqu’à atteindre la paire de molécules de chlorophylle P</a:t>
            </a:r>
            <a:r>
              <a:rPr lang="fr-FR" baseline="-25000" dirty="0" smtClean="0"/>
              <a:t>680</a:t>
            </a:r>
            <a:r>
              <a:rPr lang="fr-FR" dirty="0" smtClean="0"/>
              <a:t> située dans le centre réactionnel</a:t>
            </a:r>
            <a:r>
              <a:rPr lang="fr-FR" dirty="0" smtClean="0"/>
              <a:t>.</a:t>
            </a:r>
          </a:p>
          <a:p>
            <a:pPr algn="just">
              <a:buNone/>
            </a:pPr>
            <a:endParaRPr lang="fr-FR" dirty="0" smtClean="0"/>
          </a:p>
          <a:p>
            <a:pPr algn="just"/>
            <a:r>
              <a:rPr lang="fr-FR" b="1" dirty="0" smtClean="0">
                <a:solidFill>
                  <a:srgbClr val="FF0000"/>
                </a:solidFill>
              </a:rPr>
              <a:t>L’électron</a:t>
            </a:r>
            <a:r>
              <a:rPr lang="fr-FR" dirty="0" smtClean="0"/>
              <a:t> excité de cette paire de chlorophylle va ensuite être </a:t>
            </a:r>
            <a:r>
              <a:rPr lang="fr-FR" dirty="0" smtClean="0">
                <a:solidFill>
                  <a:srgbClr val="FF0000"/>
                </a:solidFill>
              </a:rPr>
              <a:t>transféré</a:t>
            </a:r>
            <a:r>
              <a:rPr lang="fr-FR" dirty="0" smtClean="0"/>
              <a:t> vers </a:t>
            </a:r>
            <a:r>
              <a:rPr lang="fr-FR" u="sng" dirty="0" smtClean="0"/>
              <a:t>l’accepteur primaire </a:t>
            </a:r>
            <a:r>
              <a:rPr lang="fr-FR" dirty="0" smtClean="0"/>
              <a:t>d’électron (</a:t>
            </a:r>
            <a:r>
              <a:rPr lang="fr-FR" b="1" dirty="0" smtClean="0">
                <a:solidFill>
                  <a:srgbClr val="FF0000"/>
                </a:solidFill>
              </a:rPr>
              <a:t>la </a:t>
            </a:r>
            <a:r>
              <a:rPr lang="fr-FR" b="1" u="sng" dirty="0" err="1" smtClean="0">
                <a:solidFill>
                  <a:srgbClr val="FF0000"/>
                </a:solidFill>
              </a:rPr>
              <a:t>phéophytine</a:t>
            </a:r>
            <a:r>
              <a:rPr lang="fr-FR" dirty="0" smtClean="0"/>
              <a:t>). </a:t>
            </a:r>
          </a:p>
          <a:p>
            <a:pPr algn="just">
              <a:buNone/>
            </a:pPr>
            <a:endParaRPr lang="fr-FR" dirty="0" smtClean="0"/>
          </a:p>
          <a:p>
            <a:pPr algn="just"/>
            <a:r>
              <a:rPr lang="fr-FR" dirty="0" smtClean="0"/>
              <a:t>La </a:t>
            </a:r>
            <a:r>
              <a:rPr lang="fr-FR" dirty="0" smtClean="0"/>
              <a:t>paire de chlorophylle a P</a:t>
            </a:r>
            <a:r>
              <a:rPr lang="fr-FR" baseline="-25000" dirty="0" smtClean="0"/>
              <a:t>680</a:t>
            </a:r>
            <a:r>
              <a:rPr lang="fr-FR" dirty="0" smtClean="0"/>
              <a:t> à qui il manque un électron est notée </a:t>
            </a:r>
            <a:r>
              <a:rPr lang="fr-FR" b="1" dirty="0" smtClean="0"/>
              <a:t>P</a:t>
            </a:r>
            <a:r>
              <a:rPr lang="fr-FR" b="1" baseline="-25000" dirty="0" smtClean="0"/>
              <a:t>680</a:t>
            </a:r>
            <a:r>
              <a:rPr lang="fr-FR" b="1" dirty="0" smtClean="0"/>
              <a:t>+</a:t>
            </a:r>
            <a:r>
              <a:rPr lang="fr-FR" dirty="0" smtClean="0"/>
              <a:t>.</a:t>
            </a:r>
          </a:p>
          <a:p>
            <a:endParaRPr lang="fr-F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429264"/>
            <a:ext cx="8472518" cy="785810"/>
          </a:xfrm>
        </p:spPr>
        <p:txBody>
          <a:bodyPr>
            <a:normAutofit/>
          </a:bodyPr>
          <a:lstStyle/>
          <a:p>
            <a:pPr algn="l"/>
            <a:r>
              <a:rPr lang="fr-FR" sz="2000" b="1" dirty="0" smtClean="0"/>
              <a:t>Figure : Transfert </a:t>
            </a:r>
            <a:r>
              <a:rPr lang="fr-FR" sz="2000" b="1" dirty="0" smtClean="0"/>
              <a:t>d’énergie par excitation entre les pigments des antennes collectrices</a:t>
            </a:r>
            <a:endParaRPr lang="fr-FR" sz="2000" b="1" dirty="0"/>
          </a:p>
        </p:txBody>
      </p:sp>
      <p:pic>
        <p:nvPicPr>
          <p:cNvPr id="4" name="Espace réservé du contenu 3" descr="Les chlorophylles de l'antenne collectrice vont transférer l'énergie accumulée par la captation d'un photon à leurs voisines jusqu'à atteindre la paire de chlorophylles spéciales au niveau du centre réactionel du photosystème II."/>
          <p:cNvPicPr>
            <a:picLocks noGrp="1"/>
          </p:cNvPicPr>
          <p:nvPr>
            <p:ph idx="1"/>
          </p:nvPr>
        </p:nvPicPr>
        <p:blipFill>
          <a:blip r:embed="rId2"/>
          <a:srcRect/>
          <a:stretch>
            <a:fillRect/>
          </a:stretch>
        </p:blipFill>
        <p:spPr bwMode="auto">
          <a:xfrm>
            <a:off x="428596" y="428604"/>
            <a:ext cx="8229600" cy="4114800"/>
          </a:xfrm>
          <a:prstGeom prst="rect">
            <a:avLst/>
          </a:prstGeom>
          <a:noFill/>
          <a:ln w="9525">
            <a:noFill/>
            <a:miter lim="800000"/>
            <a:headEnd/>
            <a:tailEnd/>
          </a:ln>
        </p:spPr>
      </p:pic>
      <p:sp>
        <p:nvSpPr>
          <p:cNvPr id="5" name="ZoneTexte 4"/>
          <p:cNvSpPr txBox="1"/>
          <p:nvPr/>
        </p:nvSpPr>
        <p:spPr>
          <a:xfrm>
            <a:off x="7072330" y="4000504"/>
            <a:ext cx="152221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b="1" dirty="0" smtClean="0"/>
              <a:t>Dimère D1,D2</a:t>
            </a:r>
            <a:endParaRPr lang="fr-FR"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714356"/>
            <a:ext cx="8229600" cy="4525963"/>
          </a:xfrm>
        </p:spPr>
        <p:txBody>
          <a:bodyPr>
            <a:normAutofit fontScale="92500" lnSpcReduction="10000"/>
          </a:bodyPr>
          <a:lstStyle/>
          <a:p>
            <a:r>
              <a:rPr lang="fr-FR" dirty="0" smtClean="0"/>
              <a:t>Une molécule </a:t>
            </a:r>
            <a:r>
              <a:rPr lang="fr-FR" b="1" dirty="0" smtClean="0">
                <a:solidFill>
                  <a:srgbClr val="FF0000"/>
                </a:solidFill>
              </a:rPr>
              <a:t>d’eau H</a:t>
            </a:r>
            <a:r>
              <a:rPr lang="fr-FR" b="1" baseline="-25000" dirty="0" smtClean="0">
                <a:solidFill>
                  <a:srgbClr val="FF0000"/>
                </a:solidFill>
              </a:rPr>
              <a:t>2</a:t>
            </a:r>
            <a:r>
              <a:rPr lang="fr-FR" b="1" dirty="0" smtClean="0">
                <a:solidFill>
                  <a:srgbClr val="FF0000"/>
                </a:solidFill>
              </a:rPr>
              <a:t>O </a:t>
            </a:r>
            <a:r>
              <a:rPr lang="fr-FR" dirty="0" smtClean="0"/>
              <a:t>va être </a:t>
            </a:r>
            <a:r>
              <a:rPr lang="fr-FR" dirty="0" smtClean="0">
                <a:solidFill>
                  <a:srgbClr val="FF0000"/>
                </a:solidFill>
              </a:rPr>
              <a:t>oxydée</a:t>
            </a:r>
            <a:r>
              <a:rPr lang="fr-FR" dirty="0" smtClean="0"/>
              <a:t> pour donner une molécule </a:t>
            </a:r>
            <a:r>
              <a:rPr lang="fr-FR" dirty="0" smtClean="0">
                <a:solidFill>
                  <a:srgbClr val="FF0000"/>
                </a:solidFill>
              </a:rPr>
              <a:t>d’oxygène O</a:t>
            </a:r>
            <a:r>
              <a:rPr lang="fr-FR" dirty="0" smtClean="0"/>
              <a:t> (qui va immédiatement s’associer à une autre molécule d’oxygène pour former du dioxygène O</a:t>
            </a:r>
            <a:r>
              <a:rPr lang="fr-FR" baseline="-25000" dirty="0" smtClean="0"/>
              <a:t>2</a:t>
            </a:r>
            <a:r>
              <a:rPr lang="fr-FR" dirty="0" smtClean="0"/>
              <a:t>), </a:t>
            </a:r>
            <a:r>
              <a:rPr lang="fr-FR" dirty="0" smtClean="0">
                <a:solidFill>
                  <a:srgbClr val="FF0000"/>
                </a:solidFill>
              </a:rPr>
              <a:t>2 protons H</a:t>
            </a:r>
            <a:r>
              <a:rPr lang="fr-FR" baseline="30000" dirty="0" smtClean="0">
                <a:solidFill>
                  <a:srgbClr val="FF0000"/>
                </a:solidFill>
              </a:rPr>
              <a:t>+</a:t>
            </a:r>
            <a:r>
              <a:rPr lang="fr-FR" dirty="0" smtClean="0">
                <a:solidFill>
                  <a:srgbClr val="FF0000"/>
                </a:solidFill>
              </a:rPr>
              <a:t> et 2 électrons e</a:t>
            </a:r>
            <a:r>
              <a:rPr lang="fr-FR" baseline="30000" dirty="0" smtClean="0">
                <a:solidFill>
                  <a:srgbClr val="FF0000"/>
                </a:solidFill>
              </a:rPr>
              <a:t>-</a:t>
            </a:r>
            <a:r>
              <a:rPr lang="fr-FR" dirty="0" smtClean="0"/>
              <a:t>. Ce sont ces 2 e</a:t>
            </a:r>
            <a:r>
              <a:rPr lang="fr-FR" baseline="30000" dirty="0" smtClean="0"/>
              <a:t>-</a:t>
            </a:r>
            <a:r>
              <a:rPr lang="fr-FR" dirty="0" smtClean="0"/>
              <a:t> qui vont remplacer les électrons perdus par la </a:t>
            </a:r>
            <a:r>
              <a:rPr lang="fr-FR" dirty="0" smtClean="0">
                <a:solidFill>
                  <a:srgbClr val="FF0000"/>
                </a:solidFill>
              </a:rPr>
              <a:t>chlorophylle P680</a:t>
            </a:r>
            <a:r>
              <a:rPr lang="fr-FR" dirty="0" smtClean="0"/>
              <a:t>. </a:t>
            </a:r>
            <a:endParaRPr lang="fr-FR" dirty="0" smtClean="0"/>
          </a:p>
          <a:p>
            <a:r>
              <a:rPr lang="fr-FR" dirty="0" smtClean="0"/>
              <a:t>l’O</a:t>
            </a:r>
            <a:r>
              <a:rPr lang="fr-FR" baseline="-25000" dirty="0" smtClean="0"/>
              <a:t>2</a:t>
            </a:r>
            <a:r>
              <a:rPr lang="fr-FR" dirty="0" smtClean="0"/>
              <a:t> va être libéré dans l’atmosphère et les protons H</a:t>
            </a:r>
            <a:r>
              <a:rPr lang="fr-FR" baseline="30000" dirty="0" smtClean="0"/>
              <a:t>+</a:t>
            </a:r>
            <a:r>
              <a:rPr lang="fr-FR" dirty="0" smtClean="0"/>
              <a:t> vont s’accumuler dans </a:t>
            </a:r>
            <a:r>
              <a:rPr lang="fr-FR" dirty="0" smtClean="0">
                <a:solidFill>
                  <a:srgbClr val="FF0000"/>
                </a:solidFill>
              </a:rPr>
              <a:t>le lumen des </a:t>
            </a:r>
            <a:r>
              <a:rPr lang="fr-FR" dirty="0" err="1" smtClean="0">
                <a:solidFill>
                  <a:srgbClr val="FF0000"/>
                </a:solidFill>
              </a:rPr>
              <a:t>thylakoïdes</a:t>
            </a:r>
            <a:r>
              <a:rPr lang="fr-FR" dirty="0" smtClean="0">
                <a:solidFill>
                  <a:srgbClr val="FF0000"/>
                </a:solidFill>
              </a:rPr>
              <a:t>.</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Autofit/>
          </a:bodyPr>
          <a:lstStyle/>
          <a:p>
            <a:r>
              <a:rPr lang="fr-FR" sz="3600" b="1" dirty="0" smtClean="0"/>
              <a:t>Chaine de transport d’électrons</a:t>
            </a:r>
            <a:br>
              <a:rPr lang="fr-FR" sz="3600" b="1" dirty="0" smtClean="0"/>
            </a:br>
            <a:endParaRPr lang="fr-FR" sz="3600" b="1" dirty="0"/>
          </a:p>
        </p:txBody>
      </p:sp>
      <p:sp>
        <p:nvSpPr>
          <p:cNvPr id="3" name="Espace réservé du contenu 2"/>
          <p:cNvSpPr>
            <a:spLocks noGrp="1"/>
          </p:cNvSpPr>
          <p:nvPr>
            <p:ph idx="1"/>
          </p:nvPr>
        </p:nvSpPr>
        <p:spPr>
          <a:xfrm>
            <a:off x="457200" y="785794"/>
            <a:ext cx="8229600" cy="5340369"/>
          </a:xfrm>
        </p:spPr>
        <p:txBody>
          <a:bodyPr>
            <a:normAutofit lnSpcReduction="10000"/>
          </a:bodyPr>
          <a:lstStyle/>
          <a:p>
            <a:r>
              <a:rPr lang="fr-FR" dirty="0" smtClean="0"/>
              <a:t>L’accepteur primaire d’électron du PSII, la </a:t>
            </a:r>
            <a:r>
              <a:rPr lang="fr-FR" b="1" dirty="0" err="1" smtClean="0"/>
              <a:t>phéophytine</a:t>
            </a:r>
            <a:r>
              <a:rPr lang="fr-FR" dirty="0" smtClean="0"/>
              <a:t>, va transférer son électron à la </a:t>
            </a:r>
            <a:r>
              <a:rPr lang="fr-FR" b="1" u="sng" dirty="0" err="1" smtClean="0"/>
              <a:t>plastoquinone</a:t>
            </a:r>
            <a:r>
              <a:rPr lang="fr-FR" dirty="0" smtClean="0"/>
              <a:t> (</a:t>
            </a:r>
            <a:r>
              <a:rPr lang="fr-FR" dirty="0" err="1" smtClean="0"/>
              <a:t>Pq</a:t>
            </a:r>
            <a:r>
              <a:rPr lang="fr-FR" dirty="0" smtClean="0"/>
              <a:t>). La </a:t>
            </a:r>
            <a:r>
              <a:rPr lang="fr-FR" dirty="0" err="1" smtClean="0"/>
              <a:t>plastoquinone</a:t>
            </a:r>
            <a:r>
              <a:rPr lang="fr-FR" dirty="0" smtClean="0"/>
              <a:t> réduite (gain de 2 e</a:t>
            </a:r>
            <a:r>
              <a:rPr lang="fr-FR" baseline="30000" dirty="0" smtClean="0"/>
              <a:t>-</a:t>
            </a:r>
            <a:r>
              <a:rPr lang="fr-FR" dirty="0" smtClean="0"/>
              <a:t>) va en plus capter 2 protons H</a:t>
            </a:r>
            <a:r>
              <a:rPr lang="fr-FR" baseline="30000" dirty="0" smtClean="0"/>
              <a:t>+</a:t>
            </a:r>
            <a:r>
              <a:rPr lang="fr-FR" dirty="0" smtClean="0"/>
              <a:t> du stroma. Elle se déplace dans la membrane du </a:t>
            </a:r>
            <a:r>
              <a:rPr lang="fr-FR" dirty="0" err="1" smtClean="0"/>
              <a:t>thylakoïde</a:t>
            </a:r>
            <a:r>
              <a:rPr lang="fr-FR" dirty="0" smtClean="0"/>
              <a:t> pour ensuite aller réduire le </a:t>
            </a:r>
            <a:r>
              <a:rPr lang="fr-FR" b="1" u="sng" dirty="0" smtClean="0"/>
              <a:t>cytochrome b6f</a:t>
            </a:r>
            <a:r>
              <a:rPr lang="fr-FR" dirty="0" smtClean="0"/>
              <a:t> (</a:t>
            </a:r>
            <a:r>
              <a:rPr lang="fr-FR" dirty="0" err="1" smtClean="0"/>
              <a:t>Cyt</a:t>
            </a:r>
            <a:r>
              <a:rPr lang="fr-FR" dirty="0" smtClean="0"/>
              <a:t> b6f) et au passage lâcher les protons H</a:t>
            </a:r>
            <a:r>
              <a:rPr lang="fr-FR" baseline="30000" dirty="0" smtClean="0"/>
              <a:t>+</a:t>
            </a:r>
            <a:r>
              <a:rPr lang="fr-FR" dirty="0" smtClean="0"/>
              <a:t> dans le lumen. Le </a:t>
            </a:r>
            <a:r>
              <a:rPr lang="fr-FR" dirty="0" err="1" smtClean="0"/>
              <a:t>Cyt</a:t>
            </a:r>
            <a:r>
              <a:rPr lang="fr-FR" dirty="0" smtClean="0"/>
              <a:t> b6f va à son tour réduire la </a:t>
            </a:r>
            <a:r>
              <a:rPr lang="fr-FR" b="1" u="sng" dirty="0" err="1" smtClean="0"/>
              <a:t>plastocyanine</a:t>
            </a:r>
            <a:r>
              <a:rPr lang="fr-FR" dirty="0" smtClean="0"/>
              <a:t> (Pc) avant de rencontrer le photosystème I</a:t>
            </a:r>
            <a:r>
              <a:rPr lang="fr-FR" dirty="0" smtClean="0"/>
              <a:t>.(figure )</a:t>
            </a:r>
            <a:endParaRPr lang="fr-F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643446"/>
            <a:ext cx="8229600" cy="428628"/>
          </a:xfrm>
        </p:spPr>
        <p:txBody>
          <a:bodyPr>
            <a:normAutofit fontScale="90000"/>
          </a:bodyPr>
          <a:lstStyle/>
          <a:p>
            <a:r>
              <a:rPr lang="fr-FR" sz="3200" b="1" dirty="0" smtClean="0"/>
              <a:t>Flux d’électrons illustré par le schéma en Z</a:t>
            </a:r>
            <a:endParaRPr lang="fr-FR" sz="3200" b="1" dirty="0"/>
          </a:p>
        </p:txBody>
      </p:sp>
      <p:pic>
        <p:nvPicPr>
          <p:cNvPr id="4" name="Espace réservé du contenu 3" descr="Le schéma en Z du flux d'électron linéaire entre les deux photosystèmes illustre le trajet des électrons lors de la photosyntèse jusqu'à la formation du NADP+."/>
          <p:cNvPicPr>
            <a:picLocks noGrp="1"/>
          </p:cNvPicPr>
          <p:nvPr>
            <p:ph idx="1"/>
          </p:nvPr>
        </p:nvPicPr>
        <p:blipFill>
          <a:blip r:embed="rId2"/>
          <a:srcRect/>
          <a:stretch>
            <a:fillRect/>
          </a:stretch>
        </p:blipFill>
        <p:spPr bwMode="auto">
          <a:xfrm>
            <a:off x="928662" y="285728"/>
            <a:ext cx="7236579" cy="4426080"/>
          </a:xfrm>
          <a:prstGeom prst="rect">
            <a:avLst/>
          </a:prstGeom>
          <a:noFill/>
          <a:ln w="9525">
            <a:noFill/>
            <a:miter lim="800000"/>
            <a:headEnd/>
            <a:tailEnd/>
          </a:ln>
        </p:spPr>
      </p:pic>
      <p:sp>
        <p:nvSpPr>
          <p:cNvPr id="5" name="Rectangle 4"/>
          <p:cNvSpPr/>
          <p:nvPr/>
        </p:nvSpPr>
        <p:spPr>
          <a:xfrm>
            <a:off x="357158" y="5357826"/>
            <a:ext cx="8358246" cy="1200329"/>
          </a:xfrm>
          <a:prstGeom prst="rect">
            <a:avLst/>
          </a:prstGeom>
        </p:spPr>
        <p:txBody>
          <a:bodyPr wrap="square">
            <a:spAutoFit/>
          </a:bodyPr>
          <a:lstStyle/>
          <a:p>
            <a:r>
              <a:rPr lang="fr-FR" b="1" dirty="0" smtClean="0"/>
              <a:t>En quittant le complexe de cytochromes, les électrons sont transmis au photosystème I (PSI).</a:t>
            </a:r>
          </a:p>
          <a:p>
            <a:r>
              <a:rPr lang="fr-FR" b="1" dirty="0" smtClean="0"/>
              <a:t>La chlorophylle « a » du P680 a donc perdu des électrons qu’elle doit récupérer pour continuer à fonctionner ; ils lui sont fournis via la photolyse de l’eau </a:t>
            </a:r>
            <a:endParaRPr lang="fr-FR" b="1" dirty="0"/>
          </a:p>
        </p:txBody>
      </p:sp>
      <p:cxnSp>
        <p:nvCxnSpPr>
          <p:cNvPr id="7" name="Connecteur droit avec flèche 6"/>
          <p:cNvCxnSpPr/>
          <p:nvPr/>
        </p:nvCxnSpPr>
        <p:spPr>
          <a:xfrm rot="5400000">
            <a:off x="3286116" y="2143116"/>
            <a:ext cx="3429024" cy="1588"/>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Autofit/>
          </a:bodyPr>
          <a:lstStyle/>
          <a:p>
            <a:r>
              <a:rPr lang="fr-FR" sz="3600" b="1" dirty="0" smtClean="0"/>
              <a:t>Le photosystème I</a:t>
            </a:r>
            <a:br>
              <a:rPr lang="fr-FR" sz="3600" b="1" dirty="0" smtClean="0"/>
            </a:br>
            <a:endParaRPr lang="fr-FR" sz="3600" b="1" dirty="0"/>
          </a:p>
        </p:txBody>
      </p:sp>
      <p:sp>
        <p:nvSpPr>
          <p:cNvPr id="3" name="Espace réservé du contenu 2"/>
          <p:cNvSpPr>
            <a:spLocks noGrp="1"/>
          </p:cNvSpPr>
          <p:nvPr>
            <p:ph idx="1"/>
          </p:nvPr>
        </p:nvSpPr>
        <p:spPr>
          <a:xfrm>
            <a:off x="457200" y="857232"/>
            <a:ext cx="8229600" cy="5857916"/>
          </a:xfrm>
        </p:spPr>
        <p:txBody>
          <a:bodyPr>
            <a:normAutofit fontScale="92500" lnSpcReduction="20000"/>
          </a:bodyPr>
          <a:lstStyle/>
          <a:p>
            <a:r>
              <a:rPr lang="fr-FR" dirty="0" smtClean="0"/>
              <a:t>Un photon est capté par un pigment des antennes collectrices du PSI et l’énergie va être transférée de proche en proche jusqu’à atteindre la paire de </a:t>
            </a:r>
            <a:r>
              <a:rPr lang="fr-FR" b="1" dirty="0" smtClean="0"/>
              <a:t>chlorophylle a P</a:t>
            </a:r>
            <a:r>
              <a:rPr lang="fr-FR" b="1" baseline="-25000" dirty="0" smtClean="0"/>
              <a:t>700</a:t>
            </a:r>
            <a:r>
              <a:rPr lang="fr-FR" dirty="0" smtClean="0"/>
              <a:t>.</a:t>
            </a:r>
          </a:p>
          <a:p>
            <a:r>
              <a:rPr lang="fr-FR" dirty="0" smtClean="0"/>
              <a:t>L’électron va ensuite être transféré à l’accepteur primaire d’électron. La paire de chlorophylle a P700 à qui il manque un électron est notée </a:t>
            </a:r>
            <a:r>
              <a:rPr lang="fr-FR" b="1" dirty="0" smtClean="0"/>
              <a:t>P</a:t>
            </a:r>
            <a:r>
              <a:rPr lang="fr-FR" b="1" baseline="-25000" dirty="0" smtClean="0"/>
              <a:t>700+</a:t>
            </a:r>
            <a:r>
              <a:rPr lang="fr-FR" dirty="0" smtClean="0"/>
              <a:t>. P</a:t>
            </a:r>
            <a:r>
              <a:rPr lang="fr-FR" baseline="-25000" dirty="0" smtClean="0"/>
              <a:t>700+</a:t>
            </a:r>
            <a:r>
              <a:rPr lang="fr-FR" dirty="0" smtClean="0"/>
              <a:t> peut maintenant accepter l’électron qui provient de la chaine de transport d’électron issue du PS II. Le PSI va in fine réduire la </a:t>
            </a:r>
            <a:r>
              <a:rPr lang="fr-FR" b="1" u="sng" dirty="0" smtClean="0"/>
              <a:t>ferrédoxine</a:t>
            </a:r>
            <a:r>
              <a:rPr lang="fr-FR" dirty="0" smtClean="0"/>
              <a:t> (</a:t>
            </a:r>
            <a:r>
              <a:rPr lang="fr-FR" dirty="0" err="1" smtClean="0"/>
              <a:t>Fd</a:t>
            </a:r>
            <a:r>
              <a:rPr lang="fr-FR" dirty="0" smtClean="0"/>
              <a:t>).</a:t>
            </a:r>
          </a:p>
          <a:p>
            <a:r>
              <a:rPr lang="fr-FR" dirty="0" smtClean="0"/>
              <a:t>La</a:t>
            </a:r>
            <a:r>
              <a:rPr lang="fr-FR" dirty="0" smtClean="0">
                <a:solidFill>
                  <a:srgbClr val="FF0000"/>
                </a:solidFill>
              </a:rPr>
              <a:t> </a:t>
            </a:r>
            <a:r>
              <a:rPr lang="fr-FR" b="1" dirty="0" smtClean="0">
                <a:solidFill>
                  <a:srgbClr val="FF0000"/>
                </a:solidFill>
              </a:rPr>
              <a:t>NADP</a:t>
            </a:r>
            <a:r>
              <a:rPr lang="fr-FR" b="1" baseline="30000" dirty="0" smtClean="0">
                <a:solidFill>
                  <a:srgbClr val="FF0000"/>
                </a:solidFill>
              </a:rPr>
              <a:t>+</a:t>
            </a:r>
            <a:r>
              <a:rPr lang="fr-FR" b="1" dirty="0" smtClean="0">
                <a:solidFill>
                  <a:srgbClr val="FF0000"/>
                </a:solidFill>
              </a:rPr>
              <a:t> réductase</a:t>
            </a:r>
            <a:r>
              <a:rPr lang="fr-FR" dirty="0" smtClean="0"/>
              <a:t> va transférer des électrons de la ferrédoxine vers le </a:t>
            </a:r>
            <a:r>
              <a:rPr lang="fr-FR" b="1" dirty="0" smtClean="0"/>
              <a:t>NADP</a:t>
            </a:r>
            <a:r>
              <a:rPr lang="fr-FR" b="1" baseline="30000" dirty="0" smtClean="0"/>
              <a:t>+</a:t>
            </a:r>
            <a:r>
              <a:rPr lang="fr-FR" dirty="0" smtClean="0"/>
              <a:t> pour former le </a:t>
            </a:r>
            <a:r>
              <a:rPr lang="fr-FR" b="1" dirty="0" smtClean="0"/>
              <a:t>NADPH</a:t>
            </a:r>
            <a:r>
              <a:rPr lang="fr-FR" dirty="0" smtClean="0"/>
              <a:t> </a:t>
            </a:r>
            <a:r>
              <a:rPr lang="fr-FR" dirty="0" smtClean="0"/>
              <a:t>(</a:t>
            </a:r>
            <a:r>
              <a:rPr lang="fr-FR" b="1" dirty="0" smtClean="0"/>
              <a:t>Nicotinamide </a:t>
            </a:r>
            <a:r>
              <a:rPr lang="fr-FR" b="1" dirty="0" smtClean="0"/>
              <a:t>adénine </a:t>
            </a:r>
            <a:r>
              <a:rPr lang="fr-FR" b="1" dirty="0" err="1" smtClean="0"/>
              <a:t>dinucléotide</a:t>
            </a:r>
            <a:r>
              <a:rPr lang="fr-FR" b="1" dirty="0" smtClean="0"/>
              <a:t> phosphate </a:t>
            </a:r>
            <a:r>
              <a:rPr lang="fr-FR" b="1" dirty="0" smtClean="0"/>
              <a:t>réduit) </a:t>
            </a:r>
            <a:r>
              <a:rPr lang="fr-FR" dirty="0" smtClean="0"/>
              <a:t>et </a:t>
            </a:r>
            <a:r>
              <a:rPr lang="fr-FR" dirty="0" smtClean="0"/>
              <a:t>un proton </a:t>
            </a:r>
            <a:r>
              <a:rPr lang="fr-FR" b="1" dirty="0" smtClean="0"/>
              <a:t>H</a:t>
            </a:r>
            <a:r>
              <a:rPr lang="fr-FR" b="1" baseline="30000" dirty="0" smtClean="0"/>
              <a:t>+</a:t>
            </a:r>
            <a:r>
              <a:rPr lang="fr-FR" b="1" dirty="0" smtClean="0"/>
              <a:t>.</a:t>
            </a:r>
            <a:endParaRPr lang="fr-FR" b="1" dirty="0" smtClean="0"/>
          </a:p>
          <a:p>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1600201"/>
            <a:ext cx="8229600" cy="2257428"/>
          </a:xfrm>
        </p:spPr>
        <p:txBody>
          <a:bodyPr/>
          <a:lstStyle/>
          <a:p>
            <a:endParaRPr lang="fr-FR" dirty="0"/>
          </a:p>
        </p:txBody>
      </p:sp>
      <p:sp>
        <p:nvSpPr>
          <p:cNvPr id="6" name="Titre 5"/>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fontScale="90000"/>
          </a:bodyPr>
          <a:lstStyle/>
          <a:p>
            <a:r>
              <a:rPr lang="fr-FR" b="1" dirty="0" smtClean="0">
                <a:solidFill>
                  <a:srgbClr val="FF0000"/>
                </a:solidFill>
              </a:rPr>
              <a:t>La production </a:t>
            </a:r>
            <a:r>
              <a:rPr lang="fr-FR" b="1" dirty="0" smtClean="0">
                <a:solidFill>
                  <a:srgbClr val="FF0000"/>
                </a:solidFill>
              </a:rPr>
              <a:t>d’ATP</a:t>
            </a:r>
            <a:r>
              <a:rPr lang="fr-FR" dirty="0" smtClean="0"/>
              <a:t/>
            </a:r>
            <a:br>
              <a:rPr lang="fr-FR" dirty="0" smtClean="0"/>
            </a:br>
            <a:endParaRPr lang="fr-FR" dirty="0"/>
          </a:p>
        </p:txBody>
      </p:sp>
      <p:sp>
        <p:nvSpPr>
          <p:cNvPr id="3" name="Espace réservé du contenu 2"/>
          <p:cNvSpPr>
            <a:spLocks noGrp="1"/>
          </p:cNvSpPr>
          <p:nvPr>
            <p:ph idx="1"/>
          </p:nvPr>
        </p:nvSpPr>
        <p:spPr>
          <a:xfrm>
            <a:off x="285720" y="785794"/>
            <a:ext cx="8572560" cy="6072206"/>
          </a:xfrm>
        </p:spPr>
        <p:txBody>
          <a:bodyPr>
            <a:normAutofit fontScale="85000" lnSpcReduction="10000"/>
          </a:bodyPr>
          <a:lstStyle/>
          <a:p>
            <a:r>
              <a:rPr lang="fr-FR" dirty="0" smtClean="0"/>
              <a:t>L’accumulation de protons </a:t>
            </a:r>
            <a:r>
              <a:rPr lang="fr-FR" dirty="0" smtClean="0"/>
              <a:t>générés: </a:t>
            </a:r>
          </a:p>
          <a:p>
            <a:pPr>
              <a:buFont typeface="Wingdings" pitchFamily="2" charset="2"/>
              <a:buChar char="ü"/>
            </a:pPr>
            <a:r>
              <a:rPr lang="fr-FR" dirty="0" smtClean="0"/>
              <a:t>lors </a:t>
            </a:r>
            <a:r>
              <a:rPr lang="fr-FR" dirty="0" smtClean="0"/>
              <a:t>de l’oxydation de l’eau par le complexe d'oxydation de l'eau (lors du </a:t>
            </a:r>
            <a:r>
              <a:rPr lang="fr-FR" b="1" dirty="0" smtClean="0"/>
              <a:t>flux linéaire d’électrons</a:t>
            </a:r>
            <a:r>
              <a:rPr lang="fr-FR" dirty="0" smtClean="0"/>
              <a:t>) et </a:t>
            </a:r>
            <a:endParaRPr lang="fr-FR" dirty="0" smtClean="0"/>
          </a:p>
          <a:p>
            <a:pPr>
              <a:buFont typeface="Wingdings" pitchFamily="2" charset="2"/>
              <a:buChar char="ü"/>
            </a:pPr>
            <a:r>
              <a:rPr lang="fr-FR" dirty="0" smtClean="0"/>
              <a:t>par </a:t>
            </a:r>
            <a:r>
              <a:rPr lang="fr-FR" dirty="0" smtClean="0"/>
              <a:t>la </a:t>
            </a:r>
            <a:r>
              <a:rPr lang="fr-FR" dirty="0" err="1" smtClean="0"/>
              <a:t>plastoquinone</a:t>
            </a:r>
            <a:r>
              <a:rPr lang="fr-FR" dirty="0" smtClean="0"/>
              <a:t> en réduisant le Cytb6f au cours du flux de transport d’électrons va créer un </a:t>
            </a:r>
            <a:r>
              <a:rPr lang="fr-FR" b="1" dirty="0" smtClean="0"/>
              <a:t>gradient de proton</a:t>
            </a:r>
            <a:r>
              <a:rPr lang="fr-FR" dirty="0" smtClean="0"/>
              <a:t> entre </a:t>
            </a:r>
            <a:r>
              <a:rPr lang="fr-FR" u="sng" dirty="0" smtClean="0"/>
              <a:t>le lumen du </a:t>
            </a:r>
            <a:r>
              <a:rPr lang="fr-FR" u="sng" dirty="0" err="1" smtClean="0"/>
              <a:t>thylakoïde</a:t>
            </a:r>
            <a:r>
              <a:rPr lang="fr-FR" u="sng" dirty="0" smtClean="0"/>
              <a:t> </a:t>
            </a:r>
            <a:r>
              <a:rPr lang="fr-FR" dirty="0" smtClean="0"/>
              <a:t>et le </a:t>
            </a:r>
            <a:r>
              <a:rPr lang="fr-FR" u="sng" dirty="0" smtClean="0"/>
              <a:t>stroma</a:t>
            </a:r>
            <a:r>
              <a:rPr lang="fr-FR" dirty="0" smtClean="0"/>
              <a:t> du chloroplaste (la concentration de H</a:t>
            </a:r>
            <a:r>
              <a:rPr lang="fr-FR" baseline="30000" dirty="0" smtClean="0"/>
              <a:t>+</a:t>
            </a:r>
            <a:r>
              <a:rPr lang="fr-FR" dirty="0" smtClean="0"/>
              <a:t> dans le lumen est supérieure à celle dans le stroma</a:t>
            </a:r>
            <a:r>
              <a:rPr lang="fr-FR" dirty="0" smtClean="0"/>
              <a:t>).</a:t>
            </a:r>
          </a:p>
          <a:p>
            <a:pPr>
              <a:buNone/>
            </a:pPr>
            <a:endParaRPr lang="fr-FR" dirty="0" smtClean="0"/>
          </a:p>
          <a:p>
            <a:r>
              <a:rPr lang="fr-FR" dirty="0" smtClean="0"/>
              <a:t>Ce gradient de protons H</a:t>
            </a:r>
            <a:r>
              <a:rPr lang="fr-FR" baseline="30000" dirty="0" smtClean="0"/>
              <a:t>+</a:t>
            </a:r>
            <a:r>
              <a:rPr lang="fr-FR" dirty="0" smtClean="0"/>
              <a:t> va être utilisé par un complexe enzymatique</a:t>
            </a:r>
            <a:r>
              <a:rPr lang="fr-FR" dirty="0" smtClean="0">
                <a:solidFill>
                  <a:srgbClr val="FF0000"/>
                </a:solidFill>
              </a:rPr>
              <a:t>, l’</a:t>
            </a:r>
            <a:r>
              <a:rPr lang="fr-FR" b="1" dirty="0" smtClean="0">
                <a:solidFill>
                  <a:srgbClr val="FF0000"/>
                </a:solidFill>
              </a:rPr>
              <a:t>ATP-</a:t>
            </a:r>
            <a:r>
              <a:rPr lang="fr-FR" b="1" dirty="0" err="1" smtClean="0">
                <a:solidFill>
                  <a:srgbClr val="FF0000"/>
                </a:solidFill>
              </a:rPr>
              <a:t>synthase</a:t>
            </a:r>
            <a:r>
              <a:rPr lang="fr-FR" dirty="0" smtClean="0"/>
              <a:t> pour former de l’Adénosine triphosphate (</a:t>
            </a:r>
            <a:r>
              <a:rPr lang="fr-FR" b="1" dirty="0" smtClean="0"/>
              <a:t>ATP</a:t>
            </a:r>
            <a:r>
              <a:rPr lang="fr-FR" dirty="0" smtClean="0"/>
              <a:t>) à partir d’une molécule d’Adénosine </a:t>
            </a:r>
            <a:r>
              <a:rPr lang="fr-FR" dirty="0" err="1" smtClean="0"/>
              <a:t>diphosphate</a:t>
            </a:r>
            <a:r>
              <a:rPr lang="fr-FR" dirty="0" smtClean="0"/>
              <a:t> (</a:t>
            </a:r>
            <a:r>
              <a:rPr lang="fr-FR" b="1" dirty="0" smtClean="0"/>
              <a:t>ADP</a:t>
            </a:r>
            <a:r>
              <a:rPr lang="fr-FR" dirty="0" smtClean="0"/>
              <a:t>) et de phosphate inorganique (Pi). Cette réaction se nomme la </a:t>
            </a:r>
            <a:r>
              <a:rPr lang="fr-FR" b="1" dirty="0" smtClean="0"/>
              <a:t>photophosphorylation</a:t>
            </a:r>
            <a:r>
              <a:rPr lang="fr-FR" dirty="0" smtClean="0"/>
              <a:t>.</a:t>
            </a:r>
            <a:endParaRPr lang="fr-F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48083</TotalTime>
  <Words>3378</Words>
  <Application>Microsoft Office PowerPoint</Application>
  <PresentationFormat>Affichage à l'écran (4:3)</PresentationFormat>
  <Paragraphs>306</Paragraphs>
  <Slides>109</Slides>
  <Notes>0</Notes>
  <HiddenSlides>0</HiddenSlides>
  <MMClips>0</MMClips>
  <ScaleCrop>false</ScaleCrop>
  <HeadingPairs>
    <vt:vector size="4" baseType="variant">
      <vt:variant>
        <vt:lpstr>Thème</vt:lpstr>
      </vt:variant>
      <vt:variant>
        <vt:i4>1</vt:i4>
      </vt:variant>
      <vt:variant>
        <vt:lpstr>Titres des diapositives</vt:lpstr>
      </vt:variant>
      <vt:variant>
        <vt:i4>109</vt:i4>
      </vt:variant>
    </vt:vector>
  </HeadingPairs>
  <TitlesOfParts>
    <vt:vector size="110" baseType="lpstr">
      <vt:lpstr>Thème Office</vt:lpstr>
      <vt:lpstr>Cours de physiologie végétale </vt:lpstr>
      <vt:lpstr>Contenu de la matière </vt:lpstr>
      <vt:lpstr>I. Rappel sur les notions de base  </vt:lpstr>
      <vt:lpstr>Diapositive 4</vt:lpstr>
      <vt:lpstr>Diapositive 5</vt:lpstr>
      <vt:lpstr>Diapositive 6</vt:lpstr>
      <vt:lpstr>Les Cormophytes </vt:lpstr>
      <vt:lpstr>Diapositive 8</vt:lpstr>
      <vt:lpstr>Sous-embranchement 1 : Gymnospermes </vt:lpstr>
      <vt:lpstr>Sous-embranchement 2</vt:lpstr>
      <vt:lpstr>Sous-embranchement 3 : Angiospermes</vt:lpstr>
      <vt:lpstr>Diapositive 12</vt:lpstr>
      <vt:lpstr>Organisation fonctionnelle d'une plante </vt:lpstr>
      <vt:lpstr>Diapositive 14</vt:lpstr>
      <vt:lpstr>Figure 05: physiologie de la plante </vt:lpstr>
      <vt:lpstr> Particularité de la cellule végétale</vt:lpstr>
      <vt:lpstr>Diapositive 17</vt:lpstr>
      <vt:lpstr>1.Paroi cellulaire </vt:lpstr>
      <vt:lpstr>Diapositive 19</vt:lpstr>
      <vt:lpstr>2.Plastes  </vt:lpstr>
      <vt:lpstr>3. vacuoles</vt:lpstr>
      <vt:lpstr> Partie I  Nutrition hydrique</vt:lpstr>
      <vt:lpstr>Importance de l’eau dans la matière végétale </vt:lpstr>
      <vt:lpstr>Diapositive 24</vt:lpstr>
      <vt:lpstr>Diapositive 25</vt:lpstr>
      <vt:lpstr>LA CIRCULATION DE L’EAU DANS LA PLANTE : UN CONTINUUM SOL-PLANTE-ATMOSPHÈRE</vt:lpstr>
      <vt:lpstr>Diapositive 27</vt:lpstr>
      <vt:lpstr>Diapositive 28</vt:lpstr>
      <vt:lpstr>1-Mécanismes directs de l’absorption </vt:lpstr>
      <vt:lpstr>Racine et poils absorbants </vt:lpstr>
      <vt:lpstr>1-L’osmose</vt:lpstr>
      <vt:lpstr>Diapositive 32</vt:lpstr>
      <vt:lpstr>Diapositive 33</vt:lpstr>
      <vt:lpstr>Diapositive 34</vt:lpstr>
      <vt:lpstr>2. La succion </vt:lpstr>
      <vt:lpstr>Aquaporines </vt:lpstr>
      <vt:lpstr>Rôle des aquaporines </vt:lpstr>
      <vt:lpstr>2-Transport de l’eau aux vaisseaux de xylème </vt:lpstr>
      <vt:lpstr>Diapositive 39</vt:lpstr>
      <vt:lpstr>Diapositive 40</vt:lpstr>
      <vt:lpstr>Figure 13: Schéma récapitulatif des  voies de transport de l’eau : racine-xylème</vt:lpstr>
      <vt:lpstr>Diapositive 42</vt:lpstr>
      <vt:lpstr>Diapositive 43</vt:lpstr>
      <vt:lpstr> La transpiration </vt:lpstr>
      <vt:lpstr>Diapositive 45</vt:lpstr>
      <vt:lpstr>Stomates </vt:lpstr>
      <vt:lpstr>Mécanismes d’ouverture des stomates </vt:lpstr>
      <vt:lpstr>Rôle de la transpiration dans la circulation de la sève brute </vt:lpstr>
      <vt:lpstr>Diapositive 49</vt:lpstr>
      <vt:lpstr>Facteurs influençant la transpiration </vt:lpstr>
      <vt:lpstr>2- Facteurs externes (l’environnement de la plante) </vt:lpstr>
      <vt:lpstr>Diapositive 52</vt:lpstr>
      <vt:lpstr>Diapositive 53</vt:lpstr>
      <vt:lpstr>Nutrition Minérale</vt:lpstr>
      <vt:lpstr>Les macronutriments </vt:lpstr>
      <vt:lpstr>Tab 01 : Besoins en macro et microéléments pour diverses cultures annuelles </vt:lpstr>
      <vt:lpstr>Diapositive 57</vt:lpstr>
      <vt:lpstr>Diapositive 58</vt:lpstr>
      <vt:lpstr>Micro-éléments</vt:lpstr>
      <vt:lpstr>Diapositive 60</vt:lpstr>
      <vt:lpstr>Figure 15: Les différentes carences des minéraux chez les plantes</vt:lpstr>
      <vt:lpstr>Figure 16: Courbe théorique du rendement de croissance en fonction de la teneur d’un élément nutritif des plantes</vt:lpstr>
      <vt:lpstr>Diapositive 63</vt:lpstr>
      <vt:lpstr>Diapositive 64</vt:lpstr>
      <vt:lpstr>Distribution Comment la nourriture est-elle transportée ?</vt:lpstr>
      <vt:lpstr>Diapositive 66</vt:lpstr>
      <vt:lpstr>Diapositive 67</vt:lpstr>
      <vt:lpstr>Nutrition azotée </vt:lpstr>
      <vt:lpstr>Diapositive 69</vt:lpstr>
      <vt:lpstr>Diapositive 70</vt:lpstr>
      <vt:lpstr>Cycle de l’azote </vt:lpstr>
      <vt:lpstr>Les principaux processus qui se déroulent lors du cycle de l'azote sont les suivants:</vt:lpstr>
      <vt:lpstr>Diapositive 73</vt:lpstr>
      <vt:lpstr>3. L’absorption d’azote par les végétaux  </vt:lpstr>
      <vt:lpstr>4. La décomposition des déchets </vt:lpstr>
      <vt:lpstr>5. La dénitrification </vt:lpstr>
      <vt:lpstr>Les facteurs qui peuvent modifier le cycle de l'azote </vt:lpstr>
      <vt:lpstr>Photosynthèse </vt:lpstr>
      <vt:lpstr>Diapositive 79</vt:lpstr>
      <vt:lpstr>Le chloroplaste, siège de la photosynthèse </vt:lpstr>
      <vt:lpstr>Diapositive 81</vt:lpstr>
      <vt:lpstr>Diapositive 82</vt:lpstr>
      <vt:lpstr>Diapositive 83</vt:lpstr>
      <vt:lpstr>Diapositive 84</vt:lpstr>
      <vt:lpstr>Les phases de la photosynthèse </vt:lpstr>
      <vt:lpstr>Diapositive 86</vt:lpstr>
      <vt:lpstr>Diapositive 87</vt:lpstr>
      <vt:lpstr>Diapositive 88</vt:lpstr>
      <vt:lpstr>Structure des photosystèmes </vt:lpstr>
      <vt:lpstr>Figure : Répartition des photosystèmes sur la membrane des thylakoïdes </vt:lpstr>
      <vt:lpstr>Le photosystème II </vt:lpstr>
      <vt:lpstr>Diapositive 92</vt:lpstr>
      <vt:lpstr>Figure : Transfert d’énergie par excitation entre les pigments des antennes collectrices</vt:lpstr>
      <vt:lpstr>Diapositive 94</vt:lpstr>
      <vt:lpstr>Chaine de transport d’électrons </vt:lpstr>
      <vt:lpstr>Flux d’électrons illustré par le schéma en Z</vt:lpstr>
      <vt:lpstr>Le photosystème I </vt:lpstr>
      <vt:lpstr>Diapositive 98</vt:lpstr>
      <vt:lpstr>La production d’ATP </vt:lpstr>
      <vt:lpstr>Diapositive 100</vt:lpstr>
      <vt:lpstr>Diapositive 101</vt:lpstr>
      <vt:lpstr>Les mécanismes de la phase sombre </vt:lpstr>
      <vt:lpstr>Diapositive 103</vt:lpstr>
      <vt:lpstr>Diapositive 104</vt:lpstr>
      <vt:lpstr>Diapositive 105</vt:lpstr>
      <vt:lpstr>Fixation du carbone </vt:lpstr>
      <vt:lpstr>b. Réduction du carbone fixé</vt:lpstr>
      <vt:lpstr>C. Régénération de l’accepteur de CO2 </vt:lpstr>
      <vt:lpstr>Diapositive 109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de physiologie végétale </dc:title>
  <dc:creator>Samira</dc:creator>
  <cp:lastModifiedBy>Samira</cp:lastModifiedBy>
  <cp:revision>121</cp:revision>
  <dcterms:created xsi:type="dcterms:W3CDTF">2023-09-21T16:19:44Z</dcterms:created>
  <dcterms:modified xsi:type="dcterms:W3CDTF">2023-11-19T15:38:21Z</dcterms:modified>
</cp:coreProperties>
</file>