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34"/>
  </p:notesMasterIdLst>
  <p:handoutMasterIdLst>
    <p:handoutMasterId r:id="rId35"/>
  </p:handoutMasterIdLst>
  <p:sldIdLst>
    <p:sldId id="265" r:id="rId5"/>
    <p:sldId id="266" r:id="rId6"/>
    <p:sldId id="280" r:id="rId7"/>
    <p:sldId id="281" r:id="rId8"/>
    <p:sldId id="282"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Lst>
  <p:sldSz cx="12188825"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5" autoAdjust="0"/>
  </p:normalViewPr>
  <p:slideViewPr>
    <p:cSldViewPr showGuides="1">
      <p:cViewPr>
        <p:scale>
          <a:sx n="64" d="100"/>
          <a:sy n="64" d="100"/>
        </p:scale>
        <p:origin x="738" y="276"/>
      </p:cViewPr>
      <p:guideLst>
        <p:guide orient="horz" pos="2160"/>
        <p:guide pos="3839"/>
      </p:guideLst>
    </p:cSldViewPr>
  </p:slideViewPr>
  <p:outlineViewPr>
    <p:cViewPr>
      <p:scale>
        <a:sx n="33" d="100"/>
        <a:sy n="33" d="100"/>
      </p:scale>
      <p:origin x="0" y="-1416"/>
    </p:cViewPr>
  </p:outlineViewPr>
  <p:notesTextViewPr>
    <p:cViewPr>
      <p:scale>
        <a:sx n="1" d="1"/>
        <a:sy n="1" d="1"/>
      </p:scale>
      <p:origin x="0" y="0"/>
    </p:cViewPr>
  </p:notesTextViewPr>
  <p:sorterViewPr>
    <p:cViewPr>
      <p:scale>
        <a:sx n="66" d="100"/>
        <a:sy n="66" d="100"/>
      </p:scale>
      <p:origin x="0" y="0"/>
    </p:cViewPr>
  </p:sorterViewPr>
  <p:notesViewPr>
    <p:cSldViewPr showGuides="1">
      <p:cViewPr varScale="1">
        <p:scale>
          <a:sx n="88" d="100"/>
          <a:sy n="88" d="100"/>
        </p:scale>
        <p:origin x="291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dirty="0"/>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AE38170C-6800-4AD6-BA5D-D6CB1C2F2B41}" type="datetime1">
              <a:rPr lang="fr-FR" smtClean="0"/>
              <a:pPr rtl="0"/>
              <a:t>25/11/2023</a:t>
            </a:fld>
            <a:endParaRPr lang="fr-FR"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dirty="0"/>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4CBEF8-5CDE-472B-839B-B8BB0C881006}" type="slidenum">
              <a:rPr lang="fr-FR" smtClean="0"/>
              <a:pPr rtl="0"/>
              <a:t>‹N°›</a:t>
            </a:fld>
            <a:endParaRPr lang="fr-FR"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fr-FR" noProof="0"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1712DA-99DC-4631-9586-60496316E88A}" type="datetime1">
              <a:rPr lang="fr-FR" smtClean="0"/>
              <a:pPr/>
              <a:t>25/11/2023</a:t>
            </a:fld>
            <a:endParaRPr lang="fr-FR" dirty="0"/>
          </a:p>
        </p:txBody>
      </p:sp>
      <p:sp>
        <p:nvSpPr>
          <p:cNvPr id="4" name="Espace réservé d’image de diapositiv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rtl="0"/>
            <a:endParaRPr lang="fr-FR" noProof="0" dirty="0"/>
          </a:p>
        </p:txBody>
      </p:sp>
      <p:sp>
        <p:nvSpPr>
          <p:cNvPr id="5" name="Espace réservé des not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fr-FR" noProof="0" dirty="0" smtClean="0"/>
              <a:t>Modifiez les styles du texte du masque</a:t>
            </a:r>
          </a:p>
          <a:p>
            <a:pPr lvl="1" rtl="0"/>
            <a:r>
              <a:rPr lang="fr-FR" noProof="0" dirty="0" smtClean="0"/>
              <a:t>Deuxième niveau</a:t>
            </a:r>
          </a:p>
          <a:p>
            <a:pPr lvl="2" rtl="0"/>
            <a:r>
              <a:rPr lang="fr-FR" noProof="0" dirty="0" smtClean="0"/>
              <a:t>Troisième niveau</a:t>
            </a:r>
          </a:p>
          <a:p>
            <a:pPr lvl="3" rtl="0"/>
            <a:r>
              <a:rPr lang="fr-FR" noProof="0" dirty="0" smtClean="0"/>
              <a:t>Quatrième niveau</a:t>
            </a:r>
          </a:p>
          <a:p>
            <a:pPr lvl="4" rtl="0"/>
            <a:r>
              <a:rPr lang="fr-FR" noProof="0" dirty="0" smtClean="0"/>
              <a:t>Cinquième niveau</a:t>
            </a:r>
            <a:endParaRPr lang="fr-FR" noProof="0" dirty="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fr-FR" noProof="0"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BB98AFB-CB0D-4DFE-87B9-B4B0D0DE73CD}" type="slidenum">
              <a:rPr lang="fr-FR" noProof="0" smtClean="0"/>
              <a:pPr rtl="0"/>
              <a:t>‹N°›</a:t>
            </a:fld>
            <a:endParaRPr lang="fr-FR" noProof="0"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6BB98AFB-CB0D-4DFE-87B9-B4B0D0DE73CD}" type="slidenum">
              <a:rPr lang="fr-FR" smtClean="0"/>
              <a:pPr rtl="0"/>
              <a:t>1</a:t>
            </a:fld>
            <a:endParaRPr lang="fr-FR" dirty="0"/>
          </a:p>
        </p:txBody>
      </p:sp>
    </p:spTree>
    <p:extLst>
      <p:ext uri="{BB962C8B-B14F-4D97-AF65-F5344CB8AC3E}">
        <p14:creationId xmlns:p14="http://schemas.microsoft.com/office/powerpoint/2010/main" val="357318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grpSp>
        <p:nvGrpSpPr>
          <p:cNvPr id="4" name="Groupe 5"/>
          <p:cNvGrpSpPr/>
          <p:nvPr/>
        </p:nvGrpSpPr>
        <p:grpSpPr>
          <a:xfrm>
            <a:off x="0" y="0"/>
            <a:ext cx="12185651" cy="713232"/>
            <a:chOff x="0" y="0"/>
            <a:chExt cx="12188825" cy="713232"/>
          </a:xfrm>
        </p:grpSpPr>
        <p:sp>
          <p:nvSpPr>
            <p:cNvPr id="7" name="Rectangle 6"/>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grpSp>
      <p:grpSp>
        <p:nvGrpSpPr>
          <p:cNvPr id="5" name="Groupe 10"/>
          <p:cNvGrpSpPr/>
          <p:nvPr/>
        </p:nvGrpSpPr>
        <p:grpSpPr>
          <a:xfrm>
            <a:off x="0" y="0"/>
            <a:ext cx="713046" cy="6858000"/>
            <a:chOff x="0" y="0"/>
            <a:chExt cx="713232" cy="6858000"/>
          </a:xfrm>
        </p:grpSpPr>
        <p:sp>
          <p:nvSpPr>
            <p:cNvPr id="12" name="Rectangle 11"/>
            <p:cNvSpPr/>
            <p:nvPr/>
          </p:nvSpPr>
          <p:spPr>
            <a:xfrm flipH="1">
              <a:off x="7315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grpSp>
      <p:grpSp>
        <p:nvGrpSpPr>
          <p:cNvPr id="6" name="Groupe 13"/>
          <p:cNvGrpSpPr/>
          <p:nvPr/>
        </p:nvGrpSpPr>
        <p:grpSpPr>
          <a:xfrm>
            <a:off x="11473774" y="0"/>
            <a:ext cx="746691" cy="6858000"/>
            <a:chOff x="11476762" y="0"/>
            <a:chExt cx="746886" cy="6858000"/>
          </a:xfrm>
        </p:grpSpPr>
        <p:sp>
          <p:nvSpPr>
            <p:cNvPr id="15" name="Rectangle 14"/>
            <p:cNvSpPr/>
            <p:nvPr/>
          </p:nvSpPr>
          <p:spPr>
            <a:xfrm flipH="1">
              <a:off x="1147676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sp>
          <p:nvSpPr>
            <p:cNvPr id="16" name="Rectangle 15"/>
            <p:cNvSpPr/>
            <p:nvPr/>
          </p:nvSpPr>
          <p:spPr>
            <a:xfrm flipH="1">
              <a:off x="1202093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grpSp>
      <p:grpSp>
        <p:nvGrpSpPr>
          <p:cNvPr id="8" name="Groupe 16"/>
          <p:cNvGrpSpPr/>
          <p:nvPr/>
        </p:nvGrpSpPr>
        <p:grpSpPr>
          <a:xfrm flipV="1">
            <a:off x="0" y="6144768"/>
            <a:ext cx="12185651" cy="713232"/>
            <a:chOff x="0" y="0"/>
            <a:chExt cx="12188825" cy="713232"/>
          </a:xfrm>
        </p:grpSpPr>
        <p:sp>
          <p:nvSpPr>
            <p:cNvPr id="18" name="Rectangle 17"/>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Century Gothic" panose="020B0502020202020204" pitchFamily="34" charset="0"/>
              </a:endParaRPr>
            </a:p>
          </p:txBody>
        </p:sp>
      </p:grpSp>
      <p:sp>
        <p:nvSpPr>
          <p:cNvPr id="2" name="Titre 1"/>
          <p:cNvSpPr>
            <a:spLocks noGrp="1"/>
          </p:cNvSpPr>
          <p:nvPr>
            <p:ph type="ctrTitle" hasCustomPrompt="1"/>
          </p:nvPr>
        </p:nvSpPr>
        <p:spPr>
          <a:xfrm>
            <a:off x="1295063" y="1188720"/>
            <a:ext cx="9598700" cy="2514600"/>
          </a:xfrm>
        </p:spPr>
        <p:txBody>
          <a:bodyPr rtlCol="0" anchor="b">
            <a:noAutofit/>
          </a:bodyPr>
          <a:lstStyle>
            <a:lvl1pPr algn="ctr">
              <a:defRPr sz="6000">
                <a:latin typeface="Century Gothic" panose="020B0502020202020204" pitchFamily="34" charset="0"/>
              </a:defRPr>
            </a:lvl1pPr>
          </a:lstStyle>
          <a:p>
            <a:pPr rtl="0"/>
            <a:r>
              <a:rPr lang="fr-FR"/>
              <a:t>Modifiez le style du titre</a:t>
            </a:r>
            <a:endParaRPr lang="fr-FR" dirty="0"/>
          </a:p>
        </p:txBody>
      </p:sp>
      <p:sp>
        <p:nvSpPr>
          <p:cNvPr id="3" name="Sous-titre 2"/>
          <p:cNvSpPr>
            <a:spLocks noGrp="1"/>
          </p:cNvSpPr>
          <p:nvPr>
            <p:ph type="subTitle" idx="1" hasCustomPrompt="1"/>
          </p:nvPr>
        </p:nvSpPr>
        <p:spPr>
          <a:xfrm>
            <a:off x="1295063" y="3749040"/>
            <a:ext cx="9598700" cy="914400"/>
          </a:xfrm>
        </p:spPr>
        <p:txBody>
          <a:bodyPr rtlCol="0">
            <a:normAutofit/>
          </a:bodyPr>
          <a:lstStyle>
            <a:lvl1pPr marL="0" indent="0" algn="ctr">
              <a:spcBef>
                <a:spcPts val="0"/>
              </a:spcBef>
              <a:buNone/>
              <a:defRPr sz="2400" cap="all" baseline="0">
                <a:latin typeface="Century Gothic" panose="020B0502020202020204" pitchFamily="34" charset="0"/>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fr-FR"/>
              <a:t>Modifiez le style des sous-titres du masque</a:t>
            </a:r>
            <a:endParaRPr lang="fr-FR"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a:defRPr>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texte vertical 2"/>
          <p:cNvSpPr>
            <a:spLocks noGrp="1"/>
          </p:cNvSpPr>
          <p:nvPr>
            <p:ph type="body" orient="vert" idx="1" hasCustomPrompt="1"/>
          </p:nvPr>
        </p:nvSpPr>
        <p:spPr/>
        <p:txBody>
          <a:bodyPr vert="eaVert" rtlCol="0"/>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pied de page 4"/>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4" name="Espace réservé de la date 3"/>
          <p:cNvSpPr>
            <a:spLocks noGrp="1"/>
          </p:cNvSpPr>
          <p:nvPr>
            <p:ph type="dt" sz="half" idx="10"/>
          </p:nvPr>
        </p:nvSpPr>
        <p:spPr/>
        <p:txBody>
          <a:bodyPr rtlCol="0"/>
          <a:lstStyle>
            <a:lvl1pPr>
              <a:defRPr>
                <a:latin typeface="Century Gothic" panose="020B0502020202020204" pitchFamily="34" charset="0"/>
              </a:defRPr>
            </a:lvl1pPr>
          </a:lstStyle>
          <a:p>
            <a:pPr rtl="0"/>
            <a:fld id="{072E0B66-0941-496C-BCCB-D4DF32766710}" type="datetime1">
              <a:rPr lang="fr-FR" noProof="0" smtClean="0"/>
              <a:pPr rtl="0"/>
              <a:t>25/11/2023</a:t>
            </a:fld>
            <a:endParaRPr lang="fr-FR" noProof="0" dirty="0"/>
          </a:p>
        </p:txBody>
      </p:sp>
      <p:sp>
        <p:nvSpPr>
          <p:cNvPr id="6" name="Espace réservé du numéro de diapositive 5"/>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8722628" y="274638"/>
            <a:ext cx="2628215" cy="5897562"/>
          </a:xfrm>
        </p:spPr>
        <p:txBody>
          <a:bodyPr vert="eaVert" rtlCol="0"/>
          <a:lstStyle>
            <a:lvl1pPr>
              <a:defRPr>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texte vertical 2"/>
          <p:cNvSpPr>
            <a:spLocks noGrp="1"/>
          </p:cNvSpPr>
          <p:nvPr>
            <p:ph type="body" orient="vert" idx="1" hasCustomPrompt="1"/>
          </p:nvPr>
        </p:nvSpPr>
        <p:spPr>
          <a:xfrm>
            <a:off x="837982" y="274638"/>
            <a:ext cx="7732286" cy="5897562"/>
          </a:xfrm>
        </p:spPr>
        <p:txBody>
          <a:bodyPr vert="eaVert" rtlCol="0"/>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pied de page 4"/>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4" name="Espace réservé de la date 3"/>
          <p:cNvSpPr>
            <a:spLocks noGrp="1"/>
          </p:cNvSpPr>
          <p:nvPr>
            <p:ph type="dt" sz="half" idx="10"/>
          </p:nvPr>
        </p:nvSpPr>
        <p:spPr/>
        <p:txBody>
          <a:bodyPr rtlCol="0"/>
          <a:lstStyle>
            <a:lvl1pPr>
              <a:defRPr>
                <a:latin typeface="Century Gothic" panose="020B0502020202020204" pitchFamily="34" charset="0"/>
              </a:defRPr>
            </a:lvl1pPr>
          </a:lstStyle>
          <a:p>
            <a:pPr rtl="0"/>
            <a:fld id="{A7DA414F-9CBE-4A82-BD34-CE330ACB7840}" type="datetime1">
              <a:rPr lang="fr-FR" noProof="0" smtClean="0"/>
              <a:pPr rtl="0"/>
              <a:t>25/11/2023</a:t>
            </a:fld>
            <a:endParaRPr lang="fr-FR" noProof="0" dirty="0"/>
          </a:p>
        </p:txBody>
      </p:sp>
      <p:sp>
        <p:nvSpPr>
          <p:cNvPr id="6" name="Espace réservé du numéro de diapositive 5"/>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a:defRPr>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contenu 2"/>
          <p:cNvSpPr>
            <a:spLocks noGrp="1"/>
          </p:cNvSpPr>
          <p:nvPr>
            <p:ph idx="1" hasCustomPrompt="1"/>
          </p:nvPr>
        </p:nvSpPr>
        <p:spPr/>
        <p:txBody>
          <a:bodyPr rtlCol="0"/>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pied de page 4"/>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4" name="Espace réservé de la date 3"/>
          <p:cNvSpPr>
            <a:spLocks noGrp="1"/>
          </p:cNvSpPr>
          <p:nvPr>
            <p:ph type="dt" sz="half" idx="10"/>
          </p:nvPr>
        </p:nvSpPr>
        <p:spPr/>
        <p:txBody>
          <a:bodyPr rtlCol="0"/>
          <a:lstStyle>
            <a:lvl1pPr>
              <a:defRPr>
                <a:latin typeface="Century Gothic" panose="020B0502020202020204" pitchFamily="34" charset="0"/>
              </a:defRPr>
            </a:lvl1pPr>
          </a:lstStyle>
          <a:p>
            <a:pPr rtl="0"/>
            <a:fld id="{A91504FF-4663-45EE-8907-E3BFA335DD99}" type="datetime1">
              <a:rPr lang="fr-FR" noProof="0" smtClean="0"/>
              <a:pPr rtl="0"/>
              <a:t>25/11/2023</a:t>
            </a:fld>
            <a:endParaRPr lang="fr-FR" noProof="0" dirty="0"/>
          </a:p>
        </p:txBody>
      </p:sp>
      <p:sp>
        <p:nvSpPr>
          <p:cNvPr id="6" name="Espace réservé du numéro de diapositive 5"/>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grpSp>
        <p:nvGrpSpPr>
          <p:cNvPr id="7" name="Groupe 7"/>
          <p:cNvGrpSpPr/>
          <p:nvPr/>
        </p:nvGrpSpPr>
        <p:grpSpPr>
          <a:xfrm flipV="1">
            <a:off x="0" y="6309360"/>
            <a:ext cx="12185651"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grpSp>
        <p:nvGrpSpPr>
          <p:cNvPr id="8" name="Groupe 10"/>
          <p:cNvGrpSpPr/>
          <p:nvPr/>
        </p:nvGrpSpPr>
        <p:grpSpPr>
          <a:xfrm>
            <a:off x="0" y="0"/>
            <a:ext cx="12185651"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sp>
        <p:nvSpPr>
          <p:cNvPr id="2" name="Titre 1"/>
          <p:cNvSpPr>
            <a:spLocks noGrp="1"/>
          </p:cNvSpPr>
          <p:nvPr>
            <p:ph type="title" hasCustomPrompt="1"/>
          </p:nvPr>
        </p:nvSpPr>
        <p:spPr>
          <a:xfrm>
            <a:off x="1295063" y="1188720"/>
            <a:ext cx="9598700" cy="2514600"/>
          </a:xfrm>
        </p:spPr>
        <p:txBody>
          <a:bodyPr rtlCol="0" anchor="b">
            <a:normAutofit/>
          </a:bodyPr>
          <a:lstStyle>
            <a:lvl1pPr algn="ctr">
              <a:defRPr sz="5400" b="0">
                <a:solidFill>
                  <a:schemeClr val="tx1">
                    <a:lumMod val="75000"/>
                  </a:schemeClr>
                </a:solidFill>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texte 2"/>
          <p:cNvSpPr>
            <a:spLocks noGrp="1"/>
          </p:cNvSpPr>
          <p:nvPr>
            <p:ph type="body" idx="1" hasCustomPrompt="1"/>
          </p:nvPr>
        </p:nvSpPr>
        <p:spPr>
          <a:xfrm>
            <a:off x="1295063" y="3749040"/>
            <a:ext cx="9598700" cy="914400"/>
          </a:xfrm>
        </p:spPr>
        <p:txBody>
          <a:bodyPr rtlCol="0" anchor="t"/>
          <a:lstStyle>
            <a:lvl1pPr marL="0" indent="0" algn="ctr">
              <a:spcBef>
                <a:spcPts val="0"/>
              </a:spcBef>
              <a:buNone/>
              <a:defRPr sz="2000" cap="all" baseline="0">
                <a:solidFill>
                  <a:schemeClr val="tx1"/>
                </a:solidFill>
                <a:latin typeface="Century Gothic" panose="020B0502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a:t>
            </a:r>
            <a:endParaRPr lang="fr-FR" noProof="0" dirty="0"/>
          </a:p>
        </p:txBody>
      </p:sp>
      <p:sp>
        <p:nvSpPr>
          <p:cNvPr id="5" name="Espace réservé du pied de page 4"/>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4" name="Espace réservé de la date 3"/>
          <p:cNvSpPr>
            <a:spLocks noGrp="1"/>
          </p:cNvSpPr>
          <p:nvPr>
            <p:ph type="dt" sz="half" idx="10"/>
          </p:nvPr>
        </p:nvSpPr>
        <p:spPr/>
        <p:txBody>
          <a:bodyPr rtlCol="0"/>
          <a:lstStyle>
            <a:lvl1pPr>
              <a:defRPr>
                <a:latin typeface="Century Gothic" panose="020B0502020202020204" pitchFamily="34" charset="0"/>
              </a:defRPr>
            </a:lvl1pPr>
          </a:lstStyle>
          <a:p>
            <a:pPr rtl="0"/>
            <a:fld id="{A1EA4D61-29AE-4B97-8693-DFABAB52DB9B}" type="datetime1">
              <a:rPr lang="fr-FR" noProof="0" smtClean="0"/>
              <a:pPr rtl="0"/>
              <a:t>25/11/2023</a:t>
            </a:fld>
            <a:endParaRPr lang="fr-FR" noProof="0" dirty="0"/>
          </a:p>
        </p:txBody>
      </p:sp>
      <p:sp>
        <p:nvSpPr>
          <p:cNvPr id="6" name="Espace réservé du numéro de diapositive 5"/>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a:defRPr>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contenu 2"/>
          <p:cNvSpPr>
            <a:spLocks noGrp="1"/>
          </p:cNvSpPr>
          <p:nvPr>
            <p:ph sz="half" idx="1" hasCustomPrompt="1"/>
          </p:nvPr>
        </p:nvSpPr>
        <p:spPr>
          <a:xfrm>
            <a:off x="1340771" y="1673352"/>
            <a:ext cx="4570809" cy="4343400"/>
          </a:xfrm>
        </p:spPr>
        <p:txBody>
          <a:bodyPr rtlCol="0">
            <a:normAutofit/>
          </a:bodyPr>
          <a:lstStyle>
            <a:lvl1pPr>
              <a:defRPr sz="20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a:defRPr sz="1400"/>
            </a:lvl6pPr>
            <a:lvl7pPr>
              <a:defRPr sz="1400"/>
            </a:lvl7pPr>
            <a:lvl8pPr>
              <a:defRPr sz="1400"/>
            </a:lvl8pPr>
            <a:lvl9pPr>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u contenu 3"/>
          <p:cNvSpPr>
            <a:spLocks noGrp="1"/>
          </p:cNvSpPr>
          <p:nvPr>
            <p:ph sz="half" idx="2" hasCustomPrompt="1"/>
          </p:nvPr>
        </p:nvSpPr>
        <p:spPr>
          <a:xfrm>
            <a:off x="6277245" y="1673352"/>
            <a:ext cx="4570809" cy="4343400"/>
          </a:xfrm>
        </p:spPr>
        <p:txBody>
          <a:bodyPr rtlCol="0">
            <a:normAutofit/>
          </a:bodyPr>
          <a:lstStyle>
            <a:lvl1pPr>
              <a:defRPr sz="20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marL="1645920" indent="0">
              <a:buNone/>
              <a:defRPr sz="1400"/>
            </a:lvl6pPr>
            <a:lvl7pPr marL="1965960" indent="0">
              <a:buNone/>
              <a:defRPr sz="1400"/>
            </a:lvl7pPr>
            <a:lvl8pPr marL="2286000" indent="0">
              <a:buNone/>
              <a:defRPr sz="1400"/>
            </a:lvl8pPr>
            <a:lvl9pPr marL="2606040" indent="0">
              <a:buNone/>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6" name="Espace réservé du pied de page 5"/>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5" name="Espace réservé de la date 4"/>
          <p:cNvSpPr>
            <a:spLocks noGrp="1"/>
          </p:cNvSpPr>
          <p:nvPr>
            <p:ph type="dt" sz="half" idx="10"/>
          </p:nvPr>
        </p:nvSpPr>
        <p:spPr/>
        <p:txBody>
          <a:bodyPr rtlCol="0"/>
          <a:lstStyle>
            <a:lvl1pPr>
              <a:defRPr>
                <a:latin typeface="Century Gothic" panose="020B0502020202020204" pitchFamily="34" charset="0"/>
              </a:defRPr>
            </a:lvl1pPr>
          </a:lstStyle>
          <a:p>
            <a:pPr rtl="0"/>
            <a:fld id="{1D822763-56DC-490D-8FA4-B3EE651E69B0}" type="datetime1">
              <a:rPr lang="fr-FR" noProof="0" smtClean="0"/>
              <a:pPr rtl="0"/>
              <a:t>25/11/2023</a:t>
            </a:fld>
            <a:endParaRPr lang="fr-FR" noProof="0" dirty="0"/>
          </a:p>
        </p:txBody>
      </p:sp>
      <p:sp>
        <p:nvSpPr>
          <p:cNvPr id="7" name="Espace réservé du numéro de diapositive 6"/>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a:defRPr>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texte 2"/>
          <p:cNvSpPr>
            <a:spLocks noGrp="1"/>
          </p:cNvSpPr>
          <p:nvPr>
            <p:ph type="body" idx="1" hasCustomPrompt="1"/>
          </p:nvPr>
        </p:nvSpPr>
        <p:spPr>
          <a:xfrm>
            <a:off x="1340771" y="1600200"/>
            <a:ext cx="4570809" cy="758952"/>
          </a:xfrm>
        </p:spPr>
        <p:txBody>
          <a:bodyPr rtlCol="0" anchor="ctr">
            <a:normAutofit/>
          </a:bodyPr>
          <a:lstStyle>
            <a:lvl1pPr marL="0" indent="0">
              <a:spcBef>
                <a:spcPts val="0"/>
              </a:spcBef>
              <a:buNone/>
              <a:defRPr sz="2000" b="0" cap="all" baseline="0">
                <a:latin typeface="Century Gothic" panose="020B0502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a:t>
            </a:r>
            <a:endParaRPr lang="fr-FR" noProof="0" dirty="0"/>
          </a:p>
        </p:txBody>
      </p:sp>
      <p:sp>
        <p:nvSpPr>
          <p:cNvPr id="4" name="Espace réservé du contenu 3"/>
          <p:cNvSpPr>
            <a:spLocks noGrp="1"/>
          </p:cNvSpPr>
          <p:nvPr>
            <p:ph sz="half" idx="2" hasCustomPrompt="1"/>
          </p:nvPr>
        </p:nvSpPr>
        <p:spPr>
          <a:xfrm>
            <a:off x="1340771" y="2441448"/>
            <a:ext cx="4570809" cy="3584448"/>
          </a:xfrm>
        </p:spPr>
        <p:txBody>
          <a:bodyPr rtlCol="0">
            <a:normAutofit/>
          </a:bodyPr>
          <a:lstStyle>
            <a:lvl1pPr>
              <a:defRPr sz="1800">
                <a:latin typeface="Century Gothic" panose="020B0502020202020204" pitchFamily="34" charset="0"/>
              </a:defRPr>
            </a:lvl1pPr>
            <a:lvl2pPr>
              <a:defRPr sz="1600">
                <a:latin typeface="Century Gothic" panose="020B0502020202020204" pitchFamily="34" charset="0"/>
              </a:defRPr>
            </a:lvl2pPr>
            <a:lvl3pPr>
              <a:defRPr sz="1400">
                <a:latin typeface="Century Gothic" panose="020B0502020202020204" pitchFamily="34" charset="0"/>
              </a:defRPr>
            </a:lvl3pPr>
            <a:lvl4pPr>
              <a:defRPr sz="1200">
                <a:latin typeface="Century Gothic" panose="020B0502020202020204" pitchFamily="34" charset="0"/>
              </a:defRPr>
            </a:lvl4pPr>
            <a:lvl5pPr>
              <a:defRPr sz="1200">
                <a:latin typeface="Century Gothic" panose="020B0502020202020204" pitchFamily="34" charset="0"/>
              </a:defRPr>
            </a:lvl5pPr>
            <a:lvl6pPr>
              <a:defRPr sz="1200"/>
            </a:lvl6pPr>
            <a:lvl7pPr>
              <a:defRPr sz="1200"/>
            </a:lvl7pPr>
            <a:lvl8pPr>
              <a:defRPr sz="1200"/>
            </a:lvl8pPr>
            <a:lvl9pPr>
              <a:defRPr sz="12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texte 4"/>
          <p:cNvSpPr>
            <a:spLocks noGrp="1"/>
          </p:cNvSpPr>
          <p:nvPr>
            <p:ph type="body" sz="quarter" idx="3" hasCustomPrompt="1"/>
          </p:nvPr>
        </p:nvSpPr>
        <p:spPr>
          <a:xfrm>
            <a:off x="6277245" y="1600200"/>
            <a:ext cx="4570809" cy="758952"/>
          </a:xfrm>
        </p:spPr>
        <p:txBody>
          <a:bodyPr rtlCol="0" anchor="ctr">
            <a:normAutofit/>
          </a:bodyPr>
          <a:lstStyle>
            <a:lvl1pPr marL="0" indent="0">
              <a:spcBef>
                <a:spcPts val="0"/>
              </a:spcBef>
              <a:buNone/>
              <a:defRPr sz="2000" b="0" cap="all" baseline="0">
                <a:latin typeface="Century Gothic" panose="020B0502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a:t>
            </a:r>
            <a:endParaRPr lang="fr-FR" noProof="0" dirty="0"/>
          </a:p>
        </p:txBody>
      </p:sp>
      <p:sp>
        <p:nvSpPr>
          <p:cNvPr id="6" name="Espace réservé du contenu 5"/>
          <p:cNvSpPr>
            <a:spLocks noGrp="1"/>
          </p:cNvSpPr>
          <p:nvPr>
            <p:ph sz="quarter" idx="4" hasCustomPrompt="1"/>
          </p:nvPr>
        </p:nvSpPr>
        <p:spPr>
          <a:xfrm>
            <a:off x="6277245" y="2441448"/>
            <a:ext cx="4570809" cy="3584448"/>
          </a:xfrm>
        </p:spPr>
        <p:txBody>
          <a:bodyPr rtlCol="0">
            <a:normAutofit/>
          </a:bodyPr>
          <a:lstStyle>
            <a:lvl1pPr>
              <a:defRPr sz="1800">
                <a:latin typeface="Century Gothic" panose="020B0502020202020204" pitchFamily="34" charset="0"/>
              </a:defRPr>
            </a:lvl1pPr>
            <a:lvl2pPr>
              <a:defRPr sz="1600">
                <a:latin typeface="Century Gothic" panose="020B0502020202020204" pitchFamily="34" charset="0"/>
              </a:defRPr>
            </a:lvl2pPr>
            <a:lvl3pPr>
              <a:defRPr sz="1400">
                <a:latin typeface="Century Gothic" panose="020B0502020202020204" pitchFamily="34" charset="0"/>
              </a:defRPr>
            </a:lvl3pPr>
            <a:lvl4pPr>
              <a:defRPr sz="1200">
                <a:latin typeface="Century Gothic" panose="020B0502020202020204" pitchFamily="34" charset="0"/>
              </a:defRPr>
            </a:lvl4pPr>
            <a:lvl5pPr>
              <a:defRPr sz="1200">
                <a:latin typeface="Century Gothic" panose="020B0502020202020204" pitchFamily="34" charset="0"/>
              </a:defRPr>
            </a:lvl5pPr>
            <a:lvl6pPr>
              <a:defRPr sz="1200"/>
            </a:lvl6pPr>
            <a:lvl7pPr>
              <a:defRPr sz="1200"/>
            </a:lvl7pPr>
            <a:lvl8pPr>
              <a:defRPr sz="1200"/>
            </a:lvl8pPr>
            <a:lvl9pPr>
              <a:defRPr sz="12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8" name="Espace réservé du pied de page 7"/>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7" name="Espace réservé de la date 6"/>
          <p:cNvSpPr>
            <a:spLocks noGrp="1"/>
          </p:cNvSpPr>
          <p:nvPr>
            <p:ph type="dt" sz="half" idx="10"/>
          </p:nvPr>
        </p:nvSpPr>
        <p:spPr/>
        <p:txBody>
          <a:bodyPr rtlCol="0"/>
          <a:lstStyle>
            <a:lvl1pPr>
              <a:defRPr>
                <a:latin typeface="Century Gothic" panose="020B0502020202020204" pitchFamily="34" charset="0"/>
              </a:defRPr>
            </a:lvl1pPr>
          </a:lstStyle>
          <a:p>
            <a:pPr rtl="0"/>
            <a:fld id="{168B9493-9A41-4CC5-BF4E-DF8A25108186}" type="datetime1">
              <a:rPr lang="fr-FR" noProof="0" smtClean="0"/>
              <a:pPr rtl="0"/>
              <a:t>25/11/2023</a:t>
            </a:fld>
            <a:endParaRPr lang="fr-FR" noProof="0" dirty="0"/>
          </a:p>
        </p:txBody>
      </p:sp>
      <p:sp>
        <p:nvSpPr>
          <p:cNvPr id="9" name="Espace réservé du numéro de diapositive 8"/>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rtlCol="0"/>
          <a:lstStyle>
            <a:lvl1pPr>
              <a:defRPr>
                <a:latin typeface="Century Gothic" panose="020B0502020202020204" pitchFamily="34" charset="0"/>
              </a:defRPr>
            </a:lvl1pPr>
          </a:lstStyle>
          <a:p>
            <a:pPr rtl="0"/>
            <a:r>
              <a:rPr lang="fr-FR" noProof="0"/>
              <a:t>Modifiez le style du titre</a:t>
            </a:r>
            <a:endParaRPr lang="fr-FR" noProof="0" dirty="0"/>
          </a:p>
        </p:txBody>
      </p:sp>
      <p:sp>
        <p:nvSpPr>
          <p:cNvPr id="4" name="Espace réservé du pied de page 3"/>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3" name="Espace réservé de la date 2"/>
          <p:cNvSpPr>
            <a:spLocks noGrp="1"/>
          </p:cNvSpPr>
          <p:nvPr>
            <p:ph type="dt" sz="half" idx="10"/>
          </p:nvPr>
        </p:nvSpPr>
        <p:spPr/>
        <p:txBody>
          <a:bodyPr rtlCol="0"/>
          <a:lstStyle>
            <a:lvl1pPr>
              <a:defRPr>
                <a:latin typeface="Century Gothic" panose="020B0502020202020204" pitchFamily="34" charset="0"/>
              </a:defRPr>
            </a:lvl1pPr>
          </a:lstStyle>
          <a:p>
            <a:pPr rtl="0"/>
            <a:fld id="{D1076222-3F4E-4020-8FD6-968B0936FEE2}" type="datetime1">
              <a:rPr lang="fr-FR" noProof="0" smtClean="0"/>
              <a:pPr rtl="0"/>
              <a:t>25/11/2023</a:t>
            </a:fld>
            <a:endParaRPr lang="fr-FR" noProof="0" dirty="0"/>
          </a:p>
        </p:txBody>
      </p:sp>
      <p:sp>
        <p:nvSpPr>
          <p:cNvPr id="5" name="Espace réservé du numéro de diapositive 4"/>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2" name="Espace réservé de la date 1"/>
          <p:cNvSpPr>
            <a:spLocks noGrp="1"/>
          </p:cNvSpPr>
          <p:nvPr>
            <p:ph type="dt" sz="half" idx="10"/>
          </p:nvPr>
        </p:nvSpPr>
        <p:spPr/>
        <p:txBody>
          <a:bodyPr rtlCol="0"/>
          <a:lstStyle>
            <a:lvl1pPr>
              <a:defRPr>
                <a:latin typeface="Century Gothic" panose="020B0502020202020204" pitchFamily="34" charset="0"/>
              </a:defRPr>
            </a:lvl1pPr>
          </a:lstStyle>
          <a:p>
            <a:pPr rtl="0"/>
            <a:fld id="{AA9A65BC-3F81-44AF-B34E-9CCFA5397F4E}" type="datetime1">
              <a:rPr lang="fr-FR" noProof="0" smtClean="0"/>
              <a:pPr rtl="0"/>
              <a:t>25/11/2023</a:t>
            </a:fld>
            <a:endParaRPr lang="fr-FR" noProof="0" dirty="0"/>
          </a:p>
        </p:txBody>
      </p:sp>
      <p:sp>
        <p:nvSpPr>
          <p:cNvPr id="4" name="Espace réservé du numéro de diapositive 3"/>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8" name="Groupe 7"/>
          <p:cNvGrpSpPr/>
          <p:nvPr/>
        </p:nvGrpSpPr>
        <p:grpSpPr>
          <a:xfrm>
            <a:off x="0" y="0"/>
            <a:ext cx="12185651"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sp>
        <p:nvSpPr>
          <p:cNvPr id="2" name="Titre 1"/>
          <p:cNvSpPr>
            <a:spLocks noGrp="1"/>
          </p:cNvSpPr>
          <p:nvPr>
            <p:ph type="title" hasCustomPrompt="1"/>
          </p:nvPr>
        </p:nvSpPr>
        <p:spPr>
          <a:xfrm>
            <a:off x="8136040" y="1828800"/>
            <a:ext cx="3656648" cy="2286000"/>
          </a:xfrm>
        </p:spPr>
        <p:txBody>
          <a:bodyPr rtlCol="0" anchor="b">
            <a:normAutofit/>
          </a:bodyPr>
          <a:lstStyle>
            <a:lvl1pPr>
              <a:defRPr sz="3400" b="0">
                <a:latin typeface="Century Gothic" panose="020B0502020202020204" pitchFamily="34" charset="0"/>
              </a:defRPr>
            </a:lvl1pPr>
          </a:lstStyle>
          <a:p>
            <a:pPr rtl="0"/>
            <a:r>
              <a:rPr lang="fr-FR" noProof="0"/>
              <a:t>Modifiez le style du titre</a:t>
            </a:r>
            <a:endParaRPr lang="fr-FR" noProof="0" dirty="0"/>
          </a:p>
        </p:txBody>
      </p:sp>
      <p:sp>
        <p:nvSpPr>
          <p:cNvPr id="3" name="Espace réservé du contenu 2"/>
          <p:cNvSpPr>
            <a:spLocks noGrp="1"/>
          </p:cNvSpPr>
          <p:nvPr>
            <p:ph idx="1" hasCustomPrompt="1"/>
          </p:nvPr>
        </p:nvSpPr>
        <p:spPr>
          <a:xfrm>
            <a:off x="548497" y="1005840"/>
            <a:ext cx="7221879" cy="4937760"/>
          </a:xfrm>
        </p:spPr>
        <p:txBody>
          <a:bodyPr rtlCol="0">
            <a:normAutofit/>
          </a:bodyPr>
          <a:lstStyle>
            <a:lvl1pPr>
              <a:defRPr sz="2000">
                <a:latin typeface="Century Gothic" panose="020B0502020202020204" pitchFamily="34" charset="0"/>
              </a:defRPr>
            </a:lvl1pPr>
            <a:lvl2pPr>
              <a:defRPr sz="1800">
                <a:latin typeface="Century Gothic" panose="020B0502020202020204" pitchFamily="34" charset="0"/>
              </a:defRPr>
            </a:lvl2pPr>
            <a:lvl3pPr>
              <a:defRPr sz="1600">
                <a:latin typeface="Century Gothic" panose="020B0502020202020204" pitchFamily="34" charset="0"/>
              </a:defRPr>
            </a:lvl3pPr>
            <a:lvl4pPr>
              <a:defRPr sz="1400">
                <a:latin typeface="Century Gothic" panose="020B0502020202020204" pitchFamily="34" charset="0"/>
              </a:defRPr>
            </a:lvl4pPr>
            <a:lvl5pPr>
              <a:defRPr sz="1400">
                <a:latin typeface="Century Gothic" panose="020B0502020202020204" pitchFamily="34" charset="0"/>
              </a:defRPr>
            </a:lvl5pPr>
            <a:lvl6pPr>
              <a:defRPr sz="1400"/>
            </a:lvl6pPr>
            <a:lvl7pPr>
              <a:defRPr sz="1400"/>
            </a:lvl7pPr>
            <a:lvl8pPr>
              <a:defRPr sz="1400"/>
            </a:lvl8pPr>
            <a:lvl9pPr>
              <a:defRPr sz="1400"/>
            </a:lvl9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u texte 3"/>
          <p:cNvSpPr>
            <a:spLocks noGrp="1"/>
          </p:cNvSpPr>
          <p:nvPr>
            <p:ph type="body" sz="half" idx="2" hasCustomPrompt="1"/>
          </p:nvPr>
        </p:nvSpPr>
        <p:spPr>
          <a:xfrm>
            <a:off x="8136040" y="4206240"/>
            <a:ext cx="3656648" cy="1645920"/>
          </a:xfrm>
        </p:spPr>
        <p:txBody>
          <a:bodyPr rtlCol="0">
            <a:normAutofit/>
          </a:bodyPr>
          <a:lstStyle>
            <a:lvl1pPr marL="0" indent="0">
              <a:spcBef>
                <a:spcPts val="1200"/>
              </a:spcBef>
              <a:buNone/>
              <a:defRPr sz="1600">
                <a:latin typeface="Century Gothic" panose="020B0502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a:t>
            </a:r>
            <a:endParaRPr lang="fr-FR" noProof="0" dirty="0"/>
          </a:p>
        </p:txBody>
      </p:sp>
      <p:sp>
        <p:nvSpPr>
          <p:cNvPr id="6" name="Espace réservé du pied de page 5"/>
          <p:cNvSpPr>
            <a:spLocks noGrp="1"/>
          </p:cNvSpPr>
          <p:nvPr>
            <p:ph type="ftr" sz="quarter" idx="11"/>
          </p:nvPr>
        </p:nvSpPr>
        <p:spPr/>
        <p:txBody>
          <a:bodyPr rtlCol="0"/>
          <a:lstStyle>
            <a:lvl1pPr>
              <a:defRPr>
                <a:latin typeface="Century Gothic" panose="020B0502020202020204" pitchFamily="34" charset="0"/>
              </a:defRPr>
            </a:lvl1pPr>
          </a:lstStyle>
          <a:p>
            <a:pPr rtl="0"/>
            <a:r>
              <a:rPr lang="fr-FR" noProof="0" smtClean="0"/>
              <a:t>Ajouter un pied de page</a:t>
            </a:r>
            <a:endParaRPr lang="fr-FR" noProof="0" dirty="0"/>
          </a:p>
        </p:txBody>
      </p:sp>
      <p:sp>
        <p:nvSpPr>
          <p:cNvPr id="5" name="Espace réservé de la date 4"/>
          <p:cNvSpPr>
            <a:spLocks noGrp="1"/>
          </p:cNvSpPr>
          <p:nvPr>
            <p:ph type="dt" sz="half" idx="10"/>
          </p:nvPr>
        </p:nvSpPr>
        <p:spPr/>
        <p:txBody>
          <a:bodyPr rtlCol="0"/>
          <a:lstStyle>
            <a:lvl1pPr>
              <a:defRPr>
                <a:latin typeface="Century Gothic" panose="020B0502020202020204" pitchFamily="34" charset="0"/>
              </a:defRPr>
            </a:lvl1pPr>
          </a:lstStyle>
          <a:p>
            <a:pPr rtl="0"/>
            <a:fld id="{D545FAD6-54D0-4805-BE21-0832124F99D3}" type="datetime1">
              <a:rPr lang="fr-FR" noProof="0" smtClean="0"/>
              <a:pPr rtl="0"/>
              <a:t>25/11/2023</a:t>
            </a:fld>
            <a:endParaRPr lang="fr-FR" noProof="0" dirty="0"/>
          </a:p>
        </p:txBody>
      </p:sp>
      <p:sp>
        <p:nvSpPr>
          <p:cNvPr id="7" name="Espace réservé du numéro de diapositive 6"/>
          <p:cNvSpPr>
            <a:spLocks noGrp="1"/>
          </p:cNvSpPr>
          <p:nvPr>
            <p:ph type="sldNum" sz="quarter" idx="12"/>
          </p:nvPr>
        </p:nvSpPr>
        <p:spPr/>
        <p:txBody>
          <a:bodyPr rtlCol="0"/>
          <a:lstStyle>
            <a:lvl1pPr>
              <a:defRPr>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8" name="Groupe 7"/>
          <p:cNvGrpSpPr/>
          <p:nvPr/>
        </p:nvGrpSpPr>
        <p:grpSpPr>
          <a:xfrm>
            <a:off x="0" y="0"/>
            <a:ext cx="7770376"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grpSp>
        <p:nvGrpSpPr>
          <p:cNvPr id="11" name="Groupe 10"/>
          <p:cNvGrpSpPr/>
          <p:nvPr/>
        </p:nvGrpSpPr>
        <p:grpSpPr>
          <a:xfrm flipV="1">
            <a:off x="0" y="6309360"/>
            <a:ext cx="7770376"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grpSp>
        <p:nvGrpSpPr>
          <p:cNvPr id="14" name="Groupe 13"/>
          <p:cNvGrpSpPr/>
          <p:nvPr/>
        </p:nvGrpSpPr>
        <p:grpSpPr>
          <a:xfrm rot="5400000" flipV="1">
            <a:off x="-3154751" y="3154752"/>
            <a:ext cx="6858000" cy="548497"/>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grpSp>
        <p:nvGrpSpPr>
          <p:cNvPr id="17" name="Groupe 16"/>
          <p:cNvGrpSpPr/>
          <p:nvPr/>
        </p:nvGrpSpPr>
        <p:grpSpPr>
          <a:xfrm rot="16200000" flipH="1" flipV="1">
            <a:off x="4067126" y="3154753"/>
            <a:ext cx="6858000" cy="548497"/>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sp>
        <p:nvSpPr>
          <p:cNvPr id="2" name="Titre 1"/>
          <p:cNvSpPr>
            <a:spLocks noGrp="1"/>
          </p:cNvSpPr>
          <p:nvPr>
            <p:ph type="title" hasCustomPrompt="1"/>
          </p:nvPr>
        </p:nvSpPr>
        <p:spPr>
          <a:xfrm>
            <a:off x="8136040" y="1828800"/>
            <a:ext cx="3656648" cy="2286000"/>
          </a:xfrm>
        </p:spPr>
        <p:txBody>
          <a:bodyPr rtlCol="0" anchor="b">
            <a:normAutofit/>
          </a:bodyPr>
          <a:lstStyle>
            <a:lvl1pPr>
              <a:defRPr sz="3400" b="0">
                <a:latin typeface="Century Gothic" panose="020B0502020202020204" pitchFamily="34" charset="0"/>
              </a:defRPr>
            </a:lvl1pPr>
          </a:lstStyle>
          <a:p>
            <a:pPr rtl="0"/>
            <a:r>
              <a:rPr lang="fr-FR" noProof="0"/>
              <a:t>Modifiez le style du titre</a:t>
            </a:r>
            <a:endParaRPr lang="fr-FR" noProof="0" dirty="0"/>
          </a:p>
        </p:txBody>
      </p:sp>
      <p:sp>
        <p:nvSpPr>
          <p:cNvPr id="3" name="Espace réservé d’image 2"/>
          <p:cNvSpPr>
            <a:spLocks noGrp="1"/>
          </p:cNvSpPr>
          <p:nvPr>
            <p:ph type="pic" idx="1" hasCustomPrompt="1"/>
          </p:nvPr>
        </p:nvSpPr>
        <p:spPr>
          <a:xfrm>
            <a:off x="548497" y="548640"/>
            <a:ext cx="6673382" cy="5760720"/>
          </a:xfrm>
          <a:noFill/>
        </p:spPr>
        <p:txBody>
          <a:bodyPr rtlCol="0"/>
          <a:lstStyle>
            <a:lvl1pPr marL="0" indent="0" algn="ctr">
              <a:buNone/>
              <a:defRPr sz="3200">
                <a:solidFill>
                  <a:schemeClr val="tx1"/>
                </a:solidFill>
                <a:latin typeface="Century Gothic" panose="020B0502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endParaRPr lang="fr-FR" noProof="0" dirty="0"/>
          </a:p>
        </p:txBody>
      </p:sp>
      <p:sp>
        <p:nvSpPr>
          <p:cNvPr id="4" name="Espace réservé du texte 3"/>
          <p:cNvSpPr>
            <a:spLocks noGrp="1"/>
          </p:cNvSpPr>
          <p:nvPr>
            <p:ph type="body" sz="half" idx="2" hasCustomPrompt="1"/>
          </p:nvPr>
        </p:nvSpPr>
        <p:spPr>
          <a:xfrm>
            <a:off x="8136040" y="4206240"/>
            <a:ext cx="3656648" cy="1645920"/>
          </a:xfrm>
        </p:spPr>
        <p:txBody>
          <a:bodyPr rtlCol="0">
            <a:normAutofit/>
          </a:bodyPr>
          <a:lstStyle>
            <a:lvl1pPr marL="0" indent="0">
              <a:spcBef>
                <a:spcPts val="1200"/>
              </a:spcBef>
              <a:buNone/>
              <a:defRPr sz="1600">
                <a:latin typeface="Century Gothic" panose="020B0502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a:t>
            </a:r>
            <a:endParaRPr lang="fr-FR" noProof="0" dirty="0"/>
          </a:p>
        </p:txBody>
      </p:sp>
      <p:sp>
        <p:nvSpPr>
          <p:cNvPr id="6" name="Espace réservé du pied de page 5"/>
          <p:cNvSpPr>
            <a:spLocks noGrp="1"/>
          </p:cNvSpPr>
          <p:nvPr>
            <p:ph type="ftr" sz="quarter" idx="11"/>
          </p:nvPr>
        </p:nvSpPr>
        <p:spPr/>
        <p:txBody>
          <a:bodyPr rtlCol="0"/>
          <a:lstStyle>
            <a:lvl1pPr>
              <a:defRPr>
                <a:latin typeface="Century Gothic" panose="020B0502020202020204" pitchFamily="34" charset="0"/>
              </a:defRPr>
            </a:lvl1pPr>
          </a:lstStyle>
          <a:p>
            <a:r>
              <a:rPr lang="fr-FR" smtClean="0"/>
              <a:t>PIED DE PAGE</a:t>
            </a:r>
            <a:endParaRPr lang="fr-FR" dirty="0"/>
          </a:p>
        </p:txBody>
      </p:sp>
      <p:sp>
        <p:nvSpPr>
          <p:cNvPr id="5" name="Espace réservé de la date 4"/>
          <p:cNvSpPr>
            <a:spLocks noGrp="1"/>
          </p:cNvSpPr>
          <p:nvPr>
            <p:ph type="dt" sz="half" idx="10"/>
          </p:nvPr>
        </p:nvSpPr>
        <p:spPr/>
        <p:txBody>
          <a:bodyPr rtlCol="0"/>
          <a:lstStyle>
            <a:lvl1pPr>
              <a:defRPr>
                <a:latin typeface="Century Gothic" panose="020B0502020202020204" pitchFamily="34" charset="0"/>
              </a:defRPr>
            </a:lvl1pPr>
          </a:lstStyle>
          <a:p>
            <a:fld id="{387D356B-AA11-40B2-8A9A-3597362F1B7F}" type="datetime1">
              <a:rPr lang="fr-FR" smtClean="0"/>
              <a:pPr/>
              <a:t>25/11/2023</a:t>
            </a:fld>
            <a:endParaRPr lang="fr-FR" dirty="0"/>
          </a:p>
        </p:txBody>
      </p:sp>
      <p:sp>
        <p:nvSpPr>
          <p:cNvPr id="7" name="Espace réservé du numéro de diapositive 6"/>
          <p:cNvSpPr>
            <a:spLocks noGrp="1"/>
          </p:cNvSpPr>
          <p:nvPr>
            <p:ph type="sldNum" sz="quarter" idx="12"/>
          </p:nvPr>
        </p:nvSpPr>
        <p:spPr/>
        <p:txBody>
          <a:bodyPr rtlCol="0"/>
          <a:lstStyle>
            <a:lvl1pPr>
              <a:defRPr>
                <a:latin typeface="Century Gothic" panose="020B0502020202020204" pitchFamily="34" charset="0"/>
              </a:defRPr>
            </a:lvl1pPr>
          </a:lstStyle>
          <a:p>
            <a:fld id="{CA8D9AD5-F248-4919-864A-CFD76CC027D6}" type="slidenum">
              <a:rPr lang="fr-FR" smtClean="0"/>
              <a:pPr/>
              <a:t>‹N°›</a:t>
            </a:fld>
            <a:endParaRPr lang="fr-FR" dirty="0"/>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grpSp>
        <p:nvGrpSpPr>
          <p:cNvPr id="7" name="Groupe 7"/>
          <p:cNvGrpSpPr/>
          <p:nvPr/>
        </p:nvGrpSpPr>
        <p:grpSpPr bwMode="auto">
          <a:xfrm flipV="1">
            <a:off x="0" y="6309360"/>
            <a:ext cx="12185651" cy="548640"/>
            <a:chOff x="0" y="0"/>
            <a:chExt cx="12188825" cy="713232"/>
          </a:xfrm>
        </p:grpSpPr>
        <p:sp>
          <p:nvSpPr>
            <p:cNvPr id="9" name="Rectangle 8"/>
            <p:cNvSpPr/>
            <p:nvPr/>
          </p:nvSpPr>
          <p:spPr bwMode="auto">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sp>
          <p:nvSpPr>
            <p:cNvPr id="10" name="Rectangle 9"/>
            <p:cNvSpPr/>
            <p:nvPr/>
          </p:nvSpPr>
          <p:spPr bwMode="auto">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latin typeface="Century Gothic" panose="020B0502020202020204" pitchFamily="34" charset="0"/>
              </a:endParaRPr>
            </a:p>
          </p:txBody>
        </p:sp>
      </p:grpSp>
      <p:sp>
        <p:nvSpPr>
          <p:cNvPr id="2" name="Espace réservé du titre 1"/>
          <p:cNvSpPr>
            <a:spLocks noGrp="1"/>
          </p:cNvSpPr>
          <p:nvPr>
            <p:ph type="title"/>
          </p:nvPr>
        </p:nvSpPr>
        <p:spPr>
          <a:xfrm>
            <a:off x="1340771" y="438912"/>
            <a:ext cx="9507284" cy="1088136"/>
          </a:xfrm>
          <a:prstGeom prst="rect">
            <a:avLst/>
          </a:prstGeom>
        </p:spPr>
        <p:txBody>
          <a:bodyPr vert="horz" lIns="91440" tIns="45720" rIns="91440" bIns="45720" rtlCol="0" anchor="b">
            <a:normAutofit/>
          </a:bodyPr>
          <a:lstStyle/>
          <a:p>
            <a:pPr rtl="0"/>
            <a:r>
              <a:rPr lang="fr-FR" noProof="0"/>
              <a:t>Modifiez le style du titre</a:t>
            </a:r>
            <a:endParaRPr lang="fr-FR" noProof="0" dirty="0"/>
          </a:p>
        </p:txBody>
      </p:sp>
      <p:sp>
        <p:nvSpPr>
          <p:cNvPr id="3" name="Espace réservé du texte 2"/>
          <p:cNvSpPr>
            <a:spLocks noGrp="1"/>
          </p:cNvSpPr>
          <p:nvPr>
            <p:ph type="body" idx="1"/>
          </p:nvPr>
        </p:nvSpPr>
        <p:spPr>
          <a:xfrm>
            <a:off x="1340771" y="1673352"/>
            <a:ext cx="9507284" cy="4343400"/>
          </a:xfrm>
          <a:prstGeom prst="rect">
            <a:avLst/>
          </a:prstGeom>
        </p:spPr>
        <p:txBody>
          <a:bodyPr vert="horz" lIns="91440" tIns="45720" rIns="91440" bIns="45720" rtlCol="0">
            <a:normAutofit/>
          </a:body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pied de page 4"/>
          <p:cNvSpPr>
            <a:spLocks noGrp="1"/>
          </p:cNvSpPr>
          <p:nvPr>
            <p:ph type="ftr" sz="quarter" idx="3"/>
          </p:nvPr>
        </p:nvSpPr>
        <p:spPr>
          <a:xfrm>
            <a:off x="1340771" y="6391656"/>
            <a:ext cx="7157887" cy="237744"/>
          </a:xfrm>
          <a:prstGeom prst="rect">
            <a:avLst/>
          </a:prstGeom>
        </p:spPr>
        <p:txBody>
          <a:bodyPr vert="horz" lIns="91440" tIns="45720" rIns="91440" bIns="45720" rtlCol="0" anchor="ctr"/>
          <a:lstStyle>
            <a:lvl1pPr algn="l">
              <a:defRPr sz="1100" cap="all" baseline="0">
                <a:solidFill>
                  <a:schemeClr val="tx1"/>
                </a:solidFill>
                <a:latin typeface="Century Gothic" panose="020B0502020202020204" pitchFamily="34" charset="0"/>
              </a:defRPr>
            </a:lvl1pPr>
          </a:lstStyle>
          <a:p>
            <a:pPr rtl="0"/>
            <a:r>
              <a:rPr lang="fr-FR" noProof="0" smtClean="0"/>
              <a:t>Ajouter un pied de page</a:t>
            </a:r>
            <a:endParaRPr lang="fr-FR" noProof="0" dirty="0"/>
          </a:p>
        </p:txBody>
      </p:sp>
      <p:sp>
        <p:nvSpPr>
          <p:cNvPr id="4" name="Espace réservé de la date 3"/>
          <p:cNvSpPr>
            <a:spLocks noGrp="1"/>
          </p:cNvSpPr>
          <p:nvPr>
            <p:ph type="dt" sz="half" idx="2"/>
          </p:nvPr>
        </p:nvSpPr>
        <p:spPr>
          <a:xfrm>
            <a:off x="8873465" y="6391656"/>
            <a:ext cx="959870" cy="237744"/>
          </a:xfrm>
          <a:prstGeom prst="rect">
            <a:avLst/>
          </a:prstGeom>
        </p:spPr>
        <p:txBody>
          <a:bodyPr vert="horz" lIns="91440" tIns="45720" rIns="91440" bIns="45720" rtlCol="0" anchor="ctr"/>
          <a:lstStyle>
            <a:lvl1pPr algn="r">
              <a:defRPr sz="1100">
                <a:solidFill>
                  <a:schemeClr val="tx1"/>
                </a:solidFill>
                <a:latin typeface="Century Gothic" panose="020B0502020202020204" pitchFamily="34" charset="0"/>
              </a:defRPr>
            </a:lvl1pPr>
          </a:lstStyle>
          <a:p>
            <a:pPr rtl="0"/>
            <a:fld id="{CA4DFB63-9954-40ED-A6DE-F372EF5494AB}" type="datetime1">
              <a:rPr lang="fr-FR" noProof="0" smtClean="0"/>
              <a:pPr rtl="0"/>
              <a:t>25/11/2023</a:t>
            </a:fld>
            <a:endParaRPr lang="fr-FR" noProof="0" dirty="0"/>
          </a:p>
        </p:txBody>
      </p:sp>
      <p:sp>
        <p:nvSpPr>
          <p:cNvPr id="6" name="Espace réservé du numéro de diapositive 5"/>
          <p:cNvSpPr>
            <a:spLocks noGrp="1"/>
          </p:cNvSpPr>
          <p:nvPr>
            <p:ph type="sldNum" sz="quarter" idx="4"/>
          </p:nvPr>
        </p:nvSpPr>
        <p:spPr>
          <a:xfrm>
            <a:off x="10208141" y="6391656"/>
            <a:ext cx="639913" cy="237744"/>
          </a:xfrm>
          <a:prstGeom prst="rect">
            <a:avLst/>
          </a:prstGeom>
        </p:spPr>
        <p:txBody>
          <a:bodyPr vert="horz" lIns="91440" tIns="45720" rIns="91440" bIns="45720" rtlCol="0" anchor="ctr"/>
          <a:lstStyle>
            <a:lvl1pPr algn="r">
              <a:defRPr sz="1100">
                <a:solidFill>
                  <a:schemeClr val="tx1"/>
                </a:solidFill>
                <a:latin typeface="Century Gothic" panose="020B0502020202020204" pitchFamily="34" charset="0"/>
              </a:defRPr>
            </a:lvl1pPr>
          </a:lstStyle>
          <a:p>
            <a:pPr rtl="0"/>
            <a:fld id="{AAEAE4A8-A6E5-453E-B946-FB774B73F48C}" type="slidenum">
              <a:rPr lang="fr-FR" noProof="0" smtClean="0"/>
              <a:pPr rtl="0"/>
              <a:t>‹N°›</a:t>
            </a:fld>
            <a:endParaRPr lang="fr-FR" noProof="0" dirty="0"/>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75000"/>
            </a:schemeClr>
          </a:solidFill>
          <a:latin typeface="Century Gothic" panose="020B0502020202020204" pitchFamily="34" charset="0"/>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Century Gothic" panose="020B0502020202020204" pitchFamily="34" charset="0"/>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Century Gothic" panose="020B0502020202020204" pitchFamily="34" charset="0"/>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Century Gothic" panose="020B0502020202020204" pitchFamily="34" charset="0"/>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Century Gothic" panose="020B0502020202020204" pitchFamily="34" charset="0"/>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Century Gothic" panose="020B0502020202020204" pitchFamily="34" charset="0"/>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userDrawn="1">
          <p15:clr>
            <a:srgbClr val="F26B43"/>
          </p15:clr>
        </p15:guide>
        <p15:guide id="5"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cer\Desktop\téléchargement.jpg"/>
          <p:cNvPicPr>
            <a:picLocks noChangeAspect="1" noChangeArrowheads="1"/>
          </p:cNvPicPr>
          <p:nvPr/>
        </p:nvPicPr>
        <p:blipFill>
          <a:blip r:embed="rId3"/>
          <a:srcRect/>
          <a:stretch>
            <a:fillRect/>
          </a:stretch>
        </p:blipFill>
        <p:spPr bwMode="auto">
          <a:xfrm>
            <a:off x="0" y="0"/>
            <a:ext cx="1743516" cy="2073600"/>
          </a:xfrm>
          <a:prstGeom prst="rect">
            <a:avLst/>
          </a:prstGeom>
          <a:noFill/>
        </p:spPr>
      </p:pic>
      <p:pic>
        <p:nvPicPr>
          <p:cNvPr id="6" name="Picture 2" descr="C:\Users\acer\Desktop\téléchargement.jpg"/>
          <p:cNvPicPr>
            <a:picLocks noChangeAspect="1" noChangeArrowheads="1"/>
          </p:cNvPicPr>
          <p:nvPr/>
        </p:nvPicPr>
        <p:blipFill>
          <a:blip r:embed="rId3"/>
          <a:srcRect/>
          <a:stretch>
            <a:fillRect/>
          </a:stretch>
        </p:blipFill>
        <p:spPr bwMode="auto">
          <a:xfrm>
            <a:off x="10446925" y="0"/>
            <a:ext cx="1741900" cy="2071678"/>
          </a:xfrm>
          <a:prstGeom prst="rect">
            <a:avLst/>
          </a:prstGeom>
          <a:noFill/>
        </p:spPr>
      </p:pic>
      <p:sp>
        <p:nvSpPr>
          <p:cNvPr id="8" name="Parchemin horizontal 7"/>
          <p:cNvSpPr/>
          <p:nvPr/>
        </p:nvSpPr>
        <p:spPr>
          <a:xfrm>
            <a:off x="2736827" y="3000372"/>
            <a:ext cx="6643734" cy="1500198"/>
          </a:xfrm>
          <a:prstGeom prst="horizontalScroll">
            <a:avLst/>
          </a:prstGeom>
          <a:ln>
            <a:solidFill>
              <a:schemeClr val="tx1"/>
            </a:solidFill>
          </a:ln>
        </p:spPr>
        <p:style>
          <a:lnRef idx="2">
            <a:schemeClr val="accent6"/>
          </a:lnRef>
          <a:fillRef idx="1003">
            <a:schemeClr val="lt1"/>
          </a:fillRef>
          <a:effectRef idx="0">
            <a:schemeClr val="accent6"/>
          </a:effectRef>
          <a:fontRef idx="minor">
            <a:schemeClr val="dk1"/>
          </a:fontRef>
        </p:style>
        <p:txBody>
          <a:bodyPr rtlCol="0" anchor="ctr"/>
          <a:lstStyle/>
          <a:p>
            <a:pPr algn="ctr"/>
            <a:r>
              <a:rPr lang="fr-FR" sz="28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Cours 1</a:t>
            </a:r>
          </a:p>
          <a:p>
            <a:pPr algn="ctr"/>
            <a:r>
              <a:rPr lang="fr-FR" sz="28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Les </a:t>
            </a:r>
            <a:r>
              <a:rPr lang="fr-FR" sz="28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principaux paradigmes de programmation</a:t>
            </a:r>
            <a:endParaRPr lang="fr-FR" sz="2800" b="1" dirty="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endParaRPr>
          </a:p>
        </p:txBody>
      </p:sp>
      <p:sp>
        <p:nvSpPr>
          <p:cNvPr id="10" name="Rectangle 9"/>
          <p:cNvSpPr/>
          <p:nvPr/>
        </p:nvSpPr>
        <p:spPr>
          <a:xfrm>
            <a:off x="2093884" y="214290"/>
            <a:ext cx="7929618" cy="214314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fr-FR" sz="27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Département </a:t>
            </a:r>
            <a:r>
              <a:rPr lang="fr-FR" sz="27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d'informatique</a:t>
            </a:r>
          </a:p>
          <a:p>
            <a:pPr algn="ctr"/>
            <a:r>
              <a:rPr lang="fr-FR" sz="27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M1 </a:t>
            </a:r>
            <a:r>
              <a:rPr lang="fr-FR" sz="2700" b="1"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IA</a:t>
            </a:r>
          </a:p>
        </p:txBody>
      </p:sp>
    </p:spTree>
    <p:extLst>
      <p:ext uri="{BB962C8B-B14F-4D97-AF65-F5344CB8AC3E}">
        <p14:creationId xmlns:p14="http://schemas.microsoft.com/office/powerpoint/2010/main" val="143723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cer\Desktop\Capture4.PNG"/>
          <p:cNvPicPr>
            <a:picLocks noChangeAspect="1" noChangeArrowheads="1"/>
          </p:cNvPicPr>
          <p:nvPr/>
        </p:nvPicPr>
        <p:blipFill>
          <a:blip r:embed="rId2"/>
          <a:srcRect/>
          <a:stretch>
            <a:fillRect/>
          </a:stretch>
        </p:blipFill>
        <p:spPr bwMode="auto">
          <a:xfrm>
            <a:off x="7594610" y="1500174"/>
            <a:ext cx="3500462" cy="470574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a:pPr>
            <a:r>
              <a:rPr lang="fr-FR" sz="2800" b="1" dirty="0" smtClean="0"/>
              <a:t> </a:t>
            </a:r>
            <a:r>
              <a:rPr lang="fr-FR" sz="3200" b="1" u="sng" dirty="0" smtClean="0">
                <a:effectLst>
                  <a:outerShdw blurRad="38100" dist="38100" dir="2700000" algn="tl">
                    <a:srgbClr val="000000">
                      <a:alpha val="43137"/>
                    </a:srgbClr>
                  </a:outerShdw>
                </a:effectLst>
              </a:rPr>
              <a:t>La programmation orienté objet </a:t>
            </a:r>
            <a:endParaRPr lang="fr-FR" dirty="0"/>
          </a:p>
        </p:txBody>
      </p:sp>
      <p:sp>
        <p:nvSpPr>
          <p:cNvPr id="3" name="Espace réservé du contenu 2"/>
          <p:cNvSpPr>
            <a:spLocks noGrp="1"/>
          </p:cNvSpPr>
          <p:nvPr>
            <p:ph idx="1"/>
          </p:nvPr>
        </p:nvSpPr>
        <p:spPr>
          <a:xfrm>
            <a:off x="1093752" y="1714488"/>
            <a:ext cx="9507284" cy="4343400"/>
          </a:xfrm>
        </p:spPr>
        <p:txBody>
          <a:bodyPr>
            <a:normAutofit/>
          </a:bodyPr>
          <a:lstStyle/>
          <a:p>
            <a:pPr>
              <a:buNone/>
            </a:pPr>
            <a:r>
              <a:rPr lang="fr-FR" b="1" u="sng" dirty="0" smtClean="0"/>
              <a:t>Propriétés générales et pratiques de l'héritage :</a:t>
            </a:r>
            <a:r>
              <a:rPr lang="fr-FR" u="sng" dirty="0" smtClean="0"/>
              <a:t> </a:t>
            </a:r>
            <a:endParaRPr lang="fr-FR" dirty="0" smtClean="0"/>
          </a:p>
          <a:p>
            <a:r>
              <a:rPr lang="fr-FR" dirty="0" smtClean="0"/>
              <a:t> Une classe A qui hérite d’une classe B dispose</a:t>
            </a:r>
          </a:p>
          <a:p>
            <a:pPr>
              <a:buNone/>
            </a:pPr>
            <a:r>
              <a:rPr lang="fr-FR" dirty="0" smtClean="0"/>
              <a:t> implicitement de tous les attributs et de toutes </a:t>
            </a:r>
          </a:p>
          <a:p>
            <a:pPr>
              <a:buNone/>
            </a:pPr>
            <a:r>
              <a:rPr lang="fr-FR" dirty="0" smtClean="0"/>
              <a:t>les méthodes définis dans B.</a:t>
            </a:r>
          </a:p>
          <a:p>
            <a:r>
              <a:rPr lang="fr-FR" dirty="0" smtClean="0"/>
              <a:t>Les attributs et les méthodes définis dans A</a:t>
            </a:r>
          </a:p>
          <a:p>
            <a:pPr>
              <a:buNone/>
            </a:pPr>
            <a:r>
              <a:rPr lang="fr-FR" dirty="0" smtClean="0"/>
              <a:t> sont prioritaires par rapport aux attributs et aux</a:t>
            </a:r>
          </a:p>
          <a:p>
            <a:pPr>
              <a:buNone/>
            </a:pPr>
            <a:r>
              <a:rPr lang="fr-FR" dirty="0" smtClean="0"/>
              <a:t> méthodes de même nom </a:t>
            </a: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heckerboard(across)">
                                      <p:cBhvr>
                                        <p:cTn id="16" dur="500"/>
                                        <p:tgtEl>
                                          <p:spTgt spid="3">
                                            <p:txEl>
                                              <p:pRg st="4" end="4"/>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heckerboard(across)">
                                      <p:cBhvr>
                                        <p:cTn id="19" dur="500"/>
                                        <p:tgtEl>
                                          <p:spTgt spid="3">
                                            <p:txEl>
                                              <p:pRg st="5" end="5"/>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heckerboard(across)">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050"/>
                                        </p:tgtEl>
                                        <p:attrNameLst>
                                          <p:attrName>style.visibility</p:attrName>
                                        </p:attrNameLst>
                                      </p:cBhvr>
                                      <p:to>
                                        <p:strVal val="visible"/>
                                      </p:to>
                                    </p:set>
                                    <p:animEffect transition="in" filter="checkerboard(across)">
                                      <p:cBhvr>
                                        <p:cTn id="2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lphaUcPeriod"/>
            </a:pPr>
            <a:r>
              <a:rPr lang="fr-FR" sz="3600" b="1" dirty="0" smtClean="0"/>
              <a:t> </a:t>
            </a:r>
            <a:r>
              <a:rPr lang="fr-FR" sz="3600" b="1" u="sng" dirty="0" smtClean="0">
                <a:effectLst>
                  <a:outerShdw blurRad="38100" dist="38100" dir="2700000" algn="tl">
                    <a:srgbClr val="000000">
                      <a:alpha val="43137"/>
                    </a:srgbClr>
                  </a:outerShdw>
                </a:effectLst>
              </a:rPr>
              <a:t>La programmation orienté objet </a:t>
            </a:r>
            <a:endParaRPr lang="fr-FR" dirty="0"/>
          </a:p>
        </p:txBody>
      </p:sp>
      <p:sp>
        <p:nvSpPr>
          <p:cNvPr id="3" name="Espace réservé du contenu 2"/>
          <p:cNvSpPr>
            <a:spLocks noGrp="1"/>
          </p:cNvSpPr>
          <p:nvPr>
            <p:ph idx="1"/>
          </p:nvPr>
        </p:nvSpPr>
        <p:spPr>
          <a:xfrm>
            <a:off x="1340770" y="1673352"/>
            <a:ext cx="10325805" cy="4343400"/>
          </a:xfrm>
        </p:spPr>
        <p:txBody>
          <a:bodyPr/>
          <a:lstStyle/>
          <a:p>
            <a:pPr>
              <a:buNone/>
            </a:pPr>
            <a:r>
              <a:rPr lang="fr-FR" b="1" u="sng" dirty="0" smtClean="0"/>
              <a:t>Avantages</a:t>
            </a:r>
          </a:p>
          <a:p>
            <a:pPr>
              <a:buFont typeface="Wingdings" pitchFamily="2" charset="2"/>
              <a:buChar char="Ø"/>
            </a:pPr>
            <a:r>
              <a:rPr lang="fr-FR" u="sng" dirty="0" smtClean="0"/>
              <a:t>le principe d’encapsulation : </a:t>
            </a:r>
            <a:r>
              <a:rPr lang="fr-FR" dirty="0" smtClean="0"/>
              <a:t>le code constituant l’objet est caché de l’utilisateur       </a:t>
            </a:r>
          </a:p>
          <a:p>
            <a:pPr>
              <a:buFont typeface="Wingdings" pitchFamily="2" charset="2"/>
              <a:buChar char="Ø"/>
            </a:pPr>
            <a:r>
              <a:rPr lang="fr-FR" dirty="0" smtClean="0"/>
              <a:t>la clarification de votre code  </a:t>
            </a:r>
          </a:p>
          <a:p>
            <a:pPr>
              <a:buFont typeface="Wingdings" pitchFamily="2" charset="2"/>
              <a:buChar char="Ø"/>
            </a:pPr>
            <a:r>
              <a:rPr lang="fr-FR" u="sng" dirty="0" smtClean="0"/>
              <a:t>maintenance et évolutivité:</a:t>
            </a:r>
            <a:r>
              <a:rPr lang="fr-FR" dirty="0" smtClean="0"/>
              <a:t> modifier un de ces constituants n’affectera pas les autres et n’entraînera donc pas d’erreurs      </a:t>
            </a:r>
          </a:p>
          <a:p>
            <a:pPr>
              <a:buFont typeface="Wingdings" pitchFamily="2" charset="2"/>
              <a:buChar char="Ø"/>
            </a:pPr>
            <a:r>
              <a:rPr lang="fr-FR" u="sng" dirty="0" smtClean="0"/>
              <a:t>possibilité de réutilisation: </a:t>
            </a:r>
            <a:r>
              <a:rPr lang="fr-FR" dirty="0" smtClean="0"/>
              <a:t>l’indépendance de vos modules vous permet de les réutiliser dans d’autres applications:                                                         </a:t>
            </a:r>
            <a:endParaRPr lang="fr-FR" u="sng"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buFont typeface="+mj-lt"/>
              <a:buAutoNum type="alphaUcPeriod"/>
            </a:pPr>
            <a:r>
              <a:rPr lang="fr-FR" sz="2800" b="1" dirty="0" smtClean="0"/>
              <a:t> </a:t>
            </a:r>
            <a:r>
              <a:rPr lang="fr-FR" sz="3200" b="1" u="sng" dirty="0" smtClean="0">
                <a:effectLst>
                  <a:outerShdw blurRad="38100" dist="38100" dir="2700000" algn="tl">
                    <a:srgbClr val="000000">
                      <a:alpha val="43137"/>
                    </a:srgbClr>
                  </a:outerShdw>
                </a:effectLst>
              </a:rPr>
              <a:t>La programmation orienté objet </a:t>
            </a:r>
            <a:endParaRPr lang="fr-FR" dirty="0"/>
          </a:p>
        </p:txBody>
      </p:sp>
      <p:sp>
        <p:nvSpPr>
          <p:cNvPr id="3" name="Espace réservé du contenu 2"/>
          <p:cNvSpPr>
            <a:spLocks noGrp="1"/>
          </p:cNvSpPr>
          <p:nvPr>
            <p:ph idx="1"/>
          </p:nvPr>
        </p:nvSpPr>
        <p:spPr/>
        <p:txBody>
          <a:bodyPr/>
          <a:lstStyle/>
          <a:p>
            <a:pPr>
              <a:buNone/>
            </a:pPr>
            <a:r>
              <a:rPr lang="fr-FR" b="1" u="sng" dirty="0" smtClean="0"/>
              <a:t>Inconvénient</a:t>
            </a:r>
          </a:p>
          <a:p>
            <a:pPr>
              <a:buFont typeface="Wingdings" pitchFamily="2" charset="2"/>
              <a:buChar char="Ø"/>
            </a:pPr>
            <a:r>
              <a:rPr lang="fr-FR" dirty="0" smtClean="0"/>
              <a:t>Pas très pratique pour des petits projets</a:t>
            </a:r>
          </a:p>
          <a:p>
            <a:pPr>
              <a:buFont typeface="Wingdings" pitchFamily="2" charset="2"/>
              <a:buChar char="Ø"/>
            </a:pPr>
            <a:r>
              <a:rPr lang="fr-FR" dirty="0" smtClean="0"/>
              <a:t>Ne convient pas à tous les problèmes</a:t>
            </a:r>
          </a:p>
          <a:p>
            <a:pPr>
              <a:buFont typeface="Wingdings" pitchFamily="2" charset="2"/>
              <a:buChar char="Ø"/>
            </a:pPr>
            <a:r>
              <a:rPr lang="fr-FR" dirty="0" smtClean="0"/>
              <a:t>Exigence en savoir-faire en génie logiciel pour les projets importants</a:t>
            </a:r>
          </a:p>
          <a:p>
            <a:pPr>
              <a:buFont typeface="Wingdings" pitchFamily="2" charset="2"/>
              <a:buChar char="Ø"/>
            </a:pPr>
            <a:r>
              <a:rPr lang="fr-FR" dirty="0" smtClean="0"/>
              <a:t>La redondance de code parfois imposée par certaines contraintes et recommandations du  P</a:t>
            </a:r>
            <a:r>
              <a:rPr lang="fr-FR" i="1" dirty="0" smtClean="0"/>
              <a:t>OO</a:t>
            </a:r>
            <a:r>
              <a:rPr lang="fr-FR" dirty="0" smtClean="0"/>
              <a:t>.</a:t>
            </a:r>
          </a:p>
          <a:p>
            <a:pPr>
              <a:buFont typeface="Wingdings" pitchFamily="2" charset="2"/>
              <a:buChar char="Ø"/>
            </a:pPr>
            <a:r>
              <a:rPr lang="fr-FR" dirty="0" smtClean="0"/>
              <a:t>Si la conception de certains problèmes paraît accessible, il n'en est pas de même quant à leur implémentation</a:t>
            </a:r>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heckerboard(across)">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8066" y="0"/>
            <a:ext cx="9507284" cy="812692"/>
          </a:xfrm>
        </p:spPr>
        <p:txBody>
          <a:bodyPr/>
          <a:lstStyle/>
          <a:p>
            <a:pPr marL="742950" indent="-742950">
              <a:buFont typeface="+mj-lt"/>
              <a:buAutoNum type="alphaUcPeriod" startAt="2"/>
            </a:pPr>
            <a:r>
              <a:rPr lang="fr-FR" sz="3600" b="1" u="sng" dirty="0" smtClean="0">
                <a:effectLst>
                  <a:outerShdw blurRad="38100" dist="38100" dir="2700000" algn="tl">
                    <a:srgbClr val="000000">
                      <a:alpha val="43137"/>
                    </a:srgbClr>
                  </a:outerShdw>
                </a:effectLst>
              </a:rPr>
              <a:t>La programmation Logique</a:t>
            </a:r>
            <a:endParaRPr lang="fr-FR" dirty="0"/>
          </a:p>
        </p:txBody>
      </p:sp>
      <p:sp>
        <p:nvSpPr>
          <p:cNvPr id="3" name="Espace réservé du contenu 2"/>
          <p:cNvSpPr>
            <a:spLocks noGrp="1"/>
          </p:cNvSpPr>
          <p:nvPr>
            <p:ph idx="1"/>
          </p:nvPr>
        </p:nvSpPr>
        <p:spPr>
          <a:xfrm>
            <a:off x="1165190" y="1142984"/>
            <a:ext cx="10072758" cy="2428892"/>
          </a:xfrm>
        </p:spPr>
        <p:txBody>
          <a:bodyPr>
            <a:normAutofit/>
          </a:bodyPr>
          <a:lstStyle/>
          <a:p>
            <a:r>
              <a:rPr lang="fr-FR" dirty="0" smtClean="0"/>
              <a:t>La </a:t>
            </a:r>
            <a:r>
              <a:rPr lang="fr-FR" sz="2400" b="1" dirty="0" smtClean="0"/>
              <a:t>programmation logique</a:t>
            </a:r>
            <a:r>
              <a:rPr lang="fr-FR" dirty="0" smtClean="0"/>
              <a:t> est un paradigme de programmation qui définit les applications à l'aide d'un ensemble de faits élémentaires les concernant et de règles de logique leur associant des conséquences plus ou moins directes. Ces faits et ces règles sont exploités par un moteur d'inférence, en réaction à une question ou requête (But).</a:t>
            </a:r>
          </a:p>
          <a:p>
            <a:r>
              <a:rPr lang="fr-FR" sz="2200" b="1" u="sng" dirty="0" smtClean="0"/>
              <a:t>Différence entre programmation logique et programmation impérative</a:t>
            </a:r>
          </a:p>
          <a:p>
            <a:pPr>
              <a:buNone/>
            </a:pPr>
            <a:endParaRPr lang="fr-FR" b="1" u="sng" dirty="0"/>
          </a:p>
        </p:txBody>
      </p:sp>
      <p:graphicFrame>
        <p:nvGraphicFramePr>
          <p:cNvPr id="4" name="Tableau 3"/>
          <p:cNvGraphicFramePr>
            <a:graphicFrameLocks noGrp="1"/>
          </p:cNvGraphicFramePr>
          <p:nvPr/>
        </p:nvGraphicFramePr>
        <p:xfrm>
          <a:off x="1951008" y="4000504"/>
          <a:ext cx="8125884" cy="2225040"/>
        </p:xfrm>
        <a:graphic>
          <a:graphicData uri="http://schemas.openxmlformats.org/drawingml/2006/table">
            <a:tbl>
              <a:tblPr firstRow="1" bandRow="1">
                <a:tableStyleId>{616DA210-FB5B-4158-B5E0-FEB733F419BA}</a:tableStyleId>
              </a:tblPr>
              <a:tblGrid>
                <a:gridCol w="4062942">
                  <a:extLst>
                    <a:ext uri="{9D8B030D-6E8A-4147-A177-3AD203B41FA5}">
                      <a16:colId xmlns:a16="http://schemas.microsoft.com/office/drawing/2014/main" val="20000"/>
                    </a:ext>
                  </a:extLst>
                </a:gridCol>
                <a:gridCol w="4062942">
                  <a:extLst>
                    <a:ext uri="{9D8B030D-6E8A-4147-A177-3AD203B41FA5}">
                      <a16:colId xmlns:a16="http://schemas.microsoft.com/office/drawing/2014/main" val="20001"/>
                    </a:ext>
                  </a:extLst>
                </a:gridCol>
              </a:tblGrid>
              <a:tr h="370840">
                <a:tc>
                  <a:txBody>
                    <a:bodyPr/>
                    <a:lstStyle/>
                    <a:p>
                      <a:pPr algn="ctr"/>
                      <a:r>
                        <a:rPr lang="fr-FR" dirty="0" smtClean="0"/>
                        <a:t>Programmation logique</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fr-FR" dirty="0" smtClean="0"/>
                        <a:t>Programmation impérative</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370840">
                <a:tc>
                  <a:txBody>
                    <a:bodyPr/>
                    <a:lstStyle/>
                    <a:p>
                      <a:pPr algn="ctr"/>
                      <a:r>
                        <a:rPr lang="fr-FR" dirty="0" smtClean="0"/>
                        <a:t>Formule</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t>Procédure</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ctr"/>
                      <a:r>
                        <a:rPr lang="fr-FR" dirty="0" smtClean="0"/>
                        <a:t>Ensemble de formules</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t>Programme </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pPr algn="ctr"/>
                      <a:r>
                        <a:rPr lang="fr-FR" dirty="0" smtClean="0"/>
                        <a:t>Question (But)</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t>Appel de procédure</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70840">
                <a:tc>
                  <a:txBody>
                    <a:bodyPr/>
                    <a:lstStyle/>
                    <a:p>
                      <a:pPr algn="ctr"/>
                      <a:r>
                        <a:rPr lang="fr-FR" dirty="0" smtClean="0"/>
                        <a:t>Preuve </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t>Exécution </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70840">
                <a:tc>
                  <a:txBody>
                    <a:bodyPr/>
                    <a:lstStyle/>
                    <a:p>
                      <a:pPr algn="ctr"/>
                      <a:r>
                        <a:rPr lang="fr-FR" dirty="0" smtClean="0"/>
                        <a:t>Substitution (Unification)</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t>Passage de paramètres</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8066" y="214290"/>
            <a:ext cx="9507284" cy="1088136"/>
          </a:xfrm>
        </p:spPr>
        <p:txBody>
          <a:bodyPr/>
          <a:lstStyle/>
          <a:p>
            <a:pPr marL="514350" indent="-514350">
              <a:buFont typeface="+mj-lt"/>
              <a:buAutoNum type="alphaUcPeriod" startAt="2"/>
            </a:pPr>
            <a:r>
              <a:rPr lang="fr-FR" sz="3200" b="1" u="sng" dirty="0" smtClean="0">
                <a:effectLst>
                  <a:outerShdw blurRad="38100" dist="38100" dir="2700000" algn="tl">
                    <a:srgbClr val="000000">
                      <a:alpha val="43137"/>
                    </a:srgbClr>
                  </a:outerShdw>
                </a:effectLst>
              </a:rPr>
              <a:t>La programmation Logique</a:t>
            </a:r>
            <a:endParaRPr lang="fr-FR" dirty="0"/>
          </a:p>
        </p:txBody>
      </p:sp>
      <p:sp>
        <p:nvSpPr>
          <p:cNvPr id="3" name="Espace réservé du contenu 2"/>
          <p:cNvSpPr>
            <a:spLocks noGrp="1"/>
          </p:cNvSpPr>
          <p:nvPr>
            <p:ph idx="1"/>
          </p:nvPr>
        </p:nvSpPr>
        <p:spPr>
          <a:xfrm>
            <a:off x="1340770" y="1500174"/>
            <a:ext cx="9825739" cy="4786346"/>
          </a:xfrm>
        </p:spPr>
        <p:txBody>
          <a:bodyPr>
            <a:normAutofit fontScale="92500"/>
          </a:bodyPr>
          <a:lstStyle/>
          <a:p>
            <a:pPr>
              <a:buNone/>
            </a:pPr>
            <a:r>
              <a:rPr lang="fr-FR" sz="2200" b="1" u="sng" dirty="0" smtClean="0"/>
              <a:t>Les principales caractéristiques des langages de la Programmation Logique</a:t>
            </a:r>
          </a:p>
          <a:p>
            <a:pPr>
              <a:buFont typeface="Wingdings" pitchFamily="2" charset="2"/>
              <a:buChar char="Ø"/>
            </a:pPr>
            <a:r>
              <a:rPr lang="fr-FR" sz="2200" u="sng" dirty="0" smtClean="0"/>
              <a:t>Logique : </a:t>
            </a:r>
            <a:r>
              <a:rPr lang="fr-FR" sz="2200" dirty="0" smtClean="0"/>
              <a:t>le langage est un sous-ensemble de la logique et une exécution est une preuve logique. </a:t>
            </a:r>
          </a:p>
          <a:p>
            <a:pPr>
              <a:buFont typeface="Wingdings" pitchFamily="2" charset="2"/>
              <a:buChar char="Ø"/>
            </a:pPr>
            <a:r>
              <a:rPr lang="fr-FR" sz="2200" u="sng" dirty="0" smtClean="0"/>
              <a:t>Symbolique : </a:t>
            </a:r>
            <a:r>
              <a:rPr lang="fr-FR" sz="2200" dirty="0" smtClean="0"/>
              <a:t>les données manipulées sont principalement des symboles.</a:t>
            </a:r>
          </a:p>
          <a:p>
            <a:pPr>
              <a:buFont typeface="Wingdings" pitchFamily="2" charset="2"/>
              <a:buChar char="Ø"/>
            </a:pPr>
            <a:r>
              <a:rPr lang="fr-FR" sz="2200" u="sng" dirty="0" smtClean="0"/>
              <a:t> Déclaratif : </a:t>
            </a:r>
            <a:r>
              <a:rPr lang="fr-FR" sz="2200" dirty="0" smtClean="0"/>
              <a:t>le “</a:t>
            </a:r>
            <a:r>
              <a:rPr lang="fr-FR" sz="2200" b="1" dirty="0" smtClean="0"/>
              <a:t>que faire</a:t>
            </a:r>
            <a:r>
              <a:rPr lang="fr-FR" sz="2200" dirty="0" smtClean="0"/>
              <a:t>” plutôt que le “</a:t>
            </a:r>
            <a:r>
              <a:rPr lang="fr-FR" sz="2200" b="1" dirty="0" smtClean="0"/>
              <a:t>comment faire</a:t>
            </a:r>
            <a:r>
              <a:rPr lang="fr-FR" sz="2200" dirty="0" smtClean="0"/>
              <a:t>”. </a:t>
            </a:r>
          </a:p>
          <a:p>
            <a:pPr>
              <a:buFont typeface="Wingdings" pitchFamily="2" charset="2"/>
              <a:buChar char="Ø"/>
            </a:pPr>
            <a:r>
              <a:rPr lang="fr-FR" sz="2200" u="sng" dirty="0" smtClean="0"/>
              <a:t>Relationnel : </a:t>
            </a:r>
            <a:r>
              <a:rPr lang="fr-FR" sz="2200" dirty="0" smtClean="0"/>
              <a:t>un programme logique décrit un état du “monde” en termes de données et de prédicats (relations) entre ces données. </a:t>
            </a:r>
          </a:p>
          <a:p>
            <a:pPr>
              <a:buFont typeface="Wingdings" pitchFamily="2" charset="2"/>
              <a:buChar char="Ø"/>
            </a:pPr>
            <a:r>
              <a:rPr lang="fr-FR" sz="2200" u="sng" dirty="0" smtClean="0"/>
              <a:t>Indéterministe : </a:t>
            </a:r>
            <a:r>
              <a:rPr lang="fr-FR" sz="2200" dirty="0" smtClean="0"/>
              <a:t>le résultat est l’ensemble des données qui vérifient une question dans une description donnée du “monde”. </a:t>
            </a:r>
          </a:p>
          <a:p>
            <a:pPr>
              <a:buFont typeface="Wingdings" pitchFamily="2" charset="2"/>
              <a:buChar char="Ø"/>
            </a:pPr>
            <a:r>
              <a:rPr lang="fr-FR" sz="2200" u="sng" dirty="0" smtClean="0"/>
              <a:t>Haut niveau : </a:t>
            </a:r>
            <a:r>
              <a:rPr lang="fr-FR" sz="2200" dirty="0" smtClean="0"/>
              <a:t>aucune gestion de la mémoire et masquage du caractère impératif de la machine.</a:t>
            </a:r>
            <a:endParaRPr lang="fr-FR" sz="2200" b="1" u="sng" dirty="0" smtClean="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lphaUcPeriod" startAt="2"/>
            </a:pPr>
            <a:r>
              <a:rPr lang="fr-FR" sz="3600" b="1" u="sng" dirty="0" smtClean="0">
                <a:effectLst>
                  <a:outerShdw blurRad="38100" dist="38100" dir="2700000" algn="tl">
                    <a:srgbClr val="000000">
                      <a:alpha val="43137"/>
                    </a:srgbClr>
                  </a:outerShdw>
                </a:effectLst>
              </a:rPr>
              <a:t>La programmation Logique</a:t>
            </a:r>
            <a:endParaRPr lang="fr-FR" dirty="0"/>
          </a:p>
        </p:txBody>
      </p:sp>
      <p:sp>
        <p:nvSpPr>
          <p:cNvPr id="3" name="Espace réservé du contenu 2"/>
          <p:cNvSpPr>
            <a:spLocks noGrp="1"/>
          </p:cNvSpPr>
          <p:nvPr>
            <p:ph idx="1"/>
          </p:nvPr>
        </p:nvSpPr>
        <p:spPr/>
        <p:txBody>
          <a:bodyPr>
            <a:normAutofit/>
          </a:bodyPr>
          <a:lstStyle/>
          <a:p>
            <a:pPr>
              <a:buNone/>
            </a:pPr>
            <a:r>
              <a:rPr lang="fr-FR" sz="2200" b="1" u="sng" dirty="0" smtClean="0"/>
              <a:t>Les domaines d’application de la Programmation Logique </a:t>
            </a:r>
          </a:p>
          <a:p>
            <a:pPr>
              <a:buFont typeface="Wingdings" pitchFamily="2" charset="2"/>
              <a:buChar char="Ø"/>
            </a:pPr>
            <a:r>
              <a:rPr lang="fr-FR" sz="2400" dirty="0" smtClean="0"/>
              <a:t>Analyse de la “</a:t>
            </a:r>
            <a:r>
              <a:rPr lang="fr-FR" sz="2400" b="1" dirty="0" smtClean="0"/>
              <a:t>Langue naturelle</a:t>
            </a:r>
            <a:r>
              <a:rPr lang="fr-FR" sz="2400" dirty="0" smtClean="0"/>
              <a:t>” </a:t>
            </a:r>
          </a:p>
          <a:p>
            <a:pPr>
              <a:buFont typeface="Wingdings" pitchFamily="2" charset="2"/>
              <a:buChar char="Ø"/>
            </a:pPr>
            <a:r>
              <a:rPr lang="fr-FR" sz="2400" dirty="0" smtClean="0"/>
              <a:t> Intelligence artificielle et modélisation des raisonnements (les Systèmes experts, le Diagnostique, . . .) </a:t>
            </a:r>
          </a:p>
          <a:p>
            <a:pPr>
              <a:buFont typeface="Wingdings" pitchFamily="2" charset="2"/>
              <a:buChar char="Ø"/>
            </a:pPr>
            <a:r>
              <a:rPr lang="fr-FR" sz="2400" dirty="0" smtClean="0"/>
              <a:t> Bases de données </a:t>
            </a:r>
          </a:p>
          <a:p>
            <a:pPr>
              <a:buFont typeface="Wingdings" pitchFamily="2" charset="2"/>
              <a:buChar char="Ø"/>
            </a:pPr>
            <a:r>
              <a:rPr lang="fr-FR" sz="2400" dirty="0" smtClean="0"/>
              <a:t> Prototypage </a:t>
            </a:r>
          </a:p>
          <a:p>
            <a:pPr>
              <a:buFont typeface="Wingdings" pitchFamily="2" charset="2"/>
              <a:buChar char="Ø"/>
            </a:pPr>
            <a:r>
              <a:rPr lang="fr-FR" sz="2400" dirty="0" smtClean="0"/>
              <a:t> Compilation  (Vérification de programmes) </a:t>
            </a:r>
          </a:p>
          <a:p>
            <a:pPr>
              <a:buFont typeface="Wingdings" pitchFamily="2" charset="2"/>
              <a:buChar char="Ø"/>
            </a:pPr>
            <a:r>
              <a:rPr lang="fr-FR" sz="2400" dirty="0" smtClean="0"/>
              <a:t>Automates formels déterministes et non-d´eterministes </a:t>
            </a:r>
            <a:endParaRPr lang="fr-FR" sz="2200"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8066" y="0"/>
            <a:ext cx="9507284" cy="741254"/>
          </a:xfrm>
        </p:spPr>
        <p:txBody>
          <a:bodyPr/>
          <a:lstStyle/>
          <a:p>
            <a:pPr marL="514350" indent="-514350">
              <a:buFont typeface="+mj-lt"/>
              <a:buAutoNum type="alphaUcPeriod" startAt="2"/>
            </a:pPr>
            <a:r>
              <a:rPr lang="fr-FR" sz="3200" b="1" u="sng" dirty="0" smtClean="0">
                <a:effectLst>
                  <a:outerShdw blurRad="38100" dist="38100" dir="2700000" algn="tl">
                    <a:srgbClr val="000000">
                      <a:alpha val="43137"/>
                    </a:srgbClr>
                  </a:outerShdw>
                </a:effectLst>
              </a:rPr>
              <a:t>La programmation Logique</a:t>
            </a:r>
            <a:endParaRPr lang="fr-FR" dirty="0"/>
          </a:p>
        </p:txBody>
      </p:sp>
      <p:sp>
        <p:nvSpPr>
          <p:cNvPr id="3" name="Espace réservé du contenu 2"/>
          <p:cNvSpPr>
            <a:spLocks noGrp="1"/>
          </p:cNvSpPr>
          <p:nvPr>
            <p:ph idx="1"/>
          </p:nvPr>
        </p:nvSpPr>
        <p:spPr>
          <a:xfrm>
            <a:off x="1308066" y="857232"/>
            <a:ext cx="9825739" cy="3755912"/>
          </a:xfrm>
        </p:spPr>
        <p:txBody>
          <a:bodyPr>
            <a:normAutofit/>
          </a:bodyPr>
          <a:lstStyle/>
          <a:p>
            <a:pPr>
              <a:buNone/>
            </a:pPr>
            <a:r>
              <a:rPr lang="fr-FR" sz="2800" b="1" u="sng" dirty="0" smtClean="0"/>
              <a:t>Prolog :</a:t>
            </a:r>
            <a:r>
              <a:rPr lang="fr-FR" b="1" dirty="0" smtClean="0"/>
              <a:t>Prolog</a:t>
            </a:r>
            <a:r>
              <a:rPr lang="fr-FR" dirty="0" smtClean="0"/>
              <a:t> est le premier langage de programmation logique.</a:t>
            </a:r>
          </a:p>
          <a:p>
            <a:pPr>
              <a:buNone/>
            </a:pPr>
            <a:r>
              <a:rPr lang="fr-FR" dirty="0" smtClean="0"/>
              <a:t> Le nom </a:t>
            </a:r>
            <a:r>
              <a:rPr lang="fr-FR" i="1" dirty="0" smtClean="0"/>
              <a:t>Prolog</a:t>
            </a:r>
            <a:r>
              <a:rPr lang="fr-FR" dirty="0" smtClean="0"/>
              <a:t> est un acronyme de </a:t>
            </a:r>
            <a:r>
              <a:rPr lang="fr-FR" b="1" dirty="0" smtClean="0">
                <a:solidFill>
                  <a:srgbClr val="FF0000"/>
                </a:solidFill>
              </a:rPr>
              <a:t>Pro</a:t>
            </a:r>
            <a:r>
              <a:rPr lang="fr-FR" dirty="0" smtClean="0"/>
              <a:t>grammation en </a:t>
            </a:r>
            <a:r>
              <a:rPr lang="fr-FR" b="1" dirty="0" smtClean="0">
                <a:solidFill>
                  <a:srgbClr val="FF0000"/>
                </a:solidFill>
              </a:rPr>
              <a:t>Log</a:t>
            </a:r>
            <a:r>
              <a:rPr lang="fr-FR" dirty="0" smtClean="0"/>
              <a:t>ique. </a:t>
            </a:r>
          </a:p>
          <a:p>
            <a:pPr>
              <a:buNone/>
            </a:pPr>
            <a:r>
              <a:rPr lang="fr-FR" dirty="0" smtClean="0"/>
              <a:t>Le but était de créer un langage de programmation où seraient définies les règles logiques attendues d'une solution et de laisser le compilateur la transformer en séquence d'instructions. </a:t>
            </a:r>
          </a:p>
          <a:p>
            <a:pPr>
              <a:buNone/>
            </a:pPr>
            <a:r>
              <a:rPr lang="fr-FR" dirty="0" smtClean="0"/>
              <a:t>Prolog est utilisé en intelligence artificielle et dans le traitement linguistique par ordinateur (principalement langues naturelles). Ses règles de syntaxe et sa sémantique sont simples et considérées comme claires</a:t>
            </a:r>
          </a:p>
        </p:txBody>
      </p:sp>
      <p:sp>
        <p:nvSpPr>
          <p:cNvPr id="4" name="ZoneTexte 3"/>
          <p:cNvSpPr txBox="1"/>
          <p:nvPr/>
        </p:nvSpPr>
        <p:spPr>
          <a:xfrm>
            <a:off x="450810" y="4786322"/>
            <a:ext cx="5357850"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buNone/>
            </a:pPr>
            <a:r>
              <a:rPr lang="fr-FR" dirty="0" smtClean="0"/>
              <a:t>grand-père( X , Y ) :- père ( X , Z ), père (Z,Y).</a:t>
            </a:r>
          </a:p>
          <a:p>
            <a:pPr>
              <a:buNone/>
            </a:pPr>
            <a:r>
              <a:rPr lang="fr-FR" dirty="0" smtClean="0"/>
              <a:t> père ( Omar , </a:t>
            </a:r>
            <a:r>
              <a:rPr lang="fr-FR" dirty="0" err="1" smtClean="0"/>
              <a:t>Said</a:t>
            </a:r>
            <a:r>
              <a:rPr lang="fr-FR" dirty="0" smtClean="0"/>
              <a:t> ). </a:t>
            </a:r>
          </a:p>
          <a:p>
            <a:pPr>
              <a:buNone/>
            </a:pPr>
            <a:r>
              <a:rPr lang="fr-FR" dirty="0" smtClean="0"/>
              <a:t> masculin ( Omar ).</a:t>
            </a:r>
          </a:p>
          <a:p>
            <a:pPr>
              <a:buNone/>
            </a:pPr>
            <a:r>
              <a:rPr lang="fr-FR" dirty="0" smtClean="0"/>
              <a:t> père ( </a:t>
            </a:r>
            <a:r>
              <a:rPr lang="fr-FR" dirty="0" err="1" smtClean="0"/>
              <a:t>Said</a:t>
            </a:r>
            <a:r>
              <a:rPr lang="fr-FR" dirty="0" smtClean="0"/>
              <a:t> , Fatima ).</a:t>
            </a:r>
            <a:endParaRPr lang="fr-FR" b="1" u="sng" dirty="0" smtClean="0"/>
          </a:p>
          <a:p>
            <a:endParaRPr lang="fr-FR" dirty="0"/>
          </a:p>
        </p:txBody>
      </p:sp>
      <p:sp>
        <p:nvSpPr>
          <p:cNvPr id="5" name="Flèche droite 4"/>
          <p:cNvSpPr/>
          <p:nvPr/>
        </p:nvSpPr>
        <p:spPr>
          <a:xfrm>
            <a:off x="5951536" y="5214950"/>
            <a:ext cx="2071702" cy="571504"/>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fr-FR" dirty="0" err="1" smtClean="0">
              <a:solidFill>
                <a:schemeClr val="tx1">
                  <a:lumMod val="50000"/>
                </a:schemeClr>
              </a:solidFill>
            </a:endParaRPr>
          </a:p>
        </p:txBody>
      </p:sp>
      <p:sp>
        <p:nvSpPr>
          <p:cNvPr id="6" name="ZoneTexte 5"/>
          <p:cNvSpPr txBox="1"/>
          <p:nvPr/>
        </p:nvSpPr>
        <p:spPr>
          <a:xfrm>
            <a:off x="8308990" y="5000636"/>
            <a:ext cx="314327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s-ES" dirty="0" smtClean="0"/>
              <a:t>X = Omar , Y = </a:t>
            </a:r>
            <a:r>
              <a:rPr lang="es-ES" dirty="0" err="1" smtClean="0"/>
              <a:t>Fatima</a:t>
            </a:r>
            <a:endParaRPr lang="fr-FR" dirty="0"/>
          </a:p>
        </p:txBody>
      </p:sp>
      <p:sp>
        <p:nvSpPr>
          <p:cNvPr id="7" name="ZoneTexte 6"/>
          <p:cNvSpPr txBox="1"/>
          <p:nvPr/>
        </p:nvSpPr>
        <p:spPr>
          <a:xfrm>
            <a:off x="6094412" y="4929198"/>
            <a:ext cx="150019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Exécution</a:t>
            </a:r>
            <a:endParaRPr lang="fr-FR" dirty="0"/>
          </a:p>
        </p:txBody>
      </p:sp>
      <p:sp>
        <p:nvSpPr>
          <p:cNvPr id="8" name="ZoneTexte 7"/>
          <p:cNvSpPr txBox="1"/>
          <p:nvPr/>
        </p:nvSpPr>
        <p:spPr>
          <a:xfrm>
            <a:off x="6094412" y="5786455"/>
            <a:ext cx="2643206"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s-ES" dirty="0" smtClean="0"/>
              <a:t>?-</a:t>
            </a:r>
            <a:r>
              <a:rPr lang="es-ES" dirty="0" err="1" smtClean="0"/>
              <a:t>grand-père</a:t>
            </a:r>
            <a:r>
              <a:rPr lang="es-ES" dirty="0" smtClean="0"/>
              <a:t> ( X , Y ). </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checkerboard(across)">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checkerboard(across)">
                                      <p:cBhvr>
                                        <p:cTn id="26" dur="500"/>
                                        <p:tgtEl>
                                          <p:spTgt spid="7"/>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checkerboard(across)">
                                      <p:cBhvr>
                                        <p:cTn id="29" dur="500"/>
                                        <p:tgtEl>
                                          <p:spTgt spid="5"/>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heckerboard(across)">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heckerboard(across)">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0"/>
            <a:ext cx="9507284" cy="1088136"/>
          </a:xfrm>
        </p:spPr>
        <p:txBody>
          <a:bodyPr/>
          <a:lstStyle/>
          <a:p>
            <a:pPr marL="742950" indent="-742950">
              <a:buFont typeface="+mj-lt"/>
              <a:buAutoNum type="alphaUcPeriod" startAt="2"/>
            </a:pPr>
            <a:r>
              <a:rPr lang="fr-FR" sz="3600" b="1" u="sng" dirty="0" smtClean="0">
                <a:effectLst>
                  <a:outerShdw blurRad="38100" dist="38100" dir="2700000" algn="tl">
                    <a:srgbClr val="000000">
                      <a:alpha val="43137"/>
                    </a:srgbClr>
                  </a:outerShdw>
                </a:effectLst>
              </a:rPr>
              <a:t>La programmation Logique</a:t>
            </a:r>
            <a:endParaRPr lang="fr-FR" dirty="0"/>
          </a:p>
        </p:txBody>
      </p:sp>
      <p:pic>
        <p:nvPicPr>
          <p:cNvPr id="4" name="Espace réservé du contenu 3" descr="prologique.PNG"/>
          <p:cNvPicPr>
            <a:picLocks noGrp="1" noChangeAspect="1"/>
          </p:cNvPicPr>
          <p:nvPr>
            <p:ph idx="1"/>
          </p:nvPr>
        </p:nvPicPr>
        <p:blipFill>
          <a:blip r:embed="rId2"/>
          <a:stretch>
            <a:fillRect/>
          </a:stretch>
        </p:blipFill>
        <p:spPr>
          <a:xfrm>
            <a:off x="3165454" y="1428736"/>
            <a:ext cx="4643470" cy="4896042"/>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buFont typeface="+mj-lt"/>
              <a:buAutoNum type="alphaUcPeriod" startAt="2"/>
            </a:pPr>
            <a:r>
              <a:rPr lang="fr-FR" sz="3200" b="1" u="sng" dirty="0" smtClean="0">
                <a:effectLst>
                  <a:outerShdw blurRad="38100" dist="38100" dir="2700000" algn="tl">
                    <a:srgbClr val="000000">
                      <a:alpha val="43137"/>
                    </a:srgbClr>
                  </a:outerShdw>
                </a:effectLst>
              </a:rPr>
              <a:t>La programmation Logique</a:t>
            </a:r>
            <a:endParaRPr lang="fr-FR" dirty="0"/>
          </a:p>
        </p:txBody>
      </p:sp>
      <p:sp>
        <p:nvSpPr>
          <p:cNvPr id="3" name="Espace réservé du contenu 2"/>
          <p:cNvSpPr>
            <a:spLocks noGrp="1"/>
          </p:cNvSpPr>
          <p:nvPr>
            <p:ph idx="1"/>
          </p:nvPr>
        </p:nvSpPr>
        <p:spPr/>
        <p:txBody>
          <a:bodyPr/>
          <a:lstStyle/>
          <a:p>
            <a:pPr>
              <a:buNone/>
            </a:pPr>
            <a:r>
              <a:rPr lang="fr-FR" b="1" u="sng" dirty="0" smtClean="0"/>
              <a:t>Avantage</a:t>
            </a:r>
          </a:p>
          <a:p>
            <a:pPr>
              <a:buFont typeface="Wingdings" pitchFamily="2" charset="2"/>
              <a:buChar char="Ø"/>
            </a:pPr>
            <a:r>
              <a:rPr lang="fr-FR" dirty="0" smtClean="0"/>
              <a:t>Les langages logiques peuvent manipuler n’importe quelle relation.</a:t>
            </a:r>
          </a:p>
          <a:p>
            <a:endParaRPr lang="fr-FR" dirty="0" smtClean="0"/>
          </a:p>
          <a:p>
            <a:pPr>
              <a:buFont typeface="Wingdings" pitchFamily="2" charset="2"/>
              <a:buChar char="Ø"/>
            </a:pPr>
            <a:r>
              <a:rPr lang="fr-FR" dirty="0" smtClean="0"/>
              <a:t>La syntaxe des Langages de Programmation logique est extrêmement simple ,Il y a en effet extrêmement peu de mots réservés.</a:t>
            </a:r>
          </a:p>
          <a:p>
            <a:pPr>
              <a:buFont typeface="Wingdings" pitchFamily="2" charset="2"/>
              <a:buChar char="Ø"/>
            </a:pPr>
            <a:endParaRPr lang="fr-FR" dirty="0" smtClean="0"/>
          </a:p>
          <a:p>
            <a:pPr>
              <a:buFont typeface="Wingdings" pitchFamily="2" charset="2"/>
              <a:buChar char="Ø"/>
            </a:pPr>
            <a:r>
              <a:rPr lang="fr-FR" dirty="0" smtClean="0"/>
              <a:t>C’est une opportunités de programmer pour non-informaticien.</a:t>
            </a:r>
          </a:p>
          <a:p>
            <a:pPr>
              <a:buFont typeface="Wingdings" pitchFamily="2" charset="2"/>
              <a:buChar char="Ø"/>
            </a:pPr>
            <a:endParaRPr lang="fr-FR" dirty="0" smtClean="0"/>
          </a:p>
          <a:p>
            <a:pPr>
              <a:buFont typeface="Wingdings" pitchFamily="2" charset="2"/>
              <a:buChar char="Ø"/>
            </a:pPr>
            <a:r>
              <a:rPr lang="fr-FR" dirty="0" smtClean="0"/>
              <a:t>La longueur des programmes diminue.</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heckerboard(across)">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checkerboard(across)">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buFont typeface="+mj-lt"/>
              <a:buAutoNum type="alphaUcPeriod" startAt="2"/>
            </a:pPr>
            <a:r>
              <a:rPr lang="fr-FR" sz="3200" b="1" u="sng" dirty="0" smtClean="0">
                <a:effectLst>
                  <a:outerShdw blurRad="38100" dist="38100" dir="2700000" algn="tl">
                    <a:srgbClr val="000000">
                      <a:alpha val="43137"/>
                    </a:srgbClr>
                  </a:outerShdw>
                </a:effectLst>
              </a:rPr>
              <a:t>La programmation Logique</a:t>
            </a:r>
            <a:endParaRPr lang="fr-FR" dirty="0"/>
          </a:p>
        </p:txBody>
      </p:sp>
      <p:sp>
        <p:nvSpPr>
          <p:cNvPr id="3" name="Espace réservé du contenu 2"/>
          <p:cNvSpPr>
            <a:spLocks noGrp="1"/>
          </p:cNvSpPr>
          <p:nvPr>
            <p:ph idx="1"/>
          </p:nvPr>
        </p:nvSpPr>
        <p:spPr>
          <a:xfrm>
            <a:off x="1236628" y="1857364"/>
            <a:ext cx="9507284" cy="4343400"/>
          </a:xfrm>
        </p:spPr>
        <p:txBody>
          <a:bodyPr/>
          <a:lstStyle/>
          <a:p>
            <a:pPr>
              <a:buNone/>
            </a:pPr>
            <a:r>
              <a:rPr lang="fr-FR" b="1" u="sng" dirty="0" smtClean="0"/>
              <a:t>Inconvénient</a:t>
            </a:r>
          </a:p>
          <a:p>
            <a:pPr>
              <a:buNone/>
            </a:pPr>
            <a:r>
              <a:rPr lang="fr-FR" dirty="0" smtClean="0"/>
              <a:t>L’ inconvénient majeur est qu’il n’y a pas </a:t>
            </a:r>
            <a:r>
              <a:rPr lang="fr-FR" b="1" dirty="0" smtClean="0"/>
              <a:t>d’outils de contrôle </a:t>
            </a:r>
            <a:r>
              <a:rPr lang="fr-FR" dirty="0" smtClean="0"/>
              <a:t>pour valider</a:t>
            </a:r>
          </a:p>
          <a:p>
            <a:pPr>
              <a:buNone/>
            </a:pPr>
            <a:r>
              <a:rPr lang="fr-FR" b="1" dirty="0" smtClean="0"/>
              <a:t>la description .</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752" y="0"/>
            <a:ext cx="8686801" cy="814406"/>
          </a:xfrm>
        </p:spPr>
        <p:txBody>
          <a:bodyPr/>
          <a:lstStyle/>
          <a:p>
            <a:pPr algn="ctr"/>
            <a:r>
              <a:rPr lang="fr-FR" u="sng" dirty="0" smtClean="0">
                <a:effectLst>
                  <a:outerShdw blurRad="38100" dist="38100" dir="2700000" algn="tl">
                    <a:srgbClr val="000000">
                      <a:alpha val="43137"/>
                    </a:srgbClr>
                  </a:outerShdw>
                </a:effectLst>
              </a:rPr>
              <a:t>Cours 1</a:t>
            </a:r>
            <a:endParaRPr lang="fr-FR" u="sng"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1093752" y="1000108"/>
            <a:ext cx="10215634" cy="5572164"/>
          </a:xfrm>
          <a:ln>
            <a:solidFill>
              <a:schemeClr val="tx1"/>
            </a:solidFill>
          </a:ln>
        </p:spPr>
        <p:txBody>
          <a:bodyPr>
            <a:normAutofit/>
          </a:bodyPr>
          <a:lstStyle/>
          <a:p>
            <a:pPr>
              <a:buFont typeface="Wingdings" pitchFamily="2" charset="2"/>
              <a:buChar char="v"/>
            </a:pPr>
            <a:r>
              <a:rPr lang="fr-FR" sz="2400" b="1" dirty="0" smtClean="0">
                <a:solidFill>
                  <a:schemeClr val="tx1">
                    <a:lumMod val="75000"/>
                  </a:schemeClr>
                </a:solidFill>
              </a:rPr>
              <a:t>Introduction </a:t>
            </a:r>
          </a:p>
          <a:p>
            <a:pPr>
              <a:buFont typeface="Wingdings" pitchFamily="2" charset="2"/>
              <a:buChar char="v"/>
            </a:pPr>
            <a:r>
              <a:rPr lang="fr-FR" sz="2400" b="1" dirty="0" smtClean="0">
                <a:solidFill>
                  <a:schemeClr val="tx1">
                    <a:lumMod val="75000"/>
                  </a:schemeClr>
                </a:solidFill>
              </a:rPr>
              <a:t>Qu'es que un paradigme de programmation</a:t>
            </a:r>
          </a:p>
          <a:p>
            <a:pPr>
              <a:buFont typeface="Wingdings" pitchFamily="2" charset="2"/>
              <a:buChar char="v"/>
            </a:pPr>
            <a:r>
              <a:rPr lang="fr-FR" sz="2400" b="1" dirty="0" smtClean="0">
                <a:solidFill>
                  <a:schemeClr val="tx1">
                    <a:lumMod val="75000"/>
                  </a:schemeClr>
                </a:solidFill>
              </a:rPr>
              <a:t>Le développement de la programmation</a:t>
            </a:r>
          </a:p>
          <a:p>
            <a:pPr>
              <a:buFont typeface="Wingdings" pitchFamily="2" charset="2"/>
              <a:buChar char="v"/>
            </a:pPr>
            <a:r>
              <a:rPr lang="fr-FR" sz="2400" b="1" dirty="0" smtClean="0">
                <a:solidFill>
                  <a:schemeClr val="tx1">
                    <a:lumMod val="75000"/>
                  </a:schemeClr>
                </a:solidFill>
              </a:rPr>
              <a:t> Les paradigmes de programmation</a:t>
            </a:r>
          </a:p>
          <a:p>
            <a:pPr>
              <a:buFont typeface="Wingdings" pitchFamily="2" charset="2"/>
              <a:buChar char="v"/>
            </a:pPr>
            <a:r>
              <a:rPr lang="fr-FR" sz="2400" b="1" dirty="0" smtClean="0">
                <a:solidFill>
                  <a:schemeClr val="tx1">
                    <a:lumMod val="75000"/>
                  </a:schemeClr>
                </a:solidFill>
              </a:rPr>
              <a:t>Présentation de quelque paradigmes de programmation</a:t>
            </a:r>
          </a:p>
          <a:p>
            <a:pPr marL="1576388" indent="-457200">
              <a:buFont typeface="+mj-lt"/>
              <a:buAutoNum type="alphaUcPeriod"/>
            </a:pPr>
            <a:r>
              <a:rPr lang="fr-FR" sz="2400" b="1" dirty="0" smtClean="0">
                <a:solidFill>
                  <a:schemeClr val="tx1">
                    <a:lumMod val="75000"/>
                  </a:schemeClr>
                </a:solidFill>
              </a:rPr>
              <a:t>Programmation Orientée objet</a:t>
            </a:r>
          </a:p>
          <a:p>
            <a:pPr marL="1576388" indent="-457200">
              <a:buFont typeface="+mj-lt"/>
              <a:buAutoNum type="alphaUcPeriod"/>
            </a:pPr>
            <a:r>
              <a:rPr lang="fr-FR" sz="2400" b="1" dirty="0" smtClean="0">
                <a:solidFill>
                  <a:schemeClr val="tx1">
                    <a:lumMod val="75000"/>
                  </a:schemeClr>
                </a:solidFill>
              </a:rPr>
              <a:t>Programmation Logique</a:t>
            </a:r>
          </a:p>
          <a:p>
            <a:pPr marL="1576388" indent="-457200">
              <a:buFont typeface="+mj-lt"/>
              <a:buAutoNum type="alphaUcPeriod"/>
            </a:pPr>
            <a:r>
              <a:rPr lang="fr-FR" sz="2400" b="1" dirty="0" smtClean="0">
                <a:solidFill>
                  <a:schemeClr val="tx1">
                    <a:lumMod val="75000"/>
                  </a:schemeClr>
                </a:solidFill>
              </a:rPr>
              <a:t>Programmation Fonctionnel</a:t>
            </a:r>
          </a:p>
          <a:p>
            <a:pPr marL="1576388" indent="-457200">
              <a:buFont typeface="+mj-lt"/>
              <a:buAutoNum type="alphaUcPeriod"/>
            </a:pPr>
            <a:r>
              <a:rPr lang="fr-FR" sz="2400" b="1" dirty="0" smtClean="0">
                <a:solidFill>
                  <a:schemeClr val="tx1">
                    <a:lumMod val="75000"/>
                  </a:schemeClr>
                </a:solidFill>
              </a:rPr>
              <a:t>Programmation Multi agent </a:t>
            </a:r>
          </a:p>
          <a:p>
            <a:pPr marL="1576388" indent="-457200">
              <a:buFont typeface="+mj-lt"/>
              <a:buAutoNum type="alphaUcPeriod"/>
            </a:pPr>
            <a:r>
              <a:rPr lang="fr-FR" sz="2400" b="1" dirty="0" smtClean="0">
                <a:solidFill>
                  <a:schemeClr val="tx1">
                    <a:lumMod val="75000"/>
                  </a:schemeClr>
                </a:solidFill>
              </a:rPr>
              <a:t>Programmation </a:t>
            </a:r>
            <a:r>
              <a:rPr lang="fr-FR" sz="2400" b="1" dirty="0" smtClean="0">
                <a:solidFill>
                  <a:schemeClr val="tx1">
                    <a:lumMod val="75000"/>
                  </a:schemeClr>
                </a:solidFill>
              </a:rPr>
              <a:t>Concurrente </a:t>
            </a:r>
          </a:p>
          <a:p>
            <a:pPr marL="457200" indent="-457200">
              <a:buFont typeface="Wingdings" pitchFamily="2" charset="2"/>
              <a:buChar char="v"/>
            </a:pPr>
            <a:endParaRPr lang="fr-FR" sz="2400" b="1" dirty="0" smtClean="0">
              <a:solidFill>
                <a:schemeClr val="tx1">
                  <a:lumMod val="75000"/>
                </a:schemeClr>
              </a:solidFill>
            </a:endParaRPr>
          </a:p>
          <a:p>
            <a:pPr marL="1576388" indent="-457200">
              <a:buNone/>
            </a:pPr>
            <a:endParaRPr lang="fr-FR" sz="2400" b="1" dirty="0" smtClean="0">
              <a:solidFill>
                <a:schemeClr val="tx1">
                  <a:lumMod val="75000"/>
                </a:schemeClr>
              </a:solidFill>
            </a:endParaRPr>
          </a:p>
          <a:p>
            <a:pPr marL="1576388" indent="-457200">
              <a:buFont typeface="+mj-lt"/>
              <a:buAutoNum type="alphaUcPeriod"/>
            </a:pPr>
            <a:endParaRPr lang="fr-FR" sz="2400" b="1" dirty="0" smtClean="0">
              <a:solidFill>
                <a:schemeClr val="tx1">
                  <a:lumMod val="75000"/>
                </a:schemeClr>
              </a:solidFill>
            </a:endParaRPr>
          </a:p>
          <a:p>
            <a:pPr marL="1576388" indent="-457200">
              <a:buFont typeface="+mj-lt"/>
              <a:buAutoNum type="alphaUcPeriod"/>
            </a:pPr>
            <a:endParaRPr lang="fr-FR" sz="2400" b="1" dirty="0" smtClean="0">
              <a:solidFill>
                <a:schemeClr val="tx1">
                  <a:lumMod val="75000"/>
                </a:schemeClr>
              </a:solidFill>
            </a:endParaRPr>
          </a:p>
          <a:p>
            <a:pPr marL="1347788">
              <a:buFont typeface="Wingdings" pitchFamily="2" charset="2"/>
              <a:buChar char="Ø"/>
            </a:pPr>
            <a:endParaRPr lang="fr-FR" sz="2400" b="1" dirty="0" smtClean="0">
              <a:effectLst>
                <a:outerShdw blurRad="38100" dist="38100" dir="2700000" algn="tl">
                  <a:srgbClr val="000000">
                    <a:alpha val="43137"/>
                  </a:srgbClr>
                </a:outerShdw>
              </a:effectLst>
            </a:endParaRPr>
          </a:p>
          <a:p>
            <a:pPr>
              <a:buFont typeface="Wingdings" pitchFamily="2" charset="2"/>
              <a:buChar char="v"/>
            </a:pPr>
            <a:endParaRPr lang="fr-FR" sz="2400" dirty="0" smtClean="0"/>
          </a:p>
          <a:p>
            <a:pPr>
              <a:buFont typeface="Wingdings" pitchFamily="2" charset="2"/>
              <a:buChar char="v"/>
            </a:pPr>
            <a:endParaRPr lang="fr-FR" sz="2400"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heckerboard(across)">
                                      <p:cBhvr>
                                        <p:cTn id="7" dur="500"/>
                                        <p:tgtEl>
                                          <p:spTgt spid="3">
                                            <p:bg/>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checkerboard(across)">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heckerboard(across)">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checkerboard(across)">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checkerboard(across)">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heckerboard(across)">
                                      <p:cBhvr>
                                        <p:cTn id="35" dur="5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checkerboard(across)">
                                      <p:cBhvr>
                                        <p:cTn id="40" dur="5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checkerboard(across)">
                                      <p:cBhvr>
                                        <p:cTn id="45" dur="500"/>
                                        <p:tgtEl>
                                          <p:spTgt spid="3">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checkerboard(across)">
                                      <p:cBhvr>
                                        <p:cTn id="50" dur="500"/>
                                        <p:tgtEl>
                                          <p:spTgt spid="3">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checkerboard(across)">
                                      <p:cBhvr>
                                        <p:cTn id="5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buFont typeface="+mj-lt"/>
              <a:buAutoNum type="alphaUcPeriod" startAt="3"/>
            </a:pPr>
            <a:r>
              <a:rPr lang="fr-FR" sz="3200" b="1" u="sng" dirty="0" smtClean="0">
                <a:effectLst>
                  <a:outerShdw blurRad="38100" dist="38100" dir="2700000" algn="tl">
                    <a:srgbClr val="000000">
                      <a:alpha val="43137"/>
                    </a:srgbClr>
                  </a:outerShdw>
                </a:effectLst>
              </a:rPr>
              <a:t>La programmation Fonctionnel</a:t>
            </a:r>
            <a:endParaRPr lang="fr-FR" dirty="0"/>
          </a:p>
        </p:txBody>
      </p:sp>
      <p:sp>
        <p:nvSpPr>
          <p:cNvPr id="3" name="Espace réservé du contenu 2"/>
          <p:cNvSpPr>
            <a:spLocks noGrp="1"/>
          </p:cNvSpPr>
          <p:nvPr>
            <p:ph idx="1"/>
          </p:nvPr>
        </p:nvSpPr>
        <p:spPr>
          <a:xfrm>
            <a:off x="1236628" y="1857364"/>
            <a:ext cx="9507284" cy="4343400"/>
          </a:xfrm>
        </p:spPr>
        <p:txBody>
          <a:bodyPr>
            <a:normAutofit fontScale="92500" lnSpcReduction="10000"/>
          </a:bodyPr>
          <a:lstStyle/>
          <a:p>
            <a:r>
              <a:rPr lang="fr-FR" dirty="0" smtClean="0"/>
              <a:t>La </a:t>
            </a:r>
            <a:r>
              <a:rPr lang="fr-FR" b="1" dirty="0" smtClean="0"/>
              <a:t>programmation fonctionnelle</a:t>
            </a:r>
            <a:r>
              <a:rPr lang="fr-FR" dirty="0" smtClean="0"/>
              <a:t> est un paradigme de programmation de type déclaratif qui considère le calcul en tant qu'évaluation de fonctions mathématiques</a:t>
            </a:r>
          </a:p>
          <a:p>
            <a:r>
              <a:rPr lang="fr-FR" dirty="0" smtClean="0"/>
              <a:t>Le principe général de la programmation fonctionnelle est de concevoir des programmes comme des </a:t>
            </a:r>
            <a:r>
              <a:rPr lang="fr-FR" b="1" dirty="0" smtClean="0"/>
              <a:t>fonctions mathématiques</a:t>
            </a:r>
            <a:r>
              <a:rPr lang="fr-FR" dirty="0" smtClean="0"/>
              <a:t> que l'on compose entre elles.</a:t>
            </a:r>
          </a:p>
          <a:p>
            <a:r>
              <a:rPr lang="fr-FR" dirty="0" smtClean="0"/>
              <a:t>Elle repose sur un modèle de calcul simple possédant trois constructions : les </a:t>
            </a:r>
            <a:r>
              <a:rPr lang="fr-FR" b="1" dirty="0" smtClean="0"/>
              <a:t>variables</a:t>
            </a:r>
            <a:r>
              <a:rPr lang="fr-FR" dirty="0" smtClean="0"/>
              <a:t>, la </a:t>
            </a:r>
            <a:r>
              <a:rPr lang="fr-FR" b="1" dirty="0" smtClean="0"/>
              <a:t>définition d'une fonction </a:t>
            </a:r>
            <a:r>
              <a:rPr lang="fr-FR" dirty="0" smtClean="0"/>
              <a:t>et son </a:t>
            </a:r>
            <a:r>
              <a:rPr lang="fr-FR" b="1" dirty="0" smtClean="0"/>
              <a:t>application à un argument</a:t>
            </a:r>
            <a:r>
              <a:rPr lang="fr-FR" dirty="0" smtClean="0"/>
              <a:t>.</a:t>
            </a:r>
          </a:p>
          <a:p>
            <a:r>
              <a:rPr lang="fr-FR" dirty="0" smtClean="0"/>
              <a:t> l'origine de la programmation fonctionnelle peut être trouvée dans le </a:t>
            </a:r>
            <a:r>
              <a:rPr lang="fr-FR" b="1" dirty="0" smtClean="0"/>
              <a:t>lambda-calcul</a:t>
            </a:r>
          </a:p>
          <a:p>
            <a:r>
              <a:rPr lang="fr-FR" dirty="0" smtClean="0"/>
              <a:t>Exemples Langages de programmation Fonctionnelle : </a:t>
            </a:r>
            <a:r>
              <a:rPr lang="fr-FR" b="1" dirty="0" smtClean="0"/>
              <a:t>Lisp </a:t>
            </a:r>
            <a:r>
              <a:rPr lang="fr-FR" dirty="0" smtClean="0"/>
              <a:t>, </a:t>
            </a:r>
            <a:r>
              <a:rPr lang="fr-FR" b="1" dirty="0" err="1" smtClean="0"/>
              <a:t>Scheme</a:t>
            </a:r>
            <a:r>
              <a:rPr lang="fr-FR" dirty="0" smtClean="0"/>
              <a:t> , </a:t>
            </a:r>
          </a:p>
          <a:p>
            <a:pPr>
              <a:buNone/>
            </a:pPr>
            <a:r>
              <a:rPr lang="fr-FR" b="1" dirty="0" smtClean="0"/>
              <a:t>ML ,</a:t>
            </a:r>
            <a:r>
              <a:rPr lang="fr-FR" b="1" dirty="0" err="1" smtClean="0"/>
              <a:t>Haskell</a:t>
            </a:r>
            <a:r>
              <a:rPr lang="fr-FR" dirty="0" smtClean="0"/>
              <a:t> …</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heckerboard(across)">
                                      <p:cBhvr>
                                        <p:cTn id="19" dur="500"/>
                                        <p:tgtEl>
                                          <p:spTgt spid="3">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buFont typeface="+mj-lt"/>
              <a:buAutoNum type="alphaUcPeriod" startAt="3"/>
            </a:pPr>
            <a:r>
              <a:rPr lang="fr-FR" sz="3200" b="1" u="sng" dirty="0" smtClean="0">
                <a:effectLst>
                  <a:outerShdw blurRad="38100" dist="38100" dir="2700000" algn="tl">
                    <a:srgbClr val="000000">
                      <a:alpha val="43137"/>
                    </a:srgbClr>
                  </a:outerShdw>
                </a:effectLst>
              </a:rPr>
              <a:t>La programmation Fonctionnel</a:t>
            </a:r>
            <a:endParaRPr lang="fr-FR" dirty="0"/>
          </a:p>
        </p:txBody>
      </p:sp>
      <p:pic>
        <p:nvPicPr>
          <p:cNvPr id="4" name="Espace réservé du contenu 3" descr="images.png"/>
          <p:cNvPicPr>
            <a:picLocks noGrp="1" noChangeAspect="1"/>
          </p:cNvPicPr>
          <p:nvPr>
            <p:ph idx="1"/>
          </p:nvPr>
        </p:nvPicPr>
        <p:blipFill>
          <a:blip r:embed="rId2"/>
          <a:stretch>
            <a:fillRect/>
          </a:stretch>
        </p:blipFill>
        <p:spPr>
          <a:xfrm>
            <a:off x="3522644" y="2000240"/>
            <a:ext cx="4500594" cy="450059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startAt="3"/>
            </a:pPr>
            <a:r>
              <a:rPr lang="fr-FR" sz="3200" b="1" u="sng" dirty="0" smtClean="0">
                <a:effectLst>
                  <a:outerShdw blurRad="38100" dist="38100" dir="2700000" algn="tl">
                    <a:srgbClr val="000000">
                      <a:alpha val="43137"/>
                    </a:srgbClr>
                  </a:outerShdw>
                </a:effectLst>
              </a:rPr>
              <a:t>La programmation Fonctionnel</a:t>
            </a:r>
            <a:endParaRPr lang="fr-FR" dirty="0"/>
          </a:p>
        </p:txBody>
      </p:sp>
      <p:sp>
        <p:nvSpPr>
          <p:cNvPr id="5" name="Espace réservé du contenu 4"/>
          <p:cNvSpPr>
            <a:spLocks noGrp="1"/>
          </p:cNvSpPr>
          <p:nvPr>
            <p:ph idx="1"/>
          </p:nvPr>
        </p:nvSpPr>
        <p:spPr/>
        <p:txBody>
          <a:bodyPr>
            <a:normAutofit fontScale="92500" lnSpcReduction="20000"/>
          </a:bodyPr>
          <a:lstStyle/>
          <a:p>
            <a:pPr>
              <a:buNone/>
            </a:pPr>
            <a:r>
              <a:rPr lang="fr-FR" b="1" u="sng" dirty="0" smtClean="0"/>
              <a:t>Avantage</a:t>
            </a:r>
          </a:p>
          <a:p>
            <a:pPr>
              <a:buFont typeface="Wingdings" pitchFamily="2" charset="2"/>
              <a:buChar char="Ø"/>
            </a:pPr>
            <a:r>
              <a:rPr lang="fr-FR" dirty="0" smtClean="0"/>
              <a:t>la programmation fonctionnelle facilite la programmation asynchrone</a:t>
            </a:r>
          </a:p>
          <a:p>
            <a:pPr>
              <a:buFont typeface="Wingdings" pitchFamily="2" charset="2"/>
              <a:buChar char="Ø"/>
            </a:pPr>
            <a:endParaRPr lang="fr-FR" dirty="0" smtClean="0"/>
          </a:p>
          <a:p>
            <a:pPr>
              <a:buFont typeface="Wingdings" pitchFamily="2" charset="2"/>
              <a:buChar char="Ø"/>
            </a:pPr>
            <a:r>
              <a:rPr lang="fr-FR" b="1" dirty="0" smtClean="0"/>
              <a:t> </a:t>
            </a:r>
            <a:r>
              <a:rPr lang="fr-FR" dirty="0" smtClean="0"/>
              <a:t>Code très lisible et facilité de correction des erreurs dans le programme</a:t>
            </a:r>
          </a:p>
          <a:p>
            <a:pPr>
              <a:buFont typeface="Wingdings" pitchFamily="2" charset="2"/>
              <a:buChar char="Ø"/>
            </a:pPr>
            <a:endParaRPr lang="fr-FR" dirty="0" smtClean="0"/>
          </a:p>
          <a:p>
            <a:pPr>
              <a:buFont typeface="Wingdings" pitchFamily="2" charset="2"/>
              <a:buChar char="Ø"/>
            </a:pPr>
            <a:r>
              <a:rPr lang="fr-FR" dirty="0" smtClean="0"/>
              <a:t>Permet au programmeur de réutilisé son code avec ou sans modification</a:t>
            </a:r>
          </a:p>
          <a:p>
            <a:pPr>
              <a:buFont typeface="Wingdings" pitchFamily="2" charset="2"/>
              <a:buChar char="Ø"/>
            </a:pPr>
            <a:endParaRPr lang="fr-FR" dirty="0" smtClean="0"/>
          </a:p>
          <a:p>
            <a:pPr>
              <a:buFont typeface="Wingdings" pitchFamily="2" charset="2"/>
              <a:buChar char="Ø"/>
            </a:pPr>
            <a:r>
              <a:rPr lang="fr-FR" dirty="0" smtClean="0"/>
              <a:t>En particulier dans un langage fonctionnel, il n'existe pas d'effet de bord.</a:t>
            </a:r>
          </a:p>
          <a:p>
            <a:pPr>
              <a:buFont typeface="Wingdings" pitchFamily="2" charset="2"/>
              <a:buChar char="Ø"/>
            </a:pPr>
            <a:endParaRPr lang="fr-FR" dirty="0" smtClean="0"/>
          </a:p>
          <a:p>
            <a:pPr>
              <a:buFont typeface="Wingdings" pitchFamily="2" charset="2"/>
              <a:buChar char="Ø"/>
            </a:pPr>
            <a:r>
              <a:rPr lang="fr-FR" smtClean="0"/>
              <a:t>Parallélisme</a:t>
            </a:r>
            <a:endParaRPr lang="fr-FR" dirty="0" smtClean="0"/>
          </a:p>
          <a:p>
            <a:pPr>
              <a:buFont typeface="Wingdings" pitchFamily="2" charset="2"/>
              <a:buChar char="Ø"/>
            </a:pPr>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checkerboard(across)">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checkerboard(across)">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checkerboard(across)">
                                      <p:cBhvr>
                                        <p:cTn id="22" dur="500"/>
                                        <p:tgtEl>
                                          <p:spTgt spid="5">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checkerboard(across)">
                                      <p:cBhvr>
                                        <p:cTn id="2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startAt="3"/>
            </a:pPr>
            <a:r>
              <a:rPr lang="fr-FR" sz="3200" b="1" u="sng" dirty="0" smtClean="0">
                <a:effectLst>
                  <a:outerShdw blurRad="38100" dist="38100" dir="2700000" algn="tl">
                    <a:srgbClr val="000000">
                      <a:alpha val="43137"/>
                    </a:srgbClr>
                  </a:outerShdw>
                </a:effectLst>
              </a:rPr>
              <a:t>La programmation Fonctionnel</a:t>
            </a:r>
            <a:endParaRPr lang="fr-FR" dirty="0"/>
          </a:p>
        </p:txBody>
      </p:sp>
      <p:sp>
        <p:nvSpPr>
          <p:cNvPr id="5" name="Espace réservé du contenu 4"/>
          <p:cNvSpPr>
            <a:spLocks noGrp="1"/>
          </p:cNvSpPr>
          <p:nvPr>
            <p:ph idx="1"/>
          </p:nvPr>
        </p:nvSpPr>
        <p:spPr/>
        <p:txBody>
          <a:bodyPr>
            <a:normAutofit/>
          </a:bodyPr>
          <a:lstStyle/>
          <a:p>
            <a:pPr>
              <a:buNone/>
            </a:pPr>
            <a:r>
              <a:rPr lang="fr-FR" b="1" u="sng" dirty="0" smtClean="0"/>
              <a:t>Inconvénient</a:t>
            </a:r>
          </a:p>
          <a:p>
            <a:pPr>
              <a:buFont typeface="Wingdings" pitchFamily="2" charset="2"/>
              <a:buChar char="Ø"/>
            </a:pPr>
            <a:r>
              <a:rPr lang="fr-FR" dirty="0" smtClean="0"/>
              <a:t>Souvent, on a tendance à dire que pour faire du fonctionnel, il faut un langage inaccessible qui fait que ça et qui va nous imposer les limites nécessaires.</a:t>
            </a:r>
          </a:p>
          <a:p>
            <a:pPr>
              <a:buFont typeface="Wingdings" pitchFamily="2" charset="2"/>
              <a:buChar char="Ø"/>
            </a:pPr>
            <a:endParaRPr lang="fr-FR" dirty="0" smtClean="0"/>
          </a:p>
          <a:p>
            <a:pPr>
              <a:buFont typeface="Wingdings" pitchFamily="2" charset="2"/>
              <a:buChar char="Ø"/>
            </a:pPr>
            <a:r>
              <a:rPr lang="fr-FR" dirty="0" smtClean="0"/>
              <a:t>Aux niveau de Performances (Pas de tableaux, tables de hachage, </a:t>
            </a:r>
            <a:r>
              <a:rPr lang="fr-FR" dirty="0" err="1" smtClean="0"/>
              <a:t>etc</a:t>
            </a:r>
            <a:r>
              <a:rPr lang="fr-FR" dirty="0" smtClean="0"/>
              <a:t>)</a:t>
            </a:r>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checkerboard(across)">
                                      <p:cBhvr>
                                        <p:cTn id="1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startAt="4"/>
            </a:pPr>
            <a:r>
              <a:rPr lang="fr-FR" sz="3200" b="1" dirty="0" smtClean="0">
                <a:effectLst>
                  <a:outerShdw blurRad="38100" dist="38100" dir="2700000" algn="tl">
                    <a:srgbClr val="000000">
                      <a:alpha val="43137"/>
                    </a:srgbClr>
                  </a:outerShdw>
                </a:effectLst>
              </a:rPr>
              <a:t>La Programmation multi-agents :</a:t>
            </a:r>
            <a:endParaRPr lang="fr-FR" dirty="0"/>
          </a:p>
        </p:txBody>
      </p:sp>
      <p:sp>
        <p:nvSpPr>
          <p:cNvPr id="5" name="Espace réservé du contenu 4"/>
          <p:cNvSpPr>
            <a:spLocks noGrp="1"/>
          </p:cNvSpPr>
          <p:nvPr>
            <p:ph idx="1"/>
          </p:nvPr>
        </p:nvSpPr>
        <p:spPr/>
        <p:txBody>
          <a:bodyPr>
            <a:normAutofit/>
          </a:bodyPr>
          <a:lstStyle/>
          <a:p>
            <a:r>
              <a:rPr lang="fr-FR" dirty="0" smtClean="0"/>
              <a:t>Le principe est d’utiliser les notions de Système Multi-agents qui est Une organisation d’agents autonomes en interaction entre eux et avec un environnement partagé dans lequel ils sont situés.</a:t>
            </a:r>
          </a:p>
          <a:p>
            <a:endParaRPr lang="fr-FR" dirty="0" smtClean="0"/>
          </a:p>
          <a:p>
            <a:r>
              <a:rPr lang="fr-FR" dirty="0" smtClean="0"/>
              <a:t>Les systèmes multi-agents ont apporté une nouvelle vision des choses et une nouvelles façon de concevoir des solutions à des problèmes qui au pare-avant était impossible ou extrêmement difficiles à résoudre.</a:t>
            </a:r>
          </a:p>
          <a:p>
            <a:endParaRPr lang="fr-FR" dirty="0" smtClean="0"/>
          </a:p>
          <a:p>
            <a:r>
              <a:rPr lang="fr-FR" dirty="0" smtClean="0"/>
              <a:t>Exemples Langages de programmation Multi-agents : </a:t>
            </a:r>
            <a:r>
              <a:rPr lang="fr-FR" b="1" dirty="0" smtClean="0"/>
              <a:t>KQML </a:t>
            </a:r>
            <a:r>
              <a:rPr lang="fr-FR" dirty="0" smtClean="0"/>
              <a:t>, </a:t>
            </a:r>
            <a:r>
              <a:rPr lang="fr-FR" b="1" dirty="0" smtClean="0"/>
              <a:t>FIPA</a:t>
            </a:r>
            <a:r>
              <a:rPr lang="fr-FR" dirty="0" smtClean="0"/>
              <a:t> , la plateforme java  </a:t>
            </a:r>
            <a:r>
              <a:rPr lang="fr-FR" b="1" dirty="0" smtClean="0"/>
              <a:t>JADE (J</a:t>
            </a:r>
            <a:r>
              <a:rPr lang="fr-FR" dirty="0" smtClean="0"/>
              <a:t>ava </a:t>
            </a:r>
            <a:r>
              <a:rPr lang="fr-FR" b="1" dirty="0" smtClean="0"/>
              <a:t>A</a:t>
            </a:r>
            <a:r>
              <a:rPr lang="fr-FR" dirty="0" smtClean="0"/>
              <a:t>gent </a:t>
            </a:r>
            <a:r>
              <a:rPr lang="fr-FR" b="1" dirty="0" err="1" smtClean="0"/>
              <a:t>DE</a:t>
            </a:r>
            <a:r>
              <a:rPr lang="fr-FR" dirty="0" err="1" smtClean="0"/>
              <a:t>velopment</a:t>
            </a:r>
            <a:r>
              <a:rPr lang="fr-FR" dirty="0" smtClean="0"/>
              <a:t> Framework</a:t>
            </a:r>
            <a:r>
              <a:rPr lang="fr-FR" b="1" dirty="0" smtClean="0"/>
              <a:t>)</a:t>
            </a:r>
            <a:r>
              <a:rPr lang="fr-FR" dirty="0" smtClean="0"/>
              <a:t> …</a:t>
            </a:r>
          </a:p>
          <a:p>
            <a:pPr>
              <a:buNone/>
            </a:pPr>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500"/>
                                        <p:tgtEl>
                                          <p:spTgt spid="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checkerboard(across)">
                                      <p:cBhvr>
                                        <p:cTn id="10" dur="500"/>
                                        <p:tgtEl>
                                          <p:spTgt spid="5">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checkerboard(across)">
                                      <p:cBhvr>
                                        <p:cTn id="1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startAt="4"/>
            </a:pPr>
            <a:r>
              <a:rPr lang="fr-FR" sz="3200" b="1" dirty="0" smtClean="0">
                <a:effectLst>
                  <a:outerShdw blurRad="38100" dist="38100" dir="2700000" algn="tl">
                    <a:srgbClr val="000000">
                      <a:alpha val="43137"/>
                    </a:srgbClr>
                  </a:outerShdw>
                </a:effectLst>
              </a:rPr>
              <a:t>La Programmation multi-agents :</a:t>
            </a:r>
            <a:endParaRPr lang="fr-FR" dirty="0"/>
          </a:p>
        </p:txBody>
      </p:sp>
      <p:pic>
        <p:nvPicPr>
          <p:cNvPr id="4" name="Espace réservé du contenu 3" descr="smaa.PNG"/>
          <p:cNvPicPr>
            <a:picLocks noGrp="1" noChangeAspect="1"/>
          </p:cNvPicPr>
          <p:nvPr>
            <p:ph idx="1"/>
          </p:nvPr>
        </p:nvPicPr>
        <p:blipFill>
          <a:blip r:embed="rId2"/>
          <a:stretch>
            <a:fillRect/>
          </a:stretch>
        </p:blipFill>
        <p:spPr>
          <a:xfrm>
            <a:off x="2951141" y="1552956"/>
            <a:ext cx="6121604" cy="446366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startAt="4"/>
            </a:pPr>
            <a:r>
              <a:rPr lang="fr-FR" sz="3200" b="1" dirty="0" smtClean="0">
                <a:effectLst>
                  <a:outerShdw blurRad="38100" dist="38100" dir="2700000" algn="tl">
                    <a:srgbClr val="000000">
                      <a:alpha val="43137"/>
                    </a:srgbClr>
                  </a:outerShdw>
                </a:effectLst>
              </a:rPr>
              <a:t>La Programmation multi-agents :</a:t>
            </a:r>
            <a:endParaRPr lang="fr-FR" dirty="0"/>
          </a:p>
        </p:txBody>
      </p:sp>
      <p:sp>
        <p:nvSpPr>
          <p:cNvPr id="5" name="Espace réservé du contenu 4"/>
          <p:cNvSpPr>
            <a:spLocks noGrp="1"/>
          </p:cNvSpPr>
          <p:nvPr>
            <p:ph idx="1"/>
          </p:nvPr>
        </p:nvSpPr>
        <p:spPr/>
        <p:txBody>
          <a:bodyPr>
            <a:normAutofit fontScale="92500" lnSpcReduction="10000"/>
          </a:bodyPr>
          <a:lstStyle/>
          <a:p>
            <a:pPr>
              <a:buNone/>
            </a:pPr>
            <a:r>
              <a:rPr lang="fr-FR" b="1" u="sng" dirty="0" smtClean="0"/>
              <a:t>Avantage</a:t>
            </a:r>
          </a:p>
          <a:p>
            <a:pPr>
              <a:buFont typeface="Wingdings" pitchFamily="2" charset="2"/>
              <a:buChar char="Ø"/>
            </a:pPr>
            <a:r>
              <a:rPr lang="fr-FR" dirty="0" smtClean="0"/>
              <a:t>les SMA améliorent leur performance par un travail parallèle des agents</a:t>
            </a:r>
          </a:p>
          <a:p>
            <a:pPr>
              <a:buFont typeface="Wingdings" pitchFamily="2" charset="2"/>
              <a:buChar char="Ø"/>
            </a:pPr>
            <a:endParaRPr lang="fr-FR" dirty="0" smtClean="0"/>
          </a:p>
          <a:p>
            <a:pPr>
              <a:buFont typeface="Wingdings" pitchFamily="2" charset="2"/>
              <a:buChar char="Ø"/>
            </a:pPr>
            <a:r>
              <a:rPr lang="fr-FR" dirty="0" smtClean="0"/>
              <a:t>Plus un logiciel est modulaire, plus la complexité et les coûts de développement diminuent.</a:t>
            </a:r>
          </a:p>
          <a:p>
            <a:pPr>
              <a:buFont typeface="Wingdings" pitchFamily="2" charset="2"/>
              <a:buChar char="Ø"/>
            </a:pPr>
            <a:endParaRPr lang="fr-FR" dirty="0" smtClean="0"/>
          </a:p>
          <a:p>
            <a:pPr>
              <a:buFont typeface="Wingdings" pitchFamily="2" charset="2"/>
              <a:buChar char="Ø"/>
            </a:pPr>
            <a:r>
              <a:rPr lang="fr-FR" dirty="0" smtClean="0"/>
              <a:t>Flexibilité des systèmes : les systèmes sont composés de plusieurs agents qui peuvent donc résoudre différents problèmes.</a:t>
            </a:r>
          </a:p>
          <a:p>
            <a:pPr>
              <a:buFont typeface="Wingdings" pitchFamily="2" charset="2"/>
              <a:buChar char="Ø"/>
            </a:pPr>
            <a:endParaRPr lang="fr-FR" dirty="0" smtClean="0"/>
          </a:p>
          <a:p>
            <a:pPr>
              <a:buFont typeface="Wingdings" pitchFamily="2" charset="2"/>
              <a:buChar char="Ø"/>
            </a:pPr>
            <a:r>
              <a:rPr lang="fr-FR" dirty="0" smtClean="0"/>
              <a:t>Les SMA reflètent la réalité : la majorité des problèmes sont distribués qui s’adapte facilement aux SMA.</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checkerboard(across)">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checkerboard(across)">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checkerboard(across)">
                                      <p:cBhvr>
                                        <p:cTn id="2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9504" y="214290"/>
            <a:ext cx="9507284" cy="1088136"/>
          </a:xfrm>
        </p:spPr>
        <p:txBody>
          <a:bodyPr/>
          <a:lstStyle/>
          <a:p>
            <a:pPr marL="514350" indent="-514350">
              <a:buFont typeface="+mj-lt"/>
              <a:buAutoNum type="alphaUcPeriod" startAt="4"/>
            </a:pPr>
            <a:r>
              <a:rPr lang="fr-FR" sz="3200" b="1" dirty="0" smtClean="0">
                <a:effectLst>
                  <a:outerShdw blurRad="38100" dist="38100" dir="2700000" algn="tl">
                    <a:srgbClr val="000000">
                      <a:alpha val="43137"/>
                    </a:srgbClr>
                  </a:outerShdw>
                </a:effectLst>
              </a:rPr>
              <a:t>La Programmation multi-agents :</a:t>
            </a:r>
            <a:endParaRPr lang="fr-FR" dirty="0"/>
          </a:p>
        </p:txBody>
      </p:sp>
      <p:sp>
        <p:nvSpPr>
          <p:cNvPr id="5" name="Espace réservé du contenu 4"/>
          <p:cNvSpPr>
            <a:spLocks noGrp="1"/>
          </p:cNvSpPr>
          <p:nvPr>
            <p:ph idx="1"/>
          </p:nvPr>
        </p:nvSpPr>
        <p:spPr/>
        <p:txBody>
          <a:bodyPr>
            <a:normAutofit/>
          </a:bodyPr>
          <a:lstStyle/>
          <a:p>
            <a:pPr>
              <a:buNone/>
            </a:pPr>
            <a:r>
              <a:rPr lang="fr-FR" b="1" u="sng" dirty="0" smtClean="0"/>
              <a:t>Inconvénient</a:t>
            </a:r>
          </a:p>
          <a:p>
            <a:pPr>
              <a:buFont typeface="Wingdings" pitchFamily="2" charset="2"/>
              <a:buChar char="Ø"/>
            </a:pPr>
            <a:r>
              <a:rPr lang="fr-FR" dirty="0" smtClean="0"/>
              <a:t>La sécurité des applications : les agents peuvent communiquer sans aucun contrôle .</a:t>
            </a:r>
          </a:p>
          <a:p>
            <a:pPr>
              <a:buFont typeface="Wingdings" pitchFamily="2" charset="2"/>
              <a:buChar char="Ø"/>
            </a:pPr>
            <a:endParaRPr lang="fr-FR" dirty="0" smtClean="0"/>
          </a:p>
          <a:p>
            <a:pPr>
              <a:buFont typeface="Wingdings" pitchFamily="2" charset="2"/>
              <a:buChar char="Ø"/>
            </a:pPr>
            <a:r>
              <a:rPr lang="fr-FR" dirty="0" smtClean="0"/>
              <a:t>L’exécution des agents s’effectuant en parallèle ,il est encore plus difficile de comprendre leur fonctionnement.</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checkerboard(across)">
                                      <p:cBhvr>
                                        <p:cTn id="1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0942" y="0"/>
            <a:ext cx="9507284" cy="1088136"/>
          </a:xfrm>
        </p:spPr>
        <p:txBody>
          <a:bodyPr/>
          <a:lstStyle/>
          <a:p>
            <a:pPr marL="514350" indent="-514350">
              <a:buFont typeface="+mj-lt"/>
              <a:buAutoNum type="alphaUcPeriod" startAt="5"/>
            </a:pPr>
            <a:r>
              <a:rPr lang="fr-FR" sz="3200" b="1" dirty="0" smtClean="0">
                <a:effectLst>
                  <a:outerShdw blurRad="38100" dist="38100" dir="2700000" algn="tl">
                    <a:srgbClr val="000000">
                      <a:alpha val="43137"/>
                    </a:srgbClr>
                  </a:outerShdw>
                </a:effectLst>
              </a:rPr>
              <a:t>La Programmation Concurrente :</a:t>
            </a:r>
            <a:endParaRPr lang="fr-FR" dirty="0"/>
          </a:p>
        </p:txBody>
      </p:sp>
      <p:sp>
        <p:nvSpPr>
          <p:cNvPr id="5" name="Espace réservé du contenu 4"/>
          <p:cNvSpPr>
            <a:spLocks noGrp="1"/>
          </p:cNvSpPr>
          <p:nvPr>
            <p:ph idx="1"/>
          </p:nvPr>
        </p:nvSpPr>
        <p:spPr>
          <a:xfrm>
            <a:off x="879438" y="1500174"/>
            <a:ext cx="10644261" cy="2643206"/>
          </a:xfrm>
        </p:spPr>
        <p:txBody>
          <a:bodyPr>
            <a:normAutofit/>
          </a:bodyPr>
          <a:lstStyle/>
          <a:p>
            <a:pPr>
              <a:buNone/>
            </a:pPr>
            <a:r>
              <a:rPr lang="fr-FR" dirty="0" smtClean="0"/>
              <a:t>La </a:t>
            </a:r>
            <a:r>
              <a:rPr lang="fr-FR" b="1" dirty="0" smtClean="0"/>
              <a:t>programmation concurrente</a:t>
            </a:r>
            <a:r>
              <a:rPr lang="fr-FR" dirty="0" smtClean="0"/>
              <a:t> est un paradigme de programmation tenant compte, dans un programme, de l'existence de plusieurs piles sémantiques qui peuvent être appelées threads, processus ou tâches. Elles sont matérialisées en machine par une pile d'exécution et un ensemble de données privées.</a:t>
            </a:r>
          </a:p>
          <a:p>
            <a:pPr>
              <a:buNone/>
            </a:pPr>
            <a:r>
              <a:rPr lang="fr-FR" dirty="0" smtClean="0"/>
              <a:t>La concurrence est indispensable lorsque l'on souhaite écrire des programmes interagissant avec le monde réel (qui est concurrent) ou tirant parti de multiples unités centrales (couplées, comme dans un système multiprocesseurs, ou distribuées, éventuellement en grille ou en grappe).</a:t>
            </a:r>
          </a:p>
          <a:p>
            <a:pPr>
              <a:buNone/>
            </a:pPr>
            <a:endParaRPr lang="fr-FR" dirty="0" smtClean="0"/>
          </a:p>
          <a:p>
            <a:endParaRPr lang="fr-FR" dirty="0"/>
          </a:p>
        </p:txBody>
      </p:sp>
      <p:graphicFrame>
        <p:nvGraphicFramePr>
          <p:cNvPr id="4" name="Tableau 3"/>
          <p:cNvGraphicFramePr>
            <a:graphicFrameLocks noGrp="1"/>
          </p:cNvGraphicFramePr>
          <p:nvPr/>
        </p:nvGraphicFramePr>
        <p:xfrm>
          <a:off x="1379504" y="4429132"/>
          <a:ext cx="8125884" cy="1112520"/>
        </p:xfrm>
        <a:graphic>
          <a:graphicData uri="http://schemas.openxmlformats.org/drawingml/2006/table">
            <a:tbl>
              <a:tblPr firstRow="1" bandRow="1">
                <a:tableStyleId>{5940675A-B579-460E-94D1-54222C63F5DA}</a:tableStyleId>
              </a:tblPr>
              <a:tblGrid>
                <a:gridCol w="4062942">
                  <a:extLst>
                    <a:ext uri="{9D8B030D-6E8A-4147-A177-3AD203B41FA5}">
                      <a16:colId xmlns:a16="http://schemas.microsoft.com/office/drawing/2014/main" val="20000"/>
                    </a:ext>
                  </a:extLst>
                </a:gridCol>
                <a:gridCol w="4062942">
                  <a:extLst>
                    <a:ext uri="{9D8B030D-6E8A-4147-A177-3AD203B41FA5}">
                      <a16:colId xmlns:a16="http://schemas.microsoft.com/office/drawing/2014/main" val="20001"/>
                    </a:ext>
                  </a:extLst>
                </a:gridCol>
              </a:tblGrid>
              <a:tr h="370840">
                <a:tc>
                  <a:txBody>
                    <a:bodyPr/>
                    <a:lstStyle/>
                    <a:p>
                      <a:pPr algn="ctr"/>
                      <a:r>
                        <a:rPr lang="fr-FR" dirty="0" smtClean="0"/>
                        <a:t>Programme simple</a:t>
                      </a:r>
                      <a:endParaRPr lang="fr-FR" dirty="0"/>
                    </a:p>
                  </a:txBody>
                  <a:tcPr anchor="ctr">
                    <a:solidFill>
                      <a:schemeClr val="bg1">
                        <a:lumMod val="75000"/>
                      </a:schemeClr>
                    </a:solidFill>
                  </a:tcPr>
                </a:tc>
                <a:tc>
                  <a:txBody>
                    <a:bodyPr/>
                    <a:lstStyle/>
                    <a:p>
                      <a:pPr algn="ctr"/>
                      <a:r>
                        <a:rPr lang="fr-FR" dirty="0" smtClean="0"/>
                        <a:t>Programme Concurrent</a:t>
                      </a:r>
                      <a:endParaRPr lang="fr-FR" dirty="0"/>
                    </a:p>
                  </a:txBody>
                  <a:tcPr anchor="ctr">
                    <a:solidFill>
                      <a:schemeClr val="bg1">
                        <a:lumMod val="75000"/>
                      </a:schemeClr>
                    </a:solidFill>
                  </a:tcPr>
                </a:tc>
                <a:extLst>
                  <a:ext uri="{0D108BD9-81ED-4DB2-BD59-A6C34878D82A}">
                    <a16:rowId xmlns:a16="http://schemas.microsoft.com/office/drawing/2014/main" val="10000"/>
                  </a:ext>
                </a:extLst>
              </a:tr>
              <a:tr h="370840">
                <a:tc>
                  <a:txBody>
                    <a:bodyPr/>
                    <a:lstStyle/>
                    <a:p>
                      <a:pPr algn="ctr"/>
                      <a:r>
                        <a:rPr lang="fr-FR" dirty="0" smtClean="0"/>
                        <a:t>X:=5; </a:t>
                      </a:r>
                      <a:endParaRPr lang="fr-FR" dirty="0"/>
                    </a:p>
                  </a:txBody>
                  <a:tcPr anchor="ctr"/>
                </a:tc>
                <a:tc>
                  <a:txBody>
                    <a:bodyPr/>
                    <a:lstStyle/>
                    <a:p>
                      <a:pPr algn="ctr"/>
                      <a:r>
                        <a:rPr lang="fr-FR" dirty="0" smtClean="0"/>
                        <a:t>X:=A*B*C; </a:t>
                      </a:r>
                      <a:endParaRPr lang="fr-FR" dirty="0"/>
                    </a:p>
                  </a:txBody>
                  <a:tcPr anchor="ct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Y:=2*X+4; </a:t>
                      </a:r>
                    </a:p>
                  </a:txBody>
                  <a:tcPr anchor="ctr"/>
                </a:tc>
                <a:tc>
                  <a:txBody>
                    <a:bodyPr/>
                    <a:lstStyle/>
                    <a:p>
                      <a:pPr algn="ctr"/>
                      <a:r>
                        <a:rPr lang="fr-FR" dirty="0" smtClean="0"/>
                        <a:t>Y:=3*A+7 </a:t>
                      </a:r>
                      <a:endParaRPr lang="fr-FR" dirty="0"/>
                    </a:p>
                  </a:txBody>
                  <a:tcPr anchor="ctr"/>
                </a:tc>
                <a:extLst>
                  <a:ext uri="{0D108BD9-81ED-4DB2-BD59-A6C34878D82A}">
                    <a16:rowId xmlns:a16="http://schemas.microsoft.com/office/drawing/2014/main" val="10002"/>
                  </a:ext>
                </a:extLst>
              </a:tr>
            </a:tbl>
          </a:graphicData>
        </a:graphic>
      </p:graphicFrame>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500"/>
                                        <p:tgtEl>
                                          <p:spTgt spid="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heckerboard(across)">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heckerboard(across)">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0942" y="0"/>
            <a:ext cx="9507284" cy="1088136"/>
          </a:xfrm>
        </p:spPr>
        <p:txBody>
          <a:bodyPr/>
          <a:lstStyle/>
          <a:p>
            <a:pPr marL="514350" indent="-514350">
              <a:buFont typeface="+mj-lt"/>
              <a:buAutoNum type="alphaUcPeriod" startAt="5"/>
            </a:pPr>
            <a:r>
              <a:rPr lang="fr-FR" sz="3200" b="1" dirty="0" smtClean="0">
                <a:effectLst>
                  <a:outerShdw blurRad="38100" dist="38100" dir="2700000" algn="tl">
                    <a:srgbClr val="000000">
                      <a:alpha val="43137"/>
                    </a:srgbClr>
                  </a:outerShdw>
                </a:effectLst>
              </a:rPr>
              <a:t>La Programmation Concurrente :</a:t>
            </a:r>
            <a:endParaRPr lang="fr-FR" dirty="0"/>
          </a:p>
        </p:txBody>
      </p:sp>
      <p:sp>
        <p:nvSpPr>
          <p:cNvPr id="5" name="Espace réservé du contenu 4"/>
          <p:cNvSpPr>
            <a:spLocks noGrp="1"/>
          </p:cNvSpPr>
          <p:nvPr>
            <p:ph idx="1"/>
          </p:nvPr>
        </p:nvSpPr>
        <p:spPr>
          <a:xfrm>
            <a:off x="808000" y="1357298"/>
            <a:ext cx="10644261" cy="5143536"/>
          </a:xfrm>
        </p:spPr>
        <p:txBody>
          <a:bodyPr>
            <a:normAutofit/>
          </a:bodyPr>
          <a:lstStyle/>
          <a:p>
            <a:pPr>
              <a:buNone/>
            </a:pPr>
            <a:endParaRPr lang="fr-FR" dirty="0" smtClean="0"/>
          </a:p>
          <a:p>
            <a:pPr>
              <a:buNone/>
            </a:pPr>
            <a:r>
              <a:rPr lang="fr-FR" dirty="0" smtClean="0"/>
              <a:t>On distingue trois types de concurrence :</a:t>
            </a:r>
          </a:p>
          <a:p>
            <a:pPr>
              <a:buFont typeface="Wingdings" pitchFamily="2" charset="2"/>
              <a:buChar char="Ø"/>
            </a:pPr>
            <a:r>
              <a:rPr lang="fr-FR" u="sng" dirty="0" smtClean="0"/>
              <a:t>disjointe : </a:t>
            </a:r>
            <a:r>
              <a:rPr lang="fr-FR" dirty="0" smtClean="0"/>
              <a:t>les entités  ne communiquent et n'interagissent pas ;</a:t>
            </a:r>
          </a:p>
          <a:p>
            <a:pPr>
              <a:buFont typeface="Wingdings" pitchFamily="2" charset="2"/>
              <a:buChar char="Ø"/>
            </a:pPr>
            <a:r>
              <a:rPr lang="fr-FR" u="sng" dirty="0" smtClean="0"/>
              <a:t>compétitive : </a:t>
            </a:r>
            <a:r>
              <a:rPr lang="fr-FR" dirty="0" smtClean="0"/>
              <a:t>un ensemble d'entités  en compétition pour l'accès à certaines ressources partagées</a:t>
            </a:r>
          </a:p>
          <a:p>
            <a:pPr>
              <a:buFont typeface="Wingdings" pitchFamily="2" charset="2"/>
              <a:buChar char="Ø"/>
            </a:pPr>
            <a:r>
              <a:rPr lang="fr-FR" u="sng" dirty="0" smtClean="0"/>
              <a:t>coopérative : </a:t>
            </a:r>
            <a:r>
              <a:rPr lang="fr-FR" dirty="0" smtClean="0"/>
              <a:t>un ensemble d'entités  qui coopèrent pour atteindre un objectif commun </a:t>
            </a:r>
          </a:p>
          <a:p>
            <a:pPr>
              <a:buNone/>
            </a:pPr>
            <a:r>
              <a:rPr lang="fr-FR" dirty="0" smtClean="0"/>
              <a:t>La coopération est un élément primordial de la programmation concurrente.</a:t>
            </a:r>
          </a:p>
          <a:p>
            <a:pPr>
              <a:buNone/>
            </a:pPr>
            <a:endParaRPr lang="fr-FR" dirty="0" smtClean="0"/>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checkerboard(across)">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checkerboard(across)">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checkerboard(across)">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checkerboard(across)">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Introduction</a:t>
            </a:r>
            <a:r>
              <a:rPr lang="fr-FR" dirty="0" smtClean="0"/>
              <a:t/>
            </a:r>
            <a:br>
              <a:rPr lang="fr-FR" dirty="0" smtClean="0"/>
            </a:br>
            <a:endParaRPr lang="fr-FR" dirty="0"/>
          </a:p>
        </p:txBody>
      </p:sp>
      <p:sp>
        <p:nvSpPr>
          <p:cNvPr id="3" name="Espace réservé du contenu 2"/>
          <p:cNvSpPr>
            <a:spLocks noGrp="1"/>
          </p:cNvSpPr>
          <p:nvPr>
            <p:ph idx="1"/>
          </p:nvPr>
        </p:nvSpPr>
        <p:spPr>
          <a:xfrm>
            <a:off x="808000" y="1071546"/>
            <a:ext cx="10040055" cy="4945206"/>
          </a:xfrm>
        </p:spPr>
        <p:txBody>
          <a:bodyPr>
            <a:normAutofit/>
          </a:bodyPr>
          <a:lstStyle/>
          <a:p>
            <a:endParaRPr lang="fr-FR" dirty="0" smtClean="0">
              <a:solidFill>
                <a:schemeClr val="tx2"/>
              </a:solidFill>
            </a:endParaRPr>
          </a:p>
          <a:p>
            <a:r>
              <a:rPr lang="fr-FR" dirty="0" smtClean="0">
                <a:solidFill>
                  <a:schemeClr val="tx2"/>
                </a:solidFill>
              </a:rPr>
              <a:t>Dans le domaine de l'informatique, la </a:t>
            </a:r>
            <a:r>
              <a:rPr lang="fr-FR" b="1" dirty="0" smtClean="0">
                <a:solidFill>
                  <a:schemeClr val="tx2"/>
                </a:solidFill>
              </a:rPr>
              <a:t>programmation </a:t>
            </a:r>
            <a:r>
              <a:rPr lang="fr-FR" dirty="0" smtClean="0">
                <a:solidFill>
                  <a:schemeClr val="tx2"/>
                </a:solidFill>
              </a:rPr>
              <a:t>est l'ensemble des activités qui permettent l'écriture des programmes informatiques. C'est une étape importante du développement de logiciels </a:t>
            </a:r>
          </a:p>
          <a:p>
            <a:pPr>
              <a:buNone/>
            </a:pPr>
            <a:endParaRPr lang="fr-FR" dirty="0" smtClean="0">
              <a:solidFill>
                <a:schemeClr val="tx2"/>
              </a:solidFill>
            </a:endParaRPr>
          </a:p>
          <a:p>
            <a:r>
              <a:rPr lang="fr-FR" dirty="0" smtClean="0">
                <a:solidFill>
                  <a:schemeClr val="tx2"/>
                </a:solidFill>
              </a:rPr>
              <a:t>Pour écrire un programme, on utilise un langage de programmation. </a:t>
            </a:r>
          </a:p>
          <a:p>
            <a:pPr>
              <a:buNone/>
            </a:pPr>
            <a:endParaRPr lang="fr-FR" dirty="0" smtClean="0">
              <a:solidFill>
                <a:schemeClr val="tx2"/>
              </a:solidFill>
            </a:endParaRPr>
          </a:p>
          <a:p>
            <a:r>
              <a:rPr lang="fr-FR" dirty="0" smtClean="0">
                <a:solidFill>
                  <a:schemeClr val="tx2"/>
                </a:solidFill>
              </a:rPr>
              <a:t>Les langages de programmations sont classés en plusieurs paradigme de programmations </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800" b="1" dirty="0" smtClean="0">
                <a:effectLst>
                  <a:outerShdw blurRad="38100" dist="38100" dir="2700000" algn="tl">
                    <a:srgbClr val="000000">
                      <a:alpha val="43137"/>
                    </a:srgbClr>
                  </a:outerShdw>
                </a:effectLst>
              </a:rPr>
              <a:t>Qu'es que un paradigme de programmation </a:t>
            </a:r>
            <a:r>
              <a:rPr lang="fr-FR" sz="3600" dirty="0" smtClean="0"/>
              <a:t/>
            </a:r>
            <a:br>
              <a:rPr lang="fr-FR" sz="3600" dirty="0" smtClean="0"/>
            </a:br>
            <a:endParaRPr lang="fr-FR" dirty="0"/>
          </a:p>
        </p:txBody>
      </p:sp>
      <p:sp>
        <p:nvSpPr>
          <p:cNvPr id="3" name="Espace réservé du contenu 2"/>
          <p:cNvSpPr>
            <a:spLocks noGrp="1"/>
          </p:cNvSpPr>
          <p:nvPr>
            <p:ph idx="1"/>
          </p:nvPr>
        </p:nvSpPr>
        <p:spPr>
          <a:xfrm>
            <a:off x="1340771" y="1673352"/>
            <a:ext cx="9507284" cy="1541334"/>
          </a:xfrm>
        </p:spPr>
        <p:txBody>
          <a:bodyPr/>
          <a:lstStyle/>
          <a:p>
            <a:r>
              <a:rPr lang="fr-FR" dirty="0" smtClean="0"/>
              <a:t>Un paradigme de programmation  est une manière de programmer un </a:t>
            </a:r>
          </a:p>
          <a:p>
            <a:pPr>
              <a:buNone/>
            </a:pPr>
            <a:r>
              <a:rPr lang="fr-FR" dirty="0" smtClean="0"/>
              <a:t>ordinateur basé sur un ensemble de principes .</a:t>
            </a:r>
          </a:p>
          <a:p>
            <a:pPr>
              <a:buNone/>
            </a:pPr>
            <a:endParaRPr lang="fr-FR" dirty="0"/>
          </a:p>
        </p:txBody>
      </p:sp>
      <p:sp>
        <p:nvSpPr>
          <p:cNvPr id="4" name="Titre 1"/>
          <p:cNvSpPr txBox="1">
            <a:spLocks/>
          </p:cNvSpPr>
          <p:nvPr/>
        </p:nvSpPr>
        <p:spPr>
          <a:xfrm>
            <a:off x="1236628" y="2714620"/>
            <a:ext cx="9507284" cy="1088136"/>
          </a:xfrm>
          <a:prstGeom prst="rect">
            <a:avLst/>
          </a:prstGeom>
        </p:spPr>
        <p:txBody>
          <a:bodyPr vert="horz" lIns="91440" tIns="45720" rIns="91440" bIns="45720" rtlCol="0" anchor="b">
            <a:normAutofit fontScale="90000"/>
          </a:bodyPr>
          <a:lstStyle/>
          <a:p>
            <a:pPr marL="176213" marR="0" lvl="0" algn="l" defTabSz="914400" rtl="0" eaLnBrk="1" fontAlgn="auto" latinLnBrk="0" hangingPunct="1">
              <a:lnSpc>
                <a:spcPct val="90000"/>
              </a:lnSpc>
              <a:spcBef>
                <a:spcPct val="0"/>
              </a:spcBef>
              <a:spcAft>
                <a:spcPts val="0"/>
              </a:spcAft>
              <a:buClrTx/>
              <a:buSzTx/>
              <a:buFont typeface="Arial" pitchFamily="34" charset="0"/>
              <a:buNone/>
              <a:tabLst/>
              <a:defRPr/>
            </a:pPr>
            <a:r>
              <a:rPr kumimoji="0" lang="fr-FR" sz="3800" b="1" i="0" u="none" strike="noStrike" kern="1200" cap="none" spc="0" normalizeH="0" baseline="0" noProof="0" dirty="0" smtClean="0">
                <a:ln>
                  <a:noFill/>
                </a:ln>
                <a:solidFill>
                  <a:schemeClr val="tx1">
                    <a:lumMod val="75000"/>
                  </a:schemeClr>
                </a:solidFill>
                <a:effectLst>
                  <a:outerShdw blurRad="38100" dist="38100" dir="2700000" algn="tl">
                    <a:srgbClr val="000000">
                      <a:alpha val="43137"/>
                    </a:srgbClr>
                  </a:outerShdw>
                </a:effectLst>
                <a:uLnTx/>
                <a:uFillTx/>
                <a:latin typeface="Century Gothic" panose="020B0502020202020204" pitchFamily="34" charset="0"/>
                <a:ea typeface="+mj-ea"/>
                <a:cs typeface="+mj-cs"/>
              </a:rPr>
              <a:t>Le développement de la programmation</a:t>
            </a:r>
            <a:r>
              <a:rPr kumimoji="0" lang="fr-FR" sz="3600" b="0" i="0" u="none" strike="noStrike" kern="1200" cap="none" spc="0" normalizeH="0" baseline="0" noProof="0" dirty="0" smtClean="0">
                <a:ln>
                  <a:noFill/>
                </a:ln>
                <a:solidFill>
                  <a:schemeClr val="tx1">
                    <a:lumMod val="75000"/>
                  </a:schemeClr>
                </a:solidFill>
                <a:effectLst/>
                <a:uLnTx/>
                <a:uFillTx/>
                <a:latin typeface="Century Gothic" panose="020B0502020202020204" pitchFamily="34" charset="0"/>
                <a:ea typeface="+mj-ea"/>
                <a:cs typeface="+mj-cs"/>
              </a:rPr>
              <a:t/>
            </a:r>
            <a:br>
              <a:rPr kumimoji="0" lang="fr-FR" sz="3600" b="0" i="0" u="none" strike="noStrike" kern="1200" cap="none" spc="0" normalizeH="0" baseline="0" noProof="0" dirty="0" smtClean="0">
                <a:ln>
                  <a:noFill/>
                </a:ln>
                <a:solidFill>
                  <a:schemeClr val="tx1">
                    <a:lumMod val="75000"/>
                  </a:schemeClr>
                </a:solidFill>
                <a:effectLst/>
                <a:uLnTx/>
                <a:uFillTx/>
                <a:latin typeface="Century Gothic" panose="020B0502020202020204" pitchFamily="34" charset="0"/>
                <a:ea typeface="+mj-ea"/>
                <a:cs typeface="+mj-cs"/>
              </a:rPr>
            </a:br>
            <a:endParaRPr kumimoji="0" lang="fr-FR" sz="3400" b="0" i="0" u="none" strike="noStrike" kern="1200" cap="none" spc="0" normalizeH="0" baseline="0" noProof="0" dirty="0">
              <a:ln>
                <a:noFill/>
              </a:ln>
              <a:solidFill>
                <a:schemeClr val="tx1">
                  <a:lumMod val="75000"/>
                </a:schemeClr>
              </a:solidFill>
              <a:effectLst/>
              <a:uLnTx/>
              <a:uFillTx/>
              <a:latin typeface="Century Gothic" panose="020B0502020202020204" pitchFamily="34" charset="0"/>
              <a:ea typeface="+mj-ea"/>
              <a:cs typeface="+mj-cs"/>
            </a:endParaRPr>
          </a:p>
        </p:txBody>
      </p:sp>
      <p:pic>
        <p:nvPicPr>
          <p:cNvPr id="1026" name="Picture 2"/>
          <p:cNvPicPr>
            <a:picLocks noChangeAspect="1" noChangeArrowheads="1"/>
          </p:cNvPicPr>
          <p:nvPr/>
        </p:nvPicPr>
        <p:blipFill>
          <a:blip r:embed="rId2"/>
          <a:srcRect/>
          <a:stretch>
            <a:fillRect/>
          </a:stretch>
        </p:blipFill>
        <p:spPr bwMode="auto">
          <a:xfrm>
            <a:off x="2736826" y="3643314"/>
            <a:ext cx="5357850" cy="29881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strVal val="#ppt_w*0.70"/>
                                          </p:val>
                                        </p:tav>
                                        <p:tav tm="100000">
                                          <p:val>
                                            <p:strVal val="#ppt_w"/>
                                          </p:val>
                                        </p:tav>
                                      </p:tavLst>
                                    </p:anim>
                                    <p:anim calcmode="lin" valueType="num">
                                      <p:cBhvr>
                                        <p:cTn id="20" dur="1000" fill="hold"/>
                                        <p:tgtEl>
                                          <p:spTgt spid="4"/>
                                        </p:tgtEl>
                                        <p:attrNameLst>
                                          <p:attrName>ppt_h</p:attrName>
                                        </p:attrNameLst>
                                      </p:cBhvr>
                                      <p:tavLst>
                                        <p:tav tm="0">
                                          <p:val>
                                            <p:strVal val="#ppt_h"/>
                                          </p:val>
                                        </p:tav>
                                        <p:tav tm="100000">
                                          <p:val>
                                            <p:strVal val="#ppt_h"/>
                                          </p:val>
                                        </p:tav>
                                      </p:tavLst>
                                    </p:anim>
                                    <p:animEffect transition="in" filter="fade">
                                      <p:cBhvr>
                                        <p:cTn id="21" dur="1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1026"/>
                                        </p:tgtEl>
                                        <p:attrNameLst>
                                          <p:attrName>style.visibility</p:attrName>
                                        </p:attrNameLst>
                                      </p:cBhvr>
                                      <p:to>
                                        <p:strVal val="visible"/>
                                      </p:to>
                                    </p:set>
                                    <p:anim calcmode="lin" valueType="num">
                                      <p:cBhvr>
                                        <p:cTn id="26" dur="1000" fill="hold"/>
                                        <p:tgtEl>
                                          <p:spTgt spid="1026"/>
                                        </p:tgtEl>
                                        <p:attrNameLst>
                                          <p:attrName>ppt_w</p:attrName>
                                        </p:attrNameLst>
                                      </p:cBhvr>
                                      <p:tavLst>
                                        <p:tav tm="0">
                                          <p:val>
                                            <p:strVal val="#ppt_w*0.70"/>
                                          </p:val>
                                        </p:tav>
                                        <p:tav tm="100000">
                                          <p:val>
                                            <p:strVal val="#ppt_w"/>
                                          </p:val>
                                        </p:tav>
                                      </p:tavLst>
                                    </p:anim>
                                    <p:anim calcmode="lin" valueType="num">
                                      <p:cBhvr>
                                        <p:cTn id="27" dur="1000" fill="hold"/>
                                        <p:tgtEl>
                                          <p:spTgt spid="1026"/>
                                        </p:tgtEl>
                                        <p:attrNameLst>
                                          <p:attrName>ppt_h</p:attrName>
                                        </p:attrNameLst>
                                      </p:cBhvr>
                                      <p:tavLst>
                                        <p:tav tm="0">
                                          <p:val>
                                            <p:strVal val="#ppt_h"/>
                                          </p:val>
                                        </p:tav>
                                        <p:tav tm="100000">
                                          <p:val>
                                            <p:strVal val="#ppt_h"/>
                                          </p:val>
                                        </p:tav>
                                      </p:tavLst>
                                    </p:anim>
                                    <p:animEffect transition="in" filter="fade">
                                      <p:cBhvr>
                                        <p:cTn id="28"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6628" y="438912"/>
            <a:ext cx="10358510" cy="1088136"/>
          </a:xfrm>
        </p:spPr>
        <p:txBody>
          <a:bodyPr/>
          <a:lstStyle/>
          <a:p>
            <a:r>
              <a:rPr lang="fr-FR" b="1" dirty="0" smtClean="0">
                <a:effectLst>
                  <a:outerShdw blurRad="38100" dist="38100" dir="2700000" algn="tl">
                    <a:srgbClr val="000000">
                      <a:alpha val="43137"/>
                    </a:srgbClr>
                  </a:outerShdw>
                </a:effectLst>
              </a:rPr>
              <a:t>Les paradigmes de programmation</a:t>
            </a:r>
            <a:r>
              <a:rPr lang="fr-FR" sz="3600" b="1" dirty="0" smtClean="0">
                <a:effectLst>
                  <a:outerShdw blurRad="38100" dist="38100" dir="2700000" algn="tl">
                    <a:srgbClr val="000000">
                      <a:alpha val="43137"/>
                    </a:srgbClr>
                  </a:outerShdw>
                </a:effectLst>
              </a:rPr>
              <a:t/>
            </a:r>
            <a:br>
              <a:rPr lang="fr-FR" sz="3600" b="1" dirty="0" smtClean="0">
                <a:effectLst>
                  <a:outerShdw blurRad="38100" dist="38100" dir="2700000" algn="tl">
                    <a:srgbClr val="000000">
                      <a:alpha val="43137"/>
                    </a:srgbClr>
                  </a:outerShdw>
                </a:effectLst>
              </a:rPr>
            </a:br>
            <a:endParaRPr lang="fr-FR" dirty="0"/>
          </a:p>
        </p:txBody>
      </p:sp>
      <p:sp>
        <p:nvSpPr>
          <p:cNvPr id="3" name="Espace réservé du contenu 2"/>
          <p:cNvSpPr>
            <a:spLocks noGrp="1"/>
          </p:cNvSpPr>
          <p:nvPr>
            <p:ph idx="1"/>
          </p:nvPr>
        </p:nvSpPr>
        <p:spPr/>
        <p:txBody>
          <a:bodyPr/>
          <a:lstStyle/>
          <a:p>
            <a:endParaRPr lang="fr-FR"/>
          </a:p>
        </p:txBody>
      </p:sp>
      <p:pic>
        <p:nvPicPr>
          <p:cNvPr id="2050" name="Picture 2" descr="C:\Users\acer\Desktop\Capture.PNG"/>
          <p:cNvPicPr>
            <a:picLocks noChangeAspect="1" noChangeArrowheads="1"/>
          </p:cNvPicPr>
          <p:nvPr/>
        </p:nvPicPr>
        <p:blipFill>
          <a:blip r:embed="rId2"/>
          <a:srcRect/>
          <a:stretch>
            <a:fillRect/>
          </a:stretch>
        </p:blipFill>
        <p:spPr bwMode="auto">
          <a:xfrm>
            <a:off x="1308066" y="1643050"/>
            <a:ext cx="9644130" cy="453218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strVal val="#ppt_w*0.70"/>
                                          </p:val>
                                        </p:tav>
                                        <p:tav tm="100000">
                                          <p:val>
                                            <p:strVal val="#ppt_w"/>
                                          </p:val>
                                        </p:tav>
                                      </p:tavLst>
                                    </p:anim>
                                    <p:anim calcmode="lin" valueType="num">
                                      <p:cBhvr>
                                        <p:cTn id="8" dur="1000" fill="hold"/>
                                        <p:tgtEl>
                                          <p:spTgt spid="2050"/>
                                        </p:tgtEl>
                                        <p:attrNameLst>
                                          <p:attrName>ppt_h</p:attrName>
                                        </p:attrNameLst>
                                      </p:cBhvr>
                                      <p:tavLst>
                                        <p:tav tm="0">
                                          <p:val>
                                            <p:strVal val="#ppt_h"/>
                                          </p:val>
                                        </p:tav>
                                        <p:tav tm="100000">
                                          <p:val>
                                            <p:strVal val="#ppt_h"/>
                                          </p:val>
                                        </p:tav>
                                      </p:tavLst>
                                    </p:anim>
                                    <p:animEffect transition="in" filter="fade">
                                      <p:cBhvr>
                                        <p:cTn id="9" dur="1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742950" indent="-742950">
              <a:buFont typeface="+mj-lt"/>
              <a:buAutoNum type="alphaUcPeriod"/>
            </a:pPr>
            <a:r>
              <a:rPr lang="fr-FR" sz="3600" b="1" dirty="0" smtClean="0"/>
              <a:t> </a:t>
            </a:r>
            <a:r>
              <a:rPr lang="fr-FR" sz="3600" b="1" u="sng" dirty="0" smtClean="0">
                <a:effectLst>
                  <a:outerShdw blurRad="38100" dist="38100" dir="2700000" algn="tl">
                    <a:srgbClr val="000000">
                      <a:alpha val="43137"/>
                    </a:srgbClr>
                  </a:outerShdw>
                </a:effectLst>
              </a:rPr>
              <a:t>La programmation orienté objet </a:t>
            </a:r>
            <a:endParaRPr lang="fr-FR" sz="2700" u="sng"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1340770" y="1673352"/>
            <a:ext cx="9897177" cy="4343400"/>
          </a:xfrm>
        </p:spPr>
        <p:txBody>
          <a:bodyPr/>
          <a:lstStyle/>
          <a:p>
            <a:r>
              <a:rPr lang="fr-FR" dirty="0" smtClean="0"/>
              <a:t>La programmation orientée objet POO est un paradigme de programmation qui s'articule autour d'objets et de données, plutôt que d'actions et de logique. Par le passé, un programme était une procédure qui récupérait des données en entrée, les traitait puis produisait des données en sortie mais maintenant la programmation oriente objet peut être défini par 3 concepts:</a:t>
            </a:r>
          </a:p>
          <a:p>
            <a:r>
              <a:rPr lang="fr-FR" i="1" dirty="0" smtClean="0"/>
              <a:t>Concept de </a:t>
            </a:r>
            <a:r>
              <a:rPr lang="fr-FR" b="1" i="1" dirty="0" smtClean="0"/>
              <a:t>modélisation</a:t>
            </a:r>
            <a:r>
              <a:rPr lang="fr-FR" i="1" dirty="0" smtClean="0"/>
              <a:t> à travers la notion de classe et </a:t>
            </a:r>
            <a:r>
              <a:rPr lang="fr-FR" b="1" i="1" dirty="0" smtClean="0"/>
              <a:t>d’instanciation</a:t>
            </a:r>
            <a:r>
              <a:rPr lang="fr-FR" i="1" dirty="0" smtClean="0"/>
              <a:t> de ces classes.</a:t>
            </a:r>
          </a:p>
          <a:p>
            <a:r>
              <a:rPr lang="fr-FR" i="1" dirty="0" smtClean="0"/>
              <a:t>Concept </a:t>
            </a:r>
            <a:r>
              <a:rPr lang="fr-FR" b="1" i="1" dirty="0" smtClean="0"/>
              <a:t>d’action</a:t>
            </a:r>
            <a:r>
              <a:rPr lang="fr-FR" i="1" dirty="0" smtClean="0"/>
              <a:t> à travers la notion d’envoi de messages et de méthodes à l’intérieur des objets.</a:t>
            </a:r>
            <a:endParaRPr lang="fr-FR" dirty="0" smtClean="0"/>
          </a:p>
          <a:p>
            <a:r>
              <a:rPr lang="fr-FR" i="1" dirty="0" smtClean="0"/>
              <a:t>Concept de construction par</a:t>
            </a:r>
            <a:r>
              <a:rPr lang="fr-FR" b="1" i="1" dirty="0" smtClean="0"/>
              <a:t> réutilisation et amélioration</a:t>
            </a:r>
            <a:r>
              <a:rPr lang="fr-FR" i="1" dirty="0" smtClean="0"/>
              <a:t> par l’utilisation de la notion d’héritage.</a:t>
            </a:r>
            <a:endParaRPr lang="fr-FR" dirty="0" smtClean="0"/>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8066" y="0"/>
            <a:ext cx="9507284" cy="1088136"/>
          </a:xfrm>
        </p:spPr>
        <p:txBody>
          <a:bodyPr/>
          <a:lstStyle/>
          <a:p>
            <a:pPr marL="514350" indent="-514350">
              <a:buFont typeface="+mj-lt"/>
              <a:buAutoNum type="alphaUcPeriod"/>
            </a:pPr>
            <a:r>
              <a:rPr lang="fr-FR" b="1" u="sng" dirty="0" smtClean="0">
                <a:effectLst>
                  <a:outerShdw blurRad="38100" dist="38100" dir="2700000" algn="tl">
                    <a:srgbClr val="000000">
                      <a:alpha val="43137"/>
                    </a:srgbClr>
                  </a:outerShdw>
                </a:effectLst>
              </a:rPr>
              <a:t>La programmation orienté objet </a:t>
            </a:r>
            <a:endParaRPr lang="fr-FR" dirty="0"/>
          </a:p>
        </p:txBody>
      </p:sp>
      <p:sp>
        <p:nvSpPr>
          <p:cNvPr id="3" name="Espace réservé du contenu 2"/>
          <p:cNvSpPr>
            <a:spLocks noGrp="1"/>
          </p:cNvSpPr>
          <p:nvPr>
            <p:ph idx="1"/>
          </p:nvPr>
        </p:nvSpPr>
        <p:spPr>
          <a:xfrm>
            <a:off x="736562" y="1357298"/>
            <a:ext cx="11072889" cy="5000660"/>
          </a:xfrm>
        </p:spPr>
        <p:txBody>
          <a:bodyPr>
            <a:normAutofit fontScale="92500" lnSpcReduction="20000"/>
          </a:bodyPr>
          <a:lstStyle/>
          <a:p>
            <a:r>
              <a:rPr lang="fr-FR" b="1" u="sng" dirty="0" smtClean="0"/>
              <a:t>les classes</a:t>
            </a:r>
            <a:r>
              <a:rPr lang="fr-FR" dirty="0" smtClean="0"/>
              <a:t/>
            </a:r>
            <a:br>
              <a:rPr lang="fr-FR" dirty="0" smtClean="0"/>
            </a:br>
            <a:r>
              <a:rPr lang="fr-FR" dirty="0" smtClean="0"/>
              <a:t>Une </a:t>
            </a:r>
            <a:r>
              <a:rPr lang="fr-FR" b="1" dirty="0" smtClean="0"/>
              <a:t>classe</a:t>
            </a:r>
            <a:r>
              <a:rPr lang="fr-FR" dirty="0" smtClean="0"/>
              <a:t> est une sorte de </a:t>
            </a:r>
            <a:r>
              <a:rPr lang="fr-FR" b="1" i="1" dirty="0" smtClean="0"/>
              <a:t>moule </a:t>
            </a:r>
            <a:r>
              <a:rPr lang="fr-FR" dirty="0" smtClean="0"/>
              <a:t> à partir duquel sont engendrés les objets qui s’appellent des </a:t>
            </a:r>
            <a:r>
              <a:rPr lang="fr-FR" b="1" i="1" dirty="0" smtClean="0"/>
              <a:t>instances</a:t>
            </a:r>
            <a:r>
              <a:rPr lang="fr-FR" dirty="0" smtClean="0"/>
              <a:t> de la classe considérée.</a:t>
            </a:r>
          </a:p>
          <a:p>
            <a:pPr>
              <a:buNone/>
            </a:pPr>
            <a:r>
              <a:rPr lang="fr-FR" dirty="0" smtClean="0"/>
              <a:t>Une classe est composée :</a:t>
            </a:r>
          </a:p>
          <a:p>
            <a:pPr marL="1171575">
              <a:buFont typeface="Wingdings" pitchFamily="2" charset="2"/>
              <a:buChar char="Ø"/>
            </a:pPr>
            <a:r>
              <a:rPr lang="fr-FR" b="1" dirty="0" smtClean="0"/>
              <a:t>D’attributs (ou champs, ou variables d’instances).</a:t>
            </a:r>
            <a:r>
              <a:rPr lang="fr-FR" dirty="0" smtClean="0"/>
              <a:t/>
            </a:r>
            <a:br>
              <a:rPr lang="fr-FR" dirty="0" smtClean="0"/>
            </a:br>
            <a:r>
              <a:rPr lang="fr-FR" i="1" dirty="0" smtClean="0"/>
              <a:t>Les attributs de la classe décrivent la structure de ses instances (les objets).</a:t>
            </a:r>
            <a:r>
              <a:rPr lang="fr-FR" dirty="0" smtClean="0"/>
              <a:t> </a:t>
            </a:r>
          </a:p>
          <a:p>
            <a:pPr marL="1171575">
              <a:buFont typeface="Wingdings" pitchFamily="2" charset="2"/>
              <a:buChar char="Ø"/>
            </a:pPr>
            <a:r>
              <a:rPr lang="fr-FR" dirty="0" smtClean="0"/>
              <a:t> </a:t>
            </a:r>
            <a:r>
              <a:rPr lang="fr-FR" b="1" dirty="0" smtClean="0"/>
              <a:t>De méthodes (ou opérations de la classe).</a:t>
            </a:r>
            <a:r>
              <a:rPr lang="fr-FR" dirty="0" smtClean="0"/>
              <a:t/>
            </a:r>
            <a:br>
              <a:rPr lang="fr-FR" dirty="0" smtClean="0"/>
            </a:br>
            <a:r>
              <a:rPr lang="fr-FR" i="1" dirty="0" smtClean="0"/>
              <a:t>Les méthodes décrivent les opérations qui sont applicables aux instances de la classe</a:t>
            </a:r>
            <a:r>
              <a:rPr lang="fr-FR" dirty="0" smtClean="0"/>
              <a:t>.</a:t>
            </a:r>
          </a:p>
          <a:p>
            <a:r>
              <a:rPr lang="fr-FR" b="1" u="sng" dirty="0" smtClean="0"/>
              <a:t>Encapsulation</a:t>
            </a:r>
            <a:r>
              <a:rPr lang="fr-FR" dirty="0" smtClean="0"/>
              <a:t>  </a:t>
            </a:r>
            <a:br>
              <a:rPr lang="fr-FR" dirty="0" smtClean="0"/>
            </a:br>
            <a:r>
              <a:rPr lang="fr-FR" dirty="0" smtClean="0"/>
              <a:t>c’est le fait de réunir à l'intérieur d'une même entité (</a:t>
            </a:r>
            <a:r>
              <a:rPr lang="fr-FR" i="1" dirty="0" smtClean="0"/>
              <a:t>objet</a:t>
            </a:r>
            <a:r>
              <a:rPr lang="fr-FR" dirty="0" smtClean="0"/>
              <a:t>) le code (</a:t>
            </a:r>
            <a:r>
              <a:rPr lang="fr-FR" i="1" dirty="0" smtClean="0"/>
              <a:t>méthodes</a:t>
            </a:r>
            <a:r>
              <a:rPr lang="fr-FR" dirty="0" smtClean="0"/>
              <a:t>) + données (</a:t>
            </a:r>
            <a:r>
              <a:rPr lang="fr-FR" i="1" dirty="0" smtClean="0"/>
              <a:t>champs</a:t>
            </a:r>
            <a:r>
              <a:rPr lang="fr-FR" dirty="0" smtClean="0"/>
              <a:t>). Il est donc possible de masquer les informations d'un objet aux autres objets.</a:t>
            </a:r>
          </a:p>
          <a:p>
            <a:pPr>
              <a:buNone/>
            </a:pPr>
            <a:r>
              <a:rPr lang="fr-FR" i="1" dirty="0" smtClean="0"/>
              <a:t>2 niveaux d’encapsulation</a:t>
            </a:r>
            <a:r>
              <a:rPr lang="fr-FR" dirty="0" smtClean="0"/>
              <a:t> :</a:t>
            </a:r>
          </a:p>
          <a:p>
            <a:r>
              <a:rPr lang="fr-FR" b="1" u="sng" dirty="0" smtClean="0"/>
              <a:t>Privé  </a:t>
            </a:r>
            <a:r>
              <a:rPr lang="fr-FR" dirty="0" smtClean="0"/>
              <a:t>les champs et les méthodes masqués sont dans la partie privée de l’objet.</a:t>
            </a:r>
          </a:p>
          <a:p>
            <a:r>
              <a:rPr lang="fr-FR" b="1" u="sng" dirty="0" smtClean="0"/>
              <a:t>Public </a:t>
            </a:r>
            <a:r>
              <a:rPr lang="fr-FR" dirty="0" smtClean="0"/>
              <a:t>les champs et les méthodes visibles sont dans la partie interface de l’objet.</a:t>
            </a:r>
          </a:p>
          <a:p>
            <a:pPr marL="228600">
              <a:buNone/>
            </a:pPr>
            <a:endParaRPr lang="fr-FR" u="sng"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heckerboard(across)">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heckerboard(across)">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checkerboard(across)">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lphaUcPeriod"/>
            </a:pPr>
            <a:r>
              <a:rPr lang="fr-FR" sz="3600" b="1" dirty="0" smtClean="0"/>
              <a:t> </a:t>
            </a:r>
            <a:r>
              <a:rPr lang="fr-FR" sz="3600" b="1" u="sng" dirty="0" smtClean="0">
                <a:effectLst>
                  <a:outerShdw blurRad="38100" dist="38100" dir="2700000" algn="tl">
                    <a:srgbClr val="000000">
                      <a:alpha val="43137"/>
                    </a:srgbClr>
                  </a:outerShdw>
                </a:effectLst>
              </a:rPr>
              <a:t>La programmation orienté objet </a:t>
            </a:r>
            <a:endParaRPr lang="fr-FR" dirty="0"/>
          </a:p>
        </p:txBody>
      </p:sp>
      <p:sp>
        <p:nvSpPr>
          <p:cNvPr id="3" name="Espace réservé du contenu 2"/>
          <p:cNvSpPr>
            <a:spLocks noGrp="1"/>
          </p:cNvSpPr>
          <p:nvPr>
            <p:ph idx="1"/>
          </p:nvPr>
        </p:nvSpPr>
        <p:spPr>
          <a:xfrm>
            <a:off x="1340770" y="5000636"/>
            <a:ext cx="10254367" cy="1428760"/>
          </a:xfrm>
        </p:spPr>
        <p:txBody>
          <a:bodyPr>
            <a:normAutofit/>
          </a:bodyPr>
          <a:lstStyle/>
          <a:p>
            <a:r>
              <a:rPr lang="fr-FR" dirty="0" smtClean="0"/>
              <a:t>Les méthodes  public ou privé de l'objet A accèdent et peuvent utiliser les méthodes et les champs public de B.</a:t>
            </a:r>
          </a:p>
          <a:p>
            <a:r>
              <a:rPr lang="fr-FR" dirty="0" smtClean="0"/>
              <a:t>Les méthodes  public ou privé de l'objet B accèdent et peuvent utiliser les méthodes et les champs public de A.</a:t>
            </a:r>
          </a:p>
          <a:p>
            <a:endParaRPr lang="fr-FR" dirty="0"/>
          </a:p>
        </p:txBody>
      </p:sp>
      <p:pic>
        <p:nvPicPr>
          <p:cNvPr id="1026" name="Picture 2" descr="C:\Users\acer\Desktop\Capture3.PNG"/>
          <p:cNvPicPr>
            <a:picLocks noChangeAspect="1" noChangeArrowheads="1"/>
          </p:cNvPicPr>
          <p:nvPr/>
        </p:nvPicPr>
        <p:blipFill>
          <a:blip r:embed="rId2"/>
          <a:srcRect/>
          <a:stretch>
            <a:fillRect/>
          </a:stretch>
        </p:blipFill>
        <p:spPr bwMode="auto">
          <a:xfrm>
            <a:off x="3236892" y="1714488"/>
            <a:ext cx="6745287" cy="3200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500"/>
                                        <p:tgtEl>
                                          <p:spTgt spid="3">
                                            <p:txEl>
                                              <p:pRg st="0" end="0"/>
                                            </p:txEl>
                                          </p:spTgt>
                                        </p:tgtEl>
                                      </p:cBhvr>
                                    </p:animEffect>
                                  </p:childTnLst>
                                </p:cTn>
                              </p:par>
                            </p:childTnLst>
                          </p:cTn>
                        </p:par>
                        <p:par>
                          <p:cTn id="12" fill="hold">
                            <p:stCondLst>
                              <p:cond delay="1000"/>
                            </p:stCondLst>
                            <p:childTnLst>
                              <p:par>
                                <p:cTn id="13" presetID="5" presetClass="entr" presetSubtype="1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6628" y="214290"/>
            <a:ext cx="9507284" cy="1088136"/>
          </a:xfrm>
        </p:spPr>
        <p:txBody>
          <a:bodyPr/>
          <a:lstStyle/>
          <a:p>
            <a:pPr marL="742950" indent="-742950">
              <a:buFont typeface="+mj-lt"/>
              <a:buAutoNum type="alphaUcPeriod"/>
            </a:pPr>
            <a:r>
              <a:rPr lang="fr-FR" sz="3600" b="1" dirty="0" smtClean="0"/>
              <a:t> </a:t>
            </a:r>
            <a:r>
              <a:rPr lang="fr-FR" sz="3600" b="1" u="sng" dirty="0" smtClean="0">
                <a:effectLst>
                  <a:outerShdw blurRad="38100" dist="38100" dir="2700000" algn="tl">
                    <a:srgbClr val="000000">
                      <a:alpha val="43137"/>
                    </a:srgbClr>
                  </a:outerShdw>
                </a:effectLst>
              </a:rPr>
              <a:t>La programmation orienté objet </a:t>
            </a:r>
            <a:endParaRPr lang="fr-FR" dirty="0"/>
          </a:p>
        </p:txBody>
      </p:sp>
      <p:sp>
        <p:nvSpPr>
          <p:cNvPr id="3" name="Espace réservé du contenu 2"/>
          <p:cNvSpPr>
            <a:spLocks noGrp="1"/>
          </p:cNvSpPr>
          <p:nvPr>
            <p:ph idx="1"/>
          </p:nvPr>
        </p:nvSpPr>
        <p:spPr>
          <a:xfrm>
            <a:off x="1022314" y="1357298"/>
            <a:ext cx="10715699" cy="5143536"/>
          </a:xfrm>
        </p:spPr>
        <p:txBody>
          <a:bodyPr>
            <a:normAutofit/>
          </a:bodyPr>
          <a:lstStyle/>
          <a:p>
            <a:r>
              <a:rPr lang="fr-FR" dirty="0" smtClean="0"/>
              <a:t>Dans  POO il existe une particularité dans la façon d’organiser ses classes : l’héritage de propriétés. L’objectif est de construire de nouvelles classes en </a:t>
            </a:r>
            <a:r>
              <a:rPr lang="fr-FR" b="1" dirty="0" smtClean="0"/>
              <a:t>réutilisant</a:t>
            </a:r>
            <a:r>
              <a:rPr lang="fr-FR" dirty="0" smtClean="0"/>
              <a:t> des attributs et des méthodes de classes déjà existantes.</a:t>
            </a:r>
          </a:p>
          <a:p>
            <a:r>
              <a:rPr lang="fr-FR" dirty="0" smtClean="0"/>
              <a:t> C’est un mécanisme très puissant qui permet de décrire des structures génériques en transmettant depuis l’intérieur d’une même classe toutes les propriétés communes à toutes les " sous-classes " de cette classe. Par construction toutes les sous-classes d’une même classe possèdent toutes les attributs et les méthodes de leur classe parent.</a:t>
            </a:r>
          </a:p>
          <a:p>
            <a:r>
              <a:rPr lang="fr-FR" dirty="0" smtClean="0"/>
              <a:t> Les attributs et les méthodes peuvent être modifiés au niveau de la sous-classe et Il peut y avoir des attributs et des méthodes supplémentaires dans une sous-classe.</a:t>
            </a:r>
          </a:p>
          <a:p>
            <a:endParaRPr lang="fr-FR"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2">
  <a:themeElements>
    <a:clrScheme name="Sheer Green">
      <a:dk1>
        <a:srgbClr val="624D38"/>
      </a:dk1>
      <a:lt1>
        <a:srgbClr val="FFFFFF"/>
      </a:lt1>
      <a:dk2>
        <a:srgbClr val="404040"/>
      </a:dk2>
      <a:lt2>
        <a:srgbClr val="F2F2E2"/>
      </a:lt2>
      <a:accent1>
        <a:srgbClr val="72C23C"/>
      </a:accent1>
      <a:accent2>
        <a:srgbClr val="F4CC20"/>
      </a:accent2>
      <a:accent3>
        <a:srgbClr val="53B6BB"/>
      </a:accent3>
      <a:accent4>
        <a:srgbClr val="BA7CC0"/>
      </a:accent4>
      <a:accent5>
        <a:srgbClr val="ED635A"/>
      </a:accent5>
      <a:accent6>
        <a:srgbClr val="EE9B40"/>
      </a:accent6>
      <a:hlink>
        <a:srgbClr val="53B6BB"/>
      </a:hlink>
      <a:folHlink>
        <a:srgbClr val="B68DC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solidFill>
          <a:schemeClr val="accent1">
            <a:lumMod val="60000"/>
            <a:lumOff val="40000"/>
          </a:schemeClr>
        </a:solidFill>
        <a:ln>
          <a:noFill/>
        </a:ln>
      </a:spPr>
      <a:bodyPr rtlCol="0" anchor="ctr"/>
      <a:lstStyle>
        <a:defPPr algn="ctr">
          <a:defRPr dirty="0" err="1" smtClean="0">
            <a:solidFill>
              <a:schemeClr val="tx1">
                <a:lumMod val="50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hème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hème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220E13-D325-4A9E-AA7A-0D1409275EB9}">
  <ds:schemaRefs>
    <ds:schemaRef ds:uri="http://purl.org/dc/dcmitype/"/>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purl.org/dc/terms/"/>
    <ds:schemaRef ds:uri="http://www.w3.org/XML/1998/namespace"/>
    <ds:schemaRef ds:uri="40262f94-9f35-4ac3-9a90-690165a166b7"/>
    <ds:schemaRef ds:uri="a4f35948-e619-41b3-aa29-22878b09cfd2"/>
    <ds:schemaRef ds:uri="http://schemas.microsoft.com/office/2006/metadata/properties"/>
  </ds:schemaRefs>
</ds:datastoreItem>
</file>

<file path=customXml/itemProps2.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3.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Thème2</Template>
  <TotalTime>5157</TotalTime>
  <Words>1882</Words>
  <Application>Microsoft Office PowerPoint</Application>
  <PresentationFormat>Personnalisé</PresentationFormat>
  <Paragraphs>193</Paragraphs>
  <Slides>29</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Century Gothic</vt:lpstr>
      <vt:lpstr>Franklin Gothic Medium</vt:lpstr>
      <vt:lpstr>Wingdings</vt:lpstr>
      <vt:lpstr>Thème2</vt:lpstr>
      <vt:lpstr>Présentation PowerPoint</vt:lpstr>
      <vt:lpstr>Cours 1</vt:lpstr>
      <vt:lpstr>Introduction </vt:lpstr>
      <vt:lpstr>Qu'es que un paradigme de programmation  </vt:lpstr>
      <vt:lpstr>Les paradigmes de programmation </vt:lpstr>
      <vt:lpstr> La programmation orienté objet </vt:lpstr>
      <vt:lpstr>La programmation orienté objet </vt:lpstr>
      <vt:lpstr> La programmation orienté objet </vt:lpstr>
      <vt:lpstr> La programmation orienté objet </vt:lpstr>
      <vt:lpstr> La programmation orienté objet </vt:lpstr>
      <vt:lpstr> La programmation orienté objet </vt:lpstr>
      <vt:lpstr> La programmation orienté objet </vt:lpstr>
      <vt:lpstr>La programmation Logique</vt:lpstr>
      <vt:lpstr>La programmation Logique</vt:lpstr>
      <vt:lpstr>La programmation Logique</vt:lpstr>
      <vt:lpstr>La programmation Logique</vt:lpstr>
      <vt:lpstr>La programmation Logique</vt:lpstr>
      <vt:lpstr>La programmation Logique</vt:lpstr>
      <vt:lpstr>La programmation Logique</vt:lpstr>
      <vt:lpstr>La programmation Fonctionnel</vt:lpstr>
      <vt:lpstr>La programmation Fonctionnel</vt:lpstr>
      <vt:lpstr>La programmation Fonctionnel</vt:lpstr>
      <vt:lpstr>La programmation Fonctionnel</vt:lpstr>
      <vt:lpstr>La Programmation multi-agents :</vt:lpstr>
      <vt:lpstr>La Programmation multi-agents :</vt:lpstr>
      <vt:lpstr>La Programmation multi-agents :</vt:lpstr>
      <vt:lpstr>La Programmation multi-agents :</vt:lpstr>
      <vt:lpstr>La Programmation Concurrente :</vt:lpstr>
      <vt:lpstr>La Programmation Concurrente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Toshiba</cp:lastModifiedBy>
  <cp:revision>189</cp:revision>
  <dcterms:created xsi:type="dcterms:W3CDTF">2019-02-08T19:55:36Z</dcterms:created>
  <dcterms:modified xsi:type="dcterms:W3CDTF">2023-11-25T17:54:30Z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