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29" r:id="rId2"/>
    <p:sldId id="260" r:id="rId3"/>
    <p:sldId id="261" r:id="rId4"/>
    <p:sldId id="262" r:id="rId5"/>
    <p:sldId id="265" r:id="rId6"/>
    <p:sldId id="267" r:id="rId7"/>
    <p:sldId id="310" r:id="rId8"/>
    <p:sldId id="268" r:id="rId9"/>
    <p:sldId id="269" r:id="rId10"/>
    <p:sldId id="270" r:id="rId11"/>
    <p:sldId id="271" r:id="rId12"/>
    <p:sldId id="272" r:id="rId13"/>
    <p:sldId id="273" r:id="rId14"/>
    <p:sldId id="274" r:id="rId15"/>
    <p:sldId id="278" r:id="rId16"/>
    <p:sldId id="325" r:id="rId17"/>
    <p:sldId id="275" r:id="rId18"/>
    <p:sldId id="276" r:id="rId19"/>
    <p:sldId id="277" r:id="rId20"/>
    <p:sldId id="311" r:id="rId21"/>
    <p:sldId id="313" r:id="rId22"/>
    <p:sldId id="266" r:id="rId23"/>
    <p:sldId id="279" r:id="rId24"/>
    <p:sldId id="280" r:id="rId25"/>
    <p:sldId id="281" r:id="rId26"/>
    <p:sldId id="282" r:id="rId27"/>
    <p:sldId id="283" r:id="rId28"/>
    <p:sldId id="284" r:id="rId29"/>
    <p:sldId id="314"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10D5F0-67E7-4067-B660-4010CC44CDBB}" type="datetimeFigureOut">
              <a:rPr lang="fr-FR" smtClean="0"/>
              <a:t>10/01/2024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9C9CD9-EB6F-4743-AA17-213AC7DB3E55}" type="slidenum">
              <a:rPr lang="fr-FR" smtClean="0"/>
              <a:t>‹N°›</a:t>
            </a:fld>
            <a:endParaRPr lang="fr-FR"/>
          </a:p>
        </p:txBody>
      </p:sp>
    </p:spTree>
    <p:extLst>
      <p:ext uri="{BB962C8B-B14F-4D97-AF65-F5344CB8AC3E}">
        <p14:creationId xmlns:p14="http://schemas.microsoft.com/office/powerpoint/2010/main" val="2016958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7E0DEBE-0F14-4023-858E-7CD61E1EB637}" type="datetimeFigureOut">
              <a:rPr lang="fr-FR" smtClean="0"/>
              <a:t>10/01/2024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1243424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7E0DEBE-0F14-4023-858E-7CD61E1EB637}" type="datetimeFigureOut">
              <a:rPr lang="fr-FR" smtClean="0"/>
              <a:t>10/01/2024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3094733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77E0DEBE-0F14-4023-858E-7CD61E1EB637}" type="datetimeFigureOut">
              <a:rPr lang="fr-FR" smtClean="0"/>
              <a:t>10/01/2024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2049657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7E0DEBE-0F14-4023-858E-7CD61E1EB637}" type="datetimeFigureOut">
              <a:rPr lang="fr-FR" smtClean="0"/>
              <a:t>10/01/2024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3461585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7E0DEBE-0F14-4023-858E-7CD61E1EB637}" type="datetimeFigureOut">
              <a:rPr lang="fr-FR" smtClean="0"/>
              <a:t>10/01/2024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894292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7E0DEBE-0F14-4023-858E-7CD61E1EB637}" type="datetimeFigureOut">
              <a:rPr lang="fr-FR" smtClean="0"/>
              <a:t>10/01/2024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162086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7E0DEBE-0F14-4023-858E-7CD61E1EB637}" type="datetimeFigureOut">
              <a:rPr lang="fr-FR" smtClean="0"/>
              <a:t>10/01/2024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2829119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7E0DEBE-0F14-4023-858E-7CD61E1EB637}" type="datetimeFigureOut">
              <a:rPr lang="fr-FR" smtClean="0"/>
              <a:t>10/01/2024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107140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7E0DEBE-0F14-4023-858E-7CD61E1EB637}" type="datetimeFigureOut">
              <a:rPr lang="fr-FR" smtClean="0"/>
              <a:t>10/01/2024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2544973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7E0DEBE-0F14-4023-858E-7CD61E1EB637}" type="datetimeFigureOut">
              <a:rPr lang="fr-FR" smtClean="0"/>
              <a:t>10/01/2024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2147666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7E0DEBE-0F14-4023-858E-7CD61E1EB637}" type="datetimeFigureOut">
              <a:rPr lang="fr-FR" smtClean="0"/>
              <a:t>10/01/2024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79C8BE-8FAC-4D4B-8EFD-E2EEAA04045D}" type="slidenum">
              <a:rPr lang="fr-FR" smtClean="0"/>
              <a:t>‹N°›</a:t>
            </a:fld>
            <a:endParaRPr lang="fr-FR"/>
          </a:p>
        </p:txBody>
      </p:sp>
    </p:spTree>
    <p:extLst>
      <p:ext uri="{BB962C8B-B14F-4D97-AF65-F5344CB8AC3E}">
        <p14:creationId xmlns:p14="http://schemas.microsoft.com/office/powerpoint/2010/main" val="2491629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E0DEBE-0F14-4023-858E-7CD61E1EB637}" type="datetimeFigureOut">
              <a:rPr lang="fr-FR" smtClean="0"/>
              <a:t>10/01/2024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79C8BE-8FAC-4D4B-8EFD-E2EEAA04045D}" type="slidenum">
              <a:rPr lang="fr-FR" smtClean="0"/>
              <a:t>‹N°›</a:t>
            </a:fld>
            <a:endParaRPr lang="fr-FR"/>
          </a:p>
        </p:txBody>
      </p:sp>
    </p:spTree>
    <p:extLst>
      <p:ext uri="{BB962C8B-B14F-4D97-AF65-F5344CB8AC3E}">
        <p14:creationId xmlns:p14="http://schemas.microsoft.com/office/powerpoint/2010/main" val="1410532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23528" y="476673"/>
            <a:ext cx="8424936" cy="2880320"/>
          </a:xfrm>
        </p:spPr>
        <p:txBody>
          <a:bodyPr>
            <a:normAutofit/>
          </a:bodyPr>
          <a:lstStyle/>
          <a:p>
            <a:pPr rtl="1"/>
            <a:r>
              <a:rPr lang="ar-DZ" sz="5400" b="1" u="sng" dirty="0" smtClean="0"/>
              <a:t>محاضرة </a:t>
            </a:r>
            <a:r>
              <a:rPr lang="ar-DZ" sz="5400" b="1" u="sng" dirty="0" smtClean="0"/>
              <a:t>رقم/</a:t>
            </a:r>
            <a:r>
              <a:rPr lang="fr-FR" sz="5400" b="1" u="sng" dirty="0" smtClean="0"/>
              <a:t>09</a:t>
            </a:r>
            <a:r>
              <a:rPr lang="ar-DZ" sz="5400" b="1" u="sng" dirty="0" smtClean="0"/>
              <a:t/>
            </a:r>
            <a:br>
              <a:rPr lang="ar-DZ" sz="5400" b="1" u="sng" dirty="0" smtClean="0"/>
            </a:br>
            <a:r>
              <a:rPr lang="ar-DZ" sz="5400" b="1" u="sng" dirty="0" smtClean="0"/>
              <a:t>الوقاية من النزاعات الجماعية للعمل وتسويتها</a:t>
            </a:r>
            <a:endParaRPr lang="fr-FR" sz="5400" b="1" u="sng" dirty="0"/>
          </a:p>
        </p:txBody>
      </p:sp>
      <p:sp>
        <p:nvSpPr>
          <p:cNvPr id="3" name="Sous-titre 2"/>
          <p:cNvSpPr>
            <a:spLocks noGrp="1"/>
          </p:cNvSpPr>
          <p:nvPr>
            <p:ph type="subTitle" idx="1"/>
          </p:nvPr>
        </p:nvSpPr>
        <p:spPr>
          <a:xfrm>
            <a:off x="755576" y="4365104"/>
            <a:ext cx="7560840" cy="1273696"/>
          </a:xfrm>
        </p:spPr>
        <p:txBody>
          <a:bodyPr>
            <a:noAutofit/>
          </a:bodyPr>
          <a:lstStyle/>
          <a:p>
            <a:pPr rtl="1"/>
            <a:r>
              <a:rPr lang="ar-DZ" dirty="0"/>
              <a:t>محاضرة لطلبة السنة </a:t>
            </a:r>
            <a:r>
              <a:rPr lang="ar-DZ" dirty="0" smtClean="0"/>
              <a:t>الاولى </a:t>
            </a:r>
            <a:r>
              <a:rPr lang="ar-DZ" dirty="0"/>
              <a:t>ماستر </a:t>
            </a:r>
            <a:r>
              <a:rPr lang="ar-DZ" dirty="0" smtClean="0"/>
              <a:t>طاقة ومناجم</a:t>
            </a:r>
            <a:endParaRPr lang="fr-FR" dirty="0" smtClean="0"/>
          </a:p>
          <a:p>
            <a:pPr rtl="1"/>
            <a:r>
              <a:rPr lang="ar-DZ" dirty="0" smtClean="0">
                <a:solidFill>
                  <a:prstClr val="black">
                    <a:tint val="75000"/>
                  </a:prstClr>
                </a:solidFill>
              </a:rPr>
              <a:t>مقياس/ </a:t>
            </a:r>
            <a:r>
              <a:rPr lang="ar-DZ" dirty="0" smtClean="0">
                <a:solidFill>
                  <a:prstClr val="black">
                    <a:tint val="75000"/>
                  </a:prstClr>
                </a:solidFill>
              </a:rPr>
              <a:t>منازعات العمل</a:t>
            </a:r>
            <a:r>
              <a:rPr lang="ar-DZ" dirty="0" smtClean="0"/>
              <a:t> </a:t>
            </a:r>
            <a:endParaRPr lang="ar-DZ" dirty="0"/>
          </a:p>
          <a:p>
            <a:pPr rtl="1"/>
            <a:r>
              <a:rPr lang="ar-DZ" dirty="0"/>
              <a:t>الاستاذ/ محمد جبالي</a:t>
            </a:r>
          </a:p>
          <a:p>
            <a:pPr rtl="1"/>
            <a:endParaRPr lang="fr-FR" dirty="0"/>
          </a:p>
        </p:txBody>
      </p:sp>
    </p:spTree>
    <p:extLst>
      <p:ext uri="{BB962C8B-B14F-4D97-AF65-F5344CB8AC3E}">
        <p14:creationId xmlns:p14="http://schemas.microsoft.com/office/powerpoint/2010/main" val="2590229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332657"/>
            <a:ext cx="7772400" cy="936103"/>
          </a:xfrm>
        </p:spPr>
        <p:txBody>
          <a:bodyPr/>
          <a:lstStyle/>
          <a:p>
            <a:pPr rtl="1"/>
            <a:r>
              <a:rPr lang="ar-DZ" b="1" u="sng" dirty="0" smtClean="0"/>
              <a:t>القانون رقم 23-08</a:t>
            </a:r>
            <a:endParaRPr lang="fr-FR" b="1" u="sng" dirty="0"/>
          </a:p>
        </p:txBody>
      </p:sp>
      <p:sp>
        <p:nvSpPr>
          <p:cNvPr id="3" name="Sous-titre 2"/>
          <p:cNvSpPr>
            <a:spLocks noGrp="1"/>
          </p:cNvSpPr>
          <p:nvPr>
            <p:ph type="subTitle" idx="1"/>
          </p:nvPr>
        </p:nvSpPr>
        <p:spPr>
          <a:xfrm>
            <a:off x="683568" y="1196752"/>
            <a:ext cx="7632848" cy="4442048"/>
          </a:xfrm>
        </p:spPr>
        <p:txBody>
          <a:bodyPr/>
          <a:lstStyle/>
          <a:p>
            <a:pPr rtl="1"/>
            <a:endParaRPr lang="ar-DZ" dirty="0" smtClean="0"/>
          </a:p>
          <a:p>
            <a:pPr rtl="1"/>
            <a:r>
              <a:rPr lang="ar-DZ" dirty="0" smtClean="0"/>
              <a:t>مؤرخ في 21 جوان 2023 يتعلق بالوقاية من النزاعات الجماعية للعمل وتسويتها وممارسة حق الاضراب</a:t>
            </a:r>
          </a:p>
          <a:p>
            <a:pPr rtl="1"/>
            <a:r>
              <a:rPr lang="ar-DZ" dirty="0" smtClean="0"/>
              <a:t>ج ر عدد 42 لسنة 2023</a:t>
            </a:r>
          </a:p>
          <a:p>
            <a:pPr rtl="1"/>
            <a:r>
              <a:rPr lang="ar-DZ" dirty="0" smtClean="0"/>
              <a:t>يلغي ويعوض القانون رقم 90-02 المؤرخ في 06 فيفري 1990 المتعلق بالوقاية من النزاعات الجماعية في العمل وتسويتها وممارسة حق الاضراب، ج ر عدد 06 لسنة 1990، المعدل والمتمم  </a:t>
            </a:r>
            <a:endParaRPr lang="ar-DZ" dirty="0"/>
          </a:p>
        </p:txBody>
      </p:sp>
    </p:spTree>
    <p:extLst>
      <p:ext uri="{BB962C8B-B14F-4D97-AF65-F5344CB8AC3E}">
        <p14:creationId xmlns:p14="http://schemas.microsoft.com/office/powerpoint/2010/main" val="1836125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b="1" u="sng" dirty="0" smtClean="0"/>
              <a:t>تقسيمات القانون 23-08</a:t>
            </a:r>
            <a:endParaRPr lang="fr-FR" b="1" u="sng" dirty="0"/>
          </a:p>
        </p:txBody>
      </p:sp>
      <p:sp>
        <p:nvSpPr>
          <p:cNvPr id="3" name="Espace réservé du contenu 2"/>
          <p:cNvSpPr>
            <a:spLocks noGrp="1"/>
          </p:cNvSpPr>
          <p:nvPr>
            <p:ph idx="1"/>
          </p:nvPr>
        </p:nvSpPr>
        <p:spPr/>
        <p:txBody>
          <a:bodyPr>
            <a:normAutofit/>
          </a:bodyPr>
          <a:lstStyle/>
          <a:p>
            <a:pPr marL="0" indent="0" algn="r" rtl="1">
              <a:buNone/>
            </a:pPr>
            <a:r>
              <a:rPr lang="ar-DZ" dirty="0" smtClean="0"/>
              <a:t> يشتمل القانون على 5 ابواب:</a:t>
            </a:r>
          </a:p>
          <a:p>
            <a:pPr algn="r" rtl="1"/>
            <a:r>
              <a:rPr lang="ar-DZ" u="sng" dirty="0" smtClean="0"/>
              <a:t>الباب الاول</a:t>
            </a:r>
            <a:r>
              <a:rPr lang="ar-DZ" dirty="0" smtClean="0"/>
              <a:t> خاص بالأحكام العامة</a:t>
            </a:r>
          </a:p>
          <a:p>
            <a:pPr algn="r" rtl="1"/>
            <a:r>
              <a:rPr lang="ar-DZ" u="sng" dirty="0" smtClean="0"/>
              <a:t>الباب الثاني</a:t>
            </a:r>
            <a:r>
              <a:rPr lang="ar-DZ" dirty="0" smtClean="0"/>
              <a:t> خاص بالوقاية من النزاعات الجماعية للعمل وتسويتها</a:t>
            </a:r>
          </a:p>
          <a:p>
            <a:pPr algn="r" rtl="1"/>
            <a:r>
              <a:rPr lang="ar-DZ" u="sng" dirty="0" smtClean="0"/>
              <a:t>الباب الثالث</a:t>
            </a:r>
            <a:r>
              <a:rPr lang="ar-DZ" dirty="0" smtClean="0"/>
              <a:t> خاص بممارسة حق الاضراب</a:t>
            </a:r>
          </a:p>
          <a:p>
            <a:pPr algn="r" rtl="1"/>
            <a:r>
              <a:rPr lang="ar-DZ" u="sng" dirty="0" smtClean="0"/>
              <a:t>الباب الرابع</a:t>
            </a:r>
            <a:r>
              <a:rPr lang="ar-DZ" dirty="0" smtClean="0"/>
              <a:t> خاص بالأحكام الجزائية</a:t>
            </a:r>
          </a:p>
          <a:p>
            <a:pPr algn="r" rtl="1"/>
            <a:r>
              <a:rPr lang="ar-DZ" u="sng" dirty="0" smtClean="0"/>
              <a:t>الباب الخامس</a:t>
            </a:r>
            <a:r>
              <a:rPr lang="ar-DZ" dirty="0" smtClean="0"/>
              <a:t> خاص بالأحكام الانتقالية والختامية</a:t>
            </a:r>
            <a:endParaRPr lang="fr-FR" dirty="0"/>
          </a:p>
        </p:txBody>
      </p:sp>
    </p:spTree>
    <p:extLst>
      <p:ext uri="{BB962C8B-B14F-4D97-AF65-F5344CB8AC3E}">
        <p14:creationId xmlns:p14="http://schemas.microsoft.com/office/powerpoint/2010/main" val="1655206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498178"/>
          </a:xfrm>
        </p:spPr>
        <p:txBody>
          <a:bodyPr>
            <a:normAutofit/>
          </a:bodyPr>
          <a:lstStyle/>
          <a:p>
            <a:r>
              <a:rPr lang="ar-DZ" b="1" u="sng" dirty="0" smtClean="0"/>
              <a:t>الوقاية من النزاعات الجماعية للعمل وتسويتها</a:t>
            </a:r>
            <a:endParaRPr lang="fr-FR" b="1" u="sng" dirty="0"/>
          </a:p>
        </p:txBody>
      </p:sp>
      <p:sp>
        <p:nvSpPr>
          <p:cNvPr id="3" name="Espace réservé du contenu 2"/>
          <p:cNvSpPr>
            <a:spLocks noGrp="1"/>
          </p:cNvSpPr>
          <p:nvPr>
            <p:ph idx="1"/>
          </p:nvPr>
        </p:nvSpPr>
        <p:spPr/>
        <p:txBody>
          <a:bodyPr/>
          <a:lstStyle/>
          <a:p>
            <a:pPr marL="0" indent="0" algn="just" rtl="1">
              <a:buNone/>
            </a:pPr>
            <a:endParaRPr lang="ar-DZ" dirty="0"/>
          </a:p>
          <a:p>
            <a:pPr marL="0" indent="0" algn="just" rtl="1">
              <a:buNone/>
            </a:pPr>
            <a:r>
              <a:rPr lang="ar-DZ" dirty="0" smtClean="0"/>
              <a:t>يميز القانون بالنسبة للوقاية من النزعات الجماعية للعمل وتسويتها بين:</a:t>
            </a:r>
          </a:p>
          <a:p>
            <a:pPr marL="0" indent="0" algn="just" rtl="1">
              <a:buNone/>
            </a:pPr>
            <a:r>
              <a:rPr lang="ar-DZ" dirty="0"/>
              <a:t> </a:t>
            </a:r>
            <a:r>
              <a:rPr lang="ar-DZ" b="1" dirty="0" smtClean="0"/>
              <a:t>اولا)</a:t>
            </a:r>
            <a:r>
              <a:rPr lang="ar-DZ" dirty="0" smtClean="0"/>
              <a:t> الوقاية من النزاعات الجماعية للعمل وتسويتها في الهيئات المستخدمة للقطاع الاقتصادي</a:t>
            </a:r>
          </a:p>
          <a:p>
            <a:pPr marL="0" indent="0" algn="just" rtl="1">
              <a:buNone/>
            </a:pPr>
            <a:r>
              <a:rPr lang="ar-DZ" b="1" dirty="0"/>
              <a:t> </a:t>
            </a:r>
            <a:r>
              <a:rPr lang="ar-DZ" b="1" dirty="0" smtClean="0"/>
              <a:t>ثانيا)</a:t>
            </a:r>
            <a:r>
              <a:rPr lang="ar-DZ" dirty="0" smtClean="0"/>
              <a:t> الوقاية من النزاعات الجماعية للعمل وتسويتها في المؤسسات والادارات العمومية </a:t>
            </a:r>
            <a:endParaRPr lang="fr-FR" dirty="0"/>
          </a:p>
        </p:txBody>
      </p:sp>
    </p:spTree>
    <p:extLst>
      <p:ext uri="{BB962C8B-B14F-4D97-AF65-F5344CB8AC3E}">
        <p14:creationId xmlns:p14="http://schemas.microsoft.com/office/powerpoint/2010/main" val="2535796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714202"/>
          </a:xfrm>
        </p:spPr>
        <p:txBody>
          <a:bodyPr>
            <a:normAutofit fontScale="90000"/>
          </a:bodyPr>
          <a:lstStyle/>
          <a:p>
            <a:r>
              <a:rPr lang="ar-DZ" b="1" u="sng" dirty="0" smtClean="0"/>
              <a:t>اولا) الوقاية من النزاعات الجماعية للعمل وتسويتها في الهيئات المستخدمة للقطاع الاقتصادي </a:t>
            </a:r>
            <a:endParaRPr lang="fr-FR" b="1" u="sng" dirty="0"/>
          </a:p>
        </p:txBody>
      </p:sp>
      <p:sp>
        <p:nvSpPr>
          <p:cNvPr id="3" name="Espace réservé du contenu 2"/>
          <p:cNvSpPr>
            <a:spLocks noGrp="1"/>
          </p:cNvSpPr>
          <p:nvPr>
            <p:ph idx="1"/>
          </p:nvPr>
        </p:nvSpPr>
        <p:spPr>
          <a:xfrm>
            <a:off x="251520" y="2060848"/>
            <a:ext cx="8640960" cy="4392488"/>
          </a:xfrm>
        </p:spPr>
        <p:txBody>
          <a:bodyPr/>
          <a:lstStyle/>
          <a:p>
            <a:pPr algn="just" rtl="1"/>
            <a:r>
              <a:rPr lang="ar-DZ" dirty="0" smtClean="0"/>
              <a:t>مسار الوقاية من النزاعات الجماعية وتسويتها في القطاع الاقتصادي يمر بعدة مراحل منها ثلاثة مراحل وجوبية:</a:t>
            </a:r>
          </a:p>
          <a:p>
            <a:pPr algn="just" rtl="1"/>
            <a:r>
              <a:rPr lang="ar-DZ" dirty="0" smtClean="0"/>
              <a:t>1) الاجتماعات الدورية (وجوبية)</a:t>
            </a:r>
          </a:p>
          <a:p>
            <a:pPr algn="just" rtl="1"/>
            <a:r>
              <a:rPr lang="ar-DZ" dirty="0" smtClean="0"/>
              <a:t>2) المصالحة (وجوبية)</a:t>
            </a:r>
          </a:p>
          <a:p>
            <a:pPr algn="just" rtl="1"/>
            <a:r>
              <a:rPr lang="ar-DZ" dirty="0" smtClean="0"/>
              <a:t>3) الوساطة (وجوبية)</a:t>
            </a:r>
          </a:p>
          <a:p>
            <a:pPr algn="just" rtl="1"/>
            <a:r>
              <a:rPr lang="ar-DZ" dirty="0" smtClean="0"/>
              <a:t>4) التحكيم (باتفاق الطرفين)</a:t>
            </a:r>
          </a:p>
          <a:p>
            <a:pPr algn="just" rtl="1"/>
            <a:endParaRPr lang="fr-FR" dirty="0"/>
          </a:p>
        </p:txBody>
      </p:sp>
    </p:spTree>
    <p:extLst>
      <p:ext uri="{BB962C8B-B14F-4D97-AF65-F5344CB8AC3E}">
        <p14:creationId xmlns:p14="http://schemas.microsoft.com/office/powerpoint/2010/main" val="2765674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b="1" u="sng" dirty="0" smtClean="0"/>
              <a:t> 1) الاجتماعات الدورية (م 5)</a:t>
            </a:r>
            <a:endParaRPr lang="fr-FR" b="1" u="sng" dirty="0"/>
          </a:p>
        </p:txBody>
      </p:sp>
      <p:sp>
        <p:nvSpPr>
          <p:cNvPr id="3" name="Espace réservé du contenu 2"/>
          <p:cNvSpPr>
            <a:spLocks noGrp="1"/>
          </p:cNvSpPr>
          <p:nvPr>
            <p:ph idx="1"/>
          </p:nvPr>
        </p:nvSpPr>
        <p:spPr/>
        <p:txBody>
          <a:bodyPr/>
          <a:lstStyle/>
          <a:p>
            <a:pPr algn="just" rtl="1"/>
            <a:r>
              <a:rPr lang="ar-DZ" dirty="0" smtClean="0"/>
              <a:t>هي اجتماعات تعقد وجوبا بين المستخدم وممثلي العمال بشكل دوري</a:t>
            </a:r>
          </a:p>
          <a:p>
            <a:pPr algn="just" rtl="1"/>
            <a:r>
              <a:rPr lang="ar-DZ" dirty="0" smtClean="0"/>
              <a:t>تهدف الى الدراسة المشتركة لوضعية العلاقات الاجتماعية والمهنية والظروف العامة للعمل داخل الهيئة المستخدمة</a:t>
            </a:r>
          </a:p>
          <a:p>
            <a:pPr algn="just" rtl="1"/>
            <a:r>
              <a:rPr lang="ar-DZ" dirty="0" smtClean="0"/>
              <a:t>تحدد دورية هذه الاجتماعات عن طريق الاتفاقات والاتفاقيات الجماعية </a:t>
            </a:r>
          </a:p>
          <a:p>
            <a:pPr algn="just" rtl="1"/>
            <a:r>
              <a:rPr lang="ar-DZ" dirty="0" smtClean="0"/>
              <a:t>في حالة غياب الاتفاق على دوريتها تعقد مرة واحدة كل سداسي على الاقل</a:t>
            </a:r>
          </a:p>
          <a:p>
            <a:pPr algn="just" rtl="1"/>
            <a:endParaRPr lang="fr-FR" dirty="0"/>
          </a:p>
        </p:txBody>
      </p:sp>
    </p:spTree>
    <p:extLst>
      <p:ext uri="{BB962C8B-B14F-4D97-AF65-F5344CB8AC3E}">
        <p14:creationId xmlns:p14="http://schemas.microsoft.com/office/powerpoint/2010/main" val="3220604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rtl="1"/>
            <a:r>
              <a:rPr lang="ar-DZ" b="1" u="sng" dirty="0" smtClean="0"/>
              <a:t>حكم الجزائي (م 79)</a:t>
            </a:r>
            <a:endParaRPr lang="fr-FR" b="1" u="sng" dirty="0"/>
          </a:p>
        </p:txBody>
      </p:sp>
      <p:sp>
        <p:nvSpPr>
          <p:cNvPr id="3" name="Espace réservé du contenu 2"/>
          <p:cNvSpPr>
            <a:spLocks noGrp="1"/>
          </p:cNvSpPr>
          <p:nvPr>
            <p:ph idx="1"/>
          </p:nvPr>
        </p:nvSpPr>
        <p:spPr/>
        <p:txBody>
          <a:bodyPr/>
          <a:lstStyle/>
          <a:p>
            <a:pPr algn="just" rtl="1"/>
            <a:endParaRPr lang="ar-DZ" dirty="0" smtClean="0"/>
          </a:p>
          <a:p>
            <a:pPr algn="just" rtl="1"/>
            <a:r>
              <a:rPr lang="ar-DZ" dirty="0" smtClean="0"/>
              <a:t>يعاقب بغرامة من 000 100 دج الى 000 200 دج المستخدم الذي لا يفي بالتزاماته فيما يتعلق بالاجتماعات الدورية، سواء تعلق الامر بالتزاماته القانونية او التنظيمية، او تلك الناتجة عن اتفاقية جماعية او اتفاق جماعي</a:t>
            </a:r>
          </a:p>
          <a:p>
            <a:pPr algn="just" rtl="1"/>
            <a:r>
              <a:rPr lang="ar-DZ" dirty="0" smtClean="0"/>
              <a:t>تضاعف الغرامة في حالة العود </a:t>
            </a:r>
            <a:endParaRPr lang="fr-FR" dirty="0"/>
          </a:p>
        </p:txBody>
      </p:sp>
    </p:spTree>
    <p:extLst>
      <p:ext uri="{BB962C8B-B14F-4D97-AF65-F5344CB8AC3E}">
        <p14:creationId xmlns:p14="http://schemas.microsoft.com/office/powerpoint/2010/main" val="3259072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b="1" u="sng" dirty="0" smtClean="0"/>
              <a:t>2) المصالحة (م 7 الى 13)</a:t>
            </a:r>
            <a:endParaRPr lang="fr-FR" b="1" u="sng" dirty="0"/>
          </a:p>
        </p:txBody>
      </p:sp>
      <p:sp>
        <p:nvSpPr>
          <p:cNvPr id="3" name="Espace réservé du contenu 2"/>
          <p:cNvSpPr>
            <a:spLocks noGrp="1"/>
          </p:cNvSpPr>
          <p:nvPr>
            <p:ph idx="1"/>
          </p:nvPr>
        </p:nvSpPr>
        <p:spPr/>
        <p:txBody>
          <a:bodyPr/>
          <a:lstStyle/>
          <a:p>
            <a:pPr algn="just" rtl="1"/>
            <a:endParaRPr lang="ar-DZ" dirty="0" smtClean="0"/>
          </a:p>
          <a:p>
            <a:pPr algn="just" rtl="1"/>
            <a:r>
              <a:rPr lang="ar-DZ" dirty="0" smtClean="0"/>
              <a:t>المصالحة طريق ودي لتسوية النزاعات الجماعية بمساعدة الغير</a:t>
            </a:r>
          </a:p>
          <a:p>
            <a:pPr algn="just" rtl="1"/>
            <a:r>
              <a:rPr lang="ar-DZ" dirty="0" smtClean="0"/>
              <a:t>تهدف الى تقريب وجهات نظر طرفي النزاع ومواجهتهم ومحاولة ايجاد حل ودي</a:t>
            </a:r>
          </a:p>
          <a:p>
            <a:pPr algn="just" rtl="1"/>
            <a:r>
              <a:rPr lang="ar-DZ" dirty="0" smtClean="0"/>
              <a:t>يمكن تمييز نوعين من المصالحة، مصالحة داخلية (طبقا للاتفاقيات الجماعية ان وجدت) ومصالحة خارجية (عن طريق مفتش العمل) </a:t>
            </a:r>
          </a:p>
          <a:p>
            <a:pPr algn="just" rtl="1"/>
            <a:endParaRPr lang="ar-DZ" dirty="0" smtClean="0"/>
          </a:p>
        </p:txBody>
      </p:sp>
    </p:spTree>
    <p:extLst>
      <p:ext uri="{BB962C8B-B14F-4D97-AF65-F5344CB8AC3E}">
        <p14:creationId xmlns:p14="http://schemas.microsoft.com/office/powerpoint/2010/main" val="3587306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b="1" u="sng" dirty="0" smtClean="0"/>
              <a:t> أ) المصالحة الداخلية (الاتفاقية)</a:t>
            </a:r>
            <a:endParaRPr lang="fr-FR" b="1" u="sng" dirty="0"/>
          </a:p>
        </p:txBody>
      </p:sp>
      <p:sp>
        <p:nvSpPr>
          <p:cNvPr id="3" name="Espace réservé du contenu 2"/>
          <p:cNvSpPr>
            <a:spLocks noGrp="1"/>
          </p:cNvSpPr>
          <p:nvPr>
            <p:ph idx="1"/>
          </p:nvPr>
        </p:nvSpPr>
        <p:spPr>
          <a:xfrm>
            <a:off x="457200" y="1600200"/>
            <a:ext cx="8363272" cy="4525963"/>
          </a:xfrm>
        </p:spPr>
        <p:txBody>
          <a:bodyPr/>
          <a:lstStyle/>
          <a:p>
            <a:pPr algn="just" rtl="1"/>
            <a:r>
              <a:rPr lang="ar-DZ" dirty="0" smtClean="0"/>
              <a:t>نقصد بها اجراءات المصالحة المنصوص عليها في الاتفاقات والاتفاقيات الجماعية</a:t>
            </a:r>
          </a:p>
          <a:p>
            <a:pPr algn="just" rtl="1"/>
            <a:r>
              <a:rPr lang="ar-DZ" dirty="0" smtClean="0"/>
              <a:t>احتمال عدم وجود اجراءات اتفاقية للمصالحة</a:t>
            </a:r>
          </a:p>
          <a:p>
            <a:pPr algn="just" rtl="1"/>
            <a:r>
              <a:rPr lang="ar-DZ" dirty="0" smtClean="0"/>
              <a:t>في حالة عدم وجود اجراءات اتفاقية للمصالحة او في حالة فشلها، يجب على الاطراف احترام اجراءات المصالحة الخارجية امام مفتش العمل</a:t>
            </a:r>
          </a:p>
          <a:p>
            <a:pPr algn="just" rtl="1"/>
            <a:r>
              <a:rPr lang="ar-DZ" dirty="0" smtClean="0"/>
              <a:t>يعرض الطرف الاكثر استعجالا النزاع الجماعي على مفتشية العمل المختصة اقليميا </a:t>
            </a:r>
          </a:p>
          <a:p>
            <a:pPr algn="just" rtl="1"/>
            <a:endParaRPr lang="ar-DZ" dirty="0" smtClean="0"/>
          </a:p>
          <a:p>
            <a:pPr algn="just" rtl="1"/>
            <a:endParaRPr lang="fr-FR" dirty="0"/>
          </a:p>
        </p:txBody>
      </p:sp>
    </p:spTree>
    <p:extLst>
      <p:ext uri="{BB962C8B-B14F-4D97-AF65-F5344CB8AC3E}">
        <p14:creationId xmlns:p14="http://schemas.microsoft.com/office/powerpoint/2010/main" val="3911293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b="1" u="sng" dirty="0" smtClean="0"/>
              <a:t>ب) المصالحة امام مفتشية العمل</a:t>
            </a:r>
            <a:endParaRPr lang="fr-FR" b="1" u="sng" dirty="0"/>
          </a:p>
        </p:txBody>
      </p:sp>
      <p:sp>
        <p:nvSpPr>
          <p:cNvPr id="3" name="Espace réservé du contenu 2"/>
          <p:cNvSpPr>
            <a:spLocks noGrp="1"/>
          </p:cNvSpPr>
          <p:nvPr>
            <p:ph idx="1"/>
          </p:nvPr>
        </p:nvSpPr>
        <p:spPr>
          <a:xfrm>
            <a:off x="457200" y="1600200"/>
            <a:ext cx="8219256" cy="4525963"/>
          </a:xfrm>
        </p:spPr>
        <p:txBody>
          <a:bodyPr/>
          <a:lstStyle/>
          <a:p>
            <a:pPr algn="just" rtl="1"/>
            <a:endParaRPr lang="ar-DZ" dirty="0" smtClean="0"/>
          </a:p>
          <a:p>
            <a:pPr algn="just" rtl="1"/>
            <a:r>
              <a:rPr lang="ar-DZ" dirty="0" smtClean="0"/>
              <a:t>مرحلة وجوبية (للطرفين وللمفتش) تتم بالتدخل الفعال لمفتش العمل بناء على طلب الطرف الاكثر استعجالا بعد النتائج السلبية للمصالحة الاتفاقية</a:t>
            </a:r>
          </a:p>
          <a:p>
            <a:pPr algn="just" rtl="1"/>
            <a:r>
              <a:rPr lang="ar-DZ" dirty="0" smtClean="0"/>
              <a:t>تتم وفق اجراءات محددة قانونا</a:t>
            </a:r>
          </a:p>
          <a:p>
            <a:pPr algn="just" rtl="1"/>
            <a:r>
              <a:rPr lang="ar-DZ" dirty="0" smtClean="0"/>
              <a:t>يترتب عنها نتائج مهمة في مسار تسوية النزاع الجماعي</a:t>
            </a:r>
          </a:p>
          <a:p>
            <a:pPr algn="just" rtl="1"/>
            <a:r>
              <a:rPr lang="ar-DZ" dirty="0" smtClean="0"/>
              <a:t>يمكن اجراء مصالحة ثانية في حالات خاصة</a:t>
            </a:r>
          </a:p>
          <a:p>
            <a:pPr algn="just" rtl="1"/>
            <a:endParaRPr lang="ar-DZ" dirty="0" smtClean="0"/>
          </a:p>
          <a:p>
            <a:pPr algn="just" rtl="1"/>
            <a:endParaRPr lang="fr-FR" dirty="0"/>
          </a:p>
        </p:txBody>
      </p:sp>
    </p:spTree>
    <p:extLst>
      <p:ext uri="{BB962C8B-B14F-4D97-AF65-F5344CB8AC3E}">
        <p14:creationId xmlns:p14="http://schemas.microsoft.com/office/powerpoint/2010/main" val="2256512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b="1" u="sng" dirty="0" smtClean="0"/>
              <a:t>* اجراءات المصالحة</a:t>
            </a:r>
            <a:endParaRPr lang="fr-FR" b="1" u="sng" dirty="0"/>
          </a:p>
        </p:txBody>
      </p:sp>
      <p:sp>
        <p:nvSpPr>
          <p:cNvPr id="3" name="Espace réservé du contenu 2"/>
          <p:cNvSpPr>
            <a:spLocks noGrp="1"/>
          </p:cNvSpPr>
          <p:nvPr>
            <p:ph idx="1"/>
          </p:nvPr>
        </p:nvSpPr>
        <p:spPr>
          <a:xfrm>
            <a:off x="251520" y="1484784"/>
            <a:ext cx="8640960" cy="4968552"/>
          </a:xfrm>
        </p:spPr>
        <p:txBody>
          <a:bodyPr>
            <a:normAutofit lnSpcReduction="10000"/>
          </a:bodyPr>
          <a:lstStyle/>
          <a:p>
            <a:pPr algn="just" rtl="1"/>
            <a:r>
              <a:rPr lang="ar-DZ" dirty="0" smtClean="0"/>
              <a:t>يتصل مفتش العمل بالنزاع بعريضة من احد الاطراف</a:t>
            </a:r>
          </a:p>
          <a:p>
            <a:pPr algn="just" rtl="1"/>
            <a:r>
              <a:rPr lang="ar-DZ" dirty="0" smtClean="0"/>
              <a:t>يستدعي الاطراف الى جلسة اولى في اجل 08 ايام عمل الموالية للإخطار قصد تسجيل موقف كل طرف</a:t>
            </a:r>
          </a:p>
          <a:p>
            <a:pPr algn="just" rtl="1"/>
            <a:r>
              <a:rPr lang="ar-DZ" dirty="0" smtClean="0"/>
              <a:t>يباشر كل تحقيق يراه مناسبا ويطلب جميع الوثائق والمعلومات التي تساعد في اجراء المصالحة وعلى الاطراف التعاون</a:t>
            </a:r>
          </a:p>
          <a:p>
            <a:pPr algn="just" rtl="1"/>
            <a:r>
              <a:rPr lang="ar-DZ" dirty="0" smtClean="0"/>
              <a:t>على طرفي النزاع الحضور لجلسات التشاور والمصالحة</a:t>
            </a:r>
          </a:p>
          <a:p>
            <a:pPr algn="just" rtl="1"/>
            <a:r>
              <a:rPr lang="ar-DZ" dirty="0" smtClean="0"/>
              <a:t>في حالة الغياب يتم استدعائهما مرة ثانية في اجل لا يتعدى  72 ساعة</a:t>
            </a:r>
          </a:p>
          <a:p>
            <a:pPr algn="just" rtl="1"/>
            <a:r>
              <a:rPr lang="ar-DZ" dirty="0" smtClean="0"/>
              <a:t>لا يمكن ان تتجاوز مدة المصالحة 15 يوم عمل ابتداء من اول جلسة </a:t>
            </a:r>
          </a:p>
          <a:p>
            <a:pPr algn="just" rtl="1"/>
            <a:endParaRPr lang="ar-DZ" dirty="0" smtClean="0"/>
          </a:p>
          <a:p>
            <a:pPr algn="just" rtl="1"/>
            <a:endParaRPr lang="ar-DZ" dirty="0" smtClean="0"/>
          </a:p>
          <a:p>
            <a:pPr algn="just" rtl="1"/>
            <a:endParaRPr lang="fr-FR" dirty="0"/>
          </a:p>
        </p:txBody>
      </p:sp>
    </p:spTree>
    <p:extLst>
      <p:ext uri="{BB962C8B-B14F-4D97-AF65-F5344CB8AC3E}">
        <p14:creationId xmlns:p14="http://schemas.microsoft.com/office/powerpoint/2010/main" val="2285929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b="1" u="sng" dirty="0" smtClean="0"/>
              <a:t>* نتائج المصالحة</a:t>
            </a:r>
            <a:endParaRPr lang="fr-FR" b="1" u="sng" dirty="0"/>
          </a:p>
        </p:txBody>
      </p:sp>
      <p:sp>
        <p:nvSpPr>
          <p:cNvPr id="3" name="Espace réservé du contenu 2"/>
          <p:cNvSpPr>
            <a:spLocks noGrp="1"/>
          </p:cNvSpPr>
          <p:nvPr>
            <p:ph idx="1"/>
          </p:nvPr>
        </p:nvSpPr>
        <p:spPr>
          <a:xfrm>
            <a:off x="179512" y="1484784"/>
            <a:ext cx="8712968" cy="4896544"/>
          </a:xfrm>
        </p:spPr>
        <p:txBody>
          <a:bodyPr/>
          <a:lstStyle/>
          <a:p>
            <a:pPr algn="just" rtl="1"/>
            <a:r>
              <a:rPr lang="ar-DZ" dirty="0" smtClean="0"/>
              <a:t>في حالة الغياب الثاني (72ساعة) يحرر مفتش العمل محضر مخالفة ومحضر بالغياب يعد كمعاينة لعدم المصالحة</a:t>
            </a:r>
          </a:p>
          <a:p>
            <a:pPr algn="just" rtl="1"/>
            <a:r>
              <a:rPr lang="ar-DZ" dirty="0" smtClean="0"/>
              <a:t>اذا تبين ان النزاع يتعلق بعدم تطبيق نص قانوني او تنظيمي او التزام اتفاقي يسهر المفتش على تطبيق ذلك طبقا لصلاحياته</a:t>
            </a:r>
          </a:p>
          <a:p>
            <a:pPr algn="just" rtl="1"/>
            <a:r>
              <a:rPr lang="ar-DZ" dirty="0" smtClean="0"/>
              <a:t>في حالة المصالحة يعد المفتش محضر يوقع من الطرفين وتصبح المسائل المتفق عليها نافذة من يوم ايداع محضر المصالحة بأمانة ضبط المحكمة المختصة من الطرف المستعجل</a:t>
            </a:r>
          </a:p>
          <a:p>
            <a:pPr algn="just" rtl="1"/>
            <a:r>
              <a:rPr lang="ar-DZ" dirty="0" smtClean="0"/>
              <a:t>في حالة عدم المصالحة يعد محضر بذلك ويرسل بكل الطرق الى الطرفين والوالي المختص والوزير المكلف بالعمل </a:t>
            </a:r>
            <a:endParaRPr lang="fr-FR" dirty="0"/>
          </a:p>
        </p:txBody>
      </p:sp>
    </p:spTree>
    <p:extLst>
      <p:ext uri="{BB962C8B-B14F-4D97-AF65-F5344CB8AC3E}">
        <p14:creationId xmlns:p14="http://schemas.microsoft.com/office/powerpoint/2010/main" val="1724035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rtl="1"/>
            <a:r>
              <a:rPr lang="ar-DZ" b="1" u="sng" dirty="0" smtClean="0"/>
              <a:t>* حالة المصالحة الثانية</a:t>
            </a:r>
            <a:endParaRPr lang="fr-FR" b="1" u="sng" dirty="0"/>
          </a:p>
        </p:txBody>
      </p:sp>
      <p:sp>
        <p:nvSpPr>
          <p:cNvPr id="3" name="Espace réservé du contenu 2"/>
          <p:cNvSpPr>
            <a:spLocks noGrp="1"/>
          </p:cNvSpPr>
          <p:nvPr>
            <p:ph idx="1"/>
          </p:nvPr>
        </p:nvSpPr>
        <p:spPr>
          <a:xfrm>
            <a:off x="457200" y="1484784"/>
            <a:ext cx="8229600" cy="4968552"/>
          </a:xfrm>
        </p:spPr>
        <p:txBody>
          <a:bodyPr>
            <a:normAutofit lnSpcReduction="10000"/>
          </a:bodyPr>
          <a:lstStyle/>
          <a:p>
            <a:pPr algn="just" rtl="1"/>
            <a:r>
              <a:rPr lang="ar-DZ" dirty="0" smtClean="0"/>
              <a:t>يمكن طلب اجراء مصالحة ثانية بالشروط التالية:</a:t>
            </a:r>
          </a:p>
          <a:p>
            <a:pPr algn="just" rtl="1"/>
            <a:r>
              <a:rPr lang="ar-DZ" dirty="0" smtClean="0"/>
              <a:t>اذا تجاوز النزاع نطاق المؤسسة ويؤثر على خدمة اساسية</a:t>
            </a:r>
          </a:p>
          <a:p>
            <a:pPr algn="just" rtl="1"/>
            <a:r>
              <a:rPr lang="ar-DZ" dirty="0" smtClean="0"/>
              <a:t>يخطر وزير القطاع المعني الوزير المكلف بالعمل خلال 08 ايام عمل من تاريخ محضر عدم المصالحة</a:t>
            </a:r>
          </a:p>
          <a:p>
            <a:pPr algn="just" rtl="1"/>
            <a:r>
              <a:rPr lang="ar-DZ" dirty="0" smtClean="0"/>
              <a:t>يقوم وزير العمل بتكليف مفتش العمل بإجراء مصالحة ثانية حول مسائل النزاع او بعضها</a:t>
            </a:r>
          </a:p>
          <a:p>
            <a:pPr algn="just" rtl="1"/>
            <a:r>
              <a:rPr lang="ar-DZ" dirty="0" smtClean="0"/>
              <a:t>تستأنف المصالحة في الآجال التي يحددها المفتش بعد اخذ رأي الطرفين</a:t>
            </a:r>
          </a:p>
          <a:p>
            <a:pPr algn="just" rtl="1"/>
            <a:r>
              <a:rPr lang="ar-DZ" dirty="0" smtClean="0"/>
              <a:t> تنتهي المصالحة الثانية خلال 05 ايام عمل من استلام طلب وزير القطاع المعني مالم يتفق الطرفين على خلاف ذلك  </a:t>
            </a:r>
            <a:endParaRPr lang="fr-FR" dirty="0"/>
          </a:p>
        </p:txBody>
      </p:sp>
    </p:spTree>
    <p:extLst>
      <p:ext uri="{BB962C8B-B14F-4D97-AF65-F5344CB8AC3E}">
        <p14:creationId xmlns:p14="http://schemas.microsoft.com/office/powerpoint/2010/main" val="1500535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rtl="1"/>
            <a:r>
              <a:rPr lang="ar-DZ" b="1" u="sng" dirty="0" smtClean="0"/>
              <a:t> 3) الوساطة (م 14 الى 19)</a:t>
            </a:r>
            <a:endParaRPr lang="fr-FR" b="1" u="sng" dirty="0"/>
          </a:p>
        </p:txBody>
      </p:sp>
      <p:sp>
        <p:nvSpPr>
          <p:cNvPr id="3" name="Espace réservé du contenu 2"/>
          <p:cNvSpPr>
            <a:spLocks noGrp="1"/>
          </p:cNvSpPr>
          <p:nvPr>
            <p:ph idx="1"/>
          </p:nvPr>
        </p:nvSpPr>
        <p:spPr>
          <a:xfrm>
            <a:off x="179512" y="1600200"/>
            <a:ext cx="8712968" cy="4525963"/>
          </a:xfrm>
        </p:spPr>
        <p:txBody>
          <a:bodyPr/>
          <a:lstStyle/>
          <a:p>
            <a:pPr algn="just" rtl="1"/>
            <a:r>
              <a:rPr lang="ar-DZ" dirty="0" smtClean="0"/>
              <a:t>الوساطة اجراء وجوبي بعد فشل المصلحة</a:t>
            </a:r>
          </a:p>
          <a:p>
            <a:pPr algn="just" rtl="1"/>
            <a:r>
              <a:rPr lang="ar-DZ" dirty="0" smtClean="0"/>
              <a:t>يتم من خلاله اسناد تسوية النزاع الجماعي الى وسيط</a:t>
            </a:r>
          </a:p>
          <a:p>
            <a:pPr algn="just" rtl="1"/>
            <a:r>
              <a:rPr lang="ar-DZ" dirty="0" smtClean="0"/>
              <a:t>يختار الوسيط بالاتفاق المشترك من بين اشخاص قائمة الوسطاء</a:t>
            </a:r>
          </a:p>
          <a:p>
            <a:pPr algn="just" rtl="1"/>
            <a:r>
              <a:rPr lang="ar-DZ" dirty="0" smtClean="0"/>
              <a:t>تتمثل مهمته في اقتراح تسوية ودية للنزاع الجماعي</a:t>
            </a:r>
          </a:p>
          <a:p>
            <a:pPr algn="just" rtl="1"/>
            <a:r>
              <a:rPr lang="ar-DZ" dirty="0" smtClean="0"/>
              <a:t>تتم الوساطة وفق اجراءات واجال محددة قانونا</a:t>
            </a:r>
          </a:p>
          <a:p>
            <a:pPr algn="just" rtl="1"/>
            <a:r>
              <a:rPr lang="ar-DZ" dirty="0"/>
              <a:t>ي</a:t>
            </a:r>
            <a:r>
              <a:rPr lang="ar-DZ" dirty="0" smtClean="0"/>
              <a:t>ترتب عنها نتائج هامة في مسار تسوية النزاع</a:t>
            </a:r>
            <a:endParaRPr lang="fr-FR" dirty="0"/>
          </a:p>
        </p:txBody>
      </p:sp>
    </p:spTree>
    <p:extLst>
      <p:ext uri="{BB962C8B-B14F-4D97-AF65-F5344CB8AC3E}">
        <p14:creationId xmlns:p14="http://schemas.microsoft.com/office/powerpoint/2010/main" val="3593881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1008112"/>
          </a:xfrm>
        </p:spPr>
        <p:txBody>
          <a:bodyPr/>
          <a:lstStyle/>
          <a:p>
            <a:pPr rtl="1"/>
            <a:r>
              <a:rPr lang="ar-DZ" b="1" u="sng" dirty="0" smtClean="0"/>
              <a:t>قائمة الوسطاء(م 38 الى 40)</a:t>
            </a:r>
            <a:endParaRPr lang="fr-FR" b="1" u="sng" dirty="0"/>
          </a:p>
        </p:txBody>
      </p:sp>
      <p:sp>
        <p:nvSpPr>
          <p:cNvPr id="3" name="Espace réservé du contenu 2"/>
          <p:cNvSpPr>
            <a:spLocks noGrp="1"/>
          </p:cNvSpPr>
          <p:nvPr>
            <p:ph idx="1"/>
          </p:nvPr>
        </p:nvSpPr>
        <p:spPr>
          <a:xfrm>
            <a:off x="323528" y="1484784"/>
            <a:ext cx="8424936" cy="4896544"/>
          </a:xfrm>
        </p:spPr>
        <p:txBody>
          <a:bodyPr>
            <a:normAutofit/>
          </a:bodyPr>
          <a:lstStyle/>
          <a:p>
            <a:pPr algn="just" rtl="1"/>
            <a:r>
              <a:rPr lang="ar-DZ" dirty="0" smtClean="0"/>
              <a:t>تحدد قائمة الوسطاء من طرف الوزير المكلف بالعمل بعد استشارة المنظمات النقابية للعمال والمستخدمين الاكثر تمثيلا على المستوى الوطني</a:t>
            </a:r>
          </a:p>
          <a:p>
            <a:pPr algn="just" rtl="1"/>
            <a:r>
              <a:rPr lang="ar-DZ" dirty="0" smtClean="0"/>
              <a:t>يتم اعلام اعضاء الحكومة والسلطة المكلفة بالوظيفة العمومية والولاة ورؤساء المجالس البلدية والمفتشيات الولائية بهذه القائمة</a:t>
            </a:r>
          </a:p>
        </p:txBody>
      </p:sp>
    </p:spTree>
    <p:extLst>
      <p:ext uri="{BB962C8B-B14F-4D97-AF65-F5344CB8AC3E}">
        <p14:creationId xmlns:p14="http://schemas.microsoft.com/office/powerpoint/2010/main" val="3809913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22714"/>
          </a:xfrm>
        </p:spPr>
        <p:txBody>
          <a:bodyPr>
            <a:normAutofit/>
          </a:bodyPr>
          <a:lstStyle/>
          <a:p>
            <a:pPr marL="457200" lvl="0" indent="-457200" algn="just" rtl="1">
              <a:spcBef>
                <a:spcPct val="20000"/>
              </a:spcBef>
              <a:buFont typeface="Arial" pitchFamily="34" charset="0"/>
              <a:buChar char="•"/>
            </a:pPr>
            <a:r>
              <a:rPr lang="ar-DZ" sz="3200" dirty="0">
                <a:solidFill>
                  <a:prstClr val="black"/>
                </a:solidFill>
                <a:ea typeface="+mn-ea"/>
                <a:cs typeface="Arial"/>
              </a:rPr>
              <a:t>يتم اختيار الوسطاء من بين الشخصيات المعترف بكفاءتها في المجال القانوني والاجتماعي وخبرتها وحيادها واستقامتها والتزامها بمبادئ العدالة الاجتماعية </a:t>
            </a:r>
            <a:r>
              <a:rPr lang="ar-DZ" sz="3200" dirty="0" smtClean="0">
                <a:solidFill>
                  <a:prstClr val="black"/>
                </a:solidFill>
                <a:ea typeface="+mn-ea"/>
                <a:cs typeface="Arial"/>
              </a:rPr>
              <a:t>والانصاف</a:t>
            </a:r>
            <a:br>
              <a:rPr lang="ar-DZ" sz="3200" dirty="0" smtClean="0">
                <a:solidFill>
                  <a:prstClr val="black"/>
                </a:solidFill>
                <a:ea typeface="+mn-ea"/>
                <a:cs typeface="Arial"/>
              </a:rPr>
            </a:br>
            <a:r>
              <a:rPr lang="ar-DZ" sz="3200" dirty="0">
                <a:solidFill>
                  <a:prstClr val="black"/>
                </a:solidFill>
                <a:ea typeface="+mn-ea"/>
                <a:cs typeface="Arial"/>
              </a:rPr>
              <a:t/>
            </a:r>
            <a:br>
              <a:rPr lang="ar-DZ" sz="3200" dirty="0">
                <a:solidFill>
                  <a:prstClr val="black"/>
                </a:solidFill>
                <a:ea typeface="+mn-ea"/>
                <a:cs typeface="Arial"/>
              </a:rPr>
            </a:br>
            <a:r>
              <a:rPr lang="ar-DZ" sz="3200" dirty="0" smtClean="0">
                <a:solidFill>
                  <a:prstClr val="black"/>
                </a:solidFill>
                <a:ea typeface="+mn-ea"/>
                <a:cs typeface="Arial"/>
              </a:rPr>
              <a:t>* مهام </a:t>
            </a:r>
            <a:r>
              <a:rPr lang="ar-DZ" sz="3200" dirty="0">
                <a:solidFill>
                  <a:prstClr val="black"/>
                </a:solidFill>
                <a:ea typeface="+mn-ea"/>
                <a:cs typeface="Arial"/>
              </a:rPr>
              <a:t>الوسطاء وكيفيات تعينهم واتعابهم تحدد عن طريق التنظيم </a:t>
            </a:r>
            <a:r>
              <a:rPr lang="ar-DZ" sz="3200" b="1" dirty="0">
                <a:solidFill>
                  <a:prstClr val="black"/>
                </a:solidFill>
                <a:ea typeface="+mn-ea"/>
                <a:cs typeface="Arial"/>
              </a:rPr>
              <a:t>(مرسوم تنفيذي رقم 23/ 363، مؤرخ في 17 اكتوبر 2023،</a:t>
            </a:r>
            <a:r>
              <a:rPr lang="ar-DZ" sz="3200" b="1" dirty="0">
                <a:solidFill>
                  <a:srgbClr val="231F20"/>
                </a:solidFill>
                <a:latin typeface="GeezaSGG-Bold"/>
                <a:ea typeface="+mn-ea"/>
                <a:cs typeface="Arial"/>
              </a:rPr>
              <a:t> يحدد مهام الوسطاء في مجال تسوية النزاعات الجماعية للعمل، وكذا كيفيات تعيينهم وأتعابهم،</a:t>
            </a:r>
            <a:r>
              <a:rPr lang="ar-DZ" sz="3200" b="1" dirty="0">
                <a:solidFill>
                  <a:prstClr val="black"/>
                </a:solidFill>
                <a:ea typeface="+mn-ea"/>
                <a:cs typeface="Arial"/>
              </a:rPr>
              <a:t> ج ر عدد 67، لسنة 2023)</a:t>
            </a:r>
            <a:r>
              <a:rPr lang="ar-DZ" sz="3200" dirty="0">
                <a:solidFill>
                  <a:prstClr val="black"/>
                </a:solidFill>
                <a:ea typeface="+mn-ea"/>
                <a:cs typeface="Arial"/>
              </a:rPr>
              <a:t> </a:t>
            </a:r>
            <a:r>
              <a:rPr lang="fr-FR" sz="3200" dirty="0">
                <a:solidFill>
                  <a:prstClr val="black"/>
                </a:solidFill>
                <a:ea typeface="+mn-ea"/>
                <a:cs typeface="+mn-cs"/>
              </a:rPr>
              <a:t/>
            </a:r>
            <a:br>
              <a:rPr lang="fr-FR" sz="3200" dirty="0">
                <a:solidFill>
                  <a:prstClr val="black"/>
                </a:solidFill>
                <a:ea typeface="+mn-ea"/>
                <a:cs typeface="+mn-cs"/>
              </a:rPr>
            </a:br>
            <a:endParaRPr lang="fr-FR" sz="3200" dirty="0"/>
          </a:p>
        </p:txBody>
      </p:sp>
    </p:spTree>
    <p:extLst>
      <p:ext uri="{BB962C8B-B14F-4D97-AF65-F5344CB8AC3E}">
        <p14:creationId xmlns:p14="http://schemas.microsoft.com/office/powerpoint/2010/main" val="1765959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1080120"/>
          </a:xfrm>
        </p:spPr>
        <p:txBody>
          <a:bodyPr/>
          <a:lstStyle/>
          <a:p>
            <a:pPr rtl="1"/>
            <a:r>
              <a:rPr lang="ar-DZ" b="1" u="sng" dirty="0" smtClean="0"/>
              <a:t>* اجراءات الوساطة</a:t>
            </a:r>
            <a:endParaRPr lang="fr-FR" b="1" u="sng" dirty="0"/>
          </a:p>
        </p:txBody>
      </p:sp>
      <p:sp>
        <p:nvSpPr>
          <p:cNvPr id="3" name="Espace réservé du contenu 2"/>
          <p:cNvSpPr>
            <a:spLocks noGrp="1"/>
          </p:cNvSpPr>
          <p:nvPr>
            <p:ph idx="1"/>
          </p:nvPr>
        </p:nvSpPr>
        <p:spPr>
          <a:xfrm>
            <a:off x="179512" y="1196752"/>
            <a:ext cx="8712968" cy="5472608"/>
          </a:xfrm>
        </p:spPr>
        <p:txBody>
          <a:bodyPr>
            <a:normAutofit fontScale="92500" lnSpcReduction="10000"/>
          </a:bodyPr>
          <a:lstStyle/>
          <a:p>
            <a:pPr algn="just" rtl="1"/>
            <a:r>
              <a:rPr lang="ar-DZ" dirty="0" smtClean="0"/>
              <a:t>بعد فشل المصالحة يعرض النزاع وجوبا على الوساطة في اجل 15 يوم عمل من تاريخ محضر عدم المصالحة او الغياب</a:t>
            </a:r>
          </a:p>
          <a:p>
            <a:pPr algn="just" rtl="1"/>
            <a:r>
              <a:rPr lang="ar-DZ" dirty="0" smtClean="0"/>
              <a:t>يعين طرفي النزاع وسيط باتفاق مشترك من قائمة الوسطاء وفي حالة الخلاف يعين وزير القطاع او الوالي او رئيس م ش ب حسب الحالة وسيط تلقائي من قائمة الوسطاء</a:t>
            </a:r>
          </a:p>
          <a:p>
            <a:pPr algn="just" rtl="1"/>
            <a:r>
              <a:rPr lang="ar-DZ" dirty="0" smtClean="0"/>
              <a:t>يتسلم الوسيط ملف النزاع مرفق بمحضر عدم المصالحة من مفتشية العمل، والتي تساعده في مجال تشريع العمل اذا طلب ذلك</a:t>
            </a:r>
          </a:p>
          <a:p>
            <a:pPr algn="just" rtl="1"/>
            <a:r>
              <a:rPr lang="ar-DZ" dirty="0" smtClean="0"/>
              <a:t>يقوم بالتحقيقات ويطلب الوثائق والمعلومات اللازمة لمهمته</a:t>
            </a:r>
          </a:p>
          <a:p>
            <a:pPr algn="just" rtl="1"/>
            <a:r>
              <a:rPr lang="ar-DZ" dirty="0" smtClean="0"/>
              <a:t>يعرض على الاطراف اقتراحات في شكل توصيات معللة للتسوية في اجل 15 يوم عمل من تاريخ استلام الملف ويمكن تمديد الاجل بـ 8 ايام على الاكثر باتفاق الطرفين، ويرسل تلك الاقتراحات كتابيا الى مفتش العمل  </a:t>
            </a:r>
            <a:endParaRPr lang="fr-FR" dirty="0"/>
          </a:p>
        </p:txBody>
      </p:sp>
    </p:spTree>
    <p:extLst>
      <p:ext uri="{BB962C8B-B14F-4D97-AF65-F5344CB8AC3E}">
        <p14:creationId xmlns:p14="http://schemas.microsoft.com/office/powerpoint/2010/main" val="1900846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94122"/>
          </a:xfrm>
        </p:spPr>
        <p:txBody>
          <a:bodyPr/>
          <a:lstStyle/>
          <a:p>
            <a:r>
              <a:rPr lang="ar-DZ" b="1" u="sng" dirty="0" smtClean="0"/>
              <a:t>* نتائج الوساطة</a:t>
            </a:r>
            <a:endParaRPr lang="fr-FR" b="1" u="sng" dirty="0"/>
          </a:p>
        </p:txBody>
      </p:sp>
      <p:sp>
        <p:nvSpPr>
          <p:cNvPr id="3" name="Espace réservé du contenu 2"/>
          <p:cNvSpPr>
            <a:spLocks noGrp="1"/>
          </p:cNvSpPr>
          <p:nvPr>
            <p:ph idx="1"/>
          </p:nvPr>
        </p:nvSpPr>
        <p:spPr>
          <a:xfrm>
            <a:off x="323528" y="1340768"/>
            <a:ext cx="8496944" cy="5256584"/>
          </a:xfrm>
        </p:spPr>
        <p:txBody>
          <a:bodyPr>
            <a:normAutofit fontScale="92500"/>
          </a:bodyPr>
          <a:lstStyle/>
          <a:p>
            <a:pPr algn="just" rtl="1"/>
            <a:r>
              <a:rPr lang="ar-DZ" dirty="0" smtClean="0"/>
              <a:t>على الطرفين تبليغ الوسيط بقبول او رفض مقترحات التسوية في اجل 8 ايام عمل من استلامها بأية وسيلة مع الاشعار بالاستلام واعلام مفتشية العمل بذلك</a:t>
            </a:r>
          </a:p>
          <a:p>
            <a:pPr algn="just" rtl="1"/>
            <a:r>
              <a:rPr lang="ar-DZ" dirty="0" smtClean="0"/>
              <a:t>في حالة عدم الرد في الآجال المحددة يعتبر بمثابة رفض</a:t>
            </a:r>
          </a:p>
          <a:p>
            <a:pPr algn="just" rtl="1"/>
            <a:r>
              <a:rPr lang="ar-DZ" dirty="0" smtClean="0"/>
              <a:t>في حالة القبول يحرر الوسيط اتفاق جماعي يوقع من الطرفين ويطبق وفق الشروط والآجال المتفق عليها بعد ايداعه لدى مفتشية العمل وأمانة ضبط المحكمة المختصة</a:t>
            </a:r>
          </a:p>
          <a:p>
            <a:pPr algn="just" rtl="1"/>
            <a:r>
              <a:rPr lang="ar-DZ" dirty="0" smtClean="0"/>
              <a:t>في حالة فشل الوساطة يمكن الطرفين الاتفاق على اللجوء للتحكيم</a:t>
            </a:r>
          </a:p>
          <a:p>
            <a:pPr algn="just" rtl="1"/>
            <a:r>
              <a:rPr lang="ar-DZ" dirty="0" smtClean="0"/>
              <a:t>يرسل الوسيط تقرير بنتائج المهمة الى وزير العمل ووزير القطاع المعني ومفتشية العمل </a:t>
            </a:r>
            <a:endParaRPr lang="fr-FR" dirty="0"/>
          </a:p>
        </p:txBody>
      </p:sp>
    </p:spTree>
    <p:extLst>
      <p:ext uri="{BB962C8B-B14F-4D97-AF65-F5344CB8AC3E}">
        <p14:creationId xmlns:p14="http://schemas.microsoft.com/office/powerpoint/2010/main" val="1399177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rtl="1"/>
            <a:r>
              <a:rPr lang="ar-DZ" b="1" u="sng" dirty="0" smtClean="0"/>
              <a:t>4) التحكيم (م 21 و 22)</a:t>
            </a:r>
            <a:endParaRPr lang="fr-FR" b="1" u="sng" dirty="0"/>
          </a:p>
        </p:txBody>
      </p:sp>
      <p:sp>
        <p:nvSpPr>
          <p:cNvPr id="3" name="Espace réservé du contenu 2"/>
          <p:cNvSpPr>
            <a:spLocks noGrp="1"/>
          </p:cNvSpPr>
          <p:nvPr>
            <p:ph idx="1"/>
          </p:nvPr>
        </p:nvSpPr>
        <p:spPr>
          <a:xfrm>
            <a:off x="457200" y="1600200"/>
            <a:ext cx="8229600" cy="4781128"/>
          </a:xfrm>
        </p:spPr>
        <p:txBody>
          <a:bodyPr>
            <a:normAutofit lnSpcReduction="10000"/>
          </a:bodyPr>
          <a:lstStyle/>
          <a:p>
            <a:pPr algn="just" rtl="1"/>
            <a:r>
              <a:rPr lang="ar-DZ" dirty="0" smtClean="0"/>
              <a:t>التحكيم آلية اختيارية لتسوية النزاعات الجماعية للعمل</a:t>
            </a:r>
          </a:p>
          <a:p>
            <a:pPr algn="just" rtl="1"/>
            <a:r>
              <a:rPr lang="ar-DZ" dirty="0" smtClean="0"/>
              <a:t>يتم التحكيم بعد اتفاق قطعي لكل من طرفي النزاع</a:t>
            </a:r>
          </a:p>
          <a:p>
            <a:pPr algn="just" rtl="1"/>
            <a:r>
              <a:rPr lang="ar-DZ" dirty="0" smtClean="0"/>
              <a:t>ينضوي التحكيم على تدخل الغير « المحكم » لتسوية النزاع الجماعي عن طريق اصدار قرار تحكيمي</a:t>
            </a:r>
          </a:p>
          <a:p>
            <a:pPr algn="just" rtl="1"/>
            <a:r>
              <a:rPr lang="ar-DZ" dirty="0" smtClean="0"/>
              <a:t>اجراءات التحكيم تتم وفق احكام قانون الاجراءات المدنية والادارية</a:t>
            </a:r>
          </a:p>
          <a:p>
            <a:pPr algn="just" rtl="1"/>
            <a:r>
              <a:rPr lang="ar-DZ" dirty="0" smtClean="0"/>
              <a:t>قرار التحكيم ملزم للطرفين في تنفيذه بغض النظر عن اي طريق للطعن</a:t>
            </a:r>
          </a:p>
          <a:p>
            <a:pPr algn="just" rtl="1"/>
            <a:r>
              <a:rPr lang="ar-DZ" dirty="0" smtClean="0"/>
              <a:t>ينفذ قرار التحكيم بعد 03 ايام عمل من تبليغه</a:t>
            </a:r>
          </a:p>
        </p:txBody>
      </p:sp>
    </p:spTree>
    <p:extLst>
      <p:ext uri="{BB962C8B-B14F-4D97-AF65-F5344CB8AC3E}">
        <p14:creationId xmlns:p14="http://schemas.microsoft.com/office/powerpoint/2010/main" val="136326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rtl="1"/>
            <a:r>
              <a:rPr lang="ar-DZ" b="1" u="sng" dirty="0" smtClean="0"/>
              <a:t>حكم جزائي (م 80)</a:t>
            </a:r>
            <a:endParaRPr lang="fr-FR" b="1" u="sng" dirty="0"/>
          </a:p>
        </p:txBody>
      </p:sp>
      <p:sp>
        <p:nvSpPr>
          <p:cNvPr id="3" name="Espace réservé du contenu 2"/>
          <p:cNvSpPr>
            <a:spLocks noGrp="1"/>
          </p:cNvSpPr>
          <p:nvPr>
            <p:ph idx="1"/>
          </p:nvPr>
        </p:nvSpPr>
        <p:spPr/>
        <p:txBody>
          <a:bodyPr/>
          <a:lstStyle/>
          <a:p>
            <a:pPr algn="just" rtl="1"/>
            <a:endParaRPr lang="ar-DZ" dirty="0" smtClean="0"/>
          </a:p>
          <a:p>
            <a:pPr algn="just" rtl="1"/>
            <a:r>
              <a:rPr lang="ar-DZ" dirty="0" smtClean="0"/>
              <a:t>يعاقب بغرامة من 000 20 دج الى 000 50 دج كل طرف في نزاع جماعي للعمل تغيب دون سبب شرعي عن جلسات واجتماعات المصالحة والوساطة والتحكيم المنظمة طبقا لهذا القانون </a:t>
            </a:r>
          </a:p>
          <a:p>
            <a:pPr algn="just" rtl="1"/>
            <a:r>
              <a:rPr lang="ar-DZ" dirty="0" smtClean="0"/>
              <a:t>تضاعف الغرامة في حالة العود </a:t>
            </a:r>
            <a:endParaRPr lang="fr-FR" dirty="0"/>
          </a:p>
        </p:txBody>
      </p:sp>
    </p:spTree>
    <p:extLst>
      <p:ext uri="{BB962C8B-B14F-4D97-AF65-F5344CB8AC3E}">
        <p14:creationId xmlns:p14="http://schemas.microsoft.com/office/powerpoint/2010/main" val="815689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rtl="1"/>
            <a:r>
              <a:rPr lang="ar-DZ" b="1" u="sng" dirty="0" smtClean="0"/>
              <a:t>حكم جزائي (م 81)</a:t>
            </a:r>
            <a:endParaRPr lang="fr-FR" b="1" u="sng" dirty="0"/>
          </a:p>
        </p:txBody>
      </p:sp>
      <p:sp>
        <p:nvSpPr>
          <p:cNvPr id="3" name="Espace réservé du contenu 2"/>
          <p:cNvSpPr>
            <a:spLocks noGrp="1"/>
          </p:cNvSpPr>
          <p:nvPr>
            <p:ph idx="1"/>
          </p:nvPr>
        </p:nvSpPr>
        <p:spPr>
          <a:xfrm>
            <a:off x="251520" y="1600200"/>
            <a:ext cx="8712968" cy="4525963"/>
          </a:xfrm>
        </p:spPr>
        <p:txBody>
          <a:bodyPr/>
          <a:lstStyle/>
          <a:p>
            <a:pPr algn="just" rtl="1"/>
            <a:endParaRPr lang="ar-DZ" dirty="0" smtClean="0"/>
          </a:p>
          <a:p>
            <a:pPr algn="just" rtl="1"/>
            <a:r>
              <a:rPr lang="ar-DZ" dirty="0" smtClean="0"/>
              <a:t>دون الاخلال بأحكام قانون العقوبات، يعاقب بالحبس من 3 اشهر الى 6 اشهر وبغرامة من 000 50 دج الى 000 100 دج، او بإحدى هاتين العقوبتين، كل من يرفض تقديم وثائق الى القائمين بالمصالة والوسطاء والمحكمين المنصوص عليهم في هذا القانون، او يزودهم بمعلومات غير صحيحة او وثائق مزورة او يمارس مناورة او احتيالا بهدف الضغط عليهم بغية توجيه توصياتهم او قراراتهم     </a:t>
            </a:r>
            <a:endParaRPr lang="fr-FR" dirty="0"/>
          </a:p>
        </p:txBody>
      </p:sp>
    </p:spTree>
    <p:extLst>
      <p:ext uri="{BB962C8B-B14F-4D97-AF65-F5344CB8AC3E}">
        <p14:creationId xmlns:p14="http://schemas.microsoft.com/office/powerpoint/2010/main" val="8897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ar-DZ" b="1" u="sng" dirty="0" smtClean="0"/>
              <a:t>ثانيا) الوقاية من النزاعات الجماعية للعمل وتسويتها في المؤسسات والادارات العمومية</a:t>
            </a:r>
            <a:endParaRPr lang="fr-FR" u="sng" dirty="0"/>
          </a:p>
        </p:txBody>
      </p:sp>
      <p:sp>
        <p:nvSpPr>
          <p:cNvPr id="3" name="Espace réservé du contenu 2"/>
          <p:cNvSpPr>
            <a:spLocks noGrp="1"/>
          </p:cNvSpPr>
          <p:nvPr>
            <p:ph idx="1"/>
          </p:nvPr>
        </p:nvSpPr>
        <p:spPr>
          <a:xfrm>
            <a:off x="179512" y="1484784"/>
            <a:ext cx="8712968" cy="5112568"/>
          </a:xfrm>
        </p:spPr>
        <p:txBody>
          <a:bodyPr/>
          <a:lstStyle/>
          <a:p>
            <a:pPr algn="r" rtl="1"/>
            <a:r>
              <a:rPr lang="ar-DZ" dirty="0"/>
              <a:t>مسار الوقاية من النزاعات الجماعية وتسويتها </a:t>
            </a:r>
            <a:r>
              <a:rPr lang="ar-DZ" dirty="0" smtClean="0"/>
              <a:t>في المؤسسات والادارة العمومية يمر </a:t>
            </a:r>
            <a:r>
              <a:rPr lang="ar-DZ" dirty="0"/>
              <a:t>بعدة </a:t>
            </a:r>
            <a:r>
              <a:rPr lang="ar-DZ" dirty="0" smtClean="0"/>
              <a:t>مراحل منها مرحلتين وجوبيتين فقط:</a:t>
            </a:r>
            <a:endParaRPr lang="ar-DZ" dirty="0"/>
          </a:p>
          <a:p>
            <a:pPr algn="r" rtl="1"/>
            <a:r>
              <a:rPr lang="ar-DZ" dirty="0"/>
              <a:t>1) الاجتماعات الدورية (وجوبية)</a:t>
            </a:r>
          </a:p>
          <a:p>
            <a:pPr algn="r" rtl="1"/>
            <a:r>
              <a:rPr lang="ar-DZ" dirty="0"/>
              <a:t>2) المصالحة (وجوبية)</a:t>
            </a:r>
          </a:p>
          <a:p>
            <a:pPr algn="r" rtl="1"/>
            <a:r>
              <a:rPr lang="ar-DZ" dirty="0"/>
              <a:t>3) الوساطة </a:t>
            </a:r>
            <a:r>
              <a:rPr lang="ar-DZ" dirty="0" smtClean="0"/>
              <a:t>(غير وجوبية)</a:t>
            </a:r>
            <a:endParaRPr lang="ar-DZ" dirty="0"/>
          </a:p>
          <a:p>
            <a:pPr algn="r" rtl="1"/>
            <a:r>
              <a:rPr lang="ar-DZ" dirty="0"/>
              <a:t>4) التحكيم (باتفاق الطرفين)</a:t>
            </a:r>
          </a:p>
          <a:p>
            <a:pPr algn="r" rtl="1"/>
            <a:endParaRPr lang="fr-FR" dirty="0"/>
          </a:p>
        </p:txBody>
      </p:sp>
    </p:spTree>
    <p:extLst>
      <p:ext uri="{BB962C8B-B14F-4D97-AF65-F5344CB8AC3E}">
        <p14:creationId xmlns:p14="http://schemas.microsoft.com/office/powerpoint/2010/main" val="1256553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50106"/>
          </a:xfrm>
        </p:spPr>
        <p:txBody>
          <a:bodyPr/>
          <a:lstStyle/>
          <a:p>
            <a:r>
              <a:rPr lang="ar-DZ" b="1" u="sng" dirty="0" smtClean="0"/>
              <a:t>1) الاجتماعات الدورية (م 22)</a:t>
            </a:r>
            <a:endParaRPr lang="fr-FR" b="1" u="sng" dirty="0"/>
          </a:p>
        </p:txBody>
      </p:sp>
      <p:sp>
        <p:nvSpPr>
          <p:cNvPr id="3" name="Espace réservé du contenu 2"/>
          <p:cNvSpPr>
            <a:spLocks noGrp="1"/>
          </p:cNvSpPr>
          <p:nvPr>
            <p:ph idx="1"/>
          </p:nvPr>
        </p:nvSpPr>
        <p:spPr>
          <a:xfrm>
            <a:off x="323528" y="1340768"/>
            <a:ext cx="8640960" cy="5256584"/>
          </a:xfrm>
        </p:spPr>
        <p:txBody>
          <a:bodyPr>
            <a:normAutofit fontScale="92500" lnSpcReduction="10000"/>
          </a:bodyPr>
          <a:lstStyle/>
          <a:p>
            <a:pPr algn="just" rtl="1"/>
            <a:r>
              <a:rPr lang="ar-DZ" dirty="0"/>
              <a:t>هي اجتماعات تعقد وجوبا بين </a:t>
            </a:r>
            <a:r>
              <a:rPr lang="ar-DZ" dirty="0" smtClean="0"/>
              <a:t>ممثلي العمال والممثلين المؤهلين في المؤسسات والادارات العمومية </a:t>
            </a:r>
            <a:r>
              <a:rPr lang="ar-DZ" dirty="0"/>
              <a:t>بشكل دوري</a:t>
            </a:r>
          </a:p>
          <a:p>
            <a:pPr algn="just" rtl="1"/>
            <a:r>
              <a:rPr lang="ar-DZ" dirty="0"/>
              <a:t>تهدف الى الدراسة المشتركة لوضعية العلاقات الاجتماعية </a:t>
            </a:r>
            <a:r>
              <a:rPr lang="ar-DZ" dirty="0" smtClean="0"/>
              <a:t>والمهنية داخل</a:t>
            </a:r>
            <a:r>
              <a:rPr lang="ar-DZ" dirty="0"/>
              <a:t> المؤسسات والادارات العمومية </a:t>
            </a:r>
            <a:endParaRPr lang="ar-DZ" dirty="0" smtClean="0"/>
          </a:p>
          <a:p>
            <a:pPr algn="just" rtl="1"/>
            <a:r>
              <a:rPr lang="ar-DZ" dirty="0" smtClean="0"/>
              <a:t>تحدد دورية هذه الاجتماعات عن طريق التنظيم</a:t>
            </a:r>
            <a:r>
              <a:rPr lang="ar-DZ" b="1" dirty="0" smtClean="0"/>
              <a:t>(مرسوم تنفيذي رقم 23/ 362، مؤرخ في 17 اكتوبر 2023،</a:t>
            </a:r>
            <a:r>
              <a:rPr lang="ar-DZ" b="1" dirty="0">
                <a:solidFill>
                  <a:srgbClr val="231F20"/>
                </a:solidFill>
                <a:latin typeface="GeezaSGG-Bold"/>
              </a:rPr>
              <a:t> يحدد </a:t>
            </a:r>
            <a:r>
              <a:rPr lang="ar-DZ" b="1" dirty="0" smtClean="0">
                <a:solidFill>
                  <a:srgbClr val="231F20"/>
                </a:solidFill>
                <a:latin typeface="GeezaSGG-Bold"/>
              </a:rPr>
              <a:t>دورية الاجتماعات الإجبارية المتعلقة بدراسة وضعية العلاقات الاجتماعية والمهنية </a:t>
            </a:r>
            <a:r>
              <a:rPr lang="ar-DZ" b="1" dirty="0">
                <a:solidFill>
                  <a:srgbClr val="231F20"/>
                </a:solidFill>
                <a:latin typeface="GeezaSGG-Bold"/>
              </a:rPr>
              <a:t>والظروف </a:t>
            </a:r>
            <a:r>
              <a:rPr lang="ar-DZ" b="1" dirty="0" smtClean="0">
                <a:solidFill>
                  <a:srgbClr val="231F20"/>
                </a:solidFill>
                <a:latin typeface="GeezaSGG-Bold"/>
              </a:rPr>
              <a:t>العامة للعمل </a:t>
            </a:r>
            <a:r>
              <a:rPr lang="ar-DZ" b="1" dirty="0">
                <a:solidFill>
                  <a:srgbClr val="231F20"/>
                </a:solidFill>
                <a:latin typeface="GeezaSGG-Bold"/>
              </a:rPr>
              <a:t>داخل المؤسسات والإدارات </a:t>
            </a:r>
            <a:r>
              <a:rPr lang="ar-DZ" b="1" dirty="0" smtClean="0">
                <a:solidFill>
                  <a:srgbClr val="231F20"/>
                </a:solidFill>
                <a:latin typeface="GeezaSGG-Bold"/>
              </a:rPr>
              <a:t>العمومية،</a:t>
            </a:r>
            <a:r>
              <a:rPr lang="ar-DZ" b="1" dirty="0" smtClean="0"/>
              <a:t> ج ر عدد 67، لسنة 2023)</a:t>
            </a:r>
          </a:p>
          <a:p>
            <a:pPr algn="just" rtl="1"/>
            <a:r>
              <a:rPr lang="ar-DZ" dirty="0" smtClean="0"/>
              <a:t>النزاعات الجماعية للعمل التي لا يمكن حلها مباشرة وبالطرق الودية تخضع </a:t>
            </a:r>
            <a:r>
              <a:rPr lang="ar-DZ" b="1" u="sng" dirty="0" smtClean="0"/>
              <a:t>وجوبا</a:t>
            </a:r>
            <a:r>
              <a:rPr lang="ar-DZ" dirty="0" smtClean="0"/>
              <a:t> لإجراءات المصالحة </a:t>
            </a:r>
            <a:r>
              <a:rPr lang="ar-DZ" b="1" u="sng" dirty="0" smtClean="0"/>
              <a:t>واحتمالا</a:t>
            </a:r>
            <a:r>
              <a:rPr lang="ar-DZ" dirty="0" smtClean="0"/>
              <a:t> للوساطة والتحكيم</a:t>
            </a:r>
            <a:endParaRPr lang="fr-FR" dirty="0"/>
          </a:p>
        </p:txBody>
      </p:sp>
    </p:spTree>
    <p:extLst>
      <p:ext uri="{BB962C8B-B14F-4D97-AF65-F5344CB8AC3E}">
        <p14:creationId xmlns:p14="http://schemas.microsoft.com/office/powerpoint/2010/main" val="2804546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1080120"/>
          </a:xfrm>
        </p:spPr>
        <p:txBody>
          <a:bodyPr/>
          <a:lstStyle/>
          <a:p>
            <a:pPr rtl="1"/>
            <a:r>
              <a:rPr lang="ar-DZ" b="1" u="sng" dirty="0" smtClean="0"/>
              <a:t> 2) المصالحة (م 23 الى 27)</a:t>
            </a:r>
            <a:endParaRPr lang="fr-FR" b="1" u="sng" dirty="0"/>
          </a:p>
        </p:txBody>
      </p:sp>
      <p:sp>
        <p:nvSpPr>
          <p:cNvPr id="3" name="Espace réservé du contenu 2"/>
          <p:cNvSpPr>
            <a:spLocks noGrp="1"/>
          </p:cNvSpPr>
          <p:nvPr>
            <p:ph idx="1"/>
          </p:nvPr>
        </p:nvSpPr>
        <p:spPr>
          <a:xfrm>
            <a:off x="179512" y="1196752"/>
            <a:ext cx="8784976" cy="5472608"/>
          </a:xfrm>
        </p:spPr>
        <p:txBody>
          <a:bodyPr>
            <a:normAutofit lnSpcReduction="10000"/>
          </a:bodyPr>
          <a:lstStyle/>
          <a:p>
            <a:pPr algn="just" rtl="1"/>
            <a:r>
              <a:rPr lang="ar-DZ" dirty="0" smtClean="0"/>
              <a:t>تتم المصالحة في النزاعات الجماعية في المؤسسات والادارات العمومية تحت اشراف السلطة السلمية العليا المعنية على المستوى البلدي او الولائي او الوزاري</a:t>
            </a:r>
          </a:p>
          <a:p>
            <a:pPr algn="just" rtl="1"/>
            <a:r>
              <a:rPr lang="ar-DZ" dirty="0" smtClean="0"/>
              <a:t>في حالة استمرار النزاع يخطر ممثلو العمال بواسطة طعن السلطة السلمية التي تنتمي اليها المؤسسة او الادارة المعنية</a:t>
            </a:r>
          </a:p>
          <a:p>
            <a:pPr algn="just" rtl="1"/>
            <a:r>
              <a:rPr lang="ar-DZ" dirty="0" smtClean="0"/>
              <a:t>في حالة تعذر تسوية المسائل موضوع الطعن تستدعي السلطة السلمية العليا طرفي النزاع الى اجتماع المصالحة بحضور ممثلي السلطة المكلفة بالوظيفة العمومية ومفتشية العمل المختصة خلال 08 ايام عمل الموالية لإخطارها</a:t>
            </a:r>
          </a:p>
          <a:p>
            <a:pPr algn="just" rtl="1"/>
            <a:r>
              <a:rPr lang="ar-DZ" dirty="0" smtClean="0"/>
              <a:t>لا يمكن ان يتجاوز اجراء المصالحة 15 يوم عمل من تاريخ الاجتماع الاول </a:t>
            </a:r>
            <a:endParaRPr lang="fr-FR" dirty="0"/>
          </a:p>
        </p:txBody>
      </p:sp>
    </p:spTree>
    <p:extLst>
      <p:ext uri="{BB962C8B-B14F-4D97-AF65-F5344CB8AC3E}">
        <p14:creationId xmlns:p14="http://schemas.microsoft.com/office/powerpoint/2010/main" val="3202692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080120"/>
          </a:xfrm>
        </p:spPr>
        <p:txBody>
          <a:bodyPr/>
          <a:lstStyle/>
          <a:p>
            <a:r>
              <a:rPr lang="ar-DZ" b="1" u="sng" dirty="0" smtClean="0"/>
              <a:t>نتائج المصالحة</a:t>
            </a:r>
            <a:endParaRPr lang="fr-FR" b="1" u="sng" dirty="0"/>
          </a:p>
        </p:txBody>
      </p:sp>
      <p:sp>
        <p:nvSpPr>
          <p:cNvPr id="3" name="Espace réservé du contenu 2"/>
          <p:cNvSpPr>
            <a:spLocks noGrp="1"/>
          </p:cNvSpPr>
          <p:nvPr>
            <p:ph idx="1"/>
          </p:nvPr>
        </p:nvSpPr>
        <p:spPr>
          <a:xfrm>
            <a:off x="107504" y="1196752"/>
            <a:ext cx="8928992" cy="5400600"/>
          </a:xfrm>
        </p:spPr>
        <p:txBody>
          <a:bodyPr>
            <a:normAutofit/>
          </a:bodyPr>
          <a:lstStyle/>
          <a:p>
            <a:pPr algn="just" rtl="1"/>
            <a:r>
              <a:rPr lang="ar-DZ" dirty="0" smtClean="0"/>
              <a:t>اذا تبين ان النزاع يتعلق بعدم تطبيق التزام قانوني او تنظيمي تتخذ السلطة السلمية التدابير الضرورية لضمان تطبيق هذا الالتزام في اجل لا يتعدى 30 يوم عمل من تاريخ الاخطار</a:t>
            </a:r>
          </a:p>
          <a:p>
            <a:pPr algn="just" rtl="1"/>
            <a:r>
              <a:rPr lang="ar-DZ" dirty="0" smtClean="0"/>
              <a:t>اذا تبين ان النزاع يتعلق بتأويلات لأحكام تشريعية او تنظيمية او بمسائل لا يمكن التكفل بها في اطار الاحكام المعمول بها، يتم اخطار السلطة المكلفة بالوظيفة العمومية من اجل اخضاع المسائل محل النزاع للمجلس المتساوي الاعضاء للوظيفة العمومية</a:t>
            </a:r>
          </a:p>
          <a:p>
            <a:pPr algn="just" rtl="1"/>
            <a:r>
              <a:rPr lang="ar-DZ" dirty="0" smtClean="0"/>
              <a:t>عند نهاية اجراء المصالحة تعد السلطة السلمية محضر يوقعه الطرفان يتضمن الاتفاقات الحاصلة وعند الاقتضاء الاقتراحات المقدمة للسلطة المكلفة بالوظيفة العمومية </a:t>
            </a:r>
            <a:endParaRPr lang="fr-FR" dirty="0"/>
          </a:p>
        </p:txBody>
      </p:sp>
    </p:spTree>
    <p:extLst>
      <p:ext uri="{BB962C8B-B14F-4D97-AF65-F5344CB8AC3E}">
        <p14:creationId xmlns:p14="http://schemas.microsoft.com/office/powerpoint/2010/main" val="3590290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936104"/>
          </a:xfrm>
        </p:spPr>
        <p:txBody>
          <a:bodyPr>
            <a:normAutofit fontScale="90000"/>
          </a:bodyPr>
          <a:lstStyle/>
          <a:p>
            <a:r>
              <a:rPr lang="ar-DZ" b="1" u="sng" dirty="0" smtClean="0"/>
              <a:t>المجلس المتساوي الاعضاء للوظيفة العمومية</a:t>
            </a:r>
            <a:endParaRPr lang="fr-FR" b="1" u="sng" dirty="0"/>
          </a:p>
        </p:txBody>
      </p:sp>
      <p:sp>
        <p:nvSpPr>
          <p:cNvPr id="3" name="Espace réservé du contenu 2"/>
          <p:cNvSpPr>
            <a:spLocks noGrp="1"/>
          </p:cNvSpPr>
          <p:nvPr>
            <p:ph idx="1"/>
          </p:nvPr>
        </p:nvSpPr>
        <p:spPr>
          <a:xfrm>
            <a:off x="251520" y="1196752"/>
            <a:ext cx="8712968" cy="5544616"/>
          </a:xfrm>
        </p:spPr>
        <p:txBody>
          <a:bodyPr>
            <a:normAutofit fontScale="92500" lnSpcReduction="10000"/>
          </a:bodyPr>
          <a:lstStyle/>
          <a:p>
            <a:pPr algn="just" rtl="1"/>
            <a:r>
              <a:rPr lang="ar-DZ" dirty="0" smtClean="0"/>
              <a:t>يتشكل المجلس من ممثلي الادارة وممثلي العمال </a:t>
            </a:r>
            <a:r>
              <a:rPr lang="ar-DZ" b="1" dirty="0" smtClean="0"/>
              <a:t>(الموظفين)</a:t>
            </a:r>
            <a:r>
              <a:rPr lang="ar-DZ" dirty="0" smtClean="0"/>
              <a:t> ويوضع لدى السلطة المكلفة بالوظيفة العمومية</a:t>
            </a:r>
          </a:p>
          <a:p>
            <a:pPr algn="just" rtl="1"/>
            <a:r>
              <a:rPr lang="ar-DZ" dirty="0" smtClean="0"/>
              <a:t>تحدد مهام وتنظيم وسير وتشكيلة المجلس عن طريق التنظيم </a:t>
            </a:r>
            <a:r>
              <a:rPr lang="ar-DZ" b="1" dirty="0" smtClean="0"/>
              <a:t>(مرسوم تنفيذي رقم 23/ 365، مؤرخ في 17 اكتوبر 2023،</a:t>
            </a:r>
            <a:r>
              <a:rPr lang="ar-DZ" b="1" dirty="0">
                <a:solidFill>
                  <a:srgbClr val="231F20"/>
                </a:solidFill>
                <a:latin typeface="GeezaSGG-Bold"/>
              </a:rPr>
              <a:t> </a:t>
            </a:r>
            <a:r>
              <a:rPr lang="ar-DZ" b="1" dirty="0" smtClean="0">
                <a:solidFill>
                  <a:srgbClr val="231F20"/>
                </a:solidFill>
                <a:latin typeface="GeezaSGG-Bold"/>
              </a:rPr>
              <a:t>يحدد مهام وتشكيلة </a:t>
            </a:r>
            <a:r>
              <a:rPr lang="ar-DZ" b="1" dirty="0">
                <a:solidFill>
                  <a:srgbClr val="231F20"/>
                </a:solidFill>
                <a:latin typeface="GeezaSGG-Bold"/>
              </a:rPr>
              <a:t>وكيفيات تعيين رئيس وأعضاء </a:t>
            </a:r>
            <a:r>
              <a:rPr lang="ar-DZ" b="1" dirty="0" smtClean="0">
                <a:solidFill>
                  <a:srgbClr val="231F20"/>
                </a:solidFill>
                <a:latin typeface="GeezaSGG-Bold"/>
              </a:rPr>
              <a:t>المجلس المتساوي </a:t>
            </a:r>
            <a:r>
              <a:rPr lang="ar-DZ" b="1" dirty="0">
                <a:solidFill>
                  <a:srgbClr val="231F20"/>
                </a:solidFill>
                <a:latin typeface="GeezaSGG-Bold"/>
              </a:rPr>
              <a:t>الأعضاء للوظيفة العمومية في </a:t>
            </a:r>
            <a:r>
              <a:rPr lang="ar-DZ" b="1" dirty="0" smtClean="0">
                <a:solidFill>
                  <a:srgbClr val="231F20"/>
                </a:solidFill>
                <a:latin typeface="GeezaSGG-Bold"/>
              </a:rPr>
              <a:t>مجال المصالحة </a:t>
            </a:r>
            <a:r>
              <a:rPr lang="ar-DZ" b="1" dirty="0">
                <a:solidFill>
                  <a:srgbClr val="231F20"/>
                </a:solidFill>
                <a:latin typeface="GeezaSGG-Bold"/>
              </a:rPr>
              <a:t>في </a:t>
            </a:r>
            <a:r>
              <a:rPr lang="ar-DZ" b="1" dirty="0" smtClean="0">
                <a:solidFill>
                  <a:srgbClr val="231F20"/>
                </a:solidFill>
                <a:latin typeface="GeezaSGG-Bold"/>
              </a:rPr>
              <a:t>النزاعات الجماعية للعمل</a:t>
            </a:r>
            <a:r>
              <a:rPr lang="ar-DZ" b="1" dirty="0">
                <a:solidFill>
                  <a:srgbClr val="231F20"/>
                </a:solidFill>
                <a:latin typeface="GeezaSGG-Bold"/>
              </a:rPr>
              <a:t>، </a:t>
            </a:r>
            <a:r>
              <a:rPr lang="ar-DZ" b="1" dirty="0" smtClean="0">
                <a:solidFill>
                  <a:srgbClr val="231F20"/>
                </a:solidFill>
                <a:latin typeface="GeezaSGG-Bold"/>
              </a:rPr>
              <a:t>وكذا تنظيمه </a:t>
            </a:r>
            <a:r>
              <a:rPr lang="ar-DZ" b="1" dirty="0">
                <a:solidFill>
                  <a:srgbClr val="231F20"/>
                </a:solidFill>
                <a:latin typeface="GeezaSGG-Bold"/>
              </a:rPr>
              <a:t>وسيره.</a:t>
            </a:r>
            <a:r>
              <a:rPr lang="ar-DZ" b="1" dirty="0" smtClean="0"/>
              <a:t> ج ر عدد 67، لسنة 2023)</a:t>
            </a:r>
          </a:p>
          <a:p>
            <a:pPr algn="just" rtl="1"/>
            <a:r>
              <a:rPr lang="ar-DZ" dirty="0" smtClean="0"/>
              <a:t>يعتبر المجلس جهاز للمصالحة في مجال النزاعات الجماعية للعمل في المؤسسات والادارات العمومية</a:t>
            </a:r>
          </a:p>
          <a:p>
            <a:pPr algn="just" rtl="1"/>
            <a:r>
              <a:rPr lang="ar-DZ" dirty="0" smtClean="0"/>
              <a:t>يجب على طرفي النزاع حضور جميع اجتماعات المصالحة التي ينظمها المجلس</a:t>
            </a:r>
            <a:endParaRPr lang="fr-FR" dirty="0"/>
          </a:p>
        </p:txBody>
      </p:sp>
    </p:spTree>
    <p:extLst>
      <p:ext uri="{BB962C8B-B14F-4D97-AF65-F5344CB8AC3E}">
        <p14:creationId xmlns:p14="http://schemas.microsoft.com/office/powerpoint/2010/main" val="3646175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b="1" u="sng" dirty="0" smtClean="0"/>
              <a:t>3) الوساطة (م 28 الى 33)</a:t>
            </a:r>
            <a:endParaRPr lang="fr-FR" b="1" u="sng" dirty="0"/>
          </a:p>
        </p:txBody>
      </p:sp>
      <p:sp>
        <p:nvSpPr>
          <p:cNvPr id="3" name="Espace réservé du contenu 2"/>
          <p:cNvSpPr>
            <a:spLocks noGrp="1"/>
          </p:cNvSpPr>
          <p:nvPr>
            <p:ph idx="1"/>
          </p:nvPr>
        </p:nvSpPr>
        <p:spPr>
          <a:xfrm>
            <a:off x="251520" y="1484784"/>
            <a:ext cx="8640960" cy="5112568"/>
          </a:xfrm>
        </p:spPr>
        <p:txBody>
          <a:bodyPr>
            <a:normAutofit lnSpcReduction="10000"/>
          </a:bodyPr>
          <a:lstStyle/>
          <a:p>
            <a:pPr algn="just" rtl="1"/>
            <a:r>
              <a:rPr lang="ar-DZ" dirty="0" smtClean="0"/>
              <a:t>اذا استمر النزاع بعد المصالحة </a:t>
            </a:r>
            <a:r>
              <a:rPr lang="ar-DZ" b="1" u="sng" dirty="0" smtClean="0"/>
              <a:t>يمكن</a:t>
            </a:r>
            <a:r>
              <a:rPr lang="ar-DZ" dirty="0" smtClean="0"/>
              <a:t> عرضه في اجل 15 يوم عمل على اجراء الوساطة </a:t>
            </a:r>
          </a:p>
          <a:p>
            <a:pPr algn="just" rtl="1"/>
            <a:r>
              <a:rPr lang="ar-DZ" dirty="0" smtClean="0"/>
              <a:t>يعين الوزير او الوالي او ر م ش ب حسب الحالة، وسيط مؤهل من بين قائمة الوسطاء </a:t>
            </a:r>
          </a:p>
          <a:p>
            <a:pPr algn="just" rtl="1"/>
            <a:r>
              <a:rPr lang="ar-DZ" dirty="0" smtClean="0"/>
              <a:t>على طرفي النزاع التعاون مع الوسيط وافادته بجميع الوثائق والمعلومات المتعلقة بالنزاع، وله ان يستعين بأي شخص مؤهل</a:t>
            </a:r>
          </a:p>
          <a:p>
            <a:pPr algn="just" rtl="1"/>
            <a:r>
              <a:rPr lang="ar-DZ" dirty="0" smtClean="0"/>
              <a:t>يرسل الوسيط اقتراحات لتسوية النزاع في شكل توصيات معللة الى الاطراف ومفتشية العمل المختصة، في اجل 10 ايام عمل من تاريخ استلام الملف، يمكن تمديد الاجل بـ 8 ايام باتفاق الطرفين </a:t>
            </a:r>
          </a:p>
          <a:p>
            <a:pPr algn="just" rtl="1"/>
            <a:endParaRPr lang="fr-FR" dirty="0"/>
          </a:p>
        </p:txBody>
      </p:sp>
    </p:spTree>
    <p:extLst>
      <p:ext uri="{BB962C8B-B14F-4D97-AF65-F5344CB8AC3E}">
        <p14:creationId xmlns:p14="http://schemas.microsoft.com/office/powerpoint/2010/main" val="3227196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1080120"/>
          </a:xfrm>
        </p:spPr>
        <p:txBody>
          <a:bodyPr/>
          <a:lstStyle/>
          <a:p>
            <a:r>
              <a:rPr lang="ar-DZ" b="1" u="sng" dirty="0" smtClean="0"/>
              <a:t>نتائج الوساطة</a:t>
            </a:r>
            <a:endParaRPr lang="fr-FR" b="1" u="sng" dirty="0"/>
          </a:p>
        </p:txBody>
      </p:sp>
      <p:sp>
        <p:nvSpPr>
          <p:cNvPr id="3" name="Espace réservé du contenu 2"/>
          <p:cNvSpPr>
            <a:spLocks noGrp="1"/>
          </p:cNvSpPr>
          <p:nvPr>
            <p:ph idx="1"/>
          </p:nvPr>
        </p:nvSpPr>
        <p:spPr>
          <a:xfrm>
            <a:off x="107504" y="1412776"/>
            <a:ext cx="8856984" cy="5040560"/>
          </a:xfrm>
        </p:spPr>
        <p:txBody>
          <a:bodyPr>
            <a:normAutofit/>
          </a:bodyPr>
          <a:lstStyle/>
          <a:p>
            <a:pPr algn="just" rtl="1"/>
            <a:r>
              <a:rPr lang="ar-DZ" dirty="0" smtClean="0"/>
              <a:t>على طرفي النزاع تبليغ الوسيط بقبول او رفض الاقتراحات في اجل 08 ايام عمل من استلامها، بأية وسيلة كانت مع اشعار بالاستلام، واعلام مفتشية العمل بذلك</a:t>
            </a:r>
          </a:p>
          <a:p>
            <a:pPr algn="just" rtl="1"/>
            <a:r>
              <a:rPr lang="ar-DZ" dirty="0" smtClean="0"/>
              <a:t>في حالة عدم الرد خلال الآجال المذكورة، او الرد بالرفض، يعلم الوسيط الاطراف، والسلطة المكلفة بالوظيفة العمومية، ووزير القطاع المعني، والوالي، و ر م ش ب، ومفتشية العمل خلال 48 ساعة </a:t>
            </a:r>
          </a:p>
          <a:p>
            <a:pPr algn="just" rtl="1"/>
            <a:r>
              <a:rPr lang="ar-DZ" dirty="0" smtClean="0"/>
              <a:t>في حالة الاتفاق يحرر الوسيط محضر يدون فيه الاقتراحات المقبولة ويسلمه للأطراف، وترسل نسخة منه الى الجهات السابقة  </a:t>
            </a:r>
            <a:endParaRPr lang="fr-FR" dirty="0"/>
          </a:p>
        </p:txBody>
      </p:sp>
    </p:spTree>
    <p:extLst>
      <p:ext uri="{BB962C8B-B14F-4D97-AF65-F5344CB8AC3E}">
        <p14:creationId xmlns:p14="http://schemas.microsoft.com/office/powerpoint/2010/main" val="41842109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rtl="1"/>
            <a:r>
              <a:rPr lang="ar-DZ" b="1" u="sng" dirty="0" smtClean="0"/>
              <a:t>حكم جزائي (م 82 و 83)</a:t>
            </a:r>
            <a:endParaRPr lang="fr-FR" b="1" u="sng" dirty="0"/>
          </a:p>
        </p:txBody>
      </p:sp>
      <p:sp>
        <p:nvSpPr>
          <p:cNvPr id="3" name="Espace réservé du contenu 2"/>
          <p:cNvSpPr>
            <a:spLocks noGrp="1"/>
          </p:cNvSpPr>
          <p:nvPr>
            <p:ph idx="1"/>
          </p:nvPr>
        </p:nvSpPr>
        <p:spPr>
          <a:xfrm>
            <a:off x="457200" y="1600200"/>
            <a:ext cx="8363272" cy="4525963"/>
          </a:xfrm>
        </p:spPr>
        <p:txBody>
          <a:bodyPr/>
          <a:lstStyle/>
          <a:p>
            <a:pPr algn="just" rtl="1"/>
            <a:r>
              <a:rPr lang="ar-DZ" dirty="0" smtClean="0"/>
              <a:t>يعاقب بغرامة من 000 50 دج الى 000 100 دج كل من خرق عمدا الاحكام المتعلقة بإجراءات تسوية النزاع الجماعي للعمل كما هي منصوص عليها في هذا القانون  </a:t>
            </a:r>
          </a:p>
          <a:p>
            <a:pPr algn="just" rtl="1"/>
            <a:endParaRPr lang="ar-DZ" dirty="0"/>
          </a:p>
          <a:p>
            <a:pPr algn="just" rtl="1"/>
            <a:r>
              <a:rPr lang="ar-DZ" dirty="0" smtClean="0"/>
              <a:t>يعاقب بغرامة من 000 20 دج الى 000 50 دج المستخدم وممثلو العمال او اي شخص اخر لا ينفذ عمدا احكام اتفاقات المصالحة او الوساطة وقرارات التحكيم الحائزة على القوة التنفيذية </a:t>
            </a:r>
            <a:endParaRPr lang="fr-FR" dirty="0"/>
          </a:p>
        </p:txBody>
      </p:sp>
    </p:spTree>
    <p:extLst>
      <p:ext uri="{BB962C8B-B14F-4D97-AF65-F5344CB8AC3E}">
        <p14:creationId xmlns:p14="http://schemas.microsoft.com/office/powerpoint/2010/main" val="646366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100477</TotalTime>
  <Words>1912</Words>
  <Application>Microsoft Office PowerPoint</Application>
  <PresentationFormat>Affichage à l'écran (4:3)</PresentationFormat>
  <Paragraphs>147</Paragraphs>
  <Slides>29</Slides>
  <Notes>0</Notes>
  <HiddenSlides>0</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Thème Office</vt:lpstr>
      <vt:lpstr>محاضرة رقم/09 الوقاية من النزاعات الجماعية للعمل وتسويتها</vt:lpstr>
      <vt:lpstr>القانون رقم 23-08</vt:lpstr>
      <vt:lpstr>تقسيمات القانون 23-08</vt:lpstr>
      <vt:lpstr>الوقاية من النزاعات الجماعية للعمل وتسويتها</vt:lpstr>
      <vt:lpstr>اولا) الوقاية من النزاعات الجماعية للعمل وتسويتها في الهيئات المستخدمة للقطاع الاقتصادي </vt:lpstr>
      <vt:lpstr> 1) الاجتماعات الدورية (م 5)</vt:lpstr>
      <vt:lpstr>حكم الجزائي (م 79)</vt:lpstr>
      <vt:lpstr>2) المصالحة (م 7 الى 13)</vt:lpstr>
      <vt:lpstr> أ) المصالحة الداخلية (الاتفاقية)</vt:lpstr>
      <vt:lpstr>ب) المصالحة امام مفتشية العمل</vt:lpstr>
      <vt:lpstr>* اجراءات المصالحة</vt:lpstr>
      <vt:lpstr>* نتائج المصالحة</vt:lpstr>
      <vt:lpstr>* حالة المصالحة الثانية</vt:lpstr>
      <vt:lpstr> 3) الوساطة (م 14 الى 19)</vt:lpstr>
      <vt:lpstr>قائمة الوسطاء(م 38 الى 40)</vt:lpstr>
      <vt:lpstr>يتم اختيار الوسطاء من بين الشخصيات المعترف بكفاءتها في المجال القانوني والاجتماعي وخبرتها وحيادها واستقامتها والتزامها بمبادئ العدالة الاجتماعية والانصاف  * مهام الوسطاء وكيفيات تعينهم واتعابهم تحدد عن طريق التنظيم (مرسوم تنفيذي رقم 23/ 363، مؤرخ في 17 اكتوبر 2023، يحدد مهام الوسطاء في مجال تسوية النزاعات الجماعية للعمل، وكذا كيفيات تعيينهم وأتعابهم، ج ر عدد 67، لسنة 2023)  </vt:lpstr>
      <vt:lpstr>* اجراءات الوساطة</vt:lpstr>
      <vt:lpstr>* نتائج الوساطة</vt:lpstr>
      <vt:lpstr>4) التحكيم (م 21 و 22)</vt:lpstr>
      <vt:lpstr>حكم جزائي (م 80)</vt:lpstr>
      <vt:lpstr>حكم جزائي (م 81)</vt:lpstr>
      <vt:lpstr>ثانيا) الوقاية من النزاعات الجماعية للعمل وتسويتها في المؤسسات والادارات العمومية</vt:lpstr>
      <vt:lpstr>1) الاجتماعات الدورية (م 22)</vt:lpstr>
      <vt:lpstr> 2) المصالحة (م 23 الى 27)</vt:lpstr>
      <vt:lpstr>نتائج المصالحة</vt:lpstr>
      <vt:lpstr>المجلس المتساوي الاعضاء للوظيفة العمومية</vt:lpstr>
      <vt:lpstr>3) الوساطة (م 28 الى 33)</vt:lpstr>
      <vt:lpstr>نتائج الوساطة</vt:lpstr>
      <vt:lpstr>حكم جزائي (م 82 و 83)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حالات التسخير</dc:title>
  <dc:creator>informatique</dc:creator>
  <cp:lastModifiedBy>informatique</cp:lastModifiedBy>
  <cp:revision>151</cp:revision>
  <dcterms:created xsi:type="dcterms:W3CDTF">2023-09-11T18:07:34Z</dcterms:created>
  <dcterms:modified xsi:type="dcterms:W3CDTF">2024-01-10T17:43:57Z</dcterms:modified>
</cp:coreProperties>
</file>