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70" r:id="rId7"/>
    <p:sldId id="272" r:id="rId8"/>
    <p:sldId id="273" r:id="rId9"/>
    <p:sldId id="274" r:id="rId10"/>
    <p:sldId id="271" r:id="rId11"/>
    <p:sldId id="275" r:id="rId12"/>
    <p:sldId id="276" r:id="rId13"/>
    <p:sldId id="261" r:id="rId14"/>
    <p:sldId id="262" r:id="rId15"/>
    <p:sldId id="263" r:id="rId16"/>
    <p:sldId id="264" r:id="rId17"/>
    <p:sldId id="265" r:id="rId18"/>
    <p:sldId id="266" r:id="rId19"/>
    <p:sldId id="267" r:id="rId20"/>
    <p:sldId id="268" r:id="rId21"/>
    <p:sldId id="269"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C56C00A4-E3E7-41FB-AF11-5D1C43C4A0ED}" type="datetimeFigureOut">
              <a:rPr lang="fr-FR" smtClean="0"/>
              <a:pPr/>
              <a:t>17/02/2025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09FEA41-5551-4D31-9CE1-EBCE30D7D8D5}"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56C00A4-E3E7-41FB-AF11-5D1C43C4A0ED}" type="datetimeFigureOut">
              <a:rPr lang="fr-FR" smtClean="0"/>
              <a:pPr/>
              <a:t>17/02/2025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09FEA41-5551-4D31-9CE1-EBCE30D7D8D5}"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56C00A4-E3E7-41FB-AF11-5D1C43C4A0ED}" type="datetimeFigureOut">
              <a:rPr lang="fr-FR" smtClean="0"/>
              <a:pPr/>
              <a:t>17/02/2025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09FEA41-5551-4D31-9CE1-EBCE30D7D8D5}"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56C00A4-E3E7-41FB-AF11-5D1C43C4A0ED}" type="datetimeFigureOut">
              <a:rPr lang="fr-FR" smtClean="0"/>
              <a:pPr/>
              <a:t>17/02/2025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09FEA41-5551-4D31-9CE1-EBCE30D7D8D5}"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C56C00A4-E3E7-41FB-AF11-5D1C43C4A0ED}" type="datetimeFigureOut">
              <a:rPr lang="fr-FR" smtClean="0"/>
              <a:pPr/>
              <a:t>17/02/2025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09FEA41-5551-4D31-9CE1-EBCE30D7D8D5}"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56C00A4-E3E7-41FB-AF11-5D1C43C4A0ED}" type="datetimeFigureOut">
              <a:rPr lang="fr-FR" smtClean="0"/>
              <a:pPr/>
              <a:t>17/02/2025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09FEA41-5551-4D31-9CE1-EBCE30D7D8D5}"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56C00A4-E3E7-41FB-AF11-5D1C43C4A0ED}" type="datetimeFigureOut">
              <a:rPr lang="fr-FR" smtClean="0"/>
              <a:pPr/>
              <a:t>17/02/2025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09FEA41-5551-4D31-9CE1-EBCE30D7D8D5}"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C56C00A4-E3E7-41FB-AF11-5D1C43C4A0ED}" type="datetimeFigureOut">
              <a:rPr lang="fr-FR" smtClean="0"/>
              <a:pPr/>
              <a:t>17/02/2025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09FEA41-5551-4D31-9CE1-EBCE30D7D8D5}"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56C00A4-E3E7-41FB-AF11-5D1C43C4A0ED}" type="datetimeFigureOut">
              <a:rPr lang="fr-FR" smtClean="0"/>
              <a:pPr/>
              <a:t>17/02/2025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09FEA41-5551-4D31-9CE1-EBCE30D7D8D5}"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56C00A4-E3E7-41FB-AF11-5D1C43C4A0ED}" type="datetimeFigureOut">
              <a:rPr lang="fr-FR" smtClean="0"/>
              <a:pPr/>
              <a:t>17/02/2025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09FEA41-5551-4D31-9CE1-EBCE30D7D8D5}"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56C00A4-E3E7-41FB-AF11-5D1C43C4A0ED}" type="datetimeFigureOut">
              <a:rPr lang="fr-FR" smtClean="0"/>
              <a:pPr/>
              <a:t>17/02/2025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09FEA41-5551-4D31-9CE1-EBCE30D7D8D5}"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6C00A4-E3E7-41FB-AF11-5D1C43C4A0ED}" type="datetimeFigureOut">
              <a:rPr lang="fr-FR" smtClean="0"/>
              <a:pPr/>
              <a:t>17/02/2025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9FEA41-5551-4D31-9CE1-EBCE30D7D8D5}"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42976" y="2643182"/>
            <a:ext cx="6829114" cy="1446550"/>
          </a:xfrm>
          <a:prstGeom prst="rect">
            <a:avLst/>
          </a:prstGeom>
          <a:solidFill>
            <a:srgbClr val="92D050"/>
          </a:solidFill>
        </p:spPr>
        <p:style>
          <a:lnRef idx="2">
            <a:schemeClr val="dk1"/>
          </a:lnRef>
          <a:fillRef idx="1">
            <a:schemeClr val="lt1"/>
          </a:fillRef>
          <a:effectRef idx="0">
            <a:schemeClr val="dk1"/>
          </a:effectRef>
          <a:fontRef idx="minor">
            <a:schemeClr val="dk1"/>
          </a:fontRef>
        </p:style>
        <p:txBody>
          <a:bodyPr wrap="none">
            <a:spAutoFit/>
          </a:bodyPr>
          <a:lstStyle/>
          <a:p>
            <a:pPr algn="ctr"/>
            <a:r>
              <a:rPr lang="fr-FR" sz="4400" b="1" dirty="0">
                <a:latin typeface="Times New Roman" pitchFamily="18" charset="0"/>
                <a:cs typeface="Times New Roman" pitchFamily="18" charset="0"/>
              </a:rPr>
              <a:t>Préparation opérationnelle </a:t>
            </a:r>
            <a:endParaRPr lang="fr-FR" sz="4400" b="1" dirty="0" smtClean="0">
              <a:latin typeface="Times New Roman" pitchFamily="18" charset="0"/>
              <a:cs typeface="Times New Roman" pitchFamily="18" charset="0"/>
            </a:endParaRPr>
          </a:p>
          <a:p>
            <a:pPr algn="ctr"/>
            <a:r>
              <a:rPr lang="fr-FR" sz="4400" b="1" dirty="0" smtClean="0">
                <a:latin typeface="Times New Roman" pitchFamily="18" charset="0"/>
                <a:cs typeface="Times New Roman" pitchFamily="18" charset="0"/>
              </a:rPr>
              <a:t>à </a:t>
            </a:r>
            <a:r>
              <a:rPr lang="fr-FR" sz="4400" b="1" dirty="0">
                <a:latin typeface="Times New Roman" pitchFamily="18" charset="0"/>
                <a:cs typeface="Times New Roman" pitchFamily="18" charset="0"/>
              </a:rPr>
              <a:t>l’emploi</a:t>
            </a:r>
            <a:endParaRPr lang="fr-FR" sz="44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2000232" y="357166"/>
            <a:ext cx="5072098" cy="523220"/>
          </a:xfrm>
          <a:prstGeom prst="rect">
            <a:avLst/>
          </a:prstGeom>
          <a:solidFill>
            <a:srgbClr val="FFFF00"/>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r>
              <a:rPr lang="fr-FR" sz="2800" b="1" dirty="0" smtClean="0">
                <a:latin typeface="Times New Roman" pitchFamily="18" charset="0"/>
                <a:cs typeface="Times New Roman" pitchFamily="18" charset="0"/>
              </a:rPr>
              <a:t>5. Conclusion (</a:t>
            </a:r>
            <a:r>
              <a:rPr lang="fr-FR" sz="2800" b="1" dirty="0" smtClean="0">
                <a:latin typeface="Times New Roman" pitchFamily="18" charset="0"/>
                <a:cs typeface="Times New Roman" pitchFamily="18" charset="0"/>
              </a:rPr>
              <a:t>4</a:t>
            </a:r>
            <a:r>
              <a:rPr lang="fr-FR" sz="2000" b="1" dirty="0" smtClean="0">
                <a:latin typeface="Times New Roman" pitchFamily="18" charset="0"/>
                <a:cs typeface="Times New Roman" pitchFamily="18" charset="0"/>
              </a:rPr>
              <a:t>eme</a:t>
            </a:r>
            <a:r>
              <a:rPr lang="fr-FR" sz="2800" b="1" dirty="0" smtClean="0">
                <a:latin typeface="Times New Roman" pitchFamily="18" charset="0"/>
                <a:cs typeface="Times New Roman" pitchFamily="18" charset="0"/>
              </a:rPr>
              <a:t> </a:t>
            </a:r>
            <a:r>
              <a:rPr lang="fr-FR" sz="2800" b="1" dirty="0" smtClean="0">
                <a:latin typeface="Times New Roman" pitchFamily="18" charset="0"/>
                <a:cs typeface="Times New Roman" pitchFamily="18" charset="0"/>
              </a:rPr>
              <a:t>paragraphe)</a:t>
            </a:r>
            <a:endParaRPr lang="fr-FR" sz="2800" dirty="0">
              <a:latin typeface="Times New Roman" pitchFamily="18" charset="0"/>
              <a:cs typeface="Times New Roman" pitchFamily="18" charset="0"/>
            </a:endParaRPr>
          </a:p>
        </p:txBody>
      </p:sp>
      <p:sp>
        <p:nvSpPr>
          <p:cNvPr id="1025" name="Rectangle 1"/>
          <p:cNvSpPr>
            <a:spLocks noChangeArrowheads="1"/>
          </p:cNvSpPr>
          <p:nvPr/>
        </p:nvSpPr>
        <p:spPr bwMode="auto">
          <a:xfrm>
            <a:off x="214282" y="1643050"/>
            <a:ext cx="8715404" cy="4062651"/>
          </a:xfrm>
          <a:prstGeom prst="rect">
            <a:avLst/>
          </a:prstGeom>
          <a:solidFill>
            <a:schemeClr val="accent6">
              <a:lumMod val="20000"/>
              <a:lumOff val="80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 typeface="Wingdings" pitchFamily="2" charset="2"/>
              <a:buChar char="§"/>
              <a:tabLst/>
            </a:pP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Demande un entretien</a:t>
            </a:r>
            <a:r>
              <a:rPr kumimoji="0" lang="fr-FR" sz="24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 </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Exprime ton souhait de rencontrer le recruteur. </a:t>
            </a:r>
          </a:p>
          <a:p>
            <a:pPr marL="0" marR="0" lvl="0" indent="0" algn="l" defTabSz="914400" rtl="0" eaLnBrk="0" fontAlgn="base" latinLnBrk="0" hangingPunct="0">
              <a:lnSpc>
                <a:spcPct val="150000"/>
              </a:lnSpc>
              <a:spcBef>
                <a:spcPct val="0"/>
              </a:spcBef>
              <a:spcAft>
                <a:spcPct val="0"/>
              </a:spcAft>
              <a:buClrTx/>
              <a:buSzTx/>
              <a:tabLst/>
            </a:pPr>
            <a:r>
              <a:rPr kumimoji="0" lang="fr-FR" sz="24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Exemple</a:t>
            </a:r>
            <a:r>
              <a:rPr kumimoji="0" lang="fr-FR"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"Je serai ravi de pouvoir discuter plus en détail de ma candidature lors d’un entretien.« </a:t>
            </a:r>
          </a:p>
          <a:p>
            <a:pPr marL="0" marR="0" lvl="0" indent="0" algn="l" defTabSz="914400" rtl="0" eaLnBrk="0" fontAlgn="base" latinLnBrk="0" hangingPunct="0">
              <a:spcBef>
                <a:spcPct val="0"/>
              </a:spcBef>
              <a:spcAft>
                <a:spcPct val="0"/>
              </a:spcAft>
              <a:buClrTx/>
              <a:buSzTx/>
              <a:tabLst/>
            </a:pPr>
            <a:endParaRPr kumimoji="0" lang="fr-FR"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 typeface="Wingdings" pitchFamily="2" charset="2"/>
              <a:buChar char="§"/>
              <a:tabLst/>
            </a:pP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Reste disponible</a:t>
            </a:r>
            <a:r>
              <a:rPr kumimoji="0" lang="fr-FR" sz="24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Mentionne ta disponibilité pour fournir plus d'informations si nécessaire.</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2643174" y="357166"/>
            <a:ext cx="3714776" cy="523220"/>
          </a:xfrm>
          <a:prstGeom prst="rect">
            <a:avLst/>
          </a:prstGeom>
          <a:solidFill>
            <a:srgbClr val="FFFF00"/>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r>
              <a:rPr lang="fr-FR" sz="2800" b="1" dirty="0" smtClean="0">
                <a:latin typeface="Times New Roman" pitchFamily="18" charset="0"/>
                <a:cs typeface="Times New Roman" pitchFamily="18" charset="0"/>
              </a:rPr>
              <a:t>6. Formule de politesse</a:t>
            </a:r>
            <a:endParaRPr lang="fr-FR" sz="2800" dirty="0">
              <a:latin typeface="Times New Roman" pitchFamily="18" charset="0"/>
              <a:cs typeface="Times New Roman" pitchFamily="18" charset="0"/>
            </a:endParaRPr>
          </a:p>
        </p:txBody>
      </p:sp>
      <p:sp>
        <p:nvSpPr>
          <p:cNvPr id="32769" name="Rectangle 1"/>
          <p:cNvSpPr>
            <a:spLocks noChangeArrowheads="1"/>
          </p:cNvSpPr>
          <p:nvPr/>
        </p:nvSpPr>
        <p:spPr bwMode="auto">
          <a:xfrm rot="10800000" flipV="1">
            <a:off x="214282" y="1307743"/>
            <a:ext cx="8715436" cy="2769989"/>
          </a:xfrm>
          <a:prstGeom prst="rect">
            <a:avLst/>
          </a:prstGeom>
          <a:solidFill>
            <a:schemeClr val="accent6">
              <a:lumMod val="20000"/>
              <a:lumOff val="80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 typeface="Wingdings" pitchFamily="2" charset="2"/>
              <a:buChar char="§"/>
              <a:tabLst/>
            </a:pP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Salutations formelles</a:t>
            </a:r>
            <a:r>
              <a:rPr kumimoji="0" lang="fr-FR" sz="24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 </a:t>
            </a:r>
          </a:p>
          <a:p>
            <a:pPr marL="0" marR="0" lvl="0" indent="0" algn="l" defTabSz="914400" rtl="0" eaLnBrk="0" fontAlgn="base" latinLnBrk="0" hangingPunct="0">
              <a:lnSpc>
                <a:spcPct val="100000"/>
              </a:lnSpc>
              <a:spcBef>
                <a:spcPct val="0"/>
              </a:spcBef>
              <a:spcAft>
                <a:spcPct val="0"/>
              </a:spcAft>
              <a:buClrTx/>
              <a:buSzTx/>
              <a:tabLst/>
            </a:pPr>
            <a:endParaRPr kumimoji="0" lang="fr-FR" sz="12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pPr>
            <a:r>
              <a:rPr kumimoji="0" lang="fr-FR" sz="24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Exemple : </a:t>
            </a:r>
            <a:r>
              <a:rPr kumimoji="0" lang="fr-FR"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"Je vous prie d'agréer, [Madame/Monsieur], l'expression de mes salutations distinguées."</a:t>
            </a:r>
            <a:endPar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pPr>
            <a:endParaRPr kumimoji="0" lang="fr-F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
              <a:tabLst/>
            </a:pP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Signature</a:t>
            </a:r>
            <a:r>
              <a:rPr kumimoji="0" lang="fr-FR" sz="24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Si tu envoies une version papier, signe à la main. Si c’est numérique, mets simplement ton prénom.</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57356" y="357166"/>
            <a:ext cx="5391219" cy="523220"/>
          </a:xfrm>
          <a:prstGeom prst="rect">
            <a:avLst/>
          </a:prstGeom>
          <a:solidFill>
            <a:schemeClr val="accent3">
              <a:lumMod val="60000"/>
              <a:lumOff val="40000"/>
            </a:schemeClr>
          </a:solidFill>
        </p:spPr>
        <p:style>
          <a:lnRef idx="2">
            <a:schemeClr val="dk1"/>
          </a:lnRef>
          <a:fillRef idx="1">
            <a:schemeClr val="lt1"/>
          </a:fillRef>
          <a:effectRef idx="0">
            <a:schemeClr val="dk1"/>
          </a:effectRef>
          <a:fontRef idx="minor">
            <a:schemeClr val="dk1"/>
          </a:fontRef>
        </p:style>
        <p:txBody>
          <a:bodyPr wrap="none">
            <a:spAutoFit/>
          </a:bodyPr>
          <a:lstStyle/>
          <a:p>
            <a:r>
              <a:rPr lang="fr-FR" sz="2800" b="1" dirty="0" smtClean="0">
                <a:solidFill>
                  <a:srgbClr val="FF0000"/>
                </a:solidFill>
                <a:latin typeface="Times New Roman" pitchFamily="18" charset="0"/>
                <a:cs typeface="Times New Roman" pitchFamily="18" charset="0"/>
              </a:rPr>
              <a:t>Récapitulatif des points essentiels </a:t>
            </a:r>
            <a:endParaRPr lang="fr-FR" sz="2800" dirty="0">
              <a:solidFill>
                <a:srgbClr val="FF0000"/>
              </a:solidFill>
              <a:latin typeface="Times New Roman" pitchFamily="18" charset="0"/>
              <a:cs typeface="Times New Roman" pitchFamily="18" charset="0"/>
            </a:endParaRPr>
          </a:p>
        </p:txBody>
      </p:sp>
      <p:sp>
        <p:nvSpPr>
          <p:cNvPr id="33793" name="Rectangle 1"/>
          <p:cNvSpPr>
            <a:spLocks noChangeArrowheads="1"/>
          </p:cNvSpPr>
          <p:nvPr/>
        </p:nvSpPr>
        <p:spPr bwMode="auto">
          <a:xfrm rot="10800000" flipV="1">
            <a:off x="214282" y="1419489"/>
            <a:ext cx="8715436" cy="4524315"/>
          </a:xfrm>
          <a:prstGeom prst="rect">
            <a:avLst/>
          </a:prstGeom>
          <a:solidFill>
            <a:schemeClr val="bg2">
              <a:lumMod val="75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200000"/>
              </a:lnSpc>
              <a:spcBef>
                <a:spcPct val="0"/>
              </a:spcBef>
              <a:spcAft>
                <a:spcPct val="0"/>
              </a:spcAft>
              <a:buClrTx/>
              <a:buSzTx/>
              <a:tabLst/>
            </a:pPr>
            <a:r>
              <a:rPr lang="fr-FR" sz="2400" dirty="0" smtClean="0">
                <a:solidFill>
                  <a:schemeClr val="tx1"/>
                </a:solidFill>
                <a:latin typeface="Times New Roman" pitchFamily="18" charset="0"/>
                <a:ea typeface="Times New Roman" pitchFamily="18" charset="0"/>
                <a:cs typeface="Times New Roman" pitchFamily="18" charset="0"/>
              </a:rPr>
              <a:t>1. </a:t>
            </a:r>
            <a:r>
              <a:rPr kumimoji="0" lang="fr-FR" sz="24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Coordonnées + date.</a:t>
            </a:r>
            <a:endParaRPr kumimoji="0" lang="fr-FR" sz="24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200000"/>
              </a:lnSpc>
              <a:spcBef>
                <a:spcPct val="0"/>
              </a:spcBef>
              <a:spcAft>
                <a:spcPct val="0"/>
              </a:spcAft>
              <a:buClrTx/>
              <a:buSzTx/>
              <a:buFontTx/>
              <a:buAutoNum type="arabicPeriod"/>
              <a:tabLst/>
            </a:pPr>
            <a:r>
              <a:rPr kumimoji="0" lang="fr-FR" sz="24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Poste + motivation en 1er paragraphe.</a:t>
            </a:r>
            <a:endParaRPr kumimoji="0" lang="fr-FR" sz="24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200000"/>
              </a:lnSpc>
              <a:spcBef>
                <a:spcPct val="0"/>
              </a:spcBef>
              <a:spcAft>
                <a:spcPct val="0"/>
              </a:spcAft>
              <a:buClrTx/>
              <a:buSzTx/>
              <a:buFontTx/>
              <a:buAutoNum type="arabicPeriod"/>
              <a:tabLst/>
            </a:pPr>
            <a:r>
              <a:rPr kumimoji="0" lang="fr-FR" sz="24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Pourquoi ce poste et compétences en 2eme paragraphe.</a:t>
            </a:r>
            <a:endParaRPr kumimoji="0" lang="fr-FR" sz="24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200000"/>
              </a:lnSpc>
              <a:spcBef>
                <a:spcPct val="0"/>
              </a:spcBef>
              <a:spcAft>
                <a:spcPct val="0"/>
              </a:spcAft>
              <a:buClrTx/>
              <a:buSzTx/>
              <a:buFontTx/>
              <a:buAutoNum type="arabicPeriod"/>
              <a:tabLst/>
            </a:pPr>
            <a:r>
              <a:rPr kumimoji="0" lang="fr-FR" sz="24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Ce que tu peux apporter à l’entreprise en 3eme paragraphe.</a:t>
            </a:r>
            <a:endParaRPr kumimoji="0" lang="fr-FR" sz="24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200000"/>
              </a:lnSpc>
              <a:spcBef>
                <a:spcPct val="0"/>
              </a:spcBef>
              <a:spcAft>
                <a:spcPct val="0"/>
              </a:spcAft>
              <a:buClrTx/>
              <a:buSzTx/>
              <a:buFontTx/>
              <a:buAutoNum type="arabicPeriod"/>
              <a:tabLst/>
            </a:pPr>
            <a:r>
              <a:rPr kumimoji="0" lang="fr-FR" sz="24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Demande d’entretien + disponibilité en 4eme paragraphe.</a:t>
            </a:r>
            <a:endParaRPr kumimoji="0" lang="fr-FR" sz="240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200000"/>
              </a:lnSpc>
              <a:spcBef>
                <a:spcPct val="0"/>
              </a:spcBef>
              <a:spcAft>
                <a:spcPct val="0"/>
              </a:spcAft>
              <a:buClrTx/>
              <a:buSzTx/>
              <a:buFontTx/>
              <a:buNone/>
              <a:tabLst/>
            </a:pPr>
            <a:r>
              <a:rPr kumimoji="0" lang="fr-FR" sz="24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5. Formule de politesse + signature</a:t>
            </a:r>
            <a:r>
              <a:rPr kumimoji="0" lang="fr-FR" sz="2400" i="0" u="none" strike="noStrike" cap="none" normalizeH="0" baseline="0" dirty="0" smtClean="0">
                <a:ln>
                  <a:noFill/>
                </a:ln>
                <a:solidFill>
                  <a:schemeClr val="tx1"/>
                </a:solidFill>
                <a:effectLst/>
                <a:latin typeface="Times New Roman" pitchFamily="18" charset="0"/>
                <a:cs typeface="Times New Roman" pitchFamily="18" charset="0"/>
              </a:rPr>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2789008" y="262574"/>
            <a:ext cx="3426066" cy="523220"/>
          </a:xfrm>
          <a:prstGeom prst="rect">
            <a:avLst/>
          </a:prstGeom>
          <a:solidFill>
            <a:schemeClr val="accent3">
              <a:lumMod val="40000"/>
              <a:lumOff val="60000"/>
            </a:schemeClr>
          </a:solidFill>
          <a:ln>
            <a:headEnd/>
            <a:tailEnd/>
          </a:ln>
        </p:spPr>
        <p:style>
          <a:lnRef idx="2">
            <a:schemeClr val="dk1"/>
          </a:lnRef>
          <a:fillRef idx="1">
            <a:schemeClr val="lt1"/>
          </a:fillRef>
          <a:effectRef idx="0">
            <a:schemeClr val="dk1"/>
          </a:effectRef>
          <a:fontRef idx="minor">
            <a:schemeClr val="dk1"/>
          </a:fontRef>
        </p:style>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Les Erreurs À Éviter</a:t>
            </a:r>
            <a:endParaRPr kumimoji="0" lang="fr-FR" sz="2800" b="0"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8434" name="Rectangle 2"/>
          <p:cNvSpPr>
            <a:spLocks noChangeArrowheads="1"/>
          </p:cNvSpPr>
          <p:nvPr/>
        </p:nvSpPr>
        <p:spPr bwMode="auto">
          <a:xfrm>
            <a:off x="214282" y="5467520"/>
            <a:ext cx="8715436" cy="1200329"/>
          </a:xfrm>
          <a:prstGeom prst="rect">
            <a:avLst/>
          </a:prstGeom>
          <a:solidFill>
            <a:schemeClr val="accent6">
              <a:lumMod val="20000"/>
              <a:lumOff val="80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eaLnBrk="0" fontAlgn="base" hangingPunct="0">
              <a:lnSpc>
                <a:spcPct val="150000"/>
              </a:lnSpc>
              <a:spcBef>
                <a:spcPct val="0"/>
              </a:spcBef>
              <a:spcAft>
                <a:spcPct val="0"/>
              </a:spcAft>
            </a:pPr>
            <a:r>
              <a:rPr lang="fr-FR" sz="2400" dirty="0" smtClean="0">
                <a:latin typeface="Times New Roman" pitchFamily="18" charset="0"/>
                <a:cs typeface="Times New Roman" pitchFamily="18" charset="0"/>
              </a:rPr>
              <a:t>Des </a:t>
            </a:r>
            <a:r>
              <a:rPr lang="fr-FR" sz="2400" dirty="0">
                <a:latin typeface="Times New Roman" pitchFamily="18" charset="0"/>
                <a:cs typeface="Times New Roman" pitchFamily="18" charset="0"/>
              </a:rPr>
              <a:t>oublis importants : la </a:t>
            </a:r>
            <a:r>
              <a:rPr lang="fr-FR" sz="2400" b="1" dirty="0">
                <a:latin typeface="Times New Roman" pitchFamily="18" charset="0"/>
                <a:cs typeface="Times New Roman" pitchFamily="18" charset="0"/>
              </a:rPr>
              <a:t>signature</a:t>
            </a:r>
            <a:r>
              <a:rPr lang="fr-FR" sz="2400" dirty="0">
                <a:latin typeface="Times New Roman" pitchFamily="18" charset="0"/>
                <a:cs typeface="Times New Roman" pitchFamily="18" charset="0"/>
              </a:rPr>
              <a:t> l’indication de </a:t>
            </a:r>
            <a:r>
              <a:rPr lang="fr-FR" sz="2400" b="1" dirty="0" smtClean="0">
                <a:latin typeface="Times New Roman" pitchFamily="18" charset="0"/>
                <a:cs typeface="Times New Roman" pitchFamily="18" charset="0"/>
              </a:rPr>
              <a:t>vos coordonnées </a:t>
            </a:r>
            <a:r>
              <a:rPr lang="fr-FR" sz="2400" dirty="0">
                <a:latin typeface="Times New Roman" pitchFamily="18" charset="0"/>
                <a:cs typeface="Times New Roman" pitchFamily="18" charset="0"/>
              </a:rPr>
              <a:t>(</a:t>
            </a:r>
            <a:r>
              <a:rPr lang="fr-FR" sz="2400" b="1" dirty="0">
                <a:latin typeface="Times New Roman" pitchFamily="18" charset="0"/>
                <a:cs typeface="Times New Roman" pitchFamily="18" charset="0"/>
              </a:rPr>
              <a:t>adresse</a:t>
            </a:r>
            <a:r>
              <a:rPr lang="fr-FR" sz="2400" dirty="0">
                <a:latin typeface="Times New Roman" pitchFamily="18" charset="0"/>
                <a:cs typeface="Times New Roman" pitchFamily="18" charset="0"/>
              </a:rPr>
              <a:t>, </a:t>
            </a:r>
            <a:r>
              <a:rPr lang="fr-FR" sz="2400" b="1" dirty="0">
                <a:latin typeface="Times New Roman" pitchFamily="18" charset="0"/>
                <a:cs typeface="Times New Roman" pitchFamily="18" charset="0"/>
              </a:rPr>
              <a:t>téléphone</a:t>
            </a:r>
            <a:r>
              <a:rPr lang="fr-FR" sz="2400" dirty="0" smtClean="0">
                <a:latin typeface="Times New Roman" pitchFamily="18" charset="0"/>
                <a:cs typeface="Times New Roman" pitchFamily="18" charset="0"/>
              </a:rPr>
              <a:t>...</a:t>
            </a:r>
            <a:endParaRPr lang="fr-FR" sz="2400" dirty="0">
              <a:latin typeface="Times New Roman" pitchFamily="18" charset="0"/>
              <a:cs typeface="Times New Roman" pitchFamily="18" charset="0"/>
            </a:endParaRPr>
          </a:p>
        </p:txBody>
      </p:sp>
      <p:sp>
        <p:nvSpPr>
          <p:cNvPr id="4" name="Rectangle 3"/>
          <p:cNvSpPr/>
          <p:nvPr/>
        </p:nvSpPr>
        <p:spPr>
          <a:xfrm>
            <a:off x="214282" y="1282471"/>
            <a:ext cx="6715172" cy="646331"/>
          </a:xfrm>
          <a:prstGeom prst="rect">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wrap="square">
            <a:spAutoFit/>
          </a:bodyPr>
          <a:lstStyle/>
          <a:p>
            <a:pPr lvl="0" fontAlgn="base">
              <a:lnSpc>
                <a:spcPct val="150000"/>
              </a:lnSpc>
              <a:spcBef>
                <a:spcPct val="0"/>
              </a:spcBef>
              <a:spcAft>
                <a:spcPct val="0"/>
              </a:spcAft>
            </a:pPr>
            <a:r>
              <a:rPr lang="fr-FR" sz="2400" dirty="0" smtClean="0">
                <a:solidFill>
                  <a:srgbClr val="000000"/>
                </a:solidFill>
                <a:latin typeface="Times New Roman" pitchFamily="18" charset="0"/>
                <a:ea typeface="Calibri" pitchFamily="34" charset="0"/>
                <a:cs typeface="Times New Roman" pitchFamily="18" charset="0"/>
              </a:rPr>
              <a:t>La </a:t>
            </a:r>
            <a:r>
              <a:rPr lang="fr-FR" sz="2400" b="1" dirty="0" smtClean="0">
                <a:solidFill>
                  <a:srgbClr val="000000"/>
                </a:solidFill>
                <a:latin typeface="Times New Roman" pitchFamily="18" charset="0"/>
                <a:ea typeface="Calibri" pitchFamily="34" charset="0"/>
                <a:cs typeface="Times New Roman" pitchFamily="18" charset="0"/>
              </a:rPr>
              <a:t>lettre qui répète</a:t>
            </a:r>
            <a:r>
              <a:rPr lang="fr-FR" sz="2400" dirty="0" smtClean="0">
                <a:solidFill>
                  <a:srgbClr val="000000"/>
                </a:solidFill>
                <a:latin typeface="Times New Roman" pitchFamily="18" charset="0"/>
                <a:ea typeface="Calibri" pitchFamily="34" charset="0"/>
                <a:cs typeface="Times New Roman" pitchFamily="18" charset="0"/>
              </a:rPr>
              <a:t> ce qui est déjà écrit dans le C.V. </a:t>
            </a:r>
            <a:endParaRPr lang="fr-FR" sz="2400" dirty="0" smtClean="0">
              <a:latin typeface="Times New Roman" pitchFamily="18" charset="0"/>
              <a:cs typeface="Times New Roman" pitchFamily="18" charset="0"/>
            </a:endParaRPr>
          </a:p>
        </p:txBody>
      </p:sp>
      <p:sp>
        <p:nvSpPr>
          <p:cNvPr id="5" name="Rectangle 4"/>
          <p:cNvSpPr/>
          <p:nvPr/>
        </p:nvSpPr>
        <p:spPr>
          <a:xfrm>
            <a:off x="214282" y="2080721"/>
            <a:ext cx="8715436" cy="1133965"/>
          </a:xfrm>
          <a:prstGeom prst="rect">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wrap="square">
            <a:spAutoFit/>
          </a:bodyPr>
          <a:lstStyle/>
          <a:p>
            <a:pPr lvl="0" eaLnBrk="0" fontAlgn="base" hangingPunct="0">
              <a:lnSpc>
                <a:spcPct val="150000"/>
              </a:lnSpc>
              <a:spcBef>
                <a:spcPct val="0"/>
              </a:spcBef>
              <a:spcAft>
                <a:spcPct val="0"/>
              </a:spcAft>
            </a:pPr>
            <a:r>
              <a:rPr lang="fr-FR" sz="2400" dirty="0" smtClean="0">
                <a:solidFill>
                  <a:srgbClr val="000000"/>
                </a:solidFill>
                <a:latin typeface="Times New Roman" pitchFamily="18" charset="0"/>
                <a:ea typeface="Calibri" pitchFamily="34" charset="0"/>
                <a:cs typeface="Times New Roman" pitchFamily="18" charset="0"/>
              </a:rPr>
              <a:t>Les formules de « demande d’emploi », qui présente les </a:t>
            </a:r>
            <a:r>
              <a:rPr lang="fr-FR" sz="2400" b="1" dirty="0" smtClean="0">
                <a:solidFill>
                  <a:srgbClr val="000000"/>
                </a:solidFill>
                <a:latin typeface="Times New Roman" pitchFamily="18" charset="0"/>
                <a:ea typeface="Calibri" pitchFamily="34" charset="0"/>
                <a:cs typeface="Times New Roman" pitchFamily="18" charset="0"/>
              </a:rPr>
              <a:t>difficultés</a:t>
            </a:r>
            <a:r>
              <a:rPr lang="fr-FR" sz="2400" dirty="0" smtClean="0">
                <a:solidFill>
                  <a:srgbClr val="000000"/>
                </a:solidFill>
                <a:latin typeface="Times New Roman" pitchFamily="18" charset="0"/>
                <a:ea typeface="Calibri" pitchFamily="34" charset="0"/>
                <a:cs typeface="Times New Roman" pitchFamily="18" charset="0"/>
              </a:rPr>
              <a:t> </a:t>
            </a:r>
            <a:r>
              <a:rPr lang="fr-FR" sz="2400" b="1" dirty="0" smtClean="0">
                <a:solidFill>
                  <a:srgbClr val="000000"/>
                </a:solidFill>
                <a:latin typeface="Times New Roman" pitchFamily="18" charset="0"/>
                <a:ea typeface="Calibri" pitchFamily="34" charset="0"/>
                <a:cs typeface="Times New Roman" pitchFamily="18" charset="0"/>
              </a:rPr>
              <a:t>de la situation</a:t>
            </a:r>
            <a:r>
              <a:rPr lang="fr-FR" sz="2400" dirty="0" smtClean="0">
                <a:solidFill>
                  <a:srgbClr val="000000"/>
                </a:solidFill>
                <a:latin typeface="Times New Roman" pitchFamily="18" charset="0"/>
                <a:ea typeface="Calibri" pitchFamily="34" charset="0"/>
                <a:cs typeface="Times New Roman" pitchFamily="18" charset="0"/>
              </a:rPr>
              <a:t>, </a:t>
            </a:r>
            <a:r>
              <a:rPr lang="fr-FR" sz="2400" b="1" dirty="0" smtClean="0">
                <a:solidFill>
                  <a:srgbClr val="000000"/>
                </a:solidFill>
                <a:latin typeface="Times New Roman" pitchFamily="18" charset="0"/>
                <a:ea typeface="Calibri" pitchFamily="34" charset="0"/>
                <a:cs typeface="Times New Roman" pitchFamily="18" charset="0"/>
              </a:rPr>
              <a:t>l’angoisse de la recherche</a:t>
            </a:r>
            <a:r>
              <a:rPr lang="fr-FR" sz="2400" dirty="0" smtClean="0">
                <a:solidFill>
                  <a:srgbClr val="000000"/>
                </a:solidFill>
                <a:latin typeface="Times New Roman" pitchFamily="18" charset="0"/>
                <a:ea typeface="Calibri" pitchFamily="34" charset="0"/>
                <a:cs typeface="Times New Roman" pitchFamily="18" charset="0"/>
              </a:rPr>
              <a:t>. </a:t>
            </a:r>
            <a:endParaRPr lang="fr-FR" sz="2400" dirty="0" smtClean="0">
              <a:latin typeface="Times New Roman" pitchFamily="18" charset="0"/>
              <a:cs typeface="Times New Roman" pitchFamily="18" charset="0"/>
            </a:endParaRPr>
          </a:p>
        </p:txBody>
      </p:sp>
      <p:sp>
        <p:nvSpPr>
          <p:cNvPr id="7" name="Rectangle 6"/>
          <p:cNvSpPr/>
          <p:nvPr/>
        </p:nvSpPr>
        <p:spPr>
          <a:xfrm>
            <a:off x="214282" y="3371679"/>
            <a:ext cx="8572592" cy="1200329"/>
          </a:xfrm>
          <a:prstGeom prst="rect">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wrap="square">
            <a:spAutoFit/>
          </a:bodyPr>
          <a:lstStyle/>
          <a:p>
            <a:pPr lvl="0" eaLnBrk="0" fontAlgn="base" hangingPunct="0">
              <a:lnSpc>
                <a:spcPct val="150000"/>
              </a:lnSpc>
              <a:spcBef>
                <a:spcPct val="0"/>
              </a:spcBef>
              <a:spcAft>
                <a:spcPct val="0"/>
              </a:spcAft>
            </a:pPr>
            <a:r>
              <a:rPr lang="fr-FR" sz="2400" dirty="0" smtClean="0">
                <a:solidFill>
                  <a:srgbClr val="000000"/>
                </a:solidFill>
                <a:latin typeface="Times New Roman" pitchFamily="18" charset="0"/>
                <a:ea typeface="Calibri" pitchFamily="34" charset="0"/>
                <a:cs typeface="Times New Roman" pitchFamily="18" charset="0"/>
              </a:rPr>
              <a:t>Les expressions </a:t>
            </a:r>
            <a:r>
              <a:rPr lang="fr-FR" sz="2400" b="1" dirty="0" smtClean="0">
                <a:solidFill>
                  <a:srgbClr val="000000"/>
                </a:solidFill>
                <a:latin typeface="Times New Roman" pitchFamily="18" charset="0"/>
                <a:ea typeface="Calibri" pitchFamily="34" charset="0"/>
                <a:cs typeface="Times New Roman" pitchFamily="18" charset="0"/>
              </a:rPr>
              <a:t>négatives</a:t>
            </a:r>
            <a:r>
              <a:rPr lang="fr-FR" sz="2400" dirty="0" smtClean="0">
                <a:solidFill>
                  <a:srgbClr val="000000"/>
                </a:solidFill>
                <a:latin typeface="Times New Roman" pitchFamily="18" charset="0"/>
                <a:ea typeface="Calibri" pitchFamily="34" charset="0"/>
                <a:cs typeface="Times New Roman" pitchFamily="18" charset="0"/>
              </a:rPr>
              <a:t> : « Je n’ai pas pu.. » « Il ne m’a pas été permis.. ». </a:t>
            </a:r>
            <a:endParaRPr lang="fr-FR" sz="2400" dirty="0" smtClean="0">
              <a:latin typeface="Times New Roman" pitchFamily="18" charset="0"/>
              <a:cs typeface="Times New Roman" pitchFamily="18" charset="0"/>
            </a:endParaRPr>
          </a:p>
        </p:txBody>
      </p:sp>
      <p:sp>
        <p:nvSpPr>
          <p:cNvPr id="8" name="Rectangle 7"/>
          <p:cNvSpPr/>
          <p:nvPr/>
        </p:nvSpPr>
        <p:spPr>
          <a:xfrm>
            <a:off x="214282" y="4711495"/>
            <a:ext cx="8572560" cy="579967"/>
          </a:xfrm>
          <a:prstGeom prst="rect">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wrap="square">
            <a:spAutoFit/>
          </a:bodyPr>
          <a:lstStyle/>
          <a:p>
            <a:pPr lvl="0" eaLnBrk="0" fontAlgn="base" hangingPunct="0">
              <a:lnSpc>
                <a:spcPct val="150000"/>
              </a:lnSpc>
              <a:spcBef>
                <a:spcPct val="0"/>
              </a:spcBef>
              <a:spcAft>
                <a:spcPct val="0"/>
              </a:spcAft>
            </a:pPr>
            <a:r>
              <a:rPr lang="fr-FR" sz="2400" dirty="0" smtClean="0">
                <a:solidFill>
                  <a:srgbClr val="000000"/>
                </a:solidFill>
                <a:latin typeface="Times New Roman" pitchFamily="18" charset="0"/>
                <a:ea typeface="Calibri" pitchFamily="34" charset="0"/>
                <a:cs typeface="Times New Roman" pitchFamily="18" charset="0"/>
              </a:rPr>
              <a:t>La </a:t>
            </a:r>
            <a:r>
              <a:rPr lang="fr-FR" sz="2400" b="1" dirty="0" smtClean="0">
                <a:solidFill>
                  <a:srgbClr val="000000"/>
                </a:solidFill>
                <a:latin typeface="Times New Roman" pitchFamily="18" charset="0"/>
                <a:ea typeface="Calibri" pitchFamily="34" charset="0"/>
                <a:cs typeface="Times New Roman" pitchFamily="18" charset="0"/>
              </a:rPr>
              <a:t>lettre trop longue </a:t>
            </a:r>
            <a:r>
              <a:rPr lang="fr-FR" sz="2400" dirty="0" smtClean="0">
                <a:solidFill>
                  <a:srgbClr val="000000"/>
                </a:solidFill>
                <a:latin typeface="Times New Roman" pitchFamily="18" charset="0"/>
                <a:ea typeface="Calibri" pitchFamily="34" charset="0"/>
                <a:cs typeface="Times New Roman" pitchFamily="18" charset="0"/>
              </a:rPr>
              <a:t>ou </a:t>
            </a:r>
            <a:r>
              <a:rPr lang="fr-FR" sz="2400" b="1" dirty="0" smtClean="0">
                <a:solidFill>
                  <a:srgbClr val="000000"/>
                </a:solidFill>
                <a:latin typeface="Times New Roman" pitchFamily="18" charset="0"/>
                <a:ea typeface="Calibri" pitchFamily="34" charset="0"/>
                <a:cs typeface="Times New Roman" pitchFamily="18" charset="0"/>
              </a:rPr>
              <a:t>trop courte</a:t>
            </a:r>
            <a:r>
              <a:rPr lang="fr-FR" sz="2400" dirty="0" smtClean="0">
                <a:solidFill>
                  <a:srgbClr val="000000"/>
                </a:solidFill>
                <a:latin typeface="Times New Roman" pitchFamily="18" charset="0"/>
                <a:ea typeface="Calibri" pitchFamily="34" charset="0"/>
                <a:cs typeface="Times New Roman" pitchFamily="18" charset="0"/>
              </a:rPr>
              <a:t>, </a:t>
            </a:r>
            <a:endParaRPr lang="fr-FR"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 calcmode="lin" valueType="num">
                                      <p:cBhvr additive="base">
                                        <p:cTn id="7" dur="500" fill="hold"/>
                                        <p:tgtEl>
                                          <p:spTgt spid="4">
                                            <p:bg/>
                                          </p:spTgt>
                                        </p:tgtEl>
                                        <p:attrNameLst>
                                          <p:attrName>ppt_x</p:attrName>
                                        </p:attrNameLst>
                                      </p:cBhvr>
                                      <p:tavLst>
                                        <p:tav tm="0">
                                          <p:val>
                                            <p:strVal val="#ppt_x"/>
                                          </p:val>
                                        </p:tav>
                                        <p:tav tm="100000">
                                          <p:val>
                                            <p:strVal val="#ppt_x"/>
                                          </p:val>
                                        </p:tav>
                                      </p:tavLst>
                                    </p:anim>
                                    <p:anim calcmode="lin" valueType="num">
                                      <p:cBhvr additive="base">
                                        <p:cTn id="8" dur="500" fill="hold"/>
                                        <p:tgtEl>
                                          <p:spTgt spid="4">
                                            <p:bg/>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 calcmode="lin" valueType="num">
                                      <p:cBhvr additive="base">
                                        <p:cTn id="1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bg/>
                                          </p:spTgt>
                                        </p:tgtEl>
                                        <p:attrNameLst>
                                          <p:attrName>style.visibility</p:attrName>
                                        </p:attrNameLst>
                                      </p:cBhvr>
                                      <p:to>
                                        <p:strVal val="visible"/>
                                      </p:to>
                                    </p:set>
                                    <p:anim calcmode="lin" valueType="num">
                                      <p:cBhvr additive="base">
                                        <p:cTn id="17" dur="500" fill="hold"/>
                                        <p:tgtEl>
                                          <p:spTgt spid="5">
                                            <p:bg/>
                                          </p:spTgt>
                                        </p:tgtEl>
                                        <p:attrNameLst>
                                          <p:attrName>ppt_x</p:attrName>
                                        </p:attrNameLst>
                                      </p:cBhvr>
                                      <p:tavLst>
                                        <p:tav tm="0">
                                          <p:val>
                                            <p:strVal val="#ppt_x"/>
                                          </p:val>
                                        </p:tav>
                                        <p:tav tm="100000">
                                          <p:val>
                                            <p:strVal val="#ppt_x"/>
                                          </p:val>
                                        </p:tav>
                                      </p:tavLst>
                                    </p:anim>
                                    <p:anim calcmode="lin" valueType="num">
                                      <p:cBhvr additive="base">
                                        <p:cTn id="18" dur="500" fill="hold"/>
                                        <p:tgtEl>
                                          <p:spTgt spid="5">
                                            <p:bg/>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5">
                                            <p:txEl>
                                              <p:pRg st="0" end="0"/>
                                            </p:txEl>
                                          </p:spTgt>
                                        </p:tgtEl>
                                        <p:attrNameLst>
                                          <p:attrName>style.visibility</p:attrName>
                                        </p:attrNameLst>
                                      </p:cBhvr>
                                      <p:to>
                                        <p:strVal val="visible"/>
                                      </p:to>
                                    </p:set>
                                    <p:anim calcmode="lin" valueType="num">
                                      <p:cBhvr additive="base">
                                        <p:cTn id="21"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7">
                                            <p:bg/>
                                          </p:spTgt>
                                        </p:tgtEl>
                                        <p:attrNameLst>
                                          <p:attrName>style.visibility</p:attrName>
                                        </p:attrNameLst>
                                      </p:cBhvr>
                                      <p:to>
                                        <p:strVal val="visible"/>
                                      </p:to>
                                    </p:set>
                                    <p:anim calcmode="lin" valueType="num">
                                      <p:cBhvr additive="base">
                                        <p:cTn id="27" dur="500" fill="hold"/>
                                        <p:tgtEl>
                                          <p:spTgt spid="7">
                                            <p:bg/>
                                          </p:spTgt>
                                        </p:tgtEl>
                                        <p:attrNameLst>
                                          <p:attrName>ppt_x</p:attrName>
                                        </p:attrNameLst>
                                      </p:cBhvr>
                                      <p:tavLst>
                                        <p:tav tm="0">
                                          <p:val>
                                            <p:strVal val="#ppt_x"/>
                                          </p:val>
                                        </p:tav>
                                        <p:tav tm="100000">
                                          <p:val>
                                            <p:strVal val="#ppt_x"/>
                                          </p:val>
                                        </p:tav>
                                      </p:tavLst>
                                    </p:anim>
                                    <p:anim calcmode="lin" valueType="num">
                                      <p:cBhvr additive="base">
                                        <p:cTn id="28" dur="500" fill="hold"/>
                                        <p:tgtEl>
                                          <p:spTgt spid="7">
                                            <p:bg/>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 calcmode="lin" valueType="num">
                                      <p:cBhvr additive="base">
                                        <p:cTn id="31"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bg/>
                                          </p:spTgt>
                                        </p:tgtEl>
                                        <p:attrNameLst>
                                          <p:attrName>style.visibility</p:attrName>
                                        </p:attrNameLst>
                                      </p:cBhvr>
                                      <p:to>
                                        <p:strVal val="visible"/>
                                      </p:to>
                                    </p:set>
                                    <p:anim calcmode="lin" valueType="num">
                                      <p:cBhvr additive="base">
                                        <p:cTn id="37" dur="500" fill="hold"/>
                                        <p:tgtEl>
                                          <p:spTgt spid="8">
                                            <p:bg/>
                                          </p:spTgt>
                                        </p:tgtEl>
                                        <p:attrNameLst>
                                          <p:attrName>ppt_x</p:attrName>
                                        </p:attrNameLst>
                                      </p:cBhvr>
                                      <p:tavLst>
                                        <p:tav tm="0">
                                          <p:val>
                                            <p:strVal val="#ppt_x"/>
                                          </p:val>
                                        </p:tav>
                                        <p:tav tm="100000">
                                          <p:val>
                                            <p:strVal val="#ppt_x"/>
                                          </p:val>
                                        </p:tav>
                                      </p:tavLst>
                                    </p:anim>
                                    <p:anim calcmode="lin" valueType="num">
                                      <p:cBhvr additive="base">
                                        <p:cTn id="38" dur="500" fill="hold"/>
                                        <p:tgtEl>
                                          <p:spTgt spid="8">
                                            <p:bg/>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8">
                                            <p:txEl>
                                              <p:pRg st="0" end="0"/>
                                            </p:txEl>
                                          </p:spTgt>
                                        </p:tgtEl>
                                        <p:attrNameLst>
                                          <p:attrName>style.visibility</p:attrName>
                                        </p:attrNameLst>
                                      </p:cBhvr>
                                      <p:to>
                                        <p:strVal val="visible"/>
                                      </p:to>
                                    </p:set>
                                    <p:anim calcmode="lin" valueType="num">
                                      <p:cBhvr additive="base">
                                        <p:cTn id="41"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8434">
                                            <p:bg/>
                                          </p:spTgt>
                                        </p:tgtEl>
                                        <p:attrNameLst>
                                          <p:attrName>style.visibility</p:attrName>
                                        </p:attrNameLst>
                                      </p:cBhvr>
                                      <p:to>
                                        <p:strVal val="visible"/>
                                      </p:to>
                                    </p:set>
                                    <p:anim calcmode="lin" valueType="num">
                                      <p:cBhvr additive="base">
                                        <p:cTn id="47" dur="500" fill="hold"/>
                                        <p:tgtEl>
                                          <p:spTgt spid="18434">
                                            <p:bg/>
                                          </p:spTgt>
                                        </p:tgtEl>
                                        <p:attrNameLst>
                                          <p:attrName>ppt_x</p:attrName>
                                        </p:attrNameLst>
                                      </p:cBhvr>
                                      <p:tavLst>
                                        <p:tav tm="0">
                                          <p:val>
                                            <p:strVal val="#ppt_x"/>
                                          </p:val>
                                        </p:tav>
                                        <p:tav tm="100000">
                                          <p:val>
                                            <p:strVal val="#ppt_x"/>
                                          </p:val>
                                        </p:tav>
                                      </p:tavLst>
                                    </p:anim>
                                    <p:anim calcmode="lin" valueType="num">
                                      <p:cBhvr additive="base">
                                        <p:cTn id="48" dur="500" fill="hold"/>
                                        <p:tgtEl>
                                          <p:spTgt spid="18434">
                                            <p:bg/>
                                          </p:spTgt>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18434">
                                            <p:txEl>
                                              <p:pRg st="0" end="0"/>
                                            </p:txEl>
                                          </p:spTgt>
                                        </p:tgtEl>
                                        <p:attrNameLst>
                                          <p:attrName>style.visibility</p:attrName>
                                        </p:attrNameLst>
                                      </p:cBhvr>
                                      <p:to>
                                        <p:strVal val="visible"/>
                                      </p:to>
                                    </p:set>
                                    <p:anim calcmode="lin" valueType="num">
                                      <p:cBhvr additive="base">
                                        <p:cTn id="51" dur="500" fill="hold"/>
                                        <p:tgtEl>
                                          <p:spTgt spid="18434">
                                            <p:txEl>
                                              <p:pRg st="0" end="0"/>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1843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build="allAtOnce" animBg="1"/>
      <p:bldP spid="4" grpId="0" build="allAtOnce" animBg="1"/>
      <p:bldP spid="5" grpId="0" build="allAtOnce" animBg="1"/>
      <p:bldP spid="7" grpId="0" build="allAtOnce" animBg="1"/>
      <p:bldP spid="8" grpId="0" build="allAtOnce"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28860" y="2214554"/>
            <a:ext cx="4085349" cy="584775"/>
          </a:xfrm>
          <a:prstGeom prst="rect">
            <a:avLst/>
          </a:prstGeom>
          <a:solidFill>
            <a:schemeClr val="bg1">
              <a:lumMod val="85000"/>
            </a:schemeClr>
          </a:solidFill>
        </p:spPr>
        <p:style>
          <a:lnRef idx="2">
            <a:schemeClr val="dk1"/>
          </a:lnRef>
          <a:fillRef idx="1">
            <a:schemeClr val="lt1"/>
          </a:fillRef>
          <a:effectRef idx="0">
            <a:schemeClr val="dk1"/>
          </a:effectRef>
          <a:fontRef idx="minor">
            <a:schemeClr val="dk1"/>
          </a:fontRef>
        </p:style>
        <p:txBody>
          <a:bodyPr wrap="none">
            <a:spAutoFit/>
          </a:bodyPr>
          <a:lstStyle/>
          <a:p>
            <a:r>
              <a:rPr lang="fr-BE" sz="3200" b="1" dirty="0">
                <a:solidFill>
                  <a:srgbClr val="FF0000"/>
                </a:solidFill>
                <a:latin typeface="Times New Roman" pitchFamily="18" charset="0"/>
                <a:cs typeface="Times New Roman" pitchFamily="18" charset="0"/>
              </a:rPr>
              <a:t>Entretien d’embauche</a:t>
            </a:r>
            <a:endParaRPr lang="fr-FR" sz="3200" dirty="0">
              <a:solidFill>
                <a:srgbClr val="FF0000"/>
              </a:solidFill>
              <a:latin typeface="Times New Roman" pitchFamily="18" charset="0"/>
              <a:cs typeface="Times New Roman" pitchFamily="18" charset="0"/>
            </a:endParaRPr>
          </a:p>
        </p:txBody>
      </p:sp>
      <p:sp>
        <p:nvSpPr>
          <p:cNvPr id="5" name="Rectangle 4"/>
          <p:cNvSpPr/>
          <p:nvPr/>
        </p:nvSpPr>
        <p:spPr>
          <a:xfrm>
            <a:off x="1928794" y="3786190"/>
            <a:ext cx="5143536" cy="461665"/>
          </a:xfrm>
          <a:prstGeom prst="rect">
            <a:avLst/>
          </a:prstGeom>
          <a:solidFill>
            <a:schemeClr val="accent4">
              <a:lumMod val="20000"/>
              <a:lumOff val="80000"/>
            </a:schemeClr>
          </a:solidFill>
        </p:spPr>
        <p:style>
          <a:lnRef idx="2">
            <a:schemeClr val="dk1"/>
          </a:lnRef>
          <a:fillRef idx="1">
            <a:schemeClr val="lt1"/>
          </a:fillRef>
          <a:effectRef idx="0">
            <a:schemeClr val="dk1"/>
          </a:effectRef>
          <a:fontRef idx="minor">
            <a:schemeClr val="dk1"/>
          </a:fontRef>
        </p:style>
        <p:txBody>
          <a:bodyPr wrap="square">
            <a:spAutoFit/>
          </a:bodyPr>
          <a:lstStyle/>
          <a:p>
            <a:r>
              <a:rPr lang="fr-FR" sz="2400" b="1" dirty="0">
                <a:latin typeface="Times New Roman" pitchFamily="18" charset="0"/>
                <a:cs typeface="Times New Roman" pitchFamily="18" charset="0"/>
              </a:rPr>
              <a:t>il y a </a:t>
            </a:r>
            <a:r>
              <a:rPr lang="fr-FR" sz="2400" b="1" dirty="0" smtClean="0">
                <a:solidFill>
                  <a:srgbClr val="FF0000"/>
                </a:solidFill>
                <a:latin typeface="Times New Roman" pitchFamily="18" charset="0"/>
                <a:cs typeface="Times New Roman" pitchFamily="18" charset="0"/>
              </a:rPr>
              <a:t>6</a:t>
            </a:r>
            <a:r>
              <a:rPr lang="fr-FR" sz="2400" b="1" dirty="0" smtClean="0">
                <a:latin typeface="Times New Roman" pitchFamily="18" charset="0"/>
                <a:cs typeface="Times New Roman" pitchFamily="18" charset="0"/>
              </a:rPr>
              <a:t> types d’entretiens d’embauche</a:t>
            </a:r>
            <a:endParaRPr lang="fr-FR" sz="2400" b="1"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786050" y="357166"/>
            <a:ext cx="3483454" cy="461665"/>
          </a:xfrm>
          <a:prstGeom prst="rect">
            <a:avLst/>
          </a:prstGeom>
          <a:solidFill>
            <a:srgbClr val="FFFF00"/>
          </a:solidFill>
        </p:spPr>
        <p:style>
          <a:lnRef idx="2">
            <a:schemeClr val="dk1"/>
          </a:lnRef>
          <a:fillRef idx="1">
            <a:schemeClr val="lt1"/>
          </a:fillRef>
          <a:effectRef idx="0">
            <a:schemeClr val="dk1"/>
          </a:effectRef>
          <a:fontRef idx="minor">
            <a:schemeClr val="dk1"/>
          </a:fontRef>
        </p:style>
        <p:txBody>
          <a:bodyPr wrap="none">
            <a:spAutoFit/>
          </a:bodyPr>
          <a:lstStyle/>
          <a:p>
            <a:r>
              <a:rPr lang="fr-FR" sz="2400" b="1" dirty="0">
                <a:latin typeface="Times New Roman" pitchFamily="18" charset="0"/>
                <a:cs typeface="Times New Roman" pitchFamily="18" charset="0"/>
              </a:rPr>
              <a:t>L’entretien téléphonique </a:t>
            </a:r>
            <a:endParaRPr lang="fr-FR" sz="2400" dirty="0">
              <a:latin typeface="Times New Roman" pitchFamily="18" charset="0"/>
              <a:cs typeface="Times New Roman" pitchFamily="18" charset="0"/>
            </a:endParaRPr>
          </a:p>
        </p:txBody>
      </p:sp>
      <p:sp>
        <p:nvSpPr>
          <p:cNvPr id="19457" name="Rectangle 1"/>
          <p:cNvSpPr>
            <a:spLocks noChangeArrowheads="1"/>
          </p:cNvSpPr>
          <p:nvPr/>
        </p:nvSpPr>
        <p:spPr bwMode="auto">
          <a:xfrm>
            <a:off x="214282" y="5143512"/>
            <a:ext cx="8643998" cy="1200329"/>
          </a:xfrm>
          <a:prstGeom prst="rect">
            <a:avLst/>
          </a:prstGeom>
          <a:solidFill>
            <a:schemeClr val="accent6">
              <a:lumMod val="20000"/>
              <a:lumOff val="80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ct val="0"/>
              </a:spcAft>
              <a:buClrTx/>
              <a:buSzTx/>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Certains entretiens téléphoniques sont de </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véritables entretiens </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d’embauche.</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 name="Rectangle 4"/>
          <p:cNvSpPr/>
          <p:nvPr/>
        </p:nvSpPr>
        <p:spPr>
          <a:xfrm>
            <a:off x="214282" y="1428736"/>
            <a:ext cx="8643998" cy="1200329"/>
          </a:xfrm>
          <a:prstGeom prst="rect">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wrap="square">
            <a:spAutoFit/>
          </a:bodyPr>
          <a:lstStyle/>
          <a:p>
            <a:pPr lvl="0" algn="just" fontAlgn="base">
              <a:lnSpc>
                <a:spcPct val="150000"/>
              </a:lnSpc>
              <a:spcBef>
                <a:spcPct val="0"/>
              </a:spcBef>
              <a:spcAft>
                <a:spcPct val="0"/>
              </a:spcAft>
            </a:pPr>
            <a:r>
              <a:rPr lang="fr-FR" sz="2400" dirty="0" smtClean="0">
                <a:solidFill>
                  <a:srgbClr val="000000"/>
                </a:solidFill>
                <a:latin typeface="Times New Roman" pitchFamily="18" charset="0"/>
                <a:ea typeface="Calibri" pitchFamily="34" charset="0"/>
                <a:cs typeface="Times New Roman" pitchFamily="18" charset="0"/>
              </a:rPr>
              <a:t>Ce type d’entretien d’embauche permet aux recruteurs de </a:t>
            </a:r>
            <a:r>
              <a:rPr lang="fr-FR" sz="2400" b="1" dirty="0" smtClean="0">
                <a:solidFill>
                  <a:srgbClr val="000000"/>
                </a:solidFill>
                <a:latin typeface="Times New Roman" pitchFamily="18" charset="0"/>
                <a:ea typeface="Calibri" pitchFamily="34" charset="0"/>
                <a:cs typeface="Times New Roman" pitchFamily="18" charset="0"/>
              </a:rPr>
              <a:t>confirmer des points </a:t>
            </a:r>
            <a:r>
              <a:rPr lang="fr-FR" sz="2400" dirty="0" smtClean="0">
                <a:solidFill>
                  <a:srgbClr val="000000"/>
                </a:solidFill>
                <a:latin typeface="Times New Roman" pitchFamily="18" charset="0"/>
                <a:ea typeface="Calibri" pitchFamily="34" charset="0"/>
                <a:cs typeface="Times New Roman" pitchFamily="18" charset="0"/>
              </a:rPr>
              <a:t>de votre CV. </a:t>
            </a:r>
            <a:endParaRPr lang="fr-FR" sz="2400" dirty="0" smtClean="0">
              <a:latin typeface="Times New Roman" pitchFamily="18" charset="0"/>
              <a:cs typeface="Times New Roman" pitchFamily="18" charset="0"/>
            </a:endParaRPr>
          </a:p>
        </p:txBody>
      </p:sp>
      <p:sp>
        <p:nvSpPr>
          <p:cNvPr id="7" name="Rectangle 6"/>
          <p:cNvSpPr/>
          <p:nvPr/>
        </p:nvSpPr>
        <p:spPr>
          <a:xfrm>
            <a:off x="214282" y="3286124"/>
            <a:ext cx="8643998" cy="1200329"/>
          </a:xfrm>
          <a:prstGeom prst="rect">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wrap="square">
            <a:spAutoFit/>
          </a:bodyPr>
          <a:lstStyle/>
          <a:p>
            <a:pPr lvl="0" algn="just" eaLnBrk="0" fontAlgn="base" hangingPunct="0">
              <a:lnSpc>
                <a:spcPct val="150000"/>
              </a:lnSpc>
              <a:spcBef>
                <a:spcPct val="0"/>
              </a:spcBef>
              <a:spcAft>
                <a:spcPct val="0"/>
              </a:spcAft>
            </a:pPr>
            <a:r>
              <a:rPr lang="fr-FR" sz="2400" dirty="0" smtClean="0">
                <a:latin typeface="Times New Roman" pitchFamily="18" charset="0"/>
                <a:ea typeface="Calibri" pitchFamily="34" charset="0"/>
                <a:cs typeface="Times New Roman" pitchFamily="18" charset="0"/>
              </a:rPr>
              <a:t>Certains recruteurs utilisent l’entretien téléphonique pour </a:t>
            </a:r>
            <a:r>
              <a:rPr lang="fr-FR" sz="2400" b="1" dirty="0" smtClean="0">
                <a:latin typeface="Times New Roman" pitchFamily="18" charset="0"/>
                <a:ea typeface="Calibri" pitchFamily="34" charset="0"/>
                <a:cs typeface="Times New Roman" pitchFamily="18" charset="0"/>
              </a:rPr>
              <a:t>effectuer un premier tri </a:t>
            </a:r>
            <a:r>
              <a:rPr lang="fr-FR" sz="2400" dirty="0" smtClean="0">
                <a:latin typeface="Times New Roman" pitchFamily="18" charset="0"/>
                <a:ea typeface="Calibri" pitchFamily="34" charset="0"/>
                <a:cs typeface="Times New Roman" pitchFamily="18" charset="0"/>
              </a:rPr>
              <a:t>dans les candidatures. </a:t>
            </a:r>
            <a:endParaRPr lang="fr-FR"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 calcmode="lin" valueType="num">
                                      <p:cBhvr additive="base">
                                        <p:cTn id="7" dur="500" fill="hold"/>
                                        <p:tgtEl>
                                          <p:spTgt spid="5">
                                            <p:bg/>
                                          </p:spTgt>
                                        </p:tgtEl>
                                        <p:attrNameLst>
                                          <p:attrName>ppt_x</p:attrName>
                                        </p:attrNameLst>
                                      </p:cBhvr>
                                      <p:tavLst>
                                        <p:tav tm="0">
                                          <p:val>
                                            <p:strVal val="#ppt_x"/>
                                          </p:val>
                                        </p:tav>
                                        <p:tav tm="100000">
                                          <p:val>
                                            <p:strVal val="#ppt_x"/>
                                          </p:val>
                                        </p:tav>
                                      </p:tavLst>
                                    </p:anim>
                                    <p:anim calcmode="lin" valueType="num">
                                      <p:cBhvr additive="base">
                                        <p:cTn id="8" dur="500" fill="hold"/>
                                        <p:tgtEl>
                                          <p:spTgt spid="5">
                                            <p:bg/>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 calcmode="lin" valueType="num">
                                      <p:cBhvr additive="base">
                                        <p:cTn id="11"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7">
                                            <p:bg/>
                                          </p:spTgt>
                                        </p:tgtEl>
                                        <p:attrNameLst>
                                          <p:attrName>style.visibility</p:attrName>
                                        </p:attrNameLst>
                                      </p:cBhvr>
                                      <p:to>
                                        <p:strVal val="visible"/>
                                      </p:to>
                                    </p:set>
                                    <p:anim calcmode="lin" valueType="num">
                                      <p:cBhvr additive="base">
                                        <p:cTn id="17" dur="500" fill="hold"/>
                                        <p:tgtEl>
                                          <p:spTgt spid="7">
                                            <p:bg/>
                                          </p:spTgt>
                                        </p:tgtEl>
                                        <p:attrNameLst>
                                          <p:attrName>ppt_x</p:attrName>
                                        </p:attrNameLst>
                                      </p:cBhvr>
                                      <p:tavLst>
                                        <p:tav tm="0">
                                          <p:val>
                                            <p:strVal val="#ppt_x"/>
                                          </p:val>
                                        </p:tav>
                                        <p:tav tm="100000">
                                          <p:val>
                                            <p:strVal val="#ppt_x"/>
                                          </p:val>
                                        </p:tav>
                                      </p:tavLst>
                                    </p:anim>
                                    <p:anim calcmode="lin" valueType="num">
                                      <p:cBhvr additive="base">
                                        <p:cTn id="18" dur="500" fill="hold"/>
                                        <p:tgtEl>
                                          <p:spTgt spid="7">
                                            <p:bg/>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7">
                                            <p:txEl>
                                              <p:pRg st="0" end="0"/>
                                            </p:txEl>
                                          </p:spTgt>
                                        </p:tgtEl>
                                        <p:attrNameLst>
                                          <p:attrName>style.visibility</p:attrName>
                                        </p:attrNameLst>
                                      </p:cBhvr>
                                      <p:to>
                                        <p:strVal val="visible"/>
                                      </p:to>
                                    </p:set>
                                    <p:anim calcmode="lin" valueType="num">
                                      <p:cBhvr additive="base">
                                        <p:cTn id="21"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9457">
                                            <p:bg/>
                                          </p:spTgt>
                                        </p:tgtEl>
                                        <p:attrNameLst>
                                          <p:attrName>style.visibility</p:attrName>
                                        </p:attrNameLst>
                                      </p:cBhvr>
                                      <p:to>
                                        <p:strVal val="visible"/>
                                      </p:to>
                                    </p:set>
                                    <p:anim calcmode="lin" valueType="num">
                                      <p:cBhvr additive="base">
                                        <p:cTn id="27" dur="500" fill="hold"/>
                                        <p:tgtEl>
                                          <p:spTgt spid="19457">
                                            <p:bg/>
                                          </p:spTgt>
                                        </p:tgtEl>
                                        <p:attrNameLst>
                                          <p:attrName>ppt_x</p:attrName>
                                        </p:attrNameLst>
                                      </p:cBhvr>
                                      <p:tavLst>
                                        <p:tav tm="0">
                                          <p:val>
                                            <p:strVal val="#ppt_x"/>
                                          </p:val>
                                        </p:tav>
                                        <p:tav tm="100000">
                                          <p:val>
                                            <p:strVal val="#ppt_x"/>
                                          </p:val>
                                        </p:tav>
                                      </p:tavLst>
                                    </p:anim>
                                    <p:anim calcmode="lin" valueType="num">
                                      <p:cBhvr additive="base">
                                        <p:cTn id="28" dur="500" fill="hold"/>
                                        <p:tgtEl>
                                          <p:spTgt spid="19457">
                                            <p:bg/>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9457">
                                            <p:txEl>
                                              <p:pRg st="0" end="0"/>
                                            </p:txEl>
                                          </p:spTgt>
                                        </p:tgtEl>
                                        <p:attrNameLst>
                                          <p:attrName>style.visibility</p:attrName>
                                        </p:attrNameLst>
                                      </p:cBhvr>
                                      <p:to>
                                        <p:strVal val="visible"/>
                                      </p:to>
                                    </p:set>
                                    <p:anim calcmode="lin" valueType="num">
                                      <p:cBhvr additive="base">
                                        <p:cTn id="31" dur="500" fill="hold"/>
                                        <p:tgtEl>
                                          <p:spTgt spid="19457">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945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7" grpId="0" build="allAtOnce" animBg="1"/>
      <p:bldP spid="5" grpId="0" build="allAtOnce" animBg="1"/>
      <p:bldP spid="7" grpId="0" build="allAtOnce"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3071802" y="357166"/>
            <a:ext cx="2614690" cy="461665"/>
          </a:xfrm>
          <a:prstGeom prst="rect">
            <a:avLst/>
          </a:prstGeom>
          <a:solidFill>
            <a:srgbClr val="FFFF00"/>
          </a:solidFill>
          <a:ln>
            <a:headEnd/>
            <a:tailEnd/>
          </a:ln>
        </p:spPr>
        <p:style>
          <a:lnRef idx="2">
            <a:schemeClr val="dk1"/>
          </a:lnRef>
          <a:fillRef idx="1">
            <a:schemeClr val="lt1"/>
          </a:fillRef>
          <a:effectRef idx="0">
            <a:schemeClr val="dk1"/>
          </a:effectRef>
          <a:fontRef idx="minor">
            <a:schemeClr val="dk1"/>
          </a:fontRef>
        </p:style>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1" i="0"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Entretien en Visio </a:t>
            </a:r>
            <a:endParaRPr kumimoji="0" lang="fr-FR" sz="2400" b="0" i="0" strike="noStrike" cap="none" normalizeH="0" baseline="0" dirty="0" smtClean="0">
              <a:ln>
                <a:noFill/>
              </a:ln>
              <a:solidFill>
                <a:schemeClr val="tx1"/>
              </a:solidFill>
              <a:effectLst/>
              <a:latin typeface="Arial" pitchFamily="34" charset="0"/>
              <a:cs typeface="Arial" pitchFamily="34" charset="0"/>
            </a:endParaRPr>
          </a:p>
        </p:txBody>
      </p:sp>
      <p:sp>
        <p:nvSpPr>
          <p:cNvPr id="21506" name="Rectangle 2"/>
          <p:cNvSpPr>
            <a:spLocks noChangeArrowheads="1"/>
          </p:cNvSpPr>
          <p:nvPr/>
        </p:nvSpPr>
        <p:spPr bwMode="auto">
          <a:xfrm>
            <a:off x="357158" y="1500174"/>
            <a:ext cx="8358246" cy="2795958"/>
          </a:xfrm>
          <a:prstGeom prst="rect">
            <a:avLst/>
          </a:prstGeom>
          <a:solidFill>
            <a:schemeClr val="accent6">
              <a:lumMod val="20000"/>
              <a:lumOff val="80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tabLst/>
            </a:pP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Ce type d’entretien est favorable pour les </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demandeurs d’emploi éloignés</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p>
          <a:p>
            <a:pPr marL="0" marR="0" lvl="0" indent="0" algn="just" defTabSz="914400" rtl="0" eaLnBrk="1" fontAlgn="base" latinLnBrk="0" hangingPunct="1">
              <a:lnSpc>
                <a:spcPct val="150000"/>
              </a:lnSpc>
              <a:spcBef>
                <a:spcPct val="0"/>
              </a:spcBef>
              <a:spcAft>
                <a:spcPct val="0"/>
              </a:spcAft>
              <a:buClrTx/>
              <a:buSzTx/>
              <a:tabLst/>
            </a:pP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Les recruteurs favorisent très souvent des entretiens via </a:t>
            </a:r>
            <a:r>
              <a:rPr kumimoji="0" lang="fr-FR" sz="2400" b="1"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Skype</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ou </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équivalent</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en raison de la </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gratuité</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de l’outil, de sa </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facilité</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d’utilisation et de sa </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fiabilité</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506">
                                            <p:bg/>
                                          </p:spTgt>
                                        </p:tgtEl>
                                        <p:attrNameLst>
                                          <p:attrName>style.visibility</p:attrName>
                                        </p:attrNameLst>
                                      </p:cBhvr>
                                      <p:to>
                                        <p:strVal val="visible"/>
                                      </p:to>
                                    </p:set>
                                    <p:anim calcmode="lin" valueType="num">
                                      <p:cBhvr additive="base">
                                        <p:cTn id="7" dur="500" fill="hold"/>
                                        <p:tgtEl>
                                          <p:spTgt spid="21506">
                                            <p:bg/>
                                          </p:spTgt>
                                        </p:tgtEl>
                                        <p:attrNameLst>
                                          <p:attrName>ppt_x</p:attrName>
                                        </p:attrNameLst>
                                      </p:cBhvr>
                                      <p:tavLst>
                                        <p:tav tm="0">
                                          <p:val>
                                            <p:strVal val="#ppt_x"/>
                                          </p:val>
                                        </p:tav>
                                        <p:tav tm="100000">
                                          <p:val>
                                            <p:strVal val="#ppt_x"/>
                                          </p:val>
                                        </p:tav>
                                      </p:tavLst>
                                    </p:anim>
                                    <p:anim calcmode="lin" valueType="num">
                                      <p:cBhvr additive="base">
                                        <p:cTn id="8" dur="500" fill="hold"/>
                                        <p:tgtEl>
                                          <p:spTgt spid="21506">
                                            <p:bg/>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1506">
                                            <p:txEl>
                                              <p:pRg st="0" end="0"/>
                                            </p:txEl>
                                          </p:spTgt>
                                        </p:tgtEl>
                                        <p:attrNameLst>
                                          <p:attrName>style.visibility</p:attrName>
                                        </p:attrNameLst>
                                      </p:cBhvr>
                                      <p:to>
                                        <p:strVal val="visible"/>
                                      </p:to>
                                    </p:set>
                                    <p:anim calcmode="lin" valueType="num">
                                      <p:cBhvr additive="base">
                                        <p:cTn id="11" dur="500" fill="hold"/>
                                        <p:tgtEl>
                                          <p:spTgt spid="21506">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1506">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1506">
                                            <p:txEl>
                                              <p:pRg st="1" end="1"/>
                                            </p:txEl>
                                          </p:spTgt>
                                        </p:tgtEl>
                                        <p:attrNameLst>
                                          <p:attrName>style.visibility</p:attrName>
                                        </p:attrNameLst>
                                      </p:cBhvr>
                                      <p:to>
                                        <p:strVal val="visible"/>
                                      </p:to>
                                    </p:set>
                                    <p:anim calcmode="lin" valueType="num">
                                      <p:cBhvr additive="base">
                                        <p:cTn id="15" dur="500" fill="hold"/>
                                        <p:tgtEl>
                                          <p:spTgt spid="21506">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1506">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build="allAtOnce"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2214546" y="428604"/>
            <a:ext cx="4723601" cy="461665"/>
          </a:xfrm>
          <a:prstGeom prst="rect">
            <a:avLst/>
          </a:prstGeom>
          <a:solidFill>
            <a:srgbClr val="FFFF00"/>
          </a:solidFill>
          <a:ln>
            <a:headEnd/>
            <a:tailEnd/>
          </a:ln>
        </p:spPr>
        <p:style>
          <a:lnRef idx="2">
            <a:schemeClr val="dk1"/>
          </a:lnRef>
          <a:fillRef idx="1">
            <a:schemeClr val="lt1"/>
          </a:fillRef>
          <a:effectRef idx="0">
            <a:schemeClr val="dk1"/>
          </a:effectRef>
          <a:fontRef idx="minor">
            <a:schemeClr val="dk1"/>
          </a:fontRef>
        </p:style>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1" i="0"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Entretien individuel en face à face </a:t>
            </a:r>
            <a:endParaRPr kumimoji="0" lang="fr-FR" sz="2400" b="0" i="0"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2530" name="Rectangle 2"/>
          <p:cNvSpPr>
            <a:spLocks noChangeArrowheads="1"/>
          </p:cNvSpPr>
          <p:nvPr/>
        </p:nvSpPr>
        <p:spPr bwMode="auto">
          <a:xfrm>
            <a:off x="285720" y="3786190"/>
            <a:ext cx="8572560" cy="2308324"/>
          </a:xfrm>
          <a:prstGeom prst="rect">
            <a:avLst/>
          </a:prstGeom>
          <a:solidFill>
            <a:schemeClr val="accent6">
              <a:lumMod val="20000"/>
              <a:lumOff val="80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ct val="0"/>
              </a:spcAft>
              <a:buClrTx/>
              <a:buSzTx/>
              <a:tabLst/>
            </a:pP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C’est </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l’occasion généralement unique </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que vous avez pour vous </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présenter</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et pour </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convaincre</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Il faut savoir </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écouter</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et </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convaincre</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être </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spontané</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avoir de la </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concentration</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et </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décontraction</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t>
            </a:r>
            <a:r>
              <a:rPr kumimoji="0" lang="fr-FR" sz="2400" b="0" i="0" u="none" strike="noStrike" cap="none" normalizeH="0" baseline="0" dirty="0" smtClean="0">
                <a:ln>
                  <a:noFill/>
                </a:ln>
                <a:solidFill>
                  <a:schemeClr val="tx1"/>
                </a:solidFill>
                <a:effectLst/>
                <a:latin typeface="Times New Roman" pitchFamily="18" charset="0"/>
                <a:cs typeface="Times New Roman" pitchFamily="18" charset="0"/>
              </a:rPr>
              <a:t> </a:t>
            </a:r>
          </a:p>
        </p:txBody>
      </p:sp>
      <p:sp>
        <p:nvSpPr>
          <p:cNvPr id="4" name="Rectangle 3"/>
          <p:cNvSpPr/>
          <p:nvPr/>
        </p:nvSpPr>
        <p:spPr>
          <a:xfrm>
            <a:off x="285720" y="1428736"/>
            <a:ext cx="8572560" cy="1754326"/>
          </a:xfrm>
          <a:prstGeom prst="rect">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wrap="square">
            <a:spAutoFit/>
          </a:bodyPr>
          <a:lstStyle/>
          <a:p>
            <a:pPr lvl="0" algn="just" fontAlgn="base">
              <a:lnSpc>
                <a:spcPct val="150000"/>
              </a:lnSpc>
              <a:spcBef>
                <a:spcPct val="0"/>
              </a:spcBef>
              <a:spcAft>
                <a:spcPct val="0"/>
              </a:spcAft>
            </a:pPr>
            <a:r>
              <a:rPr lang="fr-FR" sz="2400" dirty="0" smtClean="0">
                <a:solidFill>
                  <a:srgbClr val="000000"/>
                </a:solidFill>
                <a:latin typeface="Times New Roman" pitchFamily="18" charset="0"/>
                <a:ea typeface="Calibri" pitchFamily="34" charset="0"/>
                <a:cs typeface="Times New Roman" pitchFamily="18" charset="0"/>
              </a:rPr>
              <a:t>C’est l’entretien « </a:t>
            </a:r>
            <a:r>
              <a:rPr lang="fr-FR" sz="2400" b="1" dirty="0" smtClean="0">
                <a:solidFill>
                  <a:srgbClr val="000000"/>
                </a:solidFill>
                <a:latin typeface="Times New Roman" pitchFamily="18" charset="0"/>
                <a:ea typeface="Calibri" pitchFamily="34" charset="0"/>
                <a:cs typeface="Times New Roman" pitchFamily="18" charset="0"/>
              </a:rPr>
              <a:t>phare</a:t>
            </a:r>
            <a:r>
              <a:rPr lang="fr-FR" sz="2400" dirty="0" smtClean="0">
                <a:solidFill>
                  <a:srgbClr val="000000"/>
                </a:solidFill>
                <a:latin typeface="Times New Roman" pitchFamily="18" charset="0"/>
                <a:ea typeface="Calibri" pitchFamily="34" charset="0"/>
                <a:cs typeface="Times New Roman" pitchFamily="18" charset="0"/>
              </a:rPr>
              <a:t> » et </a:t>
            </a:r>
            <a:r>
              <a:rPr lang="fr-FR" sz="2400" b="1" dirty="0" smtClean="0">
                <a:solidFill>
                  <a:srgbClr val="000000"/>
                </a:solidFill>
                <a:latin typeface="Times New Roman" pitchFamily="18" charset="0"/>
                <a:ea typeface="Calibri" pitchFamily="34" charset="0"/>
                <a:cs typeface="Times New Roman" pitchFamily="18" charset="0"/>
              </a:rPr>
              <a:t>incontournable</a:t>
            </a:r>
            <a:r>
              <a:rPr lang="fr-FR" sz="2400" dirty="0" smtClean="0">
                <a:solidFill>
                  <a:srgbClr val="000000"/>
                </a:solidFill>
                <a:latin typeface="Times New Roman" pitchFamily="18" charset="0"/>
                <a:ea typeface="Calibri" pitchFamily="34" charset="0"/>
                <a:cs typeface="Times New Roman" pitchFamily="18" charset="0"/>
              </a:rPr>
              <a:t> en entretien.              Il se fait très souvent avec le responsable de recrutement (Responsable RH). </a:t>
            </a:r>
            <a:endParaRPr lang="fr-FR"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 calcmode="lin" valueType="num">
                                      <p:cBhvr additive="base">
                                        <p:cTn id="7" dur="500" fill="hold"/>
                                        <p:tgtEl>
                                          <p:spTgt spid="4">
                                            <p:bg/>
                                          </p:spTgt>
                                        </p:tgtEl>
                                        <p:attrNameLst>
                                          <p:attrName>ppt_x</p:attrName>
                                        </p:attrNameLst>
                                      </p:cBhvr>
                                      <p:tavLst>
                                        <p:tav tm="0">
                                          <p:val>
                                            <p:strVal val="#ppt_x"/>
                                          </p:val>
                                        </p:tav>
                                        <p:tav tm="100000">
                                          <p:val>
                                            <p:strVal val="#ppt_x"/>
                                          </p:val>
                                        </p:tav>
                                      </p:tavLst>
                                    </p:anim>
                                    <p:anim calcmode="lin" valueType="num">
                                      <p:cBhvr additive="base">
                                        <p:cTn id="8" dur="500" fill="hold"/>
                                        <p:tgtEl>
                                          <p:spTgt spid="4">
                                            <p:bg/>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 calcmode="lin" valueType="num">
                                      <p:cBhvr additive="base">
                                        <p:cTn id="1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2530">
                                            <p:bg/>
                                          </p:spTgt>
                                        </p:tgtEl>
                                        <p:attrNameLst>
                                          <p:attrName>style.visibility</p:attrName>
                                        </p:attrNameLst>
                                      </p:cBhvr>
                                      <p:to>
                                        <p:strVal val="visible"/>
                                      </p:to>
                                    </p:set>
                                    <p:anim calcmode="lin" valueType="num">
                                      <p:cBhvr additive="base">
                                        <p:cTn id="17" dur="500" fill="hold"/>
                                        <p:tgtEl>
                                          <p:spTgt spid="22530">
                                            <p:bg/>
                                          </p:spTgt>
                                        </p:tgtEl>
                                        <p:attrNameLst>
                                          <p:attrName>ppt_x</p:attrName>
                                        </p:attrNameLst>
                                      </p:cBhvr>
                                      <p:tavLst>
                                        <p:tav tm="0">
                                          <p:val>
                                            <p:strVal val="#ppt_x"/>
                                          </p:val>
                                        </p:tav>
                                        <p:tav tm="100000">
                                          <p:val>
                                            <p:strVal val="#ppt_x"/>
                                          </p:val>
                                        </p:tav>
                                      </p:tavLst>
                                    </p:anim>
                                    <p:anim calcmode="lin" valueType="num">
                                      <p:cBhvr additive="base">
                                        <p:cTn id="18" dur="500" fill="hold"/>
                                        <p:tgtEl>
                                          <p:spTgt spid="22530">
                                            <p:bg/>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2530">
                                            <p:txEl>
                                              <p:pRg st="0" end="0"/>
                                            </p:txEl>
                                          </p:spTgt>
                                        </p:tgtEl>
                                        <p:attrNameLst>
                                          <p:attrName>style.visibility</p:attrName>
                                        </p:attrNameLst>
                                      </p:cBhvr>
                                      <p:to>
                                        <p:strVal val="visible"/>
                                      </p:to>
                                    </p:set>
                                    <p:anim calcmode="lin" valueType="num">
                                      <p:cBhvr additive="base">
                                        <p:cTn id="21" dur="500" fill="hold"/>
                                        <p:tgtEl>
                                          <p:spTgt spid="22530">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2530">
                                            <p:txEl>
                                              <p:pRg st="0" end="0"/>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2530">
                                            <p:txEl>
                                              <p:pRg st="1" end="1"/>
                                            </p:txEl>
                                          </p:spTgt>
                                        </p:tgtEl>
                                        <p:attrNameLst>
                                          <p:attrName>style.visibility</p:attrName>
                                        </p:attrNameLst>
                                      </p:cBhvr>
                                      <p:to>
                                        <p:strVal val="visible"/>
                                      </p:to>
                                    </p:set>
                                    <p:anim calcmode="lin" valueType="num">
                                      <p:cBhvr additive="base">
                                        <p:cTn id="25" dur="500" fill="hold"/>
                                        <p:tgtEl>
                                          <p:spTgt spid="22530">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2530">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build="allAtOnce" animBg="1"/>
      <p:bldP spid="4" grpId="0" build="allAtOnce"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28662" y="395567"/>
            <a:ext cx="7215238" cy="461665"/>
          </a:xfrm>
          <a:prstGeom prst="rect">
            <a:avLst/>
          </a:prstGeom>
          <a:solidFill>
            <a:srgbClr val="FFFF00"/>
          </a:solidFill>
        </p:spPr>
        <p:style>
          <a:lnRef idx="2">
            <a:schemeClr val="dk1"/>
          </a:lnRef>
          <a:fillRef idx="1">
            <a:schemeClr val="lt1"/>
          </a:fillRef>
          <a:effectRef idx="0">
            <a:schemeClr val="dk1"/>
          </a:effectRef>
          <a:fontRef idx="minor">
            <a:schemeClr val="dk1"/>
          </a:fontRef>
        </p:style>
        <p:txBody>
          <a:bodyPr wrap="square">
            <a:spAutoFit/>
          </a:bodyPr>
          <a:lstStyle/>
          <a:p>
            <a:r>
              <a:rPr lang="fr-FR" sz="2400" b="1" dirty="0">
                <a:latin typeface="Times New Roman" pitchFamily="18" charset="0"/>
                <a:cs typeface="Times New Roman" pitchFamily="18" charset="0"/>
              </a:rPr>
              <a:t>Entretien face à plusieurs personnes ou face à un jury </a:t>
            </a:r>
            <a:endParaRPr lang="fr-FR" sz="2400" dirty="0">
              <a:latin typeface="Times New Roman" pitchFamily="18" charset="0"/>
              <a:cs typeface="Times New Roman" pitchFamily="18" charset="0"/>
            </a:endParaRPr>
          </a:p>
        </p:txBody>
      </p:sp>
      <p:sp>
        <p:nvSpPr>
          <p:cNvPr id="23553" name="Rectangle 1"/>
          <p:cNvSpPr>
            <a:spLocks noChangeArrowheads="1"/>
          </p:cNvSpPr>
          <p:nvPr/>
        </p:nvSpPr>
        <p:spPr bwMode="auto">
          <a:xfrm>
            <a:off x="285720" y="5366869"/>
            <a:ext cx="8572528" cy="1133965"/>
          </a:xfrm>
          <a:prstGeom prst="rect">
            <a:avLst/>
          </a:prstGeom>
          <a:solidFill>
            <a:schemeClr val="accent6">
              <a:lumMod val="20000"/>
              <a:lumOff val="80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ct val="0"/>
              </a:spcAft>
              <a:buClrTx/>
              <a:buSzTx/>
              <a:tabLst/>
            </a:pP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Pour cela il est conseillé de se </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concentrer</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sur une seule personne </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mais de répondre et de </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s’adresser à tous les interlocuteurs</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 name="Rectangle 4"/>
          <p:cNvSpPr/>
          <p:nvPr/>
        </p:nvSpPr>
        <p:spPr>
          <a:xfrm>
            <a:off x="285720" y="1442853"/>
            <a:ext cx="8501122" cy="1200329"/>
          </a:xfrm>
          <a:prstGeom prst="rect">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wrap="square">
            <a:spAutoFit/>
          </a:bodyPr>
          <a:lstStyle/>
          <a:p>
            <a:pPr lvl="0" algn="just" fontAlgn="base">
              <a:lnSpc>
                <a:spcPct val="150000"/>
              </a:lnSpc>
              <a:spcBef>
                <a:spcPct val="0"/>
              </a:spcBef>
              <a:spcAft>
                <a:spcPct val="0"/>
              </a:spcAft>
            </a:pPr>
            <a:r>
              <a:rPr lang="fr-FR" sz="2400" dirty="0" smtClean="0">
                <a:solidFill>
                  <a:srgbClr val="000000"/>
                </a:solidFill>
                <a:latin typeface="Times New Roman" pitchFamily="18" charset="0"/>
                <a:ea typeface="Calibri" pitchFamily="34" charset="0"/>
                <a:cs typeface="Times New Roman" pitchFamily="18" charset="0"/>
              </a:rPr>
              <a:t>Dans ce type d’entretien, les </a:t>
            </a:r>
            <a:r>
              <a:rPr lang="fr-FR" sz="2400" b="1" dirty="0" smtClean="0">
                <a:solidFill>
                  <a:srgbClr val="000000"/>
                </a:solidFill>
                <a:latin typeface="Times New Roman" pitchFamily="18" charset="0"/>
                <a:ea typeface="Calibri" pitchFamily="34" charset="0"/>
                <a:cs typeface="Times New Roman" pitchFamily="18" charset="0"/>
              </a:rPr>
              <a:t>principaux responsables </a:t>
            </a:r>
            <a:r>
              <a:rPr lang="fr-FR" sz="2400" dirty="0" smtClean="0">
                <a:solidFill>
                  <a:srgbClr val="000000"/>
                </a:solidFill>
                <a:latin typeface="Times New Roman" pitchFamily="18" charset="0"/>
                <a:ea typeface="Calibri" pitchFamily="34" charset="0"/>
                <a:cs typeface="Times New Roman" pitchFamily="18" charset="0"/>
              </a:rPr>
              <a:t>du recrutement </a:t>
            </a:r>
            <a:r>
              <a:rPr lang="fr-FR" sz="2400" b="1" dirty="0" smtClean="0">
                <a:solidFill>
                  <a:srgbClr val="000000"/>
                </a:solidFill>
                <a:latin typeface="Times New Roman" pitchFamily="18" charset="0"/>
                <a:ea typeface="Calibri" pitchFamily="34" charset="0"/>
                <a:cs typeface="Times New Roman" pitchFamily="18" charset="0"/>
              </a:rPr>
              <a:t>sont</a:t>
            </a:r>
            <a:r>
              <a:rPr lang="fr-FR" sz="2400" dirty="0" smtClean="0">
                <a:solidFill>
                  <a:srgbClr val="000000"/>
                </a:solidFill>
                <a:latin typeface="Times New Roman" pitchFamily="18" charset="0"/>
                <a:ea typeface="Calibri" pitchFamily="34" charset="0"/>
                <a:cs typeface="Times New Roman" pitchFamily="18" charset="0"/>
              </a:rPr>
              <a:t> </a:t>
            </a:r>
            <a:r>
              <a:rPr lang="fr-FR" sz="2400" b="1" dirty="0" smtClean="0">
                <a:solidFill>
                  <a:srgbClr val="000000"/>
                </a:solidFill>
                <a:latin typeface="Times New Roman" pitchFamily="18" charset="0"/>
                <a:ea typeface="Calibri" pitchFamily="34" charset="0"/>
                <a:cs typeface="Times New Roman" pitchFamily="18" charset="0"/>
              </a:rPr>
              <a:t>présents</a:t>
            </a:r>
            <a:r>
              <a:rPr lang="fr-FR" sz="2400" dirty="0" smtClean="0">
                <a:solidFill>
                  <a:srgbClr val="000000"/>
                </a:solidFill>
                <a:latin typeface="Times New Roman" pitchFamily="18" charset="0"/>
                <a:ea typeface="Calibri" pitchFamily="34" charset="0"/>
                <a:cs typeface="Times New Roman" pitchFamily="18" charset="0"/>
              </a:rPr>
              <a:t>. </a:t>
            </a:r>
            <a:endParaRPr lang="fr-FR" sz="2400" dirty="0" smtClean="0">
              <a:latin typeface="Times New Roman" pitchFamily="18" charset="0"/>
              <a:cs typeface="Times New Roman" pitchFamily="18" charset="0"/>
            </a:endParaRPr>
          </a:p>
        </p:txBody>
      </p:sp>
      <p:sp>
        <p:nvSpPr>
          <p:cNvPr id="6" name="Rectangle 5"/>
          <p:cNvSpPr/>
          <p:nvPr/>
        </p:nvSpPr>
        <p:spPr>
          <a:xfrm>
            <a:off x="285720" y="2943051"/>
            <a:ext cx="8572560" cy="1200329"/>
          </a:xfrm>
          <a:prstGeom prst="rect">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wrap="square">
            <a:spAutoFit/>
          </a:bodyPr>
          <a:lstStyle/>
          <a:p>
            <a:pPr lvl="0" algn="just" eaLnBrk="0" fontAlgn="base" hangingPunct="0">
              <a:lnSpc>
                <a:spcPct val="150000"/>
              </a:lnSpc>
              <a:spcBef>
                <a:spcPct val="0"/>
              </a:spcBef>
              <a:spcAft>
                <a:spcPct val="0"/>
              </a:spcAft>
            </a:pPr>
            <a:r>
              <a:rPr lang="fr-FR" sz="2400" dirty="0" smtClean="0">
                <a:solidFill>
                  <a:srgbClr val="000000"/>
                </a:solidFill>
                <a:latin typeface="Times New Roman" pitchFamily="18" charset="0"/>
                <a:ea typeface="Calibri" pitchFamily="34" charset="0"/>
                <a:cs typeface="Times New Roman" pitchFamily="18" charset="0"/>
              </a:rPr>
              <a:t>Ce type d’entretien est souvent utilisé pour </a:t>
            </a:r>
            <a:r>
              <a:rPr lang="fr-FR" sz="2400" b="1" dirty="0" smtClean="0">
                <a:solidFill>
                  <a:srgbClr val="000000"/>
                </a:solidFill>
                <a:latin typeface="Times New Roman" pitchFamily="18" charset="0"/>
                <a:ea typeface="Calibri" pitchFamily="34" charset="0"/>
                <a:cs typeface="Times New Roman" pitchFamily="18" charset="0"/>
              </a:rPr>
              <a:t>gagner</a:t>
            </a:r>
            <a:r>
              <a:rPr lang="fr-FR" sz="2400" dirty="0" smtClean="0">
                <a:solidFill>
                  <a:srgbClr val="000000"/>
                </a:solidFill>
                <a:latin typeface="Times New Roman" pitchFamily="18" charset="0"/>
                <a:ea typeface="Calibri" pitchFamily="34" charset="0"/>
                <a:cs typeface="Times New Roman" pitchFamily="18" charset="0"/>
              </a:rPr>
              <a:t> </a:t>
            </a:r>
            <a:r>
              <a:rPr lang="fr-FR" sz="2400" b="1" dirty="0" smtClean="0">
                <a:solidFill>
                  <a:srgbClr val="000000"/>
                </a:solidFill>
                <a:latin typeface="Times New Roman" pitchFamily="18" charset="0"/>
                <a:ea typeface="Calibri" pitchFamily="34" charset="0"/>
                <a:cs typeface="Times New Roman" pitchFamily="18" charset="0"/>
              </a:rPr>
              <a:t>du temps </a:t>
            </a:r>
            <a:r>
              <a:rPr lang="fr-FR" sz="2400" dirty="0" smtClean="0">
                <a:solidFill>
                  <a:srgbClr val="000000"/>
                </a:solidFill>
                <a:latin typeface="Times New Roman" pitchFamily="18" charset="0"/>
                <a:ea typeface="Calibri" pitchFamily="34" charset="0"/>
                <a:cs typeface="Times New Roman" pitchFamily="18" charset="0"/>
              </a:rPr>
              <a:t>dans le recrutement. </a:t>
            </a:r>
            <a:endParaRPr lang="fr-FR" sz="2400" dirty="0" smtClean="0">
              <a:latin typeface="Times New Roman" pitchFamily="18" charset="0"/>
              <a:cs typeface="Times New Roman" pitchFamily="18" charset="0"/>
            </a:endParaRPr>
          </a:p>
        </p:txBody>
      </p:sp>
      <p:sp>
        <p:nvSpPr>
          <p:cNvPr id="8" name="Rectangle 7"/>
          <p:cNvSpPr/>
          <p:nvPr/>
        </p:nvSpPr>
        <p:spPr>
          <a:xfrm>
            <a:off x="285720" y="4425743"/>
            <a:ext cx="8572560" cy="646331"/>
          </a:xfrm>
          <a:prstGeom prst="rect">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wrap="square">
            <a:spAutoFit/>
          </a:bodyPr>
          <a:lstStyle/>
          <a:p>
            <a:pPr lvl="0" algn="just" eaLnBrk="0" fontAlgn="base" hangingPunct="0">
              <a:lnSpc>
                <a:spcPct val="150000"/>
              </a:lnSpc>
              <a:spcBef>
                <a:spcPct val="0"/>
              </a:spcBef>
              <a:spcAft>
                <a:spcPct val="0"/>
              </a:spcAft>
            </a:pPr>
            <a:r>
              <a:rPr lang="fr-FR" sz="2400" dirty="0" smtClean="0">
                <a:solidFill>
                  <a:srgbClr val="000000"/>
                </a:solidFill>
                <a:latin typeface="Times New Roman" pitchFamily="18" charset="0"/>
                <a:ea typeface="Calibri" pitchFamily="34" charset="0"/>
                <a:cs typeface="Times New Roman" pitchFamily="18" charset="0"/>
              </a:rPr>
              <a:t>Ce type d’entretien demande au candidat une </a:t>
            </a:r>
            <a:r>
              <a:rPr lang="fr-FR" sz="2400" b="1" dirty="0" smtClean="0">
                <a:solidFill>
                  <a:srgbClr val="000000"/>
                </a:solidFill>
                <a:latin typeface="Times New Roman" pitchFamily="18" charset="0"/>
                <a:ea typeface="Calibri" pitchFamily="34" charset="0"/>
                <a:cs typeface="Times New Roman" pitchFamily="18" charset="0"/>
              </a:rPr>
              <a:t>bonne concentration</a:t>
            </a:r>
            <a:r>
              <a:rPr lang="fr-FR" sz="2400" dirty="0" smtClean="0">
                <a:solidFill>
                  <a:srgbClr val="000000"/>
                </a:solidFill>
                <a:latin typeface="Times New Roman" pitchFamily="18" charset="0"/>
                <a:ea typeface="Calibri" pitchFamily="34" charset="0"/>
                <a:cs typeface="Times New Roman" pitchFamily="18" charset="0"/>
              </a:rPr>
              <a:t>. </a:t>
            </a:r>
            <a:endParaRPr lang="fr-FR"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 calcmode="lin" valueType="num">
                                      <p:cBhvr additive="base">
                                        <p:cTn id="7" dur="500" fill="hold"/>
                                        <p:tgtEl>
                                          <p:spTgt spid="5">
                                            <p:bg/>
                                          </p:spTgt>
                                        </p:tgtEl>
                                        <p:attrNameLst>
                                          <p:attrName>ppt_x</p:attrName>
                                        </p:attrNameLst>
                                      </p:cBhvr>
                                      <p:tavLst>
                                        <p:tav tm="0">
                                          <p:val>
                                            <p:strVal val="#ppt_x"/>
                                          </p:val>
                                        </p:tav>
                                        <p:tav tm="100000">
                                          <p:val>
                                            <p:strVal val="#ppt_x"/>
                                          </p:val>
                                        </p:tav>
                                      </p:tavLst>
                                    </p:anim>
                                    <p:anim calcmode="lin" valueType="num">
                                      <p:cBhvr additive="base">
                                        <p:cTn id="8" dur="500" fill="hold"/>
                                        <p:tgtEl>
                                          <p:spTgt spid="5">
                                            <p:bg/>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 calcmode="lin" valueType="num">
                                      <p:cBhvr additive="base">
                                        <p:cTn id="11"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bg/>
                                          </p:spTgt>
                                        </p:tgtEl>
                                        <p:attrNameLst>
                                          <p:attrName>style.visibility</p:attrName>
                                        </p:attrNameLst>
                                      </p:cBhvr>
                                      <p:to>
                                        <p:strVal val="visible"/>
                                      </p:to>
                                    </p:set>
                                    <p:animEffect transition="in" filter="wipe(down)">
                                      <p:cBhvr>
                                        <p:cTn id="17" dur="500"/>
                                        <p:tgtEl>
                                          <p:spTgt spid="6">
                                            <p:bg/>
                                          </p:spTgt>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6">
                                            <p:txEl>
                                              <p:pRg st="0" end="0"/>
                                            </p:txEl>
                                          </p:spTgt>
                                        </p:tgtEl>
                                        <p:attrNameLst>
                                          <p:attrName>style.visibility</p:attrName>
                                        </p:attrNameLst>
                                      </p:cBhvr>
                                      <p:to>
                                        <p:strVal val="visible"/>
                                      </p:to>
                                    </p:set>
                                    <p:animEffect transition="in" filter="wipe(down)">
                                      <p:cBhvr>
                                        <p:cTn id="20" dur="500"/>
                                        <p:tgtEl>
                                          <p:spTgt spid="6">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bg/>
                                          </p:spTgt>
                                        </p:tgtEl>
                                        <p:attrNameLst>
                                          <p:attrName>style.visibility</p:attrName>
                                        </p:attrNameLst>
                                      </p:cBhvr>
                                      <p:to>
                                        <p:strVal val="visible"/>
                                      </p:to>
                                    </p:set>
                                    <p:anim calcmode="lin" valueType="num">
                                      <p:cBhvr additive="base">
                                        <p:cTn id="25" dur="500" fill="hold"/>
                                        <p:tgtEl>
                                          <p:spTgt spid="8">
                                            <p:bg/>
                                          </p:spTgt>
                                        </p:tgtEl>
                                        <p:attrNameLst>
                                          <p:attrName>ppt_x</p:attrName>
                                        </p:attrNameLst>
                                      </p:cBhvr>
                                      <p:tavLst>
                                        <p:tav tm="0">
                                          <p:val>
                                            <p:strVal val="#ppt_x"/>
                                          </p:val>
                                        </p:tav>
                                        <p:tav tm="100000">
                                          <p:val>
                                            <p:strVal val="#ppt_x"/>
                                          </p:val>
                                        </p:tav>
                                      </p:tavLst>
                                    </p:anim>
                                    <p:anim calcmode="lin" valueType="num">
                                      <p:cBhvr additive="base">
                                        <p:cTn id="26" dur="500" fill="hold"/>
                                        <p:tgtEl>
                                          <p:spTgt spid="8">
                                            <p:bg/>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8">
                                            <p:txEl>
                                              <p:pRg st="0" end="0"/>
                                            </p:txEl>
                                          </p:spTgt>
                                        </p:tgtEl>
                                        <p:attrNameLst>
                                          <p:attrName>style.visibility</p:attrName>
                                        </p:attrNameLst>
                                      </p:cBhvr>
                                      <p:to>
                                        <p:strVal val="visible"/>
                                      </p:to>
                                    </p:set>
                                    <p:anim calcmode="lin" valueType="num">
                                      <p:cBhvr additive="base">
                                        <p:cTn id="29"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3553">
                                            <p:bg/>
                                          </p:spTgt>
                                        </p:tgtEl>
                                        <p:attrNameLst>
                                          <p:attrName>style.visibility</p:attrName>
                                        </p:attrNameLst>
                                      </p:cBhvr>
                                      <p:to>
                                        <p:strVal val="visible"/>
                                      </p:to>
                                    </p:set>
                                    <p:anim calcmode="lin" valueType="num">
                                      <p:cBhvr additive="base">
                                        <p:cTn id="35" dur="500" fill="hold"/>
                                        <p:tgtEl>
                                          <p:spTgt spid="23553">
                                            <p:bg/>
                                          </p:spTgt>
                                        </p:tgtEl>
                                        <p:attrNameLst>
                                          <p:attrName>ppt_x</p:attrName>
                                        </p:attrNameLst>
                                      </p:cBhvr>
                                      <p:tavLst>
                                        <p:tav tm="0">
                                          <p:val>
                                            <p:strVal val="#ppt_x"/>
                                          </p:val>
                                        </p:tav>
                                        <p:tav tm="100000">
                                          <p:val>
                                            <p:strVal val="#ppt_x"/>
                                          </p:val>
                                        </p:tav>
                                      </p:tavLst>
                                    </p:anim>
                                    <p:anim calcmode="lin" valueType="num">
                                      <p:cBhvr additive="base">
                                        <p:cTn id="36" dur="500" fill="hold"/>
                                        <p:tgtEl>
                                          <p:spTgt spid="23553">
                                            <p:bg/>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3553">
                                            <p:txEl>
                                              <p:pRg st="0" end="0"/>
                                            </p:txEl>
                                          </p:spTgt>
                                        </p:tgtEl>
                                        <p:attrNameLst>
                                          <p:attrName>style.visibility</p:attrName>
                                        </p:attrNameLst>
                                      </p:cBhvr>
                                      <p:to>
                                        <p:strVal val="visible"/>
                                      </p:to>
                                    </p:set>
                                    <p:anim calcmode="lin" valueType="num">
                                      <p:cBhvr additive="base">
                                        <p:cTn id="39" dur="500" fill="hold"/>
                                        <p:tgtEl>
                                          <p:spTgt spid="23553">
                                            <p:txEl>
                                              <p:pRg st="0" end="0"/>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355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3" grpId="0" build="allAtOnce" animBg="1"/>
      <p:bldP spid="5" grpId="0" build="allAtOnce" animBg="1"/>
      <p:bldP spid="6" grpId="0" build="allAtOnce" animBg="1"/>
      <p:bldP spid="8" grpId="0" build="allAtOnce"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742024" y="214290"/>
            <a:ext cx="3615926" cy="830997"/>
          </a:xfrm>
          <a:prstGeom prst="rect">
            <a:avLst/>
          </a:prstGeom>
          <a:solidFill>
            <a:srgbClr val="FFFF00"/>
          </a:solidFill>
        </p:spPr>
        <p:style>
          <a:lnRef idx="2">
            <a:schemeClr val="dk1"/>
          </a:lnRef>
          <a:fillRef idx="1">
            <a:schemeClr val="lt1"/>
          </a:fillRef>
          <a:effectRef idx="0">
            <a:schemeClr val="dk1"/>
          </a:effectRef>
          <a:fontRef idx="minor">
            <a:schemeClr val="dk1"/>
          </a:fontRef>
        </p:style>
        <p:txBody>
          <a:bodyPr wrap="none">
            <a:spAutoFit/>
          </a:bodyPr>
          <a:lstStyle/>
          <a:p>
            <a:r>
              <a:rPr lang="fr-FR" sz="2400" b="1" dirty="0">
                <a:latin typeface="Times New Roman" pitchFamily="18" charset="0"/>
                <a:cs typeface="Times New Roman" pitchFamily="18" charset="0"/>
              </a:rPr>
              <a:t>La succession </a:t>
            </a:r>
            <a:r>
              <a:rPr lang="fr-FR" sz="2400" b="1" dirty="0" smtClean="0">
                <a:latin typeface="Times New Roman" pitchFamily="18" charset="0"/>
                <a:cs typeface="Times New Roman" pitchFamily="18" charset="0"/>
              </a:rPr>
              <a:t>d’entretiens</a:t>
            </a:r>
          </a:p>
          <a:p>
            <a:pPr algn="ctr"/>
            <a:r>
              <a:rPr lang="fr-FR" sz="2400" b="1" dirty="0" smtClean="0">
                <a:latin typeface="Times New Roman" pitchFamily="18" charset="0"/>
                <a:cs typeface="Times New Roman" pitchFamily="18" charset="0"/>
              </a:rPr>
              <a:t>(série d’entretien) </a:t>
            </a:r>
            <a:endParaRPr lang="fr-FR" sz="2400" dirty="0">
              <a:latin typeface="Times New Roman" pitchFamily="18" charset="0"/>
              <a:cs typeface="Times New Roman" pitchFamily="18" charset="0"/>
            </a:endParaRPr>
          </a:p>
        </p:txBody>
      </p:sp>
      <p:sp>
        <p:nvSpPr>
          <p:cNvPr id="24577" name="Rectangle 1"/>
          <p:cNvSpPr>
            <a:spLocks noChangeArrowheads="1"/>
          </p:cNvSpPr>
          <p:nvPr/>
        </p:nvSpPr>
        <p:spPr bwMode="auto">
          <a:xfrm>
            <a:off x="285720" y="4643446"/>
            <a:ext cx="8429684" cy="1687963"/>
          </a:xfrm>
          <a:prstGeom prst="rect">
            <a:avLst/>
          </a:prstGeom>
          <a:solidFill>
            <a:schemeClr val="accent6">
              <a:lumMod val="20000"/>
              <a:lumOff val="80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ct val="0"/>
              </a:spcAft>
              <a:buClrTx/>
              <a:buSzTx/>
              <a:tabLst/>
            </a:pP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En général, le candidat rencontre le </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directeur des Ressources Humaines</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son </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responsables supérieur </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et le </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directeur du département du poste</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 name="Rectangle 4"/>
          <p:cNvSpPr/>
          <p:nvPr/>
        </p:nvSpPr>
        <p:spPr>
          <a:xfrm>
            <a:off x="285720" y="1357298"/>
            <a:ext cx="8429684" cy="1200329"/>
          </a:xfrm>
          <a:prstGeom prst="rect">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wrap="square">
            <a:spAutoFit/>
          </a:bodyPr>
          <a:lstStyle/>
          <a:p>
            <a:pPr lvl="0" algn="just" fontAlgn="base">
              <a:lnSpc>
                <a:spcPct val="150000"/>
              </a:lnSpc>
              <a:spcBef>
                <a:spcPct val="0"/>
              </a:spcBef>
              <a:spcAft>
                <a:spcPct val="0"/>
              </a:spcAft>
            </a:pPr>
            <a:r>
              <a:rPr lang="fr-FR" sz="2400" dirty="0" smtClean="0">
                <a:solidFill>
                  <a:srgbClr val="000000"/>
                </a:solidFill>
                <a:latin typeface="Times New Roman" pitchFamily="18" charset="0"/>
                <a:ea typeface="Calibri" pitchFamily="34" charset="0"/>
                <a:cs typeface="Times New Roman" pitchFamily="18" charset="0"/>
              </a:rPr>
              <a:t>Ce type d’entretien d’embauche est </a:t>
            </a:r>
            <a:r>
              <a:rPr lang="fr-FR" sz="2400" b="1" dirty="0" smtClean="0">
                <a:solidFill>
                  <a:srgbClr val="000000"/>
                </a:solidFill>
                <a:latin typeface="Times New Roman" pitchFamily="18" charset="0"/>
                <a:ea typeface="Calibri" pitchFamily="34" charset="0"/>
                <a:cs typeface="Times New Roman" pitchFamily="18" charset="0"/>
              </a:rPr>
              <a:t>très éprouvant </a:t>
            </a:r>
            <a:r>
              <a:rPr lang="fr-FR" sz="2400" dirty="0" smtClean="0">
                <a:solidFill>
                  <a:srgbClr val="000000"/>
                </a:solidFill>
                <a:latin typeface="Times New Roman" pitchFamily="18" charset="0"/>
                <a:ea typeface="Calibri" pitchFamily="34" charset="0"/>
                <a:cs typeface="Times New Roman" pitchFamily="18" charset="0"/>
              </a:rPr>
              <a:t>pour le candidat. </a:t>
            </a:r>
            <a:endParaRPr lang="fr-FR" sz="2400" dirty="0" smtClean="0">
              <a:latin typeface="Times New Roman" pitchFamily="18" charset="0"/>
              <a:cs typeface="Times New Roman" pitchFamily="18" charset="0"/>
            </a:endParaRPr>
          </a:p>
        </p:txBody>
      </p:sp>
      <p:sp>
        <p:nvSpPr>
          <p:cNvPr id="6" name="Rectangle 5"/>
          <p:cNvSpPr/>
          <p:nvPr/>
        </p:nvSpPr>
        <p:spPr>
          <a:xfrm>
            <a:off x="285720" y="3000372"/>
            <a:ext cx="8429684" cy="1200329"/>
          </a:xfrm>
          <a:prstGeom prst="rect">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wrap="square">
            <a:spAutoFit/>
          </a:bodyPr>
          <a:lstStyle/>
          <a:p>
            <a:pPr lvl="0" algn="just" eaLnBrk="0" fontAlgn="base" hangingPunct="0">
              <a:lnSpc>
                <a:spcPct val="150000"/>
              </a:lnSpc>
              <a:spcBef>
                <a:spcPct val="0"/>
              </a:spcBef>
              <a:spcAft>
                <a:spcPct val="0"/>
              </a:spcAft>
            </a:pPr>
            <a:r>
              <a:rPr lang="fr-FR" sz="2400" dirty="0" smtClean="0">
                <a:solidFill>
                  <a:srgbClr val="000000"/>
                </a:solidFill>
                <a:latin typeface="Times New Roman" pitchFamily="18" charset="0"/>
                <a:ea typeface="Calibri" pitchFamily="34" charset="0"/>
                <a:cs typeface="Times New Roman" pitchFamily="18" charset="0"/>
              </a:rPr>
              <a:t>Dans une </a:t>
            </a:r>
            <a:r>
              <a:rPr lang="fr-FR" sz="2400" b="1" dirty="0" smtClean="0">
                <a:solidFill>
                  <a:srgbClr val="000000"/>
                </a:solidFill>
                <a:latin typeface="Times New Roman" pitchFamily="18" charset="0"/>
                <a:ea typeface="Calibri" pitchFamily="34" charset="0"/>
                <a:cs typeface="Times New Roman" pitchFamily="18" charset="0"/>
              </a:rPr>
              <a:t>journée</a:t>
            </a:r>
            <a:r>
              <a:rPr lang="fr-FR" sz="2400" dirty="0" smtClean="0">
                <a:solidFill>
                  <a:srgbClr val="000000"/>
                </a:solidFill>
                <a:latin typeface="Times New Roman" pitchFamily="18" charset="0"/>
                <a:ea typeface="Calibri" pitchFamily="34" charset="0"/>
                <a:cs typeface="Times New Roman" pitchFamily="18" charset="0"/>
              </a:rPr>
              <a:t> ou </a:t>
            </a:r>
            <a:r>
              <a:rPr lang="fr-FR" sz="2400" b="1" dirty="0" smtClean="0">
                <a:solidFill>
                  <a:srgbClr val="000000"/>
                </a:solidFill>
                <a:latin typeface="Times New Roman" pitchFamily="18" charset="0"/>
                <a:ea typeface="Calibri" pitchFamily="34" charset="0"/>
                <a:cs typeface="Times New Roman" pitchFamily="18" charset="0"/>
              </a:rPr>
              <a:t>demi-journée</a:t>
            </a:r>
            <a:r>
              <a:rPr lang="fr-FR" sz="2400" dirty="0" smtClean="0">
                <a:solidFill>
                  <a:srgbClr val="000000"/>
                </a:solidFill>
                <a:latin typeface="Times New Roman" pitchFamily="18" charset="0"/>
                <a:ea typeface="Calibri" pitchFamily="34" charset="0"/>
                <a:cs typeface="Times New Roman" pitchFamily="18" charset="0"/>
              </a:rPr>
              <a:t> le candidat rencontre </a:t>
            </a:r>
            <a:r>
              <a:rPr lang="fr-FR" sz="2400" b="1" dirty="0" smtClean="0">
                <a:solidFill>
                  <a:srgbClr val="000000"/>
                </a:solidFill>
                <a:latin typeface="Times New Roman" pitchFamily="18" charset="0"/>
                <a:ea typeface="Calibri" pitchFamily="34" charset="0"/>
                <a:cs typeface="Times New Roman" pitchFamily="18" charset="0"/>
              </a:rPr>
              <a:t>à tour de rôles</a:t>
            </a:r>
            <a:r>
              <a:rPr lang="fr-FR" sz="2400" dirty="0" smtClean="0">
                <a:solidFill>
                  <a:srgbClr val="000000"/>
                </a:solidFill>
                <a:latin typeface="Times New Roman" pitchFamily="18" charset="0"/>
                <a:ea typeface="Calibri" pitchFamily="34" charset="0"/>
                <a:cs typeface="Times New Roman" pitchFamily="18" charset="0"/>
              </a:rPr>
              <a:t> les différents </a:t>
            </a:r>
            <a:r>
              <a:rPr lang="fr-FR" sz="2400" b="1" dirty="0" smtClean="0">
                <a:solidFill>
                  <a:srgbClr val="000000"/>
                </a:solidFill>
                <a:latin typeface="Times New Roman" pitchFamily="18" charset="0"/>
                <a:ea typeface="Calibri" pitchFamily="34" charset="0"/>
                <a:cs typeface="Times New Roman" pitchFamily="18" charset="0"/>
              </a:rPr>
              <a:t>acteurs du recrutement</a:t>
            </a:r>
            <a:r>
              <a:rPr lang="fr-FR" sz="2400" dirty="0" smtClean="0">
                <a:solidFill>
                  <a:srgbClr val="000000"/>
                </a:solidFill>
                <a:latin typeface="Times New Roman" pitchFamily="18" charset="0"/>
                <a:ea typeface="Calibri" pitchFamily="34" charset="0"/>
                <a:cs typeface="Times New Roman" pitchFamily="18" charset="0"/>
              </a:rPr>
              <a:t>. </a:t>
            </a:r>
            <a:endParaRPr lang="fr-FR"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 calcmode="lin" valueType="num">
                                      <p:cBhvr additive="base">
                                        <p:cTn id="7" dur="500" fill="hold"/>
                                        <p:tgtEl>
                                          <p:spTgt spid="5">
                                            <p:bg/>
                                          </p:spTgt>
                                        </p:tgtEl>
                                        <p:attrNameLst>
                                          <p:attrName>ppt_x</p:attrName>
                                        </p:attrNameLst>
                                      </p:cBhvr>
                                      <p:tavLst>
                                        <p:tav tm="0">
                                          <p:val>
                                            <p:strVal val="#ppt_x"/>
                                          </p:val>
                                        </p:tav>
                                        <p:tav tm="100000">
                                          <p:val>
                                            <p:strVal val="#ppt_x"/>
                                          </p:val>
                                        </p:tav>
                                      </p:tavLst>
                                    </p:anim>
                                    <p:anim calcmode="lin" valueType="num">
                                      <p:cBhvr additive="base">
                                        <p:cTn id="8" dur="500" fill="hold"/>
                                        <p:tgtEl>
                                          <p:spTgt spid="5">
                                            <p:bg/>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 calcmode="lin" valueType="num">
                                      <p:cBhvr additive="base">
                                        <p:cTn id="11"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
                                            <p:bg/>
                                          </p:spTgt>
                                        </p:tgtEl>
                                        <p:attrNameLst>
                                          <p:attrName>style.visibility</p:attrName>
                                        </p:attrNameLst>
                                      </p:cBhvr>
                                      <p:to>
                                        <p:strVal val="visible"/>
                                      </p:to>
                                    </p:set>
                                    <p:anim calcmode="lin" valueType="num">
                                      <p:cBhvr additive="base">
                                        <p:cTn id="17" dur="500" fill="hold"/>
                                        <p:tgtEl>
                                          <p:spTgt spid="6">
                                            <p:bg/>
                                          </p:spTgt>
                                        </p:tgtEl>
                                        <p:attrNameLst>
                                          <p:attrName>ppt_x</p:attrName>
                                        </p:attrNameLst>
                                      </p:cBhvr>
                                      <p:tavLst>
                                        <p:tav tm="0">
                                          <p:val>
                                            <p:strVal val="#ppt_x"/>
                                          </p:val>
                                        </p:tav>
                                        <p:tav tm="100000">
                                          <p:val>
                                            <p:strVal val="#ppt_x"/>
                                          </p:val>
                                        </p:tav>
                                      </p:tavLst>
                                    </p:anim>
                                    <p:anim calcmode="lin" valueType="num">
                                      <p:cBhvr additive="base">
                                        <p:cTn id="18" dur="500" fill="hold"/>
                                        <p:tgtEl>
                                          <p:spTgt spid="6">
                                            <p:bg/>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anim calcmode="lin" valueType="num">
                                      <p:cBhvr additive="base">
                                        <p:cTn id="2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4577">
                                            <p:bg/>
                                          </p:spTgt>
                                        </p:tgtEl>
                                        <p:attrNameLst>
                                          <p:attrName>style.visibility</p:attrName>
                                        </p:attrNameLst>
                                      </p:cBhvr>
                                      <p:to>
                                        <p:strVal val="visible"/>
                                      </p:to>
                                    </p:set>
                                    <p:anim calcmode="lin" valueType="num">
                                      <p:cBhvr additive="base">
                                        <p:cTn id="27" dur="500" fill="hold"/>
                                        <p:tgtEl>
                                          <p:spTgt spid="24577">
                                            <p:bg/>
                                          </p:spTgt>
                                        </p:tgtEl>
                                        <p:attrNameLst>
                                          <p:attrName>ppt_x</p:attrName>
                                        </p:attrNameLst>
                                      </p:cBhvr>
                                      <p:tavLst>
                                        <p:tav tm="0">
                                          <p:val>
                                            <p:strVal val="#ppt_x"/>
                                          </p:val>
                                        </p:tav>
                                        <p:tav tm="100000">
                                          <p:val>
                                            <p:strVal val="#ppt_x"/>
                                          </p:val>
                                        </p:tav>
                                      </p:tavLst>
                                    </p:anim>
                                    <p:anim calcmode="lin" valueType="num">
                                      <p:cBhvr additive="base">
                                        <p:cTn id="28" dur="500" fill="hold"/>
                                        <p:tgtEl>
                                          <p:spTgt spid="24577">
                                            <p:bg/>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4577">
                                            <p:txEl>
                                              <p:pRg st="0" end="0"/>
                                            </p:txEl>
                                          </p:spTgt>
                                        </p:tgtEl>
                                        <p:attrNameLst>
                                          <p:attrName>style.visibility</p:attrName>
                                        </p:attrNameLst>
                                      </p:cBhvr>
                                      <p:to>
                                        <p:strVal val="visible"/>
                                      </p:to>
                                    </p:set>
                                    <p:anim calcmode="lin" valueType="num">
                                      <p:cBhvr additive="base">
                                        <p:cTn id="31" dur="500" fill="hold"/>
                                        <p:tgtEl>
                                          <p:spTgt spid="24577">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457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7" grpId="0" build="allAtOnce" animBg="1"/>
      <p:bldP spid="5" grpId="0" build="allAtOnce" animBg="1"/>
      <p:bldP spid="6" grpId="0" build="allAtOnce"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857224" y="2571744"/>
            <a:ext cx="7332135" cy="1754326"/>
          </a:xfrm>
          <a:prstGeom prst="rect">
            <a:avLst/>
          </a:prstGeom>
          <a:solidFill>
            <a:schemeClr val="bg1">
              <a:lumMod val="85000"/>
            </a:schemeClr>
          </a:solidFill>
          <a:ln>
            <a:headEnd/>
            <a:tailEnd/>
          </a:ln>
        </p:spPr>
        <p:style>
          <a:lnRef idx="2">
            <a:schemeClr val="dk1"/>
          </a:lnRef>
          <a:fillRef idx="1">
            <a:schemeClr val="lt1"/>
          </a:fillRef>
          <a:effectRef idx="0">
            <a:schemeClr val="dk1"/>
          </a:effectRef>
          <a:fontRef idx="minor">
            <a:schemeClr val="dk1"/>
          </a:fontRef>
        </p:style>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BE"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Rédaction de la lettre de motivation </a:t>
            </a:r>
          </a:p>
          <a:p>
            <a:pPr marL="0" marR="0" lvl="0" indent="0" algn="ctr" defTabSz="914400" rtl="0" eaLnBrk="1" fontAlgn="base" latinLnBrk="0" hangingPunct="1">
              <a:lnSpc>
                <a:spcPct val="100000"/>
              </a:lnSpc>
              <a:spcBef>
                <a:spcPct val="0"/>
              </a:spcBef>
              <a:spcAft>
                <a:spcPct val="0"/>
              </a:spcAft>
              <a:buClrTx/>
              <a:buSzTx/>
              <a:buFontTx/>
              <a:buNone/>
              <a:tabLst/>
            </a:pPr>
            <a:r>
              <a:rPr kumimoji="0" lang="fr-BE"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fr-BE" sz="36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élaboration du CV</a:t>
            </a:r>
            <a:endParaRPr kumimoji="0" lang="fr-BE"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928926" y="357166"/>
            <a:ext cx="3093154" cy="461665"/>
          </a:xfrm>
          <a:prstGeom prst="rect">
            <a:avLst/>
          </a:prstGeom>
          <a:solidFill>
            <a:srgbClr val="FFFF00"/>
          </a:solidFill>
        </p:spPr>
        <p:style>
          <a:lnRef idx="2">
            <a:schemeClr val="dk1"/>
          </a:lnRef>
          <a:fillRef idx="1">
            <a:schemeClr val="lt1"/>
          </a:fillRef>
          <a:effectRef idx="0">
            <a:schemeClr val="dk1"/>
          </a:effectRef>
          <a:fontRef idx="minor">
            <a:schemeClr val="dk1"/>
          </a:fontRef>
        </p:style>
        <p:txBody>
          <a:bodyPr wrap="none">
            <a:spAutoFit/>
          </a:bodyPr>
          <a:lstStyle/>
          <a:p>
            <a:r>
              <a:rPr lang="fr-FR" sz="2400" b="1" dirty="0">
                <a:latin typeface="Times New Roman" pitchFamily="18" charset="0"/>
                <a:cs typeface="Times New Roman" pitchFamily="18" charset="0"/>
              </a:rPr>
              <a:t>L’entretien de groupe </a:t>
            </a:r>
            <a:endParaRPr lang="fr-FR" sz="2400" dirty="0">
              <a:latin typeface="Times New Roman" pitchFamily="18" charset="0"/>
              <a:cs typeface="Times New Roman" pitchFamily="18" charset="0"/>
            </a:endParaRPr>
          </a:p>
        </p:txBody>
      </p:sp>
      <p:sp>
        <p:nvSpPr>
          <p:cNvPr id="25601" name="Rectangle 1"/>
          <p:cNvSpPr>
            <a:spLocks noChangeArrowheads="1"/>
          </p:cNvSpPr>
          <p:nvPr/>
        </p:nvSpPr>
        <p:spPr bwMode="auto">
          <a:xfrm>
            <a:off x="285720" y="3429000"/>
            <a:ext cx="8358246" cy="1133965"/>
          </a:xfrm>
          <a:prstGeom prst="rect">
            <a:avLst/>
          </a:prstGeom>
          <a:solidFill>
            <a:schemeClr val="accent6">
              <a:lumMod val="20000"/>
              <a:lumOff val="80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ct val="0"/>
              </a:spcAft>
              <a:buClrTx/>
              <a:buSzTx/>
              <a:tabLst/>
            </a:pP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Ce type d’entretien d’embauche est souvent employé pour recruter des jeunes diplômés </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dans le domaine commercial</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 name="Rectangle 4"/>
          <p:cNvSpPr/>
          <p:nvPr/>
        </p:nvSpPr>
        <p:spPr>
          <a:xfrm>
            <a:off x="857224" y="1785926"/>
            <a:ext cx="7252306" cy="646331"/>
          </a:xfrm>
          <a:prstGeom prst="rect">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wrap="none">
            <a:spAutoFit/>
          </a:bodyPr>
          <a:lstStyle/>
          <a:p>
            <a:pPr lvl="0" algn="just" fontAlgn="base">
              <a:lnSpc>
                <a:spcPct val="150000"/>
              </a:lnSpc>
              <a:spcBef>
                <a:spcPct val="0"/>
              </a:spcBef>
              <a:spcAft>
                <a:spcPct val="0"/>
              </a:spcAft>
            </a:pPr>
            <a:r>
              <a:rPr lang="fr-FR" sz="2400" dirty="0" smtClean="0">
                <a:solidFill>
                  <a:srgbClr val="000000"/>
                </a:solidFill>
                <a:latin typeface="Times New Roman" pitchFamily="18" charset="0"/>
                <a:ea typeface="Calibri" pitchFamily="34" charset="0"/>
                <a:cs typeface="Times New Roman" pitchFamily="18" charset="0"/>
              </a:rPr>
              <a:t>Ce type d’entretien</a:t>
            </a:r>
            <a:r>
              <a:rPr lang="fr-FR" sz="2400" b="1" dirty="0" smtClean="0">
                <a:solidFill>
                  <a:srgbClr val="000000"/>
                </a:solidFill>
                <a:latin typeface="Times New Roman" pitchFamily="18" charset="0"/>
                <a:ea typeface="Calibri" pitchFamily="34" charset="0"/>
                <a:cs typeface="Times New Roman" pitchFamily="18" charset="0"/>
              </a:rPr>
              <a:t> n’est pas le plus usuel (existantes )</a:t>
            </a:r>
            <a:r>
              <a:rPr lang="fr-FR" sz="2400" dirty="0" smtClean="0">
                <a:solidFill>
                  <a:srgbClr val="000000"/>
                </a:solidFill>
                <a:latin typeface="Times New Roman" pitchFamily="18" charset="0"/>
                <a:ea typeface="Calibri" pitchFamily="34" charset="0"/>
                <a:cs typeface="Times New Roman" pitchFamily="18" charset="0"/>
              </a:rPr>
              <a:t>. </a:t>
            </a:r>
            <a:endParaRPr lang="fr-FR"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 calcmode="lin" valueType="num">
                                      <p:cBhvr additive="base">
                                        <p:cTn id="7" dur="500" fill="hold"/>
                                        <p:tgtEl>
                                          <p:spTgt spid="5">
                                            <p:bg/>
                                          </p:spTgt>
                                        </p:tgtEl>
                                        <p:attrNameLst>
                                          <p:attrName>ppt_x</p:attrName>
                                        </p:attrNameLst>
                                      </p:cBhvr>
                                      <p:tavLst>
                                        <p:tav tm="0">
                                          <p:val>
                                            <p:strVal val="#ppt_x"/>
                                          </p:val>
                                        </p:tav>
                                        <p:tav tm="100000">
                                          <p:val>
                                            <p:strVal val="#ppt_x"/>
                                          </p:val>
                                        </p:tav>
                                      </p:tavLst>
                                    </p:anim>
                                    <p:anim calcmode="lin" valueType="num">
                                      <p:cBhvr additive="base">
                                        <p:cTn id="8" dur="500" fill="hold"/>
                                        <p:tgtEl>
                                          <p:spTgt spid="5">
                                            <p:bg/>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 calcmode="lin" valueType="num">
                                      <p:cBhvr additive="base">
                                        <p:cTn id="11"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5601">
                                            <p:bg/>
                                          </p:spTgt>
                                        </p:tgtEl>
                                        <p:attrNameLst>
                                          <p:attrName>style.visibility</p:attrName>
                                        </p:attrNameLst>
                                      </p:cBhvr>
                                      <p:to>
                                        <p:strVal val="visible"/>
                                      </p:to>
                                    </p:set>
                                    <p:anim calcmode="lin" valueType="num">
                                      <p:cBhvr additive="base">
                                        <p:cTn id="17" dur="500" fill="hold"/>
                                        <p:tgtEl>
                                          <p:spTgt spid="25601">
                                            <p:bg/>
                                          </p:spTgt>
                                        </p:tgtEl>
                                        <p:attrNameLst>
                                          <p:attrName>ppt_x</p:attrName>
                                        </p:attrNameLst>
                                      </p:cBhvr>
                                      <p:tavLst>
                                        <p:tav tm="0">
                                          <p:val>
                                            <p:strVal val="#ppt_x"/>
                                          </p:val>
                                        </p:tav>
                                        <p:tav tm="100000">
                                          <p:val>
                                            <p:strVal val="#ppt_x"/>
                                          </p:val>
                                        </p:tav>
                                      </p:tavLst>
                                    </p:anim>
                                    <p:anim calcmode="lin" valueType="num">
                                      <p:cBhvr additive="base">
                                        <p:cTn id="18" dur="500" fill="hold"/>
                                        <p:tgtEl>
                                          <p:spTgt spid="25601">
                                            <p:bg/>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5601">
                                            <p:txEl>
                                              <p:pRg st="0" end="0"/>
                                            </p:txEl>
                                          </p:spTgt>
                                        </p:tgtEl>
                                        <p:attrNameLst>
                                          <p:attrName>style.visibility</p:attrName>
                                        </p:attrNameLst>
                                      </p:cBhvr>
                                      <p:to>
                                        <p:strVal val="visible"/>
                                      </p:to>
                                    </p:set>
                                    <p:anim calcmode="lin" valueType="num">
                                      <p:cBhvr additive="base">
                                        <p:cTn id="21" dur="500" fill="hold"/>
                                        <p:tgtEl>
                                          <p:spTgt spid="25601">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560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1" grpId="0" build="allAtOnce" animBg="1"/>
      <p:bldP spid="5" grpId="0" build="allAtOnce"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500034" y="2786058"/>
            <a:ext cx="8229600" cy="1143000"/>
          </a:xfrm>
          <a:solidFill>
            <a:schemeClr val="accent5">
              <a:lumMod val="40000"/>
              <a:lumOff val="60000"/>
            </a:schemeClr>
          </a:solidFill>
        </p:spPr>
        <p:style>
          <a:lnRef idx="2">
            <a:schemeClr val="dk1"/>
          </a:lnRef>
          <a:fillRef idx="1">
            <a:schemeClr val="lt1"/>
          </a:fillRef>
          <a:effectRef idx="0">
            <a:schemeClr val="dk1"/>
          </a:effectRef>
          <a:fontRef idx="minor">
            <a:schemeClr val="dk1"/>
          </a:fontRef>
        </p:style>
        <p:txBody>
          <a:bodyPr/>
          <a:lstStyle/>
          <a:p>
            <a:r>
              <a:rPr lang="fr-FR" b="1" i="1" dirty="0" smtClean="0">
                <a:latin typeface="Times New Roman" pitchFamily="18" charset="0"/>
                <a:cs typeface="Times New Roman" pitchFamily="18" charset="0"/>
              </a:rPr>
              <a:t>Merci pour votre attention</a:t>
            </a:r>
            <a:endParaRPr lang="fr-FR" b="1" i="1"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2786050" y="571480"/>
            <a:ext cx="3323346" cy="523220"/>
          </a:xfrm>
          <a:prstGeom prst="rect">
            <a:avLst/>
          </a:prstGeom>
          <a:solidFill>
            <a:schemeClr val="accent5">
              <a:lumMod val="20000"/>
              <a:lumOff val="80000"/>
            </a:schemeClr>
          </a:solidFill>
          <a:ln>
            <a:headEnd/>
            <a:tailEnd/>
          </a:ln>
        </p:spPr>
        <p:style>
          <a:lnRef idx="2">
            <a:schemeClr val="dk1"/>
          </a:lnRef>
          <a:fillRef idx="1">
            <a:schemeClr val="lt1"/>
          </a:fillRef>
          <a:effectRef idx="0">
            <a:schemeClr val="dk1"/>
          </a:effectRef>
          <a:fontRef idx="minor">
            <a:schemeClr val="dk1"/>
          </a:fontRef>
        </p:style>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800" b="1" i="0"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Le curriculum vitae </a:t>
            </a:r>
            <a:endParaRPr kumimoji="0" lang="fr-FR" sz="2800" b="0" i="0" strike="noStrike" cap="none" normalizeH="0" baseline="0" dirty="0" smtClean="0">
              <a:ln>
                <a:noFill/>
              </a:ln>
              <a:solidFill>
                <a:srgbClr val="FF0000"/>
              </a:solidFill>
              <a:effectLst/>
              <a:latin typeface="Arial" pitchFamily="34" charset="0"/>
              <a:cs typeface="Arial" pitchFamily="34" charset="0"/>
            </a:endParaRPr>
          </a:p>
        </p:txBody>
      </p:sp>
      <p:sp>
        <p:nvSpPr>
          <p:cNvPr id="15362" name="Rectangle 2"/>
          <p:cNvSpPr>
            <a:spLocks noChangeArrowheads="1"/>
          </p:cNvSpPr>
          <p:nvPr/>
        </p:nvSpPr>
        <p:spPr bwMode="auto">
          <a:xfrm>
            <a:off x="428596" y="2143116"/>
            <a:ext cx="8286808" cy="2862322"/>
          </a:xfrm>
          <a:prstGeom prst="rect">
            <a:avLst/>
          </a:prstGeom>
          <a:solidFill>
            <a:schemeClr val="accent6">
              <a:lumMod val="20000"/>
              <a:lumOff val="80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Le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CV</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représente le moyen le plus utilisé pour poser sa candidature et se faire connaître auprès des employeurs qui recherchent systématiquement dans les curriculum vitae des mots clés correspondant au profil demandé. </a:t>
            </a: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le curriculum vitae est un outil stratégique de communication.</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362">
                                            <p:bg/>
                                          </p:spTgt>
                                        </p:tgtEl>
                                        <p:attrNameLst>
                                          <p:attrName>style.visibility</p:attrName>
                                        </p:attrNameLst>
                                      </p:cBhvr>
                                      <p:to>
                                        <p:strVal val="visible"/>
                                      </p:to>
                                    </p:set>
                                    <p:anim calcmode="lin" valueType="num">
                                      <p:cBhvr additive="base">
                                        <p:cTn id="7" dur="500" fill="hold"/>
                                        <p:tgtEl>
                                          <p:spTgt spid="15362">
                                            <p:bg/>
                                          </p:spTgt>
                                        </p:tgtEl>
                                        <p:attrNameLst>
                                          <p:attrName>ppt_x</p:attrName>
                                        </p:attrNameLst>
                                      </p:cBhvr>
                                      <p:tavLst>
                                        <p:tav tm="0">
                                          <p:val>
                                            <p:strVal val="#ppt_x"/>
                                          </p:val>
                                        </p:tav>
                                        <p:tav tm="100000">
                                          <p:val>
                                            <p:strVal val="#ppt_x"/>
                                          </p:val>
                                        </p:tav>
                                      </p:tavLst>
                                    </p:anim>
                                    <p:anim calcmode="lin" valueType="num">
                                      <p:cBhvr additive="base">
                                        <p:cTn id="8" dur="500" fill="hold"/>
                                        <p:tgtEl>
                                          <p:spTgt spid="15362">
                                            <p:bg/>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5362">
                                            <p:txEl>
                                              <p:pRg st="0" end="0"/>
                                            </p:txEl>
                                          </p:spTgt>
                                        </p:tgtEl>
                                        <p:attrNameLst>
                                          <p:attrName>style.visibility</p:attrName>
                                        </p:attrNameLst>
                                      </p:cBhvr>
                                      <p:to>
                                        <p:strVal val="visible"/>
                                      </p:to>
                                    </p:set>
                                    <p:anim calcmode="lin" valueType="num">
                                      <p:cBhvr additive="base">
                                        <p:cTn id="11" dur="500" fill="hold"/>
                                        <p:tgtEl>
                                          <p:spTgt spid="15362">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536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allAtOnce"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3178088" y="285728"/>
            <a:ext cx="2660537" cy="461665"/>
          </a:xfrm>
          <a:prstGeom prst="rect">
            <a:avLst/>
          </a:prstGeom>
          <a:solidFill>
            <a:schemeClr val="accent5">
              <a:lumMod val="20000"/>
              <a:lumOff val="80000"/>
            </a:schemeClr>
          </a:solidFill>
          <a:ln>
            <a:headEnd/>
            <a:tailEnd/>
          </a:ln>
        </p:spPr>
        <p:style>
          <a:lnRef idx="2">
            <a:schemeClr val="dk1"/>
          </a:lnRef>
          <a:fillRef idx="1">
            <a:schemeClr val="lt1"/>
          </a:fillRef>
          <a:effectRef idx="0">
            <a:schemeClr val="dk1"/>
          </a:effectRef>
          <a:fontRef idx="minor">
            <a:schemeClr val="dk1"/>
          </a:fontRef>
        </p:style>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1" i="0"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Le contenu du CV </a:t>
            </a:r>
            <a:endParaRPr kumimoji="0" lang="fr-FR" sz="2400" b="0" i="0"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6386" name="Rectangle 2"/>
          <p:cNvSpPr>
            <a:spLocks noChangeArrowheads="1"/>
          </p:cNvSpPr>
          <p:nvPr/>
        </p:nvSpPr>
        <p:spPr bwMode="auto">
          <a:xfrm>
            <a:off x="214282" y="6072206"/>
            <a:ext cx="2962671" cy="579967"/>
          </a:xfrm>
          <a:prstGeom prst="rect">
            <a:avLst/>
          </a:prstGeom>
          <a:solidFill>
            <a:schemeClr val="accent6">
              <a:lumMod val="20000"/>
              <a:lumOff val="80000"/>
            </a:schemeClr>
          </a:solidFill>
          <a:ln>
            <a:headEnd/>
            <a:tailEnd/>
          </a:ln>
        </p:spPr>
        <p:style>
          <a:lnRef idx="2">
            <a:schemeClr val="dk1"/>
          </a:lnRef>
          <a:fillRef idx="1">
            <a:schemeClr val="lt1"/>
          </a:fillRef>
          <a:effectRef idx="0">
            <a:schemeClr val="dk1"/>
          </a:effectRef>
          <a:fontRef idx="minor">
            <a:schemeClr val="dk1"/>
          </a:fontRef>
        </p:style>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ct val="0"/>
              </a:spcAft>
              <a:buClrTx/>
              <a:buSzTx/>
              <a:buFontTx/>
              <a:buNone/>
              <a:tabLst/>
            </a:pP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Qualités et aptitudes.</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 name="Rectangle 3"/>
          <p:cNvSpPr/>
          <p:nvPr/>
        </p:nvSpPr>
        <p:spPr>
          <a:xfrm>
            <a:off x="285720" y="1000108"/>
            <a:ext cx="4227439" cy="579967"/>
          </a:xfrm>
          <a:prstGeom prst="rect">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wrap="none">
            <a:spAutoFit/>
          </a:bodyPr>
          <a:lstStyle/>
          <a:p>
            <a:pPr lvl="0" algn="just" fontAlgn="base">
              <a:lnSpc>
                <a:spcPct val="150000"/>
              </a:lnSpc>
              <a:spcBef>
                <a:spcPct val="0"/>
              </a:spcBef>
              <a:spcAft>
                <a:spcPct val="0"/>
              </a:spcAft>
            </a:pPr>
            <a:r>
              <a:rPr lang="fr-FR" sz="2400" b="1" dirty="0" smtClean="0">
                <a:solidFill>
                  <a:srgbClr val="000000"/>
                </a:solidFill>
                <a:latin typeface="Times New Roman" pitchFamily="18" charset="0"/>
                <a:ea typeface="Calibri" pitchFamily="34" charset="0"/>
                <a:cs typeface="Times New Roman" pitchFamily="18" charset="0"/>
              </a:rPr>
              <a:t> Identification et coordonnées. </a:t>
            </a:r>
            <a:endParaRPr lang="fr-FR" sz="2400" b="1" dirty="0" smtClean="0">
              <a:latin typeface="Times New Roman" pitchFamily="18" charset="0"/>
              <a:cs typeface="Times New Roman" pitchFamily="18" charset="0"/>
            </a:endParaRPr>
          </a:p>
        </p:txBody>
      </p:sp>
      <p:sp>
        <p:nvSpPr>
          <p:cNvPr id="5" name="Rectangle 4"/>
          <p:cNvSpPr/>
          <p:nvPr/>
        </p:nvSpPr>
        <p:spPr>
          <a:xfrm>
            <a:off x="285720" y="1785926"/>
            <a:ext cx="7000924" cy="646331"/>
          </a:xfrm>
          <a:prstGeom prst="rect">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wrap="square">
            <a:spAutoFit/>
          </a:bodyPr>
          <a:lstStyle/>
          <a:p>
            <a:pPr lvl="0" algn="just" fontAlgn="base">
              <a:lnSpc>
                <a:spcPct val="150000"/>
              </a:lnSpc>
              <a:spcBef>
                <a:spcPct val="0"/>
              </a:spcBef>
              <a:spcAft>
                <a:spcPct val="0"/>
              </a:spcAft>
            </a:pPr>
            <a:r>
              <a:rPr lang="fr-FR" sz="2400" b="1" dirty="0" smtClean="0">
                <a:solidFill>
                  <a:srgbClr val="000000"/>
                </a:solidFill>
                <a:latin typeface="Times New Roman" pitchFamily="18" charset="0"/>
                <a:ea typeface="Calibri" pitchFamily="34" charset="0"/>
                <a:cs typeface="Times New Roman" pitchFamily="18" charset="0"/>
              </a:rPr>
              <a:t>Profil professionnel ou Sommaire des compétences.</a:t>
            </a:r>
            <a:endParaRPr lang="fr-FR" sz="2400" b="1" dirty="0" smtClean="0">
              <a:latin typeface="Times New Roman" pitchFamily="18" charset="0"/>
              <a:cs typeface="Times New Roman" pitchFamily="18" charset="0"/>
            </a:endParaRPr>
          </a:p>
        </p:txBody>
      </p:sp>
      <p:sp>
        <p:nvSpPr>
          <p:cNvPr id="6" name="Rectangle 5"/>
          <p:cNvSpPr/>
          <p:nvPr/>
        </p:nvSpPr>
        <p:spPr>
          <a:xfrm>
            <a:off x="285720" y="2714620"/>
            <a:ext cx="1662635" cy="579967"/>
          </a:xfrm>
          <a:prstGeom prst="rect">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wrap="none">
            <a:spAutoFit/>
          </a:bodyPr>
          <a:lstStyle/>
          <a:p>
            <a:pPr lvl="0" algn="just" eaLnBrk="0" fontAlgn="base" hangingPunct="0">
              <a:lnSpc>
                <a:spcPct val="150000"/>
              </a:lnSpc>
              <a:spcBef>
                <a:spcPct val="0"/>
              </a:spcBef>
              <a:spcAft>
                <a:spcPct val="0"/>
              </a:spcAft>
            </a:pPr>
            <a:r>
              <a:rPr lang="fr-FR" sz="2400" b="1" dirty="0" smtClean="0">
                <a:solidFill>
                  <a:srgbClr val="000000"/>
                </a:solidFill>
                <a:latin typeface="Times New Roman" pitchFamily="18" charset="0"/>
                <a:ea typeface="Calibri" pitchFamily="34" charset="0"/>
                <a:cs typeface="Times New Roman" pitchFamily="18" charset="0"/>
              </a:rPr>
              <a:t>Formation.</a:t>
            </a:r>
            <a:endParaRPr lang="fr-FR" sz="2400" b="1" dirty="0" smtClean="0">
              <a:latin typeface="Times New Roman" pitchFamily="18" charset="0"/>
              <a:cs typeface="Times New Roman" pitchFamily="18" charset="0"/>
            </a:endParaRPr>
          </a:p>
        </p:txBody>
      </p:sp>
      <p:sp>
        <p:nvSpPr>
          <p:cNvPr id="7" name="Rectangle 6"/>
          <p:cNvSpPr/>
          <p:nvPr/>
        </p:nvSpPr>
        <p:spPr>
          <a:xfrm>
            <a:off x="2786050" y="2643182"/>
            <a:ext cx="2495427" cy="646331"/>
          </a:xfrm>
          <a:prstGeom prst="rect">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wrap="none">
            <a:spAutoFit/>
          </a:bodyPr>
          <a:lstStyle/>
          <a:p>
            <a:pPr lvl="0" algn="just" eaLnBrk="0" fontAlgn="base" hangingPunct="0">
              <a:lnSpc>
                <a:spcPct val="150000"/>
              </a:lnSpc>
              <a:spcBef>
                <a:spcPct val="0"/>
              </a:spcBef>
              <a:spcAft>
                <a:spcPct val="0"/>
              </a:spcAft>
            </a:pPr>
            <a:r>
              <a:rPr lang="fr-FR" sz="2400" b="1" dirty="0" smtClean="0">
                <a:solidFill>
                  <a:srgbClr val="000000"/>
                </a:solidFill>
                <a:latin typeface="Times New Roman" pitchFamily="18" charset="0"/>
                <a:ea typeface="Calibri" pitchFamily="34" charset="0"/>
                <a:cs typeface="Times New Roman" pitchFamily="18" charset="0"/>
              </a:rPr>
              <a:t>Autre formation. </a:t>
            </a:r>
            <a:endParaRPr lang="fr-FR" sz="2400" b="1" dirty="0" smtClean="0">
              <a:latin typeface="Times New Roman" pitchFamily="18" charset="0"/>
              <a:cs typeface="Times New Roman" pitchFamily="18" charset="0"/>
            </a:endParaRPr>
          </a:p>
        </p:txBody>
      </p:sp>
      <p:sp>
        <p:nvSpPr>
          <p:cNvPr id="8" name="Rectangle 7"/>
          <p:cNvSpPr/>
          <p:nvPr/>
        </p:nvSpPr>
        <p:spPr>
          <a:xfrm>
            <a:off x="214282" y="3571876"/>
            <a:ext cx="3139001" cy="646331"/>
          </a:xfrm>
          <a:prstGeom prst="rect">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wrap="none">
            <a:spAutoFit/>
          </a:bodyPr>
          <a:lstStyle/>
          <a:p>
            <a:pPr lvl="0" algn="just" eaLnBrk="0" fontAlgn="base" hangingPunct="0">
              <a:lnSpc>
                <a:spcPct val="150000"/>
              </a:lnSpc>
              <a:spcBef>
                <a:spcPct val="0"/>
              </a:spcBef>
              <a:spcAft>
                <a:spcPct val="0"/>
              </a:spcAft>
            </a:pPr>
            <a:r>
              <a:rPr lang="fr-FR" sz="2400" b="1" dirty="0" smtClean="0">
                <a:solidFill>
                  <a:srgbClr val="000000"/>
                </a:solidFill>
                <a:latin typeface="Times New Roman" pitchFamily="18" charset="0"/>
                <a:ea typeface="Calibri" pitchFamily="34" charset="0"/>
                <a:cs typeface="Times New Roman" pitchFamily="18" charset="0"/>
              </a:rPr>
              <a:t>Expérience de travail. </a:t>
            </a:r>
            <a:endParaRPr lang="fr-FR" sz="2400" b="1" dirty="0" smtClean="0">
              <a:latin typeface="Times New Roman" pitchFamily="18" charset="0"/>
              <a:cs typeface="Times New Roman" pitchFamily="18" charset="0"/>
            </a:endParaRPr>
          </a:p>
        </p:txBody>
      </p:sp>
      <p:sp>
        <p:nvSpPr>
          <p:cNvPr id="9" name="Rectangle 8"/>
          <p:cNvSpPr/>
          <p:nvPr/>
        </p:nvSpPr>
        <p:spPr>
          <a:xfrm>
            <a:off x="3786182" y="3571876"/>
            <a:ext cx="4151329" cy="651405"/>
          </a:xfrm>
          <a:prstGeom prst="rect">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wrap="square">
            <a:spAutoFit/>
          </a:bodyPr>
          <a:lstStyle/>
          <a:p>
            <a:pPr lvl="0" algn="just" eaLnBrk="0" fontAlgn="base" hangingPunct="0">
              <a:lnSpc>
                <a:spcPct val="150000"/>
              </a:lnSpc>
              <a:spcBef>
                <a:spcPct val="0"/>
              </a:spcBef>
              <a:spcAft>
                <a:spcPct val="0"/>
              </a:spcAft>
            </a:pPr>
            <a:r>
              <a:rPr lang="fr-FR" sz="2400" b="1" dirty="0" smtClean="0">
                <a:solidFill>
                  <a:srgbClr val="000000"/>
                </a:solidFill>
                <a:latin typeface="Times New Roman" pitchFamily="18" charset="0"/>
                <a:ea typeface="Calibri" pitchFamily="34" charset="0"/>
                <a:cs typeface="Times New Roman" pitchFamily="18" charset="0"/>
              </a:rPr>
              <a:t>Autres expériences de travail. </a:t>
            </a:r>
            <a:endParaRPr lang="fr-FR" sz="2400" b="1" dirty="0" smtClean="0">
              <a:latin typeface="Times New Roman" pitchFamily="18" charset="0"/>
              <a:cs typeface="Times New Roman" pitchFamily="18" charset="0"/>
            </a:endParaRPr>
          </a:p>
        </p:txBody>
      </p:sp>
      <p:sp>
        <p:nvSpPr>
          <p:cNvPr id="10" name="Rectangle 9"/>
          <p:cNvSpPr/>
          <p:nvPr/>
        </p:nvSpPr>
        <p:spPr>
          <a:xfrm>
            <a:off x="214282" y="4429132"/>
            <a:ext cx="1851789" cy="579967"/>
          </a:xfrm>
          <a:prstGeom prst="rect">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wrap="none">
            <a:spAutoFit/>
          </a:bodyPr>
          <a:lstStyle/>
          <a:p>
            <a:pPr lvl="0" algn="just" eaLnBrk="0" fontAlgn="base" hangingPunct="0">
              <a:lnSpc>
                <a:spcPct val="150000"/>
              </a:lnSpc>
              <a:spcBef>
                <a:spcPct val="0"/>
              </a:spcBef>
              <a:spcAft>
                <a:spcPct val="0"/>
              </a:spcAft>
            </a:pPr>
            <a:r>
              <a:rPr lang="fr-FR" sz="2400" b="1" dirty="0" smtClean="0">
                <a:solidFill>
                  <a:srgbClr val="000000"/>
                </a:solidFill>
                <a:latin typeface="Times New Roman" pitchFamily="18" charset="0"/>
                <a:ea typeface="Calibri" pitchFamily="34" charset="0"/>
                <a:cs typeface="Times New Roman" pitchFamily="18" charset="0"/>
              </a:rPr>
              <a:t>Réalisations.</a:t>
            </a:r>
            <a:endParaRPr lang="fr-FR" sz="2400" b="1" dirty="0" smtClean="0">
              <a:latin typeface="Times New Roman" pitchFamily="18" charset="0"/>
              <a:cs typeface="Times New Roman" pitchFamily="18" charset="0"/>
            </a:endParaRPr>
          </a:p>
        </p:txBody>
      </p:sp>
      <p:sp>
        <p:nvSpPr>
          <p:cNvPr id="11" name="Rectangle 10"/>
          <p:cNvSpPr/>
          <p:nvPr/>
        </p:nvSpPr>
        <p:spPr>
          <a:xfrm>
            <a:off x="214282" y="5214950"/>
            <a:ext cx="6286544" cy="646331"/>
          </a:xfrm>
          <a:prstGeom prst="rect">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wrap="square">
            <a:spAutoFit/>
          </a:bodyPr>
          <a:lstStyle/>
          <a:p>
            <a:pPr lvl="0" algn="just" eaLnBrk="0" fontAlgn="base" hangingPunct="0">
              <a:lnSpc>
                <a:spcPct val="150000"/>
              </a:lnSpc>
              <a:spcBef>
                <a:spcPct val="0"/>
              </a:spcBef>
              <a:spcAft>
                <a:spcPct val="0"/>
              </a:spcAft>
            </a:pPr>
            <a:r>
              <a:rPr lang="fr-FR" sz="2400" b="1" dirty="0" smtClean="0">
                <a:solidFill>
                  <a:srgbClr val="000000"/>
                </a:solidFill>
                <a:latin typeface="Times New Roman" pitchFamily="18" charset="0"/>
                <a:ea typeface="Calibri" pitchFamily="34" charset="0"/>
                <a:cs typeface="Times New Roman" pitchFamily="18" charset="0"/>
              </a:rPr>
              <a:t>Compétences ou connaissances informatiques.</a:t>
            </a:r>
            <a:endParaRPr lang="fr-FR" sz="2400" b="1"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 calcmode="lin" valueType="num">
                                      <p:cBhvr additive="base">
                                        <p:cTn id="7" dur="500" fill="hold"/>
                                        <p:tgtEl>
                                          <p:spTgt spid="4">
                                            <p:bg/>
                                          </p:spTgt>
                                        </p:tgtEl>
                                        <p:attrNameLst>
                                          <p:attrName>ppt_x</p:attrName>
                                        </p:attrNameLst>
                                      </p:cBhvr>
                                      <p:tavLst>
                                        <p:tav tm="0">
                                          <p:val>
                                            <p:strVal val="#ppt_x"/>
                                          </p:val>
                                        </p:tav>
                                        <p:tav tm="100000">
                                          <p:val>
                                            <p:strVal val="#ppt_x"/>
                                          </p:val>
                                        </p:tav>
                                      </p:tavLst>
                                    </p:anim>
                                    <p:anim calcmode="lin" valueType="num">
                                      <p:cBhvr additive="base">
                                        <p:cTn id="8" dur="500" fill="hold"/>
                                        <p:tgtEl>
                                          <p:spTgt spid="4">
                                            <p:bg/>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 calcmode="lin" valueType="num">
                                      <p:cBhvr additive="base">
                                        <p:cTn id="1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bg/>
                                          </p:spTgt>
                                        </p:tgtEl>
                                        <p:attrNameLst>
                                          <p:attrName>style.visibility</p:attrName>
                                        </p:attrNameLst>
                                      </p:cBhvr>
                                      <p:to>
                                        <p:strVal val="visible"/>
                                      </p:to>
                                    </p:set>
                                    <p:anim calcmode="lin" valueType="num">
                                      <p:cBhvr additive="base">
                                        <p:cTn id="17" dur="500" fill="hold"/>
                                        <p:tgtEl>
                                          <p:spTgt spid="5">
                                            <p:bg/>
                                          </p:spTgt>
                                        </p:tgtEl>
                                        <p:attrNameLst>
                                          <p:attrName>ppt_x</p:attrName>
                                        </p:attrNameLst>
                                      </p:cBhvr>
                                      <p:tavLst>
                                        <p:tav tm="0">
                                          <p:val>
                                            <p:strVal val="#ppt_x"/>
                                          </p:val>
                                        </p:tav>
                                        <p:tav tm="100000">
                                          <p:val>
                                            <p:strVal val="#ppt_x"/>
                                          </p:val>
                                        </p:tav>
                                      </p:tavLst>
                                    </p:anim>
                                    <p:anim calcmode="lin" valueType="num">
                                      <p:cBhvr additive="base">
                                        <p:cTn id="18" dur="500" fill="hold"/>
                                        <p:tgtEl>
                                          <p:spTgt spid="5">
                                            <p:bg/>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5">
                                            <p:txEl>
                                              <p:pRg st="0" end="0"/>
                                            </p:txEl>
                                          </p:spTgt>
                                        </p:tgtEl>
                                        <p:attrNameLst>
                                          <p:attrName>style.visibility</p:attrName>
                                        </p:attrNameLst>
                                      </p:cBhvr>
                                      <p:to>
                                        <p:strVal val="visible"/>
                                      </p:to>
                                    </p:set>
                                    <p:anim calcmode="lin" valueType="num">
                                      <p:cBhvr additive="base">
                                        <p:cTn id="21"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6">
                                            <p:bg/>
                                          </p:spTgt>
                                        </p:tgtEl>
                                        <p:attrNameLst>
                                          <p:attrName>style.visibility</p:attrName>
                                        </p:attrNameLst>
                                      </p:cBhvr>
                                      <p:to>
                                        <p:strVal val="visible"/>
                                      </p:to>
                                    </p:set>
                                    <p:anim calcmode="lin" valueType="num">
                                      <p:cBhvr additive="base">
                                        <p:cTn id="27" dur="500" fill="hold"/>
                                        <p:tgtEl>
                                          <p:spTgt spid="6">
                                            <p:bg/>
                                          </p:spTgt>
                                        </p:tgtEl>
                                        <p:attrNameLst>
                                          <p:attrName>ppt_x</p:attrName>
                                        </p:attrNameLst>
                                      </p:cBhvr>
                                      <p:tavLst>
                                        <p:tav tm="0">
                                          <p:val>
                                            <p:strVal val="#ppt_x"/>
                                          </p:val>
                                        </p:tav>
                                        <p:tav tm="100000">
                                          <p:val>
                                            <p:strVal val="#ppt_x"/>
                                          </p:val>
                                        </p:tav>
                                      </p:tavLst>
                                    </p:anim>
                                    <p:anim calcmode="lin" valueType="num">
                                      <p:cBhvr additive="base">
                                        <p:cTn id="28" dur="500" fill="hold"/>
                                        <p:tgtEl>
                                          <p:spTgt spid="6">
                                            <p:bg/>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anim calcmode="lin" valueType="num">
                                      <p:cBhvr additive="base">
                                        <p:cTn id="3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bg/>
                                          </p:spTgt>
                                        </p:tgtEl>
                                        <p:attrNameLst>
                                          <p:attrName>style.visibility</p:attrName>
                                        </p:attrNameLst>
                                      </p:cBhvr>
                                      <p:to>
                                        <p:strVal val="visible"/>
                                      </p:to>
                                    </p:set>
                                    <p:anim calcmode="lin" valueType="num">
                                      <p:cBhvr additive="base">
                                        <p:cTn id="37" dur="500" fill="hold"/>
                                        <p:tgtEl>
                                          <p:spTgt spid="7">
                                            <p:bg/>
                                          </p:spTgt>
                                        </p:tgtEl>
                                        <p:attrNameLst>
                                          <p:attrName>ppt_x</p:attrName>
                                        </p:attrNameLst>
                                      </p:cBhvr>
                                      <p:tavLst>
                                        <p:tav tm="0">
                                          <p:val>
                                            <p:strVal val="#ppt_x"/>
                                          </p:val>
                                        </p:tav>
                                        <p:tav tm="100000">
                                          <p:val>
                                            <p:strVal val="#ppt_x"/>
                                          </p:val>
                                        </p:tav>
                                      </p:tavLst>
                                    </p:anim>
                                    <p:anim calcmode="lin" valueType="num">
                                      <p:cBhvr additive="base">
                                        <p:cTn id="38" dur="500" fill="hold"/>
                                        <p:tgtEl>
                                          <p:spTgt spid="7">
                                            <p:bg/>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7">
                                            <p:txEl>
                                              <p:pRg st="0" end="0"/>
                                            </p:txEl>
                                          </p:spTgt>
                                        </p:tgtEl>
                                        <p:attrNameLst>
                                          <p:attrName>style.visibility</p:attrName>
                                        </p:attrNameLst>
                                      </p:cBhvr>
                                      <p:to>
                                        <p:strVal val="visible"/>
                                      </p:to>
                                    </p:set>
                                    <p:anim calcmode="lin" valueType="num">
                                      <p:cBhvr additive="base">
                                        <p:cTn id="41"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8">
                                            <p:bg/>
                                          </p:spTgt>
                                        </p:tgtEl>
                                        <p:attrNameLst>
                                          <p:attrName>style.visibility</p:attrName>
                                        </p:attrNameLst>
                                      </p:cBhvr>
                                      <p:to>
                                        <p:strVal val="visible"/>
                                      </p:to>
                                    </p:set>
                                    <p:anim calcmode="lin" valueType="num">
                                      <p:cBhvr additive="base">
                                        <p:cTn id="47" dur="500" fill="hold"/>
                                        <p:tgtEl>
                                          <p:spTgt spid="8">
                                            <p:bg/>
                                          </p:spTgt>
                                        </p:tgtEl>
                                        <p:attrNameLst>
                                          <p:attrName>ppt_x</p:attrName>
                                        </p:attrNameLst>
                                      </p:cBhvr>
                                      <p:tavLst>
                                        <p:tav tm="0">
                                          <p:val>
                                            <p:strVal val="#ppt_x"/>
                                          </p:val>
                                        </p:tav>
                                        <p:tav tm="100000">
                                          <p:val>
                                            <p:strVal val="#ppt_x"/>
                                          </p:val>
                                        </p:tav>
                                      </p:tavLst>
                                    </p:anim>
                                    <p:anim calcmode="lin" valueType="num">
                                      <p:cBhvr additive="base">
                                        <p:cTn id="48" dur="500" fill="hold"/>
                                        <p:tgtEl>
                                          <p:spTgt spid="8">
                                            <p:bg/>
                                          </p:spTgt>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8">
                                            <p:txEl>
                                              <p:pRg st="0" end="0"/>
                                            </p:txEl>
                                          </p:spTgt>
                                        </p:tgtEl>
                                        <p:attrNameLst>
                                          <p:attrName>style.visibility</p:attrName>
                                        </p:attrNameLst>
                                      </p:cBhvr>
                                      <p:to>
                                        <p:strVal val="visible"/>
                                      </p:to>
                                    </p:set>
                                    <p:anim calcmode="lin" valueType="num">
                                      <p:cBhvr additive="base">
                                        <p:cTn id="51"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9">
                                            <p:bg/>
                                          </p:spTgt>
                                        </p:tgtEl>
                                        <p:attrNameLst>
                                          <p:attrName>style.visibility</p:attrName>
                                        </p:attrNameLst>
                                      </p:cBhvr>
                                      <p:to>
                                        <p:strVal val="visible"/>
                                      </p:to>
                                    </p:set>
                                    <p:anim calcmode="lin" valueType="num">
                                      <p:cBhvr additive="base">
                                        <p:cTn id="57" dur="500" fill="hold"/>
                                        <p:tgtEl>
                                          <p:spTgt spid="9">
                                            <p:bg/>
                                          </p:spTgt>
                                        </p:tgtEl>
                                        <p:attrNameLst>
                                          <p:attrName>ppt_x</p:attrName>
                                        </p:attrNameLst>
                                      </p:cBhvr>
                                      <p:tavLst>
                                        <p:tav tm="0">
                                          <p:val>
                                            <p:strVal val="#ppt_x"/>
                                          </p:val>
                                        </p:tav>
                                        <p:tav tm="100000">
                                          <p:val>
                                            <p:strVal val="#ppt_x"/>
                                          </p:val>
                                        </p:tav>
                                      </p:tavLst>
                                    </p:anim>
                                    <p:anim calcmode="lin" valueType="num">
                                      <p:cBhvr additive="base">
                                        <p:cTn id="58" dur="500" fill="hold"/>
                                        <p:tgtEl>
                                          <p:spTgt spid="9">
                                            <p:bg/>
                                          </p:spTgt>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9">
                                            <p:txEl>
                                              <p:pRg st="0" end="0"/>
                                            </p:txEl>
                                          </p:spTgt>
                                        </p:tgtEl>
                                        <p:attrNameLst>
                                          <p:attrName>style.visibility</p:attrName>
                                        </p:attrNameLst>
                                      </p:cBhvr>
                                      <p:to>
                                        <p:strVal val="visible"/>
                                      </p:to>
                                    </p:set>
                                    <p:anim calcmode="lin" valueType="num">
                                      <p:cBhvr additive="base">
                                        <p:cTn id="61"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0">
                                            <p:bg/>
                                          </p:spTgt>
                                        </p:tgtEl>
                                        <p:attrNameLst>
                                          <p:attrName>style.visibility</p:attrName>
                                        </p:attrNameLst>
                                      </p:cBhvr>
                                      <p:to>
                                        <p:strVal val="visible"/>
                                      </p:to>
                                    </p:set>
                                    <p:anim calcmode="lin" valueType="num">
                                      <p:cBhvr additive="base">
                                        <p:cTn id="67" dur="500" fill="hold"/>
                                        <p:tgtEl>
                                          <p:spTgt spid="10">
                                            <p:bg/>
                                          </p:spTgt>
                                        </p:tgtEl>
                                        <p:attrNameLst>
                                          <p:attrName>ppt_x</p:attrName>
                                        </p:attrNameLst>
                                      </p:cBhvr>
                                      <p:tavLst>
                                        <p:tav tm="0">
                                          <p:val>
                                            <p:strVal val="#ppt_x"/>
                                          </p:val>
                                        </p:tav>
                                        <p:tav tm="100000">
                                          <p:val>
                                            <p:strVal val="#ppt_x"/>
                                          </p:val>
                                        </p:tav>
                                      </p:tavLst>
                                    </p:anim>
                                    <p:anim calcmode="lin" valueType="num">
                                      <p:cBhvr additive="base">
                                        <p:cTn id="68" dur="500" fill="hold"/>
                                        <p:tgtEl>
                                          <p:spTgt spid="10">
                                            <p:bg/>
                                          </p:spTgt>
                                        </p:tgtEl>
                                        <p:attrNameLst>
                                          <p:attrName>ppt_y</p:attrName>
                                        </p:attrNameLst>
                                      </p:cBhvr>
                                      <p:tavLst>
                                        <p:tav tm="0">
                                          <p:val>
                                            <p:strVal val="1+#ppt_h/2"/>
                                          </p:val>
                                        </p:tav>
                                        <p:tav tm="100000">
                                          <p:val>
                                            <p:strVal val="#ppt_y"/>
                                          </p:val>
                                        </p:tav>
                                      </p:tavLst>
                                    </p:anim>
                                  </p:childTnLst>
                                </p:cTn>
                              </p:par>
                              <p:par>
                                <p:cTn id="69" presetID="2" presetClass="entr" presetSubtype="4" fill="hold" grpId="0" nodeType="withEffect">
                                  <p:stCondLst>
                                    <p:cond delay="0"/>
                                  </p:stCondLst>
                                  <p:childTnLst>
                                    <p:set>
                                      <p:cBhvr>
                                        <p:cTn id="70" dur="1" fill="hold">
                                          <p:stCondLst>
                                            <p:cond delay="0"/>
                                          </p:stCondLst>
                                        </p:cTn>
                                        <p:tgtEl>
                                          <p:spTgt spid="10">
                                            <p:txEl>
                                              <p:pRg st="0" end="0"/>
                                            </p:txEl>
                                          </p:spTgt>
                                        </p:tgtEl>
                                        <p:attrNameLst>
                                          <p:attrName>style.visibility</p:attrName>
                                        </p:attrNameLst>
                                      </p:cBhvr>
                                      <p:to>
                                        <p:strVal val="visible"/>
                                      </p:to>
                                    </p:set>
                                    <p:anim calcmode="lin" valueType="num">
                                      <p:cBhvr additive="base">
                                        <p:cTn id="71"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11">
                                            <p:bg/>
                                          </p:spTgt>
                                        </p:tgtEl>
                                        <p:attrNameLst>
                                          <p:attrName>style.visibility</p:attrName>
                                        </p:attrNameLst>
                                      </p:cBhvr>
                                      <p:to>
                                        <p:strVal val="visible"/>
                                      </p:to>
                                    </p:set>
                                    <p:anim calcmode="lin" valueType="num">
                                      <p:cBhvr additive="base">
                                        <p:cTn id="77" dur="500" fill="hold"/>
                                        <p:tgtEl>
                                          <p:spTgt spid="11">
                                            <p:bg/>
                                          </p:spTgt>
                                        </p:tgtEl>
                                        <p:attrNameLst>
                                          <p:attrName>ppt_x</p:attrName>
                                        </p:attrNameLst>
                                      </p:cBhvr>
                                      <p:tavLst>
                                        <p:tav tm="0">
                                          <p:val>
                                            <p:strVal val="#ppt_x"/>
                                          </p:val>
                                        </p:tav>
                                        <p:tav tm="100000">
                                          <p:val>
                                            <p:strVal val="#ppt_x"/>
                                          </p:val>
                                        </p:tav>
                                      </p:tavLst>
                                    </p:anim>
                                    <p:anim calcmode="lin" valueType="num">
                                      <p:cBhvr additive="base">
                                        <p:cTn id="78" dur="500" fill="hold"/>
                                        <p:tgtEl>
                                          <p:spTgt spid="11">
                                            <p:bg/>
                                          </p:spTgt>
                                        </p:tgtEl>
                                        <p:attrNameLst>
                                          <p:attrName>ppt_y</p:attrName>
                                        </p:attrNameLst>
                                      </p:cBhvr>
                                      <p:tavLst>
                                        <p:tav tm="0">
                                          <p:val>
                                            <p:strVal val="1+#ppt_h/2"/>
                                          </p:val>
                                        </p:tav>
                                        <p:tav tm="100000">
                                          <p:val>
                                            <p:strVal val="#ppt_y"/>
                                          </p:val>
                                        </p:tav>
                                      </p:tavLst>
                                    </p:anim>
                                  </p:childTnLst>
                                </p:cTn>
                              </p:par>
                              <p:par>
                                <p:cTn id="79" presetID="2" presetClass="entr" presetSubtype="4" fill="hold" grpId="0" nodeType="withEffect">
                                  <p:stCondLst>
                                    <p:cond delay="0"/>
                                  </p:stCondLst>
                                  <p:childTnLst>
                                    <p:set>
                                      <p:cBhvr>
                                        <p:cTn id="80" dur="1" fill="hold">
                                          <p:stCondLst>
                                            <p:cond delay="0"/>
                                          </p:stCondLst>
                                        </p:cTn>
                                        <p:tgtEl>
                                          <p:spTgt spid="11">
                                            <p:txEl>
                                              <p:pRg st="0" end="0"/>
                                            </p:txEl>
                                          </p:spTgt>
                                        </p:tgtEl>
                                        <p:attrNameLst>
                                          <p:attrName>style.visibility</p:attrName>
                                        </p:attrNameLst>
                                      </p:cBhvr>
                                      <p:to>
                                        <p:strVal val="visible"/>
                                      </p:to>
                                    </p:set>
                                    <p:anim calcmode="lin" valueType="num">
                                      <p:cBhvr additive="base">
                                        <p:cTn id="81"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82"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2" presetClass="entr" presetSubtype="4" fill="hold" grpId="0" nodeType="clickEffect">
                                  <p:stCondLst>
                                    <p:cond delay="0"/>
                                  </p:stCondLst>
                                  <p:childTnLst>
                                    <p:set>
                                      <p:cBhvr>
                                        <p:cTn id="86" dur="1" fill="hold">
                                          <p:stCondLst>
                                            <p:cond delay="0"/>
                                          </p:stCondLst>
                                        </p:cTn>
                                        <p:tgtEl>
                                          <p:spTgt spid="16386">
                                            <p:bg/>
                                          </p:spTgt>
                                        </p:tgtEl>
                                        <p:attrNameLst>
                                          <p:attrName>style.visibility</p:attrName>
                                        </p:attrNameLst>
                                      </p:cBhvr>
                                      <p:to>
                                        <p:strVal val="visible"/>
                                      </p:to>
                                    </p:set>
                                    <p:anim calcmode="lin" valueType="num">
                                      <p:cBhvr additive="base">
                                        <p:cTn id="87" dur="500" fill="hold"/>
                                        <p:tgtEl>
                                          <p:spTgt spid="16386">
                                            <p:bg/>
                                          </p:spTgt>
                                        </p:tgtEl>
                                        <p:attrNameLst>
                                          <p:attrName>ppt_x</p:attrName>
                                        </p:attrNameLst>
                                      </p:cBhvr>
                                      <p:tavLst>
                                        <p:tav tm="0">
                                          <p:val>
                                            <p:strVal val="#ppt_x"/>
                                          </p:val>
                                        </p:tav>
                                        <p:tav tm="100000">
                                          <p:val>
                                            <p:strVal val="#ppt_x"/>
                                          </p:val>
                                        </p:tav>
                                      </p:tavLst>
                                    </p:anim>
                                    <p:anim calcmode="lin" valueType="num">
                                      <p:cBhvr additive="base">
                                        <p:cTn id="88" dur="500" fill="hold"/>
                                        <p:tgtEl>
                                          <p:spTgt spid="16386">
                                            <p:bg/>
                                          </p:spTgt>
                                        </p:tgtEl>
                                        <p:attrNameLst>
                                          <p:attrName>ppt_y</p:attrName>
                                        </p:attrNameLst>
                                      </p:cBhvr>
                                      <p:tavLst>
                                        <p:tav tm="0">
                                          <p:val>
                                            <p:strVal val="1+#ppt_h/2"/>
                                          </p:val>
                                        </p:tav>
                                        <p:tav tm="100000">
                                          <p:val>
                                            <p:strVal val="#ppt_y"/>
                                          </p:val>
                                        </p:tav>
                                      </p:tavLst>
                                    </p:anim>
                                  </p:childTnLst>
                                </p:cTn>
                              </p:par>
                              <p:par>
                                <p:cTn id="89" presetID="2" presetClass="entr" presetSubtype="4" fill="hold" grpId="0" nodeType="withEffect">
                                  <p:stCondLst>
                                    <p:cond delay="0"/>
                                  </p:stCondLst>
                                  <p:childTnLst>
                                    <p:set>
                                      <p:cBhvr>
                                        <p:cTn id="90" dur="1" fill="hold">
                                          <p:stCondLst>
                                            <p:cond delay="0"/>
                                          </p:stCondLst>
                                        </p:cTn>
                                        <p:tgtEl>
                                          <p:spTgt spid="16386">
                                            <p:txEl>
                                              <p:pRg st="0" end="0"/>
                                            </p:txEl>
                                          </p:spTgt>
                                        </p:tgtEl>
                                        <p:attrNameLst>
                                          <p:attrName>style.visibility</p:attrName>
                                        </p:attrNameLst>
                                      </p:cBhvr>
                                      <p:to>
                                        <p:strVal val="visible"/>
                                      </p:to>
                                    </p:set>
                                    <p:anim calcmode="lin" valueType="num">
                                      <p:cBhvr additive="base">
                                        <p:cTn id="91" dur="500" fill="hold"/>
                                        <p:tgtEl>
                                          <p:spTgt spid="16386">
                                            <p:txEl>
                                              <p:pRg st="0" end="0"/>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1638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build="allAtOnce" animBg="1"/>
      <p:bldP spid="4" grpId="0" build="allAtOnce" animBg="1"/>
      <p:bldP spid="5" grpId="0" build="allAtOnce" animBg="1"/>
      <p:bldP spid="6" grpId="0" build="allAtOnce" animBg="1"/>
      <p:bldP spid="7" grpId="0" build="allAtOnce" animBg="1"/>
      <p:bldP spid="8" grpId="0" build="allAtOnce" animBg="1"/>
      <p:bldP spid="9" grpId="0" build="allAtOnce" animBg="1"/>
      <p:bldP spid="10" grpId="0" build="allAtOnce" animBg="1"/>
      <p:bldP spid="11" grpId="0" build="allAtOnce"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3055354" y="214290"/>
            <a:ext cx="2963504" cy="461665"/>
          </a:xfrm>
          <a:prstGeom prst="rect">
            <a:avLst/>
          </a:prstGeom>
          <a:solidFill>
            <a:schemeClr val="accent5">
              <a:lumMod val="20000"/>
              <a:lumOff val="80000"/>
            </a:schemeClr>
          </a:solidFill>
          <a:ln>
            <a:headEnd/>
            <a:tailEnd/>
          </a:ln>
        </p:spPr>
        <p:style>
          <a:lnRef idx="2">
            <a:schemeClr val="dk1"/>
          </a:lnRef>
          <a:fillRef idx="1">
            <a:schemeClr val="lt1"/>
          </a:fillRef>
          <a:effectRef idx="0">
            <a:schemeClr val="dk1"/>
          </a:effectRef>
          <a:fontRef idx="minor">
            <a:schemeClr val="dk1"/>
          </a:fontRef>
        </p:style>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1" i="0"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Lettre De Motivation</a:t>
            </a:r>
            <a:endParaRPr kumimoji="0" lang="fr-FR" sz="2400" b="0" i="0" strike="noStrike" cap="none" normalizeH="0" baseline="0" dirty="0" smtClean="0">
              <a:ln>
                <a:noFill/>
              </a:ln>
              <a:solidFill>
                <a:srgbClr val="FF0000"/>
              </a:solidFill>
              <a:effectLst/>
              <a:latin typeface="Arial" pitchFamily="34" charset="0"/>
              <a:cs typeface="Arial" pitchFamily="34" charset="0"/>
            </a:endParaRPr>
          </a:p>
        </p:txBody>
      </p:sp>
      <p:sp>
        <p:nvSpPr>
          <p:cNvPr id="17410" name="Rectangle 2"/>
          <p:cNvSpPr>
            <a:spLocks noChangeArrowheads="1"/>
          </p:cNvSpPr>
          <p:nvPr/>
        </p:nvSpPr>
        <p:spPr bwMode="auto">
          <a:xfrm>
            <a:off x="1928794" y="857232"/>
            <a:ext cx="5046574" cy="461665"/>
          </a:xfrm>
          <a:prstGeom prst="rect">
            <a:avLst/>
          </a:prstGeom>
          <a:solidFill>
            <a:schemeClr val="accent3">
              <a:lumMod val="40000"/>
              <a:lumOff val="60000"/>
            </a:schemeClr>
          </a:solidFill>
          <a:ln>
            <a:headEnd/>
            <a:tailEnd/>
          </a:ln>
        </p:spPr>
        <p:style>
          <a:lnRef idx="2">
            <a:schemeClr val="dk1"/>
          </a:lnRef>
          <a:fillRef idx="1">
            <a:schemeClr val="lt1"/>
          </a:fillRef>
          <a:effectRef idx="0">
            <a:schemeClr val="dk1"/>
          </a:effectRef>
          <a:fontRef idx="minor">
            <a:schemeClr val="dk1"/>
          </a:fontRef>
        </p:style>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Une lettre de motivation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efficace</a:t>
            </a:r>
            <a:r>
              <a:rPr kumimoji="0" lang="fr-FR"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doit:</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7411" name="Rectangle 3"/>
          <p:cNvSpPr>
            <a:spLocks noChangeArrowheads="1"/>
          </p:cNvSpPr>
          <p:nvPr/>
        </p:nvSpPr>
        <p:spPr bwMode="auto">
          <a:xfrm>
            <a:off x="214282" y="5143512"/>
            <a:ext cx="8429684" cy="646331"/>
          </a:xfrm>
          <a:prstGeom prst="rect">
            <a:avLst/>
          </a:prstGeom>
          <a:solidFill>
            <a:schemeClr val="accent6">
              <a:lumMod val="20000"/>
              <a:lumOff val="80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ct val="0"/>
              </a:spcAft>
              <a:buClrTx/>
              <a:buSzTx/>
              <a:buFontTx/>
              <a:buNone/>
              <a:tabLst/>
            </a:pPr>
            <a:r>
              <a:rPr kumimoji="0" lang="fr-FR" sz="2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Donner des arguments sur vos qualités, votre savoir-faire.</a:t>
            </a: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 name="Rectangle 4"/>
          <p:cNvSpPr/>
          <p:nvPr/>
        </p:nvSpPr>
        <p:spPr>
          <a:xfrm>
            <a:off x="214282" y="1928802"/>
            <a:ext cx="5670591" cy="579967"/>
          </a:xfrm>
          <a:prstGeom prst="rect">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wrap="none">
            <a:spAutoFit/>
          </a:bodyPr>
          <a:lstStyle/>
          <a:p>
            <a:pPr lvl="0" algn="just" fontAlgn="base">
              <a:lnSpc>
                <a:spcPct val="150000"/>
              </a:lnSpc>
              <a:spcBef>
                <a:spcPct val="0"/>
              </a:spcBef>
              <a:spcAft>
                <a:spcPct val="0"/>
              </a:spcAft>
            </a:pPr>
            <a:r>
              <a:rPr lang="fr-FR" sz="2400" b="1" dirty="0" smtClean="0">
                <a:solidFill>
                  <a:srgbClr val="000000"/>
                </a:solidFill>
                <a:latin typeface="Times New Roman" pitchFamily="18" charset="0"/>
                <a:ea typeface="Calibri" pitchFamily="34" charset="0"/>
                <a:cs typeface="Times New Roman" pitchFamily="18" charset="0"/>
              </a:rPr>
              <a:t> Donner envie de lire le C.V., s’il est joint. </a:t>
            </a:r>
            <a:endParaRPr lang="fr-FR" sz="2400" b="1" dirty="0" smtClean="0">
              <a:latin typeface="Times New Roman" pitchFamily="18" charset="0"/>
              <a:cs typeface="Times New Roman" pitchFamily="18" charset="0"/>
            </a:endParaRPr>
          </a:p>
        </p:txBody>
      </p:sp>
      <p:sp>
        <p:nvSpPr>
          <p:cNvPr id="6" name="Rectangle 5"/>
          <p:cNvSpPr/>
          <p:nvPr/>
        </p:nvSpPr>
        <p:spPr>
          <a:xfrm>
            <a:off x="214282" y="2960558"/>
            <a:ext cx="8429684" cy="1754326"/>
          </a:xfrm>
          <a:prstGeom prst="rect">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wrap="square">
            <a:spAutoFit/>
          </a:bodyPr>
          <a:lstStyle/>
          <a:p>
            <a:pPr lvl="0" algn="just" eaLnBrk="0" fontAlgn="base" hangingPunct="0">
              <a:lnSpc>
                <a:spcPct val="150000"/>
              </a:lnSpc>
              <a:spcBef>
                <a:spcPct val="0"/>
              </a:spcBef>
              <a:spcAft>
                <a:spcPct val="0"/>
              </a:spcAft>
            </a:pPr>
            <a:r>
              <a:rPr lang="fr-FR" sz="2400" b="1" dirty="0" smtClean="0">
                <a:solidFill>
                  <a:srgbClr val="000000"/>
                </a:solidFill>
                <a:latin typeface="Times New Roman" pitchFamily="18" charset="0"/>
                <a:ea typeface="Calibri" pitchFamily="34" charset="0"/>
                <a:cs typeface="Times New Roman" pitchFamily="18" charset="0"/>
              </a:rPr>
              <a:t>Aider à la lecture de ce C.V en soulignant les aspects forts de votre expérience (formation, emplois antérieurs, activités extraprofessionnelles).</a:t>
            </a:r>
            <a:endParaRPr lang="fr-FR" sz="2400" b="1"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 calcmode="lin" valueType="num">
                                      <p:cBhvr additive="base">
                                        <p:cTn id="7" dur="500" fill="hold"/>
                                        <p:tgtEl>
                                          <p:spTgt spid="5">
                                            <p:bg/>
                                          </p:spTgt>
                                        </p:tgtEl>
                                        <p:attrNameLst>
                                          <p:attrName>ppt_x</p:attrName>
                                        </p:attrNameLst>
                                      </p:cBhvr>
                                      <p:tavLst>
                                        <p:tav tm="0">
                                          <p:val>
                                            <p:strVal val="#ppt_x"/>
                                          </p:val>
                                        </p:tav>
                                        <p:tav tm="100000">
                                          <p:val>
                                            <p:strVal val="#ppt_x"/>
                                          </p:val>
                                        </p:tav>
                                      </p:tavLst>
                                    </p:anim>
                                    <p:anim calcmode="lin" valueType="num">
                                      <p:cBhvr additive="base">
                                        <p:cTn id="8" dur="500" fill="hold"/>
                                        <p:tgtEl>
                                          <p:spTgt spid="5">
                                            <p:bg/>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 calcmode="lin" valueType="num">
                                      <p:cBhvr additive="base">
                                        <p:cTn id="11"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
                                            <p:bg/>
                                          </p:spTgt>
                                        </p:tgtEl>
                                        <p:attrNameLst>
                                          <p:attrName>style.visibility</p:attrName>
                                        </p:attrNameLst>
                                      </p:cBhvr>
                                      <p:to>
                                        <p:strVal val="visible"/>
                                      </p:to>
                                    </p:set>
                                    <p:anim calcmode="lin" valueType="num">
                                      <p:cBhvr additive="base">
                                        <p:cTn id="17" dur="500" fill="hold"/>
                                        <p:tgtEl>
                                          <p:spTgt spid="6">
                                            <p:bg/>
                                          </p:spTgt>
                                        </p:tgtEl>
                                        <p:attrNameLst>
                                          <p:attrName>ppt_x</p:attrName>
                                        </p:attrNameLst>
                                      </p:cBhvr>
                                      <p:tavLst>
                                        <p:tav tm="0">
                                          <p:val>
                                            <p:strVal val="#ppt_x"/>
                                          </p:val>
                                        </p:tav>
                                        <p:tav tm="100000">
                                          <p:val>
                                            <p:strVal val="#ppt_x"/>
                                          </p:val>
                                        </p:tav>
                                      </p:tavLst>
                                    </p:anim>
                                    <p:anim calcmode="lin" valueType="num">
                                      <p:cBhvr additive="base">
                                        <p:cTn id="18" dur="500" fill="hold"/>
                                        <p:tgtEl>
                                          <p:spTgt spid="6">
                                            <p:bg/>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anim calcmode="lin" valueType="num">
                                      <p:cBhvr additive="base">
                                        <p:cTn id="2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7411">
                                            <p:bg/>
                                          </p:spTgt>
                                        </p:tgtEl>
                                        <p:attrNameLst>
                                          <p:attrName>style.visibility</p:attrName>
                                        </p:attrNameLst>
                                      </p:cBhvr>
                                      <p:to>
                                        <p:strVal val="visible"/>
                                      </p:to>
                                    </p:set>
                                    <p:anim calcmode="lin" valueType="num">
                                      <p:cBhvr additive="base">
                                        <p:cTn id="27" dur="500" fill="hold"/>
                                        <p:tgtEl>
                                          <p:spTgt spid="17411">
                                            <p:bg/>
                                          </p:spTgt>
                                        </p:tgtEl>
                                        <p:attrNameLst>
                                          <p:attrName>ppt_x</p:attrName>
                                        </p:attrNameLst>
                                      </p:cBhvr>
                                      <p:tavLst>
                                        <p:tav tm="0">
                                          <p:val>
                                            <p:strVal val="#ppt_x"/>
                                          </p:val>
                                        </p:tav>
                                        <p:tav tm="100000">
                                          <p:val>
                                            <p:strVal val="#ppt_x"/>
                                          </p:val>
                                        </p:tav>
                                      </p:tavLst>
                                    </p:anim>
                                    <p:anim calcmode="lin" valueType="num">
                                      <p:cBhvr additive="base">
                                        <p:cTn id="28" dur="500" fill="hold"/>
                                        <p:tgtEl>
                                          <p:spTgt spid="17411">
                                            <p:bg/>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7411">
                                            <p:txEl>
                                              <p:pRg st="0" end="0"/>
                                            </p:txEl>
                                          </p:spTgt>
                                        </p:tgtEl>
                                        <p:attrNameLst>
                                          <p:attrName>style.visibility</p:attrName>
                                        </p:attrNameLst>
                                      </p:cBhvr>
                                      <p:to>
                                        <p:strVal val="visible"/>
                                      </p:to>
                                    </p:set>
                                    <p:anim calcmode="lin" valueType="num">
                                      <p:cBhvr additive="base">
                                        <p:cTn id="31" dur="500" fill="hold"/>
                                        <p:tgtEl>
                                          <p:spTgt spid="17411">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741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allAtOnce" animBg="1"/>
      <p:bldP spid="5" grpId="0" build="allAtOnce" animBg="1"/>
      <p:bldP spid="6" grpId="0" build="allAtOnce"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2928926" y="262574"/>
            <a:ext cx="3613361" cy="523220"/>
          </a:xfrm>
          <a:prstGeom prst="rect">
            <a:avLst/>
          </a:prstGeom>
          <a:solidFill>
            <a:schemeClr val="accent3">
              <a:lumMod val="40000"/>
              <a:lumOff val="60000"/>
            </a:schemeClr>
          </a:solidFill>
          <a:ln>
            <a:headEnd/>
            <a:tailEnd/>
          </a:ln>
        </p:spPr>
        <p:style>
          <a:lnRef idx="2">
            <a:schemeClr val="dk1"/>
          </a:lnRef>
          <a:fillRef idx="1">
            <a:schemeClr val="lt1"/>
          </a:fillRef>
          <a:effectRef idx="0">
            <a:schemeClr val="dk1"/>
          </a:effectRef>
          <a:fontRef idx="minor">
            <a:schemeClr val="dk1"/>
          </a:fontRef>
        </p:style>
        <p:txBody>
          <a:bodyPr vert="horz" wrap="none" lIns="91440" tIns="45720" rIns="91440" bIns="45720" numCol="1" anchor="ctr" anchorCtr="0" compatLnSpc="1">
            <a:prstTxWarp prst="textNoShape">
              <a:avLst/>
            </a:prstTxWarp>
            <a:spAutoFit/>
          </a:bodyPr>
          <a:lstStyle/>
          <a:p>
            <a:pPr lvl="0" fontAlgn="base">
              <a:spcBef>
                <a:spcPct val="0"/>
              </a:spcBef>
              <a:spcAft>
                <a:spcPct val="0"/>
              </a:spcAft>
            </a:pPr>
            <a:r>
              <a:rPr lang="fr-FR" sz="2800" b="1" dirty="0" smtClean="0">
                <a:solidFill>
                  <a:srgbClr val="FF0000"/>
                </a:solidFill>
                <a:latin typeface="Times New Roman" pitchFamily="18" charset="0"/>
                <a:cs typeface="Times New Roman" pitchFamily="18" charset="0"/>
              </a:rPr>
              <a:t>Structure </a:t>
            </a:r>
            <a:r>
              <a:rPr kumimoji="0" lang="fr-FR" sz="2800" b="1"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d’une</a:t>
            </a:r>
            <a:r>
              <a:rPr kumimoji="0" lang="fr-FR" sz="2800" b="1" strike="noStrike" cap="none" normalizeH="0" dirty="0" smtClean="0">
                <a:ln>
                  <a:noFill/>
                </a:ln>
                <a:solidFill>
                  <a:srgbClr val="FF0000"/>
                </a:solidFill>
                <a:effectLst/>
                <a:latin typeface="Times New Roman" pitchFamily="18" charset="0"/>
                <a:ea typeface="Calibri" pitchFamily="34" charset="0"/>
                <a:cs typeface="Times New Roman" pitchFamily="18" charset="0"/>
              </a:rPr>
              <a:t> </a:t>
            </a:r>
            <a:r>
              <a:rPr kumimoji="0" lang="fr-FR" sz="2800" b="1"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lettre </a:t>
            </a:r>
            <a:endParaRPr kumimoji="0" lang="fr-FR" sz="2800" b="0"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2049" name="Rectangle 1"/>
          <p:cNvSpPr>
            <a:spLocks noChangeArrowheads="1"/>
          </p:cNvSpPr>
          <p:nvPr/>
        </p:nvSpPr>
        <p:spPr bwMode="auto">
          <a:xfrm>
            <a:off x="3643306" y="1500174"/>
            <a:ext cx="1714512" cy="523220"/>
          </a:xfrm>
          <a:prstGeom prst="rect">
            <a:avLst/>
          </a:prstGeom>
          <a:solidFill>
            <a:srgbClr val="FFFF00"/>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En-tête</a:t>
            </a:r>
            <a:endParaRPr kumimoji="0" lang="fr-FR"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051" name="Rectangle 3"/>
          <p:cNvSpPr>
            <a:spLocks noChangeArrowheads="1"/>
          </p:cNvSpPr>
          <p:nvPr/>
        </p:nvSpPr>
        <p:spPr bwMode="auto">
          <a:xfrm rot="10800000" flipV="1">
            <a:off x="142844" y="2521762"/>
            <a:ext cx="8786874" cy="3693319"/>
          </a:xfrm>
          <a:prstGeom prst="rect">
            <a:avLst/>
          </a:prstGeom>
          <a:solidFill>
            <a:schemeClr val="accent6">
              <a:lumMod val="20000"/>
              <a:lumOff val="80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200000"/>
              </a:lnSpc>
              <a:spcBef>
                <a:spcPct val="0"/>
              </a:spcBef>
              <a:spcAft>
                <a:spcPct val="0"/>
              </a:spcAft>
              <a:buClrTx/>
              <a:buSzTx/>
              <a:buFont typeface="Wingdings" pitchFamily="2" charset="2"/>
              <a:buChar char="§"/>
              <a:tabLst/>
            </a:pP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Coordonnées</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(Ton nom, adresse, téléphone, email).</a:t>
            </a:r>
          </a:p>
          <a:p>
            <a:pPr marL="0" marR="0" lvl="0" indent="0" algn="just" defTabSz="914400" rtl="0" eaLnBrk="0" fontAlgn="base" latinLnBrk="0" hangingPunct="0">
              <a:spcBef>
                <a:spcPct val="0"/>
              </a:spcBef>
              <a:spcAft>
                <a:spcPct val="0"/>
              </a:spcAft>
              <a:buClrTx/>
              <a:buSzTx/>
              <a:tabLst/>
            </a:pPr>
            <a:endPar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 typeface="Wingdings" pitchFamily="2" charset="2"/>
              <a:buChar char="§"/>
              <a:tabLst/>
            </a:pP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Coordonnées de l’entreprise</a:t>
            </a:r>
            <a:r>
              <a:rPr kumimoji="0" lang="fr-FR" sz="24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(Nom de l’entreprise, adresse, à l’attention du recruteur).</a:t>
            </a:r>
            <a:endParaRPr lang="fr-FR" sz="2400" dirty="0" smtClean="0">
              <a:solidFill>
                <a:schemeClr val="tx1"/>
              </a:solidFill>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spcBef>
                <a:spcPct val="0"/>
              </a:spcBef>
              <a:spcAft>
                <a:spcPct val="0"/>
              </a:spcAft>
              <a:buClrTx/>
              <a:buSzTx/>
              <a:tabLst/>
            </a:pPr>
            <a:endPar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200000"/>
              </a:lnSpc>
              <a:spcBef>
                <a:spcPct val="0"/>
              </a:spcBef>
              <a:spcAft>
                <a:spcPct val="0"/>
              </a:spcAft>
              <a:buClrTx/>
              <a:buSzTx/>
              <a:buFont typeface="Wingdings" pitchFamily="2" charset="2"/>
              <a:buChar char="§"/>
              <a:tabLst/>
            </a:pP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Date et lieu</a:t>
            </a:r>
            <a:r>
              <a:rPr kumimoji="0" lang="fr-FR" sz="24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(Exemple : Jijel, le 17 février 2025).</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1857356" y="428604"/>
            <a:ext cx="5286412" cy="523220"/>
          </a:xfrm>
          <a:prstGeom prst="rect">
            <a:avLst/>
          </a:prstGeom>
          <a:solidFill>
            <a:srgbClr val="FFFF00"/>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lang="fr-FR" sz="2800" b="1" dirty="0" smtClean="0">
                <a:solidFill>
                  <a:schemeClr val="tx1"/>
                </a:solidFill>
                <a:latin typeface="Times New Roman" pitchFamily="18" charset="0"/>
                <a:ea typeface="Times New Roman" pitchFamily="18" charset="0"/>
                <a:cs typeface="Times New Roman" pitchFamily="18" charset="0"/>
              </a:rPr>
              <a:t>2. Introduction (1</a:t>
            </a:r>
            <a:r>
              <a:rPr lang="fr-FR" sz="2400" b="1" dirty="0" smtClean="0">
                <a:solidFill>
                  <a:schemeClr val="tx1"/>
                </a:solidFill>
                <a:latin typeface="Times New Roman" pitchFamily="18" charset="0"/>
                <a:ea typeface="Times New Roman" pitchFamily="18" charset="0"/>
                <a:cs typeface="Times New Roman" pitchFamily="18" charset="0"/>
              </a:rPr>
              <a:t>er</a:t>
            </a:r>
            <a:r>
              <a:rPr lang="fr-FR" sz="2800" b="1" dirty="0" smtClean="0">
                <a:solidFill>
                  <a:schemeClr val="tx1"/>
                </a:solidFill>
                <a:latin typeface="Times New Roman" pitchFamily="18" charset="0"/>
                <a:ea typeface="Times New Roman" pitchFamily="18" charset="0"/>
                <a:cs typeface="Times New Roman" pitchFamily="18" charset="0"/>
              </a:rPr>
              <a:t> paragraphe)</a:t>
            </a:r>
            <a:endParaRPr lang="fr-FR" sz="3600" dirty="0" smtClean="0">
              <a:solidFill>
                <a:schemeClr val="tx1"/>
              </a:solidFill>
              <a:latin typeface="Times New Roman" pitchFamily="18" charset="0"/>
              <a:cs typeface="Times New Roman" pitchFamily="18" charset="0"/>
            </a:endParaRPr>
          </a:p>
        </p:txBody>
      </p:sp>
      <p:sp>
        <p:nvSpPr>
          <p:cNvPr id="29698" name="Rectangle 2"/>
          <p:cNvSpPr>
            <a:spLocks noChangeArrowheads="1"/>
          </p:cNvSpPr>
          <p:nvPr/>
        </p:nvSpPr>
        <p:spPr bwMode="auto">
          <a:xfrm rot="10800000" flipV="1">
            <a:off x="214282" y="1628082"/>
            <a:ext cx="8643998" cy="4431983"/>
          </a:xfrm>
          <a:prstGeom prst="rect">
            <a:avLst/>
          </a:prstGeom>
          <a:solidFill>
            <a:schemeClr val="accent6">
              <a:lumMod val="20000"/>
              <a:lumOff val="80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ct val="0"/>
              </a:spcAft>
              <a:buClrTx/>
              <a:buSzTx/>
              <a:buFont typeface="Wingdings" pitchFamily="2" charset="2"/>
              <a:buChar char="§"/>
              <a:tabLst/>
            </a:pPr>
            <a:r>
              <a:rPr lang="fr-FR" sz="2400" dirty="0" smtClean="0">
                <a:solidFill>
                  <a:schemeClr val="tx1"/>
                </a:solidFill>
                <a:latin typeface="Times New Roman" pitchFamily="18" charset="0"/>
                <a:ea typeface="Times New Roman" pitchFamily="18" charset="0"/>
                <a:cs typeface="Times New Roman" pitchFamily="18" charset="0"/>
              </a:rPr>
              <a:t> </a:t>
            </a: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Mentionne le poste</a:t>
            </a:r>
            <a:r>
              <a:rPr kumimoji="0" lang="fr-FR" sz="24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Indique clairement le poste pour lequel tu postules.</a:t>
            </a:r>
          </a:p>
          <a:p>
            <a:pPr marL="0" marR="0" lvl="0" indent="0" algn="just" defTabSz="914400" rtl="0" eaLnBrk="0" fontAlgn="base" latinLnBrk="0" hangingPunct="0">
              <a:spcBef>
                <a:spcPct val="0"/>
              </a:spcBef>
              <a:spcAft>
                <a:spcPct val="0"/>
              </a:spcAft>
              <a:buClrTx/>
              <a:buSzTx/>
              <a:tabLst/>
            </a:pPr>
            <a:endPar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 typeface="Wingdings" pitchFamily="2" charset="2"/>
              <a:buChar char="§"/>
              <a:tabLst/>
            </a:pP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D'où tu as trouvé l'offre</a:t>
            </a:r>
            <a:r>
              <a:rPr kumimoji="0" lang="fr-FR" sz="24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Par exemple, "Je postule après avoir vu l’annonce sur votre site web".</a:t>
            </a:r>
          </a:p>
          <a:p>
            <a:pPr marL="0" marR="0" lvl="0" indent="0" algn="just" defTabSz="914400" rtl="0" eaLnBrk="0" fontAlgn="base" latinLnBrk="0" hangingPunct="0">
              <a:spcBef>
                <a:spcPct val="0"/>
              </a:spcBef>
              <a:spcAft>
                <a:spcPct val="0"/>
              </a:spcAft>
              <a:buClrTx/>
              <a:buSzTx/>
              <a:tabLst/>
            </a:pPr>
            <a:endPar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 typeface="Wingdings" pitchFamily="2" charset="2"/>
              <a:buChar char="§"/>
              <a:tabLst/>
            </a:pP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Exprime brièvement ta motivation</a:t>
            </a:r>
            <a:r>
              <a:rPr kumimoji="0" lang="fr-FR" sz="24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Pourquoi ce poste t’intéresse-t-il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500166" y="357166"/>
            <a:ext cx="6286544" cy="523220"/>
          </a:xfrm>
          <a:prstGeom prst="rect">
            <a:avLst/>
          </a:prstGeom>
          <a:solidFill>
            <a:srgbClr val="FFFF00"/>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r>
              <a:rPr lang="fr-FR" sz="2800" b="1" dirty="0" smtClean="0">
                <a:latin typeface="Times New Roman" pitchFamily="18" charset="0"/>
                <a:cs typeface="Times New Roman" pitchFamily="18" charset="0"/>
              </a:rPr>
              <a:t>3. Corps de la lettre (</a:t>
            </a:r>
            <a:r>
              <a:rPr lang="fr-FR" sz="2800" b="1" dirty="0" smtClean="0">
                <a:latin typeface="Times New Roman" pitchFamily="18" charset="0"/>
                <a:cs typeface="Times New Roman" pitchFamily="18" charset="0"/>
              </a:rPr>
              <a:t>2eme </a:t>
            </a:r>
            <a:r>
              <a:rPr lang="fr-FR" sz="2800" b="1" dirty="0" smtClean="0">
                <a:latin typeface="Times New Roman" pitchFamily="18" charset="0"/>
                <a:cs typeface="Times New Roman" pitchFamily="18" charset="0"/>
              </a:rPr>
              <a:t>paragraphe)</a:t>
            </a:r>
            <a:endParaRPr lang="fr-FR" sz="2800" dirty="0">
              <a:latin typeface="Times New Roman" pitchFamily="18" charset="0"/>
              <a:cs typeface="Times New Roman" pitchFamily="18" charset="0"/>
            </a:endParaRPr>
          </a:p>
        </p:txBody>
      </p:sp>
      <p:sp>
        <p:nvSpPr>
          <p:cNvPr id="30721" name="Rectangle 1"/>
          <p:cNvSpPr>
            <a:spLocks noChangeArrowheads="1"/>
          </p:cNvSpPr>
          <p:nvPr/>
        </p:nvSpPr>
        <p:spPr bwMode="auto">
          <a:xfrm>
            <a:off x="214282" y="1214422"/>
            <a:ext cx="8715436" cy="5262979"/>
          </a:xfrm>
          <a:prstGeom prst="rect">
            <a:avLst/>
          </a:prstGeom>
          <a:solidFill>
            <a:schemeClr val="accent6">
              <a:lumMod val="20000"/>
              <a:lumOff val="80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 typeface="Wingdings" pitchFamily="2" charset="2"/>
              <a:buChar char="§"/>
              <a:tabLst>
                <a:tab pos="409575" algn="l"/>
              </a:tabLst>
            </a:pP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Pourquoi ce poste t’intéresse</a:t>
            </a:r>
            <a:r>
              <a:rPr kumimoji="0" lang="fr-FR" sz="24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 </a:t>
            </a:r>
          </a:p>
          <a:p>
            <a:pPr marL="0" marR="0" lvl="0" indent="0" algn="just" defTabSz="914400" rtl="0" eaLnBrk="1" fontAlgn="base" latinLnBrk="0" hangingPunct="1">
              <a:lnSpc>
                <a:spcPct val="150000"/>
              </a:lnSpc>
              <a:spcBef>
                <a:spcPct val="0"/>
              </a:spcBef>
              <a:spcAft>
                <a:spcPct val="0"/>
              </a:spcAft>
              <a:buClrTx/>
              <a:buSzTx/>
              <a:tabLst>
                <a:tab pos="409575" algn="l"/>
              </a:tabLst>
            </a:pP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Explique pourquoi ce poste et cette entreprise</a:t>
            </a:r>
            <a:r>
              <a:rPr kumimoji="0" lang="fr-FR" sz="24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te correspondent.</a:t>
            </a:r>
            <a:b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br>
            <a:r>
              <a:rPr kumimoji="0" lang="fr-FR" sz="24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Exemple</a:t>
            </a:r>
            <a:r>
              <a:rPr kumimoji="0" lang="fr-FR"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"Votre entreprise, reconnue pour son innovation, correspond à mes valeurs.« </a:t>
            </a:r>
          </a:p>
          <a:p>
            <a:pPr marL="0" marR="0" lvl="0" indent="0" algn="just" defTabSz="914400" rtl="0" eaLnBrk="1" fontAlgn="base" latinLnBrk="0" hangingPunct="1">
              <a:lnSpc>
                <a:spcPct val="100000"/>
              </a:lnSpc>
              <a:spcBef>
                <a:spcPct val="0"/>
              </a:spcBef>
              <a:spcAft>
                <a:spcPct val="0"/>
              </a:spcAft>
              <a:buClrTx/>
              <a:buSzTx/>
              <a:tabLst>
                <a:tab pos="409575" algn="l"/>
              </a:tabLst>
            </a:pP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
              <a:tabLst>
                <a:tab pos="409575" algn="l"/>
              </a:tabLst>
            </a:pPr>
            <a:r>
              <a:rPr kumimoji="0" lang="fr-FR"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Ton expérience et tes compétences</a:t>
            </a:r>
            <a:r>
              <a:rPr kumimoji="0" lang="fr-FR" sz="24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p>
          <a:p>
            <a:pPr marL="0" marR="0" lvl="0" indent="0" algn="just" defTabSz="914400" rtl="0" eaLnBrk="0" fontAlgn="base" latinLnBrk="0" hangingPunct="0">
              <a:lnSpc>
                <a:spcPct val="150000"/>
              </a:lnSpc>
              <a:spcBef>
                <a:spcPct val="0"/>
              </a:spcBef>
              <a:spcAft>
                <a:spcPct val="0"/>
              </a:spcAft>
              <a:buClrTx/>
              <a:buSzTx/>
              <a:tabLst>
                <a:tab pos="409575" algn="l"/>
              </a:tabLst>
            </a:pP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Mets en avant 2-3 expériences clés qui montrent que tu as les compétences nécessaires. </a:t>
            </a:r>
          </a:p>
          <a:p>
            <a:pPr marL="0" marR="0" lvl="0" indent="0" algn="just" defTabSz="914400" rtl="0" eaLnBrk="0" fontAlgn="base" latinLnBrk="0" hangingPunct="0">
              <a:lnSpc>
                <a:spcPct val="150000"/>
              </a:lnSpc>
              <a:spcBef>
                <a:spcPct val="0"/>
              </a:spcBef>
              <a:spcAft>
                <a:spcPct val="0"/>
              </a:spcAft>
              <a:buClrTx/>
              <a:buSzTx/>
              <a:tabLst>
                <a:tab pos="409575" algn="l"/>
              </a:tabLst>
            </a:pPr>
            <a:r>
              <a:rPr kumimoji="0" lang="fr-FR" sz="24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Exemple</a:t>
            </a:r>
            <a:r>
              <a:rPr kumimoji="0" lang="fr-FR"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"Grâce à mes 3 ans d’expérience en marketing, j’ai acquis des compétences solides dans la gestion de campagnes publicitaires."</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214414" y="357166"/>
            <a:ext cx="6715172" cy="923330"/>
          </a:xfrm>
          <a:prstGeom prst="rect">
            <a:avLst/>
          </a:prstGeom>
          <a:solidFill>
            <a:srgbClr val="FFFF00"/>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algn="ctr"/>
            <a:r>
              <a:rPr lang="fr-FR" sz="2700" b="1" dirty="0" smtClean="0">
                <a:latin typeface="Times New Roman" pitchFamily="18" charset="0"/>
                <a:cs typeface="Times New Roman" pitchFamily="18" charset="0"/>
              </a:rPr>
              <a:t>4. Ce que tu peux </a:t>
            </a:r>
            <a:r>
              <a:rPr lang="fr-FR" sz="2700" b="1" dirty="0" smtClean="0">
                <a:latin typeface="Times New Roman" pitchFamily="18" charset="0"/>
                <a:cs typeface="Times New Roman" pitchFamily="18" charset="0"/>
              </a:rPr>
              <a:t>apporter à </a:t>
            </a:r>
            <a:r>
              <a:rPr lang="fr-FR" sz="2700" b="1" dirty="0" smtClean="0">
                <a:latin typeface="Times New Roman" pitchFamily="18" charset="0"/>
                <a:cs typeface="Times New Roman" pitchFamily="18" charset="0"/>
              </a:rPr>
              <a:t>l’entreprise </a:t>
            </a:r>
            <a:endParaRPr lang="fr-FR" sz="2700" b="1" dirty="0" smtClean="0">
              <a:latin typeface="Times New Roman" pitchFamily="18" charset="0"/>
              <a:cs typeface="Times New Roman" pitchFamily="18" charset="0"/>
            </a:endParaRPr>
          </a:p>
          <a:p>
            <a:pPr algn="ctr"/>
            <a:r>
              <a:rPr lang="fr-FR" sz="2700" b="1" dirty="0" smtClean="0">
                <a:latin typeface="Times New Roman" pitchFamily="18" charset="0"/>
                <a:cs typeface="Times New Roman" pitchFamily="18" charset="0"/>
              </a:rPr>
              <a:t>(3</a:t>
            </a:r>
            <a:r>
              <a:rPr lang="fr-FR" sz="2000" b="1" dirty="0" smtClean="0">
                <a:latin typeface="Times New Roman" pitchFamily="18" charset="0"/>
                <a:cs typeface="Times New Roman" pitchFamily="18" charset="0"/>
              </a:rPr>
              <a:t>eme</a:t>
            </a:r>
            <a:r>
              <a:rPr lang="fr-FR" sz="2700" b="1" dirty="0" smtClean="0">
                <a:latin typeface="Times New Roman" pitchFamily="18" charset="0"/>
                <a:cs typeface="Times New Roman" pitchFamily="18" charset="0"/>
              </a:rPr>
              <a:t> </a:t>
            </a:r>
            <a:r>
              <a:rPr lang="fr-FR" sz="2700" b="1" dirty="0" smtClean="0">
                <a:latin typeface="Times New Roman" pitchFamily="18" charset="0"/>
                <a:cs typeface="Times New Roman" pitchFamily="18" charset="0"/>
              </a:rPr>
              <a:t>paragraphe)</a:t>
            </a:r>
            <a:endParaRPr lang="fr-FR" sz="2700" dirty="0">
              <a:latin typeface="Times New Roman" pitchFamily="18" charset="0"/>
              <a:cs typeface="Times New Roman" pitchFamily="18" charset="0"/>
            </a:endParaRPr>
          </a:p>
        </p:txBody>
      </p:sp>
      <p:sp>
        <p:nvSpPr>
          <p:cNvPr id="31745" name="Rectangle 1"/>
          <p:cNvSpPr>
            <a:spLocks noChangeArrowheads="1"/>
          </p:cNvSpPr>
          <p:nvPr/>
        </p:nvSpPr>
        <p:spPr bwMode="auto">
          <a:xfrm>
            <a:off x="214282" y="1857364"/>
            <a:ext cx="8644030" cy="3323987"/>
          </a:xfrm>
          <a:prstGeom prst="rect">
            <a:avLst/>
          </a:prstGeom>
          <a:solidFill>
            <a:schemeClr val="accent6">
              <a:lumMod val="20000"/>
              <a:lumOff val="80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spcBef>
                <a:spcPct val="0"/>
              </a:spcBef>
              <a:spcAft>
                <a:spcPct val="0"/>
              </a:spcAft>
              <a:buClrTx/>
              <a:buSzTx/>
              <a:tabLst/>
            </a:pPr>
            <a:endParaRPr kumimoji="0" lang="fr-FR" sz="12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tabLst/>
            </a:pP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Montre ce que tu peux offrir à l’entreprise grâce à tes compétences, tes réussites passées. </a:t>
            </a:r>
          </a:p>
          <a:p>
            <a:pPr marL="0" marR="0" lvl="0" indent="0" algn="l" defTabSz="914400" rtl="0" eaLnBrk="0" fontAlgn="base" latinLnBrk="0" hangingPunct="0">
              <a:lnSpc>
                <a:spcPct val="150000"/>
              </a:lnSpc>
              <a:spcBef>
                <a:spcPct val="0"/>
              </a:spcBef>
              <a:spcAft>
                <a:spcPct val="0"/>
              </a:spcAft>
              <a:buClrTx/>
              <a:buSzTx/>
              <a:tabLst/>
            </a:pPr>
            <a:r>
              <a:rPr kumimoji="0" lang="fr-FR" sz="24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Exemple</a:t>
            </a:r>
            <a:r>
              <a:rPr kumimoji="0" lang="fr-FR"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"Je suis convaincu que mes compétences en gestion de projet et ma capacité à travailler en équipe seront des atouts pour votre développement."</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967</TotalTime>
  <Words>898</Words>
  <Application>Microsoft Office PowerPoint</Application>
  <PresentationFormat>Affichage à l'écran (4:3)</PresentationFormat>
  <Paragraphs>98</Paragraphs>
  <Slides>21</Slides>
  <Notes>0</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Merci pour votre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 lenovo</dc:creator>
  <cp:lastModifiedBy>Windows</cp:lastModifiedBy>
  <cp:revision>25</cp:revision>
  <dcterms:created xsi:type="dcterms:W3CDTF">2023-03-11T14:53:05Z</dcterms:created>
  <dcterms:modified xsi:type="dcterms:W3CDTF">2025-02-17T23:54:16Z</dcterms:modified>
</cp:coreProperties>
</file>