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301" r:id="rId23"/>
    <p:sldId id="302" r:id="rId24"/>
    <p:sldId id="303" r:id="rId25"/>
    <p:sldId id="304" r:id="rId26"/>
    <p:sldId id="305" r:id="rId27"/>
    <p:sldId id="306" r:id="rId28"/>
    <p:sldId id="307" r:id="rId29"/>
    <p:sldId id="308" r:id="rId30"/>
    <p:sldId id="309" r:id="rId31"/>
    <p:sldId id="311" r:id="rId32"/>
    <p:sldId id="310" r:id="rId33"/>
    <p:sldId id="312" r:id="rId34"/>
    <p:sldId id="313" r:id="rId35"/>
    <p:sldId id="314" r:id="rId36"/>
    <p:sldId id="315" r:id="rId37"/>
    <p:sldId id="316" r:id="rId38"/>
    <p:sldId id="317" r:id="rId39"/>
    <p:sldId id="318" r:id="rId40"/>
    <p:sldId id="319" r:id="rId41"/>
    <p:sldId id="320" r:id="rId42"/>
    <p:sldId id="321" r:id="rId43"/>
    <p:sldId id="322" r:id="rId44"/>
    <p:sldId id="340" r:id="rId45"/>
    <p:sldId id="323" r:id="rId46"/>
    <p:sldId id="324" r:id="rId47"/>
    <p:sldId id="325" r:id="rId48"/>
    <p:sldId id="326" r:id="rId49"/>
    <p:sldId id="327" r:id="rId50"/>
    <p:sldId id="328" r:id="rId51"/>
    <p:sldId id="329" r:id="rId52"/>
    <p:sldId id="330" r:id="rId53"/>
    <p:sldId id="331" r:id="rId54"/>
    <p:sldId id="332" r:id="rId55"/>
    <p:sldId id="341" r:id="rId56"/>
    <p:sldId id="333" r:id="rId57"/>
    <p:sldId id="334" r:id="rId58"/>
    <p:sldId id="335" r:id="rId59"/>
    <p:sldId id="337" r:id="rId60"/>
    <p:sldId id="336" r:id="rId61"/>
    <p:sldId id="342" r:id="rId62"/>
    <p:sldId id="338" r:id="rId63"/>
    <p:sldId id="339"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B3A824-1A51-4B26-AD58-A6D8E14F6C04}" type="datetimeFigureOut">
              <a:rPr lang="en-US" smtClean="0"/>
              <a:t>2/22/2024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1846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BC1C18-307B-4F68-A007-B5B542270E8D}" type="datetimeFigureOut">
              <a:rPr lang="en-US" smtClean="0"/>
              <a:t>2/22/2024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2997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221854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201115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137102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C1C18-307B-4F68-A007-B5B542270E8D}" type="datetimeFigureOut">
              <a:rPr lang="en-US" smtClean="0"/>
              <a:t>2/22/2024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90510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C1C18-307B-4F68-A007-B5B542270E8D}" type="datetimeFigureOut">
              <a:rPr lang="en-US" smtClean="0"/>
              <a:t>2/22/2024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176027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857E33E-8B18-4087-B112-809917729534}"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5718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3FFE419-2371-464F-8239-3959401C3561}"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2707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426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smtClean="0"/>
              <a:t>2/22/2024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0885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2/22/2024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714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2/22/2024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69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2/22/2024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3785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2/22/2024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992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D525BB-DA17-4BA0-B3C8-3AC3ABC827E6}" type="datetimeFigureOut">
              <a:rPr lang="en-US" smtClean="0"/>
              <a:t>2/22/2024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1113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smtClean="0"/>
              <a:t>2/22/2024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7067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BC1C18-307B-4F68-A007-B5B542270E8D}" type="datetimeFigureOut">
              <a:rPr lang="en-US" smtClean="0"/>
              <a:t>2/22/2024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325783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AC5BF-AD06-217F-16A0-8DE782D41768}"/>
              </a:ext>
            </a:extLst>
          </p:cNvPr>
          <p:cNvSpPr>
            <a:spLocks noGrp="1"/>
          </p:cNvSpPr>
          <p:nvPr>
            <p:ph type="ctrTitle"/>
          </p:nvPr>
        </p:nvSpPr>
        <p:spPr>
          <a:xfrm>
            <a:off x="622852" y="2099733"/>
            <a:ext cx="10919791" cy="2677648"/>
          </a:xfrm>
        </p:spPr>
        <p:txBody>
          <a:bodyPr/>
          <a:lstStyle/>
          <a:p>
            <a:pPr algn="ctr"/>
            <a:r>
              <a:rPr lang="fr-FR" sz="7200" b="1"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Concevoir un document sur Excel</a:t>
            </a:r>
            <a:endParaRPr lang="fr-FR" sz="7200" dirty="0">
              <a:solidFill>
                <a:schemeClr val="bg1"/>
              </a:solidFill>
            </a:endParaRPr>
          </a:p>
        </p:txBody>
      </p:sp>
      <p:sp>
        <p:nvSpPr>
          <p:cNvPr id="3" name="Titre 1">
            <a:extLst>
              <a:ext uri="{FF2B5EF4-FFF2-40B4-BE49-F238E27FC236}">
                <a16:creationId xmlns:a16="http://schemas.microsoft.com/office/drawing/2014/main" id="{17CB07D1-51B3-D039-79C3-864B8CC83D91}"/>
              </a:ext>
            </a:extLst>
          </p:cNvPr>
          <p:cNvSpPr txBox="1">
            <a:spLocks/>
          </p:cNvSpPr>
          <p:nvPr/>
        </p:nvSpPr>
        <p:spPr>
          <a:xfrm>
            <a:off x="1306780" y="643144"/>
            <a:ext cx="9551934" cy="188631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a:solidFill>
                  <a:schemeClr val="bg1"/>
                </a:solidFill>
                <a:latin typeface="Times New Roman" panose="02020603050405020304" pitchFamily="18" charset="0"/>
                <a:cs typeface="Times New Roman" panose="02020603050405020304" pitchFamily="18" charset="0"/>
              </a:rPr>
              <a:t>UNIVERSITE DE JIJEL</a:t>
            </a:r>
            <a:br>
              <a:rPr lang="fr-FR" sz="4000" b="1" dirty="0">
                <a:solidFill>
                  <a:schemeClr val="bg1"/>
                </a:solidFill>
                <a:latin typeface="Times New Roman" panose="02020603050405020304" pitchFamily="18" charset="0"/>
                <a:cs typeface="Times New Roman" panose="02020603050405020304" pitchFamily="18" charset="0"/>
              </a:rPr>
            </a:br>
            <a:r>
              <a:rPr lang="fr-FR" sz="4000" b="1" dirty="0">
                <a:solidFill>
                  <a:schemeClr val="bg1"/>
                </a:solidFill>
                <a:latin typeface="Times New Roman" panose="02020603050405020304" pitchFamily="18" charset="0"/>
                <a:cs typeface="Times New Roman" panose="02020603050405020304" pitchFamily="18" charset="0"/>
              </a:rPr>
              <a:t>Faculté des sciences de la nature et de la vie</a:t>
            </a:r>
          </a:p>
        </p:txBody>
      </p:sp>
      <p:pic>
        <p:nvPicPr>
          <p:cNvPr id="4" name="Picture 10">
            <a:extLst>
              <a:ext uri="{FF2B5EF4-FFF2-40B4-BE49-F238E27FC236}">
                <a16:creationId xmlns:a16="http://schemas.microsoft.com/office/drawing/2014/main" id="{9145B05E-B416-BDAC-9709-F4F065A43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71" y="503583"/>
            <a:ext cx="893660" cy="8936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D225265-C7E3-EB51-5DEF-B044DDC727E7}"/>
              </a:ext>
            </a:extLst>
          </p:cNvPr>
          <p:cNvSpPr txBox="1"/>
          <p:nvPr/>
        </p:nvSpPr>
        <p:spPr>
          <a:xfrm>
            <a:off x="1205948" y="5177135"/>
            <a:ext cx="2517913" cy="923330"/>
          </a:xfrm>
          <a:prstGeom prst="rect">
            <a:avLst/>
          </a:prstGeom>
          <a:noFill/>
        </p:spPr>
        <p:txBody>
          <a:bodyPr wrap="square">
            <a:spAutoFit/>
          </a:bodyPr>
          <a:lstStyle/>
          <a:p>
            <a:r>
              <a:rPr lang="fr-FR" sz="18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Préparés par </a:t>
            </a:r>
            <a:br>
              <a:rPr lang="fr-FR" sz="1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fr-FR" sz="1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Dr</a:t>
            </a:r>
            <a:r>
              <a:rPr lang="fr-FR" sz="18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r>
              <a:rPr lang="fr-FR" sz="1800" b="1"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fr-FR" sz="1800" b="1" dirty="0">
                <a:solidFill>
                  <a:schemeClr val="bg1"/>
                </a:solidFill>
                <a:latin typeface="Times New Roman" panose="02020603050405020304" pitchFamily="18" charset="0"/>
                <a:cs typeface="Times New Roman" panose="02020603050405020304" pitchFamily="18" charset="0"/>
              </a:rPr>
              <a:t>CHABOU Sarra </a:t>
            </a:r>
            <a:br>
              <a:rPr lang="fr-FR" sz="8000" b="1" dirty="0">
                <a:solidFill>
                  <a:schemeClr val="tx1"/>
                </a:solidFill>
                <a:latin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392001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2DCE0-6333-7634-EAC5-DF7F62107BB4}"/>
              </a:ext>
            </a:extLst>
          </p:cNvPr>
          <p:cNvSpPr>
            <a:spLocks noGrp="1"/>
          </p:cNvSpPr>
          <p:nvPr>
            <p:ph type="title"/>
          </p:nvPr>
        </p:nvSpPr>
        <p:spPr>
          <a:xfrm>
            <a:off x="3512832" y="867650"/>
            <a:ext cx="5166333" cy="706964"/>
          </a:xfrm>
        </p:spPr>
        <p:txBody>
          <a:bodyPr/>
          <a:lstStyle/>
          <a:p>
            <a:r>
              <a:rPr lang="fr-FR" sz="36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fr-FR" sz="36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1.</a:t>
            </a:r>
            <a:r>
              <a:rPr lang="fr-FR" sz="3600" b="1" u="sng" dirty="0">
                <a:solidFill>
                  <a:schemeClr val="bg1"/>
                </a:solidFill>
                <a:effectLst/>
                <a:latin typeface="Times New Roman" panose="02020603050405020304" pitchFamily="18" charset="0"/>
                <a:ea typeface="Arial" panose="020B0604020202020204" pitchFamily="34" charset="0"/>
                <a:cs typeface="Arial" panose="020B0604020202020204" pitchFamily="34" charset="0"/>
              </a:rPr>
              <a:t> </a:t>
            </a:r>
            <a:r>
              <a:rPr lang="fr-FR" sz="36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Une feuille de calcul </a:t>
            </a:r>
            <a:endParaRPr lang="fr-FR" dirty="0">
              <a:solidFill>
                <a:schemeClr val="bg1"/>
              </a:solidFill>
            </a:endParaRPr>
          </a:p>
        </p:txBody>
      </p:sp>
      <p:pic>
        <p:nvPicPr>
          <p:cNvPr id="4" name="Picture 311">
            <a:extLst>
              <a:ext uri="{FF2B5EF4-FFF2-40B4-BE49-F238E27FC236}">
                <a16:creationId xmlns:a16="http://schemas.microsoft.com/office/drawing/2014/main" id="{A8CEDEBA-1D9F-8359-DAED-ABCD1F13E4A6}"/>
              </a:ext>
            </a:extLst>
          </p:cNvPr>
          <p:cNvPicPr>
            <a:picLocks noGrp="1"/>
          </p:cNvPicPr>
          <p:nvPr>
            <p:ph idx="1"/>
          </p:nvPr>
        </p:nvPicPr>
        <p:blipFill>
          <a:blip r:embed="rId2"/>
          <a:stretch>
            <a:fillRect/>
          </a:stretch>
        </p:blipFill>
        <p:spPr>
          <a:xfrm>
            <a:off x="3237585" y="3429000"/>
            <a:ext cx="5716829" cy="2424182"/>
          </a:xfrm>
          <a:prstGeom prst="rect">
            <a:avLst/>
          </a:prstGeom>
        </p:spPr>
      </p:pic>
    </p:spTree>
    <p:extLst>
      <p:ext uri="{BB962C8B-B14F-4D97-AF65-F5344CB8AC3E}">
        <p14:creationId xmlns:p14="http://schemas.microsoft.com/office/powerpoint/2010/main" val="323573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C69B1-B3D1-98CA-6B19-0581F18EC78A}"/>
              </a:ext>
            </a:extLst>
          </p:cNvPr>
          <p:cNvSpPr>
            <a:spLocks noGrp="1"/>
          </p:cNvSpPr>
          <p:nvPr>
            <p:ph type="title"/>
          </p:nvPr>
        </p:nvSpPr>
        <p:spPr>
          <a:xfrm>
            <a:off x="2376890" y="838200"/>
            <a:ext cx="6381785" cy="861391"/>
          </a:xfrm>
        </p:spPr>
        <p:txBody>
          <a:bodyPr/>
          <a:lstStyle/>
          <a:p>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2. 2 </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entury Gothic" panose="020B0502020202020204" pitchFamily="34" charset="0"/>
                <a:cs typeface="Arial" panose="020B0604020202020204" pitchFamily="34" charset="0"/>
              </a:rPr>
              <a:t>.</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cs typeface="Arial" panose="020B0604020202020204" pitchFamily="34" charset="0"/>
              </a:rPr>
              <a:t> </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entury Gothic" panose="020B0502020202020204" pitchFamily="34" charset="0"/>
                <a:cs typeface="Arial" panose="020B0604020202020204" pitchFamily="34" charset="0"/>
              </a:rPr>
              <a:t>La saisie de données </a:t>
            </a:r>
            <a:br>
              <a:rPr lang="fr-FR"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C92874BB-666E-4C4D-DF81-12A35D4FAD68}"/>
              </a:ext>
            </a:extLst>
          </p:cNvPr>
          <p:cNvSpPr>
            <a:spLocks noGrp="1"/>
          </p:cNvSpPr>
          <p:nvPr>
            <p:ph idx="1"/>
          </p:nvPr>
        </p:nvSpPr>
        <p:spPr>
          <a:xfrm>
            <a:off x="238540" y="2372139"/>
            <a:ext cx="11820938" cy="4485861"/>
          </a:xfrm>
        </p:spPr>
        <p:txBody>
          <a:bodyPr>
            <a:normAutofit/>
          </a:bodyPr>
          <a:lstStyle/>
          <a:p>
            <a:pPr marL="0" indent="0">
              <a:buNone/>
            </a:pP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Supposons que nous allons faire une liste de données dans Excel avec la note </a:t>
            </a:r>
            <a:r>
              <a:rPr lang="fr-FR" sz="4000" dirty="0">
                <a:solidFill>
                  <a:schemeClr val="tx1"/>
                </a:solidFill>
                <a:effectLst/>
                <a:latin typeface="Times New Roman" panose="02020603050405020304" pitchFamily="18" charset="0"/>
                <a:ea typeface="Century Gothic" panose="020B0502020202020204" pitchFamily="34" charset="0"/>
                <a:cs typeface="Times New Roman" panose="02020603050405020304" pitchFamily="18" charset="0"/>
              </a:rPr>
              <a:t>de l’examen d’un module obtenu par chaque étudiant</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Votre travail consiste à faire une liste textuelle de leurs noms et prénoms et une liste de nombres (la note). La </a:t>
            </a:r>
            <a:r>
              <a:rPr lang="fr-FR" sz="4000" b="1" dirty="0">
                <a:solidFill>
                  <a:schemeClr val="tx1"/>
                </a:solidFill>
                <a:effectLst/>
                <a:latin typeface="Times New Roman" panose="02020603050405020304" pitchFamily="18" charset="0"/>
                <a:ea typeface="Century Gothic" panose="020B0502020202020204" pitchFamily="34" charset="0"/>
                <a:cs typeface="Times New Roman" panose="02020603050405020304" pitchFamily="18" charset="0"/>
              </a:rPr>
              <a:t>référence</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cellule est le </a:t>
            </a:r>
            <a:r>
              <a:rPr lang="fr-FR" sz="4000" b="1" dirty="0">
                <a:solidFill>
                  <a:schemeClr val="tx1"/>
                </a:solidFill>
                <a:effectLst/>
                <a:latin typeface="Times New Roman" panose="02020603050405020304" pitchFamily="18" charset="0"/>
                <a:ea typeface="Century Gothic" panose="020B0502020202020204" pitchFamily="34" charset="0"/>
                <a:cs typeface="Times New Roman" panose="02020603050405020304" pitchFamily="18" charset="0"/>
              </a:rPr>
              <a:t>nom</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chaque cellule. </a:t>
            </a:r>
          </a:p>
          <a:p>
            <a:endParaRPr lang="fr-FR" dirty="0"/>
          </a:p>
        </p:txBody>
      </p:sp>
    </p:spTree>
    <p:extLst>
      <p:ext uri="{BB962C8B-B14F-4D97-AF65-F5344CB8AC3E}">
        <p14:creationId xmlns:p14="http://schemas.microsoft.com/office/powerpoint/2010/main" val="123686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8B05C-9EC8-70F6-280C-ADE39ED9FF19}"/>
              </a:ext>
            </a:extLst>
          </p:cNvPr>
          <p:cNvSpPr>
            <a:spLocks noGrp="1"/>
          </p:cNvSpPr>
          <p:nvPr>
            <p:ph type="title"/>
          </p:nvPr>
        </p:nvSpPr>
        <p:spPr>
          <a:xfrm>
            <a:off x="2308755" y="838200"/>
            <a:ext cx="6518055" cy="706964"/>
          </a:xfrm>
        </p:spPr>
        <p:txBody>
          <a:bodyPr/>
          <a:lstStyle/>
          <a:p>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2. 2 </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entury Gothic" panose="020B0502020202020204" pitchFamily="34" charset="0"/>
                <a:cs typeface="Arial" panose="020B0604020202020204" pitchFamily="34" charset="0"/>
              </a:rPr>
              <a:t>.</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cs typeface="Arial" panose="020B0604020202020204" pitchFamily="34" charset="0"/>
              </a:rPr>
              <a:t> </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entury Gothic" panose="020B0502020202020204" pitchFamily="34" charset="0"/>
                <a:cs typeface="Arial" panose="020B0604020202020204" pitchFamily="34" charset="0"/>
              </a:rPr>
              <a:t>La saisie de données</a:t>
            </a:r>
            <a:endParaRPr lang="fr-FR" sz="4400" dirty="0">
              <a:solidFill>
                <a:schemeClr val="bg1"/>
              </a:solidFill>
            </a:endParaRPr>
          </a:p>
        </p:txBody>
      </p:sp>
      <p:sp>
        <p:nvSpPr>
          <p:cNvPr id="3" name="Espace réservé du contenu 2">
            <a:extLst>
              <a:ext uri="{FF2B5EF4-FFF2-40B4-BE49-F238E27FC236}">
                <a16:creationId xmlns:a16="http://schemas.microsoft.com/office/drawing/2014/main" id="{C87BF60D-032A-267F-B42E-0DBA4D726741}"/>
              </a:ext>
            </a:extLst>
          </p:cNvPr>
          <p:cNvSpPr>
            <a:spLocks noGrp="1"/>
          </p:cNvSpPr>
          <p:nvPr>
            <p:ph idx="1"/>
          </p:nvPr>
        </p:nvSpPr>
        <p:spPr>
          <a:xfrm>
            <a:off x="291548" y="2305878"/>
            <a:ext cx="11794435" cy="4552122"/>
          </a:xfrm>
        </p:spPr>
        <p:txBody>
          <a:bodyPr>
            <a:normAutofit fontScale="92500" lnSpcReduction="20000"/>
          </a:bodyPr>
          <a:lstStyle/>
          <a:p>
            <a:pPr marL="342900" marR="259080" lvl="0" indent="-342900" algn="just" rtl="0" fontAlgn="base">
              <a:lnSpc>
                <a:spcPct val="111000"/>
              </a:lnSpc>
              <a:spcAft>
                <a:spcPts val="20"/>
              </a:spcAft>
              <a:buClr>
                <a:srgbClr val="000000"/>
              </a:buClr>
              <a:buSzPts val="1100"/>
              <a:buFont typeface="Arial" panose="020B0604020202020204" pitchFamily="34" charset="0"/>
              <a:buChar char="•"/>
            </a:pPr>
            <a:r>
              <a:rPr lang="fr-FR" sz="32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Cliquez sur la cellule A1 (référence de cellule)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32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Tapez « Noms »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32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Appuyez sur la touche fléchée droite. </a:t>
            </a:r>
          </a:p>
          <a:p>
            <a:pPr marL="342900" marR="259080" lvl="0" indent="-342900" algn="just" fontAlgn="base">
              <a:lnSpc>
                <a:spcPct val="111000"/>
              </a:lnSpc>
              <a:spcAft>
                <a:spcPts val="130"/>
              </a:spcAft>
              <a:buClr>
                <a:srgbClr val="000000"/>
              </a:buClr>
              <a:buSzPts val="1100"/>
              <a:buFont typeface="Arial" panose="020B0604020202020204" pitchFamily="34" charset="0"/>
              <a:buChar char="•"/>
            </a:pPr>
            <a:r>
              <a:rPr lang="fr-FR" sz="32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Tapez « Prénoms » la cellule B1 puis « Notes » sur la cellule C1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32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Appuyez sur Entrée, Excel déplacera la cellule active vers le bas (vers C2).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32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 partir de cette ligne, commencez par taper votre liste de noms</a:t>
            </a:r>
            <a:r>
              <a:rPr lang="fr-FR" sz="1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Arial" panose="020B0604020202020204" pitchFamily="34" charset="0"/>
              </a:rPr>
              <a:t>. </a:t>
            </a:r>
            <a:endParaRPr lang="fr-FR" sz="1800" u="none" strike="noStrike" dirty="0">
              <a:solidFill>
                <a:schemeClr val="tx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lgn="just">
              <a:lnSpc>
                <a:spcPct val="150000"/>
              </a:lnSpc>
              <a:spcAft>
                <a:spcPts val="1000"/>
              </a:spcAft>
              <a:buNone/>
            </a:pP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endParaRPr lang="fr-FR" dirty="0"/>
          </a:p>
        </p:txBody>
      </p:sp>
    </p:spTree>
    <p:extLst>
      <p:ext uri="{BB962C8B-B14F-4D97-AF65-F5344CB8AC3E}">
        <p14:creationId xmlns:p14="http://schemas.microsoft.com/office/powerpoint/2010/main" val="1631060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E26DC-F3C5-6A22-D178-ECDA62A28255}"/>
              </a:ext>
            </a:extLst>
          </p:cNvPr>
          <p:cNvSpPr>
            <a:spLocks noGrp="1"/>
          </p:cNvSpPr>
          <p:nvPr>
            <p:ph type="title"/>
          </p:nvPr>
        </p:nvSpPr>
        <p:spPr>
          <a:xfrm>
            <a:off x="2962067" y="907407"/>
            <a:ext cx="6398785" cy="706964"/>
          </a:xfrm>
        </p:spPr>
        <p:txBody>
          <a:bodyPr/>
          <a:lstStyle/>
          <a:p>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2. 2 </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entury Gothic" panose="020B0502020202020204" pitchFamily="34" charset="0"/>
                <a:cs typeface="Arial" panose="020B0604020202020204" pitchFamily="34" charset="0"/>
              </a:rPr>
              <a:t>.</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cs typeface="Arial" panose="020B0604020202020204" pitchFamily="34" charset="0"/>
              </a:rPr>
              <a:t> </a:t>
            </a:r>
            <a:r>
              <a:rPr lang="fr-FR" sz="44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entury Gothic" panose="020B0502020202020204" pitchFamily="34" charset="0"/>
                <a:cs typeface="Arial" panose="020B0604020202020204" pitchFamily="34" charset="0"/>
              </a:rPr>
              <a:t>La saisie de données</a:t>
            </a:r>
            <a:endParaRPr lang="fr-FR" sz="4400" dirty="0">
              <a:solidFill>
                <a:schemeClr val="bg1"/>
              </a:solidFill>
            </a:endParaRPr>
          </a:p>
        </p:txBody>
      </p:sp>
      <p:grpSp>
        <p:nvGrpSpPr>
          <p:cNvPr id="4" name="Group 8219">
            <a:extLst>
              <a:ext uri="{FF2B5EF4-FFF2-40B4-BE49-F238E27FC236}">
                <a16:creationId xmlns:a16="http://schemas.microsoft.com/office/drawing/2014/main" id="{20B42198-E8BB-4209-AC40-40C5861DBB89}"/>
              </a:ext>
            </a:extLst>
          </p:cNvPr>
          <p:cNvGrpSpPr/>
          <p:nvPr/>
        </p:nvGrpSpPr>
        <p:grpSpPr>
          <a:xfrm>
            <a:off x="2693676" y="2804269"/>
            <a:ext cx="6935566" cy="3570025"/>
            <a:chOff x="0" y="0"/>
            <a:chExt cx="4250563" cy="1010920"/>
          </a:xfrm>
        </p:grpSpPr>
        <p:pic>
          <p:nvPicPr>
            <p:cNvPr id="5" name="Picture 451">
              <a:extLst>
                <a:ext uri="{FF2B5EF4-FFF2-40B4-BE49-F238E27FC236}">
                  <a16:creationId xmlns:a16="http://schemas.microsoft.com/office/drawing/2014/main" id="{50134FE5-F8D5-9E42-8E19-C731569CE59B}"/>
                </a:ext>
              </a:extLst>
            </p:cNvPr>
            <p:cNvPicPr/>
            <p:nvPr/>
          </p:nvPicPr>
          <p:blipFill>
            <a:blip r:embed="rId2"/>
            <a:stretch>
              <a:fillRect/>
            </a:stretch>
          </p:blipFill>
          <p:spPr>
            <a:xfrm>
              <a:off x="0" y="278130"/>
              <a:ext cx="2182241" cy="732790"/>
            </a:xfrm>
            <a:prstGeom prst="rect">
              <a:avLst/>
            </a:prstGeom>
          </p:spPr>
        </p:pic>
        <p:pic>
          <p:nvPicPr>
            <p:cNvPr id="6" name="Picture 453">
              <a:extLst>
                <a:ext uri="{FF2B5EF4-FFF2-40B4-BE49-F238E27FC236}">
                  <a16:creationId xmlns:a16="http://schemas.microsoft.com/office/drawing/2014/main" id="{14142BE7-98F7-827C-74C9-8E2360F0196A}"/>
                </a:ext>
              </a:extLst>
            </p:cNvPr>
            <p:cNvPicPr/>
            <p:nvPr/>
          </p:nvPicPr>
          <p:blipFill>
            <a:blip r:embed="rId3"/>
            <a:stretch>
              <a:fillRect/>
            </a:stretch>
          </p:blipFill>
          <p:spPr>
            <a:xfrm>
              <a:off x="2190750" y="0"/>
              <a:ext cx="2059813" cy="1010920"/>
            </a:xfrm>
            <a:prstGeom prst="rect">
              <a:avLst/>
            </a:prstGeom>
          </p:spPr>
        </p:pic>
      </p:grpSp>
    </p:spTree>
    <p:extLst>
      <p:ext uri="{BB962C8B-B14F-4D97-AF65-F5344CB8AC3E}">
        <p14:creationId xmlns:p14="http://schemas.microsoft.com/office/powerpoint/2010/main" val="109883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46887-7DC3-5A21-640A-2AD6FF0B9AB9}"/>
              </a:ext>
            </a:extLst>
          </p:cNvPr>
          <p:cNvSpPr>
            <a:spLocks noGrp="1"/>
          </p:cNvSpPr>
          <p:nvPr>
            <p:ph type="title"/>
          </p:nvPr>
        </p:nvSpPr>
        <p:spPr>
          <a:xfrm>
            <a:off x="2174364" y="838200"/>
            <a:ext cx="7843272" cy="991519"/>
          </a:xfrm>
        </p:spPr>
        <p:txBody>
          <a:bodyPr/>
          <a:lstStyle/>
          <a:p>
            <a:r>
              <a:rPr lang="fr-FR" sz="4400" b="1" u="sng"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2.</a:t>
            </a:r>
            <a:r>
              <a:rPr kumimoji="0" lang="fr-FR" sz="4400" b="1" i="0" u="sng" strike="noStrike" kern="1200" cap="none" spc="0" normalizeH="0" baseline="0" noProof="0" dirty="0">
                <a:ln>
                  <a:noFill/>
                </a:ln>
                <a:solidFill>
                  <a:schemeClr val="bg1"/>
                </a:solidFill>
                <a:effectLst/>
                <a:uLnTx/>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3</a:t>
            </a:r>
            <a:r>
              <a:rPr lang="fr-FR" sz="4400" b="1" u="sng"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a:t>
            </a:r>
            <a:r>
              <a:rPr lang="fr-FR" sz="4400" b="1" u="sng"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fr-FR" sz="4400" b="1" u="sng"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Modification des données </a:t>
            </a:r>
            <a:br>
              <a:rPr lang="fr-F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A807044-14F6-3C3A-1A53-CB6F4ED3747C}"/>
              </a:ext>
            </a:extLst>
          </p:cNvPr>
          <p:cNvSpPr>
            <a:spLocks noGrp="1"/>
          </p:cNvSpPr>
          <p:nvPr>
            <p:ph idx="1"/>
          </p:nvPr>
        </p:nvSpPr>
        <p:spPr>
          <a:xfrm>
            <a:off x="212035" y="2213113"/>
            <a:ext cx="11741425" cy="4644887"/>
          </a:xfrm>
        </p:spPr>
        <p:txBody>
          <a:bodyPr/>
          <a:lstStyle/>
          <a:p>
            <a:pPr marL="0" indent="0">
              <a:buNone/>
            </a:pP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Cliquez sur la cellule contenant le nom </a:t>
            </a:r>
            <a:r>
              <a:rPr lang="fr-FR" sz="4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Zerguine</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Vous verrez que le nom apparaît dans la </a:t>
            </a:r>
            <a:r>
              <a:rPr lang="fr-FR" sz="4000" b="1" dirty="0">
                <a:solidFill>
                  <a:schemeClr val="tx1"/>
                </a:solidFill>
                <a:effectLst/>
                <a:latin typeface="Times New Roman" panose="02020603050405020304" pitchFamily="18" charset="0"/>
                <a:ea typeface="Century Gothic" panose="020B0502020202020204" pitchFamily="34" charset="0"/>
                <a:cs typeface="Times New Roman" panose="02020603050405020304" pitchFamily="18" charset="0"/>
              </a:rPr>
              <a:t>barre de formule</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barre de formule est au-dessus de la feuille de calcul. </a:t>
            </a:r>
          </a:p>
          <a:p>
            <a:endParaRPr lang="fr-FR" dirty="0"/>
          </a:p>
        </p:txBody>
      </p:sp>
      <p:grpSp>
        <p:nvGrpSpPr>
          <p:cNvPr id="4" name="Group 8220">
            <a:extLst>
              <a:ext uri="{FF2B5EF4-FFF2-40B4-BE49-F238E27FC236}">
                <a16:creationId xmlns:a16="http://schemas.microsoft.com/office/drawing/2014/main" id="{3FBB16FE-A367-3870-4790-941D21DF896E}"/>
              </a:ext>
            </a:extLst>
          </p:cNvPr>
          <p:cNvGrpSpPr/>
          <p:nvPr/>
        </p:nvGrpSpPr>
        <p:grpSpPr>
          <a:xfrm>
            <a:off x="2729948" y="4028661"/>
            <a:ext cx="6891130" cy="2401032"/>
            <a:chOff x="0" y="0"/>
            <a:chExt cx="3176743" cy="1451177"/>
          </a:xfrm>
        </p:grpSpPr>
        <p:sp>
          <p:nvSpPr>
            <p:cNvPr id="5" name="Rectangle 4">
              <a:extLst>
                <a:ext uri="{FF2B5EF4-FFF2-40B4-BE49-F238E27FC236}">
                  <a16:creationId xmlns:a16="http://schemas.microsoft.com/office/drawing/2014/main" id="{8AC59154-EAC6-A947-E2AC-D42FADEAC64E}"/>
                </a:ext>
              </a:extLst>
            </p:cNvPr>
            <p:cNvSpPr/>
            <p:nvPr/>
          </p:nvSpPr>
          <p:spPr>
            <a:xfrm>
              <a:off x="3125089" y="1270254"/>
              <a:ext cx="51654" cy="180923"/>
            </a:xfrm>
            <a:prstGeom prst="rect">
              <a:avLst/>
            </a:prstGeom>
            <a:ln>
              <a:noFill/>
            </a:ln>
          </p:spPr>
          <p:txBody>
            <a:bodyPr vert="horz" lIns="0" tIns="0" rIns="0" bIns="0" rtlCol="0">
              <a:noAutofit/>
            </a:bodyPr>
            <a:lstStyle/>
            <a:p>
              <a:pPr>
                <a:lnSpc>
                  <a:spcPct val="107000"/>
                </a:lnSpc>
                <a:spcAft>
                  <a:spcPts val="800"/>
                </a:spcAft>
              </a:pPr>
              <a:r>
                <a:rPr lang="fr-FR" sz="1100">
                  <a:effectLst/>
                  <a:latin typeface="Calibri" panose="020F0502020204030204" pitchFamily="34" charset="0"/>
                  <a:ea typeface="Times New Roman" panose="02020603050405020304" pitchFamily="18" charset="0"/>
                  <a:cs typeface="Arial" panose="020B0604020202020204" pitchFamily="34" charset="0"/>
                </a:rPr>
                <a:t> </a:t>
              </a:r>
            </a:p>
          </p:txBody>
        </p:sp>
        <p:pic>
          <p:nvPicPr>
            <p:cNvPr id="6" name="Picture 455">
              <a:extLst>
                <a:ext uri="{FF2B5EF4-FFF2-40B4-BE49-F238E27FC236}">
                  <a16:creationId xmlns:a16="http://schemas.microsoft.com/office/drawing/2014/main" id="{3C1B1C4C-E892-30C4-A875-13EC3D9F09DC}"/>
                </a:ext>
              </a:extLst>
            </p:cNvPr>
            <p:cNvPicPr/>
            <p:nvPr/>
          </p:nvPicPr>
          <p:blipFill>
            <a:blip r:embed="rId2"/>
            <a:stretch>
              <a:fillRect/>
            </a:stretch>
          </p:blipFill>
          <p:spPr>
            <a:xfrm>
              <a:off x="0" y="0"/>
              <a:ext cx="3124581" cy="1374140"/>
            </a:xfrm>
            <a:prstGeom prst="rect">
              <a:avLst/>
            </a:prstGeom>
          </p:spPr>
        </p:pic>
        <p:sp>
          <p:nvSpPr>
            <p:cNvPr id="7" name="Shape 458">
              <a:extLst>
                <a:ext uri="{FF2B5EF4-FFF2-40B4-BE49-F238E27FC236}">
                  <a16:creationId xmlns:a16="http://schemas.microsoft.com/office/drawing/2014/main" id="{94AB9210-11FA-2E1C-5DAF-D80BD8D2E5B6}"/>
                </a:ext>
              </a:extLst>
            </p:cNvPr>
            <p:cNvSpPr/>
            <p:nvPr/>
          </p:nvSpPr>
          <p:spPr>
            <a:xfrm>
              <a:off x="1764030" y="35687"/>
              <a:ext cx="1262380" cy="258445"/>
            </a:xfrm>
            <a:custGeom>
              <a:avLst/>
              <a:gdLst/>
              <a:ahLst/>
              <a:cxnLst/>
              <a:rect l="0" t="0" r="0" b="0"/>
              <a:pathLst>
                <a:path w="1262380" h="258445">
                  <a:moveTo>
                    <a:pt x="0" y="258445"/>
                  </a:moveTo>
                  <a:lnTo>
                    <a:pt x="1262380" y="258445"/>
                  </a:lnTo>
                  <a:lnTo>
                    <a:pt x="1262380" y="0"/>
                  </a:lnTo>
                  <a:lnTo>
                    <a:pt x="0" y="0"/>
                  </a:lnTo>
                  <a:close/>
                </a:path>
              </a:pathLst>
            </a:custGeom>
            <a:ln w="12700" cap="rnd">
              <a:miter lim="127000"/>
            </a:ln>
          </p:spPr>
          <p:style>
            <a:lnRef idx="1">
              <a:srgbClr val="FF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421806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A4234-D3F6-CFC9-6B89-68795600F75C}"/>
              </a:ext>
            </a:extLst>
          </p:cNvPr>
          <p:cNvSpPr>
            <a:spLocks noGrp="1"/>
          </p:cNvSpPr>
          <p:nvPr>
            <p:ph type="title"/>
          </p:nvPr>
        </p:nvSpPr>
        <p:spPr>
          <a:xfrm>
            <a:off x="2259640" y="907774"/>
            <a:ext cx="7672719" cy="706964"/>
          </a:xfrm>
        </p:spPr>
        <p:txBody>
          <a:bodyPr/>
          <a:lstStyle/>
          <a:p>
            <a:r>
              <a:rPr lang="fr-FR" sz="4400" b="1" u="sng"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2.</a:t>
            </a:r>
            <a:r>
              <a:rPr kumimoji="0" lang="fr-FR" sz="4400" b="1" i="0" u="sng" strike="noStrike" kern="1200" cap="none" spc="0" normalizeH="0" baseline="0" noProof="0" dirty="0">
                <a:ln>
                  <a:noFill/>
                </a:ln>
                <a:solidFill>
                  <a:schemeClr val="bg1"/>
                </a:solidFill>
                <a:effectLst/>
                <a:uLnTx/>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3</a:t>
            </a:r>
            <a:r>
              <a:rPr lang="fr-FR" sz="4400" b="1" u="sng"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a:t>
            </a:r>
            <a:r>
              <a:rPr lang="fr-FR" sz="4400" b="1" u="sng"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fr-FR" sz="4400" b="1" u="sng"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Modification des données</a:t>
            </a:r>
            <a:endParaRPr lang="fr-FR" sz="4400" u="sng" dirty="0"/>
          </a:p>
        </p:txBody>
      </p:sp>
      <p:sp>
        <p:nvSpPr>
          <p:cNvPr id="3" name="Espace réservé du contenu 2">
            <a:extLst>
              <a:ext uri="{FF2B5EF4-FFF2-40B4-BE49-F238E27FC236}">
                <a16:creationId xmlns:a16="http://schemas.microsoft.com/office/drawing/2014/main" id="{10E67234-5523-78C2-1C4F-73BCD3D2D10C}"/>
              </a:ext>
            </a:extLst>
          </p:cNvPr>
          <p:cNvSpPr>
            <a:spLocks noGrp="1"/>
          </p:cNvSpPr>
          <p:nvPr>
            <p:ph idx="1"/>
          </p:nvPr>
        </p:nvSpPr>
        <p:spPr>
          <a:xfrm>
            <a:off x="251791" y="2603500"/>
            <a:ext cx="11847443" cy="4254500"/>
          </a:xfrm>
        </p:spPr>
        <p:txBody>
          <a:bodyPr>
            <a:normAutofit fontScale="85000" lnSpcReduction="10000"/>
          </a:bodyPr>
          <a:lstStyle/>
          <a:p>
            <a:pPr marL="342900" marR="259080" lvl="0" indent="-342900" algn="just" rtl="0" fontAlgn="base">
              <a:lnSpc>
                <a:spcPct val="111000"/>
              </a:lnSpc>
              <a:spcAft>
                <a:spcPts val="195"/>
              </a:spcAft>
              <a:buClr>
                <a:srgbClr val="000000"/>
              </a:buClr>
              <a:buSzPts val="1100"/>
              <a:buFont typeface="Arial" panose="020B0604020202020204" pitchFamily="34" charset="0"/>
              <a:buChar char="•"/>
            </a:pP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Vous pouvez modifier le nom sélectionné à partir de cette barre de formule ou bien directement de la cellule où il se trouve (A4).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Après avoir terminé votre modification, appuyez sur la touche </a:t>
            </a:r>
            <a:r>
              <a:rPr lang="fr-FR" sz="4000" b="1" u="none" strike="noStrike" dirty="0">
                <a:solidFill>
                  <a:schemeClr val="tx1">
                    <a:lumMod val="95000"/>
                    <a:lumOff val="5000"/>
                  </a:schemeClr>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Entrer</a:t>
            </a: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Pour supprimer le contenu d'une cellule, cliquez sur la cellule et appuyez sur la touche </a:t>
            </a:r>
            <a:r>
              <a:rPr lang="fr-FR" sz="4000" b="1" u="none" strike="noStrike" dirty="0">
                <a:solidFill>
                  <a:schemeClr val="tx1">
                    <a:lumMod val="95000"/>
                    <a:lumOff val="5000"/>
                  </a:schemeClr>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Suppr</a:t>
            </a: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(ou </a:t>
            </a:r>
            <a:r>
              <a:rPr lang="fr-FR" sz="4000" b="1" u="none" strike="noStrike" dirty="0" err="1">
                <a:solidFill>
                  <a:schemeClr val="tx1">
                    <a:lumMod val="95000"/>
                    <a:lumOff val="5000"/>
                  </a:schemeClr>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del</a:t>
            </a: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ou </a:t>
            </a:r>
            <a:r>
              <a:rPr lang="fr-FR" sz="4000" b="1" u="none" strike="noStrike" dirty="0" err="1">
                <a:solidFill>
                  <a:schemeClr val="tx1">
                    <a:lumMod val="95000"/>
                    <a:lumOff val="5000"/>
                  </a:schemeClr>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delete</a:t>
            </a: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du clavier</a:t>
            </a:r>
            <a:r>
              <a:rPr lang="fr-FR" sz="1800" u="none" strike="noStrike" dirty="0">
                <a:effectLst/>
                <a:uFill>
                  <a:solidFill>
                    <a:srgbClr val="000000"/>
                  </a:solidFill>
                </a:uFill>
                <a:latin typeface="Times New Roman" panose="02020603050405020304" pitchFamily="18" charset="0"/>
                <a:ea typeface="Arial" panose="020B0604020202020204" pitchFamily="34" charset="0"/>
                <a:cs typeface="Arial" panose="020B0604020202020204" pitchFamily="34" charset="0"/>
              </a:rPr>
              <a:t>. </a:t>
            </a:r>
            <a:endParaRPr lang="fr-FR" sz="1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73947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21EB9-A42A-A3FC-4536-317C35E47A3D}"/>
              </a:ext>
            </a:extLst>
          </p:cNvPr>
          <p:cNvSpPr>
            <a:spLocks noGrp="1"/>
          </p:cNvSpPr>
          <p:nvPr>
            <p:ph type="title"/>
          </p:nvPr>
        </p:nvSpPr>
        <p:spPr>
          <a:xfrm>
            <a:off x="516835" y="993912"/>
            <a:ext cx="11065565" cy="686719"/>
          </a:xfrm>
        </p:spPr>
        <p:txBody>
          <a:bodyPr/>
          <a:lstStyle/>
          <a:p>
            <a:pPr algn="ct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2.</a:t>
            </a:r>
            <a:r>
              <a:rPr lang="fr-FR" sz="4000" b="1" u="sng" dirty="0">
                <a:solidFill>
                  <a:schemeClr val="bg1"/>
                </a:solidFill>
                <a:effectLst/>
                <a:latin typeface="Times New Roman" panose="02020603050405020304" pitchFamily="18" charset="0"/>
                <a:ea typeface="Times New Roman" panose="02020603050405020304" pitchFamily="18" charset="0"/>
              </a:rPr>
              <a:t> 4</a:t>
            </a: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a:t>
            </a:r>
            <a:r>
              <a:rPr lang="fr-FR" sz="4000" b="1" u="sng" dirty="0">
                <a:solidFill>
                  <a:schemeClr val="bg1"/>
                </a:solidFill>
                <a:latin typeface="Times New Roman" panose="02020603050405020304" pitchFamily="18" charset="0"/>
                <a:ea typeface="Century Gothic" panose="020B0502020202020204" pitchFamily="34" charset="0"/>
                <a:cs typeface="Arial" panose="020B0604020202020204" pitchFamily="34" charset="0"/>
              </a:rPr>
              <a:t> </a:t>
            </a: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Insertion et suppression de lignes et de colonnes </a:t>
            </a:r>
            <a:br>
              <a:rPr lang="fr-FR" sz="1800" dirty="0">
                <a:effectLst/>
                <a:latin typeface="Calibri" panose="020F0502020204030204" pitchFamily="34" charset="0"/>
                <a:ea typeface="Times New Roman" panose="02020603050405020304" pitchFamily="18"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F5ABAAE7-1F06-3F19-7928-7909B5351D38}"/>
              </a:ext>
            </a:extLst>
          </p:cNvPr>
          <p:cNvSpPr>
            <a:spLocks noGrp="1"/>
          </p:cNvSpPr>
          <p:nvPr>
            <p:ph idx="1"/>
          </p:nvPr>
        </p:nvSpPr>
        <p:spPr>
          <a:xfrm>
            <a:off x="225287" y="2258944"/>
            <a:ext cx="11741426" cy="2604604"/>
          </a:xfrm>
        </p:spPr>
        <p:txBody>
          <a:bodyPr/>
          <a:lstStyle/>
          <a:p>
            <a:pPr marL="0" marR="259080" indent="0">
              <a:lnSpc>
                <a:spcPct val="115000"/>
              </a:lnSpc>
              <a:spcAft>
                <a:spcPts val="1410"/>
              </a:spcAft>
              <a:buNone/>
            </a:pP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peut supprimer toute une ligne de la feuille de calcul sans laisser un espace.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Un clic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gauche</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sur </a:t>
            </a:r>
            <a:r>
              <a:rPr lang="fr-FR" sz="4000"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l’en</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-tête  de la ligne 2. </a:t>
            </a:r>
          </a:p>
          <a:p>
            <a:endParaRPr lang="fr-FR" dirty="0"/>
          </a:p>
        </p:txBody>
      </p:sp>
      <p:pic>
        <p:nvPicPr>
          <p:cNvPr id="4" name="Picture 457">
            <a:extLst>
              <a:ext uri="{FF2B5EF4-FFF2-40B4-BE49-F238E27FC236}">
                <a16:creationId xmlns:a16="http://schemas.microsoft.com/office/drawing/2014/main" id="{851F312A-6409-F340-EA83-E65484DB8B43}"/>
              </a:ext>
            </a:extLst>
          </p:cNvPr>
          <p:cNvPicPr/>
          <p:nvPr/>
        </p:nvPicPr>
        <p:blipFill>
          <a:blip r:embed="rId2"/>
          <a:stretch>
            <a:fillRect/>
          </a:stretch>
        </p:blipFill>
        <p:spPr>
          <a:xfrm>
            <a:off x="3968405" y="5235438"/>
            <a:ext cx="2638425" cy="1257300"/>
          </a:xfrm>
          <a:prstGeom prst="rect">
            <a:avLst/>
          </a:prstGeom>
        </p:spPr>
      </p:pic>
    </p:spTree>
    <p:extLst>
      <p:ext uri="{BB962C8B-B14F-4D97-AF65-F5344CB8AC3E}">
        <p14:creationId xmlns:p14="http://schemas.microsoft.com/office/powerpoint/2010/main" val="133776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F4A10-76E4-5FAA-4458-85EE3992D6EC}"/>
              </a:ext>
            </a:extLst>
          </p:cNvPr>
          <p:cNvSpPr>
            <a:spLocks noGrp="1"/>
          </p:cNvSpPr>
          <p:nvPr>
            <p:ph type="title"/>
          </p:nvPr>
        </p:nvSpPr>
        <p:spPr>
          <a:xfrm>
            <a:off x="569843" y="838200"/>
            <a:ext cx="10946295" cy="706964"/>
          </a:xfrm>
        </p:spPr>
        <p:txBody>
          <a:bodyPr/>
          <a:lstStyle/>
          <a:p>
            <a:pPr algn="ct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2.</a:t>
            </a:r>
            <a:r>
              <a:rPr lang="fr-FR" sz="4000" b="1" u="sng" dirty="0">
                <a:solidFill>
                  <a:schemeClr val="bg1"/>
                </a:solidFill>
                <a:effectLst/>
                <a:latin typeface="Times New Roman" panose="02020603050405020304" pitchFamily="18" charset="0"/>
                <a:ea typeface="Times New Roman" panose="02020603050405020304" pitchFamily="18" charset="0"/>
              </a:rPr>
              <a:t> 4</a:t>
            </a: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a:t>
            </a:r>
            <a:r>
              <a:rPr lang="fr-FR" sz="4000" b="1" u="sng" dirty="0">
                <a:solidFill>
                  <a:schemeClr val="bg1"/>
                </a:solidFill>
                <a:latin typeface="Times New Roman" panose="02020603050405020304" pitchFamily="18" charset="0"/>
                <a:ea typeface="Century Gothic" panose="020B0502020202020204" pitchFamily="34" charset="0"/>
                <a:cs typeface="Arial" panose="020B0604020202020204" pitchFamily="34" charset="0"/>
              </a:rPr>
              <a:t> </a:t>
            </a: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Insertion et suppression de lignes et de colonnes</a:t>
            </a:r>
            <a:endParaRPr lang="fr-FR" sz="4000" dirty="0"/>
          </a:p>
        </p:txBody>
      </p:sp>
      <p:sp>
        <p:nvSpPr>
          <p:cNvPr id="3" name="Espace réservé du contenu 2">
            <a:extLst>
              <a:ext uri="{FF2B5EF4-FFF2-40B4-BE49-F238E27FC236}">
                <a16:creationId xmlns:a16="http://schemas.microsoft.com/office/drawing/2014/main" id="{77B6ED4A-6DC0-126F-58FF-4CDEC586F7B9}"/>
              </a:ext>
            </a:extLst>
          </p:cNvPr>
          <p:cNvSpPr>
            <a:spLocks noGrp="1"/>
          </p:cNvSpPr>
          <p:nvPr>
            <p:ph idx="1"/>
          </p:nvPr>
        </p:nvSpPr>
        <p:spPr>
          <a:xfrm>
            <a:off x="172278" y="2319130"/>
            <a:ext cx="11873948" cy="2199861"/>
          </a:xfrm>
        </p:spPr>
        <p:txBody>
          <a:bodyPr>
            <a:normAutofit lnSpcReduction="10000"/>
          </a:bodyPr>
          <a:lstStyle/>
          <a:p>
            <a:pPr marL="342900" marR="259080" lvl="0" indent="-342900" algn="just" rtl="0" fontAlgn="base">
              <a:lnSpc>
                <a:spcPct val="111000"/>
              </a:lnSpc>
              <a:spcAft>
                <a:spcPts val="20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Clic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droit</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sur cet en-tête 2. Sélectionnez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Supprimer</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dans le menu qui apparaît.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La ligne de « </a:t>
            </a:r>
            <a:r>
              <a:rPr lang="fr-FR" sz="4000" u="none" strike="noStrike" dirty="0" err="1">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Reggad</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 passe à la ligne 2. </a:t>
            </a:r>
          </a:p>
          <a:p>
            <a:endParaRPr lang="fr-FR" dirty="0"/>
          </a:p>
        </p:txBody>
      </p:sp>
      <p:grpSp>
        <p:nvGrpSpPr>
          <p:cNvPr id="6" name="Group 8485">
            <a:extLst>
              <a:ext uri="{FF2B5EF4-FFF2-40B4-BE49-F238E27FC236}">
                <a16:creationId xmlns:a16="http://schemas.microsoft.com/office/drawing/2014/main" id="{B1F3587C-1328-7BED-8D11-A9A1EAA435C3}"/>
              </a:ext>
            </a:extLst>
          </p:cNvPr>
          <p:cNvGrpSpPr/>
          <p:nvPr/>
        </p:nvGrpSpPr>
        <p:grpSpPr>
          <a:xfrm>
            <a:off x="1855304" y="4518991"/>
            <a:ext cx="8481391" cy="1881809"/>
            <a:chOff x="0" y="0"/>
            <a:chExt cx="4405630" cy="1676400"/>
          </a:xfrm>
        </p:grpSpPr>
        <p:pic>
          <p:nvPicPr>
            <p:cNvPr id="7" name="Picture 585">
              <a:extLst>
                <a:ext uri="{FF2B5EF4-FFF2-40B4-BE49-F238E27FC236}">
                  <a16:creationId xmlns:a16="http://schemas.microsoft.com/office/drawing/2014/main" id="{BF9C75B0-59AD-E8D4-F710-31EF1FFD4709}"/>
                </a:ext>
              </a:extLst>
            </p:cNvPr>
            <p:cNvPicPr/>
            <p:nvPr/>
          </p:nvPicPr>
          <p:blipFill>
            <a:blip r:embed="rId2"/>
            <a:stretch>
              <a:fillRect/>
            </a:stretch>
          </p:blipFill>
          <p:spPr>
            <a:xfrm>
              <a:off x="0" y="0"/>
              <a:ext cx="1814576" cy="1673225"/>
            </a:xfrm>
            <a:prstGeom prst="rect">
              <a:avLst/>
            </a:prstGeom>
          </p:spPr>
        </p:pic>
        <p:pic>
          <p:nvPicPr>
            <p:cNvPr id="8" name="Picture 587">
              <a:extLst>
                <a:ext uri="{FF2B5EF4-FFF2-40B4-BE49-F238E27FC236}">
                  <a16:creationId xmlns:a16="http://schemas.microsoft.com/office/drawing/2014/main" id="{38078C08-9FCF-5DBB-0303-FF48280866C8}"/>
                </a:ext>
              </a:extLst>
            </p:cNvPr>
            <p:cNvPicPr/>
            <p:nvPr/>
          </p:nvPicPr>
          <p:blipFill>
            <a:blip r:embed="rId3"/>
            <a:stretch>
              <a:fillRect/>
            </a:stretch>
          </p:blipFill>
          <p:spPr>
            <a:xfrm>
              <a:off x="1814830" y="571500"/>
              <a:ext cx="2590800" cy="1104900"/>
            </a:xfrm>
            <a:prstGeom prst="rect">
              <a:avLst/>
            </a:prstGeom>
          </p:spPr>
        </p:pic>
      </p:grpSp>
    </p:spTree>
    <p:extLst>
      <p:ext uri="{BB962C8B-B14F-4D97-AF65-F5344CB8AC3E}">
        <p14:creationId xmlns:p14="http://schemas.microsoft.com/office/powerpoint/2010/main" val="97355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15225-26FE-28A6-5AA1-44C3D515C048}"/>
              </a:ext>
            </a:extLst>
          </p:cNvPr>
          <p:cNvSpPr>
            <a:spLocks noGrp="1"/>
          </p:cNvSpPr>
          <p:nvPr>
            <p:ph type="title"/>
          </p:nvPr>
        </p:nvSpPr>
        <p:spPr>
          <a:xfrm>
            <a:off x="781878" y="973668"/>
            <a:ext cx="10243931" cy="706964"/>
          </a:xfrm>
        </p:spPr>
        <p:txBody>
          <a:bodyPr/>
          <a:lstStyle/>
          <a:p>
            <a:pPr algn="ct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2.</a:t>
            </a:r>
            <a:r>
              <a:rPr lang="fr-FR" sz="4000" b="1" u="sng" dirty="0">
                <a:solidFill>
                  <a:schemeClr val="bg1"/>
                </a:solidFill>
                <a:effectLst/>
                <a:latin typeface="Times New Roman" panose="02020603050405020304" pitchFamily="18" charset="0"/>
                <a:ea typeface="Times New Roman" panose="02020603050405020304" pitchFamily="18" charset="0"/>
              </a:rPr>
              <a:t> 4</a:t>
            </a: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a:t>
            </a:r>
            <a:r>
              <a:rPr lang="fr-FR" sz="4000" b="1" u="sng" dirty="0">
                <a:solidFill>
                  <a:schemeClr val="bg1"/>
                </a:solidFill>
                <a:latin typeface="Times New Roman" panose="02020603050405020304" pitchFamily="18" charset="0"/>
                <a:ea typeface="Century Gothic" panose="020B0502020202020204" pitchFamily="34" charset="0"/>
                <a:cs typeface="Arial" panose="020B0604020202020204" pitchFamily="34" charset="0"/>
              </a:rPr>
              <a:t> </a:t>
            </a:r>
            <a:r>
              <a:rPr lang="fr-FR" sz="40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Insertion et suppression de lignes et de colonnes</a:t>
            </a:r>
            <a:endParaRPr lang="fr-FR" sz="4000" dirty="0"/>
          </a:p>
        </p:txBody>
      </p:sp>
      <p:sp>
        <p:nvSpPr>
          <p:cNvPr id="3" name="Espace réservé du contenu 2">
            <a:extLst>
              <a:ext uri="{FF2B5EF4-FFF2-40B4-BE49-F238E27FC236}">
                <a16:creationId xmlns:a16="http://schemas.microsoft.com/office/drawing/2014/main" id="{5BE67F94-6CED-705E-890F-0AD07BB94E44}"/>
              </a:ext>
            </a:extLst>
          </p:cNvPr>
          <p:cNvSpPr>
            <a:spLocks noGrp="1"/>
          </p:cNvSpPr>
          <p:nvPr>
            <p:ph idx="1"/>
          </p:nvPr>
        </p:nvSpPr>
        <p:spPr>
          <a:xfrm>
            <a:off x="65847" y="2325205"/>
            <a:ext cx="9250017" cy="4254500"/>
          </a:xfrm>
        </p:spPr>
        <p:txBody>
          <a:bodyPr>
            <a:normAutofit fontScale="85000" lnSpcReduction="20000"/>
          </a:bodyPr>
          <a:lstStyle/>
          <a:p>
            <a:pPr marL="0" marR="259080" indent="0">
              <a:lnSpc>
                <a:spcPct val="115000"/>
              </a:lnSpc>
              <a:spcAft>
                <a:spcPts val="1415"/>
              </a:spcAft>
              <a:buNone/>
            </a:pP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veut maintenant ajouter une ligne dans la feuille de calcul.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Clic droit sur l’en</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-tête de la ligne 3 par exemple. </a:t>
            </a:r>
          </a:p>
          <a:p>
            <a:pPr marL="342900" marR="259080" lvl="0" indent="-342900" algn="just" fontAlgn="base">
              <a:lnSpc>
                <a:spcPct val="111000"/>
              </a:lnSpc>
              <a:spcAft>
                <a:spcPts val="13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Sélectionnez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Insertion</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dans le menu qui apparaît. </a:t>
            </a:r>
          </a:p>
          <a:p>
            <a:pPr marL="342900" marR="259080" lvl="0" indent="-342900" algn="just" fontAlgn="base">
              <a:lnSpc>
                <a:spcPct val="111000"/>
              </a:lnSpc>
              <a:spcAft>
                <a:spcPts val="95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Une ligne vide sera insérer sur l’en</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-tête 3, dans laquelle vous pouvez rajouter de contenu. </a:t>
            </a:r>
          </a:p>
          <a:p>
            <a:endParaRPr lang="fr-FR" dirty="0"/>
          </a:p>
        </p:txBody>
      </p:sp>
      <p:pic>
        <p:nvPicPr>
          <p:cNvPr id="4" name="Picture 589">
            <a:extLst>
              <a:ext uri="{FF2B5EF4-FFF2-40B4-BE49-F238E27FC236}">
                <a16:creationId xmlns:a16="http://schemas.microsoft.com/office/drawing/2014/main" id="{5247C186-A15E-38C9-C05D-4D3C4F8BD704}"/>
              </a:ext>
            </a:extLst>
          </p:cNvPr>
          <p:cNvPicPr/>
          <p:nvPr/>
        </p:nvPicPr>
        <p:blipFill>
          <a:blip r:embed="rId2"/>
          <a:stretch>
            <a:fillRect/>
          </a:stretch>
        </p:blipFill>
        <p:spPr>
          <a:xfrm>
            <a:off x="9183757" y="2796209"/>
            <a:ext cx="2849217" cy="3525078"/>
          </a:xfrm>
          <a:prstGeom prst="rect">
            <a:avLst/>
          </a:prstGeom>
        </p:spPr>
      </p:pic>
    </p:spTree>
    <p:extLst>
      <p:ext uri="{BB962C8B-B14F-4D97-AF65-F5344CB8AC3E}">
        <p14:creationId xmlns:p14="http://schemas.microsoft.com/office/powerpoint/2010/main" val="161920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16C9A-222A-4E09-3771-B3639935F99F}"/>
              </a:ext>
            </a:extLst>
          </p:cNvPr>
          <p:cNvSpPr>
            <a:spLocks noGrp="1"/>
          </p:cNvSpPr>
          <p:nvPr>
            <p:ph type="title"/>
          </p:nvPr>
        </p:nvSpPr>
        <p:spPr>
          <a:xfrm>
            <a:off x="2174364" y="838200"/>
            <a:ext cx="7843272" cy="706964"/>
          </a:xfrm>
        </p:spPr>
        <p:txBody>
          <a:bodyPr/>
          <a:lstStyle/>
          <a:p>
            <a:r>
              <a:rPr lang="fr-FR" sz="44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2.</a:t>
            </a:r>
            <a:r>
              <a:rPr lang="fr-FR" sz="4400" b="1" u="sng"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5</a:t>
            </a:r>
            <a:r>
              <a:rPr lang="fr-FR" sz="44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a:t>
            </a:r>
            <a:r>
              <a:rPr lang="fr-FR" sz="4400" b="1" u="sng" kern="0" dirty="0">
                <a:solidFill>
                  <a:schemeClr val="bg1"/>
                </a:solidFill>
                <a:latin typeface="Times New Roman" panose="02020603050405020304" pitchFamily="18" charset="0"/>
                <a:ea typeface="Century Gothic" panose="020B0502020202020204" pitchFamily="34" charset="0"/>
                <a:cs typeface="Times New Roman" panose="02020603050405020304" pitchFamily="18" charset="0"/>
              </a:rPr>
              <a:t> </a:t>
            </a:r>
            <a:r>
              <a:rPr lang="fr-FR" sz="44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Sauvegarder votre travail </a:t>
            </a:r>
            <a:endParaRPr lang="fr-FR" sz="4400" b="1" u="sng"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56224A1-96E2-9248-B4B5-3385895A896E}"/>
              </a:ext>
            </a:extLst>
          </p:cNvPr>
          <p:cNvSpPr>
            <a:spLocks noGrp="1"/>
          </p:cNvSpPr>
          <p:nvPr>
            <p:ph idx="1"/>
          </p:nvPr>
        </p:nvSpPr>
        <p:spPr>
          <a:xfrm>
            <a:off x="119270" y="2275371"/>
            <a:ext cx="11854069" cy="3158020"/>
          </a:xfrm>
        </p:spPr>
        <p:txBody>
          <a:bodyPr>
            <a:normAutofit/>
          </a:bodyPr>
          <a:lstStyle/>
          <a:p>
            <a:pPr marL="0" marR="259080" indent="0">
              <a:lnSpc>
                <a:spcPct val="115000"/>
              </a:lnSpc>
              <a:spcAft>
                <a:spcPts val="1410"/>
              </a:spcAft>
              <a:buNone/>
            </a:pPr>
            <a:r>
              <a:rPr lang="fr-FR" sz="4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 vous souhaitez conserver votre travail afin de pouvoir le consulter à nouveau ou le modifier à l'avenir, vous devez le </a:t>
            </a:r>
            <a:r>
              <a:rPr lang="fr-FR" sz="4000" b="1" dirty="0">
                <a:solidFill>
                  <a:schemeClr val="tx1">
                    <a:lumMod val="95000"/>
                    <a:lumOff val="5000"/>
                  </a:schemeClr>
                </a:solidFill>
                <a:effectLst/>
                <a:latin typeface="Times New Roman" panose="02020603050405020304" pitchFamily="18" charset="0"/>
                <a:ea typeface="Century Gothic" panose="020B0502020202020204" pitchFamily="34" charset="0"/>
                <a:cs typeface="Times New Roman" panose="02020603050405020304" pitchFamily="18" charset="0"/>
              </a:rPr>
              <a:t>sauvegarder</a:t>
            </a:r>
            <a:r>
              <a:rPr lang="fr-FR" sz="4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Cliquez sur </a:t>
            </a:r>
            <a:r>
              <a:rPr lang="fr-FR" sz="4000" b="1" u="none" strike="noStrike" dirty="0">
                <a:solidFill>
                  <a:schemeClr val="tx1">
                    <a:lumMod val="95000"/>
                    <a:lumOff val="5000"/>
                  </a:schemeClr>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Fichier</a:t>
            </a:r>
            <a:r>
              <a:rPr lang="fr-FR" sz="4000" u="none" strike="noStrike" dirty="0">
                <a:solidFill>
                  <a:schemeClr val="tx1">
                    <a:lumMod val="95000"/>
                    <a:lumOff val="5000"/>
                  </a:schemeClr>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dans les onglets en haut de la fenêtre. </a:t>
            </a:r>
          </a:p>
          <a:p>
            <a:endParaRPr lang="fr-FR" dirty="0"/>
          </a:p>
        </p:txBody>
      </p:sp>
      <p:pic>
        <p:nvPicPr>
          <p:cNvPr id="4" name="Picture 591">
            <a:extLst>
              <a:ext uri="{FF2B5EF4-FFF2-40B4-BE49-F238E27FC236}">
                <a16:creationId xmlns:a16="http://schemas.microsoft.com/office/drawing/2014/main" id="{2AA166EF-22EF-2497-7E4D-802157D12D1B}"/>
              </a:ext>
            </a:extLst>
          </p:cNvPr>
          <p:cNvPicPr/>
          <p:nvPr/>
        </p:nvPicPr>
        <p:blipFill>
          <a:blip r:embed="rId2"/>
          <a:stretch>
            <a:fillRect/>
          </a:stretch>
        </p:blipFill>
        <p:spPr>
          <a:xfrm>
            <a:off x="1444487" y="5194852"/>
            <a:ext cx="9303026" cy="1484244"/>
          </a:xfrm>
          <a:prstGeom prst="rect">
            <a:avLst/>
          </a:prstGeom>
        </p:spPr>
      </p:pic>
    </p:spTree>
    <p:extLst>
      <p:ext uri="{BB962C8B-B14F-4D97-AF65-F5344CB8AC3E}">
        <p14:creationId xmlns:p14="http://schemas.microsoft.com/office/powerpoint/2010/main" val="26377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00B05-105E-7DBF-4F54-9FAA3F8EA373}"/>
              </a:ext>
            </a:extLst>
          </p:cNvPr>
          <p:cNvSpPr>
            <a:spLocks noGrp="1"/>
          </p:cNvSpPr>
          <p:nvPr>
            <p:ph type="title"/>
          </p:nvPr>
        </p:nvSpPr>
        <p:spPr>
          <a:xfrm>
            <a:off x="3943529" y="742122"/>
            <a:ext cx="4304942" cy="1097536"/>
          </a:xfrm>
        </p:spPr>
        <p:txBody>
          <a:bodyPr/>
          <a:lstStyle/>
          <a:p>
            <a:r>
              <a:rPr lang="fr-FR" sz="4800" b="1" u="sng" dirty="0">
                <a:effectLst/>
                <a:latin typeface="Times New Roman" panose="02020603050405020304" pitchFamily="18" charset="0"/>
                <a:ea typeface="Times New Roman" panose="02020603050405020304" pitchFamily="18" charset="0"/>
                <a:cs typeface="Arial" panose="020B0604020202020204" pitchFamily="34" charset="0"/>
              </a:rPr>
              <a:t>1. </a:t>
            </a:r>
            <a:r>
              <a:rPr lang="fr-FR" sz="4800" b="1" u="sng"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Définition</a:t>
            </a:r>
            <a:r>
              <a:rPr lang="fr-FR" sz="4800" b="1" u="sng" dirty="0">
                <a:effectLst/>
                <a:latin typeface="Times New Roman" panose="02020603050405020304" pitchFamily="18" charset="0"/>
                <a:ea typeface="Times New Roman" panose="02020603050405020304" pitchFamily="18" charset="0"/>
                <a:cs typeface="Arial" panose="020B0604020202020204" pitchFamily="34" charset="0"/>
              </a:rPr>
              <a:t> :</a:t>
            </a:r>
            <a:r>
              <a:rPr lang="fr-FR" sz="4800" b="1" dirty="0">
                <a:effectLst/>
                <a:latin typeface="Times New Roman" panose="02020603050405020304" pitchFamily="18" charset="0"/>
                <a:ea typeface="Times New Roman" panose="02020603050405020304" pitchFamily="18" charset="0"/>
                <a:cs typeface="Arial" panose="020B0604020202020204" pitchFamily="34" charset="0"/>
              </a:rPr>
              <a:t> </a:t>
            </a:r>
            <a:br>
              <a:rPr lang="fr-FR" sz="4800" dirty="0">
                <a:effectLst/>
                <a:latin typeface="Calibri" panose="020F0502020204030204" pitchFamily="34" charset="0"/>
                <a:ea typeface="Times New Roman" panose="02020603050405020304" pitchFamily="18"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71F05F5F-0F38-D43E-2C7E-4762A9BF01C6}"/>
              </a:ext>
            </a:extLst>
          </p:cNvPr>
          <p:cNvSpPr>
            <a:spLocks noGrp="1"/>
          </p:cNvSpPr>
          <p:nvPr>
            <p:ph idx="1"/>
          </p:nvPr>
        </p:nvSpPr>
        <p:spPr>
          <a:xfrm>
            <a:off x="410817" y="2523986"/>
            <a:ext cx="11423374" cy="4334014"/>
          </a:xfrm>
        </p:spPr>
        <p:txBody>
          <a:bodyPr>
            <a:normAutofit/>
          </a:bodyPr>
          <a:lstStyle/>
          <a:p>
            <a:pPr marL="0" marR="8890" indent="0">
              <a:lnSpc>
                <a:spcPct val="115000"/>
              </a:lnSpc>
              <a:spcAft>
                <a:spcPts val="1000"/>
              </a:spcAft>
              <a:buNone/>
            </a:pPr>
            <a:r>
              <a:rPr lang="fr-FR"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logiciel Excel est un logiciel de recueil et d'exploitation permettant le calcul, la synthèse et l'analyse de données chiffrées ou textuelles , conçu par la société Microsoft,. </a:t>
            </a:r>
          </a:p>
          <a:p>
            <a:endParaRPr lang="fr-FR" dirty="0"/>
          </a:p>
        </p:txBody>
      </p:sp>
    </p:spTree>
    <p:extLst>
      <p:ext uri="{BB962C8B-B14F-4D97-AF65-F5344CB8AC3E}">
        <p14:creationId xmlns:p14="http://schemas.microsoft.com/office/powerpoint/2010/main" val="397098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7545F-B552-2FA5-2CFE-6817E2AE0DC2}"/>
              </a:ext>
            </a:extLst>
          </p:cNvPr>
          <p:cNvSpPr>
            <a:spLocks noGrp="1"/>
          </p:cNvSpPr>
          <p:nvPr>
            <p:ph type="title"/>
          </p:nvPr>
        </p:nvSpPr>
        <p:spPr>
          <a:xfrm>
            <a:off x="2175372" y="867651"/>
            <a:ext cx="7299932" cy="706964"/>
          </a:xfrm>
        </p:spPr>
        <p:txBody>
          <a:bodyPr/>
          <a:lstStyle/>
          <a:p>
            <a:r>
              <a:rPr lang="fr-FR" sz="40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2.</a:t>
            </a:r>
            <a:r>
              <a:rPr lang="fr-FR" sz="4000" b="1" u="sng"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5</a:t>
            </a:r>
            <a:r>
              <a:rPr lang="fr-FR" sz="40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a:t>
            </a:r>
            <a:r>
              <a:rPr lang="fr-FR" sz="4000" b="1" u="sng" kern="0" dirty="0">
                <a:solidFill>
                  <a:schemeClr val="bg1"/>
                </a:solidFill>
                <a:latin typeface="Times New Roman" panose="02020603050405020304" pitchFamily="18" charset="0"/>
                <a:ea typeface="Century Gothic" panose="020B0502020202020204" pitchFamily="34" charset="0"/>
                <a:cs typeface="Times New Roman" panose="02020603050405020304" pitchFamily="18" charset="0"/>
              </a:rPr>
              <a:t> </a:t>
            </a:r>
            <a:r>
              <a:rPr lang="fr-FR" sz="40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Sauvegarder votre travail </a:t>
            </a:r>
            <a:endParaRPr lang="fr-FR" sz="4000" dirty="0"/>
          </a:p>
        </p:txBody>
      </p:sp>
      <p:sp>
        <p:nvSpPr>
          <p:cNvPr id="3" name="Espace réservé du contenu 2">
            <a:extLst>
              <a:ext uri="{FF2B5EF4-FFF2-40B4-BE49-F238E27FC236}">
                <a16:creationId xmlns:a16="http://schemas.microsoft.com/office/drawing/2014/main" id="{881B2E29-EFDB-5B26-9FC9-C29B661984DC}"/>
              </a:ext>
            </a:extLst>
          </p:cNvPr>
          <p:cNvSpPr>
            <a:spLocks noGrp="1"/>
          </p:cNvSpPr>
          <p:nvPr>
            <p:ph idx="1"/>
          </p:nvPr>
        </p:nvSpPr>
        <p:spPr>
          <a:xfrm>
            <a:off x="119270" y="2603499"/>
            <a:ext cx="11834191" cy="3876813"/>
          </a:xfrm>
        </p:spPr>
        <p:txBody>
          <a:bodyPr>
            <a:normAutofit fontScale="85000" lnSpcReduction="20000"/>
          </a:bodyPr>
          <a:lstStyle/>
          <a:p>
            <a:pPr marL="342900" marR="259080" lvl="0" indent="-342900" algn="just" rtl="0" fontAlgn="base">
              <a:lnSpc>
                <a:spcPct val="111000"/>
              </a:lnSpc>
              <a:spcAft>
                <a:spcPts val="125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Cliquez sur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Enregistrer </a:t>
            </a:r>
            <a:r>
              <a:rPr lang="fr-FR" sz="4000"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dans le menu qui s’apparait.</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259080" lvl="0" indent="-342900" algn="just" fontAlgn="base">
              <a:lnSpc>
                <a:spcPct val="111000"/>
              </a:lnSpc>
              <a:spcAft>
                <a:spcPts val="125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Sur la fenêtre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d’enregistrement</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fr-FR" sz="4000"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qui va s’apparaitre</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Entrez le nom de document de votre choix dans le champ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Nom de </a:t>
            </a:r>
            <a:r>
              <a:rPr lang="fr-FR" sz="4000" b="1" dirty="0">
                <a:solidFill>
                  <a:schemeClr val="tx1"/>
                </a:solidFill>
                <a:effectLst/>
                <a:latin typeface="Times New Roman" panose="02020603050405020304" pitchFamily="18" charset="0"/>
                <a:ea typeface="Century Gothic" panose="020B0502020202020204" pitchFamily="34" charset="0"/>
                <a:cs typeface="Times New Roman" panose="02020603050405020304" pitchFamily="18" charset="0"/>
              </a:rPr>
              <a:t>Fichier.</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Choisissez un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emplacement</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où vous souhaitez enregistrer le fichier. </a:t>
            </a:r>
          </a:p>
          <a:p>
            <a:endParaRPr lang="fr-FR" dirty="0"/>
          </a:p>
        </p:txBody>
      </p:sp>
    </p:spTree>
    <p:extLst>
      <p:ext uri="{BB962C8B-B14F-4D97-AF65-F5344CB8AC3E}">
        <p14:creationId xmlns:p14="http://schemas.microsoft.com/office/powerpoint/2010/main" val="122335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337B-153A-07A5-7EAD-DD3572642D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0BA9A8-0903-5872-053F-4053E1663BAD}"/>
              </a:ext>
            </a:extLst>
          </p:cNvPr>
          <p:cNvSpPr>
            <a:spLocks noGrp="1"/>
          </p:cNvSpPr>
          <p:nvPr>
            <p:ph type="title"/>
          </p:nvPr>
        </p:nvSpPr>
        <p:spPr>
          <a:xfrm>
            <a:off x="2677946" y="838200"/>
            <a:ext cx="6836107" cy="706964"/>
          </a:xfrm>
        </p:spPr>
        <p:txBody>
          <a:bodyPr/>
          <a:lstStyle/>
          <a:p>
            <a:r>
              <a:rPr lang="fr-FR" sz="40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2.</a:t>
            </a:r>
            <a:r>
              <a:rPr lang="fr-FR" sz="4000" b="1" u="sng"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5</a:t>
            </a:r>
            <a:r>
              <a:rPr lang="fr-FR" sz="40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a:t>
            </a:r>
            <a:r>
              <a:rPr lang="fr-FR" sz="4000" b="1" u="sng" kern="0" dirty="0">
                <a:solidFill>
                  <a:schemeClr val="bg1"/>
                </a:solidFill>
                <a:latin typeface="Times New Roman" panose="02020603050405020304" pitchFamily="18" charset="0"/>
                <a:ea typeface="Century Gothic" panose="020B0502020202020204" pitchFamily="34" charset="0"/>
                <a:cs typeface="Times New Roman" panose="02020603050405020304" pitchFamily="18" charset="0"/>
              </a:rPr>
              <a:t> </a:t>
            </a:r>
            <a:r>
              <a:rPr lang="fr-FR" sz="4000" b="1" u="sng" kern="0" dirty="0">
                <a:solidFill>
                  <a:schemeClr val="bg1"/>
                </a:solidFill>
                <a:effectLst/>
                <a:latin typeface="Times New Roman" panose="02020603050405020304" pitchFamily="18" charset="0"/>
                <a:ea typeface="Century Gothic" panose="020B0502020202020204" pitchFamily="34" charset="0"/>
                <a:cs typeface="Times New Roman" panose="02020603050405020304" pitchFamily="18" charset="0"/>
              </a:rPr>
              <a:t>Sauvegarder votre travail </a:t>
            </a:r>
            <a:endParaRPr lang="fr-FR" sz="4000" dirty="0"/>
          </a:p>
        </p:txBody>
      </p:sp>
      <p:sp>
        <p:nvSpPr>
          <p:cNvPr id="3" name="Espace réservé du contenu 2">
            <a:extLst>
              <a:ext uri="{FF2B5EF4-FFF2-40B4-BE49-F238E27FC236}">
                <a16:creationId xmlns:a16="http://schemas.microsoft.com/office/drawing/2014/main" id="{F7EC3AD8-4DDE-1888-DB08-430E4B58330E}"/>
              </a:ext>
            </a:extLst>
          </p:cNvPr>
          <p:cNvSpPr>
            <a:spLocks noGrp="1"/>
          </p:cNvSpPr>
          <p:nvPr>
            <p:ph idx="1"/>
          </p:nvPr>
        </p:nvSpPr>
        <p:spPr>
          <a:xfrm>
            <a:off x="145774" y="2305878"/>
            <a:ext cx="12046226" cy="4552122"/>
          </a:xfrm>
        </p:spPr>
        <p:txBody>
          <a:bodyPr>
            <a:normAutofit fontScale="92500" lnSpcReduction="10000"/>
          </a:bodyPr>
          <a:lstStyle/>
          <a:p>
            <a:pPr marR="259080">
              <a:lnSpc>
                <a:spcPct val="115000"/>
              </a:lnSpc>
              <a:spcAft>
                <a:spcPts val="141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R="259080">
              <a:lnSpc>
                <a:spcPct val="115000"/>
              </a:lnSpc>
              <a:spcAft>
                <a:spcPts val="1410"/>
              </a:spcAft>
            </a:pPr>
            <a:endParaRPr lang="fr-FR" dirty="0">
              <a:latin typeface="Times New Roman" panose="02020603050405020304" pitchFamily="18" charset="0"/>
              <a:ea typeface="Times New Roman" panose="02020603050405020304" pitchFamily="18" charset="0"/>
              <a:cs typeface="Arial" panose="020B0604020202020204" pitchFamily="34" charset="0"/>
            </a:endParaRPr>
          </a:p>
          <a:p>
            <a:pPr marL="0" marR="259080" indent="0">
              <a:lnSpc>
                <a:spcPct val="115000"/>
              </a:lnSpc>
              <a:spcAft>
                <a:spcPts val="1410"/>
              </a:spcAft>
              <a:buNone/>
            </a:pP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Microsoft ajoutera une </a:t>
            </a:r>
            <a:r>
              <a:rPr lang="fr-FR" sz="4000" b="1" dirty="0">
                <a:solidFill>
                  <a:schemeClr val="tx1"/>
                </a:solidFill>
                <a:effectLst/>
                <a:latin typeface="Times New Roman" panose="02020603050405020304" pitchFamily="18" charset="0"/>
                <a:ea typeface="Century Gothic" panose="020B0502020202020204" pitchFamily="34" charset="0"/>
                <a:cs typeface="Times New Roman" panose="02020603050405020304" pitchFamily="18" charset="0"/>
              </a:rPr>
              <a:t>extension</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au nom que vous choisissez (.xlsx). Cela montre que le fichier est une feuille de calcul créée à l'aide de Microsoft Excel. </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Cliquez sur le bouton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Enregistrer</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Cela enregistre le document et ferme la fenêtre d'enregistrement. </a:t>
            </a:r>
          </a:p>
          <a:p>
            <a:endParaRPr lang="fr-FR" dirty="0"/>
          </a:p>
        </p:txBody>
      </p:sp>
      <p:pic>
        <p:nvPicPr>
          <p:cNvPr id="4" name="Picture 730">
            <a:extLst>
              <a:ext uri="{FF2B5EF4-FFF2-40B4-BE49-F238E27FC236}">
                <a16:creationId xmlns:a16="http://schemas.microsoft.com/office/drawing/2014/main" id="{30D3AA92-4567-2618-711A-8B9FFD7BD31E}"/>
              </a:ext>
            </a:extLst>
          </p:cNvPr>
          <p:cNvPicPr/>
          <p:nvPr/>
        </p:nvPicPr>
        <p:blipFill>
          <a:blip r:embed="rId2"/>
          <a:stretch>
            <a:fillRect/>
          </a:stretch>
        </p:blipFill>
        <p:spPr>
          <a:xfrm>
            <a:off x="5910470" y="6019800"/>
            <a:ext cx="3273287" cy="712304"/>
          </a:xfrm>
          <a:prstGeom prst="rect">
            <a:avLst/>
          </a:prstGeom>
        </p:spPr>
      </p:pic>
      <p:pic>
        <p:nvPicPr>
          <p:cNvPr id="5" name="Picture 593">
            <a:extLst>
              <a:ext uri="{FF2B5EF4-FFF2-40B4-BE49-F238E27FC236}">
                <a16:creationId xmlns:a16="http://schemas.microsoft.com/office/drawing/2014/main" id="{ED3E4560-7BC9-A5F7-8C77-B1FF5967C8FC}"/>
              </a:ext>
            </a:extLst>
          </p:cNvPr>
          <p:cNvPicPr/>
          <p:nvPr/>
        </p:nvPicPr>
        <p:blipFill>
          <a:blip r:embed="rId3"/>
          <a:stretch>
            <a:fillRect/>
          </a:stretch>
        </p:blipFill>
        <p:spPr>
          <a:xfrm>
            <a:off x="1656522" y="2504661"/>
            <a:ext cx="7209182" cy="924339"/>
          </a:xfrm>
          <a:prstGeom prst="rect">
            <a:avLst/>
          </a:prstGeom>
        </p:spPr>
      </p:pic>
    </p:spTree>
    <p:extLst>
      <p:ext uri="{BB962C8B-B14F-4D97-AF65-F5344CB8AC3E}">
        <p14:creationId xmlns:p14="http://schemas.microsoft.com/office/powerpoint/2010/main" val="316234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B4858-1292-2842-C795-211213770544}"/>
              </a:ext>
            </a:extLst>
          </p:cNvPr>
          <p:cNvSpPr>
            <a:spLocks noGrp="1"/>
          </p:cNvSpPr>
          <p:nvPr>
            <p:ph type="title"/>
          </p:nvPr>
        </p:nvSpPr>
        <p:spPr>
          <a:xfrm>
            <a:off x="1154954" y="834887"/>
            <a:ext cx="8761413" cy="1099930"/>
          </a:xfrm>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Les formules de calcul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5B6ACE71-CA78-AEEE-6B2C-5FE0F0965AF5}"/>
              </a:ext>
            </a:extLst>
          </p:cNvPr>
          <p:cNvSpPr>
            <a:spLocks noGrp="1"/>
          </p:cNvSpPr>
          <p:nvPr>
            <p:ph idx="1"/>
          </p:nvPr>
        </p:nvSpPr>
        <p:spPr>
          <a:xfrm>
            <a:off x="0" y="2351708"/>
            <a:ext cx="12085983" cy="4506291"/>
          </a:xfrm>
        </p:spPr>
        <p:txBody>
          <a:bodyPr>
            <a:normAutofit lnSpcReduction="10000"/>
          </a:bodyPr>
          <a:lstStyle/>
          <a:p>
            <a:pPr marL="0" marR="719455" indent="0">
              <a:lnSpc>
                <a:spcPct val="102000"/>
              </a:lnSpc>
              <a:spcAft>
                <a:spcPts val="1175"/>
              </a:spcAft>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écrire une formule, commencez par un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ajoutez ensuite un nombre, puis un opérateur (par exemple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puis un autre nombre, et ainsi de suite, en ajoutant des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lorsque c'est nécessaire. </a:t>
            </a:r>
          </a:p>
          <a:p>
            <a:pPr marL="0" marR="719455" indent="0">
              <a:lnSpc>
                <a:spcPct val="102000"/>
              </a:lnSpc>
              <a:spcAft>
                <a:spcPts val="965"/>
              </a:spcAft>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 exemple : </a:t>
            </a:r>
          </a:p>
          <a:p>
            <a:pPr marL="1270" marR="186055" indent="-5080">
              <a:lnSpc>
                <a:spcPct val="107000"/>
              </a:lnSpc>
              <a:spcAft>
                <a:spcPts val="485"/>
              </a:spcAft>
            </a:pP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=50+15</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600" i="1" kern="100" dirty="0">
                <a:solidFill>
                  <a:srgbClr val="888888"/>
                </a:solidFill>
                <a:effectLst/>
                <a:latin typeface="Times New Roman" panose="02020603050405020304" pitchFamily="18" charset="0"/>
                <a:ea typeface="Cambria" panose="02040503050406030204" pitchFamily="18" charset="0"/>
                <a:cs typeface="Times New Roman" panose="02020603050405020304" pitchFamily="18" charset="0"/>
              </a:rPr>
              <a:t>(le résultat affiché sera : 65)</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270" marR="186055" indent="-5080">
              <a:lnSpc>
                <a:spcPct val="107000"/>
              </a:lnSpc>
              <a:spcAft>
                <a:spcPts val="25"/>
              </a:spcAft>
            </a:pP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=(50+15)^2/5</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600" i="1" kern="100" dirty="0">
                <a:solidFill>
                  <a:srgbClr val="888888"/>
                </a:solidFill>
                <a:effectLst/>
                <a:latin typeface="Times New Roman" panose="02020603050405020304" pitchFamily="18" charset="0"/>
                <a:ea typeface="Cambria" panose="02040503050406030204" pitchFamily="18" charset="0"/>
                <a:cs typeface="Times New Roman" panose="02020603050405020304" pitchFamily="18" charset="0"/>
              </a:rPr>
              <a:t>(le résultat affiché sera : 845)</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fr-FR" dirty="0"/>
          </a:p>
        </p:txBody>
      </p:sp>
    </p:spTree>
    <p:extLst>
      <p:ext uri="{BB962C8B-B14F-4D97-AF65-F5344CB8AC3E}">
        <p14:creationId xmlns:p14="http://schemas.microsoft.com/office/powerpoint/2010/main" val="370890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8647F-1229-FCA9-97BE-CC0957395C7D}"/>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Les formules de calcul</a:t>
            </a:r>
            <a:endParaRPr lang="fr-FR" sz="4000" dirty="0"/>
          </a:p>
        </p:txBody>
      </p:sp>
      <p:sp>
        <p:nvSpPr>
          <p:cNvPr id="3" name="Espace réservé du contenu 2">
            <a:extLst>
              <a:ext uri="{FF2B5EF4-FFF2-40B4-BE49-F238E27FC236}">
                <a16:creationId xmlns:a16="http://schemas.microsoft.com/office/drawing/2014/main" id="{4A13B1E2-E52A-6C2F-DFED-77813BE5428F}"/>
              </a:ext>
            </a:extLst>
          </p:cNvPr>
          <p:cNvSpPr>
            <a:spLocks noGrp="1"/>
          </p:cNvSpPr>
          <p:nvPr>
            <p:ph idx="1"/>
          </p:nvPr>
        </p:nvSpPr>
        <p:spPr>
          <a:xfrm>
            <a:off x="198784" y="2345635"/>
            <a:ext cx="11688416" cy="4512365"/>
          </a:xfrm>
        </p:spPr>
        <p:txBody>
          <a:bodyPr>
            <a:normAutofit lnSpcReduction="10000"/>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Voici la liste des opérateurs utiles pour vos calculs :</a:t>
            </a:r>
          </a:p>
          <a:p>
            <a:pPr marL="0" indent="0">
              <a:buNone/>
            </a:pPr>
            <a:endPar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 savez maintenant comment écrire une formule en entrant directement les nombres dans la formule. Mais dans la plupart des cas, vous devrez entrer les références aux cellules contenant ces nombres au lieu d'entrer directement les nombres. </a:t>
            </a:r>
          </a:p>
          <a:p>
            <a:endParaRPr lang="fr-FR"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grpSp>
        <p:nvGrpSpPr>
          <p:cNvPr id="4" name="Group 23476">
            <a:extLst>
              <a:ext uri="{FF2B5EF4-FFF2-40B4-BE49-F238E27FC236}">
                <a16:creationId xmlns:a16="http://schemas.microsoft.com/office/drawing/2014/main" id="{7B0AA0D2-500B-80B2-155E-A4D525F417EA}"/>
              </a:ext>
            </a:extLst>
          </p:cNvPr>
          <p:cNvGrpSpPr/>
          <p:nvPr/>
        </p:nvGrpSpPr>
        <p:grpSpPr>
          <a:xfrm>
            <a:off x="3419061" y="2928730"/>
            <a:ext cx="4121425" cy="1298713"/>
            <a:chOff x="0" y="0"/>
            <a:chExt cx="1385837" cy="657225"/>
          </a:xfrm>
        </p:grpSpPr>
        <p:pic>
          <p:nvPicPr>
            <p:cNvPr id="5" name="Picture 2516">
              <a:extLst>
                <a:ext uri="{FF2B5EF4-FFF2-40B4-BE49-F238E27FC236}">
                  <a16:creationId xmlns:a16="http://schemas.microsoft.com/office/drawing/2014/main" id="{728FE9B0-F86E-DB58-8026-9256A151664D}"/>
                </a:ext>
              </a:extLst>
            </p:cNvPr>
            <p:cNvPicPr/>
            <p:nvPr/>
          </p:nvPicPr>
          <p:blipFill>
            <a:blip r:embed="rId2"/>
            <a:stretch>
              <a:fillRect/>
            </a:stretch>
          </p:blipFill>
          <p:spPr>
            <a:xfrm>
              <a:off x="353060" y="0"/>
              <a:ext cx="1032777" cy="657225"/>
            </a:xfrm>
            <a:prstGeom prst="rect">
              <a:avLst/>
            </a:prstGeom>
          </p:spPr>
        </p:pic>
        <p:sp>
          <p:nvSpPr>
            <p:cNvPr id="6" name="Shape 2686">
              <a:extLst>
                <a:ext uri="{FF2B5EF4-FFF2-40B4-BE49-F238E27FC236}">
                  <a16:creationId xmlns:a16="http://schemas.microsoft.com/office/drawing/2014/main" id="{10BE8D6F-B05D-AE31-83AF-971166E640D8}"/>
                </a:ext>
              </a:extLst>
            </p:cNvPr>
            <p:cNvSpPr/>
            <p:nvPr/>
          </p:nvSpPr>
          <p:spPr>
            <a:xfrm>
              <a:off x="0" y="471043"/>
              <a:ext cx="265430" cy="76200"/>
            </a:xfrm>
            <a:custGeom>
              <a:avLst/>
              <a:gdLst/>
              <a:ahLst/>
              <a:cxnLst/>
              <a:rect l="0" t="0" r="0" b="0"/>
              <a:pathLst>
                <a:path w="265430" h="76200">
                  <a:moveTo>
                    <a:pt x="189230" y="0"/>
                  </a:moveTo>
                  <a:lnTo>
                    <a:pt x="252730" y="31750"/>
                  </a:lnTo>
                  <a:lnTo>
                    <a:pt x="265430" y="38100"/>
                  </a:lnTo>
                  <a:lnTo>
                    <a:pt x="252730" y="44450"/>
                  </a:lnTo>
                  <a:lnTo>
                    <a:pt x="189230" y="76200"/>
                  </a:lnTo>
                  <a:lnTo>
                    <a:pt x="189230" y="44450"/>
                  </a:lnTo>
                  <a:lnTo>
                    <a:pt x="2540" y="44450"/>
                  </a:lnTo>
                  <a:lnTo>
                    <a:pt x="0" y="41910"/>
                  </a:lnTo>
                  <a:lnTo>
                    <a:pt x="0" y="34925"/>
                  </a:lnTo>
                  <a:lnTo>
                    <a:pt x="2540" y="31750"/>
                  </a:lnTo>
                  <a:lnTo>
                    <a:pt x="189230" y="31750"/>
                  </a:lnTo>
                  <a:lnTo>
                    <a:pt x="18923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82233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ADB7A-86D4-C683-26B2-ED346E258BC2}"/>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Les formules de calcul</a:t>
            </a:r>
            <a:endParaRPr lang="fr-FR" sz="4000" dirty="0"/>
          </a:p>
        </p:txBody>
      </p:sp>
      <p:sp>
        <p:nvSpPr>
          <p:cNvPr id="3" name="Espace réservé du contenu 2">
            <a:extLst>
              <a:ext uri="{FF2B5EF4-FFF2-40B4-BE49-F238E27FC236}">
                <a16:creationId xmlns:a16="http://schemas.microsoft.com/office/drawing/2014/main" id="{278348A0-8181-EBC6-3EA5-4D1515680ECD}"/>
              </a:ext>
            </a:extLst>
          </p:cNvPr>
          <p:cNvSpPr>
            <a:spLocks noGrp="1"/>
          </p:cNvSpPr>
          <p:nvPr>
            <p:ph idx="1"/>
          </p:nvPr>
        </p:nvSpPr>
        <p:spPr>
          <a:xfrm>
            <a:off x="265043" y="2372139"/>
            <a:ext cx="11781183" cy="4485861"/>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L'exemple suivant vous permettra de mieux comprendre l'utilité d'entrer des références aux cellules au lieu des nombres. </a:t>
            </a:r>
          </a:p>
          <a:p>
            <a:endParaRPr lang="fr-FR" dirty="0"/>
          </a:p>
        </p:txBody>
      </p:sp>
      <p:pic>
        <p:nvPicPr>
          <p:cNvPr id="4" name="Picture 855">
            <a:extLst>
              <a:ext uri="{FF2B5EF4-FFF2-40B4-BE49-F238E27FC236}">
                <a16:creationId xmlns:a16="http://schemas.microsoft.com/office/drawing/2014/main" id="{A4518648-3E98-E7D8-54E6-8F2A558CBF3A}"/>
              </a:ext>
            </a:extLst>
          </p:cNvPr>
          <p:cNvPicPr/>
          <p:nvPr/>
        </p:nvPicPr>
        <p:blipFill>
          <a:blip r:embed="rId2"/>
          <a:stretch>
            <a:fillRect/>
          </a:stretch>
        </p:blipFill>
        <p:spPr>
          <a:xfrm>
            <a:off x="3458817" y="3988903"/>
            <a:ext cx="6045063" cy="2491409"/>
          </a:xfrm>
          <a:prstGeom prst="rect">
            <a:avLst/>
          </a:prstGeom>
        </p:spPr>
      </p:pic>
    </p:spTree>
    <p:extLst>
      <p:ext uri="{BB962C8B-B14F-4D97-AF65-F5344CB8AC3E}">
        <p14:creationId xmlns:p14="http://schemas.microsoft.com/office/powerpoint/2010/main" val="364410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D1902-59F2-DE13-61BA-9C10CA1F3BA0}"/>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Les formules de calcul</a:t>
            </a:r>
            <a:endParaRPr lang="fr-FR" sz="4000" dirty="0"/>
          </a:p>
        </p:txBody>
      </p:sp>
      <p:sp>
        <p:nvSpPr>
          <p:cNvPr id="3" name="Espace réservé du contenu 2">
            <a:extLst>
              <a:ext uri="{FF2B5EF4-FFF2-40B4-BE49-F238E27FC236}">
                <a16:creationId xmlns:a16="http://schemas.microsoft.com/office/drawing/2014/main" id="{A92AF614-1816-0655-F7FD-1B3F9D01503D}"/>
              </a:ext>
            </a:extLst>
          </p:cNvPr>
          <p:cNvSpPr>
            <a:spLocks noGrp="1"/>
          </p:cNvSpPr>
          <p:nvPr>
            <p:ph idx="1"/>
          </p:nvPr>
        </p:nvSpPr>
        <p:spPr>
          <a:xfrm>
            <a:off x="172278" y="2775778"/>
            <a:ext cx="11847444" cy="2366065"/>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 vous pouvez le voir dans la formule affichée juste au-dessus, les nombres ont été entrés directement dans la formule </a:t>
            </a:r>
            <a:r>
              <a:rPr lang="fr-FR" sz="40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=200*80%</a:t>
            </a: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1911126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CA648-67A1-92C2-DFAD-30399BE8DFCF}"/>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Les formules de calcul</a:t>
            </a:r>
            <a:endParaRPr lang="fr-FR" sz="4000" dirty="0"/>
          </a:p>
        </p:txBody>
      </p:sp>
      <p:sp>
        <p:nvSpPr>
          <p:cNvPr id="3" name="Espace réservé du contenu 2">
            <a:extLst>
              <a:ext uri="{FF2B5EF4-FFF2-40B4-BE49-F238E27FC236}">
                <a16:creationId xmlns:a16="http://schemas.microsoft.com/office/drawing/2014/main" id="{B5FA6DED-D91B-34D9-01FD-97B80A4E254F}"/>
              </a:ext>
            </a:extLst>
          </p:cNvPr>
          <p:cNvSpPr>
            <a:spLocks noGrp="1"/>
          </p:cNvSpPr>
          <p:nvPr>
            <p:ph idx="1"/>
          </p:nvPr>
        </p:nvSpPr>
        <p:spPr>
          <a:xfrm>
            <a:off x="225287" y="2332383"/>
            <a:ext cx="11767929" cy="4525617"/>
          </a:xfrm>
        </p:spPr>
        <p:txBody>
          <a:bodyPr>
            <a:normAutofit/>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problème avec cette méthode est que si vous changez maintenant les valeurs des cellules A2 ou B2, il faudra penser à modifier la formule à chaque changement, ce qui n'est vraiment pas pratique : </a:t>
            </a:r>
          </a:p>
          <a:p>
            <a:endParaRPr lang="fr-FR" dirty="0"/>
          </a:p>
        </p:txBody>
      </p:sp>
      <p:pic>
        <p:nvPicPr>
          <p:cNvPr id="4" name="Picture 910">
            <a:extLst>
              <a:ext uri="{FF2B5EF4-FFF2-40B4-BE49-F238E27FC236}">
                <a16:creationId xmlns:a16="http://schemas.microsoft.com/office/drawing/2014/main" id="{74D877F0-444E-5B03-487E-50DFEBC830DA}"/>
              </a:ext>
            </a:extLst>
          </p:cNvPr>
          <p:cNvPicPr/>
          <p:nvPr/>
        </p:nvPicPr>
        <p:blipFill>
          <a:blip r:embed="rId2"/>
          <a:stretch>
            <a:fillRect/>
          </a:stretch>
        </p:blipFill>
        <p:spPr>
          <a:xfrm>
            <a:off x="6902312" y="4374874"/>
            <a:ext cx="4933950" cy="1790700"/>
          </a:xfrm>
          <a:prstGeom prst="rect">
            <a:avLst/>
          </a:prstGeom>
        </p:spPr>
      </p:pic>
    </p:spTree>
    <p:extLst>
      <p:ext uri="{BB962C8B-B14F-4D97-AF65-F5344CB8AC3E}">
        <p14:creationId xmlns:p14="http://schemas.microsoft.com/office/powerpoint/2010/main" val="86874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C38F3-1741-EC83-54A9-1C55D6F9C6EC}"/>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Les formules de calcul</a:t>
            </a:r>
            <a:endParaRPr lang="fr-FR" sz="4000" dirty="0"/>
          </a:p>
        </p:txBody>
      </p:sp>
      <p:sp>
        <p:nvSpPr>
          <p:cNvPr id="3" name="Espace réservé du contenu 2">
            <a:extLst>
              <a:ext uri="{FF2B5EF4-FFF2-40B4-BE49-F238E27FC236}">
                <a16:creationId xmlns:a16="http://schemas.microsoft.com/office/drawing/2014/main" id="{A1CDA1DE-554F-29A5-B9A9-739F66CD8054}"/>
              </a:ext>
            </a:extLst>
          </p:cNvPr>
          <p:cNvSpPr>
            <a:spLocks noGrp="1"/>
          </p:cNvSpPr>
          <p:nvPr>
            <p:ph idx="1"/>
          </p:nvPr>
        </p:nvSpPr>
        <p:spPr>
          <a:xfrm>
            <a:off x="145774" y="2603500"/>
            <a:ext cx="11860696" cy="4102100"/>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 au contraire, vous entrez les références aux cellules au lieu d'entrer les nombres dans la formule, le problème ne se pose plus. La formule devient alors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=A2*B2</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p>
          <a:p>
            <a:endParaRPr lang="fr-FR" dirty="0"/>
          </a:p>
        </p:txBody>
      </p:sp>
      <p:pic>
        <p:nvPicPr>
          <p:cNvPr id="4" name="Picture 912">
            <a:extLst>
              <a:ext uri="{FF2B5EF4-FFF2-40B4-BE49-F238E27FC236}">
                <a16:creationId xmlns:a16="http://schemas.microsoft.com/office/drawing/2014/main" id="{2A49F5FF-13B0-DA8A-B83C-2FA245987885}"/>
              </a:ext>
            </a:extLst>
          </p:cNvPr>
          <p:cNvPicPr/>
          <p:nvPr/>
        </p:nvPicPr>
        <p:blipFill>
          <a:blip r:embed="rId2"/>
          <a:stretch>
            <a:fillRect/>
          </a:stretch>
        </p:blipFill>
        <p:spPr>
          <a:xfrm>
            <a:off x="3054626" y="4492487"/>
            <a:ext cx="6082748" cy="2213113"/>
          </a:xfrm>
          <a:prstGeom prst="rect">
            <a:avLst/>
          </a:prstGeom>
        </p:spPr>
      </p:pic>
    </p:spTree>
    <p:extLst>
      <p:ext uri="{BB962C8B-B14F-4D97-AF65-F5344CB8AC3E}">
        <p14:creationId xmlns:p14="http://schemas.microsoft.com/office/powerpoint/2010/main" val="2338419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8ED7F-12A9-F6D2-9577-0F622ABDE842}"/>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Les formules de calcul</a:t>
            </a:r>
            <a:endParaRPr lang="fr-FR" sz="4000" dirty="0"/>
          </a:p>
        </p:txBody>
      </p:sp>
      <p:sp>
        <p:nvSpPr>
          <p:cNvPr id="5" name="ZoneTexte 4">
            <a:extLst>
              <a:ext uri="{FF2B5EF4-FFF2-40B4-BE49-F238E27FC236}">
                <a16:creationId xmlns:a16="http://schemas.microsoft.com/office/drawing/2014/main" id="{783C7586-34F8-7D79-A9CB-014424D18D62}"/>
              </a:ext>
            </a:extLst>
          </p:cNvPr>
          <p:cNvSpPr txBox="1"/>
          <p:nvPr/>
        </p:nvSpPr>
        <p:spPr>
          <a:xfrm>
            <a:off x="172278" y="2459407"/>
            <a:ext cx="11847444" cy="1939185"/>
          </a:xfrm>
          <a:prstGeom prst="rect">
            <a:avLst/>
          </a:prstGeom>
          <a:noFill/>
        </p:spPr>
        <p:txBody>
          <a:bodyPr wrap="square">
            <a:spAutoFit/>
          </a:bodyPr>
          <a:lstStyle/>
          <a:p>
            <a:pPr marL="1270" marR="719455" indent="-5080">
              <a:lnSpc>
                <a:spcPct val="102000"/>
              </a:lnSpc>
              <a:spcAft>
                <a:spcPts val="25"/>
              </a:spcAft>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faisant cela, lorsque vous modifierez les cellules A2 ou B2, le résultat de la formule sera automatiquement recalculé : </a:t>
            </a:r>
          </a:p>
        </p:txBody>
      </p:sp>
      <p:pic>
        <p:nvPicPr>
          <p:cNvPr id="6" name="Picture 914">
            <a:extLst>
              <a:ext uri="{FF2B5EF4-FFF2-40B4-BE49-F238E27FC236}">
                <a16:creationId xmlns:a16="http://schemas.microsoft.com/office/drawing/2014/main" id="{6E27484E-3F8D-9972-48E9-8955AD27B010}"/>
              </a:ext>
            </a:extLst>
          </p:cNvPr>
          <p:cNvPicPr>
            <a:picLocks noGrp="1"/>
          </p:cNvPicPr>
          <p:nvPr>
            <p:ph idx="1"/>
          </p:nvPr>
        </p:nvPicPr>
        <p:blipFill>
          <a:blip r:embed="rId2"/>
          <a:stretch>
            <a:fillRect/>
          </a:stretch>
        </p:blipFill>
        <p:spPr>
          <a:xfrm>
            <a:off x="2690191" y="4520046"/>
            <a:ext cx="6811617" cy="2049117"/>
          </a:xfrm>
          <a:prstGeom prst="rect">
            <a:avLst/>
          </a:prstGeom>
        </p:spPr>
      </p:pic>
    </p:spTree>
    <p:extLst>
      <p:ext uri="{BB962C8B-B14F-4D97-AF65-F5344CB8AC3E}">
        <p14:creationId xmlns:p14="http://schemas.microsoft.com/office/powerpoint/2010/main" val="275614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69C62-7440-A5C2-D6E6-C095D057324F}"/>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08144DAD-FE4C-8456-4468-DF2F68DA76F3}"/>
              </a:ext>
            </a:extLst>
          </p:cNvPr>
          <p:cNvSpPr>
            <a:spLocks noGrp="1"/>
          </p:cNvSpPr>
          <p:nvPr>
            <p:ph idx="1"/>
          </p:nvPr>
        </p:nvSpPr>
        <p:spPr>
          <a:xfrm>
            <a:off x="172278" y="2411895"/>
            <a:ext cx="11714922" cy="4346713"/>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 nous l'avons vu à la leçon précédente, la recopie fonctionne également très bien avec les formules : </a:t>
            </a:r>
          </a:p>
          <a:p>
            <a:endParaRPr lang="fr-FR" dirty="0"/>
          </a:p>
        </p:txBody>
      </p:sp>
      <p:pic>
        <p:nvPicPr>
          <p:cNvPr id="7" name="Picture 984">
            <a:extLst>
              <a:ext uri="{FF2B5EF4-FFF2-40B4-BE49-F238E27FC236}">
                <a16:creationId xmlns:a16="http://schemas.microsoft.com/office/drawing/2014/main" id="{8CD17077-D388-E2CB-8ADC-6B9E58B840DA}"/>
              </a:ext>
            </a:extLst>
          </p:cNvPr>
          <p:cNvPicPr/>
          <p:nvPr/>
        </p:nvPicPr>
        <p:blipFill>
          <a:blip r:embed="rId2"/>
          <a:stretch>
            <a:fillRect/>
          </a:stretch>
        </p:blipFill>
        <p:spPr>
          <a:xfrm>
            <a:off x="2762043" y="3949148"/>
            <a:ext cx="6667914" cy="2606536"/>
          </a:xfrm>
          <a:prstGeom prst="rect">
            <a:avLst/>
          </a:prstGeom>
        </p:spPr>
      </p:pic>
    </p:spTree>
    <p:extLst>
      <p:ext uri="{BB962C8B-B14F-4D97-AF65-F5344CB8AC3E}">
        <p14:creationId xmlns:p14="http://schemas.microsoft.com/office/powerpoint/2010/main" val="313656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CEA367-7758-0F32-87E0-AE1FE1532A89}"/>
              </a:ext>
            </a:extLst>
          </p:cNvPr>
          <p:cNvSpPr>
            <a:spLocks noGrp="1"/>
          </p:cNvSpPr>
          <p:nvPr>
            <p:ph type="title"/>
          </p:nvPr>
        </p:nvSpPr>
        <p:spPr>
          <a:xfrm>
            <a:off x="2908852" y="821635"/>
            <a:ext cx="6374296" cy="1090359"/>
          </a:xfrm>
        </p:spPr>
        <p:txBody>
          <a:bodyPr>
            <a:normAutofit fontScale="90000"/>
          </a:bodyPr>
          <a:lstStyle/>
          <a:p>
            <a:r>
              <a:rPr lang="fr-FR" sz="4900" b="1" u="sng"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fr-FR" sz="49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Lancement</a:t>
            </a:r>
            <a:r>
              <a:rPr lang="fr-FR" sz="4900" b="1" u="sng" dirty="0">
                <a:effectLst/>
                <a:latin typeface="Times New Roman" panose="02020603050405020304" pitchFamily="18" charset="0"/>
                <a:ea typeface="Times New Roman" panose="02020603050405020304" pitchFamily="18" charset="0"/>
                <a:cs typeface="Times New Roman" panose="02020603050405020304" pitchFamily="18" charset="0"/>
              </a:rPr>
              <a:t> d’Excel</a:t>
            </a:r>
            <a:b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11828220-07DA-808E-2F1F-77F8675F12C7}"/>
              </a:ext>
            </a:extLst>
          </p:cNvPr>
          <p:cNvSpPr>
            <a:spLocks noGrp="1"/>
          </p:cNvSpPr>
          <p:nvPr>
            <p:ph idx="1"/>
          </p:nvPr>
        </p:nvSpPr>
        <p:spPr>
          <a:xfrm>
            <a:off x="371061" y="2349317"/>
            <a:ext cx="11224591" cy="4023360"/>
          </a:xfrm>
        </p:spPr>
        <p:txBody>
          <a:bodyPr>
            <a:normAutofit fontScale="40000" lnSpcReduction="20000"/>
          </a:bodyPr>
          <a:lstStyle/>
          <a:p>
            <a:pPr marL="0" indent="0" algn="just">
              <a:lnSpc>
                <a:spcPct val="150000"/>
              </a:lnSpc>
              <a:spcAft>
                <a:spcPts val="1000"/>
              </a:spcAft>
              <a:buNone/>
            </a:pP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existe </a:t>
            </a:r>
            <a:r>
              <a:rPr lang="fr-FR" sz="10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plusieurs possibilités</a:t>
            </a: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pour lancer l’</a:t>
            </a:r>
            <a:r>
              <a:rPr lang="fr-FR" sz="10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Excel </a:t>
            </a:r>
            <a:endPar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 le </a:t>
            </a:r>
            <a:r>
              <a:rPr lang="fr-FR" sz="10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bouton situé sur le bureau</a:t>
            </a: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effectuez </a:t>
            </a:r>
            <a:r>
              <a:rPr lang="fr-FR" sz="10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 double clic</a:t>
            </a: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0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 le raccourci</a:t>
            </a: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situé sur le bureau.</a:t>
            </a:r>
            <a:r>
              <a:rPr lang="fr-FR" sz="1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r>
              <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 le menu Démarrer de Windows </a:t>
            </a:r>
            <a:r>
              <a:rPr lang="fr-FR" sz="10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782257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C8292-C255-8122-3AF9-09793C8555BF}"/>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a:t>
            </a:r>
            <a:endParaRPr lang="fr-FR" sz="4000" dirty="0"/>
          </a:p>
        </p:txBody>
      </p:sp>
      <p:sp>
        <p:nvSpPr>
          <p:cNvPr id="3" name="Espace réservé du contenu 2">
            <a:extLst>
              <a:ext uri="{FF2B5EF4-FFF2-40B4-BE49-F238E27FC236}">
                <a16:creationId xmlns:a16="http://schemas.microsoft.com/office/drawing/2014/main" id="{D4B98D17-05AA-2B29-C27B-93BD86EB2E3D}"/>
              </a:ext>
            </a:extLst>
          </p:cNvPr>
          <p:cNvSpPr>
            <a:spLocks noGrp="1"/>
          </p:cNvSpPr>
          <p:nvPr>
            <p:ph idx="1"/>
          </p:nvPr>
        </p:nvSpPr>
        <p:spPr>
          <a:xfrm>
            <a:off x="212035" y="2464904"/>
            <a:ext cx="11873947" cy="4393096"/>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formule de départ (à la ligne 2) est </a:t>
            </a:r>
            <a:r>
              <a:rPr lang="fr-FR" sz="40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=A2*B2</a:t>
            </a: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après recopie, la formule à la ligne 6 est </a:t>
            </a:r>
            <a:r>
              <a:rPr lang="fr-FR" sz="40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=A6*B6</a:t>
            </a: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p>
          <a:p>
            <a:endParaRPr lang="fr-FR" dirty="0"/>
          </a:p>
        </p:txBody>
      </p:sp>
      <p:pic>
        <p:nvPicPr>
          <p:cNvPr id="4" name="Picture 986">
            <a:extLst>
              <a:ext uri="{FF2B5EF4-FFF2-40B4-BE49-F238E27FC236}">
                <a16:creationId xmlns:a16="http://schemas.microsoft.com/office/drawing/2014/main" id="{87A0F3C5-C7B5-AF92-E9EC-525A9FC860CA}"/>
              </a:ext>
            </a:extLst>
          </p:cNvPr>
          <p:cNvPicPr/>
          <p:nvPr/>
        </p:nvPicPr>
        <p:blipFill>
          <a:blip r:embed="rId2"/>
          <a:stretch>
            <a:fillRect/>
          </a:stretch>
        </p:blipFill>
        <p:spPr>
          <a:xfrm>
            <a:off x="2961861" y="3986419"/>
            <a:ext cx="6268278" cy="2493893"/>
          </a:xfrm>
          <a:prstGeom prst="rect">
            <a:avLst/>
          </a:prstGeom>
        </p:spPr>
      </p:pic>
    </p:spTree>
    <p:extLst>
      <p:ext uri="{BB962C8B-B14F-4D97-AF65-F5344CB8AC3E}">
        <p14:creationId xmlns:p14="http://schemas.microsoft.com/office/powerpoint/2010/main" val="3607280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DD30B-8780-11C7-674A-08CDBBAA160E}"/>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a:t>
            </a:r>
            <a:endParaRPr lang="fr-FR" sz="4000" dirty="0"/>
          </a:p>
        </p:txBody>
      </p:sp>
      <p:sp>
        <p:nvSpPr>
          <p:cNvPr id="3" name="Espace réservé du contenu 2">
            <a:extLst>
              <a:ext uri="{FF2B5EF4-FFF2-40B4-BE49-F238E27FC236}">
                <a16:creationId xmlns:a16="http://schemas.microsoft.com/office/drawing/2014/main" id="{2D7807DA-50BA-AA52-1743-CD08C8DF6922}"/>
              </a:ext>
            </a:extLst>
          </p:cNvPr>
          <p:cNvSpPr>
            <a:spLocks noGrp="1"/>
          </p:cNvSpPr>
          <p:nvPr>
            <p:ph idx="1"/>
          </p:nvPr>
        </p:nvSpPr>
        <p:spPr>
          <a:xfrm>
            <a:off x="198784" y="2385391"/>
            <a:ext cx="11820938" cy="4472609"/>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illustrer ceci, le montant de la cellule B9 doit maintenant être divisé en 3 parts. La formule devient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=A2*B2/B9</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celle-ci est ensuite recopiée : </a:t>
            </a:r>
          </a:p>
          <a:p>
            <a:endParaRPr lang="fr-FR" dirty="0"/>
          </a:p>
        </p:txBody>
      </p:sp>
      <p:pic>
        <p:nvPicPr>
          <p:cNvPr id="4" name="Picture 1021">
            <a:extLst>
              <a:ext uri="{FF2B5EF4-FFF2-40B4-BE49-F238E27FC236}">
                <a16:creationId xmlns:a16="http://schemas.microsoft.com/office/drawing/2014/main" id="{97E3DA92-2161-8D51-0E5E-5032317F3C13}"/>
              </a:ext>
            </a:extLst>
          </p:cNvPr>
          <p:cNvPicPr/>
          <p:nvPr/>
        </p:nvPicPr>
        <p:blipFill>
          <a:blip r:embed="rId2"/>
          <a:stretch>
            <a:fillRect/>
          </a:stretch>
        </p:blipFill>
        <p:spPr>
          <a:xfrm>
            <a:off x="2621961" y="4170660"/>
            <a:ext cx="6974584" cy="2552700"/>
          </a:xfrm>
          <a:prstGeom prst="rect">
            <a:avLst/>
          </a:prstGeom>
        </p:spPr>
      </p:pic>
    </p:spTree>
    <p:extLst>
      <p:ext uri="{BB962C8B-B14F-4D97-AF65-F5344CB8AC3E}">
        <p14:creationId xmlns:p14="http://schemas.microsoft.com/office/powerpoint/2010/main" val="1572191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83B49-A549-513B-E527-3601C68723E3}"/>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a:t>
            </a:r>
            <a:endParaRPr lang="fr-FR" sz="4000" dirty="0"/>
          </a:p>
        </p:txBody>
      </p:sp>
      <p:sp>
        <p:nvSpPr>
          <p:cNvPr id="3" name="Espace réservé du contenu 2">
            <a:extLst>
              <a:ext uri="{FF2B5EF4-FFF2-40B4-BE49-F238E27FC236}">
                <a16:creationId xmlns:a16="http://schemas.microsoft.com/office/drawing/2014/main" id="{E9CE529B-E43C-4544-D44B-B13F2A19FB83}"/>
              </a:ext>
            </a:extLst>
          </p:cNvPr>
          <p:cNvSpPr>
            <a:spLocks noGrp="1"/>
          </p:cNvSpPr>
          <p:nvPr>
            <p:ph idx="1"/>
          </p:nvPr>
        </p:nvSpPr>
        <p:spPr>
          <a:xfrm>
            <a:off x="119270" y="2411896"/>
            <a:ext cx="11873947" cy="4320208"/>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Contrairement aux apparences, la recopie a fonctionné tout à fait normalement : </a:t>
            </a:r>
          </a:p>
          <a:p>
            <a:pPr marL="0" indent="0">
              <a:buNone/>
            </a:pPr>
            <a:endParaRPr lang="fr-FR" dirty="0"/>
          </a:p>
        </p:txBody>
      </p:sp>
      <p:pic>
        <p:nvPicPr>
          <p:cNvPr id="4" name="Picture 1023">
            <a:extLst>
              <a:ext uri="{FF2B5EF4-FFF2-40B4-BE49-F238E27FC236}">
                <a16:creationId xmlns:a16="http://schemas.microsoft.com/office/drawing/2014/main" id="{BBF5EF7A-1500-FF99-A46C-0F92607B5427}"/>
              </a:ext>
            </a:extLst>
          </p:cNvPr>
          <p:cNvPicPr/>
          <p:nvPr/>
        </p:nvPicPr>
        <p:blipFill>
          <a:blip r:embed="rId2"/>
          <a:stretch>
            <a:fillRect/>
          </a:stretch>
        </p:blipFill>
        <p:spPr>
          <a:xfrm>
            <a:off x="2769703" y="3851413"/>
            <a:ext cx="6771861" cy="2787926"/>
          </a:xfrm>
          <a:prstGeom prst="rect">
            <a:avLst/>
          </a:prstGeom>
        </p:spPr>
      </p:pic>
    </p:spTree>
    <p:extLst>
      <p:ext uri="{BB962C8B-B14F-4D97-AF65-F5344CB8AC3E}">
        <p14:creationId xmlns:p14="http://schemas.microsoft.com/office/powerpoint/2010/main" val="226604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0EA64-D7D5-6D4A-3D72-9672C614CA64}"/>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a:t>
            </a:r>
            <a:endParaRPr lang="fr-FR" sz="4000" dirty="0"/>
          </a:p>
        </p:txBody>
      </p:sp>
      <p:sp>
        <p:nvSpPr>
          <p:cNvPr id="3" name="Espace réservé du contenu 2">
            <a:extLst>
              <a:ext uri="{FF2B5EF4-FFF2-40B4-BE49-F238E27FC236}">
                <a16:creationId xmlns:a16="http://schemas.microsoft.com/office/drawing/2014/main" id="{002B744E-80B0-50FB-1DD2-4E87D0E01B68}"/>
              </a:ext>
            </a:extLst>
          </p:cNvPr>
          <p:cNvSpPr>
            <a:spLocks noGrp="1"/>
          </p:cNvSpPr>
          <p:nvPr>
            <p:ph idx="1"/>
          </p:nvPr>
        </p:nvSpPr>
        <p:spPr>
          <a:xfrm>
            <a:off x="172278" y="2279374"/>
            <a:ext cx="11860696" cy="4578626"/>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problème qui se pose ici est que (on peut le voir en double-cliquant sur la cellule C6) la cellule B9 a été décalée lors de la recopie : </a:t>
            </a:r>
          </a:p>
          <a:p>
            <a:endParaRPr lang="fr-FR" dirty="0"/>
          </a:p>
        </p:txBody>
      </p:sp>
      <p:pic>
        <p:nvPicPr>
          <p:cNvPr id="4" name="Picture 1060">
            <a:extLst>
              <a:ext uri="{FF2B5EF4-FFF2-40B4-BE49-F238E27FC236}">
                <a16:creationId xmlns:a16="http://schemas.microsoft.com/office/drawing/2014/main" id="{55C16622-D2CF-AD89-67E7-111C86543A5E}"/>
              </a:ext>
            </a:extLst>
          </p:cNvPr>
          <p:cNvPicPr/>
          <p:nvPr/>
        </p:nvPicPr>
        <p:blipFill>
          <a:blip r:embed="rId2"/>
          <a:stretch>
            <a:fillRect/>
          </a:stretch>
        </p:blipFill>
        <p:spPr>
          <a:xfrm>
            <a:off x="2133600" y="3631095"/>
            <a:ext cx="7050157" cy="3008244"/>
          </a:xfrm>
          <a:prstGeom prst="rect">
            <a:avLst/>
          </a:prstGeom>
        </p:spPr>
      </p:pic>
    </p:spTree>
    <p:extLst>
      <p:ext uri="{BB962C8B-B14F-4D97-AF65-F5344CB8AC3E}">
        <p14:creationId xmlns:p14="http://schemas.microsoft.com/office/powerpoint/2010/main" val="1613695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40D5A-2FC1-4572-4BEF-6582D76B65FA}"/>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a:t>
            </a:r>
            <a:endParaRPr lang="fr-FR" sz="4000" dirty="0"/>
          </a:p>
        </p:txBody>
      </p:sp>
      <p:sp>
        <p:nvSpPr>
          <p:cNvPr id="3" name="Espace réservé du contenu 2">
            <a:extLst>
              <a:ext uri="{FF2B5EF4-FFF2-40B4-BE49-F238E27FC236}">
                <a16:creationId xmlns:a16="http://schemas.microsoft.com/office/drawing/2014/main" id="{99FED054-F7E5-1473-35CA-ED34233053F3}"/>
              </a:ext>
            </a:extLst>
          </p:cNvPr>
          <p:cNvSpPr>
            <a:spLocks noGrp="1"/>
          </p:cNvSpPr>
          <p:nvPr>
            <p:ph idx="1"/>
          </p:nvPr>
        </p:nvSpPr>
        <p:spPr>
          <a:xfrm>
            <a:off x="132522" y="2332383"/>
            <a:ext cx="11966713" cy="4412974"/>
          </a:xfrm>
        </p:spPr>
        <p:txBody>
          <a:bodyPr/>
          <a:lstStyle/>
          <a:p>
            <a:pPr marL="0" marR="719455" indent="0">
              <a:lnSpc>
                <a:spcPct val="102000"/>
              </a:lnSpc>
              <a:spcAft>
                <a:spcPts val="110"/>
              </a:spcAft>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éviter cela, il faut fixer la référence en ajoutant des </a:t>
            </a:r>
            <a:r>
              <a:rPr lang="fr-FR" sz="3600" kern="1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à la référence. </a:t>
            </a:r>
          </a:p>
          <a:p>
            <a:pPr marL="0" marR="719455" indent="0">
              <a:lnSpc>
                <a:spcPct val="102000"/>
              </a:lnSpc>
              <a:spcAft>
                <a:spcPts val="25"/>
              </a:spcAft>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formule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=A2*B2/B9</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devient alors </a:t>
            </a:r>
            <a:r>
              <a:rPr lang="fr-FR" sz="36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=A2*B2/$B$9</a:t>
            </a: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p>
          <a:p>
            <a:endParaRPr lang="fr-FR" dirty="0"/>
          </a:p>
        </p:txBody>
      </p:sp>
      <p:pic>
        <p:nvPicPr>
          <p:cNvPr id="4" name="Picture 1062">
            <a:extLst>
              <a:ext uri="{FF2B5EF4-FFF2-40B4-BE49-F238E27FC236}">
                <a16:creationId xmlns:a16="http://schemas.microsoft.com/office/drawing/2014/main" id="{B9EB46FC-856E-243B-EDE0-BC30E99A133A}"/>
              </a:ext>
            </a:extLst>
          </p:cNvPr>
          <p:cNvPicPr/>
          <p:nvPr/>
        </p:nvPicPr>
        <p:blipFill>
          <a:blip r:embed="rId2"/>
          <a:stretch>
            <a:fillRect/>
          </a:stretch>
        </p:blipFill>
        <p:spPr>
          <a:xfrm>
            <a:off x="1777633" y="4240696"/>
            <a:ext cx="7516053" cy="2504661"/>
          </a:xfrm>
          <a:prstGeom prst="rect">
            <a:avLst/>
          </a:prstGeom>
        </p:spPr>
      </p:pic>
    </p:spTree>
    <p:extLst>
      <p:ext uri="{BB962C8B-B14F-4D97-AF65-F5344CB8AC3E}">
        <p14:creationId xmlns:p14="http://schemas.microsoft.com/office/powerpoint/2010/main" val="318942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0A957-0DBE-17BF-45E6-C0219D7A81CB}"/>
              </a:ext>
            </a:extLst>
          </p:cNvPr>
          <p:cNvSpPr>
            <a:spLocks noGrp="1"/>
          </p:cNvSpPr>
          <p:nvPr>
            <p:ph type="title"/>
          </p:nvPr>
        </p:nvSpPr>
        <p:spPr>
          <a:xfrm>
            <a:off x="1272209" y="973668"/>
            <a:ext cx="8644158" cy="706964"/>
          </a:xfrm>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Recopier des formules</a:t>
            </a:r>
            <a:endParaRPr lang="fr-FR" sz="4000" dirty="0"/>
          </a:p>
        </p:txBody>
      </p:sp>
      <p:sp>
        <p:nvSpPr>
          <p:cNvPr id="3" name="Espace réservé du contenu 2">
            <a:extLst>
              <a:ext uri="{FF2B5EF4-FFF2-40B4-BE49-F238E27FC236}">
                <a16:creationId xmlns:a16="http://schemas.microsoft.com/office/drawing/2014/main" id="{A6822D43-9472-FA94-D6A3-4C9A579950E5}"/>
              </a:ext>
            </a:extLst>
          </p:cNvPr>
          <p:cNvSpPr>
            <a:spLocks noGrp="1"/>
          </p:cNvSpPr>
          <p:nvPr>
            <p:ph idx="1"/>
          </p:nvPr>
        </p:nvSpPr>
        <p:spPr>
          <a:xfrm>
            <a:off x="0" y="2603500"/>
            <a:ext cx="11873948" cy="4088848"/>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Toutes les formules font maintenant référence à la cellule B9 : </a:t>
            </a:r>
          </a:p>
          <a:p>
            <a:endParaRPr lang="fr-FR" dirty="0"/>
          </a:p>
        </p:txBody>
      </p:sp>
      <p:pic>
        <p:nvPicPr>
          <p:cNvPr id="4" name="Picture 1109">
            <a:extLst>
              <a:ext uri="{FF2B5EF4-FFF2-40B4-BE49-F238E27FC236}">
                <a16:creationId xmlns:a16="http://schemas.microsoft.com/office/drawing/2014/main" id="{A9C91EA5-3C64-05F0-F311-E8DFD0A07FC1}"/>
              </a:ext>
            </a:extLst>
          </p:cNvPr>
          <p:cNvPicPr/>
          <p:nvPr/>
        </p:nvPicPr>
        <p:blipFill>
          <a:blip r:embed="rId2"/>
          <a:stretch>
            <a:fillRect/>
          </a:stretch>
        </p:blipFill>
        <p:spPr>
          <a:xfrm>
            <a:off x="1996323" y="3525078"/>
            <a:ext cx="7195930" cy="2849218"/>
          </a:xfrm>
          <a:prstGeom prst="rect">
            <a:avLst/>
          </a:prstGeom>
        </p:spPr>
      </p:pic>
    </p:spTree>
    <p:extLst>
      <p:ext uri="{BB962C8B-B14F-4D97-AF65-F5344CB8AC3E}">
        <p14:creationId xmlns:p14="http://schemas.microsoft.com/office/powerpoint/2010/main" val="371325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394F3-C1E1-2E5D-09D6-F48F5188B093}"/>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Les fonctions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B81F9F2C-AC8C-89CE-F7A6-BAEC6A7AB49A}"/>
              </a:ext>
            </a:extLst>
          </p:cNvPr>
          <p:cNvSpPr>
            <a:spLocks noGrp="1"/>
          </p:cNvSpPr>
          <p:nvPr>
            <p:ph idx="1"/>
          </p:nvPr>
        </p:nvSpPr>
        <p:spPr>
          <a:xfrm>
            <a:off x="337931" y="2438400"/>
            <a:ext cx="11516138" cy="4253947"/>
          </a:xfrm>
        </p:spPr>
        <p:txBody>
          <a:bodyPr>
            <a:normAutofit fontScale="92500" lnSpcReduction="20000"/>
          </a:bodyPr>
          <a:lstStyle/>
          <a:p>
            <a:pPr marL="0" marR="584835" indent="0">
              <a:lnSpc>
                <a:spcPct val="107000"/>
              </a:lnSpc>
              <a:spcAft>
                <a:spcPts val="1060"/>
              </a:spcAft>
              <a:buNone/>
            </a:pPr>
            <a:r>
              <a:rPr lang="fr-FR" sz="4000" kern="1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Il existe des centaines de fonctions très pratiques qui vous permettront par exemple de : </a:t>
            </a:r>
            <a:endPar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186055" lvl="0" indent="-342900" fontAlgn="base">
              <a:lnSpc>
                <a:spcPct val="107000"/>
              </a:lnSpc>
              <a:spcAft>
                <a:spcPts val="610"/>
              </a:spcAft>
              <a:buClr>
                <a:srgbClr val="4A4A4A"/>
              </a:buClr>
              <a:buSzPts val="1000"/>
              <a:buFont typeface="Arial" panose="020B0604020202020204" pitchFamily="34" charset="0"/>
              <a:buChar char="•"/>
            </a:pPr>
            <a:r>
              <a:rPr lang="fr-FR" sz="4000" u="none" strike="noStrike" kern="100" dirty="0">
                <a:solidFill>
                  <a:schemeClr val="tx1"/>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Calculer une somme, une moyenne </a:t>
            </a:r>
            <a:endParaRPr lang="fr-FR" sz="4000" u="none" strike="noStrike" kern="100"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186055" lvl="0" indent="-342900" fontAlgn="base">
              <a:lnSpc>
                <a:spcPct val="107000"/>
              </a:lnSpc>
              <a:spcAft>
                <a:spcPts val="610"/>
              </a:spcAft>
              <a:buClr>
                <a:srgbClr val="4A4A4A"/>
              </a:buClr>
              <a:buSzPts val="1000"/>
              <a:buFont typeface="Arial" panose="020B0604020202020204" pitchFamily="34" charset="0"/>
              <a:buChar char="•"/>
            </a:pPr>
            <a:r>
              <a:rPr lang="fr-FR" sz="4000" u="none" strike="noStrike" kern="100" dirty="0">
                <a:solidFill>
                  <a:schemeClr val="tx1"/>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Déterminer le maximum, le minimum </a:t>
            </a:r>
            <a:endParaRPr lang="fr-FR" sz="4000" u="none" strike="noStrike" kern="100"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186055" lvl="0" indent="-342900" fontAlgn="base">
              <a:lnSpc>
                <a:spcPct val="107000"/>
              </a:lnSpc>
              <a:spcAft>
                <a:spcPts val="610"/>
              </a:spcAft>
              <a:buClr>
                <a:srgbClr val="4A4A4A"/>
              </a:buClr>
              <a:buSzPts val="1000"/>
              <a:buFont typeface="Arial" panose="020B0604020202020204" pitchFamily="34" charset="0"/>
              <a:buChar char="•"/>
            </a:pPr>
            <a:r>
              <a:rPr lang="fr-FR" sz="4000" u="none" strike="noStrike" kern="100" dirty="0">
                <a:solidFill>
                  <a:schemeClr val="tx1"/>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Rechercher des données dans un tableau </a:t>
            </a:r>
            <a:endParaRPr lang="fr-FR" sz="4000" u="none" strike="noStrike" kern="100"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186055" lvl="0" indent="-342900" fontAlgn="base">
              <a:lnSpc>
                <a:spcPct val="107000"/>
              </a:lnSpc>
              <a:spcAft>
                <a:spcPts val="610"/>
              </a:spcAft>
              <a:buClr>
                <a:srgbClr val="4A4A4A"/>
              </a:buClr>
              <a:buSzPts val="1000"/>
              <a:buFont typeface="Arial" panose="020B0604020202020204" pitchFamily="34" charset="0"/>
              <a:buChar char="•"/>
            </a:pPr>
            <a:r>
              <a:rPr lang="fr-FR" sz="4000" u="none" strike="noStrike" kern="100" dirty="0">
                <a:solidFill>
                  <a:schemeClr val="tx1"/>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Calculer en fonction d'un critère, </a:t>
            </a:r>
            <a:r>
              <a:rPr lang="fr-FR" sz="4000" u="none" strike="noStrike" kern="100" dirty="0" err="1">
                <a:solidFill>
                  <a:schemeClr val="tx1"/>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etc</a:t>
            </a:r>
            <a:r>
              <a:rPr lang="fr-FR" sz="4000" u="none" strike="noStrike" kern="100" dirty="0">
                <a:solidFill>
                  <a:schemeClr val="tx1"/>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a:t>
            </a:r>
            <a:endParaRPr lang="fr-FR" sz="4000" u="none" strike="noStrike" kern="100"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379949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B558C8-515E-483C-3406-004CFF747A52}"/>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une fonction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B54FC7F3-2658-593D-6C41-6A271447B5CE}"/>
              </a:ext>
            </a:extLst>
          </p:cNvPr>
          <p:cNvSpPr>
            <a:spLocks noGrp="1"/>
          </p:cNvSpPr>
          <p:nvPr>
            <p:ph idx="1"/>
          </p:nvPr>
        </p:nvSpPr>
        <p:spPr>
          <a:xfrm>
            <a:off x="159026" y="2478157"/>
            <a:ext cx="11834191" cy="4267199"/>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partir de l'onglet "Formules", vous pouvez insérer une fonction en cliquant sur "Insérer une fonction" (à gauche) ou en sélectionnant la fonction directement dans l'une des listes à droite : </a:t>
            </a:r>
          </a:p>
          <a:p>
            <a:endParaRPr lang="fr-FR" dirty="0"/>
          </a:p>
        </p:txBody>
      </p:sp>
      <p:pic>
        <p:nvPicPr>
          <p:cNvPr id="4" name="Picture 1174">
            <a:extLst>
              <a:ext uri="{FF2B5EF4-FFF2-40B4-BE49-F238E27FC236}">
                <a16:creationId xmlns:a16="http://schemas.microsoft.com/office/drawing/2014/main" id="{D3140015-E643-0248-D6A5-9E2779DBFC6B}"/>
              </a:ext>
            </a:extLst>
          </p:cNvPr>
          <p:cNvPicPr/>
          <p:nvPr/>
        </p:nvPicPr>
        <p:blipFill>
          <a:blip r:embed="rId2"/>
          <a:stretch>
            <a:fillRect/>
          </a:stretch>
        </p:blipFill>
        <p:spPr>
          <a:xfrm>
            <a:off x="1029921" y="5320452"/>
            <a:ext cx="9011477" cy="1127760"/>
          </a:xfrm>
          <a:prstGeom prst="rect">
            <a:avLst/>
          </a:prstGeom>
        </p:spPr>
      </p:pic>
    </p:spTree>
    <p:extLst>
      <p:ext uri="{BB962C8B-B14F-4D97-AF65-F5344CB8AC3E}">
        <p14:creationId xmlns:p14="http://schemas.microsoft.com/office/powerpoint/2010/main" val="4088454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3A4BF-17C3-C6C7-AE28-0E3ABEEC3313}"/>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une fonction</a:t>
            </a:r>
            <a:endParaRPr lang="fr-FR" sz="4000" dirty="0"/>
          </a:p>
        </p:txBody>
      </p:sp>
      <p:sp>
        <p:nvSpPr>
          <p:cNvPr id="3" name="Espace réservé du contenu 2">
            <a:extLst>
              <a:ext uri="{FF2B5EF4-FFF2-40B4-BE49-F238E27FC236}">
                <a16:creationId xmlns:a16="http://schemas.microsoft.com/office/drawing/2014/main" id="{C3347B02-19B4-F6EB-C41D-34FD0024EB73}"/>
              </a:ext>
            </a:extLst>
          </p:cNvPr>
          <p:cNvSpPr>
            <a:spLocks noGrp="1"/>
          </p:cNvSpPr>
          <p:nvPr>
            <p:ph idx="1"/>
          </p:nvPr>
        </p:nvSpPr>
        <p:spPr>
          <a:xfrm>
            <a:off x="304800" y="2425148"/>
            <a:ext cx="11622157" cy="4293704"/>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 vous ne savez pas où chercher, le plus simple reste de cliquer sur "Insérer une fonction" puis d'utiliser le champ de recherche. Dans ce cas, c'est la fonction MOYENNE qui sera insérée : </a:t>
            </a:r>
          </a:p>
          <a:p>
            <a:endParaRPr lang="fr-FR" dirty="0"/>
          </a:p>
        </p:txBody>
      </p:sp>
    </p:spTree>
    <p:extLst>
      <p:ext uri="{BB962C8B-B14F-4D97-AF65-F5344CB8AC3E}">
        <p14:creationId xmlns:p14="http://schemas.microsoft.com/office/powerpoint/2010/main" val="3215222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02904-D834-4A61-77A6-DD920AFA5613}"/>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une fonction</a:t>
            </a:r>
            <a:endParaRPr lang="fr-FR" sz="4000" dirty="0"/>
          </a:p>
        </p:txBody>
      </p:sp>
      <p:sp>
        <p:nvSpPr>
          <p:cNvPr id="3" name="Espace réservé du contenu 2">
            <a:extLst>
              <a:ext uri="{FF2B5EF4-FFF2-40B4-BE49-F238E27FC236}">
                <a16:creationId xmlns:a16="http://schemas.microsoft.com/office/drawing/2014/main" id="{D05F7F64-8035-469B-3CD2-FA56706AEE71}"/>
              </a:ext>
            </a:extLst>
          </p:cNvPr>
          <p:cNvSpPr>
            <a:spLocks noGrp="1"/>
          </p:cNvSpPr>
          <p:nvPr>
            <p:ph idx="1"/>
          </p:nvPr>
        </p:nvSpPr>
        <p:spPr>
          <a:xfrm>
            <a:off x="145774" y="2372139"/>
            <a:ext cx="11887200" cy="4485861"/>
          </a:xfrm>
        </p:spPr>
        <p:txBody>
          <a:bodyPr/>
          <a:lstStyle/>
          <a:p>
            <a:pPr marL="0" indent="0">
              <a:buNone/>
            </a:pPr>
            <a:r>
              <a:rPr lang="fr-FR"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calculer la moyenne de la plage de cellules B2 à B5, il faut entrer cette plage dans la fonction MOYENNE</a:t>
            </a:r>
          </a:p>
          <a:p>
            <a:endParaRPr lang="fr-FR" dirty="0"/>
          </a:p>
        </p:txBody>
      </p:sp>
      <p:pic>
        <p:nvPicPr>
          <p:cNvPr id="4" name="Picture 1199">
            <a:extLst>
              <a:ext uri="{FF2B5EF4-FFF2-40B4-BE49-F238E27FC236}">
                <a16:creationId xmlns:a16="http://schemas.microsoft.com/office/drawing/2014/main" id="{A63D657F-0E9F-04A5-B1FB-EA8D9E287844}"/>
              </a:ext>
            </a:extLst>
          </p:cNvPr>
          <p:cNvPicPr/>
          <p:nvPr/>
        </p:nvPicPr>
        <p:blipFill>
          <a:blip r:embed="rId2"/>
          <a:stretch>
            <a:fillRect/>
          </a:stretch>
        </p:blipFill>
        <p:spPr>
          <a:xfrm>
            <a:off x="2760745" y="3691255"/>
            <a:ext cx="6670510" cy="3040849"/>
          </a:xfrm>
          <a:prstGeom prst="rect">
            <a:avLst/>
          </a:prstGeom>
        </p:spPr>
      </p:pic>
    </p:spTree>
    <p:extLst>
      <p:ext uri="{BB962C8B-B14F-4D97-AF65-F5344CB8AC3E}">
        <p14:creationId xmlns:p14="http://schemas.microsoft.com/office/powerpoint/2010/main" val="85024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8F2541A-6728-894A-EEAF-335EA5250DC3}"/>
              </a:ext>
            </a:extLst>
          </p:cNvPr>
          <p:cNvSpPr>
            <a:spLocks noGrp="1"/>
          </p:cNvSpPr>
          <p:nvPr>
            <p:ph idx="1"/>
          </p:nvPr>
        </p:nvSpPr>
        <p:spPr>
          <a:xfrm>
            <a:off x="437323" y="2550492"/>
            <a:ext cx="10216418" cy="4115352"/>
          </a:xfrm>
        </p:spPr>
        <p:txBody>
          <a:bodyPr>
            <a:normAutofit fontScale="25000" lnSpcReduction="20000"/>
          </a:bodyPr>
          <a:lstStyle/>
          <a:p>
            <a:pPr algn="just">
              <a:lnSpc>
                <a:spcPct val="150000"/>
              </a:lnSpc>
              <a:spcAft>
                <a:spcPts val="1000"/>
              </a:spcAft>
            </a:pPr>
            <a:r>
              <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Cliquez sur le menu </a:t>
            </a:r>
            <a:r>
              <a:rPr lang="fr-FR" sz="16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Démarrer</a:t>
            </a:r>
            <a:endPar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Choisissez </a:t>
            </a:r>
            <a:r>
              <a:rPr lang="fr-FR" sz="16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Tous les programmes</a:t>
            </a:r>
            <a:endPar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Sélectionnez </a:t>
            </a:r>
            <a:r>
              <a:rPr lang="fr-FR" sz="16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Microsoft Office 2007</a:t>
            </a:r>
            <a:endPar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fr-FR" sz="16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Puis </a:t>
            </a:r>
            <a:r>
              <a:rPr lang="fr-FR" sz="16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Microsoft Office Excel 2007</a:t>
            </a:r>
            <a:r>
              <a:rPr lang="fr-FR" sz="16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50000"/>
              </a:lnSpc>
              <a:spcAft>
                <a:spcPts val="1000"/>
              </a:spcAft>
              <a:buNone/>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endParaRPr lang="fr-FR" dirty="0"/>
          </a:p>
        </p:txBody>
      </p:sp>
      <p:sp>
        <p:nvSpPr>
          <p:cNvPr id="2" name="Titre 1">
            <a:extLst>
              <a:ext uri="{FF2B5EF4-FFF2-40B4-BE49-F238E27FC236}">
                <a16:creationId xmlns:a16="http://schemas.microsoft.com/office/drawing/2014/main" id="{DC8E646C-E711-A1BA-F066-57E0A24DED91}"/>
              </a:ext>
            </a:extLst>
          </p:cNvPr>
          <p:cNvSpPr>
            <a:spLocks noGrp="1"/>
          </p:cNvSpPr>
          <p:nvPr>
            <p:ph type="title"/>
          </p:nvPr>
        </p:nvSpPr>
        <p:spPr>
          <a:xfrm>
            <a:off x="2908852" y="755374"/>
            <a:ext cx="6374296" cy="1090359"/>
          </a:xfrm>
        </p:spPr>
        <p:txBody>
          <a:bodyPr>
            <a:normAutofit fontScale="90000"/>
          </a:bodyPr>
          <a:lstStyle/>
          <a:p>
            <a:r>
              <a:rPr lang="fr-FR" sz="4900" b="1" u="sng"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fr-FR" sz="49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Lancement</a:t>
            </a:r>
            <a:r>
              <a:rPr lang="fr-FR" sz="4900" b="1" u="sng" dirty="0">
                <a:effectLst/>
                <a:latin typeface="Times New Roman" panose="02020603050405020304" pitchFamily="18" charset="0"/>
                <a:ea typeface="Times New Roman" panose="02020603050405020304" pitchFamily="18" charset="0"/>
                <a:cs typeface="Times New Roman" panose="02020603050405020304" pitchFamily="18" charset="0"/>
              </a:rPr>
              <a:t> d’Excel</a:t>
            </a:r>
            <a:b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421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039C6-026F-5688-0398-2EAC7E60D08A}"/>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une fonction</a:t>
            </a:r>
            <a:endParaRPr lang="fr-FR" sz="4000" dirty="0"/>
          </a:p>
        </p:txBody>
      </p:sp>
      <p:sp>
        <p:nvSpPr>
          <p:cNvPr id="3" name="Espace réservé du contenu 2">
            <a:extLst>
              <a:ext uri="{FF2B5EF4-FFF2-40B4-BE49-F238E27FC236}">
                <a16:creationId xmlns:a16="http://schemas.microsoft.com/office/drawing/2014/main" id="{9C96CBE8-F185-774E-0C03-E4183C42DA82}"/>
              </a:ext>
            </a:extLst>
          </p:cNvPr>
          <p:cNvSpPr>
            <a:spLocks noGrp="1"/>
          </p:cNvSpPr>
          <p:nvPr>
            <p:ph idx="1"/>
          </p:nvPr>
        </p:nvSpPr>
        <p:spPr>
          <a:xfrm>
            <a:off x="238539" y="2425148"/>
            <a:ext cx="11701669" cy="4432852"/>
          </a:xfrm>
        </p:spPr>
        <p:txBody>
          <a:bodyPr/>
          <a:lstStyle/>
          <a:p>
            <a:pPr marL="0" indent="0">
              <a:buNone/>
            </a:pPr>
            <a:r>
              <a:rPr lang="fr-FR"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faire cela, cliquez dans le champ "Nombre1", sélectionnez ensuite la plage de cellules directement sur la feuille et validez </a:t>
            </a:r>
          </a:p>
          <a:p>
            <a:endParaRPr lang="fr-FR" dirty="0"/>
          </a:p>
        </p:txBody>
      </p:sp>
      <p:pic>
        <p:nvPicPr>
          <p:cNvPr id="4" name="Picture 1201">
            <a:extLst>
              <a:ext uri="{FF2B5EF4-FFF2-40B4-BE49-F238E27FC236}">
                <a16:creationId xmlns:a16="http://schemas.microsoft.com/office/drawing/2014/main" id="{5F2C718C-DCDB-1E4E-915C-668FF30AAAD4}"/>
              </a:ext>
            </a:extLst>
          </p:cNvPr>
          <p:cNvPicPr/>
          <p:nvPr/>
        </p:nvPicPr>
        <p:blipFill>
          <a:blip r:embed="rId2"/>
          <a:stretch>
            <a:fillRect/>
          </a:stretch>
        </p:blipFill>
        <p:spPr>
          <a:xfrm>
            <a:off x="2649510" y="4227443"/>
            <a:ext cx="7266857" cy="2491410"/>
          </a:xfrm>
          <a:prstGeom prst="rect">
            <a:avLst/>
          </a:prstGeom>
        </p:spPr>
      </p:pic>
    </p:spTree>
    <p:extLst>
      <p:ext uri="{BB962C8B-B14F-4D97-AF65-F5344CB8AC3E}">
        <p14:creationId xmlns:p14="http://schemas.microsoft.com/office/powerpoint/2010/main" val="1573411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42A78-D1C7-76C5-103C-BF6054EF55D1}"/>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une fonction</a:t>
            </a:r>
            <a:endParaRPr lang="fr-FR" sz="4000" dirty="0"/>
          </a:p>
        </p:txBody>
      </p:sp>
      <p:sp>
        <p:nvSpPr>
          <p:cNvPr id="3" name="Espace réservé du contenu 2">
            <a:extLst>
              <a:ext uri="{FF2B5EF4-FFF2-40B4-BE49-F238E27FC236}">
                <a16:creationId xmlns:a16="http://schemas.microsoft.com/office/drawing/2014/main" id="{E32C7C96-CC1E-B381-467F-E8446AB24756}"/>
              </a:ext>
            </a:extLst>
          </p:cNvPr>
          <p:cNvSpPr>
            <a:spLocks noGrp="1"/>
          </p:cNvSpPr>
          <p:nvPr>
            <p:ph idx="1"/>
          </p:nvPr>
        </p:nvSpPr>
        <p:spPr>
          <a:xfrm>
            <a:off x="145774" y="2393328"/>
            <a:ext cx="11900452" cy="4254500"/>
          </a:xfrm>
        </p:spPr>
        <p:txBody>
          <a:bodyPr/>
          <a:lstStyle/>
          <a:p>
            <a:pPr marL="0" marR="719455" indent="0">
              <a:lnSpc>
                <a:spcPct val="102000"/>
              </a:lnSpc>
              <a:spcAft>
                <a:spcPts val="1245"/>
              </a:spcAft>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moyenne est alors affichée dans la cellule B6. </a:t>
            </a:r>
          </a:p>
          <a:p>
            <a:pPr marL="0" marR="719455" indent="0">
              <a:lnSpc>
                <a:spcPct val="102000"/>
              </a:lnSpc>
              <a:spcAft>
                <a:spcPts val="25"/>
              </a:spcAft>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ne reste ensuite plus qu'à recopier la formule vers la droite : </a:t>
            </a:r>
          </a:p>
          <a:p>
            <a:endParaRPr lang="fr-FR" dirty="0"/>
          </a:p>
        </p:txBody>
      </p:sp>
      <p:pic>
        <p:nvPicPr>
          <p:cNvPr id="6" name="Picture 1233">
            <a:extLst>
              <a:ext uri="{FF2B5EF4-FFF2-40B4-BE49-F238E27FC236}">
                <a16:creationId xmlns:a16="http://schemas.microsoft.com/office/drawing/2014/main" id="{4381DEB6-FAE4-A1D1-3E05-5C3899B94B57}"/>
              </a:ext>
            </a:extLst>
          </p:cNvPr>
          <p:cNvPicPr/>
          <p:nvPr/>
        </p:nvPicPr>
        <p:blipFill>
          <a:blip r:embed="rId2"/>
          <a:stretch>
            <a:fillRect/>
          </a:stretch>
        </p:blipFill>
        <p:spPr>
          <a:xfrm>
            <a:off x="2584173" y="4238831"/>
            <a:ext cx="6493565" cy="2408997"/>
          </a:xfrm>
          <a:prstGeom prst="rect">
            <a:avLst/>
          </a:prstGeom>
        </p:spPr>
      </p:pic>
    </p:spTree>
    <p:extLst>
      <p:ext uri="{BB962C8B-B14F-4D97-AF65-F5344CB8AC3E}">
        <p14:creationId xmlns:p14="http://schemas.microsoft.com/office/powerpoint/2010/main" val="1889145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4E3C7-F491-CF26-FF6D-E5CFCC2CEB76}"/>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une fonction</a:t>
            </a:r>
            <a:endParaRPr lang="fr-FR" sz="4000" dirty="0"/>
          </a:p>
        </p:txBody>
      </p:sp>
      <p:sp>
        <p:nvSpPr>
          <p:cNvPr id="3" name="Espace réservé du contenu 2">
            <a:extLst>
              <a:ext uri="{FF2B5EF4-FFF2-40B4-BE49-F238E27FC236}">
                <a16:creationId xmlns:a16="http://schemas.microsoft.com/office/drawing/2014/main" id="{BE1967F2-8F15-E6D0-7344-25AA20747A44}"/>
              </a:ext>
            </a:extLst>
          </p:cNvPr>
          <p:cNvSpPr>
            <a:spLocks noGrp="1"/>
          </p:cNvSpPr>
          <p:nvPr>
            <p:ph idx="1"/>
          </p:nvPr>
        </p:nvSpPr>
        <p:spPr>
          <a:xfrm>
            <a:off x="159026" y="2603500"/>
            <a:ext cx="11131826" cy="4254500"/>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obtenir la moyenne de chaque colonne : </a:t>
            </a:r>
          </a:p>
          <a:p>
            <a:endParaRPr lang="fr-FR" dirty="0"/>
          </a:p>
        </p:txBody>
      </p:sp>
      <p:pic>
        <p:nvPicPr>
          <p:cNvPr id="4" name="Picture 1235">
            <a:extLst>
              <a:ext uri="{FF2B5EF4-FFF2-40B4-BE49-F238E27FC236}">
                <a16:creationId xmlns:a16="http://schemas.microsoft.com/office/drawing/2014/main" id="{67228B18-10CB-D14E-24A3-EE2A119416E6}"/>
              </a:ext>
            </a:extLst>
          </p:cNvPr>
          <p:cNvPicPr/>
          <p:nvPr/>
        </p:nvPicPr>
        <p:blipFill>
          <a:blip r:embed="rId2"/>
          <a:stretch>
            <a:fillRect/>
          </a:stretch>
        </p:blipFill>
        <p:spPr>
          <a:xfrm>
            <a:off x="2450802" y="3541596"/>
            <a:ext cx="6169715" cy="3018230"/>
          </a:xfrm>
          <a:prstGeom prst="rect">
            <a:avLst/>
          </a:prstGeom>
        </p:spPr>
      </p:pic>
    </p:spTree>
    <p:extLst>
      <p:ext uri="{BB962C8B-B14F-4D97-AF65-F5344CB8AC3E}">
        <p14:creationId xmlns:p14="http://schemas.microsoft.com/office/powerpoint/2010/main" val="1282282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0E631-268D-CF74-F96E-2A3566D3490A}"/>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Entrer une fonction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FE21148E-2A68-1C50-6A2B-ED3B493F3441}"/>
              </a:ext>
            </a:extLst>
          </p:cNvPr>
          <p:cNvSpPr>
            <a:spLocks noGrp="1"/>
          </p:cNvSpPr>
          <p:nvPr>
            <p:ph idx="1"/>
          </p:nvPr>
        </p:nvSpPr>
        <p:spPr>
          <a:xfrm>
            <a:off x="119270" y="2292626"/>
            <a:ext cx="11873947" cy="3727174"/>
          </a:xfrm>
        </p:spPr>
        <p:txBody>
          <a:bodyPr>
            <a:normAutofit/>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 autre solution pratique pour insérer une fonction est de taper le début du nom de cette fonction dans la cellule. Par exemple, pour ajouter la fonction MOYENNE, entrez </a:t>
            </a:r>
            <a:r>
              <a:rPr lang="fr-FR" sz="4000" kern="1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suivi par les premières lettres de la fonction : </a:t>
            </a:r>
          </a:p>
          <a:p>
            <a:endParaRPr lang="fr-FR" dirty="0"/>
          </a:p>
        </p:txBody>
      </p:sp>
    </p:spTree>
    <p:extLst>
      <p:ext uri="{BB962C8B-B14F-4D97-AF65-F5344CB8AC3E}">
        <p14:creationId xmlns:p14="http://schemas.microsoft.com/office/powerpoint/2010/main" val="2898964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1E664-D5D2-69EE-DB1C-481C215C051C}"/>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Entrer une fonction</a:t>
            </a:r>
            <a:endParaRPr lang="fr-FR" sz="4000" dirty="0"/>
          </a:p>
        </p:txBody>
      </p:sp>
      <p:pic>
        <p:nvPicPr>
          <p:cNvPr id="4" name="Picture 1261">
            <a:extLst>
              <a:ext uri="{FF2B5EF4-FFF2-40B4-BE49-F238E27FC236}">
                <a16:creationId xmlns:a16="http://schemas.microsoft.com/office/drawing/2014/main" id="{650998B8-0849-A39D-A37E-DCD7481C2EDE}"/>
              </a:ext>
            </a:extLst>
          </p:cNvPr>
          <p:cNvPicPr>
            <a:picLocks noGrp="1"/>
          </p:cNvPicPr>
          <p:nvPr>
            <p:ph idx="1"/>
          </p:nvPr>
        </p:nvPicPr>
        <p:blipFill>
          <a:blip r:embed="rId2"/>
          <a:stretch>
            <a:fillRect/>
          </a:stretch>
        </p:blipFill>
        <p:spPr>
          <a:xfrm>
            <a:off x="1762539" y="2820987"/>
            <a:ext cx="6944139" cy="3394283"/>
          </a:xfrm>
          <a:prstGeom prst="rect">
            <a:avLst/>
          </a:prstGeom>
        </p:spPr>
      </p:pic>
    </p:spTree>
    <p:extLst>
      <p:ext uri="{BB962C8B-B14F-4D97-AF65-F5344CB8AC3E}">
        <p14:creationId xmlns:p14="http://schemas.microsoft.com/office/powerpoint/2010/main" val="334869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F429D-FAF2-CC62-CE9F-F7E186EF1177}"/>
              </a:ext>
            </a:extLst>
          </p:cNvPr>
          <p:cNvSpPr>
            <a:spLocks noGrp="1"/>
          </p:cNvSpPr>
          <p:nvPr>
            <p:ph type="title"/>
          </p:nvPr>
        </p:nvSpPr>
        <p:spPr/>
        <p:txBody>
          <a:bodyPr/>
          <a:lstStyle/>
          <a:p>
            <a:pPr algn="ctr"/>
            <a:r>
              <a:rPr lang="fr-FR" sz="36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36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36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36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Entrer une fonction</a:t>
            </a:r>
            <a:endParaRPr lang="fr-FR" dirty="0"/>
          </a:p>
        </p:txBody>
      </p:sp>
      <p:sp>
        <p:nvSpPr>
          <p:cNvPr id="3" name="Espace réservé du contenu 2">
            <a:extLst>
              <a:ext uri="{FF2B5EF4-FFF2-40B4-BE49-F238E27FC236}">
                <a16:creationId xmlns:a16="http://schemas.microsoft.com/office/drawing/2014/main" id="{09CB7582-C6F1-E66C-1230-823B24EA5362}"/>
              </a:ext>
            </a:extLst>
          </p:cNvPr>
          <p:cNvSpPr>
            <a:spLocks noGrp="1"/>
          </p:cNvSpPr>
          <p:nvPr>
            <p:ph idx="1"/>
          </p:nvPr>
        </p:nvSpPr>
        <p:spPr>
          <a:xfrm>
            <a:off x="119270" y="2603500"/>
            <a:ext cx="11820939" cy="4115352"/>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valider votre choix, appuyez sur la touche Tab ou double-cliquez dessus : </a:t>
            </a:r>
          </a:p>
          <a:p>
            <a:endParaRPr lang="fr-FR" dirty="0"/>
          </a:p>
        </p:txBody>
      </p:sp>
      <p:pic>
        <p:nvPicPr>
          <p:cNvPr id="4" name="Picture 1263">
            <a:extLst>
              <a:ext uri="{FF2B5EF4-FFF2-40B4-BE49-F238E27FC236}">
                <a16:creationId xmlns:a16="http://schemas.microsoft.com/office/drawing/2014/main" id="{2C49C192-F61E-E5BB-3803-FF90E36429F2}"/>
              </a:ext>
            </a:extLst>
          </p:cNvPr>
          <p:cNvPicPr/>
          <p:nvPr/>
        </p:nvPicPr>
        <p:blipFill>
          <a:blip r:embed="rId2"/>
          <a:stretch>
            <a:fillRect/>
          </a:stretch>
        </p:blipFill>
        <p:spPr>
          <a:xfrm>
            <a:off x="3004516" y="3965091"/>
            <a:ext cx="6182967" cy="2634492"/>
          </a:xfrm>
          <a:prstGeom prst="rect">
            <a:avLst/>
          </a:prstGeom>
        </p:spPr>
      </p:pic>
    </p:spTree>
    <p:extLst>
      <p:ext uri="{BB962C8B-B14F-4D97-AF65-F5344CB8AC3E}">
        <p14:creationId xmlns:p14="http://schemas.microsoft.com/office/powerpoint/2010/main" val="583103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4F9D2-7B15-E3D6-3A8F-7A0F1B75CE9D}"/>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Entrer une fonction</a:t>
            </a:r>
            <a:endParaRPr lang="fr-FR" sz="4000" dirty="0"/>
          </a:p>
        </p:txBody>
      </p:sp>
      <p:sp>
        <p:nvSpPr>
          <p:cNvPr id="3" name="Espace réservé du contenu 2">
            <a:extLst>
              <a:ext uri="{FF2B5EF4-FFF2-40B4-BE49-F238E27FC236}">
                <a16:creationId xmlns:a16="http://schemas.microsoft.com/office/drawing/2014/main" id="{E5582E85-F009-BD76-0EC3-DA6BE745F6BA}"/>
              </a:ext>
            </a:extLst>
          </p:cNvPr>
          <p:cNvSpPr>
            <a:spLocks noGrp="1"/>
          </p:cNvSpPr>
          <p:nvPr>
            <p:ph idx="1"/>
          </p:nvPr>
        </p:nvSpPr>
        <p:spPr>
          <a:xfrm>
            <a:off x="212036" y="2425148"/>
            <a:ext cx="11555894" cy="4432852"/>
          </a:xfrm>
        </p:spPr>
        <p:txBody>
          <a:bodyPr>
            <a:normAutofit/>
          </a:bodyPr>
          <a:lstStyle/>
          <a:p>
            <a:pPr marL="0" indent="0">
              <a:buNone/>
            </a:pPr>
            <a:r>
              <a:rPr lang="fr-FR"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Sélectionnez ensuite la plage de cellules </a:t>
            </a:r>
            <a:endParaRPr lang="fr-FR" sz="4000" dirty="0">
              <a:latin typeface="Times New Roman" panose="02020603050405020304" pitchFamily="18" charset="0"/>
              <a:cs typeface="Times New Roman" panose="02020603050405020304" pitchFamily="18" charset="0"/>
            </a:endParaRPr>
          </a:p>
        </p:txBody>
      </p:sp>
      <p:pic>
        <p:nvPicPr>
          <p:cNvPr id="6" name="Picture 1265">
            <a:extLst>
              <a:ext uri="{FF2B5EF4-FFF2-40B4-BE49-F238E27FC236}">
                <a16:creationId xmlns:a16="http://schemas.microsoft.com/office/drawing/2014/main" id="{4561DA97-27F6-EC1E-02B2-D4C4D013287A}"/>
              </a:ext>
            </a:extLst>
          </p:cNvPr>
          <p:cNvPicPr/>
          <p:nvPr/>
        </p:nvPicPr>
        <p:blipFill>
          <a:blip r:embed="rId2"/>
          <a:stretch>
            <a:fillRect/>
          </a:stretch>
        </p:blipFill>
        <p:spPr>
          <a:xfrm>
            <a:off x="2807735" y="3697357"/>
            <a:ext cx="5879893" cy="2835965"/>
          </a:xfrm>
          <a:prstGeom prst="rect">
            <a:avLst/>
          </a:prstGeom>
        </p:spPr>
      </p:pic>
    </p:spTree>
    <p:extLst>
      <p:ext uri="{BB962C8B-B14F-4D97-AF65-F5344CB8AC3E}">
        <p14:creationId xmlns:p14="http://schemas.microsoft.com/office/powerpoint/2010/main" val="1219329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A3623-FB5F-CC3B-A584-749771A76635}"/>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Entrer une fonction</a:t>
            </a:r>
            <a:endParaRPr lang="fr-FR" sz="4000" dirty="0"/>
          </a:p>
        </p:txBody>
      </p:sp>
      <p:sp>
        <p:nvSpPr>
          <p:cNvPr id="3" name="Espace réservé du contenu 2">
            <a:extLst>
              <a:ext uri="{FF2B5EF4-FFF2-40B4-BE49-F238E27FC236}">
                <a16:creationId xmlns:a16="http://schemas.microsoft.com/office/drawing/2014/main" id="{5CD18E2A-D2B5-1FDB-DE6D-0868D1862912}"/>
              </a:ext>
            </a:extLst>
          </p:cNvPr>
          <p:cNvSpPr>
            <a:spLocks noGrp="1"/>
          </p:cNvSpPr>
          <p:nvPr>
            <p:ph idx="1"/>
          </p:nvPr>
        </p:nvSpPr>
        <p:spPr>
          <a:xfrm>
            <a:off x="212036" y="2603499"/>
            <a:ext cx="11648660" cy="4035839"/>
          </a:xfrm>
        </p:spPr>
        <p:txBody>
          <a:bodyPr/>
          <a:lstStyle/>
          <a:p>
            <a:pPr marL="0" indent="0">
              <a:buNone/>
            </a:pPr>
            <a:r>
              <a:rPr lang="fr-FR" sz="4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 appuyez sur Entrée pour valider : </a:t>
            </a:r>
          </a:p>
          <a:p>
            <a:endParaRPr lang="fr-FR" dirty="0"/>
          </a:p>
        </p:txBody>
      </p:sp>
      <p:pic>
        <p:nvPicPr>
          <p:cNvPr id="4" name="Picture 1295">
            <a:extLst>
              <a:ext uri="{FF2B5EF4-FFF2-40B4-BE49-F238E27FC236}">
                <a16:creationId xmlns:a16="http://schemas.microsoft.com/office/drawing/2014/main" id="{ABD13753-860A-3EF0-9F7B-FF7B14D034C3}"/>
              </a:ext>
            </a:extLst>
          </p:cNvPr>
          <p:cNvPicPr/>
          <p:nvPr/>
        </p:nvPicPr>
        <p:blipFill>
          <a:blip r:embed="rId2"/>
          <a:stretch>
            <a:fillRect/>
          </a:stretch>
        </p:blipFill>
        <p:spPr>
          <a:xfrm>
            <a:off x="2324907" y="3429000"/>
            <a:ext cx="6421506" cy="2932643"/>
          </a:xfrm>
          <a:prstGeom prst="rect">
            <a:avLst/>
          </a:prstGeom>
        </p:spPr>
      </p:pic>
    </p:spTree>
    <p:extLst>
      <p:ext uri="{BB962C8B-B14F-4D97-AF65-F5344CB8AC3E}">
        <p14:creationId xmlns:p14="http://schemas.microsoft.com/office/powerpoint/2010/main" val="926711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8B3AD-1313-C897-BCB9-3CC64A9EE734}"/>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Somme automatique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D43B51D4-3D58-2E57-C8E8-3DF5ECA1BFDF}"/>
              </a:ext>
            </a:extLst>
          </p:cNvPr>
          <p:cNvSpPr>
            <a:spLocks noGrp="1"/>
          </p:cNvSpPr>
          <p:nvPr>
            <p:ph idx="1"/>
          </p:nvPr>
        </p:nvSpPr>
        <p:spPr>
          <a:xfrm>
            <a:off x="331304" y="2385391"/>
            <a:ext cx="11463131" cy="4293705"/>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insérer la fonction SOMME, qui est aussi l'une des fonctions les plus utilisées d'Excel, cliquez directement sur le symbole de la somme automatique : </a:t>
            </a:r>
          </a:p>
          <a:p>
            <a:endParaRPr lang="fr-FR" dirty="0"/>
          </a:p>
        </p:txBody>
      </p:sp>
      <p:pic>
        <p:nvPicPr>
          <p:cNvPr id="4" name="Picture 1297">
            <a:extLst>
              <a:ext uri="{FF2B5EF4-FFF2-40B4-BE49-F238E27FC236}">
                <a16:creationId xmlns:a16="http://schemas.microsoft.com/office/drawing/2014/main" id="{99C1991F-004B-E38F-FCE3-B3B4BDA85846}"/>
              </a:ext>
            </a:extLst>
          </p:cNvPr>
          <p:cNvPicPr/>
          <p:nvPr/>
        </p:nvPicPr>
        <p:blipFill>
          <a:blip r:embed="rId2"/>
          <a:stretch>
            <a:fillRect/>
          </a:stretch>
        </p:blipFill>
        <p:spPr>
          <a:xfrm>
            <a:off x="2232991" y="4121426"/>
            <a:ext cx="7726017" cy="2557670"/>
          </a:xfrm>
          <a:prstGeom prst="rect">
            <a:avLst/>
          </a:prstGeom>
        </p:spPr>
      </p:pic>
    </p:spTree>
    <p:extLst>
      <p:ext uri="{BB962C8B-B14F-4D97-AF65-F5344CB8AC3E}">
        <p14:creationId xmlns:p14="http://schemas.microsoft.com/office/powerpoint/2010/main" val="1989973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BA3B3-68BB-5861-FE26-80DD67DE1BC4}"/>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Somme automatique</a:t>
            </a:r>
            <a:endParaRPr lang="fr-FR" sz="4000" dirty="0"/>
          </a:p>
        </p:txBody>
      </p:sp>
      <p:sp>
        <p:nvSpPr>
          <p:cNvPr id="3" name="Espace réservé du contenu 2">
            <a:extLst>
              <a:ext uri="{FF2B5EF4-FFF2-40B4-BE49-F238E27FC236}">
                <a16:creationId xmlns:a16="http://schemas.microsoft.com/office/drawing/2014/main" id="{07CCD53C-E598-A07A-2C92-4FB2A062C226}"/>
              </a:ext>
            </a:extLst>
          </p:cNvPr>
          <p:cNvSpPr>
            <a:spLocks noGrp="1"/>
          </p:cNvSpPr>
          <p:nvPr>
            <p:ph idx="1"/>
          </p:nvPr>
        </p:nvSpPr>
        <p:spPr>
          <a:xfrm>
            <a:off x="225287" y="2385391"/>
            <a:ext cx="11714921" cy="4320209"/>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utilisant cette fonctionnalité, la fonction SOMME sera insérée et une plage de cellules sera automatiquement sélectionnée : </a:t>
            </a:r>
          </a:p>
          <a:p>
            <a:endParaRPr lang="fr-FR" dirty="0"/>
          </a:p>
        </p:txBody>
      </p:sp>
      <p:pic>
        <p:nvPicPr>
          <p:cNvPr id="4" name="Picture 1321">
            <a:extLst>
              <a:ext uri="{FF2B5EF4-FFF2-40B4-BE49-F238E27FC236}">
                <a16:creationId xmlns:a16="http://schemas.microsoft.com/office/drawing/2014/main" id="{4A9C3465-B8D2-3C86-DD81-72C3223CFBAF}"/>
              </a:ext>
            </a:extLst>
          </p:cNvPr>
          <p:cNvPicPr/>
          <p:nvPr/>
        </p:nvPicPr>
        <p:blipFill>
          <a:blip r:embed="rId2"/>
          <a:stretch>
            <a:fillRect/>
          </a:stretch>
        </p:blipFill>
        <p:spPr>
          <a:xfrm>
            <a:off x="3326296" y="4038600"/>
            <a:ext cx="6453809" cy="2667000"/>
          </a:xfrm>
          <a:prstGeom prst="rect">
            <a:avLst/>
          </a:prstGeom>
        </p:spPr>
      </p:pic>
    </p:spTree>
    <p:extLst>
      <p:ext uri="{BB962C8B-B14F-4D97-AF65-F5344CB8AC3E}">
        <p14:creationId xmlns:p14="http://schemas.microsoft.com/office/powerpoint/2010/main" val="282693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C3283DC-9461-D693-6AD4-07B2EF53F369}"/>
              </a:ext>
            </a:extLst>
          </p:cNvPr>
          <p:cNvPicPr>
            <a:picLocks noGrp="1" noChangeAspect="1"/>
          </p:cNvPicPr>
          <p:nvPr>
            <p:ph idx="1"/>
          </p:nvPr>
        </p:nvPicPr>
        <p:blipFill>
          <a:blip r:embed="rId2"/>
          <a:srcRect/>
          <a:stretch>
            <a:fillRect/>
          </a:stretch>
        </p:blipFill>
        <p:spPr bwMode="auto">
          <a:xfrm>
            <a:off x="1345095" y="2420109"/>
            <a:ext cx="9501809" cy="3616256"/>
          </a:xfrm>
          <a:prstGeom prst="rect">
            <a:avLst/>
          </a:prstGeom>
          <a:noFill/>
          <a:ln w="9525">
            <a:noFill/>
            <a:miter lim="800000"/>
            <a:headEnd/>
            <a:tailEnd/>
          </a:ln>
        </p:spPr>
      </p:pic>
      <p:sp>
        <p:nvSpPr>
          <p:cNvPr id="2" name="Titre 1">
            <a:extLst>
              <a:ext uri="{FF2B5EF4-FFF2-40B4-BE49-F238E27FC236}">
                <a16:creationId xmlns:a16="http://schemas.microsoft.com/office/drawing/2014/main" id="{C189CC7E-85A7-C5A1-B5D1-C302CA718A33}"/>
              </a:ext>
            </a:extLst>
          </p:cNvPr>
          <p:cNvSpPr>
            <a:spLocks noGrp="1"/>
          </p:cNvSpPr>
          <p:nvPr>
            <p:ph type="title"/>
          </p:nvPr>
        </p:nvSpPr>
        <p:spPr>
          <a:xfrm>
            <a:off x="2908852" y="821635"/>
            <a:ext cx="6374296" cy="1090359"/>
          </a:xfrm>
        </p:spPr>
        <p:txBody>
          <a:bodyPr>
            <a:normAutofit fontScale="90000"/>
          </a:bodyPr>
          <a:lstStyle/>
          <a:p>
            <a:r>
              <a:rPr lang="fr-FR" sz="49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fr-FR" sz="49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Lancement</a:t>
            </a:r>
            <a:r>
              <a:rPr lang="fr-FR" sz="4900" b="1" u="sng" dirty="0">
                <a:effectLst/>
                <a:latin typeface="Times New Roman" panose="02020603050405020304" pitchFamily="18" charset="0"/>
                <a:ea typeface="Times New Roman" panose="02020603050405020304" pitchFamily="18" charset="0"/>
                <a:cs typeface="Times New Roman" panose="02020603050405020304" pitchFamily="18" charset="0"/>
              </a:rPr>
              <a:t> d’Excel</a:t>
            </a:r>
            <a:b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505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340C2-6C08-FD65-83A6-1A3923DC43EF}"/>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Somme automatique</a:t>
            </a:r>
            <a:endParaRPr lang="fr-FR" sz="4000" dirty="0"/>
          </a:p>
        </p:txBody>
      </p:sp>
      <p:sp>
        <p:nvSpPr>
          <p:cNvPr id="3" name="Espace réservé du contenu 2">
            <a:extLst>
              <a:ext uri="{FF2B5EF4-FFF2-40B4-BE49-F238E27FC236}">
                <a16:creationId xmlns:a16="http://schemas.microsoft.com/office/drawing/2014/main" id="{E27B5EFD-E473-617A-30F5-DCE5CF807932}"/>
              </a:ext>
            </a:extLst>
          </p:cNvPr>
          <p:cNvSpPr>
            <a:spLocks noGrp="1"/>
          </p:cNvSpPr>
          <p:nvPr>
            <p:ph idx="1"/>
          </p:nvPr>
        </p:nvSpPr>
        <p:spPr>
          <a:xfrm>
            <a:off x="304800" y="2364961"/>
            <a:ext cx="11343860" cy="4128604"/>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 la plage sélectionnée est correcte, cliquez simplement sur Entrée pour valider : </a:t>
            </a:r>
          </a:p>
          <a:p>
            <a:endParaRPr lang="fr-FR" dirty="0"/>
          </a:p>
        </p:txBody>
      </p:sp>
      <p:pic>
        <p:nvPicPr>
          <p:cNvPr id="4" name="Picture 1323">
            <a:extLst>
              <a:ext uri="{FF2B5EF4-FFF2-40B4-BE49-F238E27FC236}">
                <a16:creationId xmlns:a16="http://schemas.microsoft.com/office/drawing/2014/main" id="{7E1F40A9-ACB3-6CAB-A4F2-DF5F33AA0982}"/>
              </a:ext>
            </a:extLst>
          </p:cNvPr>
          <p:cNvPicPr/>
          <p:nvPr/>
        </p:nvPicPr>
        <p:blipFill>
          <a:blip r:embed="rId2"/>
          <a:stretch>
            <a:fillRect/>
          </a:stretch>
        </p:blipFill>
        <p:spPr>
          <a:xfrm>
            <a:off x="3570631" y="3551583"/>
            <a:ext cx="6345735" cy="3034747"/>
          </a:xfrm>
          <a:prstGeom prst="rect">
            <a:avLst/>
          </a:prstGeom>
        </p:spPr>
      </p:pic>
    </p:spTree>
    <p:extLst>
      <p:ext uri="{BB962C8B-B14F-4D97-AF65-F5344CB8AC3E}">
        <p14:creationId xmlns:p14="http://schemas.microsoft.com/office/powerpoint/2010/main" val="1637909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7DDD46-D952-9D79-47B5-EF7BB7F74259}"/>
              </a:ext>
            </a:extLst>
          </p:cNvPr>
          <p:cNvSpPr>
            <a:spLocks noGrp="1"/>
          </p:cNvSpPr>
          <p:nvPr>
            <p:ph type="title"/>
          </p:nvPr>
        </p:nvSpPr>
        <p:spPr/>
        <p:txBody>
          <a:bodyPr/>
          <a:lstStyle/>
          <a:p>
            <a:pPr algn="ct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Somme automatique</a:t>
            </a:r>
            <a:endParaRPr lang="fr-FR" sz="4000" u="sng" dirty="0"/>
          </a:p>
        </p:txBody>
      </p:sp>
      <p:sp>
        <p:nvSpPr>
          <p:cNvPr id="3" name="Espace réservé du contenu 2">
            <a:extLst>
              <a:ext uri="{FF2B5EF4-FFF2-40B4-BE49-F238E27FC236}">
                <a16:creationId xmlns:a16="http://schemas.microsoft.com/office/drawing/2014/main" id="{192D385F-B40F-53D1-250C-8F407FA8F4AC}"/>
              </a:ext>
            </a:extLst>
          </p:cNvPr>
          <p:cNvSpPr>
            <a:spLocks noGrp="1"/>
          </p:cNvSpPr>
          <p:nvPr>
            <p:ph idx="1"/>
          </p:nvPr>
        </p:nvSpPr>
        <p:spPr>
          <a:xfrm>
            <a:off x="543339" y="2603500"/>
            <a:ext cx="10628243" cy="4088848"/>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 recopiez vers la droite (pour cet exemple) : </a:t>
            </a:r>
          </a:p>
          <a:p>
            <a:endParaRPr lang="fr-FR" dirty="0"/>
          </a:p>
        </p:txBody>
      </p:sp>
      <p:pic>
        <p:nvPicPr>
          <p:cNvPr id="4" name="Picture 1325">
            <a:extLst>
              <a:ext uri="{FF2B5EF4-FFF2-40B4-BE49-F238E27FC236}">
                <a16:creationId xmlns:a16="http://schemas.microsoft.com/office/drawing/2014/main" id="{B1B692A2-1E4D-756C-CBCF-BC8E3A73D4F1}"/>
              </a:ext>
            </a:extLst>
          </p:cNvPr>
          <p:cNvPicPr/>
          <p:nvPr/>
        </p:nvPicPr>
        <p:blipFill>
          <a:blip r:embed="rId2"/>
          <a:stretch>
            <a:fillRect/>
          </a:stretch>
        </p:blipFill>
        <p:spPr>
          <a:xfrm>
            <a:off x="2086368" y="3429000"/>
            <a:ext cx="6898584" cy="3034748"/>
          </a:xfrm>
          <a:prstGeom prst="rect">
            <a:avLst/>
          </a:prstGeom>
        </p:spPr>
      </p:pic>
    </p:spTree>
    <p:extLst>
      <p:ext uri="{BB962C8B-B14F-4D97-AF65-F5344CB8AC3E}">
        <p14:creationId xmlns:p14="http://schemas.microsoft.com/office/powerpoint/2010/main" val="2233758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9C7F75-8DDC-E77A-B89A-02F65F4944E1}"/>
              </a:ext>
            </a:extLst>
          </p:cNvPr>
          <p:cNvSpPr>
            <a:spLocks noGrp="1"/>
          </p:cNvSpPr>
          <p:nvPr>
            <p:ph type="title"/>
          </p:nvPr>
        </p:nvSpPr>
        <p:spPr>
          <a:xfrm>
            <a:off x="1327233" y="622851"/>
            <a:ext cx="8761413" cy="1415589"/>
          </a:xfrm>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Les graphiques </a:t>
            </a:r>
            <a:b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 graphique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2158321A-11C0-DD70-92A2-E292DA4CA425}"/>
              </a:ext>
            </a:extLst>
          </p:cNvPr>
          <p:cNvSpPr>
            <a:spLocks noGrp="1"/>
          </p:cNvSpPr>
          <p:nvPr>
            <p:ph idx="1"/>
          </p:nvPr>
        </p:nvSpPr>
        <p:spPr>
          <a:xfrm>
            <a:off x="185530" y="2358887"/>
            <a:ext cx="11807687" cy="4499113"/>
          </a:xfrm>
        </p:spPr>
        <p:txBody>
          <a:bodyPr/>
          <a:lstStyle/>
          <a:p>
            <a:pPr marL="0" indent="0">
              <a:buNone/>
            </a:pPr>
            <a:r>
              <a:rPr lang="fr-FR" sz="3600" kern="1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Pour insérer un graphique à partir du tableau suivant, commencez par sélectionner le tableau contenant les données en entier : </a:t>
            </a:r>
            <a:endPar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pic>
        <p:nvPicPr>
          <p:cNvPr id="4" name="Picture 2049">
            <a:extLst>
              <a:ext uri="{FF2B5EF4-FFF2-40B4-BE49-F238E27FC236}">
                <a16:creationId xmlns:a16="http://schemas.microsoft.com/office/drawing/2014/main" id="{FC63C896-78A5-329C-E45C-8B3659169724}"/>
              </a:ext>
            </a:extLst>
          </p:cNvPr>
          <p:cNvPicPr/>
          <p:nvPr/>
        </p:nvPicPr>
        <p:blipFill>
          <a:blip r:embed="rId2"/>
          <a:stretch>
            <a:fillRect/>
          </a:stretch>
        </p:blipFill>
        <p:spPr>
          <a:xfrm>
            <a:off x="2637183" y="3949148"/>
            <a:ext cx="7752522" cy="2716696"/>
          </a:xfrm>
          <a:prstGeom prst="rect">
            <a:avLst/>
          </a:prstGeom>
        </p:spPr>
      </p:pic>
    </p:spTree>
    <p:extLst>
      <p:ext uri="{BB962C8B-B14F-4D97-AF65-F5344CB8AC3E}">
        <p14:creationId xmlns:p14="http://schemas.microsoft.com/office/powerpoint/2010/main" val="3322180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84128-9E5B-F589-D46F-A9B47512F443}"/>
              </a:ext>
            </a:extLst>
          </p:cNvPr>
          <p:cNvSpPr>
            <a:spLocks noGrp="1"/>
          </p:cNvSpPr>
          <p:nvPr>
            <p:ph type="title"/>
          </p:nvPr>
        </p:nvSpPr>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 graphique</a:t>
            </a:r>
            <a:endParaRPr lang="fr-FR" sz="4000" dirty="0"/>
          </a:p>
        </p:txBody>
      </p:sp>
      <p:sp>
        <p:nvSpPr>
          <p:cNvPr id="3" name="Espace réservé du contenu 2">
            <a:extLst>
              <a:ext uri="{FF2B5EF4-FFF2-40B4-BE49-F238E27FC236}">
                <a16:creationId xmlns:a16="http://schemas.microsoft.com/office/drawing/2014/main" id="{231E6AA8-B527-3F06-F3FD-3BDDB6CF6CF9}"/>
              </a:ext>
            </a:extLst>
          </p:cNvPr>
          <p:cNvSpPr>
            <a:spLocks noGrp="1"/>
          </p:cNvSpPr>
          <p:nvPr>
            <p:ph idx="1"/>
          </p:nvPr>
        </p:nvSpPr>
        <p:spPr>
          <a:xfrm>
            <a:off x="159026" y="2398643"/>
            <a:ext cx="11820939" cy="4359966"/>
          </a:xfrm>
        </p:spPr>
        <p:txBody>
          <a:bodyPr/>
          <a:lstStyle/>
          <a:p>
            <a:pPr marL="0" marR="719455" indent="0">
              <a:lnSpc>
                <a:spcPct val="102000"/>
              </a:lnSpc>
              <a:spcAft>
                <a:spcPts val="45"/>
              </a:spcAft>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partir de l'onglet "Insertion", vous pouvez ensuite choisir le modèle de graphique souhaité: </a:t>
            </a:r>
          </a:p>
          <a:p>
            <a:endParaRPr lang="fr-FR" dirty="0"/>
          </a:p>
        </p:txBody>
      </p:sp>
      <p:pic>
        <p:nvPicPr>
          <p:cNvPr id="4" name="Picture 2051">
            <a:extLst>
              <a:ext uri="{FF2B5EF4-FFF2-40B4-BE49-F238E27FC236}">
                <a16:creationId xmlns:a16="http://schemas.microsoft.com/office/drawing/2014/main" id="{1C5F098F-E293-55F2-0A5B-712492F4B297}"/>
              </a:ext>
            </a:extLst>
          </p:cNvPr>
          <p:cNvPicPr/>
          <p:nvPr/>
        </p:nvPicPr>
        <p:blipFill>
          <a:blip r:embed="rId2"/>
          <a:stretch>
            <a:fillRect/>
          </a:stretch>
        </p:blipFill>
        <p:spPr>
          <a:xfrm>
            <a:off x="2411895" y="3730252"/>
            <a:ext cx="8017565" cy="3028357"/>
          </a:xfrm>
          <a:prstGeom prst="rect">
            <a:avLst/>
          </a:prstGeom>
        </p:spPr>
      </p:pic>
    </p:spTree>
    <p:extLst>
      <p:ext uri="{BB962C8B-B14F-4D97-AF65-F5344CB8AC3E}">
        <p14:creationId xmlns:p14="http://schemas.microsoft.com/office/powerpoint/2010/main" val="3171721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E9AFB-5E46-C470-A8ED-C2A4CDD2B83B}"/>
              </a:ext>
            </a:extLst>
          </p:cNvPr>
          <p:cNvSpPr>
            <a:spLocks noGrp="1"/>
          </p:cNvSpPr>
          <p:nvPr>
            <p:ph type="title"/>
          </p:nvPr>
        </p:nvSpPr>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 graphique</a:t>
            </a:r>
            <a:endParaRPr lang="fr-FR" sz="4000" dirty="0"/>
          </a:p>
        </p:txBody>
      </p:sp>
      <p:sp>
        <p:nvSpPr>
          <p:cNvPr id="3" name="Espace réservé du contenu 2">
            <a:extLst>
              <a:ext uri="{FF2B5EF4-FFF2-40B4-BE49-F238E27FC236}">
                <a16:creationId xmlns:a16="http://schemas.microsoft.com/office/drawing/2014/main" id="{6B43A7B5-6332-A35E-99D2-24DA8DB23B48}"/>
              </a:ext>
            </a:extLst>
          </p:cNvPr>
          <p:cNvSpPr>
            <a:spLocks noGrp="1"/>
          </p:cNvSpPr>
          <p:nvPr>
            <p:ph idx="1"/>
          </p:nvPr>
        </p:nvSpPr>
        <p:spPr>
          <a:xfrm>
            <a:off x="212036" y="2345636"/>
            <a:ext cx="11834190" cy="3843130"/>
          </a:xfrm>
        </p:spPr>
        <p:txBody>
          <a:bodyPr>
            <a:normAutofit/>
          </a:bodyPr>
          <a:lstStyle/>
          <a:p>
            <a:pPr marL="0" indent="0">
              <a:buNone/>
            </a:pPr>
            <a:r>
              <a:rPr lang="fr-FR"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 vous n'êtes pas sûr du type de modèle souhaité, cliquez sur "Graphiques recommandés" pour afficher des suggestions et des aperçus de différents modèles de graphiques qui peuvent convenir aux données sélectionnées </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410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9A8B2A-3324-66DE-B278-552505864D29}"/>
              </a:ext>
            </a:extLst>
          </p:cNvPr>
          <p:cNvSpPr>
            <a:spLocks noGrp="1"/>
          </p:cNvSpPr>
          <p:nvPr>
            <p:ph type="title"/>
          </p:nvPr>
        </p:nvSpPr>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 graphique</a:t>
            </a:r>
            <a:endParaRPr lang="fr-FR" sz="4000" dirty="0"/>
          </a:p>
        </p:txBody>
      </p:sp>
      <p:pic>
        <p:nvPicPr>
          <p:cNvPr id="4" name="Picture 2086">
            <a:extLst>
              <a:ext uri="{FF2B5EF4-FFF2-40B4-BE49-F238E27FC236}">
                <a16:creationId xmlns:a16="http://schemas.microsoft.com/office/drawing/2014/main" id="{7AD295F9-D4B3-5666-500F-BA7CF34CF697}"/>
              </a:ext>
            </a:extLst>
          </p:cNvPr>
          <p:cNvPicPr>
            <a:picLocks noGrp="1"/>
          </p:cNvPicPr>
          <p:nvPr>
            <p:ph idx="1"/>
          </p:nvPr>
        </p:nvPicPr>
        <p:blipFill>
          <a:blip r:embed="rId2"/>
          <a:stretch>
            <a:fillRect/>
          </a:stretch>
        </p:blipFill>
        <p:spPr>
          <a:xfrm>
            <a:off x="1734378" y="2391465"/>
            <a:ext cx="7602564" cy="4254500"/>
          </a:xfrm>
          <a:prstGeom prst="rect">
            <a:avLst/>
          </a:prstGeom>
        </p:spPr>
      </p:pic>
    </p:spTree>
    <p:extLst>
      <p:ext uri="{BB962C8B-B14F-4D97-AF65-F5344CB8AC3E}">
        <p14:creationId xmlns:p14="http://schemas.microsoft.com/office/powerpoint/2010/main" val="3189477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13745-02E3-B1F1-9BEF-6A9B7AE54C6C}"/>
              </a:ext>
            </a:extLst>
          </p:cNvPr>
          <p:cNvSpPr>
            <a:spLocks noGrp="1"/>
          </p:cNvSpPr>
          <p:nvPr>
            <p:ph type="title"/>
          </p:nvPr>
        </p:nvSpPr>
        <p:spPr>
          <a:xfrm>
            <a:off x="1154954" y="838200"/>
            <a:ext cx="8761413" cy="706964"/>
          </a:xfrm>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Insérer un graphique</a:t>
            </a:r>
            <a:endParaRPr lang="fr-FR" sz="4000" dirty="0"/>
          </a:p>
        </p:txBody>
      </p:sp>
      <p:sp>
        <p:nvSpPr>
          <p:cNvPr id="3" name="Espace réservé du contenu 2">
            <a:extLst>
              <a:ext uri="{FF2B5EF4-FFF2-40B4-BE49-F238E27FC236}">
                <a16:creationId xmlns:a16="http://schemas.microsoft.com/office/drawing/2014/main" id="{1EF88264-AEE5-71B2-1279-EF7090135999}"/>
              </a:ext>
            </a:extLst>
          </p:cNvPr>
          <p:cNvSpPr>
            <a:spLocks noGrp="1"/>
          </p:cNvSpPr>
          <p:nvPr>
            <p:ph idx="1"/>
          </p:nvPr>
        </p:nvSpPr>
        <p:spPr>
          <a:xfrm>
            <a:off x="1154954" y="2404716"/>
            <a:ext cx="8825659" cy="4088848"/>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 validez votre choix : </a:t>
            </a:r>
          </a:p>
          <a:p>
            <a:endParaRPr lang="fr-FR" dirty="0"/>
          </a:p>
        </p:txBody>
      </p:sp>
      <p:pic>
        <p:nvPicPr>
          <p:cNvPr id="4" name="Picture 2088">
            <a:extLst>
              <a:ext uri="{FF2B5EF4-FFF2-40B4-BE49-F238E27FC236}">
                <a16:creationId xmlns:a16="http://schemas.microsoft.com/office/drawing/2014/main" id="{AAB4B8EC-C505-6D28-967D-A0CE51B1243B}"/>
              </a:ext>
            </a:extLst>
          </p:cNvPr>
          <p:cNvPicPr/>
          <p:nvPr/>
        </p:nvPicPr>
        <p:blipFill>
          <a:blip r:embed="rId2"/>
          <a:stretch>
            <a:fillRect/>
          </a:stretch>
        </p:blipFill>
        <p:spPr>
          <a:xfrm>
            <a:off x="1974110" y="3216965"/>
            <a:ext cx="7187345" cy="3276599"/>
          </a:xfrm>
          <a:prstGeom prst="rect">
            <a:avLst/>
          </a:prstGeom>
        </p:spPr>
      </p:pic>
    </p:spTree>
    <p:extLst>
      <p:ext uri="{BB962C8B-B14F-4D97-AF65-F5344CB8AC3E}">
        <p14:creationId xmlns:p14="http://schemas.microsoft.com/office/powerpoint/2010/main" val="1544859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151E4-6F5F-6546-E2D6-C817CE07D509}"/>
              </a:ext>
            </a:extLst>
          </p:cNvPr>
          <p:cNvSpPr>
            <a:spLocks noGrp="1"/>
          </p:cNvSpPr>
          <p:nvPr>
            <p:ph type="title"/>
          </p:nvPr>
        </p:nvSpPr>
        <p:spPr>
          <a:xfrm>
            <a:off x="1181458" y="957483"/>
            <a:ext cx="8761413" cy="706964"/>
          </a:xfrm>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Personnaliser le graphique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010E5048-8132-0931-E8DD-A14D48ABE292}"/>
              </a:ext>
            </a:extLst>
          </p:cNvPr>
          <p:cNvSpPr>
            <a:spLocks noGrp="1"/>
          </p:cNvSpPr>
          <p:nvPr>
            <p:ph idx="1"/>
          </p:nvPr>
        </p:nvSpPr>
        <p:spPr>
          <a:xfrm>
            <a:off x="198783" y="2305879"/>
            <a:ext cx="11794433" cy="4452730"/>
          </a:xfrm>
        </p:spPr>
        <p:txBody>
          <a:bodyPr/>
          <a:lstStyle/>
          <a:p>
            <a:pPr marL="0" indent="0">
              <a:buNone/>
            </a:pPr>
            <a:r>
              <a:rPr lang="fr-FR" sz="3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 pouvez changer le style de graphique si nécessaire depuis l'onglet "Création" (après avoir sélectionné le graphique) : </a:t>
            </a:r>
          </a:p>
          <a:p>
            <a:endParaRPr lang="fr-FR" dirty="0"/>
          </a:p>
        </p:txBody>
      </p:sp>
      <p:pic>
        <p:nvPicPr>
          <p:cNvPr id="4" name="Picture 2111">
            <a:extLst>
              <a:ext uri="{FF2B5EF4-FFF2-40B4-BE49-F238E27FC236}">
                <a16:creationId xmlns:a16="http://schemas.microsoft.com/office/drawing/2014/main" id="{6A07502F-4C84-8A0D-D1F0-917DB537E124}"/>
              </a:ext>
            </a:extLst>
          </p:cNvPr>
          <p:cNvPicPr/>
          <p:nvPr/>
        </p:nvPicPr>
        <p:blipFill>
          <a:blip r:embed="rId2"/>
          <a:stretch>
            <a:fillRect/>
          </a:stretch>
        </p:blipFill>
        <p:spPr>
          <a:xfrm>
            <a:off x="980659" y="3588743"/>
            <a:ext cx="10230679" cy="3077100"/>
          </a:xfrm>
          <a:prstGeom prst="rect">
            <a:avLst/>
          </a:prstGeom>
        </p:spPr>
      </p:pic>
    </p:spTree>
    <p:extLst>
      <p:ext uri="{BB962C8B-B14F-4D97-AF65-F5344CB8AC3E}">
        <p14:creationId xmlns:p14="http://schemas.microsoft.com/office/powerpoint/2010/main" val="2606873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B4A2A-D740-5019-3495-8CAA4BF34E8A}"/>
              </a:ext>
            </a:extLst>
          </p:cNvPr>
          <p:cNvSpPr>
            <a:spLocks noGrp="1"/>
          </p:cNvSpPr>
          <p:nvPr>
            <p:ph type="title"/>
          </p:nvPr>
        </p:nvSpPr>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Personnaliser le graphique</a:t>
            </a:r>
            <a:endParaRPr lang="fr-FR" sz="4000" u="sng" dirty="0"/>
          </a:p>
        </p:txBody>
      </p:sp>
      <p:sp>
        <p:nvSpPr>
          <p:cNvPr id="3" name="Espace réservé du contenu 2">
            <a:extLst>
              <a:ext uri="{FF2B5EF4-FFF2-40B4-BE49-F238E27FC236}">
                <a16:creationId xmlns:a16="http://schemas.microsoft.com/office/drawing/2014/main" id="{6A405356-1488-49EB-3BDE-8A26ED15C244}"/>
              </a:ext>
            </a:extLst>
          </p:cNvPr>
          <p:cNvSpPr>
            <a:spLocks noGrp="1"/>
          </p:cNvSpPr>
          <p:nvPr>
            <p:ph idx="1"/>
          </p:nvPr>
        </p:nvSpPr>
        <p:spPr>
          <a:xfrm>
            <a:off x="265043" y="2390140"/>
            <a:ext cx="11794435" cy="4467860"/>
          </a:xfrm>
        </p:spPr>
        <p:txBody>
          <a:bodyPr/>
          <a:lstStyle/>
          <a:p>
            <a:pPr marL="0" marR="719455" indent="0">
              <a:lnSpc>
                <a:spcPct val="102000"/>
              </a:lnSpc>
              <a:spcAft>
                <a:spcPts val="30"/>
              </a:spcAft>
              <a:buNone/>
            </a:pPr>
            <a:r>
              <a:rPr lang="fr-FR" sz="3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Depuis ce même onglet, vous pouvez également modifier la palette de couleurs du graphique </a:t>
            </a:r>
          </a:p>
          <a:p>
            <a:pPr marL="0" marR="719455" indent="0">
              <a:lnSpc>
                <a:spcPct val="102000"/>
              </a:lnSpc>
              <a:spcAft>
                <a:spcPts val="575"/>
              </a:spcAft>
              <a:buNone/>
            </a:pPr>
            <a:endParaRPr lang="fr-FR" sz="1800" kern="100" dirty="0">
              <a:solidFill>
                <a:srgbClr val="000000"/>
              </a:solidFill>
              <a:effectLst/>
              <a:latin typeface="Calibri" panose="020F0502020204030204" pitchFamily="34" charset="0"/>
              <a:ea typeface="Calibri" panose="020F0502020204030204" pitchFamily="34" charset="0"/>
            </a:endParaRPr>
          </a:p>
        </p:txBody>
      </p:sp>
      <p:pic>
        <p:nvPicPr>
          <p:cNvPr id="6" name="Picture 2113">
            <a:extLst>
              <a:ext uri="{FF2B5EF4-FFF2-40B4-BE49-F238E27FC236}">
                <a16:creationId xmlns:a16="http://schemas.microsoft.com/office/drawing/2014/main" id="{A381EBB5-23E4-0A76-DC1E-C922F6ACC311}"/>
              </a:ext>
            </a:extLst>
          </p:cNvPr>
          <p:cNvPicPr/>
          <p:nvPr/>
        </p:nvPicPr>
        <p:blipFill>
          <a:blip r:embed="rId2"/>
          <a:stretch>
            <a:fillRect/>
          </a:stretch>
        </p:blipFill>
        <p:spPr>
          <a:xfrm>
            <a:off x="1961322" y="3578086"/>
            <a:ext cx="7593495" cy="3149987"/>
          </a:xfrm>
          <a:prstGeom prst="rect">
            <a:avLst/>
          </a:prstGeom>
        </p:spPr>
      </p:pic>
    </p:spTree>
    <p:extLst>
      <p:ext uri="{BB962C8B-B14F-4D97-AF65-F5344CB8AC3E}">
        <p14:creationId xmlns:p14="http://schemas.microsoft.com/office/powerpoint/2010/main" val="2487329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99EF6-ED36-B7DF-7B8A-ED04F16453DC}"/>
              </a:ext>
            </a:extLst>
          </p:cNvPr>
          <p:cNvSpPr>
            <a:spLocks noGrp="1"/>
          </p:cNvSpPr>
          <p:nvPr>
            <p:ph type="title"/>
          </p:nvPr>
        </p:nvSpPr>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Personnaliser le graphique</a:t>
            </a:r>
            <a:endParaRPr lang="fr-FR" sz="4000" dirty="0"/>
          </a:p>
        </p:txBody>
      </p:sp>
      <p:sp>
        <p:nvSpPr>
          <p:cNvPr id="3" name="Espace réservé du contenu 2">
            <a:extLst>
              <a:ext uri="{FF2B5EF4-FFF2-40B4-BE49-F238E27FC236}">
                <a16:creationId xmlns:a16="http://schemas.microsoft.com/office/drawing/2014/main" id="{82FF3C15-664D-1426-FECA-14311CCD8CBB}"/>
              </a:ext>
            </a:extLst>
          </p:cNvPr>
          <p:cNvSpPr>
            <a:spLocks noGrp="1"/>
          </p:cNvSpPr>
          <p:nvPr>
            <p:ph idx="1"/>
          </p:nvPr>
        </p:nvSpPr>
        <p:spPr>
          <a:xfrm>
            <a:off x="185530" y="2385391"/>
            <a:ext cx="11847444" cy="4472609"/>
          </a:xfrm>
        </p:spPr>
        <p:txBody>
          <a:bodyPr/>
          <a:lstStyle/>
          <a:p>
            <a:pPr marL="0" indent="0">
              <a:buNone/>
            </a:pPr>
            <a:r>
              <a:rPr lang="fr-FR" sz="3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 pouvez aussi déplacer et redimensionner le graphique comme s'il s'agissait d'une simple forme : </a:t>
            </a:r>
          </a:p>
          <a:p>
            <a:pPr marL="0" indent="0">
              <a:buNone/>
            </a:pPr>
            <a:endParaRPr lang="fr-FR" dirty="0"/>
          </a:p>
        </p:txBody>
      </p:sp>
      <p:pic>
        <p:nvPicPr>
          <p:cNvPr id="5" name="Picture 2145">
            <a:extLst>
              <a:ext uri="{FF2B5EF4-FFF2-40B4-BE49-F238E27FC236}">
                <a16:creationId xmlns:a16="http://schemas.microsoft.com/office/drawing/2014/main" id="{28575F44-166C-2286-1F23-E5352A6CC71F}"/>
              </a:ext>
            </a:extLst>
          </p:cNvPr>
          <p:cNvPicPr/>
          <p:nvPr/>
        </p:nvPicPr>
        <p:blipFill>
          <a:blip r:embed="rId2"/>
          <a:stretch>
            <a:fillRect/>
          </a:stretch>
        </p:blipFill>
        <p:spPr>
          <a:xfrm>
            <a:off x="2734241" y="3631365"/>
            <a:ext cx="6750022" cy="3021225"/>
          </a:xfrm>
          <a:prstGeom prst="rect">
            <a:avLst/>
          </a:prstGeom>
        </p:spPr>
      </p:pic>
    </p:spTree>
    <p:extLst>
      <p:ext uri="{BB962C8B-B14F-4D97-AF65-F5344CB8AC3E}">
        <p14:creationId xmlns:p14="http://schemas.microsoft.com/office/powerpoint/2010/main" val="264277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56446-58BE-3876-FF89-3FA0FA8FAA01}"/>
              </a:ext>
            </a:extLst>
          </p:cNvPr>
          <p:cNvSpPr>
            <a:spLocks noGrp="1"/>
          </p:cNvSpPr>
          <p:nvPr>
            <p:ph type="title"/>
          </p:nvPr>
        </p:nvSpPr>
        <p:spPr>
          <a:xfrm>
            <a:off x="2729259" y="838200"/>
            <a:ext cx="6733481" cy="706964"/>
          </a:xfrm>
        </p:spPr>
        <p:txBody>
          <a:bodyPr/>
          <a:lstStyle/>
          <a:p>
            <a:r>
              <a:rPr lang="fr-FR" sz="44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fr-FR" sz="4400" b="1" u="sng" dirty="0">
                <a:effectLst/>
                <a:latin typeface="Times New Roman" panose="02020603050405020304" pitchFamily="18" charset="0"/>
                <a:ea typeface="Century Gothic" panose="020B0502020202020204" pitchFamily="34" charset="0"/>
                <a:cs typeface="Arial" panose="020B0604020202020204" pitchFamily="34" charset="0"/>
              </a:rPr>
              <a:t>1.</a:t>
            </a:r>
            <a:r>
              <a:rPr lang="fr-FR" sz="4400" b="1" u="sng" dirty="0">
                <a:effectLst/>
                <a:latin typeface="Times New Roman" panose="02020603050405020304" pitchFamily="18" charset="0"/>
                <a:ea typeface="Arial" panose="020B0604020202020204" pitchFamily="34" charset="0"/>
                <a:cs typeface="Arial" panose="020B0604020202020204" pitchFamily="34" charset="0"/>
              </a:rPr>
              <a:t> </a:t>
            </a:r>
            <a:r>
              <a:rPr lang="fr-FR" sz="4400" b="1" u="sng" dirty="0">
                <a:effectLst/>
                <a:latin typeface="Times New Roman" panose="02020603050405020304" pitchFamily="18" charset="0"/>
                <a:ea typeface="Century Gothic" panose="020B0502020202020204" pitchFamily="34" charset="0"/>
                <a:cs typeface="Arial" panose="020B0604020202020204" pitchFamily="34" charset="0"/>
              </a:rPr>
              <a:t>Une feuille de calcul  </a:t>
            </a:r>
            <a:endParaRPr lang="fr-FR" sz="4400" u="sng" dirty="0"/>
          </a:p>
        </p:txBody>
      </p:sp>
      <p:pic>
        <p:nvPicPr>
          <p:cNvPr id="4" name="Picture 112">
            <a:extLst>
              <a:ext uri="{FF2B5EF4-FFF2-40B4-BE49-F238E27FC236}">
                <a16:creationId xmlns:a16="http://schemas.microsoft.com/office/drawing/2014/main" id="{696D8E28-4767-4F66-E1A9-6B0DB673D906}"/>
              </a:ext>
            </a:extLst>
          </p:cNvPr>
          <p:cNvPicPr>
            <a:picLocks noGrp="1"/>
          </p:cNvPicPr>
          <p:nvPr>
            <p:ph idx="1"/>
          </p:nvPr>
        </p:nvPicPr>
        <p:blipFill>
          <a:blip r:embed="rId2"/>
          <a:stretch>
            <a:fillRect/>
          </a:stretch>
        </p:blipFill>
        <p:spPr>
          <a:xfrm>
            <a:off x="2201416" y="2603500"/>
            <a:ext cx="6733481" cy="3416300"/>
          </a:xfrm>
          <a:prstGeom prst="rect">
            <a:avLst/>
          </a:prstGeom>
        </p:spPr>
      </p:pic>
    </p:spTree>
    <p:extLst>
      <p:ext uri="{BB962C8B-B14F-4D97-AF65-F5344CB8AC3E}">
        <p14:creationId xmlns:p14="http://schemas.microsoft.com/office/powerpoint/2010/main" val="1200240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1DBE4-B79D-DEE8-292B-C0B188B0CD99}"/>
              </a:ext>
            </a:extLst>
          </p:cNvPr>
          <p:cNvSpPr>
            <a:spLocks noGrp="1"/>
          </p:cNvSpPr>
          <p:nvPr>
            <p:ph type="title"/>
          </p:nvPr>
        </p:nvSpPr>
        <p:spPr>
          <a:xfrm>
            <a:off x="1194711" y="848140"/>
            <a:ext cx="10029881" cy="1018023"/>
          </a:xfrm>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Personnaliser les éléments du graphique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B45BA550-FADB-B43A-2A83-A1C8F51D086B}"/>
              </a:ext>
            </a:extLst>
          </p:cNvPr>
          <p:cNvSpPr>
            <a:spLocks noGrp="1"/>
          </p:cNvSpPr>
          <p:nvPr>
            <p:ph idx="1"/>
          </p:nvPr>
        </p:nvSpPr>
        <p:spPr>
          <a:xfrm>
            <a:off x="132522" y="2266122"/>
            <a:ext cx="11926956" cy="4452730"/>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 pouvez personnaliser chaque élément du graphique en le sélectionnant et en le modifiant comme s'il s'agissait d'une forme ou d'une zone de texte. </a:t>
            </a:r>
          </a:p>
          <a:p>
            <a:endParaRPr lang="fr-FR" dirty="0"/>
          </a:p>
        </p:txBody>
      </p:sp>
    </p:spTree>
    <p:extLst>
      <p:ext uri="{BB962C8B-B14F-4D97-AF65-F5344CB8AC3E}">
        <p14:creationId xmlns:p14="http://schemas.microsoft.com/office/powerpoint/2010/main" val="626268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21BFC-96F4-913E-0001-342526365A1D}"/>
              </a:ext>
            </a:extLst>
          </p:cNvPr>
          <p:cNvSpPr>
            <a:spLocks noGrp="1"/>
          </p:cNvSpPr>
          <p:nvPr>
            <p:ph type="title"/>
          </p:nvPr>
        </p:nvSpPr>
        <p:spPr>
          <a:xfrm>
            <a:off x="1154954" y="973668"/>
            <a:ext cx="9261255" cy="706964"/>
          </a:xfrm>
        </p:spPr>
        <p:txBody>
          <a:bodyPr/>
          <a:lstStyle/>
          <a:p>
            <a:pPr algn="ctr"/>
            <a:r>
              <a:rPr lang="fr-FR" sz="36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36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36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36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Personnaliser les éléments du graphique </a:t>
            </a:r>
            <a:br>
              <a:rPr lang="fr-FR" sz="16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0071D5CA-EE2C-5168-8A1F-0846E94D968D}"/>
              </a:ext>
            </a:extLst>
          </p:cNvPr>
          <p:cNvSpPr>
            <a:spLocks noGrp="1"/>
          </p:cNvSpPr>
          <p:nvPr>
            <p:ph idx="1"/>
          </p:nvPr>
        </p:nvSpPr>
        <p:spPr>
          <a:xfrm>
            <a:off x="225288" y="2325204"/>
            <a:ext cx="11781182" cy="4532795"/>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 exemple, le titre : </a:t>
            </a:r>
          </a:p>
          <a:p>
            <a:endParaRPr lang="fr-FR" dirty="0"/>
          </a:p>
        </p:txBody>
      </p:sp>
      <p:pic>
        <p:nvPicPr>
          <p:cNvPr id="4" name="Picture 2162">
            <a:extLst>
              <a:ext uri="{FF2B5EF4-FFF2-40B4-BE49-F238E27FC236}">
                <a16:creationId xmlns:a16="http://schemas.microsoft.com/office/drawing/2014/main" id="{3E8D7848-29F1-E38B-BB86-B9FDCF0DDAAF}"/>
              </a:ext>
            </a:extLst>
          </p:cNvPr>
          <p:cNvPicPr/>
          <p:nvPr/>
        </p:nvPicPr>
        <p:blipFill>
          <a:blip r:embed="rId2"/>
          <a:stretch>
            <a:fillRect/>
          </a:stretch>
        </p:blipFill>
        <p:spPr>
          <a:xfrm>
            <a:off x="2157772" y="3114260"/>
            <a:ext cx="7916214" cy="3509272"/>
          </a:xfrm>
          <a:prstGeom prst="rect">
            <a:avLst/>
          </a:prstGeom>
        </p:spPr>
      </p:pic>
    </p:spTree>
    <p:extLst>
      <p:ext uri="{BB962C8B-B14F-4D97-AF65-F5344CB8AC3E}">
        <p14:creationId xmlns:p14="http://schemas.microsoft.com/office/powerpoint/2010/main" val="227491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60B54-199D-7382-954E-DA70816D45BB}"/>
              </a:ext>
            </a:extLst>
          </p:cNvPr>
          <p:cNvSpPr>
            <a:spLocks noGrp="1"/>
          </p:cNvSpPr>
          <p:nvPr>
            <p:ph type="title"/>
          </p:nvPr>
        </p:nvSpPr>
        <p:spPr>
          <a:xfrm>
            <a:off x="1154954" y="973668"/>
            <a:ext cx="8969707" cy="706964"/>
          </a:xfrm>
        </p:spPr>
        <p:txBody>
          <a:bodyPr/>
          <a:lstStyle/>
          <a:p>
            <a:pPr algn="ctr"/>
            <a:r>
              <a:rPr lang="fr-FR" sz="36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36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36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36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Personnaliser les éléments du graphique </a:t>
            </a:r>
            <a:br>
              <a:rPr lang="fr-FR" sz="16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988B4FB8-3F32-FAA1-1E14-991551FC7EA3}"/>
              </a:ext>
            </a:extLst>
          </p:cNvPr>
          <p:cNvSpPr>
            <a:spLocks noGrp="1"/>
          </p:cNvSpPr>
          <p:nvPr>
            <p:ph idx="1"/>
          </p:nvPr>
        </p:nvSpPr>
        <p:spPr>
          <a:xfrm>
            <a:off x="185530" y="2351707"/>
            <a:ext cx="11728174" cy="4393649"/>
          </a:xfrm>
        </p:spPr>
        <p:txBody>
          <a:bodyPr/>
          <a:lstStyle/>
          <a:p>
            <a:pPr marL="0" indent="0">
              <a:buNone/>
            </a:pPr>
            <a:r>
              <a:rPr lang="fr-FR"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Autre exemple, la colonne de la dernière série : </a:t>
            </a:r>
          </a:p>
          <a:p>
            <a:pPr marL="0" indent="0">
              <a:buNone/>
            </a:pPr>
            <a:endParaRPr lang="fr-FR" dirty="0"/>
          </a:p>
        </p:txBody>
      </p:sp>
      <p:pic>
        <p:nvPicPr>
          <p:cNvPr id="4" name="Picture 2192">
            <a:extLst>
              <a:ext uri="{FF2B5EF4-FFF2-40B4-BE49-F238E27FC236}">
                <a16:creationId xmlns:a16="http://schemas.microsoft.com/office/drawing/2014/main" id="{88DA641F-0872-B7BA-B5BB-AD5AEAAC064A}"/>
              </a:ext>
            </a:extLst>
          </p:cNvPr>
          <p:cNvPicPr/>
          <p:nvPr/>
        </p:nvPicPr>
        <p:blipFill>
          <a:blip r:embed="rId2"/>
          <a:stretch>
            <a:fillRect/>
          </a:stretch>
        </p:blipFill>
        <p:spPr>
          <a:xfrm>
            <a:off x="1945328" y="3190461"/>
            <a:ext cx="7180663" cy="3448878"/>
          </a:xfrm>
          <a:prstGeom prst="rect">
            <a:avLst/>
          </a:prstGeom>
        </p:spPr>
      </p:pic>
    </p:spTree>
    <p:extLst>
      <p:ext uri="{BB962C8B-B14F-4D97-AF65-F5344CB8AC3E}">
        <p14:creationId xmlns:p14="http://schemas.microsoft.com/office/powerpoint/2010/main" val="1160608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3195C-8DCA-5AE3-B52C-22ED82D69B4A}"/>
              </a:ext>
            </a:extLst>
          </p:cNvPr>
          <p:cNvSpPr>
            <a:spLocks noGrp="1"/>
          </p:cNvSpPr>
          <p:nvPr>
            <p:ph type="title"/>
          </p:nvPr>
        </p:nvSpPr>
        <p:spPr>
          <a:xfrm>
            <a:off x="1297850" y="821634"/>
            <a:ext cx="8761413" cy="1111478"/>
          </a:xfrm>
        </p:spPr>
        <p:txBody>
          <a:bodyPr/>
          <a:lstStyle/>
          <a:p>
            <a:pPr algn="ctr"/>
            <a:r>
              <a:rPr lang="fr-FR" sz="4000" b="1" u="sng"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r>
              <a:rPr lang="fr-FR" sz="40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4000" b="1" u="sng"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Ajouter des éléments au graphique </a:t>
            </a:r>
            <a:br>
              <a:rPr lang="fr-FR" sz="1800" b="1" kern="100" dirty="0">
                <a:solidFill>
                  <a:srgbClr val="000000"/>
                </a:solidFill>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FE3539B8-8CF9-7B98-7005-A05185E5B695}"/>
              </a:ext>
            </a:extLst>
          </p:cNvPr>
          <p:cNvSpPr>
            <a:spLocks noGrp="1"/>
          </p:cNvSpPr>
          <p:nvPr>
            <p:ph idx="1"/>
          </p:nvPr>
        </p:nvSpPr>
        <p:spPr>
          <a:xfrm>
            <a:off x="251791" y="2305878"/>
            <a:ext cx="11675165" cy="4552122"/>
          </a:xfrm>
        </p:spPr>
        <p:txBody>
          <a:bodyPr/>
          <a:lstStyle/>
          <a:p>
            <a:pPr marL="0" indent="0">
              <a:buNone/>
            </a:pPr>
            <a:r>
              <a:rPr lang="fr-FR"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Vous pouvez ajouter ou retirer certains éléments du graphique en cliquant sur le </a:t>
            </a:r>
            <a:r>
              <a:rPr lang="fr-FR" sz="3200" kern="1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fr-FR"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à droite du graphique : </a:t>
            </a:r>
          </a:p>
          <a:p>
            <a:endParaRPr lang="fr-FR" dirty="0"/>
          </a:p>
        </p:txBody>
      </p:sp>
      <p:pic>
        <p:nvPicPr>
          <p:cNvPr id="4" name="Picture 2194">
            <a:extLst>
              <a:ext uri="{FF2B5EF4-FFF2-40B4-BE49-F238E27FC236}">
                <a16:creationId xmlns:a16="http://schemas.microsoft.com/office/drawing/2014/main" id="{6E1FA598-3743-A7ED-D192-892FDF769592}"/>
              </a:ext>
            </a:extLst>
          </p:cNvPr>
          <p:cNvPicPr/>
          <p:nvPr/>
        </p:nvPicPr>
        <p:blipFill>
          <a:blip r:embed="rId2"/>
          <a:stretch>
            <a:fillRect/>
          </a:stretch>
        </p:blipFill>
        <p:spPr>
          <a:xfrm>
            <a:off x="1577009" y="3608000"/>
            <a:ext cx="8097078" cy="3110852"/>
          </a:xfrm>
          <a:prstGeom prst="rect">
            <a:avLst/>
          </a:prstGeom>
        </p:spPr>
      </p:pic>
    </p:spTree>
    <p:extLst>
      <p:ext uri="{BB962C8B-B14F-4D97-AF65-F5344CB8AC3E}">
        <p14:creationId xmlns:p14="http://schemas.microsoft.com/office/powerpoint/2010/main" val="123879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1E98EE-E52E-43C1-2091-A53243586E7D}"/>
              </a:ext>
            </a:extLst>
          </p:cNvPr>
          <p:cNvSpPr>
            <a:spLocks noGrp="1"/>
          </p:cNvSpPr>
          <p:nvPr>
            <p:ph idx="1"/>
          </p:nvPr>
        </p:nvSpPr>
        <p:spPr>
          <a:xfrm>
            <a:off x="0" y="2252870"/>
            <a:ext cx="12059478" cy="4605130"/>
          </a:xfrm>
        </p:spPr>
        <p:txBody>
          <a:bodyPr>
            <a:normAutofit fontScale="85000" lnSpcReduction="20000"/>
          </a:bodyPr>
          <a:lstStyle/>
          <a:p>
            <a:pPr marL="342900" marR="259080" lvl="0" indent="-342900" algn="just" rtl="0" fontAlgn="base">
              <a:lnSpc>
                <a:spcPct val="111000"/>
              </a:lnSpc>
              <a:spcAft>
                <a:spcPts val="22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La zone principale est appelée «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feuille de calcul</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 Vous pouvez voir </a:t>
            </a:r>
            <a:r>
              <a:rPr lang="fr-FR" sz="4000"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qu’elle est divisée en une grille avec des colonnes et des lignes. Chaque </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case est appelée une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cellule</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259080" lvl="0" indent="-342900" algn="just" fontAlgn="base">
              <a:lnSpc>
                <a:spcPct val="111000"/>
              </a:lnSpc>
              <a:spcAft>
                <a:spcPts val="20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Les lignes de la feuille de calcul sont étiquetées par des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nombres</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Les colonnes sont verticales et sont étiquetées par des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lettres</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La cellule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active</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est celle soulignée et s'appelle </a:t>
            </a:r>
            <a:r>
              <a:rPr lang="fr-FR" sz="40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A1</a:t>
            </a:r>
            <a:r>
              <a:rPr lang="fr-FR" sz="40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comme elle est dans la colonne A et dans la ligne 1 (figure ci-dessous). </a:t>
            </a:r>
          </a:p>
          <a:p>
            <a:pPr marL="0" indent="0">
              <a:buNone/>
            </a:pPr>
            <a:endParaRPr lang="fr-FR" dirty="0"/>
          </a:p>
        </p:txBody>
      </p:sp>
      <p:sp>
        <p:nvSpPr>
          <p:cNvPr id="4" name="Titre 1">
            <a:extLst>
              <a:ext uri="{FF2B5EF4-FFF2-40B4-BE49-F238E27FC236}">
                <a16:creationId xmlns:a16="http://schemas.microsoft.com/office/drawing/2014/main" id="{CC615103-42A3-8993-03F4-1FE25EB3A0F2}"/>
              </a:ext>
            </a:extLst>
          </p:cNvPr>
          <p:cNvSpPr>
            <a:spLocks noGrp="1"/>
          </p:cNvSpPr>
          <p:nvPr>
            <p:ph type="title"/>
          </p:nvPr>
        </p:nvSpPr>
        <p:spPr>
          <a:xfrm>
            <a:off x="2962868" y="986390"/>
            <a:ext cx="6266263" cy="708025"/>
          </a:xfrm>
        </p:spPr>
        <p:txBody>
          <a:bodyPr/>
          <a:lstStyle/>
          <a:p>
            <a:r>
              <a:rPr lang="fr-FR" sz="44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fr-FR" sz="44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1.</a:t>
            </a:r>
            <a:r>
              <a:rPr lang="fr-FR" sz="4400" b="1" u="sng" dirty="0">
                <a:solidFill>
                  <a:schemeClr val="bg1"/>
                </a:solidFill>
                <a:effectLst/>
                <a:latin typeface="Times New Roman" panose="02020603050405020304" pitchFamily="18" charset="0"/>
                <a:ea typeface="Arial" panose="020B0604020202020204" pitchFamily="34" charset="0"/>
                <a:cs typeface="Arial" panose="020B0604020202020204" pitchFamily="34" charset="0"/>
              </a:rPr>
              <a:t> </a:t>
            </a:r>
            <a:r>
              <a:rPr lang="fr-FR" sz="44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Une feuille de calcul  </a:t>
            </a:r>
            <a:endParaRPr lang="fr-FR" sz="4400" u="sng" dirty="0">
              <a:solidFill>
                <a:schemeClr val="bg1"/>
              </a:solidFill>
            </a:endParaRPr>
          </a:p>
        </p:txBody>
      </p:sp>
    </p:spTree>
    <p:extLst>
      <p:ext uri="{BB962C8B-B14F-4D97-AF65-F5344CB8AC3E}">
        <p14:creationId xmlns:p14="http://schemas.microsoft.com/office/powerpoint/2010/main" val="159228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6F202-BAB9-F0C6-6463-8398C4B6D66E}"/>
              </a:ext>
            </a:extLst>
          </p:cNvPr>
          <p:cNvSpPr>
            <a:spLocks noGrp="1"/>
          </p:cNvSpPr>
          <p:nvPr>
            <p:ph type="title"/>
          </p:nvPr>
        </p:nvSpPr>
        <p:spPr>
          <a:xfrm>
            <a:off x="3459825" y="973668"/>
            <a:ext cx="5272350" cy="706964"/>
          </a:xfrm>
        </p:spPr>
        <p:txBody>
          <a:bodyPr/>
          <a:lstStyle/>
          <a:p>
            <a:r>
              <a:rPr lang="fr-FR" sz="36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36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1.</a:t>
            </a:r>
            <a:r>
              <a:rPr lang="fr-FR" sz="3600" b="1" u="sng" dirty="0">
                <a:solidFill>
                  <a:schemeClr val="bg1"/>
                </a:solidFill>
                <a:effectLst/>
                <a:latin typeface="Times New Roman" panose="02020603050405020304" pitchFamily="18" charset="0"/>
                <a:ea typeface="Arial" panose="020B0604020202020204" pitchFamily="34" charset="0"/>
                <a:cs typeface="Arial" panose="020B0604020202020204" pitchFamily="34" charset="0"/>
              </a:rPr>
              <a:t> </a:t>
            </a:r>
            <a:r>
              <a:rPr lang="fr-FR" sz="36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Une feuille de calcul </a:t>
            </a:r>
            <a:endParaRPr lang="fr-FR" dirty="0">
              <a:solidFill>
                <a:schemeClr val="bg1"/>
              </a:solidFill>
            </a:endParaRPr>
          </a:p>
        </p:txBody>
      </p:sp>
      <p:grpSp>
        <p:nvGrpSpPr>
          <p:cNvPr id="4" name="Group 7738">
            <a:extLst>
              <a:ext uri="{FF2B5EF4-FFF2-40B4-BE49-F238E27FC236}">
                <a16:creationId xmlns:a16="http://schemas.microsoft.com/office/drawing/2014/main" id="{4DBAC42D-BEB5-1A6F-2AD8-9D6B623504E2}"/>
              </a:ext>
            </a:extLst>
          </p:cNvPr>
          <p:cNvGrpSpPr/>
          <p:nvPr/>
        </p:nvGrpSpPr>
        <p:grpSpPr>
          <a:xfrm>
            <a:off x="2975113" y="2571290"/>
            <a:ext cx="6241773" cy="3313042"/>
            <a:chOff x="0" y="0"/>
            <a:chExt cx="3895725" cy="1595755"/>
          </a:xfrm>
        </p:grpSpPr>
        <p:pic>
          <p:nvPicPr>
            <p:cNvPr id="5" name="Picture 307">
              <a:extLst>
                <a:ext uri="{FF2B5EF4-FFF2-40B4-BE49-F238E27FC236}">
                  <a16:creationId xmlns:a16="http://schemas.microsoft.com/office/drawing/2014/main" id="{AB1D9B3A-B564-AE5A-0E5C-5190F321D712}"/>
                </a:ext>
              </a:extLst>
            </p:cNvPr>
            <p:cNvPicPr/>
            <p:nvPr/>
          </p:nvPicPr>
          <p:blipFill>
            <a:blip r:embed="rId2"/>
            <a:stretch>
              <a:fillRect/>
            </a:stretch>
          </p:blipFill>
          <p:spPr>
            <a:xfrm>
              <a:off x="0" y="0"/>
              <a:ext cx="2646934" cy="1595755"/>
            </a:xfrm>
            <a:prstGeom prst="rect">
              <a:avLst/>
            </a:prstGeom>
          </p:spPr>
        </p:pic>
        <p:pic>
          <p:nvPicPr>
            <p:cNvPr id="6" name="Picture 309">
              <a:extLst>
                <a:ext uri="{FF2B5EF4-FFF2-40B4-BE49-F238E27FC236}">
                  <a16:creationId xmlns:a16="http://schemas.microsoft.com/office/drawing/2014/main" id="{82F2C7D8-B7A9-4151-56DB-61DF29CA8F8B}"/>
                </a:ext>
              </a:extLst>
            </p:cNvPr>
            <p:cNvPicPr/>
            <p:nvPr/>
          </p:nvPicPr>
          <p:blipFill>
            <a:blip r:embed="rId3"/>
            <a:stretch>
              <a:fillRect/>
            </a:stretch>
          </p:blipFill>
          <p:spPr>
            <a:xfrm>
              <a:off x="2647950" y="228600"/>
              <a:ext cx="1247775" cy="1362075"/>
            </a:xfrm>
            <a:prstGeom prst="rect">
              <a:avLst/>
            </a:prstGeom>
          </p:spPr>
        </p:pic>
      </p:grpSp>
    </p:spTree>
    <p:extLst>
      <p:ext uri="{BB962C8B-B14F-4D97-AF65-F5344CB8AC3E}">
        <p14:creationId xmlns:p14="http://schemas.microsoft.com/office/powerpoint/2010/main" val="73429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A4FDF-D1BE-42C0-5EB4-DFAD364255FB}"/>
              </a:ext>
            </a:extLst>
          </p:cNvPr>
          <p:cNvSpPr>
            <a:spLocks noGrp="1"/>
          </p:cNvSpPr>
          <p:nvPr>
            <p:ph type="title"/>
          </p:nvPr>
        </p:nvSpPr>
        <p:spPr>
          <a:xfrm>
            <a:off x="3592345" y="827894"/>
            <a:ext cx="5139829" cy="706964"/>
          </a:xfrm>
        </p:spPr>
        <p:txBody>
          <a:bodyPr/>
          <a:lstStyle/>
          <a:p>
            <a:r>
              <a:rPr lang="fr-FR" sz="36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fr-FR" sz="36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1.</a:t>
            </a:r>
            <a:r>
              <a:rPr lang="fr-FR" sz="3600" b="1" u="sng" dirty="0">
                <a:solidFill>
                  <a:schemeClr val="bg1"/>
                </a:solidFill>
                <a:effectLst/>
                <a:latin typeface="Times New Roman" panose="02020603050405020304" pitchFamily="18" charset="0"/>
                <a:ea typeface="Arial" panose="020B0604020202020204" pitchFamily="34" charset="0"/>
                <a:cs typeface="Arial" panose="020B0604020202020204" pitchFamily="34" charset="0"/>
              </a:rPr>
              <a:t> </a:t>
            </a:r>
            <a:r>
              <a:rPr lang="fr-FR" sz="3600" b="1" u="sng" dirty="0">
                <a:solidFill>
                  <a:schemeClr val="bg1"/>
                </a:solidFill>
                <a:effectLst/>
                <a:latin typeface="Times New Roman" panose="02020603050405020304" pitchFamily="18" charset="0"/>
                <a:ea typeface="Century Gothic" panose="020B0502020202020204" pitchFamily="34" charset="0"/>
                <a:cs typeface="Arial" panose="020B0604020202020204" pitchFamily="34" charset="0"/>
              </a:rPr>
              <a:t>Une feuille de calcul </a:t>
            </a:r>
            <a:endParaRPr lang="fr-FR" dirty="0">
              <a:solidFill>
                <a:schemeClr val="bg1"/>
              </a:solidFill>
            </a:endParaRPr>
          </a:p>
        </p:txBody>
      </p:sp>
      <p:sp>
        <p:nvSpPr>
          <p:cNvPr id="3" name="Espace réservé du contenu 2">
            <a:extLst>
              <a:ext uri="{FF2B5EF4-FFF2-40B4-BE49-F238E27FC236}">
                <a16:creationId xmlns:a16="http://schemas.microsoft.com/office/drawing/2014/main" id="{7B918E59-0A62-B78B-0386-57A4A54CF5C8}"/>
              </a:ext>
            </a:extLst>
          </p:cNvPr>
          <p:cNvSpPr>
            <a:spLocks noGrp="1"/>
          </p:cNvSpPr>
          <p:nvPr>
            <p:ph idx="1"/>
          </p:nvPr>
        </p:nvSpPr>
        <p:spPr>
          <a:xfrm>
            <a:off x="1" y="2239619"/>
            <a:ext cx="12085982" cy="4717772"/>
          </a:xfrm>
        </p:spPr>
        <p:txBody>
          <a:bodyPr>
            <a:normAutofit fontScale="55000" lnSpcReduction="20000"/>
          </a:bodyPr>
          <a:lstStyle/>
          <a:p>
            <a:pPr marL="342900" marR="259080" lvl="0" indent="-342900" algn="just" rtl="0" fontAlgn="base">
              <a:lnSpc>
                <a:spcPct val="111000"/>
              </a:lnSpc>
              <a:spcAft>
                <a:spcPts val="200"/>
              </a:spcAft>
              <a:buClr>
                <a:srgbClr val="000000"/>
              </a:buClr>
              <a:buSzPts val="1100"/>
              <a:buFont typeface="Arial" panose="020B0604020202020204" pitchFamily="34" charset="0"/>
              <a:buChar char="•"/>
            </a:pP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Vous pouvez voir le </a:t>
            </a:r>
            <a:r>
              <a:rPr lang="fr-FR" sz="58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nom de la cellule</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active dans </a:t>
            </a:r>
            <a:r>
              <a:rPr lang="fr-FR" sz="58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la case blanche</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en haut </a:t>
            </a:r>
          </a:p>
          <a:p>
            <a:pPr marL="342900" marR="259080" lvl="0" indent="-342900" algn="just" fontAlgn="base">
              <a:lnSpc>
                <a:spcPct val="111000"/>
              </a:lnSpc>
              <a:spcAft>
                <a:spcPts val="945"/>
              </a:spcAft>
              <a:buClr>
                <a:srgbClr val="000000"/>
              </a:buClr>
              <a:buSzPts val="1100"/>
              <a:buFont typeface="Arial" panose="020B0604020202020204" pitchFamily="34" charset="0"/>
              <a:buChar char="•"/>
            </a:pP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Le </a:t>
            </a:r>
            <a:r>
              <a:rPr lang="fr-FR" sz="58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classeur</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contient des feuilles de calcul vides nommées </a:t>
            </a:r>
            <a:r>
              <a:rPr lang="fr-FR" sz="58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Feuille 1</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fr-FR" sz="5800" b="1"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Feuille</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fr-FR" sz="5800" b="1"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2, Feuille 3</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etc. Vous pouvez voir leurs noms dans les onglets au bas de votre feuille de calcul. </a:t>
            </a:r>
          </a:p>
          <a:p>
            <a:pPr marL="342900" marR="259080" lvl="0" indent="-342900" algn="just" rtl="0" fontAlgn="base">
              <a:lnSpc>
                <a:spcPct val="111000"/>
              </a:lnSpc>
              <a:spcAft>
                <a:spcPts val="130"/>
              </a:spcAft>
              <a:buClr>
                <a:srgbClr val="000000"/>
              </a:buClr>
              <a:buSzPts val="1100"/>
              <a:buFont typeface="Arial" panose="020B0604020202020204" pitchFamily="34" charset="0"/>
              <a:buChar char="•"/>
            </a:pP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Utilisez le bouton </a:t>
            </a:r>
            <a:r>
              <a:rPr lang="fr-FR" sz="58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gauche</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de votre souris pour cliquer sur une autre cellule. </a:t>
            </a:r>
          </a:p>
          <a:p>
            <a:pPr marL="342900" marR="259080" lvl="0" indent="-342900" algn="just" fontAlgn="base">
              <a:lnSpc>
                <a:spcPct val="111000"/>
              </a:lnSpc>
              <a:spcAft>
                <a:spcPts val="20"/>
              </a:spcAft>
              <a:buClr>
                <a:srgbClr val="000000"/>
              </a:buClr>
              <a:buSzPts val="1100"/>
              <a:buFont typeface="Arial" panose="020B0604020202020204" pitchFamily="34" charset="0"/>
              <a:buChar char="•"/>
            </a:pP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Utilisez les touches </a:t>
            </a:r>
            <a:r>
              <a:rPr lang="fr-FR" sz="5800" b="1" u="none" strike="noStrike" dirty="0">
                <a:solidFill>
                  <a:schemeClr val="tx1"/>
                </a:solidFill>
                <a:effectLst/>
                <a:uFill>
                  <a:solidFill>
                    <a:srgbClr val="000000"/>
                  </a:solidFill>
                </a:uFill>
                <a:latin typeface="Times New Roman" panose="02020603050405020304" pitchFamily="18" charset="0"/>
                <a:ea typeface="Century Gothic" panose="020B0502020202020204" pitchFamily="34" charset="0"/>
                <a:cs typeface="Times New Roman" panose="02020603050405020304" pitchFamily="18" charset="0"/>
              </a:rPr>
              <a:t>fléchées</a:t>
            </a:r>
            <a:r>
              <a:rPr lang="fr-FR" sz="5800" u="none" strike="noStrike" dirty="0">
                <a:solidFill>
                  <a:schemeClr val="tx1"/>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du clavier pour aller : haut, bas, gauche ou droite. </a:t>
            </a:r>
          </a:p>
          <a:p>
            <a:endParaRPr lang="fr-FR" dirty="0"/>
          </a:p>
        </p:txBody>
      </p:sp>
    </p:spTree>
    <p:extLst>
      <p:ext uri="{BB962C8B-B14F-4D97-AF65-F5344CB8AC3E}">
        <p14:creationId xmlns:p14="http://schemas.microsoft.com/office/powerpoint/2010/main" val="3105383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2787</TotalTime>
  <Words>2067</Words>
  <Application>Microsoft Office PowerPoint</Application>
  <PresentationFormat>Grand écran</PresentationFormat>
  <Paragraphs>162</Paragraphs>
  <Slides>63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63</vt:i4>
      </vt:variant>
    </vt:vector>
  </HeadingPairs>
  <TitlesOfParts>
    <vt:vector size="70" baseType="lpstr">
      <vt:lpstr>Arial</vt:lpstr>
      <vt:lpstr>Calibri</vt:lpstr>
      <vt:lpstr>Century Gothic</vt:lpstr>
      <vt:lpstr>Times New Roman</vt:lpstr>
      <vt:lpstr>Wingdings</vt:lpstr>
      <vt:lpstr>Wingdings 3</vt:lpstr>
      <vt:lpstr>Salle d’ions</vt:lpstr>
      <vt:lpstr>Concevoir un document sur Excel</vt:lpstr>
      <vt:lpstr>1. Définition :  </vt:lpstr>
      <vt:lpstr>1.2. Lancement d’Excel </vt:lpstr>
      <vt:lpstr>1.2. Lancement d’Excel </vt:lpstr>
      <vt:lpstr>2. Lancement d’Excel </vt:lpstr>
      <vt:lpstr>2. 1. Une feuille de calcul  </vt:lpstr>
      <vt:lpstr>2. 1. Une feuille de calcul  </vt:lpstr>
      <vt:lpstr>2.1. Une feuille de calcul </vt:lpstr>
      <vt:lpstr>2. 1. Une feuille de calcul </vt:lpstr>
      <vt:lpstr>2. 1. Une feuille de calcul </vt:lpstr>
      <vt:lpstr>2. 2 . La saisie de données  </vt:lpstr>
      <vt:lpstr>2. 2 . La saisie de données</vt:lpstr>
      <vt:lpstr>2. 2 . La saisie de données</vt:lpstr>
      <vt:lpstr>2. 3.  Modification des données  </vt:lpstr>
      <vt:lpstr>2. 3. Modification des données</vt:lpstr>
      <vt:lpstr>2. 4. Insertion et suppression de lignes et de colonnes  </vt:lpstr>
      <vt:lpstr>2. 4. Insertion et suppression de lignes et de colonnes</vt:lpstr>
      <vt:lpstr>2. 4. Insertion et suppression de lignes et de colonnes</vt:lpstr>
      <vt:lpstr>2. 5. Sauvegarder votre travail </vt:lpstr>
      <vt:lpstr>2. 5. Sauvegarder votre travail </vt:lpstr>
      <vt:lpstr>2. 5. Sauvegarder votre travail </vt:lpstr>
      <vt:lpstr>3. Les formules de calcul  </vt:lpstr>
      <vt:lpstr>3. Les formules de calcul</vt:lpstr>
      <vt:lpstr>3. Les formules de calcul</vt:lpstr>
      <vt:lpstr>3. Les formules de calcul</vt:lpstr>
      <vt:lpstr>3. Les formules de calcul</vt:lpstr>
      <vt:lpstr>3. Les formules de calcul</vt:lpstr>
      <vt:lpstr>3. Les formules de calcul</vt:lpstr>
      <vt:lpstr>3.1. Recopier des formules  </vt:lpstr>
      <vt:lpstr>3.1. Recopier des formules</vt:lpstr>
      <vt:lpstr>3.1. Recopier des formules</vt:lpstr>
      <vt:lpstr>3.1. Recopier des formules</vt:lpstr>
      <vt:lpstr>3.1. Recopier des formules</vt:lpstr>
      <vt:lpstr>3.1. Recopier des formules</vt:lpstr>
      <vt:lpstr>3.1. Recopier des formules</vt:lpstr>
      <vt:lpstr>3.2. Les fonctions  </vt:lpstr>
      <vt:lpstr>3.3. Insérer une fonction  </vt:lpstr>
      <vt:lpstr>3.3. Insérer une fonction</vt:lpstr>
      <vt:lpstr>3.3. Insérer une fonction</vt:lpstr>
      <vt:lpstr>3.3. Insérer une fonction</vt:lpstr>
      <vt:lpstr>3.3. Insérer une fonction</vt:lpstr>
      <vt:lpstr>3.3. Insérer une fonction</vt:lpstr>
      <vt:lpstr>3.4. Entrer une fonction  </vt:lpstr>
      <vt:lpstr>3.4. Entrer une fonction</vt:lpstr>
      <vt:lpstr>3.4. Entrer une fonction</vt:lpstr>
      <vt:lpstr>3.4. Entrer une fonction</vt:lpstr>
      <vt:lpstr>3.4. Entrer une fonction</vt:lpstr>
      <vt:lpstr>3.4. Somme automatique  </vt:lpstr>
      <vt:lpstr>3.4. Somme automatique</vt:lpstr>
      <vt:lpstr>3.4. Somme automatique</vt:lpstr>
      <vt:lpstr>3.4. Somme automatique</vt:lpstr>
      <vt:lpstr>4. Les graphiques  4.1. Insérer un graphique  </vt:lpstr>
      <vt:lpstr>4.1. Insérer un graphique</vt:lpstr>
      <vt:lpstr>4.1. Insérer un graphique</vt:lpstr>
      <vt:lpstr>4.1. Insérer un graphique</vt:lpstr>
      <vt:lpstr>4.1. Insérer un graphique</vt:lpstr>
      <vt:lpstr>4.2. Personnaliser le graphique  </vt:lpstr>
      <vt:lpstr>4.2. Personnaliser le graphique</vt:lpstr>
      <vt:lpstr>4.2. Personnaliser le graphique</vt:lpstr>
      <vt:lpstr>4.3. Personnaliser les éléments du graphique  </vt:lpstr>
      <vt:lpstr>4.3. Personnaliser les éléments du graphique  </vt:lpstr>
      <vt:lpstr>4.3. Personnaliser les éléments du graphique  </vt:lpstr>
      <vt:lpstr>4.4. Ajouter des éléments au graphique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16</cp:revision>
  <dcterms:created xsi:type="dcterms:W3CDTF">2024-02-16T22:06:07Z</dcterms:created>
  <dcterms:modified xsi:type="dcterms:W3CDTF">2024-02-23T20:26:28Z</dcterms:modified>
</cp:coreProperties>
</file>