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7" r:id="rId3"/>
    <p:sldId id="298" r:id="rId4"/>
    <p:sldId id="299" r:id="rId5"/>
    <p:sldId id="301" r:id="rId6"/>
    <p:sldId id="302" r:id="rId7"/>
    <p:sldId id="303" r:id="rId8"/>
    <p:sldId id="304" r:id="rId9"/>
    <p:sldId id="305" r:id="rId10"/>
    <p:sldId id="306" r:id="rId11"/>
    <p:sldId id="307" r:id="rId12"/>
    <p:sldId id="308" r:id="rId13"/>
    <p:sldId id="309" r:id="rId14"/>
    <p:sldId id="310" r:id="rId15"/>
    <p:sldId id="311" r:id="rId16"/>
    <p:sldId id="312" r:id="rId17"/>
    <p:sldId id="290" r:id="rId18"/>
    <p:sldId id="313" r:id="rId19"/>
    <p:sldId id="292" r:id="rId20"/>
    <p:sldId id="314" r:id="rId21"/>
    <p:sldId id="315" r:id="rId22"/>
    <p:sldId id="316" r:id="rId23"/>
    <p:sldId id="317" r:id="rId24"/>
    <p:sldId id="257" r:id="rId25"/>
    <p:sldId id="258" r:id="rId26"/>
    <p:sldId id="259" r:id="rId27"/>
    <p:sldId id="261" r:id="rId28"/>
    <p:sldId id="260" r:id="rId29"/>
    <p:sldId id="263" r:id="rId30"/>
    <p:sldId id="262" r:id="rId31"/>
    <p:sldId id="264" r:id="rId32"/>
    <p:sldId id="265" r:id="rId33"/>
    <p:sldId id="266" r:id="rId34"/>
    <p:sldId id="275" r:id="rId35"/>
    <p:sldId id="276" r:id="rId36"/>
    <p:sldId id="267" r:id="rId37"/>
    <p:sldId id="268" r:id="rId38"/>
    <p:sldId id="269" r:id="rId39"/>
    <p:sldId id="270" r:id="rId40"/>
    <p:sldId id="271" r:id="rId41"/>
    <p:sldId id="272" r:id="rId42"/>
    <p:sldId id="273" r:id="rId43"/>
    <p:sldId id="274" r:id="rId44"/>
    <p:sldId id="277" r:id="rId45"/>
    <p:sldId id="278" r:id="rId46"/>
    <p:sldId id="279" r:id="rId47"/>
    <p:sldId id="280" r:id="rId48"/>
    <p:sldId id="281" r:id="rId49"/>
    <p:sldId id="282" r:id="rId50"/>
    <p:sldId id="283" r:id="rId51"/>
    <p:sldId id="284" r:id="rId52"/>
    <p:sldId id="285" r:id="rId53"/>
    <p:sldId id="286" r:id="rId54"/>
    <p:sldId id="288" r:id="rId55"/>
    <p:sldId id="289" r:id="rId56"/>
    <p:sldId id="287" r:id="rId57"/>
    <p:sldId id="291" r:id="rId58"/>
    <p:sldId id="294" r:id="rId59"/>
    <p:sldId id="293"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936A8B5-3D69-4F09-96AF-1132EFC8C367}" type="datetimeFigureOut">
              <a:rPr lang="fr-FR" smtClean="0"/>
              <a:t>22/02/2024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363831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36A8B5-3D69-4F09-96AF-1132EFC8C367}" type="datetimeFigureOut">
              <a:rPr lang="fr-FR" smtClean="0"/>
              <a:t>22/02/2024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33574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36A8B5-3D69-4F09-96AF-1132EFC8C367}" type="datetimeFigureOut">
              <a:rPr lang="fr-FR" smtClean="0"/>
              <a:t>22/02/2024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6A9459-AB59-4FC0-BC93-84E7BF268C78}"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322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936A8B5-3D69-4F09-96AF-1132EFC8C367}" type="datetimeFigureOut">
              <a:rPr lang="fr-FR" smtClean="0"/>
              <a:t>22/02/2024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308846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936A8B5-3D69-4F09-96AF-1132EFC8C367}" type="datetimeFigureOut">
              <a:rPr lang="fr-FR" smtClean="0"/>
              <a:t>22/02/2024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6A9459-AB59-4FC0-BC93-84E7BF268C78}"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4312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936A8B5-3D69-4F09-96AF-1132EFC8C367}" type="datetimeFigureOut">
              <a:rPr lang="fr-FR" smtClean="0"/>
              <a:t>22/02/2024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875722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36A8B5-3D69-4F09-96AF-1132EFC8C367}" type="datetimeFigureOut">
              <a:rPr lang="fr-FR" smtClean="0"/>
              <a:t>22/02/2024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387929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36A8B5-3D69-4F09-96AF-1132EFC8C367}" type="datetimeFigureOut">
              <a:rPr lang="fr-FR" smtClean="0"/>
              <a:t>22/02/2024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243067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36A8B5-3D69-4F09-96AF-1132EFC8C367}" type="datetimeFigureOut">
              <a:rPr lang="fr-FR" smtClean="0"/>
              <a:t>22/02/2024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279499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36A8B5-3D69-4F09-96AF-1132EFC8C367}" type="datetimeFigureOut">
              <a:rPr lang="fr-FR" smtClean="0"/>
              <a:t>22/02/2024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52389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936A8B5-3D69-4F09-96AF-1132EFC8C367}" type="datetimeFigureOut">
              <a:rPr lang="fr-FR" smtClean="0"/>
              <a:t>22/02/2024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31217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936A8B5-3D69-4F09-96AF-1132EFC8C367}" type="datetimeFigureOut">
              <a:rPr lang="fr-FR" smtClean="0"/>
              <a:t>22/02/2024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152386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936A8B5-3D69-4F09-96AF-1132EFC8C367}" type="datetimeFigureOut">
              <a:rPr lang="fr-FR" smtClean="0"/>
              <a:t>22/02/2024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36281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6A8B5-3D69-4F09-96AF-1132EFC8C367}" type="datetimeFigureOut">
              <a:rPr lang="fr-FR" smtClean="0"/>
              <a:t>22/02/2024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11086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36A8B5-3D69-4F09-96AF-1132EFC8C367}" type="datetimeFigureOut">
              <a:rPr lang="fr-FR" smtClean="0"/>
              <a:t>22/02/2024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95173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36A8B5-3D69-4F09-96AF-1132EFC8C367}" type="datetimeFigureOut">
              <a:rPr lang="fr-FR" smtClean="0"/>
              <a:t>22/02/2024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6A9459-AB59-4FC0-BC93-84E7BF268C78}" type="slidenum">
              <a:rPr lang="fr-FR" smtClean="0"/>
              <a:t>‹N°›</a:t>
            </a:fld>
            <a:endParaRPr lang="fr-FR"/>
          </a:p>
        </p:txBody>
      </p:sp>
    </p:spTree>
    <p:extLst>
      <p:ext uri="{BB962C8B-B14F-4D97-AF65-F5344CB8AC3E}">
        <p14:creationId xmlns:p14="http://schemas.microsoft.com/office/powerpoint/2010/main" val="379498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936A8B5-3D69-4F09-96AF-1132EFC8C367}" type="datetimeFigureOut">
              <a:rPr lang="fr-FR" smtClean="0"/>
              <a:t>22/02/2024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96A9459-AB59-4FC0-BC93-84E7BF268C78}" type="slidenum">
              <a:rPr lang="fr-FR" smtClean="0"/>
              <a:t>‹N°›</a:t>
            </a:fld>
            <a:endParaRPr lang="fr-FR"/>
          </a:p>
        </p:txBody>
      </p:sp>
    </p:spTree>
    <p:extLst>
      <p:ext uri="{BB962C8B-B14F-4D97-AF65-F5344CB8AC3E}">
        <p14:creationId xmlns:p14="http://schemas.microsoft.com/office/powerpoint/2010/main" val="1270805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CE28B-B1A7-CAB0-2469-77FDD542BDE9}"/>
              </a:ext>
            </a:extLst>
          </p:cNvPr>
          <p:cNvSpPr>
            <a:spLocks noGrp="1"/>
          </p:cNvSpPr>
          <p:nvPr>
            <p:ph type="title"/>
          </p:nvPr>
        </p:nvSpPr>
        <p:spPr>
          <a:xfrm>
            <a:off x="934277" y="3146102"/>
            <a:ext cx="10323444" cy="1320800"/>
          </a:xfrm>
        </p:spPr>
        <p:txBody>
          <a:bodyPr>
            <a:normAutofit fontScale="90000"/>
          </a:bodyPr>
          <a:lstStyle/>
          <a:p>
            <a:pPr marL="0" indent="0" algn="ctr">
              <a:buNone/>
            </a:pPr>
            <a:r>
              <a:rPr lang="fr-FR" sz="4400" b="1" kern="1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t>CHAPITRE II</a:t>
            </a:r>
            <a:br>
              <a:rPr lang="fr-FR" sz="4400" b="1" kern="1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br>
            <a:r>
              <a:rPr lang="fr-FR" sz="4400" b="1" kern="1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rPr>
              <a:t> Découverte de la suite bureautique</a:t>
            </a:r>
            <a:br>
              <a:rPr lang="fr-FR" sz="1800" kern="100" dirty="0">
                <a:effectLst/>
                <a:latin typeface="Calibri" panose="020F0502020204030204" pitchFamily="34" charset="0"/>
                <a:ea typeface="Calibri" panose="020F0502020204030204" pitchFamily="34" charset="0"/>
                <a:cs typeface="Arial" panose="020B0604020202020204" pitchFamily="34" charset="0"/>
              </a:rPr>
            </a:br>
            <a:br>
              <a:rPr lang="fr-FR" sz="1800" kern="100" dirty="0">
                <a:effectLst/>
                <a:latin typeface="Calibri" panose="020F0502020204030204" pitchFamily="34" charset="0"/>
                <a:ea typeface="Calibri" panose="020F0502020204030204" pitchFamily="34" charset="0"/>
                <a:cs typeface="Arial" panose="020B0604020202020204" pitchFamily="34" charset="0"/>
              </a:rPr>
            </a:br>
            <a:br>
              <a:rPr lang="fr-FR" sz="1800" kern="100" dirty="0">
                <a:effectLst/>
                <a:latin typeface="Calibri" panose="020F0502020204030204" pitchFamily="34" charset="0"/>
                <a:ea typeface="Calibri" panose="020F0502020204030204" pitchFamily="34" charset="0"/>
                <a:cs typeface="Arial" panose="020B0604020202020204" pitchFamily="34" charset="0"/>
              </a:rPr>
            </a:br>
            <a:br>
              <a:rPr lang="fr-FR" sz="1800" kern="100" dirty="0">
                <a:effectLst/>
                <a:latin typeface="Calibri" panose="020F0502020204030204" pitchFamily="34" charset="0"/>
                <a:ea typeface="Calibri" panose="020F0502020204030204" pitchFamily="34" charset="0"/>
                <a:cs typeface="Arial" panose="020B0604020202020204" pitchFamily="34" charset="0"/>
              </a:rPr>
            </a:br>
            <a:br>
              <a:rPr lang="fr-FR" sz="1800" kern="100" dirty="0">
                <a:effectLst/>
                <a:latin typeface="Calibri" panose="020F0502020204030204" pitchFamily="34" charset="0"/>
                <a:ea typeface="Calibri" panose="020F0502020204030204" pitchFamily="34" charset="0"/>
                <a:cs typeface="Arial" panose="020B0604020202020204" pitchFamily="34" charset="0"/>
              </a:rPr>
            </a:br>
            <a:r>
              <a:rPr lang="fr-FR" sz="22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Préparés par </a:t>
            </a:r>
            <a:br>
              <a:rPr lang="fr-FR" sz="22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br>
            <a:r>
              <a:rPr lang="fr-FR" sz="22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Dr.</a:t>
            </a:r>
            <a:r>
              <a:rPr lang="fr-FR" sz="2200" b="1" kern="1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fr-FR" sz="2200" b="1" dirty="0">
                <a:solidFill>
                  <a:schemeClr val="tx1"/>
                </a:solidFill>
                <a:latin typeface="Times New Roman" panose="02020603050405020304" pitchFamily="18" charset="0"/>
                <a:cs typeface="Times New Roman" panose="02020603050405020304" pitchFamily="18" charset="0"/>
              </a:rPr>
              <a:t>CHABOU Sarra </a:t>
            </a:r>
            <a:br>
              <a:rPr lang="fr-FR" sz="9600" b="1" dirty="0">
                <a:solidFill>
                  <a:schemeClr val="tx1"/>
                </a:solidFill>
                <a:latin typeface="Times New Roman" panose="02020603050405020304" pitchFamily="18" charset="0"/>
                <a:cs typeface="Times New Roman" panose="02020603050405020304" pitchFamily="18" charset="0"/>
              </a:rPr>
            </a:br>
            <a:endParaRPr lang="fr-FR" dirty="0"/>
          </a:p>
        </p:txBody>
      </p:sp>
      <p:sp>
        <p:nvSpPr>
          <p:cNvPr id="3" name="Titre 1">
            <a:extLst>
              <a:ext uri="{FF2B5EF4-FFF2-40B4-BE49-F238E27FC236}">
                <a16:creationId xmlns:a16="http://schemas.microsoft.com/office/drawing/2014/main" id="{677CCA74-7AFD-FFEA-B4CF-3A0000BDB7C3}"/>
              </a:ext>
            </a:extLst>
          </p:cNvPr>
          <p:cNvSpPr txBox="1">
            <a:spLocks/>
          </p:cNvSpPr>
          <p:nvPr/>
        </p:nvSpPr>
        <p:spPr>
          <a:xfrm>
            <a:off x="1235334" y="629892"/>
            <a:ext cx="9721331" cy="188631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dirty="0">
                <a:solidFill>
                  <a:schemeClr val="tx1"/>
                </a:solidFill>
                <a:latin typeface="Times New Roman" panose="02020603050405020304" pitchFamily="18" charset="0"/>
                <a:cs typeface="Times New Roman" panose="02020603050405020304" pitchFamily="18" charset="0"/>
              </a:rPr>
              <a:t>UNIVERSITE DE JIJEL</a:t>
            </a:r>
            <a:br>
              <a:rPr lang="fr-FR" sz="4000" b="1" dirty="0">
                <a:solidFill>
                  <a:schemeClr val="tx1"/>
                </a:solidFill>
                <a:latin typeface="Times New Roman" panose="02020603050405020304" pitchFamily="18" charset="0"/>
                <a:cs typeface="Times New Roman" panose="02020603050405020304" pitchFamily="18" charset="0"/>
              </a:rPr>
            </a:br>
            <a:r>
              <a:rPr lang="fr-FR" sz="4000" b="1" dirty="0">
                <a:solidFill>
                  <a:schemeClr val="tx1"/>
                </a:solidFill>
                <a:latin typeface="Times New Roman" panose="02020603050405020304" pitchFamily="18" charset="0"/>
                <a:cs typeface="Times New Roman" panose="02020603050405020304" pitchFamily="18" charset="0"/>
              </a:rPr>
              <a:t>Faculté des sciences de la nature et de la vie</a:t>
            </a:r>
          </a:p>
        </p:txBody>
      </p:sp>
      <p:pic>
        <p:nvPicPr>
          <p:cNvPr id="4" name="Picture 10">
            <a:extLst>
              <a:ext uri="{FF2B5EF4-FFF2-40B4-BE49-F238E27FC236}">
                <a16:creationId xmlns:a16="http://schemas.microsoft.com/office/drawing/2014/main" id="{86B9AC4F-D708-A700-30B8-52D550246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270" y="0"/>
            <a:ext cx="1259785" cy="125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53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A5200E-63E0-86EF-7D71-429407E6F152}"/>
              </a:ext>
            </a:extLst>
          </p:cNvPr>
          <p:cNvSpPr>
            <a:spLocks noGrp="1"/>
          </p:cNvSpPr>
          <p:nvPr>
            <p:ph idx="1"/>
          </p:nvPr>
        </p:nvSpPr>
        <p:spPr>
          <a:xfrm>
            <a:off x="318052" y="1219200"/>
            <a:ext cx="11661913" cy="4292075"/>
          </a:xfrm>
        </p:spPr>
        <p:txBody>
          <a:bodyPr>
            <a:noAutofit/>
          </a:bodyPr>
          <a:lstStyle/>
          <a:p>
            <a:pPr marL="0" indent="0">
              <a:spcAft>
                <a:spcPts val="800"/>
              </a:spcAft>
              <a:buNone/>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Elle contient par défaut trois icônes</a:t>
            </a:r>
          </a:p>
          <a:p>
            <a:pPr>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Enregistrer, pour enregistrer le document en cours d'édition ;</a:t>
            </a:r>
          </a:p>
          <a:p>
            <a:pPr>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Annuler, pour annuler la ou les dernières actions ;</a:t>
            </a:r>
          </a:p>
          <a:p>
            <a:pPr>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Répéter, pour répéter la ou les dernières actions ;</a:t>
            </a:r>
          </a:p>
        </p:txBody>
      </p:sp>
    </p:spTree>
    <p:extLst>
      <p:ext uri="{BB962C8B-B14F-4D97-AF65-F5344CB8AC3E}">
        <p14:creationId xmlns:p14="http://schemas.microsoft.com/office/powerpoint/2010/main" val="169997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63D0A6-1FFA-5801-C456-C1E86655CFDF}"/>
              </a:ext>
            </a:extLst>
          </p:cNvPr>
          <p:cNvSpPr>
            <a:spLocks noGrp="1"/>
          </p:cNvSpPr>
          <p:nvPr>
            <p:ph idx="1"/>
          </p:nvPr>
        </p:nvSpPr>
        <p:spPr>
          <a:xfrm>
            <a:off x="284922" y="892023"/>
            <a:ext cx="11622155" cy="5073954"/>
          </a:xfrm>
        </p:spPr>
        <p:txBody>
          <a:bodyPr>
            <a:normAutofit lnSpcReduction="10000"/>
          </a:bodyPr>
          <a:lstStyle/>
          <a:p>
            <a:pPr>
              <a:lnSpc>
                <a:spcPct val="120000"/>
              </a:lnSpc>
              <a:spcAft>
                <a:spcPts val="800"/>
              </a:spcAft>
            </a:pPr>
            <a:r>
              <a:rPr lang="fr-FR" sz="4000" kern="100" dirty="0">
                <a:effectLst/>
                <a:latin typeface="Times New Roman" panose="02020603050405020304" pitchFamily="18" charset="0"/>
                <a:ea typeface="Calibri" panose="020F0502020204030204" pitchFamily="34" charset="0"/>
                <a:cs typeface="Times New Roman" panose="02020603050405020304" pitchFamily="18" charset="0"/>
              </a:rPr>
              <a:t>Vous pouvez personnaliser la barre d’outils Accès rapide en y ajoutant des commandes, soit par :</a:t>
            </a:r>
          </a:p>
          <a:p>
            <a:pPr marL="0" indent="0">
              <a:lnSpc>
                <a:spcPct val="120000"/>
              </a:lnSpc>
              <a:spcAft>
                <a:spcPts val="800"/>
              </a:spcAft>
              <a:buNone/>
            </a:pPr>
            <a:r>
              <a:rPr lang="fr-FR" sz="4000" kern="100" dirty="0">
                <a:effectLst/>
                <a:latin typeface="Times New Roman" panose="02020603050405020304" pitchFamily="18" charset="0"/>
                <a:ea typeface="Calibri" panose="020F0502020204030204" pitchFamily="34" charset="0"/>
                <a:cs typeface="Times New Roman" panose="02020603050405020304" pitchFamily="18" charset="0"/>
              </a:rPr>
              <a:t>• L’ajout de nouvelles icônes :</a:t>
            </a:r>
          </a:p>
          <a:p>
            <a:pPr marL="0" indent="0">
              <a:lnSpc>
                <a:spcPct val="120000"/>
              </a:lnSpc>
              <a:spcAft>
                <a:spcPts val="800"/>
              </a:spcAft>
              <a:buNone/>
            </a:pPr>
            <a:r>
              <a:rPr lang="fr-FR" sz="4000" kern="100" dirty="0">
                <a:effectLst/>
                <a:latin typeface="Times New Roman" panose="02020603050405020304" pitchFamily="18" charset="0"/>
                <a:ea typeface="Calibri" panose="020F0502020204030204" pitchFamily="34" charset="0"/>
                <a:cs typeface="Times New Roman" panose="02020603050405020304" pitchFamily="18" charset="0"/>
              </a:rPr>
              <a:t>➢ Cliquer sur la flèche située à l’extrémité droite de la barre d’outils Accès rapide.</a:t>
            </a:r>
          </a:p>
          <a:p>
            <a:pPr marL="0" indent="0">
              <a:lnSpc>
                <a:spcPct val="120000"/>
              </a:lnSpc>
              <a:spcAft>
                <a:spcPts val="800"/>
              </a:spcAft>
              <a:buNone/>
            </a:pPr>
            <a:r>
              <a:rPr lang="fr-FR" sz="4000" kern="100" dirty="0">
                <a:effectLst/>
                <a:latin typeface="Times New Roman" panose="02020603050405020304" pitchFamily="18" charset="0"/>
                <a:ea typeface="Calibri" panose="020F0502020204030204" pitchFamily="34" charset="0"/>
                <a:cs typeface="Times New Roman" panose="02020603050405020304" pitchFamily="18" charset="0"/>
              </a:rPr>
              <a:t>➢ Cocher ou décocher l’option de votre choix.</a:t>
            </a:r>
          </a:p>
          <a:p>
            <a:endParaRPr lang="fr-FR" dirty="0"/>
          </a:p>
        </p:txBody>
      </p:sp>
    </p:spTree>
    <p:extLst>
      <p:ext uri="{BB962C8B-B14F-4D97-AF65-F5344CB8AC3E}">
        <p14:creationId xmlns:p14="http://schemas.microsoft.com/office/powerpoint/2010/main" val="375859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ode opératoire Word 2010 | Le blog de l'admin">
            <a:extLst>
              <a:ext uri="{FF2B5EF4-FFF2-40B4-BE49-F238E27FC236}">
                <a16:creationId xmlns:a16="http://schemas.microsoft.com/office/drawing/2014/main" id="{22998918-3005-6234-6400-8D472A346C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8225" y="159026"/>
            <a:ext cx="9117496" cy="6069757"/>
          </a:xfrm>
          <a:prstGeom prst="rect">
            <a:avLst/>
          </a:prstGeom>
          <a:noFill/>
          <a:ln>
            <a:noFill/>
          </a:ln>
        </p:spPr>
      </p:pic>
      <p:sp>
        <p:nvSpPr>
          <p:cNvPr id="3" name="ZoneTexte 2">
            <a:extLst>
              <a:ext uri="{FF2B5EF4-FFF2-40B4-BE49-F238E27FC236}">
                <a16:creationId xmlns:a16="http://schemas.microsoft.com/office/drawing/2014/main" id="{79A5C138-1E8D-0339-945A-4195CB6E98FC}"/>
              </a:ext>
            </a:extLst>
          </p:cNvPr>
          <p:cNvSpPr txBox="1"/>
          <p:nvPr/>
        </p:nvSpPr>
        <p:spPr>
          <a:xfrm>
            <a:off x="2885660" y="6329642"/>
            <a:ext cx="6102626" cy="369332"/>
          </a:xfrm>
          <a:prstGeom prst="rect">
            <a:avLst/>
          </a:prstGeom>
          <a:noFill/>
        </p:spPr>
        <p:txBody>
          <a:bodyPr wrap="square">
            <a:spAutoFit/>
          </a:bodyPr>
          <a:lstStyle/>
          <a:p>
            <a:r>
              <a:rPr lang="fr-FR" sz="1800" b="1" dirty="0">
                <a:solidFill>
                  <a:srgbClr val="000000"/>
                </a:solidFill>
                <a:effectLst/>
                <a:latin typeface="Times New Roman" panose="02020603050405020304" pitchFamily="18" charset="0"/>
                <a:ea typeface="Times New Roman" panose="02020603050405020304" pitchFamily="18" charset="0"/>
              </a:rPr>
              <a:t>Les trois commandes par défaut sont précédées d'une coche</a:t>
            </a:r>
            <a:r>
              <a:rPr lang="fr-FR" sz="1800" dirty="0">
                <a:solidFill>
                  <a:srgbClr val="000000"/>
                </a:solidFill>
                <a:effectLst/>
                <a:latin typeface="Times New Roman" panose="02020603050405020304" pitchFamily="18" charset="0"/>
                <a:ea typeface="Times New Roman" panose="02020603050405020304" pitchFamily="18" charset="0"/>
              </a:rPr>
              <a:t> </a:t>
            </a:r>
            <a:endParaRPr lang="fr-FR" dirty="0"/>
          </a:p>
        </p:txBody>
      </p:sp>
    </p:spTree>
    <p:extLst>
      <p:ext uri="{BB962C8B-B14F-4D97-AF65-F5344CB8AC3E}">
        <p14:creationId xmlns:p14="http://schemas.microsoft.com/office/powerpoint/2010/main" val="367906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46655-8495-1B04-8430-3454CA0582C0}"/>
              </a:ext>
            </a:extLst>
          </p:cNvPr>
          <p:cNvSpPr>
            <a:spLocks noGrp="1"/>
          </p:cNvSpPr>
          <p:nvPr>
            <p:ph type="title"/>
          </p:nvPr>
        </p:nvSpPr>
        <p:spPr>
          <a:xfrm>
            <a:off x="677334" y="161235"/>
            <a:ext cx="9831640" cy="655403"/>
          </a:xfrm>
        </p:spPr>
        <p:txBody>
          <a:bodyPr>
            <a:noAutofit/>
          </a:bodyPr>
          <a:lstStyle/>
          <a:p>
            <a:r>
              <a:rPr lang="fr-FR" b="1" cap="all"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Le Ruban </a:t>
            </a:r>
            <a:endParaRPr lang="fr-FR" dirty="0"/>
          </a:p>
        </p:txBody>
      </p:sp>
      <p:sp>
        <p:nvSpPr>
          <p:cNvPr id="3" name="Espace réservé du contenu 2">
            <a:extLst>
              <a:ext uri="{FF2B5EF4-FFF2-40B4-BE49-F238E27FC236}">
                <a16:creationId xmlns:a16="http://schemas.microsoft.com/office/drawing/2014/main" id="{9D7B541E-CE45-2E2C-C88A-270DFBE5DA51}"/>
              </a:ext>
            </a:extLst>
          </p:cNvPr>
          <p:cNvSpPr>
            <a:spLocks noGrp="1"/>
          </p:cNvSpPr>
          <p:nvPr>
            <p:ph idx="1"/>
          </p:nvPr>
        </p:nvSpPr>
        <p:spPr>
          <a:xfrm>
            <a:off x="159027" y="954157"/>
            <a:ext cx="11767930" cy="5742608"/>
          </a:xfrm>
        </p:spPr>
        <p:txBody>
          <a:bodyPr>
            <a:normAutofit/>
          </a:bodyPr>
          <a:lstStyle/>
          <a:p>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Le ruban est constitué d'onglets, de groupes et d'icônes</a:t>
            </a:r>
            <a:endParaRPr lang="fr-FR" sz="1600" dirty="0"/>
          </a:p>
        </p:txBody>
      </p:sp>
      <p:pic>
        <p:nvPicPr>
          <p:cNvPr id="4" name="Image 3" descr="Les onglets et les groupes du Ruban">
            <a:extLst>
              <a:ext uri="{FF2B5EF4-FFF2-40B4-BE49-F238E27FC236}">
                <a16:creationId xmlns:a16="http://schemas.microsoft.com/office/drawing/2014/main" id="{048831ED-6355-6343-77DE-0AFFDFA734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043" y="1752390"/>
            <a:ext cx="11078818" cy="1752600"/>
          </a:xfrm>
          <a:prstGeom prst="rect">
            <a:avLst/>
          </a:prstGeom>
          <a:noFill/>
          <a:ln>
            <a:noFill/>
          </a:ln>
        </p:spPr>
      </p:pic>
      <p:sp>
        <p:nvSpPr>
          <p:cNvPr id="6" name="ZoneTexte 5">
            <a:extLst>
              <a:ext uri="{FF2B5EF4-FFF2-40B4-BE49-F238E27FC236}">
                <a16:creationId xmlns:a16="http://schemas.microsoft.com/office/drawing/2014/main" id="{D8D1C4DC-A078-B362-CB32-71E948127D82}"/>
              </a:ext>
            </a:extLst>
          </p:cNvPr>
          <p:cNvSpPr txBox="1"/>
          <p:nvPr/>
        </p:nvSpPr>
        <p:spPr>
          <a:xfrm>
            <a:off x="703101" y="4450049"/>
            <a:ext cx="10785797" cy="2164567"/>
          </a:xfrm>
          <a:prstGeom prst="rect">
            <a:avLst/>
          </a:prstGeom>
          <a:noFill/>
        </p:spPr>
        <p:txBody>
          <a:bodyPr wrap="square">
            <a:spAutoFit/>
          </a:bodyPr>
          <a:lstStyle/>
          <a:p>
            <a:pPr>
              <a:lnSpc>
                <a:spcPct val="107000"/>
              </a:lnSpc>
              <a:spcAft>
                <a:spcPts val="800"/>
              </a:spcAft>
            </a:pPr>
            <a:r>
              <a:rPr lang="fr-FR" sz="3200" kern="100" dirty="0">
                <a:effectLst/>
                <a:latin typeface="Times New Roman" panose="02020603050405020304" pitchFamily="18" charset="0"/>
                <a:ea typeface="Yu Gothic Light" panose="020B0300000000000000" pitchFamily="34" charset="-128"/>
                <a:cs typeface="Times New Roman" panose="02020603050405020304" pitchFamily="18" charset="0"/>
              </a:rPr>
              <a:t>Un seul onglet peut être actif à la fois. Les icônes affichées dans le Ruban sont celles de l'onglet actif. Par exemple, dans la figure ce sont les icônes de l'onglet « Accueil » qui sont accessibles à l'utilisateur.</a:t>
            </a:r>
          </a:p>
        </p:txBody>
      </p:sp>
      <p:sp>
        <p:nvSpPr>
          <p:cNvPr id="7" name="ZoneTexte 6">
            <a:extLst>
              <a:ext uri="{FF2B5EF4-FFF2-40B4-BE49-F238E27FC236}">
                <a16:creationId xmlns:a16="http://schemas.microsoft.com/office/drawing/2014/main" id="{06DFB8B8-E3B8-5B8B-691B-EBD53F45693F}"/>
              </a:ext>
            </a:extLst>
          </p:cNvPr>
          <p:cNvSpPr txBox="1"/>
          <p:nvPr/>
        </p:nvSpPr>
        <p:spPr>
          <a:xfrm>
            <a:off x="3448878" y="3792853"/>
            <a:ext cx="3720548" cy="369332"/>
          </a:xfrm>
          <a:prstGeom prst="rect">
            <a:avLst/>
          </a:prstGeom>
          <a:noFill/>
        </p:spPr>
        <p:txBody>
          <a:bodyPr wrap="square">
            <a:spAutoFit/>
          </a:bodyPr>
          <a:lstStyle/>
          <a:p>
            <a:r>
              <a:rPr lang="fr-FR" sz="1800" b="1" dirty="0">
                <a:solidFill>
                  <a:srgbClr val="000000"/>
                </a:solidFill>
                <a:effectLst/>
                <a:latin typeface="Times New Roman" panose="02020603050405020304" pitchFamily="18" charset="0"/>
                <a:ea typeface="Times New Roman" panose="02020603050405020304" pitchFamily="18" charset="0"/>
              </a:rPr>
              <a:t>Les onglets et les groupes du Ruban </a:t>
            </a:r>
            <a:endParaRPr lang="fr-FR" b="1" dirty="0"/>
          </a:p>
        </p:txBody>
      </p:sp>
    </p:spTree>
    <p:extLst>
      <p:ext uri="{BB962C8B-B14F-4D97-AF65-F5344CB8AC3E}">
        <p14:creationId xmlns:p14="http://schemas.microsoft.com/office/powerpoint/2010/main" val="165713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F990CD-7EAA-9F00-937D-2E5A8603058F}"/>
              </a:ext>
            </a:extLst>
          </p:cNvPr>
          <p:cNvSpPr>
            <a:spLocks noGrp="1"/>
          </p:cNvSpPr>
          <p:nvPr>
            <p:ph idx="1"/>
          </p:nvPr>
        </p:nvSpPr>
        <p:spPr>
          <a:xfrm>
            <a:off x="159026" y="583097"/>
            <a:ext cx="11873948" cy="6069494"/>
          </a:xfrm>
        </p:spPr>
        <p:txBody>
          <a:bodyPr/>
          <a:lstStyle/>
          <a:p>
            <a:pPr marL="0" indent="0">
              <a:buNone/>
            </a:pP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Les groupes thématiques sont constitués de plusieurs icônes correspondant à des fonctionnalités qui ont un rapport les unes avec les autres. Par exemple, dans l'onglet « Accueil », le groupe « Police » contient des icônes en rapport avec la police de caractères du texte sélectionné ou du mot dans lequel se trouve le point d'insertion.</a:t>
            </a:r>
          </a:p>
          <a:p>
            <a:endParaRPr lang="fr-FR" dirty="0"/>
          </a:p>
        </p:txBody>
      </p:sp>
      <p:pic>
        <p:nvPicPr>
          <p:cNvPr id="7" name="Image 6" descr="Le groupe Police de l'onglet Accueil du Ruban">
            <a:extLst>
              <a:ext uri="{FF2B5EF4-FFF2-40B4-BE49-F238E27FC236}">
                <a16:creationId xmlns:a16="http://schemas.microsoft.com/office/drawing/2014/main" id="{5F6DA16F-9761-E72B-8618-652289E0D2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4468" y="3080202"/>
            <a:ext cx="2627747" cy="1166398"/>
          </a:xfrm>
          <a:prstGeom prst="rect">
            <a:avLst/>
          </a:prstGeom>
          <a:noFill/>
          <a:ln>
            <a:noFill/>
          </a:ln>
        </p:spPr>
      </p:pic>
      <p:sp>
        <p:nvSpPr>
          <p:cNvPr id="9" name="ZoneTexte 8">
            <a:extLst>
              <a:ext uri="{FF2B5EF4-FFF2-40B4-BE49-F238E27FC236}">
                <a16:creationId xmlns:a16="http://schemas.microsoft.com/office/drawing/2014/main" id="{41AAF473-E965-9BF1-534E-B50957C9149E}"/>
              </a:ext>
            </a:extLst>
          </p:cNvPr>
          <p:cNvSpPr txBox="1"/>
          <p:nvPr/>
        </p:nvSpPr>
        <p:spPr>
          <a:xfrm>
            <a:off x="159026" y="5141201"/>
            <a:ext cx="11608904" cy="1077218"/>
          </a:xfrm>
          <a:prstGeom prst="rect">
            <a:avLst/>
          </a:prstGeom>
          <a:noFill/>
        </p:spPr>
        <p:txBody>
          <a:bodyPr wrap="square">
            <a:spAutoFit/>
          </a:bodyPr>
          <a:lstStyle/>
          <a:p>
            <a:pPr>
              <a:spcAft>
                <a:spcPts val="800"/>
              </a:spcAft>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Vous pouvez ainsi choisir la police, la taille et les attributs des caractères : gras, italique, souligné, couleur, indice, exposant,…etc.</a:t>
            </a:r>
          </a:p>
        </p:txBody>
      </p:sp>
    </p:spTree>
    <p:extLst>
      <p:ext uri="{BB962C8B-B14F-4D97-AF65-F5344CB8AC3E}">
        <p14:creationId xmlns:p14="http://schemas.microsoft.com/office/powerpoint/2010/main" val="231698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A39AE77-F362-69A9-C723-86033D9ABABD}"/>
              </a:ext>
            </a:extLst>
          </p:cNvPr>
          <p:cNvSpPr>
            <a:spLocks noGrp="1" noChangeArrowheads="1"/>
          </p:cNvSpPr>
          <p:nvPr>
            <p:ph idx="1"/>
          </p:nvPr>
        </p:nvSpPr>
        <p:spPr bwMode="auto">
          <a:xfrm>
            <a:off x="66260" y="758649"/>
            <a:ext cx="1199321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Certaines icônes ont un effet immédiat lorsque vous cliquez dessus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(p.ex. Gras).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Ainsi, dans le </a:t>
            </a:r>
            <a:r>
              <a:rPr kumimoji="0" lang="fr-FR" altLang="fr-FR" sz="3200" i="0" u="none" strike="noStrike" cap="none" normalizeH="0" baseline="0" dirty="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groupe Police, il vous suffit de cliquer sur l’icône Gras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i="0" u="none" strike="noStrike" cap="none" normalizeH="0" baseline="0" dirty="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pour que le texte sélectionné apparaisse</a:t>
            </a:r>
            <a:r>
              <a:rPr lang="fr-FR" altLang="fr-FR"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3200" b="0" i="0" u="none" strike="noStrike" cap="none" normalizeH="0" baseline="0" dirty="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en gras dans le document.</a:t>
            </a:r>
            <a:endParaRPr kumimoji="0" lang="fr-FR" altLang="fr-F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AC2E38E7-06BC-85CC-335B-8D3A895F55FD}"/>
              </a:ext>
            </a:extLst>
          </p:cNvPr>
          <p:cNvSpPr txBox="1"/>
          <p:nvPr/>
        </p:nvSpPr>
        <p:spPr>
          <a:xfrm>
            <a:off x="66261" y="3248898"/>
            <a:ext cx="12059478" cy="2701060"/>
          </a:xfrm>
          <a:prstGeom prst="rect">
            <a:avLst/>
          </a:prstGeom>
          <a:noFill/>
        </p:spPr>
        <p:txBody>
          <a:bodyPr wrap="square">
            <a:spAutoFit/>
          </a:bodyPr>
          <a:lstStyle/>
          <a:p>
            <a:pPr>
              <a:lnSpc>
                <a:spcPct val="107000"/>
              </a:lnSpc>
              <a:spcAft>
                <a:spcPts val="800"/>
              </a:spcAft>
            </a:pPr>
            <a:r>
              <a:rPr lang="fr-FR" sz="3200" kern="100" dirty="0">
                <a:effectLst/>
                <a:latin typeface="Times New Roman" panose="02020603050405020304" pitchFamily="18" charset="0"/>
                <a:ea typeface="Calibri" panose="020F0502020204030204" pitchFamily="34" charset="0"/>
                <a:cs typeface="Arial" panose="020B0604020202020204" pitchFamily="34" charset="0"/>
              </a:rPr>
              <a:t>D'autres icônes sont suivies d'une petite flèche orientée vers le bas : un clic sur l'icône permet D’utiliser la fonction associée, tandis qu'un clic sur la flèche donne accès à des fonctionnalités Complémentaires. La figure illustre ces deux possibilités sur l'icône « Souligné » du groupe « Police ».</a:t>
            </a:r>
            <a:endParaRPr lang="fr-FR" sz="3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057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ccès aux fonctions rattachées à une icône du Ruban">
            <a:extLst>
              <a:ext uri="{FF2B5EF4-FFF2-40B4-BE49-F238E27FC236}">
                <a16:creationId xmlns:a16="http://schemas.microsoft.com/office/drawing/2014/main" id="{D1B7415B-AD3C-174C-84BC-3C174B2EDB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0398" y="848140"/>
            <a:ext cx="5684976" cy="5193886"/>
          </a:xfrm>
          <a:prstGeom prst="rect">
            <a:avLst/>
          </a:prstGeom>
          <a:noFill/>
          <a:ln>
            <a:noFill/>
          </a:ln>
        </p:spPr>
      </p:pic>
      <p:sp>
        <p:nvSpPr>
          <p:cNvPr id="3" name="ZoneTexte 2">
            <a:extLst>
              <a:ext uri="{FF2B5EF4-FFF2-40B4-BE49-F238E27FC236}">
                <a16:creationId xmlns:a16="http://schemas.microsoft.com/office/drawing/2014/main" id="{1CC95D44-B9E7-A738-24D1-60E89310E565}"/>
              </a:ext>
            </a:extLst>
          </p:cNvPr>
          <p:cNvSpPr txBox="1"/>
          <p:nvPr/>
        </p:nvSpPr>
        <p:spPr>
          <a:xfrm>
            <a:off x="3713920" y="6054313"/>
            <a:ext cx="5535889" cy="369332"/>
          </a:xfrm>
          <a:prstGeom prst="rect">
            <a:avLst/>
          </a:prstGeom>
          <a:noFill/>
        </p:spPr>
        <p:txBody>
          <a:bodyPr wrap="square">
            <a:spAutoFit/>
          </a:bodyPr>
          <a:lstStyle/>
          <a:p>
            <a:r>
              <a:rPr lang="fr-FR" sz="1800" b="1" dirty="0">
                <a:solidFill>
                  <a:srgbClr val="000000"/>
                </a:solidFill>
                <a:effectLst/>
                <a:latin typeface="Times New Roman" panose="02020603050405020304" pitchFamily="18" charset="0"/>
                <a:ea typeface="Times New Roman" panose="02020603050405020304" pitchFamily="18" charset="0"/>
              </a:rPr>
              <a:t>Accès aux fonctions rattachées à une icône du Ruban </a:t>
            </a:r>
            <a:endParaRPr lang="fr-FR" b="1" dirty="0"/>
          </a:p>
        </p:txBody>
      </p:sp>
    </p:spTree>
    <p:extLst>
      <p:ext uri="{BB962C8B-B14F-4D97-AF65-F5344CB8AC3E}">
        <p14:creationId xmlns:p14="http://schemas.microsoft.com/office/powerpoint/2010/main" val="4575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2F8F01-6B39-A465-C1C2-ACA8DA4E2F32}"/>
              </a:ext>
            </a:extLst>
          </p:cNvPr>
          <p:cNvSpPr>
            <a:spLocks noGrp="1"/>
          </p:cNvSpPr>
          <p:nvPr>
            <p:ph type="title"/>
          </p:nvPr>
        </p:nvSpPr>
        <p:spPr>
          <a:xfrm>
            <a:off x="0" y="155574"/>
            <a:ext cx="11966712" cy="2005013"/>
          </a:xfrm>
        </p:spPr>
        <p:txBody>
          <a:bodyPr>
            <a:normAutofit fontScale="90000"/>
          </a:bodyPr>
          <a:lstStyle/>
          <a:p>
            <a:r>
              <a:rPr lang="fr-FR"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Dans la partie inférieure droite de certains groupes, une petite icône donne accès à des fonctionnalités complémentaires. Vous cliquerez sur cette icône si la fonctionnalité à atteindre n’est pas directement disponible dans le Ruban, comme illustré à la figure suivante</a:t>
            </a:r>
            <a:r>
              <a:rPr lang="fr-FR" sz="1800" dirty="0">
                <a:solidFill>
                  <a:srgbClr val="333333"/>
                </a:solidFill>
                <a:effectLst/>
                <a:latin typeface="Open Sans" panose="020B0606030504020204" pitchFamily="34" charset="0"/>
                <a:ea typeface="Times New Roman" panose="02020603050405020304" pitchFamily="18" charset="0"/>
              </a:rPr>
              <a:t>.</a:t>
            </a:r>
            <a:br>
              <a:rPr lang="fr-FR" sz="1800" dirty="0">
                <a:effectLst/>
                <a:latin typeface="Times New Roman" panose="02020603050405020304" pitchFamily="18" charset="0"/>
                <a:ea typeface="Times New Roman" panose="02020603050405020304" pitchFamily="18" charset="0"/>
              </a:rPr>
            </a:br>
            <a:endParaRPr lang="fr-FR" dirty="0"/>
          </a:p>
        </p:txBody>
      </p:sp>
      <p:pic>
        <p:nvPicPr>
          <p:cNvPr id="4" name="Espace réservé du contenu 3" descr="Accès aux fonctions complémentaires du groupe Police">
            <a:extLst>
              <a:ext uri="{FF2B5EF4-FFF2-40B4-BE49-F238E27FC236}">
                <a16:creationId xmlns:a16="http://schemas.microsoft.com/office/drawing/2014/main" id="{980A3B73-F0D9-53EA-7F81-62F72AAD0B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4513" y="2332866"/>
            <a:ext cx="7805530" cy="3881437"/>
          </a:xfrm>
          <a:prstGeom prst="rect">
            <a:avLst/>
          </a:prstGeom>
          <a:noFill/>
          <a:ln>
            <a:noFill/>
          </a:ln>
        </p:spPr>
      </p:pic>
      <p:sp>
        <p:nvSpPr>
          <p:cNvPr id="5" name="ZoneTexte 4">
            <a:extLst>
              <a:ext uri="{FF2B5EF4-FFF2-40B4-BE49-F238E27FC236}">
                <a16:creationId xmlns:a16="http://schemas.microsoft.com/office/drawing/2014/main" id="{B8EC176A-6B55-C376-405C-00C4A325905B}"/>
              </a:ext>
            </a:extLst>
          </p:cNvPr>
          <p:cNvSpPr txBox="1"/>
          <p:nvPr/>
        </p:nvSpPr>
        <p:spPr>
          <a:xfrm>
            <a:off x="2738230" y="6386582"/>
            <a:ext cx="6715539" cy="360483"/>
          </a:xfrm>
          <a:prstGeom prst="rect">
            <a:avLst/>
          </a:prstGeom>
          <a:noFill/>
        </p:spPr>
        <p:txBody>
          <a:bodyPr wrap="square">
            <a:spAutoFit/>
          </a:bodyPr>
          <a:lstStyle/>
          <a:p>
            <a:pPr marL="655955" marR="228600" indent="-6350" algn="l">
              <a:lnSpc>
                <a:spcPct val="103000"/>
              </a:lnSpc>
              <a:spcAft>
                <a:spcPts val="60"/>
              </a:spcAft>
            </a:pPr>
            <a:r>
              <a:rPr lang="fr-FR" sz="1800" b="1" kern="100" dirty="0">
                <a:solidFill>
                  <a:srgbClr val="000000"/>
                </a:solidFill>
                <a:effectLst/>
                <a:latin typeface="Times New Roman" panose="02020603050405020304" pitchFamily="18" charset="0"/>
                <a:ea typeface="Times New Roman" panose="02020603050405020304" pitchFamily="18" charset="0"/>
              </a:rPr>
              <a:t>Accès aux fonctions complémentaires du groupe Police </a:t>
            </a:r>
          </a:p>
        </p:txBody>
      </p:sp>
    </p:spTree>
    <p:extLst>
      <p:ext uri="{BB962C8B-B14F-4D97-AF65-F5344CB8AC3E}">
        <p14:creationId xmlns:p14="http://schemas.microsoft.com/office/powerpoint/2010/main" val="5143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2E1E1B-7B6C-558A-B9FA-AA7295B2FFFA}"/>
              </a:ext>
            </a:extLst>
          </p:cNvPr>
          <p:cNvSpPr>
            <a:spLocks noGrp="1"/>
          </p:cNvSpPr>
          <p:nvPr>
            <p:ph type="title"/>
          </p:nvPr>
        </p:nvSpPr>
        <p:spPr>
          <a:xfrm>
            <a:off x="106016" y="39282"/>
            <a:ext cx="11979965" cy="2439018"/>
          </a:xfrm>
        </p:spPr>
        <p:txBody>
          <a:bodyPr>
            <a:noAutofit/>
          </a:bodyPr>
          <a:lstStyle/>
          <a:p>
            <a:r>
              <a:rPr lang="fr-FR"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L'onglet « Accueil » contient les groupes et icônes que vous êtes susceptibles d'utiliser le plus Couramment. Si vous voulez accéder à une fonctionnalité dont l'icône n'est pas disponible dans l'onglet « Accueil », </a:t>
            </a:r>
            <a:r>
              <a:rPr lang="fr-FR" sz="30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posez-vous</a:t>
            </a:r>
            <a:r>
              <a:rPr lang="fr-FR"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question suivante : « Qu'est-ce que je veux faire au juste ? ». En effet, chaque onglet correspond à des actions différentes (</a:t>
            </a:r>
            <a:r>
              <a:rPr lang="fr-FR" sz="30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a:t>
            </a:r>
            <a:r>
              <a:rPr lang="fr-FR"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a:t>
            </a:r>
            <a:br>
              <a:rPr lang="fr-FR"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fr-FR"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Espace réservé du contenu 3">
            <a:extLst>
              <a:ext uri="{FF2B5EF4-FFF2-40B4-BE49-F238E27FC236}">
                <a16:creationId xmlns:a16="http://schemas.microsoft.com/office/drawing/2014/main" id="{2D48EAB6-F1CD-C139-2599-CB49A216AB0F}"/>
              </a:ext>
            </a:extLst>
          </p:cNvPr>
          <p:cNvGraphicFramePr>
            <a:graphicFrameLocks noGrp="1"/>
          </p:cNvGraphicFramePr>
          <p:nvPr>
            <p:ph idx="1"/>
          </p:nvPr>
        </p:nvGraphicFramePr>
        <p:xfrm>
          <a:off x="351180" y="2415326"/>
          <a:ext cx="11489635" cy="4768473"/>
        </p:xfrm>
        <a:graphic>
          <a:graphicData uri="http://schemas.openxmlformats.org/drawingml/2006/table">
            <a:tbl>
              <a:tblPr firstRow="1" firstCol="1" bandRow="1">
                <a:tableStyleId>{0660B408-B3CF-4A94-85FC-2B1E0A45F4A2}</a:tableStyleId>
              </a:tblPr>
              <a:tblGrid>
                <a:gridCol w="8079657">
                  <a:extLst>
                    <a:ext uri="{9D8B030D-6E8A-4147-A177-3AD203B41FA5}">
                      <a16:colId xmlns:a16="http://schemas.microsoft.com/office/drawing/2014/main" val="526569371"/>
                    </a:ext>
                  </a:extLst>
                </a:gridCol>
                <a:gridCol w="3409978">
                  <a:extLst>
                    <a:ext uri="{9D8B030D-6E8A-4147-A177-3AD203B41FA5}">
                      <a16:colId xmlns:a16="http://schemas.microsoft.com/office/drawing/2014/main" val="1818877595"/>
                    </a:ext>
                  </a:extLst>
                </a:gridCol>
              </a:tblGrid>
              <a:tr h="414353">
                <a:tc>
                  <a:txBody>
                    <a:bodyPr/>
                    <a:lstStyle/>
                    <a:p>
                      <a:pPr>
                        <a:lnSpc>
                          <a:spcPct val="107000"/>
                        </a:lnSpc>
                        <a:spcAft>
                          <a:spcPts val="800"/>
                        </a:spcAft>
                      </a:pPr>
                      <a:r>
                        <a:rPr lang="fr-FR" sz="2800" b="1" kern="100" dirty="0">
                          <a:solidFill>
                            <a:schemeClr val="tx1"/>
                          </a:solidFill>
                          <a:effectLst/>
                        </a:rPr>
                        <a:t>Vous voulez</a:t>
                      </a:r>
                      <a:endParaRPr lang="fr-FR"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800" kern="100">
                          <a:solidFill>
                            <a:schemeClr val="tx1"/>
                          </a:solidFill>
                          <a:effectLst/>
                        </a:rPr>
                        <a:t>Allez dans l'onglet</a:t>
                      </a:r>
                      <a:endParaRPr lang="fr-FR"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0836389"/>
                  </a:ext>
                </a:extLst>
              </a:tr>
              <a:tr h="414353">
                <a:tc>
                  <a:txBody>
                    <a:bodyPr/>
                    <a:lstStyle/>
                    <a:p>
                      <a:pPr>
                        <a:lnSpc>
                          <a:spcPct val="107000"/>
                        </a:lnSpc>
                        <a:spcAft>
                          <a:spcPts val="800"/>
                        </a:spcAft>
                      </a:pPr>
                      <a:r>
                        <a:rPr lang="fr-FR" sz="2800" b="0" kern="100" dirty="0">
                          <a:solidFill>
                            <a:schemeClr val="tx1"/>
                          </a:solidFill>
                          <a:effectLst/>
                        </a:rPr>
                        <a:t>Agir sur la mise en forme (polices, paragraphes, styles)</a:t>
                      </a:r>
                      <a:endParaRPr lang="fr-FR" sz="28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800" kern="100" dirty="0">
                          <a:solidFill>
                            <a:schemeClr val="tx1"/>
                          </a:solidFill>
                          <a:effectLst/>
                        </a:rPr>
                        <a:t>Accueil</a:t>
                      </a:r>
                      <a:endParaRPr lang="fr-FR"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7682062"/>
                  </a:ext>
                </a:extLst>
              </a:tr>
              <a:tr h="414353">
                <a:tc>
                  <a:txBody>
                    <a:bodyPr/>
                    <a:lstStyle/>
                    <a:p>
                      <a:pPr>
                        <a:lnSpc>
                          <a:spcPct val="107000"/>
                        </a:lnSpc>
                        <a:spcAft>
                          <a:spcPts val="800"/>
                        </a:spcAft>
                      </a:pPr>
                      <a:r>
                        <a:rPr lang="fr-FR" sz="2800" b="0" kern="100" dirty="0">
                          <a:solidFill>
                            <a:schemeClr val="tx1"/>
                          </a:solidFill>
                          <a:effectLst/>
                        </a:rPr>
                        <a:t>Insérer un élément dans le document</a:t>
                      </a:r>
                      <a:endParaRPr lang="fr-FR" sz="28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800" kern="100">
                          <a:solidFill>
                            <a:schemeClr val="tx1"/>
                          </a:solidFill>
                          <a:effectLst/>
                        </a:rPr>
                        <a:t>Insertion</a:t>
                      </a:r>
                      <a:endParaRPr lang="fr-FR"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3073610"/>
                  </a:ext>
                </a:extLst>
              </a:tr>
              <a:tr h="414353">
                <a:tc>
                  <a:txBody>
                    <a:bodyPr/>
                    <a:lstStyle/>
                    <a:p>
                      <a:pPr>
                        <a:lnSpc>
                          <a:spcPct val="107000"/>
                        </a:lnSpc>
                        <a:spcAft>
                          <a:spcPts val="800"/>
                        </a:spcAft>
                      </a:pPr>
                      <a:r>
                        <a:rPr lang="fr-FR" sz="2800" b="0" kern="100" dirty="0">
                          <a:solidFill>
                            <a:schemeClr val="tx1"/>
                          </a:solidFill>
                          <a:effectLst/>
                        </a:rPr>
                        <a:t>Agir sur la mise en page du document</a:t>
                      </a:r>
                      <a:endParaRPr lang="fr-FR" sz="28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800" kern="100">
                          <a:solidFill>
                            <a:schemeClr val="tx1"/>
                          </a:solidFill>
                          <a:effectLst/>
                        </a:rPr>
                        <a:t>Mise en page</a:t>
                      </a:r>
                      <a:endParaRPr lang="fr-FR"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2867119"/>
                  </a:ext>
                </a:extLst>
              </a:tr>
              <a:tr h="850226">
                <a:tc>
                  <a:txBody>
                    <a:bodyPr/>
                    <a:lstStyle/>
                    <a:p>
                      <a:pPr>
                        <a:lnSpc>
                          <a:spcPct val="107000"/>
                        </a:lnSpc>
                        <a:spcAft>
                          <a:spcPts val="800"/>
                        </a:spcAft>
                      </a:pPr>
                      <a:r>
                        <a:rPr lang="fr-FR" sz="2800" b="0" kern="100" dirty="0">
                          <a:solidFill>
                            <a:schemeClr val="tx1"/>
                          </a:solidFill>
                          <a:effectLst/>
                        </a:rPr>
                        <a:t>Insérer une référence (note de bas de page, index, etc.)</a:t>
                      </a:r>
                      <a:endParaRPr lang="fr-FR" sz="28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800" kern="100">
                          <a:solidFill>
                            <a:schemeClr val="tx1"/>
                          </a:solidFill>
                          <a:effectLst/>
                        </a:rPr>
                        <a:t>Références</a:t>
                      </a:r>
                      <a:endParaRPr lang="fr-FR"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2641220"/>
                  </a:ext>
                </a:extLst>
              </a:tr>
              <a:tr h="414353">
                <a:tc>
                  <a:txBody>
                    <a:bodyPr/>
                    <a:lstStyle/>
                    <a:p>
                      <a:pPr>
                        <a:lnSpc>
                          <a:spcPct val="107000"/>
                        </a:lnSpc>
                        <a:spcAft>
                          <a:spcPts val="800"/>
                        </a:spcAft>
                      </a:pPr>
                      <a:r>
                        <a:rPr lang="fr-FR" sz="2800" b="0" kern="100" dirty="0">
                          <a:solidFill>
                            <a:schemeClr val="tx1"/>
                          </a:solidFill>
                          <a:effectLst/>
                        </a:rPr>
                        <a:t>Réaliser un publipostage</a:t>
                      </a:r>
                      <a:endParaRPr lang="fr-FR" sz="28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800" kern="100">
                          <a:solidFill>
                            <a:schemeClr val="tx1"/>
                          </a:solidFill>
                          <a:effectLst/>
                        </a:rPr>
                        <a:t>Publipostage</a:t>
                      </a:r>
                      <a:endParaRPr lang="fr-FR"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3490921"/>
                  </a:ext>
                </a:extLst>
              </a:tr>
              <a:tr h="414353">
                <a:tc>
                  <a:txBody>
                    <a:bodyPr/>
                    <a:lstStyle/>
                    <a:p>
                      <a:pPr>
                        <a:lnSpc>
                          <a:spcPct val="107000"/>
                        </a:lnSpc>
                        <a:spcAft>
                          <a:spcPts val="800"/>
                        </a:spcAft>
                      </a:pPr>
                      <a:r>
                        <a:rPr lang="fr-FR" sz="2800" b="0" kern="100" dirty="0">
                          <a:solidFill>
                            <a:schemeClr val="tx1"/>
                          </a:solidFill>
                          <a:effectLst/>
                        </a:rPr>
                        <a:t>Travailler en collaboration avec d'autres personnes</a:t>
                      </a:r>
                      <a:endParaRPr lang="fr-FR" sz="28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800" kern="100">
                          <a:solidFill>
                            <a:schemeClr val="tx1"/>
                          </a:solidFill>
                          <a:effectLst/>
                        </a:rPr>
                        <a:t>Révision</a:t>
                      </a:r>
                      <a:endParaRPr lang="fr-FR"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7078628"/>
                  </a:ext>
                </a:extLst>
              </a:tr>
              <a:tr h="414353">
                <a:tc>
                  <a:txBody>
                    <a:bodyPr/>
                    <a:lstStyle/>
                    <a:p>
                      <a:pPr>
                        <a:lnSpc>
                          <a:spcPct val="107000"/>
                        </a:lnSpc>
                        <a:spcAft>
                          <a:spcPts val="800"/>
                        </a:spcAft>
                      </a:pPr>
                      <a:r>
                        <a:rPr lang="fr-FR" sz="2800" b="0" kern="100" dirty="0">
                          <a:solidFill>
                            <a:schemeClr val="tx1"/>
                          </a:solidFill>
                          <a:effectLst/>
                        </a:rPr>
                        <a:t>Agir sur l'affichage du document sur l'écran</a:t>
                      </a:r>
                      <a:endParaRPr lang="fr-FR" sz="28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2800" kern="100" dirty="0">
                          <a:solidFill>
                            <a:schemeClr val="tx1"/>
                          </a:solidFill>
                          <a:effectLst/>
                        </a:rPr>
                        <a:t>Affichage</a:t>
                      </a:r>
                      <a:endParaRPr lang="fr-FR"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4588887"/>
                  </a:ext>
                </a:extLst>
              </a:tr>
            </a:tbl>
          </a:graphicData>
        </a:graphic>
      </p:graphicFrame>
      <p:sp>
        <p:nvSpPr>
          <p:cNvPr id="5" name="Rectangle 1">
            <a:extLst>
              <a:ext uri="{FF2B5EF4-FFF2-40B4-BE49-F238E27FC236}">
                <a16:creationId xmlns:a16="http://schemas.microsoft.com/office/drawing/2014/main" id="{CFA04F0B-D89E-8B2D-152D-381DBF80C05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FB2A8529-7034-D01E-BCBF-8F2D372E014A}"/>
              </a:ext>
            </a:extLst>
          </p:cNvPr>
          <p:cNvSpPr txBox="1"/>
          <p:nvPr/>
        </p:nvSpPr>
        <p:spPr>
          <a:xfrm>
            <a:off x="3773556" y="6449386"/>
            <a:ext cx="4270514" cy="369332"/>
          </a:xfrm>
          <a:prstGeom prst="rect">
            <a:avLst/>
          </a:prstGeom>
          <a:noFill/>
        </p:spPr>
        <p:txBody>
          <a:bodyPr wrap="square">
            <a:spAutoFit/>
          </a:bodyPr>
          <a:lstStyle/>
          <a:p>
            <a:r>
              <a:rPr lang="fr-FR" sz="1800" b="1" dirty="0">
                <a:solidFill>
                  <a:srgbClr val="000000"/>
                </a:solidFill>
                <a:effectLst/>
                <a:latin typeface="Times New Roman" panose="02020603050405020304" pitchFamily="18" charset="0"/>
                <a:ea typeface="Times New Roman" panose="02020603050405020304" pitchFamily="18" charset="0"/>
              </a:rPr>
              <a:t>Actions générales des différents onglets </a:t>
            </a:r>
            <a:endParaRPr lang="fr-FR" b="1" dirty="0"/>
          </a:p>
        </p:txBody>
      </p:sp>
    </p:spTree>
    <p:extLst>
      <p:ext uri="{BB962C8B-B14F-4D97-AF65-F5344CB8AC3E}">
        <p14:creationId xmlns:p14="http://schemas.microsoft.com/office/powerpoint/2010/main" val="165796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EF35E-74C1-49F9-3BB7-11592CBB42FC}"/>
              </a:ext>
            </a:extLst>
          </p:cNvPr>
          <p:cNvSpPr>
            <a:spLocks noGrp="1"/>
          </p:cNvSpPr>
          <p:nvPr>
            <p:ph type="title"/>
          </p:nvPr>
        </p:nvSpPr>
        <p:spPr>
          <a:xfrm>
            <a:off x="92765" y="119270"/>
            <a:ext cx="12006469" cy="1524000"/>
          </a:xfrm>
        </p:spPr>
        <p:txBody>
          <a:bodyPr>
            <a:normAutofit fontScale="90000"/>
          </a:bodyPr>
          <a:lstStyle/>
          <a:p>
            <a:r>
              <a:rPr lang="fr-FR" sz="2700" b="1" dirty="0">
                <a:solidFill>
                  <a:schemeClr val="tx1"/>
                </a:solidFill>
                <a:effectLst/>
                <a:latin typeface="Times New Roman" panose="02020603050405020304" pitchFamily="18" charset="0"/>
                <a:ea typeface="Calibri" panose="020F0502020204030204" pitchFamily="34" charset="0"/>
              </a:rPr>
              <a:t>L’écran Backstage </a:t>
            </a:r>
            <a:r>
              <a:rPr lang="fr-FR"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correspond à l'onglet « Fichier » du Ruban. Lorsque vous sélectionnez cet onglet, cela affiche de nombreuses fonctions relatives à la gestion du document en cours d'édition.</a:t>
            </a:r>
            <a:br>
              <a:rPr lang="fr-FR" sz="3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fr-FR" sz="3100" b="1" dirty="0">
              <a:solidFill>
                <a:schemeClr val="tx1"/>
              </a:solidFill>
              <a:latin typeface="Times New Roman" panose="02020603050405020304" pitchFamily="18" charset="0"/>
              <a:cs typeface="Times New Roman" panose="02020603050405020304" pitchFamily="18" charset="0"/>
            </a:endParaRPr>
          </a:p>
        </p:txBody>
      </p:sp>
      <p:pic>
        <p:nvPicPr>
          <p:cNvPr id="4" name="Espace réservé du contenu 3" descr="Le Mode Backstage - Texte Word">
            <a:extLst>
              <a:ext uri="{FF2B5EF4-FFF2-40B4-BE49-F238E27FC236}">
                <a16:creationId xmlns:a16="http://schemas.microsoft.com/office/drawing/2014/main" id="{AA01B66C-CC48-217A-96DE-30E1C4C83CE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286" y="1311965"/>
            <a:ext cx="11741425" cy="4896677"/>
          </a:xfrm>
          <a:prstGeom prst="rect">
            <a:avLst/>
          </a:prstGeom>
          <a:noFill/>
          <a:ln>
            <a:noFill/>
          </a:ln>
        </p:spPr>
      </p:pic>
      <p:sp>
        <p:nvSpPr>
          <p:cNvPr id="5" name="ZoneTexte 4">
            <a:extLst>
              <a:ext uri="{FF2B5EF4-FFF2-40B4-BE49-F238E27FC236}">
                <a16:creationId xmlns:a16="http://schemas.microsoft.com/office/drawing/2014/main" id="{B7927215-74FE-1FE6-5F2B-08AC5F8D317F}"/>
              </a:ext>
            </a:extLst>
          </p:cNvPr>
          <p:cNvSpPr txBox="1"/>
          <p:nvPr/>
        </p:nvSpPr>
        <p:spPr>
          <a:xfrm>
            <a:off x="5052389" y="6369398"/>
            <a:ext cx="2087217" cy="369332"/>
          </a:xfrm>
          <a:prstGeom prst="rect">
            <a:avLst/>
          </a:prstGeom>
          <a:noFill/>
        </p:spPr>
        <p:txBody>
          <a:bodyPr wrap="square">
            <a:spAutoFit/>
          </a:bodyPr>
          <a:lstStyle/>
          <a:p>
            <a:r>
              <a:rPr lang="fr-FR" sz="1800" b="1" dirty="0">
                <a:solidFill>
                  <a:srgbClr val="000000"/>
                </a:solidFill>
                <a:effectLst/>
                <a:latin typeface="Times New Roman" panose="02020603050405020304" pitchFamily="18" charset="0"/>
                <a:ea typeface="Times New Roman" panose="02020603050405020304" pitchFamily="18" charset="0"/>
              </a:rPr>
              <a:t>L'écran Backstage </a:t>
            </a:r>
            <a:endParaRPr lang="fr-FR" b="1" dirty="0"/>
          </a:p>
        </p:txBody>
      </p:sp>
    </p:spTree>
    <p:extLst>
      <p:ext uri="{BB962C8B-B14F-4D97-AF65-F5344CB8AC3E}">
        <p14:creationId xmlns:p14="http://schemas.microsoft.com/office/powerpoint/2010/main" val="370651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145FD-F4EB-1A76-F3C3-2785A6EBDA88}"/>
              </a:ext>
            </a:extLst>
          </p:cNvPr>
          <p:cNvSpPr>
            <a:spLocks noGrp="1"/>
          </p:cNvSpPr>
          <p:nvPr>
            <p:ph type="title"/>
          </p:nvPr>
        </p:nvSpPr>
        <p:spPr>
          <a:xfrm>
            <a:off x="265043" y="0"/>
            <a:ext cx="11661913" cy="2027583"/>
          </a:xfrm>
        </p:spPr>
        <p:txBody>
          <a:bodyPr>
            <a:noAutofit/>
          </a:bodyPr>
          <a:lstStyle/>
          <a:p>
            <a: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C’est l’ensemble des programmes informatiques en rapport avec les opérations basiques du travail de bureau</a:t>
            </a:r>
            <a:br>
              <a:rPr lang="fr-FR" sz="40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fr-FR" sz="40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F202A17D-A63E-892D-DA99-FA07D8FCA4D6}"/>
              </a:ext>
            </a:extLst>
          </p:cNvPr>
          <p:cNvSpPr>
            <a:spLocks noGrp="1"/>
          </p:cNvSpPr>
          <p:nvPr>
            <p:ph idx="1"/>
          </p:nvPr>
        </p:nvSpPr>
        <p:spPr>
          <a:xfrm>
            <a:off x="265043" y="2027583"/>
            <a:ext cx="11661913" cy="4830417"/>
          </a:xfrm>
        </p:spPr>
        <p:txBody>
          <a:bodyPr>
            <a:normAutofit fontScale="92500"/>
          </a:bodyPr>
          <a:lstStyle/>
          <a:p>
            <a:pPr marL="0" indent="0">
              <a:lnSpc>
                <a:spcPct val="110000"/>
              </a:lnSpc>
              <a:buNone/>
            </a:pPr>
            <a:r>
              <a:rPr lang="fr-FR" sz="43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bureautique est un terme qui regroupe les logiciels qui aident dans la rédaction de documents, créer des tableaux de calcul et des graphiques, et créer des présentations. Il peut également y avoir un programme de manipulation de données, un lecteur de courrier électronique, un calendrier et un carnet d'adresses. Le tout est distribué ensemble comme étant un seul produit.</a:t>
            </a:r>
          </a:p>
          <a:p>
            <a:endParaRPr lang="fr-FR" dirty="0"/>
          </a:p>
        </p:txBody>
      </p:sp>
    </p:spTree>
    <p:extLst>
      <p:ext uri="{BB962C8B-B14F-4D97-AF65-F5344CB8AC3E}">
        <p14:creationId xmlns:p14="http://schemas.microsoft.com/office/powerpoint/2010/main" val="275932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099C87-85B8-BAF4-CD9E-3D13B2EEDE4D}"/>
              </a:ext>
            </a:extLst>
          </p:cNvPr>
          <p:cNvSpPr>
            <a:spLocks noGrp="1"/>
          </p:cNvSpPr>
          <p:nvPr>
            <p:ph idx="1"/>
          </p:nvPr>
        </p:nvSpPr>
        <p:spPr>
          <a:xfrm>
            <a:off x="119270" y="145774"/>
            <a:ext cx="11913704" cy="6712225"/>
          </a:xfrm>
        </p:spPr>
        <p:txBody>
          <a:bodyPr>
            <a:normAutofit/>
          </a:bodyPr>
          <a:lstStyle/>
          <a:p>
            <a:pPr>
              <a:spcAft>
                <a:spcPts val="800"/>
              </a:spcAft>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Les fonctions regroupées dans l'écran Backstage sont centrées sur le document : ouverture, Fermeture, enregistrement, impression et partage par exemple. En fonction de la tâche que vous voulez accomplir, sélectionnez une entrée sous l'onglet « Fichier » :</a:t>
            </a:r>
          </a:p>
          <a:p>
            <a:pPr>
              <a:spcAft>
                <a:spcPts val="800"/>
              </a:spcAft>
              <a:buFont typeface="Arial" panose="020B0604020202020204" pitchFamily="34" charset="0"/>
              <a:buChar char="•"/>
            </a:pPr>
            <a:r>
              <a:rPr lang="fr-FR" sz="3200" kern="100" dirty="0">
                <a:latin typeface="Times New Roman" panose="02020603050405020304" pitchFamily="18" charset="0"/>
                <a:ea typeface="Calibri" panose="020F0502020204030204" pitchFamily="34" charset="0"/>
                <a:cs typeface="Times New Roman" panose="02020603050405020304" pitchFamily="18" charset="0"/>
              </a:rPr>
              <a:t>E</a:t>
            </a: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nregistrer : pour enregistrer le document en cours d'édition;</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Enregistrer sous : pour enregistrer le document en cours d'édition sous un autre nom ou dans un autre dossier;</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Ouvrir : pour ouvrir un autre document Word existant;</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 Fermer : pour fermer le document en cours d'édition;</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Informations : pour obtenir diverses informations sur le document en cours d'édition;</a:t>
            </a:r>
          </a:p>
          <a:p>
            <a:pPr marL="0" indent="0">
              <a:buNone/>
            </a:pPr>
            <a:endParaRPr lang="fr-FR" dirty="0"/>
          </a:p>
        </p:txBody>
      </p:sp>
    </p:spTree>
    <p:extLst>
      <p:ext uri="{BB962C8B-B14F-4D97-AF65-F5344CB8AC3E}">
        <p14:creationId xmlns:p14="http://schemas.microsoft.com/office/powerpoint/2010/main" val="306282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FE5BEC-6E27-AE07-A05A-E2F20D00A2FE}"/>
              </a:ext>
            </a:extLst>
          </p:cNvPr>
          <p:cNvSpPr>
            <a:spLocks noGrp="1"/>
          </p:cNvSpPr>
          <p:nvPr>
            <p:ph idx="1"/>
          </p:nvPr>
        </p:nvSpPr>
        <p:spPr>
          <a:xfrm>
            <a:off x="677334" y="238539"/>
            <a:ext cx="11209866" cy="5802823"/>
          </a:xfrm>
        </p:spPr>
        <p:txBody>
          <a:bodyPr>
            <a:normAutofit/>
          </a:bodyPr>
          <a:lstStyle/>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Nouveau : pour créer un nouveau document;</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Imprimer : pour afficher l'aperçu avant impression ou imprimer le document en cours d'édition;</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Enregistrer et envoyer : pour partager le document par e-mail,…etc.;</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Aide : pour accéder à l'aide de l'application;</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Options : pour accéder à tous les paramètres relatifs à l'application;</a:t>
            </a:r>
          </a:p>
          <a:p>
            <a:pPr marL="342900" lvl="0" indent="-342900">
              <a:spcAft>
                <a:spcPts val="800"/>
              </a:spcAft>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Quitter : pour fermer Word</a:t>
            </a:r>
            <a:endParaRPr lang="fr-FR" sz="3200" dirty="0"/>
          </a:p>
        </p:txBody>
      </p:sp>
    </p:spTree>
    <p:extLst>
      <p:ext uri="{BB962C8B-B14F-4D97-AF65-F5344CB8AC3E}">
        <p14:creationId xmlns:p14="http://schemas.microsoft.com/office/powerpoint/2010/main" val="244819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F89B4-F042-28DC-1F80-6B2976C88B98}"/>
              </a:ext>
            </a:extLst>
          </p:cNvPr>
          <p:cNvSpPr>
            <a:spLocks noGrp="1"/>
          </p:cNvSpPr>
          <p:nvPr>
            <p:ph type="title"/>
          </p:nvPr>
        </p:nvSpPr>
        <p:spPr>
          <a:xfrm>
            <a:off x="677334" y="0"/>
            <a:ext cx="8596668" cy="503583"/>
          </a:xfrm>
        </p:spPr>
        <p:txBody>
          <a:bodyPr>
            <a:normAutofit fontScale="90000"/>
          </a:bodyPr>
          <a:lstStyle/>
          <a:p>
            <a:r>
              <a:rPr lang="fr-FR" sz="4000" b="1" kern="100" dirty="0">
                <a:effectLst/>
                <a:latin typeface="Times New Roman" panose="02020603050405020304" pitchFamily="18" charset="0"/>
                <a:ea typeface="Calibri" panose="020F0502020204030204" pitchFamily="34" charset="0"/>
                <a:cs typeface="Arial" panose="020B0604020202020204" pitchFamily="34" charset="0"/>
              </a:rPr>
              <a:t>La Barre d’état</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0C64659E-C47E-9E39-211E-1F5BB14D2BF6}"/>
              </a:ext>
            </a:extLst>
          </p:cNvPr>
          <p:cNvSpPr>
            <a:spLocks noGrp="1"/>
          </p:cNvSpPr>
          <p:nvPr>
            <p:ph idx="1"/>
          </p:nvPr>
        </p:nvSpPr>
        <p:spPr>
          <a:xfrm>
            <a:off x="139148" y="596348"/>
            <a:ext cx="11913704" cy="6149009"/>
          </a:xfrm>
        </p:spPr>
        <p:txBody>
          <a:bodyPr anchor="t"/>
          <a:lstStyle/>
          <a:p>
            <a:pPr marL="0" indent="0">
              <a:spcAft>
                <a:spcPts val="800"/>
              </a:spcAft>
              <a:buNone/>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La Barre d'état se trouve dans la partie inférieure de la fenêtre de Word. Elle est Essentiellement utilisée pour:</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Déplacer rapidement le point d'insertion au début d'une page du document;</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Obtenir des statistiques sur le document;</a:t>
            </a:r>
          </a:p>
          <a:p>
            <a:pPr marL="342900" lvl="0" indent="-342900">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Changer le mode d'affichage;</a:t>
            </a:r>
          </a:p>
          <a:p>
            <a:pPr marL="342900" lvl="0" indent="-342900">
              <a:spcAft>
                <a:spcPts val="800"/>
              </a:spcAft>
              <a:buFont typeface="Symbol" panose="05050102010706020507" pitchFamily="18" charset="2"/>
              <a:buChar char=""/>
            </a:pPr>
            <a:r>
              <a:rPr lang="fr-FR" sz="3200" kern="100" dirty="0">
                <a:effectLst/>
                <a:latin typeface="Times New Roman" panose="02020603050405020304" pitchFamily="18" charset="0"/>
                <a:ea typeface="Calibri" panose="020F0502020204030204" pitchFamily="34" charset="0"/>
                <a:cs typeface="Times New Roman" panose="02020603050405020304" pitchFamily="18" charset="0"/>
              </a:rPr>
              <a:t>Agir sur le zoom pour augmenter ou diminuer la taille des éléments affichés dans le document.</a:t>
            </a:r>
          </a:p>
          <a:p>
            <a:endParaRPr lang="fr-FR" dirty="0"/>
          </a:p>
        </p:txBody>
      </p:sp>
      <p:pic>
        <p:nvPicPr>
          <p:cNvPr id="4" name="Image 3" descr="03">
            <a:extLst>
              <a:ext uri="{FF2B5EF4-FFF2-40B4-BE49-F238E27FC236}">
                <a16:creationId xmlns:a16="http://schemas.microsoft.com/office/drawing/2014/main" id="{90AF4042-BFAE-CEEB-610A-5F2C81D306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808" y="5547277"/>
            <a:ext cx="11423375" cy="714375"/>
          </a:xfrm>
          <a:prstGeom prst="rect">
            <a:avLst/>
          </a:prstGeom>
          <a:noFill/>
          <a:ln>
            <a:noFill/>
          </a:ln>
        </p:spPr>
      </p:pic>
      <p:sp>
        <p:nvSpPr>
          <p:cNvPr id="6" name="ZoneTexte 5">
            <a:extLst>
              <a:ext uri="{FF2B5EF4-FFF2-40B4-BE49-F238E27FC236}">
                <a16:creationId xmlns:a16="http://schemas.microsoft.com/office/drawing/2014/main" id="{4BDDC511-2C1F-E6A1-9B83-567FCEF41C08}"/>
              </a:ext>
            </a:extLst>
          </p:cNvPr>
          <p:cNvSpPr txBox="1"/>
          <p:nvPr/>
        </p:nvSpPr>
        <p:spPr>
          <a:xfrm>
            <a:off x="3038061" y="6319127"/>
            <a:ext cx="6115878" cy="368755"/>
          </a:xfrm>
          <a:prstGeom prst="rect">
            <a:avLst/>
          </a:prstGeom>
          <a:noFill/>
        </p:spPr>
        <p:txBody>
          <a:bodyPr wrap="square">
            <a:spAutoFit/>
          </a:bodyPr>
          <a:lstStyle/>
          <a:p>
            <a:pPr marL="6350" marR="233045" indent="-6350" algn="ctr">
              <a:lnSpc>
                <a:spcPct val="107000"/>
              </a:lnSpc>
              <a:spcAft>
                <a:spcPts val="15"/>
              </a:spcAft>
            </a:pPr>
            <a:r>
              <a:rPr lang="fr-FR" sz="1800" b="1" kern="100" dirty="0">
                <a:solidFill>
                  <a:srgbClr val="000000"/>
                </a:solidFill>
                <a:effectLst/>
                <a:latin typeface="Times New Roman" panose="02020603050405020304" pitchFamily="18" charset="0"/>
                <a:ea typeface="Times New Roman" panose="02020603050405020304" pitchFamily="18" charset="0"/>
              </a:rPr>
              <a:t>La Barre d'état de Word </a:t>
            </a:r>
          </a:p>
        </p:txBody>
      </p:sp>
    </p:spTree>
    <p:extLst>
      <p:ext uri="{BB962C8B-B14F-4D97-AF65-F5344CB8AC3E}">
        <p14:creationId xmlns:p14="http://schemas.microsoft.com/office/powerpoint/2010/main" val="143618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222E2-19AE-BB8F-D975-B6217B345577}"/>
              </a:ext>
            </a:extLst>
          </p:cNvPr>
          <p:cNvSpPr>
            <a:spLocks noGrp="1"/>
          </p:cNvSpPr>
          <p:nvPr>
            <p:ph type="title"/>
          </p:nvPr>
        </p:nvSpPr>
        <p:spPr>
          <a:xfrm>
            <a:off x="0" y="119270"/>
            <a:ext cx="12192000" cy="2173356"/>
          </a:xfrm>
        </p:spPr>
        <p:txBody>
          <a:bodyPr>
            <a:normAutofit fontScale="90000"/>
          </a:bodyPr>
          <a:lstStyle/>
          <a:p>
            <a:r>
              <a:rPr lang="fr-FR" sz="33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Cliquez du bouton droit sur la barre d'état. Un menu semblable à celui de la figure apparaît immédiatement. Les éléments précédés d'une coche sont affichés dans la barre d'état, les autres ne le sont pas. Maintenant, il vous suffit de cliquer sur l'élément que vous désirez ajouter à la barre d'état dans le menu.</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pic>
        <p:nvPicPr>
          <p:cNvPr id="4" name="Espace réservé du contenu 3" descr="Personnaliser la barre d'état - Word 2010">
            <a:extLst>
              <a:ext uri="{FF2B5EF4-FFF2-40B4-BE49-F238E27FC236}">
                <a16:creationId xmlns:a16="http://schemas.microsoft.com/office/drawing/2014/main" id="{21D6EBE3-BFCB-D2D6-1E6F-FB3A10BE7ED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6783" y="2146300"/>
            <a:ext cx="5115339" cy="4201491"/>
          </a:xfrm>
          <a:prstGeom prst="rect">
            <a:avLst/>
          </a:prstGeom>
          <a:noFill/>
          <a:ln>
            <a:noFill/>
          </a:ln>
        </p:spPr>
      </p:pic>
      <p:sp>
        <p:nvSpPr>
          <p:cNvPr id="5" name="ZoneTexte 4">
            <a:extLst>
              <a:ext uri="{FF2B5EF4-FFF2-40B4-BE49-F238E27FC236}">
                <a16:creationId xmlns:a16="http://schemas.microsoft.com/office/drawing/2014/main" id="{A6D0F235-96C7-EE94-4221-CD0563A3B5D8}"/>
              </a:ext>
            </a:extLst>
          </p:cNvPr>
          <p:cNvSpPr txBox="1"/>
          <p:nvPr/>
        </p:nvSpPr>
        <p:spPr>
          <a:xfrm>
            <a:off x="4152900" y="6369398"/>
            <a:ext cx="3886200" cy="369332"/>
          </a:xfrm>
          <a:prstGeom prst="rect">
            <a:avLst/>
          </a:prstGeom>
          <a:noFill/>
        </p:spPr>
        <p:txBody>
          <a:bodyPr wrap="square">
            <a:spAutoFit/>
          </a:bodyPr>
          <a:lstStyle/>
          <a:p>
            <a:r>
              <a:rPr lang="fr-FR" sz="1800" b="1" dirty="0">
                <a:solidFill>
                  <a:srgbClr val="000000"/>
                </a:solidFill>
                <a:effectLst/>
                <a:latin typeface="Times New Roman" panose="02020603050405020304" pitchFamily="18" charset="0"/>
                <a:ea typeface="Times New Roman" panose="02020603050405020304" pitchFamily="18" charset="0"/>
              </a:rPr>
              <a:t>Le menu contextuel de la Barre d'état </a:t>
            </a:r>
            <a:endParaRPr lang="fr-FR" dirty="0"/>
          </a:p>
        </p:txBody>
      </p:sp>
    </p:spTree>
    <p:extLst>
      <p:ext uri="{BB962C8B-B14F-4D97-AF65-F5344CB8AC3E}">
        <p14:creationId xmlns:p14="http://schemas.microsoft.com/office/powerpoint/2010/main" val="2464140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C5BEF-9F49-19A2-6A73-ED30DD7EAD8C}"/>
              </a:ext>
            </a:extLst>
          </p:cNvPr>
          <p:cNvSpPr>
            <a:spLocks noGrp="1"/>
          </p:cNvSpPr>
          <p:nvPr>
            <p:ph type="title"/>
          </p:nvPr>
        </p:nvSpPr>
        <p:spPr>
          <a:xfrm>
            <a:off x="1603513" y="624110"/>
            <a:ext cx="9901099" cy="979403"/>
          </a:xfrm>
        </p:spPr>
        <p:txBody>
          <a:bodyPr>
            <a:noAutofit/>
          </a:bodyPr>
          <a:lstStyle/>
          <a:p>
            <a:r>
              <a:rPr lang="fr-FR" sz="4400" b="1" dirty="0">
                <a:latin typeface="Times New Roman" panose="02020603050405020304" pitchFamily="18" charset="0"/>
                <a:cs typeface="Times New Roman" panose="02020603050405020304" pitchFamily="18" charset="0"/>
              </a:rPr>
              <a:t>Les différents onglets :</a:t>
            </a:r>
            <a:br>
              <a:rPr lang="fr-FR" dirty="0"/>
            </a:br>
            <a:endParaRPr lang="fr-FR" dirty="0"/>
          </a:p>
        </p:txBody>
      </p:sp>
      <p:sp>
        <p:nvSpPr>
          <p:cNvPr id="3" name="Espace réservé du contenu 2">
            <a:extLst>
              <a:ext uri="{FF2B5EF4-FFF2-40B4-BE49-F238E27FC236}">
                <a16:creationId xmlns:a16="http://schemas.microsoft.com/office/drawing/2014/main" id="{F79D4E54-DD89-0C6E-F036-CD1AFE2A2F3C}"/>
              </a:ext>
            </a:extLst>
          </p:cNvPr>
          <p:cNvSpPr>
            <a:spLocks noGrp="1"/>
          </p:cNvSpPr>
          <p:nvPr>
            <p:ph idx="1"/>
          </p:nvPr>
        </p:nvSpPr>
        <p:spPr>
          <a:xfrm>
            <a:off x="1020417" y="1775791"/>
            <a:ext cx="10484195" cy="3777622"/>
          </a:xfrm>
        </p:spPr>
        <p:txBody>
          <a:bodyPr/>
          <a:lstStyle/>
          <a:p>
            <a:pPr marL="0" indent="0">
              <a:buNone/>
            </a:pPr>
            <a:r>
              <a:rPr lang="fr-FR" sz="4000" kern="100" dirty="0">
                <a:effectLst/>
                <a:latin typeface="Times New Roman" panose="02020603050405020304" pitchFamily="18" charset="0"/>
                <a:ea typeface="Calibri" panose="020F0502020204030204" pitchFamily="34" charset="0"/>
                <a:cs typeface="Arial" panose="020B0604020202020204" pitchFamily="34" charset="0"/>
              </a:rPr>
              <a:t>La version 2007 de Word a fait disparaître la barre de menu Fichier, Edition ... Celle-ci a été remplacée par un ruban composé d'onglets. Ces onglets sont au nombre de sept </a:t>
            </a:r>
            <a:r>
              <a:rPr lang="fr-FR" sz="1800" kern="100" dirty="0">
                <a:effectLst/>
                <a:latin typeface="Times New Roman" panose="02020603050405020304" pitchFamily="18" charset="0"/>
                <a:ea typeface="Calibri" panose="020F0502020204030204" pitchFamily="34" charset="0"/>
                <a:cs typeface="Arial" panose="020B0604020202020204" pitchFamily="34" charset="0"/>
              </a:rPr>
              <a:t>:</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31923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03F43-4E7E-1756-14AF-4DAF1F060038}"/>
              </a:ext>
            </a:extLst>
          </p:cNvPr>
          <p:cNvSpPr>
            <a:spLocks noGrp="1"/>
          </p:cNvSpPr>
          <p:nvPr>
            <p:ph type="title"/>
          </p:nvPr>
        </p:nvSpPr>
        <p:spPr>
          <a:xfrm>
            <a:off x="543339" y="624110"/>
            <a:ext cx="11542644" cy="2804890"/>
          </a:xfrm>
        </p:spPr>
        <p:txBody>
          <a:bodyPr>
            <a:normAutofit fontScale="90000"/>
          </a:bodyPr>
          <a:lstStyle/>
          <a:p>
            <a:r>
              <a:rPr lang="fr-FR" sz="4400" b="1" dirty="0">
                <a:effectLst/>
                <a:latin typeface="Times New Roman" panose="02020603050405020304" pitchFamily="18" charset="0"/>
                <a:ea typeface="Calibri" panose="020F0502020204030204" pitchFamily="34" charset="0"/>
              </a:rPr>
              <a:t>        L’onglet Accueil :</a:t>
            </a:r>
            <a:r>
              <a:rPr lang="fr-FR" sz="4400" kern="100" dirty="0">
                <a:effectLst/>
                <a:latin typeface="Times New Roman" panose="02020603050405020304" pitchFamily="18" charset="0"/>
                <a:ea typeface="Calibri" panose="020F0502020204030204" pitchFamily="34" charset="0"/>
                <a:cs typeface="Arial" panose="020B0604020202020204" pitchFamily="34" charset="0"/>
              </a:rPr>
              <a:t>Dans l'onglet Accueil, vous allez trouver tous les outils nécessaires à la mise en forme des caractères (Police, taille, Gras ...), la mise en forme des paragraphes, les styles ….</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grpSp>
        <p:nvGrpSpPr>
          <p:cNvPr id="4" name="Group 64807">
            <a:extLst>
              <a:ext uri="{FF2B5EF4-FFF2-40B4-BE49-F238E27FC236}">
                <a16:creationId xmlns:a16="http://schemas.microsoft.com/office/drawing/2014/main" id="{6793AA7C-9ACB-EFBF-4183-AE35DA34BABC}"/>
              </a:ext>
            </a:extLst>
          </p:cNvPr>
          <p:cNvGrpSpPr/>
          <p:nvPr/>
        </p:nvGrpSpPr>
        <p:grpSpPr>
          <a:xfrm>
            <a:off x="384313" y="3548270"/>
            <a:ext cx="11423374" cy="1911626"/>
            <a:chOff x="0" y="0"/>
            <a:chExt cx="6486145" cy="594360"/>
          </a:xfrm>
        </p:grpSpPr>
        <p:pic>
          <p:nvPicPr>
            <p:cNvPr id="5" name="Picture 1535">
              <a:extLst>
                <a:ext uri="{FF2B5EF4-FFF2-40B4-BE49-F238E27FC236}">
                  <a16:creationId xmlns:a16="http://schemas.microsoft.com/office/drawing/2014/main" id="{B5BDF262-73D9-AE15-F462-392EBD9F847C}"/>
                </a:ext>
              </a:extLst>
            </p:cNvPr>
            <p:cNvPicPr/>
            <p:nvPr/>
          </p:nvPicPr>
          <p:blipFill>
            <a:blip r:embed="rId2"/>
            <a:stretch>
              <a:fillRect/>
            </a:stretch>
          </p:blipFill>
          <p:spPr>
            <a:xfrm>
              <a:off x="7620" y="4572"/>
              <a:ext cx="6473953" cy="586740"/>
            </a:xfrm>
            <a:prstGeom prst="rect">
              <a:avLst/>
            </a:prstGeom>
          </p:spPr>
        </p:pic>
        <p:sp>
          <p:nvSpPr>
            <p:cNvPr id="6" name="Shape 1536">
              <a:extLst>
                <a:ext uri="{FF2B5EF4-FFF2-40B4-BE49-F238E27FC236}">
                  <a16:creationId xmlns:a16="http://schemas.microsoft.com/office/drawing/2014/main" id="{5944A09C-FB85-BB3A-4621-DEBE83F2A0FE}"/>
                </a:ext>
              </a:extLst>
            </p:cNvPr>
            <p:cNvSpPr/>
            <p:nvPr/>
          </p:nvSpPr>
          <p:spPr>
            <a:xfrm>
              <a:off x="0" y="0"/>
              <a:ext cx="6486145" cy="594360"/>
            </a:xfrm>
            <a:custGeom>
              <a:avLst/>
              <a:gdLst/>
              <a:ahLst/>
              <a:cxnLst/>
              <a:rect l="0" t="0" r="0" b="0"/>
              <a:pathLst>
                <a:path w="6486145" h="594360">
                  <a:moveTo>
                    <a:pt x="0" y="594360"/>
                  </a:moveTo>
                  <a:lnTo>
                    <a:pt x="6486145" y="594360"/>
                  </a:lnTo>
                  <a:lnTo>
                    <a:pt x="6486145" y="0"/>
                  </a:lnTo>
                  <a:lnTo>
                    <a:pt x="0" y="0"/>
                  </a:lnTo>
                  <a:close/>
                </a:path>
              </a:pathLst>
            </a:custGeom>
            <a:ln w="9144" cap="flat">
              <a:miter lim="127000"/>
            </a:ln>
          </p:spPr>
          <p:style>
            <a:lnRef idx="1">
              <a:srgbClr val="4F80BC"/>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63274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33613-9070-738B-3595-C338146D2C8E}"/>
              </a:ext>
            </a:extLst>
          </p:cNvPr>
          <p:cNvSpPr>
            <a:spLocks noGrp="1"/>
          </p:cNvSpPr>
          <p:nvPr>
            <p:ph type="title"/>
          </p:nvPr>
        </p:nvSpPr>
        <p:spPr>
          <a:xfrm>
            <a:off x="503583" y="624109"/>
            <a:ext cx="11688417" cy="2291369"/>
          </a:xfrm>
        </p:spPr>
        <p:txBody>
          <a:bodyPr>
            <a:normAutofit fontScale="90000"/>
          </a:bodyPr>
          <a:lstStyle/>
          <a:p>
            <a:r>
              <a:rPr lang="fr-FR" sz="4400" b="1" kern="100" dirty="0">
                <a:effectLst/>
                <a:latin typeface="Times New Roman" panose="02020603050405020304" pitchFamily="18" charset="0"/>
                <a:ea typeface="Calibri" panose="020F0502020204030204" pitchFamily="34" charset="0"/>
                <a:cs typeface="Arial" panose="020B0604020202020204" pitchFamily="34" charset="0"/>
              </a:rPr>
              <a:t>         L'onglet Insertion : </a:t>
            </a:r>
            <a:r>
              <a:rPr lang="fr-FR" sz="4400" kern="100" dirty="0">
                <a:effectLst/>
                <a:latin typeface="Times New Roman" panose="02020603050405020304" pitchFamily="18" charset="0"/>
                <a:ea typeface="Calibri" panose="020F0502020204030204" pitchFamily="34" charset="0"/>
                <a:cs typeface="Arial" panose="020B0604020202020204" pitchFamily="34" charset="0"/>
              </a:rPr>
              <a:t>Dans cet onglet, vous allez pouvoir insérer des formes, des images, des graphiques les entêtes et pied de page, zone de texte, .............</a:t>
            </a:r>
            <a:r>
              <a:rPr lang="fr-FR" sz="4400" kern="100" dirty="0" err="1">
                <a:effectLst/>
                <a:latin typeface="Times New Roman" panose="02020603050405020304" pitchFamily="18" charset="0"/>
                <a:ea typeface="Calibri" panose="020F0502020204030204" pitchFamily="34" charset="0"/>
                <a:cs typeface="Arial" panose="020B0604020202020204" pitchFamily="34" charset="0"/>
              </a:rPr>
              <a:t>etc</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pic>
        <p:nvPicPr>
          <p:cNvPr id="4" name="Picture 1538">
            <a:extLst>
              <a:ext uri="{FF2B5EF4-FFF2-40B4-BE49-F238E27FC236}">
                <a16:creationId xmlns:a16="http://schemas.microsoft.com/office/drawing/2014/main" id="{2F73E302-A827-42F2-BAB3-2D768D77A8C0}"/>
              </a:ext>
            </a:extLst>
          </p:cNvPr>
          <p:cNvPicPr/>
          <p:nvPr/>
        </p:nvPicPr>
        <p:blipFill>
          <a:blip r:embed="rId2"/>
          <a:stretch>
            <a:fillRect/>
          </a:stretch>
        </p:blipFill>
        <p:spPr>
          <a:xfrm>
            <a:off x="767791" y="3263072"/>
            <a:ext cx="11160000" cy="1908000"/>
          </a:xfrm>
          <a:prstGeom prst="rect">
            <a:avLst/>
          </a:prstGeom>
        </p:spPr>
      </p:pic>
    </p:spTree>
    <p:extLst>
      <p:ext uri="{BB962C8B-B14F-4D97-AF65-F5344CB8AC3E}">
        <p14:creationId xmlns:p14="http://schemas.microsoft.com/office/powerpoint/2010/main" val="3789327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8699B-87B1-19C1-E127-86E71039250D}"/>
              </a:ext>
            </a:extLst>
          </p:cNvPr>
          <p:cNvSpPr>
            <a:spLocks noGrp="1"/>
          </p:cNvSpPr>
          <p:nvPr>
            <p:ph type="title"/>
          </p:nvPr>
        </p:nvSpPr>
        <p:spPr>
          <a:xfrm>
            <a:off x="1563757" y="624109"/>
            <a:ext cx="10482469" cy="2501677"/>
          </a:xfrm>
        </p:spPr>
        <p:txBody>
          <a:bodyPr>
            <a:noAutofit/>
          </a:bodyPr>
          <a:lstStyle/>
          <a:p>
            <a:r>
              <a:rPr lang="fr-FR" sz="4000" b="1" dirty="0">
                <a:effectLst/>
                <a:latin typeface="Times New Roman" panose="02020603050405020304" pitchFamily="18" charset="0"/>
                <a:ea typeface="Calibri" panose="020F0502020204030204" pitchFamily="34" charset="0"/>
              </a:rPr>
              <a:t>L'onglet Mise en Page: </a:t>
            </a:r>
            <a:r>
              <a:rPr lang="fr-FR" sz="4000" dirty="0">
                <a:effectLst/>
                <a:latin typeface="Times New Roman" panose="02020603050405020304" pitchFamily="18" charset="0"/>
                <a:ea typeface="Calibri" panose="020F0502020204030204" pitchFamily="34" charset="0"/>
              </a:rPr>
              <a:t>Dans cet onglet, vous trouverez tous les outils nécessaires pour faire la mise en page de votre document</a:t>
            </a:r>
            <a:r>
              <a:rPr lang="fr-FR" sz="4000" b="1" dirty="0">
                <a:effectLst/>
                <a:latin typeface="Times New Roman" panose="02020603050405020304" pitchFamily="18" charset="0"/>
                <a:ea typeface="Calibri" panose="020F0502020204030204" pitchFamily="34" charset="0"/>
              </a:rPr>
              <a:t>  </a:t>
            </a:r>
            <a:endParaRPr lang="fr-FR" sz="4000" dirty="0"/>
          </a:p>
        </p:txBody>
      </p:sp>
      <p:grpSp>
        <p:nvGrpSpPr>
          <p:cNvPr id="4" name="Group 64809">
            <a:extLst>
              <a:ext uri="{FF2B5EF4-FFF2-40B4-BE49-F238E27FC236}">
                <a16:creationId xmlns:a16="http://schemas.microsoft.com/office/drawing/2014/main" id="{FA014238-B340-44BD-0FCD-C273FEED6003}"/>
              </a:ext>
            </a:extLst>
          </p:cNvPr>
          <p:cNvGrpSpPr/>
          <p:nvPr/>
        </p:nvGrpSpPr>
        <p:grpSpPr>
          <a:xfrm>
            <a:off x="874644" y="3538331"/>
            <a:ext cx="10906538" cy="1868556"/>
            <a:chOff x="0" y="0"/>
            <a:chExt cx="6489193" cy="606552"/>
          </a:xfrm>
        </p:grpSpPr>
        <p:pic>
          <p:nvPicPr>
            <p:cNvPr id="5" name="Picture 1541">
              <a:extLst>
                <a:ext uri="{FF2B5EF4-FFF2-40B4-BE49-F238E27FC236}">
                  <a16:creationId xmlns:a16="http://schemas.microsoft.com/office/drawing/2014/main" id="{638E8D30-0EAD-D841-331A-8229F39675BB}"/>
                </a:ext>
              </a:extLst>
            </p:cNvPr>
            <p:cNvPicPr/>
            <p:nvPr/>
          </p:nvPicPr>
          <p:blipFill>
            <a:blip r:embed="rId2"/>
            <a:stretch>
              <a:fillRect/>
            </a:stretch>
          </p:blipFill>
          <p:spPr>
            <a:xfrm>
              <a:off x="4572" y="4573"/>
              <a:ext cx="6480048" cy="597408"/>
            </a:xfrm>
            <a:prstGeom prst="rect">
              <a:avLst/>
            </a:prstGeom>
          </p:spPr>
        </p:pic>
        <p:sp>
          <p:nvSpPr>
            <p:cNvPr id="6" name="Shape 1542">
              <a:extLst>
                <a:ext uri="{FF2B5EF4-FFF2-40B4-BE49-F238E27FC236}">
                  <a16:creationId xmlns:a16="http://schemas.microsoft.com/office/drawing/2014/main" id="{61B75253-C755-251F-11F4-288EF6DB506D}"/>
                </a:ext>
              </a:extLst>
            </p:cNvPr>
            <p:cNvSpPr/>
            <p:nvPr/>
          </p:nvSpPr>
          <p:spPr>
            <a:xfrm>
              <a:off x="0" y="0"/>
              <a:ext cx="6489193" cy="606552"/>
            </a:xfrm>
            <a:custGeom>
              <a:avLst/>
              <a:gdLst/>
              <a:ahLst/>
              <a:cxnLst/>
              <a:rect l="0" t="0" r="0" b="0"/>
              <a:pathLst>
                <a:path w="6489193" h="606552">
                  <a:moveTo>
                    <a:pt x="0" y="606552"/>
                  </a:moveTo>
                  <a:lnTo>
                    <a:pt x="6489193" y="606552"/>
                  </a:lnTo>
                  <a:lnTo>
                    <a:pt x="6489193" y="0"/>
                  </a:lnTo>
                  <a:lnTo>
                    <a:pt x="0" y="0"/>
                  </a:lnTo>
                  <a:close/>
                </a:path>
              </a:pathLst>
            </a:custGeom>
            <a:ln w="9144" cap="flat">
              <a:miter lim="127000"/>
            </a:ln>
          </p:spPr>
          <p:style>
            <a:lnRef idx="1">
              <a:srgbClr val="4F80BC"/>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153799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911B3-CE34-2757-C8F5-9DDC86D50304}"/>
              </a:ext>
            </a:extLst>
          </p:cNvPr>
          <p:cNvSpPr>
            <a:spLocks noGrp="1"/>
          </p:cNvSpPr>
          <p:nvPr>
            <p:ph type="title"/>
          </p:nvPr>
        </p:nvSpPr>
        <p:spPr>
          <a:xfrm>
            <a:off x="1656523" y="624109"/>
            <a:ext cx="10310190" cy="2198603"/>
          </a:xfrm>
        </p:spPr>
        <p:txBody>
          <a:bodyPr>
            <a:normAutofit fontScale="90000"/>
          </a:bodyPr>
          <a:lstStyle/>
          <a:p>
            <a:r>
              <a:rPr lang="fr-FR" sz="4400" u="none" strike="noStrike" kern="100" dirty="0">
                <a:effectLst/>
                <a:uFill>
                  <a:solidFill>
                    <a:srgbClr val="000000"/>
                  </a:solidFill>
                </a:uFill>
                <a:latin typeface="Times New Roman" panose="02020603050405020304" pitchFamily="18" charset="0"/>
                <a:ea typeface="Arial" panose="020B0604020202020204" pitchFamily="34" charset="0"/>
                <a:cs typeface="Arial" panose="020B0604020202020204" pitchFamily="34" charset="0"/>
              </a:rPr>
              <a:t> </a:t>
            </a:r>
            <a:r>
              <a:rPr lang="fr-FR" sz="4400" b="1" u="none" strike="noStrike" kern="100" dirty="0">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L'onglet Référence :</a:t>
            </a:r>
            <a:r>
              <a:rPr lang="fr-FR" sz="4400" kern="100" dirty="0">
                <a:effectLst/>
                <a:latin typeface="Times New Roman" panose="02020603050405020304" pitchFamily="18" charset="0"/>
                <a:ea typeface="Calibri" panose="020F0502020204030204" pitchFamily="34" charset="0"/>
                <a:cs typeface="Arial" panose="020B0604020202020204" pitchFamily="34" charset="0"/>
              </a:rPr>
              <a:t>Grâce à cet onglet, vous pourrez faire des annotations, commentaires, notes de base page ..... à votre document Word. </a:t>
            </a:r>
            <a:br>
              <a:rPr lang="fr-FR" sz="1800" kern="100" dirty="0">
                <a:effectLst/>
                <a:latin typeface="Calibri" panose="020F0502020204030204" pitchFamily="34" charset="0"/>
                <a:ea typeface="Calibri" panose="020F0502020204030204" pitchFamily="34" charset="0"/>
                <a:cs typeface="Arial" panose="020B0604020202020204" pitchFamily="34" charset="0"/>
              </a:rPr>
            </a:br>
            <a:br>
              <a:rPr lang="fr-FR"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endParaRPr lang="fr-FR" dirty="0"/>
          </a:p>
        </p:txBody>
      </p:sp>
      <p:grpSp>
        <p:nvGrpSpPr>
          <p:cNvPr id="4" name="Group 64810">
            <a:extLst>
              <a:ext uri="{FF2B5EF4-FFF2-40B4-BE49-F238E27FC236}">
                <a16:creationId xmlns:a16="http://schemas.microsoft.com/office/drawing/2014/main" id="{8A881BAD-5F21-0CBA-3009-456C729CE211}"/>
              </a:ext>
            </a:extLst>
          </p:cNvPr>
          <p:cNvGrpSpPr/>
          <p:nvPr/>
        </p:nvGrpSpPr>
        <p:grpSpPr>
          <a:xfrm>
            <a:off x="1205948" y="3617843"/>
            <a:ext cx="10654747" cy="1775791"/>
            <a:chOff x="0" y="0"/>
            <a:chExt cx="6489193" cy="576072"/>
          </a:xfrm>
        </p:grpSpPr>
        <p:pic>
          <p:nvPicPr>
            <p:cNvPr id="5" name="Picture 1544">
              <a:extLst>
                <a:ext uri="{FF2B5EF4-FFF2-40B4-BE49-F238E27FC236}">
                  <a16:creationId xmlns:a16="http://schemas.microsoft.com/office/drawing/2014/main" id="{58D33529-F7B2-9310-7BFC-EDB25F3188C9}"/>
                </a:ext>
              </a:extLst>
            </p:cNvPr>
            <p:cNvPicPr/>
            <p:nvPr/>
          </p:nvPicPr>
          <p:blipFill>
            <a:blip r:embed="rId2"/>
            <a:stretch>
              <a:fillRect/>
            </a:stretch>
          </p:blipFill>
          <p:spPr>
            <a:xfrm>
              <a:off x="4572" y="4572"/>
              <a:ext cx="6480048" cy="566928"/>
            </a:xfrm>
            <a:prstGeom prst="rect">
              <a:avLst/>
            </a:prstGeom>
          </p:spPr>
        </p:pic>
        <p:sp>
          <p:nvSpPr>
            <p:cNvPr id="6" name="Shape 1545">
              <a:extLst>
                <a:ext uri="{FF2B5EF4-FFF2-40B4-BE49-F238E27FC236}">
                  <a16:creationId xmlns:a16="http://schemas.microsoft.com/office/drawing/2014/main" id="{9C6EECD4-065A-0D59-314A-DCD29E644B9D}"/>
                </a:ext>
              </a:extLst>
            </p:cNvPr>
            <p:cNvSpPr/>
            <p:nvPr/>
          </p:nvSpPr>
          <p:spPr>
            <a:xfrm>
              <a:off x="0" y="0"/>
              <a:ext cx="6489193" cy="576072"/>
            </a:xfrm>
            <a:custGeom>
              <a:avLst/>
              <a:gdLst/>
              <a:ahLst/>
              <a:cxnLst/>
              <a:rect l="0" t="0" r="0" b="0"/>
              <a:pathLst>
                <a:path w="6489193" h="576072">
                  <a:moveTo>
                    <a:pt x="0" y="576072"/>
                  </a:moveTo>
                  <a:lnTo>
                    <a:pt x="6489193" y="576072"/>
                  </a:lnTo>
                  <a:lnTo>
                    <a:pt x="6489193" y="0"/>
                  </a:lnTo>
                  <a:lnTo>
                    <a:pt x="0" y="0"/>
                  </a:lnTo>
                  <a:close/>
                </a:path>
              </a:pathLst>
            </a:custGeom>
            <a:ln w="9144" cap="flat">
              <a:miter lim="127000"/>
            </a:ln>
          </p:spPr>
          <p:style>
            <a:lnRef idx="1">
              <a:srgbClr val="4F80BC"/>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216966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F606F-BFF8-7386-D045-9E5005DDFF3E}"/>
              </a:ext>
            </a:extLst>
          </p:cNvPr>
          <p:cNvSpPr>
            <a:spLocks noGrp="1"/>
          </p:cNvSpPr>
          <p:nvPr>
            <p:ph type="title"/>
          </p:nvPr>
        </p:nvSpPr>
        <p:spPr>
          <a:xfrm>
            <a:off x="1683027" y="624109"/>
            <a:ext cx="10190922" cy="1880551"/>
          </a:xfrm>
        </p:spPr>
        <p:txBody>
          <a:bodyPr>
            <a:normAutofit fontScale="90000"/>
          </a:bodyPr>
          <a:lstStyle/>
          <a:p>
            <a:r>
              <a:rPr lang="fr-FR" sz="4000" b="1" dirty="0">
                <a:effectLst/>
                <a:latin typeface="Times New Roman" panose="02020603050405020304" pitchFamily="18" charset="0"/>
                <a:ea typeface="Times New Roman" panose="02020603050405020304" pitchFamily="18" charset="0"/>
              </a:rPr>
              <a:t>L'onglet Publipostage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Dans cet onglet, vous trouverez tous les outils nécessaires pour faire des mailings (envois). </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grpSp>
        <p:nvGrpSpPr>
          <p:cNvPr id="4" name="Group 64811">
            <a:extLst>
              <a:ext uri="{FF2B5EF4-FFF2-40B4-BE49-F238E27FC236}">
                <a16:creationId xmlns:a16="http://schemas.microsoft.com/office/drawing/2014/main" id="{3785013A-2D7B-C5C5-6DCC-39007C323BF1}"/>
              </a:ext>
            </a:extLst>
          </p:cNvPr>
          <p:cNvGrpSpPr/>
          <p:nvPr/>
        </p:nvGrpSpPr>
        <p:grpSpPr>
          <a:xfrm>
            <a:off x="887896" y="3452191"/>
            <a:ext cx="10827027" cy="1981200"/>
            <a:chOff x="0" y="0"/>
            <a:chExt cx="6489192" cy="573024"/>
          </a:xfrm>
        </p:grpSpPr>
        <p:pic>
          <p:nvPicPr>
            <p:cNvPr id="5" name="Picture 1547">
              <a:extLst>
                <a:ext uri="{FF2B5EF4-FFF2-40B4-BE49-F238E27FC236}">
                  <a16:creationId xmlns:a16="http://schemas.microsoft.com/office/drawing/2014/main" id="{EE4261FB-4964-EAF9-3A35-CA486C88C3C2}"/>
                </a:ext>
              </a:extLst>
            </p:cNvPr>
            <p:cNvPicPr/>
            <p:nvPr/>
          </p:nvPicPr>
          <p:blipFill>
            <a:blip r:embed="rId2"/>
            <a:stretch>
              <a:fillRect/>
            </a:stretch>
          </p:blipFill>
          <p:spPr>
            <a:xfrm>
              <a:off x="4572" y="4572"/>
              <a:ext cx="6480048" cy="565404"/>
            </a:xfrm>
            <a:prstGeom prst="rect">
              <a:avLst/>
            </a:prstGeom>
          </p:spPr>
        </p:pic>
        <p:sp>
          <p:nvSpPr>
            <p:cNvPr id="6" name="Shape 1548">
              <a:extLst>
                <a:ext uri="{FF2B5EF4-FFF2-40B4-BE49-F238E27FC236}">
                  <a16:creationId xmlns:a16="http://schemas.microsoft.com/office/drawing/2014/main" id="{F839FEE0-02A2-4F3E-2BFC-53F9BF2A4751}"/>
                </a:ext>
              </a:extLst>
            </p:cNvPr>
            <p:cNvSpPr/>
            <p:nvPr/>
          </p:nvSpPr>
          <p:spPr>
            <a:xfrm>
              <a:off x="0" y="0"/>
              <a:ext cx="6489192" cy="573024"/>
            </a:xfrm>
            <a:custGeom>
              <a:avLst/>
              <a:gdLst/>
              <a:ahLst/>
              <a:cxnLst/>
              <a:rect l="0" t="0" r="0" b="0"/>
              <a:pathLst>
                <a:path w="6489192" h="573024">
                  <a:moveTo>
                    <a:pt x="0" y="573024"/>
                  </a:moveTo>
                  <a:lnTo>
                    <a:pt x="6489192" y="573024"/>
                  </a:lnTo>
                  <a:lnTo>
                    <a:pt x="6489192" y="0"/>
                  </a:lnTo>
                  <a:lnTo>
                    <a:pt x="0" y="0"/>
                  </a:lnTo>
                  <a:close/>
                </a:path>
              </a:pathLst>
            </a:custGeom>
            <a:ln w="9144" cap="flat">
              <a:miter lim="127000"/>
            </a:ln>
          </p:spPr>
          <p:style>
            <a:lnRef idx="1">
              <a:srgbClr val="4F80BC"/>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372722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D3F9F-6D87-84B7-91F6-E07FD924E20A}"/>
              </a:ext>
            </a:extLst>
          </p:cNvPr>
          <p:cNvSpPr>
            <a:spLocks noGrp="1"/>
          </p:cNvSpPr>
          <p:nvPr>
            <p:ph type="title"/>
          </p:nvPr>
        </p:nvSpPr>
        <p:spPr>
          <a:xfrm>
            <a:off x="291548" y="922682"/>
            <a:ext cx="11608904" cy="5012635"/>
          </a:xfrm>
        </p:spPr>
        <p:txBody>
          <a:bodyPr>
            <a:normAutofit fontScale="90000"/>
          </a:bodyPr>
          <a:lstStyle/>
          <a:p>
            <a:pPr marL="685800"/>
            <a:r>
              <a:rPr lang="fr-FR" sz="4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a:t>
            </a:r>
            <a: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 existe un grand nombre de suites bureautiques disponibles</a:t>
            </a:r>
            <a:b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les plus utilisées : </a:t>
            </a:r>
            <a:b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Microsoft Office</a:t>
            </a:r>
            <a:b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Libre Office</a:t>
            </a:r>
            <a:b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Google Documents</a:t>
            </a:r>
            <a:br>
              <a:rPr lang="fr-FR" sz="4000" kern="100" dirty="0">
                <a:effectLst/>
                <a:latin typeface="Times New Roman" panose="02020603050405020304" pitchFamily="18" charset="0"/>
                <a:ea typeface="Calibri" panose="020F0502020204030204" pitchFamily="34" charset="0"/>
                <a:cs typeface="Times New Roman" panose="02020603050405020304" pitchFamily="18" charset="0"/>
              </a:rPr>
            </a:br>
            <a: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suite bureautique la plus utilisée et la plus connue est Microsoft Office</a:t>
            </a:r>
            <a:br>
              <a:rPr lang="fr-FR"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fr-FR"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119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FDAC5-E10D-00FF-6C90-304D1513CA2A}"/>
              </a:ext>
            </a:extLst>
          </p:cNvPr>
          <p:cNvSpPr>
            <a:spLocks noGrp="1"/>
          </p:cNvSpPr>
          <p:nvPr>
            <p:ph type="title"/>
          </p:nvPr>
        </p:nvSpPr>
        <p:spPr>
          <a:xfrm>
            <a:off x="1696279" y="624109"/>
            <a:ext cx="10257182" cy="2079333"/>
          </a:xfrm>
        </p:spPr>
        <p:txBody>
          <a:bodyPr>
            <a:normAutofit fontScale="90000"/>
          </a:bodyPr>
          <a:lstStyle/>
          <a:p>
            <a:r>
              <a:rPr lang="fr-FR" sz="4400" b="1" u="none" strike="noStrike" kern="100" dirty="0">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L'onglet Révision </a:t>
            </a:r>
            <a:r>
              <a:rPr lang="fr-FR" sz="4400" b="1" u="none" strike="noStrike" kern="100" dirty="0">
                <a:effectLst/>
                <a:uFill>
                  <a:solidFill>
                    <a:srgbClr val="000000"/>
                  </a:solidFill>
                </a:uFill>
                <a:latin typeface="Times New Roman" panose="02020603050405020304" pitchFamily="18" charset="0"/>
                <a:ea typeface="Arial" panose="020B0604020202020204" pitchFamily="34" charset="0"/>
                <a:cs typeface="Arial" panose="020B0604020202020204" pitchFamily="34" charset="0"/>
              </a:rPr>
              <a:t>: </a:t>
            </a:r>
            <a:r>
              <a:rPr lang="fr-FR" sz="4400" kern="100" dirty="0">
                <a:effectLst/>
                <a:latin typeface="Times New Roman" panose="02020603050405020304" pitchFamily="18" charset="0"/>
                <a:ea typeface="Calibri" panose="020F0502020204030204" pitchFamily="34" charset="0"/>
                <a:cs typeface="Arial" panose="020B0604020202020204" pitchFamily="34" charset="0"/>
              </a:rPr>
              <a:t>L'onglet Révision permet de corriger, faire des statistiques ... et de protéger votre document Word. </a:t>
            </a:r>
            <a:br>
              <a:rPr lang="fr-FR" sz="1800" kern="100" dirty="0">
                <a:effectLst/>
                <a:latin typeface="Calibri" panose="020F0502020204030204" pitchFamily="34" charset="0"/>
                <a:ea typeface="Calibri" panose="020F0502020204030204" pitchFamily="34" charset="0"/>
                <a:cs typeface="Arial" panose="020B0604020202020204" pitchFamily="34" charset="0"/>
              </a:rPr>
            </a:br>
            <a:br>
              <a:rPr lang="fr-FR"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endParaRPr lang="fr-FR" dirty="0"/>
          </a:p>
        </p:txBody>
      </p:sp>
      <p:grpSp>
        <p:nvGrpSpPr>
          <p:cNvPr id="4" name="Group 66410">
            <a:extLst>
              <a:ext uri="{FF2B5EF4-FFF2-40B4-BE49-F238E27FC236}">
                <a16:creationId xmlns:a16="http://schemas.microsoft.com/office/drawing/2014/main" id="{7F20249E-20AC-2A50-ED84-335CAA7E5D70}"/>
              </a:ext>
            </a:extLst>
          </p:cNvPr>
          <p:cNvGrpSpPr/>
          <p:nvPr/>
        </p:nvGrpSpPr>
        <p:grpSpPr>
          <a:xfrm>
            <a:off x="1179444" y="3429000"/>
            <a:ext cx="10588487" cy="1498862"/>
            <a:chOff x="0" y="0"/>
            <a:chExt cx="6487668" cy="592836"/>
          </a:xfrm>
        </p:grpSpPr>
        <p:pic>
          <p:nvPicPr>
            <p:cNvPr id="5" name="Picture 1730">
              <a:extLst>
                <a:ext uri="{FF2B5EF4-FFF2-40B4-BE49-F238E27FC236}">
                  <a16:creationId xmlns:a16="http://schemas.microsoft.com/office/drawing/2014/main" id="{21E38283-A66E-63DF-57E0-877748977CB6}"/>
                </a:ext>
              </a:extLst>
            </p:cNvPr>
            <p:cNvPicPr/>
            <p:nvPr/>
          </p:nvPicPr>
          <p:blipFill>
            <a:blip r:embed="rId2"/>
            <a:stretch>
              <a:fillRect/>
            </a:stretch>
          </p:blipFill>
          <p:spPr>
            <a:xfrm>
              <a:off x="4572" y="4572"/>
              <a:ext cx="6480048" cy="582168"/>
            </a:xfrm>
            <a:prstGeom prst="rect">
              <a:avLst/>
            </a:prstGeom>
          </p:spPr>
        </p:pic>
        <p:sp>
          <p:nvSpPr>
            <p:cNvPr id="6" name="Shape 1731">
              <a:extLst>
                <a:ext uri="{FF2B5EF4-FFF2-40B4-BE49-F238E27FC236}">
                  <a16:creationId xmlns:a16="http://schemas.microsoft.com/office/drawing/2014/main" id="{B4523939-4573-A3C7-BF71-C0EB733A091B}"/>
                </a:ext>
              </a:extLst>
            </p:cNvPr>
            <p:cNvSpPr/>
            <p:nvPr/>
          </p:nvSpPr>
          <p:spPr>
            <a:xfrm>
              <a:off x="0" y="0"/>
              <a:ext cx="6487668" cy="592836"/>
            </a:xfrm>
            <a:custGeom>
              <a:avLst/>
              <a:gdLst/>
              <a:ahLst/>
              <a:cxnLst/>
              <a:rect l="0" t="0" r="0" b="0"/>
              <a:pathLst>
                <a:path w="6487668" h="592836">
                  <a:moveTo>
                    <a:pt x="0" y="592836"/>
                  </a:moveTo>
                  <a:lnTo>
                    <a:pt x="6487668" y="592836"/>
                  </a:lnTo>
                  <a:lnTo>
                    <a:pt x="6487668" y="0"/>
                  </a:lnTo>
                  <a:lnTo>
                    <a:pt x="0" y="0"/>
                  </a:lnTo>
                  <a:close/>
                </a:path>
              </a:pathLst>
            </a:custGeom>
            <a:ln w="9144" cap="flat">
              <a:miter lim="127000"/>
            </a:ln>
          </p:spPr>
          <p:style>
            <a:lnRef idx="1">
              <a:srgbClr val="4F80BC"/>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1464463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85801-3493-FE45-3921-F3E6487E04EB}"/>
              </a:ext>
            </a:extLst>
          </p:cNvPr>
          <p:cNvSpPr>
            <a:spLocks noGrp="1"/>
          </p:cNvSpPr>
          <p:nvPr>
            <p:ph type="title"/>
          </p:nvPr>
        </p:nvSpPr>
        <p:spPr>
          <a:xfrm>
            <a:off x="1524000" y="624109"/>
            <a:ext cx="10667999" cy="3126255"/>
          </a:xfrm>
        </p:spPr>
        <p:txBody>
          <a:bodyPr>
            <a:normAutofit fontScale="90000"/>
          </a:bodyPr>
          <a:lstStyle/>
          <a:p>
            <a:r>
              <a:rPr lang="fr-FR" sz="4400" b="1" u="none" strike="noStrike" kern="100" dirty="0">
                <a:effectLst/>
                <a:uFill>
                  <a:solidFill>
                    <a:srgbClr val="000000"/>
                  </a:solidFill>
                </a:uFill>
                <a:latin typeface="Times New Roman" panose="02020603050405020304" pitchFamily="18" charset="0"/>
                <a:ea typeface="Times New Roman" panose="02020603050405020304" pitchFamily="18" charset="0"/>
                <a:cs typeface="Arial" panose="020B0604020202020204" pitchFamily="34" charset="0"/>
              </a:rPr>
              <a:t>L'onglet Affichage :</a:t>
            </a:r>
            <a:r>
              <a:rPr lang="fr-FR" sz="4400" kern="100" dirty="0">
                <a:effectLst/>
                <a:latin typeface="Times New Roman" panose="02020603050405020304" pitchFamily="18" charset="0"/>
                <a:ea typeface="Calibri" panose="020F0502020204030204" pitchFamily="34" charset="0"/>
                <a:cs typeface="Arial" panose="020B0604020202020204" pitchFamily="34" charset="0"/>
              </a:rPr>
              <a:t>Dans cet onglet, vous trouverez les outils vous permettant de modifier l’affichage de votre document, de zoomer ou dé zoomer, et de changer la vue de votre document en cliquant sur miniature par exemple ... </a:t>
            </a:r>
            <a:br>
              <a:rPr lang="fr-FR" sz="1800" kern="100" dirty="0">
                <a:effectLst/>
                <a:latin typeface="Calibri" panose="020F0502020204030204" pitchFamily="34" charset="0"/>
                <a:ea typeface="Calibri" panose="020F0502020204030204" pitchFamily="34" charset="0"/>
                <a:cs typeface="Arial" panose="020B0604020202020204" pitchFamily="34" charset="0"/>
              </a:rPr>
            </a:br>
            <a:br>
              <a:rPr lang="fr-FR" sz="1800" u="none" strike="noStrike" kern="100"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endParaRPr lang="fr-FR" dirty="0"/>
          </a:p>
        </p:txBody>
      </p:sp>
      <p:grpSp>
        <p:nvGrpSpPr>
          <p:cNvPr id="4" name="Group 66411">
            <a:extLst>
              <a:ext uri="{FF2B5EF4-FFF2-40B4-BE49-F238E27FC236}">
                <a16:creationId xmlns:a16="http://schemas.microsoft.com/office/drawing/2014/main" id="{2E430E75-D19C-C153-E965-9172DE0648A6}"/>
              </a:ext>
            </a:extLst>
          </p:cNvPr>
          <p:cNvGrpSpPr/>
          <p:nvPr/>
        </p:nvGrpSpPr>
        <p:grpSpPr>
          <a:xfrm>
            <a:off x="1524000" y="4253948"/>
            <a:ext cx="10310191" cy="1673363"/>
            <a:chOff x="0" y="0"/>
            <a:chExt cx="6489193" cy="597408"/>
          </a:xfrm>
        </p:grpSpPr>
        <p:pic>
          <p:nvPicPr>
            <p:cNvPr id="5" name="Picture 1733">
              <a:extLst>
                <a:ext uri="{FF2B5EF4-FFF2-40B4-BE49-F238E27FC236}">
                  <a16:creationId xmlns:a16="http://schemas.microsoft.com/office/drawing/2014/main" id="{798D19ED-D799-3E54-CF27-98533B85267F}"/>
                </a:ext>
              </a:extLst>
            </p:cNvPr>
            <p:cNvPicPr/>
            <p:nvPr/>
          </p:nvPicPr>
          <p:blipFill>
            <a:blip r:embed="rId2"/>
            <a:stretch>
              <a:fillRect/>
            </a:stretch>
          </p:blipFill>
          <p:spPr>
            <a:xfrm>
              <a:off x="4572" y="4572"/>
              <a:ext cx="6480048" cy="586740"/>
            </a:xfrm>
            <a:prstGeom prst="rect">
              <a:avLst/>
            </a:prstGeom>
          </p:spPr>
        </p:pic>
        <p:sp>
          <p:nvSpPr>
            <p:cNvPr id="6" name="Shape 1734">
              <a:extLst>
                <a:ext uri="{FF2B5EF4-FFF2-40B4-BE49-F238E27FC236}">
                  <a16:creationId xmlns:a16="http://schemas.microsoft.com/office/drawing/2014/main" id="{F4B4DDDA-2D9B-B3F6-E312-39D38297A5F1}"/>
                </a:ext>
              </a:extLst>
            </p:cNvPr>
            <p:cNvSpPr/>
            <p:nvPr/>
          </p:nvSpPr>
          <p:spPr>
            <a:xfrm>
              <a:off x="0" y="0"/>
              <a:ext cx="6489193" cy="597408"/>
            </a:xfrm>
            <a:custGeom>
              <a:avLst/>
              <a:gdLst/>
              <a:ahLst/>
              <a:cxnLst/>
              <a:rect l="0" t="0" r="0" b="0"/>
              <a:pathLst>
                <a:path w="6489193" h="597408">
                  <a:moveTo>
                    <a:pt x="0" y="597408"/>
                  </a:moveTo>
                  <a:lnTo>
                    <a:pt x="6489193" y="597408"/>
                  </a:lnTo>
                  <a:lnTo>
                    <a:pt x="6489193" y="0"/>
                  </a:lnTo>
                  <a:lnTo>
                    <a:pt x="0" y="0"/>
                  </a:lnTo>
                  <a:close/>
                </a:path>
              </a:pathLst>
            </a:custGeom>
            <a:ln w="9144" cap="flat">
              <a:miter lim="127000"/>
            </a:ln>
          </p:spPr>
          <p:style>
            <a:lnRef idx="1">
              <a:srgbClr val="4F80BC"/>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550768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9F0583-4EC1-8E4D-4DBF-035338766F74}"/>
              </a:ext>
            </a:extLst>
          </p:cNvPr>
          <p:cNvSpPr>
            <a:spLocks noGrp="1"/>
          </p:cNvSpPr>
          <p:nvPr>
            <p:ph type="title"/>
          </p:nvPr>
        </p:nvSpPr>
        <p:spPr>
          <a:xfrm>
            <a:off x="1643271" y="624110"/>
            <a:ext cx="9861342" cy="926394"/>
          </a:xfrm>
        </p:spPr>
        <p:txBody>
          <a:bodyPr>
            <a:normAutofit fontScale="90000"/>
          </a:bodyPr>
          <a:lstStyle/>
          <a:p>
            <a:r>
              <a:rPr lang="fr-FR" sz="5300" b="1" kern="100" dirty="0">
                <a:effectLst/>
                <a:latin typeface="Times New Roman" panose="02020603050405020304" pitchFamily="18" charset="0"/>
                <a:ea typeface="Calibri" panose="020F0502020204030204" pitchFamily="34" charset="0"/>
                <a:cs typeface="Arial" panose="020B0604020202020204" pitchFamily="34" charset="0"/>
              </a:rPr>
              <a:t>La gestion des document</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ABE304E5-3768-2381-8B9C-6BC945019EEE}"/>
              </a:ext>
            </a:extLst>
          </p:cNvPr>
          <p:cNvSpPr>
            <a:spLocks noGrp="1"/>
          </p:cNvSpPr>
          <p:nvPr>
            <p:ph idx="1"/>
          </p:nvPr>
        </p:nvSpPr>
        <p:spPr>
          <a:xfrm>
            <a:off x="940905" y="1762539"/>
            <a:ext cx="10563708" cy="3777622"/>
          </a:xfrm>
        </p:spPr>
        <p:txBody>
          <a:bodyPr/>
          <a:lstStyle/>
          <a:p>
            <a:pPr>
              <a:lnSpc>
                <a:spcPct val="107000"/>
              </a:lnSpc>
              <a:spcAft>
                <a:spcPts val="800"/>
              </a:spcAft>
            </a:pPr>
            <a:r>
              <a:rPr lang="fr-FR" sz="4000" b="1" kern="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Saisir du texte</a:t>
            </a:r>
            <a:endParaRPr lang="fr-FR" sz="4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fr-FR" sz="4000" kern="100" dirty="0">
                <a:effectLst/>
                <a:latin typeface="Times New Roman" panose="02020603050405020304" pitchFamily="18" charset="0"/>
                <a:ea typeface="Calibri" panose="020F0502020204030204" pitchFamily="34" charset="0"/>
                <a:cs typeface="Arial" panose="020B0604020202020204" pitchFamily="34" charset="0"/>
              </a:rPr>
              <a:t>Word permet de saisir rapidement et facilement du texte dans votre document. Le texte tapé</a:t>
            </a:r>
            <a:r>
              <a:rPr lang="fr-FR" sz="4000" kern="100" dirty="0">
                <a:latin typeface="Calibri" panose="020F0502020204030204" pitchFamily="34" charset="0"/>
                <a:ea typeface="Calibri" panose="020F0502020204030204" pitchFamily="34" charset="0"/>
                <a:cs typeface="Arial" panose="020B0604020202020204"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apparaîtra là où </a:t>
            </a:r>
            <a:r>
              <a:rPr lang="fr-FR" sz="4000" b="1" kern="100" dirty="0">
                <a:effectLst/>
                <a:latin typeface="Times New Roman" panose="02020603050405020304" pitchFamily="18" charset="0"/>
                <a:ea typeface="Calibri" panose="020F0502020204030204" pitchFamily="34" charset="0"/>
                <a:cs typeface="Arial" panose="020B0604020202020204" pitchFamily="34" charset="0"/>
              </a:rPr>
              <a:t>le point d'insertion</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 clignote à l'écran :</a:t>
            </a:r>
            <a:endParaRPr lang="fr-FR" sz="40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08495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4936A-50DA-0F86-4368-47342A3FD1A1}"/>
              </a:ext>
            </a:extLst>
          </p:cNvPr>
          <p:cNvSpPr>
            <a:spLocks noGrp="1"/>
          </p:cNvSpPr>
          <p:nvPr>
            <p:ph type="title"/>
          </p:nvPr>
        </p:nvSpPr>
        <p:spPr>
          <a:xfrm>
            <a:off x="1470991" y="212035"/>
            <a:ext cx="10628244" cy="6493565"/>
          </a:xfrm>
        </p:spPr>
        <p:txBody>
          <a:bodyPr>
            <a:noAutofit/>
          </a:bodyPr>
          <a:lstStyle/>
          <a:p>
            <a:pPr>
              <a:lnSpc>
                <a:spcPct val="107000"/>
              </a:lnSpc>
              <a:spcAft>
                <a:spcPts val="800"/>
              </a:spcAft>
            </a:pPr>
            <a:r>
              <a:rPr lang="fr-FR" kern="100" dirty="0">
                <a:effectLst/>
                <a:latin typeface="Times New Roman" panose="02020603050405020304" pitchFamily="18" charset="0"/>
                <a:ea typeface="Calibri" panose="020F0502020204030204" pitchFamily="34" charset="0"/>
                <a:cs typeface="Arial" panose="020B0604020202020204" pitchFamily="34" charset="0"/>
              </a:rPr>
              <a:t>- Saisissez le texte du document. Lorsque vous atteignez la fin d'une ligne, Word poursuit</a:t>
            </a:r>
            <a:r>
              <a:rPr lang="fr-FR" kern="100" dirty="0">
                <a:latin typeface="Calibri" panose="020F0502020204030204" pitchFamily="34" charset="0"/>
                <a:ea typeface="Calibri" panose="020F0502020204030204" pitchFamily="34" charset="0"/>
                <a:cs typeface="Arial" panose="020B0604020202020204" pitchFamily="34" charset="0"/>
              </a:rPr>
              <a:t> </a:t>
            </a:r>
            <a:r>
              <a:rPr lang="fr-FR" kern="100" dirty="0">
                <a:effectLst/>
                <a:latin typeface="Times New Roman" panose="02020603050405020304" pitchFamily="18" charset="0"/>
                <a:ea typeface="Calibri" panose="020F0502020204030204" pitchFamily="34" charset="0"/>
                <a:cs typeface="Arial" panose="020B0604020202020204" pitchFamily="34" charset="0"/>
              </a:rPr>
              <a:t>automatiquement l'inscription du texte sur la ligne suivante. Appuyez sur </a:t>
            </a:r>
            <a:r>
              <a:rPr lang="fr-FR" b="1" kern="100" dirty="0">
                <a:effectLst/>
                <a:latin typeface="Times New Roman" panose="02020603050405020304" pitchFamily="18" charset="0"/>
                <a:ea typeface="Calibri" panose="020F0502020204030204" pitchFamily="34" charset="0"/>
                <a:cs typeface="Arial" panose="020B0604020202020204" pitchFamily="34" charset="0"/>
              </a:rPr>
              <a:t>Entrée</a:t>
            </a:r>
            <a:r>
              <a:rPr lang="fr-FR" kern="100" dirty="0">
                <a:effectLst/>
                <a:latin typeface="Times New Roman" panose="02020603050405020304" pitchFamily="18" charset="0"/>
                <a:ea typeface="Calibri" panose="020F0502020204030204" pitchFamily="34" charset="0"/>
                <a:cs typeface="Arial" panose="020B0604020202020204" pitchFamily="34" charset="0"/>
              </a:rPr>
              <a:t> uniquement</a:t>
            </a:r>
            <a:r>
              <a:rPr lang="fr-FR" kern="100" dirty="0">
                <a:latin typeface="Calibri" panose="020F0502020204030204" pitchFamily="34" charset="0"/>
                <a:ea typeface="Calibri" panose="020F0502020204030204" pitchFamily="34" charset="0"/>
                <a:cs typeface="Arial" panose="020B0604020202020204" pitchFamily="34" charset="0"/>
              </a:rPr>
              <a:t> </a:t>
            </a:r>
            <a:r>
              <a:rPr lang="fr-FR" kern="100" dirty="0">
                <a:effectLst/>
                <a:latin typeface="Times New Roman" panose="02020603050405020304" pitchFamily="18" charset="0"/>
                <a:ea typeface="Calibri" panose="020F0502020204030204" pitchFamily="34" charset="0"/>
                <a:cs typeface="Arial" panose="020B0604020202020204" pitchFamily="34" charset="0"/>
              </a:rPr>
              <a:t>lorsque vous voulez commencer un nouveau paragraphe.</a:t>
            </a:r>
            <a:br>
              <a:rPr lang="fr-FR" kern="100" dirty="0">
                <a:effectLst/>
                <a:latin typeface="Times New Roman" panose="02020603050405020304" pitchFamily="18" charset="0"/>
                <a:ea typeface="Calibri" panose="020F0502020204030204" pitchFamily="34" charset="0"/>
                <a:cs typeface="Arial" panose="020B0604020202020204" pitchFamily="34" charset="0"/>
              </a:rPr>
            </a:br>
            <a:r>
              <a:rPr lang="fr-FR" kern="100" dirty="0">
                <a:effectLst/>
                <a:latin typeface="Times New Roman" panose="02020603050405020304" pitchFamily="18" charset="0"/>
                <a:ea typeface="Calibri" panose="020F0502020204030204" pitchFamily="34" charset="0"/>
                <a:cs typeface="Times New Roman" panose="02020603050405020304" pitchFamily="18" charset="0"/>
              </a:rPr>
              <a:t>- Word souligne automatiquement les mots mal orthographiés en rouge, et les erreurs de grammaire en vert, mais ces soulignements n'apparaissent pas dans le document imprimé.</a:t>
            </a:r>
            <a:br>
              <a:rPr lang="fr-FR" sz="1800" kern="100" dirty="0">
                <a:effectLst/>
                <a:latin typeface="Calibri" panose="020F0502020204030204" pitchFamily="34" charset="0"/>
                <a:ea typeface="Calibri" panose="020F0502020204030204" pitchFamily="34" charset="0"/>
                <a:cs typeface="Arial" panose="020B0604020202020204" pitchFamily="34" charset="0"/>
              </a:rPr>
            </a:br>
            <a:br>
              <a:rPr lang="fr-FR"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Tree>
    <p:extLst>
      <p:ext uri="{BB962C8B-B14F-4D97-AF65-F5344CB8AC3E}">
        <p14:creationId xmlns:p14="http://schemas.microsoft.com/office/powerpoint/2010/main" val="943576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61EB0-1D3F-0664-A26F-7FDA69BAF150}"/>
              </a:ext>
            </a:extLst>
          </p:cNvPr>
          <p:cNvSpPr>
            <a:spLocks noGrp="1"/>
          </p:cNvSpPr>
          <p:nvPr>
            <p:ph type="title"/>
          </p:nvPr>
        </p:nvSpPr>
        <p:spPr>
          <a:xfrm>
            <a:off x="1603513" y="624109"/>
            <a:ext cx="10495722" cy="5816448"/>
          </a:xfrm>
        </p:spPr>
        <p:txBody>
          <a:bodyPr>
            <a:normAutofit/>
          </a:bodyPr>
          <a:lstStyle/>
          <a:p>
            <a:r>
              <a:rPr lang="fr-FR" sz="4400" b="1" dirty="0">
                <a:latin typeface="Times New Roman" panose="02020603050405020304" pitchFamily="18" charset="0"/>
                <a:cs typeface="Times New Roman" panose="02020603050405020304" pitchFamily="18" charset="0"/>
              </a:rPr>
              <a:t>Sélectionner du texte</a:t>
            </a:r>
            <a:br>
              <a:rPr lang="fr-FR" sz="4900" b="1" dirty="0">
                <a:latin typeface="Times New Roman" panose="02020603050405020304" pitchFamily="18" charset="0"/>
                <a:cs typeface="Times New Roman" panose="02020603050405020304" pitchFamily="18" charset="0"/>
              </a:rPr>
            </a:br>
            <a:br>
              <a:rPr lang="fr-FR"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La plupart des tâches réalisables dans Word nécessitent de sélectionner auparavant le texte sur lequel vous souhaitez travailler. Le texte sélectionné apparaît en surbrillance à l'écran. Il y a 03 méthodes pour sélectionner un texte :</a:t>
            </a:r>
          </a:p>
        </p:txBody>
      </p:sp>
    </p:spTree>
    <p:extLst>
      <p:ext uri="{BB962C8B-B14F-4D97-AF65-F5344CB8AC3E}">
        <p14:creationId xmlns:p14="http://schemas.microsoft.com/office/powerpoint/2010/main" val="4261058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3CF409-E668-08B0-1EFD-F7C4CFF525CD}"/>
              </a:ext>
            </a:extLst>
          </p:cNvPr>
          <p:cNvSpPr>
            <a:spLocks noGrp="1"/>
          </p:cNvSpPr>
          <p:nvPr>
            <p:ph type="title"/>
          </p:nvPr>
        </p:nvSpPr>
        <p:spPr>
          <a:xfrm>
            <a:off x="1298714" y="1618022"/>
            <a:ext cx="9821586" cy="3020239"/>
          </a:xfrm>
        </p:spPr>
        <p:txBody>
          <a:bodyPr>
            <a:noAutofit/>
          </a:bodyPr>
          <a:lstStyle/>
          <a:p>
            <a:pPr marL="571500" indent="-571500">
              <a:buFont typeface="Arial" panose="020B0604020202020204" pitchFamily="34" charset="0"/>
              <a:buChar char="•"/>
            </a:pPr>
            <a:r>
              <a:rPr lang="fr-FR" sz="4000" b="1" dirty="0">
                <a:latin typeface="Times New Roman" panose="02020603050405020304" pitchFamily="18" charset="0"/>
                <a:cs typeface="Times New Roman" panose="02020603050405020304" pitchFamily="18" charset="0"/>
              </a:rPr>
              <a:t> Cliquer-glisser</a:t>
            </a:r>
            <a:br>
              <a:rPr lang="fr-FR" sz="4000" b="1"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Pointer le pointeur de la souris sur le premier caractère et faite glisser le pointeur sur le texte à sélectionner.</a:t>
            </a:r>
          </a:p>
        </p:txBody>
      </p:sp>
    </p:spTree>
    <p:extLst>
      <p:ext uri="{BB962C8B-B14F-4D97-AF65-F5344CB8AC3E}">
        <p14:creationId xmlns:p14="http://schemas.microsoft.com/office/powerpoint/2010/main" val="3266040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9B2FA-3A34-1442-E82D-9654D5F0D122}"/>
              </a:ext>
            </a:extLst>
          </p:cNvPr>
          <p:cNvSpPr>
            <a:spLocks noGrp="1"/>
          </p:cNvSpPr>
          <p:nvPr>
            <p:ph type="title"/>
          </p:nvPr>
        </p:nvSpPr>
        <p:spPr>
          <a:xfrm>
            <a:off x="1656522" y="306333"/>
            <a:ext cx="10071652" cy="1280890"/>
          </a:xfrm>
        </p:spPr>
        <p:txBody>
          <a:bodyPr>
            <a:noAutofit/>
          </a:bodyPr>
          <a:lstStyle/>
          <a:p>
            <a:pPr marL="571500" indent="-571500">
              <a:buFont typeface="Arial" panose="020B0604020202020204" pitchFamily="34" charset="0"/>
              <a:buChar char="•"/>
            </a:pPr>
            <a:r>
              <a:rPr lang="fr-FR" sz="4000" b="1" dirty="0">
                <a:effectLst/>
                <a:latin typeface="Times New Roman" panose="02020603050405020304" pitchFamily="18" charset="0"/>
                <a:ea typeface="Calibri" panose="020F0502020204030204" pitchFamily="34" charset="0"/>
              </a:rPr>
              <a:t>Sélection d’un texte en fonction de sa nature </a:t>
            </a:r>
            <a:endParaRPr lang="fr-FR" sz="4000" dirty="0"/>
          </a:p>
        </p:txBody>
      </p:sp>
      <p:sp>
        <p:nvSpPr>
          <p:cNvPr id="3" name="Espace réservé du contenu 2">
            <a:extLst>
              <a:ext uri="{FF2B5EF4-FFF2-40B4-BE49-F238E27FC236}">
                <a16:creationId xmlns:a16="http://schemas.microsoft.com/office/drawing/2014/main" id="{5E938F86-FC3B-C71C-05AC-A6B17AF97DF8}"/>
              </a:ext>
            </a:extLst>
          </p:cNvPr>
          <p:cNvSpPr>
            <a:spLocks noGrp="1"/>
          </p:cNvSpPr>
          <p:nvPr>
            <p:ph idx="1"/>
          </p:nvPr>
        </p:nvSpPr>
        <p:spPr>
          <a:xfrm>
            <a:off x="1590260" y="1587222"/>
            <a:ext cx="10601739" cy="5270777"/>
          </a:xfrm>
        </p:spPr>
        <p:txBody>
          <a:bodyPr>
            <a:noAutofit/>
          </a:bodyPr>
          <a:lstStyle/>
          <a:p>
            <a:pPr>
              <a:lnSpc>
                <a:spcPct val="107000"/>
              </a:lnSpc>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Un mot : Double-cliquer dessus.</a:t>
            </a:r>
          </a:p>
          <a:p>
            <a:pPr>
              <a:lnSpc>
                <a:spcPct val="107000"/>
              </a:lnSpc>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Une ligne : dans la marge gauche, cliquer devant la ligne </a:t>
            </a:r>
          </a:p>
          <a:p>
            <a:pPr>
              <a:lnSpc>
                <a:spcPct val="107000"/>
              </a:lnSpc>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Une phrase : Appuyez sur la touche </a:t>
            </a:r>
            <a:r>
              <a:rPr lang="fr-FR" sz="3600" b="1" kern="100" dirty="0">
                <a:effectLst/>
                <a:latin typeface="Times New Roman" panose="02020603050405020304" pitchFamily="18" charset="0"/>
                <a:ea typeface="Calibri" panose="020F0502020204030204" pitchFamily="34" charset="0"/>
                <a:cs typeface="Times New Roman" panose="02020603050405020304" pitchFamily="18" charset="0"/>
              </a:rPr>
              <a:t>Ctrl</a:t>
            </a: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et maintenir-la enfoncée et cliquer sur la phrase ;</a:t>
            </a:r>
          </a:p>
          <a:p>
            <a:pPr>
              <a:lnSpc>
                <a:spcPct val="107000"/>
              </a:lnSpc>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Un paragraphe : Dans la marge gauche, double-cliquer devant le paragraphe, ou triple-cliquer dedans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858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054854E-2EC3-43FB-876D-846AE9DDC998}"/>
              </a:ext>
            </a:extLst>
          </p:cNvPr>
          <p:cNvSpPr>
            <a:spLocks noGrp="1"/>
          </p:cNvSpPr>
          <p:nvPr>
            <p:ph idx="1"/>
          </p:nvPr>
        </p:nvSpPr>
        <p:spPr>
          <a:xfrm>
            <a:off x="1577008" y="1192695"/>
            <a:ext cx="10018643" cy="3777622"/>
          </a:xfrm>
        </p:spPr>
        <p:txBody>
          <a:bodyPr>
            <a:normAutofit/>
          </a:bodyPr>
          <a:lstStyle/>
          <a:p>
            <a:pPr>
              <a:lnSpc>
                <a:spcPct val="107000"/>
              </a:lnSpc>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Un bloc de texte : Cliquer au début ensuite appuyer sur la touche </a:t>
            </a:r>
            <a:r>
              <a:rPr lang="fr-FR" sz="3600" b="1" kern="100" dirty="0">
                <a:effectLst/>
                <a:latin typeface="Times New Roman" panose="02020603050405020304" pitchFamily="18" charset="0"/>
                <a:ea typeface="Calibri" panose="020F0502020204030204" pitchFamily="34" charset="0"/>
                <a:cs typeface="Times New Roman" panose="02020603050405020304" pitchFamily="18" charset="0"/>
              </a:rPr>
              <a:t>MAJ</a:t>
            </a: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et cliquer à la fin ;</a:t>
            </a:r>
          </a:p>
          <a:p>
            <a:pPr>
              <a:lnSpc>
                <a:spcPct val="107000"/>
              </a:lnSpc>
              <a:spcAft>
                <a:spcPts val="800"/>
              </a:spcAft>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Tout le document : Appuyez sur la touche </a:t>
            </a:r>
            <a:r>
              <a:rPr lang="fr-FR" sz="3600" b="1" kern="100" dirty="0">
                <a:effectLst/>
                <a:latin typeface="Times New Roman" panose="02020603050405020304" pitchFamily="18" charset="0"/>
                <a:ea typeface="Calibri" panose="020F0502020204030204" pitchFamily="34" charset="0"/>
                <a:cs typeface="Times New Roman" panose="02020603050405020304" pitchFamily="18" charset="0"/>
              </a:rPr>
              <a:t>Ctrl</a:t>
            </a: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 et, sans relâcher, appuyer sur la touche </a:t>
            </a:r>
            <a:r>
              <a:rPr lang="fr-FR" sz="3600" b="1" kern="100" dirty="0">
                <a:effectLst/>
                <a:latin typeface="Times New Roman" panose="02020603050405020304" pitchFamily="18" charset="0"/>
                <a:ea typeface="Calibri" panose="020F0502020204030204" pitchFamily="34" charset="0"/>
                <a:cs typeface="Times New Roman" panose="02020603050405020304" pitchFamily="18" charset="0"/>
              </a:rPr>
              <a:t>A</a:t>
            </a: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fr-FR" dirty="0"/>
          </a:p>
        </p:txBody>
      </p:sp>
    </p:spTree>
    <p:extLst>
      <p:ext uri="{BB962C8B-B14F-4D97-AF65-F5344CB8AC3E}">
        <p14:creationId xmlns:p14="http://schemas.microsoft.com/office/powerpoint/2010/main" val="763037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3DB3F-2258-B55D-34B2-4630A811D147}"/>
              </a:ext>
            </a:extLst>
          </p:cNvPr>
          <p:cNvSpPr>
            <a:spLocks noGrp="1"/>
          </p:cNvSpPr>
          <p:nvPr>
            <p:ph type="title"/>
          </p:nvPr>
        </p:nvSpPr>
        <p:spPr>
          <a:xfrm>
            <a:off x="437323" y="624109"/>
            <a:ext cx="11754678" cy="4650255"/>
          </a:xfrm>
        </p:spPr>
        <p:txBody>
          <a:bodyPr>
            <a:normAutofit fontScale="90000"/>
          </a:bodyPr>
          <a:lstStyle/>
          <a:p>
            <a:pPr>
              <a:lnSpc>
                <a:spcPct val="107000"/>
              </a:lnSpc>
              <a:spcAft>
                <a:spcPts val="800"/>
              </a:spcAft>
            </a:pPr>
            <a:r>
              <a:rPr lang="fr-FR" sz="4400" b="1" kern="100" dirty="0">
                <a:effectLst/>
                <a:latin typeface="Times New Roman" panose="02020603050405020304" pitchFamily="18" charset="0"/>
                <a:ea typeface="Calibri" panose="020F0502020204030204" pitchFamily="34" charset="0"/>
                <a:cs typeface="Arial" panose="020B0604020202020204" pitchFamily="34" charset="0"/>
              </a:rPr>
              <a:t>          Bouton </a:t>
            </a:r>
            <a:r>
              <a:rPr lang="fr-FR" sz="4400" b="1" i="1" kern="100" dirty="0">
                <a:effectLst/>
                <a:latin typeface="Times New Roman" panose="02020603050405020304" pitchFamily="18" charset="0"/>
                <a:ea typeface="Calibri" panose="020F0502020204030204" pitchFamily="34" charset="0"/>
                <a:cs typeface="Arial" panose="020B0604020202020204" pitchFamily="34" charset="0"/>
              </a:rPr>
              <a:t>Sélectionner</a:t>
            </a:r>
            <a:r>
              <a:rPr lang="fr-FR" sz="4400" b="1" kern="100" dirty="0">
                <a:effectLst/>
                <a:latin typeface="Times New Roman" panose="02020603050405020304" pitchFamily="18" charset="0"/>
                <a:ea typeface="Calibri" panose="020F0502020204030204" pitchFamily="34" charset="0"/>
                <a:cs typeface="Arial" panose="020B0604020202020204" pitchFamily="34" charset="0"/>
              </a:rPr>
              <a:t> du ruban</a:t>
            </a:r>
            <a:br>
              <a:rPr lang="fr-FR" sz="4400" kern="100" dirty="0">
                <a:effectLst/>
                <a:latin typeface="Calibri" panose="020F0502020204030204" pitchFamily="34" charset="0"/>
                <a:ea typeface="Calibri" panose="020F0502020204030204" pitchFamily="34" charset="0"/>
                <a:cs typeface="Arial" panose="020B0604020202020204" pitchFamily="34" charset="0"/>
              </a:rPr>
            </a:br>
            <a:r>
              <a:rPr lang="fr-FR" sz="4400" kern="100" dirty="0">
                <a:effectLst/>
                <a:latin typeface="Times New Roman" panose="02020603050405020304" pitchFamily="18" charset="0"/>
                <a:ea typeface="Calibri" panose="020F0502020204030204" pitchFamily="34" charset="0"/>
                <a:cs typeface="Arial" panose="020B0604020202020204" pitchFamily="34" charset="0"/>
              </a:rPr>
              <a:t>Il est aussi possible d’utiliser le bouton « </a:t>
            </a:r>
            <a:r>
              <a:rPr lang="fr-FR" sz="4400" b="1" kern="100" dirty="0">
                <a:effectLst/>
                <a:latin typeface="Times New Roman" panose="02020603050405020304" pitchFamily="18" charset="0"/>
                <a:ea typeface="Calibri" panose="020F0502020204030204" pitchFamily="34" charset="0"/>
                <a:cs typeface="Arial" panose="020B0604020202020204" pitchFamily="34" charset="0"/>
              </a:rPr>
              <a:t>Sélectionner</a:t>
            </a:r>
            <a:r>
              <a:rPr lang="fr-FR" sz="4400" kern="100" dirty="0">
                <a:effectLst/>
                <a:latin typeface="Times New Roman" panose="02020603050405020304" pitchFamily="18" charset="0"/>
                <a:ea typeface="Calibri" panose="020F0502020204030204" pitchFamily="34" charset="0"/>
                <a:cs typeface="Arial" panose="020B0604020202020204" pitchFamily="34" charset="0"/>
              </a:rPr>
              <a:t> » situé sur l’onglet </a:t>
            </a:r>
            <a:r>
              <a:rPr lang="fr-FR" sz="4400" i="1" kern="100" dirty="0">
                <a:effectLst/>
                <a:latin typeface="Times New Roman" panose="02020603050405020304" pitchFamily="18" charset="0"/>
                <a:ea typeface="Calibri" panose="020F0502020204030204" pitchFamily="34" charset="0"/>
                <a:cs typeface="Arial" panose="020B0604020202020204" pitchFamily="34" charset="0"/>
              </a:rPr>
              <a:t>Accueil</a:t>
            </a:r>
            <a:r>
              <a:rPr lang="fr-FR" sz="4400" kern="100" dirty="0">
                <a:effectLst/>
                <a:latin typeface="Times New Roman" panose="02020603050405020304" pitchFamily="18" charset="0"/>
                <a:ea typeface="Calibri" panose="020F0502020204030204" pitchFamily="34" charset="0"/>
                <a:cs typeface="Arial" panose="020B0604020202020204" pitchFamily="34" charset="0"/>
              </a:rPr>
              <a:t>, dans le groupe</a:t>
            </a:r>
            <a:r>
              <a:rPr lang="fr-FR" sz="4400" kern="100" dirty="0">
                <a:latin typeface="Calibri" panose="020F0502020204030204" pitchFamily="34" charset="0"/>
                <a:ea typeface="Calibri" panose="020F0502020204030204" pitchFamily="34" charset="0"/>
                <a:cs typeface="Arial" panose="020B0604020202020204" pitchFamily="34" charset="0"/>
              </a:rPr>
              <a:t> </a:t>
            </a:r>
            <a:r>
              <a:rPr lang="fr-FR" sz="4400" b="1" i="1" kern="100" dirty="0">
                <a:effectLst/>
                <a:latin typeface="Times New Roman" panose="02020603050405020304" pitchFamily="18" charset="0"/>
                <a:ea typeface="Calibri" panose="020F0502020204030204" pitchFamily="34" charset="0"/>
                <a:cs typeface="Arial" panose="020B0604020202020204" pitchFamily="34" charset="0"/>
              </a:rPr>
              <a:t>Modification</a:t>
            </a:r>
            <a:r>
              <a:rPr lang="fr-FR" sz="4400" kern="100" dirty="0">
                <a:effectLst/>
                <a:latin typeface="Times New Roman" panose="02020603050405020304" pitchFamily="18" charset="0"/>
                <a:ea typeface="Calibri" panose="020F0502020204030204" pitchFamily="34" charset="0"/>
                <a:cs typeface="Arial" panose="020B0604020202020204" pitchFamily="34" charset="0"/>
              </a:rPr>
              <a:t>.</a:t>
            </a:r>
            <a:br>
              <a:rPr lang="fr-FR" sz="4400" kern="100" dirty="0">
                <a:effectLst/>
                <a:latin typeface="Calibri" panose="020F0502020204030204" pitchFamily="34" charset="0"/>
                <a:ea typeface="Calibri" panose="020F0502020204030204" pitchFamily="34" charset="0"/>
                <a:cs typeface="Arial" panose="020B0604020202020204" pitchFamily="34" charset="0"/>
              </a:rPr>
            </a:br>
            <a:r>
              <a:rPr lang="fr-FR" sz="4400" kern="100" dirty="0">
                <a:effectLst/>
                <a:latin typeface="Times New Roman" panose="02020603050405020304" pitchFamily="18" charset="0"/>
                <a:ea typeface="Calibri" panose="020F0502020204030204" pitchFamily="34" charset="0"/>
                <a:cs typeface="Arial" panose="020B0604020202020204" pitchFamily="34" charset="0"/>
              </a:rPr>
              <a:t>Pour désélectionner du texte, cliquer hors de la zone sélectionnée.</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Tree>
    <p:extLst>
      <p:ext uri="{BB962C8B-B14F-4D97-AF65-F5344CB8AC3E}">
        <p14:creationId xmlns:p14="http://schemas.microsoft.com/office/powerpoint/2010/main" val="1458985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5A2C9-B0D1-C0C4-28B1-8E6791E53494}"/>
              </a:ext>
            </a:extLst>
          </p:cNvPr>
          <p:cNvSpPr>
            <a:spLocks noGrp="1"/>
          </p:cNvSpPr>
          <p:nvPr>
            <p:ph type="title"/>
          </p:nvPr>
        </p:nvSpPr>
        <p:spPr>
          <a:xfrm>
            <a:off x="463825" y="624109"/>
            <a:ext cx="11198087" cy="5273108"/>
          </a:xfrm>
        </p:spPr>
        <p:txBody>
          <a:bodyPr>
            <a:normAutofit fontScale="90000"/>
          </a:bodyPr>
          <a:lstStyle/>
          <a:p>
            <a:pPr>
              <a:lnSpc>
                <a:spcPct val="107000"/>
              </a:lnSpc>
              <a:spcAft>
                <a:spcPts val="800"/>
              </a:spcAft>
            </a:pPr>
            <a:r>
              <a:rPr lang="fr-FR" sz="4000" b="1" kern="100" dirty="0">
                <a:effectLst/>
                <a:latin typeface="Times New Roman" panose="02020603050405020304" pitchFamily="18" charset="0"/>
                <a:ea typeface="Calibri" panose="020F0502020204030204" pitchFamily="34" charset="0"/>
                <a:cs typeface="Arial" panose="020B0604020202020204" pitchFamily="34" charset="0"/>
              </a:rPr>
              <a:t>           Se déplacer dans un document </a:t>
            </a:r>
            <a:br>
              <a:rPr lang="fr-FR" sz="4000" kern="100" dirty="0">
                <a:effectLst/>
                <a:latin typeface="Calibri" panose="020F0502020204030204" pitchFamily="34" charset="0"/>
                <a:ea typeface="Calibri" panose="020F0502020204030204" pitchFamily="34" charset="0"/>
                <a:cs typeface="Arial" panose="020B0604020202020204" pitchFamily="34" charset="0"/>
              </a:rPr>
            </a:br>
            <a:r>
              <a:rPr lang="fr-FR" sz="4000" kern="100" dirty="0">
                <a:effectLst/>
                <a:latin typeface="Times New Roman" panose="02020603050405020304" pitchFamily="18" charset="0"/>
                <a:ea typeface="Calibri" panose="020F0502020204030204" pitchFamily="34" charset="0"/>
                <a:cs typeface="Arial" panose="020B0604020202020204" pitchFamily="34" charset="0"/>
              </a:rPr>
              <a:t>En fonction de la longueur de votre document et de ce que vous voulez faire, vous pouvez juste</a:t>
            </a:r>
            <a:r>
              <a:rPr lang="fr-FR" sz="4000" kern="100" dirty="0">
                <a:latin typeface="Calibri" panose="020F0502020204030204" pitchFamily="34" charset="0"/>
                <a:ea typeface="Calibri" panose="020F0502020204030204" pitchFamily="34" charset="0"/>
                <a:cs typeface="Arial" panose="020B0604020202020204"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souhaiter « parcourir » le document (en laissant le point d'insertion en place) ou vous « déplacer »</a:t>
            </a:r>
            <a:r>
              <a:rPr lang="fr-FR" sz="4000" kern="100" dirty="0">
                <a:latin typeface="Calibri" panose="020F0502020204030204" pitchFamily="34" charset="0"/>
                <a:ea typeface="Calibri" panose="020F0502020204030204" pitchFamily="34" charset="0"/>
                <a:cs typeface="Arial" panose="020B0604020202020204"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dans le document (le point d'insertion se déplace). Le trait clignotant à l'écran, appelé point</a:t>
            </a:r>
            <a:r>
              <a:rPr lang="fr-FR" sz="4000" kern="100" dirty="0">
                <a:latin typeface="Calibri" panose="020F0502020204030204" pitchFamily="34" charset="0"/>
                <a:ea typeface="Calibri" panose="020F0502020204030204" pitchFamily="34" charset="0"/>
                <a:cs typeface="Arial" panose="020B0604020202020204"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d'insertion, indique l'endroit où s'inscrira le texte saisi.</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Tree>
    <p:extLst>
      <p:ext uri="{BB962C8B-B14F-4D97-AF65-F5344CB8AC3E}">
        <p14:creationId xmlns:p14="http://schemas.microsoft.com/office/powerpoint/2010/main" val="199812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49B0-6BA9-BE2F-153A-4C88115FF0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C46BC3-2607-39F0-7676-7BF8708DCF32}"/>
              </a:ext>
            </a:extLst>
          </p:cNvPr>
          <p:cNvSpPr>
            <a:spLocks noGrp="1"/>
          </p:cNvSpPr>
          <p:nvPr>
            <p:ph type="title"/>
          </p:nvPr>
        </p:nvSpPr>
        <p:spPr>
          <a:xfrm>
            <a:off x="743595" y="1258956"/>
            <a:ext cx="10109936" cy="3763617"/>
          </a:xfrm>
        </p:spPr>
        <p:txBody>
          <a:bodyPr>
            <a:normAutofit/>
          </a:bodyPr>
          <a:lstStyle/>
          <a:p>
            <a:pPr marL="685800"/>
            <a:r>
              <a:rPr lang="fr-FR"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Les principaux logiciels</a:t>
            </a:r>
            <a:br>
              <a:rPr lang="fr-FR"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Word: traitement de texte</a:t>
            </a:r>
            <a:br>
              <a:rPr lang="fr-FR"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Excel: tableur</a:t>
            </a:r>
            <a:br>
              <a:rPr lang="fr-FR"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PowerPoint: présentation</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Tree>
    <p:extLst>
      <p:ext uri="{BB962C8B-B14F-4D97-AF65-F5344CB8AC3E}">
        <p14:creationId xmlns:p14="http://schemas.microsoft.com/office/powerpoint/2010/main" val="1962663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B1499-9F19-98CE-C70A-92DDFEB7316C}"/>
              </a:ext>
            </a:extLst>
          </p:cNvPr>
          <p:cNvSpPr>
            <a:spLocks noGrp="1"/>
          </p:cNvSpPr>
          <p:nvPr>
            <p:ph type="title"/>
          </p:nvPr>
        </p:nvSpPr>
        <p:spPr>
          <a:xfrm>
            <a:off x="1656522" y="624110"/>
            <a:ext cx="10389703" cy="5458638"/>
          </a:xfrm>
        </p:spPr>
        <p:txBody>
          <a:bodyPr>
            <a:noAutofit/>
          </a:bodyPr>
          <a:lstStyle/>
          <a:p>
            <a:pPr>
              <a:lnSpc>
                <a:spcPct val="107000"/>
              </a:lnSpc>
              <a:spcAft>
                <a:spcPts val="800"/>
              </a:spcAft>
            </a:pPr>
            <a:r>
              <a:rPr lang="fr-FR" sz="4000" b="1" kern="100" dirty="0">
                <a:effectLst/>
                <a:latin typeface="Times New Roman" panose="02020603050405020304" pitchFamily="18" charset="0"/>
                <a:ea typeface="Calibri" panose="020F0502020204030204" pitchFamily="34" charset="0"/>
                <a:cs typeface="Arial" panose="020B0604020202020204" pitchFamily="34" charset="0"/>
              </a:rPr>
              <a:t>• Parcourir le document (le point d'insertion reste en place)</a:t>
            </a:r>
            <a:br>
              <a:rPr lang="fr-FR" sz="4000" kern="100" dirty="0">
                <a:effectLst/>
                <a:latin typeface="Calibri" panose="020F0502020204030204" pitchFamily="34" charset="0"/>
                <a:ea typeface="Calibri" panose="020F0502020204030204" pitchFamily="34" charset="0"/>
                <a:cs typeface="Arial" panose="020B0604020202020204" pitchFamily="34" charset="0"/>
              </a:rPr>
            </a:br>
            <a:r>
              <a:rPr lang="fr-FR" sz="4000" kern="100" dirty="0">
                <a:effectLst/>
                <a:latin typeface="Segoe UI Symbol" panose="020B0502040204020203" pitchFamily="34" charset="0"/>
                <a:ea typeface="Calibri" panose="020F0502020204030204" pitchFamily="34" charset="0"/>
                <a:cs typeface="Segoe UI Symbol" panose="020B0502040204020203"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 Roulette de la souris ;</a:t>
            </a:r>
            <a:br>
              <a:rPr lang="fr-FR" sz="4000" kern="100" dirty="0">
                <a:effectLst/>
                <a:latin typeface="Calibri" panose="020F0502020204030204" pitchFamily="34" charset="0"/>
                <a:ea typeface="Calibri" panose="020F0502020204030204" pitchFamily="34" charset="0"/>
                <a:cs typeface="Arial" panose="020B0604020202020204" pitchFamily="34" charset="0"/>
              </a:rPr>
            </a:br>
            <a:r>
              <a:rPr lang="fr-FR" sz="4000" kern="100" dirty="0">
                <a:effectLst/>
                <a:latin typeface="Segoe UI Symbol" panose="020B0502040204020203" pitchFamily="34" charset="0"/>
                <a:ea typeface="Calibri" panose="020F0502020204030204" pitchFamily="34" charset="0"/>
                <a:cs typeface="Segoe UI Symbol" panose="020B0502040204020203"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 La barre de défilement verticale. Faites glisser son curseur (numéro de pages et titres</a:t>
            </a:r>
            <a:br>
              <a:rPr lang="fr-FR" sz="4000" kern="100" dirty="0">
                <a:effectLst/>
                <a:latin typeface="Calibri" panose="020F0502020204030204" pitchFamily="34" charset="0"/>
                <a:ea typeface="Calibri" panose="020F0502020204030204" pitchFamily="34" charset="0"/>
                <a:cs typeface="Arial" panose="020B0604020202020204" pitchFamily="34" charset="0"/>
              </a:rPr>
            </a:br>
            <a:r>
              <a:rPr lang="fr-FR" sz="4000" kern="100" dirty="0">
                <a:effectLst/>
                <a:latin typeface="Times New Roman" panose="02020603050405020304" pitchFamily="18" charset="0"/>
                <a:ea typeface="Calibri" panose="020F0502020204030204" pitchFamily="34" charset="0"/>
                <a:cs typeface="Arial" panose="020B0604020202020204" pitchFamily="34" charset="0"/>
              </a:rPr>
              <a:t>s’affichent), ou bien cliquez sur la flèche du haut ▲ou celle du bas ▼.</a:t>
            </a:r>
            <a:br>
              <a:rPr lang="fr-FR" sz="4000" kern="100" dirty="0">
                <a:effectLst/>
                <a:latin typeface="Calibri" panose="020F0502020204030204" pitchFamily="34" charset="0"/>
                <a:ea typeface="Calibri" panose="020F0502020204030204" pitchFamily="34" charset="0"/>
                <a:cs typeface="Arial" panose="020B0604020202020204" pitchFamily="34" charset="0"/>
              </a:rPr>
            </a:br>
            <a:endParaRPr lang="fr-FR" sz="4000" dirty="0"/>
          </a:p>
        </p:txBody>
      </p:sp>
    </p:spTree>
    <p:extLst>
      <p:ext uri="{BB962C8B-B14F-4D97-AF65-F5344CB8AC3E}">
        <p14:creationId xmlns:p14="http://schemas.microsoft.com/office/powerpoint/2010/main" val="1835351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A08E1-CD98-1E9D-FB17-434F4323A8FC}"/>
              </a:ext>
            </a:extLst>
          </p:cNvPr>
          <p:cNvSpPr>
            <a:spLocks noGrp="1"/>
          </p:cNvSpPr>
          <p:nvPr>
            <p:ph type="title"/>
          </p:nvPr>
        </p:nvSpPr>
        <p:spPr>
          <a:xfrm>
            <a:off x="1563757" y="0"/>
            <a:ext cx="9861342" cy="6492307"/>
          </a:xfrm>
        </p:spPr>
        <p:txBody>
          <a:bodyPr>
            <a:noAutofit/>
          </a:bodyPr>
          <a:lstStyle/>
          <a:p>
            <a:pPr>
              <a:lnSpc>
                <a:spcPct val="107000"/>
              </a:lnSpc>
              <a:spcAft>
                <a:spcPts val="800"/>
              </a:spcAft>
            </a:pPr>
            <a:r>
              <a:rPr lang="fr-FR" sz="4000" b="1" kern="100" dirty="0">
                <a:effectLst/>
                <a:latin typeface="Times New Roman" panose="02020603050405020304" pitchFamily="18" charset="0"/>
                <a:ea typeface="Calibri" panose="020F0502020204030204" pitchFamily="34" charset="0"/>
                <a:cs typeface="Arial" panose="020B0604020202020204" pitchFamily="34" charset="0"/>
              </a:rPr>
              <a:t>• Se déplacer dans le document (le point d'insertion se déplace)</a:t>
            </a:r>
            <a:br>
              <a:rPr lang="fr-FR" sz="4000" kern="100" dirty="0">
                <a:effectLst/>
                <a:latin typeface="Calibri" panose="020F0502020204030204" pitchFamily="34" charset="0"/>
                <a:ea typeface="Calibri" panose="020F0502020204030204" pitchFamily="34" charset="0"/>
                <a:cs typeface="Arial" panose="020B0604020202020204" pitchFamily="34" charset="0"/>
              </a:rPr>
            </a:br>
            <a:r>
              <a:rPr lang="fr-FR" sz="4000" kern="100" dirty="0">
                <a:effectLst/>
                <a:latin typeface="Segoe UI Symbol" panose="020B0502040204020203" pitchFamily="34" charset="0"/>
                <a:ea typeface="Calibri" panose="020F0502020204030204" pitchFamily="34" charset="0"/>
                <a:cs typeface="Segoe UI Symbol" panose="020B0502040204020203"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 Cliquer sur l’un des deux boutons de double flèche situés sous la barre de défilement vertical,</a:t>
            </a:r>
            <a:r>
              <a:rPr lang="fr-FR" sz="4000" kern="100" dirty="0">
                <a:latin typeface="Calibri" panose="020F0502020204030204" pitchFamily="34" charset="0"/>
                <a:ea typeface="Calibri" panose="020F0502020204030204" pitchFamily="34" charset="0"/>
                <a:cs typeface="Arial" panose="020B0604020202020204"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pour accéder à la page précédente ou à la page suivante. Le point d'insertion se positionne en haut de page.</a:t>
            </a:r>
            <a:br>
              <a:rPr lang="fr-FR" sz="4000" kern="100" dirty="0">
                <a:effectLst/>
                <a:latin typeface="Calibri" panose="020F0502020204030204" pitchFamily="34" charset="0"/>
                <a:ea typeface="Calibri" panose="020F0502020204030204" pitchFamily="34" charset="0"/>
                <a:cs typeface="Arial" panose="020B0604020202020204" pitchFamily="34" charset="0"/>
              </a:rPr>
            </a:br>
            <a:r>
              <a:rPr lang="fr-FR" sz="4000" kern="100" dirty="0">
                <a:effectLst/>
                <a:latin typeface="Segoe UI Symbol" panose="020B0502040204020203" pitchFamily="34" charset="0"/>
                <a:ea typeface="Calibri" panose="020F0502020204030204" pitchFamily="34" charset="0"/>
                <a:cs typeface="Segoe UI Symbol" panose="020B0502040204020203" pitchFamily="34" charset="0"/>
              </a:rPr>
              <a:t>     ✓</a:t>
            </a:r>
            <a:r>
              <a:rPr lang="fr-FR" sz="4000" kern="100" dirty="0">
                <a:effectLst/>
                <a:latin typeface="Times New Roman" panose="02020603050405020304" pitchFamily="18" charset="0"/>
                <a:ea typeface="Calibri" panose="020F0502020204030204" pitchFamily="34" charset="0"/>
                <a:cs typeface="Arial" panose="020B0604020202020204" pitchFamily="34" charset="0"/>
              </a:rPr>
              <a:t> Les 4 flèches du clavier (Touches de direction) : → ← ↑ ↓</a:t>
            </a:r>
            <a:br>
              <a:rPr lang="fr-FR" sz="4000" kern="100" dirty="0">
                <a:effectLst/>
                <a:latin typeface="Calibri" panose="020F0502020204030204" pitchFamily="34" charset="0"/>
                <a:ea typeface="Calibri" panose="020F0502020204030204" pitchFamily="34" charset="0"/>
                <a:cs typeface="Arial" panose="020B0604020202020204" pitchFamily="34" charset="0"/>
              </a:rPr>
            </a:br>
            <a:endParaRPr lang="fr-FR" sz="4000" dirty="0"/>
          </a:p>
        </p:txBody>
      </p:sp>
    </p:spTree>
    <p:extLst>
      <p:ext uri="{BB962C8B-B14F-4D97-AF65-F5344CB8AC3E}">
        <p14:creationId xmlns:p14="http://schemas.microsoft.com/office/powerpoint/2010/main" val="1756326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F553C-237A-30FD-90A4-77DB475D095B}"/>
              </a:ext>
            </a:extLst>
          </p:cNvPr>
          <p:cNvSpPr>
            <a:spLocks noGrp="1"/>
          </p:cNvSpPr>
          <p:nvPr>
            <p:ph type="title"/>
          </p:nvPr>
        </p:nvSpPr>
        <p:spPr>
          <a:xfrm>
            <a:off x="1524000" y="160283"/>
            <a:ext cx="10668000" cy="6697717"/>
          </a:xfrm>
        </p:spPr>
        <p:txBody>
          <a:bodyPr>
            <a:noAutofit/>
          </a:bodyPr>
          <a:lstStyle/>
          <a:p>
            <a:pPr>
              <a:lnSpc>
                <a:spcPct val="107000"/>
              </a:lnSpc>
              <a:spcAft>
                <a:spcPts val="800"/>
              </a:spcAft>
            </a:pPr>
            <a:r>
              <a:rPr lang="fr-FR" kern="100" dirty="0">
                <a:effectLst/>
                <a:latin typeface="Segoe UI Symbol" panose="020B0502040204020203" pitchFamily="34" charset="0"/>
                <a:ea typeface="Calibri" panose="020F0502020204030204" pitchFamily="34" charset="0"/>
                <a:cs typeface="Segoe UI Symbol" panose="020B0502040204020203" pitchFamily="34" charset="0"/>
              </a:rPr>
              <a:t>✓</a:t>
            </a:r>
            <a:r>
              <a:rPr lang="fr-FR" kern="100" dirty="0">
                <a:effectLst/>
                <a:latin typeface="Times New Roman" panose="02020603050405020304" pitchFamily="18" charset="0"/>
                <a:ea typeface="Calibri" panose="020F0502020204030204" pitchFamily="34" charset="0"/>
                <a:cs typeface="Arial" panose="020B0604020202020204" pitchFamily="34" charset="0"/>
              </a:rPr>
              <a:t> Les raccourcis clavier :</a:t>
            </a:r>
            <a:br>
              <a:rPr lang="fr-FR" kern="100" dirty="0">
                <a:effectLst/>
                <a:latin typeface="Calibri" panose="020F0502020204030204" pitchFamily="34" charset="0"/>
                <a:ea typeface="Calibri" panose="020F0502020204030204" pitchFamily="34" charset="0"/>
                <a:cs typeface="Arial" panose="020B0604020202020204" pitchFamily="34" charset="0"/>
              </a:rPr>
            </a:br>
            <a:r>
              <a:rPr lang="fr-FR" kern="100" dirty="0">
                <a:effectLst/>
                <a:latin typeface="Times New Roman" panose="02020603050405020304" pitchFamily="18" charset="0"/>
                <a:ea typeface="Calibri" panose="020F0502020204030204" pitchFamily="34" charset="0"/>
                <a:cs typeface="Arial" panose="020B0604020202020204" pitchFamily="34" charset="0"/>
              </a:rPr>
              <a:t>             ▪ Mot : Pour se placer en début de mot : </a:t>
            </a:r>
            <a:r>
              <a:rPr lang="fr-FR" b="1" kern="100" dirty="0">
                <a:effectLst/>
                <a:latin typeface="Times New Roman" panose="02020603050405020304" pitchFamily="18" charset="0"/>
                <a:ea typeface="Calibri" panose="020F0502020204030204" pitchFamily="34" charset="0"/>
                <a:cs typeface="Arial" panose="020B0604020202020204" pitchFamily="34" charset="0"/>
              </a:rPr>
              <a:t>Ctrl</a:t>
            </a:r>
            <a:r>
              <a:rPr lang="fr-FR" kern="100" dirty="0">
                <a:effectLst/>
                <a:latin typeface="Times New Roman" panose="02020603050405020304" pitchFamily="18" charset="0"/>
                <a:ea typeface="Calibri" panose="020F0502020204030204" pitchFamily="34" charset="0"/>
                <a:cs typeface="Arial" panose="020B0604020202020204" pitchFamily="34" charset="0"/>
              </a:rPr>
              <a:t> +       </a:t>
            </a:r>
            <a:br>
              <a:rPr lang="fr-FR" kern="100" dirty="0">
                <a:effectLst/>
                <a:latin typeface="Times New Roman" panose="02020603050405020304" pitchFamily="18" charset="0"/>
                <a:ea typeface="Calibri" panose="020F0502020204030204" pitchFamily="34" charset="0"/>
                <a:cs typeface="Arial" panose="020B0604020202020204" pitchFamily="34" charset="0"/>
              </a:rPr>
            </a:br>
            <a:r>
              <a:rPr lang="fr-FR" kern="100" dirty="0">
                <a:effectLst/>
                <a:latin typeface="Times New Roman" panose="02020603050405020304" pitchFamily="18" charset="0"/>
                <a:ea typeface="Calibri" panose="020F0502020204030204" pitchFamily="34" charset="0"/>
                <a:cs typeface="Arial" panose="020B0604020202020204" pitchFamily="34" charset="0"/>
              </a:rPr>
              <a:t>← ; en fin de mot : </a:t>
            </a:r>
            <a:r>
              <a:rPr lang="fr-FR" b="1" kern="100" dirty="0">
                <a:effectLst/>
                <a:latin typeface="Times New Roman" panose="02020603050405020304" pitchFamily="18" charset="0"/>
                <a:ea typeface="Calibri" panose="020F0502020204030204" pitchFamily="34" charset="0"/>
                <a:cs typeface="Arial" panose="020B0604020202020204" pitchFamily="34" charset="0"/>
              </a:rPr>
              <a:t>Ctrl</a:t>
            </a:r>
            <a:r>
              <a:rPr lang="fr-FR" kern="100" dirty="0">
                <a:effectLst/>
                <a:latin typeface="Times New Roman" panose="02020603050405020304" pitchFamily="18" charset="0"/>
                <a:ea typeface="Calibri" panose="020F0502020204030204" pitchFamily="34" charset="0"/>
                <a:cs typeface="Arial" panose="020B0604020202020204" pitchFamily="34" charset="0"/>
              </a:rPr>
              <a:t> + →</a:t>
            </a:r>
            <a:br>
              <a:rPr lang="fr-FR" kern="100" dirty="0">
                <a:effectLst/>
                <a:latin typeface="Calibri" panose="020F0502020204030204" pitchFamily="34" charset="0"/>
                <a:ea typeface="Calibri" panose="020F0502020204030204" pitchFamily="34" charset="0"/>
                <a:cs typeface="Arial" panose="020B0604020202020204" pitchFamily="34" charset="0"/>
              </a:rPr>
            </a:br>
            <a:r>
              <a:rPr lang="fr-FR" kern="100" dirty="0">
                <a:effectLst/>
                <a:latin typeface="Times New Roman" panose="02020603050405020304" pitchFamily="18" charset="0"/>
                <a:ea typeface="Calibri" panose="020F0502020204030204" pitchFamily="34" charset="0"/>
                <a:cs typeface="Arial" panose="020B0604020202020204" pitchFamily="34" charset="0"/>
              </a:rPr>
              <a:t>             ▪ Ligne : Pour se placer en début de ligne appuyer sur : </a:t>
            </a:r>
            <a:r>
              <a:rPr lang="fr-FR" b="1" kern="100" dirty="0">
                <a:effectLst/>
                <a:latin typeface="Times New Roman" panose="02020603050405020304" pitchFamily="18" charset="0"/>
                <a:ea typeface="Calibri" panose="020F0502020204030204" pitchFamily="34" charset="0"/>
                <a:cs typeface="Arial" panose="020B0604020202020204" pitchFamily="34" charset="0"/>
              </a:rPr>
              <a:t>Home</a:t>
            </a:r>
            <a:r>
              <a:rPr lang="fr-FR" kern="100" dirty="0">
                <a:effectLst/>
                <a:latin typeface="Times New Roman" panose="02020603050405020304" pitchFamily="18" charset="0"/>
                <a:ea typeface="Calibri" panose="020F0502020204030204" pitchFamily="34" charset="0"/>
                <a:cs typeface="Arial" panose="020B0604020202020204" pitchFamily="34" charset="0"/>
              </a:rPr>
              <a:t> ; en fin de ligne appuyer sur : </a:t>
            </a:r>
            <a:r>
              <a:rPr lang="fr-FR" b="1" kern="100" dirty="0">
                <a:effectLst/>
                <a:latin typeface="Times New Roman" panose="02020603050405020304" pitchFamily="18" charset="0"/>
                <a:ea typeface="Calibri" panose="020F0502020204030204" pitchFamily="34" charset="0"/>
                <a:cs typeface="Arial" panose="020B0604020202020204" pitchFamily="34" charset="0"/>
              </a:rPr>
              <a:t>Fin</a:t>
            </a:r>
            <a:br>
              <a:rPr lang="fr-FR" kern="100" dirty="0">
                <a:effectLst/>
                <a:latin typeface="Calibri" panose="020F0502020204030204" pitchFamily="34" charset="0"/>
                <a:ea typeface="Calibri" panose="020F0502020204030204" pitchFamily="34" charset="0"/>
                <a:cs typeface="Arial" panose="020B0604020202020204" pitchFamily="34" charset="0"/>
              </a:rPr>
            </a:br>
            <a:r>
              <a:rPr lang="fr-FR" kern="100" dirty="0">
                <a:effectLst/>
                <a:latin typeface="Times New Roman" panose="02020603050405020304" pitchFamily="18" charset="0"/>
                <a:ea typeface="Calibri" panose="020F0502020204030204" pitchFamily="34" charset="0"/>
                <a:cs typeface="Arial" panose="020B0604020202020204" pitchFamily="34" charset="0"/>
              </a:rPr>
              <a:t>             ▪ Paragraphe : Pour se placer en début de paragraphe en cours ou précédent appuyer sur : </a:t>
            </a:r>
            <a:r>
              <a:rPr lang="fr-FR" b="1" kern="100" dirty="0">
                <a:effectLst/>
                <a:latin typeface="Times New Roman" panose="02020603050405020304" pitchFamily="18" charset="0"/>
                <a:ea typeface="Calibri" panose="020F0502020204030204" pitchFamily="34" charset="0"/>
                <a:cs typeface="Arial" panose="020B0604020202020204" pitchFamily="34" charset="0"/>
              </a:rPr>
              <a:t>Ctrl</a:t>
            </a:r>
            <a:r>
              <a:rPr lang="fr-FR" kern="100" dirty="0">
                <a:effectLst/>
                <a:latin typeface="Times New Roman" panose="02020603050405020304" pitchFamily="18" charset="0"/>
                <a:ea typeface="Calibri" panose="020F0502020204030204" pitchFamily="34" charset="0"/>
                <a:cs typeface="Arial" panose="020B0604020202020204" pitchFamily="34" charset="0"/>
              </a:rPr>
              <a:t> + ↑ ; en début de paragraphe suivant : </a:t>
            </a:r>
            <a:r>
              <a:rPr lang="fr-FR" b="1" kern="100" dirty="0">
                <a:effectLst/>
                <a:latin typeface="Times New Roman" panose="02020603050405020304" pitchFamily="18" charset="0"/>
                <a:ea typeface="Calibri" panose="020F0502020204030204" pitchFamily="34" charset="0"/>
                <a:cs typeface="Arial" panose="020B0604020202020204" pitchFamily="34" charset="0"/>
              </a:rPr>
              <a:t>Ctrl</a:t>
            </a:r>
            <a:r>
              <a:rPr lang="fr-FR" kern="100" dirty="0">
                <a:effectLst/>
                <a:latin typeface="Times New Roman" panose="02020603050405020304" pitchFamily="18" charset="0"/>
                <a:ea typeface="Calibri" panose="020F0502020204030204" pitchFamily="34" charset="0"/>
                <a:cs typeface="Arial" panose="020B0604020202020204" pitchFamily="34" charset="0"/>
              </a:rPr>
              <a:t> + ↓</a:t>
            </a:r>
            <a:br>
              <a:rPr lang="fr-FR" kern="100" dirty="0">
                <a:effectLst/>
                <a:latin typeface="Calibri" panose="020F0502020204030204" pitchFamily="34" charset="0"/>
                <a:ea typeface="Calibri" panose="020F0502020204030204" pitchFamily="34" charset="0"/>
                <a:cs typeface="Arial" panose="020B0604020202020204" pitchFamily="34" charset="0"/>
              </a:rPr>
            </a:br>
            <a:r>
              <a:rPr lang="fr-FR" kern="100" dirty="0">
                <a:effectLst/>
                <a:latin typeface="Times New Roman" panose="02020603050405020304" pitchFamily="18" charset="0"/>
                <a:ea typeface="Calibri" panose="020F0502020204030204" pitchFamily="34" charset="0"/>
                <a:cs typeface="Arial" panose="020B0604020202020204" pitchFamily="34" charset="0"/>
              </a:rPr>
              <a:t>             ▪ Document : Pour se placer en début de document : </a:t>
            </a:r>
            <a:r>
              <a:rPr lang="fr-FR" b="1" kern="100" dirty="0">
                <a:effectLst/>
                <a:latin typeface="Times New Roman" panose="02020603050405020304" pitchFamily="18" charset="0"/>
                <a:ea typeface="Calibri" panose="020F0502020204030204" pitchFamily="34" charset="0"/>
                <a:cs typeface="Arial" panose="020B0604020202020204" pitchFamily="34" charset="0"/>
              </a:rPr>
              <a:t>Ctrl + Home</a:t>
            </a:r>
            <a:r>
              <a:rPr lang="fr-FR" kern="100" dirty="0">
                <a:effectLst/>
                <a:latin typeface="Times New Roman" panose="02020603050405020304" pitchFamily="18" charset="0"/>
                <a:ea typeface="Calibri" panose="020F0502020204030204" pitchFamily="34" charset="0"/>
                <a:cs typeface="Arial" panose="020B0604020202020204" pitchFamily="34" charset="0"/>
              </a:rPr>
              <a:t> ; en fin de document : </a:t>
            </a:r>
            <a:r>
              <a:rPr lang="fr-FR" b="1" kern="100" dirty="0">
                <a:effectLst/>
                <a:latin typeface="Times New Roman" panose="02020603050405020304" pitchFamily="18" charset="0"/>
                <a:ea typeface="Calibri" panose="020F0502020204030204" pitchFamily="34" charset="0"/>
                <a:cs typeface="Arial" panose="020B0604020202020204" pitchFamily="34" charset="0"/>
              </a:rPr>
              <a:t>Ctrl + Fin</a:t>
            </a:r>
            <a:br>
              <a:rPr lang="fr-FR" sz="4000" kern="100" dirty="0">
                <a:effectLst/>
                <a:latin typeface="Calibri" panose="020F0502020204030204" pitchFamily="34" charset="0"/>
                <a:ea typeface="Calibri" panose="020F0502020204030204" pitchFamily="34" charset="0"/>
                <a:cs typeface="Arial" panose="020B0604020202020204" pitchFamily="34" charset="0"/>
              </a:rPr>
            </a:br>
            <a:endParaRPr lang="fr-FR" sz="4000" dirty="0"/>
          </a:p>
        </p:txBody>
      </p:sp>
    </p:spTree>
    <p:extLst>
      <p:ext uri="{BB962C8B-B14F-4D97-AF65-F5344CB8AC3E}">
        <p14:creationId xmlns:p14="http://schemas.microsoft.com/office/powerpoint/2010/main" val="2909818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FEDCEA-920A-A645-A2C1-EBB2E31F26D7}"/>
              </a:ext>
            </a:extLst>
          </p:cNvPr>
          <p:cNvSpPr>
            <a:spLocks noGrp="1"/>
          </p:cNvSpPr>
          <p:nvPr>
            <p:ph type="title"/>
          </p:nvPr>
        </p:nvSpPr>
        <p:spPr>
          <a:xfrm>
            <a:off x="1934817" y="319310"/>
            <a:ext cx="9569795" cy="886638"/>
          </a:xfrm>
        </p:spPr>
        <p:txBody>
          <a:bodyPr>
            <a:normAutofit fontScale="90000"/>
          </a:bodyPr>
          <a:lstStyle/>
          <a:p>
            <a:r>
              <a:rPr lang="fr-FR" sz="4400" b="1" kern="100" dirty="0">
                <a:effectLst/>
                <a:latin typeface="Times New Roman" panose="02020603050405020304" pitchFamily="18" charset="0"/>
                <a:ea typeface="Calibri" panose="020F0502020204030204" pitchFamily="34" charset="0"/>
                <a:cs typeface="Arial" panose="020B0604020202020204" pitchFamily="34" charset="0"/>
              </a:rPr>
              <a:t> </a:t>
            </a:r>
            <a:r>
              <a:rPr lang="fr-FR" sz="4900" b="1" kern="100" dirty="0">
                <a:effectLst/>
                <a:latin typeface="Times New Roman" panose="02020603050405020304" pitchFamily="18" charset="0"/>
                <a:ea typeface="Calibri" panose="020F0502020204030204" pitchFamily="34" charset="0"/>
                <a:cs typeface="Arial" panose="020B0604020202020204" pitchFamily="34" charset="0"/>
              </a:rPr>
              <a:t>Manipulations sur un document</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42B05827-010F-A715-D503-B50000180BE3}"/>
              </a:ext>
            </a:extLst>
          </p:cNvPr>
          <p:cNvSpPr>
            <a:spLocks noGrp="1"/>
          </p:cNvSpPr>
          <p:nvPr>
            <p:ph idx="1"/>
          </p:nvPr>
        </p:nvSpPr>
        <p:spPr>
          <a:xfrm>
            <a:off x="860529" y="1696278"/>
            <a:ext cx="10470942" cy="4452729"/>
          </a:xfrm>
        </p:spPr>
        <p:txBody>
          <a:bodyPr>
            <a:normAutofit lnSpcReduction="10000"/>
          </a:bodyPr>
          <a:lstStyle/>
          <a:p>
            <a:r>
              <a:rPr lang="fr-FR" sz="4000" b="1" dirty="0">
                <a:solidFill>
                  <a:schemeClr val="tx1"/>
                </a:solidFill>
                <a:latin typeface="Times New Roman" panose="02020603050405020304" pitchFamily="18" charset="0"/>
                <a:cs typeface="Times New Roman" panose="02020603050405020304" pitchFamily="18" charset="0"/>
              </a:rPr>
              <a:t>Enregistrer un document</a:t>
            </a:r>
          </a:p>
          <a:p>
            <a:pPr marL="0" indent="0">
              <a:buNone/>
            </a:pPr>
            <a:r>
              <a:rPr lang="fr-FR" sz="4000" dirty="0">
                <a:solidFill>
                  <a:schemeClr val="tx1"/>
                </a:solidFill>
                <a:latin typeface="Times New Roman" panose="02020603050405020304" pitchFamily="18" charset="0"/>
                <a:cs typeface="Times New Roman" panose="02020603050405020304" pitchFamily="18" charset="0"/>
              </a:rPr>
              <a:t>Vous pouvez enregistrer un document, en vue de le conserver pour une utilisation ultérieure. Cela permet de le consulter et de le modifier par la suite. Il faut penser à enregistrer régulièrement les modifications apportées à vos documents afin d'éviter de perdre votre travail.</a:t>
            </a:r>
          </a:p>
        </p:txBody>
      </p:sp>
    </p:spTree>
    <p:extLst>
      <p:ext uri="{BB962C8B-B14F-4D97-AF65-F5344CB8AC3E}">
        <p14:creationId xmlns:p14="http://schemas.microsoft.com/office/powerpoint/2010/main" val="2967307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B2359-689F-8E51-1BB7-48B5581B5AFF}"/>
              </a:ext>
            </a:extLst>
          </p:cNvPr>
          <p:cNvSpPr>
            <a:spLocks noGrp="1"/>
          </p:cNvSpPr>
          <p:nvPr>
            <p:ph type="title"/>
          </p:nvPr>
        </p:nvSpPr>
        <p:spPr>
          <a:xfrm>
            <a:off x="1563758" y="160283"/>
            <a:ext cx="10628242" cy="2662429"/>
          </a:xfrm>
        </p:spPr>
        <p:txBody>
          <a:bodyPr>
            <a:normAutofit/>
          </a:bodyPr>
          <a:lstStyle/>
          <a:p>
            <a:r>
              <a:rPr lang="fr-FR" dirty="0">
                <a:latin typeface="Times New Roman" panose="02020603050405020304" pitchFamily="18" charset="0"/>
                <a:cs typeface="Times New Roman" panose="02020603050405020304" pitchFamily="18" charset="0"/>
              </a:rPr>
              <a:t>Pour enregistrer un document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Cliquer sur le bouton </a:t>
            </a:r>
            <a:r>
              <a:rPr lang="fr-FR" b="1" dirty="0">
                <a:latin typeface="Times New Roman" panose="02020603050405020304" pitchFamily="18" charset="0"/>
                <a:cs typeface="Times New Roman" panose="02020603050405020304" pitchFamily="18" charset="0"/>
              </a:rPr>
              <a:t>Enregistrer</a:t>
            </a:r>
            <a:r>
              <a:rPr lang="fr-FR" dirty="0">
                <a:latin typeface="Times New Roman" panose="02020603050405020304" pitchFamily="18" charset="0"/>
                <a:cs typeface="Times New Roman" panose="02020603050405020304" pitchFamily="18" charset="0"/>
              </a:rPr>
              <a:t> du menu Office, ou sur l’icône </a:t>
            </a:r>
            <a:r>
              <a:rPr lang="fr-FR" b="1" dirty="0">
                <a:latin typeface="Times New Roman" panose="02020603050405020304" pitchFamily="18" charset="0"/>
                <a:cs typeface="Times New Roman" panose="02020603050405020304" pitchFamily="18" charset="0"/>
              </a:rPr>
              <a:t>Enregistrer</a:t>
            </a:r>
            <a:r>
              <a:rPr lang="fr-FR" dirty="0">
                <a:latin typeface="Times New Roman" panose="02020603050405020304" pitchFamily="18" charset="0"/>
                <a:cs typeface="Times New Roman" panose="02020603050405020304" pitchFamily="18" charset="0"/>
              </a:rPr>
              <a:t> de la barre d’outils.</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La boîte de dialogue </a:t>
            </a:r>
            <a:r>
              <a:rPr lang="fr-FR" b="1" dirty="0">
                <a:latin typeface="Times New Roman" panose="02020603050405020304" pitchFamily="18" charset="0"/>
                <a:cs typeface="Times New Roman" panose="02020603050405020304" pitchFamily="18" charset="0"/>
              </a:rPr>
              <a:t>Enregistrer sous </a:t>
            </a:r>
            <a:r>
              <a:rPr lang="fr-FR" dirty="0">
                <a:latin typeface="Times New Roman" panose="02020603050405020304" pitchFamily="18" charset="0"/>
                <a:cs typeface="Times New Roman" panose="02020603050405020304" pitchFamily="18" charset="0"/>
              </a:rPr>
              <a:t>apparaît :</a:t>
            </a:r>
          </a:p>
        </p:txBody>
      </p:sp>
      <p:pic>
        <p:nvPicPr>
          <p:cNvPr id="1026" name="Picture 2" descr="Enregistrer et fermer des documents word">
            <a:extLst>
              <a:ext uri="{FF2B5EF4-FFF2-40B4-BE49-F238E27FC236}">
                <a16:creationId xmlns:a16="http://schemas.microsoft.com/office/drawing/2014/main" id="{4944D681-4528-3DAD-D5BD-352E68A1F7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7426" y="2504659"/>
            <a:ext cx="6997148" cy="377825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47FBF65-8351-6D9E-ABF0-CD9BC64B6E1C}"/>
              </a:ext>
            </a:extLst>
          </p:cNvPr>
          <p:cNvSpPr txBox="1"/>
          <p:nvPr/>
        </p:nvSpPr>
        <p:spPr>
          <a:xfrm>
            <a:off x="2809460" y="6328962"/>
            <a:ext cx="6096000" cy="368755"/>
          </a:xfrm>
          <a:prstGeom prst="rect">
            <a:avLst/>
          </a:prstGeom>
          <a:noFill/>
        </p:spPr>
        <p:txBody>
          <a:bodyPr wrap="square">
            <a:spAutoFit/>
          </a:bodyPr>
          <a:lstStyle/>
          <a:p>
            <a:pPr marL="138430" marR="1270" indent="-6350" algn="ctr">
              <a:lnSpc>
                <a:spcPct val="107000"/>
              </a:lnSpc>
              <a:spcAft>
                <a:spcPts val="105"/>
              </a:spcAft>
            </a:pPr>
            <a:r>
              <a:rPr lang="fr-FR" sz="1800" b="1" u="sng"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Boite de dialogue Enregistrer sous</a:t>
            </a:r>
            <a:r>
              <a:rPr lang="fr-FR" sz="18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endParaRPr lang="fr-FR" sz="1800" b="1" u="sng"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155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897285-547B-69D5-62A0-6203DD638110}"/>
              </a:ext>
            </a:extLst>
          </p:cNvPr>
          <p:cNvSpPr>
            <a:spLocks noGrp="1"/>
          </p:cNvSpPr>
          <p:nvPr>
            <p:ph type="title"/>
          </p:nvPr>
        </p:nvSpPr>
        <p:spPr>
          <a:xfrm>
            <a:off x="1616766" y="239797"/>
            <a:ext cx="10296938" cy="5630916"/>
          </a:xfrm>
        </p:spPr>
        <p:txBody>
          <a:bodyPr>
            <a:noAutofit/>
          </a:bodyPr>
          <a:lstStyle/>
          <a:p>
            <a:r>
              <a:rPr lang="fr-FR" sz="4000" dirty="0">
                <a:latin typeface="Times New Roman" panose="02020603050405020304" pitchFamily="18" charset="0"/>
                <a:cs typeface="Times New Roman" panose="02020603050405020304" pitchFamily="18" charset="0"/>
              </a:rPr>
              <a:t>➢ Entrez un nom pour le document dans la zone </a:t>
            </a:r>
            <a:r>
              <a:rPr lang="fr-FR" sz="4000" b="1" dirty="0">
                <a:latin typeface="Times New Roman" panose="02020603050405020304" pitchFamily="18" charset="0"/>
                <a:cs typeface="Times New Roman" panose="02020603050405020304" pitchFamily="18" charset="0"/>
              </a:rPr>
              <a:t>Nom de fichier </a:t>
            </a:r>
            <a:r>
              <a:rPr lang="fr-FR" sz="4000" dirty="0">
                <a:latin typeface="Times New Roman" panose="02020603050405020304" pitchFamily="18" charset="0"/>
                <a:cs typeface="Times New Roman" panose="02020603050405020304" pitchFamily="18" charset="0"/>
              </a:rPr>
              <a:t>;</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 Sélectionner un type de fichier dans la zone </a:t>
            </a:r>
            <a:r>
              <a:rPr lang="fr-FR" sz="4000" b="1" dirty="0">
                <a:latin typeface="Times New Roman" panose="02020603050405020304" pitchFamily="18" charset="0"/>
                <a:cs typeface="Times New Roman" panose="02020603050405020304" pitchFamily="18" charset="0"/>
              </a:rPr>
              <a:t>Type de fichier</a:t>
            </a:r>
            <a:r>
              <a:rPr lang="fr-FR" sz="4000" dirty="0">
                <a:latin typeface="Times New Roman" panose="02020603050405020304" pitchFamily="18" charset="0"/>
                <a:cs typeface="Times New Roman" panose="02020603050405020304" pitchFamily="18" charset="0"/>
              </a:rPr>
              <a:t>. Il y a 02 types de document Word :</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 Document Word 97-2003 (*.doc) : Ancien format pour les documents Word du 97 au 2003 ;</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 Document Word (*.docx) : Nouveau format pour les documents Word 2007</a:t>
            </a:r>
          </a:p>
        </p:txBody>
      </p:sp>
    </p:spTree>
    <p:extLst>
      <p:ext uri="{BB962C8B-B14F-4D97-AF65-F5344CB8AC3E}">
        <p14:creationId xmlns:p14="http://schemas.microsoft.com/office/powerpoint/2010/main" val="1620530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CFAB1-16CB-0C44-2AA6-F53867D0A52B}"/>
              </a:ext>
            </a:extLst>
          </p:cNvPr>
          <p:cNvSpPr>
            <a:spLocks noGrp="1"/>
          </p:cNvSpPr>
          <p:nvPr>
            <p:ph type="title"/>
          </p:nvPr>
        </p:nvSpPr>
        <p:spPr>
          <a:xfrm>
            <a:off x="1683026" y="836144"/>
            <a:ext cx="10217425" cy="4212934"/>
          </a:xfrm>
        </p:spPr>
        <p:txBody>
          <a:bodyPr>
            <a:noAutofit/>
          </a:bodyPr>
          <a:lstStyle/>
          <a:p>
            <a:r>
              <a:rPr lang="fr-FR" sz="4000" dirty="0">
                <a:latin typeface="Times New Roman" panose="02020603050405020304" pitchFamily="18" charset="0"/>
                <a:cs typeface="Times New Roman" panose="02020603050405020304" pitchFamily="18" charset="0"/>
              </a:rPr>
              <a:t>➢ Sélectionnez un dossier dans la zone </a:t>
            </a:r>
            <a:r>
              <a:rPr lang="fr-FR" sz="4000" b="1" dirty="0">
                <a:latin typeface="Times New Roman" panose="02020603050405020304" pitchFamily="18" charset="0"/>
                <a:cs typeface="Times New Roman" panose="02020603050405020304" pitchFamily="18" charset="0"/>
              </a:rPr>
              <a:t>Enregistrer dans</a:t>
            </a:r>
            <a:r>
              <a:rPr lang="fr-FR" sz="4000" dirty="0">
                <a:latin typeface="Times New Roman" panose="02020603050405020304" pitchFamily="18" charset="0"/>
                <a:cs typeface="Times New Roman" panose="02020603050405020304" pitchFamily="18" charset="0"/>
              </a:rPr>
              <a:t>. Le dossier </a:t>
            </a:r>
            <a:r>
              <a:rPr lang="fr-FR" sz="4000" b="1" dirty="0">
                <a:latin typeface="Times New Roman" panose="02020603050405020304" pitchFamily="18" charset="0"/>
                <a:cs typeface="Times New Roman" panose="02020603050405020304" pitchFamily="18" charset="0"/>
              </a:rPr>
              <a:t>Mes documents </a:t>
            </a:r>
            <a:r>
              <a:rPr lang="fr-FR" sz="4000" dirty="0">
                <a:latin typeface="Times New Roman" panose="02020603050405020304" pitchFamily="18" charset="0"/>
                <a:cs typeface="Times New Roman" panose="02020603050405020304" pitchFamily="18" charset="0"/>
              </a:rPr>
              <a:t>est sélectionne par défaut ;</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 Cliquez </a:t>
            </a:r>
            <a:r>
              <a:rPr lang="fr-FR" sz="4000" b="1" dirty="0">
                <a:latin typeface="Times New Roman" panose="02020603050405020304" pitchFamily="18" charset="0"/>
                <a:cs typeface="Times New Roman" panose="02020603050405020304" pitchFamily="18" charset="0"/>
              </a:rPr>
              <a:t>Enregistrer</a:t>
            </a:r>
            <a:r>
              <a:rPr lang="fr-FR" sz="4000" dirty="0">
                <a:latin typeface="Times New Roman" panose="02020603050405020304" pitchFamily="18" charset="0"/>
                <a:cs typeface="Times New Roman" panose="02020603050405020304" pitchFamily="18" charset="0"/>
              </a:rPr>
              <a:t>. Word enregistre le document.</a:t>
            </a:r>
          </a:p>
        </p:txBody>
      </p:sp>
    </p:spTree>
    <p:extLst>
      <p:ext uri="{BB962C8B-B14F-4D97-AF65-F5344CB8AC3E}">
        <p14:creationId xmlns:p14="http://schemas.microsoft.com/office/powerpoint/2010/main" val="730946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DF77E-9BDF-A6F7-0515-F62007D5FF75}"/>
              </a:ext>
            </a:extLst>
          </p:cNvPr>
          <p:cNvSpPr>
            <a:spLocks noGrp="1"/>
          </p:cNvSpPr>
          <p:nvPr>
            <p:ph type="title"/>
          </p:nvPr>
        </p:nvSpPr>
        <p:spPr>
          <a:xfrm>
            <a:off x="1073425" y="622851"/>
            <a:ext cx="10919791" cy="6023113"/>
          </a:xfrm>
        </p:spPr>
        <p:txBody>
          <a:bodyPr>
            <a:normAutofit fontScale="90000"/>
          </a:bodyPr>
          <a:lstStyle/>
          <a:p>
            <a:r>
              <a:rPr lang="fr-FR" sz="4400" b="1" dirty="0">
                <a:latin typeface="Times New Roman" panose="02020603050405020304" pitchFamily="18" charset="0"/>
                <a:cs typeface="Times New Roman" panose="02020603050405020304" pitchFamily="18" charset="0"/>
              </a:rPr>
              <a:t>        Ouvrir un document</a:t>
            </a:r>
            <a:br>
              <a:rPr lang="fr-FR" sz="4400" b="1"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Vous pouvez </a:t>
            </a:r>
            <a:r>
              <a:rPr lang="fr-FR" sz="4400" b="1" dirty="0">
                <a:latin typeface="Times New Roman" panose="02020603050405020304" pitchFamily="18" charset="0"/>
                <a:cs typeface="Times New Roman" panose="02020603050405020304" pitchFamily="18" charset="0"/>
              </a:rPr>
              <a:t>ouvrir</a:t>
            </a:r>
            <a:r>
              <a:rPr lang="fr-FR" sz="4400" dirty="0">
                <a:latin typeface="Times New Roman" panose="02020603050405020304" pitchFamily="18" charset="0"/>
                <a:cs typeface="Times New Roman" panose="02020603050405020304" pitchFamily="18" charset="0"/>
              </a:rPr>
              <a:t> un document enregistré et l'afficher à l'écran pour le revoir ou le modifier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 Cliquez sur </a:t>
            </a:r>
            <a:r>
              <a:rPr lang="fr-FR" sz="4400" b="1" dirty="0">
                <a:latin typeface="Times New Roman" panose="02020603050405020304" pitchFamily="18" charset="0"/>
                <a:cs typeface="Times New Roman" panose="02020603050405020304" pitchFamily="18" charset="0"/>
              </a:rPr>
              <a:t>Ouvrir</a:t>
            </a:r>
            <a:r>
              <a:rPr lang="fr-FR" sz="4400" dirty="0">
                <a:latin typeface="Times New Roman" panose="02020603050405020304" pitchFamily="18" charset="0"/>
                <a:cs typeface="Times New Roman" panose="02020603050405020304" pitchFamily="18" charset="0"/>
              </a:rPr>
              <a:t> du menu Office, la boite de dialogue Ouvrir apparaît.</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 Sélectionner le dossier contenant votre document (Le dossier Mes Documents est sélectionné par</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défaut) ;</a:t>
            </a:r>
            <a:br>
              <a:rPr lang="fr-FR" sz="4400" dirty="0">
                <a:latin typeface="Times New Roman" panose="02020603050405020304" pitchFamily="18" charset="0"/>
                <a:cs typeface="Times New Roman" panose="02020603050405020304" pitchFamily="18" charset="0"/>
              </a:rPr>
            </a:br>
            <a:endParaRPr lang="fr-F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629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6413F-6A37-A96F-5A21-B3E1AF850391}"/>
              </a:ext>
            </a:extLst>
          </p:cNvPr>
          <p:cNvSpPr>
            <a:spLocks noGrp="1"/>
          </p:cNvSpPr>
          <p:nvPr>
            <p:ph type="title"/>
          </p:nvPr>
        </p:nvSpPr>
        <p:spPr>
          <a:xfrm>
            <a:off x="1709531" y="624109"/>
            <a:ext cx="9795082" cy="4053908"/>
          </a:xfrm>
        </p:spPr>
        <p:txBody>
          <a:bodyPr>
            <a:normAutofit fontScale="90000"/>
          </a:bodyPr>
          <a:lstStyle/>
          <a:p>
            <a:r>
              <a:rPr lang="fr-FR" dirty="0">
                <a:latin typeface="Times New Roman" panose="02020603050405020304" pitchFamily="18" charset="0"/>
                <a:cs typeface="Times New Roman" panose="02020603050405020304" pitchFamily="18" charset="0"/>
              </a:rPr>
              <a:t>➢ </a:t>
            </a:r>
            <a:r>
              <a:rPr lang="fr-FR" sz="4400" dirty="0">
                <a:latin typeface="Times New Roman" panose="02020603050405020304" pitchFamily="18" charset="0"/>
                <a:cs typeface="Times New Roman" panose="02020603050405020304" pitchFamily="18" charset="0"/>
              </a:rPr>
              <a:t>Cliquer sur le document à ouvrir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 Cliquer sur </a:t>
            </a:r>
            <a:r>
              <a:rPr lang="fr-FR" sz="4400" b="1" dirty="0">
                <a:latin typeface="Times New Roman" panose="02020603050405020304" pitchFamily="18" charset="0"/>
                <a:cs typeface="Times New Roman" panose="02020603050405020304" pitchFamily="18" charset="0"/>
              </a:rPr>
              <a:t>Ouvrir</a:t>
            </a:r>
            <a:r>
              <a:rPr lang="fr-FR" sz="4400" dirty="0">
                <a:latin typeface="Times New Roman" panose="02020603050405020304" pitchFamily="18" charset="0"/>
                <a:cs typeface="Times New Roman" panose="02020603050405020304" pitchFamily="18" charset="0"/>
              </a:rPr>
              <a:t>. Le document s'ouvre et s'affiche à l'écran. Vous pouvez le voir et le modifier.</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Le nom du document ouvert apparaît dans la barre de titres.</a:t>
            </a:r>
            <a:endParaRPr lang="fr-FR" sz="4400" dirty="0"/>
          </a:p>
        </p:txBody>
      </p:sp>
    </p:spTree>
    <p:extLst>
      <p:ext uri="{BB962C8B-B14F-4D97-AF65-F5344CB8AC3E}">
        <p14:creationId xmlns:p14="http://schemas.microsoft.com/office/powerpoint/2010/main" val="256640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uvrir Archives - Médiaforma">
            <a:extLst>
              <a:ext uri="{FF2B5EF4-FFF2-40B4-BE49-F238E27FC236}">
                <a16:creationId xmlns:a16="http://schemas.microsoft.com/office/drawing/2014/main" id="{A0D8C2CE-35DC-F4F7-1E4A-C4407B234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266" y="662610"/>
            <a:ext cx="9010650" cy="515903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DF38425-422C-494A-B562-F609A26F30CF}"/>
              </a:ext>
            </a:extLst>
          </p:cNvPr>
          <p:cNvSpPr txBox="1"/>
          <p:nvPr/>
        </p:nvSpPr>
        <p:spPr>
          <a:xfrm>
            <a:off x="3233531" y="6006748"/>
            <a:ext cx="6096000" cy="741550"/>
          </a:xfrm>
          <a:prstGeom prst="rect">
            <a:avLst/>
          </a:prstGeom>
          <a:noFill/>
        </p:spPr>
        <p:txBody>
          <a:bodyPr wrap="square">
            <a:spAutoFit/>
          </a:bodyPr>
          <a:lstStyle/>
          <a:p>
            <a:pPr marL="138430" indent="-6350" algn="ctr">
              <a:lnSpc>
                <a:spcPct val="107000"/>
              </a:lnSpc>
              <a:spcAft>
                <a:spcPts val="105"/>
              </a:spcAft>
            </a:pPr>
            <a:r>
              <a:rPr lang="fr-FR" sz="2000" b="1" u="sng"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Boite de dialogue Ouvrir</a:t>
            </a:r>
            <a:r>
              <a:rPr lang="fr-FR" sz="2000" b="1" kern="100" dirty="0">
                <a:solidFill>
                  <a:srgbClr val="000000"/>
                </a:solidFill>
                <a:effectLst/>
                <a:latin typeface="Times New Roman" panose="02020603050405020304" pitchFamily="18" charset="0"/>
                <a:ea typeface="Times New Roman" panose="02020603050405020304" pitchFamily="18" charset="0"/>
              </a:rPr>
              <a:t> </a:t>
            </a:r>
            <a:endParaRPr lang="fr-FR" b="1" kern="100" dirty="0">
              <a:solidFill>
                <a:srgbClr val="000000"/>
              </a:solidFill>
              <a:effectLst/>
              <a:latin typeface="Times New Roman" panose="02020603050405020304" pitchFamily="18" charset="0"/>
              <a:ea typeface="Times New Roman" panose="02020603050405020304" pitchFamily="18" charset="0"/>
            </a:endParaRPr>
          </a:p>
          <a:p>
            <a:pPr marL="154305" indent="-6350" algn="l">
              <a:lnSpc>
                <a:spcPct val="107000"/>
              </a:lnSpc>
              <a:spcAft>
                <a:spcPts val="65"/>
              </a:spcAft>
            </a:pPr>
            <a:r>
              <a:rPr lang="fr-FR" sz="2000" i="1" kern="100" dirty="0">
                <a:solidFill>
                  <a:srgbClr val="000000"/>
                </a:solidFill>
                <a:effectLst/>
                <a:latin typeface="Times New Roman" panose="02020603050405020304" pitchFamily="18" charset="0"/>
                <a:ea typeface="Times New Roman" panose="02020603050405020304" pitchFamily="18" charset="0"/>
              </a:rPr>
              <a:t> </a:t>
            </a:r>
            <a:endParaRPr lang="fr-FR" sz="1600" kern="1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202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562CD-FD63-3B71-CD6D-9F5AF80AF1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5DBE56-70B6-C50D-7D7A-9B69119CE9E7}"/>
              </a:ext>
            </a:extLst>
          </p:cNvPr>
          <p:cNvSpPr>
            <a:spLocks noGrp="1"/>
          </p:cNvSpPr>
          <p:nvPr>
            <p:ph type="title"/>
          </p:nvPr>
        </p:nvSpPr>
        <p:spPr>
          <a:xfrm>
            <a:off x="132522" y="50221"/>
            <a:ext cx="12059478" cy="1354509"/>
          </a:xfrm>
        </p:spPr>
        <p:txBody>
          <a:bodyPr>
            <a:normAutofit fontScale="90000"/>
          </a:bodyPr>
          <a:lstStyle/>
          <a:p>
            <a:pPr marL="342900" indent="-342900">
              <a:lnSpc>
                <a:spcPct val="107000"/>
              </a:lnSpc>
              <a:spcAft>
                <a:spcPts val="800"/>
              </a:spcAft>
            </a:pPr>
            <a:r>
              <a:rPr lang="fr-FR" b="1" kern="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1</a:t>
            </a:r>
            <a:r>
              <a:rPr lang="fr-FR" b="1" kern="100"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r>
              <a:rPr lang="fr-FR" b="1" kern="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Concevoir un document sur Word</a:t>
            </a:r>
            <a:br>
              <a:rPr lang="fr-FR" sz="1800" kern="100" dirty="0">
                <a:latin typeface="Calibri" panose="020F0502020204030204" pitchFamily="34" charset="0"/>
                <a:ea typeface="Calibri" panose="020F0502020204030204" pitchFamily="34" charset="0"/>
                <a:cs typeface="Arial" panose="020B0604020202020204" pitchFamily="34" charset="0"/>
              </a:rPr>
            </a:br>
            <a:r>
              <a:rPr lang="fr-FR"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Word</a:t>
            </a:r>
            <a:r>
              <a:rPr lang="fr-FR"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 un programme de traitement de texte </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286D2179-9C29-2845-1408-0DDA1CC9D4B8}"/>
              </a:ext>
            </a:extLst>
          </p:cNvPr>
          <p:cNvSpPr>
            <a:spLocks noGrp="1"/>
          </p:cNvSpPr>
          <p:nvPr>
            <p:ph idx="1"/>
          </p:nvPr>
        </p:nvSpPr>
        <p:spPr>
          <a:xfrm>
            <a:off x="132522" y="1868559"/>
            <a:ext cx="12059478" cy="5350040"/>
          </a:xfrm>
        </p:spPr>
        <p:txBody>
          <a:bodyPr>
            <a:normAutofit/>
          </a:bodyPr>
          <a:lstStyle/>
          <a:p>
            <a:pPr marL="0" indent="0">
              <a:spcAft>
                <a:spcPts val="800"/>
              </a:spcAft>
              <a:buNone/>
            </a:pPr>
            <a:r>
              <a:rPr lang="fr-FR"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démarrer le logiciel Word, il faut :</a:t>
            </a:r>
          </a:p>
          <a:p>
            <a:pPr marL="0" indent="0">
              <a:spcAft>
                <a:spcPts val="800"/>
              </a:spcAft>
              <a:buNone/>
            </a:pPr>
            <a:r>
              <a:rPr lang="fr-FR"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Cliquer sur le bouton Démarrer de la barre des tâches de Windows XP ;</a:t>
            </a:r>
          </a:p>
          <a:p>
            <a:pPr marL="0" indent="0">
              <a:spcAft>
                <a:spcPts val="800"/>
              </a:spcAft>
              <a:buNone/>
            </a:pPr>
            <a:r>
              <a:rPr lang="fr-FR"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Pointer sur Tous les programmes du menu Démarrer;</a:t>
            </a:r>
          </a:p>
          <a:p>
            <a:pPr marL="0" indent="0">
              <a:spcAft>
                <a:spcPts val="800"/>
              </a:spcAft>
              <a:buNone/>
            </a:pPr>
            <a:r>
              <a:rPr lang="fr-FR"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Cliquer sur Microsoft Office Word. Apparaît alors l'écran de Microsoft Word.</a:t>
            </a:r>
          </a:p>
          <a:p>
            <a:pPr marL="0" indent="0">
              <a:buNone/>
            </a:pPr>
            <a:r>
              <a:rPr lang="fr-FR" sz="3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Word permet d’organiser et d’écrire vos documents de façon plus efficace</a:t>
            </a:r>
            <a:endParaRPr lang="fr-FR"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394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E8979-5838-6DF1-C7AF-1BC396B876FC}"/>
              </a:ext>
            </a:extLst>
          </p:cNvPr>
          <p:cNvSpPr>
            <a:spLocks noGrp="1"/>
          </p:cNvSpPr>
          <p:nvPr>
            <p:ph type="title"/>
          </p:nvPr>
        </p:nvSpPr>
        <p:spPr>
          <a:xfrm>
            <a:off x="1930316" y="213293"/>
            <a:ext cx="8911687" cy="1280890"/>
          </a:xfrm>
        </p:spPr>
        <p:txBody>
          <a:bodyPr>
            <a:normAutofit/>
          </a:bodyPr>
          <a:lstStyle/>
          <a:p>
            <a:r>
              <a:rPr lang="fr-FR" sz="4000" b="1" dirty="0">
                <a:latin typeface="Times New Roman" panose="02020603050405020304" pitchFamily="18" charset="0"/>
                <a:cs typeface="Times New Roman" panose="02020603050405020304" pitchFamily="18" charset="0"/>
              </a:rPr>
              <a:t>Créer un nouveau document</a:t>
            </a:r>
          </a:p>
        </p:txBody>
      </p:sp>
      <p:sp>
        <p:nvSpPr>
          <p:cNvPr id="5" name="Espace réservé du contenu 4">
            <a:extLst>
              <a:ext uri="{FF2B5EF4-FFF2-40B4-BE49-F238E27FC236}">
                <a16:creationId xmlns:a16="http://schemas.microsoft.com/office/drawing/2014/main" id="{0606F728-68DE-529A-C220-D39E7BDCFD0C}"/>
              </a:ext>
            </a:extLst>
          </p:cNvPr>
          <p:cNvSpPr>
            <a:spLocks noGrp="1"/>
          </p:cNvSpPr>
          <p:nvPr>
            <p:ph idx="1"/>
          </p:nvPr>
        </p:nvSpPr>
        <p:spPr>
          <a:xfrm>
            <a:off x="1349996" y="993913"/>
            <a:ext cx="10842003" cy="5300870"/>
          </a:xfrm>
        </p:spPr>
        <p:txBody>
          <a:bodyPr>
            <a:noAutofit/>
          </a:bodyPr>
          <a:lstStyle/>
          <a:p>
            <a:pPr marL="0" indent="0">
              <a:buNone/>
            </a:pPr>
            <a:r>
              <a:rPr lang="fr-FR" sz="4000" dirty="0">
                <a:latin typeface="Times New Roman" panose="02020603050405020304" pitchFamily="18" charset="0"/>
                <a:cs typeface="Times New Roman" panose="02020603050405020304" pitchFamily="18" charset="0"/>
              </a:rPr>
              <a:t>Pour créer un nouveau document.</a:t>
            </a:r>
          </a:p>
          <a:p>
            <a:pPr marL="0" indent="0">
              <a:buNone/>
            </a:pPr>
            <a:r>
              <a:rPr lang="fr-FR" sz="4000" dirty="0">
                <a:latin typeface="Times New Roman" panose="02020603050405020304" pitchFamily="18" charset="0"/>
                <a:cs typeface="Times New Roman" panose="02020603050405020304" pitchFamily="18" charset="0"/>
              </a:rPr>
              <a:t>➢ Cliquer sur </a:t>
            </a:r>
            <a:r>
              <a:rPr lang="fr-FR" sz="4000" b="1" dirty="0">
                <a:latin typeface="Times New Roman" panose="02020603050405020304" pitchFamily="18" charset="0"/>
                <a:cs typeface="Times New Roman" panose="02020603050405020304" pitchFamily="18" charset="0"/>
              </a:rPr>
              <a:t>Nouveau</a:t>
            </a:r>
            <a:r>
              <a:rPr lang="fr-FR" sz="4000" dirty="0">
                <a:latin typeface="Times New Roman" panose="02020603050405020304" pitchFamily="18" charset="0"/>
                <a:cs typeface="Times New Roman" panose="02020603050405020304" pitchFamily="18" charset="0"/>
              </a:rPr>
              <a:t> du menu Office. La boîte de dialogue </a:t>
            </a:r>
            <a:r>
              <a:rPr lang="fr-FR" sz="4000" b="1" dirty="0">
                <a:latin typeface="Times New Roman" panose="02020603050405020304" pitchFamily="18" charset="0"/>
                <a:cs typeface="Times New Roman" panose="02020603050405020304" pitchFamily="18" charset="0"/>
              </a:rPr>
              <a:t>Nouveau document </a:t>
            </a:r>
            <a:r>
              <a:rPr lang="fr-FR" sz="4000" dirty="0">
                <a:latin typeface="Times New Roman" panose="02020603050405020304" pitchFamily="18" charset="0"/>
                <a:cs typeface="Times New Roman" panose="02020603050405020304" pitchFamily="18" charset="0"/>
              </a:rPr>
              <a:t>apparaît.</a:t>
            </a:r>
          </a:p>
          <a:p>
            <a:pPr marL="0" indent="0">
              <a:buNone/>
            </a:pPr>
            <a:r>
              <a:rPr lang="fr-FR" sz="4000" dirty="0">
                <a:latin typeface="Times New Roman" panose="02020603050405020304" pitchFamily="18" charset="0"/>
                <a:cs typeface="Times New Roman" panose="02020603050405020304" pitchFamily="18" charset="0"/>
              </a:rPr>
              <a:t>➢ Sélectionner dans la liste déroulante, le modèle voulu (Word 2007 propose plusieurs modèles de document, notamment les modèles installés et les modèles Onlines).</a:t>
            </a:r>
          </a:p>
        </p:txBody>
      </p:sp>
    </p:spTree>
    <p:extLst>
      <p:ext uri="{BB962C8B-B14F-4D97-AF65-F5344CB8AC3E}">
        <p14:creationId xmlns:p14="http://schemas.microsoft.com/office/powerpoint/2010/main" val="4126914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0014D9-5E17-C31C-CAE4-2FDB8CB7B754}"/>
              </a:ext>
            </a:extLst>
          </p:cNvPr>
          <p:cNvSpPr>
            <a:spLocks noGrp="1"/>
          </p:cNvSpPr>
          <p:nvPr>
            <p:ph type="title"/>
          </p:nvPr>
        </p:nvSpPr>
        <p:spPr>
          <a:xfrm>
            <a:off x="1086678" y="1640586"/>
            <a:ext cx="10363200" cy="2891658"/>
          </a:xfrm>
        </p:spPr>
        <p:txBody>
          <a:bodyPr>
            <a:normAutofit fontScale="90000"/>
          </a:bodyPr>
          <a:lstStyle/>
          <a:p>
            <a:r>
              <a:rPr lang="fr-FR" dirty="0"/>
              <a:t>➢</a:t>
            </a:r>
            <a:r>
              <a:rPr lang="fr-FR" sz="4000" dirty="0">
                <a:latin typeface="Times New Roman" panose="02020603050405020304" pitchFamily="18" charset="0"/>
                <a:cs typeface="Times New Roman" panose="02020603050405020304" pitchFamily="18" charset="0"/>
              </a:rPr>
              <a:t>E</a:t>
            </a:r>
            <a:r>
              <a:rPr lang="fr-FR" sz="4000" b="0" i="0" dirty="0">
                <a:solidFill>
                  <a:srgbClr val="000000"/>
                </a:solidFill>
                <a:effectLst/>
                <a:latin typeface="Times New Roman" panose="02020603050405020304" pitchFamily="18" charset="0"/>
                <a:cs typeface="Times New Roman" panose="02020603050405020304" pitchFamily="18" charset="0"/>
              </a:rPr>
              <a:t>n double-cliquant sur "</a:t>
            </a:r>
            <a:r>
              <a:rPr lang="fr-FR" sz="4000" b="1" i="0" dirty="0">
                <a:solidFill>
                  <a:srgbClr val="000000"/>
                </a:solidFill>
                <a:effectLst/>
                <a:latin typeface="Times New Roman" panose="02020603050405020304" pitchFamily="18" charset="0"/>
                <a:cs typeface="Times New Roman" panose="02020603050405020304" pitchFamily="18" charset="0"/>
              </a:rPr>
              <a:t>Document vierge</a:t>
            </a:r>
            <a:r>
              <a:rPr lang="fr-FR" sz="4000" b="0" i="0" dirty="0">
                <a:solidFill>
                  <a:srgbClr val="000000"/>
                </a:solidFill>
                <a:effectLst/>
                <a:latin typeface="Times New Roman" panose="02020603050405020304" pitchFamily="18" charset="0"/>
                <a:cs typeface="Times New Roman" panose="02020603050405020304" pitchFamily="18" charset="0"/>
              </a:rPr>
              <a:t>" ou bien sur le bouton </a:t>
            </a:r>
            <a:r>
              <a:rPr lang="fr-FR" sz="4000" b="1" i="0" dirty="0">
                <a:solidFill>
                  <a:srgbClr val="000000"/>
                </a:solidFill>
                <a:effectLst/>
                <a:latin typeface="Times New Roman" panose="02020603050405020304" pitchFamily="18" charset="0"/>
                <a:cs typeface="Times New Roman" panose="02020603050405020304" pitchFamily="18" charset="0"/>
              </a:rPr>
              <a:t>Créer</a:t>
            </a:r>
            <a:r>
              <a:rPr lang="fr-FR" sz="4000" b="0" i="0" dirty="0">
                <a:solidFill>
                  <a:srgbClr val="000000"/>
                </a:solidFill>
                <a:effectLst/>
                <a:latin typeface="Times New Roman" panose="02020603050405020304" pitchFamily="18" charset="0"/>
                <a:cs typeface="Times New Roman" panose="02020603050405020304" pitchFamily="18" charset="0"/>
              </a:rPr>
              <a:t>, une page blanche est disponible. Word propose également une série de modèles préétablis qui permet de ne pas partir de zéro lorsqu’on créé un nouveau document.</a:t>
            </a:r>
            <a:br>
              <a:rPr lang="fr-FR" sz="4000" dirty="0">
                <a:latin typeface="Times New Roman" panose="02020603050405020304" pitchFamily="18" charset="0"/>
                <a:cs typeface="Times New Roman" panose="02020603050405020304" pitchFamily="18" charset="0"/>
              </a:rPr>
            </a:b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586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7A3B9EE-4D51-E519-8A8B-722B414998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8718" y="1539875"/>
            <a:ext cx="7570668" cy="377825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5307906-4A91-CA7E-F261-A0D7DFCB3B80}"/>
              </a:ext>
            </a:extLst>
          </p:cNvPr>
          <p:cNvSpPr txBox="1"/>
          <p:nvPr/>
        </p:nvSpPr>
        <p:spPr>
          <a:xfrm>
            <a:off x="3366052" y="5718208"/>
            <a:ext cx="6096000" cy="399405"/>
          </a:xfrm>
          <a:prstGeom prst="rect">
            <a:avLst/>
          </a:prstGeom>
          <a:noFill/>
        </p:spPr>
        <p:txBody>
          <a:bodyPr wrap="square">
            <a:spAutoFit/>
          </a:bodyPr>
          <a:lstStyle/>
          <a:p>
            <a:pPr marL="138430" marR="1905" indent="-6350" algn="ctr">
              <a:lnSpc>
                <a:spcPct val="107000"/>
              </a:lnSpc>
              <a:spcAft>
                <a:spcPts val="105"/>
              </a:spcAft>
            </a:pPr>
            <a:r>
              <a:rPr lang="fr-FR" sz="2000" b="1" u="sng"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Boîte de dialogue Nouveau document</a:t>
            </a:r>
            <a:r>
              <a:rPr lang="fr-FR" sz="2000" b="1" u="sng" kern="100" dirty="0">
                <a:solidFill>
                  <a:srgbClr val="000000"/>
                </a:solidFill>
                <a:effectLst/>
                <a:latin typeface="Times New Roman" panose="02020603050405020304" pitchFamily="18" charset="0"/>
                <a:ea typeface="Times New Roman" panose="02020603050405020304" pitchFamily="18" charset="0"/>
              </a:rPr>
              <a:t> </a:t>
            </a:r>
            <a:endParaRPr lang="fr-FR" b="1" u="sng" kern="1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0481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E0987-060D-DDBD-2801-D976736059FD}"/>
              </a:ext>
            </a:extLst>
          </p:cNvPr>
          <p:cNvSpPr>
            <a:spLocks noGrp="1"/>
          </p:cNvSpPr>
          <p:nvPr>
            <p:ph type="title"/>
          </p:nvPr>
        </p:nvSpPr>
        <p:spPr>
          <a:xfrm>
            <a:off x="1457739" y="372318"/>
            <a:ext cx="10734261" cy="4888794"/>
          </a:xfrm>
        </p:spPr>
        <p:txBody>
          <a:bodyPr>
            <a:normAutofit fontScale="90000"/>
          </a:bodyPr>
          <a:lstStyle/>
          <a:p>
            <a:r>
              <a:rPr lang="fr-FR" sz="4400" b="1" dirty="0">
                <a:latin typeface="Times New Roman" panose="02020603050405020304" pitchFamily="18" charset="0"/>
                <a:cs typeface="Times New Roman" panose="02020603050405020304" pitchFamily="18" charset="0"/>
              </a:rPr>
              <a:t>Obtenir un aperçu avant impression d'un document</a:t>
            </a:r>
            <a:br>
              <a:rPr lang="fr-FR" dirty="0"/>
            </a:br>
            <a:r>
              <a:rPr lang="fr-FR" sz="4000" dirty="0">
                <a:latin typeface="Times New Roman" panose="02020603050405020304" pitchFamily="18" charset="0"/>
                <a:cs typeface="Times New Roman" panose="02020603050405020304" pitchFamily="18" charset="0"/>
              </a:rPr>
              <a:t>Vous pouvez utiliser la fonction </a:t>
            </a:r>
            <a:r>
              <a:rPr lang="fr-FR" sz="4000" b="1" dirty="0">
                <a:latin typeface="Times New Roman" panose="02020603050405020304" pitchFamily="18" charset="0"/>
                <a:cs typeface="Times New Roman" panose="02020603050405020304" pitchFamily="18" charset="0"/>
              </a:rPr>
              <a:t>Aperçu avant impression </a:t>
            </a:r>
            <a:r>
              <a:rPr lang="fr-FR" sz="4000" dirty="0">
                <a:latin typeface="Times New Roman" panose="02020603050405020304" pitchFamily="18" charset="0"/>
                <a:cs typeface="Times New Roman" panose="02020603050405020304" pitchFamily="18" charset="0"/>
              </a:rPr>
              <a:t>pour voir comment se présentera votre</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document une fois imprimé, cette fonction vous permet de vous assurer que le document s'imprimera</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bien comme vous le voulez.</a:t>
            </a:r>
          </a:p>
        </p:txBody>
      </p:sp>
    </p:spTree>
    <p:extLst>
      <p:ext uri="{BB962C8B-B14F-4D97-AF65-F5344CB8AC3E}">
        <p14:creationId xmlns:p14="http://schemas.microsoft.com/office/powerpoint/2010/main" val="283467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A1707-2FFC-C452-1A38-26A6819F2AEA}"/>
              </a:ext>
            </a:extLst>
          </p:cNvPr>
          <p:cNvSpPr>
            <a:spLocks noGrp="1"/>
          </p:cNvSpPr>
          <p:nvPr>
            <p:ph type="title"/>
          </p:nvPr>
        </p:nvSpPr>
        <p:spPr>
          <a:xfrm>
            <a:off x="1577009" y="312055"/>
            <a:ext cx="10402955" cy="6233890"/>
          </a:xfrm>
        </p:spPr>
        <p:txBody>
          <a:bodyPr>
            <a:normAutofit/>
          </a:bodyPr>
          <a:lstStyle/>
          <a:p>
            <a:r>
              <a:rPr lang="fr-FR" sz="4000" dirty="0">
                <a:latin typeface="Times New Roman" panose="02020603050405020304" pitchFamily="18" charset="0"/>
                <a:cs typeface="Times New Roman" panose="02020603050405020304" pitchFamily="18" charset="0"/>
              </a:rPr>
              <a:t>➢ Cliquer sur le bouton </a:t>
            </a:r>
            <a:r>
              <a:rPr lang="fr-FR" sz="4000" b="1" dirty="0">
                <a:latin typeface="Times New Roman" panose="02020603050405020304" pitchFamily="18" charset="0"/>
                <a:cs typeface="Times New Roman" panose="02020603050405020304" pitchFamily="18" charset="0"/>
              </a:rPr>
              <a:t>Office</a:t>
            </a:r>
            <a:r>
              <a:rPr lang="fr-FR" sz="4000" dirty="0">
                <a:latin typeface="Times New Roman" panose="02020603050405020304" pitchFamily="18" charset="0"/>
                <a:cs typeface="Times New Roman" panose="02020603050405020304" pitchFamily="18" charset="0"/>
              </a:rPr>
              <a:t>, dans le menu Office pointer sur </a:t>
            </a:r>
            <a:r>
              <a:rPr lang="fr-FR" sz="4000" b="1" dirty="0">
                <a:latin typeface="Times New Roman" panose="02020603050405020304" pitchFamily="18" charset="0"/>
                <a:cs typeface="Times New Roman" panose="02020603050405020304" pitchFamily="18" charset="0"/>
              </a:rPr>
              <a:t>Imprimer</a:t>
            </a:r>
            <a:r>
              <a:rPr lang="fr-FR" sz="4000" dirty="0">
                <a:latin typeface="Times New Roman" panose="02020603050405020304" pitchFamily="18" charset="0"/>
                <a:cs typeface="Times New Roman" panose="02020603050405020304" pitchFamily="18" charset="0"/>
              </a:rPr>
              <a:t>, un sous menu s’ouvre,</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cliquer sur </a:t>
            </a:r>
            <a:r>
              <a:rPr lang="fr-FR" sz="4000" b="1" dirty="0">
                <a:latin typeface="Times New Roman" panose="02020603050405020304" pitchFamily="18" charset="0"/>
                <a:cs typeface="Times New Roman" panose="02020603050405020304" pitchFamily="18" charset="0"/>
              </a:rPr>
              <a:t>Aperçu avant impression</a:t>
            </a:r>
            <a:r>
              <a:rPr lang="fr-FR" sz="4000" dirty="0">
                <a:latin typeface="Times New Roman" panose="02020603050405020304" pitchFamily="18" charset="0"/>
                <a:cs typeface="Times New Roman" panose="02020603050405020304" pitchFamily="18" charset="0"/>
              </a:rPr>
              <a:t>, la fenêtre d’aperçu avant impression apparaît.</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 Si le document comporte plusieurs pages, vous pouvez utiliser la barre de défilement pour voir</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les autres pages, ou les deux boutons du groupe Aperçu (Page suivante et page précédente) ;</a:t>
            </a:r>
          </a:p>
        </p:txBody>
      </p:sp>
    </p:spTree>
    <p:extLst>
      <p:ext uri="{BB962C8B-B14F-4D97-AF65-F5344CB8AC3E}">
        <p14:creationId xmlns:p14="http://schemas.microsoft.com/office/powerpoint/2010/main" val="4289502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DAEE773-8800-DD54-4E3C-2C5FAFFBA353}"/>
              </a:ext>
            </a:extLst>
          </p:cNvPr>
          <p:cNvSpPr>
            <a:spLocks noGrp="1"/>
          </p:cNvSpPr>
          <p:nvPr>
            <p:ph idx="1"/>
          </p:nvPr>
        </p:nvSpPr>
        <p:spPr>
          <a:xfrm>
            <a:off x="1656521" y="304800"/>
            <a:ext cx="10442713" cy="6553200"/>
          </a:xfrm>
        </p:spPr>
        <p:txBody>
          <a:bodyPr>
            <a:noAutofit/>
          </a:bodyPr>
          <a:lstStyle/>
          <a:p>
            <a:pPr>
              <a:buFont typeface="Wingdings" panose="05000000000000000000" pitchFamily="2" charset="2"/>
              <a:buChar char="Ø"/>
            </a:pPr>
            <a:r>
              <a:rPr lang="fr-FR" sz="4000" dirty="0">
                <a:latin typeface="Times New Roman" panose="02020603050405020304" pitchFamily="18" charset="0"/>
                <a:cs typeface="Times New Roman" panose="02020603050405020304" pitchFamily="18" charset="0"/>
              </a:rPr>
              <a:t>Pour agrandir la page, placer le pointeur de la souris dessus. Celui-ci prend alors la forme d’une loupe, cliquer sur la page, Une version agrandie du document s'affiche.</a:t>
            </a:r>
          </a:p>
          <a:p>
            <a:pPr>
              <a:buFont typeface="Wingdings" panose="05000000000000000000" pitchFamily="2" charset="2"/>
              <a:buChar char="Ø"/>
            </a:pPr>
            <a:r>
              <a:rPr lang="fr-FR" sz="4000" dirty="0">
                <a:latin typeface="Times New Roman" panose="02020603050405020304" pitchFamily="18" charset="0"/>
                <a:cs typeface="Times New Roman" panose="02020603050405020304" pitchFamily="18" charset="0"/>
              </a:rPr>
              <a:t> Pour faire réapparaître la page entière, cliquer n’importe où dans cette page ;</a:t>
            </a:r>
          </a:p>
          <a:p>
            <a:pPr>
              <a:buFont typeface="Wingdings" panose="05000000000000000000" pitchFamily="2" charset="2"/>
              <a:buChar char="Ø"/>
            </a:pPr>
            <a:r>
              <a:rPr lang="fr-FR" sz="4000" dirty="0">
                <a:latin typeface="Times New Roman" panose="02020603050405020304" pitchFamily="18" charset="0"/>
                <a:cs typeface="Times New Roman" panose="02020603050405020304" pitchFamily="18" charset="0"/>
              </a:rPr>
              <a:t> Pour fermer cette fenêtre, cliquer sur le bouton </a:t>
            </a:r>
            <a:r>
              <a:rPr lang="fr-FR" sz="4000" b="1" dirty="0">
                <a:latin typeface="Times New Roman" panose="02020603050405020304" pitchFamily="18" charset="0"/>
                <a:cs typeface="Times New Roman" panose="02020603050405020304" pitchFamily="18" charset="0"/>
              </a:rPr>
              <a:t>Fermer l’aperçu avant impression.</a:t>
            </a:r>
          </a:p>
        </p:txBody>
      </p:sp>
    </p:spTree>
    <p:extLst>
      <p:ext uri="{BB962C8B-B14F-4D97-AF65-F5344CB8AC3E}">
        <p14:creationId xmlns:p14="http://schemas.microsoft.com/office/powerpoint/2010/main" val="1127733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58DBB-3929-A3FC-3D77-B48A5561CDA1}"/>
              </a:ext>
            </a:extLst>
          </p:cNvPr>
          <p:cNvSpPr>
            <a:spLocks noGrp="1"/>
          </p:cNvSpPr>
          <p:nvPr>
            <p:ph type="title"/>
          </p:nvPr>
        </p:nvSpPr>
        <p:spPr>
          <a:xfrm>
            <a:off x="1864056" y="0"/>
            <a:ext cx="8911687" cy="887896"/>
          </a:xfrm>
        </p:spPr>
        <p:txBody>
          <a:bodyPr>
            <a:normAutofit/>
          </a:bodyPr>
          <a:lstStyle/>
          <a:p>
            <a:r>
              <a:rPr lang="fr-FR" sz="4400" b="1" dirty="0">
                <a:latin typeface="Times New Roman" panose="02020603050405020304" pitchFamily="18" charset="0"/>
                <a:cs typeface="Times New Roman" panose="02020603050405020304" pitchFamily="18" charset="0"/>
              </a:rPr>
              <a:t>Imprimer un document</a:t>
            </a:r>
          </a:p>
        </p:txBody>
      </p:sp>
      <p:sp>
        <p:nvSpPr>
          <p:cNvPr id="3" name="Espace réservé du contenu 2">
            <a:extLst>
              <a:ext uri="{FF2B5EF4-FFF2-40B4-BE49-F238E27FC236}">
                <a16:creationId xmlns:a16="http://schemas.microsoft.com/office/drawing/2014/main" id="{0107F0D6-60E5-B120-09ED-B9187255442B}"/>
              </a:ext>
            </a:extLst>
          </p:cNvPr>
          <p:cNvSpPr>
            <a:spLocks noGrp="1"/>
          </p:cNvSpPr>
          <p:nvPr>
            <p:ph idx="1"/>
          </p:nvPr>
        </p:nvSpPr>
        <p:spPr>
          <a:xfrm>
            <a:off x="555203" y="901149"/>
            <a:ext cx="11529391" cy="5970104"/>
          </a:xfrm>
        </p:spPr>
        <p:txBody>
          <a:bodyPr>
            <a:noAutofit/>
          </a:bodyPr>
          <a:lstStyle/>
          <a:p>
            <a:pPr marL="0" indent="0">
              <a:buNone/>
            </a:pPr>
            <a:r>
              <a:rPr lang="fr-FR" sz="4000" dirty="0">
                <a:latin typeface="Times New Roman" panose="02020603050405020304" pitchFamily="18" charset="0"/>
                <a:cs typeface="Times New Roman" panose="02020603050405020304" pitchFamily="18" charset="0"/>
              </a:rPr>
              <a:t>Vous pouvez sortir une version papier du document affiché à l'écran.</a:t>
            </a:r>
          </a:p>
          <a:p>
            <a:pPr marL="0" indent="0">
              <a:buNone/>
            </a:pPr>
            <a:r>
              <a:rPr lang="fr-FR" sz="4000" dirty="0">
                <a:latin typeface="Times New Roman" panose="02020603050405020304" pitchFamily="18" charset="0"/>
                <a:cs typeface="Times New Roman" panose="02020603050405020304" pitchFamily="18" charset="0"/>
              </a:rPr>
              <a:t>Cliquez n'importe où dans le document à imprimer. Pour n'imprimer qu’un bloc de texte sélectionnez-le ;</a:t>
            </a:r>
          </a:p>
          <a:p>
            <a:pPr marL="0" indent="0">
              <a:buNone/>
            </a:pPr>
            <a:r>
              <a:rPr lang="fr-FR" sz="4000" dirty="0">
                <a:latin typeface="Times New Roman" panose="02020603050405020304" pitchFamily="18" charset="0"/>
                <a:cs typeface="Times New Roman" panose="02020603050405020304" pitchFamily="18" charset="0"/>
              </a:rPr>
              <a:t>➢ Cliquer sur le bouton </a:t>
            </a:r>
            <a:r>
              <a:rPr lang="fr-FR" sz="4000" b="1" dirty="0">
                <a:latin typeface="Times New Roman" panose="02020603050405020304" pitchFamily="18" charset="0"/>
                <a:cs typeface="Times New Roman" panose="02020603050405020304" pitchFamily="18" charset="0"/>
              </a:rPr>
              <a:t>Office</a:t>
            </a:r>
            <a:r>
              <a:rPr lang="fr-FR" sz="4000" dirty="0">
                <a:latin typeface="Times New Roman" panose="02020603050405020304" pitchFamily="18" charset="0"/>
                <a:cs typeface="Times New Roman" panose="02020603050405020304" pitchFamily="18" charset="0"/>
              </a:rPr>
              <a:t>, dans le menu Office pointer sur </a:t>
            </a:r>
            <a:r>
              <a:rPr lang="fr-FR" sz="4000" b="1" dirty="0">
                <a:latin typeface="Times New Roman" panose="02020603050405020304" pitchFamily="18" charset="0"/>
                <a:cs typeface="Times New Roman" panose="02020603050405020304" pitchFamily="18" charset="0"/>
              </a:rPr>
              <a:t>Imprimer</a:t>
            </a:r>
            <a:r>
              <a:rPr lang="fr-FR" sz="4000" dirty="0">
                <a:latin typeface="Times New Roman" panose="02020603050405020304" pitchFamily="18" charset="0"/>
                <a:cs typeface="Times New Roman" panose="02020603050405020304" pitchFamily="18" charset="0"/>
              </a:rPr>
              <a:t> ;</a:t>
            </a:r>
          </a:p>
          <a:p>
            <a:pPr marL="0" indent="0">
              <a:buNone/>
            </a:pPr>
            <a:r>
              <a:rPr lang="fr-FR" sz="4000" dirty="0">
                <a:latin typeface="Times New Roman" panose="02020603050405020304" pitchFamily="18" charset="0"/>
                <a:cs typeface="Times New Roman" panose="02020603050405020304" pitchFamily="18" charset="0"/>
              </a:rPr>
              <a:t>➢ Cliquer sur </a:t>
            </a:r>
            <a:r>
              <a:rPr lang="fr-FR" sz="4000" b="1" dirty="0">
                <a:latin typeface="Times New Roman" panose="02020603050405020304" pitchFamily="18" charset="0"/>
                <a:cs typeface="Times New Roman" panose="02020603050405020304" pitchFamily="18" charset="0"/>
              </a:rPr>
              <a:t>Imprimer</a:t>
            </a:r>
            <a:r>
              <a:rPr lang="fr-FR" sz="4000" dirty="0">
                <a:latin typeface="Times New Roman" panose="02020603050405020304" pitchFamily="18" charset="0"/>
                <a:cs typeface="Times New Roman" panose="02020603050405020304" pitchFamily="18" charset="0"/>
              </a:rPr>
              <a:t>. La boîte de dialogue Imprimer apparaît ;</a:t>
            </a:r>
          </a:p>
        </p:txBody>
      </p:sp>
    </p:spTree>
    <p:extLst>
      <p:ext uri="{BB962C8B-B14F-4D97-AF65-F5344CB8AC3E}">
        <p14:creationId xmlns:p14="http://schemas.microsoft.com/office/powerpoint/2010/main" val="965532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A5246A-18F0-3C5F-5978-B295B21B4280}"/>
              </a:ext>
            </a:extLst>
          </p:cNvPr>
          <p:cNvSpPr>
            <a:spLocks noGrp="1"/>
          </p:cNvSpPr>
          <p:nvPr>
            <p:ph idx="1"/>
          </p:nvPr>
        </p:nvSpPr>
        <p:spPr>
          <a:xfrm>
            <a:off x="1616766" y="622852"/>
            <a:ext cx="10349948" cy="2637184"/>
          </a:xfrm>
        </p:spPr>
        <p:txBody>
          <a:bodyPr>
            <a:noAutofit/>
          </a:bodyPr>
          <a:lstStyle/>
          <a:p>
            <a:pPr marL="0" indent="0">
              <a:buNone/>
            </a:pPr>
            <a:r>
              <a:rPr lang="fr-FR" sz="4000" dirty="0">
                <a:latin typeface="Times New Roman" panose="02020603050405020304" pitchFamily="18" charset="0"/>
                <a:cs typeface="Times New Roman" panose="02020603050405020304" pitchFamily="18" charset="0"/>
              </a:rPr>
              <a:t>Le bouton Impression rapide permet d’envoyer le document directement à l’imprimante sans</a:t>
            </a:r>
          </a:p>
          <a:p>
            <a:pPr marL="0" indent="0">
              <a:buNone/>
            </a:pPr>
            <a:r>
              <a:rPr lang="fr-FR" sz="4000" dirty="0">
                <a:latin typeface="Times New Roman" panose="02020603050405020304" pitchFamily="18" charset="0"/>
                <a:cs typeface="Times New Roman" panose="02020603050405020304" pitchFamily="18" charset="0"/>
              </a:rPr>
              <a:t>apporter de modifications.</a:t>
            </a:r>
          </a:p>
          <a:p>
            <a:pPr marL="0" indent="0">
              <a:buNone/>
            </a:pPr>
            <a:br>
              <a:rPr lang="fr-FR" sz="6600" dirty="0"/>
            </a:b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959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B5722B8-C6CB-9D81-2DDE-AC603D5E1DEA}"/>
              </a:ext>
            </a:extLst>
          </p:cNvPr>
          <p:cNvSpPr>
            <a:spLocks noGrp="1"/>
          </p:cNvSpPr>
          <p:nvPr>
            <p:ph idx="1"/>
          </p:nvPr>
        </p:nvSpPr>
        <p:spPr>
          <a:xfrm>
            <a:off x="1311965" y="185530"/>
            <a:ext cx="10588487" cy="5725692"/>
          </a:xfrm>
        </p:spPr>
        <p:txBody>
          <a:bodyPr>
            <a:normAutofit/>
          </a:bodyPr>
          <a:lstStyle/>
          <a:p>
            <a:pPr marL="0" indent="0">
              <a:buNone/>
            </a:pPr>
            <a:r>
              <a:rPr lang="fr-FR" sz="4000" dirty="0">
                <a:solidFill>
                  <a:schemeClr val="tx1"/>
                </a:solidFill>
                <a:latin typeface="Times New Roman" panose="02020603050405020304" pitchFamily="18" charset="0"/>
                <a:cs typeface="Times New Roman" panose="02020603050405020304" pitchFamily="18" charset="0"/>
              </a:rPr>
              <a:t>➢ Cliquer sur l'option d'impression souhaitée dans la zone Etendue de page :</a:t>
            </a:r>
          </a:p>
          <a:p>
            <a:pPr marL="0" indent="0">
              <a:buNone/>
            </a:pPr>
            <a:r>
              <a:rPr lang="fr-FR" sz="4000" dirty="0">
                <a:solidFill>
                  <a:schemeClr val="tx1"/>
                </a:solidFill>
                <a:latin typeface="Times New Roman" panose="02020603050405020304" pitchFamily="18" charset="0"/>
                <a:cs typeface="Times New Roman" panose="02020603050405020304" pitchFamily="18" charset="0"/>
              </a:rPr>
              <a:t>   Tous : imprime toutes les pages du document ;</a:t>
            </a:r>
            <a:br>
              <a:rPr lang="fr-FR" sz="4000" dirty="0">
                <a:solidFill>
                  <a:schemeClr val="tx1"/>
                </a:solidFill>
                <a:latin typeface="Times New Roman" panose="02020603050405020304" pitchFamily="18" charset="0"/>
                <a:cs typeface="Times New Roman" panose="02020603050405020304" pitchFamily="18" charset="0"/>
              </a:rPr>
            </a:br>
            <a:r>
              <a:rPr lang="fr-FR" sz="4000" dirty="0">
                <a:solidFill>
                  <a:schemeClr val="tx1"/>
                </a:solidFill>
                <a:latin typeface="Times New Roman" panose="02020603050405020304" pitchFamily="18" charset="0"/>
                <a:cs typeface="Times New Roman" panose="02020603050405020304" pitchFamily="18" charset="0"/>
              </a:rPr>
              <a:t>   Page en cours : imprime la page où </a:t>
            </a:r>
            <a:r>
              <a:rPr lang="fr-FR" sz="4000">
                <a:solidFill>
                  <a:schemeClr val="tx1"/>
                </a:solidFill>
                <a:latin typeface="Times New Roman" panose="02020603050405020304" pitchFamily="18" charset="0"/>
                <a:cs typeface="Times New Roman" panose="02020603050405020304" pitchFamily="18" charset="0"/>
              </a:rPr>
              <a:t>se trouve le              </a:t>
            </a:r>
            <a:r>
              <a:rPr lang="fr-FR" sz="4000" dirty="0">
                <a:solidFill>
                  <a:schemeClr val="tx1"/>
                </a:solidFill>
                <a:latin typeface="Times New Roman" panose="02020603050405020304" pitchFamily="18" charset="0"/>
                <a:cs typeface="Times New Roman" panose="02020603050405020304" pitchFamily="18" charset="0"/>
              </a:rPr>
              <a:t>point d’insertion ;</a:t>
            </a:r>
            <a:br>
              <a:rPr lang="fr-FR" sz="4000" dirty="0">
                <a:solidFill>
                  <a:schemeClr val="tx1"/>
                </a:solidFill>
                <a:latin typeface="Times New Roman" panose="02020603050405020304" pitchFamily="18" charset="0"/>
                <a:cs typeface="Times New Roman" panose="02020603050405020304" pitchFamily="18" charset="0"/>
              </a:rPr>
            </a:br>
            <a:r>
              <a:rPr lang="fr-FR" sz="4000" dirty="0">
                <a:solidFill>
                  <a:schemeClr val="tx1"/>
                </a:solidFill>
                <a:latin typeface="Times New Roman" panose="02020603050405020304" pitchFamily="18" charset="0"/>
                <a:cs typeface="Times New Roman" panose="02020603050405020304" pitchFamily="18" charset="0"/>
              </a:rPr>
              <a:t>   Pages : imprime les pages spécifiées ;</a:t>
            </a:r>
          </a:p>
          <a:p>
            <a:pPr marL="138430" marR="14605" indent="0" algn="just">
              <a:lnSpc>
                <a:spcPct val="112000"/>
              </a:lnSpc>
              <a:spcAft>
                <a:spcPts val="60"/>
              </a:spcAft>
              <a:buNone/>
            </a:pPr>
            <a:r>
              <a:rPr lang="fr-FR" sz="4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Sélection : imprime le texte sélectionné ; </a:t>
            </a:r>
          </a:p>
          <a:p>
            <a:pPr marL="0" indent="0">
              <a:buNone/>
            </a:pP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Cliquer sur </a:t>
            </a:r>
            <a:r>
              <a:rPr lang="fr-FR" sz="4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Ok</a:t>
            </a:r>
            <a:r>
              <a:rPr lang="fr-FR"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pour lancer l’impression</a:t>
            </a:r>
            <a:endParaRPr lang="fr-FR"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080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mment imprimer un texte sous word 2003">
            <a:extLst>
              <a:ext uri="{FF2B5EF4-FFF2-40B4-BE49-F238E27FC236}">
                <a16:creationId xmlns:a16="http://schemas.microsoft.com/office/drawing/2014/main" id="{8CF7B61C-DAF4-C22D-5A69-F15E14E92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904" y="1154180"/>
            <a:ext cx="6788633" cy="42129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B1CB4E1B-11A2-B117-D322-51253444AFE3}"/>
              </a:ext>
            </a:extLst>
          </p:cNvPr>
          <p:cNvSpPr txBox="1"/>
          <p:nvPr/>
        </p:nvSpPr>
        <p:spPr>
          <a:xfrm>
            <a:off x="3157537" y="5519442"/>
            <a:ext cx="6096000" cy="399405"/>
          </a:xfrm>
          <a:prstGeom prst="rect">
            <a:avLst/>
          </a:prstGeom>
          <a:noFill/>
        </p:spPr>
        <p:txBody>
          <a:bodyPr wrap="square">
            <a:spAutoFit/>
          </a:bodyPr>
          <a:lstStyle/>
          <a:p>
            <a:pPr marL="154305" marR="2321560" indent="-6350" algn="r">
              <a:lnSpc>
                <a:spcPct val="107000"/>
              </a:lnSpc>
              <a:spcAft>
                <a:spcPts val="60"/>
              </a:spcAft>
            </a:pPr>
            <a:r>
              <a:rPr lang="fr-FR" sz="2000" b="1" u="sng"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Boîte de dialogue Imprimer</a:t>
            </a:r>
            <a:r>
              <a:rPr lang="fr-FR" sz="2000" b="1" u="sng" kern="100" dirty="0">
                <a:solidFill>
                  <a:srgbClr val="000000"/>
                </a:solidFill>
                <a:effectLst/>
                <a:latin typeface="Times New Roman" panose="02020603050405020304" pitchFamily="18" charset="0"/>
                <a:ea typeface="Times New Roman" panose="02020603050405020304" pitchFamily="18" charset="0"/>
              </a:rPr>
              <a:t> </a:t>
            </a:r>
            <a:endParaRPr lang="fr-FR" b="1" u="sng" kern="1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592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ancement de Word via le menu Démarrer">
            <a:extLst>
              <a:ext uri="{FF2B5EF4-FFF2-40B4-BE49-F238E27FC236}">
                <a16:creationId xmlns:a16="http://schemas.microsoft.com/office/drawing/2014/main" id="{C75E978A-4F12-060F-4400-07F417A2D7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4035" y="447261"/>
            <a:ext cx="10243930" cy="5963478"/>
          </a:xfrm>
          <a:prstGeom prst="rect">
            <a:avLst/>
          </a:prstGeom>
          <a:noFill/>
          <a:ln>
            <a:noFill/>
          </a:ln>
        </p:spPr>
      </p:pic>
    </p:spTree>
    <p:extLst>
      <p:ext uri="{BB962C8B-B14F-4D97-AF65-F5344CB8AC3E}">
        <p14:creationId xmlns:p14="http://schemas.microsoft.com/office/powerpoint/2010/main" val="119934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8169E-2239-263E-D501-58C1700C9460}"/>
              </a:ext>
            </a:extLst>
          </p:cNvPr>
          <p:cNvSpPr>
            <a:spLocks noGrp="1"/>
          </p:cNvSpPr>
          <p:nvPr>
            <p:ph type="title"/>
          </p:nvPr>
        </p:nvSpPr>
        <p:spPr>
          <a:xfrm>
            <a:off x="465299" y="437321"/>
            <a:ext cx="9937658" cy="816637"/>
          </a:xfrm>
        </p:spPr>
        <p:txBody>
          <a:bodyPr>
            <a:normAutofit/>
          </a:bodyPr>
          <a:lstStyle/>
          <a:p>
            <a:r>
              <a:rPr lang="fr-FR" b="1" dirty="0">
                <a:effectLst/>
                <a:latin typeface="Times New Roman" panose="02020603050405020304" pitchFamily="18" charset="0"/>
                <a:ea typeface="Calibri" panose="020F0502020204030204" pitchFamily="34" charset="0"/>
                <a:cs typeface="Times New Roman" panose="02020603050405020304" pitchFamily="18" charset="0"/>
              </a:rPr>
              <a:t>La fenêtre de l’application</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1A6819A2-3A7C-36C9-878A-E43BAD33208A}"/>
              </a:ext>
            </a:extLst>
          </p:cNvPr>
          <p:cNvSpPr>
            <a:spLocks noGrp="1"/>
          </p:cNvSpPr>
          <p:nvPr>
            <p:ph idx="1"/>
          </p:nvPr>
        </p:nvSpPr>
        <p:spPr>
          <a:xfrm>
            <a:off x="119270" y="2114550"/>
            <a:ext cx="12072730" cy="1794842"/>
          </a:xfrm>
        </p:spPr>
        <p:txBody>
          <a:bodyPr/>
          <a:lstStyle/>
          <a:p>
            <a:pPr marL="0" indent="0">
              <a:buNone/>
            </a:pPr>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Pour la meilleure utilisation de Word, vous devez comprendre son interface, c'est-à-dire, les différents éléments qui composent la fenêtre de l'application</a:t>
            </a:r>
          </a:p>
          <a:p>
            <a:endParaRPr lang="fr-FR" dirty="0"/>
          </a:p>
        </p:txBody>
      </p:sp>
    </p:spTree>
    <p:extLst>
      <p:ext uri="{BB962C8B-B14F-4D97-AF65-F5344CB8AC3E}">
        <p14:creationId xmlns:p14="http://schemas.microsoft.com/office/powerpoint/2010/main" val="68913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ours Word 2010 initiation: C - Les fenêtres | Tutoriels informatiques et  gestion en ligne">
            <a:extLst>
              <a:ext uri="{FF2B5EF4-FFF2-40B4-BE49-F238E27FC236}">
                <a16:creationId xmlns:a16="http://schemas.microsoft.com/office/drawing/2014/main" id="{16E5548F-38E4-CA75-C995-977BC7A5FA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895" y="606047"/>
            <a:ext cx="9004209" cy="5645906"/>
          </a:xfrm>
          <a:prstGeom prst="rect">
            <a:avLst/>
          </a:prstGeom>
          <a:noFill/>
          <a:ln>
            <a:noFill/>
          </a:ln>
        </p:spPr>
      </p:pic>
    </p:spTree>
    <p:extLst>
      <p:ext uri="{BB962C8B-B14F-4D97-AF65-F5344CB8AC3E}">
        <p14:creationId xmlns:p14="http://schemas.microsoft.com/office/powerpoint/2010/main" val="127927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2B991-6A4F-2922-5079-3B3E44DBF1A5}"/>
              </a:ext>
            </a:extLst>
          </p:cNvPr>
          <p:cNvSpPr>
            <a:spLocks noGrp="1"/>
          </p:cNvSpPr>
          <p:nvPr>
            <p:ph type="title"/>
          </p:nvPr>
        </p:nvSpPr>
        <p:spPr>
          <a:xfrm>
            <a:off x="874642" y="320261"/>
            <a:ext cx="8478873" cy="832678"/>
          </a:xfrm>
        </p:spPr>
        <p:txBody>
          <a:bodyPr>
            <a:normAutofit fontScale="90000"/>
          </a:bodyPr>
          <a:lstStyle/>
          <a:p>
            <a:r>
              <a:rPr lang="fr-FR" b="1" kern="100" dirty="0">
                <a:effectLst/>
                <a:latin typeface="Times New Roman" panose="02020603050405020304" pitchFamily="18" charset="0"/>
                <a:ea typeface="Calibri" panose="020F0502020204030204" pitchFamily="34" charset="0"/>
                <a:cs typeface="Times New Roman" panose="02020603050405020304" pitchFamily="18" charset="0"/>
              </a:rPr>
              <a:t>La barre d'outils (Accès rapide)</a:t>
            </a:r>
            <a:br>
              <a:rPr lang="fr-FR"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F623620-97CE-8153-8871-46652897F5EB}"/>
              </a:ext>
            </a:extLst>
          </p:cNvPr>
          <p:cNvSpPr>
            <a:spLocks noGrp="1"/>
          </p:cNvSpPr>
          <p:nvPr>
            <p:ph idx="1"/>
          </p:nvPr>
        </p:nvSpPr>
        <p:spPr>
          <a:xfrm>
            <a:off x="543970" y="1362765"/>
            <a:ext cx="11117101" cy="4642678"/>
          </a:xfrm>
        </p:spPr>
        <p:txBody>
          <a:bodyPr/>
          <a:lstStyle/>
          <a:p>
            <a:r>
              <a:rPr lang="fr-FR" sz="3600" kern="100" dirty="0">
                <a:effectLst/>
                <a:latin typeface="Times New Roman" panose="02020603050405020304" pitchFamily="18" charset="0"/>
                <a:ea typeface="Calibri" panose="020F0502020204030204" pitchFamily="34" charset="0"/>
                <a:cs typeface="Times New Roman" panose="02020603050405020304" pitchFamily="18" charset="0"/>
              </a:rPr>
              <a:t>Initialement Word n’affiche qu’une seule barre d’outils : Barre d’outils Accès rapide qui se trouve en haut de l'écran à gauche. Elle permet d’accéder rapidement aux outils que vous utilisez fréquemment</a:t>
            </a:r>
          </a:p>
          <a:p>
            <a:endParaRPr lang="fr-FR" dirty="0"/>
          </a:p>
        </p:txBody>
      </p:sp>
      <p:pic>
        <p:nvPicPr>
          <p:cNvPr id="4" name="Image 3" descr="Word – Partie 1 – CQP Réceptionniste Centhor">
            <a:extLst>
              <a:ext uri="{FF2B5EF4-FFF2-40B4-BE49-F238E27FC236}">
                <a16:creationId xmlns:a16="http://schemas.microsoft.com/office/drawing/2014/main" id="{0A05EA16-80F0-FACE-74DC-EE342B3B2C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2730" y="4518991"/>
            <a:ext cx="3299583" cy="1729409"/>
          </a:xfrm>
          <a:prstGeom prst="rect">
            <a:avLst/>
          </a:prstGeom>
          <a:noFill/>
          <a:ln>
            <a:noFill/>
          </a:ln>
        </p:spPr>
      </p:pic>
      <p:sp>
        <p:nvSpPr>
          <p:cNvPr id="6" name="ZoneTexte 5">
            <a:extLst>
              <a:ext uri="{FF2B5EF4-FFF2-40B4-BE49-F238E27FC236}">
                <a16:creationId xmlns:a16="http://schemas.microsoft.com/office/drawing/2014/main" id="{772D9CCE-5B99-91DE-FCDE-EF034C3D0D94}"/>
              </a:ext>
            </a:extLst>
          </p:cNvPr>
          <p:cNvSpPr txBox="1"/>
          <p:nvPr/>
        </p:nvSpPr>
        <p:spPr>
          <a:xfrm>
            <a:off x="3964160" y="6215269"/>
            <a:ext cx="4263679" cy="369332"/>
          </a:xfrm>
          <a:prstGeom prst="rect">
            <a:avLst/>
          </a:prstGeom>
          <a:noFill/>
        </p:spPr>
        <p:txBody>
          <a:bodyPr wrap="square">
            <a:spAutoFit/>
          </a:bodyPr>
          <a:lstStyle/>
          <a:p>
            <a:r>
              <a:rPr lang="fr-FR" sz="1800" b="1" dirty="0">
                <a:solidFill>
                  <a:srgbClr val="000000"/>
                </a:solidFill>
                <a:effectLst/>
                <a:latin typeface="Times New Roman" panose="02020603050405020304" pitchFamily="18" charset="0"/>
                <a:ea typeface="Times New Roman" panose="02020603050405020304" pitchFamily="18" charset="0"/>
              </a:rPr>
              <a:t>La barre d'outils Accès rapide par défaut </a:t>
            </a:r>
            <a:endParaRPr lang="fr-FR" b="1" dirty="0"/>
          </a:p>
        </p:txBody>
      </p:sp>
    </p:spTree>
    <p:extLst>
      <p:ext uri="{BB962C8B-B14F-4D97-AF65-F5344CB8AC3E}">
        <p14:creationId xmlns:p14="http://schemas.microsoft.com/office/powerpoint/2010/main" val="2833467828"/>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3349</TotalTime>
  <Words>2841</Words>
  <Application>Microsoft Office PowerPoint</Application>
  <PresentationFormat>Grand écran</PresentationFormat>
  <Paragraphs>143</Paragraphs>
  <Slides>59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59</vt:i4>
      </vt:variant>
    </vt:vector>
  </HeadingPairs>
  <TitlesOfParts>
    <vt:vector size="69" baseType="lpstr">
      <vt:lpstr>Arial</vt:lpstr>
      <vt:lpstr>Calibri</vt:lpstr>
      <vt:lpstr>Century Gothic</vt:lpstr>
      <vt:lpstr>Open Sans</vt:lpstr>
      <vt:lpstr>Segoe UI Symbol</vt:lpstr>
      <vt:lpstr>Symbol</vt:lpstr>
      <vt:lpstr>Times New Roman</vt:lpstr>
      <vt:lpstr>Wingdings</vt:lpstr>
      <vt:lpstr>Wingdings 3</vt:lpstr>
      <vt:lpstr>Brin</vt:lpstr>
      <vt:lpstr>CHAPITRE II  Découverte de la suite bureautique     Préparés par     Dr. CHABOU Sarra  </vt:lpstr>
      <vt:lpstr>C’est l’ensemble des programmes informatiques en rapport avec les opérations basiques du travail de bureau </vt:lpstr>
      <vt:lpstr>Il existe un grand nombre de suites bureautiques disponibles les plus utilisées :  ● Microsoft Office ● Libre Office ● Google Documents La suite bureautique la plus utilisée et la plus connue est Microsoft Office </vt:lpstr>
      <vt:lpstr>Les principaux logiciels ● Word: traitement de texte ● Excel: tableur ● PowerPoint: présentation </vt:lpstr>
      <vt:lpstr> 1.Concevoir un document sur Word Word est un programme de traitement de texte  </vt:lpstr>
      <vt:lpstr>Présentation PowerPoint</vt:lpstr>
      <vt:lpstr>La fenêtre de l’application</vt:lpstr>
      <vt:lpstr>Présentation PowerPoint</vt:lpstr>
      <vt:lpstr>La barre d'outils (Accès rapide) </vt:lpstr>
      <vt:lpstr>Présentation PowerPoint</vt:lpstr>
      <vt:lpstr>Présentation PowerPoint</vt:lpstr>
      <vt:lpstr>Présentation PowerPoint</vt:lpstr>
      <vt:lpstr>Le Ruban </vt:lpstr>
      <vt:lpstr>Présentation PowerPoint</vt:lpstr>
      <vt:lpstr>Présentation PowerPoint</vt:lpstr>
      <vt:lpstr>Présentation PowerPoint</vt:lpstr>
      <vt:lpstr>Dans la partie inférieure droite de certains groupes, une petite icône donne accès à des fonctionnalités complémentaires. Vous cliquerez sur cette icône si la fonctionnalité à atteindre n’est pas directement disponible dans le Ruban, comme illustré à la figure suivante. </vt:lpstr>
      <vt:lpstr>L'onglet « Accueil » contient les groupes et icônes que vous êtes susceptibles d'utiliser le plus Couramment. Si vous voulez accéder à une fonctionnalité dont l'icône n'est pas disponible dans l'onglet « Accueil », posez-vous la question suivante : « Qu'est-ce que je veux faire au juste ? ». En effet, chaque onglet correspond à des actions différentes (Tab. 1). </vt:lpstr>
      <vt:lpstr>L’écran Backstage correspond à l'onglet « Fichier » du Ruban. Lorsque vous sélectionnez cet onglet, cela affiche de nombreuses fonctions relatives à la gestion du document en cours d'édition. </vt:lpstr>
      <vt:lpstr>Présentation PowerPoint</vt:lpstr>
      <vt:lpstr>Présentation PowerPoint</vt:lpstr>
      <vt:lpstr>La Barre d’état </vt:lpstr>
      <vt:lpstr>Cliquez du bouton droit sur la barre d'état. Un menu semblable à celui de la figure apparaît immédiatement. Les éléments précédés d'une coche sont affichés dans la barre d'état, les autres ne le sont pas. Maintenant, il vous suffit de cliquer sur l'élément que vous désirez ajouter à la barre d'état dans le menu. </vt:lpstr>
      <vt:lpstr>Les différents onglets : </vt:lpstr>
      <vt:lpstr>        L’onglet Accueil :Dans l'onglet Accueil, vous allez trouver tous les outils nécessaires à la mise en forme des caractères (Police, taille, Gras ...), la mise en forme des paragraphes, les styles …. </vt:lpstr>
      <vt:lpstr>         L'onglet Insertion : Dans cet onglet, vous allez pouvoir insérer des formes, des images, des graphiques les entêtes et pied de page, zone de texte, .............etc </vt:lpstr>
      <vt:lpstr>L'onglet Mise en Page: Dans cet onglet, vous trouverez tous les outils nécessaires pour faire la mise en page de votre document  </vt:lpstr>
      <vt:lpstr> L'onglet Référence :Grâce à cet onglet, vous pourrez faire des annotations, commentaires, notes de base page ..... à votre document Word.   </vt:lpstr>
      <vt:lpstr>L'onglet Publipostage :Dans cet onglet, vous trouverez tous les outils nécessaires pour faire des mailings (envois).  </vt:lpstr>
      <vt:lpstr>L'onglet Révision : L'onglet Révision permet de corriger, faire des statistiques ... et de protéger votre document Word.   </vt:lpstr>
      <vt:lpstr>L'onglet Affichage :Dans cet onglet, vous trouverez les outils vous permettant de modifier l’affichage de votre document, de zoomer ou dé zoomer, et de changer la vue de votre document en cliquant sur miniature par exemple ...   </vt:lpstr>
      <vt:lpstr>La gestion des document </vt:lpstr>
      <vt:lpstr>- Saisissez le texte du document. Lorsque vous atteignez la fin d'une ligne, Word poursuit automatiquement l'inscription du texte sur la ligne suivante. Appuyez sur Entrée uniquement lorsque vous voulez commencer un nouveau paragraphe. - Word souligne automatiquement les mots mal orthographiés en rouge, et les erreurs de grammaire en vert, mais ces soulignements n'apparaissent pas dans le document imprimé.  </vt:lpstr>
      <vt:lpstr>Sélectionner du texte  La plupart des tâches réalisables dans Word nécessitent de sélectionner auparavant le texte sur lequel vous souhaitez travailler. Le texte sélectionné apparaît en surbrillance à l'écran. Il y a 03 méthodes pour sélectionner un texte :</vt:lpstr>
      <vt:lpstr> Cliquer-glisser Pointer le pointeur de la souris sur le premier caractère et faite glisser le pointeur sur le texte à sélectionner.</vt:lpstr>
      <vt:lpstr>Sélection d’un texte en fonction de sa nature </vt:lpstr>
      <vt:lpstr>Présentation PowerPoint</vt:lpstr>
      <vt:lpstr>          Bouton Sélectionner du ruban Il est aussi possible d’utiliser le bouton « Sélectionner » situé sur l’onglet Accueil, dans le groupe Modification. Pour désélectionner du texte, cliquer hors de la zone sélectionnée. </vt:lpstr>
      <vt:lpstr>           Se déplacer dans un document  En fonction de la longueur de votre document et de ce que vous voulez faire, vous pouvez juste souhaiter « parcourir » le document (en laissant le point d'insertion en place) ou vous « déplacer » dans le document (le point d'insertion se déplace). Le trait clignotant à l'écran, appelé point d'insertion, indique l'endroit où s'inscrira le texte saisi. </vt:lpstr>
      <vt:lpstr>• Parcourir le document (le point d'insertion reste en place)    ✓ Roulette de la souris ;     ✓ La barre de défilement verticale. Faites glisser son curseur (numéro de pages et titres s’affichent), ou bien cliquez sur la flèche du haut ▲ou celle du bas ▼. </vt:lpstr>
      <vt:lpstr>• Se déplacer dans le document (le point d'insertion se déplace)      ✓ Cliquer sur l’un des deux boutons de double flèche situés sous la barre de défilement vertical, pour accéder à la page précédente ou à la page suivante. Le point d'insertion se positionne en haut de page.      ✓ Les 4 flèches du clavier (Touches de direction) : → ← ↑ ↓ </vt:lpstr>
      <vt:lpstr>✓ Les raccourcis clavier :              ▪ Mot : Pour se placer en début de mot : Ctrl +        ← ; en fin de mot : Ctrl + →              ▪ Ligne : Pour se placer en début de ligne appuyer sur : Home ; en fin de ligne appuyer sur : Fin              ▪ Paragraphe : Pour se placer en début de paragraphe en cours ou précédent appuyer sur : Ctrl + ↑ ; en début de paragraphe suivant : Ctrl + ↓              ▪ Document : Pour se placer en début de document : Ctrl + Home ; en fin de document : Ctrl + Fin </vt:lpstr>
      <vt:lpstr> Manipulations sur un document </vt:lpstr>
      <vt:lpstr>Pour enregistrer un document : ➢ Cliquer sur le bouton Enregistrer du menu Office, ou sur l’icône Enregistrer de la barre d’outils. La boîte de dialogue Enregistrer sous apparaît :</vt:lpstr>
      <vt:lpstr>➢ Entrez un nom pour le document dans la zone Nom de fichier ; ➢ Sélectionner un type de fichier dans la zone Type de fichier. Il y a 02 types de document Word : ▪ Document Word 97-2003 (*.doc) : Ancien format pour les documents Word du 97 au 2003 ; ▪ Document Word (*.docx) : Nouveau format pour les documents Word 2007</vt:lpstr>
      <vt:lpstr>➢ Sélectionnez un dossier dans la zone Enregistrer dans. Le dossier Mes documents est sélectionne par défaut ; ➢ Cliquez Enregistrer. Word enregistre le document.</vt:lpstr>
      <vt:lpstr>        Ouvrir un document Vous pouvez ouvrir un document enregistré et l'afficher à l'écran pour le revoir ou le modifier : ➢ Cliquez sur Ouvrir du menu Office, la boite de dialogue Ouvrir apparaît. ➢ Sélectionner le dossier contenant votre document (Le dossier Mes Documents est sélectionné par défaut) ; </vt:lpstr>
      <vt:lpstr>➢ Cliquer sur le document à ouvrir ; ➢ Cliquer sur Ouvrir. Le document s'ouvre et s'affiche à l'écran. Vous pouvez le voir et le modifier. Le nom du document ouvert apparaît dans la barre de titres.</vt:lpstr>
      <vt:lpstr>Présentation PowerPoint</vt:lpstr>
      <vt:lpstr>Créer un nouveau document</vt:lpstr>
      <vt:lpstr>➢En double-cliquant sur "Document vierge" ou bien sur le bouton Créer, une page blanche est disponible. Word propose également une série de modèles préétablis qui permet de ne pas partir de zéro lorsqu’on créé un nouveau document. </vt:lpstr>
      <vt:lpstr>Présentation PowerPoint</vt:lpstr>
      <vt:lpstr>Obtenir un aperçu avant impression d'un document Vous pouvez utiliser la fonction Aperçu avant impression pour voir comment se présentera votre document une fois imprimé, cette fonction vous permet de vous assurer que le document s'imprimera bien comme vous le voulez.</vt:lpstr>
      <vt:lpstr>➢ Cliquer sur le bouton Office, dans le menu Office pointer sur Imprimer, un sous menu s’ouvre, cliquer sur Aperçu avant impression, la fenêtre d’aperçu avant impression apparaît. ➢ Si le document comporte plusieurs pages, vous pouvez utiliser la barre de défilement pour voir les autres pages, ou les deux boutons du groupe Aperçu (Page suivante et page précédente) ;</vt:lpstr>
      <vt:lpstr>Présentation PowerPoint</vt:lpstr>
      <vt:lpstr>Imprimer un document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différents onglets : </dc:title>
  <dc:creator>Dell</dc:creator>
  <cp:lastModifiedBy>Dell</cp:lastModifiedBy>
  <cp:revision>15</cp:revision>
  <dcterms:created xsi:type="dcterms:W3CDTF">2024-02-12T16:42:46Z</dcterms:created>
  <dcterms:modified xsi:type="dcterms:W3CDTF">2024-02-23T20:23:33Z</dcterms:modified>
</cp:coreProperties>
</file>