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8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 panoramiqu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 colonnes d’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chemeClr val="bg2">
                <a:lumMod val="60000"/>
                <a:lumOff val="40000"/>
              </a:schemeClr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r-FR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3/10/2024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‹N°›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3/10/2024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‹N°›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tug.org/mactex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44E7B59-7E96-EE01-A161-C9DD5393DD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87895" y="515800"/>
            <a:ext cx="10482469" cy="1371599"/>
          </a:xfrm>
        </p:spPr>
        <p:txBody>
          <a:bodyPr>
            <a:normAutofit/>
          </a:bodyPr>
          <a:lstStyle/>
          <a:p>
            <a: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UNIVERSITE DE JIJEL</a:t>
            </a:r>
            <a:br>
              <a:rPr lang="fr-FR" sz="4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fr-FR" sz="40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Faculté des sciences de la nature et de la vie</a:t>
            </a:r>
            <a:endParaRPr lang="fr-FR" sz="4000" dirty="0"/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2B5CD27D-35CC-CEC3-BD1D-7818C7B387F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98104" y="2998304"/>
            <a:ext cx="9395791" cy="1772478"/>
          </a:xfrm>
        </p:spPr>
        <p:txBody>
          <a:bodyPr>
            <a:normAutofit/>
          </a:bodyPr>
          <a:lstStyle/>
          <a:p>
            <a:r>
              <a:rPr lang="fr-FR" sz="6600" b="1" cap="none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Introduction à</a:t>
            </a:r>
            <a:r>
              <a:rPr lang="fr-FR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6600" b="1" i="1" kern="100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6600" b="1" i="1" kern="100" cap="none" baseline="30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6600" b="1" i="1" kern="100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sz="6600" b="1" i="1" kern="100" cap="none" baseline="-25000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6600" b="1" i="1" kern="100" cap="none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endParaRPr lang="fr-FR" sz="6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ZoneTexte 4">
            <a:extLst>
              <a:ext uri="{FF2B5EF4-FFF2-40B4-BE49-F238E27FC236}">
                <a16:creationId xmlns:a16="http://schemas.microsoft.com/office/drawing/2014/main" id="{9591897E-01E6-CA17-0C46-3314CA9D0FFA}"/>
              </a:ext>
            </a:extLst>
          </p:cNvPr>
          <p:cNvSpPr txBox="1"/>
          <p:nvPr/>
        </p:nvSpPr>
        <p:spPr>
          <a:xfrm>
            <a:off x="0" y="5235356"/>
            <a:ext cx="3750365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Préparés par </a:t>
            </a:r>
          </a:p>
          <a:p>
            <a:pPr marL="0" indent="0" algn="ctr">
              <a:buNone/>
            </a:pPr>
            <a:r>
              <a:rPr lang="fr-FR" sz="1800" b="1" dirty="0"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  Dr.</a:t>
            </a:r>
            <a:r>
              <a:rPr lang="fr-FR" sz="1800" b="1" kern="100" dirty="0">
                <a:solidFill>
                  <a:schemeClr val="tx1"/>
                </a:solidFill>
                <a:latin typeface="Times New Roman" panose="02020603050405020304" pitchFamily="18" charset="0"/>
                <a:ea typeface="Arial" panose="020B0604020202020204" pitchFamily="34" charset="0"/>
                <a:cs typeface="Times New Roman" panose="02020603050405020304" pitchFamily="18" charset="0"/>
              </a:rPr>
              <a:t> </a:t>
            </a:r>
            <a:r>
              <a:rPr lang="fr-FR" sz="18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CHABOU Sarra </a:t>
            </a:r>
          </a:p>
        </p:txBody>
      </p:sp>
      <p:pic>
        <p:nvPicPr>
          <p:cNvPr id="6" name="Picture 10">
            <a:extLst>
              <a:ext uri="{FF2B5EF4-FFF2-40B4-BE49-F238E27FC236}">
                <a16:creationId xmlns:a16="http://schemas.microsoft.com/office/drawing/2014/main" id="{A5E75881-A49D-41B4-612E-EA1D88E0136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05733" y="129317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10">
            <a:extLst>
              <a:ext uri="{FF2B5EF4-FFF2-40B4-BE49-F238E27FC236}">
                <a16:creationId xmlns:a16="http://schemas.microsoft.com/office/drawing/2014/main" id="{C5EB2BFD-32D4-2FE5-915D-9A17AC51A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6482" y="129316"/>
            <a:ext cx="1259785" cy="12597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521470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A1E669A-60F0-3650-8653-37B0796E5F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462" y="0"/>
            <a:ext cx="10364451" cy="706700"/>
          </a:xfrm>
        </p:spPr>
        <p:txBody>
          <a:bodyPr>
            <a:noAutofit/>
          </a:bodyPr>
          <a:lstStyle/>
          <a:p>
            <a:r>
              <a:rPr lang="fr-FR" sz="3200" b="1" u="none" strike="noStrike" kern="100" cap="non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lang="fr-FR" sz="3200" b="1" u="none" strike="noStrike" kern="100" cap="none" dirty="0">
                <a:solidFill>
                  <a:srgbClr val="000000"/>
                </a:solidFill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le préambule </a:t>
            </a:r>
            <a:r>
              <a:rPr lang="fr-FR" sz="3200" b="1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3200" cap="non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98EF0EC-0E28-8951-D765-4E22223CE25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934672"/>
            <a:ext cx="10363826" cy="4591089"/>
          </a:xfrm>
        </p:spPr>
        <p:txBody>
          <a:bodyPr>
            <a:normAutofit/>
          </a:bodyPr>
          <a:lstStyle/>
          <a:p>
            <a:pPr marL="342900" marR="288290" lvl="0" indent="-342900" rtl="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❖"/>
            </a:pPr>
            <a:r>
              <a:rPr lang="fr-FR" sz="3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Le préambule permet de définir le formatage général du document. 	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fr-FR" sz="3200" kern="100" cap="non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28829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❖"/>
            </a:pPr>
            <a:r>
              <a:rPr lang="fr-FR" sz="3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Il peut contenir des figures, des tableaux, des formules mathématiques  </a:t>
            </a:r>
          </a:p>
          <a:p>
            <a:pPr marL="342900" marR="28829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❖"/>
            </a:pPr>
            <a:r>
              <a:rPr lang="fr-FR" sz="32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pourra notamment y charger des paquetages grâce à la commande \</a:t>
            </a:r>
            <a:r>
              <a:rPr lang="fr-FR" sz="3200" cap="none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usepackage</a:t>
            </a:r>
            <a:r>
              <a:rPr lang="fr-FR" sz="32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[options]{nom du package}.</a:t>
            </a:r>
          </a:p>
          <a:p>
            <a:pPr marL="342900" marR="28829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❖"/>
            </a:pPr>
            <a:r>
              <a:rPr lang="fr-FR" sz="3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peut y définir également le titre, les auteurs et la date:</a:t>
            </a:r>
            <a:endParaRPr lang="fr-FR" sz="32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marR="288290" lvl="0" indent="-34290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Font typeface="Arial" panose="020B0604020202020204" pitchFamily="34" charset="0"/>
              <a:buChar char="❖"/>
            </a:pPr>
            <a:endParaRPr lang="fr-FR" sz="3200" u="none" strike="noStrike" kern="100" cap="non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marR="288290" lvl="0" indent="0" fontAlgn="base">
              <a:lnSpc>
                <a:spcPct val="107000"/>
              </a:lnSpc>
              <a:spcAft>
                <a:spcPts val="15"/>
              </a:spcAft>
              <a:buClr>
                <a:srgbClr val="000000"/>
              </a:buClr>
              <a:buSzPts val="1800"/>
              <a:buNone/>
            </a:pPr>
            <a:endParaRPr lang="fr-FR" sz="3200" u="none" strike="noStrike" kern="100" cap="non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lnSpc>
                <a:spcPct val="107000"/>
              </a:lnSpc>
              <a:spcAft>
                <a:spcPts val="15"/>
              </a:spcAft>
              <a:buNone/>
            </a:pPr>
            <a:endParaRPr lang="fr-FR" sz="3200" kern="100" cap="non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fr-FR" dirty="0"/>
          </a:p>
        </p:txBody>
      </p:sp>
      <p:pic>
        <p:nvPicPr>
          <p:cNvPr id="4" name="Picture 15839">
            <a:extLst>
              <a:ext uri="{FF2B5EF4-FFF2-40B4-BE49-F238E27FC236}">
                <a16:creationId xmlns:a16="http://schemas.microsoft.com/office/drawing/2014/main" id="{19E23ADB-D98C-C744-F350-3F2A69D25A8F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51259" y="5525761"/>
            <a:ext cx="5547360" cy="83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181876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56631EA4-0AFA-24BB-649A-C0800D2E34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148066"/>
            <a:ext cx="10364451" cy="918735"/>
          </a:xfrm>
        </p:spPr>
        <p:txBody>
          <a:bodyPr>
            <a:normAutofit/>
          </a:bodyPr>
          <a:lstStyle/>
          <a:p>
            <a:r>
              <a:rPr lang="fr-FR" sz="3200" b="1" kern="1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4. Le corps du document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fr-FR" sz="3200" b="1" cap="none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4F54614-3B23-F116-9B9D-3D78DD496F1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715618" y="1464760"/>
            <a:ext cx="11092069" cy="3928480"/>
          </a:xfrm>
        </p:spPr>
        <p:txBody>
          <a:bodyPr>
            <a:normAutofit fontScale="62500" lnSpcReduction="20000"/>
          </a:bodyPr>
          <a:lstStyle/>
          <a:p>
            <a:pPr>
              <a:buFont typeface="Wingdings" panose="05000000000000000000" pitchFamily="2" charset="2"/>
              <a:buChar char="Ø"/>
            </a:pPr>
            <a:endParaRPr lang="fr-FR" sz="4200" cap="none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Ø"/>
            </a:pPr>
            <a:r>
              <a:rPr lang="fr-FR" sz="4200" cap="none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r-FR" sz="4200" cap="none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fr-FR" sz="42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commence à taper le texte qu’on veut voir apparaître dans le corps du document.</a:t>
            </a:r>
          </a:p>
          <a:p>
            <a:pPr marR="144145" fontAlgn="base">
              <a:lnSpc>
                <a:spcPct val="107000"/>
              </a:lnSpc>
              <a:spcAft>
                <a:spcPts val="1245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</a:pPr>
            <a:r>
              <a:rPr lang="fr-FR" sz="4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La mise en page est assurée d’une façon directe par latex.  </a:t>
            </a:r>
            <a:endParaRPr lang="fr-FR" sz="4200" u="none" strike="noStrike" kern="100" cap="non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Wingdings" panose="05000000000000000000" pitchFamily="2" charset="2"/>
              <a:cs typeface="Times New Roman" panose="02020603050405020304" pitchFamily="18" charset="0"/>
            </a:endParaRPr>
          </a:p>
          <a:p>
            <a:pPr marR="144145" lvl="0" fontAlgn="base">
              <a:lnSpc>
                <a:spcPct val="107000"/>
              </a:lnSpc>
              <a:spcAft>
                <a:spcPts val="1430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</a:pPr>
            <a:r>
              <a:rPr lang="fr-FR" sz="4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suite d’espaces ou un seul passage à la ligne sont interprétés comme une seule espace 	 </a:t>
            </a:r>
            <a:endParaRPr lang="fr-FR" sz="4200" u="none" strike="noStrike" kern="100" cap="non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Wingdings" panose="05000000000000000000" pitchFamily="2" charset="2"/>
              <a:cs typeface="Times New Roman" panose="02020603050405020304" pitchFamily="18" charset="0"/>
            </a:endParaRPr>
          </a:p>
          <a:p>
            <a:pPr marR="144145" fontAlgn="base">
              <a:lnSpc>
                <a:spcPct val="107000"/>
              </a:lnSpc>
              <a:spcAft>
                <a:spcPts val="5"/>
              </a:spcAft>
              <a:buClr>
                <a:srgbClr val="000000"/>
              </a:buClr>
              <a:buSzPts val="1800"/>
              <a:buFont typeface="Wingdings" panose="05000000000000000000" pitchFamily="2" charset="2"/>
              <a:buChar char="Ø"/>
            </a:pPr>
            <a:r>
              <a:rPr lang="fr-FR" sz="4200" u="none" strike="noStrike" kern="100" cap="none" dirty="0">
                <a:effectLst/>
                <a:uFill>
                  <a:solidFill>
                    <a:srgbClr val="000000"/>
                  </a:solidFill>
                </a:u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Une ou plusieurs lignes vides sont interprétées comme un saut de paragraphe  </a:t>
            </a:r>
            <a:endParaRPr lang="fr-FR" sz="4200" u="none" strike="noStrike" kern="100" cap="none" dirty="0">
              <a:effectLst/>
              <a:uFill>
                <a:solidFill>
                  <a:srgbClr val="000000"/>
                </a:solidFill>
              </a:uFill>
              <a:latin typeface="Times New Roman" panose="02020603050405020304" pitchFamily="18" charset="0"/>
              <a:ea typeface="Wingdings" panose="05000000000000000000" pitchFamily="2" charset="2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9628769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28E85C45-A24C-25BF-F07C-A6B87E67A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108309"/>
            <a:ext cx="10364451" cy="958492"/>
          </a:xfrm>
        </p:spPr>
        <p:txBody>
          <a:bodyPr>
            <a:normAutofit/>
          </a:bodyPr>
          <a:lstStyle/>
          <a:p>
            <a:r>
              <a:rPr lang="fr-FR" sz="40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Introduction </a:t>
            </a:r>
            <a:endParaRPr lang="fr-FR" sz="4000" b="1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4285649-836A-E751-57F1-22CFEC850C6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32522" y="1736035"/>
            <a:ext cx="11767929" cy="4558747"/>
          </a:xfrm>
        </p:spPr>
        <p:txBody>
          <a:bodyPr>
            <a:normAutofit/>
          </a:bodyPr>
          <a:lstStyle/>
          <a:p>
            <a:pPr marR="352425" indent="0">
              <a:lnSpc>
                <a:spcPct val="107000"/>
              </a:lnSpc>
              <a:spcAft>
                <a:spcPts val="1780"/>
              </a:spcAft>
              <a:buNone/>
            </a:pP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est un système libre et gratuit de composition de documents. TEX a été créé en 1977 par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donald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knuth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pour pallier à la mauvaise qualité des logiciels d’édition de l’époque. Ce projet, qui devait initialement durer 6 mois, aura finalement occupé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knuth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pendant 10 ans.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été créé en 1983 par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leslie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lamport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comme une surcouche permettant de faciliter l’utilisation de TEX.</a:t>
            </a:r>
          </a:p>
          <a:p>
            <a:pPr marL="3810" indent="97790" algn="just">
              <a:lnSpc>
                <a:spcPct val="120000"/>
              </a:lnSpc>
              <a:spcAft>
                <a:spcPts val="165"/>
              </a:spcAft>
            </a:pPr>
            <a:endParaRPr lang="fr-FR" sz="1800" kern="100" dirty="0">
              <a:solidFill>
                <a:srgbClr val="000000"/>
              </a:solidFill>
              <a:effectLst/>
              <a:latin typeface="Cambria" panose="02040503050406030204" pitchFamily="18" charset="0"/>
              <a:ea typeface="Cambria" panose="02040503050406030204" pitchFamily="18" charset="0"/>
              <a:cs typeface="Cambria" panose="02040503050406030204" pitchFamily="18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252031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514187A-B758-3A99-41F6-957B5936C1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2609" y="0"/>
            <a:ext cx="10614991" cy="1426899"/>
          </a:xfrm>
        </p:spPr>
        <p:txBody>
          <a:bodyPr>
            <a:normAutofit/>
          </a:bodyPr>
          <a:lstStyle/>
          <a:p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Qu’est ce que L</a:t>
            </a:r>
            <a:r>
              <a:rPr lang="fr-FR" sz="4000" b="1" i="1" kern="100" cap="non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fr-FR" sz="4000" b="1" i="1" kern="100" cap="none" baseline="-25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</a:t>
            </a:r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X</a:t>
            </a:r>
            <a:r>
              <a:rPr lang="fr-FR" sz="40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?</a:t>
            </a:r>
            <a:br>
              <a:rPr lang="fr-FR" sz="1800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endParaRPr lang="fr-FR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6A47D5-4C2E-D4A7-3622-37238221ABB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78904" y="1426900"/>
            <a:ext cx="11834192" cy="5431101"/>
          </a:xfrm>
        </p:spPr>
        <p:txBody>
          <a:bodyPr>
            <a:normAutofit/>
          </a:bodyPr>
          <a:lstStyle/>
          <a:p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 un système de traitement de texte de très haute qualité fonctionnant sur la plupart des systèmes (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windows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mac,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etc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 et des moyens d’impression.</a:t>
            </a:r>
          </a:p>
          <a:p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peut être utilisé aussi bien pour la préparation d’une lettre, que d’un document scientifique ou même d’un livre. Aujourd’hui, il est adopté par plusieurs grandes maisons d’édition (springer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verlag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cambridge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university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press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addison-wesley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etc.) Pour les livres comme pour les revues.</a:t>
            </a:r>
          </a:p>
          <a:p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5582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F2B23B01-C5C3-BC3A-CD1B-6F5DE6179F0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583096" y="1126435"/>
            <a:ext cx="10694504" cy="4770781"/>
          </a:xfrm>
        </p:spPr>
        <p:txBody>
          <a:bodyPr>
            <a:normAutofit/>
          </a:bodyPr>
          <a:lstStyle/>
          <a:p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est, par opposition aux systèmes moins précis, moins puissants, mais plus conviviaux qu’on appelle « WYSIWYG », un système de formatage dit « à balises », c’est-à-dire dont les commandes de formatage apparaissent clairement, imbriquées dans le texte.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9209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241D5ED-67F9-A97A-4FEB-04BCA0B39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342805"/>
          </a:xfrm>
        </p:spPr>
        <p:txBody>
          <a:bodyPr>
            <a:normAutofit/>
          </a:bodyPr>
          <a:lstStyle/>
          <a:p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ource Sans Pro" panose="020B0503030403020204" pitchFamily="34" charset="0"/>
                <a:cs typeface="Times New Roman" panose="02020603050405020304" pitchFamily="18" charset="0"/>
              </a:rPr>
              <a:t>Qui utilise </a:t>
            </a:r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4000" b="1" i="1" kern="100" cap="none" baseline="30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 </a:t>
            </a:r>
            <a:r>
              <a:rPr lang="fr-FR" sz="4000" b="1" i="1" kern="100" cap="non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Source Sans Pro" panose="020B0503030403020204" pitchFamily="34" charset="0"/>
                <a:cs typeface="Times New Roman" panose="02020603050405020304" pitchFamily="18" charset="0"/>
              </a:rPr>
              <a:t>et pourquoi ?</a:t>
            </a:r>
            <a:br>
              <a:rPr lang="fr-FR" sz="40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fr-FR" sz="4000" cap="none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328B738A-2E7B-D442-8C72-745A51ED14F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59026" y="1683026"/>
            <a:ext cx="11834192" cy="4916557"/>
          </a:xfrm>
        </p:spPr>
        <p:txBody>
          <a:bodyPr>
            <a:normAutofit fontScale="92500" lnSpcReduction="10000"/>
          </a:bodyPr>
          <a:lstStyle/>
          <a:p>
            <a:pPr marL="37465" marR="19685">
              <a:lnSpc>
                <a:spcPct val="107000"/>
              </a:lnSpc>
              <a:spcAft>
                <a:spcPts val="670"/>
              </a:spcAf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Les mathématiciens et les informaticiens sont ceux qui utilisent le plus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donald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knuth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étant informaticien). La physique compte beaucoup moins d’utilisateurs de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mais les articles de recherche sont très souvent composés avec ce système, au moins par l’éditeur.</a:t>
            </a:r>
          </a:p>
          <a:p>
            <a:pPr marL="37465" marR="19685">
              <a:lnSpc>
                <a:spcPct val="107000"/>
              </a:lnSpc>
              <a:spcAft>
                <a:spcPts val="2345"/>
              </a:spcAf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Très peu de particuliers et d’éditeurs utilisent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pour des documents non scientifiques. Les amateurs de typographie, lorsqu’ils ne peuvent s’offrir adobe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indesign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ou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quarkxpress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se tournent vers latex. Les programmeurs amateurs, les geeks, aiment bien l’utiliser car il correspond à leur utilisation de l’ordinateur. </a:t>
            </a:r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660417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4E2FCA25-1F6B-8A72-2461-0032345BF1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4" y="1"/>
            <a:ext cx="10364451" cy="940904"/>
          </a:xfrm>
        </p:spPr>
        <p:txBody>
          <a:bodyPr>
            <a:noAutofit/>
          </a:bodyPr>
          <a:lstStyle/>
          <a:p>
            <a:r>
              <a:rPr lang="fr-FR" sz="4000" b="1" i="1" kern="100" cap="none" dirty="0"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Installation</a:t>
            </a:r>
            <a:endParaRPr lang="fr-FR" sz="4000" i="1" cap="none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1FDE5405-6783-2A27-9F7A-D516F43E808C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38539" y="1066801"/>
            <a:ext cx="11847444" cy="5585789"/>
          </a:xfrm>
        </p:spPr>
        <p:txBody>
          <a:bodyPr>
            <a:normAutofit fontScale="92500" lnSpcReduction="20000"/>
          </a:bodyPr>
          <a:lstStyle/>
          <a:p>
            <a:pPr marL="10160" indent="-6350" algn="ctr">
              <a:lnSpc>
                <a:spcPct val="110000"/>
              </a:lnSpc>
              <a:spcAft>
                <a:spcPts val="830"/>
              </a:spcAft>
              <a:tabLst>
                <a:tab pos="1297940" algn="ctr"/>
              </a:tabLst>
            </a:pPr>
            <a:r>
              <a:rPr lang="fr-FR" sz="3200" b="1" kern="1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Linux </a:t>
            </a:r>
          </a:p>
          <a:p>
            <a:pPr marL="3810" indent="0">
              <a:lnSpc>
                <a:spcPct val="110000"/>
              </a:lnSpc>
              <a:spcAft>
                <a:spcPts val="830"/>
              </a:spcAft>
              <a:buNone/>
              <a:tabLst>
                <a:tab pos="1297940" algn="ctr"/>
              </a:tabLs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L’installation est tr</a:t>
            </a:r>
            <a:r>
              <a:rPr lang="fr-FR" sz="3200" kern="1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è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simple. Installez les paquets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texlive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texlive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-math-extra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texlivelang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-french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et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texmaker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L="10160" indent="-6350" algn="ctr">
              <a:lnSpc>
                <a:spcPct val="110000"/>
              </a:lnSpc>
              <a:spcAft>
                <a:spcPts val="830"/>
              </a:spcAft>
              <a:tabLst>
                <a:tab pos="640715" algn="ctr"/>
              </a:tabLst>
            </a:pPr>
            <a:r>
              <a:rPr lang="fr-FR" sz="3200" b="1" kern="100" cap="none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mbria" panose="02040503050406030204" pitchFamily="18" charset="0"/>
                <a:cs typeface="Times New Roman" panose="02020603050405020304" pitchFamily="18" charset="0"/>
              </a:rPr>
              <a:t>	Mac</a:t>
            </a:r>
          </a:p>
          <a:p>
            <a:pPr marL="3810" indent="0">
              <a:lnSpc>
                <a:spcPct val="110000"/>
              </a:lnSpc>
              <a:spcAft>
                <a:spcPts val="830"/>
              </a:spcAft>
              <a:buNone/>
              <a:tabLst>
                <a:tab pos="640715" algn="ctr"/>
              </a:tabLs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L’installation est très simple également. Téléchargez et installer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mactex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u="none" strike="noStrike" kern="100" cap="none" dirty="0">
                <a:solidFill>
                  <a:srgbClr val="0563C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2"/>
              </a:rPr>
              <a:t>(http:// www.Tug.Org/mactex/)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tout est contenu dedans, y compris l’éditeur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texshop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similaire à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texmaker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(vous pouvez également installer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texmaker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si vous pr</a:t>
            </a:r>
            <a:r>
              <a:rPr lang="fr-FR" sz="3200" kern="100" cap="none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é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férez).</a:t>
            </a:r>
          </a:p>
          <a:p>
            <a:pPr algn="ctr">
              <a:lnSpc>
                <a:spcPct val="110000"/>
              </a:lnSpc>
              <a:spcAft>
                <a:spcPts val="830"/>
              </a:spcAft>
              <a:tabLst>
                <a:tab pos="810260" algn="ctr"/>
              </a:tabLst>
            </a:pP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Windows</a:t>
            </a:r>
            <a:endParaRPr lang="fr-FR" sz="3200" kern="100" cap="none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marR="352425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Il faut installer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miktex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puis une interface comme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texmaker</a:t>
            </a:r>
            <a:r>
              <a:rPr lang="fr-FR" sz="3200" i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ou </a:t>
            </a:r>
            <a:r>
              <a:rPr lang="fr-FR" sz="3200" i="1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texstudio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pPr marR="352425" indent="215265">
              <a:lnSpc>
                <a:spcPct val="107000"/>
              </a:lnSpc>
              <a:spcAft>
                <a:spcPts val="1630"/>
              </a:spcAft>
            </a:pP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770147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99CDF75-3CD2-B5B0-F712-D29953207C5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149" y="247457"/>
            <a:ext cx="10364451" cy="1104266"/>
          </a:xfrm>
        </p:spPr>
        <p:txBody>
          <a:bodyPr>
            <a:normAutofit/>
          </a:bodyPr>
          <a:lstStyle/>
          <a:p>
            <a:r>
              <a:rPr lang="fr-FR" sz="4000" b="1" i="1" kern="1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Principes généraux de </a:t>
            </a:r>
            <a:r>
              <a:rPr lang="fr-FR" sz="40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40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40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endParaRPr lang="fr-FR" dirty="0"/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02590F3F-3AA3-9B83-69A1-1BD32A8360C6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344557" y="1558709"/>
            <a:ext cx="11463130" cy="3569882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1. Compilation 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ressemble beaucoup à un langage de programmation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Son rôle consiste à transformer un fichier source illisible par un humain en format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Imprimable lisible de manière à obtenir directement un fichier </a:t>
            </a:r>
            <a:r>
              <a:rPr lang="fr-FR" sz="3200" kern="100" cap="none" dirty="0" err="1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Pdf</a:t>
            </a:r>
            <a:endParaRPr lang="fr-FR" dirty="0"/>
          </a:p>
        </p:txBody>
      </p:sp>
      <p:pic>
        <p:nvPicPr>
          <p:cNvPr id="4" name="Picture 15666">
            <a:extLst>
              <a:ext uri="{FF2B5EF4-FFF2-40B4-BE49-F238E27FC236}">
                <a16:creationId xmlns:a16="http://schemas.microsoft.com/office/drawing/2014/main" id="{E6B508F8-7446-431D-4BF2-DDFEE8D06495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2988414" y="5257956"/>
            <a:ext cx="6175416" cy="8399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69180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B758112E-B3BF-9107-7E45-5E5A5F5B750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57200" y="429950"/>
            <a:ext cx="11277600" cy="5738191"/>
          </a:xfrm>
        </p:spPr>
        <p:txBody>
          <a:bodyPr/>
          <a:lstStyle/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2. Structure d’un document 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</a:p>
          <a:p>
            <a:pPr marL="0" indent="0">
              <a:lnSpc>
                <a:spcPct val="107000"/>
              </a:lnSpc>
              <a:spcAft>
                <a:spcPts val="800"/>
              </a:spcAft>
              <a:buNone/>
            </a:pPr>
            <a:r>
              <a:rPr lang="fr-FR" sz="3200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Pour démarrer un document sur 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3200" b="1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3200" b="1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3200" kern="100" cap="none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 il faut passer par l’étape structure d’un document où on rentre les informations sur la structuration du document.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fr-FR" sz="1800" kern="100" dirty="0">
              <a:effectLst/>
              <a:latin typeface="Calibri" panose="020F050202020403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fr-FR" dirty="0"/>
          </a:p>
        </p:txBody>
      </p:sp>
      <p:pic>
        <p:nvPicPr>
          <p:cNvPr id="4" name="Picture 15668">
            <a:extLst>
              <a:ext uri="{FF2B5EF4-FFF2-40B4-BE49-F238E27FC236}">
                <a16:creationId xmlns:a16="http://schemas.microsoft.com/office/drawing/2014/main" id="{EC6B76E2-2D79-49C0-6536-4BDD083699D6}"/>
              </a:ext>
            </a:extLst>
          </p:cNvPr>
          <p:cNvPicPr/>
          <p:nvPr/>
        </p:nvPicPr>
        <p:blipFill>
          <a:blip r:embed="rId2"/>
          <a:stretch>
            <a:fillRect/>
          </a:stretch>
        </p:blipFill>
        <p:spPr>
          <a:xfrm>
            <a:off x="3215327" y="3299046"/>
            <a:ext cx="5760720" cy="22212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46468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5DF40C6B-DB32-789D-43F0-C39F6B1DF7F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40400" y="5724940"/>
            <a:ext cx="10363826" cy="65598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fr-FR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Interface de </a:t>
            </a:r>
            <a:r>
              <a:rPr lang="fr-FR" sz="2800" cap="none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texmaker</a:t>
            </a:r>
            <a:r>
              <a:rPr lang="fr-FR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fr-FR" sz="28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fr-FR" sz="2800" kern="100" cap="none" baseline="300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2800" kern="100" cap="none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TEX</a:t>
            </a:r>
            <a:r>
              <a:rPr lang="fr-FR" sz="2800" cap="none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grpSp>
        <p:nvGrpSpPr>
          <p:cNvPr id="4" name="Group 147381">
            <a:extLst>
              <a:ext uri="{FF2B5EF4-FFF2-40B4-BE49-F238E27FC236}">
                <a16:creationId xmlns:a16="http://schemas.microsoft.com/office/drawing/2014/main" id="{D96468D5-5C12-DC77-B450-6DD1B38FCF1F}"/>
              </a:ext>
            </a:extLst>
          </p:cNvPr>
          <p:cNvGrpSpPr/>
          <p:nvPr/>
        </p:nvGrpSpPr>
        <p:grpSpPr>
          <a:xfrm>
            <a:off x="840400" y="477078"/>
            <a:ext cx="9231252" cy="4928359"/>
            <a:chOff x="0" y="0"/>
            <a:chExt cx="10972071" cy="5941699"/>
          </a:xfrm>
        </p:grpSpPr>
        <p:pic>
          <p:nvPicPr>
            <p:cNvPr id="5" name="Picture 15693">
              <a:extLst>
                <a:ext uri="{FF2B5EF4-FFF2-40B4-BE49-F238E27FC236}">
                  <a16:creationId xmlns:a16="http://schemas.microsoft.com/office/drawing/2014/main" id="{CC7F0287-A347-73CB-61CF-C1F9ACA61BF1}"/>
                </a:ext>
              </a:extLst>
            </p:cNvPr>
            <p:cNvPicPr/>
            <p:nvPr/>
          </p:nvPicPr>
          <p:blipFill>
            <a:blip r:embed="rId2"/>
            <a:stretch>
              <a:fillRect/>
            </a:stretch>
          </p:blipFill>
          <p:spPr>
            <a:xfrm>
              <a:off x="0" y="0"/>
              <a:ext cx="10972071" cy="5941699"/>
            </a:xfrm>
            <a:prstGeom prst="rect">
              <a:avLst/>
            </a:prstGeom>
          </p:spPr>
        </p:pic>
        <p:sp>
          <p:nvSpPr>
            <p:cNvPr id="6" name="Rectangle 5">
              <a:extLst>
                <a:ext uri="{FF2B5EF4-FFF2-40B4-BE49-F238E27FC236}">
                  <a16:creationId xmlns:a16="http://schemas.microsoft.com/office/drawing/2014/main" id="{85FF9977-1520-E0E9-23E5-875831F08441}"/>
                </a:ext>
              </a:extLst>
            </p:cNvPr>
            <p:cNvSpPr/>
            <p:nvPr/>
          </p:nvSpPr>
          <p:spPr>
            <a:xfrm>
              <a:off x="2056526" y="4251137"/>
              <a:ext cx="4373962" cy="34690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800" b="1" kern="100">
                  <a:solidFill>
                    <a:srgbClr val="818181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Volet d'édition du fichier LATEX</a:t>
              </a:r>
              <a:endParaRPr lang="fr-F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B08932DC-C418-75CC-866B-6A248A353301}"/>
                </a:ext>
              </a:extLst>
            </p:cNvPr>
            <p:cNvSpPr/>
            <p:nvPr/>
          </p:nvSpPr>
          <p:spPr>
            <a:xfrm>
              <a:off x="5345689" y="4251137"/>
              <a:ext cx="76010" cy="346908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800" b="1" kern="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endParaRPr lang="fr-F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092D9211-6499-5C98-028D-6643431CB561}"/>
                </a:ext>
              </a:extLst>
            </p:cNvPr>
            <p:cNvSpPr/>
            <p:nvPr/>
          </p:nvSpPr>
          <p:spPr>
            <a:xfrm>
              <a:off x="8148569" y="4819284"/>
              <a:ext cx="2741486" cy="336699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800" b="1" kern="100">
                  <a:solidFill>
                    <a:srgbClr val="373737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Volet de l’aperçu pdf</a:t>
              </a:r>
              <a:endParaRPr lang="fr-F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6D05E1AB-4800-D31C-EE36-612F826CD8E1}"/>
                </a:ext>
              </a:extLst>
            </p:cNvPr>
            <p:cNvSpPr/>
            <p:nvPr/>
          </p:nvSpPr>
          <p:spPr>
            <a:xfrm>
              <a:off x="10212472" y="4811995"/>
              <a:ext cx="76010" cy="346907"/>
            </a:xfrm>
            <a:prstGeom prst="rect">
              <a:avLst/>
            </a:prstGeom>
            <a:ln>
              <a:noFill/>
            </a:ln>
          </p:spPr>
          <p:txBody>
            <a:bodyPr vert="horz" lIns="0" tIns="0" rIns="0" bIns="0" rtlCol="0">
              <a:noAutofit/>
            </a:bodyPr>
            <a:lstStyle/>
            <a:p>
              <a:pPr>
                <a:lnSpc>
                  <a:spcPct val="107000"/>
                </a:lnSpc>
                <a:spcAft>
                  <a:spcPts val="800"/>
                </a:spcAft>
              </a:pPr>
              <a:r>
                <a:rPr lang="fr-FR" sz="1800" b="1" kern="100">
                  <a:effectLst/>
                  <a:latin typeface="Times New Roman" panose="02020603050405020304" pitchFamily="18" charset="0"/>
                  <a:ea typeface="Times New Roman" panose="02020603050405020304" pitchFamily="18" charset="0"/>
                  <a:cs typeface="Arial" panose="020B0604020202020204" pitchFamily="34" charset="0"/>
                </a:rPr>
                <a:t> </a:t>
              </a:r>
              <a:endParaRPr lang="fr-FR" sz="1100" kern="100">
                <a:effectLst/>
                <a:latin typeface="Calibri" panose="020F0502020204030204" pitchFamily="34" charset="0"/>
                <a:ea typeface="Calibri" panose="020F0502020204030204" pitchFamily="34" charset="0"/>
                <a:cs typeface="Arial" panose="020B0604020202020204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06540953"/>
      </p:ext>
    </p:extLst>
  </p:cSld>
  <p:clrMapOvr>
    <a:masterClrMapping/>
  </p:clrMapOvr>
</p:sld>
</file>

<file path=ppt/theme/theme1.xml><?xml version="1.0" encoding="utf-8"?>
<a:theme xmlns:a="http://schemas.openxmlformats.org/drawingml/2006/main" name="Ronds dans l’eau">
  <a:themeElements>
    <a:clrScheme name="Droplet">
      <a:dk1>
        <a:sysClr val="windowText" lastClr="000000"/>
      </a:dk1>
      <a:lt1>
        <a:sysClr val="window" lastClr="FFFFFF"/>
      </a:lt1>
      <a:dk2>
        <a:srgbClr val="1C647B"/>
      </a:dk2>
      <a:lt2>
        <a:srgbClr val="98B7D3"/>
      </a:lt2>
      <a:accent1>
        <a:srgbClr val="274FA4"/>
      </a:accent1>
      <a:accent2>
        <a:srgbClr val="48A8D0"/>
      </a:accent2>
      <a:accent3>
        <a:srgbClr val="53B18F"/>
      </a:accent3>
      <a:accent4>
        <a:srgbClr val="D78D38"/>
      </a:accent4>
      <a:accent5>
        <a:srgbClr val="BA3F51"/>
      </a:accent5>
      <a:accent6>
        <a:srgbClr val="AE52D9"/>
      </a:accent6>
      <a:hlink>
        <a:srgbClr val="2AA2DA"/>
      </a:hlink>
      <a:folHlink>
        <a:srgbClr val="76A3B8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92000"/>
                <a:satMod val="180000"/>
                <a:lumMod val="114000"/>
              </a:schemeClr>
            </a:gs>
            <a:gs pos="100000">
              <a:schemeClr val="phClr">
                <a:shade val="92000"/>
                <a:satMod val="170000"/>
                <a:lumMod val="96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DEB094D4-7FD8-4F86-93D5-B0F1341EF58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Ronds dans l’eau</Template>
  <TotalTime>195</TotalTime>
  <Words>631</Words>
  <Application>Microsoft Office PowerPoint</Application>
  <PresentationFormat>Grand écran</PresentationFormat>
  <Paragraphs>45</Paragraphs>
  <Slides>11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8" baseType="lpstr">
      <vt:lpstr>Arial</vt:lpstr>
      <vt:lpstr>Calibri</vt:lpstr>
      <vt:lpstr>Cambria</vt:lpstr>
      <vt:lpstr>Times New Roman</vt:lpstr>
      <vt:lpstr>Tw Cen MT</vt:lpstr>
      <vt:lpstr>Wingdings</vt:lpstr>
      <vt:lpstr>Ronds dans l’eau</vt:lpstr>
      <vt:lpstr>UNIVERSITE DE JIJEL Faculté des sciences de la nature et de la vie</vt:lpstr>
      <vt:lpstr>Introduction </vt:lpstr>
      <vt:lpstr>Qu’est ce que LATEX? </vt:lpstr>
      <vt:lpstr>Présentation PowerPoint</vt:lpstr>
      <vt:lpstr>Qui utilise LATEX et pourquoi ? </vt:lpstr>
      <vt:lpstr>Installation</vt:lpstr>
      <vt:lpstr>Principes généraux de LATEX</vt:lpstr>
      <vt:lpstr>Présentation PowerPoint</vt:lpstr>
      <vt:lpstr>Présentation PowerPoint</vt:lpstr>
      <vt:lpstr>3. le préambule  </vt:lpstr>
      <vt:lpstr> 4. Le corps du document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Dell</dc:creator>
  <cp:lastModifiedBy>Dell</cp:lastModifiedBy>
  <cp:revision>6</cp:revision>
  <dcterms:created xsi:type="dcterms:W3CDTF">2024-03-10T17:31:35Z</dcterms:created>
  <dcterms:modified xsi:type="dcterms:W3CDTF">2024-03-10T20:49:53Z</dcterms:modified>
</cp:coreProperties>
</file>