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12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214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59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061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623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8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97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07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8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96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1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3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7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28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3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B606A-6338-BB47-E467-C18D90189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4578" y="2968483"/>
            <a:ext cx="7766936" cy="1646302"/>
          </a:xfrm>
        </p:spPr>
        <p:txBody>
          <a:bodyPr/>
          <a:lstStyle/>
          <a:p>
            <a:pPr algn="ctr"/>
            <a:r>
              <a:rPr lang="fr-F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L’algorithmique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CD78B55-7A31-A09B-710C-9056F6EC8838}"/>
              </a:ext>
            </a:extLst>
          </p:cNvPr>
          <p:cNvSpPr txBox="1"/>
          <p:nvPr/>
        </p:nvSpPr>
        <p:spPr>
          <a:xfrm>
            <a:off x="0" y="5518829"/>
            <a:ext cx="37503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Préparés par </a:t>
            </a:r>
          </a:p>
          <a:p>
            <a:pPr marL="0" indent="0" algn="ctr">
              <a:buNone/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Dr.</a:t>
            </a:r>
            <a:r>
              <a:rPr lang="fr-FR" sz="18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CHABOU Sarra 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961DEDC2-1374-7889-FC76-4D5643C8079E}"/>
              </a:ext>
            </a:extLst>
          </p:cNvPr>
          <p:cNvSpPr txBox="1">
            <a:spLocks/>
          </p:cNvSpPr>
          <p:nvPr/>
        </p:nvSpPr>
        <p:spPr>
          <a:xfrm>
            <a:off x="806812" y="692840"/>
            <a:ext cx="10482469" cy="13715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UNIVERSITE DE JIJEL</a:t>
            </a:r>
            <a:b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Faculté des sciences de la nature et de la vie</a:t>
            </a:r>
            <a:endParaRPr lang="fr-FR" sz="4000" dirty="0"/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91D5AE79-D34F-52CB-36C8-4AA9DED38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733" y="129317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2EC70C59-68F6-B43E-50F9-439CFD925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68" y="129317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463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F38F98-EBE7-7D09-DC07-80910F3E4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5774"/>
            <a:ext cx="3046527" cy="901148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Affectation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2088B3-8BC1-8466-7B72-57032119E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74644"/>
            <a:ext cx="9566596" cy="5837581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L’opération d’affectation consiste à attribuer à une variable, une valeur ou un résultat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Remarque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faut toujours respecter la compatibilité entre le type de la variable et la qui lui est affectée 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</a:p>
          <a:p>
            <a:r>
              <a:rPr lang="fr-FR" sz="3200" dirty="0">
                <a:solidFill>
                  <a:schemeClr val="tx1"/>
                </a:solidFill>
              </a:rPr>
              <a:t>Variable  A, B: réel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</a:rPr>
              <a:t>    A      3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</a:rPr>
              <a:t>    B      A+4</a:t>
            </a:r>
          </a:p>
          <a:p>
            <a:pPr marL="0" indent="0">
              <a:buNone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B49DBEB1-6B86-4C3D-2885-6DEF603D15E0}"/>
              </a:ext>
            </a:extLst>
          </p:cNvPr>
          <p:cNvSpPr/>
          <p:nvPr/>
        </p:nvSpPr>
        <p:spPr>
          <a:xfrm>
            <a:off x="1563756" y="5446644"/>
            <a:ext cx="503582" cy="22528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gauche 4">
            <a:extLst>
              <a:ext uri="{FF2B5EF4-FFF2-40B4-BE49-F238E27FC236}">
                <a16:creationId xmlns:a16="http://schemas.microsoft.com/office/drawing/2014/main" id="{0122BC51-9061-2EBD-574D-836F7EECBD70}"/>
              </a:ext>
            </a:extLst>
          </p:cNvPr>
          <p:cNvSpPr/>
          <p:nvPr/>
        </p:nvSpPr>
        <p:spPr>
          <a:xfrm>
            <a:off x="1563756" y="5999920"/>
            <a:ext cx="503582" cy="22528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91DC2-D7F7-FFA3-B0C8-293D141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7525"/>
            <a:ext cx="8596668" cy="853135"/>
          </a:xfrm>
        </p:spPr>
        <p:txBody>
          <a:bodyPr>
            <a:noAutofit/>
          </a:bodyPr>
          <a:lstStyle/>
          <a:p>
            <a:r>
              <a:rPr lang="fr-FR" sz="4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structure d’un algorithme</a:t>
            </a:r>
            <a:endParaRPr lang="fr-FR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5ABB14-9BB3-EA67-3C83-31005E800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80660"/>
            <a:ext cx="8970249" cy="5877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Algorithme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surface–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rect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32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Long,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réel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Surface : réel ;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Début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(‘entrer le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longeur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’) ; saisir (long);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(‘taper la largeur’) ; saisir (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Surface       long*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(‘la surface est’);</a:t>
            </a: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 (surface) ;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</a:p>
          <a:p>
            <a:endParaRPr lang="fr-FR" dirty="0"/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88374993-84D4-6C56-5D72-E380E867BE7E}"/>
              </a:ext>
            </a:extLst>
          </p:cNvPr>
          <p:cNvSpPr/>
          <p:nvPr/>
        </p:nvSpPr>
        <p:spPr>
          <a:xfrm>
            <a:off x="2385392" y="4910594"/>
            <a:ext cx="585615" cy="19149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193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F3993E-8660-5598-2AFB-1DECF5454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69" y="278296"/>
            <a:ext cx="10972801" cy="6579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5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Algorithme Disque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R : réel ;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 : réel ;</a:t>
            </a:r>
          </a:p>
          <a:p>
            <a:pPr marL="0" indent="0">
              <a:buNone/>
            </a:pPr>
            <a:r>
              <a:rPr lang="fr-FR" sz="3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Constante</a:t>
            </a:r>
            <a:r>
              <a:rPr lang="fr-FR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 = 3,14 ;</a:t>
            </a:r>
          </a:p>
          <a:p>
            <a:pPr marL="0" indent="0">
              <a:buNone/>
            </a:pPr>
            <a:r>
              <a:rPr lang="fr-FR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Début</a:t>
            </a:r>
            <a:r>
              <a:rPr lang="fr-FR" sz="35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5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(‘taper le rayon’) </a:t>
            </a:r>
            <a:r>
              <a:rPr lang="fr-FR" sz="3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5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Saisir</a:t>
            </a:r>
            <a:r>
              <a:rPr lang="fr-FR" sz="3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(R);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      R*R*Pi ;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5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(‘la surface est’) ;</a:t>
            </a:r>
          </a:p>
          <a:p>
            <a:pPr marL="0" indent="0">
              <a:buNone/>
            </a:pPr>
            <a:r>
              <a:rPr lang="fr-FR" sz="35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5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(S) ;</a:t>
            </a:r>
          </a:p>
          <a:p>
            <a:pPr marL="0" indent="0">
              <a:buNone/>
            </a:pPr>
            <a:r>
              <a:rPr lang="fr-FR" sz="35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89BCFFA8-547F-56A9-B69B-0F905137B727}"/>
              </a:ext>
            </a:extLst>
          </p:cNvPr>
          <p:cNvSpPr/>
          <p:nvPr/>
        </p:nvSpPr>
        <p:spPr>
          <a:xfrm>
            <a:off x="1391478" y="4412974"/>
            <a:ext cx="649357" cy="17227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50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A2F3D-5A2A-3047-E075-FEF2EEB05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742122"/>
            <a:ext cx="8596668" cy="993913"/>
          </a:xfrm>
        </p:spPr>
        <p:txBody>
          <a:bodyPr>
            <a:normAutofit/>
          </a:bodyPr>
          <a:lstStyle/>
          <a:p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1E7F55-E55F-7820-5278-9F085E724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593101" cy="2583689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Ecrire un algorithme qui permet de calculer la somme et le produit de deux nombre</a:t>
            </a:r>
          </a:p>
        </p:txBody>
      </p:sp>
    </p:spTree>
    <p:extLst>
      <p:ext uri="{BB962C8B-B14F-4D97-AF65-F5344CB8AC3E}">
        <p14:creationId xmlns:p14="http://schemas.microsoft.com/office/powerpoint/2010/main" val="2108822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E5EE6E-B8F1-19E7-759B-D39A73736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278"/>
            <a:ext cx="8596668" cy="66857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20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Algorithme </a:t>
            </a:r>
            <a:r>
              <a:rPr lang="fr-F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SommePro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fr-FR" sz="32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A, B : réel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S, P : réel ;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Début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(‘Donner un nombre’) ; saisir (A);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</a:t>
            </a:r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(‘Donner un autre nombre’) ; saisir (B);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S        A+B;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P        A*B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(‘La somme des deux nombres est’) ;</a:t>
            </a: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 (S)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Afficher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(‘Le produit des deux nombres est’) ;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32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Afficher (P) ;</a:t>
            </a:r>
          </a:p>
          <a:p>
            <a:pPr marL="0" indent="0">
              <a:buNone/>
            </a:pPr>
            <a:r>
              <a:rPr lang="fr-FR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</a:p>
          <a:p>
            <a:pPr marL="0" indent="0">
              <a:buNone/>
            </a:pPr>
            <a:endParaRPr lang="fr-F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1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1A861E9A-C5A7-3CCD-F275-319438339612}"/>
              </a:ext>
            </a:extLst>
          </p:cNvPr>
          <p:cNvSpPr/>
          <p:nvPr/>
        </p:nvSpPr>
        <p:spPr>
          <a:xfrm>
            <a:off x="1696278" y="3230881"/>
            <a:ext cx="596348" cy="19480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gauche 4">
            <a:extLst>
              <a:ext uri="{FF2B5EF4-FFF2-40B4-BE49-F238E27FC236}">
                <a16:creationId xmlns:a16="http://schemas.microsoft.com/office/drawing/2014/main" id="{86DFCE6C-FC1F-3578-DE38-EA452D063C70}"/>
              </a:ext>
            </a:extLst>
          </p:cNvPr>
          <p:cNvSpPr/>
          <p:nvPr/>
        </p:nvSpPr>
        <p:spPr>
          <a:xfrm>
            <a:off x="1696278" y="3727837"/>
            <a:ext cx="596348" cy="19480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22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B45037-D640-2128-353C-9D06A9E1C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0"/>
            <a:ext cx="9905998" cy="1066799"/>
          </a:xfrm>
        </p:spPr>
        <p:txBody>
          <a:bodyPr>
            <a:normAutofit fontScale="90000"/>
          </a:bodyPr>
          <a:lstStyle/>
          <a:p>
            <a:r>
              <a:rPr lang="fr-FR" sz="40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40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Notion d’algorithme  </a:t>
            </a:r>
            <a:br>
              <a:rPr lang="fr-FR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FE05B1-E7DD-4DE8-5DB6-901EBC6F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808382"/>
            <a:ext cx="10649846" cy="6049617"/>
          </a:xfrm>
        </p:spPr>
        <p:txBody>
          <a:bodyPr>
            <a:normAutofit/>
          </a:bodyPr>
          <a:lstStyle/>
          <a:p>
            <a:r>
              <a:rPr lang="fr-FR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programme informatique permet à l’ordinateur de résoudre un problème, mais avant de communiquer à l’ordinateur comment résoudre ce problème, il faut en premier lieu pouvoir le résoudre nous même</a:t>
            </a:r>
            <a:r>
              <a:rPr lang="ar-DZ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  <a:r>
              <a:rPr lang="ar-DZ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faire un algorithme. </a:t>
            </a:r>
          </a:p>
          <a:p>
            <a:r>
              <a:rPr lang="fr-FR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L'algorithmique désigne la discipline qui étudie les algorithmes et leurs applications en informatique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52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8C6F4C-07BD-E7F2-0999-91E13ED3D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2521"/>
            <a:ext cx="9905999" cy="6480313"/>
          </a:xfrm>
        </p:spPr>
        <p:txBody>
          <a:bodyPr/>
          <a:lstStyle/>
          <a:p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algorithme est une méthode permettant de résoudre un problème donné en un temps fini; le mot algorithme vient du nom du célèbre mathématicien arabe Al Khawarizmi (Abu </a:t>
            </a:r>
            <a:r>
              <a:rPr lang="fr-FR" sz="36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Ja'far</a:t>
            </a:r>
            <a:r>
              <a:rPr lang="fr-FR" sz="36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Mohammed Ben Mussa </a:t>
            </a:r>
            <a:r>
              <a:rPr lang="fr-FR" sz="36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Al-Khwarismi</a:t>
            </a:r>
            <a:r>
              <a:rPr lang="fr-FR" sz="36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endParaRPr lang="fr-FR" dirty="0"/>
          </a:p>
        </p:txBody>
      </p:sp>
      <p:pic>
        <p:nvPicPr>
          <p:cNvPr id="4" name="Picture 85">
            <a:extLst>
              <a:ext uri="{FF2B5EF4-FFF2-40B4-BE49-F238E27FC236}">
                <a16:creationId xmlns:a16="http://schemas.microsoft.com/office/drawing/2014/main" id="{81DD0B48-5233-3692-42CD-7FF401FDA93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43437" y="3429000"/>
            <a:ext cx="7301947" cy="306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21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B29D6E-F8BA-7464-B1F0-DD1DEAAF4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4" y="1190197"/>
            <a:ext cx="8596668" cy="4477605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L’algorithmique désigne aussi la discipline qui étudie les algorithmes et leurs applications en Informatique</a:t>
            </a:r>
          </a:p>
          <a:p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bonne connaissance de l’algorithmique permet d’écrire des algorithmes exacts et efficaces</a:t>
            </a:r>
          </a:p>
        </p:txBody>
      </p:sp>
    </p:spTree>
    <p:extLst>
      <p:ext uri="{BB962C8B-B14F-4D97-AF65-F5344CB8AC3E}">
        <p14:creationId xmlns:p14="http://schemas.microsoft.com/office/powerpoint/2010/main" val="60431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DC2F18-BB4D-1D4C-C498-7D2AED37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03" y="511838"/>
            <a:ext cx="8596668" cy="1245704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Comment réaliser l’algorithme?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AFC0FC-AD30-736E-956C-2CABA1DD0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7542"/>
            <a:ext cx="8596668" cy="4490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réaliser un algorithme il faut: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Comprendre le problème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Préciser les données à fournir (Entrée)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Préciser les résultats (Sortie)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Déterminer le processus ou la méthode</a:t>
            </a:r>
          </a:p>
        </p:txBody>
      </p:sp>
    </p:spTree>
    <p:extLst>
      <p:ext uri="{BB962C8B-B14F-4D97-AF65-F5344CB8AC3E}">
        <p14:creationId xmlns:p14="http://schemas.microsoft.com/office/powerpoint/2010/main" val="346861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86401F-400D-2A9C-14B7-E3C790497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6" y="114935"/>
            <a:ext cx="9905998" cy="832594"/>
          </a:xfrm>
        </p:spPr>
        <p:txBody>
          <a:bodyPr>
            <a:noAutofit/>
          </a:bodyPr>
          <a:lstStyle/>
          <a:p>
            <a:r>
              <a:rPr lang="fr-FR" sz="40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Structure d’un</a:t>
            </a:r>
            <a:r>
              <a:rPr lang="fr-FR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algorithme</a:t>
            </a:r>
            <a:r>
              <a:rPr lang="fr-FR" sz="40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fr-FR" sz="40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4000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FEDE27-9A84-31B3-FCA4-79524E614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947530"/>
            <a:ext cx="10866782" cy="5910470"/>
          </a:xfrm>
        </p:spPr>
        <p:txBody>
          <a:bodyPr>
            <a:normAutofit/>
          </a:bodyPr>
          <a:lstStyle/>
          <a:p>
            <a:pPr marL="448310" marR="8890" indent="0">
              <a:spcAft>
                <a:spcPts val="1340"/>
              </a:spcAft>
              <a:buNone/>
            </a:pP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L'algorithme doit avoir une structure bien définie. Cette structure doit comporter : </a:t>
            </a:r>
            <a:endParaRPr lang="fr-FR" sz="32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9740" marR="8890" indent="-457200">
              <a:spcAft>
                <a:spcPts val="1345"/>
              </a:spcAft>
              <a:buFont typeface="Wingdings" panose="05000000000000000000" pitchFamily="2" charset="2"/>
              <a:buChar char="q"/>
            </a:pPr>
            <a:r>
              <a:rPr lang="fr-FR" sz="3200" b="1" kern="100" dirty="0">
                <a:solidFill>
                  <a:srgbClr val="00206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L'en-tête</a:t>
            </a: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 comprend le nom de l'algorithme pour identifier l'algorithme. </a:t>
            </a:r>
          </a:p>
          <a:p>
            <a:pPr marL="459740" marR="8890" indent="-457200">
              <a:spcAft>
                <a:spcPts val="1345"/>
              </a:spcAft>
              <a:buFont typeface="Wingdings" panose="05000000000000000000" pitchFamily="2" charset="2"/>
              <a:buChar char="q"/>
            </a:pPr>
            <a:r>
              <a:rPr lang="fr-FR" sz="3200" b="1" strike="noStrike" kern="100" dirty="0">
                <a:solidFill>
                  <a:srgbClr val="00206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déclarations </a:t>
            </a:r>
            <a:r>
              <a:rPr lang="fr-FR" sz="3200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variables et des constantes. </a:t>
            </a:r>
          </a:p>
          <a:p>
            <a:pPr marL="459740" marR="8890" indent="-457200">
              <a:spcAft>
                <a:spcPts val="1345"/>
              </a:spcAft>
              <a:buFont typeface="Wingdings" panose="05000000000000000000" pitchFamily="2" charset="2"/>
              <a:buChar char="q"/>
            </a:pPr>
            <a:r>
              <a:rPr lang="fr-FR" sz="3200" b="1" strike="noStrike" kern="100" dirty="0">
                <a:solidFill>
                  <a:srgbClr val="00206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corps </a:t>
            </a:r>
            <a:r>
              <a:rPr lang="fr-FR" sz="3200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l'algorithme qui contient les instructions. </a:t>
            </a:r>
            <a:endParaRPr lang="fr-FR" sz="32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40" marR="8890" indent="0">
              <a:spcAft>
                <a:spcPts val="35"/>
              </a:spcAft>
              <a:buNone/>
            </a:pP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Toutes les instructions doivent situer entre le mot </a:t>
            </a:r>
            <a:r>
              <a:rPr lang="fr-FR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Début</a:t>
            </a: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le mot </a:t>
            </a:r>
            <a:r>
              <a:rPr lang="fr-FR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et chaque instruction doit comporter un </a:t>
            </a:r>
            <a:r>
              <a:rPr lang="fr-FR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point-virgule</a:t>
            </a:r>
            <a:r>
              <a:rPr lang="fr-FR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la fin. </a:t>
            </a:r>
            <a:endParaRPr lang="fr-FR" sz="32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9484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8192">
            <a:extLst>
              <a:ext uri="{FF2B5EF4-FFF2-40B4-BE49-F238E27FC236}">
                <a16:creationId xmlns:a16="http://schemas.microsoft.com/office/drawing/2014/main" id="{A011018A-22E7-3DBA-E6A7-DF0E1390D776}"/>
              </a:ext>
            </a:extLst>
          </p:cNvPr>
          <p:cNvGrpSpPr/>
          <p:nvPr/>
        </p:nvGrpSpPr>
        <p:grpSpPr>
          <a:xfrm>
            <a:off x="1590262" y="1338469"/>
            <a:ext cx="7675590" cy="3858467"/>
            <a:chOff x="0" y="0"/>
            <a:chExt cx="5200015" cy="183959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9DFD345-2DA9-7BB3-E1C4-2E53F644CE39}"/>
                </a:ext>
              </a:extLst>
            </p:cNvPr>
            <p:cNvSpPr/>
            <p:nvPr/>
          </p:nvSpPr>
          <p:spPr>
            <a:xfrm>
              <a:off x="4988179" y="1487856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200" b="1" kern="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fr-FR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6" name="Picture 341">
              <a:extLst>
                <a:ext uri="{FF2B5EF4-FFF2-40B4-BE49-F238E27FC236}">
                  <a16:creationId xmlns:a16="http://schemas.microsoft.com/office/drawing/2014/main" id="{7AC85655-3B90-EC38-D339-DB2EB1A5A5F5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510" y="120942"/>
              <a:ext cx="4965700" cy="1499235"/>
            </a:xfrm>
            <a:prstGeom prst="rect">
              <a:avLst/>
            </a:prstGeom>
          </p:spPr>
        </p:pic>
        <p:sp>
          <p:nvSpPr>
            <p:cNvPr id="7" name="Shape 343">
              <a:extLst>
                <a:ext uri="{FF2B5EF4-FFF2-40B4-BE49-F238E27FC236}">
                  <a16:creationId xmlns:a16="http://schemas.microsoft.com/office/drawing/2014/main" id="{0A4404B2-1B81-C03D-2486-4AC891B77389}"/>
                </a:ext>
              </a:extLst>
            </p:cNvPr>
            <p:cNvSpPr/>
            <p:nvPr/>
          </p:nvSpPr>
          <p:spPr>
            <a:xfrm>
              <a:off x="0" y="0"/>
              <a:ext cx="5200015" cy="1839595"/>
            </a:xfrm>
            <a:custGeom>
              <a:avLst/>
              <a:gdLst/>
              <a:ahLst/>
              <a:cxnLst/>
              <a:rect l="0" t="0" r="0" b="0"/>
              <a:pathLst>
                <a:path w="5200015" h="1839595">
                  <a:moveTo>
                    <a:pt x="0" y="1839595"/>
                  </a:moveTo>
                  <a:lnTo>
                    <a:pt x="5200015" y="1839595"/>
                  </a:lnTo>
                  <a:lnTo>
                    <a:pt x="5200015" y="0"/>
                  </a:lnTo>
                  <a:lnTo>
                    <a:pt x="0" y="0"/>
                  </a:lnTo>
                  <a:close/>
                </a:path>
              </a:pathLst>
            </a:custGeom>
            <a:ln w="9525" cap="rnd">
              <a:miter lim="1016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31710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67A250-2327-4166-8723-697D14EEF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notion de constante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233772-1C78-DCD9-E0FD-76312A7EA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1364975"/>
            <a:ext cx="9806608" cy="5380382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constante est un espace mémoire dont la valeur est préciser au début de l’algorithme et qui ne change pas durant le déroulement de celui-ci</a:t>
            </a:r>
          </a:p>
          <a:p>
            <a:pPr marL="0" indent="0">
              <a:buNone/>
            </a:pP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Remarque: la constante est aussi caractériser par son nom et sa valeur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Constante Pi=3,14 </a:t>
            </a:r>
          </a:p>
        </p:txBody>
      </p:sp>
    </p:spTree>
    <p:extLst>
      <p:ext uri="{BB962C8B-B14F-4D97-AF65-F5344CB8AC3E}">
        <p14:creationId xmlns:p14="http://schemas.microsoft.com/office/powerpoint/2010/main" val="2229406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397A5-DE62-7724-8631-536A5F3C0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Types des variables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10360F-FB70-7E51-5462-A74B329AC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63014" cy="4697411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ENTIER: -5; 0 ; 2011 </a:t>
            </a:r>
            <a:r>
              <a:rPr lang="fr-F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réel: -4,95 ; 1,09 </a:t>
            </a:r>
            <a:r>
              <a:rPr lang="fr-F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IR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caractère: ‘b’ ; ‘’R’ ; ‘2’ ‘-’ </a:t>
            </a:r>
            <a:r>
              <a:rPr lang="fr-F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chaine de caractère: </a:t>
            </a:r>
            <a:r>
              <a:rPr lang="fr-FR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Nom; Prénom ; « "code postale: 2000 »  </a:t>
            </a:r>
            <a:r>
              <a:rPr lang="fr-FR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ect</a:t>
            </a: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9884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645</TotalTime>
  <Words>627</Words>
  <Application>Microsoft Office PowerPoint</Application>
  <PresentationFormat>Grand écran</PresentationFormat>
  <Paragraphs>80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Wingdings 3</vt:lpstr>
      <vt:lpstr>Facette</vt:lpstr>
      <vt:lpstr>L’algorithmique</vt:lpstr>
      <vt:lpstr> Notion d’algorithme   </vt:lpstr>
      <vt:lpstr>Présentation PowerPoint</vt:lpstr>
      <vt:lpstr>Présentation PowerPoint</vt:lpstr>
      <vt:lpstr>Comment réaliser l’algorithme?</vt:lpstr>
      <vt:lpstr>Structure d’un algorithme :  </vt:lpstr>
      <vt:lpstr>Présentation PowerPoint</vt:lpstr>
      <vt:lpstr>La notion de constante</vt:lpstr>
      <vt:lpstr> Types des variables</vt:lpstr>
      <vt:lpstr>Affectation</vt:lpstr>
      <vt:lpstr>La structure d’un algorithme</vt:lpstr>
      <vt:lpstr>Présentation PowerPoint</vt:lpstr>
      <vt:lpstr>Exercice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16</cp:revision>
  <dcterms:created xsi:type="dcterms:W3CDTF">2024-03-13T21:12:31Z</dcterms:created>
  <dcterms:modified xsi:type="dcterms:W3CDTF">2024-03-14T21:51:26Z</dcterms:modified>
</cp:coreProperties>
</file>