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322" r:id="rId4"/>
    <p:sldId id="400" r:id="rId5"/>
    <p:sldId id="401" r:id="rId6"/>
    <p:sldId id="402" r:id="rId7"/>
    <p:sldId id="403" r:id="rId8"/>
    <p:sldId id="404" r:id="rId9"/>
    <p:sldId id="326" r:id="rId10"/>
    <p:sldId id="327" r:id="rId11"/>
    <p:sldId id="332" r:id="rId12"/>
    <p:sldId id="333" r:id="rId13"/>
    <p:sldId id="405" r:id="rId14"/>
    <p:sldId id="406" r:id="rId15"/>
    <p:sldId id="338" r:id="rId16"/>
    <p:sldId id="407" r:id="rId17"/>
    <p:sldId id="339" r:id="rId18"/>
    <p:sldId id="329" r:id="rId19"/>
    <p:sldId id="330" r:id="rId20"/>
    <p:sldId id="334" r:id="rId21"/>
    <p:sldId id="331" r:id="rId22"/>
    <p:sldId id="408" r:id="rId23"/>
    <p:sldId id="335" r:id="rId24"/>
    <p:sldId id="336" r:id="rId25"/>
    <p:sldId id="33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EBA6C-D6F9-49B1-B07C-95612150BA23}"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F5C2-9E17-489E-91FD-A79E7E03FB24}" type="slidenum">
              <a:rPr lang="en-US" smtClean="0"/>
              <a:t>‹#›</a:t>
            </a:fld>
            <a:endParaRPr lang="en-US"/>
          </a:p>
        </p:txBody>
      </p:sp>
    </p:spTree>
    <p:extLst>
      <p:ext uri="{BB962C8B-B14F-4D97-AF65-F5344CB8AC3E}">
        <p14:creationId xmlns:p14="http://schemas.microsoft.com/office/powerpoint/2010/main" val="145795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1413171" rtl="0" eaLnBrk="1" fontAlgn="auto" latinLnBrk="0" hangingPunct="1">
              <a:lnSpc>
                <a:spcPct val="100000"/>
              </a:lnSpc>
              <a:spcBef>
                <a:spcPts val="0"/>
              </a:spcBef>
              <a:spcAft>
                <a:spcPts val="0"/>
              </a:spcAft>
              <a:buClrTx/>
              <a:buSzTx/>
              <a:buFontTx/>
              <a:buNone/>
              <a:tabLst/>
              <a:defRPr/>
            </a:pPr>
            <a:fld id="{B9E281A6-A37C-42B1-A251-65CC8F91938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13171"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en-tête 4">
            <a:extLst>
              <a:ext uri="{FF2B5EF4-FFF2-40B4-BE49-F238E27FC236}">
                <a16:creationId xmlns:a16="http://schemas.microsoft.com/office/drawing/2014/main" id="{305D63EC-A8C8-D4C6-0379-935DE3FD7272}"/>
              </a:ext>
            </a:extLst>
          </p:cNvPr>
          <p:cNvSpPr>
            <a:spLocks noGrp="1"/>
          </p:cNvSpPr>
          <p:nvPr>
            <p:ph type="hdr" sz="quarter"/>
          </p:nvPr>
        </p:nvSpPr>
        <p:spPr/>
        <p:txBody>
          <a:bodyPr/>
          <a:lstStyle/>
          <a:p>
            <a:pPr marL="0" marR="0" lvl="0" indent="0" algn="l" defTabSz="1413171"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définitions </a:t>
            </a:r>
          </a:p>
        </p:txBody>
      </p:sp>
    </p:spTree>
    <p:extLst>
      <p:ext uri="{BB962C8B-B14F-4D97-AF65-F5344CB8AC3E}">
        <p14:creationId xmlns:p14="http://schemas.microsoft.com/office/powerpoint/2010/main" val="318824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3BF3-DF9C-62D2-3276-D73602A81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31BCC-3DDE-3328-E9FB-D276E203B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5C0B61-E5E5-7632-E34E-663725DC97A4}"/>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5" name="Footer Placeholder 4">
            <a:extLst>
              <a:ext uri="{FF2B5EF4-FFF2-40B4-BE49-F238E27FC236}">
                <a16:creationId xmlns:a16="http://schemas.microsoft.com/office/drawing/2014/main" id="{EA3FE7BC-CBD3-FFCC-33BC-F823C0A0D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3B164-2DAB-D61A-ED9F-2F658FE87B72}"/>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9213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3A8D-7BDE-6028-92C0-8D4A549C0A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96F18-02A8-82D1-2089-165FD51E5B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98D78-2E04-97B8-01CD-5CA0121C17E0}"/>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5" name="Footer Placeholder 4">
            <a:extLst>
              <a:ext uri="{FF2B5EF4-FFF2-40B4-BE49-F238E27FC236}">
                <a16:creationId xmlns:a16="http://schemas.microsoft.com/office/drawing/2014/main" id="{91AE5731-0ED7-6B77-227F-DEB7EDE5B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A9CC4-777E-69F3-7E42-4E953E334174}"/>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15623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F0A5D-11FF-1C62-F742-51DA7ED96C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C4B3-5728-479F-BB54-F2E212CF1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04B42-3836-8283-D9F0-1F98A175D045}"/>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5" name="Footer Placeholder 4">
            <a:extLst>
              <a:ext uri="{FF2B5EF4-FFF2-40B4-BE49-F238E27FC236}">
                <a16:creationId xmlns:a16="http://schemas.microsoft.com/office/drawing/2014/main" id="{CD6A0468-C09F-4A35-8142-DF381B4EE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7C72B-B426-0FD8-AFFD-A336856C8A97}"/>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91836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1" y="359898"/>
            <a:ext cx="9875520" cy="1472184"/>
          </a:xfrm>
        </p:spPr>
        <p:txBody>
          <a:bodyPr anchor="b"/>
          <a:lstStyle>
            <a:lvl1pPr algn="l">
              <a:defRPr/>
            </a:lvl1pPr>
            <a:extLst/>
          </a:lstStyle>
          <a:p>
            <a:r>
              <a:rPr kumimoji="0" lang="fr-FR"/>
              <a:t>Modifiez le style du titre</a:t>
            </a:r>
            <a:endParaRPr kumimoji="0" lang="en-US"/>
          </a:p>
        </p:txBody>
      </p:sp>
      <p:sp>
        <p:nvSpPr>
          <p:cNvPr id="22" name="Sous-titre 21"/>
          <p:cNvSpPr>
            <a:spLocks noGrp="1"/>
          </p:cNvSpPr>
          <p:nvPr>
            <p:ph type="subTitle" idx="1"/>
          </p:nvPr>
        </p:nvSpPr>
        <p:spPr>
          <a:xfrm>
            <a:off x="1910081" y="1850064"/>
            <a:ext cx="9875520" cy="1752600"/>
          </a:xfrm>
        </p:spPr>
        <p:txBody>
          <a:bodyPr tIns="0"/>
          <a:lstStyle>
            <a:lvl1pPr marL="16865" indent="0" algn="l">
              <a:buNone/>
              <a:defRPr sz="1598">
                <a:solidFill>
                  <a:schemeClr val="tx2">
                    <a:shade val="30000"/>
                    <a:satMod val="150000"/>
                  </a:schemeClr>
                </a:solidFill>
              </a:defRPr>
            </a:lvl1pPr>
            <a:lvl2pPr marL="281087" indent="0" algn="ctr">
              <a:buNone/>
            </a:lvl2pPr>
            <a:lvl3pPr marL="562172" indent="0" algn="ctr">
              <a:buNone/>
            </a:lvl3pPr>
            <a:lvl4pPr marL="843257" indent="0" algn="ctr">
              <a:buNone/>
            </a:lvl4pPr>
            <a:lvl5pPr marL="1124344" indent="0" algn="ctr">
              <a:buNone/>
            </a:lvl5pPr>
            <a:lvl6pPr marL="1405430" indent="0" algn="ctr">
              <a:buNone/>
            </a:lvl6pPr>
            <a:lvl7pPr marL="1686516" indent="0" algn="ctr">
              <a:buNone/>
            </a:lvl7pPr>
            <a:lvl8pPr marL="1967602" indent="0" algn="ctr">
              <a:buNone/>
            </a:lvl8pPr>
            <a:lvl9pPr marL="2248688" indent="0" algn="ctr">
              <a:buNone/>
            </a:lvl9pPr>
            <a:extLst/>
          </a:lstStyle>
          <a:p>
            <a:r>
              <a:rPr kumimoji="0" lang="fr-FR"/>
              <a:t>Modifiez le style des sous-titres du masque</a:t>
            </a:r>
            <a:endParaRPr kumimoji="0" lang="en-US"/>
          </a:p>
        </p:txBody>
      </p:sp>
      <p:sp>
        <p:nvSpPr>
          <p:cNvPr id="7" name="Espace réservé de la date 6"/>
          <p:cNvSpPr>
            <a:spLocks noGrp="1"/>
          </p:cNvSpPr>
          <p:nvPr>
            <p:ph type="dt" sz="half" idx="10"/>
          </p:nvPr>
        </p:nvSpPr>
        <p:spPr/>
        <p:txBody>
          <a:bodyPr/>
          <a:lstStyle/>
          <a:p>
            <a:fld id="{0F369DCB-3E24-487B-A629-2893694994AA}" type="datetimeFigureOut">
              <a:rPr lang="fr-FR" smtClean="0"/>
              <a:t>24/04/2024</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F6068A72-EF22-459A-B00B-67CEB99AB1DF}" type="slidenum">
              <a:rPr lang="fr-FR" smtClean="0"/>
              <a:t>‹#›</a:t>
            </a:fld>
            <a:endParaRPr lang="fr-F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107"/>
          </a:p>
        </p:txBody>
      </p:sp>
      <p:sp>
        <p:nvSpPr>
          <p:cNvPr id="9" name="Ellipse 8"/>
          <p:cNvSpPr/>
          <p:nvPr/>
        </p:nvSpPr>
        <p:spPr>
          <a:xfrm>
            <a:off x="1542903" y="1345017"/>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107"/>
          </a:p>
        </p:txBody>
      </p:sp>
    </p:spTree>
    <p:extLst>
      <p:ext uri="{BB962C8B-B14F-4D97-AF65-F5344CB8AC3E}">
        <p14:creationId xmlns:p14="http://schemas.microsoft.com/office/powerpoint/2010/main" val="125301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369DCB-3E24-487B-A629-2893694994AA}" type="datetimeFigureOut">
              <a:rPr lang="fr-FR" smtClean="0"/>
              <a:t>24/04/2024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310024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4"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2" name="Titre 1"/>
          <p:cNvSpPr>
            <a:spLocks noGrp="1"/>
          </p:cNvSpPr>
          <p:nvPr>
            <p:ph type="title"/>
          </p:nvPr>
        </p:nvSpPr>
        <p:spPr>
          <a:xfrm>
            <a:off x="3437856" y="2600325"/>
            <a:ext cx="8534401" cy="2286000"/>
          </a:xfrm>
        </p:spPr>
        <p:txBody>
          <a:bodyPr anchor="t"/>
          <a:lstStyle>
            <a:lvl1pPr algn="l">
              <a:lnSpc>
                <a:spcPts val="2767"/>
              </a:lnSpc>
              <a:buNone/>
              <a:defRPr sz="2459" b="1" cap="all"/>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3437856" y="1066800"/>
            <a:ext cx="8534401" cy="1509712"/>
          </a:xfrm>
        </p:spPr>
        <p:txBody>
          <a:bodyPr anchor="b"/>
          <a:lstStyle>
            <a:lvl1pPr marL="11243" indent="0">
              <a:lnSpc>
                <a:spcPts val="1414"/>
              </a:lnSpc>
              <a:spcBef>
                <a:spcPts val="0"/>
              </a:spcBef>
              <a:buNone/>
              <a:defRPr sz="1230">
                <a:solidFill>
                  <a:schemeClr val="tx2">
                    <a:shade val="30000"/>
                    <a:satMod val="150000"/>
                  </a:schemeClr>
                </a:solidFill>
              </a:defRPr>
            </a:lvl1pPr>
            <a:lvl2pPr>
              <a:buNone/>
              <a:defRPr sz="1107">
                <a:solidFill>
                  <a:schemeClr val="tx1">
                    <a:tint val="75000"/>
                  </a:schemeClr>
                </a:solidFill>
              </a:defRPr>
            </a:lvl2pPr>
            <a:lvl3pPr>
              <a:buNone/>
              <a:defRPr sz="984">
                <a:solidFill>
                  <a:schemeClr val="tx1">
                    <a:tint val="75000"/>
                  </a:schemeClr>
                </a:solidFill>
              </a:defRPr>
            </a:lvl3pPr>
            <a:lvl4pPr>
              <a:buNone/>
              <a:defRPr sz="861">
                <a:solidFill>
                  <a:schemeClr val="tx1">
                    <a:tint val="75000"/>
                  </a:schemeClr>
                </a:solidFill>
              </a:defRPr>
            </a:lvl4pPr>
            <a:lvl5pPr>
              <a:buNone/>
              <a:defRPr sz="861">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0F369DCB-3E24-487B-A629-2893694994AA}" type="datetimeFigureOut">
              <a:rPr lang="fr-FR" smtClean="0"/>
              <a:t>24/04/2024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068A72-EF22-459A-B00B-67CEB99AB1DF}" type="slidenum">
              <a:rPr lang="fr-FR" smtClean="0"/>
              <a:t>‹#›</a:t>
            </a:fld>
            <a:endParaRPr lang="fr-FR"/>
          </a:p>
        </p:txBody>
      </p:sp>
      <p:sp>
        <p:nvSpPr>
          <p:cNvPr id="10" name="Rectangle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8" name="Ellipse 7"/>
          <p:cNvSpPr/>
          <p:nvPr/>
        </p:nvSpPr>
        <p:spPr>
          <a:xfrm>
            <a:off x="2896429"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107"/>
          </a:p>
        </p:txBody>
      </p:sp>
      <p:sp>
        <p:nvSpPr>
          <p:cNvPr id="9" name="Ellipse 8"/>
          <p:cNvSpPr/>
          <p:nvPr/>
        </p:nvSpPr>
        <p:spPr>
          <a:xfrm>
            <a:off x="3210754"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107"/>
          </a:p>
        </p:txBody>
      </p:sp>
    </p:spTree>
    <p:extLst>
      <p:ext uri="{BB962C8B-B14F-4D97-AF65-F5344CB8AC3E}">
        <p14:creationId xmlns:p14="http://schemas.microsoft.com/office/powerpoint/2010/main" val="15603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1"/>
            <a:ext cx="9997441" cy="11430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1721"/>
            </a:lvl1pPr>
            <a:lvl2pPr>
              <a:defRPr sz="1476"/>
            </a:lvl2pPr>
            <a:lvl3pPr>
              <a:defRPr sz="1230"/>
            </a:lvl3pPr>
            <a:lvl4pPr>
              <a:defRPr sz="1107"/>
            </a:lvl4pPr>
            <a:lvl5pPr>
              <a:defRPr sz="1107"/>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1721"/>
            </a:lvl1pPr>
            <a:lvl2pPr>
              <a:defRPr sz="1476"/>
            </a:lvl2pPr>
            <a:lvl3pPr>
              <a:defRPr sz="1230"/>
            </a:lvl3pPr>
            <a:lvl4pPr>
              <a:defRPr sz="1107"/>
            </a:lvl4pPr>
            <a:lvl5pPr>
              <a:defRPr sz="1107"/>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F369DCB-3E24-487B-A629-2893694994AA}" type="datetimeFigureOut">
              <a:rPr lang="fr-FR" smtClean="0"/>
              <a:t>24/04/2024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4130412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7"/>
            <a:ext cx="10972801" cy="1143000"/>
          </a:xfrm>
        </p:spPr>
        <p:txBody>
          <a:bodyPr anchor="ctr"/>
          <a:lstStyle>
            <a:lvl1pPr algn="ctr">
              <a:defRPr sz="2767" b="1" cap="none" baseline="0"/>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609601" y="328278"/>
            <a:ext cx="5364480" cy="640080"/>
          </a:xfrm>
          <a:solidFill>
            <a:schemeClr val="bg1"/>
          </a:solidFill>
          <a:ln w="10795">
            <a:solidFill>
              <a:schemeClr val="bg1"/>
            </a:solidFill>
            <a:miter lim="800000"/>
          </a:ln>
        </p:spPr>
        <p:txBody>
          <a:bodyPr anchor="ctr"/>
          <a:lstStyle>
            <a:lvl1pPr marL="39352" indent="0" algn="l">
              <a:lnSpc>
                <a:spcPct val="100000"/>
              </a:lnSpc>
              <a:spcBef>
                <a:spcPts val="61"/>
              </a:spcBef>
              <a:buNone/>
              <a:defRPr sz="1168" b="0">
                <a:solidFill>
                  <a:schemeClr val="tx1"/>
                </a:solidFill>
              </a:defRPr>
            </a:lvl1pPr>
            <a:lvl2pPr>
              <a:buNone/>
              <a:defRPr sz="1230" b="1"/>
            </a:lvl2pPr>
            <a:lvl3pPr>
              <a:buNone/>
              <a:defRPr sz="1107" b="1"/>
            </a:lvl3pPr>
            <a:lvl4pPr>
              <a:buNone/>
              <a:defRPr sz="984" b="1"/>
            </a:lvl4pPr>
            <a:lvl5pPr>
              <a:buNone/>
              <a:defRPr sz="984"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39352" indent="0" algn="l">
              <a:lnSpc>
                <a:spcPct val="100000"/>
              </a:lnSpc>
              <a:spcBef>
                <a:spcPts val="61"/>
              </a:spcBef>
              <a:buNone/>
              <a:defRPr sz="1168" b="0">
                <a:solidFill>
                  <a:schemeClr val="tx1"/>
                </a:solidFill>
              </a:defRPr>
            </a:lvl1pPr>
            <a:lvl2pPr>
              <a:buNone/>
              <a:defRPr sz="1230" b="1"/>
            </a:lvl2pPr>
            <a:lvl3pPr>
              <a:buNone/>
              <a:defRPr sz="1107" b="1"/>
            </a:lvl3pPr>
            <a:lvl4pPr>
              <a:buNone/>
              <a:defRPr sz="984" b="1"/>
            </a:lvl4pPr>
            <a:lvl5pPr>
              <a:buNone/>
              <a:defRPr sz="984"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9601" y="969337"/>
            <a:ext cx="5364480" cy="4114800"/>
          </a:xfrm>
          <a:ln w="10795">
            <a:solidFill>
              <a:schemeClr val="bg1"/>
            </a:solidFill>
            <a:prstDash val="dash"/>
            <a:miter lim="800000"/>
          </a:ln>
        </p:spPr>
        <p:txBody>
          <a:bodyPr/>
          <a:lstStyle>
            <a:lvl1pPr marL="241734" indent="-168652">
              <a:lnSpc>
                <a:spcPct val="100000"/>
              </a:lnSpc>
              <a:spcBef>
                <a:spcPts val="430"/>
              </a:spcBef>
              <a:defRPr sz="1476"/>
            </a:lvl1pPr>
            <a:lvl2pPr>
              <a:lnSpc>
                <a:spcPct val="100000"/>
              </a:lnSpc>
              <a:spcBef>
                <a:spcPts val="430"/>
              </a:spcBef>
              <a:defRPr sz="1230"/>
            </a:lvl2pPr>
            <a:lvl3pPr>
              <a:lnSpc>
                <a:spcPct val="100000"/>
              </a:lnSpc>
              <a:spcBef>
                <a:spcPts val="430"/>
              </a:spcBef>
              <a:defRPr sz="1107"/>
            </a:lvl3pPr>
            <a:lvl4pPr>
              <a:lnSpc>
                <a:spcPct val="100000"/>
              </a:lnSpc>
              <a:spcBef>
                <a:spcPts val="430"/>
              </a:spcBef>
              <a:defRPr sz="984"/>
            </a:lvl4pPr>
            <a:lvl5pPr>
              <a:lnSpc>
                <a:spcPct val="100000"/>
              </a:lnSpc>
              <a:spcBef>
                <a:spcPts val="430"/>
              </a:spcBef>
              <a:defRPr sz="984"/>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17920" y="969337"/>
            <a:ext cx="5364480" cy="4114800"/>
          </a:xfrm>
          <a:ln w="10795">
            <a:solidFill>
              <a:schemeClr val="bg1"/>
            </a:solidFill>
            <a:prstDash val="dash"/>
            <a:miter lim="800000"/>
          </a:ln>
        </p:spPr>
        <p:txBody>
          <a:bodyPr/>
          <a:lstStyle>
            <a:lvl1pPr marL="241734" indent="-168652">
              <a:lnSpc>
                <a:spcPct val="100000"/>
              </a:lnSpc>
              <a:spcBef>
                <a:spcPts val="430"/>
              </a:spcBef>
              <a:defRPr sz="1476"/>
            </a:lvl1pPr>
            <a:lvl2pPr>
              <a:lnSpc>
                <a:spcPct val="100000"/>
              </a:lnSpc>
              <a:spcBef>
                <a:spcPts val="430"/>
              </a:spcBef>
              <a:defRPr sz="1230"/>
            </a:lvl2pPr>
            <a:lvl3pPr>
              <a:lnSpc>
                <a:spcPct val="100000"/>
              </a:lnSpc>
              <a:spcBef>
                <a:spcPts val="430"/>
              </a:spcBef>
              <a:defRPr sz="1107"/>
            </a:lvl3pPr>
            <a:lvl4pPr>
              <a:lnSpc>
                <a:spcPct val="100000"/>
              </a:lnSpc>
              <a:spcBef>
                <a:spcPts val="430"/>
              </a:spcBef>
              <a:defRPr sz="984"/>
            </a:lvl4pPr>
            <a:lvl5pPr>
              <a:lnSpc>
                <a:spcPct val="100000"/>
              </a:lnSpc>
              <a:spcBef>
                <a:spcPts val="430"/>
              </a:spcBef>
              <a:defRPr sz="984"/>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0F369DCB-3E24-487B-A629-2893694994AA}" type="datetimeFigureOut">
              <a:rPr lang="fr-FR" smtClean="0"/>
              <a:t>24/04/2024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2405500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1"/>
            <a:ext cx="9997441" cy="1143000"/>
          </a:xfrm>
        </p:spPr>
        <p:txBody>
          <a:bodyPr anchor="ct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0F369DCB-3E24-487B-A629-2893694994AA}" type="datetimeFigureOut">
              <a:rPr lang="fr-FR" smtClean="0"/>
              <a:t>24/04/2024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325643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3" y="0"/>
            <a:ext cx="108386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2" name="Espace réservé de la date 1"/>
          <p:cNvSpPr>
            <a:spLocks noGrp="1"/>
          </p:cNvSpPr>
          <p:nvPr>
            <p:ph type="dt" sz="half" idx="10"/>
          </p:nvPr>
        </p:nvSpPr>
        <p:spPr/>
        <p:txBody>
          <a:bodyPr/>
          <a:lstStyle/>
          <a:p>
            <a:fld id="{0F369DCB-3E24-487B-A629-2893694994AA}" type="datetimeFigureOut">
              <a:rPr lang="fr-FR" smtClean="0"/>
              <a:t>24/04/2024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068A72-EF22-459A-B00B-67CEB99AB1DF}" type="slidenum">
              <a:rPr lang="fr-FR" smtClean="0"/>
              <a:t>‹#›</a:t>
            </a:fld>
            <a:endParaRPr lang="fr-FR"/>
          </a:p>
        </p:txBody>
      </p:sp>
      <p:sp>
        <p:nvSpPr>
          <p:cNvPr id="6" name="Rectangle 5"/>
          <p:cNvSpPr/>
          <p:nvPr/>
        </p:nvSpPr>
        <p:spPr bwMode="invGray">
          <a:xfrm>
            <a:off x="1353313"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Tree>
    <p:extLst>
      <p:ext uri="{BB962C8B-B14F-4D97-AF65-F5344CB8AC3E}">
        <p14:creationId xmlns:p14="http://schemas.microsoft.com/office/powerpoint/2010/main" val="316411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16778"/>
            <a:ext cx="5080001" cy="1162050"/>
          </a:xfrm>
          <a:ln>
            <a:noFill/>
          </a:ln>
        </p:spPr>
        <p:txBody>
          <a:bodyPr anchor="b"/>
          <a:lstStyle>
            <a:lvl1pPr algn="l">
              <a:lnSpc>
                <a:spcPts val="1230"/>
              </a:lnSpc>
              <a:buNone/>
              <a:defRPr sz="1353" b="1" cap="all" baseline="0"/>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609601" y="1406964"/>
            <a:ext cx="5080001" cy="698500"/>
          </a:xfrm>
        </p:spPr>
        <p:txBody>
          <a:bodyPr/>
          <a:lstStyle>
            <a:lvl1pPr marL="28109" indent="0">
              <a:lnSpc>
                <a:spcPct val="100000"/>
              </a:lnSpc>
              <a:spcBef>
                <a:spcPts val="0"/>
              </a:spcBef>
              <a:buNone/>
              <a:defRPr sz="861"/>
            </a:lvl1pPr>
            <a:lvl2pPr>
              <a:buNone/>
              <a:defRPr sz="738"/>
            </a:lvl2pPr>
            <a:lvl3pPr>
              <a:buNone/>
              <a:defRPr sz="615"/>
            </a:lvl3pPr>
            <a:lvl4pPr>
              <a:buNone/>
              <a:defRPr sz="553"/>
            </a:lvl4pPr>
            <a:lvl5pPr>
              <a:buNone/>
              <a:defRPr sz="553"/>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609600" y="2133604"/>
            <a:ext cx="10871200" cy="3992563"/>
          </a:xfrm>
        </p:spPr>
        <p:txBody>
          <a:bodyPr/>
          <a:lstStyle>
            <a:lvl1pPr>
              <a:defRPr sz="1967"/>
            </a:lvl1pPr>
            <a:lvl2pPr>
              <a:defRPr sz="1721"/>
            </a:lvl2pPr>
            <a:lvl3pPr>
              <a:defRPr sz="1476"/>
            </a:lvl3pPr>
            <a:lvl4pPr>
              <a:defRPr sz="1230"/>
            </a:lvl4pPr>
            <a:lvl5pPr>
              <a:defRPr sz="123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F369DCB-3E24-487B-A629-2893694994AA}" type="datetimeFigureOut">
              <a:rPr lang="fr-FR" smtClean="0"/>
              <a:t>24/04/2024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26221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BE4A-F737-DCC1-F3A6-4881843FD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B91EB-95AE-BAF6-33F9-F2D7CF9648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267FD-C845-5B57-3C07-B43672DA0107}"/>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5" name="Footer Placeholder 4">
            <a:extLst>
              <a:ext uri="{FF2B5EF4-FFF2-40B4-BE49-F238E27FC236}">
                <a16:creationId xmlns:a16="http://schemas.microsoft.com/office/drawing/2014/main" id="{90300182-BEE3-7C14-E90E-5EF259E64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345D2-9C1D-EAFF-52A1-A0435A7C12C3}"/>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6862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6" y="1066800"/>
            <a:ext cx="3657601" cy="1981200"/>
          </a:xfrm>
        </p:spPr>
        <p:txBody>
          <a:bodyPr anchor="b">
            <a:noAutofit/>
          </a:bodyPr>
          <a:lstStyle>
            <a:lvl1pPr algn="l">
              <a:buNone/>
              <a:defRPr sz="1291" b="1">
                <a:effectLst/>
              </a:defRPr>
            </a:lvl1pPr>
            <a:extLst/>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0F369DCB-3E24-487B-A629-2893694994AA}" type="datetimeFigureOut">
              <a:rPr lang="fr-FR" smtClean="0"/>
              <a:t>24/04/2024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068A72-EF22-459A-B00B-67CEB99AB1DF}" type="slidenum">
              <a:rPr lang="fr-FR" smtClean="0"/>
              <a:t>‹#›</a:t>
            </a:fld>
            <a:endParaRPr lang="fr-FR"/>
          </a:p>
        </p:txBody>
      </p:sp>
      <p:sp>
        <p:nvSpPr>
          <p:cNvPr id="8" name="Rectangle 7"/>
          <p:cNvSpPr/>
          <p:nvPr/>
        </p:nvSpPr>
        <p:spPr>
          <a:xfrm>
            <a:off x="1016000" y="1066801"/>
            <a:ext cx="6096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56215" tIns="168644" rtlCol="0" anchor="t">
            <a:normAutofit/>
          </a:bodyPr>
          <a:lstStyle/>
          <a:p>
            <a:pPr marL="0" indent="-174274" algn="l" rtl="0" eaLnBrk="1" latinLnBrk="0" hangingPunct="1">
              <a:lnSpc>
                <a:spcPts val="1844"/>
              </a:lnSpc>
              <a:spcBef>
                <a:spcPts val="369"/>
              </a:spcBef>
              <a:buClr>
                <a:schemeClr val="accent1"/>
              </a:buClr>
              <a:buSzPct val="80000"/>
              <a:buFont typeface="Wingdings 2"/>
              <a:buNone/>
            </a:pPr>
            <a:endParaRPr kumimoji="0" lang="en-US" sz="1967"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1117600" y="1143007"/>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1967"/>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528970" y="954342"/>
            <a:ext cx="914401" cy="204309"/>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10" name="Organigramme : Processus 9"/>
          <p:cNvSpPr/>
          <p:nvPr/>
        </p:nvSpPr>
        <p:spPr>
          <a:xfrm rot="2103354" flipH="1">
            <a:off x="6671556" y="936787"/>
            <a:ext cx="865633" cy="204309"/>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dirty="0"/>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984"/>
              </a:lnSpc>
              <a:spcBef>
                <a:spcPts val="0"/>
              </a:spcBef>
              <a:buNone/>
              <a:defRPr sz="861">
                <a:solidFill>
                  <a:srgbClr val="777777"/>
                </a:solidFill>
              </a:defRPr>
            </a:lvl1pPr>
            <a:lvl2pPr>
              <a:defRPr sz="738"/>
            </a:lvl2pPr>
            <a:lvl3pPr>
              <a:defRPr sz="615"/>
            </a:lvl3pPr>
            <a:lvl4pPr>
              <a:defRPr sz="553"/>
            </a:lvl4pPr>
            <a:lvl5pPr>
              <a:defRPr sz="553"/>
            </a:lvl5pPr>
            <a:extLst/>
          </a:lstStyle>
          <a:p>
            <a:pPr lvl="0" eaLnBrk="1" latinLnBrk="0" hangingPunct="1"/>
            <a:r>
              <a:rPr kumimoji="0" lang="fr-FR"/>
              <a:t>Modifiez les styles du texte du masque</a:t>
            </a:r>
          </a:p>
        </p:txBody>
      </p:sp>
    </p:spTree>
    <p:extLst>
      <p:ext uri="{BB962C8B-B14F-4D97-AF65-F5344CB8AC3E}">
        <p14:creationId xmlns:p14="http://schemas.microsoft.com/office/powerpoint/2010/main" val="3931048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369DCB-3E24-487B-A629-2893694994AA}" type="datetimeFigureOut">
              <a:rPr lang="fr-FR" smtClean="0"/>
              <a:t>24/04/2024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316999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5"/>
            <a:ext cx="2438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1524001" y="274645"/>
            <a:ext cx="7416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369DCB-3E24-487B-A629-2893694994AA}" type="datetimeFigureOut">
              <a:rPr lang="fr-FR" smtClean="0"/>
              <a:t>24/04/2024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068A72-EF22-459A-B00B-67CEB99AB1DF}" type="slidenum">
              <a:rPr lang="fr-FR" smtClean="0"/>
              <a:t>‹#›</a:t>
            </a:fld>
            <a:endParaRPr lang="fr-FR"/>
          </a:p>
        </p:txBody>
      </p:sp>
    </p:spTree>
    <p:extLst>
      <p:ext uri="{BB962C8B-B14F-4D97-AF65-F5344CB8AC3E}">
        <p14:creationId xmlns:p14="http://schemas.microsoft.com/office/powerpoint/2010/main" val="16638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BE68-4D44-964B-9F59-8B9FA5EE7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FB05EE-6FDA-B3AC-8F62-595E186BC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EA22D-50D1-CF2A-0757-7BAA7147C759}"/>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5" name="Footer Placeholder 4">
            <a:extLst>
              <a:ext uri="{FF2B5EF4-FFF2-40B4-BE49-F238E27FC236}">
                <a16:creationId xmlns:a16="http://schemas.microsoft.com/office/drawing/2014/main" id="{C23B228A-0FF3-1C88-E58D-E3EC544AB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33918-F637-45CD-76CF-56A1E23EDE3D}"/>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11031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C3BB-DAB9-B080-F151-51DF10C86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CB1C4-4D67-FA60-9C9E-31792F09C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D81EF-0EF1-A4B9-2F4B-6DFC7F35C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003C9-3D04-7E4C-34DA-E095209C2F0C}"/>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6" name="Footer Placeholder 5">
            <a:extLst>
              <a:ext uri="{FF2B5EF4-FFF2-40B4-BE49-F238E27FC236}">
                <a16:creationId xmlns:a16="http://schemas.microsoft.com/office/drawing/2014/main" id="{657FA30C-905C-E0CA-6F0D-E1445A7BE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25EC6-C8EF-A172-2825-C5B2205F6A91}"/>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363289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619C-AA81-BF93-AD3E-51D5FD317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51BCE-9CEA-19B9-A21A-DF124731D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71521-7447-1ACE-F9CE-528EB6102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852CF8-5D29-6C18-4046-9EA88C764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E1850E-A07E-B98E-1A42-0A8FB9D898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B0853-8370-EE65-114A-C7BAFA741A7D}"/>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8" name="Footer Placeholder 7">
            <a:extLst>
              <a:ext uri="{FF2B5EF4-FFF2-40B4-BE49-F238E27FC236}">
                <a16:creationId xmlns:a16="http://schemas.microsoft.com/office/drawing/2014/main" id="{FC0213AF-0324-5F9C-3AEE-6329029C8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BDDA87-D1DB-A518-E589-BBA0EFBD2B41}"/>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123575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47D3-0CC6-1AB3-673C-5A317DD6A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FE1D2E-F708-F534-1E61-E571EE3B5B77}"/>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4" name="Footer Placeholder 3">
            <a:extLst>
              <a:ext uri="{FF2B5EF4-FFF2-40B4-BE49-F238E27FC236}">
                <a16:creationId xmlns:a16="http://schemas.microsoft.com/office/drawing/2014/main" id="{B8DB5916-531E-98A7-7906-216FF0CD9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65B4B5-DE1E-597E-8743-1DDCB1EE2D8B}"/>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377574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65C82-1091-375C-7AF5-A0335FE24382}"/>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3" name="Footer Placeholder 2">
            <a:extLst>
              <a:ext uri="{FF2B5EF4-FFF2-40B4-BE49-F238E27FC236}">
                <a16:creationId xmlns:a16="http://schemas.microsoft.com/office/drawing/2014/main" id="{4AD0C433-DE23-F045-357C-0E77E111E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1FA464-5D83-A057-1E63-5C774227FEF4}"/>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84283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803B-3C7C-8BAC-7616-65DD89794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41BE06-384E-8476-D9EF-DFA734676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AA522-0ABB-4C78-D0B1-58328A058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863AB-9CBF-7B39-FD8F-A0D539110F6A}"/>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6" name="Footer Placeholder 5">
            <a:extLst>
              <a:ext uri="{FF2B5EF4-FFF2-40B4-BE49-F238E27FC236}">
                <a16:creationId xmlns:a16="http://schemas.microsoft.com/office/drawing/2014/main" id="{51FFA867-E2FE-56D0-9D50-1CF67BA7E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DBFDC-8C18-AC03-EE69-3C1A4E3EBFE0}"/>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73332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7DAC-74A5-3853-536E-DD2BA787D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17A539-9090-1E89-7F62-E4C917A07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A8194-039B-FDD1-6D5D-9745D4A83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42A20-C766-062D-026F-570B9E284339}"/>
              </a:ext>
            </a:extLst>
          </p:cNvPr>
          <p:cNvSpPr>
            <a:spLocks noGrp="1"/>
          </p:cNvSpPr>
          <p:nvPr>
            <p:ph type="dt" sz="half" idx="10"/>
          </p:nvPr>
        </p:nvSpPr>
        <p:spPr/>
        <p:txBody>
          <a:bodyPr/>
          <a:lstStyle/>
          <a:p>
            <a:fld id="{85825AE6-6797-4B87-8AAF-9A1A5A028943}" type="datetimeFigureOut">
              <a:rPr lang="en-US" smtClean="0"/>
              <a:t>4/24/2024</a:t>
            </a:fld>
            <a:endParaRPr lang="en-US"/>
          </a:p>
        </p:txBody>
      </p:sp>
      <p:sp>
        <p:nvSpPr>
          <p:cNvPr id="6" name="Footer Placeholder 5">
            <a:extLst>
              <a:ext uri="{FF2B5EF4-FFF2-40B4-BE49-F238E27FC236}">
                <a16:creationId xmlns:a16="http://schemas.microsoft.com/office/drawing/2014/main" id="{195CF7D2-527B-CFCC-64F7-C2331AC6B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34805-2508-21C4-ED90-E0A6CD1A2DB4}"/>
              </a:ext>
            </a:extLst>
          </p:cNvPr>
          <p:cNvSpPr>
            <a:spLocks noGrp="1"/>
          </p:cNvSpPr>
          <p:nvPr>
            <p:ph type="sldNum" sz="quarter" idx="12"/>
          </p:nvPr>
        </p:nvSpPr>
        <p:spPr/>
        <p:txBody>
          <a:bodyPr/>
          <a:lstStyle/>
          <a:p>
            <a:fld id="{9C3312AA-0F92-45BD-8423-9D4A4F167A8C}" type="slidenum">
              <a:rPr lang="en-US" smtClean="0"/>
              <a:t>‹#›</a:t>
            </a:fld>
            <a:endParaRPr lang="en-US"/>
          </a:p>
        </p:txBody>
      </p:sp>
    </p:spTree>
    <p:extLst>
      <p:ext uri="{BB962C8B-B14F-4D97-AF65-F5344CB8AC3E}">
        <p14:creationId xmlns:p14="http://schemas.microsoft.com/office/powerpoint/2010/main" val="154703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30141-E8B2-7CFA-712F-BAE969725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BA4F1-20D0-2CE6-1865-0C03C4F9E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BE078-4D51-E08B-9208-8533EB9D0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25AE6-6797-4B87-8AAF-9A1A5A028943}" type="datetimeFigureOut">
              <a:rPr lang="en-US" smtClean="0"/>
              <a:t>4/24/2024</a:t>
            </a:fld>
            <a:endParaRPr lang="en-US"/>
          </a:p>
        </p:txBody>
      </p:sp>
      <p:sp>
        <p:nvSpPr>
          <p:cNvPr id="5" name="Footer Placeholder 4">
            <a:extLst>
              <a:ext uri="{FF2B5EF4-FFF2-40B4-BE49-F238E27FC236}">
                <a16:creationId xmlns:a16="http://schemas.microsoft.com/office/drawing/2014/main" id="{735D0D5E-CE3C-3231-5940-80DABD97E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06BA1F-E749-9B52-75E6-A5FB436ED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312AA-0F92-45BD-8423-9D4A4F167A8C}" type="slidenum">
              <a:rPr lang="en-US" smtClean="0"/>
              <a:t>‹#›</a:t>
            </a:fld>
            <a:endParaRPr lang="en-US"/>
          </a:p>
        </p:txBody>
      </p:sp>
    </p:spTree>
    <p:extLst>
      <p:ext uri="{BB962C8B-B14F-4D97-AF65-F5344CB8AC3E}">
        <p14:creationId xmlns:p14="http://schemas.microsoft.com/office/powerpoint/2010/main" val="353453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898" y="-815922"/>
            <a:ext cx="2185183" cy="1638888"/>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8" name="Ellipse 7"/>
          <p:cNvSpPr/>
          <p:nvPr/>
        </p:nvSpPr>
        <p:spPr>
          <a:xfrm>
            <a:off x="22508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11" name="Bouée 10"/>
          <p:cNvSpPr/>
          <p:nvPr/>
        </p:nvSpPr>
        <p:spPr>
          <a:xfrm rot="2315675">
            <a:off x="243845"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12" name="Rectangle 11"/>
          <p:cNvSpPr/>
          <p:nvPr/>
        </p:nvSpPr>
        <p:spPr>
          <a:xfrm>
            <a:off x="1350502"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
        <p:nvSpPr>
          <p:cNvPr id="5" name="Espace réservé du titre 4"/>
          <p:cNvSpPr>
            <a:spLocks noGrp="1"/>
          </p:cNvSpPr>
          <p:nvPr>
            <p:ph type="title"/>
          </p:nvPr>
        </p:nvSpPr>
        <p:spPr>
          <a:xfrm>
            <a:off x="1914144" y="274638"/>
            <a:ext cx="9997441" cy="1143000"/>
          </a:xfrm>
          <a:prstGeom prst="rect">
            <a:avLst/>
          </a:prstGeom>
        </p:spPr>
        <p:txBody>
          <a:bodyPr anchor="ctr">
            <a:normAutofit/>
          </a:bodyPr>
          <a:lstStyle/>
          <a:p>
            <a:r>
              <a:rPr kumimoji="0" lang="fr-FR"/>
              <a:t>Modifiez le style du titre</a:t>
            </a:r>
            <a:endParaRPr kumimoji="0" lang="en-US"/>
          </a:p>
        </p:txBody>
      </p:sp>
      <p:sp>
        <p:nvSpPr>
          <p:cNvPr id="9" name="Espace réservé du texte 8"/>
          <p:cNvSpPr>
            <a:spLocks noGrp="1"/>
          </p:cNvSpPr>
          <p:nvPr>
            <p:ph type="body" idx="1"/>
          </p:nvPr>
        </p:nvSpPr>
        <p:spPr>
          <a:xfrm>
            <a:off x="1914144" y="1447800"/>
            <a:ext cx="9997441" cy="4800600"/>
          </a:xfrm>
          <a:prstGeom prst="rect">
            <a:avLst/>
          </a:prstGeom>
        </p:spPr>
        <p:txBody>
          <a:bodyPr>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4775202" y="6305550"/>
            <a:ext cx="2844800" cy="476250"/>
          </a:xfrm>
          <a:prstGeom prst="rect">
            <a:avLst/>
          </a:prstGeom>
        </p:spPr>
        <p:txBody>
          <a:bodyPr anchor="b"/>
          <a:lstStyle>
            <a:lvl1pPr algn="r" eaLnBrk="1" latinLnBrk="0" hangingPunct="1">
              <a:defRPr kumimoji="0" sz="738">
                <a:solidFill>
                  <a:schemeClr val="bg2">
                    <a:shade val="50000"/>
                    <a:satMod val="200000"/>
                  </a:schemeClr>
                </a:solidFill>
              </a:defRPr>
            </a:lvl1pPr>
            <a:extLst/>
          </a:lstStyle>
          <a:p>
            <a:fld id="{0F369DCB-3E24-487B-A629-2893694994AA}" type="datetimeFigureOut">
              <a:rPr lang="fr-FR" smtClean="0"/>
              <a:t>24/04/2024</a:t>
            </a:fld>
            <a:endParaRPr lang="fr-FR"/>
          </a:p>
        </p:txBody>
      </p:sp>
      <p:sp>
        <p:nvSpPr>
          <p:cNvPr id="10" name="Espace réservé du pied de page 9"/>
          <p:cNvSpPr>
            <a:spLocks noGrp="1"/>
          </p:cNvSpPr>
          <p:nvPr>
            <p:ph type="ftr" sz="quarter" idx="3"/>
          </p:nvPr>
        </p:nvSpPr>
        <p:spPr>
          <a:xfrm>
            <a:off x="7620001" y="6305550"/>
            <a:ext cx="3860800" cy="476250"/>
          </a:xfrm>
          <a:prstGeom prst="rect">
            <a:avLst/>
          </a:prstGeom>
        </p:spPr>
        <p:txBody>
          <a:bodyPr anchor="b"/>
          <a:lstStyle>
            <a:lvl1pPr eaLnBrk="1" latinLnBrk="0" hangingPunct="1">
              <a:defRPr kumimoji="0" sz="738">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11484866" y="6305550"/>
            <a:ext cx="609600" cy="476250"/>
          </a:xfrm>
          <a:prstGeom prst="rect">
            <a:avLst/>
          </a:prstGeom>
        </p:spPr>
        <p:txBody>
          <a:bodyPr anchor="b"/>
          <a:lstStyle>
            <a:lvl1pPr algn="ctr" eaLnBrk="1" latinLnBrk="0" hangingPunct="1">
              <a:defRPr kumimoji="0" sz="738">
                <a:solidFill>
                  <a:schemeClr val="bg2">
                    <a:shade val="50000"/>
                    <a:satMod val="200000"/>
                  </a:schemeClr>
                </a:solidFill>
                <a:effectLst/>
              </a:defRPr>
            </a:lvl1pPr>
            <a:extLst/>
          </a:lstStyle>
          <a:p>
            <a:fld id="{F6068A72-EF22-459A-B00B-67CEB99AB1DF}" type="slidenum">
              <a:rPr lang="fr-FR" smtClean="0"/>
              <a:t>‹#›</a:t>
            </a:fld>
            <a:endParaRPr lang="fr-FR"/>
          </a:p>
        </p:txBody>
      </p:sp>
      <p:sp>
        <p:nvSpPr>
          <p:cNvPr id="15" name="Rectangle 14"/>
          <p:cNvSpPr/>
          <p:nvPr/>
        </p:nvSpPr>
        <p:spPr bwMode="invGray">
          <a:xfrm>
            <a:off x="1353313"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07"/>
          </a:p>
        </p:txBody>
      </p:sp>
    </p:spTree>
    <p:extLst>
      <p:ext uri="{BB962C8B-B14F-4D97-AF65-F5344CB8AC3E}">
        <p14:creationId xmlns:p14="http://schemas.microsoft.com/office/powerpoint/2010/main" val="422425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644"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24868" indent="-174274" algn="l" rtl="0" eaLnBrk="1" latinLnBrk="0" hangingPunct="1">
        <a:lnSpc>
          <a:spcPct val="100000"/>
        </a:lnSpc>
        <a:spcBef>
          <a:spcPts val="369"/>
        </a:spcBef>
        <a:buClr>
          <a:schemeClr val="accent1"/>
        </a:buClr>
        <a:buSzPct val="80000"/>
        <a:buFont typeface="Wingdings 2"/>
        <a:buChar char=""/>
        <a:defRPr kumimoji="0" sz="1967" kern="1200">
          <a:solidFill>
            <a:schemeClr val="tx1"/>
          </a:solidFill>
          <a:latin typeface="+mn-lt"/>
          <a:ea typeface="+mn-ea"/>
          <a:cs typeface="+mn-cs"/>
        </a:defRPr>
      </a:lvl1pPr>
      <a:lvl2pPr marL="393520" indent="-146165" algn="l" rtl="0" eaLnBrk="1" latinLnBrk="0" hangingPunct="1">
        <a:lnSpc>
          <a:spcPct val="100000"/>
        </a:lnSpc>
        <a:spcBef>
          <a:spcPts val="338"/>
        </a:spcBef>
        <a:buClr>
          <a:schemeClr val="accent1"/>
        </a:buClr>
        <a:buFont typeface="Verdana"/>
        <a:buChar char="◦"/>
        <a:defRPr kumimoji="0" sz="1721" kern="1200">
          <a:solidFill>
            <a:schemeClr val="tx1"/>
          </a:solidFill>
          <a:latin typeface="+mn-lt"/>
          <a:ea typeface="+mn-ea"/>
          <a:cs typeface="+mn-cs"/>
        </a:defRPr>
      </a:lvl2pPr>
      <a:lvl3pPr marL="545307" indent="-140542" algn="l" rtl="0" eaLnBrk="1" latinLnBrk="0" hangingPunct="1">
        <a:lnSpc>
          <a:spcPct val="100000"/>
        </a:lnSpc>
        <a:spcBef>
          <a:spcPct val="20000"/>
        </a:spcBef>
        <a:buClr>
          <a:schemeClr val="accent2"/>
        </a:buClr>
        <a:buFont typeface="Wingdings 2"/>
        <a:buChar char=""/>
        <a:defRPr kumimoji="0" sz="1476" kern="1200">
          <a:solidFill>
            <a:schemeClr val="tx1"/>
          </a:solidFill>
          <a:latin typeface="+mn-lt"/>
          <a:ea typeface="+mn-ea"/>
          <a:cs typeface="+mn-cs"/>
        </a:defRPr>
      </a:lvl3pPr>
      <a:lvl4pPr marL="674607" indent="-106813" algn="l" rtl="0" eaLnBrk="1" latinLnBrk="0" hangingPunct="1">
        <a:lnSpc>
          <a:spcPct val="100000"/>
        </a:lnSpc>
        <a:spcBef>
          <a:spcPct val="20000"/>
        </a:spcBef>
        <a:buClr>
          <a:schemeClr val="accent3"/>
        </a:buClr>
        <a:buFont typeface="Wingdings 2"/>
        <a:buChar char=""/>
        <a:defRPr kumimoji="0" sz="1230" kern="1200">
          <a:solidFill>
            <a:schemeClr val="tx1"/>
          </a:solidFill>
          <a:latin typeface="+mn-lt"/>
          <a:ea typeface="+mn-ea"/>
          <a:cs typeface="+mn-cs"/>
        </a:defRPr>
      </a:lvl4pPr>
      <a:lvl5pPr marL="798285" indent="-112435" algn="l" rtl="0" eaLnBrk="1" latinLnBrk="0" hangingPunct="1">
        <a:lnSpc>
          <a:spcPct val="100000"/>
        </a:lnSpc>
        <a:spcBef>
          <a:spcPct val="20000"/>
        </a:spcBef>
        <a:buClr>
          <a:schemeClr val="accent4"/>
        </a:buClr>
        <a:buFont typeface="Wingdings 2"/>
        <a:buChar char=""/>
        <a:defRPr kumimoji="0" sz="1230" kern="1200">
          <a:solidFill>
            <a:schemeClr val="tx1"/>
          </a:solidFill>
          <a:latin typeface="+mn-lt"/>
          <a:ea typeface="+mn-ea"/>
          <a:cs typeface="+mn-cs"/>
        </a:defRPr>
      </a:lvl5pPr>
      <a:lvl6pPr marL="927583" indent="-112435" algn="l" rtl="0" eaLnBrk="1" latinLnBrk="0" hangingPunct="1">
        <a:lnSpc>
          <a:spcPct val="100000"/>
        </a:lnSpc>
        <a:spcBef>
          <a:spcPct val="20000"/>
        </a:spcBef>
        <a:buClr>
          <a:schemeClr val="accent5"/>
        </a:buClr>
        <a:buFont typeface="Wingdings 2"/>
        <a:buChar char=""/>
        <a:defRPr kumimoji="0" sz="1230" kern="1200">
          <a:solidFill>
            <a:schemeClr val="tx1"/>
          </a:solidFill>
          <a:latin typeface="+mn-lt"/>
          <a:ea typeface="+mn-ea"/>
          <a:cs typeface="+mn-cs"/>
        </a:defRPr>
      </a:lvl6pPr>
      <a:lvl7pPr marL="1056883" indent="-112435" algn="l" rtl="0" eaLnBrk="1" latinLnBrk="0" hangingPunct="1">
        <a:lnSpc>
          <a:spcPct val="100000"/>
        </a:lnSpc>
        <a:spcBef>
          <a:spcPct val="20000"/>
        </a:spcBef>
        <a:buClr>
          <a:schemeClr val="accent6"/>
        </a:buClr>
        <a:buFont typeface="Wingdings 2"/>
        <a:buChar char=""/>
        <a:defRPr kumimoji="0" sz="1230" kern="1200">
          <a:solidFill>
            <a:schemeClr val="tx1"/>
          </a:solidFill>
          <a:latin typeface="+mn-lt"/>
          <a:ea typeface="+mn-ea"/>
          <a:cs typeface="+mn-cs"/>
        </a:defRPr>
      </a:lvl7pPr>
      <a:lvl8pPr marL="1180561" indent="-112435" algn="l" rtl="0" eaLnBrk="1" latinLnBrk="0" hangingPunct="1">
        <a:lnSpc>
          <a:spcPct val="100000"/>
        </a:lnSpc>
        <a:spcBef>
          <a:spcPct val="20000"/>
        </a:spcBef>
        <a:buClr>
          <a:schemeClr val="accent6"/>
        </a:buClr>
        <a:buFont typeface="Wingdings 2"/>
        <a:buChar char=""/>
        <a:defRPr kumimoji="0" sz="1230" kern="1200">
          <a:solidFill>
            <a:schemeClr val="tx1"/>
          </a:solidFill>
          <a:latin typeface="+mn-lt"/>
          <a:ea typeface="+mn-ea"/>
          <a:cs typeface="+mn-cs"/>
        </a:defRPr>
      </a:lvl8pPr>
      <a:lvl9pPr marL="1309860" indent="-112435" algn="l" rtl="0" eaLnBrk="1" latinLnBrk="0" hangingPunct="1">
        <a:lnSpc>
          <a:spcPct val="100000"/>
        </a:lnSpc>
        <a:spcBef>
          <a:spcPct val="20000"/>
        </a:spcBef>
        <a:buClr>
          <a:schemeClr val="accent6"/>
        </a:buClr>
        <a:buFont typeface="Wingdings 2"/>
        <a:buChar char=""/>
        <a:defRPr kumimoji="0" sz="123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81087" algn="l" rtl="0" eaLnBrk="1" latinLnBrk="0" hangingPunct="1">
        <a:defRPr kumimoji="0" kern="1200">
          <a:solidFill>
            <a:schemeClr val="tx1"/>
          </a:solidFill>
          <a:latin typeface="+mn-lt"/>
          <a:ea typeface="+mn-ea"/>
          <a:cs typeface="+mn-cs"/>
        </a:defRPr>
      </a:lvl2pPr>
      <a:lvl3pPr marL="562172" algn="l" rtl="0" eaLnBrk="1" latinLnBrk="0" hangingPunct="1">
        <a:defRPr kumimoji="0" kern="1200">
          <a:solidFill>
            <a:schemeClr val="tx1"/>
          </a:solidFill>
          <a:latin typeface="+mn-lt"/>
          <a:ea typeface="+mn-ea"/>
          <a:cs typeface="+mn-cs"/>
        </a:defRPr>
      </a:lvl3pPr>
      <a:lvl4pPr marL="843257" algn="l" rtl="0" eaLnBrk="1" latinLnBrk="0" hangingPunct="1">
        <a:defRPr kumimoji="0" kern="1200">
          <a:solidFill>
            <a:schemeClr val="tx1"/>
          </a:solidFill>
          <a:latin typeface="+mn-lt"/>
          <a:ea typeface="+mn-ea"/>
          <a:cs typeface="+mn-cs"/>
        </a:defRPr>
      </a:lvl4pPr>
      <a:lvl5pPr marL="1124344" algn="l" rtl="0" eaLnBrk="1" latinLnBrk="0" hangingPunct="1">
        <a:defRPr kumimoji="0" kern="1200">
          <a:solidFill>
            <a:schemeClr val="tx1"/>
          </a:solidFill>
          <a:latin typeface="+mn-lt"/>
          <a:ea typeface="+mn-ea"/>
          <a:cs typeface="+mn-cs"/>
        </a:defRPr>
      </a:lvl5pPr>
      <a:lvl6pPr marL="1405430" algn="l" rtl="0" eaLnBrk="1" latinLnBrk="0" hangingPunct="1">
        <a:defRPr kumimoji="0" kern="1200">
          <a:solidFill>
            <a:schemeClr val="tx1"/>
          </a:solidFill>
          <a:latin typeface="+mn-lt"/>
          <a:ea typeface="+mn-ea"/>
          <a:cs typeface="+mn-cs"/>
        </a:defRPr>
      </a:lvl6pPr>
      <a:lvl7pPr marL="1686516" algn="l" rtl="0" eaLnBrk="1" latinLnBrk="0" hangingPunct="1">
        <a:defRPr kumimoji="0" kern="1200">
          <a:solidFill>
            <a:schemeClr val="tx1"/>
          </a:solidFill>
          <a:latin typeface="+mn-lt"/>
          <a:ea typeface="+mn-ea"/>
          <a:cs typeface="+mn-cs"/>
        </a:defRPr>
      </a:lvl7pPr>
      <a:lvl8pPr marL="1967602" algn="l" rtl="0" eaLnBrk="1" latinLnBrk="0" hangingPunct="1">
        <a:defRPr kumimoji="0" kern="1200">
          <a:solidFill>
            <a:schemeClr val="tx1"/>
          </a:solidFill>
          <a:latin typeface="+mn-lt"/>
          <a:ea typeface="+mn-ea"/>
          <a:cs typeface="+mn-cs"/>
        </a:defRPr>
      </a:lvl8pPr>
      <a:lvl9pPr marL="224868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E8FB-D0B5-D792-2E60-276744AB827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165C9B-1839-3DD7-DF34-7DBE72287CE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693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9383" y="663512"/>
            <a:ext cx="10585342" cy="1200329"/>
          </a:xfrm>
          <a:prstGeom prst="rect">
            <a:avLst/>
          </a:prstGeom>
        </p:spPr>
        <p:txBody>
          <a:bodyPr wrap="square">
            <a:spAutoFit/>
          </a:bodyPr>
          <a:lstStyle/>
          <a:p>
            <a:pPr algn="just" defTabSz="868818"/>
            <a:r>
              <a:rPr lang="fr-FR" b="1" i="1" dirty="0">
                <a:solidFill>
                  <a:srgbClr val="CC0099"/>
                </a:solidFill>
                <a:latin typeface="Comic Sans MS" panose="030F0702030302020204" pitchFamily="66" charset="0"/>
              </a:rPr>
              <a:t>L'élevage</a:t>
            </a:r>
            <a:r>
              <a:rPr lang="fr-FR" b="1" dirty="0">
                <a:solidFill>
                  <a:srgbClr val="000000"/>
                </a:solidFill>
                <a:latin typeface="Comic Sans MS" panose="030F0702030302020204" pitchFamily="66" charset="0"/>
              </a:rPr>
              <a:t>, </a:t>
            </a:r>
            <a:r>
              <a:rPr lang="fr-FR" dirty="0">
                <a:solidFill>
                  <a:srgbClr val="000000"/>
                </a:solidFill>
                <a:latin typeface="Comic Sans MS" panose="030F0702030302020204" pitchFamily="66" charset="0"/>
              </a:rPr>
              <a:t>ou </a:t>
            </a:r>
            <a:r>
              <a:rPr lang="fr-FR" b="1" i="1" dirty="0">
                <a:solidFill>
                  <a:srgbClr val="CC0099"/>
                </a:solidFill>
                <a:latin typeface="Comic Sans MS" panose="030F0702030302020204" pitchFamily="66" charset="0"/>
              </a:rPr>
              <a:t>production animale</a:t>
            </a:r>
            <a:r>
              <a:rPr lang="fr-FR" b="1" dirty="0">
                <a:solidFill>
                  <a:srgbClr val="000000"/>
                </a:solidFill>
                <a:latin typeface="Comic Sans MS" panose="030F0702030302020204" pitchFamily="66" charset="0"/>
              </a:rPr>
              <a:t>, </a:t>
            </a:r>
            <a:r>
              <a:rPr lang="fr-FR" dirty="0">
                <a:solidFill>
                  <a:srgbClr val="000000"/>
                </a:solidFill>
                <a:latin typeface="Comic Sans MS" panose="030F0702030302020204" pitchFamily="66" charset="0"/>
              </a:rPr>
              <a:t>est l'ensemble des </a:t>
            </a:r>
            <a:r>
              <a:rPr lang="fr-FR" b="1" dirty="0">
                <a:solidFill>
                  <a:srgbClr val="000000"/>
                </a:solidFill>
                <a:latin typeface="Comic Sans MS" panose="030F0702030302020204" pitchFamily="66" charset="0"/>
              </a:rPr>
              <a:t>techniques </a:t>
            </a:r>
            <a:r>
              <a:rPr lang="fr-FR" dirty="0">
                <a:solidFill>
                  <a:srgbClr val="000000"/>
                </a:solidFill>
                <a:latin typeface="Comic Sans MS" panose="030F0702030302020204" pitchFamily="66" charset="0"/>
              </a:rPr>
              <a:t>relatives à l</a:t>
            </a:r>
            <a:r>
              <a:rPr lang="fr-FR" b="1" dirty="0">
                <a:solidFill>
                  <a:srgbClr val="000000"/>
                </a:solidFill>
                <a:latin typeface="Comic Sans MS" panose="030F0702030302020204" pitchFamily="66" charset="0"/>
              </a:rPr>
              <a:t>'élevage</a:t>
            </a:r>
            <a:r>
              <a:rPr lang="fr-FR" dirty="0">
                <a:solidFill>
                  <a:srgbClr val="000000"/>
                </a:solidFill>
                <a:latin typeface="Comic Sans MS" panose="030F0702030302020204" pitchFamily="66" charset="0"/>
              </a:rPr>
              <a:t> des </a:t>
            </a:r>
            <a:r>
              <a:rPr lang="fr-FR" b="1" dirty="0">
                <a:solidFill>
                  <a:srgbClr val="000000"/>
                </a:solidFill>
                <a:latin typeface="Comic Sans MS" panose="030F0702030302020204" pitchFamily="66" charset="0"/>
              </a:rPr>
              <a:t>animaux</a:t>
            </a:r>
            <a:r>
              <a:rPr lang="fr-FR" dirty="0">
                <a:solidFill>
                  <a:srgbClr val="000000"/>
                </a:solidFill>
                <a:latin typeface="Comic Sans MS" panose="030F0702030302020204" pitchFamily="66" charset="0"/>
              </a:rPr>
              <a:t> et dont sont issus divers produits propres à la consommation </a:t>
            </a:r>
            <a:r>
              <a:rPr lang="fr-FR" b="1" dirty="0">
                <a:solidFill>
                  <a:srgbClr val="000000"/>
                </a:solidFill>
                <a:latin typeface="Comic Sans MS" panose="030F0702030302020204" pitchFamily="66" charset="0"/>
              </a:rPr>
              <a:t>directe </a:t>
            </a:r>
            <a:r>
              <a:rPr lang="fr-FR" dirty="0">
                <a:solidFill>
                  <a:srgbClr val="000000"/>
                </a:solidFill>
                <a:latin typeface="Comic Sans MS" panose="030F0702030302020204" pitchFamily="66" charset="0"/>
              </a:rPr>
              <a:t>(</a:t>
            </a:r>
            <a:r>
              <a:rPr lang="fr-FR" dirty="0">
                <a:solidFill>
                  <a:srgbClr val="00000A"/>
                </a:solidFill>
                <a:latin typeface="Comic Sans MS" panose="030F0702030302020204" pitchFamily="66" charset="0"/>
              </a:rPr>
              <a:t>viande</a:t>
            </a:r>
            <a:r>
              <a:rPr lang="fr-FR" dirty="0">
                <a:solidFill>
                  <a:srgbClr val="000000"/>
                </a:solidFill>
                <a:latin typeface="Comic Sans MS" panose="030F0702030302020204" pitchFamily="66" charset="0"/>
              </a:rPr>
              <a:t>, </a:t>
            </a:r>
            <a:r>
              <a:rPr lang="fr-FR" dirty="0">
                <a:solidFill>
                  <a:srgbClr val="00000A"/>
                </a:solidFill>
                <a:latin typeface="Comic Sans MS" panose="030F0702030302020204" pitchFamily="66" charset="0"/>
              </a:rPr>
              <a:t>poisson</a:t>
            </a:r>
            <a:r>
              <a:rPr lang="fr-FR" dirty="0">
                <a:solidFill>
                  <a:srgbClr val="000000"/>
                </a:solidFill>
                <a:latin typeface="Comic Sans MS" panose="030F0702030302020204" pitchFamily="66" charset="0"/>
              </a:rPr>
              <a:t>) ou pour leurs produits </a:t>
            </a:r>
            <a:r>
              <a:rPr lang="fr-FR" b="1" dirty="0">
                <a:solidFill>
                  <a:srgbClr val="000000"/>
                </a:solidFill>
                <a:latin typeface="Comic Sans MS" panose="030F0702030302020204" pitchFamily="66" charset="0"/>
              </a:rPr>
              <a:t>secondaires </a:t>
            </a:r>
            <a:r>
              <a:rPr lang="fr-FR" dirty="0">
                <a:solidFill>
                  <a:srgbClr val="000000"/>
                </a:solidFill>
                <a:latin typeface="Comic Sans MS" panose="030F0702030302020204" pitchFamily="66" charset="0"/>
              </a:rPr>
              <a:t>(</a:t>
            </a:r>
            <a:r>
              <a:rPr lang="fr-FR" dirty="0">
                <a:solidFill>
                  <a:srgbClr val="00000A"/>
                </a:solidFill>
                <a:latin typeface="Comic Sans MS" panose="030F0702030302020204" pitchFamily="66" charset="0"/>
              </a:rPr>
              <a:t>lait</a:t>
            </a:r>
            <a:r>
              <a:rPr lang="fr-FR" dirty="0">
                <a:solidFill>
                  <a:srgbClr val="000000"/>
                </a:solidFill>
                <a:latin typeface="Comic Sans MS" panose="030F0702030302020204" pitchFamily="66" charset="0"/>
              </a:rPr>
              <a:t>, </a:t>
            </a:r>
            <a:r>
              <a:rPr lang="fr-FR" dirty="0" err="1">
                <a:solidFill>
                  <a:srgbClr val="00000A"/>
                </a:solidFill>
                <a:latin typeface="Comic Sans MS" panose="030F0702030302020204" pitchFamily="66" charset="0"/>
              </a:rPr>
              <a:t>oeuf</a:t>
            </a:r>
            <a:r>
              <a:rPr lang="fr-FR" dirty="0">
                <a:solidFill>
                  <a:srgbClr val="000000"/>
                </a:solidFill>
                <a:latin typeface="Comic Sans MS" panose="030F0702030302020204" pitchFamily="66" charset="0"/>
              </a:rPr>
              <a:t>, </a:t>
            </a:r>
            <a:r>
              <a:rPr lang="fr-FR" dirty="0">
                <a:solidFill>
                  <a:srgbClr val="00000A"/>
                </a:solidFill>
                <a:latin typeface="Comic Sans MS" panose="030F0702030302020204" pitchFamily="66" charset="0"/>
              </a:rPr>
              <a:t>laine</a:t>
            </a:r>
            <a:r>
              <a:rPr lang="fr-FR" dirty="0">
                <a:solidFill>
                  <a:srgbClr val="000000"/>
                </a:solidFill>
                <a:latin typeface="Comic Sans MS" panose="030F0702030302020204" pitchFamily="66" charset="0"/>
              </a:rPr>
              <a:t>, </a:t>
            </a:r>
            <a:r>
              <a:rPr lang="fr-FR" dirty="0">
                <a:solidFill>
                  <a:srgbClr val="00000A"/>
                </a:solidFill>
                <a:latin typeface="Comic Sans MS" panose="030F0702030302020204" pitchFamily="66" charset="0"/>
              </a:rPr>
              <a:t>miel</a:t>
            </a:r>
            <a:r>
              <a:rPr lang="fr-FR" dirty="0">
                <a:solidFill>
                  <a:srgbClr val="000000"/>
                </a:solidFill>
                <a:latin typeface="Comic Sans MS" panose="030F0702030302020204" pitchFamily="66" charset="0"/>
              </a:rPr>
              <a:t>, soie, </a:t>
            </a:r>
            <a:r>
              <a:rPr lang="fr-FR" dirty="0" err="1">
                <a:solidFill>
                  <a:srgbClr val="000000"/>
                </a:solidFill>
                <a:latin typeface="Comic Sans MS" panose="030F0702030302020204" pitchFamily="66" charset="0"/>
              </a:rPr>
              <a:t>etc</a:t>
            </a:r>
            <a:r>
              <a:rPr lang="fr-FR" dirty="0">
                <a:solidFill>
                  <a:srgbClr val="000000"/>
                </a:solidFill>
                <a:latin typeface="Comic Sans MS" panose="030F0702030302020204" pitchFamily="66" charset="0"/>
              </a:rPr>
              <a:t>).</a:t>
            </a:r>
          </a:p>
          <a:p>
            <a:pPr algn="just" defTabSz="868818"/>
            <a:r>
              <a:rPr lang="fr-FR" dirty="0">
                <a:solidFill>
                  <a:srgbClr val="000000"/>
                </a:solidFill>
                <a:latin typeface="Comic Sans MS" panose="030F0702030302020204" pitchFamily="66" charset="0"/>
              </a:rPr>
              <a:t> </a:t>
            </a:r>
            <a:endParaRPr lang="fr-FR" dirty="0">
              <a:solidFill>
                <a:prstClr val="black"/>
              </a:solidFill>
              <a:latin typeface="Comic Sans MS" panose="030F0702030302020204" pitchFamily="66" charset="0"/>
            </a:endParaRPr>
          </a:p>
        </p:txBody>
      </p:sp>
      <p:sp>
        <p:nvSpPr>
          <p:cNvPr id="6" name="Rectangle 5"/>
          <p:cNvSpPr/>
          <p:nvPr/>
        </p:nvSpPr>
        <p:spPr>
          <a:xfrm>
            <a:off x="723972" y="2651701"/>
            <a:ext cx="1132041"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defTabSz="868818"/>
            <a:r>
              <a:rPr lang="fr-FR" b="1" dirty="0">
                <a:solidFill>
                  <a:srgbClr val="00000A"/>
                </a:solidFill>
                <a:latin typeface="Comic Sans MS" panose="030F0702030302020204" pitchFamily="66" charset="0"/>
              </a:rPr>
              <a:t>Bovins</a:t>
            </a:r>
          </a:p>
          <a:p>
            <a:pPr algn="ctr" defTabSz="868818"/>
            <a:r>
              <a:rPr lang="fr-FR" b="1" dirty="0">
                <a:solidFill>
                  <a:srgbClr val="00000A"/>
                </a:solidFill>
                <a:latin typeface="Comic Sans MS" panose="030F0702030302020204" pitchFamily="66" charset="0"/>
              </a:rPr>
              <a:t>(Vaches)</a:t>
            </a:r>
            <a:endParaRPr lang="fr-FR" sz="2400" b="1" dirty="0">
              <a:solidFill>
                <a:prstClr val="black"/>
              </a:solidFill>
              <a:latin typeface="Comic Sans MS"/>
            </a:endParaRPr>
          </a:p>
        </p:txBody>
      </p:sp>
      <p:sp>
        <p:nvSpPr>
          <p:cNvPr id="7" name="Rectangle 6"/>
          <p:cNvSpPr/>
          <p:nvPr/>
        </p:nvSpPr>
        <p:spPr>
          <a:xfrm>
            <a:off x="3578298" y="2561485"/>
            <a:ext cx="1239442"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defTabSz="868818"/>
            <a:r>
              <a:rPr lang="fr-FR" b="1" dirty="0">
                <a:solidFill>
                  <a:srgbClr val="00000A"/>
                </a:solidFill>
                <a:latin typeface="Comic Sans MS" panose="030F0702030302020204" pitchFamily="66" charset="0"/>
              </a:rPr>
              <a:t>Ovins</a:t>
            </a:r>
            <a:endParaRPr lang="fr-FR" b="1" dirty="0">
              <a:solidFill>
                <a:srgbClr val="000000"/>
              </a:solidFill>
              <a:latin typeface="Comic Sans MS" panose="030F0702030302020204" pitchFamily="66" charset="0"/>
            </a:endParaRPr>
          </a:p>
          <a:p>
            <a:pPr algn="ctr" defTabSz="868818"/>
            <a:r>
              <a:rPr lang="fr-FR" b="1" dirty="0">
                <a:solidFill>
                  <a:srgbClr val="000000"/>
                </a:solidFill>
                <a:latin typeface="Comic Sans MS" panose="030F0702030302020204" pitchFamily="66" charset="0"/>
              </a:rPr>
              <a:t>(moutons)</a:t>
            </a:r>
            <a:endParaRPr lang="fr-FR" sz="2400" b="1" dirty="0">
              <a:solidFill>
                <a:prstClr val="black"/>
              </a:solidFill>
              <a:latin typeface="Comic Sans MS"/>
            </a:endParaRPr>
          </a:p>
        </p:txBody>
      </p:sp>
      <p:sp>
        <p:nvSpPr>
          <p:cNvPr id="8" name="Rectangle 7"/>
          <p:cNvSpPr/>
          <p:nvPr/>
        </p:nvSpPr>
        <p:spPr>
          <a:xfrm>
            <a:off x="1289992" y="5841853"/>
            <a:ext cx="131638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defTabSz="868818"/>
            <a:r>
              <a:rPr lang="fr-FR" b="1" dirty="0">
                <a:solidFill>
                  <a:srgbClr val="00000A"/>
                </a:solidFill>
                <a:latin typeface="Comic Sans MS" panose="030F0702030302020204" pitchFamily="66" charset="0"/>
              </a:rPr>
              <a:t>granivores</a:t>
            </a:r>
            <a:endParaRPr lang="fr-FR" sz="2400" b="1" dirty="0">
              <a:solidFill>
                <a:prstClr val="black"/>
              </a:solidFill>
              <a:latin typeface="Comic Sans MS"/>
            </a:endParaRPr>
          </a:p>
        </p:txBody>
      </p:sp>
      <p:sp>
        <p:nvSpPr>
          <p:cNvPr id="9" name="Rectangle 8"/>
          <p:cNvSpPr/>
          <p:nvPr/>
        </p:nvSpPr>
        <p:spPr>
          <a:xfrm>
            <a:off x="5240113" y="1980771"/>
            <a:ext cx="2153154" cy="400110"/>
          </a:xfrm>
          <a:prstGeom prst="rect">
            <a:avLst/>
          </a:prstGeom>
        </p:spPr>
        <p:txBody>
          <a:bodyPr wrap="none">
            <a:spAutoFit/>
          </a:bodyPr>
          <a:lstStyle/>
          <a:p>
            <a:pPr defTabSz="868818"/>
            <a:r>
              <a:rPr lang="fr-FR" sz="2000" dirty="0">
                <a:solidFill>
                  <a:srgbClr val="FEA022">
                    <a:lumMod val="75000"/>
                  </a:srgbClr>
                </a:solidFill>
                <a:latin typeface="Script MT Bold" panose="03040602040607080904" pitchFamily="66" charset="0"/>
              </a:rPr>
              <a:t>Exemples d'élevage</a:t>
            </a:r>
          </a:p>
        </p:txBody>
      </p:sp>
      <p:sp>
        <p:nvSpPr>
          <p:cNvPr id="10" name="Rectangle 9"/>
          <p:cNvSpPr/>
          <p:nvPr/>
        </p:nvSpPr>
        <p:spPr>
          <a:xfrm>
            <a:off x="6316690" y="2678384"/>
            <a:ext cx="1200970"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defTabSz="868818"/>
            <a:r>
              <a:rPr lang="fr-FR" b="1" dirty="0">
                <a:solidFill>
                  <a:srgbClr val="00000A"/>
                </a:solidFill>
                <a:latin typeface="Comic Sans MS" panose="030F0702030302020204" pitchFamily="66" charset="0"/>
              </a:rPr>
              <a:t>Caprins</a:t>
            </a:r>
          </a:p>
          <a:p>
            <a:pPr algn="ctr" defTabSz="868818"/>
            <a:r>
              <a:rPr lang="fr-FR" b="1" dirty="0">
                <a:solidFill>
                  <a:srgbClr val="00000A"/>
                </a:solidFill>
                <a:latin typeface="Comic Sans MS" panose="030F0702030302020204" pitchFamily="66" charset="0"/>
              </a:rPr>
              <a:t>(chèvres)</a:t>
            </a:r>
            <a:endParaRPr lang="fr-FR" sz="2400" b="1" dirty="0">
              <a:solidFill>
                <a:prstClr val="black"/>
              </a:solidFill>
              <a:latin typeface="Comic Sans MS"/>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81" y="3318058"/>
            <a:ext cx="1988767" cy="158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818" y="3209892"/>
            <a:ext cx="1870402" cy="156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485" y="3343547"/>
            <a:ext cx="2097379" cy="147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527" y="5453920"/>
            <a:ext cx="2451173" cy="131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0392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fade">
                                      <p:cBhvr>
                                        <p:cTn id="21" dur="1000"/>
                                        <p:tgtEl>
                                          <p:spTgt spid="16386"/>
                                        </p:tgtEl>
                                      </p:cBhvr>
                                    </p:animEffect>
                                    <p:anim calcmode="lin" valueType="num">
                                      <p:cBhvr>
                                        <p:cTn id="22" dur="1000" fill="hold"/>
                                        <p:tgtEl>
                                          <p:spTgt spid="16386"/>
                                        </p:tgtEl>
                                        <p:attrNameLst>
                                          <p:attrName>ppt_x</p:attrName>
                                        </p:attrNameLst>
                                      </p:cBhvr>
                                      <p:tavLst>
                                        <p:tav tm="0">
                                          <p:val>
                                            <p:strVal val="#ppt_x"/>
                                          </p:val>
                                        </p:tav>
                                        <p:tav tm="100000">
                                          <p:val>
                                            <p:strVal val="#ppt_x"/>
                                          </p:val>
                                        </p:tav>
                                      </p:tavLst>
                                    </p:anim>
                                    <p:anim calcmode="lin" valueType="num">
                                      <p:cBhvr>
                                        <p:cTn id="23"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6387"/>
                                        </p:tgtEl>
                                        <p:attrNameLst>
                                          <p:attrName>style.visibility</p:attrName>
                                        </p:attrNameLst>
                                      </p:cBhvr>
                                      <p:to>
                                        <p:strVal val="visible"/>
                                      </p:to>
                                    </p:set>
                                    <p:animEffect transition="in" filter="fade">
                                      <p:cBhvr>
                                        <p:cTn id="34" dur="1000"/>
                                        <p:tgtEl>
                                          <p:spTgt spid="16387"/>
                                        </p:tgtEl>
                                      </p:cBhvr>
                                    </p:animEffect>
                                    <p:anim calcmode="lin" valueType="num">
                                      <p:cBhvr>
                                        <p:cTn id="35" dur="1000" fill="hold"/>
                                        <p:tgtEl>
                                          <p:spTgt spid="16387"/>
                                        </p:tgtEl>
                                        <p:attrNameLst>
                                          <p:attrName>ppt_x</p:attrName>
                                        </p:attrNameLst>
                                      </p:cBhvr>
                                      <p:tavLst>
                                        <p:tav tm="0">
                                          <p:val>
                                            <p:strVal val="#ppt_x"/>
                                          </p:val>
                                        </p:tav>
                                        <p:tav tm="100000">
                                          <p:val>
                                            <p:strVal val="#ppt_x"/>
                                          </p:val>
                                        </p:tav>
                                      </p:tavLst>
                                    </p:anim>
                                    <p:anim calcmode="lin" valueType="num">
                                      <p:cBhvr>
                                        <p:cTn id="36"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6388"/>
                                        </p:tgtEl>
                                        <p:attrNameLst>
                                          <p:attrName>style.visibility</p:attrName>
                                        </p:attrNameLst>
                                      </p:cBhvr>
                                      <p:to>
                                        <p:strVal val="visible"/>
                                      </p:to>
                                    </p:set>
                                    <p:animEffect transition="in" filter="fade">
                                      <p:cBhvr>
                                        <p:cTn id="45" dur="500"/>
                                        <p:tgtEl>
                                          <p:spTgt spid="1638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389"/>
                                        </p:tgtEl>
                                        <p:attrNameLst>
                                          <p:attrName>style.visibility</p:attrName>
                                        </p:attrNameLst>
                                      </p:cBhvr>
                                      <p:to>
                                        <p:strVal val="visible"/>
                                      </p:to>
                                    </p:set>
                                    <p:animEffect transition="in" filter="barn(inVertical)">
                                      <p:cBhvr>
                                        <p:cTn id="50" dur="500"/>
                                        <p:tgtEl>
                                          <p:spTgt spid="16389"/>
                                        </p:tgtEl>
                                      </p:cBhvr>
                                    </p:animEffect>
                                  </p:childTnLst>
                                </p:cTn>
                              </p:par>
                            </p:childTnLst>
                          </p:cTn>
                        </p:par>
                        <p:par>
                          <p:cTn id="51" fill="hold">
                            <p:stCondLst>
                              <p:cond delay="500"/>
                            </p:stCondLst>
                            <p:childTnLst>
                              <p:par>
                                <p:cTn id="52" presetID="6" presetClass="entr" presetSubtype="16"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3689" y="3154289"/>
            <a:ext cx="3201164" cy="1077218"/>
          </a:xfrm>
          <a:prstGeom prst="rect">
            <a:avLst/>
          </a:prstGeom>
          <a:solidFill>
            <a:srgbClr val="FFFF00"/>
          </a:solidFill>
        </p:spPr>
        <p:txBody>
          <a:bodyPr wrap="square">
            <a:spAutoFit/>
          </a:bodyPr>
          <a:lstStyle/>
          <a:p>
            <a:pPr algn="ctr" defTabSz="868818"/>
            <a:r>
              <a:rPr lang="fr-FR" sz="1600" b="1" dirty="0">
                <a:solidFill>
                  <a:srgbClr val="FEA022">
                    <a:lumMod val="75000"/>
                  </a:srgbClr>
                </a:solidFill>
                <a:latin typeface="Comic Sans MS" panose="030F0702030302020204" pitchFamily="66" charset="0"/>
              </a:rPr>
              <a:t>aquaculture</a:t>
            </a:r>
            <a:r>
              <a:rPr lang="fr-FR" sz="1600" dirty="0">
                <a:solidFill>
                  <a:srgbClr val="000000"/>
                </a:solidFill>
                <a:latin typeface="Comic Sans MS" panose="030F0702030302020204" pitchFamily="66" charset="0"/>
              </a:rPr>
              <a:t> </a:t>
            </a:r>
          </a:p>
          <a:p>
            <a:pPr algn="ctr" defTabSz="868818"/>
            <a:r>
              <a:rPr lang="fr-FR" sz="1600" dirty="0">
                <a:solidFill>
                  <a:srgbClr val="000000"/>
                </a:solidFill>
                <a:latin typeface="Comic Sans MS" panose="030F0702030302020204" pitchFamily="66" charset="0"/>
              </a:rPr>
              <a:t>animaux aquatiques (poissons en pisciculture, coquillages en ostréiculture, crustacés...).</a:t>
            </a:r>
            <a:endParaRPr lang="fr-FR" sz="1600" dirty="0">
              <a:solidFill>
                <a:prstClr val="black"/>
              </a:solidFill>
              <a:latin typeface="Comic Sans MS" panose="030F0702030302020204" pitchFamily="66" charset="0"/>
            </a:endParaRPr>
          </a:p>
        </p:txBody>
      </p:sp>
      <p:sp>
        <p:nvSpPr>
          <p:cNvPr id="5" name="Rectangle 4"/>
          <p:cNvSpPr/>
          <p:nvPr/>
        </p:nvSpPr>
        <p:spPr>
          <a:xfrm>
            <a:off x="1735811" y="418043"/>
            <a:ext cx="7851764" cy="369332"/>
          </a:xfrm>
          <a:prstGeom prst="rect">
            <a:avLst/>
          </a:prstGeom>
        </p:spPr>
        <p:txBody>
          <a:bodyPr wrap="square">
            <a:spAutoFit/>
          </a:bodyPr>
          <a:lstStyle/>
          <a:p>
            <a:pPr defTabSz="868818"/>
            <a:r>
              <a:rPr lang="fr-FR" dirty="0">
                <a:solidFill>
                  <a:srgbClr val="000000"/>
                </a:solidFill>
                <a:latin typeface="Comic Sans MS" panose="030F0702030302020204" pitchFamily="66" charset="0"/>
              </a:rPr>
              <a:t>Selon les animaux élevés, l'activité d'élevage prend différents noms: </a:t>
            </a:r>
            <a:endParaRPr lang="fr-FR" sz="2400" dirty="0">
              <a:solidFill>
                <a:prstClr val="black"/>
              </a:solidFill>
              <a:latin typeface="Comic Sans MS"/>
            </a:endParaRPr>
          </a:p>
        </p:txBody>
      </p:sp>
      <p:sp>
        <p:nvSpPr>
          <p:cNvPr id="6" name="Rectangle 5"/>
          <p:cNvSpPr/>
          <p:nvPr/>
        </p:nvSpPr>
        <p:spPr>
          <a:xfrm>
            <a:off x="783144" y="5554519"/>
            <a:ext cx="1737356" cy="1077218"/>
          </a:xfrm>
          <a:prstGeom prst="rect">
            <a:avLst/>
          </a:prstGeom>
          <a:solidFill>
            <a:srgbClr val="FFFF00"/>
          </a:solidFill>
        </p:spPr>
        <p:txBody>
          <a:bodyPr wrap="square">
            <a:spAutoFit/>
          </a:bodyPr>
          <a:lstStyle/>
          <a:p>
            <a:pPr algn="ctr" defTabSz="868818"/>
            <a:r>
              <a:rPr lang="fr-FR" sz="1600" b="1" dirty="0">
                <a:solidFill>
                  <a:srgbClr val="FEA022">
                    <a:lumMod val="75000"/>
                  </a:srgbClr>
                </a:solidFill>
                <a:latin typeface="Comic Sans MS" panose="030F0702030302020204" pitchFamily="66" charset="0"/>
              </a:rPr>
              <a:t>agriculture</a:t>
            </a:r>
            <a:r>
              <a:rPr lang="fr-FR" sz="1600" b="1" dirty="0">
                <a:solidFill>
                  <a:srgbClr val="000000"/>
                </a:solidFill>
                <a:latin typeface="Comic Sans MS" panose="030F0702030302020204" pitchFamily="66" charset="0"/>
              </a:rPr>
              <a:t> </a:t>
            </a:r>
            <a:r>
              <a:rPr lang="fr-FR" sz="1600" dirty="0">
                <a:solidFill>
                  <a:srgbClr val="000000"/>
                </a:solidFill>
                <a:latin typeface="Comic Sans MS" panose="030F0702030302020204" pitchFamily="66" charset="0"/>
              </a:rPr>
              <a:t>animaux de </a:t>
            </a:r>
            <a:r>
              <a:rPr lang="fr-FR" sz="1600" dirty="0">
                <a:solidFill>
                  <a:srgbClr val="00000A"/>
                </a:solidFill>
                <a:latin typeface="Comic Sans MS" panose="030F0702030302020204" pitchFamily="66" charset="0"/>
              </a:rPr>
              <a:t>pâturage </a:t>
            </a:r>
            <a:r>
              <a:rPr lang="fr-FR" sz="1600" dirty="0">
                <a:solidFill>
                  <a:srgbClr val="000000"/>
                </a:solidFill>
                <a:latin typeface="Comic Sans MS" panose="030F0702030302020204" pitchFamily="66" charset="0"/>
              </a:rPr>
              <a:t>(bovins, ovins...)</a:t>
            </a:r>
            <a:endParaRPr lang="fr-FR" sz="2000" dirty="0">
              <a:solidFill>
                <a:prstClr val="black"/>
              </a:solidFill>
              <a:latin typeface="Comic Sans MS"/>
            </a:endParaRPr>
          </a:p>
        </p:txBody>
      </p:sp>
      <p:sp>
        <p:nvSpPr>
          <p:cNvPr id="7" name="Rectangle 6"/>
          <p:cNvSpPr/>
          <p:nvPr/>
        </p:nvSpPr>
        <p:spPr>
          <a:xfrm>
            <a:off x="3321913" y="3000418"/>
            <a:ext cx="2034734" cy="1077218"/>
          </a:xfrm>
          <a:prstGeom prst="rect">
            <a:avLst/>
          </a:prstGeom>
          <a:solidFill>
            <a:srgbClr val="FFFF00"/>
          </a:solidFill>
        </p:spPr>
        <p:txBody>
          <a:bodyPr wrap="square">
            <a:spAutoFit/>
          </a:bodyPr>
          <a:lstStyle/>
          <a:p>
            <a:pPr algn="ctr" defTabSz="868818"/>
            <a:r>
              <a:rPr lang="fr-FR" sz="1600" b="1" dirty="0">
                <a:solidFill>
                  <a:srgbClr val="FEA022">
                    <a:lumMod val="75000"/>
                  </a:srgbClr>
                </a:solidFill>
                <a:latin typeface="Comic Sans MS" panose="030F0702030302020204" pitchFamily="66" charset="0"/>
              </a:rPr>
              <a:t>aviculture</a:t>
            </a:r>
            <a:r>
              <a:rPr lang="fr-FR" sz="1600" dirty="0">
                <a:solidFill>
                  <a:srgbClr val="000000"/>
                </a:solidFill>
                <a:latin typeface="Comic Sans MS" panose="030F0702030302020204" pitchFamily="66" charset="0"/>
              </a:rPr>
              <a:t> </a:t>
            </a:r>
          </a:p>
          <a:p>
            <a:pPr algn="ctr" defTabSz="868818"/>
            <a:r>
              <a:rPr lang="fr-FR" sz="1600" dirty="0">
                <a:solidFill>
                  <a:srgbClr val="00000A"/>
                </a:solidFill>
                <a:latin typeface="Comic Sans MS" panose="030F0702030302020204" pitchFamily="66" charset="0"/>
              </a:rPr>
              <a:t>oiseaux </a:t>
            </a:r>
          </a:p>
          <a:p>
            <a:pPr algn="ctr" defTabSz="868818"/>
            <a:r>
              <a:rPr lang="fr-FR" sz="1600" dirty="0">
                <a:solidFill>
                  <a:srgbClr val="000000"/>
                </a:solidFill>
                <a:latin typeface="Comic Sans MS" panose="030F0702030302020204" pitchFamily="66" charset="0"/>
              </a:rPr>
              <a:t>(poules, dindes, canards...), </a:t>
            </a:r>
            <a:endParaRPr lang="fr-FR" sz="2000" dirty="0">
              <a:solidFill>
                <a:prstClr val="black"/>
              </a:solidFill>
              <a:latin typeface="Comic Sans MS"/>
            </a:endParaRPr>
          </a:p>
        </p:txBody>
      </p:sp>
      <p:sp>
        <p:nvSpPr>
          <p:cNvPr id="8" name="Rectangle 7"/>
          <p:cNvSpPr/>
          <p:nvPr/>
        </p:nvSpPr>
        <p:spPr>
          <a:xfrm>
            <a:off x="5738466" y="5387484"/>
            <a:ext cx="1213795" cy="584775"/>
          </a:xfrm>
          <a:prstGeom prst="rect">
            <a:avLst/>
          </a:prstGeom>
          <a:solidFill>
            <a:srgbClr val="FFFF00"/>
          </a:solidFill>
        </p:spPr>
        <p:txBody>
          <a:bodyPr wrap="none">
            <a:spAutoFit/>
          </a:bodyPr>
          <a:lstStyle/>
          <a:p>
            <a:pPr algn="ctr" defTabSz="868818"/>
            <a:r>
              <a:rPr lang="fr-FR" sz="1600" b="1" dirty="0">
                <a:solidFill>
                  <a:srgbClr val="FEA022">
                    <a:lumMod val="75000"/>
                  </a:srgbClr>
                </a:solidFill>
                <a:latin typeface="Comic Sans MS" panose="030F0702030302020204" pitchFamily="66" charset="0"/>
              </a:rPr>
              <a:t>apiculture</a:t>
            </a:r>
            <a:r>
              <a:rPr lang="fr-FR" sz="1600" dirty="0">
                <a:solidFill>
                  <a:srgbClr val="000000"/>
                </a:solidFill>
                <a:latin typeface="Comic Sans MS" panose="030F0702030302020204" pitchFamily="66" charset="0"/>
              </a:rPr>
              <a:t> </a:t>
            </a:r>
          </a:p>
          <a:p>
            <a:pPr algn="ctr" defTabSz="868818"/>
            <a:r>
              <a:rPr lang="fr-FR" sz="1600" dirty="0">
                <a:solidFill>
                  <a:srgbClr val="000000"/>
                </a:solidFill>
                <a:latin typeface="Comic Sans MS" panose="030F0702030302020204" pitchFamily="66" charset="0"/>
              </a:rPr>
              <a:t>abeilles</a:t>
            </a:r>
            <a:endParaRPr lang="fr-FR" sz="2000" dirty="0">
              <a:solidFill>
                <a:prstClr val="black"/>
              </a:solidFill>
              <a:latin typeface="Comic Sans MS"/>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587" y="1107546"/>
            <a:ext cx="2185386" cy="183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504" y="999506"/>
            <a:ext cx="3515348" cy="210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587" y="4722302"/>
            <a:ext cx="2540333" cy="182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382" y="3473525"/>
            <a:ext cx="2266866" cy="202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96" y="914961"/>
            <a:ext cx="2314852" cy="251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15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7F93D4-CC7A-DDC0-004D-1E1345FDBB07}"/>
              </a:ext>
            </a:extLst>
          </p:cNvPr>
          <p:cNvSpPr txBox="1"/>
          <p:nvPr/>
        </p:nvSpPr>
        <p:spPr>
          <a:xfrm>
            <a:off x="4540099" y="428657"/>
            <a:ext cx="2806464" cy="400110"/>
          </a:xfrm>
          <a:prstGeom prst="rect">
            <a:avLst/>
          </a:prstGeom>
          <a:noFill/>
        </p:spPr>
        <p:txBody>
          <a:bodyPr wrap="square">
            <a:spAutoFit/>
          </a:bodyPr>
          <a:lstStyle/>
          <a:p>
            <a:pPr marL="50596" defTabSz="868818">
              <a:spcBef>
                <a:spcPts val="369"/>
              </a:spcBef>
              <a:buClr>
                <a:srgbClr val="94C600"/>
              </a:buClr>
              <a:buSzPct val="80000"/>
              <a:defRPr/>
            </a:pPr>
            <a:r>
              <a:rPr lang="fr-FR" sz="2000" dirty="0">
                <a:solidFill>
                  <a:srgbClr val="FF6699"/>
                </a:solidFill>
                <a:latin typeface="Comic Sans MS"/>
              </a:rPr>
              <a:t>Impacts d’élevage</a:t>
            </a:r>
          </a:p>
        </p:txBody>
      </p:sp>
      <p:pic>
        <p:nvPicPr>
          <p:cNvPr id="6" name="Image 5">
            <a:extLst>
              <a:ext uri="{FF2B5EF4-FFF2-40B4-BE49-F238E27FC236}">
                <a16:creationId xmlns:a16="http://schemas.microsoft.com/office/drawing/2014/main" id="{12CD390D-2F27-7F23-38C3-7FA5BCDB1FD7}"/>
              </a:ext>
            </a:extLst>
          </p:cNvPr>
          <p:cNvPicPr>
            <a:picLocks noChangeAspect="1"/>
          </p:cNvPicPr>
          <p:nvPr/>
        </p:nvPicPr>
        <p:blipFill>
          <a:blip r:embed="rId2"/>
          <a:stretch>
            <a:fillRect/>
          </a:stretch>
        </p:blipFill>
        <p:spPr>
          <a:xfrm>
            <a:off x="1322432" y="2572719"/>
            <a:ext cx="10084051" cy="3609270"/>
          </a:xfrm>
          <a:prstGeom prst="rect">
            <a:avLst/>
          </a:prstGeom>
        </p:spPr>
      </p:pic>
      <p:sp>
        <p:nvSpPr>
          <p:cNvPr id="3" name="Espace réservé du contenu 2">
            <a:extLst>
              <a:ext uri="{FF2B5EF4-FFF2-40B4-BE49-F238E27FC236}">
                <a16:creationId xmlns:a16="http://schemas.microsoft.com/office/drawing/2014/main" id="{11BEA7B0-F40D-B6EE-394E-5FF757C7EEE4}"/>
              </a:ext>
            </a:extLst>
          </p:cNvPr>
          <p:cNvSpPr>
            <a:spLocks noGrp="1"/>
          </p:cNvSpPr>
          <p:nvPr>
            <p:ph idx="1"/>
          </p:nvPr>
        </p:nvSpPr>
        <p:spPr>
          <a:xfrm>
            <a:off x="1265516" y="1177256"/>
            <a:ext cx="10197884" cy="1395463"/>
          </a:xfrm>
          <a:solidFill>
            <a:srgbClr val="EFFFC1">
              <a:alpha val="67843"/>
            </a:srgbClr>
          </a:solidFill>
        </p:spPr>
        <p:txBody>
          <a:bodyPr>
            <a:normAutofit/>
          </a:bodyPr>
          <a:lstStyle/>
          <a:p>
            <a:pPr marL="50596" indent="0">
              <a:buNone/>
            </a:pPr>
            <a:r>
              <a:rPr lang="fr-FR" sz="1800" dirty="0">
                <a:solidFill>
                  <a:srgbClr val="C00000"/>
                </a:solidFill>
              </a:rPr>
              <a:t>L’élevage extensif </a:t>
            </a:r>
            <a:r>
              <a:rPr lang="fr-FR" sz="1800" dirty="0"/>
              <a:t>consiste à utiliser beaucoup d’espace pour les animaux. Ces dernières vont-elles-mêmes à la recherche de l’alimentation qu’elles trouvent difficilement et en petite quantité. Encore appelé élevage traditionnel ; ses problèmes sont : animaux mal nourries, mal soignées et vendues vieilles. ce type d'élevage est peu rentable.</a:t>
            </a:r>
          </a:p>
          <a:p>
            <a:endParaRPr lang="fr-FR" sz="1400" dirty="0"/>
          </a:p>
        </p:txBody>
      </p:sp>
    </p:spTree>
    <p:extLst>
      <p:ext uri="{BB962C8B-B14F-4D97-AF65-F5344CB8AC3E}">
        <p14:creationId xmlns:p14="http://schemas.microsoft.com/office/powerpoint/2010/main" val="10544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0EB5B5-2E38-A70B-1154-AC1F27F280B0}"/>
              </a:ext>
            </a:extLst>
          </p:cNvPr>
          <p:cNvSpPr>
            <a:spLocks noGrp="1"/>
          </p:cNvSpPr>
          <p:nvPr>
            <p:ph idx="1"/>
          </p:nvPr>
        </p:nvSpPr>
        <p:spPr>
          <a:xfrm>
            <a:off x="1092643" y="477728"/>
            <a:ext cx="10386196" cy="1444062"/>
          </a:xfrm>
          <a:solidFill>
            <a:srgbClr val="EFFFC1"/>
          </a:solidFill>
        </p:spPr>
        <p:txBody>
          <a:bodyPr>
            <a:normAutofit/>
          </a:bodyPr>
          <a:lstStyle/>
          <a:p>
            <a:pPr marL="50596" indent="0">
              <a:buClr>
                <a:srgbClr val="94C600"/>
              </a:buClr>
              <a:buNone/>
              <a:defRPr/>
            </a:pPr>
            <a:r>
              <a:rPr lang="fr-FR" sz="2000" b="1" dirty="0">
                <a:solidFill>
                  <a:srgbClr val="C00000"/>
                </a:solidFill>
                <a:latin typeface="Comic Sans MS"/>
              </a:rPr>
              <a:t>L’élevage intensif </a:t>
            </a:r>
            <a:r>
              <a:rPr lang="fr-FR" sz="2000" dirty="0">
                <a:solidFill>
                  <a:prstClr val="black"/>
                </a:solidFill>
                <a:latin typeface="Comic Sans MS"/>
              </a:rPr>
              <a:t>consiste à mettre les animaux dans un enclos et à les engraisser sur place en leur donnant les soins nécessaires. Ce type d’élevage demande plus de travaux et de moyens financiers mais il est rentable. </a:t>
            </a:r>
          </a:p>
          <a:p>
            <a:endParaRPr lang="fr-FR" sz="2800" dirty="0"/>
          </a:p>
        </p:txBody>
      </p:sp>
      <p:pic>
        <p:nvPicPr>
          <p:cNvPr id="4" name="Image 3">
            <a:extLst>
              <a:ext uri="{FF2B5EF4-FFF2-40B4-BE49-F238E27FC236}">
                <a16:creationId xmlns:a16="http://schemas.microsoft.com/office/drawing/2014/main" id="{53478A0B-4B88-BD21-F7F4-1FDA63141DA1}"/>
              </a:ext>
            </a:extLst>
          </p:cNvPr>
          <p:cNvPicPr>
            <a:picLocks noChangeAspect="1"/>
          </p:cNvPicPr>
          <p:nvPr/>
        </p:nvPicPr>
        <p:blipFill>
          <a:blip r:embed="rId2"/>
          <a:stretch>
            <a:fillRect/>
          </a:stretch>
        </p:blipFill>
        <p:spPr>
          <a:xfrm>
            <a:off x="3298092" y="2452108"/>
            <a:ext cx="5861405" cy="3181525"/>
          </a:xfrm>
          <a:prstGeom prst="rect">
            <a:avLst/>
          </a:prstGeom>
        </p:spPr>
      </p:pic>
    </p:spTree>
    <p:extLst>
      <p:ext uri="{BB962C8B-B14F-4D97-AF65-F5344CB8AC3E}">
        <p14:creationId xmlns:p14="http://schemas.microsoft.com/office/powerpoint/2010/main" val="250486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95058" y="396555"/>
            <a:ext cx="3134191" cy="369332"/>
          </a:xfrm>
          <a:prstGeom prst="rect">
            <a:avLst/>
          </a:prstGeom>
          <a:solidFill>
            <a:schemeClr val="accent1">
              <a:lumMod val="60000"/>
              <a:lumOff val="40000"/>
            </a:schemeClr>
          </a:solidFill>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wrap="none">
            <a:spAutoFit/>
          </a:bodyPr>
          <a:lstStyle/>
          <a:p>
            <a:pPr defTabSz="868818"/>
            <a:r>
              <a:rPr lang="fr-FR" b="1" dirty="0">
                <a:solidFill>
                  <a:prstClr val="black"/>
                </a:solidFill>
                <a:latin typeface="Comic Sans MS" panose="030F0702030302020204" pitchFamily="66" charset="0"/>
              </a:rPr>
              <a:t>Impacts environnementaux</a:t>
            </a:r>
          </a:p>
        </p:txBody>
      </p:sp>
      <p:sp>
        <p:nvSpPr>
          <p:cNvPr id="7" name="Rectangle 6"/>
          <p:cNvSpPr/>
          <p:nvPr/>
        </p:nvSpPr>
        <p:spPr>
          <a:xfrm>
            <a:off x="3695288" y="1046246"/>
            <a:ext cx="3331361" cy="338554"/>
          </a:xfrm>
          <a:prstGeom prst="rect">
            <a:avLst/>
          </a:prstGeom>
          <a:solidFill>
            <a:schemeClr val="accent1">
              <a:lumMod val="20000"/>
              <a:lumOff val="80000"/>
            </a:schemeClr>
          </a:solidFill>
        </p:spPr>
        <p:txBody>
          <a:bodyPr wrap="none">
            <a:spAutoFit/>
          </a:bodyPr>
          <a:lstStyle/>
          <a:p>
            <a:pPr defTabSz="868818"/>
            <a:r>
              <a:rPr lang="fr-FR" sz="1600" dirty="0">
                <a:solidFill>
                  <a:srgbClr val="000000"/>
                </a:solidFill>
                <a:latin typeface="Comic Sans MS" panose="030F0702030302020204" pitchFamily="66" charset="0"/>
              </a:rPr>
              <a:t>consommation d'eau et d'énergie</a:t>
            </a:r>
            <a:endParaRPr lang="fr-FR" sz="2000" dirty="0">
              <a:solidFill>
                <a:prstClr val="black"/>
              </a:solidFill>
              <a:latin typeface="Comic Sans MS"/>
            </a:endParaRPr>
          </a:p>
        </p:txBody>
      </p:sp>
      <p:sp>
        <p:nvSpPr>
          <p:cNvPr id="8" name="Rectangle 7"/>
          <p:cNvSpPr/>
          <p:nvPr/>
        </p:nvSpPr>
        <p:spPr>
          <a:xfrm>
            <a:off x="3130658" y="1636577"/>
            <a:ext cx="4913801" cy="338554"/>
          </a:xfrm>
          <a:prstGeom prst="rect">
            <a:avLst/>
          </a:prstGeom>
          <a:solidFill>
            <a:schemeClr val="accent1">
              <a:lumMod val="20000"/>
              <a:lumOff val="80000"/>
            </a:schemeClr>
          </a:solidFill>
        </p:spPr>
        <p:txBody>
          <a:bodyPr wrap="square">
            <a:spAutoFit/>
          </a:bodyPr>
          <a:lstStyle/>
          <a:p>
            <a:pPr defTabSz="868818"/>
            <a:r>
              <a:rPr lang="fr-FR" sz="1600" dirty="0">
                <a:solidFill>
                  <a:srgbClr val="000000"/>
                </a:solidFill>
                <a:latin typeface="Comic Sans MS" panose="030F0702030302020204" pitchFamily="66" charset="0"/>
              </a:rPr>
              <a:t>risque de dégradation de la qualité de l'eau</a:t>
            </a:r>
            <a:endParaRPr lang="fr-FR" sz="2000" dirty="0">
              <a:solidFill>
                <a:prstClr val="black"/>
              </a:solidFill>
              <a:latin typeface="Comic Sans MS"/>
            </a:endParaRPr>
          </a:p>
        </p:txBody>
      </p:sp>
      <p:sp>
        <p:nvSpPr>
          <p:cNvPr id="9" name="Rectangle 8"/>
          <p:cNvSpPr/>
          <p:nvPr/>
        </p:nvSpPr>
        <p:spPr>
          <a:xfrm>
            <a:off x="2371242" y="2097915"/>
            <a:ext cx="8322588" cy="338554"/>
          </a:xfrm>
          <a:prstGeom prst="rect">
            <a:avLst/>
          </a:prstGeom>
          <a:solidFill>
            <a:schemeClr val="accent1">
              <a:lumMod val="20000"/>
              <a:lumOff val="80000"/>
            </a:schemeClr>
          </a:solidFill>
        </p:spPr>
        <p:txBody>
          <a:bodyPr wrap="square">
            <a:spAutoFit/>
          </a:bodyPr>
          <a:lstStyle/>
          <a:p>
            <a:pPr defTabSz="868818"/>
            <a:r>
              <a:rPr lang="fr-FR" sz="1600" dirty="0">
                <a:solidFill>
                  <a:srgbClr val="000000"/>
                </a:solidFill>
                <a:latin typeface="Comic Sans MS" panose="030F0702030302020204" pitchFamily="66" charset="0"/>
              </a:rPr>
              <a:t>substitution des forêts par des prairies ou des prairies par des cultures annuelles</a:t>
            </a:r>
            <a:endParaRPr lang="fr-FR" sz="2000" dirty="0">
              <a:solidFill>
                <a:prstClr val="black"/>
              </a:solidFill>
              <a:latin typeface="Comic Sans MS"/>
            </a:endParaRPr>
          </a:p>
        </p:txBody>
      </p:sp>
      <p:sp>
        <p:nvSpPr>
          <p:cNvPr id="10" name="Rectangle 9"/>
          <p:cNvSpPr/>
          <p:nvPr/>
        </p:nvSpPr>
        <p:spPr>
          <a:xfrm>
            <a:off x="3030552" y="2590145"/>
            <a:ext cx="7789874" cy="338554"/>
          </a:xfrm>
          <a:prstGeom prst="rect">
            <a:avLst/>
          </a:prstGeom>
          <a:solidFill>
            <a:schemeClr val="accent1">
              <a:lumMod val="20000"/>
              <a:lumOff val="80000"/>
            </a:schemeClr>
          </a:solidFill>
        </p:spPr>
        <p:txBody>
          <a:bodyPr wrap="square">
            <a:spAutoFit/>
          </a:bodyPr>
          <a:lstStyle/>
          <a:p>
            <a:pPr defTabSz="868818"/>
            <a:r>
              <a:rPr lang="fr-FR" sz="1600" dirty="0">
                <a:solidFill>
                  <a:srgbClr val="000000"/>
                </a:solidFill>
                <a:latin typeface="Comic Sans MS" panose="030F0702030302020204" pitchFamily="66" charset="0"/>
              </a:rPr>
              <a:t>une réduction de la biodiversité et une production de gaz à effet de serre</a:t>
            </a:r>
            <a:endParaRPr lang="fr-FR" sz="2000" dirty="0">
              <a:solidFill>
                <a:prstClr val="black"/>
              </a:solidFill>
              <a:latin typeface="Comic Sans MS"/>
            </a:endParaRPr>
          </a:p>
        </p:txBody>
      </p:sp>
      <p:sp>
        <p:nvSpPr>
          <p:cNvPr id="11" name="Rectangle 10"/>
          <p:cNvSpPr/>
          <p:nvPr/>
        </p:nvSpPr>
        <p:spPr>
          <a:xfrm>
            <a:off x="3686330" y="3091973"/>
            <a:ext cx="4151048" cy="338554"/>
          </a:xfrm>
          <a:prstGeom prst="rect">
            <a:avLst/>
          </a:prstGeom>
          <a:solidFill>
            <a:schemeClr val="accent1">
              <a:lumMod val="20000"/>
              <a:lumOff val="80000"/>
            </a:schemeClr>
          </a:solidFill>
        </p:spPr>
        <p:txBody>
          <a:bodyPr wrap="square">
            <a:spAutoFit/>
          </a:bodyPr>
          <a:lstStyle/>
          <a:p>
            <a:pPr defTabSz="868818"/>
            <a:r>
              <a:rPr lang="fr-FR" sz="1600" dirty="0">
                <a:solidFill>
                  <a:srgbClr val="000000"/>
                </a:solidFill>
                <a:latin typeface="Comic Sans MS" panose="030F0702030302020204" pitchFamily="66" charset="0"/>
              </a:rPr>
              <a:t>augmentation du taux de la polluants</a:t>
            </a:r>
            <a:endParaRPr lang="fr-FR" sz="2000" dirty="0">
              <a:solidFill>
                <a:prstClr val="black"/>
              </a:solidFill>
              <a:latin typeface="Comic Sans MS"/>
            </a:endParaRPr>
          </a:p>
        </p:txBody>
      </p:sp>
      <p:sp>
        <p:nvSpPr>
          <p:cNvPr id="12" name="Rectangle 11"/>
          <p:cNvSpPr/>
          <p:nvPr/>
        </p:nvSpPr>
        <p:spPr>
          <a:xfrm>
            <a:off x="3286719" y="3611708"/>
            <a:ext cx="5766503" cy="338554"/>
          </a:xfrm>
          <a:prstGeom prst="rect">
            <a:avLst/>
          </a:prstGeom>
          <a:solidFill>
            <a:schemeClr val="accent1">
              <a:lumMod val="20000"/>
              <a:lumOff val="80000"/>
            </a:schemeClr>
          </a:solidFill>
        </p:spPr>
        <p:txBody>
          <a:bodyPr wrap="square">
            <a:spAutoFit/>
          </a:bodyPr>
          <a:lstStyle/>
          <a:p>
            <a:pPr defTabSz="868818"/>
            <a:r>
              <a:rPr lang="fr-FR" sz="1600" dirty="0">
                <a:solidFill>
                  <a:srgbClr val="000000"/>
                </a:solidFill>
                <a:latin typeface="Comic Sans MS" panose="030F0702030302020204" pitchFamily="66" charset="0"/>
              </a:rPr>
              <a:t>La surexploitation des espèces sauvages par la pêche </a:t>
            </a:r>
            <a:endParaRPr lang="fr-FR" sz="2000" dirty="0">
              <a:solidFill>
                <a:prstClr val="black"/>
              </a:solidFill>
              <a:latin typeface="Comic Sans MS"/>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1" y="4246536"/>
            <a:ext cx="3276508" cy="261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959891" y="4463512"/>
            <a:ext cx="6377478" cy="369332"/>
          </a:xfrm>
          <a:prstGeom prst="rect">
            <a:avLst/>
          </a:prstGeom>
        </p:spPr>
        <p:txBody>
          <a:bodyPr wrap="square">
            <a:spAutoFit/>
          </a:bodyPr>
          <a:lstStyle/>
          <a:p>
            <a:pPr defTabSz="868818"/>
            <a:r>
              <a:rPr lang="fr-FR" b="1" dirty="0">
                <a:solidFill>
                  <a:srgbClr val="FF0000"/>
                </a:solidFill>
                <a:latin typeface="Comic Sans MS" panose="030F0702030302020204" pitchFamily="66" charset="0"/>
              </a:rPr>
              <a:t>l'épuisement mondial des espèces et des ressources.</a:t>
            </a:r>
            <a:endParaRPr lang="fr-FR" sz="1600" b="1" dirty="0">
              <a:solidFill>
                <a:srgbClr val="FF0000"/>
              </a:solidFill>
              <a:latin typeface="Comic Sans MS"/>
            </a:endParaRPr>
          </a:p>
        </p:txBody>
      </p:sp>
    </p:spTree>
    <p:extLst>
      <p:ext uri="{BB962C8B-B14F-4D97-AF65-F5344CB8AC3E}">
        <p14:creationId xmlns:p14="http://schemas.microsoft.com/office/powerpoint/2010/main" val="8937375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9458"/>
                                        </p:tgtEl>
                                        <p:attrNameLst>
                                          <p:attrName>style.visibility</p:attrName>
                                        </p:attrNameLst>
                                      </p:cBhvr>
                                      <p:to>
                                        <p:strVal val="visible"/>
                                      </p:to>
                                    </p:set>
                                    <p:animEffect transition="in" filter="wipe(down)">
                                      <p:cBhvr>
                                        <p:cTn id="53" dur="500"/>
                                        <p:tgtEl>
                                          <p:spTgt spid="19458"/>
                                        </p:tgtEl>
                                      </p:cBhvr>
                                    </p:animEffect>
                                  </p:childTnLst>
                                </p:cTn>
                              </p:par>
                            </p:childTnLst>
                          </p:cTn>
                        </p:par>
                        <p:par>
                          <p:cTn id="54" fill="hold">
                            <p:stCondLst>
                              <p:cond delay="500"/>
                            </p:stCondLst>
                            <p:childTnLst>
                              <p:par>
                                <p:cTn id="55" presetID="35" presetClass="emph" presetSubtype="0" fill="hold" grpId="1" nodeType="afterEffect">
                                  <p:stCondLst>
                                    <p:cond delay="0"/>
                                  </p:stCondLst>
                                  <p:childTnLst>
                                    <p:anim calcmode="discrete" valueType="str">
                                      <p:cBhvr>
                                        <p:cTn id="56"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57" fill="hold">
                            <p:stCondLst>
                              <p:cond delay="1500"/>
                            </p:stCondLst>
                            <p:childTnLst>
                              <p:par>
                                <p:cTn id="58" presetID="26" presetClass="emph" presetSubtype="0" fill="hold" grpId="2" nodeType="afterEffect">
                                  <p:stCondLst>
                                    <p:cond delay="0"/>
                                  </p:stCondLst>
                                  <p:childTnLst>
                                    <p:animEffect transition="out" filter="fade">
                                      <p:cBhvr>
                                        <p:cTn id="59" dur="4250" tmFilter="0, 0; .2, .5; .8, .5; 1, 0"/>
                                        <p:tgtEl>
                                          <p:spTgt spid="13"/>
                                        </p:tgtEl>
                                      </p:cBhvr>
                                    </p:animEffect>
                                    <p:animScale>
                                      <p:cBhvr>
                                        <p:cTn id="60" dur="2125" autoRev="1" fill="hold"/>
                                        <p:tgtEl>
                                          <p:spTgt spid="13"/>
                                        </p:tgtEl>
                                      </p:cBhvr>
                                      <p:by x="105000" y="105000"/>
                                    </p:animScale>
                                  </p:childTnLst>
                                </p:cTn>
                              </p:par>
                            </p:childTnLst>
                          </p:cTn>
                        </p:par>
                        <p:par>
                          <p:cTn id="61" fill="hold">
                            <p:stCondLst>
                              <p:cond delay="5750"/>
                            </p:stCondLst>
                            <p:childTnLst>
                              <p:par>
                                <p:cTn id="62" presetID="26" presetClass="emph" presetSubtype="0" fill="hold" grpId="3" nodeType="afterEffect">
                                  <p:stCondLst>
                                    <p:cond delay="0"/>
                                  </p:stCondLst>
                                  <p:childTnLst>
                                    <p:animEffect transition="out" filter="fade">
                                      <p:cBhvr>
                                        <p:cTn id="63" dur="3000" tmFilter="0, 0; .2, .5; .8, .5; 1, 0"/>
                                        <p:tgtEl>
                                          <p:spTgt spid="13"/>
                                        </p:tgtEl>
                                      </p:cBhvr>
                                    </p:animEffect>
                                    <p:animScale>
                                      <p:cBhvr>
                                        <p:cTn id="64" dur="1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3" grpId="1"/>
      <p:bldP spid="13" grpId="2"/>
      <p:bldP spid="13"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93DA104-7A79-8150-EEE9-EC07D3839B4E}"/>
              </a:ext>
            </a:extLst>
          </p:cNvPr>
          <p:cNvSpPr txBox="1"/>
          <p:nvPr/>
        </p:nvSpPr>
        <p:spPr>
          <a:xfrm>
            <a:off x="632847" y="1905506"/>
            <a:ext cx="10926305" cy="3046988"/>
          </a:xfrm>
          <a:prstGeom prst="rect">
            <a:avLst/>
          </a:prstGeom>
          <a:noFill/>
        </p:spPr>
        <p:txBody>
          <a:bodyPr wrap="square">
            <a:spAutoFit/>
          </a:bodyPr>
          <a:lstStyle/>
          <a:p>
            <a:pPr defTabSz="868818"/>
            <a:r>
              <a:rPr lang="fr-FR" sz="2400" dirty="0">
                <a:solidFill>
                  <a:prstClr val="black"/>
                </a:solidFill>
                <a:latin typeface="Comic Sans MS"/>
              </a:rPr>
              <a:t>Des risques liés à la santé publique à cause de maladies susceptibles d’infecter l’humain ou d’autres animaux (zoonoses).</a:t>
            </a:r>
          </a:p>
          <a:p>
            <a:pPr defTabSz="868818"/>
            <a:endParaRPr lang="fr-FR" sz="2400" dirty="0">
              <a:solidFill>
                <a:prstClr val="black"/>
              </a:solidFill>
              <a:latin typeface="Comic Sans MS"/>
            </a:endParaRPr>
          </a:p>
          <a:p>
            <a:pPr defTabSz="868818"/>
            <a:r>
              <a:rPr lang="fr-FR" sz="2400" dirty="0">
                <a:solidFill>
                  <a:prstClr val="black"/>
                </a:solidFill>
                <a:latin typeface="Comic Sans MS"/>
              </a:rPr>
              <a:t>L’utilisation généralisée des antibiotiques dans les élevages industriels pour traiter ou éradiquer les épidémies liées aux conditions d’élevage et pour accélérer la croissance des animaux a entraîné l’apparition de bactéries résistantes à des antibiotiques nécessaires pour soigner des maladies humaines. </a:t>
            </a:r>
          </a:p>
        </p:txBody>
      </p:sp>
      <p:sp>
        <p:nvSpPr>
          <p:cNvPr id="6" name="Rectangle 5">
            <a:extLst>
              <a:ext uri="{FF2B5EF4-FFF2-40B4-BE49-F238E27FC236}">
                <a16:creationId xmlns:a16="http://schemas.microsoft.com/office/drawing/2014/main" id="{B8D7DC63-2A71-813D-833C-675C1C4542D6}"/>
              </a:ext>
            </a:extLst>
          </p:cNvPr>
          <p:cNvSpPr/>
          <p:nvPr/>
        </p:nvSpPr>
        <p:spPr>
          <a:xfrm>
            <a:off x="4450356" y="575443"/>
            <a:ext cx="3291286" cy="461665"/>
          </a:xfrm>
          <a:prstGeom prst="rect">
            <a:avLst/>
          </a:prstGeom>
          <a:solidFill>
            <a:schemeClr val="accent1">
              <a:lumMod val="60000"/>
              <a:lumOff val="40000"/>
            </a:schemeClr>
          </a:solidFill>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wrap="none">
            <a:spAutoFit/>
          </a:bodyPr>
          <a:lstStyle/>
          <a:p>
            <a:pPr defTabSz="868818"/>
            <a:r>
              <a:rPr lang="fr-FR" sz="2400" b="1" dirty="0">
                <a:solidFill>
                  <a:prstClr val="black"/>
                </a:solidFill>
                <a:latin typeface="Comic Sans MS" panose="030F0702030302020204" pitchFamily="66" charset="0"/>
              </a:rPr>
              <a:t>Impacts sur la santé</a:t>
            </a:r>
          </a:p>
        </p:txBody>
      </p:sp>
    </p:spTree>
    <p:extLst>
      <p:ext uri="{BB962C8B-B14F-4D97-AF65-F5344CB8AC3E}">
        <p14:creationId xmlns:p14="http://schemas.microsoft.com/office/powerpoint/2010/main" val="19871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8319" y="1968145"/>
            <a:ext cx="10120393" cy="3170099"/>
          </a:xfrm>
          <a:prstGeom prst="rect">
            <a:avLst/>
          </a:prstGeom>
        </p:spPr>
        <p:txBody>
          <a:bodyPr wrap="square">
            <a:spAutoFit/>
          </a:bodyPr>
          <a:lstStyle/>
          <a:p>
            <a:pPr algn="just" defTabSz="868818"/>
            <a:r>
              <a:rPr lang="fr-FR" sz="2000" dirty="0">
                <a:solidFill>
                  <a:prstClr val="black"/>
                </a:solidFill>
                <a:latin typeface="Comic Sans MS" panose="030F0702030302020204" pitchFamily="66" charset="0"/>
              </a:rPr>
              <a:t>Le secteur de l’élevage représente 40% de la valeur mondiale de la production agricole et renforce les moyens d’existence et la sécurité alimentaire de près de 1,3 milliard d’individus.</a:t>
            </a:r>
          </a:p>
          <a:p>
            <a:pPr algn="just" defTabSz="868818"/>
            <a:endParaRPr lang="fr-FR" sz="2000" dirty="0">
              <a:solidFill>
                <a:prstClr val="black"/>
              </a:solidFill>
              <a:latin typeface="Comic Sans MS" panose="030F0702030302020204" pitchFamily="66" charset="0"/>
            </a:endParaRPr>
          </a:p>
          <a:p>
            <a:pPr algn="just" defTabSz="868818"/>
            <a:r>
              <a:rPr lang="fr-FR" sz="2000" dirty="0">
                <a:solidFill>
                  <a:prstClr val="black"/>
                </a:solidFill>
                <a:latin typeface="Comic Sans MS" panose="030F0702030302020204" pitchFamily="66" charset="0"/>
              </a:rPr>
              <a:t> Il fait partie des secteurs agricoles qui enregistrent la croissance économique la plus rapide. </a:t>
            </a:r>
          </a:p>
          <a:p>
            <a:pPr algn="just" defTabSz="868818"/>
            <a:endParaRPr lang="fr-FR" sz="2000" dirty="0">
              <a:solidFill>
                <a:prstClr val="black"/>
              </a:solidFill>
              <a:latin typeface="Comic Sans MS" panose="030F0702030302020204" pitchFamily="66" charset="0"/>
            </a:endParaRPr>
          </a:p>
          <a:p>
            <a:pPr algn="just" defTabSz="868818"/>
            <a:r>
              <a:rPr lang="fr-FR" sz="2000" dirty="0">
                <a:solidFill>
                  <a:prstClr val="black"/>
                </a:solidFill>
                <a:latin typeface="Comic Sans MS" panose="030F0702030302020204" pitchFamily="66" charset="0"/>
              </a:rPr>
              <a:t>La croissance et la transformation des systèmes de production animale peuvent contribuer au développement agricole, à la réduction de la pauvreté et à l’amélioration de la sécurité alimentaire.</a:t>
            </a:r>
          </a:p>
        </p:txBody>
      </p:sp>
      <p:sp>
        <p:nvSpPr>
          <p:cNvPr id="5" name="Rectangle 4"/>
          <p:cNvSpPr/>
          <p:nvPr/>
        </p:nvSpPr>
        <p:spPr>
          <a:xfrm>
            <a:off x="4213447" y="683931"/>
            <a:ext cx="4201791" cy="461665"/>
          </a:xfrm>
          <a:prstGeom prst="rect">
            <a:avLst/>
          </a:prstGeom>
          <a:solidFill>
            <a:schemeClr val="accent1">
              <a:lumMod val="60000"/>
              <a:lumOff val="40000"/>
            </a:schemeClr>
          </a:solidFill>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wrap="none">
            <a:spAutoFit/>
          </a:bodyPr>
          <a:lstStyle/>
          <a:p>
            <a:pPr defTabSz="868818"/>
            <a:r>
              <a:rPr lang="fr-FR" sz="2400" b="1" dirty="0">
                <a:solidFill>
                  <a:prstClr val="black"/>
                </a:solidFill>
                <a:latin typeface="Comic Sans MS" panose="030F0702030302020204" pitchFamily="66" charset="0"/>
              </a:rPr>
              <a:t>Impacts socio-économiques</a:t>
            </a:r>
          </a:p>
        </p:txBody>
      </p:sp>
    </p:spTree>
    <p:extLst>
      <p:ext uri="{BB962C8B-B14F-4D97-AF65-F5344CB8AC3E}">
        <p14:creationId xmlns:p14="http://schemas.microsoft.com/office/powerpoint/2010/main" val="41920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932" y="797168"/>
            <a:ext cx="11267268" cy="3416320"/>
          </a:xfrm>
          <a:prstGeom prst="rect">
            <a:avLst/>
          </a:prstGeom>
        </p:spPr>
        <p:txBody>
          <a:bodyPr wrap="square">
            <a:spAutoFit/>
          </a:bodyPr>
          <a:lstStyle/>
          <a:p>
            <a:pPr algn="just" defTabSz="868818"/>
            <a:r>
              <a:rPr lang="fr-FR" dirty="0">
                <a:solidFill>
                  <a:srgbClr val="000000"/>
                </a:solidFill>
                <a:latin typeface="Comic Sans MS" panose="030F0702030302020204" pitchFamily="66" charset="0"/>
              </a:rPr>
              <a:t>La possibilité de stimuler la </a:t>
            </a:r>
            <a:r>
              <a:rPr lang="fr-FR" dirty="0">
                <a:solidFill>
                  <a:srgbClr val="00000A"/>
                </a:solidFill>
                <a:latin typeface="Comic Sans MS" panose="030F0702030302020204" pitchFamily="66" charset="0"/>
              </a:rPr>
              <a:t>production </a:t>
            </a:r>
            <a:r>
              <a:rPr lang="fr-FR" b="1" dirty="0">
                <a:solidFill>
                  <a:srgbClr val="00000A"/>
                </a:solidFill>
                <a:latin typeface="Comic Sans MS" panose="030F0702030302020204" pitchFamily="66" charset="0"/>
              </a:rPr>
              <a:t>laitière</a:t>
            </a:r>
            <a:r>
              <a:rPr lang="fr-FR" dirty="0">
                <a:solidFill>
                  <a:srgbClr val="00000A"/>
                </a:solidFill>
                <a:latin typeface="Comic Sans MS" panose="030F0702030302020204" pitchFamily="66" charset="0"/>
              </a:rPr>
              <a:t> des bovins </a:t>
            </a:r>
            <a:r>
              <a:rPr lang="fr-FR" dirty="0">
                <a:solidFill>
                  <a:srgbClr val="000000"/>
                </a:solidFill>
                <a:latin typeface="Comic Sans MS" panose="030F0702030302020204" pitchFamily="66" charset="0"/>
              </a:rPr>
              <a:t>ou la production de </a:t>
            </a:r>
            <a:r>
              <a:rPr lang="fr-FR" b="1" dirty="0">
                <a:solidFill>
                  <a:srgbClr val="000000"/>
                </a:solidFill>
                <a:latin typeface="Comic Sans MS" panose="030F0702030302020204" pitchFamily="66" charset="0"/>
              </a:rPr>
              <a:t>viande </a:t>
            </a:r>
            <a:r>
              <a:rPr lang="fr-FR" dirty="0">
                <a:solidFill>
                  <a:srgbClr val="000000"/>
                </a:solidFill>
                <a:latin typeface="Comic Sans MS" panose="030F0702030302020204" pitchFamily="66" charset="0"/>
              </a:rPr>
              <a:t>par l'usage d'</a:t>
            </a:r>
            <a:r>
              <a:rPr lang="fr-FR" dirty="0">
                <a:solidFill>
                  <a:srgbClr val="00000A"/>
                </a:solidFill>
                <a:latin typeface="Comic Sans MS" panose="030F0702030302020204" pitchFamily="66" charset="0"/>
              </a:rPr>
              <a:t>additifs </a:t>
            </a:r>
            <a:r>
              <a:rPr lang="fr-FR" dirty="0">
                <a:solidFill>
                  <a:srgbClr val="000000"/>
                </a:solidFill>
                <a:latin typeface="Comic Sans MS" panose="030F0702030302020204" pitchFamily="66" charset="0"/>
              </a:rPr>
              <a:t>alimentaires ou l'utilisation d'</a:t>
            </a:r>
            <a:r>
              <a:rPr lang="fr-FR" dirty="0">
                <a:solidFill>
                  <a:srgbClr val="00000A"/>
                </a:solidFill>
                <a:latin typeface="Comic Sans MS" panose="030F0702030302020204" pitchFamily="66" charset="0"/>
              </a:rPr>
              <a:t>hormones de croissance</a:t>
            </a:r>
            <a:r>
              <a:rPr lang="fr-FR" dirty="0">
                <a:solidFill>
                  <a:srgbClr val="000000"/>
                </a:solidFill>
                <a:latin typeface="Comic Sans MS" panose="030F0702030302020204" pitchFamily="66" charset="0"/>
              </a:rPr>
              <a:t>, </a:t>
            </a:r>
          </a:p>
          <a:p>
            <a:pPr algn="just" defTabSz="868818"/>
            <a:endParaRPr lang="fr-FR" dirty="0">
              <a:solidFill>
                <a:srgbClr val="000000"/>
              </a:solidFill>
              <a:latin typeface="Comic Sans MS" panose="030F0702030302020204" pitchFamily="66" charset="0"/>
            </a:endParaRPr>
          </a:p>
          <a:p>
            <a:pPr algn="just" defTabSz="868818"/>
            <a:r>
              <a:rPr lang="fr-FR" dirty="0">
                <a:solidFill>
                  <a:srgbClr val="000000"/>
                </a:solidFill>
                <a:latin typeface="Comic Sans MS" panose="030F0702030302020204" pitchFamily="66" charset="0"/>
              </a:rPr>
              <a:t>possibilité de </a:t>
            </a:r>
            <a:r>
              <a:rPr lang="fr-FR" dirty="0">
                <a:solidFill>
                  <a:srgbClr val="00000A"/>
                </a:solidFill>
                <a:latin typeface="Comic Sans MS" panose="030F0702030302020204" pitchFamily="66" charset="0"/>
              </a:rPr>
              <a:t>cloner </a:t>
            </a:r>
            <a:r>
              <a:rPr lang="fr-FR" dirty="0">
                <a:solidFill>
                  <a:srgbClr val="000000"/>
                </a:solidFill>
                <a:latin typeface="Comic Sans MS" panose="030F0702030302020204" pitchFamily="66" charset="0"/>
              </a:rPr>
              <a:t>des animaux ou de les modifier par génie génétique sont à l'origine de questions sociétales nouvelles, et parfois à l'origine de conflits commerciaux actuellement. </a:t>
            </a:r>
          </a:p>
          <a:p>
            <a:pPr algn="just" defTabSz="868818"/>
            <a:endParaRPr lang="fr-FR" dirty="0">
              <a:solidFill>
                <a:srgbClr val="000000"/>
              </a:solidFill>
              <a:latin typeface="Comic Sans MS" panose="030F0702030302020204" pitchFamily="66" charset="0"/>
            </a:endParaRPr>
          </a:p>
          <a:p>
            <a:pPr algn="just" defTabSz="868818"/>
            <a:r>
              <a:rPr lang="fr-FR" dirty="0">
                <a:solidFill>
                  <a:srgbClr val="000000"/>
                </a:solidFill>
                <a:latin typeface="Comic Sans MS" panose="030F0702030302020204" pitchFamily="66" charset="0"/>
              </a:rPr>
              <a:t>À titre d'exemple, des laboratoires ont réussi à produire par </a:t>
            </a:r>
            <a:r>
              <a:rPr lang="fr-FR" dirty="0">
                <a:solidFill>
                  <a:srgbClr val="00000A"/>
                </a:solidFill>
                <a:latin typeface="Comic Sans MS" panose="030F0702030302020204" pitchFamily="66" charset="0"/>
              </a:rPr>
              <a:t>génie génétique </a:t>
            </a:r>
            <a:r>
              <a:rPr lang="fr-FR" dirty="0">
                <a:solidFill>
                  <a:srgbClr val="000000"/>
                </a:solidFill>
                <a:latin typeface="Comic Sans MS" panose="030F0702030302020204" pitchFamily="66" charset="0"/>
              </a:rPr>
              <a:t>des hormones de synthèse (ex </a:t>
            </a:r>
            <a:r>
              <a:rPr lang="fr-FR" dirty="0">
                <a:solidFill>
                  <a:srgbClr val="00000A"/>
                </a:solidFill>
                <a:latin typeface="Comic Sans MS" panose="030F0702030302020204" pitchFamily="66" charset="0"/>
              </a:rPr>
              <a:t>somatotropine bovine recombinée</a:t>
            </a:r>
            <a:r>
              <a:rPr lang="fr-FR" dirty="0">
                <a:solidFill>
                  <a:srgbClr val="000000"/>
                </a:solidFill>
                <a:latin typeface="Comic Sans MS" panose="030F0702030302020204" pitchFamily="66" charset="0"/>
              </a:rPr>
              <a:t>) dont les effets de </a:t>
            </a:r>
            <a:r>
              <a:rPr lang="fr-FR" dirty="0">
                <a:solidFill>
                  <a:srgbClr val="00000A"/>
                </a:solidFill>
                <a:latin typeface="Comic Sans MS" panose="030F0702030302020204" pitchFamily="66" charset="0"/>
              </a:rPr>
              <a:t>perturbateur endocrinien </a:t>
            </a:r>
            <a:r>
              <a:rPr lang="fr-FR" dirty="0">
                <a:solidFill>
                  <a:srgbClr val="000000"/>
                </a:solidFill>
                <a:latin typeface="Comic Sans MS" panose="030F0702030302020204" pitchFamily="66" charset="0"/>
              </a:rPr>
              <a:t>sur la </a:t>
            </a:r>
            <a:r>
              <a:rPr lang="fr-FR" dirty="0">
                <a:solidFill>
                  <a:srgbClr val="00000A"/>
                </a:solidFill>
                <a:latin typeface="Comic Sans MS" panose="030F0702030302020204" pitchFamily="66" charset="0"/>
              </a:rPr>
              <a:t>santé </a:t>
            </a:r>
            <a:r>
              <a:rPr lang="fr-FR" dirty="0">
                <a:solidFill>
                  <a:srgbClr val="000000"/>
                </a:solidFill>
                <a:latin typeface="Comic Sans MS" panose="030F0702030302020204" pitchFamily="66" charset="0"/>
              </a:rPr>
              <a:t>des consommateurs sont discutés. </a:t>
            </a:r>
          </a:p>
          <a:p>
            <a:pPr algn="just" defTabSz="868818"/>
            <a:endParaRPr lang="fr-FR" dirty="0">
              <a:solidFill>
                <a:srgbClr val="000000"/>
              </a:solidFill>
              <a:latin typeface="Comic Sans MS" panose="030F0702030302020204" pitchFamily="66" charset="0"/>
            </a:endParaRPr>
          </a:p>
          <a:p>
            <a:pPr algn="just" defTabSz="868818"/>
            <a:r>
              <a:rPr lang="fr-FR" dirty="0">
                <a:solidFill>
                  <a:srgbClr val="000000"/>
                </a:solidFill>
                <a:latin typeface="Comic Sans MS" panose="030F0702030302020204" pitchFamily="66" charset="0"/>
              </a:rPr>
              <a:t>L'usage de </a:t>
            </a:r>
            <a:r>
              <a:rPr lang="fr-FR" dirty="0">
                <a:solidFill>
                  <a:srgbClr val="00000A"/>
                </a:solidFill>
                <a:latin typeface="Comic Sans MS" panose="030F0702030302020204" pitchFamily="66" charset="0"/>
              </a:rPr>
              <a:t>farines animales </a:t>
            </a:r>
            <a:r>
              <a:rPr lang="fr-FR" dirty="0">
                <a:solidFill>
                  <a:srgbClr val="000000"/>
                </a:solidFill>
                <a:latin typeface="Comic Sans MS" panose="030F0702030302020204" pitchFamily="66" charset="0"/>
              </a:rPr>
              <a:t>dans l'alimentation d'</a:t>
            </a:r>
            <a:r>
              <a:rPr lang="fr-FR" dirty="0">
                <a:solidFill>
                  <a:srgbClr val="00000A"/>
                </a:solidFill>
                <a:latin typeface="Comic Sans MS" panose="030F0702030302020204" pitchFamily="66" charset="0"/>
              </a:rPr>
              <a:t>herbivores </a:t>
            </a:r>
            <a:r>
              <a:rPr lang="fr-FR" dirty="0">
                <a:solidFill>
                  <a:srgbClr val="000000"/>
                </a:solidFill>
                <a:latin typeface="Comic Sans MS" panose="030F0702030302020204" pitchFamily="66" charset="0"/>
              </a:rPr>
              <a:t>a été à l'origine de la diffusion d'un </a:t>
            </a:r>
            <a:r>
              <a:rPr lang="fr-FR" dirty="0">
                <a:solidFill>
                  <a:srgbClr val="00000A"/>
                </a:solidFill>
                <a:latin typeface="Comic Sans MS" panose="030F0702030302020204" pitchFamily="66" charset="0"/>
              </a:rPr>
              <a:t>prion </a:t>
            </a:r>
            <a:r>
              <a:rPr lang="fr-FR" dirty="0">
                <a:solidFill>
                  <a:srgbClr val="000000"/>
                </a:solidFill>
                <a:latin typeface="Comic Sans MS" panose="030F0702030302020204" pitchFamily="66" charset="0"/>
              </a:rPr>
              <a:t>pathogène à l'origine de la maladie de la </a:t>
            </a:r>
            <a:r>
              <a:rPr lang="fr-FR" dirty="0">
                <a:solidFill>
                  <a:srgbClr val="00000A"/>
                </a:solidFill>
                <a:latin typeface="Comic Sans MS" panose="030F0702030302020204" pitchFamily="66" charset="0"/>
              </a:rPr>
              <a:t>vache folle</a:t>
            </a:r>
            <a:r>
              <a:rPr lang="fr-FR" dirty="0">
                <a:solidFill>
                  <a:srgbClr val="000000"/>
                </a:solidFill>
                <a:latin typeface="Comic Sans MS" panose="030F0702030302020204" pitchFamily="66" charset="0"/>
              </a:rPr>
              <a:t>.</a:t>
            </a:r>
            <a:endParaRPr lang="fr-FR"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40257935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6892834" y="3091687"/>
            <a:ext cx="3599519" cy="2952652"/>
          </a:xfrm>
          <a:prstGeom prst="roundRect">
            <a:avLst/>
          </a:prstGeom>
          <a:solidFill>
            <a:srgbClr val="FFFF00">
              <a:alpha val="5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defTabSz="868818"/>
            <a:endParaRPr lang="fr-FR" sz="1710">
              <a:noFill/>
              <a:latin typeface="Comic Sans MS"/>
            </a:endParaRPr>
          </a:p>
        </p:txBody>
      </p:sp>
      <p:sp>
        <p:nvSpPr>
          <p:cNvPr id="8" name="Rectangle à coins arrondis 7"/>
          <p:cNvSpPr/>
          <p:nvPr/>
        </p:nvSpPr>
        <p:spPr>
          <a:xfrm>
            <a:off x="1066143" y="3294233"/>
            <a:ext cx="5029857" cy="2596560"/>
          </a:xfrm>
          <a:prstGeom prst="roundRect">
            <a:avLst/>
          </a:prstGeom>
          <a:solidFill>
            <a:srgbClr val="FFFF00">
              <a:alpha val="5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defTabSz="868818"/>
            <a:endParaRPr lang="fr-FR" sz="2000" dirty="0">
              <a:noFill/>
              <a:latin typeface="Comic Sans MS"/>
            </a:endParaRPr>
          </a:p>
        </p:txBody>
      </p:sp>
      <p:sp>
        <p:nvSpPr>
          <p:cNvPr id="5" name="Rectangle 4"/>
          <p:cNvSpPr/>
          <p:nvPr/>
        </p:nvSpPr>
        <p:spPr>
          <a:xfrm>
            <a:off x="764567" y="339326"/>
            <a:ext cx="10662866" cy="1708353"/>
          </a:xfrm>
          <a:prstGeom prst="rect">
            <a:avLst/>
          </a:prstGeom>
        </p:spPr>
        <p:txBody>
          <a:bodyPr wrap="square">
            <a:spAutoFit/>
          </a:bodyPr>
          <a:lstStyle/>
          <a:p>
            <a:pPr algn="just" defTabSz="868818">
              <a:lnSpc>
                <a:spcPct val="150000"/>
              </a:lnSpc>
            </a:pPr>
            <a:r>
              <a:rPr lang="fr-FR" b="1" dirty="0">
                <a:solidFill>
                  <a:srgbClr val="CC0099"/>
                </a:solidFill>
                <a:latin typeface="Comic Sans MS" panose="030F0702030302020204" pitchFamily="66" charset="0"/>
              </a:rPr>
              <a:t>La culture</a:t>
            </a:r>
            <a:r>
              <a:rPr lang="fr-FR" dirty="0">
                <a:solidFill>
                  <a:srgbClr val="CC0099"/>
                </a:solidFill>
                <a:latin typeface="Comic Sans MS" panose="030F0702030302020204" pitchFamily="66" charset="0"/>
              </a:rPr>
              <a:t>, </a:t>
            </a:r>
            <a:r>
              <a:rPr lang="fr-FR" dirty="0">
                <a:solidFill>
                  <a:prstClr val="black"/>
                </a:solidFill>
                <a:latin typeface="Comic Sans MS" panose="030F0702030302020204" pitchFamily="66" charset="0"/>
              </a:rPr>
              <a:t>ou </a:t>
            </a:r>
            <a:r>
              <a:rPr lang="fr-FR" b="1" dirty="0">
                <a:solidFill>
                  <a:srgbClr val="CC0099"/>
                </a:solidFill>
                <a:latin typeface="Comic Sans MS" panose="030F0702030302020204" pitchFamily="66" charset="0"/>
              </a:rPr>
              <a:t>production végétale</a:t>
            </a:r>
            <a:r>
              <a:rPr lang="fr-FR" dirty="0">
                <a:solidFill>
                  <a:prstClr val="black"/>
                </a:solidFill>
                <a:latin typeface="Comic Sans MS" panose="030F0702030302020204" pitchFamily="66" charset="0"/>
              </a:rPr>
              <a:t>, est l'ensemble des techniques relatives à la culture des végétaux (plantes, légumes, fruits) et dont sont issus divers produits de consommation; elle est divisée en </a:t>
            </a:r>
            <a:r>
              <a:rPr lang="fr-FR" b="1" dirty="0">
                <a:solidFill>
                  <a:srgbClr val="00B0F0"/>
                </a:solidFill>
                <a:latin typeface="Comic Sans MS" panose="030F0702030302020204" pitchFamily="66" charset="0"/>
              </a:rPr>
              <a:t>grandes cultures </a:t>
            </a:r>
            <a:r>
              <a:rPr lang="fr-FR" dirty="0">
                <a:solidFill>
                  <a:prstClr val="black"/>
                </a:solidFill>
                <a:latin typeface="Comic Sans MS" panose="030F0702030302020204" pitchFamily="66" charset="0"/>
              </a:rPr>
              <a:t>(céréales, oléagineux, protéagineux et quelques légumes), </a:t>
            </a:r>
            <a:r>
              <a:rPr lang="fr-FR" b="1" dirty="0">
                <a:solidFill>
                  <a:srgbClr val="00B0F0"/>
                </a:solidFill>
                <a:latin typeface="Comic Sans MS" panose="030F0702030302020204" pitchFamily="66" charset="0"/>
              </a:rPr>
              <a:t>arboriculture fruitière</a:t>
            </a:r>
            <a:r>
              <a:rPr lang="fr-FR" dirty="0">
                <a:solidFill>
                  <a:prstClr val="black"/>
                </a:solidFill>
                <a:latin typeface="Comic Sans MS" panose="030F0702030302020204" pitchFamily="66" charset="0"/>
              </a:rPr>
              <a:t>, </a:t>
            </a:r>
            <a:r>
              <a:rPr lang="fr-FR" b="1" dirty="0">
                <a:solidFill>
                  <a:srgbClr val="00B0F0"/>
                </a:solidFill>
                <a:latin typeface="Comic Sans MS" panose="030F0702030302020204" pitchFamily="66" charset="0"/>
              </a:rPr>
              <a:t>viticulture</a:t>
            </a:r>
            <a:r>
              <a:rPr lang="fr-FR" dirty="0">
                <a:solidFill>
                  <a:prstClr val="black"/>
                </a:solidFill>
                <a:latin typeface="Comic Sans MS" panose="030F0702030302020204" pitchFamily="66" charset="0"/>
              </a:rPr>
              <a:t>, </a:t>
            </a:r>
            <a:r>
              <a:rPr lang="fr-FR" b="1" dirty="0">
                <a:solidFill>
                  <a:srgbClr val="00B0F0"/>
                </a:solidFill>
                <a:latin typeface="Comic Sans MS" panose="030F0702030302020204" pitchFamily="66" charset="0"/>
              </a:rPr>
              <a:t>sylviculture</a:t>
            </a:r>
            <a:r>
              <a:rPr lang="fr-FR" dirty="0">
                <a:solidFill>
                  <a:prstClr val="black"/>
                </a:solidFill>
                <a:latin typeface="Comic Sans MS" panose="030F0702030302020204" pitchFamily="66" charset="0"/>
              </a:rPr>
              <a:t> et </a:t>
            </a:r>
            <a:r>
              <a:rPr lang="fr-FR" b="1" dirty="0">
                <a:solidFill>
                  <a:srgbClr val="00B0F0"/>
                </a:solidFill>
                <a:latin typeface="Comic Sans MS" panose="030F0702030302020204" pitchFamily="66" charset="0"/>
              </a:rPr>
              <a:t>horticulture</a:t>
            </a:r>
            <a:r>
              <a:rPr lang="fr-FR" dirty="0">
                <a:solidFill>
                  <a:prstClr val="black"/>
                </a:solidFill>
                <a:latin typeface="Comic Sans MS" panose="030F0702030302020204" pitchFamily="66" charset="0"/>
              </a:rPr>
              <a:t>.</a:t>
            </a:r>
          </a:p>
        </p:txBody>
      </p:sp>
      <p:sp>
        <p:nvSpPr>
          <p:cNvPr id="6" name="AutoShape 2" descr="Céréales : réception de projets d'une grande capacité de stockage avant la  campagne moissons-battages"/>
          <p:cNvSpPr>
            <a:spLocks noChangeAspect="1" noChangeArrowheads="1"/>
          </p:cNvSpPr>
          <p:nvPr/>
        </p:nvSpPr>
        <p:spPr bwMode="auto">
          <a:xfrm>
            <a:off x="3380910" y="1232139"/>
            <a:ext cx="187383" cy="1873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215" tIns="28107" rIns="56215" bIns="28107" numCol="1" anchor="t" anchorCtr="0" compatLnSpc="1">
            <a:prstTxWarp prst="textNoShape">
              <a:avLst/>
            </a:prstTxWarp>
          </a:bodyPr>
          <a:lstStyle/>
          <a:p>
            <a:pPr defTabSz="868818"/>
            <a:endParaRPr lang="fr-FR" sz="1710">
              <a:solidFill>
                <a:prstClr val="black"/>
              </a:solidFill>
              <a:latin typeface="Comic Sans MS"/>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330" y="3478899"/>
            <a:ext cx="2258287" cy="129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995" y="3588305"/>
            <a:ext cx="1346291" cy="16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961" y="4823697"/>
            <a:ext cx="1773166" cy="94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22224" y="2952260"/>
            <a:ext cx="2125903" cy="369332"/>
          </a:xfrm>
          <a:prstGeom prst="rect">
            <a:avLst/>
          </a:prstGeom>
        </p:spPr>
        <p:txBody>
          <a:bodyPr wrap="none">
            <a:spAutoFit/>
          </a:bodyPr>
          <a:lstStyle/>
          <a:p>
            <a:pPr defTabSz="868818"/>
            <a:r>
              <a:rPr lang="fr-FR" b="1" dirty="0">
                <a:solidFill>
                  <a:srgbClr val="FF0000"/>
                </a:solidFill>
                <a:latin typeface="Comic Sans MS" panose="030F0702030302020204" pitchFamily="66" charset="0"/>
              </a:rPr>
              <a:t>grandes cultures </a:t>
            </a:r>
            <a:endParaRPr lang="fr-FR" sz="1600" dirty="0">
              <a:solidFill>
                <a:srgbClr val="FF0000"/>
              </a:solidFill>
              <a:latin typeface="Comic Sans MS"/>
            </a:endParaRPr>
          </a:p>
        </p:txBody>
      </p:sp>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1371" y="3628911"/>
            <a:ext cx="2588767" cy="241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023697" y="3294233"/>
            <a:ext cx="2682145" cy="369332"/>
          </a:xfrm>
          <a:prstGeom prst="rect">
            <a:avLst/>
          </a:prstGeom>
        </p:spPr>
        <p:txBody>
          <a:bodyPr wrap="none">
            <a:spAutoFit/>
          </a:bodyPr>
          <a:lstStyle/>
          <a:p>
            <a:pPr defTabSz="868818"/>
            <a:r>
              <a:rPr lang="fr-FR" b="1" dirty="0">
                <a:solidFill>
                  <a:srgbClr val="FF0000"/>
                </a:solidFill>
                <a:latin typeface="Comic Sans MS" panose="030F0702030302020204" pitchFamily="66" charset="0"/>
              </a:rPr>
              <a:t>arboriculture fruitière</a:t>
            </a:r>
            <a:endParaRPr lang="fr-FR" sz="2400" dirty="0">
              <a:solidFill>
                <a:srgbClr val="FF0000"/>
              </a:solidFill>
              <a:latin typeface="Comic Sans MS"/>
            </a:endParaRPr>
          </a:p>
        </p:txBody>
      </p:sp>
    </p:spTree>
    <p:extLst>
      <p:ext uri="{BB962C8B-B14F-4D97-AF65-F5344CB8AC3E}">
        <p14:creationId xmlns:p14="http://schemas.microsoft.com/office/powerpoint/2010/main" val="39407088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4015382" y="3694611"/>
            <a:ext cx="4555528" cy="1770739"/>
          </a:xfrm>
          <a:prstGeom prst="roundRect">
            <a:avLst/>
          </a:prstGeom>
          <a:solidFill>
            <a:srgbClr val="FFFF00">
              <a:alpha val="5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8818"/>
            <a:endParaRPr lang="fr-FR" sz="2213">
              <a:noFill/>
              <a:latin typeface="Comic Sans MS"/>
            </a:endParaRPr>
          </a:p>
        </p:txBody>
      </p:sp>
      <p:sp>
        <p:nvSpPr>
          <p:cNvPr id="11" name="Rectangle à coins arrondis 10"/>
          <p:cNvSpPr/>
          <p:nvPr/>
        </p:nvSpPr>
        <p:spPr>
          <a:xfrm>
            <a:off x="6140271" y="1436919"/>
            <a:ext cx="3141744" cy="2169155"/>
          </a:xfrm>
          <a:prstGeom prst="roundRect">
            <a:avLst/>
          </a:prstGeom>
          <a:solidFill>
            <a:srgbClr val="FFFF00">
              <a:alpha val="5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8818"/>
            <a:endParaRPr lang="fr-FR" sz="2213">
              <a:noFill/>
              <a:latin typeface="Comic Sans MS"/>
            </a:endParaRPr>
          </a:p>
        </p:txBody>
      </p:sp>
      <p:sp>
        <p:nvSpPr>
          <p:cNvPr id="9" name="Rectangle à coins arrondis 8"/>
          <p:cNvSpPr/>
          <p:nvPr/>
        </p:nvSpPr>
        <p:spPr>
          <a:xfrm>
            <a:off x="3285264" y="1436919"/>
            <a:ext cx="2958106" cy="2169155"/>
          </a:xfrm>
          <a:prstGeom prst="roundRect">
            <a:avLst/>
          </a:prstGeom>
          <a:solidFill>
            <a:srgbClr val="FFFF00">
              <a:alpha val="5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8818"/>
            <a:endParaRPr lang="fr-FR" sz="2213">
              <a:noFill/>
              <a:latin typeface="Comic Sans MS"/>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656" y="1879603"/>
            <a:ext cx="2174151" cy="12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615" y="1968144"/>
            <a:ext cx="2742542" cy="139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101" y="4137295"/>
            <a:ext cx="3436638" cy="127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77586" y="3783149"/>
            <a:ext cx="1937408" cy="470770"/>
          </a:xfrm>
          <a:prstGeom prst="rect">
            <a:avLst/>
          </a:prstGeom>
        </p:spPr>
        <p:txBody>
          <a:bodyPr wrap="square">
            <a:spAutoFit/>
          </a:bodyPr>
          <a:lstStyle/>
          <a:p>
            <a:pPr defTabSz="868818"/>
            <a:r>
              <a:rPr lang="fr-FR" sz="1967" dirty="0">
                <a:solidFill>
                  <a:prstClr val="black"/>
                </a:solidFill>
                <a:latin typeface="Comic Sans MS" panose="030F0702030302020204" pitchFamily="66" charset="0"/>
              </a:rPr>
              <a:t> </a:t>
            </a:r>
            <a:r>
              <a:rPr lang="fr-FR" sz="2459" b="1" i="1" dirty="0">
                <a:solidFill>
                  <a:srgbClr val="FF0000"/>
                </a:solidFill>
                <a:effectLst>
                  <a:outerShdw blurRad="38100" dist="38100" dir="2700000" algn="tl">
                    <a:srgbClr val="000000">
                      <a:alpha val="43137"/>
                    </a:srgbClr>
                  </a:outerShdw>
                </a:effectLst>
                <a:latin typeface="Bradley Hand ITC" panose="03070402050302030203" pitchFamily="66" charset="0"/>
              </a:rPr>
              <a:t>horticulture</a:t>
            </a:r>
            <a:r>
              <a:rPr lang="fr-FR" sz="1967" dirty="0">
                <a:solidFill>
                  <a:prstClr val="black"/>
                </a:solidFill>
                <a:latin typeface="Comic Sans MS" panose="030F0702030302020204" pitchFamily="66" charset="0"/>
              </a:rPr>
              <a:t>.</a:t>
            </a:r>
            <a:endParaRPr lang="fr-FR" sz="2213" dirty="0">
              <a:solidFill>
                <a:prstClr val="black"/>
              </a:solidFill>
              <a:latin typeface="Comic Sans MS"/>
            </a:endParaRPr>
          </a:p>
        </p:txBody>
      </p:sp>
      <p:sp>
        <p:nvSpPr>
          <p:cNvPr id="8" name="Rectangle 7"/>
          <p:cNvSpPr/>
          <p:nvPr/>
        </p:nvSpPr>
        <p:spPr>
          <a:xfrm>
            <a:off x="3890453" y="1462980"/>
            <a:ext cx="1769710" cy="470770"/>
          </a:xfrm>
          <a:prstGeom prst="rect">
            <a:avLst/>
          </a:prstGeom>
        </p:spPr>
        <p:txBody>
          <a:bodyPr wrap="square">
            <a:spAutoFit/>
          </a:bodyPr>
          <a:lstStyle/>
          <a:p>
            <a:pPr defTabSz="868818"/>
            <a:r>
              <a:rPr lang="fr-FR" sz="2459" b="1" dirty="0">
                <a:solidFill>
                  <a:srgbClr val="FF0000"/>
                </a:solidFill>
                <a:effectLst>
                  <a:outerShdw blurRad="38100" dist="38100" dir="2700000" algn="tl">
                    <a:srgbClr val="000000">
                      <a:alpha val="43137"/>
                    </a:srgbClr>
                  </a:outerShdw>
                </a:effectLst>
                <a:latin typeface="Bradley Hand ITC" panose="03070402050302030203" pitchFamily="66" charset="0"/>
              </a:rPr>
              <a:t>viticulture</a:t>
            </a:r>
            <a:endParaRPr lang="fr-FR" sz="1967" b="1" dirty="0">
              <a:solidFill>
                <a:srgbClr val="FF0000"/>
              </a:solidFill>
              <a:effectLst>
                <a:outerShdw blurRad="38100" dist="38100" dir="2700000" algn="tl">
                  <a:srgbClr val="000000">
                    <a:alpha val="43137"/>
                  </a:srgbClr>
                </a:outerShdw>
              </a:effectLst>
              <a:latin typeface="Bradley Hand ITC" panose="03070402050302030203" pitchFamily="66" charset="0"/>
            </a:endParaRPr>
          </a:p>
        </p:txBody>
      </p:sp>
      <p:sp>
        <p:nvSpPr>
          <p:cNvPr id="10" name="Rectangle 9"/>
          <p:cNvSpPr/>
          <p:nvPr/>
        </p:nvSpPr>
        <p:spPr>
          <a:xfrm>
            <a:off x="6947340" y="1591029"/>
            <a:ext cx="2210331" cy="470770"/>
          </a:xfrm>
          <a:prstGeom prst="rect">
            <a:avLst/>
          </a:prstGeom>
        </p:spPr>
        <p:txBody>
          <a:bodyPr wrap="square">
            <a:spAutoFit/>
          </a:bodyPr>
          <a:lstStyle/>
          <a:p>
            <a:pPr defTabSz="868818"/>
            <a:r>
              <a:rPr lang="fr-FR" sz="1967" dirty="0">
                <a:solidFill>
                  <a:prstClr val="black"/>
                </a:solidFill>
                <a:latin typeface="Bradley Hand ITC" panose="03070402050302030203" pitchFamily="66" charset="0"/>
              </a:rPr>
              <a:t> </a:t>
            </a:r>
            <a:r>
              <a:rPr lang="fr-FR" sz="2459" b="1" i="1" dirty="0">
                <a:solidFill>
                  <a:srgbClr val="FF0000"/>
                </a:solidFill>
                <a:effectLst>
                  <a:outerShdw blurRad="38100" dist="38100" dir="2700000" algn="tl">
                    <a:srgbClr val="000000">
                      <a:alpha val="43137"/>
                    </a:srgbClr>
                  </a:outerShdw>
                </a:effectLst>
                <a:latin typeface="Bradley Hand ITC" panose="03070402050302030203" pitchFamily="66" charset="0"/>
              </a:rPr>
              <a:t>sylviculture</a:t>
            </a:r>
            <a:r>
              <a:rPr lang="fr-FR" sz="2459" i="1" dirty="0">
                <a:solidFill>
                  <a:srgbClr val="FF0000"/>
                </a:solidFill>
                <a:effectLst>
                  <a:outerShdw blurRad="38100" dist="38100" dir="2700000" algn="tl">
                    <a:srgbClr val="000000">
                      <a:alpha val="43137"/>
                    </a:srgbClr>
                  </a:outerShdw>
                </a:effectLst>
                <a:latin typeface="Bradley Hand ITC" panose="03070402050302030203" pitchFamily="66" charset="0"/>
              </a:rPr>
              <a:t> </a:t>
            </a:r>
            <a:endParaRPr lang="fr-FR" sz="2213" i="1" dirty="0">
              <a:solidFill>
                <a:srgbClr val="FF0000"/>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8796643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Production animale durable, rôle des techniques faisant appel aux isotopes  | AIEA"/>
          <p:cNvSpPr>
            <a:spLocks noChangeAspect="1" noChangeArrowheads="1"/>
          </p:cNvSpPr>
          <p:nvPr/>
        </p:nvSpPr>
        <p:spPr bwMode="auto">
          <a:xfrm>
            <a:off x="3380910" y="1232139"/>
            <a:ext cx="187383" cy="1873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215" tIns="28107" rIns="56215" bIns="28107" numCol="1" anchor="t" anchorCtr="0" compatLnSpc="1">
            <a:prstTxWarp prst="textNoShape">
              <a:avLst/>
            </a:prstTxWarp>
          </a:bodyPr>
          <a:lstStyle/>
          <a:p>
            <a:pPr defTabSz="868818"/>
            <a:endParaRPr lang="fr-FR" sz="1710">
              <a:solidFill>
                <a:prstClr val="black"/>
              </a:solidFill>
              <a:latin typeface="Comic Sans MS"/>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044" y="64996"/>
            <a:ext cx="3404840" cy="222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6" y="117813"/>
            <a:ext cx="3575178" cy="241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926" y="3806105"/>
            <a:ext cx="6344375" cy="239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47254" y="2660840"/>
            <a:ext cx="8725545" cy="52322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defTabSz="868818"/>
            <a:r>
              <a:rPr lang="fr-FR" sz="2800" b="1" dirty="0">
                <a:solidFill>
                  <a:prstClr val="black"/>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Chapitre III: Production animale et végétale</a:t>
            </a:r>
          </a:p>
        </p:txBody>
      </p:sp>
    </p:spTree>
    <p:extLst>
      <p:ext uri="{BB962C8B-B14F-4D97-AF65-F5344CB8AC3E}">
        <p14:creationId xmlns:p14="http://schemas.microsoft.com/office/powerpoint/2010/main" val="3944871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451F75-EC39-C9D1-F5F7-4D5B510BFC7C}"/>
              </a:ext>
            </a:extLst>
          </p:cNvPr>
          <p:cNvSpPr txBox="1"/>
          <p:nvPr/>
        </p:nvSpPr>
        <p:spPr>
          <a:xfrm>
            <a:off x="2681207" y="473732"/>
            <a:ext cx="7377193" cy="523220"/>
          </a:xfrm>
          <a:prstGeom prst="rect">
            <a:avLst/>
          </a:prstGeom>
          <a:noFill/>
        </p:spPr>
        <p:txBody>
          <a:bodyPr wrap="square">
            <a:spAutoFit/>
          </a:bodyPr>
          <a:lstStyle/>
          <a:p>
            <a:pPr defTabSz="868818"/>
            <a:r>
              <a:rPr lang="fr-FR" sz="2800" b="1" dirty="0">
                <a:solidFill>
                  <a:prstClr val="black"/>
                </a:solidFill>
                <a:latin typeface="Times New Roman" panose="02020603050405020304" pitchFamily="18" charset="0"/>
                <a:ea typeface="Calibri" panose="020F0502020204030204" pitchFamily="34" charset="0"/>
              </a:rPr>
              <a:t>facteurs influençant la production végétale</a:t>
            </a:r>
            <a:endParaRPr lang="fr-FR" sz="4000" dirty="0">
              <a:solidFill>
                <a:prstClr val="black"/>
              </a:solidFill>
              <a:latin typeface="Comic Sans MS"/>
            </a:endParaRPr>
          </a:p>
        </p:txBody>
      </p:sp>
      <p:sp>
        <p:nvSpPr>
          <p:cNvPr id="9" name="ZoneTexte 8">
            <a:extLst>
              <a:ext uri="{FF2B5EF4-FFF2-40B4-BE49-F238E27FC236}">
                <a16:creationId xmlns:a16="http://schemas.microsoft.com/office/drawing/2014/main" id="{ECDE4BEB-E831-6878-18BB-DE652B49CE9D}"/>
              </a:ext>
            </a:extLst>
          </p:cNvPr>
          <p:cNvSpPr txBox="1"/>
          <p:nvPr/>
        </p:nvSpPr>
        <p:spPr>
          <a:xfrm>
            <a:off x="1077294" y="2233751"/>
            <a:ext cx="10608427" cy="3399072"/>
          </a:xfrm>
          <a:prstGeom prst="rect">
            <a:avLst/>
          </a:prstGeom>
          <a:noFill/>
        </p:spPr>
        <p:txBody>
          <a:bodyPr wrap="square">
            <a:spAutoFit/>
          </a:bodyPr>
          <a:lstStyle/>
          <a:p>
            <a:pPr marL="210815" indent="-210815" algn="just" defTabSz="868818">
              <a:lnSpc>
                <a:spcPct val="200000"/>
              </a:lnSpc>
              <a:buFont typeface="Symbol" panose="05050102010706020507" pitchFamily="18" charset="2"/>
              <a:buChar char=""/>
            </a:pPr>
            <a:r>
              <a:rPr lang="fr-FR" b="1" kern="100" dirty="0">
                <a:solidFill>
                  <a:srgbClr val="C55A11"/>
                </a:solidFill>
                <a:latin typeface="Times New Roman" panose="02020603050405020304" pitchFamily="18" charset="0"/>
                <a:ea typeface="Calibri" panose="020F0502020204030204" pitchFamily="34" charset="0"/>
                <a:cs typeface="Arial" panose="020B0604020202020204" pitchFamily="34" charset="0"/>
              </a:rPr>
              <a:t>Les facteurs qui entrent en jeu dans la photosynthèse</a:t>
            </a:r>
            <a:r>
              <a:rPr lang="fr-FR" kern="100" dirty="0">
                <a:solidFill>
                  <a:srgbClr val="C55A11"/>
                </a:solidFill>
                <a:latin typeface="Times New Roman" panose="02020603050405020304" pitchFamily="18" charset="0"/>
                <a:ea typeface="Calibri" panose="020F0502020204030204" pitchFamily="34" charset="0"/>
                <a:cs typeface="Arial" panose="020B0604020202020204" pitchFamily="34" charset="0"/>
              </a:rPr>
              <a:t> </a:t>
            </a:r>
            <a:r>
              <a:rPr lang="fr-FR"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 Éclairement, teneur en CO2 et de l’air, approvisionnement en eau et en sels minéraux… </a:t>
            </a:r>
            <a:endParaRPr lang="fr-FR" sz="24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10815" indent="-210815" algn="just" defTabSz="868818">
              <a:lnSpc>
                <a:spcPct val="200000"/>
              </a:lnSpc>
              <a:buFont typeface="Symbol" panose="05050102010706020507" pitchFamily="18" charset="2"/>
              <a:buChar char=""/>
            </a:pPr>
            <a:r>
              <a:rPr lang="fr-FR" b="1" kern="100" dirty="0">
                <a:solidFill>
                  <a:srgbClr val="C55A11"/>
                </a:solidFill>
                <a:latin typeface="Times New Roman" panose="02020603050405020304" pitchFamily="18" charset="0"/>
                <a:ea typeface="Calibri" panose="020F0502020204030204" pitchFamily="34" charset="0"/>
                <a:cs typeface="Arial" panose="020B0604020202020204" pitchFamily="34" charset="0"/>
              </a:rPr>
              <a:t>Les conditions climatiques</a:t>
            </a:r>
            <a:r>
              <a:rPr lang="fr-FR" kern="100" dirty="0">
                <a:solidFill>
                  <a:srgbClr val="C55A11"/>
                </a:solidFill>
                <a:latin typeface="Times New Roman" panose="02020603050405020304" pitchFamily="18" charset="0"/>
                <a:ea typeface="Calibri" panose="020F0502020204030204" pitchFamily="34" charset="0"/>
                <a:cs typeface="Arial" panose="020B0604020202020204" pitchFamily="34" charset="0"/>
              </a:rPr>
              <a:t> </a:t>
            </a:r>
            <a:r>
              <a:rPr lang="fr-FR"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 Température, pluviométrie</a:t>
            </a:r>
            <a:endParaRPr lang="fr-FR" sz="24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10815" indent="-210815" algn="just" defTabSz="868818">
              <a:lnSpc>
                <a:spcPct val="200000"/>
              </a:lnSpc>
              <a:spcAft>
                <a:spcPts val="492"/>
              </a:spcAft>
              <a:buFont typeface="Symbol" panose="05050102010706020507" pitchFamily="18" charset="2"/>
              <a:buChar char=""/>
            </a:pPr>
            <a:r>
              <a:rPr lang="fr-FR" b="1" kern="100" dirty="0">
                <a:solidFill>
                  <a:srgbClr val="C55A11"/>
                </a:solidFill>
                <a:latin typeface="Times New Roman" panose="02020603050405020304" pitchFamily="18" charset="0"/>
                <a:ea typeface="Calibri" panose="020F0502020204030204" pitchFamily="34" charset="0"/>
                <a:cs typeface="Arial" panose="020B0604020202020204" pitchFamily="34" charset="0"/>
              </a:rPr>
              <a:t>Les facteurs qui déterminent la qualité du sol</a:t>
            </a:r>
            <a:r>
              <a:rPr lang="fr-FR" kern="100" dirty="0">
                <a:solidFill>
                  <a:srgbClr val="C55A11"/>
                </a:solidFill>
                <a:latin typeface="Times New Roman" panose="02020603050405020304" pitchFamily="18" charset="0"/>
                <a:ea typeface="Calibri" panose="020F0502020204030204" pitchFamily="34" charset="0"/>
                <a:cs typeface="Arial" panose="020B0604020202020204" pitchFamily="34" charset="0"/>
              </a:rPr>
              <a:t> </a:t>
            </a:r>
            <a:r>
              <a:rPr lang="fr-FR"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 Présence de la matière organique, circulation d’eau, la présence de sels minéraux oxygénation des racines… </a:t>
            </a:r>
            <a:endParaRPr lang="fr-FR" sz="24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defTabSz="868818">
              <a:lnSpc>
                <a:spcPct val="200000"/>
              </a:lnSpc>
            </a:pPr>
            <a:r>
              <a:rPr lang="fr-FR" b="1" dirty="0">
                <a:solidFill>
                  <a:srgbClr val="C55A11"/>
                </a:solidFill>
                <a:latin typeface="Times New Roman" panose="02020603050405020304" pitchFamily="18" charset="0"/>
                <a:ea typeface="Calibri" panose="020F0502020204030204" pitchFamily="34" charset="0"/>
              </a:rPr>
              <a:t>Les facteurs biotiques</a:t>
            </a:r>
            <a:r>
              <a:rPr lang="fr-FR" dirty="0">
                <a:solidFill>
                  <a:prstClr val="black"/>
                </a:solidFill>
                <a:latin typeface="Times New Roman" panose="02020603050405020304" pitchFamily="18" charset="0"/>
                <a:ea typeface="Calibri" panose="020F0502020204030204" pitchFamily="34" charset="0"/>
              </a:rPr>
              <a:t> : Présence de parasites, d'insectes,,,,</a:t>
            </a:r>
            <a:endParaRPr lang="fr-FR" sz="2800" dirty="0">
              <a:solidFill>
                <a:prstClr val="black"/>
              </a:solidFill>
              <a:latin typeface="Comic Sans MS"/>
            </a:endParaRPr>
          </a:p>
        </p:txBody>
      </p:sp>
      <p:sp>
        <p:nvSpPr>
          <p:cNvPr id="10" name="ZoneTexte 9">
            <a:extLst>
              <a:ext uri="{FF2B5EF4-FFF2-40B4-BE49-F238E27FC236}">
                <a16:creationId xmlns:a16="http://schemas.microsoft.com/office/drawing/2014/main" id="{D9CA85B5-0ED7-1898-2877-929299007415}"/>
              </a:ext>
            </a:extLst>
          </p:cNvPr>
          <p:cNvSpPr txBox="1"/>
          <p:nvPr/>
        </p:nvSpPr>
        <p:spPr>
          <a:xfrm>
            <a:off x="1077294" y="1294811"/>
            <a:ext cx="5819451" cy="400110"/>
          </a:xfrm>
          <a:prstGeom prst="rect">
            <a:avLst/>
          </a:prstGeom>
          <a:noFill/>
        </p:spPr>
        <p:txBody>
          <a:bodyPr wrap="square" rtlCol="0">
            <a:spAutoFit/>
          </a:bodyPr>
          <a:lstStyle/>
          <a:p>
            <a:pPr defTabSz="868818"/>
            <a:r>
              <a:rPr lang="fr-FR" sz="2000" dirty="0">
                <a:solidFill>
                  <a:prstClr val="black"/>
                </a:solidFill>
                <a:latin typeface="Comic Sans MS"/>
              </a:rPr>
              <a:t>Facteurs liés aux propriétés des végétaux</a:t>
            </a:r>
          </a:p>
        </p:txBody>
      </p:sp>
    </p:spTree>
    <p:extLst>
      <p:ext uri="{BB962C8B-B14F-4D97-AF65-F5344CB8AC3E}">
        <p14:creationId xmlns:p14="http://schemas.microsoft.com/office/powerpoint/2010/main" val="2635337734"/>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6388101-36BE-C337-CBBA-A1466071FE8C}"/>
              </a:ext>
            </a:extLst>
          </p:cNvPr>
          <p:cNvSpPr txBox="1"/>
          <p:nvPr/>
        </p:nvSpPr>
        <p:spPr>
          <a:xfrm>
            <a:off x="1328001" y="435481"/>
            <a:ext cx="9934414" cy="579967"/>
          </a:xfrm>
          <a:prstGeom prst="rect">
            <a:avLst/>
          </a:prstGeom>
          <a:noFill/>
        </p:spPr>
        <p:txBody>
          <a:bodyPr wrap="square">
            <a:spAutoFit/>
          </a:bodyPr>
          <a:lstStyle/>
          <a:p>
            <a:pPr marL="434408" lvl="1" algn="ctr" defTabSz="868818">
              <a:lnSpc>
                <a:spcPct val="150000"/>
              </a:lnSpc>
              <a:spcBef>
                <a:spcPts val="738"/>
              </a:spcBef>
              <a:spcAft>
                <a:spcPts val="492"/>
              </a:spcAft>
            </a:pPr>
            <a:r>
              <a:rPr lang="fr-FR" sz="2400" kern="100" dirty="0">
                <a:ln w="0">
                  <a:solidFill>
                    <a:srgbClr val="FF6700">
                      <a:lumMod val="75000"/>
                    </a:srgbClr>
                  </a:solidFill>
                </a:ln>
                <a:solidFill>
                  <a:srgbClr val="FEA022">
                    <a:lumMod val="50000"/>
                  </a:srgbClr>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Arial" panose="020B0604020202020204" pitchFamily="34" charset="0"/>
              </a:rPr>
              <a:t>impact de la production végétale sur l’environnement et la santé :</a:t>
            </a:r>
          </a:p>
        </p:txBody>
      </p:sp>
      <p:sp>
        <p:nvSpPr>
          <p:cNvPr id="7" name="ZoneTexte 6">
            <a:extLst>
              <a:ext uri="{FF2B5EF4-FFF2-40B4-BE49-F238E27FC236}">
                <a16:creationId xmlns:a16="http://schemas.microsoft.com/office/drawing/2014/main" id="{618BEE75-5088-A24A-2593-B0EA0ACF0694}"/>
              </a:ext>
            </a:extLst>
          </p:cNvPr>
          <p:cNvSpPr txBox="1"/>
          <p:nvPr/>
        </p:nvSpPr>
        <p:spPr>
          <a:xfrm>
            <a:off x="839540" y="4755552"/>
            <a:ext cx="10911334" cy="903327"/>
          </a:xfrm>
          <a:prstGeom prst="snip1Rect">
            <a:avLst/>
          </a:prstGeom>
          <a:solidFill>
            <a:srgbClr val="D0FF44"/>
          </a:solidFill>
        </p:spPr>
        <p:txBody>
          <a:bodyPr wrap="square">
            <a:spAutoFit/>
          </a:bodyPr>
          <a:lstStyle/>
          <a:p>
            <a:pPr defTabSz="868818"/>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La production végétale à grande échelle peut avoir une incidence sensible sur les écosystèmes, sous forme de déforestation et de désertification par exemple. </a:t>
            </a:r>
            <a:endParaRPr lang="fr-FR" sz="3200" dirty="0">
              <a:solidFill>
                <a:prstClr val="black"/>
              </a:solidFill>
              <a:latin typeface="Comic Sans MS"/>
            </a:endParaRPr>
          </a:p>
        </p:txBody>
      </p:sp>
      <p:sp>
        <p:nvSpPr>
          <p:cNvPr id="9" name="ZoneTexte 8">
            <a:extLst>
              <a:ext uri="{FF2B5EF4-FFF2-40B4-BE49-F238E27FC236}">
                <a16:creationId xmlns:a16="http://schemas.microsoft.com/office/drawing/2014/main" id="{7FB27C75-6485-3201-B63E-0D8849CB2174}"/>
              </a:ext>
            </a:extLst>
          </p:cNvPr>
          <p:cNvSpPr txBox="1"/>
          <p:nvPr/>
        </p:nvSpPr>
        <p:spPr>
          <a:xfrm>
            <a:off x="1527052" y="3562424"/>
            <a:ext cx="9536311" cy="501848"/>
          </a:xfrm>
          <a:prstGeom prst="snip1Rect">
            <a:avLst/>
          </a:prstGeom>
          <a:solidFill>
            <a:srgbClr val="FFFF00"/>
          </a:solidFill>
        </p:spPr>
        <p:txBody>
          <a:bodyPr wrap="square">
            <a:spAutoFit/>
          </a:bodyPr>
          <a:lstStyle/>
          <a:p>
            <a:pPr defTabSz="868818"/>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Les monocultures nuisent à la qualité des sols et diminuent la biodiversité</a:t>
            </a:r>
            <a:endParaRPr lang="fr-FR" sz="3200" dirty="0">
              <a:solidFill>
                <a:prstClr val="black"/>
              </a:solidFill>
              <a:latin typeface="Comic Sans MS"/>
            </a:endParaRPr>
          </a:p>
        </p:txBody>
      </p:sp>
      <p:sp>
        <p:nvSpPr>
          <p:cNvPr id="11" name="ZoneTexte 10">
            <a:extLst>
              <a:ext uri="{FF2B5EF4-FFF2-40B4-BE49-F238E27FC236}">
                <a16:creationId xmlns:a16="http://schemas.microsoft.com/office/drawing/2014/main" id="{B8C707F9-5864-D388-7446-AA267DAC886D}"/>
              </a:ext>
            </a:extLst>
          </p:cNvPr>
          <p:cNvSpPr txBox="1"/>
          <p:nvPr/>
        </p:nvSpPr>
        <p:spPr>
          <a:xfrm>
            <a:off x="3070919" y="2177627"/>
            <a:ext cx="5174180" cy="638254"/>
          </a:xfrm>
          <a:prstGeom prst="snip1Rect">
            <a:avLst>
              <a:gd name="adj" fmla="val 16396"/>
            </a:avLst>
          </a:prstGeom>
          <a:solidFill>
            <a:srgbClr val="DBC4AE"/>
          </a:solidFill>
        </p:spPr>
        <p:txBody>
          <a:bodyPr wrap="square">
            <a:spAutoFit/>
          </a:bodyPr>
          <a:lstStyle/>
          <a:p>
            <a:pPr algn="just" defTabSz="868818">
              <a:lnSpc>
                <a:spcPct val="150000"/>
              </a:lnSpc>
              <a:spcAft>
                <a:spcPts val="492"/>
              </a:spcAft>
              <a:defRPr/>
            </a:pPr>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risque de polluer l’environnement. </a:t>
            </a:r>
            <a:endParaRPr lang="fr-FR" sz="24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8D71AE98-AF02-CFBF-FF57-5B1CC7B4D288}"/>
              </a:ext>
            </a:extLst>
          </p:cNvPr>
          <p:cNvSpPr txBox="1"/>
          <p:nvPr/>
        </p:nvSpPr>
        <p:spPr>
          <a:xfrm>
            <a:off x="1328001" y="1506152"/>
            <a:ext cx="9536311" cy="461665"/>
          </a:xfrm>
          <a:prstGeom prst="rect">
            <a:avLst/>
          </a:prstGeom>
          <a:solidFill>
            <a:srgbClr val="00B0F0"/>
          </a:solidFill>
        </p:spPr>
        <p:txBody>
          <a:bodyPr wrap="square">
            <a:spAutoFit/>
          </a:bodyPr>
          <a:lstStyle/>
          <a:p>
            <a:pPr defTabSz="868818"/>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La culture intensive peut influencer sur l’approvisionnement local en eau</a:t>
            </a:r>
            <a:endParaRPr lang="fr-FR" sz="3200" dirty="0">
              <a:solidFill>
                <a:prstClr val="black"/>
              </a:solidFill>
              <a:latin typeface="Comic Sans MS"/>
            </a:endParaRPr>
          </a:p>
        </p:txBody>
      </p:sp>
    </p:spTree>
    <p:extLst>
      <p:ext uri="{BB962C8B-B14F-4D97-AF65-F5344CB8AC3E}">
        <p14:creationId xmlns:p14="http://schemas.microsoft.com/office/powerpoint/2010/main" val="3402998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3824" y="524750"/>
            <a:ext cx="3143809" cy="400110"/>
          </a:xfrm>
          <a:prstGeom prst="rect">
            <a:avLst/>
          </a:prstGeom>
          <a:solidFill>
            <a:schemeClr val="accent1">
              <a:lumMod val="60000"/>
              <a:lumOff val="40000"/>
            </a:schemeClr>
          </a:solidFill>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wrap="none">
            <a:spAutoFit/>
          </a:bodyPr>
          <a:lstStyle/>
          <a:p>
            <a:pPr defTabSz="868818"/>
            <a:r>
              <a:rPr lang="fr-FR" sz="2000" b="1" dirty="0">
                <a:solidFill>
                  <a:prstClr val="black"/>
                </a:solidFill>
                <a:latin typeface="Comic Sans MS" panose="030F0702030302020204" pitchFamily="66" charset="0"/>
              </a:rPr>
              <a:t>Transformation agricole</a:t>
            </a:r>
          </a:p>
        </p:txBody>
      </p:sp>
      <p:sp>
        <p:nvSpPr>
          <p:cNvPr id="7" name="Rectangle 6"/>
          <p:cNvSpPr/>
          <p:nvPr/>
        </p:nvSpPr>
        <p:spPr>
          <a:xfrm>
            <a:off x="1549831" y="1403315"/>
            <a:ext cx="10290873" cy="369332"/>
          </a:xfrm>
          <a:prstGeom prst="rect">
            <a:avLst/>
          </a:prstGeom>
        </p:spPr>
        <p:txBody>
          <a:bodyPr wrap="square">
            <a:spAutoFit/>
          </a:bodyPr>
          <a:lstStyle/>
          <a:p>
            <a:pPr defTabSz="868818"/>
            <a:r>
              <a:rPr lang="fr-FR" dirty="0">
                <a:solidFill>
                  <a:prstClr val="black"/>
                </a:solidFill>
                <a:latin typeface="Comic Sans MS" panose="030F0702030302020204" pitchFamily="66" charset="0"/>
              </a:rPr>
              <a:t>La transformation permet de conserver les aliments sur des périodes prolongées</a:t>
            </a:r>
          </a:p>
        </p:txBody>
      </p:sp>
      <p:sp>
        <p:nvSpPr>
          <p:cNvPr id="8" name="Rectangle 7"/>
          <p:cNvSpPr/>
          <p:nvPr/>
        </p:nvSpPr>
        <p:spPr>
          <a:xfrm>
            <a:off x="2600695" y="2267821"/>
            <a:ext cx="6990610" cy="369332"/>
          </a:xfrm>
          <a:prstGeom prst="rect">
            <a:avLst/>
          </a:prstGeom>
        </p:spPr>
        <p:txBody>
          <a:bodyPr wrap="square">
            <a:spAutoFit/>
          </a:bodyPr>
          <a:lstStyle/>
          <a:p>
            <a:pPr marL="210815" indent="-210815" defTabSz="868818">
              <a:buFont typeface="Wingdings" panose="05000000000000000000" pitchFamily="2" charset="2"/>
              <a:buChar char="v"/>
            </a:pPr>
            <a:r>
              <a:rPr lang="fr-FR" dirty="0">
                <a:solidFill>
                  <a:prstClr val="black"/>
                </a:solidFill>
                <a:latin typeface="Comic Sans MS" panose="030F0702030302020204" pitchFamily="66" charset="0"/>
              </a:rPr>
              <a:t> Il existe deux catégories de transformation des aliments:</a:t>
            </a:r>
          </a:p>
        </p:txBody>
      </p:sp>
      <p:sp>
        <p:nvSpPr>
          <p:cNvPr id="9" name="Rectangle 8"/>
          <p:cNvSpPr/>
          <p:nvPr/>
        </p:nvSpPr>
        <p:spPr>
          <a:xfrm>
            <a:off x="945397" y="3296194"/>
            <a:ext cx="10631837" cy="2246769"/>
          </a:xfrm>
          <a:prstGeom prst="rect">
            <a:avLst/>
          </a:prstGeom>
          <a:solidFill>
            <a:srgbClr val="FF6699">
              <a:alpha val="32941"/>
            </a:srgbClr>
          </a:solidFill>
        </p:spPr>
        <p:txBody>
          <a:bodyPr wrap="square">
            <a:spAutoFit/>
          </a:bodyPr>
          <a:lstStyle/>
          <a:p>
            <a:pPr marL="281087" indent="-281087" algn="just" defTabSz="868818">
              <a:buFontTx/>
              <a:buAutoNum type="arabicPeriod"/>
            </a:pPr>
            <a:r>
              <a:rPr lang="fr-FR" sz="2000" b="1" dirty="0">
                <a:ln>
                  <a:solidFill>
                    <a:srgbClr val="3E3D2D">
                      <a:lumMod val="50000"/>
                    </a:srgbClr>
                  </a:solidFill>
                </a:ln>
                <a:solidFill>
                  <a:srgbClr val="FF0000"/>
                </a:solidFill>
                <a:latin typeface="Comic Sans MS" panose="030F0702030302020204" pitchFamily="66" charset="0"/>
              </a:rPr>
              <a:t>La première transformation</a:t>
            </a:r>
            <a:r>
              <a:rPr lang="fr-FR" sz="2000" dirty="0">
                <a:ln>
                  <a:solidFill>
                    <a:srgbClr val="3E3D2D">
                      <a:lumMod val="50000"/>
                    </a:srgbClr>
                  </a:solidFill>
                </a:ln>
                <a:solidFill>
                  <a:srgbClr val="00B0F0"/>
                </a:solidFill>
                <a:latin typeface="Comic Sans MS" panose="030F0702030302020204" pitchFamily="66" charset="0"/>
              </a:rPr>
              <a:t>, </a:t>
            </a:r>
            <a:r>
              <a:rPr lang="fr-FR" sz="2000" dirty="0">
                <a:solidFill>
                  <a:prstClr val="black"/>
                </a:solidFill>
                <a:latin typeface="Comic Sans MS" panose="030F0702030302020204" pitchFamily="66" charset="0"/>
              </a:rPr>
              <a:t>qui sert à stabiliser les aliments après la récolte et parfois à leur donner une forme plus facile à entreposer (exemples: le séchage des récoltes, la mouture des céréales et l’extraction de l’huile des graines et des noix pour la cuisine)</a:t>
            </a:r>
          </a:p>
          <a:p>
            <a:pPr algn="just" defTabSz="868818"/>
            <a:endParaRPr lang="fr-FR" sz="2000" dirty="0">
              <a:ln>
                <a:solidFill>
                  <a:srgbClr val="3E3D2D">
                    <a:lumMod val="50000"/>
                  </a:srgbClr>
                </a:solidFill>
              </a:ln>
              <a:solidFill>
                <a:srgbClr val="FF0000"/>
              </a:solidFill>
              <a:latin typeface="Comic Sans MS" panose="030F0702030302020204" pitchFamily="66" charset="0"/>
            </a:endParaRPr>
          </a:p>
          <a:p>
            <a:pPr algn="just" defTabSz="868818"/>
            <a:r>
              <a:rPr lang="fr-FR" sz="2000" dirty="0">
                <a:ln>
                  <a:solidFill>
                    <a:srgbClr val="3E3D2D">
                      <a:lumMod val="50000"/>
                    </a:srgbClr>
                  </a:solidFill>
                </a:ln>
                <a:solidFill>
                  <a:srgbClr val="FF0000"/>
                </a:solidFill>
                <a:latin typeface="Comic Sans MS" panose="030F0702030302020204" pitchFamily="66" charset="0"/>
              </a:rPr>
              <a:t>2. </a:t>
            </a:r>
            <a:r>
              <a:rPr lang="fr-FR" sz="2000" b="1" dirty="0">
                <a:ln>
                  <a:solidFill>
                    <a:srgbClr val="3E3D2D">
                      <a:lumMod val="50000"/>
                    </a:srgbClr>
                  </a:solidFill>
                </a:ln>
                <a:solidFill>
                  <a:srgbClr val="FF0000"/>
                </a:solidFill>
                <a:latin typeface="Comic Sans MS" panose="030F0702030302020204" pitchFamily="66" charset="0"/>
              </a:rPr>
              <a:t>La transformation secondaire</a:t>
            </a:r>
            <a:r>
              <a:rPr lang="fr-FR" sz="2000" dirty="0">
                <a:ln>
                  <a:solidFill>
                    <a:srgbClr val="3E3D2D">
                      <a:lumMod val="50000"/>
                    </a:srgbClr>
                  </a:solidFill>
                </a:ln>
                <a:solidFill>
                  <a:srgbClr val="FF0000"/>
                </a:solidFill>
                <a:latin typeface="Comic Sans MS" panose="030F0702030302020204" pitchFamily="66" charset="0"/>
              </a:rPr>
              <a:t>, </a:t>
            </a:r>
            <a:r>
              <a:rPr lang="fr-FR" sz="2000" dirty="0">
                <a:solidFill>
                  <a:prstClr val="black"/>
                </a:solidFill>
                <a:latin typeface="Comic Sans MS" panose="030F0702030302020204" pitchFamily="66" charset="0"/>
              </a:rPr>
              <a:t>qui concerne les produits frais ou les produits de première transformation permet d’obtenir une grande variété d’aliments transformés.</a:t>
            </a:r>
          </a:p>
        </p:txBody>
      </p:sp>
    </p:spTree>
    <p:extLst>
      <p:ext uri="{BB962C8B-B14F-4D97-AF65-F5344CB8AC3E}">
        <p14:creationId xmlns:p14="http://schemas.microsoft.com/office/powerpoint/2010/main" val="3288144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939" y="464191"/>
            <a:ext cx="11382517" cy="400110"/>
          </a:xfrm>
          <a:prstGeom prst="rect">
            <a:avLst/>
          </a:prstGeom>
        </p:spPr>
        <p:txBody>
          <a:bodyPr wrap="square">
            <a:spAutoFit/>
          </a:bodyPr>
          <a:lstStyle/>
          <a:p>
            <a:pPr defTabSz="868818"/>
            <a:r>
              <a:rPr lang="fr-FR" sz="2000" dirty="0">
                <a:solidFill>
                  <a:prstClr val="black"/>
                </a:solidFill>
                <a:latin typeface="Comic Sans MS" panose="030F0702030302020204" pitchFamily="66" charset="0"/>
              </a:rPr>
              <a:t>De manière générale, la transformation regroupe des étapes de </a:t>
            </a:r>
            <a:r>
              <a:rPr lang="fr-FR" sz="2000" b="1" dirty="0">
                <a:solidFill>
                  <a:srgbClr val="FF0000"/>
                </a:solidFill>
                <a:latin typeface="Comic Sans MS" panose="030F0702030302020204" pitchFamily="66" charset="0"/>
              </a:rPr>
              <a:t>préparation</a:t>
            </a:r>
            <a:r>
              <a:rPr lang="fr-FR" sz="2000" dirty="0">
                <a:solidFill>
                  <a:prstClr val="black"/>
                </a:solidFill>
                <a:latin typeface="Comic Sans MS" panose="030F0702030302020204" pitchFamily="66" charset="0"/>
              </a:rPr>
              <a:t> et de</a:t>
            </a:r>
            <a:r>
              <a:rPr lang="fr-FR" sz="2000" b="1" dirty="0">
                <a:solidFill>
                  <a:srgbClr val="FF0000"/>
                </a:solidFill>
                <a:latin typeface="Comic Sans MS" panose="030F0702030302020204" pitchFamily="66" charset="0"/>
              </a:rPr>
              <a:t> fabrication</a:t>
            </a:r>
            <a:r>
              <a:rPr lang="fr-FR" sz="2000" dirty="0">
                <a:solidFill>
                  <a:prstClr val="black"/>
                </a:solidFill>
                <a:latin typeface="Comic Sans MS" panose="030F0702030302020204" pitchFamily="66" charset="0"/>
              </a:rPr>
              <a:t>:</a:t>
            </a:r>
          </a:p>
        </p:txBody>
      </p:sp>
      <p:sp>
        <p:nvSpPr>
          <p:cNvPr id="6" name="Rectangle 5"/>
          <p:cNvSpPr/>
          <p:nvPr/>
        </p:nvSpPr>
        <p:spPr>
          <a:xfrm>
            <a:off x="604434" y="1492822"/>
            <a:ext cx="10757076" cy="707886"/>
          </a:xfrm>
          <a:prstGeom prst="rect">
            <a:avLst/>
          </a:prstGeom>
        </p:spPr>
        <p:txBody>
          <a:bodyPr wrap="square">
            <a:spAutoFit/>
          </a:bodyPr>
          <a:lstStyle/>
          <a:p>
            <a:pPr defTabSz="868818"/>
            <a:r>
              <a:rPr lang="fr-FR" sz="2000" dirty="0">
                <a:solidFill>
                  <a:prstClr val="black"/>
                </a:solidFill>
                <a:latin typeface="Comic Sans MS" panose="030F0702030302020204" pitchFamily="66" charset="0"/>
              </a:rPr>
              <a:t>La </a:t>
            </a:r>
            <a:r>
              <a:rPr lang="fr-FR" sz="2000" b="1" dirty="0">
                <a:solidFill>
                  <a:srgbClr val="FF0000"/>
                </a:solidFill>
                <a:latin typeface="Comic Sans MS" panose="030F0702030302020204" pitchFamily="66" charset="0"/>
              </a:rPr>
              <a:t>préparation</a:t>
            </a:r>
            <a:r>
              <a:rPr lang="fr-FR" sz="2000" b="1" dirty="0">
                <a:solidFill>
                  <a:prstClr val="black"/>
                </a:solidFill>
                <a:latin typeface="Comic Sans MS" panose="030F0702030302020204" pitchFamily="66" charset="0"/>
              </a:rPr>
              <a:t> </a:t>
            </a:r>
            <a:r>
              <a:rPr lang="fr-FR" sz="2000" dirty="0">
                <a:solidFill>
                  <a:prstClr val="black"/>
                </a:solidFill>
                <a:latin typeface="Comic Sans MS" panose="030F0702030302020204" pitchFamily="66" charset="0"/>
              </a:rPr>
              <a:t>concerne les opérations qui ne modifient pas la forme de la matière première, soit le </a:t>
            </a:r>
            <a:r>
              <a:rPr lang="fr-FR" sz="2000" b="1" dirty="0">
                <a:solidFill>
                  <a:prstClr val="black"/>
                </a:solidFill>
                <a:latin typeface="Comic Sans MS" panose="030F0702030302020204" pitchFamily="66" charset="0"/>
              </a:rPr>
              <a:t>conditionnement</a:t>
            </a:r>
            <a:r>
              <a:rPr lang="fr-FR" sz="2000" dirty="0">
                <a:solidFill>
                  <a:prstClr val="black"/>
                </a:solidFill>
                <a:latin typeface="Comic Sans MS" panose="030F0702030302020204" pitchFamily="66" charset="0"/>
              </a:rPr>
              <a:t> et la </a:t>
            </a:r>
            <a:r>
              <a:rPr lang="fr-FR" sz="2000" b="1" dirty="0">
                <a:solidFill>
                  <a:prstClr val="black"/>
                </a:solidFill>
                <a:latin typeface="Comic Sans MS" panose="030F0702030302020204" pitchFamily="66" charset="0"/>
              </a:rPr>
              <a:t>conservation</a:t>
            </a:r>
            <a:r>
              <a:rPr lang="fr-FR" sz="2000" dirty="0">
                <a:solidFill>
                  <a:prstClr val="black"/>
                </a:solidFill>
                <a:latin typeface="Comic Sans MS" panose="030F0702030302020204" pitchFamily="66" charset="0"/>
              </a:rPr>
              <a:t>.</a:t>
            </a:r>
          </a:p>
        </p:txBody>
      </p:sp>
      <p:sp>
        <p:nvSpPr>
          <p:cNvPr id="7" name="Rectangle 6"/>
          <p:cNvSpPr/>
          <p:nvPr/>
        </p:nvSpPr>
        <p:spPr>
          <a:xfrm>
            <a:off x="1105194" y="3036754"/>
            <a:ext cx="3501278" cy="1200329"/>
          </a:xfrm>
          <a:prstGeom prst="rect">
            <a:avLst/>
          </a:prstGeom>
        </p:spPr>
        <p:txBody>
          <a:bodyPr wrap="square">
            <a:spAutoFit/>
          </a:bodyPr>
          <a:lstStyle/>
          <a:p>
            <a:pPr algn="ctr" defTabSz="868818"/>
            <a:r>
              <a:rPr lang="fr-FR" dirty="0">
                <a:solidFill>
                  <a:prstClr val="black"/>
                </a:solidFill>
                <a:latin typeface="Comic Sans MS" panose="030F0702030302020204" pitchFamily="66" charset="0"/>
              </a:rPr>
              <a:t>Le</a:t>
            </a:r>
            <a:r>
              <a:rPr lang="fr-FR" b="1" dirty="0">
                <a:solidFill>
                  <a:srgbClr val="CC0099"/>
                </a:solidFill>
                <a:latin typeface="Comic Sans MS" panose="030F0702030302020204" pitchFamily="66" charset="0"/>
              </a:rPr>
              <a:t> conditionnement </a:t>
            </a:r>
            <a:r>
              <a:rPr lang="fr-FR" dirty="0">
                <a:solidFill>
                  <a:prstClr val="black"/>
                </a:solidFill>
                <a:latin typeface="Comic Sans MS" panose="030F0702030302020204" pitchFamily="66" charset="0"/>
              </a:rPr>
              <a:t>consiste à </a:t>
            </a:r>
            <a:r>
              <a:rPr lang="fr-FR" b="1" dirty="0">
                <a:solidFill>
                  <a:prstClr val="black"/>
                </a:solidFill>
                <a:latin typeface="Comic Sans MS" panose="030F0702030302020204" pitchFamily="66" charset="0"/>
              </a:rPr>
              <a:t>trier</a:t>
            </a:r>
            <a:r>
              <a:rPr lang="fr-FR" dirty="0">
                <a:solidFill>
                  <a:prstClr val="black"/>
                </a:solidFill>
                <a:latin typeface="Comic Sans MS" panose="030F0702030302020204" pitchFamily="66" charset="0"/>
              </a:rPr>
              <a:t>, </a:t>
            </a:r>
            <a:r>
              <a:rPr lang="fr-FR" b="1" dirty="0">
                <a:solidFill>
                  <a:prstClr val="black"/>
                </a:solidFill>
                <a:latin typeface="Comic Sans MS" panose="030F0702030302020204" pitchFamily="66" charset="0"/>
              </a:rPr>
              <a:t>laver</a:t>
            </a:r>
            <a:r>
              <a:rPr lang="fr-FR" dirty="0">
                <a:solidFill>
                  <a:prstClr val="black"/>
                </a:solidFill>
                <a:latin typeface="Comic Sans MS" panose="030F0702030302020204" pitchFamily="66" charset="0"/>
              </a:rPr>
              <a:t> ou </a:t>
            </a:r>
            <a:r>
              <a:rPr lang="fr-FR" b="1" dirty="0">
                <a:solidFill>
                  <a:prstClr val="black"/>
                </a:solidFill>
                <a:latin typeface="Comic Sans MS" panose="030F0702030302020204" pitchFamily="66" charset="0"/>
              </a:rPr>
              <a:t>emballer</a:t>
            </a:r>
            <a:r>
              <a:rPr lang="fr-FR" dirty="0">
                <a:solidFill>
                  <a:prstClr val="black"/>
                </a:solidFill>
                <a:latin typeface="Comic Sans MS" panose="030F0702030302020204" pitchFamily="66" charset="0"/>
              </a:rPr>
              <a:t> les aliments bruts issus de la production</a:t>
            </a:r>
            <a:endParaRPr lang="fr-FR" sz="2400" dirty="0">
              <a:solidFill>
                <a:prstClr val="black"/>
              </a:solidFill>
              <a:latin typeface="Comic Sans MS"/>
            </a:endParaRPr>
          </a:p>
        </p:txBody>
      </p:sp>
      <p:sp>
        <p:nvSpPr>
          <p:cNvPr id="8" name="Rectangle 7"/>
          <p:cNvSpPr/>
          <p:nvPr/>
        </p:nvSpPr>
        <p:spPr>
          <a:xfrm>
            <a:off x="6874775" y="2975198"/>
            <a:ext cx="4212031" cy="1323439"/>
          </a:xfrm>
          <a:prstGeom prst="rect">
            <a:avLst/>
          </a:prstGeom>
        </p:spPr>
        <p:txBody>
          <a:bodyPr wrap="square">
            <a:spAutoFit/>
          </a:bodyPr>
          <a:lstStyle/>
          <a:p>
            <a:pPr algn="ctr" defTabSz="868818"/>
            <a:r>
              <a:rPr lang="fr-FR" sz="1600" dirty="0">
                <a:solidFill>
                  <a:prstClr val="black"/>
                </a:solidFill>
                <a:latin typeface="Comic Sans MS" panose="030F0702030302020204" pitchFamily="66" charset="0"/>
              </a:rPr>
              <a:t>.La </a:t>
            </a:r>
            <a:r>
              <a:rPr lang="fr-FR" sz="1600" b="1" dirty="0">
                <a:solidFill>
                  <a:srgbClr val="CC0099"/>
                </a:solidFill>
                <a:latin typeface="Comic Sans MS" panose="030F0702030302020204" pitchFamily="66" charset="0"/>
              </a:rPr>
              <a:t>conservation</a:t>
            </a:r>
            <a:r>
              <a:rPr lang="fr-FR" sz="1600" dirty="0">
                <a:solidFill>
                  <a:prstClr val="black"/>
                </a:solidFill>
                <a:latin typeface="Comic Sans MS" panose="030F0702030302020204" pitchFamily="66" charset="0"/>
              </a:rPr>
              <a:t> renvoie à différents procédés dont le but est de maintenir </a:t>
            </a:r>
            <a:r>
              <a:rPr lang="fr-FR" sz="1600" b="1" dirty="0">
                <a:solidFill>
                  <a:prstClr val="black"/>
                </a:solidFill>
                <a:latin typeface="Comic Sans MS" panose="030F0702030302020204" pitchFamily="66" charset="0"/>
              </a:rPr>
              <a:t>la comestibilité </a:t>
            </a:r>
            <a:r>
              <a:rPr lang="fr-FR" sz="1600" dirty="0">
                <a:solidFill>
                  <a:prstClr val="black"/>
                </a:solidFill>
                <a:latin typeface="Comic Sans MS" panose="030F0702030302020204" pitchFamily="66" charset="0"/>
              </a:rPr>
              <a:t>des aliments. Il peut s’agir de les </a:t>
            </a:r>
            <a:r>
              <a:rPr lang="fr-FR" sz="1600" b="1" dirty="0">
                <a:solidFill>
                  <a:prstClr val="black"/>
                </a:solidFill>
                <a:latin typeface="Comic Sans MS" panose="030F0702030302020204" pitchFamily="66" charset="0"/>
              </a:rPr>
              <a:t>fumer</a:t>
            </a:r>
            <a:r>
              <a:rPr lang="fr-FR" sz="1600" dirty="0">
                <a:solidFill>
                  <a:prstClr val="black"/>
                </a:solidFill>
                <a:latin typeface="Comic Sans MS" panose="030F0702030302020204" pitchFamily="66" charset="0"/>
              </a:rPr>
              <a:t>, de les </a:t>
            </a:r>
            <a:r>
              <a:rPr lang="fr-FR" sz="1600" b="1" dirty="0">
                <a:solidFill>
                  <a:prstClr val="black"/>
                </a:solidFill>
                <a:latin typeface="Comic Sans MS" panose="030F0702030302020204" pitchFamily="66" charset="0"/>
              </a:rPr>
              <a:t>congeler</a:t>
            </a:r>
            <a:r>
              <a:rPr lang="fr-FR" sz="1600" dirty="0">
                <a:solidFill>
                  <a:prstClr val="black"/>
                </a:solidFill>
                <a:latin typeface="Comic Sans MS" panose="030F0702030302020204" pitchFamily="66" charset="0"/>
              </a:rPr>
              <a:t> ou de les mettre en </a:t>
            </a:r>
            <a:r>
              <a:rPr lang="fr-FR" sz="1600" b="1" dirty="0">
                <a:solidFill>
                  <a:prstClr val="black"/>
                </a:solidFill>
                <a:latin typeface="Comic Sans MS" panose="030F0702030302020204" pitchFamily="66" charset="0"/>
              </a:rPr>
              <a:t>conserve</a:t>
            </a:r>
            <a:r>
              <a:rPr lang="fr-FR" sz="1600" dirty="0">
                <a:solidFill>
                  <a:prstClr val="black"/>
                </a:solidFill>
                <a:latin typeface="Comic Sans MS" panose="030F0702030302020204" pitchFamily="66" charset="0"/>
              </a:rPr>
              <a:t>, par exemple.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820" y="4248232"/>
            <a:ext cx="2802591" cy="18649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252" y="4248232"/>
            <a:ext cx="2802591" cy="18649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26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additive="base">
                                        <p:cTn id="11" dur="500" fill="hold"/>
                                        <p:tgtEl>
                                          <p:spTgt spid="18434"/>
                                        </p:tgtEl>
                                        <p:attrNameLst>
                                          <p:attrName>ppt_x</p:attrName>
                                        </p:attrNameLst>
                                      </p:cBhvr>
                                      <p:tavLst>
                                        <p:tav tm="0">
                                          <p:val>
                                            <p:strVal val="#ppt_x"/>
                                          </p:val>
                                        </p:tav>
                                        <p:tav tm="100000">
                                          <p:val>
                                            <p:strVal val="#ppt_x"/>
                                          </p:val>
                                        </p:tav>
                                      </p:tavLst>
                                    </p:anim>
                                    <p:anim calcmode="lin" valueType="num">
                                      <p:cBhvr additive="base">
                                        <p:cTn id="12" dur="500" fill="hold"/>
                                        <p:tgtEl>
                                          <p:spTgt spid="1843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8435"/>
                                        </p:tgtEl>
                                        <p:attrNameLst>
                                          <p:attrName>style.visibility</p:attrName>
                                        </p:attrNameLst>
                                      </p:cBhvr>
                                      <p:to>
                                        <p:strVal val="visible"/>
                                      </p:to>
                                    </p:set>
                                    <p:animEffect transition="in" filter="fade">
                                      <p:cBhvr>
                                        <p:cTn id="22" dur="1000"/>
                                        <p:tgtEl>
                                          <p:spTgt spid="18435"/>
                                        </p:tgtEl>
                                      </p:cBhvr>
                                    </p:animEffect>
                                    <p:anim calcmode="lin" valueType="num">
                                      <p:cBhvr>
                                        <p:cTn id="23" dur="1000" fill="hold"/>
                                        <p:tgtEl>
                                          <p:spTgt spid="18435"/>
                                        </p:tgtEl>
                                        <p:attrNameLst>
                                          <p:attrName>ppt_x</p:attrName>
                                        </p:attrNameLst>
                                      </p:cBhvr>
                                      <p:tavLst>
                                        <p:tav tm="0">
                                          <p:val>
                                            <p:strVal val="#ppt_x"/>
                                          </p:val>
                                        </p:tav>
                                        <p:tav tm="100000">
                                          <p:val>
                                            <p:strVal val="#ppt_x"/>
                                          </p:val>
                                        </p:tav>
                                      </p:tavLst>
                                    </p:anim>
                                    <p:anim calcmode="lin" valueType="num">
                                      <p:cBhvr>
                                        <p:cTn id="24"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814" y="818663"/>
            <a:ext cx="11391254" cy="2031325"/>
          </a:xfrm>
          <a:prstGeom prst="rect">
            <a:avLst/>
          </a:prstGeom>
        </p:spPr>
        <p:txBody>
          <a:bodyPr wrap="square">
            <a:spAutoFit/>
          </a:bodyPr>
          <a:lstStyle/>
          <a:p>
            <a:pPr algn="just" defTabSz="868818"/>
            <a:r>
              <a:rPr lang="fr-FR" dirty="0">
                <a:solidFill>
                  <a:prstClr val="black"/>
                </a:solidFill>
                <a:latin typeface="Comic Sans MS" panose="030F0702030302020204" pitchFamily="66" charset="0"/>
              </a:rPr>
              <a:t>La </a:t>
            </a:r>
            <a:r>
              <a:rPr lang="fr-FR" b="1" dirty="0">
                <a:solidFill>
                  <a:srgbClr val="FF0000"/>
                </a:solidFill>
                <a:latin typeface="Comic Sans MS" panose="030F0702030302020204" pitchFamily="66" charset="0"/>
              </a:rPr>
              <a:t>fabrication</a:t>
            </a:r>
            <a:r>
              <a:rPr lang="fr-FR" b="1" dirty="0">
                <a:solidFill>
                  <a:prstClr val="black"/>
                </a:solidFill>
                <a:latin typeface="Comic Sans MS" panose="030F0702030302020204" pitchFamily="66" charset="0"/>
              </a:rPr>
              <a:t> </a:t>
            </a:r>
            <a:r>
              <a:rPr lang="fr-FR" dirty="0">
                <a:solidFill>
                  <a:prstClr val="black"/>
                </a:solidFill>
                <a:latin typeface="Comic Sans MS" panose="030F0702030302020204" pitchFamily="66" charset="0"/>
              </a:rPr>
              <a:t>consiste à créer de nouveaux aliments en soumettant la matière première à des procédés qui en modifient les caractéristiques physiques. </a:t>
            </a:r>
          </a:p>
          <a:p>
            <a:pPr algn="just" defTabSz="868818"/>
            <a:endParaRPr lang="fr-FR" dirty="0">
              <a:solidFill>
                <a:prstClr val="black"/>
              </a:solidFill>
              <a:latin typeface="Comic Sans MS" panose="030F0702030302020204" pitchFamily="66" charset="0"/>
            </a:endParaRPr>
          </a:p>
          <a:p>
            <a:pPr algn="just" defTabSz="868818"/>
            <a:r>
              <a:rPr lang="fr-FR" dirty="0" err="1">
                <a:solidFill>
                  <a:prstClr val="black"/>
                </a:solidFill>
                <a:latin typeface="Comic Sans MS" panose="030F0702030302020204" pitchFamily="66" charset="0"/>
              </a:rPr>
              <a:t>Exp</a:t>
            </a:r>
            <a:r>
              <a:rPr lang="fr-FR" dirty="0">
                <a:solidFill>
                  <a:prstClr val="black"/>
                </a:solidFill>
                <a:latin typeface="Comic Sans MS" panose="030F0702030302020204" pitchFamily="66" charset="0"/>
              </a:rPr>
              <a:t>: L’élaboration de fromages (à partir de lait) ou de pain (à partir de farine) </a:t>
            </a:r>
          </a:p>
          <a:p>
            <a:pPr algn="just" defTabSz="868818"/>
            <a:endParaRPr lang="fr-FR" dirty="0">
              <a:solidFill>
                <a:prstClr val="black"/>
              </a:solidFill>
              <a:latin typeface="Comic Sans MS" panose="030F0702030302020204" pitchFamily="66" charset="0"/>
            </a:endParaRPr>
          </a:p>
          <a:p>
            <a:pPr algn="just" defTabSz="868818"/>
            <a:r>
              <a:rPr lang="fr-FR" dirty="0">
                <a:solidFill>
                  <a:prstClr val="black"/>
                </a:solidFill>
                <a:latin typeface="Comic Sans MS" panose="030F0702030302020204" pitchFamily="66" charset="0"/>
              </a:rPr>
              <a:t>La fabrication alimentaire peut être réalisée selon des procédés artisanaux (essentiellement manuels) ou mécanisés, voire robotisés.</a:t>
            </a:r>
          </a:p>
        </p:txBody>
      </p:sp>
      <p:sp>
        <p:nvSpPr>
          <p:cNvPr id="5" name="Rectangle 4"/>
          <p:cNvSpPr/>
          <p:nvPr/>
        </p:nvSpPr>
        <p:spPr>
          <a:xfrm>
            <a:off x="123987" y="3141126"/>
            <a:ext cx="11814520" cy="369332"/>
          </a:xfrm>
          <a:prstGeom prst="rect">
            <a:avLst/>
          </a:prstGeom>
          <a:solidFill>
            <a:schemeClr val="accent1">
              <a:lumMod val="60000"/>
              <a:lumOff val="40000"/>
            </a:schemeClr>
          </a:solidFill>
        </p:spPr>
        <p:txBody>
          <a:bodyPr wrap="square">
            <a:spAutoFit/>
          </a:bodyPr>
          <a:lstStyle/>
          <a:p>
            <a:pPr algn="just" defTabSz="868818"/>
            <a:r>
              <a:rPr lang="fr-FR" b="1" dirty="0">
                <a:solidFill>
                  <a:prstClr val="black"/>
                </a:solidFill>
                <a:latin typeface="Comic Sans MS" panose="030F0702030302020204" pitchFamily="66" charset="0"/>
              </a:rPr>
              <a:t>La transformation des aliments jouent un rôle important auprès des communautés rurales parce qu’elles:</a:t>
            </a:r>
            <a:endParaRPr lang="fr-FR" dirty="0">
              <a:solidFill>
                <a:prstClr val="black"/>
              </a:solidFill>
              <a:latin typeface="Comic Sans MS" panose="030F0702030302020204" pitchFamily="66" charset="0"/>
            </a:endParaRPr>
          </a:p>
        </p:txBody>
      </p:sp>
      <p:sp>
        <p:nvSpPr>
          <p:cNvPr id="6" name="Rectangle 5"/>
          <p:cNvSpPr/>
          <p:nvPr/>
        </p:nvSpPr>
        <p:spPr>
          <a:xfrm>
            <a:off x="353878" y="5531505"/>
            <a:ext cx="11484244" cy="1015663"/>
          </a:xfrm>
          <a:prstGeom prst="rect">
            <a:avLst/>
          </a:prstGeom>
          <a:solidFill>
            <a:srgbClr val="92D050"/>
          </a:solidFill>
        </p:spPr>
        <p:txBody>
          <a:bodyPr wrap="square">
            <a:spAutoFit/>
          </a:bodyPr>
          <a:lstStyle/>
          <a:p>
            <a:pPr algn="just" defTabSz="868818"/>
            <a:r>
              <a:rPr lang="fr-FR" sz="2000" b="1" dirty="0">
                <a:solidFill>
                  <a:prstClr val="black"/>
                </a:solidFill>
                <a:latin typeface="Comic Sans MS" panose="030F0702030302020204" pitchFamily="66" charset="0"/>
              </a:rPr>
              <a:t>Le succès de la transformation des aliments au niveau du village </a:t>
            </a:r>
            <a:r>
              <a:rPr lang="fr-FR" sz="2000" b="1" dirty="0">
                <a:solidFill>
                  <a:srgbClr val="FF0000"/>
                </a:solidFill>
                <a:latin typeface="Comic Sans MS" panose="030F0702030302020204" pitchFamily="66" charset="0"/>
              </a:rPr>
              <a:t>renforce la qualité </a:t>
            </a:r>
            <a:r>
              <a:rPr lang="fr-FR" sz="2000" b="1" dirty="0">
                <a:solidFill>
                  <a:prstClr val="black"/>
                </a:solidFill>
                <a:latin typeface="Comic Sans MS" panose="030F0702030302020204" pitchFamily="66" charset="0"/>
              </a:rPr>
              <a:t>de vie des villageois en contribuant à leur prospérité et en améliorant leur santé et leur nutrition.</a:t>
            </a:r>
            <a:endParaRPr lang="fr-FR" sz="2000" dirty="0">
              <a:solidFill>
                <a:prstClr val="black"/>
              </a:solidFill>
              <a:latin typeface="Comic Sans MS" panose="030F0702030302020204" pitchFamily="66" charset="0"/>
            </a:endParaRPr>
          </a:p>
        </p:txBody>
      </p:sp>
      <p:sp>
        <p:nvSpPr>
          <p:cNvPr id="7" name="Pentagone 6"/>
          <p:cNvSpPr/>
          <p:nvPr/>
        </p:nvSpPr>
        <p:spPr>
          <a:xfrm>
            <a:off x="260474" y="3850916"/>
            <a:ext cx="4470975" cy="400110"/>
          </a:xfrm>
          <a:prstGeom prst="homePlate">
            <a:avLst/>
          </a:prstGeom>
          <a:solidFill>
            <a:srgbClr val="00B0F0"/>
          </a:solidFill>
        </p:spPr>
        <p:txBody>
          <a:bodyPr wrap="none">
            <a:spAutoFit/>
          </a:bodyPr>
          <a:lstStyle/>
          <a:p>
            <a:pPr defTabSz="868818"/>
            <a:r>
              <a:rPr lang="fr-FR" sz="2000" b="1" dirty="0">
                <a:solidFill>
                  <a:prstClr val="black"/>
                </a:solidFill>
                <a:latin typeface="Comic Sans MS" panose="030F0702030302020204" pitchFamily="66" charset="0"/>
              </a:rPr>
              <a:t>assurent leur sécurité alimentaire</a:t>
            </a:r>
            <a:endParaRPr lang="fr-FR" sz="2800" dirty="0">
              <a:solidFill>
                <a:prstClr val="black"/>
              </a:solidFill>
              <a:latin typeface="Comic Sans MS"/>
            </a:endParaRPr>
          </a:p>
        </p:txBody>
      </p:sp>
      <p:sp>
        <p:nvSpPr>
          <p:cNvPr id="8" name="Pentagone 7"/>
          <p:cNvSpPr/>
          <p:nvPr/>
        </p:nvSpPr>
        <p:spPr>
          <a:xfrm>
            <a:off x="5103754" y="3858898"/>
            <a:ext cx="6834753" cy="400110"/>
          </a:xfrm>
          <a:prstGeom prst="homePlate">
            <a:avLst/>
          </a:prstGeom>
          <a:solidFill>
            <a:srgbClr val="00B0F0"/>
          </a:solidFill>
        </p:spPr>
        <p:txBody>
          <a:bodyPr wrap="square">
            <a:spAutoFit/>
          </a:bodyPr>
          <a:lstStyle/>
          <a:p>
            <a:pPr defTabSz="868818"/>
            <a:r>
              <a:rPr lang="fr-FR" sz="2000" b="1" dirty="0">
                <a:solidFill>
                  <a:prstClr val="black"/>
                </a:solidFill>
                <a:latin typeface="Comic Sans MS" panose="030F0702030302020204" pitchFamily="66" charset="0"/>
              </a:rPr>
              <a:t>augmentent la variété des régimes alimentaires</a:t>
            </a:r>
            <a:endParaRPr lang="fr-FR" sz="2800" dirty="0">
              <a:solidFill>
                <a:prstClr val="black"/>
              </a:solidFill>
              <a:latin typeface="Comic Sans MS"/>
            </a:endParaRPr>
          </a:p>
        </p:txBody>
      </p:sp>
      <p:sp>
        <p:nvSpPr>
          <p:cNvPr id="9" name="Pentagone 8"/>
          <p:cNvSpPr/>
          <p:nvPr/>
        </p:nvSpPr>
        <p:spPr>
          <a:xfrm>
            <a:off x="123987" y="4599466"/>
            <a:ext cx="6834753" cy="400110"/>
          </a:xfrm>
          <a:prstGeom prst="homePlate">
            <a:avLst/>
          </a:prstGeom>
          <a:solidFill>
            <a:srgbClr val="00B0F0"/>
          </a:solidFill>
        </p:spPr>
        <p:txBody>
          <a:bodyPr wrap="square">
            <a:spAutoFit/>
          </a:bodyPr>
          <a:lstStyle/>
          <a:p>
            <a:pPr algn="just" defTabSz="868818"/>
            <a:r>
              <a:rPr lang="fr-FR" sz="2000" b="1" dirty="0">
                <a:solidFill>
                  <a:prstClr val="black"/>
                </a:solidFill>
                <a:latin typeface="Comic Sans MS" panose="030F0702030302020204" pitchFamily="66" charset="0"/>
              </a:rPr>
              <a:t>sont un moyen de diversifier le revenu et l’emploi. </a:t>
            </a:r>
            <a:endParaRPr lang="fr-FR" sz="2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55768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E11E1-C11E-9421-8A42-9344E100DC71}"/>
              </a:ext>
            </a:extLst>
          </p:cNvPr>
          <p:cNvSpPr>
            <a:spLocks noGrp="1"/>
          </p:cNvSpPr>
          <p:nvPr>
            <p:ph type="title"/>
          </p:nvPr>
        </p:nvSpPr>
        <p:spPr>
          <a:xfrm>
            <a:off x="923893" y="345271"/>
            <a:ext cx="10344214" cy="702684"/>
          </a:xfrm>
        </p:spPr>
        <p:txBody>
          <a:bodyPr>
            <a:noAutofit/>
          </a:bodyPr>
          <a:lstStyle/>
          <a:p>
            <a:pPr algn="just"/>
            <a:r>
              <a:rPr lang="fr-FR" sz="3200" dirty="0">
                <a:effectLst/>
                <a:latin typeface="Times New Roman" panose="02020603050405020304" pitchFamily="18" charset="0"/>
                <a:ea typeface="Calibri" panose="020F0502020204030204" pitchFamily="34" charset="0"/>
              </a:rPr>
              <a:t>La production agricole doit fournir les aliments nécessaires à un nombre croissant d’êtres humains</a:t>
            </a:r>
            <a:endParaRPr lang="fr-FR" sz="3200" dirty="0"/>
          </a:p>
        </p:txBody>
      </p:sp>
      <p:sp>
        <p:nvSpPr>
          <p:cNvPr id="5" name="ZoneTexte 4">
            <a:extLst>
              <a:ext uri="{FF2B5EF4-FFF2-40B4-BE49-F238E27FC236}">
                <a16:creationId xmlns:a16="http://schemas.microsoft.com/office/drawing/2014/main" id="{293B223D-E4F3-8233-4805-B4095843E5B4}"/>
              </a:ext>
            </a:extLst>
          </p:cNvPr>
          <p:cNvSpPr txBox="1"/>
          <p:nvPr/>
        </p:nvSpPr>
        <p:spPr>
          <a:xfrm>
            <a:off x="923893" y="2511978"/>
            <a:ext cx="10344213" cy="2249142"/>
          </a:xfrm>
          <a:prstGeom prst="rect">
            <a:avLst/>
          </a:prstGeom>
          <a:noFill/>
        </p:spPr>
        <p:txBody>
          <a:bodyPr wrap="square">
            <a:spAutoFit/>
          </a:bodyPr>
          <a:lstStyle/>
          <a:p>
            <a:pPr algn="just" defTabSz="868818">
              <a:lnSpc>
                <a:spcPct val="150000"/>
              </a:lnSpc>
              <a:spcAft>
                <a:spcPts val="492"/>
              </a:spcAft>
            </a:pPr>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L'homme élève des animaux et cultive des végétaux pour se procurer des aliments, dont ils apportent à l'organisme : des lipides (matières grasses), des glucides (sucres rapides et sucres lents), des protides, des vitamines, de l'eau et des sels minéraux.</a:t>
            </a:r>
            <a:endParaRPr lang="fr-FR" sz="20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87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B2A2C49-173C-5C2D-FB48-00248F4311DA}"/>
              </a:ext>
            </a:extLst>
          </p:cNvPr>
          <p:cNvSpPr txBox="1"/>
          <p:nvPr/>
        </p:nvSpPr>
        <p:spPr>
          <a:xfrm>
            <a:off x="1244881" y="730289"/>
            <a:ext cx="10543338" cy="2249142"/>
          </a:xfrm>
          <a:prstGeom prst="rect">
            <a:avLst/>
          </a:prstGeom>
          <a:noFill/>
        </p:spPr>
        <p:txBody>
          <a:bodyPr wrap="square">
            <a:spAutoFit/>
          </a:bodyPr>
          <a:lstStyle/>
          <a:p>
            <a:pPr algn="just" defTabSz="868818">
              <a:lnSpc>
                <a:spcPct val="150000"/>
              </a:lnSpc>
              <a:spcAft>
                <a:spcPts val="492"/>
              </a:spcAft>
            </a:pPr>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Les rendements de la production animale et végétale sont devenus de plus en plus faibles. Ce qui déstabilise les conditions de vie. Trouver des moyens permettant d’améliorer les rendements de la production animale et végétale s’impose comme une </a:t>
            </a:r>
            <a:r>
              <a:rPr lang="fr-FR" sz="2400" b="1"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nécessité</a:t>
            </a:r>
            <a:r>
              <a:rPr lang="fr-FR" sz="2400"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 vitale tout en respectant l'environnement et la santé.</a:t>
            </a:r>
            <a:endParaRPr lang="fr-FR" sz="20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3363AD79-433B-109E-3BF6-94DCA5640175}"/>
              </a:ext>
            </a:extLst>
          </p:cNvPr>
          <p:cNvSpPr txBox="1"/>
          <p:nvPr/>
        </p:nvSpPr>
        <p:spPr>
          <a:xfrm>
            <a:off x="1890495" y="3296195"/>
            <a:ext cx="9252111" cy="1734706"/>
          </a:xfrm>
          <a:prstGeom prst="rect">
            <a:avLst/>
          </a:prstGeom>
          <a:noFill/>
        </p:spPr>
        <p:txBody>
          <a:bodyPr wrap="square">
            <a:spAutoFit/>
          </a:bodyPr>
          <a:lstStyle/>
          <a:p>
            <a:pPr algn="just" defTabSz="868818">
              <a:lnSpc>
                <a:spcPct val="150000"/>
              </a:lnSpc>
              <a:spcAft>
                <a:spcPts val="492"/>
              </a:spcAft>
            </a:pPr>
            <a:r>
              <a:rPr lang="fr-FR" sz="2459" b="1" i="1" kern="100" dirty="0">
                <a:solidFill>
                  <a:prstClr val="black"/>
                </a:solidFill>
                <a:latin typeface="Times New Roman" panose="02020603050405020304" pitchFamily="18" charset="0"/>
                <a:ea typeface="Calibri" panose="020F0502020204030204" pitchFamily="34" charset="0"/>
                <a:cs typeface="Arial" panose="020B0604020202020204" pitchFamily="34" charset="0"/>
              </a:rPr>
              <a:t>Comment fournir une alimentation convenable à l’ensemble de la population mondiale tout en préservant l’environnement et la santé humaine ?</a:t>
            </a:r>
            <a:endParaRPr lang="fr-FR" sz="2213" b="1"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Image 9">
            <a:extLst>
              <a:ext uri="{FF2B5EF4-FFF2-40B4-BE49-F238E27FC236}">
                <a16:creationId xmlns:a16="http://schemas.microsoft.com/office/drawing/2014/main" id="{4F1801C7-A427-BF84-E3B0-4EE42BCDFEB2}"/>
              </a:ext>
            </a:extLst>
          </p:cNvPr>
          <p:cNvPicPr>
            <a:picLocks noChangeAspect="1"/>
          </p:cNvPicPr>
          <p:nvPr/>
        </p:nvPicPr>
        <p:blipFill>
          <a:blip r:embed="rId2"/>
          <a:stretch>
            <a:fillRect/>
          </a:stretch>
        </p:blipFill>
        <p:spPr>
          <a:xfrm>
            <a:off x="5472132" y="5015128"/>
            <a:ext cx="1557616" cy="1112583"/>
          </a:xfrm>
          <a:prstGeom prst="rect">
            <a:avLst/>
          </a:prstGeom>
        </p:spPr>
      </p:pic>
    </p:spTree>
    <p:extLst>
      <p:ext uri="{BB962C8B-B14F-4D97-AF65-F5344CB8AC3E}">
        <p14:creationId xmlns:p14="http://schemas.microsoft.com/office/powerpoint/2010/main" val="26740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38E64E3-A867-956D-1FEC-328112957BE4}"/>
              </a:ext>
            </a:extLst>
          </p:cNvPr>
          <p:cNvSpPr txBox="1"/>
          <p:nvPr/>
        </p:nvSpPr>
        <p:spPr>
          <a:xfrm>
            <a:off x="1990101" y="1329656"/>
            <a:ext cx="9329579" cy="4319388"/>
          </a:xfrm>
          <a:prstGeom prst="rect">
            <a:avLst/>
          </a:prstGeom>
          <a:noFill/>
        </p:spPr>
        <p:txBody>
          <a:bodyPr wrap="square">
            <a:spAutoFit/>
          </a:bodyPr>
          <a:lstStyle/>
          <a:p>
            <a:pPr algn="just" defTabSz="868818">
              <a:lnSpc>
                <a:spcPct val="150000"/>
              </a:lnSpc>
              <a:spcAft>
                <a:spcPts val="492"/>
              </a:spcAft>
            </a:pPr>
            <a:r>
              <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rPr>
              <a:t>La</a:t>
            </a:r>
            <a:r>
              <a:rPr lang="fr-FR" sz="171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 production</a:t>
            </a:r>
            <a:r>
              <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rPr>
              <a:t> est l'action d'un sujet qui transforme une matière première pour faire exister un nouvel objet.</a:t>
            </a:r>
            <a:endParaRPr lang="fr-FR" sz="984"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868818">
              <a:lnSpc>
                <a:spcPct val="150000"/>
              </a:lnSpc>
              <a:spcAft>
                <a:spcPts val="492"/>
              </a:spcAft>
            </a:pPr>
            <a:r>
              <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rPr>
              <a:t>La </a:t>
            </a:r>
            <a:r>
              <a:rPr lang="fr-FR" sz="171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productivité </a:t>
            </a:r>
            <a:r>
              <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rPr>
              <a:t>est le rapport entre une production de biens ou de services et les moyens qui ont été nécessaires pour sa réalisation (humains, énergie, machines, matières premières, etc.). </a:t>
            </a:r>
          </a:p>
          <a:p>
            <a:pPr algn="just" defTabSz="868818">
              <a:lnSpc>
                <a:spcPct val="150000"/>
              </a:lnSpc>
              <a:spcAft>
                <a:spcPts val="492"/>
              </a:spcAft>
            </a:pPr>
            <a:endPar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868818">
              <a:lnSpc>
                <a:spcPct val="150000"/>
              </a:lnSpc>
              <a:spcAft>
                <a:spcPts val="492"/>
              </a:spcAft>
            </a:pPr>
            <a:endPar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868818">
              <a:lnSpc>
                <a:spcPct val="150000"/>
              </a:lnSpc>
              <a:spcAft>
                <a:spcPts val="492"/>
              </a:spcAft>
            </a:pPr>
            <a:endPar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868818">
              <a:lnSpc>
                <a:spcPct val="150000"/>
              </a:lnSpc>
              <a:spcAft>
                <a:spcPts val="492"/>
              </a:spcAft>
            </a:pPr>
            <a:r>
              <a:rPr lang="fr-FR" sz="1710" kern="100" dirty="0">
                <a:solidFill>
                  <a:prstClr val="black"/>
                </a:solidFill>
                <a:latin typeface="Calibri" panose="020F0502020204030204" pitchFamily="34" charset="0"/>
                <a:ea typeface="Calibri" panose="020F0502020204030204" pitchFamily="34" charset="0"/>
                <a:cs typeface="Calibri" panose="020F0502020204030204" pitchFamily="34" charset="0"/>
              </a:rPr>
              <a:t>D’une façon générale, on définit la productivité, comme le rapport entre la production et l'ensemble ou une partie des ressources mises en œuvre pour la réaliser. La production représente la quantité de biens et services produits.</a:t>
            </a:r>
            <a:endParaRPr lang="fr-FR" sz="984"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646D336B-54D3-DFB2-7F04-5D7624B4A406}"/>
              </a:ext>
            </a:extLst>
          </p:cNvPr>
          <p:cNvSpPr txBox="1"/>
          <p:nvPr/>
        </p:nvSpPr>
        <p:spPr>
          <a:xfrm>
            <a:off x="5319330" y="285939"/>
            <a:ext cx="2814994" cy="396583"/>
          </a:xfrm>
          <a:prstGeom prst="rect">
            <a:avLst/>
          </a:prstGeom>
          <a:noFill/>
        </p:spPr>
        <p:txBody>
          <a:bodyPr wrap="square">
            <a:spAutoFit/>
          </a:bodyPr>
          <a:lstStyle/>
          <a:p>
            <a:pPr algn="just" defTabSz="868818">
              <a:lnSpc>
                <a:spcPct val="150000"/>
              </a:lnSpc>
              <a:defRPr/>
            </a:pPr>
            <a:r>
              <a:rPr lang="fr-FR" sz="1476" b="1" kern="100" dirty="0">
                <a:solidFill>
                  <a:srgbClr val="FF0000"/>
                </a:solidFill>
                <a:latin typeface="Times New Roman" panose="02020603050405020304" pitchFamily="18" charset="0"/>
                <a:ea typeface="Calibri" panose="020F0502020204030204" pitchFamily="34" charset="0"/>
                <a:cs typeface="Arial" panose="020B0604020202020204" pitchFamily="34" charset="0"/>
              </a:rPr>
              <a:t>Définitions </a:t>
            </a:r>
            <a:endParaRPr lang="fr-FR" sz="1230" kern="1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C3EE648-23D5-85E8-8C7C-F74236158C8D}"/>
              </a:ext>
            </a:extLst>
          </p:cNvPr>
          <p:cNvSpPr txBox="1"/>
          <p:nvPr/>
        </p:nvSpPr>
        <p:spPr>
          <a:xfrm>
            <a:off x="4668343" y="918040"/>
            <a:ext cx="4116968" cy="447110"/>
          </a:xfrm>
          <a:prstGeom prst="rect">
            <a:avLst/>
          </a:prstGeom>
          <a:noFill/>
        </p:spPr>
        <p:txBody>
          <a:bodyPr wrap="square">
            <a:spAutoFit/>
          </a:bodyPr>
          <a:lstStyle/>
          <a:p>
            <a:pPr marL="434408" lvl="1" algn="just" defTabSz="868818">
              <a:lnSpc>
                <a:spcPct val="150000"/>
              </a:lnSpc>
              <a:spcAft>
                <a:spcPts val="492"/>
              </a:spcAft>
              <a:defRPr/>
            </a:pPr>
            <a:r>
              <a:rPr lang="fr-FR" sz="1721" b="1" kern="100" dirty="0">
                <a:solidFill>
                  <a:srgbClr val="CC0099"/>
                </a:solidFill>
                <a:latin typeface="Times New Roman" panose="02020603050405020304" pitchFamily="18" charset="0"/>
                <a:ea typeface="Calibri" panose="020F0502020204030204" pitchFamily="34" charset="0"/>
                <a:cs typeface="Arial" panose="020B0604020202020204" pitchFamily="34" charset="0"/>
              </a:rPr>
              <a:t>Production et productivité : </a:t>
            </a:r>
            <a:endParaRPr lang="fr-FR" sz="1476" kern="100" dirty="0">
              <a:solidFill>
                <a:srgbClr val="CC0099"/>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Image 9">
            <a:extLst>
              <a:ext uri="{FF2B5EF4-FFF2-40B4-BE49-F238E27FC236}">
                <a16:creationId xmlns:a16="http://schemas.microsoft.com/office/drawing/2014/main" id="{3A24A4F9-F273-7C60-DC0A-7C9842C4D587}"/>
              </a:ext>
            </a:extLst>
          </p:cNvPr>
          <p:cNvPicPr>
            <a:picLocks noChangeAspect="1"/>
          </p:cNvPicPr>
          <p:nvPr/>
        </p:nvPicPr>
        <p:blipFill>
          <a:blip r:embed="rId2"/>
          <a:stretch>
            <a:fillRect/>
          </a:stretch>
        </p:blipFill>
        <p:spPr>
          <a:xfrm>
            <a:off x="5319330" y="3207658"/>
            <a:ext cx="2368363" cy="1106712"/>
          </a:xfrm>
          <a:prstGeom prst="rect">
            <a:avLst/>
          </a:prstGeom>
        </p:spPr>
      </p:pic>
    </p:spTree>
    <p:extLst>
      <p:ext uri="{BB962C8B-B14F-4D97-AF65-F5344CB8AC3E}">
        <p14:creationId xmlns:p14="http://schemas.microsoft.com/office/powerpoint/2010/main" val="348805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C232D5C-0790-538F-E52F-70ADCF536635}"/>
              </a:ext>
            </a:extLst>
          </p:cNvPr>
          <p:cNvSpPr txBox="1"/>
          <p:nvPr/>
        </p:nvSpPr>
        <p:spPr>
          <a:xfrm>
            <a:off x="4647959" y="327886"/>
            <a:ext cx="4214660" cy="461665"/>
          </a:xfrm>
          <a:prstGeom prst="rect">
            <a:avLst/>
          </a:prstGeom>
          <a:noFill/>
        </p:spPr>
        <p:txBody>
          <a:bodyPr wrap="square">
            <a:spAutoFit/>
          </a:bodyPr>
          <a:lstStyle/>
          <a:p>
            <a:pPr defTabSz="868818"/>
            <a:r>
              <a:rPr lang="fr-FR" sz="2400" b="1" dirty="0">
                <a:solidFill>
                  <a:srgbClr val="CC0099"/>
                </a:solidFill>
                <a:latin typeface="Calibri" panose="020F0502020204030204" pitchFamily="34" charset="0"/>
                <a:cs typeface="Calibri" panose="020F0502020204030204" pitchFamily="34" charset="0"/>
              </a:rPr>
              <a:t>Ecosystème et Agrosystème </a:t>
            </a:r>
            <a:endParaRPr lang="fr-FR" sz="2800" dirty="0">
              <a:solidFill>
                <a:prstClr val="black"/>
              </a:solidFill>
              <a:latin typeface="Comic Sans MS"/>
            </a:endParaRPr>
          </a:p>
        </p:txBody>
      </p:sp>
      <p:pic>
        <p:nvPicPr>
          <p:cNvPr id="9" name="Image 8">
            <a:extLst>
              <a:ext uri="{FF2B5EF4-FFF2-40B4-BE49-F238E27FC236}">
                <a16:creationId xmlns:a16="http://schemas.microsoft.com/office/drawing/2014/main" id="{F93BDC71-974C-B787-F401-5868010940B5}"/>
              </a:ext>
            </a:extLst>
          </p:cNvPr>
          <p:cNvPicPr>
            <a:picLocks noChangeAspect="1"/>
          </p:cNvPicPr>
          <p:nvPr/>
        </p:nvPicPr>
        <p:blipFill>
          <a:blip r:embed="rId2"/>
          <a:stretch>
            <a:fillRect/>
          </a:stretch>
        </p:blipFill>
        <p:spPr>
          <a:xfrm>
            <a:off x="1131377" y="2014781"/>
            <a:ext cx="10430358" cy="4843220"/>
          </a:xfrm>
          <a:prstGeom prst="rect">
            <a:avLst/>
          </a:prstGeom>
        </p:spPr>
      </p:pic>
      <p:sp>
        <p:nvSpPr>
          <p:cNvPr id="5" name="ZoneTexte 4">
            <a:extLst>
              <a:ext uri="{FF2B5EF4-FFF2-40B4-BE49-F238E27FC236}">
                <a16:creationId xmlns:a16="http://schemas.microsoft.com/office/drawing/2014/main" id="{4B948114-897B-568B-70FA-8250EFA96510}"/>
              </a:ext>
            </a:extLst>
          </p:cNvPr>
          <p:cNvSpPr txBox="1"/>
          <p:nvPr/>
        </p:nvSpPr>
        <p:spPr>
          <a:xfrm>
            <a:off x="1131377" y="789551"/>
            <a:ext cx="10430358" cy="3170099"/>
          </a:xfrm>
          <a:prstGeom prst="rect">
            <a:avLst/>
          </a:prstGeom>
          <a:solidFill>
            <a:srgbClr val="EFFFC1">
              <a:alpha val="50196"/>
            </a:srgbClr>
          </a:solidFill>
        </p:spPr>
        <p:txBody>
          <a:bodyPr wrap="square">
            <a:spAutoFit/>
          </a:bodyPr>
          <a:lstStyle/>
          <a:p>
            <a:pPr algn="just" defTabSz="868818"/>
            <a:r>
              <a:rPr lang="fr-FR" sz="2000" dirty="0">
                <a:solidFill>
                  <a:prstClr val="black"/>
                </a:solidFill>
                <a:latin typeface="Calibri" panose="020F0502020204030204" pitchFamily="34" charset="0"/>
                <a:cs typeface="Calibri" panose="020F0502020204030204" pitchFamily="34" charset="0"/>
              </a:rPr>
              <a:t> </a:t>
            </a:r>
            <a:endParaRPr lang="fr-FR" sz="2000" b="1" dirty="0">
              <a:solidFill>
                <a:srgbClr val="CC0099"/>
              </a:solidFill>
              <a:latin typeface="Calibri" panose="020F0502020204030204" pitchFamily="34" charset="0"/>
              <a:cs typeface="Calibri" panose="020F0502020204030204" pitchFamily="34" charset="0"/>
            </a:endParaRPr>
          </a:p>
          <a:p>
            <a:pPr algn="just" defTabSz="868818"/>
            <a:r>
              <a:rPr lang="fr-FR" sz="2000" dirty="0">
                <a:solidFill>
                  <a:prstClr val="black"/>
                </a:solidFill>
                <a:latin typeface="Calibri" panose="020F0502020204030204" pitchFamily="34" charset="0"/>
                <a:cs typeface="Calibri" panose="020F0502020204030204" pitchFamily="34" charset="0"/>
              </a:rPr>
              <a:t> Un </a:t>
            </a:r>
            <a:r>
              <a:rPr lang="fr-FR" sz="2000" b="1" dirty="0">
                <a:solidFill>
                  <a:srgbClr val="CC0099"/>
                </a:solidFill>
                <a:latin typeface="Calibri" panose="020F0502020204030204" pitchFamily="34" charset="0"/>
                <a:cs typeface="Calibri" panose="020F0502020204030204" pitchFamily="34" charset="0"/>
              </a:rPr>
              <a:t>écosystème</a:t>
            </a:r>
            <a:r>
              <a:rPr lang="fr-FR" sz="2000" dirty="0">
                <a:solidFill>
                  <a:prstClr val="black"/>
                </a:solidFill>
                <a:latin typeface="Calibri" panose="020F0502020204030204" pitchFamily="34" charset="0"/>
                <a:cs typeface="Calibri" panose="020F0502020204030204" pitchFamily="34" charset="0"/>
              </a:rPr>
              <a:t> est constitué de l’association d’un </a:t>
            </a:r>
            <a:r>
              <a:rPr lang="fr-FR" sz="2000" dirty="0">
                <a:solidFill>
                  <a:srgbClr val="94C600"/>
                </a:solidFill>
                <a:latin typeface="Calibri" panose="020F0502020204030204" pitchFamily="34" charset="0"/>
                <a:cs typeface="Calibri" panose="020F0502020204030204" pitchFamily="34" charset="0"/>
              </a:rPr>
              <a:t>biotope</a:t>
            </a:r>
            <a:r>
              <a:rPr lang="fr-FR" sz="2000" dirty="0">
                <a:solidFill>
                  <a:prstClr val="black"/>
                </a:solidFill>
                <a:latin typeface="Calibri" panose="020F0502020204030204" pitchFamily="34" charset="0"/>
                <a:cs typeface="Calibri" panose="020F0502020204030204" pitchFamily="34" charset="0"/>
              </a:rPr>
              <a:t> (le milieu avec ses caractéristiques physico-chimique : pH, température, humidité …) et d’une </a:t>
            </a:r>
            <a:r>
              <a:rPr lang="fr-FR" sz="2000" dirty="0">
                <a:solidFill>
                  <a:srgbClr val="94C600"/>
                </a:solidFill>
                <a:latin typeface="Calibri" panose="020F0502020204030204" pitchFamily="34" charset="0"/>
                <a:cs typeface="Calibri" panose="020F0502020204030204" pitchFamily="34" charset="0"/>
              </a:rPr>
              <a:t>biocénose</a:t>
            </a:r>
            <a:r>
              <a:rPr lang="fr-FR" sz="2000" dirty="0">
                <a:solidFill>
                  <a:prstClr val="black"/>
                </a:solidFill>
                <a:latin typeface="Calibri" panose="020F0502020204030204" pitchFamily="34" charset="0"/>
                <a:cs typeface="Calibri" panose="020F0502020204030204" pitchFamily="34" charset="0"/>
              </a:rPr>
              <a:t> (l’ensemble des êtres vivants peuplant un milieu et interagissant entre eux). </a:t>
            </a:r>
          </a:p>
          <a:p>
            <a:pPr algn="just" defTabSz="868818"/>
            <a:endParaRPr lang="fr-FR" sz="2000" dirty="0">
              <a:solidFill>
                <a:prstClr val="black"/>
              </a:solidFill>
              <a:latin typeface="Calibri" panose="020F0502020204030204" pitchFamily="34" charset="0"/>
              <a:cs typeface="Calibri" panose="020F0502020204030204" pitchFamily="34" charset="0"/>
            </a:endParaRPr>
          </a:p>
          <a:p>
            <a:pPr algn="just" defTabSz="868818"/>
            <a:r>
              <a:rPr lang="fr-FR" sz="2000" dirty="0">
                <a:solidFill>
                  <a:prstClr val="black"/>
                </a:solidFill>
                <a:latin typeface="Calibri" panose="020F0502020204030204" pitchFamily="34" charset="0"/>
                <a:cs typeface="Calibri" panose="020F0502020204030204" pitchFamily="34" charset="0"/>
              </a:rPr>
              <a:t>Toute perturbation d'un écosystème devra être compensé par celui-ci et il mettra du temps à s'équilibrer à nouveau, il est par conséquent difficile de mesurer l'impact d'une action sur un écosystème (introduction d'une nouvelle espèce par exemple) et nécessaire de veiller à ne pas modifier les écosystèmes.</a:t>
            </a:r>
          </a:p>
          <a:p>
            <a:pPr algn="just" defTabSz="868818"/>
            <a:r>
              <a:rPr lang="fr-FR" sz="2000"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2365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924F81C-59AF-A14A-5689-986F9CC2C7C9}"/>
              </a:ext>
            </a:extLst>
          </p:cNvPr>
          <p:cNvPicPr>
            <a:picLocks noChangeAspect="1"/>
          </p:cNvPicPr>
          <p:nvPr/>
        </p:nvPicPr>
        <p:blipFill>
          <a:blip r:embed="rId2"/>
          <a:stretch>
            <a:fillRect/>
          </a:stretch>
        </p:blipFill>
        <p:spPr>
          <a:xfrm>
            <a:off x="2138766" y="208913"/>
            <a:ext cx="8446575" cy="4115114"/>
          </a:xfrm>
          <a:prstGeom prst="rect">
            <a:avLst/>
          </a:prstGeom>
        </p:spPr>
      </p:pic>
      <p:sp>
        <p:nvSpPr>
          <p:cNvPr id="5" name="ZoneTexte 4">
            <a:extLst>
              <a:ext uri="{FF2B5EF4-FFF2-40B4-BE49-F238E27FC236}">
                <a16:creationId xmlns:a16="http://schemas.microsoft.com/office/drawing/2014/main" id="{569F4E52-7FF6-D19F-BD57-FB97869D471D}"/>
              </a:ext>
            </a:extLst>
          </p:cNvPr>
          <p:cNvSpPr txBox="1"/>
          <p:nvPr/>
        </p:nvSpPr>
        <p:spPr>
          <a:xfrm>
            <a:off x="1167883" y="4444428"/>
            <a:ext cx="10145880" cy="954107"/>
          </a:xfrm>
          <a:prstGeom prst="rect">
            <a:avLst/>
          </a:prstGeom>
          <a:solidFill>
            <a:srgbClr val="EFFFC1"/>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defTabSz="868818"/>
            <a:r>
              <a:rPr lang="fr-FR" sz="2800" dirty="0">
                <a:solidFill>
                  <a:prstClr val="black"/>
                </a:solidFill>
                <a:latin typeface="Calibri" panose="020F0502020204030204" pitchFamily="34" charset="0"/>
                <a:cs typeface="Calibri" panose="020F0502020204030204" pitchFamily="34" charset="0"/>
              </a:rPr>
              <a:t>Un agrosystème est un écosystème modifié (à la fois le biotope et la biocénose) et contrôlé par l’homme à des fins agricoles.</a:t>
            </a:r>
            <a:endParaRPr lang="fr-FR" sz="3200" dirty="0">
              <a:solidFill>
                <a:prstClr val="black"/>
              </a:solidFill>
              <a:latin typeface="Comic Sans MS"/>
            </a:endParaRPr>
          </a:p>
        </p:txBody>
      </p:sp>
    </p:spTree>
    <p:extLst>
      <p:ext uri="{BB962C8B-B14F-4D97-AF65-F5344CB8AC3E}">
        <p14:creationId xmlns:p14="http://schemas.microsoft.com/office/powerpoint/2010/main" val="424934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11" y="4757333"/>
            <a:ext cx="2771853" cy="181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8" y="5041880"/>
            <a:ext cx="2134397" cy="179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493" y="2087730"/>
            <a:ext cx="2500634" cy="13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9745" y="2074104"/>
            <a:ext cx="2526764" cy="15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94" y="2194551"/>
            <a:ext cx="2246889" cy="146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5912" y="286032"/>
            <a:ext cx="11158780" cy="954107"/>
          </a:xfrm>
          <a:prstGeom prst="rect">
            <a:avLst/>
          </a:prstGeom>
        </p:spPr>
        <p:txBody>
          <a:bodyPr wrap="square">
            <a:spAutoFit/>
          </a:bodyPr>
          <a:lstStyle/>
          <a:p>
            <a:pPr algn="just" defTabSz="868818"/>
            <a:r>
              <a:rPr lang="fr-FR" sz="2400" dirty="0">
                <a:solidFill>
                  <a:srgbClr val="000000"/>
                </a:solidFill>
                <a:latin typeface="Comic Sans MS" panose="030F0702030302020204" pitchFamily="66" charset="0"/>
              </a:rPr>
              <a:t>L’</a:t>
            </a:r>
            <a:r>
              <a:rPr lang="fr-FR" sz="2400" b="1" dirty="0">
                <a:solidFill>
                  <a:srgbClr val="00000A"/>
                </a:solidFill>
                <a:latin typeface="Comic Sans MS" panose="030F0702030302020204" pitchFamily="66" charset="0"/>
              </a:rPr>
              <a:t>économie agricole </a:t>
            </a:r>
            <a:r>
              <a:rPr lang="fr-FR" sz="2400" dirty="0">
                <a:solidFill>
                  <a:srgbClr val="000000"/>
                </a:solidFill>
                <a:latin typeface="Comic Sans MS" panose="030F0702030302020204" pitchFamily="66" charset="0"/>
              </a:rPr>
              <a:t>est définie comme le </a:t>
            </a:r>
            <a:r>
              <a:rPr lang="fr-FR" sz="2400" dirty="0">
                <a:solidFill>
                  <a:srgbClr val="00000A"/>
                </a:solidFill>
                <a:latin typeface="Comic Sans MS" panose="030F0702030302020204" pitchFamily="66" charset="0"/>
              </a:rPr>
              <a:t>secteur d'activité </a:t>
            </a:r>
            <a:r>
              <a:rPr lang="fr-FR" sz="2400" dirty="0">
                <a:solidFill>
                  <a:srgbClr val="000000"/>
                </a:solidFill>
                <a:latin typeface="Comic Sans MS" panose="030F0702030302020204" pitchFamily="66" charset="0"/>
              </a:rPr>
              <a:t>dont la fonction est de produire un </a:t>
            </a:r>
            <a:r>
              <a:rPr lang="fr-FR" sz="3200" i="1" dirty="0">
                <a:solidFill>
                  <a:srgbClr val="CC0099"/>
                </a:solidFill>
                <a:latin typeface="Script MT Bold" panose="03040602040607080904" pitchFamily="66" charset="0"/>
              </a:rPr>
              <a:t>revenu financier </a:t>
            </a:r>
            <a:r>
              <a:rPr lang="fr-FR" sz="2400" dirty="0">
                <a:solidFill>
                  <a:srgbClr val="000000"/>
                </a:solidFill>
                <a:latin typeface="Comic Sans MS" panose="030F0702030302020204" pitchFamily="66" charset="0"/>
              </a:rPr>
              <a:t>à partir de l’exploitation de:</a:t>
            </a:r>
            <a:endParaRPr lang="fr-FR" sz="2400" dirty="0">
              <a:solidFill>
                <a:prstClr val="black"/>
              </a:solidFill>
              <a:latin typeface="Comic Sans MS" panose="030F0702030302020204" pitchFamily="66" charset="0"/>
            </a:endParaRPr>
          </a:p>
        </p:txBody>
      </p:sp>
      <p:sp>
        <p:nvSpPr>
          <p:cNvPr id="6" name="Rectangle 5"/>
          <p:cNvSpPr/>
          <p:nvPr/>
        </p:nvSpPr>
        <p:spPr>
          <a:xfrm>
            <a:off x="553685" y="1483241"/>
            <a:ext cx="1453206" cy="707886"/>
          </a:xfrm>
          <a:prstGeom prst="rect">
            <a:avLst/>
          </a:prstGeom>
          <a:solidFill>
            <a:srgbClr val="D0FF44">
              <a:alpha val="65882"/>
            </a:srgbClr>
          </a:solidFill>
          <a:ln>
            <a:solidFill>
              <a:schemeClr val="bg2">
                <a:lumMod val="50000"/>
              </a:schemeClr>
            </a:solidFill>
          </a:ln>
        </p:spPr>
        <p:txBody>
          <a:bodyPr wrap="square">
            <a:spAutoFit/>
          </a:bodyPr>
          <a:lstStyle/>
          <a:p>
            <a:pPr defTabSz="868818"/>
            <a:r>
              <a:rPr lang="fr-FR" sz="2000" dirty="0">
                <a:solidFill>
                  <a:srgbClr val="000000"/>
                </a:solidFill>
                <a:latin typeface="Comic Sans MS" panose="030F0702030302020204" pitchFamily="66" charset="0"/>
              </a:rPr>
              <a:t>la </a:t>
            </a:r>
            <a:r>
              <a:rPr lang="fr-FR" sz="2000" dirty="0">
                <a:solidFill>
                  <a:srgbClr val="00000A"/>
                </a:solidFill>
                <a:latin typeface="Comic Sans MS" panose="030F0702030302020204" pitchFamily="66" charset="0"/>
              </a:rPr>
              <a:t>terre </a:t>
            </a:r>
            <a:r>
              <a:rPr lang="fr-FR" sz="2000" dirty="0">
                <a:solidFill>
                  <a:srgbClr val="000000"/>
                </a:solidFill>
                <a:latin typeface="Comic Sans MS" panose="030F0702030302020204" pitchFamily="66" charset="0"/>
              </a:rPr>
              <a:t>(</a:t>
            </a:r>
            <a:r>
              <a:rPr lang="fr-FR" sz="2000" b="1" dirty="0">
                <a:solidFill>
                  <a:srgbClr val="00000A"/>
                </a:solidFill>
                <a:latin typeface="Comic Sans MS" panose="030F0702030302020204" pitchFamily="66" charset="0"/>
              </a:rPr>
              <a:t>culture</a:t>
            </a:r>
            <a:r>
              <a:rPr lang="fr-FR" sz="2000" dirty="0">
                <a:solidFill>
                  <a:srgbClr val="000000"/>
                </a:solidFill>
                <a:latin typeface="Comic Sans MS" panose="030F0702030302020204" pitchFamily="66" charset="0"/>
              </a:rPr>
              <a:t>), </a:t>
            </a:r>
            <a:endParaRPr lang="fr-FR" sz="2400" dirty="0">
              <a:solidFill>
                <a:prstClr val="black"/>
              </a:solidFill>
              <a:latin typeface="Comic Sans MS"/>
            </a:endParaRPr>
          </a:p>
        </p:txBody>
      </p:sp>
      <p:sp>
        <p:nvSpPr>
          <p:cNvPr id="7" name="Rectangle 6"/>
          <p:cNvSpPr/>
          <p:nvPr/>
        </p:nvSpPr>
        <p:spPr>
          <a:xfrm>
            <a:off x="3174282" y="1366994"/>
            <a:ext cx="2257691" cy="707886"/>
          </a:xfrm>
          <a:prstGeom prst="rect">
            <a:avLst/>
          </a:prstGeom>
          <a:solidFill>
            <a:srgbClr val="D0FF44">
              <a:alpha val="69804"/>
            </a:srgbClr>
          </a:solidFill>
          <a:ln>
            <a:solidFill>
              <a:schemeClr val="bg2">
                <a:lumMod val="50000"/>
              </a:schemeClr>
            </a:solidFill>
          </a:ln>
        </p:spPr>
        <p:txBody>
          <a:bodyPr wrap="square">
            <a:spAutoFit/>
          </a:bodyPr>
          <a:lstStyle/>
          <a:p>
            <a:pPr defTabSz="868818"/>
            <a:r>
              <a:rPr lang="fr-FR" sz="2000" dirty="0">
                <a:solidFill>
                  <a:srgbClr val="000000"/>
                </a:solidFill>
                <a:latin typeface="Comic Sans MS" panose="030F0702030302020204" pitchFamily="66" charset="0"/>
              </a:rPr>
              <a:t>la </a:t>
            </a:r>
            <a:r>
              <a:rPr lang="fr-FR" sz="2000" dirty="0">
                <a:solidFill>
                  <a:srgbClr val="00000A"/>
                </a:solidFill>
                <a:latin typeface="Comic Sans MS" panose="030F0702030302020204" pitchFamily="66" charset="0"/>
              </a:rPr>
              <a:t>forêt </a:t>
            </a:r>
            <a:r>
              <a:rPr lang="fr-FR" sz="2000" dirty="0">
                <a:solidFill>
                  <a:srgbClr val="000000"/>
                </a:solidFill>
                <a:latin typeface="Comic Sans MS" panose="030F0702030302020204" pitchFamily="66" charset="0"/>
              </a:rPr>
              <a:t>(</a:t>
            </a:r>
            <a:r>
              <a:rPr lang="fr-FR" sz="2000" b="1" dirty="0">
                <a:solidFill>
                  <a:srgbClr val="00000A"/>
                </a:solidFill>
                <a:latin typeface="Comic Sans MS" panose="030F0702030302020204" pitchFamily="66" charset="0"/>
              </a:rPr>
              <a:t>sylviculture</a:t>
            </a:r>
            <a:r>
              <a:rPr lang="fr-FR" sz="2000" dirty="0">
                <a:solidFill>
                  <a:srgbClr val="000000"/>
                </a:solidFill>
                <a:latin typeface="Comic Sans MS" panose="030F0702030302020204" pitchFamily="66" charset="0"/>
              </a:rPr>
              <a:t>), </a:t>
            </a:r>
            <a:endParaRPr lang="fr-FR" sz="2400" dirty="0">
              <a:solidFill>
                <a:prstClr val="black"/>
              </a:solidFill>
              <a:latin typeface="Comic Sans MS"/>
            </a:endParaRPr>
          </a:p>
        </p:txBody>
      </p:sp>
      <p:sp>
        <p:nvSpPr>
          <p:cNvPr id="8" name="Rectangle 7"/>
          <p:cNvSpPr/>
          <p:nvPr/>
        </p:nvSpPr>
        <p:spPr>
          <a:xfrm>
            <a:off x="5918928" y="3738881"/>
            <a:ext cx="2810736" cy="1015663"/>
          </a:xfrm>
          <a:prstGeom prst="rect">
            <a:avLst/>
          </a:prstGeom>
          <a:solidFill>
            <a:srgbClr val="D0FF44">
              <a:alpha val="74902"/>
            </a:srgbClr>
          </a:solidFill>
        </p:spPr>
        <p:txBody>
          <a:bodyPr>
            <a:spAutoFit/>
          </a:bodyPr>
          <a:lstStyle/>
          <a:p>
            <a:pPr algn="ctr" defTabSz="868818"/>
            <a:r>
              <a:rPr lang="fr-FR" sz="2000" dirty="0">
                <a:solidFill>
                  <a:srgbClr val="000000"/>
                </a:solidFill>
                <a:latin typeface="Comic Sans MS" panose="030F0702030302020204" pitchFamily="66" charset="0"/>
              </a:rPr>
              <a:t>de la mer, des lacs et des rivières (</a:t>
            </a:r>
            <a:r>
              <a:rPr lang="fr-FR" sz="2000" b="1" dirty="0">
                <a:solidFill>
                  <a:srgbClr val="00000A"/>
                </a:solidFill>
                <a:latin typeface="Comic Sans MS" panose="030F0702030302020204" pitchFamily="66" charset="0"/>
              </a:rPr>
              <a:t>aquaculture</a:t>
            </a:r>
            <a:r>
              <a:rPr lang="fr-FR" sz="2000" b="1" dirty="0">
                <a:solidFill>
                  <a:srgbClr val="000000"/>
                </a:solidFill>
                <a:latin typeface="Comic Sans MS" panose="030F0702030302020204" pitchFamily="66" charset="0"/>
              </a:rPr>
              <a:t>, </a:t>
            </a:r>
            <a:r>
              <a:rPr lang="fr-FR" sz="2000" b="1" dirty="0">
                <a:solidFill>
                  <a:srgbClr val="00000A"/>
                </a:solidFill>
                <a:latin typeface="Comic Sans MS" panose="030F0702030302020204" pitchFamily="66" charset="0"/>
              </a:rPr>
              <a:t>pêche</a:t>
            </a:r>
            <a:r>
              <a:rPr lang="fr-FR" sz="2000" dirty="0">
                <a:solidFill>
                  <a:srgbClr val="000000"/>
                </a:solidFill>
                <a:latin typeface="Comic Sans MS" panose="030F0702030302020204" pitchFamily="66" charset="0"/>
              </a:rPr>
              <a:t>)</a:t>
            </a:r>
            <a:endParaRPr lang="fr-FR" sz="2400" dirty="0">
              <a:solidFill>
                <a:prstClr val="black"/>
              </a:solidFill>
              <a:latin typeface="Comic Sans MS"/>
            </a:endParaRPr>
          </a:p>
        </p:txBody>
      </p:sp>
      <p:sp>
        <p:nvSpPr>
          <p:cNvPr id="9" name="Rectangle 8"/>
          <p:cNvSpPr/>
          <p:nvPr/>
        </p:nvSpPr>
        <p:spPr>
          <a:xfrm>
            <a:off x="206933" y="4268648"/>
            <a:ext cx="2146709" cy="707886"/>
          </a:xfrm>
          <a:prstGeom prst="rect">
            <a:avLst/>
          </a:prstGeom>
          <a:solidFill>
            <a:srgbClr val="D0FF44">
              <a:alpha val="69020"/>
            </a:srgbClr>
          </a:solidFill>
        </p:spPr>
        <p:txBody>
          <a:bodyPr wrap="square">
            <a:spAutoFit/>
          </a:bodyPr>
          <a:lstStyle/>
          <a:p>
            <a:pPr algn="ctr" defTabSz="868818"/>
            <a:r>
              <a:rPr lang="fr-FR" sz="2000" dirty="0">
                <a:solidFill>
                  <a:srgbClr val="000000"/>
                </a:solidFill>
                <a:latin typeface="Comic Sans MS" panose="030F0702030302020204" pitchFamily="66" charset="0"/>
              </a:rPr>
              <a:t> l'animal de ferme (</a:t>
            </a:r>
            <a:r>
              <a:rPr lang="fr-FR" sz="2000" b="1" dirty="0">
                <a:solidFill>
                  <a:srgbClr val="00000A"/>
                </a:solidFill>
                <a:latin typeface="Comic Sans MS" panose="030F0702030302020204" pitchFamily="66" charset="0"/>
              </a:rPr>
              <a:t>élevage</a:t>
            </a:r>
            <a:r>
              <a:rPr lang="fr-FR" sz="2000" dirty="0">
                <a:solidFill>
                  <a:srgbClr val="000000"/>
                </a:solidFill>
                <a:latin typeface="Comic Sans MS" panose="030F0702030302020204" pitchFamily="66" charset="0"/>
              </a:rPr>
              <a:t>) </a:t>
            </a:r>
            <a:endParaRPr lang="fr-FR" sz="2400" dirty="0">
              <a:solidFill>
                <a:prstClr val="black"/>
              </a:solidFill>
              <a:latin typeface="Comic Sans MS"/>
            </a:endParaRPr>
          </a:p>
        </p:txBody>
      </p:sp>
      <p:sp>
        <p:nvSpPr>
          <p:cNvPr id="10" name="Rectangle 9"/>
          <p:cNvSpPr/>
          <p:nvPr/>
        </p:nvSpPr>
        <p:spPr>
          <a:xfrm>
            <a:off x="6599363" y="1366994"/>
            <a:ext cx="2526764" cy="707886"/>
          </a:xfrm>
          <a:prstGeom prst="rect">
            <a:avLst/>
          </a:prstGeom>
          <a:solidFill>
            <a:srgbClr val="D0FF44">
              <a:alpha val="72941"/>
            </a:srgbClr>
          </a:solidFill>
          <a:ln>
            <a:solidFill>
              <a:schemeClr val="bg2">
                <a:lumMod val="50000"/>
              </a:schemeClr>
            </a:solidFill>
          </a:ln>
        </p:spPr>
        <p:txBody>
          <a:bodyPr wrap="square">
            <a:spAutoFit/>
          </a:bodyPr>
          <a:lstStyle/>
          <a:p>
            <a:pPr defTabSz="868818"/>
            <a:r>
              <a:rPr lang="fr-FR" sz="2000" dirty="0">
                <a:solidFill>
                  <a:srgbClr val="000000"/>
                </a:solidFill>
                <a:latin typeface="Comic Sans MS" panose="030F0702030302020204" pitchFamily="66" charset="0"/>
              </a:rPr>
              <a:t>l'animal sauvage (</a:t>
            </a:r>
            <a:r>
              <a:rPr lang="fr-FR" sz="2000" b="1" dirty="0">
                <a:solidFill>
                  <a:srgbClr val="00000A"/>
                </a:solidFill>
                <a:latin typeface="Comic Sans MS" panose="030F0702030302020204" pitchFamily="66" charset="0"/>
              </a:rPr>
              <a:t>chasse</a:t>
            </a:r>
            <a:r>
              <a:rPr lang="fr-FR" sz="2000" dirty="0">
                <a:solidFill>
                  <a:srgbClr val="000000"/>
                </a:solidFill>
                <a:latin typeface="Comic Sans MS" panose="030F0702030302020204" pitchFamily="66" charset="0"/>
              </a:rPr>
              <a:t>)</a:t>
            </a:r>
            <a:endParaRPr lang="fr-FR" sz="2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790821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wipe(down)">
                                      <p:cBhvr>
                                        <p:cTn id="11" dur="580">
                                          <p:stCondLst>
                                            <p:cond delay="0"/>
                                          </p:stCondLst>
                                        </p:cTn>
                                        <p:tgtEl>
                                          <p:spTgt spid="12290"/>
                                        </p:tgtEl>
                                      </p:cBhvr>
                                    </p:animEffect>
                                    <p:anim calcmode="lin" valueType="num">
                                      <p:cBhvr>
                                        <p:cTn id="12"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7" dur="26">
                                          <p:stCondLst>
                                            <p:cond delay="650"/>
                                          </p:stCondLst>
                                        </p:cTn>
                                        <p:tgtEl>
                                          <p:spTgt spid="12290"/>
                                        </p:tgtEl>
                                      </p:cBhvr>
                                      <p:to x="100000" y="60000"/>
                                    </p:animScale>
                                    <p:animScale>
                                      <p:cBhvr>
                                        <p:cTn id="18" dur="166" decel="50000">
                                          <p:stCondLst>
                                            <p:cond delay="676"/>
                                          </p:stCondLst>
                                        </p:cTn>
                                        <p:tgtEl>
                                          <p:spTgt spid="12290"/>
                                        </p:tgtEl>
                                      </p:cBhvr>
                                      <p:to x="100000" y="100000"/>
                                    </p:animScale>
                                    <p:animScale>
                                      <p:cBhvr>
                                        <p:cTn id="19" dur="26">
                                          <p:stCondLst>
                                            <p:cond delay="1312"/>
                                          </p:stCondLst>
                                        </p:cTn>
                                        <p:tgtEl>
                                          <p:spTgt spid="12290"/>
                                        </p:tgtEl>
                                      </p:cBhvr>
                                      <p:to x="100000" y="80000"/>
                                    </p:animScale>
                                    <p:animScale>
                                      <p:cBhvr>
                                        <p:cTn id="20" dur="166" decel="50000">
                                          <p:stCondLst>
                                            <p:cond delay="1338"/>
                                          </p:stCondLst>
                                        </p:cTn>
                                        <p:tgtEl>
                                          <p:spTgt spid="12290"/>
                                        </p:tgtEl>
                                      </p:cBhvr>
                                      <p:to x="100000" y="100000"/>
                                    </p:animScale>
                                    <p:animScale>
                                      <p:cBhvr>
                                        <p:cTn id="21" dur="26">
                                          <p:stCondLst>
                                            <p:cond delay="1642"/>
                                          </p:stCondLst>
                                        </p:cTn>
                                        <p:tgtEl>
                                          <p:spTgt spid="12290"/>
                                        </p:tgtEl>
                                      </p:cBhvr>
                                      <p:to x="100000" y="90000"/>
                                    </p:animScale>
                                    <p:animScale>
                                      <p:cBhvr>
                                        <p:cTn id="22" dur="166" decel="50000">
                                          <p:stCondLst>
                                            <p:cond delay="1668"/>
                                          </p:stCondLst>
                                        </p:cTn>
                                        <p:tgtEl>
                                          <p:spTgt spid="12290"/>
                                        </p:tgtEl>
                                      </p:cBhvr>
                                      <p:to x="100000" y="100000"/>
                                    </p:animScale>
                                    <p:animScale>
                                      <p:cBhvr>
                                        <p:cTn id="23" dur="26">
                                          <p:stCondLst>
                                            <p:cond delay="1808"/>
                                          </p:stCondLst>
                                        </p:cTn>
                                        <p:tgtEl>
                                          <p:spTgt spid="12290"/>
                                        </p:tgtEl>
                                      </p:cBhvr>
                                      <p:to x="100000" y="95000"/>
                                    </p:animScale>
                                    <p:animScale>
                                      <p:cBhvr>
                                        <p:cTn id="24" dur="166" decel="50000">
                                          <p:stCondLst>
                                            <p:cond delay="1834"/>
                                          </p:stCondLst>
                                        </p:cTn>
                                        <p:tgtEl>
                                          <p:spTgt spid="12290"/>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2291"/>
                                        </p:tgtEl>
                                        <p:attrNameLst>
                                          <p:attrName>style.visibility</p:attrName>
                                        </p:attrNameLst>
                                      </p:cBhvr>
                                      <p:to>
                                        <p:strVal val="visible"/>
                                      </p:to>
                                    </p:set>
                                    <p:animEffect transition="in" filter="wipe(down)">
                                      <p:cBhvr>
                                        <p:cTn id="45" dur="580">
                                          <p:stCondLst>
                                            <p:cond delay="0"/>
                                          </p:stCondLst>
                                        </p:cTn>
                                        <p:tgtEl>
                                          <p:spTgt spid="12291"/>
                                        </p:tgtEl>
                                      </p:cBhvr>
                                    </p:animEffect>
                                    <p:anim calcmode="lin" valueType="num">
                                      <p:cBhvr>
                                        <p:cTn id="46"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51" dur="26">
                                          <p:stCondLst>
                                            <p:cond delay="650"/>
                                          </p:stCondLst>
                                        </p:cTn>
                                        <p:tgtEl>
                                          <p:spTgt spid="12291"/>
                                        </p:tgtEl>
                                      </p:cBhvr>
                                      <p:to x="100000" y="60000"/>
                                    </p:animScale>
                                    <p:animScale>
                                      <p:cBhvr>
                                        <p:cTn id="52" dur="166" decel="50000">
                                          <p:stCondLst>
                                            <p:cond delay="676"/>
                                          </p:stCondLst>
                                        </p:cTn>
                                        <p:tgtEl>
                                          <p:spTgt spid="12291"/>
                                        </p:tgtEl>
                                      </p:cBhvr>
                                      <p:to x="100000" y="100000"/>
                                    </p:animScale>
                                    <p:animScale>
                                      <p:cBhvr>
                                        <p:cTn id="53" dur="26">
                                          <p:stCondLst>
                                            <p:cond delay="1312"/>
                                          </p:stCondLst>
                                        </p:cTn>
                                        <p:tgtEl>
                                          <p:spTgt spid="12291"/>
                                        </p:tgtEl>
                                      </p:cBhvr>
                                      <p:to x="100000" y="80000"/>
                                    </p:animScale>
                                    <p:animScale>
                                      <p:cBhvr>
                                        <p:cTn id="54" dur="166" decel="50000">
                                          <p:stCondLst>
                                            <p:cond delay="1338"/>
                                          </p:stCondLst>
                                        </p:cTn>
                                        <p:tgtEl>
                                          <p:spTgt spid="12291"/>
                                        </p:tgtEl>
                                      </p:cBhvr>
                                      <p:to x="100000" y="100000"/>
                                    </p:animScale>
                                    <p:animScale>
                                      <p:cBhvr>
                                        <p:cTn id="55" dur="26">
                                          <p:stCondLst>
                                            <p:cond delay="1642"/>
                                          </p:stCondLst>
                                        </p:cTn>
                                        <p:tgtEl>
                                          <p:spTgt spid="12291"/>
                                        </p:tgtEl>
                                      </p:cBhvr>
                                      <p:to x="100000" y="90000"/>
                                    </p:animScale>
                                    <p:animScale>
                                      <p:cBhvr>
                                        <p:cTn id="56" dur="166" decel="50000">
                                          <p:stCondLst>
                                            <p:cond delay="1668"/>
                                          </p:stCondLst>
                                        </p:cTn>
                                        <p:tgtEl>
                                          <p:spTgt spid="12291"/>
                                        </p:tgtEl>
                                      </p:cBhvr>
                                      <p:to x="100000" y="100000"/>
                                    </p:animScale>
                                    <p:animScale>
                                      <p:cBhvr>
                                        <p:cTn id="57" dur="26">
                                          <p:stCondLst>
                                            <p:cond delay="1808"/>
                                          </p:stCondLst>
                                        </p:cTn>
                                        <p:tgtEl>
                                          <p:spTgt spid="12291"/>
                                        </p:tgtEl>
                                      </p:cBhvr>
                                      <p:to x="100000" y="95000"/>
                                    </p:animScale>
                                    <p:animScale>
                                      <p:cBhvr>
                                        <p:cTn id="58" dur="166" decel="50000">
                                          <p:stCondLst>
                                            <p:cond delay="1834"/>
                                          </p:stCondLst>
                                        </p:cTn>
                                        <p:tgtEl>
                                          <p:spTgt spid="1229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2294"/>
                                        </p:tgtEl>
                                        <p:attrNameLst>
                                          <p:attrName>style.visibility</p:attrName>
                                        </p:attrNameLst>
                                      </p:cBhvr>
                                      <p:to>
                                        <p:strVal val="visible"/>
                                      </p:to>
                                    </p:set>
                                    <p:animEffect transition="in" filter="wipe(down)">
                                      <p:cBhvr>
                                        <p:cTn id="95" dur="580">
                                          <p:stCondLst>
                                            <p:cond delay="0"/>
                                          </p:stCondLst>
                                        </p:cTn>
                                        <p:tgtEl>
                                          <p:spTgt spid="12294"/>
                                        </p:tgtEl>
                                      </p:cBhvr>
                                    </p:animEffect>
                                    <p:anim calcmode="lin" valueType="num">
                                      <p:cBhvr>
                                        <p:cTn id="96"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101" dur="26">
                                          <p:stCondLst>
                                            <p:cond delay="650"/>
                                          </p:stCondLst>
                                        </p:cTn>
                                        <p:tgtEl>
                                          <p:spTgt spid="12294"/>
                                        </p:tgtEl>
                                      </p:cBhvr>
                                      <p:to x="100000" y="60000"/>
                                    </p:animScale>
                                    <p:animScale>
                                      <p:cBhvr>
                                        <p:cTn id="102" dur="166" decel="50000">
                                          <p:stCondLst>
                                            <p:cond delay="676"/>
                                          </p:stCondLst>
                                        </p:cTn>
                                        <p:tgtEl>
                                          <p:spTgt spid="12294"/>
                                        </p:tgtEl>
                                      </p:cBhvr>
                                      <p:to x="100000" y="100000"/>
                                    </p:animScale>
                                    <p:animScale>
                                      <p:cBhvr>
                                        <p:cTn id="103" dur="26">
                                          <p:stCondLst>
                                            <p:cond delay="1312"/>
                                          </p:stCondLst>
                                        </p:cTn>
                                        <p:tgtEl>
                                          <p:spTgt spid="12294"/>
                                        </p:tgtEl>
                                      </p:cBhvr>
                                      <p:to x="100000" y="80000"/>
                                    </p:animScale>
                                    <p:animScale>
                                      <p:cBhvr>
                                        <p:cTn id="104" dur="166" decel="50000">
                                          <p:stCondLst>
                                            <p:cond delay="1338"/>
                                          </p:stCondLst>
                                        </p:cTn>
                                        <p:tgtEl>
                                          <p:spTgt spid="12294"/>
                                        </p:tgtEl>
                                      </p:cBhvr>
                                      <p:to x="100000" y="100000"/>
                                    </p:animScale>
                                    <p:animScale>
                                      <p:cBhvr>
                                        <p:cTn id="105" dur="26">
                                          <p:stCondLst>
                                            <p:cond delay="1642"/>
                                          </p:stCondLst>
                                        </p:cTn>
                                        <p:tgtEl>
                                          <p:spTgt spid="12294"/>
                                        </p:tgtEl>
                                      </p:cBhvr>
                                      <p:to x="100000" y="90000"/>
                                    </p:animScale>
                                    <p:animScale>
                                      <p:cBhvr>
                                        <p:cTn id="106" dur="166" decel="50000">
                                          <p:stCondLst>
                                            <p:cond delay="1668"/>
                                          </p:stCondLst>
                                        </p:cTn>
                                        <p:tgtEl>
                                          <p:spTgt spid="12294"/>
                                        </p:tgtEl>
                                      </p:cBhvr>
                                      <p:to x="100000" y="100000"/>
                                    </p:animScale>
                                    <p:animScale>
                                      <p:cBhvr>
                                        <p:cTn id="107" dur="26">
                                          <p:stCondLst>
                                            <p:cond delay="1808"/>
                                          </p:stCondLst>
                                        </p:cTn>
                                        <p:tgtEl>
                                          <p:spTgt spid="12294"/>
                                        </p:tgtEl>
                                      </p:cBhvr>
                                      <p:to x="100000" y="95000"/>
                                    </p:animScale>
                                    <p:animScale>
                                      <p:cBhvr>
                                        <p:cTn id="108" dur="166" decel="50000">
                                          <p:stCondLst>
                                            <p:cond delay="1834"/>
                                          </p:stCondLst>
                                        </p:cTn>
                                        <p:tgtEl>
                                          <p:spTgt spid="12294"/>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down)">
                                      <p:cBhvr>
                                        <p:cTn id="113" dur="580">
                                          <p:stCondLst>
                                            <p:cond delay="0"/>
                                          </p:stCondLst>
                                        </p:cTn>
                                        <p:tgtEl>
                                          <p:spTgt spid="9"/>
                                        </p:tgtEl>
                                      </p:cBhvr>
                                    </p:animEffect>
                                    <p:anim calcmode="lin" valueType="num">
                                      <p:cBhvr>
                                        <p:cTn id="1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9" dur="26">
                                          <p:stCondLst>
                                            <p:cond delay="650"/>
                                          </p:stCondLst>
                                        </p:cTn>
                                        <p:tgtEl>
                                          <p:spTgt spid="9"/>
                                        </p:tgtEl>
                                      </p:cBhvr>
                                      <p:to x="100000" y="60000"/>
                                    </p:animScale>
                                    <p:animScale>
                                      <p:cBhvr>
                                        <p:cTn id="120" dur="166" decel="50000">
                                          <p:stCondLst>
                                            <p:cond delay="676"/>
                                          </p:stCondLst>
                                        </p:cTn>
                                        <p:tgtEl>
                                          <p:spTgt spid="9"/>
                                        </p:tgtEl>
                                      </p:cBhvr>
                                      <p:to x="100000" y="100000"/>
                                    </p:animScale>
                                    <p:animScale>
                                      <p:cBhvr>
                                        <p:cTn id="121" dur="26">
                                          <p:stCondLst>
                                            <p:cond delay="1312"/>
                                          </p:stCondLst>
                                        </p:cTn>
                                        <p:tgtEl>
                                          <p:spTgt spid="9"/>
                                        </p:tgtEl>
                                      </p:cBhvr>
                                      <p:to x="100000" y="80000"/>
                                    </p:animScale>
                                    <p:animScale>
                                      <p:cBhvr>
                                        <p:cTn id="122" dur="166" decel="50000">
                                          <p:stCondLst>
                                            <p:cond delay="1338"/>
                                          </p:stCondLst>
                                        </p:cTn>
                                        <p:tgtEl>
                                          <p:spTgt spid="9"/>
                                        </p:tgtEl>
                                      </p:cBhvr>
                                      <p:to x="100000" y="100000"/>
                                    </p:animScale>
                                    <p:animScale>
                                      <p:cBhvr>
                                        <p:cTn id="123" dur="26">
                                          <p:stCondLst>
                                            <p:cond delay="1642"/>
                                          </p:stCondLst>
                                        </p:cTn>
                                        <p:tgtEl>
                                          <p:spTgt spid="9"/>
                                        </p:tgtEl>
                                      </p:cBhvr>
                                      <p:to x="100000" y="90000"/>
                                    </p:animScale>
                                    <p:animScale>
                                      <p:cBhvr>
                                        <p:cTn id="124" dur="166" decel="50000">
                                          <p:stCondLst>
                                            <p:cond delay="1668"/>
                                          </p:stCondLst>
                                        </p:cTn>
                                        <p:tgtEl>
                                          <p:spTgt spid="9"/>
                                        </p:tgtEl>
                                      </p:cBhvr>
                                      <p:to x="100000" y="100000"/>
                                    </p:animScale>
                                    <p:animScale>
                                      <p:cBhvr>
                                        <p:cTn id="125" dur="26">
                                          <p:stCondLst>
                                            <p:cond delay="1808"/>
                                          </p:stCondLst>
                                        </p:cTn>
                                        <p:tgtEl>
                                          <p:spTgt spid="9"/>
                                        </p:tgtEl>
                                      </p:cBhvr>
                                      <p:to x="100000" y="95000"/>
                                    </p:animScale>
                                    <p:animScale>
                                      <p:cBhvr>
                                        <p:cTn id="126" dur="166" decel="50000">
                                          <p:stCondLst>
                                            <p:cond delay="1834"/>
                                          </p:stCondLst>
                                        </p:cTn>
                                        <p:tgtEl>
                                          <p:spTgt spid="9"/>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12292"/>
                                        </p:tgtEl>
                                        <p:attrNameLst>
                                          <p:attrName>style.visibility</p:attrName>
                                        </p:attrNameLst>
                                      </p:cBhvr>
                                      <p:to>
                                        <p:strVal val="visible"/>
                                      </p:to>
                                    </p:set>
                                    <p:animEffect transition="in" filter="wipe(down)">
                                      <p:cBhvr>
                                        <p:cTn id="129" dur="580">
                                          <p:stCondLst>
                                            <p:cond delay="0"/>
                                          </p:stCondLst>
                                        </p:cTn>
                                        <p:tgtEl>
                                          <p:spTgt spid="12292"/>
                                        </p:tgtEl>
                                      </p:cBhvr>
                                    </p:animEffect>
                                    <p:anim calcmode="lin" valueType="num">
                                      <p:cBhvr>
                                        <p:cTn id="130"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5" dur="26">
                                          <p:stCondLst>
                                            <p:cond delay="650"/>
                                          </p:stCondLst>
                                        </p:cTn>
                                        <p:tgtEl>
                                          <p:spTgt spid="12292"/>
                                        </p:tgtEl>
                                      </p:cBhvr>
                                      <p:to x="100000" y="60000"/>
                                    </p:animScale>
                                    <p:animScale>
                                      <p:cBhvr>
                                        <p:cTn id="136" dur="166" decel="50000">
                                          <p:stCondLst>
                                            <p:cond delay="676"/>
                                          </p:stCondLst>
                                        </p:cTn>
                                        <p:tgtEl>
                                          <p:spTgt spid="12292"/>
                                        </p:tgtEl>
                                      </p:cBhvr>
                                      <p:to x="100000" y="100000"/>
                                    </p:animScale>
                                    <p:animScale>
                                      <p:cBhvr>
                                        <p:cTn id="137" dur="26">
                                          <p:stCondLst>
                                            <p:cond delay="1312"/>
                                          </p:stCondLst>
                                        </p:cTn>
                                        <p:tgtEl>
                                          <p:spTgt spid="12292"/>
                                        </p:tgtEl>
                                      </p:cBhvr>
                                      <p:to x="100000" y="80000"/>
                                    </p:animScale>
                                    <p:animScale>
                                      <p:cBhvr>
                                        <p:cTn id="138" dur="166" decel="50000">
                                          <p:stCondLst>
                                            <p:cond delay="1338"/>
                                          </p:stCondLst>
                                        </p:cTn>
                                        <p:tgtEl>
                                          <p:spTgt spid="12292"/>
                                        </p:tgtEl>
                                      </p:cBhvr>
                                      <p:to x="100000" y="100000"/>
                                    </p:animScale>
                                    <p:animScale>
                                      <p:cBhvr>
                                        <p:cTn id="139" dur="26">
                                          <p:stCondLst>
                                            <p:cond delay="1642"/>
                                          </p:stCondLst>
                                        </p:cTn>
                                        <p:tgtEl>
                                          <p:spTgt spid="12292"/>
                                        </p:tgtEl>
                                      </p:cBhvr>
                                      <p:to x="100000" y="90000"/>
                                    </p:animScale>
                                    <p:animScale>
                                      <p:cBhvr>
                                        <p:cTn id="140" dur="166" decel="50000">
                                          <p:stCondLst>
                                            <p:cond delay="1668"/>
                                          </p:stCondLst>
                                        </p:cTn>
                                        <p:tgtEl>
                                          <p:spTgt spid="12292"/>
                                        </p:tgtEl>
                                      </p:cBhvr>
                                      <p:to x="100000" y="100000"/>
                                    </p:animScale>
                                    <p:animScale>
                                      <p:cBhvr>
                                        <p:cTn id="141" dur="26">
                                          <p:stCondLst>
                                            <p:cond delay="1808"/>
                                          </p:stCondLst>
                                        </p:cTn>
                                        <p:tgtEl>
                                          <p:spTgt spid="12292"/>
                                        </p:tgtEl>
                                      </p:cBhvr>
                                      <p:to x="100000" y="95000"/>
                                    </p:animScale>
                                    <p:animScale>
                                      <p:cBhvr>
                                        <p:cTn id="142" dur="166" decel="50000">
                                          <p:stCondLst>
                                            <p:cond delay="1834"/>
                                          </p:stCondLst>
                                        </p:cTn>
                                        <p:tgtEl>
                                          <p:spTgt spid="12292"/>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8"/>
                                        </p:tgtEl>
                                        <p:attrNameLst>
                                          <p:attrName>style.visibility</p:attrName>
                                        </p:attrNameLst>
                                      </p:cBhvr>
                                      <p:to>
                                        <p:strVal val="visible"/>
                                      </p:to>
                                    </p:set>
                                    <p:animEffect transition="in" filter="wipe(down)">
                                      <p:cBhvr>
                                        <p:cTn id="147" dur="580">
                                          <p:stCondLst>
                                            <p:cond delay="0"/>
                                          </p:stCondLst>
                                        </p:cTn>
                                        <p:tgtEl>
                                          <p:spTgt spid="8"/>
                                        </p:tgtEl>
                                      </p:cBhvr>
                                    </p:animEffect>
                                    <p:anim calcmode="lin" valueType="num">
                                      <p:cBhvr>
                                        <p:cTn id="1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3" dur="26">
                                          <p:stCondLst>
                                            <p:cond delay="650"/>
                                          </p:stCondLst>
                                        </p:cTn>
                                        <p:tgtEl>
                                          <p:spTgt spid="8"/>
                                        </p:tgtEl>
                                      </p:cBhvr>
                                      <p:to x="100000" y="60000"/>
                                    </p:animScale>
                                    <p:animScale>
                                      <p:cBhvr>
                                        <p:cTn id="154" dur="166" decel="50000">
                                          <p:stCondLst>
                                            <p:cond delay="676"/>
                                          </p:stCondLst>
                                        </p:cTn>
                                        <p:tgtEl>
                                          <p:spTgt spid="8"/>
                                        </p:tgtEl>
                                      </p:cBhvr>
                                      <p:to x="100000" y="100000"/>
                                    </p:animScale>
                                    <p:animScale>
                                      <p:cBhvr>
                                        <p:cTn id="155" dur="26">
                                          <p:stCondLst>
                                            <p:cond delay="1312"/>
                                          </p:stCondLst>
                                        </p:cTn>
                                        <p:tgtEl>
                                          <p:spTgt spid="8"/>
                                        </p:tgtEl>
                                      </p:cBhvr>
                                      <p:to x="100000" y="80000"/>
                                    </p:animScale>
                                    <p:animScale>
                                      <p:cBhvr>
                                        <p:cTn id="156" dur="166" decel="50000">
                                          <p:stCondLst>
                                            <p:cond delay="1338"/>
                                          </p:stCondLst>
                                        </p:cTn>
                                        <p:tgtEl>
                                          <p:spTgt spid="8"/>
                                        </p:tgtEl>
                                      </p:cBhvr>
                                      <p:to x="100000" y="100000"/>
                                    </p:animScale>
                                    <p:animScale>
                                      <p:cBhvr>
                                        <p:cTn id="157" dur="26">
                                          <p:stCondLst>
                                            <p:cond delay="1642"/>
                                          </p:stCondLst>
                                        </p:cTn>
                                        <p:tgtEl>
                                          <p:spTgt spid="8"/>
                                        </p:tgtEl>
                                      </p:cBhvr>
                                      <p:to x="100000" y="90000"/>
                                    </p:animScale>
                                    <p:animScale>
                                      <p:cBhvr>
                                        <p:cTn id="158" dur="166" decel="50000">
                                          <p:stCondLst>
                                            <p:cond delay="1668"/>
                                          </p:stCondLst>
                                        </p:cTn>
                                        <p:tgtEl>
                                          <p:spTgt spid="8"/>
                                        </p:tgtEl>
                                      </p:cBhvr>
                                      <p:to x="100000" y="100000"/>
                                    </p:animScale>
                                    <p:animScale>
                                      <p:cBhvr>
                                        <p:cTn id="159" dur="26">
                                          <p:stCondLst>
                                            <p:cond delay="1808"/>
                                          </p:stCondLst>
                                        </p:cTn>
                                        <p:tgtEl>
                                          <p:spTgt spid="8"/>
                                        </p:tgtEl>
                                      </p:cBhvr>
                                      <p:to x="100000" y="95000"/>
                                    </p:animScale>
                                    <p:animScale>
                                      <p:cBhvr>
                                        <p:cTn id="160" dur="166" decel="50000">
                                          <p:stCondLst>
                                            <p:cond delay="1834"/>
                                          </p:stCondLst>
                                        </p:cTn>
                                        <p:tgtEl>
                                          <p:spTgt spid="8"/>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12293"/>
                                        </p:tgtEl>
                                        <p:attrNameLst>
                                          <p:attrName>style.visibility</p:attrName>
                                        </p:attrNameLst>
                                      </p:cBhvr>
                                      <p:to>
                                        <p:strVal val="visible"/>
                                      </p:to>
                                    </p:set>
                                    <p:animEffect transition="in" filter="wipe(down)">
                                      <p:cBhvr>
                                        <p:cTn id="163" dur="580">
                                          <p:stCondLst>
                                            <p:cond delay="0"/>
                                          </p:stCondLst>
                                        </p:cTn>
                                        <p:tgtEl>
                                          <p:spTgt spid="12293"/>
                                        </p:tgtEl>
                                      </p:cBhvr>
                                    </p:animEffect>
                                    <p:anim calcmode="lin" valueType="num">
                                      <p:cBhvr>
                                        <p:cTn id="164"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169" dur="26">
                                          <p:stCondLst>
                                            <p:cond delay="650"/>
                                          </p:stCondLst>
                                        </p:cTn>
                                        <p:tgtEl>
                                          <p:spTgt spid="12293"/>
                                        </p:tgtEl>
                                      </p:cBhvr>
                                      <p:to x="100000" y="60000"/>
                                    </p:animScale>
                                    <p:animScale>
                                      <p:cBhvr>
                                        <p:cTn id="170" dur="166" decel="50000">
                                          <p:stCondLst>
                                            <p:cond delay="676"/>
                                          </p:stCondLst>
                                        </p:cTn>
                                        <p:tgtEl>
                                          <p:spTgt spid="12293"/>
                                        </p:tgtEl>
                                      </p:cBhvr>
                                      <p:to x="100000" y="100000"/>
                                    </p:animScale>
                                    <p:animScale>
                                      <p:cBhvr>
                                        <p:cTn id="171" dur="26">
                                          <p:stCondLst>
                                            <p:cond delay="1312"/>
                                          </p:stCondLst>
                                        </p:cTn>
                                        <p:tgtEl>
                                          <p:spTgt spid="12293"/>
                                        </p:tgtEl>
                                      </p:cBhvr>
                                      <p:to x="100000" y="80000"/>
                                    </p:animScale>
                                    <p:animScale>
                                      <p:cBhvr>
                                        <p:cTn id="172" dur="166" decel="50000">
                                          <p:stCondLst>
                                            <p:cond delay="1338"/>
                                          </p:stCondLst>
                                        </p:cTn>
                                        <p:tgtEl>
                                          <p:spTgt spid="12293"/>
                                        </p:tgtEl>
                                      </p:cBhvr>
                                      <p:to x="100000" y="100000"/>
                                    </p:animScale>
                                    <p:animScale>
                                      <p:cBhvr>
                                        <p:cTn id="173" dur="26">
                                          <p:stCondLst>
                                            <p:cond delay="1642"/>
                                          </p:stCondLst>
                                        </p:cTn>
                                        <p:tgtEl>
                                          <p:spTgt spid="12293"/>
                                        </p:tgtEl>
                                      </p:cBhvr>
                                      <p:to x="100000" y="90000"/>
                                    </p:animScale>
                                    <p:animScale>
                                      <p:cBhvr>
                                        <p:cTn id="174" dur="166" decel="50000">
                                          <p:stCondLst>
                                            <p:cond delay="1668"/>
                                          </p:stCondLst>
                                        </p:cTn>
                                        <p:tgtEl>
                                          <p:spTgt spid="12293"/>
                                        </p:tgtEl>
                                      </p:cBhvr>
                                      <p:to x="100000" y="100000"/>
                                    </p:animScale>
                                    <p:animScale>
                                      <p:cBhvr>
                                        <p:cTn id="175" dur="26">
                                          <p:stCondLst>
                                            <p:cond delay="1808"/>
                                          </p:stCondLst>
                                        </p:cTn>
                                        <p:tgtEl>
                                          <p:spTgt spid="12293"/>
                                        </p:tgtEl>
                                      </p:cBhvr>
                                      <p:to x="100000" y="95000"/>
                                    </p:animScale>
                                    <p:animScale>
                                      <p:cBhvr>
                                        <p:cTn id="176" dur="166" decel="50000">
                                          <p:stCondLst>
                                            <p:cond delay="1834"/>
                                          </p:stCondLst>
                                        </p:cTn>
                                        <p:tgtEl>
                                          <p:spTgt spid="122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925" y="1195929"/>
            <a:ext cx="11236271" cy="646331"/>
          </a:xfrm>
          <a:prstGeom prst="rect">
            <a:avLst/>
          </a:prstGeom>
        </p:spPr>
        <p:txBody>
          <a:bodyPr wrap="square">
            <a:spAutoFit/>
          </a:bodyPr>
          <a:lstStyle/>
          <a:p>
            <a:pPr algn="ctr" defTabSz="868818"/>
            <a:r>
              <a:rPr lang="fr-FR" dirty="0">
                <a:solidFill>
                  <a:prstClr val="black"/>
                </a:solidFill>
                <a:latin typeface="Comic Sans MS" panose="030F0702030302020204" pitchFamily="66" charset="0"/>
              </a:rPr>
              <a:t>Parmi les agrosystèmes, on différencie les agrosystèmes de type </a:t>
            </a:r>
            <a:r>
              <a:rPr lang="fr-FR" b="1" dirty="0">
                <a:solidFill>
                  <a:srgbClr val="CC0099"/>
                </a:solidFill>
                <a:latin typeface="Comic Sans MS" panose="030F0702030302020204" pitchFamily="66" charset="0"/>
              </a:rPr>
              <a:t>culture </a:t>
            </a:r>
            <a:r>
              <a:rPr lang="fr-FR" dirty="0">
                <a:solidFill>
                  <a:prstClr val="black"/>
                </a:solidFill>
                <a:latin typeface="Comic Sans MS" panose="030F0702030302020204" pitchFamily="66" charset="0"/>
              </a:rPr>
              <a:t>aux agrosystèmes de type </a:t>
            </a:r>
            <a:r>
              <a:rPr lang="fr-FR" b="1" dirty="0">
                <a:solidFill>
                  <a:srgbClr val="CC0099"/>
                </a:solidFill>
                <a:latin typeface="Comic Sans MS" panose="030F0702030302020204" pitchFamily="66" charset="0"/>
              </a:rPr>
              <a:t>élevage</a:t>
            </a:r>
            <a:r>
              <a:rPr lang="fr-FR" dirty="0">
                <a:solidFill>
                  <a:prstClr val="black"/>
                </a:solidFill>
                <a:latin typeface="Comic Sans MS" panose="030F0702030302020204" pitchFamily="66" charset="0"/>
              </a:rPr>
              <a:t>:</a:t>
            </a:r>
          </a:p>
        </p:txBody>
      </p:sp>
      <p:sp>
        <p:nvSpPr>
          <p:cNvPr id="5" name="Rectangle 4"/>
          <p:cNvSpPr/>
          <p:nvPr/>
        </p:nvSpPr>
        <p:spPr>
          <a:xfrm>
            <a:off x="4952097" y="517553"/>
            <a:ext cx="2287806" cy="369332"/>
          </a:xfrm>
          <a:prstGeom prst="rect">
            <a:avLst/>
          </a:prstGeom>
          <a:solidFill>
            <a:schemeClr val="accent1">
              <a:lumMod val="60000"/>
              <a:lumOff val="40000"/>
            </a:schemeClr>
          </a:solidFill>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wrap="none">
            <a:spAutoFit/>
          </a:bodyPr>
          <a:lstStyle/>
          <a:p>
            <a:pPr defTabSz="868818"/>
            <a:r>
              <a:rPr lang="fr-FR" b="1" dirty="0">
                <a:solidFill>
                  <a:prstClr val="black"/>
                </a:solidFill>
                <a:latin typeface="Comic Sans MS" panose="030F0702030302020204" pitchFamily="66" charset="0"/>
              </a:rPr>
              <a:t>Production agricole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159" y="2552237"/>
            <a:ext cx="3156090" cy="261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317" y="2552237"/>
            <a:ext cx="2632888" cy="19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vers le bas 5"/>
          <p:cNvSpPr/>
          <p:nvPr/>
        </p:nvSpPr>
        <p:spPr>
          <a:xfrm rot="1839478">
            <a:off x="5393377" y="1692012"/>
            <a:ext cx="354148" cy="827784"/>
          </a:xfrm>
          <a:prstGeom prst="down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8818"/>
            <a:endParaRPr lang="fr-FR" sz="1710">
              <a:solidFill>
                <a:prstClr val="white"/>
              </a:solidFill>
              <a:latin typeface="Comic Sans MS"/>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03999">
            <a:off x="8374927" y="1407765"/>
            <a:ext cx="738794" cy="110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95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wipe(down)">
                                      <p:cBhvr>
                                        <p:cTn id="11" dur="500"/>
                                        <p:tgtEl>
                                          <p:spTgt spid="13314"/>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circle(in)">
                                      <p:cBhvr>
                                        <p:cTn id="15" dur="2000"/>
                                        <p:tgtEl>
                                          <p:spTgt spid="13316"/>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3315"/>
                                        </p:tgtEl>
                                        <p:attrNameLst>
                                          <p:attrName>style.visibility</p:attrName>
                                        </p:attrNameLst>
                                      </p:cBhvr>
                                      <p:to>
                                        <p:strVal val="visible"/>
                                      </p:to>
                                    </p:set>
                                    <p:animEffect transition="in" filter="barn(inVertical)">
                                      <p:cBhvr>
                                        <p:cTn id="19"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ersonnalisé 1">
      <a:majorFont>
        <a:latin typeface="Comic Sans MS"/>
        <a:ea typeface=""/>
        <a:cs typeface=""/>
      </a:majorFont>
      <a:minorFont>
        <a:latin typeface="Comic Sans MS"/>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1497</Words>
  <Application>Microsoft Office PowerPoint</Application>
  <PresentationFormat>Widescreen</PresentationFormat>
  <Paragraphs>114</Paragraphs>
  <Slides>24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Bradley Hand ITC</vt:lpstr>
      <vt:lpstr>Calibri</vt:lpstr>
      <vt:lpstr>Calibri Light</vt:lpstr>
      <vt:lpstr>Comic Sans MS</vt:lpstr>
      <vt:lpstr>Script MT Bold</vt:lpstr>
      <vt:lpstr>Symbol</vt:lpstr>
      <vt:lpstr>Times New Roman</vt:lpstr>
      <vt:lpstr>Verdana</vt:lpstr>
      <vt:lpstr>Wingdings</vt:lpstr>
      <vt:lpstr>Wingdings 2</vt:lpstr>
      <vt:lpstr>Office Theme</vt:lpstr>
      <vt:lpstr>Solstice</vt:lpstr>
      <vt:lpstr>PowerPoint Presentation</vt:lpstr>
      <vt:lpstr>PowerPoint Presentation</vt:lpstr>
      <vt:lpstr>La production agricole doit fournir les aliments nécessaires à un nombre croissant d’êtres humains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dc:creator>
  <cp:lastModifiedBy>STS</cp:lastModifiedBy>
  <cp:revision>4</cp:revision>
  <dcterms:created xsi:type="dcterms:W3CDTF">2024-04-24T15:47:47Z</dcterms:created>
  <dcterms:modified xsi:type="dcterms:W3CDTF">2024-04-24T16:04:48Z</dcterms:modified>
</cp:coreProperties>
</file>