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96" r:id="rId4"/>
    <p:sldId id="397" r:id="rId5"/>
    <p:sldId id="438" r:id="rId6"/>
    <p:sldId id="439" r:id="rId7"/>
    <p:sldId id="398" r:id="rId8"/>
    <p:sldId id="440" r:id="rId9"/>
    <p:sldId id="399" r:id="rId10"/>
    <p:sldId id="44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3-26T15:19:03.876" idx="1">
    <p:pos x="526" y="1978"/>
    <p:text>Le technico-commercial conseille et propose des solutions adaptées auprès des entreprises</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4F07E-B943-CACC-1928-B149067320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2978DC-5317-9D60-EBF1-2C2A5EB0B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6F8820-2F1C-492D-5037-2488BF40DAE3}"/>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CC17DF17-9D20-2D55-A869-EF6A81CE8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32732-19CA-8917-9603-6EB5AF2AEB1A}"/>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314113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D2CE7-0588-BA13-C1BA-68D7C2651D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91363F-7A52-3D78-0E55-F0D11F1639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CD508-1FFE-E981-5BC9-12D8B3C8E4FD}"/>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12D56ACE-D1B6-1126-44B1-7C5024F8A8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F5E6CC-DAED-4E8D-D6A1-777102A9B50F}"/>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2441207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300396-1ACB-2A7C-1B1E-6B28EE7A15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1CB67E-C068-8F7E-802B-D79AAC81A3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DD99C6-AFB2-6E9B-B8E0-79BE53483117}"/>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89324401-2CAA-FF1E-972E-11F4227ED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EDD7E-D573-FEF2-2966-9CFB1637D534}"/>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590464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1" y="359898"/>
            <a:ext cx="9875520" cy="1472184"/>
          </a:xfrm>
        </p:spPr>
        <p:txBody>
          <a:bodyPr anchor="b"/>
          <a:lstStyle>
            <a:lvl1pPr algn="l">
              <a:defRPr/>
            </a:lvl1pPr>
            <a:extLst/>
          </a:lstStyle>
          <a:p>
            <a:r>
              <a:rPr kumimoji="0" lang="fr-FR"/>
              <a:t>Modifiez le style du titre</a:t>
            </a:r>
            <a:endParaRPr kumimoji="0" lang="en-US"/>
          </a:p>
        </p:txBody>
      </p:sp>
      <p:sp>
        <p:nvSpPr>
          <p:cNvPr id="22" name="Sous-titre 21"/>
          <p:cNvSpPr>
            <a:spLocks noGrp="1"/>
          </p:cNvSpPr>
          <p:nvPr>
            <p:ph type="subTitle" idx="1"/>
          </p:nvPr>
        </p:nvSpPr>
        <p:spPr>
          <a:xfrm>
            <a:off x="1910081" y="1850064"/>
            <a:ext cx="9875520" cy="1752600"/>
          </a:xfrm>
        </p:spPr>
        <p:txBody>
          <a:bodyPr tIns="0"/>
          <a:lstStyle>
            <a:lvl1pPr marL="16865" indent="0" algn="l">
              <a:buNone/>
              <a:defRPr sz="1598">
                <a:solidFill>
                  <a:schemeClr val="tx2">
                    <a:shade val="30000"/>
                    <a:satMod val="150000"/>
                  </a:schemeClr>
                </a:solidFill>
              </a:defRPr>
            </a:lvl1pPr>
            <a:lvl2pPr marL="281087" indent="0" algn="ctr">
              <a:buNone/>
            </a:lvl2pPr>
            <a:lvl3pPr marL="562172" indent="0" algn="ctr">
              <a:buNone/>
            </a:lvl3pPr>
            <a:lvl4pPr marL="843257" indent="0" algn="ctr">
              <a:buNone/>
            </a:lvl4pPr>
            <a:lvl5pPr marL="1124344" indent="0" algn="ctr">
              <a:buNone/>
            </a:lvl5pPr>
            <a:lvl6pPr marL="1405430" indent="0" algn="ctr">
              <a:buNone/>
            </a:lvl6pPr>
            <a:lvl7pPr marL="1686516" indent="0" algn="ctr">
              <a:buNone/>
            </a:lvl7pPr>
            <a:lvl8pPr marL="1967602" indent="0" algn="ctr">
              <a:buNone/>
            </a:lvl8pPr>
            <a:lvl9pPr marL="2248688" indent="0" algn="ctr">
              <a:buNone/>
            </a:lvl9pPr>
            <a:extLst/>
          </a:lstStyle>
          <a:p>
            <a:r>
              <a:rPr kumimoji="0" lang="fr-FR"/>
              <a:t>Modifiez le style des sous-titres du masque</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24/04/2024</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F6068A72-EF22-459A-B00B-67CEB99AB1DF}" type="slidenum">
              <a:rPr lang="fr-FR" smtClean="0"/>
              <a:t>‹#›</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1542903" y="1345017"/>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2477917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101506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4"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Titre 1"/>
          <p:cNvSpPr>
            <a:spLocks noGrp="1"/>
          </p:cNvSpPr>
          <p:nvPr>
            <p:ph type="title"/>
          </p:nvPr>
        </p:nvSpPr>
        <p:spPr>
          <a:xfrm>
            <a:off x="3437856" y="2600325"/>
            <a:ext cx="8534401" cy="2286000"/>
          </a:xfrm>
        </p:spPr>
        <p:txBody>
          <a:bodyPr anchor="t"/>
          <a:lstStyle>
            <a:lvl1pPr algn="l">
              <a:lnSpc>
                <a:spcPts val="2767"/>
              </a:lnSpc>
              <a:buNone/>
              <a:defRPr sz="2459" b="1" cap="all"/>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3437856" y="1066800"/>
            <a:ext cx="8534401" cy="1509712"/>
          </a:xfrm>
        </p:spPr>
        <p:txBody>
          <a:bodyPr anchor="b"/>
          <a:lstStyle>
            <a:lvl1pPr marL="11243" indent="0">
              <a:lnSpc>
                <a:spcPts val="1414"/>
              </a:lnSpc>
              <a:spcBef>
                <a:spcPts val="0"/>
              </a:spcBef>
              <a:buNone/>
              <a:defRPr sz="1230">
                <a:solidFill>
                  <a:schemeClr val="tx2">
                    <a:shade val="30000"/>
                    <a:satMod val="150000"/>
                  </a:schemeClr>
                </a:solidFill>
              </a:defRPr>
            </a:lvl1pPr>
            <a:lvl2pPr>
              <a:buNone/>
              <a:defRPr sz="1107">
                <a:solidFill>
                  <a:schemeClr val="tx1">
                    <a:tint val="75000"/>
                  </a:schemeClr>
                </a:solidFill>
              </a:defRPr>
            </a:lvl2pPr>
            <a:lvl3pPr>
              <a:buNone/>
              <a:defRPr sz="984">
                <a:solidFill>
                  <a:schemeClr val="tx1">
                    <a:tint val="75000"/>
                  </a:schemeClr>
                </a:solidFill>
              </a:defRPr>
            </a:lvl3pPr>
            <a:lvl4pPr>
              <a:buNone/>
              <a:defRPr sz="861">
                <a:solidFill>
                  <a:schemeClr val="tx1">
                    <a:tint val="75000"/>
                  </a:schemeClr>
                </a:solidFill>
              </a:defRPr>
            </a:lvl4pPr>
            <a:lvl5pPr>
              <a:buNone/>
              <a:defRPr sz="861">
                <a:solidFill>
                  <a:schemeClr val="tx1">
                    <a:tint val="75000"/>
                  </a:schemeClr>
                </a:solidFill>
              </a:defRPr>
            </a:lvl5pPr>
            <a:extLst/>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p:txBody>
          <a:bodyPr/>
          <a:lstStyle/>
          <a:p>
            <a:fld id="{0F369DCB-3E24-487B-A629-2893694994AA}" type="datetimeFigureOut">
              <a:rPr lang="fr-FR" smtClean="0"/>
              <a:t>24/04/2024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
        <p:nvSpPr>
          <p:cNvPr id="10" name="Rectangle 9"/>
          <p:cNvSpPr/>
          <p:nvPr/>
        </p:nvSpPr>
        <p:spPr bwMode="invGray">
          <a:xfrm>
            <a:off x="3048001"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896429"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3210754"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797071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lstStyle/>
          <a:p>
            <a:r>
              <a:rPr kumimoji="0" lang="fr-FR"/>
              <a:t>Modifiez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40964004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7"/>
            <a:ext cx="10972801" cy="1143000"/>
          </a:xfrm>
        </p:spPr>
        <p:txBody>
          <a:bodyPr anchor="ctr"/>
          <a:lstStyle>
            <a:lvl1pPr algn="ctr">
              <a:defRPr sz="2767" b="1" cap="none" baseline="0"/>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609601"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5" name="Espace réservé du contenu 4"/>
          <p:cNvSpPr>
            <a:spLocks noGrp="1"/>
          </p:cNvSpPr>
          <p:nvPr>
            <p:ph sz="quarter" idx="2"/>
          </p:nvPr>
        </p:nvSpPr>
        <p:spPr>
          <a:xfrm>
            <a:off x="609601"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6217920"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24/04/2024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76099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nchor="ctr"/>
          <a:lstStyle/>
          <a:p>
            <a:r>
              <a:rPr kumimoji="0" lang="fr-FR"/>
              <a:t>Modifiez le style du titre</a:t>
            </a:r>
            <a:endParaRPr kumimoji="0" lang="en-US"/>
          </a:p>
        </p:txBody>
      </p:sp>
      <p:sp>
        <p:nvSpPr>
          <p:cNvPr id="3" name="Espace réservé de la date 2"/>
          <p:cNvSpPr>
            <a:spLocks noGrp="1"/>
          </p:cNvSpPr>
          <p:nvPr>
            <p:ph type="dt" sz="half" idx="10"/>
          </p:nvPr>
        </p:nvSpPr>
        <p:spPr/>
        <p:txBody>
          <a:bodyPr/>
          <a:lstStyle/>
          <a:p>
            <a:fld id="{0F369DCB-3E24-487B-A629-2893694994AA}" type="datetimeFigureOut">
              <a:rPr lang="fr-FR" smtClean="0"/>
              <a:t>24/04/2024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12218972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3" y="0"/>
            <a:ext cx="108386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Espace réservé de la date 1"/>
          <p:cNvSpPr>
            <a:spLocks noGrp="1"/>
          </p:cNvSpPr>
          <p:nvPr>
            <p:ph type="dt" sz="half" idx="10"/>
          </p:nvPr>
        </p:nvSpPr>
        <p:spPr/>
        <p:txBody>
          <a:bodyPr/>
          <a:lstStyle/>
          <a:p>
            <a:fld id="{0F369DCB-3E24-487B-A629-2893694994AA}" type="datetimeFigureOut">
              <a:rPr lang="fr-FR" smtClean="0"/>
              <a:t>24/04/2024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068A72-EF22-459A-B00B-67CEB99AB1DF}" type="slidenum">
              <a:rPr lang="fr-FR" smtClean="0"/>
              <a:t>‹#›</a:t>
            </a:fld>
            <a:endParaRPr lang="fr-FR"/>
          </a:p>
        </p:txBody>
      </p:sp>
      <p:sp>
        <p:nvSpPr>
          <p:cNvPr id="6" name="Rectangle 5"/>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38868349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16778"/>
            <a:ext cx="5080001" cy="1162050"/>
          </a:xfrm>
          <a:ln>
            <a:noFill/>
          </a:ln>
        </p:spPr>
        <p:txBody>
          <a:bodyPr anchor="b"/>
          <a:lstStyle>
            <a:lvl1pPr algn="l">
              <a:lnSpc>
                <a:spcPts val="1230"/>
              </a:lnSpc>
              <a:buNone/>
              <a:defRPr sz="1353" b="1" cap="all" baseline="0"/>
            </a:lvl1pPr>
            <a:extLst/>
          </a:lstStyle>
          <a:p>
            <a:r>
              <a:rPr kumimoji="0" lang="fr-FR"/>
              <a:t>Modifiez le style du titre</a:t>
            </a:r>
            <a:endParaRPr kumimoji="0" lang="en-US"/>
          </a:p>
        </p:txBody>
      </p:sp>
      <p:sp>
        <p:nvSpPr>
          <p:cNvPr id="3" name="Espace réservé du texte 2"/>
          <p:cNvSpPr>
            <a:spLocks noGrp="1"/>
          </p:cNvSpPr>
          <p:nvPr>
            <p:ph type="body" idx="2"/>
          </p:nvPr>
        </p:nvSpPr>
        <p:spPr>
          <a:xfrm>
            <a:off x="609601" y="1406964"/>
            <a:ext cx="5080001" cy="698500"/>
          </a:xfrm>
        </p:spPr>
        <p:txBody>
          <a:bodyPr/>
          <a:lstStyle>
            <a:lvl1pPr marL="28109" indent="0">
              <a:lnSpc>
                <a:spcPct val="100000"/>
              </a:lnSpc>
              <a:spcBef>
                <a:spcPts val="0"/>
              </a:spcBef>
              <a:buNone/>
              <a:defRPr sz="861"/>
            </a:lvl1pPr>
            <a:lvl2pPr>
              <a:buNone/>
              <a:defRPr sz="738"/>
            </a:lvl2pPr>
            <a:lvl3pPr>
              <a:buNone/>
              <a:defRPr sz="615"/>
            </a:lvl3pPr>
            <a:lvl4pPr>
              <a:buNone/>
              <a:defRPr sz="553"/>
            </a:lvl4pPr>
            <a:lvl5pPr>
              <a:buNone/>
              <a:defRPr sz="553"/>
            </a:lvl5pPr>
            <a:extLst/>
          </a:lstStyle>
          <a:p>
            <a:pPr lvl="0" eaLnBrk="1" latinLnBrk="0" hangingPunct="1"/>
            <a:r>
              <a:rPr kumimoji="0" lang="fr-FR"/>
              <a:t>Modifiez les styles du texte du masque</a:t>
            </a:r>
          </a:p>
        </p:txBody>
      </p:sp>
      <p:sp>
        <p:nvSpPr>
          <p:cNvPr id="4" name="Espace réservé du contenu 3"/>
          <p:cNvSpPr>
            <a:spLocks noGrp="1"/>
          </p:cNvSpPr>
          <p:nvPr>
            <p:ph sz="half" idx="1"/>
          </p:nvPr>
        </p:nvSpPr>
        <p:spPr>
          <a:xfrm>
            <a:off x="609600" y="2133604"/>
            <a:ext cx="10871200" cy="3992563"/>
          </a:xfrm>
        </p:spPr>
        <p:txBody>
          <a:bodyPr/>
          <a:lstStyle>
            <a:lvl1pPr>
              <a:defRPr sz="1967"/>
            </a:lvl1pPr>
            <a:lvl2pPr>
              <a:defRPr sz="1721"/>
            </a:lvl2pPr>
            <a:lvl3pPr>
              <a:defRPr sz="1476"/>
            </a:lvl3pPr>
            <a:lvl4pPr>
              <a:defRPr sz="1230"/>
            </a:lvl4pPr>
            <a:lvl5pPr>
              <a:defRPr sz="123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807984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D8BFE-0C0D-FF2E-91B4-9106B4B4D9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F8D54-4ABF-2602-BD4B-80F98A6255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F242B2-6ED5-67B7-D7BB-DCA0FD77DF3C}"/>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F92CE893-7BCB-AA28-53AA-0F2AC69C1B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FC7BD-4FB4-D02D-B054-C068782D83AD}"/>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3669148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6" y="1066800"/>
            <a:ext cx="3657601" cy="1981200"/>
          </a:xfrm>
        </p:spPr>
        <p:txBody>
          <a:bodyPr anchor="b">
            <a:noAutofit/>
          </a:bodyPr>
          <a:lstStyle>
            <a:lvl1pPr algn="l">
              <a:buNone/>
              <a:defRPr sz="1291" b="1">
                <a:effectLst/>
              </a:defRPr>
            </a:lvl1pPr>
            <a:extLst/>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
        <p:nvSpPr>
          <p:cNvPr id="8" name="Rectangle 7"/>
          <p:cNvSpPr/>
          <p:nvPr/>
        </p:nvSpPr>
        <p:spPr>
          <a:xfrm>
            <a:off x="1016000" y="1066801"/>
            <a:ext cx="6096001"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56215" tIns="168644" rtlCol="0" anchor="t">
            <a:normAutofit/>
          </a:bodyPr>
          <a:lstStyle/>
          <a:p>
            <a:pPr marL="0" indent="-174274" algn="l" rtl="0" eaLnBrk="1" latinLnBrk="0" hangingPunct="1">
              <a:lnSpc>
                <a:spcPts val="1844"/>
              </a:lnSpc>
              <a:spcBef>
                <a:spcPts val="369"/>
              </a:spcBef>
              <a:buClr>
                <a:schemeClr val="accent1"/>
              </a:buClr>
              <a:buSzPct val="80000"/>
              <a:buFont typeface="Wingdings 2"/>
              <a:buNone/>
            </a:pPr>
            <a:endParaRPr kumimoji="0" lang="en-US" sz="1967"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7"/>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1967"/>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528970" y="954342"/>
            <a:ext cx="914401"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0" name="Organigramme : Processus 9"/>
          <p:cNvSpPr/>
          <p:nvPr/>
        </p:nvSpPr>
        <p:spPr>
          <a:xfrm rot="2103354" flipH="1">
            <a:off x="6671556" y="936787"/>
            <a:ext cx="865633"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984"/>
              </a:lnSpc>
              <a:spcBef>
                <a:spcPts val="0"/>
              </a:spcBef>
              <a:buNone/>
              <a:defRPr sz="861">
                <a:solidFill>
                  <a:srgbClr val="777777"/>
                </a:solidFill>
              </a:defRPr>
            </a:lvl1pPr>
            <a:lvl2pPr>
              <a:defRPr sz="738"/>
            </a:lvl2pPr>
            <a:lvl3pPr>
              <a:defRPr sz="615"/>
            </a:lvl3pPr>
            <a:lvl4pPr>
              <a:defRPr sz="553"/>
            </a:lvl4pPr>
            <a:lvl5pPr>
              <a:defRPr sz="553"/>
            </a:lvl5pPr>
            <a:extLst/>
          </a:lstStyle>
          <a:p>
            <a:pPr lvl="0" eaLnBrk="1" latinLnBrk="0" hangingPunct="1"/>
            <a:r>
              <a:rPr kumimoji="0" lang="fr-FR"/>
              <a:t>Modifiez les styles du texte du masque</a:t>
            </a:r>
          </a:p>
        </p:txBody>
      </p:sp>
    </p:spTree>
    <p:extLst>
      <p:ext uri="{BB962C8B-B14F-4D97-AF65-F5344CB8AC3E}">
        <p14:creationId xmlns:p14="http://schemas.microsoft.com/office/powerpoint/2010/main" val="37715026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976724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5"/>
            <a:ext cx="24384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1524001" y="274645"/>
            <a:ext cx="74168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3592995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950F8-D196-79A0-7F3C-3BAED323E4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BCBDAF-B910-5DB8-BB99-9B35B444E3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9E044C-9C6B-9B50-EB8D-1DDE20F97EAD}"/>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988CBF0B-AF2D-3EC8-6D92-15FE13E502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F8CE3-7882-5F7B-3096-889253DECB33}"/>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194963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E982F-18C9-5BA8-C08C-1E99BDB610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60F3C7-114E-1ED4-19B0-BF74116A85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A9D8FA-8C75-4109-600C-B9FCFD69E2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E79D32-673C-8F53-E0C8-E77DAF1D13FA}"/>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6" name="Footer Placeholder 5">
            <a:extLst>
              <a:ext uri="{FF2B5EF4-FFF2-40B4-BE49-F238E27FC236}">
                <a16:creationId xmlns:a16="http://schemas.microsoft.com/office/drawing/2014/main" id="{87FE0618-AF1D-DD8B-6B64-A7400CFFC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28601-AEF9-9BC8-318D-23E89B727F3D}"/>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1326053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78A0E-BD55-217D-A4A4-1A99BE598D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19461-EB0A-81C1-8881-D3DA03452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D7EB98-1662-BF26-C668-58235E469E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F0FA91-CE8E-26D8-2801-4EA0ADF49E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5700B9-1202-8E78-BBBA-06629ACEE0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848FCE-E990-2E2A-6AD1-3FC00938ABF2}"/>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8" name="Footer Placeholder 7">
            <a:extLst>
              <a:ext uri="{FF2B5EF4-FFF2-40B4-BE49-F238E27FC236}">
                <a16:creationId xmlns:a16="http://schemas.microsoft.com/office/drawing/2014/main" id="{D6FA1AD9-5E18-02E1-8925-38A6D78FED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25833C-AA34-AA65-BD9D-A65CDB44BFBB}"/>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3278248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3F775-36D4-0ACE-8FA8-E97BCE7897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40B969-AC4B-30DC-2178-8718D1B12B01}"/>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4" name="Footer Placeholder 3">
            <a:extLst>
              <a:ext uri="{FF2B5EF4-FFF2-40B4-BE49-F238E27FC236}">
                <a16:creationId xmlns:a16="http://schemas.microsoft.com/office/drawing/2014/main" id="{B99F2AFD-459F-7BEF-A06B-6F88A960DD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AC9BED-F88B-89E2-131F-11F5BEF18E8E}"/>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1407870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9D620-BC79-5BC4-DE54-8273F517D296}"/>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3" name="Footer Placeholder 2">
            <a:extLst>
              <a:ext uri="{FF2B5EF4-FFF2-40B4-BE49-F238E27FC236}">
                <a16:creationId xmlns:a16="http://schemas.microsoft.com/office/drawing/2014/main" id="{DD9508D1-7607-2307-CDDE-DA0B039F73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4677C4-53C2-457F-74BA-455F9BE1106B}"/>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2983410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E0E10-7B5D-7423-5144-194397A30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2A3D3B-ADAA-9CD9-2854-851907785F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849B61-6BC2-1310-E6E1-A71E3DB1D4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3133AE-8FD1-9211-343F-A54709F43630}"/>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6" name="Footer Placeholder 5">
            <a:extLst>
              <a:ext uri="{FF2B5EF4-FFF2-40B4-BE49-F238E27FC236}">
                <a16:creationId xmlns:a16="http://schemas.microsoft.com/office/drawing/2014/main" id="{D8AAC541-814D-45E0-4982-ED4E41BE4B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D0282E-0DBB-547B-6211-FB1D2A6F7B6D}"/>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1476035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FF654-CDCD-9958-B140-B243C0428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423B89-71DC-8313-2C6D-7765187A41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058369-592F-21A2-3316-5417A8D046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23A0B3-A790-C80E-F4C9-387C6F69E053}"/>
              </a:ext>
            </a:extLst>
          </p:cNvPr>
          <p:cNvSpPr>
            <a:spLocks noGrp="1"/>
          </p:cNvSpPr>
          <p:nvPr>
            <p:ph type="dt" sz="half" idx="10"/>
          </p:nvPr>
        </p:nvSpPr>
        <p:spPr/>
        <p:txBody>
          <a:bodyPr/>
          <a:lstStyle/>
          <a:p>
            <a:fld id="{9E157196-8F1D-4700-8D3B-F1684532B95E}" type="datetimeFigureOut">
              <a:rPr lang="en-US" smtClean="0"/>
              <a:t>4/25/2024</a:t>
            </a:fld>
            <a:endParaRPr lang="en-US"/>
          </a:p>
        </p:txBody>
      </p:sp>
      <p:sp>
        <p:nvSpPr>
          <p:cNvPr id="6" name="Footer Placeholder 5">
            <a:extLst>
              <a:ext uri="{FF2B5EF4-FFF2-40B4-BE49-F238E27FC236}">
                <a16:creationId xmlns:a16="http://schemas.microsoft.com/office/drawing/2014/main" id="{8449D442-8F24-81ED-E974-E0E2F292B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C5F32E-E53C-D961-4EE0-8FF47E7A697F}"/>
              </a:ext>
            </a:extLst>
          </p:cNvPr>
          <p:cNvSpPr>
            <a:spLocks noGrp="1"/>
          </p:cNvSpPr>
          <p:nvPr>
            <p:ph type="sldNum" sz="quarter" idx="12"/>
          </p:nvPr>
        </p:nvSpPr>
        <p:spPr/>
        <p:txBody>
          <a:bodyPr/>
          <a:lstStyle/>
          <a:p>
            <a:fld id="{C29F73F4-0108-4E32-8CE6-AB3401E33E5D}" type="slidenum">
              <a:rPr lang="en-US" smtClean="0"/>
              <a:t>‹#›</a:t>
            </a:fld>
            <a:endParaRPr lang="en-US"/>
          </a:p>
        </p:txBody>
      </p:sp>
    </p:spTree>
    <p:extLst>
      <p:ext uri="{BB962C8B-B14F-4D97-AF65-F5344CB8AC3E}">
        <p14:creationId xmlns:p14="http://schemas.microsoft.com/office/powerpoint/2010/main" val="168252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A21A65-1BF8-1211-B0EF-44F134BE83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E822D1-AD43-8441-D1B8-B5507F1E13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816913-AE59-B167-9F56-97BCDB5D0A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157196-8F1D-4700-8D3B-F1684532B95E}" type="datetimeFigureOut">
              <a:rPr lang="en-US" smtClean="0"/>
              <a:t>4/25/2024</a:t>
            </a:fld>
            <a:endParaRPr lang="en-US"/>
          </a:p>
        </p:txBody>
      </p:sp>
      <p:sp>
        <p:nvSpPr>
          <p:cNvPr id="5" name="Footer Placeholder 4">
            <a:extLst>
              <a:ext uri="{FF2B5EF4-FFF2-40B4-BE49-F238E27FC236}">
                <a16:creationId xmlns:a16="http://schemas.microsoft.com/office/drawing/2014/main" id="{B12B1559-E950-A094-80A0-60002A8DB5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995E7B-0F9C-9214-FED7-C152B82AF8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F73F4-0108-4E32-8CE6-AB3401E33E5D}" type="slidenum">
              <a:rPr lang="en-US" smtClean="0"/>
              <a:t>‹#›</a:t>
            </a:fld>
            <a:endParaRPr lang="en-US"/>
          </a:p>
        </p:txBody>
      </p:sp>
    </p:spTree>
    <p:extLst>
      <p:ext uri="{BB962C8B-B14F-4D97-AF65-F5344CB8AC3E}">
        <p14:creationId xmlns:p14="http://schemas.microsoft.com/office/powerpoint/2010/main" val="181717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898" y="-815922"/>
            <a:ext cx="2185183" cy="16388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25089" y="21106"/>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1" name="Bouée 10"/>
          <p:cNvSpPr/>
          <p:nvPr/>
        </p:nvSpPr>
        <p:spPr>
          <a:xfrm rot="2315675">
            <a:off x="243845"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2" name="Rectangle 11"/>
          <p:cNvSpPr/>
          <p:nvPr/>
        </p:nvSpPr>
        <p:spPr>
          <a:xfrm>
            <a:off x="1350502"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5" name="Espace réservé du titre 4"/>
          <p:cNvSpPr>
            <a:spLocks noGrp="1"/>
          </p:cNvSpPr>
          <p:nvPr>
            <p:ph type="title"/>
          </p:nvPr>
        </p:nvSpPr>
        <p:spPr>
          <a:xfrm>
            <a:off x="1914144" y="274638"/>
            <a:ext cx="9997441" cy="1143000"/>
          </a:xfrm>
          <a:prstGeom prst="rect">
            <a:avLst/>
          </a:prstGeom>
        </p:spPr>
        <p:txBody>
          <a:bodyPr anchor="ctr">
            <a:normAutofit/>
          </a:bodyPr>
          <a:lstStyle/>
          <a:p>
            <a:r>
              <a:rPr kumimoji="0" lang="fr-FR"/>
              <a:t>Modifiez le style du titre</a:t>
            </a:r>
            <a:endParaRPr kumimoji="0" lang="en-US"/>
          </a:p>
        </p:txBody>
      </p:sp>
      <p:sp>
        <p:nvSpPr>
          <p:cNvPr id="9" name="Espace réservé du texte 8"/>
          <p:cNvSpPr>
            <a:spLocks noGrp="1"/>
          </p:cNvSpPr>
          <p:nvPr>
            <p:ph type="body" idx="1"/>
          </p:nvPr>
        </p:nvSpPr>
        <p:spPr>
          <a:xfrm>
            <a:off x="1914144" y="1447800"/>
            <a:ext cx="9997441" cy="4800600"/>
          </a:xfrm>
          <a:prstGeom prst="rect">
            <a:avLst/>
          </a:prstGeom>
        </p:spPr>
        <p:txBody>
          <a:bodyPr>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4775202" y="6305550"/>
            <a:ext cx="2844800" cy="476250"/>
          </a:xfrm>
          <a:prstGeom prst="rect">
            <a:avLst/>
          </a:prstGeom>
        </p:spPr>
        <p:txBody>
          <a:bodyPr anchor="b"/>
          <a:lstStyle>
            <a:lvl1pPr algn="r" eaLnBrk="1" latinLnBrk="0" hangingPunct="1">
              <a:defRPr kumimoji="0" sz="738">
                <a:solidFill>
                  <a:schemeClr val="bg2">
                    <a:shade val="50000"/>
                    <a:satMod val="200000"/>
                  </a:schemeClr>
                </a:solidFill>
              </a:defRPr>
            </a:lvl1pPr>
            <a:extLst/>
          </a:lstStyle>
          <a:p>
            <a:fld id="{0F369DCB-3E24-487B-A629-2893694994AA}" type="datetimeFigureOut">
              <a:rPr lang="fr-FR" smtClean="0"/>
              <a:t>24/04/2024</a:t>
            </a:fld>
            <a:endParaRPr lang="fr-FR"/>
          </a:p>
        </p:txBody>
      </p:sp>
      <p:sp>
        <p:nvSpPr>
          <p:cNvPr id="10" name="Espace réservé du pied de page 9"/>
          <p:cNvSpPr>
            <a:spLocks noGrp="1"/>
          </p:cNvSpPr>
          <p:nvPr>
            <p:ph type="ftr" sz="quarter" idx="3"/>
          </p:nvPr>
        </p:nvSpPr>
        <p:spPr>
          <a:xfrm>
            <a:off x="7620001" y="6305550"/>
            <a:ext cx="3860800" cy="476250"/>
          </a:xfrm>
          <a:prstGeom prst="rect">
            <a:avLst/>
          </a:prstGeom>
        </p:spPr>
        <p:txBody>
          <a:bodyPr anchor="b"/>
          <a:lstStyle>
            <a:lvl1pPr eaLnBrk="1" latinLnBrk="0" hangingPunct="1">
              <a:defRPr kumimoji="0" sz="738">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6" y="6305550"/>
            <a:ext cx="609600" cy="476250"/>
          </a:xfrm>
          <a:prstGeom prst="rect">
            <a:avLst/>
          </a:prstGeom>
        </p:spPr>
        <p:txBody>
          <a:bodyPr anchor="b"/>
          <a:lstStyle>
            <a:lvl1pPr algn="ctr" eaLnBrk="1" latinLnBrk="0" hangingPunct="1">
              <a:defRPr kumimoji="0" sz="738">
                <a:solidFill>
                  <a:schemeClr val="bg2">
                    <a:shade val="50000"/>
                    <a:satMod val="200000"/>
                  </a:schemeClr>
                </a:solidFill>
                <a:effectLst/>
              </a:defRPr>
            </a:lvl1pPr>
            <a:extLst/>
          </a:lstStyle>
          <a:p>
            <a:fld id="{F6068A72-EF22-459A-B00B-67CEB99AB1DF}" type="slidenum">
              <a:rPr lang="fr-FR" smtClean="0"/>
              <a:t>‹#›</a:t>
            </a:fld>
            <a:endParaRPr lang="fr-FR"/>
          </a:p>
        </p:txBody>
      </p:sp>
      <p:sp>
        <p:nvSpPr>
          <p:cNvPr id="15" name="Rectangle 14"/>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862394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2644"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224868" indent="-174274" algn="l" rtl="0" eaLnBrk="1" latinLnBrk="0" hangingPunct="1">
        <a:lnSpc>
          <a:spcPct val="100000"/>
        </a:lnSpc>
        <a:spcBef>
          <a:spcPts val="369"/>
        </a:spcBef>
        <a:buClr>
          <a:schemeClr val="accent1"/>
        </a:buClr>
        <a:buSzPct val="80000"/>
        <a:buFont typeface="Wingdings 2"/>
        <a:buChar char=""/>
        <a:defRPr kumimoji="0" sz="1967" kern="1200">
          <a:solidFill>
            <a:schemeClr val="tx1"/>
          </a:solidFill>
          <a:latin typeface="+mn-lt"/>
          <a:ea typeface="+mn-ea"/>
          <a:cs typeface="+mn-cs"/>
        </a:defRPr>
      </a:lvl1pPr>
      <a:lvl2pPr marL="393520" indent="-146165" algn="l" rtl="0" eaLnBrk="1" latinLnBrk="0" hangingPunct="1">
        <a:lnSpc>
          <a:spcPct val="100000"/>
        </a:lnSpc>
        <a:spcBef>
          <a:spcPts val="338"/>
        </a:spcBef>
        <a:buClr>
          <a:schemeClr val="accent1"/>
        </a:buClr>
        <a:buFont typeface="Verdana"/>
        <a:buChar char="◦"/>
        <a:defRPr kumimoji="0" sz="1721" kern="1200">
          <a:solidFill>
            <a:schemeClr val="tx1"/>
          </a:solidFill>
          <a:latin typeface="+mn-lt"/>
          <a:ea typeface="+mn-ea"/>
          <a:cs typeface="+mn-cs"/>
        </a:defRPr>
      </a:lvl2pPr>
      <a:lvl3pPr marL="545307" indent="-140542" algn="l" rtl="0" eaLnBrk="1" latinLnBrk="0" hangingPunct="1">
        <a:lnSpc>
          <a:spcPct val="100000"/>
        </a:lnSpc>
        <a:spcBef>
          <a:spcPct val="20000"/>
        </a:spcBef>
        <a:buClr>
          <a:schemeClr val="accent2"/>
        </a:buClr>
        <a:buFont typeface="Wingdings 2"/>
        <a:buChar char=""/>
        <a:defRPr kumimoji="0" sz="1476" kern="1200">
          <a:solidFill>
            <a:schemeClr val="tx1"/>
          </a:solidFill>
          <a:latin typeface="+mn-lt"/>
          <a:ea typeface="+mn-ea"/>
          <a:cs typeface="+mn-cs"/>
        </a:defRPr>
      </a:lvl3pPr>
      <a:lvl4pPr marL="674607" indent="-106813" algn="l" rtl="0" eaLnBrk="1" latinLnBrk="0" hangingPunct="1">
        <a:lnSpc>
          <a:spcPct val="100000"/>
        </a:lnSpc>
        <a:spcBef>
          <a:spcPct val="20000"/>
        </a:spcBef>
        <a:buClr>
          <a:schemeClr val="accent3"/>
        </a:buClr>
        <a:buFont typeface="Wingdings 2"/>
        <a:buChar char=""/>
        <a:defRPr kumimoji="0" sz="1230" kern="1200">
          <a:solidFill>
            <a:schemeClr val="tx1"/>
          </a:solidFill>
          <a:latin typeface="+mn-lt"/>
          <a:ea typeface="+mn-ea"/>
          <a:cs typeface="+mn-cs"/>
        </a:defRPr>
      </a:lvl4pPr>
      <a:lvl5pPr marL="798285" indent="-112435" algn="l" rtl="0" eaLnBrk="1" latinLnBrk="0" hangingPunct="1">
        <a:lnSpc>
          <a:spcPct val="100000"/>
        </a:lnSpc>
        <a:spcBef>
          <a:spcPct val="20000"/>
        </a:spcBef>
        <a:buClr>
          <a:schemeClr val="accent4"/>
        </a:buClr>
        <a:buFont typeface="Wingdings 2"/>
        <a:buChar char=""/>
        <a:defRPr kumimoji="0" sz="1230" kern="1200">
          <a:solidFill>
            <a:schemeClr val="tx1"/>
          </a:solidFill>
          <a:latin typeface="+mn-lt"/>
          <a:ea typeface="+mn-ea"/>
          <a:cs typeface="+mn-cs"/>
        </a:defRPr>
      </a:lvl5pPr>
      <a:lvl6pPr marL="927583" indent="-112435" algn="l" rtl="0" eaLnBrk="1" latinLnBrk="0" hangingPunct="1">
        <a:lnSpc>
          <a:spcPct val="100000"/>
        </a:lnSpc>
        <a:spcBef>
          <a:spcPct val="20000"/>
        </a:spcBef>
        <a:buClr>
          <a:schemeClr val="accent5"/>
        </a:buClr>
        <a:buFont typeface="Wingdings 2"/>
        <a:buChar char=""/>
        <a:defRPr kumimoji="0" sz="1230" kern="1200">
          <a:solidFill>
            <a:schemeClr val="tx1"/>
          </a:solidFill>
          <a:latin typeface="+mn-lt"/>
          <a:ea typeface="+mn-ea"/>
          <a:cs typeface="+mn-cs"/>
        </a:defRPr>
      </a:lvl6pPr>
      <a:lvl7pPr marL="1056883"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7pPr>
      <a:lvl8pPr marL="1180561"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8pPr>
      <a:lvl9pPr marL="1309860"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81087" algn="l" rtl="0" eaLnBrk="1" latinLnBrk="0" hangingPunct="1">
        <a:defRPr kumimoji="0" kern="1200">
          <a:solidFill>
            <a:schemeClr val="tx1"/>
          </a:solidFill>
          <a:latin typeface="+mn-lt"/>
          <a:ea typeface="+mn-ea"/>
          <a:cs typeface="+mn-cs"/>
        </a:defRPr>
      </a:lvl2pPr>
      <a:lvl3pPr marL="562172" algn="l" rtl="0" eaLnBrk="1" latinLnBrk="0" hangingPunct="1">
        <a:defRPr kumimoji="0" kern="1200">
          <a:solidFill>
            <a:schemeClr val="tx1"/>
          </a:solidFill>
          <a:latin typeface="+mn-lt"/>
          <a:ea typeface="+mn-ea"/>
          <a:cs typeface="+mn-cs"/>
        </a:defRPr>
      </a:lvl3pPr>
      <a:lvl4pPr marL="843257" algn="l" rtl="0" eaLnBrk="1" latinLnBrk="0" hangingPunct="1">
        <a:defRPr kumimoji="0" kern="1200">
          <a:solidFill>
            <a:schemeClr val="tx1"/>
          </a:solidFill>
          <a:latin typeface="+mn-lt"/>
          <a:ea typeface="+mn-ea"/>
          <a:cs typeface="+mn-cs"/>
        </a:defRPr>
      </a:lvl4pPr>
      <a:lvl5pPr marL="1124344" algn="l" rtl="0" eaLnBrk="1" latinLnBrk="0" hangingPunct="1">
        <a:defRPr kumimoji="0" kern="1200">
          <a:solidFill>
            <a:schemeClr val="tx1"/>
          </a:solidFill>
          <a:latin typeface="+mn-lt"/>
          <a:ea typeface="+mn-ea"/>
          <a:cs typeface="+mn-cs"/>
        </a:defRPr>
      </a:lvl5pPr>
      <a:lvl6pPr marL="1405430" algn="l" rtl="0" eaLnBrk="1" latinLnBrk="0" hangingPunct="1">
        <a:defRPr kumimoji="0" kern="1200">
          <a:solidFill>
            <a:schemeClr val="tx1"/>
          </a:solidFill>
          <a:latin typeface="+mn-lt"/>
          <a:ea typeface="+mn-ea"/>
          <a:cs typeface="+mn-cs"/>
        </a:defRPr>
      </a:lvl6pPr>
      <a:lvl7pPr marL="1686516" algn="l" rtl="0" eaLnBrk="1" latinLnBrk="0" hangingPunct="1">
        <a:defRPr kumimoji="0" kern="1200">
          <a:solidFill>
            <a:schemeClr val="tx1"/>
          </a:solidFill>
          <a:latin typeface="+mn-lt"/>
          <a:ea typeface="+mn-ea"/>
          <a:cs typeface="+mn-cs"/>
        </a:defRPr>
      </a:lvl7pPr>
      <a:lvl8pPr marL="1967602" algn="l" rtl="0" eaLnBrk="1" latinLnBrk="0" hangingPunct="1">
        <a:defRPr kumimoji="0" kern="1200">
          <a:solidFill>
            <a:schemeClr val="tx1"/>
          </a:solidFill>
          <a:latin typeface="+mn-lt"/>
          <a:ea typeface="+mn-ea"/>
          <a:cs typeface="+mn-cs"/>
        </a:defRPr>
      </a:lvl8pPr>
      <a:lvl9pPr marL="2248688"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E0CA-929C-2D7C-A465-E5BFE99DF6E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1EF9735-160F-2860-44B4-C151E33646D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82647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3DF43469-7494-463A-B458-C2889A8C6A27}"/>
              </a:ext>
            </a:extLst>
          </p:cNvPr>
          <p:cNvPicPr>
            <a:picLocks noChangeAspect="1"/>
          </p:cNvPicPr>
          <p:nvPr/>
        </p:nvPicPr>
        <p:blipFill>
          <a:blip r:embed="rId2"/>
          <a:stretch>
            <a:fillRect/>
          </a:stretch>
        </p:blipFill>
        <p:spPr>
          <a:xfrm>
            <a:off x="717693" y="216659"/>
            <a:ext cx="10756614" cy="6660598"/>
          </a:xfrm>
          <a:prstGeom prst="rect">
            <a:avLst/>
          </a:prstGeom>
        </p:spPr>
      </p:pic>
      <p:sp>
        <p:nvSpPr>
          <p:cNvPr id="3" name="Rectangle 2">
            <a:extLst>
              <a:ext uri="{FF2B5EF4-FFF2-40B4-BE49-F238E27FC236}">
                <a16:creationId xmlns:a16="http://schemas.microsoft.com/office/drawing/2014/main" id="{87972B25-A9F8-4412-8F8A-295FDA44F19D}"/>
              </a:ext>
            </a:extLst>
          </p:cNvPr>
          <p:cNvSpPr/>
          <p:nvPr/>
        </p:nvSpPr>
        <p:spPr>
          <a:xfrm>
            <a:off x="2465986" y="222527"/>
            <a:ext cx="7563289" cy="470770"/>
          </a:xfrm>
          <a:prstGeom prst="rect">
            <a:avLst/>
          </a:prstGeom>
          <a:solidFill>
            <a:srgbClr val="D0FF44"/>
          </a:solidFill>
        </p:spPr>
        <p:txBody>
          <a:bodyPr wrap="none">
            <a:spAutoFit/>
            <a:scene3d>
              <a:camera prst="orthographicFront"/>
              <a:lightRig rig="sunset" dir="t"/>
            </a:scene3d>
            <a:sp3d extrusionH="57150" prstMaterial="metal">
              <a:bevelT w="38100" h="38100" prst="angle"/>
            </a:sp3d>
          </a:bodyPr>
          <a:lstStyle/>
          <a:p>
            <a:pPr defTabSz="868818"/>
            <a:r>
              <a:rPr lang="fr-FR" sz="2459" dirty="0">
                <a:solidFill>
                  <a:srgbClr val="00B050"/>
                </a:solidFill>
                <a:effectLst>
                  <a:reflection blurRad="6350" stA="50000" endA="300" endPos="50000" dist="29997" dir="5400000" sy="-100000" algn="bl" rotWithShape="0"/>
                </a:effectLst>
                <a:latin typeface="Showcard Gothic" panose="04020904020102020604" pitchFamily="82" charset="0"/>
              </a:rPr>
              <a:t>Chapitre VII: Biologie technico-commercial</a:t>
            </a:r>
          </a:p>
        </p:txBody>
      </p:sp>
    </p:spTree>
    <p:extLst>
      <p:ext uri="{BB962C8B-B14F-4D97-AF65-F5344CB8AC3E}">
        <p14:creationId xmlns:p14="http://schemas.microsoft.com/office/powerpoint/2010/main" val="94160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7E290C-9526-4AB0-BACD-C3CA9EA68500}"/>
              </a:ext>
            </a:extLst>
          </p:cNvPr>
          <p:cNvSpPr/>
          <p:nvPr/>
        </p:nvSpPr>
        <p:spPr>
          <a:xfrm>
            <a:off x="916589" y="2587899"/>
            <a:ext cx="9960406" cy="4122667"/>
          </a:xfrm>
          <a:prstGeom prst="rect">
            <a:avLst/>
          </a:prstGeom>
        </p:spPr>
        <p:txBody>
          <a:bodyPr wrap="square">
            <a:spAutoFit/>
          </a:bodyPr>
          <a:lstStyle/>
          <a:p>
            <a:pPr algn="just" defTabSz="868818">
              <a:lnSpc>
                <a:spcPct val="150000"/>
              </a:lnSpc>
            </a:pPr>
            <a:r>
              <a:rPr lang="fr-FR" sz="2213" dirty="0">
                <a:solidFill>
                  <a:prstClr val="black"/>
                </a:solidFill>
                <a:latin typeface="Comic Sans MS"/>
              </a:rPr>
              <a:t>Le </a:t>
            </a:r>
            <a:r>
              <a:rPr lang="fr-FR" sz="2213" b="1" dirty="0">
                <a:solidFill>
                  <a:srgbClr val="00B050"/>
                </a:solidFill>
                <a:latin typeface="Comic Sans MS"/>
              </a:rPr>
              <a:t>technico-commercial </a:t>
            </a:r>
            <a:r>
              <a:rPr lang="fr-FR" sz="2213" dirty="0">
                <a:solidFill>
                  <a:prstClr val="black"/>
                </a:solidFill>
                <a:latin typeface="Comic Sans MS"/>
              </a:rPr>
              <a:t>se distingue par sa double compétence : la négociation commerciale et la connaissance parfaite des produits qu'il vend. </a:t>
            </a:r>
          </a:p>
          <a:p>
            <a:pPr algn="just" defTabSz="868818">
              <a:lnSpc>
                <a:spcPct val="150000"/>
              </a:lnSpc>
            </a:pPr>
            <a:r>
              <a:rPr lang="fr-FR" sz="2213" dirty="0">
                <a:solidFill>
                  <a:prstClr val="black"/>
                </a:solidFill>
                <a:latin typeface="Comic Sans MS"/>
              </a:rPr>
              <a:t> Il lui faut faire une démonstration du produit, apporter une assistance technique et des conseils pour son utilisation. </a:t>
            </a:r>
          </a:p>
          <a:p>
            <a:pPr algn="just" defTabSz="868818">
              <a:lnSpc>
                <a:spcPct val="150000"/>
              </a:lnSpc>
            </a:pPr>
            <a:r>
              <a:rPr lang="fr-FR" sz="2213" dirty="0">
                <a:solidFill>
                  <a:prstClr val="black"/>
                </a:solidFill>
                <a:latin typeface="Comic Sans MS"/>
              </a:rPr>
              <a:t>Le technico-commercial fait des études de marché, prospecte la clientèle et négocie les contrats.</a:t>
            </a:r>
          </a:p>
          <a:p>
            <a:pPr algn="just" defTabSz="868818">
              <a:lnSpc>
                <a:spcPct val="150000"/>
              </a:lnSpc>
            </a:pPr>
            <a:endParaRPr lang="fr-FR" sz="2213" dirty="0">
              <a:solidFill>
                <a:prstClr val="black"/>
              </a:solidFill>
              <a:latin typeface="Comic Sans MS"/>
            </a:endParaRPr>
          </a:p>
        </p:txBody>
      </p:sp>
      <p:sp>
        <p:nvSpPr>
          <p:cNvPr id="4" name="TextBox 3">
            <a:extLst>
              <a:ext uri="{FF2B5EF4-FFF2-40B4-BE49-F238E27FC236}">
                <a16:creationId xmlns:a16="http://schemas.microsoft.com/office/drawing/2014/main" id="{AEEF49DF-74FC-10C6-3217-8053A63EEC9F}"/>
              </a:ext>
            </a:extLst>
          </p:cNvPr>
          <p:cNvSpPr txBox="1"/>
          <p:nvPr/>
        </p:nvSpPr>
        <p:spPr>
          <a:xfrm>
            <a:off x="916589" y="330207"/>
            <a:ext cx="10358823" cy="2493503"/>
          </a:xfrm>
          <a:prstGeom prst="rect">
            <a:avLst/>
          </a:prstGeom>
          <a:noFill/>
        </p:spPr>
        <p:txBody>
          <a:bodyPr wrap="square">
            <a:spAutoFit/>
          </a:bodyPr>
          <a:lstStyle/>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 technico-commercial est un professionnel dont les connaissances scientifiques et techniques lui permettent d’apporter à ses clients des solutions pratiques et efficaces. </a:t>
            </a:r>
            <a:r>
              <a:rPr lang="fr-FR" sz="1967" dirty="0">
                <a:solidFill>
                  <a:prstClr val="black"/>
                </a:solidFill>
                <a:latin typeface="Comic Sans MS"/>
              </a:rPr>
              <a:t>c'est un commercial qui vend (ou parfois achète) des produits, mais c'est aussi un conseiller technique.</a:t>
            </a:r>
          </a:p>
          <a:p>
            <a:pPr algn="just" defTabSz="868818">
              <a:lnSpc>
                <a:spcPct val="150000"/>
              </a:lnSpc>
              <a:spcAft>
                <a:spcPts val="492"/>
              </a:spcAft>
            </a:pP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5950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7255DF-9148-426E-71D1-8657D2410ED6}"/>
              </a:ext>
            </a:extLst>
          </p:cNvPr>
          <p:cNvSpPr txBox="1"/>
          <p:nvPr/>
        </p:nvSpPr>
        <p:spPr>
          <a:xfrm>
            <a:off x="3018427" y="0"/>
            <a:ext cx="7547462" cy="599395"/>
          </a:xfrm>
          <a:prstGeom prst="rect">
            <a:avLst/>
          </a:prstGeom>
          <a:noFill/>
        </p:spPr>
        <p:txBody>
          <a:bodyPr wrap="square">
            <a:spAutoFit/>
          </a:bodyPr>
          <a:lstStyle/>
          <a:p>
            <a:pPr algn="just" defTabSz="868818">
              <a:lnSpc>
                <a:spcPct val="150000"/>
              </a:lnSpc>
              <a:spcAft>
                <a:spcPts val="492"/>
              </a:spcAft>
              <a:tabLst>
                <a:tab pos="843260" algn="l"/>
              </a:tabLst>
            </a:pPr>
            <a:r>
              <a:rPr lang="fr-CA" sz="2459"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Technico-commercial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sédentaire</a:t>
            </a:r>
            <a:r>
              <a:rPr lang="fr-CA" sz="2459"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et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itinérant </a:t>
            </a:r>
            <a:endParaRPr lang="en-US" sz="2213" kern="100" dirty="0">
              <a:solidFill>
                <a:srgbClr val="FEA022">
                  <a:lumMod val="75000"/>
                </a:srgbClr>
              </a:solidFill>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CF9E3236-6A3B-568E-5143-6C76C5545508}"/>
              </a:ext>
            </a:extLst>
          </p:cNvPr>
          <p:cNvSpPr txBox="1"/>
          <p:nvPr/>
        </p:nvSpPr>
        <p:spPr>
          <a:xfrm>
            <a:off x="486131" y="825565"/>
            <a:ext cx="3098793" cy="4005327"/>
          </a:xfrm>
          <a:prstGeom prst="rect">
            <a:avLst/>
          </a:prstGeom>
          <a:solidFill>
            <a:schemeClr val="accent5">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algn="ctr" defTabSz="868818">
              <a:lnSpc>
                <a:spcPct val="150000"/>
              </a:lnSpc>
              <a:spcAft>
                <a:spcPts val="492"/>
              </a:spcAft>
              <a:tabLst>
                <a:tab pos="843260" algn="l"/>
              </a:tabLs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il travaille sans toutefois aller sur le terrain.  Ses outils sont généralement l’ordinateur pour l’envoi des mails et le téléphone.</a:t>
            </a:r>
            <a:endParaRPr lang="en-US" sz="2213"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3E17EF7C-6B9F-8CFF-C752-604FF129183D}"/>
              </a:ext>
            </a:extLst>
          </p:cNvPr>
          <p:cNvSpPr txBox="1"/>
          <p:nvPr/>
        </p:nvSpPr>
        <p:spPr>
          <a:xfrm>
            <a:off x="1093663" y="329497"/>
            <a:ext cx="1505128" cy="849207"/>
          </a:xfrm>
          <a:prstGeom prst="rect">
            <a:avLst/>
          </a:prstGeom>
          <a:solidFill>
            <a:srgbClr val="EFFFC1"/>
          </a:solidFill>
        </p:spPr>
        <p:style>
          <a:lnRef idx="2">
            <a:schemeClr val="accent5"/>
          </a:lnRef>
          <a:fillRef idx="1">
            <a:schemeClr val="lt1"/>
          </a:fillRef>
          <a:effectRef idx="0">
            <a:schemeClr val="accent5"/>
          </a:effectRef>
          <a:fontRef idx="minor">
            <a:schemeClr val="dk1"/>
          </a:fontRef>
        </p:style>
        <p:txBody>
          <a:bodyPr wrap="square">
            <a:spAutoFit/>
          </a:bodyPr>
          <a:lstStyle/>
          <a:p>
            <a:pPr defTabSz="868818"/>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sédentaire</a:t>
            </a:r>
            <a:endParaRPr lang="en-US" sz="1710" dirty="0">
              <a:solidFill>
                <a:prstClr val="black"/>
              </a:solidFill>
              <a:latin typeface="Comic Sans MS"/>
            </a:endParaRPr>
          </a:p>
        </p:txBody>
      </p:sp>
      <p:sp>
        <p:nvSpPr>
          <p:cNvPr id="9" name="TextBox 8">
            <a:extLst>
              <a:ext uri="{FF2B5EF4-FFF2-40B4-BE49-F238E27FC236}">
                <a16:creationId xmlns:a16="http://schemas.microsoft.com/office/drawing/2014/main" id="{45433EAD-7352-6067-F64B-D0BE2896D246}"/>
              </a:ext>
            </a:extLst>
          </p:cNvPr>
          <p:cNvSpPr txBox="1"/>
          <p:nvPr/>
        </p:nvSpPr>
        <p:spPr>
          <a:xfrm>
            <a:off x="9239062" y="816974"/>
            <a:ext cx="1505128" cy="470770"/>
          </a:xfrm>
          <a:prstGeom prst="rect">
            <a:avLst/>
          </a:prstGeom>
          <a:solidFill>
            <a:srgbClr val="EFFFC1"/>
          </a:solidFill>
        </p:spPr>
        <p:style>
          <a:lnRef idx="2">
            <a:schemeClr val="accent2"/>
          </a:lnRef>
          <a:fillRef idx="1">
            <a:schemeClr val="lt1"/>
          </a:fillRef>
          <a:effectRef idx="0">
            <a:schemeClr val="accent2"/>
          </a:effectRef>
          <a:fontRef idx="minor">
            <a:schemeClr val="dk1"/>
          </a:fontRef>
        </p:style>
        <p:txBody>
          <a:bodyPr wrap="square">
            <a:spAutoFit/>
          </a:bodyPr>
          <a:lstStyle/>
          <a:p>
            <a:pPr defTabSz="868818"/>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itinérant </a:t>
            </a:r>
            <a:endParaRPr lang="en-US" sz="1710" dirty="0">
              <a:solidFill>
                <a:prstClr val="black"/>
              </a:solidFill>
              <a:latin typeface="Comic Sans MS"/>
            </a:endParaRPr>
          </a:p>
        </p:txBody>
      </p:sp>
      <p:sp>
        <p:nvSpPr>
          <p:cNvPr id="11" name="TextBox 10">
            <a:extLst>
              <a:ext uri="{FF2B5EF4-FFF2-40B4-BE49-F238E27FC236}">
                <a16:creationId xmlns:a16="http://schemas.microsoft.com/office/drawing/2014/main" id="{A1111908-70F3-5ABB-C035-908CC41802F0}"/>
              </a:ext>
            </a:extLst>
          </p:cNvPr>
          <p:cNvSpPr txBox="1"/>
          <p:nvPr/>
        </p:nvSpPr>
        <p:spPr>
          <a:xfrm>
            <a:off x="8442229" y="1343622"/>
            <a:ext cx="3098794" cy="849207"/>
          </a:xfrm>
          <a:prstGeom prst="rect">
            <a:avLst/>
          </a:prstGeom>
          <a:solidFill>
            <a:schemeClr val="accent5">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defTabSz="868818"/>
            <a:r>
              <a:rPr lang="fr-CA" sz="2459" dirty="0">
                <a:solidFill>
                  <a:prstClr val="black"/>
                </a:solidFill>
                <a:latin typeface="Times New Roman" panose="02020603050405020304" pitchFamily="18" charset="0"/>
                <a:ea typeface="Calibri" panose="020F0502020204030204" pitchFamily="34" charset="0"/>
              </a:rPr>
              <a:t>Il travail sur le terrain</a:t>
            </a:r>
          </a:p>
          <a:p>
            <a:pPr defTabSz="868818"/>
            <a:r>
              <a:rPr lang="fr-CA" sz="2459" dirty="0">
                <a:solidFill>
                  <a:prstClr val="black"/>
                </a:solidFill>
                <a:latin typeface="Times New Roman" panose="02020603050405020304" pitchFamily="18" charset="0"/>
              </a:rPr>
              <a:t>Il doit se déplacer</a:t>
            </a:r>
            <a:endParaRPr lang="en-US" sz="4058" dirty="0">
              <a:solidFill>
                <a:prstClr val="black"/>
              </a:solidFill>
              <a:latin typeface="Comic Sans MS"/>
            </a:endParaRPr>
          </a:p>
        </p:txBody>
      </p:sp>
      <p:pic>
        <p:nvPicPr>
          <p:cNvPr id="12" name="Picture 11">
            <a:extLst>
              <a:ext uri="{FF2B5EF4-FFF2-40B4-BE49-F238E27FC236}">
                <a16:creationId xmlns:a16="http://schemas.microsoft.com/office/drawing/2014/main" id="{00C7BF63-785B-2827-825D-FD8D01A01EFE}"/>
              </a:ext>
            </a:extLst>
          </p:cNvPr>
          <p:cNvPicPr>
            <a:picLocks noChangeAspect="1"/>
          </p:cNvPicPr>
          <p:nvPr/>
        </p:nvPicPr>
        <p:blipFill>
          <a:blip r:embed="rId2"/>
          <a:stretch>
            <a:fillRect/>
          </a:stretch>
        </p:blipFill>
        <p:spPr>
          <a:xfrm>
            <a:off x="353326" y="4780060"/>
            <a:ext cx="3364404" cy="2007557"/>
          </a:xfrm>
          <a:prstGeom prst="rect">
            <a:avLst/>
          </a:prstGeom>
        </p:spPr>
      </p:pic>
      <p:pic>
        <p:nvPicPr>
          <p:cNvPr id="13" name="Picture 12">
            <a:extLst>
              <a:ext uri="{FF2B5EF4-FFF2-40B4-BE49-F238E27FC236}">
                <a16:creationId xmlns:a16="http://schemas.microsoft.com/office/drawing/2014/main" id="{B996ABB0-D632-7E76-A7EC-FC9F9CD66C77}"/>
              </a:ext>
            </a:extLst>
          </p:cNvPr>
          <p:cNvPicPr>
            <a:picLocks noChangeAspect="1"/>
          </p:cNvPicPr>
          <p:nvPr/>
        </p:nvPicPr>
        <p:blipFill>
          <a:blip r:embed="rId3"/>
          <a:stretch>
            <a:fillRect/>
          </a:stretch>
        </p:blipFill>
        <p:spPr>
          <a:xfrm>
            <a:off x="7987239" y="2248694"/>
            <a:ext cx="3730232" cy="2803082"/>
          </a:xfrm>
          <a:prstGeom prst="rect">
            <a:avLst/>
          </a:prstGeom>
        </p:spPr>
      </p:pic>
    </p:spTree>
    <p:extLst>
      <p:ext uri="{BB962C8B-B14F-4D97-AF65-F5344CB8AC3E}">
        <p14:creationId xmlns:p14="http://schemas.microsoft.com/office/powerpoint/2010/main" val="35683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2759C0-27C1-9D7C-8199-5EB7C94A496C}"/>
              </a:ext>
            </a:extLst>
          </p:cNvPr>
          <p:cNvSpPr txBox="1"/>
          <p:nvPr/>
        </p:nvSpPr>
        <p:spPr>
          <a:xfrm>
            <a:off x="1934764" y="418744"/>
            <a:ext cx="8167221" cy="599395"/>
          </a:xfrm>
          <a:prstGeom prst="rect">
            <a:avLst/>
          </a:prstGeom>
          <a:noFill/>
        </p:spPr>
        <p:txBody>
          <a:bodyPr wrap="square">
            <a:spAutoFit/>
          </a:bodyPr>
          <a:lstStyle/>
          <a:p>
            <a:pPr algn="just" defTabSz="868818">
              <a:lnSpc>
                <a:spcPct val="150000"/>
              </a:lnSpc>
              <a:spcAft>
                <a:spcPts val="492"/>
              </a:spcAft>
              <a:tabLst>
                <a:tab pos="843260" algn="l"/>
              </a:tabLst>
            </a:pPr>
            <a:r>
              <a:rPr lang="fr-CA" sz="2459" kern="100" dirty="0">
                <a:ln w="0"/>
                <a:solidFill>
                  <a:srgbClr val="0033CC"/>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cs typeface="Arial" panose="020B0604020202020204" pitchFamily="34" charset="0"/>
              </a:rPr>
              <a:t>Quels sont les rôles et les fonctions du technico-commercial?</a:t>
            </a:r>
            <a:endParaRPr lang="en-US" sz="2213" kern="100" dirty="0">
              <a:ln w="0"/>
              <a:solidFill>
                <a:srgbClr val="0033CC"/>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F8FE4744-0630-8A19-CF32-5101D7CF35BF}"/>
              </a:ext>
            </a:extLst>
          </p:cNvPr>
          <p:cNvSpPr txBox="1"/>
          <p:nvPr/>
        </p:nvSpPr>
        <p:spPr>
          <a:xfrm>
            <a:off x="1713421" y="1746798"/>
            <a:ext cx="9340648" cy="2038507"/>
          </a:xfrm>
          <a:prstGeom prst="rect">
            <a:avLst/>
          </a:prstGeom>
          <a:noFill/>
        </p:spPr>
        <p:txBody>
          <a:bodyPr wrap="square">
            <a:spAutoFit/>
          </a:bodyPr>
          <a:lstStyle/>
          <a:p>
            <a:pPr algn="just" defTabSz="868818">
              <a:lnSpc>
                <a:spcPct val="200000"/>
              </a:lnSpc>
              <a:spcAft>
                <a:spcPts val="492"/>
              </a:spcAft>
              <a:tabLst>
                <a:tab pos="843260" algn="l"/>
              </a:tabLst>
            </a:pPr>
            <a:r>
              <a:rPr lang="fr-FR"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 technico-commercial doit faire une </a:t>
            </a:r>
            <a:r>
              <a:rPr lang="fr-FR"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démonstration</a:t>
            </a:r>
            <a:r>
              <a:rPr lang="fr-FR"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du produit, apporter une assistance technique et des </a:t>
            </a:r>
            <a:r>
              <a:rPr lang="fr-FR"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conseils </a:t>
            </a:r>
            <a:r>
              <a:rPr lang="fr-FR"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pour son utilisation et aussi réaliser des études de marché, </a:t>
            </a:r>
            <a:r>
              <a:rPr lang="fr-FR"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prospecte</a:t>
            </a:r>
            <a:r>
              <a:rPr lang="fr-FR"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la clientèle et </a:t>
            </a:r>
            <a:r>
              <a:rPr lang="fr-FR"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négocie</a:t>
            </a:r>
            <a:r>
              <a:rPr lang="fr-FR"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les contrats.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25234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arré corné 1">
            <a:extLst>
              <a:ext uri="{FF2B5EF4-FFF2-40B4-BE49-F238E27FC236}">
                <a16:creationId xmlns:a16="http://schemas.microsoft.com/office/drawing/2014/main" id="{EBAE83C3-E69D-4ED8-9544-DFDD6A3C2B0E}"/>
              </a:ext>
            </a:extLst>
          </p:cNvPr>
          <p:cNvSpPr/>
          <p:nvPr/>
        </p:nvSpPr>
        <p:spPr>
          <a:xfrm>
            <a:off x="1266369" y="1835335"/>
            <a:ext cx="9002911" cy="742268"/>
          </a:xfrm>
          <a:prstGeom prst="foldedCorner">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wrap="square">
            <a:spAutoFit/>
          </a:bodyPr>
          <a:lstStyle/>
          <a:p>
            <a:pPr defTabSz="868818"/>
            <a:r>
              <a:rPr lang="fr-FR" sz="1721" dirty="0">
                <a:solidFill>
                  <a:prstClr val="black"/>
                </a:solidFill>
                <a:latin typeface="Comic Sans MS"/>
              </a:rPr>
              <a:t>effectuer le suivi commercial, assurer le service après vente et surtout entretenir des relations avec ses clients.</a:t>
            </a:r>
          </a:p>
        </p:txBody>
      </p:sp>
      <p:sp>
        <p:nvSpPr>
          <p:cNvPr id="4" name="Rectangle : carré corné 3">
            <a:extLst>
              <a:ext uri="{FF2B5EF4-FFF2-40B4-BE49-F238E27FC236}">
                <a16:creationId xmlns:a16="http://schemas.microsoft.com/office/drawing/2014/main" id="{9BCA40D3-2B43-485B-AC86-1B4BD2177E12}"/>
              </a:ext>
            </a:extLst>
          </p:cNvPr>
          <p:cNvSpPr/>
          <p:nvPr/>
        </p:nvSpPr>
        <p:spPr>
          <a:xfrm>
            <a:off x="1492079" y="761351"/>
            <a:ext cx="8889846" cy="426230"/>
          </a:xfrm>
          <a:prstGeom prst="foldedCorner">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wrap="square">
            <a:spAutoFit/>
          </a:bodyPr>
          <a:lstStyle/>
          <a:p>
            <a:pPr defTabSz="868818"/>
            <a:r>
              <a:rPr lang="fr-FR" sz="1721" dirty="0">
                <a:solidFill>
                  <a:prstClr val="black"/>
                </a:solidFill>
                <a:latin typeface="Comic Sans MS"/>
              </a:rPr>
              <a:t>être capable de proposer les solutions précises dont ont besoin les clients potentiels. </a:t>
            </a:r>
          </a:p>
        </p:txBody>
      </p:sp>
      <p:sp>
        <p:nvSpPr>
          <p:cNvPr id="6" name="Bulle narrative : rectangle 5">
            <a:extLst>
              <a:ext uri="{FF2B5EF4-FFF2-40B4-BE49-F238E27FC236}">
                <a16:creationId xmlns:a16="http://schemas.microsoft.com/office/drawing/2014/main" id="{313A8996-F3C7-40C7-A1FA-4328E8DE75CC}"/>
              </a:ext>
            </a:extLst>
          </p:cNvPr>
          <p:cNvSpPr/>
          <p:nvPr/>
        </p:nvSpPr>
        <p:spPr>
          <a:xfrm>
            <a:off x="1371784" y="3151844"/>
            <a:ext cx="9002911" cy="2829044"/>
          </a:xfrm>
          <a:prstGeom prst="wedgeRectCallout">
            <a:avLst>
              <a:gd name="adj1" fmla="val -33715"/>
              <a:gd name="adj2" fmla="val 66204"/>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175678" indent="-175678" algn="just" defTabSz="868818">
              <a:lnSpc>
                <a:spcPct val="150000"/>
              </a:lnSpc>
              <a:buFont typeface="Wingdings" panose="05000000000000000000" pitchFamily="2" charset="2"/>
              <a:buChar char="ü"/>
            </a:pPr>
            <a:r>
              <a:rPr lang="fr-FR" sz="1721" dirty="0">
                <a:solidFill>
                  <a:prstClr val="black"/>
                </a:solidFill>
                <a:latin typeface="Comic Sans MS"/>
              </a:rPr>
              <a:t>posséder de solides compétences en vente et </a:t>
            </a:r>
            <a:r>
              <a:rPr lang="fr-FR" sz="1721" dirty="0">
                <a:solidFill>
                  <a:srgbClr val="CC0099"/>
                </a:solidFill>
                <a:latin typeface="Comic Sans MS"/>
              </a:rPr>
              <a:t>négociations </a:t>
            </a:r>
          </a:p>
          <a:p>
            <a:pPr marL="175678" indent="-175678" algn="just" defTabSz="868818">
              <a:lnSpc>
                <a:spcPct val="150000"/>
              </a:lnSpc>
              <a:buFont typeface="Wingdings" panose="05000000000000000000" pitchFamily="2" charset="2"/>
              <a:buChar char="ü"/>
            </a:pPr>
            <a:r>
              <a:rPr lang="fr-FR" sz="1721" dirty="0">
                <a:solidFill>
                  <a:prstClr val="black"/>
                </a:solidFill>
                <a:latin typeface="Comic Sans MS"/>
              </a:rPr>
              <a:t>Posséder une grande capacité de </a:t>
            </a:r>
            <a:r>
              <a:rPr lang="fr-FR" sz="1721" dirty="0">
                <a:solidFill>
                  <a:srgbClr val="CC0099"/>
                </a:solidFill>
                <a:latin typeface="Comic Sans MS"/>
              </a:rPr>
              <a:t>résistance au stress </a:t>
            </a:r>
            <a:r>
              <a:rPr lang="fr-FR" sz="1721" dirty="0">
                <a:solidFill>
                  <a:prstClr val="black"/>
                </a:solidFill>
                <a:latin typeface="Comic Sans MS"/>
              </a:rPr>
              <a:t>car ses horaires, ses très nombreux contacts avec ses supérieurs et ses clients font du technico-commercial une profession sous pression.</a:t>
            </a:r>
          </a:p>
          <a:p>
            <a:pPr marL="175678" indent="-175678" algn="just" defTabSz="868818">
              <a:lnSpc>
                <a:spcPct val="150000"/>
              </a:lnSpc>
              <a:buFont typeface="Wingdings" panose="05000000000000000000" pitchFamily="2" charset="2"/>
              <a:buChar char="ü"/>
            </a:pPr>
            <a:r>
              <a:rPr lang="fr-FR" sz="1721" dirty="0">
                <a:solidFill>
                  <a:prstClr val="black"/>
                </a:solidFill>
                <a:latin typeface="Comic Sans MS"/>
              </a:rPr>
              <a:t>être autonome et organisé. </a:t>
            </a:r>
          </a:p>
          <a:p>
            <a:pPr marL="175678" indent="-175678" algn="just" defTabSz="868818">
              <a:lnSpc>
                <a:spcPct val="150000"/>
              </a:lnSpc>
              <a:buFont typeface="Wingdings" panose="05000000000000000000" pitchFamily="2" charset="2"/>
              <a:buChar char="ü"/>
            </a:pPr>
            <a:r>
              <a:rPr lang="fr-FR" sz="1721" dirty="0">
                <a:solidFill>
                  <a:prstClr val="black"/>
                </a:solidFill>
                <a:latin typeface="Comic Sans MS"/>
              </a:rPr>
              <a:t>Enfin, il est désormais nécessaire pour le technico-commercial de parler non seulement l’anglais, mais aussi une 3e langue, comme l’arabe, l’espagnol ou le chinois.</a:t>
            </a:r>
          </a:p>
        </p:txBody>
      </p:sp>
      <p:sp>
        <p:nvSpPr>
          <p:cNvPr id="14" name="TextBox 13">
            <a:extLst>
              <a:ext uri="{FF2B5EF4-FFF2-40B4-BE49-F238E27FC236}">
                <a16:creationId xmlns:a16="http://schemas.microsoft.com/office/drawing/2014/main" id="{80524811-E224-75F7-D70E-7DFD9B9D20A0}"/>
              </a:ext>
            </a:extLst>
          </p:cNvPr>
          <p:cNvSpPr txBox="1"/>
          <p:nvPr/>
        </p:nvSpPr>
        <p:spPr>
          <a:xfrm>
            <a:off x="4059650" y="10432"/>
            <a:ext cx="5621471" cy="548676"/>
          </a:xfrm>
          <a:prstGeom prst="rect">
            <a:avLst/>
          </a:prstGeom>
          <a:noFill/>
        </p:spPr>
        <p:txBody>
          <a:bodyPr wrap="square">
            <a:spAutoFit/>
          </a:bodyPr>
          <a:lstStyle/>
          <a:p>
            <a:pPr algn="just" defTabSz="868818">
              <a:lnSpc>
                <a:spcPct val="150000"/>
              </a:lnSpc>
              <a:spcAft>
                <a:spcPts val="492"/>
              </a:spcAft>
              <a:tabLst>
                <a:tab pos="843260" algn="l"/>
              </a:tabLst>
            </a:pPr>
            <a:r>
              <a:rPr lang="fr-CA" sz="2213" b="1" kern="100" dirty="0">
                <a:ln w="0"/>
                <a:solidFill>
                  <a:srgbClr val="0033CC"/>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cs typeface="Arial" panose="020B0604020202020204" pitchFamily="34" charset="0"/>
              </a:rPr>
              <a:t>Qualités du technico-commercial</a:t>
            </a:r>
            <a:endParaRPr lang="en-US" sz="1967" b="1" kern="100" dirty="0">
              <a:ln w="0"/>
              <a:solidFill>
                <a:srgbClr val="0033CC"/>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0076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AF56AA-2F11-4009-5228-F5A40D8AF715}"/>
              </a:ext>
            </a:extLst>
          </p:cNvPr>
          <p:cNvSpPr txBox="1"/>
          <p:nvPr/>
        </p:nvSpPr>
        <p:spPr>
          <a:xfrm>
            <a:off x="1757690" y="1082771"/>
            <a:ext cx="9561990" cy="5038880"/>
          </a:xfrm>
          <a:prstGeom prst="rect">
            <a:avLst/>
          </a:prstGeom>
          <a:noFill/>
        </p:spPr>
        <p:txBody>
          <a:bodyPr wrap="square">
            <a:spAutoFit/>
          </a:bodyPr>
          <a:lstStyle/>
          <a:p>
            <a:pPr marL="456766" lvl="1" indent="-175679" algn="just" defTabSz="868818">
              <a:lnSpc>
                <a:spcPct val="150000"/>
              </a:lnSpc>
              <a:buFont typeface="+mj-lt"/>
              <a:buAutoNum type="arabicPeriod"/>
              <a:tabLst>
                <a:tab pos="843260" algn="l"/>
              </a:tabLst>
            </a:pPr>
            <a:r>
              <a:rPr lang="fr-CA" sz="1967"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Formation </a:t>
            </a:r>
            <a:r>
              <a:rPr lang="fr-CA" sz="1967"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obtenu suite à une formation qu’il lui est destinée spécialement. Cette formation est généralement courte et dont le programme est orienté plus vers des contenus de connaissances en marketing, gestion et droit commercial.</a:t>
            </a:r>
            <a:endParaRPr lang="en-US" sz="1721"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456766" lvl="1" indent="-175679" algn="just" defTabSz="868818">
              <a:lnSpc>
                <a:spcPct val="150000"/>
              </a:lnSpc>
              <a:buFont typeface="+mj-lt"/>
              <a:buAutoNum type="arabicPeriod"/>
              <a:tabLst>
                <a:tab pos="843260" algn="l"/>
              </a:tabLst>
            </a:pPr>
            <a:r>
              <a:rPr lang="fr-CA" sz="1967"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Diplômes </a:t>
            </a:r>
            <a:r>
              <a:rPr lang="fr-CA" sz="1967"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Généralement concerne des diplômés dans différentes disciplines et chacun dans son domaine avec l’expérience acquise s’oriente vers le métier de technico-commercial. </a:t>
            </a:r>
            <a:endParaRPr lang="en-US" sz="1721"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456766" lvl="1" indent="-175679" algn="just" defTabSz="868818">
              <a:lnSpc>
                <a:spcPct val="150000"/>
              </a:lnSpc>
              <a:spcAft>
                <a:spcPts val="492"/>
              </a:spcAft>
              <a:buFont typeface="+mj-lt"/>
              <a:buAutoNum type="arabicPeriod"/>
              <a:tabLst>
                <a:tab pos="843260" algn="l"/>
              </a:tabLst>
            </a:pPr>
            <a:r>
              <a:rPr lang="fr-CA" sz="1967"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Double compétence </a:t>
            </a:r>
            <a:r>
              <a:rPr lang="fr-CA" sz="1967"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Formation des diplômés scientifiques à la double-compétence. Une formation complémentaire essentielle pour se diriger vers la fonction technico-commerciale est nécessaire. Domaines concernés : Médical et pharmaceutique, biotechnologies, biologie, mécanique, génie civil, chimie, physique, informatique, génie électrique, sciences financières…</a:t>
            </a:r>
            <a:endParaRPr lang="en-US" sz="1721"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4B2F17-4B7E-0419-E82C-289A1DA6B6AB}"/>
              </a:ext>
            </a:extLst>
          </p:cNvPr>
          <p:cNvSpPr txBox="1"/>
          <p:nvPr/>
        </p:nvSpPr>
        <p:spPr>
          <a:xfrm>
            <a:off x="3439892" y="153133"/>
            <a:ext cx="6573556" cy="599395"/>
          </a:xfrm>
          <a:prstGeom prst="rect">
            <a:avLst/>
          </a:prstGeom>
          <a:noFill/>
        </p:spPr>
        <p:txBody>
          <a:bodyPr wrap="square">
            <a:spAutoFit/>
          </a:bodyPr>
          <a:lstStyle/>
          <a:p>
            <a:pPr algn="just" defTabSz="868818">
              <a:lnSpc>
                <a:spcPct val="150000"/>
              </a:lnSpc>
              <a:spcAft>
                <a:spcPts val="492"/>
              </a:spcAft>
              <a:tabLst>
                <a:tab pos="843260" algn="l"/>
              </a:tabLst>
              <a:defRPr/>
            </a:pPr>
            <a:r>
              <a:rPr lang="fr-CA" sz="2459" kern="100" dirty="0">
                <a:ln w="0"/>
                <a:solidFill>
                  <a:srgbClr val="0033CC"/>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cs typeface="Arial" panose="020B0604020202020204" pitchFamily="34" charset="0"/>
              </a:rPr>
              <a:t>Comment devenir un délégué commercial ?</a:t>
            </a:r>
            <a:endParaRPr lang="en-US" sz="2213" kern="100" dirty="0">
              <a:ln w="0"/>
              <a:solidFill>
                <a:srgbClr val="0033CC"/>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4723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BEFC194-C2BF-0404-39F6-98CC82784657}"/>
              </a:ext>
            </a:extLst>
          </p:cNvPr>
          <p:cNvSpPr txBox="1"/>
          <p:nvPr/>
        </p:nvSpPr>
        <p:spPr>
          <a:xfrm>
            <a:off x="1890495" y="153133"/>
            <a:ext cx="9561990" cy="548676"/>
          </a:xfrm>
          <a:prstGeom prst="rect">
            <a:avLst/>
          </a:prstGeom>
          <a:noFill/>
        </p:spPr>
        <p:txBody>
          <a:bodyPr wrap="square">
            <a:spAutoFit/>
          </a:bodyPr>
          <a:lstStyle/>
          <a:p>
            <a:pPr algn="just" defTabSz="868818">
              <a:lnSpc>
                <a:spcPct val="150000"/>
              </a:lnSpc>
              <a:spcAft>
                <a:spcPts val="492"/>
              </a:spcAft>
              <a:tabLst>
                <a:tab pos="843260"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Quelques avantages et inconvénients du métier de technico-commercial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D92B988A-D143-7CCB-7C40-53EDB2EF0044}"/>
              </a:ext>
            </a:extLst>
          </p:cNvPr>
          <p:cNvSpPr txBox="1"/>
          <p:nvPr/>
        </p:nvSpPr>
        <p:spPr>
          <a:xfrm>
            <a:off x="3285265" y="2145215"/>
            <a:ext cx="5621471" cy="1059521"/>
          </a:xfrm>
          <a:prstGeom prst="rect">
            <a:avLst/>
          </a:prstGeom>
          <a:noFill/>
        </p:spPr>
        <p:txBody>
          <a:bodyPr wrap="square">
            <a:spAutoFit/>
          </a:bodyPr>
          <a:lstStyle/>
          <a:p>
            <a:pPr marL="140543" algn="just" defTabSz="868818">
              <a:lnSpc>
                <a:spcPct val="150000"/>
              </a:lnSpc>
              <a:tabLst>
                <a:tab pos="843260" algn="l"/>
              </a:tabLst>
            </a:pPr>
            <a:r>
              <a:rPr lang="en-US"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Il est libre de gérer ses horaires.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140543" algn="just" defTabSz="868818">
              <a:lnSpc>
                <a:spcPct val="150000"/>
              </a:lnSpc>
              <a:tabLst>
                <a:tab pos="843260"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Construire des relations avec les clients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D1E0D2E-2301-F8A2-17CD-9662D6EF13C4}"/>
              </a:ext>
            </a:extLst>
          </p:cNvPr>
          <p:cNvSpPr txBox="1"/>
          <p:nvPr/>
        </p:nvSpPr>
        <p:spPr>
          <a:xfrm>
            <a:off x="2200374" y="3339828"/>
            <a:ext cx="8322473" cy="1059521"/>
          </a:xfrm>
          <a:prstGeom prst="rect">
            <a:avLst/>
          </a:prstGeom>
          <a:noFill/>
        </p:spPr>
        <p:txBody>
          <a:bodyPr wrap="square">
            <a:spAutoFit/>
          </a:bodyPr>
          <a:lstStyle/>
          <a:p>
            <a:pPr marL="140543" algn="just" defTabSz="868818">
              <a:lnSpc>
                <a:spcPct val="150000"/>
              </a:lnSpc>
              <a:tabLst>
                <a:tab pos="843260"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Une fois que les objectifs sont atteints, il peut avoir du temps pour lui sans se justifier auprès du patron.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285769C-40CC-7755-BEC1-51B6AF23EDD7}"/>
              </a:ext>
            </a:extLst>
          </p:cNvPr>
          <p:cNvSpPr txBox="1"/>
          <p:nvPr/>
        </p:nvSpPr>
        <p:spPr>
          <a:xfrm>
            <a:off x="5327302" y="1225943"/>
            <a:ext cx="1398140" cy="395045"/>
          </a:xfrm>
          <a:prstGeom prst="rect">
            <a:avLst/>
          </a:prstGeom>
          <a:solidFill>
            <a:srgbClr val="FFFF00"/>
          </a:solidFill>
        </p:spPr>
        <p:style>
          <a:lnRef idx="2">
            <a:schemeClr val="accent2"/>
          </a:lnRef>
          <a:fillRef idx="1">
            <a:schemeClr val="lt1"/>
          </a:fillRef>
          <a:effectRef idx="0">
            <a:schemeClr val="accent2"/>
          </a:effectRef>
          <a:fontRef idx="minor">
            <a:schemeClr val="dk1"/>
          </a:fontRef>
        </p:style>
        <p:txBody>
          <a:bodyPr wrap="none" rtlCol="0">
            <a:spAutoFit/>
          </a:bodyPr>
          <a:lstStyle/>
          <a:p>
            <a:pPr defTabSz="868818"/>
            <a:r>
              <a:rPr lang="fr-CA" sz="1967" dirty="0">
                <a:solidFill>
                  <a:prstClr val="black"/>
                </a:solidFill>
                <a:latin typeface="Comic Sans MS"/>
              </a:rPr>
              <a:t>Avantages</a:t>
            </a:r>
            <a:endParaRPr lang="en-US" sz="1967" dirty="0">
              <a:solidFill>
                <a:prstClr val="black"/>
              </a:solidFill>
              <a:latin typeface="Comic Sans MS"/>
            </a:endParaRPr>
          </a:p>
        </p:txBody>
      </p:sp>
    </p:spTree>
    <p:extLst>
      <p:ext uri="{BB962C8B-B14F-4D97-AF65-F5344CB8AC3E}">
        <p14:creationId xmlns:p14="http://schemas.microsoft.com/office/powerpoint/2010/main" val="1136526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8644D7-CC0B-7036-C7B9-A62B50369A1F}"/>
              </a:ext>
            </a:extLst>
          </p:cNvPr>
          <p:cNvSpPr txBox="1"/>
          <p:nvPr/>
        </p:nvSpPr>
        <p:spPr>
          <a:xfrm>
            <a:off x="1093662" y="817160"/>
            <a:ext cx="10270286" cy="5755806"/>
          </a:xfrm>
          <a:prstGeom prst="rect">
            <a:avLst/>
          </a:prstGeom>
          <a:noFill/>
        </p:spPr>
        <p:txBody>
          <a:bodyPr wrap="square">
            <a:spAutoFit/>
          </a:bodyPr>
          <a:lstStyle/>
          <a:p>
            <a:pPr marL="140543" algn="just" defTabSz="868818">
              <a:lnSpc>
                <a:spcPct val="150000"/>
              </a:lnSpc>
              <a:spcAft>
                <a:spcPts val="492"/>
              </a:spcAft>
              <a:tabLst>
                <a:tab pos="843260"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Les nombreux déplacements, impliqués par la nécessité de rencontrer les clients ou prospects, et les horaires parfois décalés, en fonction des disponibilités de ces clients ou prospects, sont souvent incompatibles avec une vie familiale rangée.</a:t>
            </a:r>
          </a:p>
          <a:p>
            <a:pPr marL="140543" algn="just" defTabSz="868818">
              <a:lnSpc>
                <a:spcPct val="150000"/>
              </a:lnSpc>
              <a:spcAft>
                <a:spcPts val="492"/>
              </a:spcAft>
              <a:tabLst>
                <a:tab pos="843260" algn="l"/>
              </a:tabLst>
            </a:pP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140543" algn="just" defTabSz="868818">
              <a:lnSpc>
                <a:spcPct val="150000"/>
              </a:lnSpc>
              <a:spcAft>
                <a:spcPts val="492"/>
              </a:spcAft>
              <a:tabLst>
                <a:tab pos="843260"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Les contacts humains peuvent s'avérer parfois difficiles, certains clients ou prospects étant peu accueillants, ce qui nécessite alors de prendre sur soi.</a:t>
            </a:r>
          </a:p>
          <a:p>
            <a:pPr marL="140543" algn="just" defTabSz="868818">
              <a:lnSpc>
                <a:spcPct val="150000"/>
              </a:lnSpc>
              <a:spcAft>
                <a:spcPts val="492"/>
              </a:spcAft>
              <a:tabLst>
                <a:tab pos="843260" algn="l"/>
              </a:tabLst>
            </a:pP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140543" algn="just" defTabSz="868818">
              <a:lnSpc>
                <a:spcPct val="150000"/>
              </a:lnSpc>
              <a:spcAft>
                <a:spcPts val="492"/>
              </a:spcAft>
              <a:tabLst>
                <a:tab pos="843260"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La journée d'un ingénieur technico-commercial commence tôt s'il doit prendre la route ou l'avion, et peut se terminer tard, après le dernier rendez-vous. </a:t>
            </a:r>
          </a:p>
          <a:p>
            <a:pPr marL="140543" algn="just" defTabSz="868818">
              <a:lnSpc>
                <a:spcPct val="150000"/>
              </a:lnSpc>
              <a:spcAft>
                <a:spcPts val="492"/>
              </a:spcAft>
              <a:tabLst>
                <a:tab pos="843260" algn="l"/>
              </a:tabLst>
            </a:pP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defTabSz="868818"/>
            <a:r>
              <a:rPr lang="fr-CA" sz="2213" dirty="0">
                <a:solidFill>
                  <a:prstClr val="black"/>
                </a:solidFill>
                <a:latin typeface="Times New Roman" panose="02020603050405020304" pitchFamily="18" charset="0"/>
                <a:ea typeface="Calibri" panose="020F0502020204030204" pitchFamily="34" charset="0"/>
              </a:rPr>
              <a:t>La pression du chiffre à atteindre fait partie des contraintes du métier</a:t>
            </a:r>
            <a:endParaRPr lang="en-US" sz="1967" dirty="0">
              <a:solidFill>
                <a:prstClr val="black"/>
              </a:solidFill>
              <a:latin typeface="Comic Sans MS"/>
            </a:endParaRPr>
          </a:p>
        </p:txBody>
      </p:sp>
      <p:sp>
        <p:nvSpPr>
          <p:cNvPr id="5" name="TextBox 4">
            <a:extLst>
              <a:ext uri="{FF2B5EF4-FFF2-40B4-BE49-F238E27FC236}">
                <a16:creationId xmlns:a16="http://schemas.microsoft.com/office/drawing/2014/main" id="{08AD32D8-60BF-23B4-498F-D208B0281ABE}"/>
              </a:ext>
            </a:extLst>
          </p:cNvPr>
          <p:cNvSpPr txBox="1"/>
          <p:nvPr/>
        </p:nvSpPr>
        <p:spPr>
          <a:xfrm>
            <a:off x="5099960" y="153133"/>
            <a:ext cx="1992081" cy="1059521"/>
          </a:xfrm>
          <a:prstGeom prst="rect">
            <a:avLst/>
          </a:prstGeom>
          <a:noFill/>
        </p:spPr>
        <p:txBody>
          <a:bodyPr wrap="square">
            <a:spAutoFit/>
          </a:bodyPr>
          <a:lstStyle/>
          <a:p>
            <a:pPr marL="140543" algn="just" defTabSz="868818">
              <a:lnSpc>
                <a:spcPct val="150000"/>
              </a:lnSpc>
              <a:spcAft>
                <a:spcPts val="492"/>
              </a:spcAft>
              <a:tabLst>
                <a:tab pos="843260" algn="l"/>
              </a:tabLst>
              <a:defRPr/>
            </a:pPr>
            <a:r>
              <a:rPr lang="fr-CA" sz="2213" b="1" kern="100" dirty="0">
                <a:solidFill>
                  <a:prstClr val="black"/>
                </a:solidFill>
                <a:highlight>
                  <a:srgbClr val="FFFF00"/>
                </a:highlight>
                <a:latin typeface="Times New Roman" panose="02020603050405020304" pitchFamily="18" charset="0"/>
                <a:ea typeface="Calibri" panose="020F0502020204030204" pitchFamily="34" charset="0"/>
                <a:cs typeface="Arial" panose="020B0604020202020204" pitchFamily="34" charset="0"/>
              </a:rPr>
              <a:t>Inconvénients </a:t>
            </a:r>
            <a:endParaRPr lang="en-US" sz="1967" kern="100" dirty="0">
              <a:solidFill>
                <a:prstClr val="black"/>
              </a:solidFill>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2977694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olstic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ersonnalisé 1">
      <a:majorFont>
        <a:latin typeface="Comic Sans MS"/>
        <a:ea typeface=""/>
        <a:cs typeface=""/>
      </a:majorFont>
      <a:minorFont>
        <a:latin typeface="Comic Sans MS"/>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568</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9</vt:i4>
      </vt:variant>
    </vt:vector>
  </HeadingPairs>
  <TitlesOfParts>
    <vt:vector size="20" baseType="lpstr">
      <vt:lpstr>Arial</vt:lpstr>
      <vt:lpstr>Calibri</vt:lpstr>
      <vt:lpstr>Calibri Light</vt:lpstr>
      <vt:lpstr>Comic Sans MS</vt:lpstr>
      <vt:lpstr>Showcard Gothic</vt:lpstr>
      <vt:lpstr>Times New Roman</vt:lpstr>
      <vt:lpstr>Verdana</vt:lpstr>
      <vt:lpstr>Wingdings</vt:lpstr>
      <vt:lpstr>Wingdings 2</vt:lpstr>
      <vt:lpstr>Office Theme</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STS</dc:creator>
  <cp:lastModifiedBy>STS</cp:lastModifiedBy>
  <cp:revision>1</cp:revision>
  <dcterms:created xsi:type="dcterms:W3CDTF">2024-04-25T12:58:27Z</dcterms:created>
  <dcterms:modified xsi:type="dcterms:W3CDTF">2024-04-25T13:00:05Z</dcterms:modified>
</cp:coreProperties>
</file>