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93" r:id="rId3"/>
    <p:sldId id="276" r:id="rId4"/>
    <p:sldId id="283" r:id="rId5"/>
    <p:sldId id="284" r:id="rId6"/>
    <p:sldId id="285" r:id="rId7"/>
    <p:sldId id="286" r:id="rId8"/>
    <p:sldId id="292" r:id="rId9"/>
    <p:sldId id="287" r:id="rId10"/>
    <p:sldId id="288" r:id="rId11"/>
    <p:sldId id="289" r:id="rId12"/>
    <p:sldId id="290" r:id="rId13"/>
    <p:sldId id="291"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Style léger 1 - Accentuation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4/28/2024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dirty="0" smtClean="0"/>
              <a:t>Maintenance (Généralités)</a:t>
            </a:r>
            <a:endParaRPr lang="fr-FR" b="1" dirty="0"/>
          </a:p>
        </p:txBody>
      </p:sp>
      <p:sp>
        <p:nvSpPr>
          <p:cNvPr id="3" name="Sous-titre 2"/>
          <p:cNvSpPr>
            <a:spLocks noGrp="1"/>
          </p:cNvSpPr>
          <p:nvPr>
            <p:ph type="subTitle" idx="1"/>
          </p:nvPr>
        </p:nvSpPr>
        <p:spPr>
          <a:xfrm>
            <a:off x="2589213" y="5422838"/>
            <a:ext cx="8915399" cy="440080"/>
          </a:xfrm>
        </p:spPr>
        <p:txBody>
          <a:bodyPr/>
          <a:lstStyle/>
          <a:p>
            <a:pPr algn="r"/>
            <a:r>
              <a:rPr lang="fr-FR" b="1" dirty="0" smtClean="0"/>
              <a:t>Mr. KIHAL</a:t>
            </a:r>
            <a:endParaRPr lang="fr-FR" b="1" dirty="0"/>
          </a:p>
        </p:txBody>
      </p:sp>
    </p:spTree>
    <p:extLst>
      <p:ext uri="{BB962C8B-B14F-4D97-AF65-F5344CB8AC3E}">
        <p14:creationId xmlns:p14="http://schemas.microsoft.com/office/powerpoint/2010/main" val="6136732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362325" y="609390"/>
            <a:ext cx="6096000" cy="410882"/>
          </a:xfrm>
          <a:prstGeom prst="rect">
            <a:avLst/>
          </a:prstGeom>
        </p:spPr>
        <p:txBody>
          <a:bodyPr>
            <a:spAutoFit/>
          </a:bodyPr>
          <a:lstStyle/>
          <a:p>
            <a:pPr algn="ctr">
              <a:lnSpc>
                <a:spcPct val="115000"/>
              </a:lnSpc>
              <a:spcAft>
                <a:spcPts val="1000"/>
              </a:spcAft>
            </a:pPr>
            <a:r>
              <a:rPr lang="fr-FR" b="1" u="sng" dirty="0" smtClean="0">
                <a:latin typeface="Times New Roman" panose="02020603050405020304" pitchFamily="18" charset="0"/>
                <a:ea typeface="Times New Roman" panose="02020603050405020304" pitchFamily="18" charset="0"/>
                <a:cs typeface="Arial" panose="020B0604020202020204" pitchFamily="34" charset="0"/>
              </a:rPr>
              <a:t>Place </a:t>
            </a:r>
            <a:r>
              <a:rPr lang="fr-FR" b="1" u="sng" dirty="0">
                <a:latin typeface="Times New Roman" panose="02020603050405020304" pitchFamily="18" charset="0"/>
                <a:ea typeface="Times New Roman" panose="02020603050405020304" pitchFamily="18" charset="0"/>
                <a:cs typeface="Arial" panose="020B0604020202020204" pitchFamily="34" charset="0"/>
              </a:rPr>
              <a:t>de la maintenance dans la structure générale </a:t>
            </a:r>
            <a:endParaRPr lang="en-US" sz="1600" dirty="0">
              <a:latin typeface="Calibri" panose="020F0502020204030204" pitchFamily="34" charset="0"/>
              <a:ea typeface="Times New Roman" panose="02020603050405020304" pitchFamily="18" charset="0"/>
              <a:cs typeface="Arial" panose="020B0604020202020204" pitchFamily="34" charset="0"/>
            </a:endParaRPr>
          </a:p>
        </p:txBody>
      </p:sp>
      <p:sp>
        <p:nvSpPr>
          <p:cNvPr id="8" name="Rectangle 7"/>
          <p:cNvSpPr/>
          <p:nvPr/>
        </p:nvSpPr>
        <p:spPr>
          <a:xfrm>
            <a:off x="4914900" y="1091514"/>
            <a:ext cx="2809875" cy="41088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15000"/>
              </a:lnSpc>
              <a:spcAft>
                <a:spcPts val="1000"/>
              </a:spcAft>
            </a:pPr>
            <a:r>
              <a:rPr lang="fr-FR" b="1" u="sng" dirty="0" smtClean="0">
                <a:latin typeface="Times New Roman" panose="02020603050405020304" pitchFamily="18" charset="0"/>
                <a:ea typeface="Times New Roman" panose="02020603050405020304" pitchFamily="18" charset="0"/>
                <a:cs typeface="Arial" panose="020B0604020202020204" pitchFamily="34" charset="0"/>
              </a:rPr>
              <a:t>Tendance N°1</a:t>
            </a:r>
            <a:endParaRPr lang="en-US" sz="1600" dirty="0">
              <a:latin typeface="Calibri" panose="020F0502020204030204" pitchFamily="34" charset="0"/>
              <a:ea typeface="Times New Roman" panose="02020603050405020304" pitchFamily="18" charset="0"/>
              <a:cs typeface="Arial" panose="020B0604020202020204" pitchFamily="34" charset="0"/>
            </a:endParaRPr>
          </a:p>
        </p:txBody>
      </p:sp>
      <p:sp>
        <p:nvSpPr>
          <p:cNvPr id="10" name="Rectangle 9"/>
          <p:cNvSpPr/>
          <p:nvPr/>
        </p:nvSpPr>
        <p:spPr>
          <a:xfrm>
            <a:off x="4914900" y="1634439"/>
            <a:ext cx="2809875" cy="390684"/>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15000"/>
              </a:lnSpc>
              <a:spcAft>
                <a:spcPts val="1000"/>
              </a:spcAft>
            </a:pPr>
            <a:r>
              <a:rPr lang="fr-FR" b="1" dirty="0" smtClean="0">
                <a:latin typeface="Times New Roman" panose="02020603050405020304" pitchFamily="18" charset="0"/>
                <a:ea typeface="Times New Roman" panose="02020603050405020304" pitchFamily="18" charset="0"/>
                <a:cs typeface="Arial" panose="020B0604020202020204" pitchFamily="34" charset="0"/>
              </a:rPr>
              <a:t>Centralisation</a:t>
            </a:r>
            <a:endParaRPr lang="en-US" sz="1600" dirty="0">
              <a:latin typeface="Calibri" panose="020F0502020204030204" pitchFamily="34" charset="0"/>
              <a:ea typeface="Times New Roman" panose="02020603050405020304" pitchFamily="18" charset="0"/>
              <a:cs typeface="Arial" panose="020B0604020202020204" pitchFamily="34" charset="0"/>
            </a:endParaRPr>
          </a:p>
        </p:txBody>
      </p:sp>
      <p:sp>
        <p:nvSpPr>
          <p:cNvPr id="4" name="Rectangle à coins arrondis 3"/>
          <p:cNvSpPr/>
          <p:nvPr/>
        </p:nvSpPr>
        <p:spPr>
          <a:xfrm>
            <a:off x="1866899" y="2142262"/>
            <a:ext cx="8905875" cy="1579865"/>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lvl="0" algn="ctr">
              <a:lnSpc>
                <a:spcPct val="150000"/>
              </a:lnSpc>
              <a:spcAft>
                <a:spcPts val="1000"/>
              </a:spcAft>
            </a:pPr>
            <a:r>
              <a:rPr lang="fr-FR" sz="2000" dirty="0">
                <a:latin typeface="Times New Roman" panose="02020603050405020304" pitchFamily="18" charset="0"/>
                <a:ea typeface="Times New Roman" panose="02020603050405020304" pitchFamily="18" charset="0"/>
                <a:cs typeface="Arial" panose="020B0604020202020204" pitchFamily="34" charset="0"/>
              </a:rPr>
              <a:t>La centralisation où toute la maintenance est assurée par un service. Le service central de maintenance peut, à la demande des services, prêter à ceux-ci son atelier, ou personnel pour l’accomplissement de certains travaux.</a:t>
            </a:r>
            <a:endParaRPr lang="en-US"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p:cNvSpPr/>
          <p:nvPr/>
        </p:nvSpPr>
        <p:spPr>
          <a:xfrm>
            <a:off x="1866899" y="3696391"/>
            <a:ext cx="9420225" cy="3000821"/>
          </a:xfrm>
          <a:prstGeom prst="rect">
            <a:avLst/>
          </a:prstGeom>
        </p:spPr>
        <p:txBody>
          <a:bodyPr wrap="square">
            <a:spAutoFit/>
          </a:bodyPr>
          <a:lstStyle/>
          <a:p>
            <a:pPr>
              <a:lnSpc>
                <a:spcPct val="150000"/>
              </a:lnSpc>
            </a:pPr>
            <a:r>
              <a:rPr lang="fr-FR" dirty="0" smtClean="0">
                <a:latin typeface="Wingdings" panose="05000000000000000000" pitchFamily="2" charset="2"/>
              </a:rPr>
              <a:t></a:t>
            </a:r>
            <a:r>
              <a:rPr lang="fr-FR" dirty="0">
                <a:latin typeface="Times New Roman" panose="02020603050405020304" pitchFamily="18" charset="0"/>
              </a:rPr>
              <a:t>Standardisation des méthodes, des procédures et des moyens de communication.</a:t>
            </a:r>
          </a:p>
          <a:p>
            <a:pPr>
              <a:lnSpc>
                <a:spcPct val="150000"/>
              </a:lnSpc>
            </a:pPr>
            <a:r>
              <a:rPr lang="fr-FR" dirty="0">
                <a:latin typeface="Wingdings" panose="05000000000000000000" pitchFamily="2" charset="2"/>
              </a:rPr>
              <a:t></a:t>
            </a:r>
            <a:r>
              <a:rPr lang="fr-FR" dirty="0">
                <a:latin typeface="Times New Roman" panose="02020603050405020304" pitchFamily="18" charset="0"/>
              </a:rPr>
              <a:t>Possibilité d’investir dans du matériel onéreux grâce au regroupement.</a:t>
            </a:r>
          </a:p>
          <a:p>
            <a:pPr>
              <a:lnSpc>
                <a:spcPct val="150000"/>
              </a:lnSpc>
            </a:pPr>
            <a:r>
              <a:rPr lang="fr-FR" dirty="0">
                <a:latin typeface="Wingdings" panose="05000000000000000000" pitchFamily="2" charset="2"/>
              </a:rPr>
              <a:t></a:t>
            </a:r>
            <a:r>
              <a:rPr lang="fr-FR" dirty="0">
                <a:latin typeface="Times New Roman" panose="02020603050405020304" pitchFamily="18" charset="0"/>
              </a:rPr>
              <a:t>Vision globale de l’état du parc du matériel à gérer.</a:t>
            </a:r>
          </a:p>
          <a:p>
            <a:pPr>
              <a:lnSpc>
                <a:spcPct val="150000"/>
              </a:lnSpc>
            </a:pPr>
            <a:r>
              <a:rPr lang="fr-FR" dirty="0">
                <a:latin typeface="Wingdings" panose="05000000000000000000" pitchFamily="2" charset="2"/>
              </a:rPr>
              <a:t></a:t>
            </a:r>
            <a:r>
              <a:rPr lang="fr-FR" dirty="0">
                <a:latin typeface="Times New Roman" panose="02020603050405020304" pitchFamily="18" charset="0"/>
              </a:rPr>
              <a:t>Gestion plus aisée et plus souple des moyens en </a:t>
            </a:r>
            <a:r>
              <a:rPr lang="fr-FR" dirty="0" smtClean="0">
                <a:latin typeface="Times New Roman" panose="02020603050405020304" pitchFamily="18" charset="0"/>
              </a:rPr>
              <a:t>personnels.</a:t>
            </a:r>
          </a:p>
          <a:p>
            <a:pPr>
              <a:lnSpc>
                <a:spcPct val="150000"/>
              </a:lnSpc>
            </a:pPr>
            <a:r>
              <a:rPr lang="fr-FR" dirty="0" smtClean="0">
                <a:latin typeface="Wingdings" panose="05000000000000000000" pitchFamily="2" charset="2"/>
              </a:rPr>
              <a:t></a:t>
            </a:r>
            <a:r>
              <a:rPr lang="fr-FR" dirty="0">
                <a:latin typeface="Times New Roman" panose="02020603050405020304" pitchFamily="18" charset="0"/>
              </a:rPr>
              <a:t>Rationalisation des moyens matériels et optimisation de leur usage (amortissement </a:t>
            </a:r>
            <a:r>
              <a:rPr lang="fr-FR" dirty="0" smtClean="0">
                <a:latin typeface="Times New Roman" panose="02020603050405020304" pitchFamily="18" charset="0"/>
              </a:rPr>
              <a:t>plus </a:t>
            </a:r>
            <a:r>
              <a:rPr lang="en-US" dirty="0" err="1" smtClean="0">
                <a:latin typeface="Times New Roman" panose="02020603050405020304" pitchFamily="18" charset="0"/>
              </a:rPr>
              <a:t>rapide</a:t>
            </a:r>
            <a:r>
              <a:rPr lang="en-US" dirty="0">
                <a:latin typeface="Times New Roman" panose="02020603050405020304" pitchFamily="18" charset="0"/>
              </a:rPr>
              <a:t>).</a:t>
            </a:r>
          </a:p>
          <a:p>
            <a:pPr>
              <a:lnSpc>
                <a:spcPct val="150000"/>
              </a:lnSpc>
            </a:pPr>
            <a:r>
              <a:rPr lang="fr-FR" dirty="0" smtClean="0">
                <a:latin typeface="Wingdings" panose="05000000000000000000" pitchFamily="2" charset="2"/>
              </a:rPr>
              <a:t></a:t>
            </a:r>
            <a:r>
              <a:rPr lang="fr-FR" dirty="0" smtClean="0">
                <a:latin typeface="Times New Roman" panose="02020603050405020304" pitchFamily="18" charset="0"/>
              </a:rPr>
              <a:t>Diminution </a:t>
            </a:r>
            <a:r>
              <a:rPr lang="fr-FR" dirty="0">
                <a:latin typeface="Times New Roman" panose="02020603050405020304" pitchFamily="18" charset="0"/>
              </a:rPr>
              <a:t>des quantités de pièces de rechange disponibles.</a:t>
            </a:r>
          </a:p>
          <a:p>
            <a:pPr>
              <a:lnSpc>
                <a:spcPct val="150000"/>
              </a:lnSpc>
            </a:pPr>
            <a:r>
              <a:rPr lang="fr-FR" dirty="0" smtClean="0">
                <a:latin typeface="Wingdings" panose="05000000000000000000" pitchFamily="2" charset="2"/>
              </a:rPr>
              <a:t></a:t>
            </a:r>
            <a:r>
              <a:rPr lang="fr-FR" dirty="0" smtClean="0">
                <a:latin typeface="Times New Roman" panose="02020603050405020304" pitchFamily="18" charset="0"/>
              </a:rPr>
              <a:t>Communication </a:t>
            </a:r>
            <a:r>
              <a:rPr lang="fr-FR" dirty="0">
                <a:latin typeface="Times New Roman" panose="02020603050405020304" pitchFamily="18" charset="0"/>
              </a:rPr>
              <a:t>simplifiée avec les autres services grâce à sa situation centralisée.</a:t>
            </a:r>
            <a:endParaRPr lang="en-US" dirty="0">
              <a:latin typeface="Times New Roman" panose="02020603050405020304" pitchFamily="18" charset="0"/>
            </a:endParaRPr>
          </a:p>
        </p:txBody>
      </p:sp>
    </p:spTree>
    <p:extLst>
      <p:ext uri="{BB962C8B-B14F-4D97-AF65-F5344CB8AC3E}">
        <p14:creationId xmlns:p14="http://schemas.microsoft.com/office/powerpoint/2010/main" val="16166623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362325" y="609390"/>
            <a:ext cx="6096000" cy="410882"/>
          </a:xfrm>
          <a:prstGeom prst="rect">
            <a:avLst/>
          </a:prstGeom>
        </p:spPr>
        <p:txBody>
          <a:bodyPr>
            <a:spAutoFit/>
          </a:bodyPr>
          <a:lstStyle/>
          <a:p>
            <a:pPr algn="ctr">
              <a:lnSpc>
                <a:spcPct val="115000"/>
              </a:lnSpc>
              <a:spcAft>
                <a:spcPts val="1000"/>
              </a:spcAft>
            </a:pPr>
            <a:r>
              <a:rPr lang="fr-FR" b="1" u="sng" dirty="0" smtClean="0">
                <a:latin typeface="Times New Roman" panose="02020603050405020304" pitchFamily="18" charset="0"/>
                <a:ea typeface="Times New Roman" panose="02020603050405020304" pitchFamily="18" charset="0"/>
                <a:cs typeface="Arial" panose="020B0604020202020204" pitchFamily="34" charset="0"/>
              </a:rPr>
              <a:t>Place </a:t>
            </a:r>
            <a:r>
              <a:rPr lang="fr-FR" b="1" u="sng" dirty="0">
                <a:latin typeface="Times New Roman" panose="02020603050405020304" pitchFamily="18" charset="0"/>
                <a:ea typeface="Times New Roman" panose="02020603050405020304" pitchFamily="18" charset="0"/>
                <a:cs typeface="Arial" panose="020B0604020202020204" pitchFamily="34" charset="0"/>
              </a:rPr>
              <a:t>de la maintenance dans la structure générale </a:t>
            </a:r>
            <a:endParaRPr lang="en-US" sz="1600" dirty="0">
              <a:latin typeface="Calibri" panose="020F0502020204030204" pitchFamily="34" charset="0"/>
              <a:ea typeface="Times New Roman" panose="02020603050405020304" pitchFamily="18" charset="0"/>
              <a:cs typeface="Arial" panose="020B0604020202020204" pitchFamily="34" charset="0"/>
            </a:endParaRPr>
          </a:p>
        </p:txBody>
      </p:sp>
      <p:sp>
        <p:nvSpPr>
          <p:cNvPr id="8" name="Rectangle 7"/>
          <p:cNvSpPr/>
          <p:nvPr/>
        </p:nvSpPr>
        <p:spPr>
          <a:xfrm>
            <a:off x="4914900" y="1091514"/>
            <a:ext cx="2809875" cy="390684"/>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15000"/>
              </a:lnSpc>
              <a:spcAft>
                <a:spcPts val="1000"/>
              </a:spcAft>
            </a:pPr>
            <a:r>
              <a:rPr lang="fr-FR" b="1" u="sng" dirty="0" smtClean="0">
                <a:latin typeface="Times New Roman" panose="02020603050405020304" pitchFamily="18" charset="0"/>
                <a:ea typeface="Times New Roman" panose="02020603050405020304" pitchFamily="18" charset="0"/>
                <a:cs typeface="Arial" panose="020B0604020202020204" pitchFamily="34" charset="0"/>
              </a:rPr>
              <a:t>Tendance N°2</a:t>
            </a:r>
            <a:endParaRPr lang="en-US" sz="1600" dirty="0">
              <a:latin typeface="Calibri" panose="020F0502020204030204" pitchFamily="34" charset="0"/>
              <a:ea typeface="Times New Roman" panose="02020603050405020304" pitchFamily="18" charset="0"/>
              <a:cs typeface="Arial" panose="020B0604020202020204" pitchFamily="34" charset="0"/>
            </a:endParaRPr>
          </a:p>
        </p:txBody>
      </p:sp>
      <p:sp>
        <p:nvSpPr>
          <p:cNvPr id="10" name="Rectangle 9"/>
          <p:cNvSpPr/>
          <p:nvPr/>
        </p:nvSpPr>
        <p:spPr>
          <a:xfrm>
            <a:off x="4914900" y="1634439"/>
            <a:ext cx="2809875" cy="390684"/>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15000"/>
              </a:lnSpc>
              <a:spcAft>
                <a:spcPts val="1000"/>
              </a:spcAft>
            </a:pPr>
            <a:r>
              <a:rPr lang="fr-FR" b="1" dirty="0" smtClean="0">
                <a:latin typeface="Times New Roman" panose="02020603050405020304" pitchFamily="18" charset="0"/>
                <a:ea typeface="Times New Roman" panose="02020603050405020304" pitchFamily="18" charset="0"/>
                <a:cs typeface="Arial" panose="020B0604020202020204" pitchFamily="34" charset="0"/>
              </a:rPr>
              <a:t>Décentralisation</a:t>
            </a:r>
            <a:endParaRPr lang="en-US" sz="1600" dirty="0">
              <a:latin typeface="Calibri" panose="020F0502020204030204" pitchFamily="34" charset="0"/>
              <a:ea typeface="Times New Roman" panose="02020603050405020304" pitchFamily="18" charset="0"/>
              <a:cs typeface="Arial" panose="020B0604020202020204" pitchFamily="34" charset="0"/>
            </a:endParaRPr>
          </a:p>
        </p:txBody>
      </p:sp>
      <p:sp>
        <p:nvSpPr>
          <p:cNvPr id="4" name="Rectangle à coins arrondis 3"/>
          <p:cNvSpPr/>
          <p:nvPr/>
        </p:nvSpPr>
        <p:spPr>
          <a:xfrm>
            <a:off x="1866899" y="2142262"/>
            <a:ext cx="8905875" cy="2090643"/>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lvl="0" algn="ctr">
              <a:lnSpc>
                <a:spcPct val="150000"/>
              </a:lnSpc>
              <a:spcAft>
                <a:spcPts val="1000"/>
              </a:spcAft>
            </a:pPr>
            <a:r>
              <a:rPr lang="fr-FR" sz="2000" dirty="0">
                <a:latin typeface="Times New Roman" panose="02020603050405020304" pitchFamily="18" charset="0"/>
                <a:ea typeface="Times New Roman" panose="02020603050405020304" pitchFamily="18" charset="0"/>
                <a:cs typeface="Arial" panose="020B0604020202020204" pitchFamily="34" charset="0"/>
              </a:rPr>
              <a:t>-	La décentralisation, où tout le service de maintenance est dépossédé de certaines responsabilités. L’objet de la décentralisation est de mieux cerner les frais réels de maintenance par poste de travail. Son inconvénient est de conduire à l’application de plusieurs politiques de maintenance éventuellement contradictoires.</a:t>
            </a:r>
            <a:endParaRPr lang="en-US"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2" name="Rectangle 1"/>
          <p:cNvSpPr/>
          <p:nvPr/>
        </p:nvSpPr>
        <p:spPr>
          <a:xfrm>
            <a:off x="1933574" y="4323011"/>
            <a:ext cx="8839199" cy="2585323"/>
          </a:xfrm>
          <a:prstGeom prst="rect">
            <a:avLst/>
          </a:prstGeom>
        </p:spPr>
        <p:txBody>
          <a:bodyPr wrap="square">
            <a:spAutoFit/>
          </a:bodyPr>
          <a:lstStyle/>
          <a:p>
            <a:pPr>
              <a:lnSpc>
                <a:spcPct val="150000"/>
              </a:lnSpc>
            </a:pPr>
            <a:r>
              <a:rPr lang="fr-FR" dirty="0">
                <a:latin typeface="Wingdings" panose="05000000000000000000" pitchFamily="2" charset="2"/>
              </a:rPr>
              <a:t></a:t>
            </a:r>
            <a:r>
              <a:rPr lang="fr-FR" dirty="0">
                <a:latin typeface="Times New Roman" panose="02020603050405020304" pitchFamily="18" charset="0"/>
              </a:rPr>
              <a:t>Meilleures communications et relations avec le </a:t>
            </a:r>
            <a:r>
              <a:rPr lang="fr-FR" dirty="0" smtClean="0">
                <a:latin typeface="Times New Roman" panose="02020603050405020304" pitchFamily="18" charset="0"/>
              </a:rPr>
              <a:t>service responsable </a:t>
            </a:r>
            <a:r>
              <a:rPr lang="fr-FR" dirty="0">
                <a:latin typeface="Times New Roman" panose="02020603050405020304" pitchFamily="18" charset="0"/>
              </a:rPr>
              <a:t>et l’utilisateur du </a:t>
            </a:r>
            <a:r>
              <a:rPr lang="fr-FR" dirty="0" smtClean="0">
                <a:latin typeface="Times New Roman" panose="02020603050405020304" pitchFamily="18" charset="0"/>
              </a:rPr>
              <a:t>parc </a:t>
            </a:r>
            <a:r>
              <a:rPr lang="en-US" dirty="0" smtClean="0">
                <a:latin typeface="Times New Roman" panose="02020603050405020304" pitchFamily="18" charset="0"/>
              </a:rPr>
              <a:t>à </a:t>
            </a:r>
            <a:r>
              <a:rPr lang="fr-FR" dirty="0" smtClean="0">
                <a:latin typeface="Times New Roman" panose="02020603050405020304" pitchFamily="18" charset="0"/>
              </a:rPr>
              <a:t>maintenir</a:t>
            </a:r>
            <a:r>
              <a:rPr lang="en-US" dirty="0" smtClean="0">
                <a:latin typeface="Times New Roman" panose="02020603050405020304" pitchFamily="18" charset="0"/>
              </a:rPr>
              <a:t>.</a:t>
            </a:r>
            <a:endParaRPr lang="en-US" dirty="0">
              <a:latin typeface="Times New Roman" panose="02020603050405020304" pitchFamily="18" charset="0"/>
            </a:endParaRPr>
          </a:p>
          <a:p>
            <a:pPr>
              <a:lnSpc>
                <a:spcPct val="150000"/>
              </a:lnSpc>
            </a:pPr>
            <a:r>
              <a:rPr lang="fr-FR" dirty="0">
                <a:latin typeface="Wingdings" panose="05000000000000000000" pitchFamily="2" charset="2"/>
              </a:rPr>
              <a:t></a:t>
            </a:r>
            <a:r>
              <a:rPr lang="fr-FR" dirty="0">
                <a:latin typeface="Times New Roman" panose="02020603050405020304" pitchFamily="18" charset="0"/>
              </a:rPr>
              <a:t>Effectifs moins importants dans les différentes antennes.</a:t>
            </a:r>
          </a:p>
          <a:p>
            <a:pPr>
              <a:lnSpc>
                <a:spcPct val="150000"/>
              </a:lnSpc>
            </a:pPr>
            <a:r>
              <a:rPr lang="fr-FR" dirty="0">
                <a:latin typeface="Wingdings" panose="05000000000000000000" pitchFamily="2" charset="2"/>
              </a:rPr>
              <a:t></a:t>
            </a:r>
            <a:r>
              <a:rPr lang="fr-FR" dirty="0">
                <a:latin typeface="Times New Roman" panose="02020603050405020304" pitchFamily="18" charset="0"/>
              </a:rPr>
              <a:t>Réactivité accrue face à un problème.</a:t>
            </a:r>
          </a:p>
          <a:p>
            <a:pPr>
              <a:lnSpc>
                <a:spcPct val="150000"/>
              </a:lnSpc>
            </a:pPr>
            <a:r>
              <a:rPr lang="en-US" dirty="0" smtClean="0">
                <a:latin typeface="Wingdings" panose="05000000000000000000" pitchFamily="2" charset="2"/>
              </a:rPr>
              <a:t></a:t>
            </a:r>
            <a:r>
              <a:rPr lang="fr-FR" dirty="0" smtClean="0">
                <a:latin typeface="Times New Roman" panose="02020603050405020304" pitchFamily="18" charset="0"/>
              </a:rPr>
              <a:t>Meilleure connaissance du matériel.</a:t>
            </a:r>
          </a:p>
          <a:p>
            <a:pPr>
              <a:lnSpc>
                <a:spcPct val="150000"/>
              </a:lnSpc>
            </a:pPr>
            <a:r>
              <a:rPr lang="en-US" dirty="0" smtClean="0">
                <a:latin typeface="Wingdings" panose="05000000000000000000" pitchFamily="2" charset="2"/>
              </a:rPr>
              <a:t></a:t>
            </a:r>
            <a:r>
              <a:rPr lang="fr-FR" dirty="0" smtClean="0">
                <a:latin typeface="Times New Roman" panose="02020603050405020304" pitchFamily="18" charset="0"/>
              </a:rPr>
              <a:t>Gestion administrative allégée.</a:t>
            </a:r>
            <a:endParaRPr lang="fr-FR" dirty="0"/>
          </a:p>
        </p:txBody>
      </p:sp>
    </p:spTree>
    <p:extLst>
      <p:ext uri="{BB962C8B-B14F-4D97-AF65-F5344CB8AC3E}">
        <p14:creationId xmlns:p14="http://schemas.microsoft.com/office/powerpoint/2010/main" val="11177203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396862" y="901184"/>
            <a:ext cx="5694379" cy="400110"/>
          </a:xfrm>
          <a:prstGeom prst="rect">
            <a:avLst/>
          </a:prstGeom>
        </p:spPr>
        <p:txBody>
          <a:bodyPr wrap="none">
            <a:spAutoFit/>
          </a:bodyPr>
          <a:lstStyle/>
          <a:p>
            <a:r>
              <a:rPr lang="fr-FR" sz="2000" b="1" dirty="0" smtClean="0">
                <a:latin typeface="Times New Roman" panose="02020603050405020304" pitchFamily="18" charset="0"/>
                <a:ea typeface="Times New Roman" panose="02020603050405020304" pitchFamily="18" charset="0"/>
              </a:rPr>
              <a:t>Place </a:t>
            </a:r>
            <a:r>
              <a:rPr lang="fr-FR" sz="2000" b="1" dirty="0">
                <a:latin typeface="Times New Roman" panose="02020603050405020304" pitchFamily="18" charset="0"/>
                <a:ea typeface="Times New Roman" panose="02020603050405020304" pitchFamily="18" charset="0"/>
              </a:rPr>
              <a:t>de la maintenance dans la structure générale</a:t>
            </a:r>
            <a:endParaRPr lang="en-US" sz="2000" b="1" dirty="0"/>
          </a:p>
        </p:txBody>
      </p:sp>
      <p:pic>
        <p:nvPicPr>
          <p:cNvPr id="9" name="Image 8"/>
          <p:cNvPicPr/>
          <p:nvPr/>
        </p:nvPicPr>
        <p:blipFill>
          <a:blip r:embed="rId2"/>
          <a:srcRect/>
          <a:stretch>
            <a:fillRect/>
          </a:stretch>
        </p:blipFill>
        <p:spPr bwMode="auto">
          <a:xfrm>
            <a:off x="2224501" y="1533524"/>
            <a:ext cx="8039100" cy="4752975"/>
          </a:xfrm>
          <a:prstGeom prst="rect">
            <a:avLst/>
          </a:prstGeom>
          <a:noFill/>
          <a:ln w="9525">
            <a:noFill/>
            <a:miter lim="800000"/>
            <a:headEnd/>
            <a:tailEnd/>
          </a:ln>
        </p:spPr>
      </p:pic>
    </p:spTree>
    <p:extLst>
      <p:ext uri="{BB962C8B-B14F-4D97-AF65-F5344CB8AC3E}">
        <p14:creationId xmlns:p14="http://schemas.microsoft.com/office/powerpoint/2010/main" val="28542398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758812" y="805934"/>
            <a:ext cx="4503156" cy="400110"/>
          </a:xfrm>
          <a:prstGeom prst="rect">
            <a:avLst/>
          </a:prstGeom>
        </p:spPr>
        <p:txBody>
          <a:bodyPr wrap="none">
            <a:spAutoFit/>
          </a:bodyPr>
          <a:lstStyle/>
          <a:p>
            <a:r>
              <a:rPr lang="fr-FR" sz="2000" b="1" dirty="0">
                <a:latin typeface="Times New Roman" panose="02020603050405020304" pitchFamily="18" charset="0"/>
                <a:ea typeface="Times New Roman" panose="02020603050405020304" pitchFamily="18" charset="0"/>
              </a:rPr>
              <a:t>Organigramme du service maintenance</a:t>
            </a:r>
            <a:endParaRPr lang="en-US" sz="2000" b="1" dirty="0"/>
          </a:p>
        </p:txBody>
      </p:sp>
      <p:pic>
        <p:nvPicPr>
          <p:cNvPr id="2" name="Image 1"/>
          <p:cNvPicPr>
            <a:picLocks noChangeAspect="1"/>
          </p:cNvPicPr>
          <p:nvPr/>
        </p:nvPicPr>
        <p:blipFill>
          <a:blip r:embed="rId2"/>
          <a:stretch>
            <a:fillRect/>
          </a:stretch>
        </p:blipFill>
        <p:spPr>
          <a:xfrm>
            <a:off x="1881302" y="1543050"/>
            <a:ext cx="8258175" cy="5067300"/>
          </a:xfrm>
          <a:prstGeom prst="rect">
            <a:avLst/>
          </a:prstGeom>
        </p:spPr>
      </p:pic>
    </p:spTree>
    <p:extLst>
      <p:ext uri="{BB962C8B-B14F-4D97-AF65-F5344CB8AC3E}">
        <p14:creationId xmlns:p14="http://schemas.microsoft.com/office/powerpoint/2010/main" val="1583358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920862" y="148429"/>
            <a:ext cx="1834156" cy="400110"/>
          </a:xfrm>
          <a:prstGeom prst="rect">
            <a:avLst/>
          </a:prstGeom>
        </p:spPr>
        <p:txBody>
          <a:bodyPr wrap="none">
            <a:spAutoFit/>
          </a:bodyPr>
          <a:lstStyle/>
          <a:p>
            <a:r>
              <a:rPr lang="fr-FR" sz="2000" b="1" dirty="0" smtClean="0">
                <a:latin typeface="Times New Roman" panose="02020603050405020304" pitchFamily="18" charset="0"/>
                <a:ea typeface="Times New Roman" panose="02020603050405020304" pitchFamily="18" charset="0"/>
              </a:rPr>
              <a:t>Liste des sujets</a:t>
            </a:r>
            <a:endParaRPr lang="en-US" sz="2000" b="1" dirty="0"/>
          </a:p>
        </p:txBody>
      </p:sp>
      <p:graphicFrame>
        <p:nvGraphicFramePr>
          <p:cNvPr id="3" name="Tableau 2"/>
          <p:cNvGraphicFramePr>
            <a:graphicFrameLocks noGrp="1"/>
          </p:cNvGraphicFramePr>
          <p:nvPr>
            <p:extLst>
              <p:ext uri="{D42A27DB-BD31-4B8C-83A1-F6EECF244321}">
                <p14:modId xmlns:p14="http://schemas.microsoft.com/office/powerpoint/2010/main" val="4045832684"/>
              </p:ext>
            </p:extLst>
          </p:nvPr>
        </p:nvGraphicFramePr>
        <p:xfrm>
          <a:off x="1895475" y="548540"/>
          <a:ext cx="7734300" cy="3173758"/>
        </p:xfrm>
        <a:graphic>
          <a:graphicData uri="http://schemas.openxmlformats.org/drawingml/2006/table">
            <a:tbl>
              <a:tblPr firstRow="1" firstCol="1" bandRow="1">
                <a:tableStyleId>{68D230F3-CF80-4859-8CE7-A43EE81993B5}</a:tableStyleId>
              </a:tblPr>
              <a:tblGrid>
                <a:gridCol w="7734300"/>
              </a:tblGrid>
              <a:tr h="370661">
                <a:tc>
                  <a:txBody>
                    <a:bodyPr/>
                    <a:lstStyle/>
                    <a:p>
                      <a:pPr algn="ctr">
                        <a:lnSpc>
                          <a:spcPct val="150000"/>
                        </a:lnSpc>
                        <a:spcAft>
                          <a:spcPts val="0"/>
                        </a:spcAft>
                      </a:pPr>
                      <a:r>
                        <a:rPr lang="fr-FR" sz="1400" b="1" kern="1200" dirty="0">
                          <a:solidFill>
                            <a:schemeClr val="tx1"/>
                          </a:solidFill>
                          <a:effectLst/>
                          <a:latin typeface="+mn-lt"/>
                          <a:ea typeface="+mn-ea"/>
                          <a:cs typeface="+mn-cs"/>
                        </a:rPr>
                        <a:t>Optimisation de plan de maintenance</a:t>
                      </a:r>
                      <a:endParaRPr lang="en-US" sz="1400" b="1" kern="1200" dirty="0">
                        <a:solidFill>
                          <a:schemeClr val="tx1"/>
                        </a:solidFill>
                        <a:effectLst/>
                        <a:latin typeface="+mn-lt"/>
                        <a:ea typeface="+mn-ea"/>
                        <a:cs typeface="+mn-cs"/>
                      </a:endParaRPr>
                    </a:p>
                  </a:txBody>
                  <a:tcPr marL="64274" marR="64274" marT="0" marB="0" anchor="ctr"/>
                </a:tc>
              </a:tr>
              <a:tr h="449786">
                <a:tc>
                  <a:txBody>
                    <a:bodyPr/>
                    <a:lstStyle/>
                    <a:p>
                      <a:pPr algn="ctr">
                        <a:lnSpc>
                          <a:spcPct val="150000"/>
                        </a:lnSpc>
                        <a:spcAft>
                          <a:spcPts val="0"/>
                        </a:spcAft>
                      </a:pPr>
                      <a:r>
                        <a:rPr lang="fr-FR" sz="1400" b="1" kern="1200" dirty="0">
                          <a:solidFill>
                            <a:schemeClr val="tx1"/>
                          </a:solidFill>
                          <a:effectLst/>
                          <a:latin typeface="+mn-lt"/>
                          <a:ea typeface="+mn-ea"/>
                          <a:cs typeface="+mn-cs"/>
                        </a:rPr>
                        <a:t>Les réseaux neurones pour la classification des défauts.</a:t>
                      </a:r>
                      <a:endParaRPr lang="en-US" sz="1400" b="1" kern="1200" dirty="0">
                        <a:solidFill>
                          <a:schemeClr val="tx1"/>
                        </a:solidFill>
                        <a:effectLst/>
                        <a:latin typeface="+mn-lt"/>
                        <a:ea typeface="+mn-ea"/>
                        <a:cs typeface="+mn-cs"/>
                      </a:endParaRPr>
                    </a:p>
                  </a:txBody>
                  <a:tcPr marL="64274" marR="64274" marT="0" marB="0" anchor="ctr"/>
                </a:tc>
              </a:tr>
              <a:tr h="454819">
                <a:tc>
                  <a:txBody>
                    <a:bodyPr/>
                    <a:lstStyle/>
                    <a:p>
                      <a:pPr algn="ctr">
                        <a:lnSpc>
                          <a:spcPct val="150000"/>
                        </a:lnSpc>
                        <a:spcAft>
                          <a:spcPts val="0"/>
                        </a:spcAft>
                      </a:pPr>
                      <a:r>
                        <a:rPr lang="fr-FR" sz="1400" b="1" kern="1200" dirty="0">
                          <a:solidFill>
                            <a:schemeClr val="tx1"/>
                          </a:solidFill>
                          <a:effectLst/>
                          <a:latin typeface="+mn-lt"/>
                          <a:ea typeface="+mn-ea"/>
                          <a:cs typeface="+mn-cs"/>
                        </a:rPr>
                        <a:t>Optimisation de la maintenance par les méthodes </a:t>
                      </a:r>
                      <a:r>
                        <a:rPr lang="fr-FR" sz="1400" b="1" kern="1200" dirty="0" smtClean="0">
                          <a:solidFill>
                            <a:schemeClr val="tx1"/>
                          </a:solidFill>
                          <a:effectLst/>
                          <a:latin typeface="+mn-lt"/>
                          <a:ea typeface="+mn-ea"/>
                          <a:cs typeface="+mn-cs"/>
                        </a:rPr>
                        <a:t>méta-heuristiques  </a:t>
                      </a:r>
                      <a:endParaRPr lang="en-US" sz="1400" b="1" kern="1200" dirty="0">
                        <a:solidFill>
                          <a:schemeClr val="tx1"/>
                        </a:solidFill>
                        <a:effectLst/>
                        <a:latin typeface="+mn-lt"/>
                        <a:ea typeface="+mn-ea"/>
                        <a:cs typeface="+mn-cs"/>
                      </a:endParaRPr>
                    </a:p>
                  </a:txBody>
                  <a:tcPr marL="64274" marR="64274" marT="0" marB="0" anchor="ctr"/>
                </a:tc>
              </a:tr>
              <a:tr h="488509">
                <a:tc>
                  <a:txBody>
                    <a:bodyPr/>
                    <a:lstStyle/>
                    <a:p>
                      <a:pPr algn="ctr">
                        <a:lnSpc>
                          <a:spcPct val="150000"/>
                        </a:lnSpc>
                        <a:spcAft>
                          <a:spcPts val="0"/>
                        </a:spcAft>
                      </a:pPr>
                      <a:r>
                        <a:rPr lang="fr-FR" sz="1400" b="1" kern="1200" dirty="0">
                          <a:solidFill>
                            <a:schemeClr val="tx1"/>
                          </a:solidFill>
                          <a:effectLst/>
                          <a:latin typeface="+mn-lt"/>
                          <a:ea typeface="+mn-ea"/>
                          <a:cs typeface="+mn-cs"/>
                        </a:rPr>
                        <a:t>Diagnostic par les méthodes de reconnaissance des formes floue</a:t>
                      </a:r>
                      <a:endParaRPr lang="en-US" sz="1400" b="1" kern="1200" dirty="0">
                        <a:solidFill>
                          <a:schemeClr val="tx1"/>
                        </a:solidFill>
                        <a:effectLst/>
                        <a:latin typeface="+mn-lt"/>
                        <a:ea typeface="+mn-ea"/>
                        <a:cs typeface="+mn-cs"/>
                      </a:endParaRPr>
                    </a:p>
                  </a:txBody>
                  <a:tcPr marL="64274" marR="64274" marT="0" marB="0" anchor="ctr"/>
                </a:tc>
              </a:tr>
              <a:tr h="527758">
                <a:tc>
                  <a:txBody>
                    <a:bodyPr/>
                    <a:lstStyle/>
                    <a:p>
                      <a:pPr algn="ctr">
                        <a:lnSpc>
                          <a:spcPct val="150000"/>
                        </a:lnSpc>
                        <a:spcAft>
                          <a:spcPts val="0"/>
                        </a:spcAft>
                      </a:pPr>
                      <a:r>
                        <a:rPr lang="fr-FR" sz="1400" b="1" kern="1200" dirty="0">
                          <a:solidFill>
                            <a:schemeClr val="tx1"/>
                          </a:solidFill>
                          <a:effectLst/>
                          <a:latin typeface="+mn-lt"/>
                          <a:ea typeface="+mn-ea"/>
                          <a:cs typeface="+mn-cs"/>
                        </a:rPr>
                        <a:t>Diagnostic Par une Technique De L’intelligence Artificielle (SVM, classification automatique, régression…</a:t>
                      </a:r>
                      <a:r>
                        <a:rPr lang="fr-FR" sz="1400" b="1" kern="1200" dirty="0" err="1">
                          <a:solidFill>
                            <a:schemeClr val="tx1"/>
                          </a:solidFill>
                          <a:effectLst/>
                          <a:latin typeface="+mn-lt"/>
                          <a:ea typeface="+mn-ea"/>
                          <a:cs typeface="+mn-cs"/>
                        </a:rPr>
                        <a:t>etc</a:t>
                      </a:r>
                      <a:r>
                        <a:rPr lang="fr-FR" sz="1400" b="1" kern="1200" dirty="0">
                          <a:solidFill>
                            <a:schemeClr val="tx1"/>
                          </a:solidFill>
                          <a:effectLst/>
                          <a:latin typeface="+mn-lt"/>
                          <a:ea typeface="+mn-ea"/>
                          <a:cs typeface="+mn-cs"/>
                        </a:rPr>
                        <a:t>)</a:t>
                      </a:r>
                      <a:endParaRPr lang="en-US" sz="1400" b="1" kern="1200" dirty="0">
                        <a:solidFill>
                          <a:schemeClr val="tx1"/>
                        </a:solidFill>
                        <a:effectLst/>
                        <a:latin typeface="+mn-lt"/>
                        <a:ea typeface="+mn-ea"/>
                        <a:cs typeface="+mn-cs"/>
                      </a:endParaRPr>
                    </a:p>
                  </a:txBody>
                  <a:tcPr marL="64274" marR="64274" marT="0" marB="0" anchor="ctr"/>
                </a:tc>
              </a:tr>
              <a:tr h="769903">
                <a:tc>
                  <a:txBody>
                    <a:bodyPr/>
                    <a:lstStyle/>
                    <a:p>
                      <a:pPr algn="ctr">
                        <a:lnSpc>
                          <a:spcPct val="150000"/>
                        </a:lnSpc>
                        <a:spcAft>
                          <a:spcPts val="0"/>
                        </a:spcAft>
                      </a:pPr>
                      <a:r>
                        <a:rPr lang="fr-FR" sz="1400" b="1" kern="1200" dirty="0">
                          <a:solidFill>
                            <a:schemeClr val="tx1"/>
                          </a:solidFill>
                          <a:effectLst/>
                          <a:latin typeface="+mn-lt"/>
                          <a:ea typeface="+mn-ea"/>
                          <a:cs typeface="+mn-cs"/>
                        </a:rPr>
                        <a:t>MAINTENANCE DES STATIONS DE POMPAGE </a:t>
                      </a:r>
                      <a:endParaRPr lang="fr-FR" sz="1400" b="1" kern="1200" dirty="0" smtClean="0">
                        <a:solidFill>
                          <a:schemeClr val="tx1"/>
                        </a:solidFill>
                        <a:effectLst/>
                        <a:latin typeface="+mn-lt"/>
                        <a:ea typeface="+mn-ea"/>
                        <a:cs typeface="+mn-cs"/>
                      </a:endParaRPr>
                    </a:p>
                  </a:txBody>
                  <a:tcPr marL="64274" marR="64274" marT="0" marB="0" anchor="ctr"/>
                </a:tc>
              </a:tr>
            </a:tbl>
          </a:graphicData>
        </a:graphic>
      </p:graphicFrame>
      <p:graphicFrame>
        <p:nvGraphicFramePr>
          <p:cNvPr id="4" name="Tableau 3"/>
          <p:cNvGraphicFramePr>
            <a:graphicFrameLocks noGrp="1"/>
          </p:cNvGraphicFramePr>
          <p:nvPr>
            <p:extLst>
              <p:ext uri="{D42A27DB-BD31-4B8C-83A1-F6EECF244321}">
                <p14:modId xmlns:p14="http://schemas.microsoft.com/office/powerpoint/2010/main" val="333675889"/>
              </p:ext>
            </p:extLst>
          </p:nvPr>
        </p:nvGraphicFramePr>
        <p:xfrm>
          <a:off x="1895475" y="3765014"/>
          <a:ext cx="7734300" cy="2805331"/>
        </p:xfrm>
        <a:graphic>
          <a:graphicData uri="http://schemas.openxmlformats.org/drawingml/2006/table">
            <a:tbl>
              <a:tblPr firstRow="1" firstCol="1" bandRow="1">
                <a:tableStyleId>{68D230F3-CF80-4859-8CE7-A43EE81993B5}</a:tableStyleId>
              </a:tblPr>
              <a:tblGrid>
                <a:gridCol w="7734300"/>
              </a:tblGrid>
              <a:tr h="445036">
                <a:tc>
                  <a:txBody>
                    <a:bodyPr/>
                    <a:lstStyle/>
                    <a:p>
                      <a:pPr algn="ctr">
                        <a:lnSpc>
                          <a:spcPct val="200000"/>
                        </a:lnSpc>
                        <a:spcAft>
                          <a:spcPts val="0"/>
                        </a:spcAft>
                      </a:pPr>
                      <a:r>
                        <a:rPr lang="fr-FR" sz="1400" dirty="0">
                          <a:effectLst/>
                        </a:rPr>
                        <a:t>TPM (Maintenance Productive Totale).</a:t>
                      </a:r>
                      <a:endParaRPr lang="en-US" sz="1050" dirty="0">
                        <a:effectLst/>
                        <a:latin typeface="Calibri" panose="020F0502020204030204" pitchFamily="34" charset="0"/>
                        <a:ea typeface="Calibri" panose="020F0502020204030204" pitchFamily="34" charset="0"/>
                        <a:cs typeface="Arial" panose="020B0604020202020204" pitchFamily="34" charset="0"/>
                      </a:endParaRPr>
                    </a:p>
                  </a:txBody>
                  <a:tcPr marL="63362" marR="63362" marT="0" marB="0" anchor="ctr"/>
                </a:tc>
              </a:tr>
              <a:tr h="476250">
                <a:tc>
                  <a:txBody>
                    <a:bodyPr/>
                    <a:lstStyle/>
                    <a:p>
                      <a:pPr algn="ctr">
                        <a:lnSpc>
                          <a:spcPct val="200000"/>
                        </a:lnSpc>
                        <a:spcAft>
                          <a:spcPts val="0"/>
                        </a:spcAft>
                      </a:pPr>
                      <a:r>
                        <a:rPr lang="fr-FR" sz="1400" dirty="0">
                          <a:effectLst/>
                        </a:rPr>
                        <a:t>Maintenance d’un Alternateur</a:t>
                      </a:r>
                      <a:endParaRPr lang="en-US" sz="1050" dirty="0">
                        <a:effectLst/>
                        <a:latin typeface="Calibri" panose="020F0502020204030204" pitchFamily="34" charset="0"/>
                        <a:ea typeface="Calibri" panose="020F0502020204030204" pitchFamily="34" charset="0"/>
                        <a:cs typeface="Arial" panose="020B0604020202020204" pitchFamily="34" charset="0"/>
                      </a:endParaRPr>
                    </a:p>
                  </a:txBody>
                  <a:tcPr marL="63362" marR="63362" marT="0" marB="0" anchor="ctr"/>
                </a:tc>
              </a:tr>
              <a:tr h="504825">
                <a:tc>
                  <a:txBody>
                    <a:bodyPr/>
                    <a:lstStyle/>
                    <a:p>
                      <a:pPr algn="ctr">
                        <a:lnSpc>
                          <a:spcPct val="200000"/>
                        </a:lnSpc>
                        <a:spcAft>
                          <a:spcPts val="0"/>
                        </a:spcAft>
                      </a:pPr>
                      <a:r>
                        <a:rPr lang="en-GB" sz="1400" dirty="0">
                          <a:effectLst/>
                        </a:rPr>
                        <a:t>PDCA (PLAN DO CHECK ACT).</a:t>
                      </a:r>
                      <a:endParaRPr lang="en-US" sz="1050" dirty="0">
                        <a:effectLst/>
                        <a:latin typeface="Calibri" panose="020F0502020204030204" pitchFamily="34" charset="0"/>
                        <a:ea typeface="Calibri" panose="020F0502020204030204" pitchFamily="34" charset="0"/>
                        <a:cs typeface="Arial" panose="020B0604020202020204" pitchFamily="34" charset="0"/>
                      </a:endParaRPr>
                    </a:p>
                  </a:txBody>
                  <a:tcPr marL="63362" marR="63362" marT="0" marB="0" anchor="ctr"/>
                </a:tc>
              </a:tr>
              <a:tr h="476250">
                <a:tc>
                  <a:txBody>
                    <a:bodyPr/>
                    <a:lstStyle/>
                    <a:p>
                      <a:pPr algn="ctr">
                        <a:lnSpc>
                          <a:spcPct val="200000"/>
                        </a:lnSpc>
                        <a:spcAft>
                          <a:spcPts val="0"/>
                        </a:spcAft>
                      </a:pPr>
                      <a:r>
                        <a:rPr lang="fr-FR" sz="1400" dirty="0">
                          <a:effectLst/>
                        </a:rPr>
                        <a:t>Maintenance d’un poste électrique</a:t>
                      </a:r>
                      <a:endParaRPr lang="en-US" sz="1050" dirty="0">
                        <a:effectLst/>
                        <a:latin typeface="Calibri" panose="020F0502020204030204" pitchFamily="34" charset="0"/>
                        <a:ea typeface="Calibri" panose="020F0502020204030204" pitchFamily="34" charset="0"/>
                        <a:cs typeface="Arial" panose="020B0604020202020204" pitchFamily="34" charset="0"/>
                      </a:endParaRPr>
                    </a:p>
                  </a:txBody>
                  <a:tcPr marL="63362" marR="63362" marT="0" marB="0" anchor="ctr"/>
                </a:tc>
              </a:tr>
              <a:tr h="476250">
                <a:tc>
                  <a:txBody>
                    <a:bodyPr/>
                    <a:lstStyle/>
                    <a:p>
                      <a:pPr algn="ctr">
                        <a:lnSpc>
                          <a:spcPct val="200000"/>
                        </a:lnSpc>
                        <a:spcAft>
                          <a:spcPts val="0"/>
                        </a:spcAft>
                      </a:pPr>
                      <a:r>
                        <a:rPr lang="fr-FR" sz="1400" dirty="0">
                          <a:effectLst/>
                        </a:rPr>
                        <a:t>Surveillance de l'état de fonctionnement d'une machine</a:t>
                      </a:r>
                      <a:endParaRPr lang="en-US" sz="1050" dirty="0">
                        <a:effectLst/>
                        <a:latin typeface="Calibri" panose="020F0502020204030204" pitchFamily="34" charset="0"/>
                        <a:ea typeface="Calibri" panose="020F0502020204030204" pitchFamily="34" charset="0"/>
                        <a:cs typeface="Arial" panose="020B0604020202020204" pitchFamily="34" charset="0"/>
                      </a:endParaRPr>
                    </a:p>
                  </a:txBody>
                  <a:tcPr marL="63362" marR="63362" marT="0" marB="0" anchor="ctr"/>
                </a:tc>
              </a:tr>
              <a:tr h="226695">
                <a:tc>
                  <a:txBody>
                    <a:bodyPr/>
                    <a:lstStyle/>
                    <a:p>
                      <a:pPr algn="ctr">
                        <a:lnSpc>
                          <a:spcPct val="200000"/>
                        </a:lnSpc>
                        <a:spcAft>
                          <a:spcPts val="0"/>
                        </a:spcAft>
                      </a:pPr>
                      <a:r>
                        <a:rPr lang="fr-FR" sz="1400" dirty="0">
                          <a:effectLst/>
                        </a:rPr>
                        <a:t>l'analyse approfondie d'évènement en maintenance</a:t>
                      </a:r>
                      <a:r>
                        <a:rPr lang="fr-FR" sz="1050" dirty="0">
                          <a:effectLst/>
                        </a:rPr>
                        <a:t> </a:t>
                      </a:r>
                      <a:endParaRPr lang="en-US" sz="1050" dirty="0">
                        <a:effectLst/>
                        <a:latin typeface="Calibri" panose="020F0502020204030204" pitchFamily="34" charset="0"/>
                        <a:ea typeface="Calibri" panose="020F0502020204030204" pitchFamily="34" charset="0"/>
                        <a:cs typeface="Arial" panose="020B0604020202020204" pitchFamily="34" charset="0"/>
                      </a:endParaRPr>
                    </a:p>
                  </a:txBody>
                  <a:tcPr marL="63362" marR="63362" marT="0" marB="0" anchor="ctr"/>
                </a:tc>
              </a:tr>
            </a:tbl>
          </a:graphicData>
        </a:graphic>
      </p:graphicFrame>
    </p:spTree>
    <p:extLst>
      <p:ext uri="{BB962C8B-B14F-4D97-AF65-F5344CB8AC3E}">
        <p14:creationId xmlns:p14="http://schemas.microsoft.com/office/powerpoint/2010/main" val="1492845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1947862" y="334060"/>
            <a:ext cx="8915400" cy="408623"/>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r>
              <a:rPr lang="fr-FR" b="1" dirty="0">
                <a:latin typeface="Arial" panose="020B0604020202020204" pitchFamily="34" charset="0"/>
              </a:rPr>
              <a:t>POURQUOI S’INTÉRESSER À LA MAINTENANCE INDUSTRIELLE ?</a:t>
            </a:r>
            <a:endParaRPr lang="en-US" b="1" dirty="0"/>
          </a:p>
        </p:txBody>
      </p:sp>
      <p:sp>
        <p:nvSpPr>
          <p:cNvPr id="7" name="Rectangle à coins arrondis 6"/>
          <p:cNvSpPr/>
          <p:nvPr/>
        </p:nvSpPr>
        <p:spPr>
          <a:xfrm>
            <a:off x="809625" y="1252596"/>
            <a:ext cx="11191875" cy="1021556"/>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50000"/>
              </a:lnSpc>
            </a:pPr>
            <a:r>
              <a:rPr lang="fr-FR" dirty="0">
                <a:latin typeface="Arial" panose="020B0604020202020204" pitchFamily="34" charset="0"/>
                <a:cs typeface="Arial" panose="020B0604020202020204" pitchFamily="34" charset="0"/>
              </a:rPr>
              <a:t>Le maintien des équipements de production est un enjeu clé pour la productivité des usines aussi bien que pour la qualité des produits. </a:t>
            </a:r>
          </a:p>
        </p:txBody>
      </p:sp>
      <p:sp>
        <p:nvSpPr>
          <p:cNvPr id="8" name="Rectangle 7"/>
          <p:cNvSpPr/>
          <p:nvPr/>
        </p:nvSpPr>
        <p:spPr>
          <a:xfrm>
            <a:off x="809624" y="4405841"/>
            <a:ext cx="11191875" cy="2169825"/>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285750" indent="-285750" algn="just">
              <a:lnSpc>
                <a:spcPct val="150000"/>
              </a:lnSpc>
              <a:buFont typeface="Arial" panose="020B0604020202020204" pitchFamily="34" charset="0"/>
              <a:buChar char="•"/>
            </a:pPr>
            <a:r>
              <a:rPr lang="fr-FR" b="1" dirty="0" smtClean="0">
                <a:latin typeface="Arial" panose="020B0604020202020204" pitchFamily="34" charset="0"/>
                <a:cs typeface="Arial" panose="020B0604020202020204" pitchFamily="34" charset="0"/>
              </a:rPr>
              <a:t>Maintenir </a:t>
            </a:r>
            <a:r>
              <a:rPr lang="fr-FR" dirty="0">
                <a:latin typeface="Arial" panose="020B0604020202020204" pitchFamily="34" charset="0"/>
                <a:cs typeface="Arial" panose="020B0604020202020204" pitchFamily="34" charset="0"/>
              </a:rPr>
              <a:t>: contient la notion de «prévention» sur un système en fonctionnement</a:t>
            </a:r>
            <a:r>
              <a:rPr lang="fr-FR" dirty="0" smtClean="0">
                <a:latin typeface="Arial" panose="020B0604020202020204" pitchFamily="34" charset="0"/>
                <a:cs typeface="Arial" panose="020B0604020202020204" pitchFamily="34" charset="0"/>
              </a:rPr>
              <a:t>.</a:t>
            </a:r>
          </a:p>
          <a:p>
            <a:pPr marL="285750" indent="-285750" algn="just">
              <a:lnSpc>
                <a:spcPct val="150000"/>
              </a:lnSpc>
              <a:buFont typeface="Arial" panose="020B0604020202020204" pitchFamily="34" charset="0"/>
              <a:buChar char="•"/>
            </a:pPr>
            <a:r>
              <a:rPr lang="fr-FR" b="1" dirty="0" smtClean="0">
                <a:latin typeface="Arial" panose="020B0604020202020204" pitchFamily="34" charset="0"/>
                <a:cs typeface="Arial" panose="020B0604020202020204" pitchFamily="34" charset="0"/>
              </a:rPr>
              <a:t>Rétablir </a:t>
            </a:r>
            <a:r>
              <a:rPr lang="fr-FR" dirty="0">
                <a:latin typeface="Arial" panose="020B0604020202020204" pitchFamily="34" charset="0"/>
                <a:cs typeface="Arial" panose="020B0604020202020204" pitchFamily="34" charset="0"/>
              </a:rPr>
              <a:t>: contient la notion de «correction» consécutive à une perte de fonction</a:t>
            </a:r>
            <a:r>
              <a:rPr lang="fr-FR" dirty="0" smtClean="0">
                <a:latin typeface="Arial" panose="020B0604020202020204" pitchFamily="34" charset="0"/>
                <a:cs typeface="Arial" panose="020B0604020202020204" pitchFamily="34" charset="0"/>
              </a:rPr>
              <a:t>.</a:t>
            </a:r>
          </a:p>
          <a:p>
            <a:pPr marL="285750" indent="-285750" algn="just">
              <a:lnSpc>
                <a:spcPct val="150000"/>
              </a:lnSpc>
              <a:buFont typeface="Arial" panose="020B0604020202020204" pitchFamily="34" charset="0"/>
              <a:buChar char="•"/>
            </a:pPr>
            <a:r>
              <a:rPr lang="fr-FR" b="1" dirty="0" smtClean="0">
                <a:latin typeface="Arial" panose="020B0604020202020204" pitchFamily="34" charset="0"/>
                <a:cs typeface="Arial" panose="020B0604020202020204" pitchFamily="34" charset="0"/>
              </a:rPr>
              <a:t>État </a:t>
            </a:r>
            <a:r>
              <a:rPr lang="fr-FR" b="1" dirty="0">
                <a:latin typeface="Arial" panose="020B0604020202020204" pitchFamily="34" charset="0"/>
                <a:cs typeface="Arial" panose="020B0604020202020204" pitchFamily="34" charset="0"/>
              </a:rPr>
              <a:t>spécifié </a:t>
            </a:r>
            <a:r>
              <a:rPr lang="fr-FR" dirty="0">
                <a:latin typeface="Arial" panose="020B0604020202020204" pitchFamily="34" charset="0"/>
                <a:cs typeface="Arial" panose="020B0604020202020204" pitchFamily="34" charset="0"/>
              </a:rPr>
              <a:t>ou </a:t>
            </a:r>
            <a:r>
              <a:rPr lang="fr-FR" b="1" dirty="0">
                <a:latin typeface="Arial" panose="020B0604020202020204" pitchFamily="34" charset="0"/>
                <a:cs typeface="Arial" panose="020B0604020202020204" pitchFamily="34" charset="0"/>
              </a:rPr>
              <a:t>service déterminé </a:t>
            </a:r>
            <a:r>
              <a:rPr lang="fr-FR" dirty="0">
                <a:latin typeface="Arial" panose="020B0604020202020204" pitchFamily="34" charset="0"/>
                <a:cs typeface="Arial" panose="020B0604020202020204" pitchFamily="34" charset="0"/>
              </a:rPr>
              <a:t>: implique la prédétermination d’objectif à </a:t>
            </a:r>
            <a:r>
              <a:rPr lang="fr-FR" dirty="0" smtClean="0">
                <a:latin typeface="Arial" panose="020B0604020202020204" pitchFamily="34" charset="0"/>
                <a:cs typeface="Arial" panose="020B0604020202020204" pitchFamily="34" charset="0"/>
              </a:rPr>
              <a:t>atteindre, avec </a:t>
            </a:r>
            <a:r>
              <a:rPr lang="fr-FR" dirty="0">
                <a:latin typeface="Arial" panose="020B0604020202020204" pitchFamily="34" charset="0"/>
                <a:cs typeface="Arial" panose="020B0604020202020204" pitchFamily="34" charset="0"/>
              </a:rPr>
              <a:t>quantification des niveaux caractéristiques</a:t>
            </a:r>
            <a:r>
              <a:rPr lang="fr-FR" dirty="0" smtClean="0">
                <a:latin typeface="Arial" panose="020B0604020202020204" pitchFamily="34" charset="0"/>
                <a:cs typeface="Arial" panose="020B0604020202020204" pitchFamily="34" charset="0"/>
              </a:rPr>
              <a:t>.</a:t>
            </a:r>
          </a:p>
          <a:p>
            <a:pPr marL="285750" indent="-285750" algn="just">
              <a:lnSpc>
                <a:spcPct val="150000"/>
              </a:lnSpc>
              <a:buFont typeface="Arial" panose="020B0604020202020204" pitchFamily="34" charset="0"/>
              <a:buChar char="•"/>
            </a:pPr>
            <a:r>
              <a:rPr lang="fr-FR" b="1" dirty="0" smtClean="0">
                <a:latin typeface="Arial" panose="020B0604020202020204" pitchFamily="34" charset="0"/>
                <a:cs typeface="Arial" panose="020B0604020202020204" pitchFamily="34" charset="0"/>
              </a:rPr>
              <a:t>Coût </a:t>
            </a:r>
            <a:r>
              <a:rPr lang="fr-FR" b="1" dirty="0">
                <a:latin typeface="Arial" panose="020B0604020202020204" pitchFamily="34" charset="0"/>
                <a:cs typeface="Arial" panose="020B0604020202020204" pitchFamily="34" charset="0"/>
              </a:rPr>
              <a:t>optimal </a:t>
            </a:r>
            <a:r>
              <a:rPr lang="fr-FR" dirty="0">
                <a:latin typeface="Arial" panose="020B0604020202020204" pitchFamily="34" charset="0"/>
                <a:cs typeface="Arial" panose="020B0604020202020204" pitchFamily="34" charset="0"/>
              </a:rPr>
              <a:t>qui conditionne l’ensemble des opérations dans un souci d’efficacité.</a:t>
            </a:r>
            <a:endParaRPr lang="en-US" dirty="0">
              <a:latin typeface="Arial" panose="020B0604020202020204" pitchFamily="34" charset="0"/>
              <a:cs typeface="Arial" panose="020B0604020202020204" pitchFamily="34" charset="0"/>
            </a:endParaRPr>
          </a:p>
        </p:txBody>
      </p:sp>
      <p:sp>
        <p:nvSpPr>
          <p:cNvPr id="9" name="Rectangle à coins arrondis 8"/>
          <p:cNvSpPr/>
          <p:nvPr/>
        </p:nvSpPr>
        <p:spPr>
          <a:xfrm>
            <a:off x="809624" y="2369518"/>
            <a:ext cx="11191875" cy="1940957"/>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a:lnSpc>
                <a:spcPct val="150000"/>
              </a:lnSpc>
            </a:pPr>
            <a:r>
              <a:rPr lang="en-US" dirty="0" err="1">
                <a:latin typeface="Arial" panose="020B0604020202020204" pitchFamily="34" charset="0"/>
                <a:cs typeface="Arial" panose="020B0604020202020204" pitchFamily="34" charset="0"/>
              </a:rPr>
              <a:t>D’après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a:t>
            </a:r>
            <a:r>
              <a:rPr lang="en-US" b="1" dirty="0" err="1">
                <a:latin typeface="Arial" panose="020B0604020202020204" pitchFamily="34" charset="0"/>
                <a:cs typeface="Arial" panose="020B0604020202020204" pitchFamily="34" charset="0"/>
              </a:rPr>
              <a:t>AFNOR</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(NF X 60-010):</a:t>
            </a:r>
          </a:p>
          <a:p>
            <a:pPr algn="just">
              <a:lnSpc>
                <a:spcPct val="150000"/>
              </a:lnSpc>
            </a:pPr>
            <a:r>
              <a:rPr lang="fr-FR" dirty="0">
                <a:latin typeface="Arial" panose="020B0604020202020204" pitchFamily="34" charset="0"/>
                <a:cs typeface="Arial" panose="020B0604020202020204" pitchFamily="34" charset="0"/>
              </a:rPr>
              <a:t>La maintenance est un ensemble des actions permettant de </a:t>
            </a:r>
            <a:r>
              <a:rPr lang="fr-FR" b="1" i="1" dirty="0">
                <a:solidFill>
                  <a:srgbClr val="FF0000"/>
                </a:solidFill>
                <a:latin typeface="Arial" panose="020B0604020202020204" pitchFamily="34" charset="0"/>
                <a:cs typeface="Arial" panose="020B0604020202020204" pitchFamily="34" charset="0"/>
              </a:rPr>
              <a:t>maintenir</a:t>
            </a:r>
            <a:r>
              <a:rPr lang="fr-FR" i="1" dirty="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ou de </a:t>
            </a:r>
            <a:r>
              <a:rPr lang="fr-FR" b="1" i="1" dirty="0">
                <a:solidFill>
                  <a:srgbClr val="FF0000"/>
                </a:solidFill>
                <a:latin typeface="Arial" panose="020B0604020202020204" pitchFamily="34" charset="0"/>
                <a:cs typeface="Arial" panose="020B0604020202020204" pitchFamily="34" charset="0"/>
              </a:rPr>
              <a:t>rétablir</a:t>
            </a:r>
            <a:r>
              <a:rPr lang="fr-FR" i="1" dirty="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un </a:t>
            </a:r>
            <a:r>
              <a:rPr lang="fr-FR" dirty="0" smtClean="0">
                <a:latin typeface="Arial" panose="020B0604020202020204" pitchFamily="34" charset="0"/>
                <a:cs typeface="Arial" panose="020B0604020202020204" pitchFamily="34" charset="0"/>
              </a:rPr>
              <a:t>bien dans </a:t>
            </a:r>
            <a:r>
              <a:rPr lang="fr-FR" b="1" i="1" dirty="0">
                <a:solidFill>
                  <a:srgbClr val="FF0000"/>
                </a:solidFill>
                <a:latin typeface="Arial" panose="020B0604020202020204" pitchFamily="34" charset="0"/>
                <a:cs typeface="Arial" panose="020B0604020202020204" pitchFamily="34" charset="0"/>
              </a:rPr>
              <a:t>un état spécifié</a:t>
            </a:r>
            <a:r>
              <a:rPr lang="fr-FR" i="1" dirty="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ou en mesure d’assurer </a:t>
            </a:r>
            <a:r>
              <a:rPr lang="fr-FR" b="1" i="1" dirty="0">
                <a:solidFill>
                  <a:srgbClr val="FF0000"/>
                </a:solidFill>
                <a:latin typeface="Arial" panose="020B0604020202020204" pitchFamily="34" charset="0"/>
                <a:cs typeface="Arial" panose="020B0604020202020204" pitchFamily="34" charset="0"/>
              </a:rPr>
              <a:t>un service déterminé</a:t>
            </a:r>
            <a:r>
              <a:rPr lang="fr-FR" dirty="0">
                <a:latin typeface="Arial" panose="020B0604020202020204" pitchFamily="34" charset="0"/>
                <a:cs typeface="Arial" panose="020B0604020202020204" pitchFamily="34" charset="0"/>
              </a:rPr>
              <a:t>. Bien maintenir, </a:t>
            </a:r>
            <a:r>
              <a:rPr lang="fr-FR" dirty="0" smtClean="0">
                <a:latin typeface="Arial" panose="020B0604020202020204" pitchFamily="34" charset="0"/>
                <a:cs typeface="Arial" panose="020B0604020202020204" pitchFamily="34" charset="0"/>
              </a:rPr>
              <a:t>c’est assurer </a:t>
            </a:r>
            <a:r>
              <a:rPr lang="fr-FR" dirty="0">
                <a:latin typeface="Arial" panose="020B0604020202020204" pitchFamily="34" charset="0"/>
                <a:cs typeface="Arial" panose="020B0604020202020204" pitchFamily="34" charset="0"/>
              </a:rPr>
              <a:t>ces opérations au </a:t>
            </a:r>
            <a:r>
              <a:rPr lang="fr-FR" b="1" dirty="0">
                <a:solidFill>
                  <a:srgbClr val="FF0000"/>
                </a:solidFill>
                <a:latin typeface="Arial" panose="020B0604020202020204" pitchFamily="34" charset="0"/>
                <a:cs typeface="Arial" panose="020B0604020202020204" pitchFamily="34" charset="0"/>
              </a:rPr>
              <a:t>coût optimal</a:t>
            </a:r>
            <a:r>
              <a:rPr lang="fr-FR"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343375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1962150" y="1115110"/>
            <a:ext cx="8915400" cy="408623"/>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r>
              <a:rPr lang="fr-FR" b="1" dirty="0">
                <a:latin typeface="Arial" panose="020B0604020202020204" pitchFamily="34" charset="0"/>
              </a:rPr>
              <a:t>POURQUOI S’INTÉRESSER À LA MAINTENANCE INDUSTRIELLE ?</a:t>
            </a:r>
            <a:endParaRPr lang="en-US" b="1" dirty="0"/>
          </a:p>
        </p:txBody>
      </p:sp>
      <p:sp>
        <p:nvSpPr>
          <p:cNvPr id="2" name="ZoneTexte 1"/>
          <p:cNvSpPr txBox="1"/>
          <p:nvPr/>
        </p:nvSpPr>
        <p:spPr>
          <a:xfrm>
            <a:off x="1962150" y="1837968"/>
            <a:ext cx="3686175" cy="419457"/>
          </a:xfrm>
          <a:prstGeom prst="round2Same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fr-FR" sz="2000" b="1" dirty="0" smtClean="0"/>
              <a:t>Maintenance</a:t>
            </a:r>
            <a:r>
              <a:rPr lang="fr-FR" dirty="0" smtClean="0"/>
              <a:t> </a:t>
            </a:r>
            <a:endParaRPr lang="en-US" dirty="0"/>
          </a:p>
        </p:txBody>
      </p:sp>
      <p:sp>
        <p:nvSpPr>
          <p:cNvPr id="10" name="ZoneTexte 9"/>
          <p:cNvSpPr txBox="1"/>
          <p:nvPr/>
        </p:nvSpPr>
        <p:spPr>
          <a:xfrm>
            <a:off x="7134223" y="1837968"/>
            <a:ext cx="3743325" cy="419457"/>
          </a:xfrm>
          <a:prstGeom prst="round2Same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fr-FR" sz="2000" b="1" dirty="0" smtClean="0"/>
              <a:t>Entretien</a:t>
            </a:r>
            <a:r>
              <a:rPr lang="fr-FR" dirty="0" smtClean="0"/>
              <a:t> </a:t>
            </a:r>
            <a:endParaRPr lang="en-US" dirty="0"/>
          </a:p>
        </p:txBody>
      </p:sp>
      <p:sp>
        <p:nvSpPr>
          <p:cNvPr id="3" name="Rectangle 2"/>
          <p:cNvSpPr/>
          <p:nvPr/>
        </p:nvSpPr>
        <p:spPr>
          <a:xfrm>
            <a:off x="7134224" y="2973933"/>
            <a:ext cx="3743324" cy="1754326"/>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50000"/>
              </a:lnSpc>
            </a:pPr>
            <a:r>
              <a:rPr lang="fr-FR" dirty="0">
                <a:latin typeface="Arial" panose="020B0604020202020204" pitchFamily="34" charset="0"/>
                <a:cs typeface="Arial" panose="020B0604020202020204" pitchFamily="34" charset="0"/>
              </a:rPr>
              <a:t>Entretenir, c’est </a:t>
            </a:r>
            <a:r>
              <a:rPr lang="fr-FR" dirty="0">
                <a:solidFill>
                  <a:srgbClr val="FF0000"/>
                </a:solidFill>
                <a:latin typeface="Arial" panose="020B0604020202020204" pitchFamily="34" charset="0"/>
                <a:cs typeface="Arial" panose="020B0604020202020204" pitchFamily="34" charset="0"/>
              </a:rPr>
              <a:t>dépanner</a:t>
            </a:r>
            <a:r>
              <a:rPr lang="fr-FR" dirty="0">
                <a:latin typeface="Arial" panose="020B0604020202020204" pitchFamily="34" charset="0"/>
                <a:cs typeface="Arial" panose="020B0604020202020204" pitchFamily="34" charset="0"/>
              </a:rPr>
              <a:t> et </a:t>
            </a:r>
            <a:r>
              <a:rPr lang="fr-FR" dirty="0" smtClean="0">
                <a:solidFill>
                  <a:srgbClr val="FF0000"/>
                </a:solidFill>
                <a:latin typeface="Arial" panose="020B0604020202020204" pitchFamily="34" charset="0"/>
                <a:cs typeface="Arial" panose="020B0604020202020204" pitchFamily="34" charset="0"/>
              </a:rPr>
              <a:t>réparer</a:t>
            </a:r>
            <a:r>
              <a:rPr lang="fr-FR" dirty="0" smtClean="0">
                <a:latin typeface="Arial" panose="020B0604020202020204" pitchFamily="34" charset="0"/>
                <a:cs typeface="Arial" panose="020B0604020202020204" pitchFamily="34" charset="0"/>
              </a:rPr>
              <a:t> un </a:t>
            </a:r>
            <a:r>
              <a:rPr lang="fr-FR" dirty="0">
                <a:latin typeface="Arial" panose="020B0604020202020204" pitchFamily="34" charset="0"/>
                <a:cs typeface="Arial" panose="020B0604020202020204" pitchFamily="34" charset="0"/>
              </a:rPr>
              <a:t>parc matériel, afin d’assurer </a:t>
            </a:r>
            <a:r>
              <a:rPr lang="fr-FR" dirty="0" smtClean="0">
                <a:latin typeface="Arial" panose="020B0604020202020204" pitchFamily="34" charset="0"/>
                <a:cs typeface="Arial" panose="020B0604020202020204" pitchFamily="34" charset="0"/>
              </a:rPr>
              <a:t>la continuité </a:t>
            </a:r>
            <a:r>
              <a:rPr lang="fr-FR" dirty="0">
                <a:latin typeface="Arial" panose="020B0604020202020204" pitchFamily="34" charset="0"/>
                <a:cs typeface="Arial" panose="020B0604020202020204" pitchFamily="34" charset="0"/>
              </a:rPr>
              <a:t>de </a:t>
            </a:r>
            <a:r>
              <a:rPr lang="fr-FR" dirty="0" smtClean="0">
                <a:latin typeface="Arial" panose="020B0604020202020204" pitchFamily="34" charset="0"/>
                <a:cs typeface="Arial" panose="020B0604020202020204" pitchFamily="34" charset="0"/>
              </a:rPr>
              <a:t>la production</a:t>
            </a:r>
            <a:endParaRPr lang="en-US" dirty="0">
              <a:latin typeface="Arial" panose="020B0604020202020204" pitchFamily="34" charset="0"/>
              <a:cs typeface="Arial" panose="020B0604020202020204" pitchFamily="34" charset="0"/>
            </a:endParaRPr>
          </a:p>
        </p:txBody>
      </p:sp>
      <p:sp>
        <p:nvSpPr>
          <p:cNvPr id="4" name="Rectangle 3"/>
          <p:cNvSpPr/>
          <p:nvPr/>
        </p:nvSpPr>
        <p:spPr>
          <a:xfrm>
            <a:off x="7134223" y="5729077"/>
            <a:ext cx="3743325" cy="36933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r>
              <a:rPr lang="fr-FR" dirty="0">
                <a:latin typeface="Arial" panose="020B0604020202020204" pitchFamily="34" charset="0"/>
                <a:cs typeface="Arial" panose="020B0604020202020204" pitchFamily="34" charset="0"/>
              </a:rPr>
              <a:t> Entretenir, c’est </a:t>
            </a:r>
            <a:r>
              <a:rPr lang="fr-FR" dirty="0">
                <a:solidFill>
                  <a:srgbClr val="FF0000"/>
                </a:solidFill>
                <a:latin typeface="Arial" panose="020B0604020202020204" pitchFamily="34" charset="0"/>
                <a:cs typeface="Arial" panose="020B0604020202020204" pitchFamily="34" charset="0"/>
              </a:rPr>
              <a:t>subir le matériel</a:t>
            </a:r>
            <a:endParaRPr lang="en-US" dirty="0">
              <a:solidFill>
                <a:srgbClr val="FF0000"/>
              </a:solidFill>
              <a:latin typeface="Arial" panose="020B0604020202020204" pitchFamily="34" charset="0"/>
              <a:cs typeface="Arial" panose="020B0604020202020204" pitchFamily="34" charset="0"/>
            </a:endParaRPr>
          </a:p>
        </p:txBody>
      </p:sp>
      <p:sp>
        <p:nvSpPr>
          <p:cNvPr id="6" name="Rectangle 5"/>
          <p:cNvSpPr/>
          <p:nvPr/>
        </p:nvSpPr>
        <p:spPr>
          <a:xfrm>
            <a:off x="1962149" y="2558434"/>
            <a:ext cx="3686176" cy="2585323"/>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50000"/>
              </a:lnSpc>
            </a:pPr>
            <a:r>
              <a:rPr lang="fr-FR" dirty="0">
                <a:latin typeface="Arial" panose="020B0604020202020204" pitchFamily="34" charset="0"/>
                <a:cs typeface="Arial" panose="020B0604020202020204" pitchFamily="34" charset="0"/>
              </a:rPr>
              <a:t>Maintenir, c’est choisir les moyens de </a:t>
            </a:r>
            <a:r>
              <a:rPr lang="fr-FR" dirty="0">
                <a:solidFill>
                  <a:srgbClr val="FF0000"/>
                </a:solidFill>
                <a:latin typeface="Arial" panose="020B0604020202020204" pitchFamily="34" charset="0"/>
                <a:cs typeface="Arial" panose="020B0604020202020204" pitchFamily="34" charset="0"/>
              </a:rPr>
              <a:t>prévenir</a:t>
            </a:r>
            <a:r>
              <a:rPr lang="fr-FR" dirty="0">
                <a:latin typeface="Arial" panose="020B0604020202020204" pitchFamily="34" charset="0"/>
                <a:cs typeface="Arial" panose="020B0604020202020204" pitchFamily="34" charset="0"/>
              </a:rPr>
              <a:t>, de </a:t>
            </a:r>
            <a:r>
              <a:rPr lang="fr-FR" dirty="0">
                <a:solidFill>
                  <a:srgbClr val="FF0000"/>
                </a:solidFill>
                <a:latin typeface="Arial" panose="020B0604020202020204" pitchFamily="34" charset="0"/>
                <a:cs typeface="Arial" panose="020B0604020202020204" pitchFamily="34" charset="0"/>
              </a:rPr>
              <a:t>corriger</a:t>
            </a:r>
            <a:r>
              <a:rPr lang="fr-FR" dirty="0">
                <a:latin typeface="Arial" panose="020B0604020202020204" pitchFamily="34" charset="0"/>
                <a:cs typeface="Arial" panose="020B0604020202020204" pitchFamily="34" charset="0"/>
              </a:rPr>
              <a:t> ou de </a:t>
            </a:r>
            <a:r>
              <a:rPr lang="fr-FR" dirty="0">
                <a:solidFill>
                  <a:srgbClr val="FF0000"/>
                </a:solidFill>
                <a:latin typeface="Arial" panose="020B0604020202020204" pitchFamily="34" charset="0"/>
                <a:cs typeface="Arial" panose="020B0604020202020204" pitchFamily="34" charset="0"/>
              </a:rPr>
              <a:t>rénover</a:t>
            </a:r>
            <a:r>
              <a:rPr lang="fr-FR" dirty="0">
                <a:latin typeface="Arial" panose="020B0604020202020204" pitchFamily="34" charset="0"/>
                <a:cs typeface="Arial" panose="020B0604020202020204" pitchFamily="34" charset="0"/>
              </a:rPr>
              <a:t> suivant l’usage</a:t>
            </a:r>
          </a:p>
          <a:p>
            <a:pPr algn="ctr">
              <a:lnSpc>
                <a:spcPct val="150000"/>
              </a:lnSpc>
            </a:pPr>
            <a:r>
              <a:rPr lang="fr-FR" dirty="0">
                <a:latin typeface="Arial" panose="020B0604020202020204" pitchFamily="34" charset="0"/>
                <a:cs typeface="Arial" panose="020B0604020202020204" pitchFamily="34" charset="0"/>
              </a:rPr>
              <a:t>du matériel, suivant sa criticité économique, afin d’optimiser le coût global de </a:t>
            </a:r>
            <a:r>
              <a:rPr lang="fr-FR" dirty="0" smtClean="0">
                <a:latin typeface="Arial" panose="020B0604020202020204" pitchFamily="34" charset="0"/>
                <a:cs typeface="Arial" panose="020B0604020202020204" pitchFamily="34" charset="0"/>
              </a:rPr>
              <a:t>possession</a:t>
            </a:r>
            <a:endParaRPr lang="fr-FR" dirty="0">
              <a:latin typeface="Arial" panose="020B0604020202020204" pitchFamily="34" charset="0"/>
              <a:cs typeface="Arial" panose="020B0604020202020204" pitchFamily="34" charset="0"/>
            </a:endParaRPr>
          </a:p>
        </p:txBody>
      </p:sp>
      <p:sp>
        <p:nvSpPr>
          <p:cNvPr id="11" name="Rectangle 10"/>
          <p:cNvSpPr/>
          <p:nvPr/>
        </p:nvSpPr>
        <p:spPr>
          <a:xfrm>
            <a:off x="1962149" y="5729077"/>
            <a:ext cx="3686176" cy="36933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r>
              <a:rPr lang="en-US" dirty="0" err="1" smtClean="0">
                <a:latin typeface="Arial" panose="020B0604020202020204" pitchFamily="34" charset="0"/>
                <a:cs typeface="Arial" panose="020B0604020202020204" pitchFamily="34" charset="0"/>
              </a:rPr>
              <a:t>Maintenir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c’est</a:t>
            </a:r>
            <a:r>
              <a:rPr lang="en-US" dirty="0">
                <a:latin typeface="Arial" panose="020B0604020202020204" pitchFamily="34" charset="0"/>
                <a:cs typeface="Arial" panose="020B0604020202020204" pitchFamily="34" charset="0"/>
              </a:rPr>
              <a:t> </a:t>
            </a:r>
            <a:r>
              <a:rPr lang="en-US" dirty="0" err="1">
                <a:solidFill>
                  <a:srgbClr val="FF0000"/>
                </a:solidFill>
                <a:latin typeface="Arial" panose="020B0604020202020204" pitchFamily="34" charset="0"/>
                <a:cs typeface="Arial" panose="020B0604020202020204" pitchFamily="34" charset="0"/>
              </a:rPr>
              <a:t>maîtriser</a:t>
            </a:r>
            <a:r>
              <a:rPr lang="en-US"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7344540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1962150" y="1115110"/>
            <a:ext cx="8915400" cy="408623"/>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r>
              <a:rPr lang="fr-FR" b="1" dirty="0">
                <a:latin typeface="Arial" panose="020B0604020202020204" pitchFamily="34" charset="0"/>
              </a:rPr>
              <a:t>POURQUOI S’INTÉRESSER À LA MAINTENANCE INDUSTRIELLE ?</a:t>
            </a:r>
            <a:endParaRPr lang="en-US" b="1" dirty="0"/>
          </a:p>
        </p:txBody>
      </p:sp>
      <p:sp>
        <p:nvSpPr>
          <p:cNvPr id="9" name="Rectangle 8"/>
          <p:cNvSpPr/>
          <p:nvPr/>
        </p:nvSpPr>
        <p:spPr>
          <a:xfrm>
            <a:off x="1962150" y="1948191"/>
            <a:ext cx="8915400" cy="1467068"/>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a:lnSpc>
                <a:spcPct val="150000"/>
              </a:lnSpc>
              <a:spcAft>
                <a:spcPts val="1000"/>
              </a:spcAft>
            </a:pPr>
            <a:r>
              <a:rPr lang="fr-FR" dirty="0">
                <a:latin typeface="Arial" panose="020B0604020202020204" pitchFamily="34" charset="0"/>
                <a:ea typeface="Times New Roman" panose="02020603050405020304" pitchFamily="18" charset="0"/>
                <a:cs typeface="Arial" panose="020B0604020202020204" pitchFamily="34" charset="0"/>
              </a:rPr>
              <a:t>Les entreprises sont confrontées à un double défi économique :</a:t>
            </a:r>
            <a:endParaRPr lang="en-US" sz="16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50000"/>
              </a:lnSpc>
              <a:spcAft>
                <a:spcPts val="0"/>
              </a:spcAft>
              <a:buFont typeface="Wingdings" panose="05000000000000000000" pitchFamily="2" charset="2"/>
              <a:buChar char=""/>
            </a:pPr>
            <a:r>
              <a:rPr lang="fr-FR" dirty="0">
                <a:solidFill>
                  <a:srgbClr val="FF0000"/>
                </a:solidFill>
                <a:latin typeface="Arial" panose="020B0604020202020204" pitchFamily="34" charset="0"/>
                <a:ea typeface="Times New Roman" panose="02020603050405020304" pitchFamily="18" charset="0"/>
                <a:cs typeface="Arial" panose="020B0604020202020204" pitchFamily="34" charset="0"/>
              </a:rPr>
              <a:t>Augmenter la productivité</a:t>
            </a:r>
            <a:r>
              <a:rPr lang="fr-FR" dirty="0">
                <a:latin typeface="Arial" panose="020B0604020202020204" pitchFamily="34" charset="0"/>
                <a:ea typeface="Times New Roman" panose="02020603050405020304" pitchFamily="18" charset="0"/>
                <a:cs typeface="Arial" panose="020B0604020202020204" pitchFamily="34" charset="0"/>
              </a:rPr>
              <a:t> par une </a:t>
            </a:r>
            <a:r>
              <a:rPr lang="fr-FR" dirty="0">
                <a:solidFill>
                  <a:srgbClr val="FF0000"/>
                </a:solidFill>
                <a:latin typeface="Arial" panose="020B0604020202020204" pitchFamily="34" charset="0"/>
                <a:ea typeface="Times New Roman" panose="02020603050405020304" pitchFamily="18" charset="0"/>
                <a:cs typeface="Arial" panose="020B0604020202020204" pitchFamily="34" charset="0"/>
              </a:rPr>
              <a:t>disponibilité accrue</a:t>
            </a:r>
            <a:r>
              <a:rPr lang="fr-FR" dirty="0">
                <a:latin typeface="Arial" panose="020B0604020202020204" pitchFamily="34" charset="0"/>
                <a:ea typeface="Times New Roman" panose="02020603050405020304" pitchFamily="18" charset="0"/>
                <a:cs typeface="Arial" panose="020B0604020202020204" pitchFamily="34" charset="0"/>
              </a:rPr>
              <a:t> de leur outil de production.</a:t>
            </a:r>
            <a:endParaRPr lang="en-US" sz="16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50000"/>
              </a:lnSpc>
              <a:spcAft>
                <a:spcPts val="1000"/>
              </a:spcAft>
              <a:buFont typeface="Wingdings" panose="05000000000000000000" pitchFamily="2" charset="2"/>
              <a:buChar char=""/>
            </a:pPr>
            <a:r>
              <a:rPr lang="fr-FR" dirty="0">
                <a:solidFill>
                  <a:srgbClr val="FF0000"/>
                </a:solidFill>
                <a:latin typeface="Arial" panose="020B0604020202020204" pitchFamily="34" charset="0"/>
                <a:ea typeface="Times New Roman" panose="02020603050405020304" pitchFamily="18" charset="0"/>
                <a:cs typeface="Arial" panose="020B0604020202020204" pitchFamily="34" charset="0"/>
              </a:rPr>
              <a:t>Diminuer les couts</a:t>
            </a:r>
            <a:r>
              <a:rPr lang="fr-FR" dirty="0">
                <a:latin typeface="Arial" panose="020B0604020202020204" pitchFamily="34" charset="0"/>
                <a:ea typeface="Times New Roman" panose="02020603050405020304" pitchFamily="18" charset="0"/>
                <a:cs typeface="Arial" panose="020B0604020202020204" pitchFamily="34" charset="0"/>
              </a:rPr>
              <a:t> d’</a:t>
            </a:r>
            <a:r>
              <a:rPr lang="fr-FR" dirty="0">
                <a:solidFill>
                  <a:srgbClr val="FF0000"/>
                </a:solidFill>
                <a:latin typeface="Arial" panose="020B0604020202020204" pitchFamily="34" charset="0"/>
                <a:ea typeface="Times New Roman" panose="02020603050405020304" pitchFamily="18" charset="0"/>
                <a:cs typeface="Arial" panose="020B0604020202020204" pitchFamily="34" charset="0"/>
              </a:rPr>
              <a:t>entretien</a:t>
            </a:r>
            <a:r>
              <a:rPr lang="fr-FR" dirty="0">
                <a:latin typeface="Arial" panose="020B0604020202020204" pitchFamily="34" charset="0"/>
                <a:ea typeface="Times New Roman" panose="02020603050405020304" pitchFamily="18" charset="0"/>
                <a:cs typeface="Arial" panose="020B0604020202020204" pitchFamily="34" charset="0"/>
              </a:rPr>
              <a:t> et de </a:t>
            </a:r>
            <a:r>
              <a:rPr lang="fr-FR" dirty="0">
                <a:solidFill>
                  <a:srgbClr val="FF0000"/>
                </a:solidFill>
                <a:latin typeface="Arial" panose="020B0604020202020204" pitchFamily="34" charset="0"/>
                <a:ea typeface="Times New Roman" panose="02020603050405020304" pitchFamily="18" charset="0"/>
                <a:cs typeface="Arial" panose="020B0604020202020204" pitchFamily="34" charset="0"/>
              </a:rPr>
              <a:t>réparation</a:t>
            </a:r>
            <a:r>
              <a:rPr lang="fr-FR" dirty="0">
                <a:latin typeface="Arial" panose="020B0604020202020204" pitchFamily="34" charset="0"/>
                <a:ea typeface="Times New Roman" panose="02020603050405020304" pitchFamily="18" charset="0"/>
                <a:cs typeface="Arial" panose="020B0604020202020204" pitchFamily="34" charset="0"/>
              </a:rPr>
              <a:t>.</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p:txBody>
      </p:sp>
      <mc:AlternateContent xmlns:mc="http://schemas.openxmlformats.org/markup-compatibility/2006" xmlns:a14="http://schemas.microsoft.com/office/drawing/2010/main">
        <mc:Choice Requires="a14">
          <p:sp>
            <p:nvSpPr>
              <p:cNvPr id="12" name="Rectangle 11"/>
              <p:cNvSpPr/>
              <p:nvPr/>
            </p:nvSpPr>
            <p:spPr>
              <a:xfrm>
                <a:off x="1962150" y="3987111"/>
                <a:ext cx="8915400" cy="1327479"/>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a:lnSpc>
                    <a:spcPct val="115000"/>
                  </a:lnSpc>
                  <a:spcAft>
                    <a:spcPts val="1000"/>
                  </a:spcAft>
                </a:pPr>
                <a:r>
                  <a:rPr lang="fr-FR" dirty="0">
                    <a:latin typeface="Arial" panose="020B0604020202020204" pitchFamily="34" charset="0"/>
                    <a:ea typeface="Times New Roman" panose="02020603050405020304" pitchFamily="18" charset="0"/>
                    <a:cs typeface="Arial" panose="020B0604020202020204" pitchFamily="34" charset="0"/>
                  </a:rPr>
                  <a:t>La mission globale de la maintenance est de </a:t>
                </a:r>
                <a:r>
                  <a:rPr lang="fr-FR" dirty="0">
                    <a:solidFill>
                      <a:srgbClr val="FF0000"/>
                    </a:solidFill>
                    <a:latin typeface="Arial" panose="020B0604020202020204" pitchFamily="34" charset="0"/>
                    <a:ea typeface="Times New Roman" panose="02020603050405020304" pitchFamily="18" charset="0"/>
                    <a:cs typeface="Arial" panose="020B0604020202020204" pitchFamily="34" charset="0"/>
                  </a:rPr>
                  <a:t>diminuer le rapport</a:t>
                </a:r>
                <a:r>
                  <a:rPr lang="fr-FR" dirty="0">
                    <a:latin typeface="Arial" panose="020B0604020202020204" pitchFamily="34" charset="0"/>
                    <a:ea typeface="Times New Roman" panose="02020603050405020304" pitchFamily="18" charset="0"/>
                    <a:cs typeface="Arial" panose="020B0604020202020204" pitchFamily="34" charset="0"/>
                  </a:rPr>
                  <a:t> :</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1000"/>
                  </a:spcAft>
                </a:pPr>
                <a14:m>
                  <m:oMathPara xmlns:m="http://schemas.openxmlformats.org/officeDocument/2006/math">
                    <m:oMathParaPr>
                      <m:jc m:val="centerGroup"/>
                    </m:oMathParaPr>
                    <m:oMath xmlns:m="http://schemas.openxmlformats.org/officeDocument/2006/math">
                      <m:f>
                        <m:fPr>
                          <m:ctrlPr>
                            <a:rPr lang="en-US" b="1"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fr-FR" b="1" i="1">
                              <a:effectLst/>
                              <a:latin typeface="Cambria Math" panose="02040503050406030204" pitchFamily="18" charset="0"/>
                              <a:ea typeface="Times New Roman" panose="02020603050405020304" pitchFamily="18" charset="0"/>
                              <a:cs typeface="Times New Roman" panose="02020603050405020304" pitchFamily="18" charset="0"/>
                            </a:rPr>
                            <m:t>𝑫</m:t>
                          </m:r>
                          <m:r>
                            <a:rPr lang="fr-FR" b="1" i="1">
                              <a:effectLst/>
                              <a:latin typeface="Cambria Math" panose="02040503050406030204" pitchFamily="18" charset="0"/>
                              <a:ea typeface="Times New Roman" panose="02020603050405020304" pitchFamily="18" charset="0"/>
                              <a:cs typeface="Arial" panose="020B0604020202020204" pitchFamily="34" charset="0"/>
                            </a:rPr>
                            <m:t>é</m:t>
                          </m:r>
                          <m:r>
                            <a:rPr lang="fr-FR" b="1" i="1">
                              <a:effectLst/>
                              <a:latin typeface="Cambria Math" panose="02040503050406030204" pitchFamily="18" charset="0"/>
                              <a:ea typeface="Times New Roman" panose="02020603050405020304" pitchFamily="18" charset="0"/>
                              <a:cs typeface="Times New Roman" panose="02020603050405020304" pitchFamily="18" charset="0"/>
                            </a:rPr>
                            <m:t>𝒑𝒆𝒏𝒔𝒆𝒔</m:t>
                          </m:r>
                          <m:r>
                            <a:rPr lang="fr-FR" b="1" i="1">
                              <a:effectLst/>
                              <a:latin typeface="Cambria Math" panose="02040503050406030204" pitchFamily="18" charset="0"/>
                              <a:ea typeface="Times New Roman" panose="02020603050405020304" pitchFamily="18" charset="0"/>
                              <a:cs typeface="Times New Roman" panose="02020603050405020304" pitchFamily="18" charset="0"/>
                            </a:rPr>
                            <m:t> </m:t>
                          </m:r>
                          <m:r>
                            <a:rPr lang="fr-FR" b="1" i="1">
                              <a:effectLst/>
                              <a:latin typeface="Cambria Math" panose="02040503050406030204" pitchFamily="18" charset="0"/>
                              <a:ea typeface="Times New Roman" panose="02020603050405020304" pitchFamily="18" charset="0"/>
                              <a:cs typeface="Times New Roman" panose="02020603050405020304" pitchFamily="18" charset="0"/>
                            </a:rPr>
                            <m:t>𝒅𝒆</m:t>
                          </m:r>
                          <m:r>
                            <a:rPr lang="fr-FR" b="1" i="1">
                              <a:effectLst/>
                              <a:latin typeface="Cambria Math" panose="02040503050406030204" pitchFamily="18" charset="0"/>
                              <a:ea typeface="Times New Roman" panose="02020603050405020304" pitchFamily="18" charset="0"/>
                              <a:cs typeface="Times New Roman" panose="02020603050405020304" pitchFamily="18" charset="0"/>
                            </a:rPr>
                            <m:t> </m:t>
                          </m:r>
                          <m:r>
                            <a:rPr lang="fr-FR" b="1" i="1">
                              <a:effectLst/>
                              <a:latin typeface="Cambria Math" panose="02040503050406030204" pitchFamily="18" charset="0"/>
                              <a:ea typeface="Times New Roman" panose="02020603050405020304" pitchFamily="18" charset="0"/>
                              <a:cs typeface="Times New Roman" panose="02020603050405020304" pitchFamily="18" charset="0"/>
                            </a:rPr>
                            <m:t>𝒎𝒂𝒊𝒏𝒕𝒆𝒏𝒂𝒏𝒄𝒆</m:t>
                          </m:r>
                        </m:num>
                        <m:den>
                          <m:r>
                            <a:rPr lang="fr-FR" b="1" i="1">
                              <a:effectLst/>
                              <a:latin typeface="Cambria Math" panose="02040503050406030204" pitchFamily="18" charset="0"/>
                              <a:ea typeface="Times New Roman" panose="02020603050405020304" pitchFamily="18" charset="0"/>
                              <a:cs typeface="Times New Roman" panose="02020603050405020304" pitchFamily="18" charset="0"/>
                            </a:rPr>
                            <m:t>𝑸𝒖𝒂𝒍𝒊𝒕</m:t>
                          </m:r>
                          <m:r>
                            <a:rPr lang="fr-FR" b="1" i="1">
                              <a:effectLst/>
                              <a:latin typeface="Cambria Math" panose="02040503050406030204" pitchFamily="18" charset="0"/>
                              <a:ea typeface="Times New Roman" panose="02020603050405020304" pitchFamily="18" charset="0"/>
                              <a:cs typeface="Arial" panose="020B0604020202020204" pitchFamily="34" charset="0"/>
                            </a:rPr>
                            <m:t>é</m:t>
                          </m:r>
                          <m:r>
                            <a:rPr lang="fr-FR" b="1" i="1">
                              <a:effectLst/>
                              <a:latin typeface="Cambria Math" panose="02040503050406030204" pitchFamily="18" charset="0"/>
                              <a:ea typeface="Times New Roman" panose="02020603050405020304" pitchFamily="18" charset="0"/>
                              <a:cs typeface="Times New Roman" panose="02020603050405020304" pitchFamily="18" charset="0"/>
                            </a:rPr>
                            <m:t> </m:t>
                          </m:r>
                          <m:r>
                            <a:rPr lang="fr-FR" b="1" i="1">
                              <a:effectLst/>
                              <a:latin typeface="Cambria Math" panose="02040503050406030204" pitchFamily="18" charset="0"/>
                              <a:ea typeface="Times New Roman" panose="02020603050405020304" pitchFamily="18" charset="0"/>
                              <a:cs typeface="Times New Roman" panose="02020603050405020304" pitchFamily="18" charset="0"/>
                            </a:rPr>
                            <m:t>𝒆𝒕</m:t>
                          </m:r>
                          <m:r>
                            <a:rPr lang="fr-FR" b="1" i="1">
                              <a:effectLst/>
                              <a:latin typeface="Cambria Math" panose="02040503050406030204" pitchFamily="18" charset="0"/>
                              <a:ea typeface="Times New Roman" panose="02020603050405020304" pitchFamily="18" charset="0"/>
                              <a:cs typeface="Times New Roman" panose="02020603050405020304" pitchFamily="18" charset="0"/>
                            </a:rPr>
                            <m:t> </m:t>
                          </m:r>
                          <m:r>
                            <a:rPr lang="fr-FR" b="1" i="1">
                              <a:effectLst/>
                              <a:latin typeface="Cambria Math" panose="02040503050406030204" pitchFamily="18" charset="0"/>
                              <a:ea typeface="Times New Roman" panose="02020603050405020304" pitchFamily="18" charset="0"/>
                              <a:cs typeface="Times New Roman" panose="02020603050405020304" pitchFamily="18" charset="0"/>
                            </a:rPr>
                            <m:t>𝒒𝒖𝒂𝒏𝒕𝒊𝒕</m:t>
                          </m:r>
                          <m:r>
                            <a:rPr lang="fr-FR" b="1" i="1">
                              <a:effectLst/>
                              <a:latin typeface="Cambria Math" panose="02040503050406030204" pitchFamily="18" charset="0"/>
                              <a:ea typeface="Times New Roman" panose="02020603050405020304" pitchFamily="18" charset="0"/>
                              <a:cs typeface="Arial" panose="020B0604020202020204" pitchFamily="34" charset="0"/>
                            </a:rPr>
                            <m:t>é</m:t>
                          </m:r>
                          <m:r>
                            <a:rPr lang="fr-FR" b="1" i="1">
                              <a:effectLst/>
                              <a:latin typeface="Cambria Math" panose="02040503050406030204" pitchFamily="18" charset="0"/>
                              <a:ea typeface="Times New Roman" panose="02020603050405020304" pitchFamily="18" charset="0"/>
                              <a:cs typeface="Times New Roman" panose="02020603050405020304" pitchFamily="18" charset="0"/>
                            </a:rPr>
                            <m:t> </m:t>
                          </m:r>
                          <m:r>
                            <a:rPr lang="fr-FR" b="1" i="1">
                              <a:effectLst/>
                              <a:latin typeface="Cambria Math" panose="02040503050406030204" pitchFamily="18" charset="0"/>
                              <a:ea typeface="Times New Roman" panose="02020603050405020304" pitchFamily="18" charset="0"/>
                              <a:cs typeface="Times New Roman" panose="02020603050405020304" pitchFamily="18" charset="0"/>
                            </a:rPr>
                            <m:t>𝒅𝒆</m:t>
                          </m:r>
                          <m:r>
                            <a:rPr lang="fr-FR" b="1" i="1">
                              <a:effectLst/>
                              <a:latin typeface="Cambria Math" panose="02040503050406030204" pitchFamily="18" charset="0"/>
                              <a:ea typeface="Times New Roman" panose="02020603050405020304" pitchFamily="18" charset="0"/>
                              <a:cs typeface="Times New Roman" panose="02020603050405020304" pitchFamily="18" charset="0"/>
                            </a:rPr>
                            <m:t> </m:t>
                          </m:r>
                          <m:r>
                            <a:rPr lang="fr-FR" b="1" i="1">
                              <a:effectLst/>
                              <a:latin typeface="Cambria Math" panose="02040503050406030204" pitchFamily="18" charset="0"/>
                              <a:ea typeface="Times New Roman" panose="02020603050405020304" pitchFamily="18" charset="0"/>
                              <a:cs typeface="Times New Roman" panose="02020603050405020304" pitchFamily="18" charset="0"/>
                            </a:rPr>
                            <m:t>𝒔𝒆𝒓𝒗𝒊𝒄𝒆</m:t>
                          </m:r>
                          <m:r>
                            <a:rPr lang="fr-FR" b="1" i="1">
                              <a:effectLst/>
                              <a:latin typeface="Cambria Math" panose="02040503050406030204" pitchFamily="18" charset="0"/>
                              <a:ea typeface="Times New Roman" panose="02020603050405020304" pitchFamily="18" charset="0"/>
                              <a:cs typeface="Times New Roman" panose="02020603050405020304" pitchFamily="18" charset="0"/>
                            </a:rPr>
                            <m:t> </m:t>
                          </m:r>
                          <m:r>
                            <a:rPr lang="fr-FR" b="1" i="1">
                              <a:effectLst/>
                              <a:latin typeface="Cambria Math" panose="02040503050406030204" pitchFamily="18" charset="0"/>
                              <a:ea typeface="Times New Roman" panose="02020603050405020304" pitchFamily="18" charset="0"/>
                              <a:cs typeface="Times New Roman" panose="02020603050405020304" pitchFamily="18" charset="0"/>
                            </a:rPr>
                            <m:t>𝒓𝒆𝒏𝒅𝒖</m:t>
                          </m:r>
                          <m:r>
                            <a:rPr lang="fr-FR" b="1" i="1">
                              <a:effectLst/>
                              <a:latin typeface="Cambria Math" panose="02040503050406030204" pitchFamily="18" charset="0"/>
                              <a:ea typeface="Times New Roman" panose="02020603050405020304" pitchFamily="18" charset="0"/>
                              <a:cs typeface="Times New Roman" panose="02020603050405020304" pitchFamily="18" charset="0"/>
                            </a:rPr>
                            <m:t> </m:t>
                          </m:r>
                        </m:den>
                      </m:f>
                    </m:oMath>
                  </m:oMathPara>
                </a14:m>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p:txBody>
          </p:sp>
        </mc:Choice>
        <mc:Fallback xmlns="">
          <p:sp>
            <p:nvSpPr>
              <p:cNvPr id="12" name="Rectangle 11"/>
              <p:cNvSpPr>
                <a:spLocks noRot="1" noChangeAspect="1" noMove="1" noResize="1" noEditPoints="1" noAdjustHandles="1" noChangeArrowheads="1" noChangeShapeType="1" noTextEdit="1"/>
              </p:cNvSpPr>
              <p:nvPr/>
            </p:nvSpPr>
            <p:spPr>
              <a:xfrm>
                <a:off x="1962150" y="3987111"/>
                <a:ext cx="8915400" cy="1327479"/>
              </a:xfrm>
              <a:prstGeom prst="rect">
                <a:avLst/>
              </a:prstGeom>
              <a:blipFill rotWithShape="0">
                <a:blip r:embed="rId2"/>
                <a:stretch>
                  <a:fillRect l="-546" t="-452"/>
                </a:stretch>
              </a:blipFill>
            </p:spPr>
            <p:txBody>
              <a:bodyPr/>
              <a:lstStyle/>
              <a:p>
                <a:r>
                  <a:rPr lang="en-US">
                    <a:noFill/>
                  </a:rPr>
                  <a:t> </a:t>
                </a:r>
              </a:p>
            </p:txBody>
          </p:sp>
        </mc:Fallback>
      </mc:AlternateContent>
    </p:spTree>
    <p:extLst>
      <p:ext uri="{BB962C8B-B14F-4D97-AF65-F5344CB8AC3E}">
        <p14:creationId xmlns:p14="http://schemas.microsoft.com/office/powerpoint/2010/main" val="10334814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1962150" y="1115110"/>
            <a:ext cx="8915400" cy="408623"/>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r>
              <a:rPr lang="fr-FR" b="1" dirty="0">
                <a:latin typeface="Arial" panose="020B0604020202020204" pitchFamily="34" charset="0"/>
              </a:rPr>
              <a:t>POURQUOI S’INTÉRESSER À LA MAINTENANCE INDUSTRIELLE ?</a:t>
            </a:r>
            <a:endParaRPr lang="en-US" b="1" dirty="0"/>
          </a:p>
        </p:txBody>
      </p:sp>
      <p:sp>
        <p:nvSpPr>
          <p:cNvPr id="2" name="Rectangle 1"/>
          <p:cNvSpPr/>
          <p:nvPr/>
        </p:nvSpPr>
        <p:spPr>
          <a:xfrm>
            <a:off x="1962150" y="1660868"/>
            <a:ext cx="8915400" cy="390684"/>
          </a:xfrm>
          <a:prstGeom prst="rect">
            <a:avLst/>
          </a:prstGeom>
        </p:spPr>
        <p:txBody>
          <a:bodyPr wrap="square">
            <a:spAutoFit/>
          </a:bodyPr>
          <a:lstStyle/>
          <a:p>
            <a:pPr algn="just">
              <a:lnSpc>
                <a:spcPct val="115000"/>
              </a:lnSpc>
              <a:spcAft>
                <a:spcPts val="1000"/>
              </a:spcAft>
            </a:pPr>
            <a:r>
              <a:rPr lang="fr-FR" dirty="0">
                <a:latin typeface="Times New Roman" panose="02020603050405020304" pitchFamily="18" charset="0"/>
                <a:ea typeface="Times New Roman" panose="02020603050405020304" pitchFamily="18" charset="0"/>
                <a:cs typeface="Arial" panose="020B0604020202020204" pitchFamily="34" charset="0"/>
              </a:rPr>
              <a:t>- L’équilibre de ces exigences peut être représenté, par la </a:t>
            </a:r>
            <a:r>
              <a:rPr lang="fr-FR" dirty="0" smtClean="0">
                <a:latin typeface="Times New Roman" panose="02020603050405020304" pitchFamily="18" charset="0"/>
                <a:ea typeface="Times New Roman" panose="02020603050405020304" pitchFamily="18" charset="0"/>
                <a:cs typeface="Arial" panose="020B0604020202020204" pitchFamily="34" charset="0"/>
              </a:rPr>
              <a:t>figure (ci-dessous), </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3" name="Rectangle 2"/>
          <p:cNvSpPr/>
          <p:nvPr/>
        </p:nvSpPr>
        <p:spPr>
          <a:xfrm>
            <a:off x="800101" y="5305425"/>
            <a:ext cx="10953750" cy="1338828"/>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342900" lvl="0" indent="-342900" algn="just">
              <a:lnSpc>
                <a:spcPct val="150000"/>
              </a:lnSpc>
              <a:spcAft>
                <a:spcPts val="0"/>
              </a:spcAft>
              <a:buFont typeface="Wingdings" panose="05000000000000000000" pitchFamily="2" charset="2"/>
              <a:buChar char=""/>
            </a:pPr>
            <a:r>
              <a:rPr lang="fr-FR" dirty="0" smtClean="0">
                <a:latin typeface="Arial" panose="020B0604020202020204" pitchFamily="34" charset="0"/>
                <a:ea typeface="Times New Roman" panose="02020603050405020304" pitchFamily="18" charset="0"/>
                <a:cs typeface="Arial" panose="020B0604020202020204" pitchFamily="34" charset="0"/>
              </a:rPr>
              <a:t>Le </a:t>
            </a:r>
            <a:r>
              <a:rPr lang="fr-FR" dirty="0">
                <a:latin typeface="Arial" panose="020B0604020202020204" pitchFamily="34" charset="0"/>
                <a:ea typeface="Times New Roman" panose="02020603050405020304" pitchFamily="18" charset="0"/>
                <a:cs typeface="Arial" panose="020B0604020202020204" pitchFamily="34" charset="0"/>
              </a:rPr>
              <a:t>coût de maintenance contribue à celui du produit final par le biais du coût unitaire de production ;</a:t>
            </a:r>
            <a:endParaRPr lang="en-US" sz="16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50000"/>
              </a:lnSpc>
              <a:spcAft>
                <a:spcPts val="1000"/>
              </a:spcAft>
              <a:buFont typeface="Wingdings" panose="05000000000000000000" pitchFamily="2" charset="2"/>
              <a:buChar char=""/>
            </a:pPr>
            <a:r>
              <a:rPr lang="fr-FR" dirty="0">
                <a:latin typeface="Arial" panose="020B0604020202020204" pitchFamily="34" charset="0"/>
                <a:ea typeface="Times New Roman" panose="02020603050405020304" pitchFamily="18" charset="0"/>
                <a:cs typeface="Arial" panose="020B0604020202020204" pitchFamily="34" charset="0"/>
              </a:rPr>
              <a:t>Une bonne maintenance contribue à repousser le moment économique de changement, donc prolonge la vie de l’équipement.</a:t>
            </a:r>
            <a:endParaRPr lang="en-US" sz="1600" dirty="0">
              <a:latin typeface="Arial" panose="020B0604020202020204" pitchFamily="34" charset="0"/>
              <a:ea typeface="Times New Roman" panose="02020603050405020304" pitchFamily="18" charset="0"/>
              <a:cs typeface="Arial" panose="020B0604020202020204" pitchFamily="34" charset="0"/>
            </a:endParaRPr>
          </a:p>
        </p:txBody>
      </p:sp>
      <p:pic>
        <p:nvPicPr>
          <p:cNvPr id="7" name="Image 6"/>
          <p:cNvPicPr/>
          <p:nvPr/>
        </p:nvPicPr>
        <p:blipFill>
          <a:blip r:embed="rId2"/>
          <a:srcRect/>
          <a:stretch>
            <a:fillRect/>
          </a:stretch>
        </p:blipFill>
        <p:spPr bwMode="auto">
          <a:xfrm>
            <a:off x="3533774" y="2076450"/>
            <a:ext cx="5172075" cy="3200400"/>
          </a:xfrm>
          <a:prstGeom prst="rect">
            <a:avLst/>
          </a:prstGeom>
          <a:noFill/>
          <a:ln w="9525">
            <a:noFill/>
            <a:miter lim="800000"/>
            <a:headEnd/>
            <a:tailEnd/>
          </a:ln>
        </p:spPr>
      </p:pic>
    </p:spTree>
    <p:extLst>
      <p:ext uri="{BB962C8B-B14F-4D97-AF65-F5344CB8AC3E}">
        <p14:creationId xmlns:p14="http://schemas.microsoft.com/office/powerpoint/2010/main" val="24609031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762122" y="2534821"/>
            <a:ext cx="9629775" cy="1634490"/>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a:lnSpc>
                <a:spcPct val="150000"/>
              </a:lnSpc>
              <a:spcAft>
                <a:spcPts val="1000"/>
              </a:spcAft>
            </a:pPr>
            <a:r>
              <a:rPr lang="fr-FR" sz="2000" dirty="0" smtClean="0">
                <a:latin typeface="Times New Roman" panose="02020603050405020304" pitchFamily="18" charset="0"/>
                <a:ea typeface="Times New Roman" panose="02020603050405020304" pitchFamily="18" charset="0"/>
                <a:cs typeface="Arial" panose="020B0604020202020204" pitchFamily="34" charset="0"/>
              </a:rPr>
              <a:t>Le </a:t>
            </a:r>
            <a:r>
              <a:rPr lang="fr-FR" sz="2000" dirty="0">
                <a:latin typeface="Times New Roman" panose="02020603050405020304" pitchFamily="18" charset="0"/>
                <a:ea typeface="Times New Roman" panose="02020603050405020304" pitchFamily="18" charset="0"/>
                <a:cs typeface="Arial" panose="020B0604020202020204" pitchFamily="34" charset="0"/>
              </a:rPr>
              <a:t>critère dominant devient alors la minimisation non plus du </a:t>
            </a:r>
            <a:r>
              <a:rPr lang="fr-FR" sz="2000"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coût de défaillance</a:t>
            </a:r>
            <a:r>
              <a:rPr lang="fr-FR" sz="2000" dirty="0">
                <a:latin typeface="Times New Roman" panose="02020603050405020304" pitchFamily="18" charset="0"/>
                <a:ea typeface="Times New Roman" panose="02020603050405020304" pitchFamily="18" charset="0"/>
                <a:cs typeface="Arial" panose="020B0604020202020204" pitchFamily="34" charset="0"/>
              </a:rPr>
              <a:t> qui est constitué par le </a:t>
            </a:r>
            <a:r>
              <a:rPr lang="fr-FR" sz="2000"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coût de maintenance</a:t>
            </a:r>
            <a:r>
              <a:rPr lang="fr-FR" sz="2000" dirty="0">
                <a:latin typeface="Times New Roman" panose="02020603050405020304" pitchFamily="18" charset="0"/>
                <a:ea typeface="Times New Roman" panose="02020603050405020304" pitchFamily="18" charset="0"/>
                <a:cs typeface="Arial" panose="020B0604020202020204" pitchFamily="34" charset="0"/>
              </a:rPr>
              <a:t> occasionnée par une panne, mais </a:t>
            </a:r>
            <a:r>
              <a:rPr lang="fr-FR" sz="2000"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le coût</a:t>
            </a:r>
            <a:r>
              <a:rPr lang="fr-FR" sz="2000" dirty="0">
                <a:latin typeface="Times New Roman" panose="02020603050405020304" pitchFamily="18" charset="0"/>
                <a:ea typeface="Times New Roman" panose="02020603050405020304" pitchFamily="18" charset="0"/>
                <a:cs typeface="Arial" panose="020B0604020202020204" pitchFamily="34" charset="0"/>
              </a:rPr>
              <a:t> de cette  </a:t>
            </a:r>
            <a:r>
              <a:rPr lang="fr-FR" sz="2000"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panne en termes d’arrêt de production</a:t>
            </a:r>
            <a:r>
              <a:rPr lang="fr-FR" sz="2000" dirty="0">
                <a:latin typeface="Times New Roman" panose="02020603050405020304" pitchFamily="18" charset="0"/>
                <a:ea typeface="Times New Roman" panose="02020603050405020304" pitchFamily="18" charset="0"/>
                <a:cs typeface="Arial" panose="020B0604020202020204" pitchFamily="34" charset="0"/>
              </a:rPr>
              <a:t>.   </a:t>
            </a:r>
            <a:endParaRPr lang="en-US"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à coins arrondis 4"/>
          <p:cNvSpPr/>
          <p:nvPr/>
        </p:nvSpPr>
        <p:spPr>
          <a:xfrm>
            <a:off x="1762123" y="839138"/>
            <a:ext cx="9629775" cy="1634490"/>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a:lnSpc>
                <a:spcPct val="150000"/>
              </a:lnSpc>
              <a:spcAft>
                <a:spcPts val="1000"/>
              </a:spcAft>
            </a:pPr>
            <a:r>
              <a:rPr lang="fr-FR" sz="2000" dirty="0">
                <a:latin typeface="Times New Roman" panose="02020603050405020304" pitchFamily="18" charset="0"/>
                <a:ea typeface="Times New Roman" panose="02020603050405020304" pitchFamily="18" charset="0"/>
                <a:cs typeface="Arial" panose="020B0604020202020204" pitchFamily="34" charset="0"/>
              </a:rPr>
              <a:t>La maintenance est impliquée dans le processus de gestion de l’appareillage de production pour assurer </a:t>
            </a:r>
            <a:r>
              <a:rPr lang="fr-FR" sz="2000"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la continuité</a:t>
            </a:r>
            <a:r>
              <a:rPr lang="fr-FR" sz="2000" dirty="0">
                <a:latin typeface="Times New Roman" panose="02020603050405020304" pitchFamily="18" charset="0"/>
                <a:ea typeface="Times New Roman" panose="02020603050405020304" pitchFamily="18" charset="0"/>
                <a:cs typeface="Arial" panose="020B0604020202020204" pitchFamily="34" charset="0"/>
              </a:rPr>
              <a:t> et </a:t>
            </a:r>
            <a:r>
              <a:rPr lang="fr-FR" sz="2000"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la qualité</a:t>
            </a:r>
            <a:r>
              <a:rPr lang="fr-FR" sz="2000" dirty="0">
                <a:latin typeface="Times New Roman" panose="02020603050405020304" pitchFamily="18" charset="0"/>
                <a:ea typeface="Times New Roman" panose="02020603050405020304" pitchFamily="18" charset="0"/>
                <a:cs typeface="Arial" panose="020B0604020202020204" pitchFamily="34" charset="0"/>
              </a:rPr>
              <a:t> de </a:t>
            </a:r>
            <a:r>
              <a:rPr lang="fr-FR" sz="2000" b="1" dirty="0">
                <a:latin typeface="Times New Roman" panose="02020603050405020304" pitchFamily="18" charset="0"/>
                <a:ea typeface="Times New Roman" panose="02020603050405020304" pitchFamily="18" charset="0"/>
                <a:cs typeface="Arial" panose="020B0604020202020204" pitchFamily="34" charset="0"/>
              </a:rPr>
              <a:t>la production</a:t>
            </a:r>
            <a:r>
              <a:rPr lang="fr-FR" sz="2000" dirty="0">
                <a:latin typeface="Times New Roman" panose="02020603050405020304" pitchFamily="18" charset="0"/>
                <a:ea typeface="Times New Roman" panose="02020603050405020304" pitchFamily="18" charset="0"/>
                <a:cs typeface="Arial" panose="020B0604020202020204" pitchFamily="34" charset="0"/>
              </a:rPr>
              <a:t> avec un </a:t>
            </a:r>
            <a:r>
              <a:rPr lang="fr-FR" sz="2000"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coût minimum</a:t>
            </a:r>
            <a:r>
              <a:rPr lang="fr-FR" sz="2000" dirty="0">
                <a:latin typeface="Times New Roman" panose="02020603050405020304" pitchFamily="18" charset="0"/>
                <a:ea typeface="Times New Roman" panose="02020603050405020304" pitchFamily="18" charset="0"/>
                <a:cs typeface="Arial" panose="020B0604020202020204" pitchFamily="34" charset="0"/>
              </a:rPr>
              <a:t>, il s’agit </a:t>
            </a:r>
            <a:r>
              <a:rPr lang="fr-FR" sz="2000" dirty="0" smtClean="0">
                <a:latin typeface="Times New Roman" panose="02020603050405020304" pitchFamily="18" charset="0"/>
                <a:ea typeface="Times New Roman" panose="02020603050405020304" pitchFamily="18" charset="0"/>
                <a:cs typeface="Arial" panose="020B0604020202020204" pitchFamily="34" charset="0"/>
              </a:rPr>
              <a:t>d’améliorer </a:t>
            </a:r>
            <a:r>
              <a:rPr lang="fr-FR" sz="2000" dirty="0">
                <a:latin typeface="Times New Roman" panose="02020603050405020304" pitchFamily="18" charset="0"/>
                <a:ea typeface="Times New Roman" panose="02020603050405020304" pitchFamily="18" charset="0"/>
                <a:cs typeface="Arial" panose="020B0604020202020204" pitchFamily="34" charset="0"/>
              </a:rPr>
              <a:t>à la fois la fiabilité des équipements et de réduire les temps de réparations.</a:t>
            </a:r>
            <a:endParaRPr lang="en-US" dirty="0">
              <a:latin typeface="Calibri" panose="020F0502020204030204" pitchFamily="34" charset="0"/>
              <a:ea typeface="Times New Roman" panose="02020603050405020304" pitchFamily="18" charset="0"/>
              <a:cs typeface="Arial" panose="020B0604020202020204" pitchFamily="34" charset="0"/>
            </a:endParaRPr>
          </a:p>
        </p:txBody>
      </p:sp>
      <p:sp>
        <p:nvSpPr>
          <p:cNvPr id="6" name="Rectangle 5"/>
          <p:cNvSpPr/>
          <p:nvPr/>
        </p:nvSpPr>
        <p:spPr>
          <a:xfrm>
            <a:off x="6343647" y="4230504"/>
            <a:ext cx="5048250" cy="2169825"/>
          </a:xfrm>
          <a:prstGeom prst="rect">
            <a:avLst/>
          </a:prstGeom>
        </p:spPr>
        <p:txBody>
          <a:bodyPr wrap="square">
            <a:spAutoFit/>
          </a:bodyPr>
          <a:lstStyle/>
          <a:p>
            <a:pPr marL="342900" lvl="0" indent="-342900" algn="just">
              <a:lnSpc>
                <a:spcPct val="150000"/>
              </a:lnSpc>
              <a:spcAft>
                <a:spcPts val="0"/>
              </a:spcAft>
              <a:buFont typeface="Times New Roman" panose="02020603050405020304" pitchFamily="18" charset="0"/>
              <a:buChar char="-"/>
            </a:pPr>
            <a:r>
              <a:rPr lang="fr-FR" dirty="0" smtClean="0">
                <a:latin typeface="Times New Roman" panose="02020603050405020304" pitchFamily="18" charset="0"/>
                <a:ea typeface="Times New Roman" panose="02020603050405020304" pitchFamily="18" charset="0"/>
                <a:cs typeface="Arial" panose="020B0604020202020204" pitchFamily="34" charset="0"/>
              </a:rPr>
              <a:t>Réduire </a:t>
            </a:r>
            <a:r>
              <a:rPr lang="fr-FR" dirty="0">
                <a:latin typeface="Times New Roman" panose="02020603050405020304" pitchFamily="18" charset="0"/>
                <a:ea typeface="Times New Roman" panose="02020603050405020304" pitchFamily="18" charset="0"/>
                <a:cs typeface="Arial" panose="020B0604020202020204" pitchFamily="34" charset="0"/>
              </a:rPr>
              <a:t>les stocks liés à la maintenance ;</a:t>
            </a:r>
            <a:endParaRPr lang="en-US" sz="1600" dirty="0">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a:lnSpc>
                <a:spcPct val="150000"/>
              </a:lnSpc>
              <a:spcAft>
                <a:spcPts val="0"/>
              </a:spcAft>
              <a:buFont typeface="Times New Roman" panose="02020603050405020304" pitchFamily="18" charset="0"/>
              <a:buChar char="-"/>
            </a:pPr>
            <a:r>
              <a:rPr lang="fr-FR" dirty="0" smtClean="0">
                <a:latin typeface="Times New Roman" panose="02020603050405020304" pitchFamily="18" charset="0"/>
                <a:ea typeface="Times New Roman" panose="02020603050405020304" pitchFamily="18" charset="0"/>
                <a:cs typeface="Arial" panose="020B0604020202020204" pitchFamily="34" charset="0"/>
              </a:rPr>
              <a:t>Optimiser </a:t>
            </a:r>
            <a:r>
              <a:rPr lang="fr-FR" dirty="0">
                <a:latin typeface="Times New Roman" panose="02020603050405020304" pitchFamily="18" charset="0"/>
                <a:ea typeface="Times New Roman" panose="02020603050405020304" pitchFamily="18" charset="0"/>
                <a:cs typeface="Arial" panose="020B0604020202020204" pitchFamily="34" charset="0"/>
              </a:rPr>
              <a:t>la réparation entre la maintenance corrective et la maintenance préventive ;</a:t>
            </a:r>
            <a:endParaRPr lang="en-US" sz="1600" dirty="0">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a:lnSpc>
                <a:spcPct val="150000"/>
              </a:lnSpc>
              <a:spcAft>
                <a:spcPts val="1000"/>
              </a:spcAft>
              <a:buFont typeface="Times New Roman" panose="02020603050405020304" pitchFamily="18" charset="0"/>
              <a:buChar char="-"/>
            </a:pPr>
            <a:r>
              <a:rPr lang="fr-FR" dirty="0">
                <a:latin typeface="Times New Roman" panose="02020603050405020304" pitchFamily="18" charset="0"/>
                <a:ea typeface="Times New Roman" panose="02020603050405020304" pitchFamily="18" charset="0"/>
                <a:cs typeface="Arial" panose="020B0604020202020204" pitchFamily="34" charset="0"/>
              </a:rPr>
              <a:t>Choisir la méthode de maintenance la mieux adaptée à un matériel donnée.</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7" name="Rectangle 6"/>
          <p:cNvSpPr/>
          <p:nvPr/>
        </p:nvSpPr>
        <p:spPr>
          <a:xfrm>
            <a:off x="757234" y="4438253"/>
            <a:ext cx="5819775" cy="1754326"/>
          </a:xfrm>
          <a:prstGeom prst="rect">
            <a:avLst/>
          </a:prstGeom>
        </p:spPr>
        <p:txBody>
          <a:bodyPr wrap="square">
            <a:spAutoFit/>
          </a:bodyPr>
          <a:lstStyle/>
          <a:p>
            <a:pPr marL="342900" lvl="0" indent="-342900" algn="just">
              <a:lnSpc>
                <a:spcPct val="150000"/>
              </a:lnSpc>
              <a:buFont typeface="Times New Roman" panose="02020603050405020304" pitchFamily="18" charset="0"/>
              <a:buChar char="-"/>
            </a:pPr>
            <a:r>
              <a:rPr lang="fr-FR" dirty="0">
                <a:latin typeface="Times New Roman" panose="02020603050405020304" pitchFamily="18" charset="0"/>
                <a:ea typeface="Times New Roman" panose="02020603050405020304" pitchFamily="18" charset="0"/>
                <a:cs typeface="Arial" panose="020B0604020202020204" pitchFamily="34" charset="0"/>
              </a:rPr>
              <a:t>Accroitre la disponibilité des matériels de production </a:t>
            </a:r>
            <a:r>
              <a:rPr lang="fr-FR" dirty="0" smtClean="0">
                <a:latin typeface="Times New Roman" panose="02020603050405020304" pitchFamily="18" charset="0"/>
                <a:ea typeface="Times New Roman" panose="02020603050405020304" pitchFamily="18" charset="0"/>
                <a:cs typeface="Arial" panose="020B0604020202020204" pitchFamily="34" charset="0"/>
              </a:rPr>
              <a:t>;</a:t>
            </a:r>
          </a:p>
          <a:p>
            <a:pPr marL="342900" lvl="0" indent="-342900" algn="just">
              <a:lnSpc>
                <a:spcPct val="150000"/>
              </a:lnSpc>
              <a:spcAft>
                <a:spcPts val="0"/>
              </a:spcAft>
              <a:buFont typeface="Times New Roman" panose="02020603050405020304" pitchFamily="18" charset="0"/>
              <a:buChar char="-"/>
            </a:pPr>
            <a:r>
              <a:rPr lang="fr-FR" dirty="0">
                <a:latin typeface="Times New Roman" panose="02020603050405020304" pitchFamily="18" charset="0"/>
                <a:ea typeface="Times New Roman" panose="02020603050405020304" pitchFamily="18" charset="0"/>
                <a:cs typeface="Arial" panose="020B0604020202020204" pitchFamily="34" charset="0"/>
              </a:rPr>
              <a:t>Permettre une production de haute qualité ;</a:t>
            </a:r>
            <a:endParaRPr lang="en-US" dirty="0">
              <a:latin typeface="Times New Roman" panose="02020603050405020304" pitchFamily="18" charset="0"/>
              <a:ea typeface="Times New Roman" panose="02020603050405020304" pitchFamily="18" charset="0"/>
              <a:cs typeface="Arial" panose="020B0604020202020204" pitchFamily="34" charset="0"/>
            </a:endParaRPr>
          </a:p>
          <a:p>
            <a:pPr marL="342900" lvl="0" indent="-342900" algn="just">
              <a:lnSpc>
                <a:spcPct val="150000"/>
              </a:lnSpc>
              <a:spcAft>
                <a:spcPts val="0"/>
              </a:spcAft>
              <a:buFont typeface="Times New Roman" panose="02020603050405020304" pitchFamily="18" charset="0"/>
              <a:buChar char="-"/>
            </a:pPr>
            <a:r>
              <a:rPr lang="fr-FR" dirty="0">
                <a:latin typeface="Times New Roman" panose="02020603050405020304" pitchFamily="18" charset="0"/>
                <a:ea typeface="Times New Roman" panose="02020603050405020304" pitchFamily="18" charset="0"/>
                <a:cs typeface="Arial" panose="020B0604020202020204" pitchFamily="34" charset="0"/>
              </a:rPr>
              <a:t>Diminuer les pertes de production ;</a:t>
            </a:r>
            <a:endParaRPr lang="en-US" dirty="0">
              <a:latin typeface="Times New Roman" panose="02020603050405020304" pitchFamily="18" charset="0"/>
              <a:ea typeface="Times New Roman" panose="02020603050405020304" pitchFamily="18" charset="0"/>
              <a:cs typeface="Arial" panose="020B0604020202020204" pitchFamily="34" charset="0"/>
            </a:endParaRPr>
          </a:p>
          <a:p>
            <a:pPr marL="342900" lvl="0" indent="-342900" algn="just">
              <a:lnSpc>
                <a:spcPct val="150000"/>
              </a:lnSpc>
              <a:spcAft>
                <a:spcPts val="0"/>
              </a:spcAft>
              <a:buFont typeface="Times New Roman" panose="02020603050405020304" pitchFamily="18" charset="0"/>
              <a:buChar char="-"/>
            </a:pPr>
            <a:r>
              <a:rPr lang="fr-FR" dirty="0">
                <a:latin typeface="Times New Roman" panose="02020603050405020304" pitchFamily="18" charset="0"/>
                <a:ea typeface="Times New Roman" panose="02020603050405020304" pitchFamily="18" charset="0"/>
                <a:cs typeface="Arial" panose="020B0604020202020204" pitchFamily="34" charset="0"/>
              </a:rPr>
              <a:t>Augmenter la productivité du personnel de maintenance ;</a:t>
            </a:r>
            <a:endParaRPr lang="en-US" dirty="0">
              <a:latin typeface="Times New Roman" panose="02020603050405020304" pitchFamily="18"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642301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758812" y="805934"/>
            <a:ext cx="3663182" cy="400110"/>
          </a:xfrm>
          <a:prstGeom prst="rect">
            <a:avLst/>
          </a:prstGeom>
        </p:spPr>
        <p:txBody>
          <a:bodyPr wrap="none">
            <a:spAutoFit/>
          </a:bodyPr>
          <a:lstStyle/>
          <a:p>
            <a:r>
              <a:rPr lang="fr-FR" sz="2000" b="1" dirty="0">
                <a:latin typeface="Times New Roman" panose="02020603050405020304" pitchFamily="18" charset="0"/>
                <a:ea typeface="Times New Roman" panose="02020603050405020304" pitchFamily="18" charset="0"/>
              </a:rPr>
              <a:t>Mission du service maintenance</a:t>
            </a:r>
            <a:endParaRPr lang="en-US" sz="2000" b="1" dirty="0"/>
          </a:p>
        </p:txBody>
      </p:sp>
      <p:sp>
        <p:nvSpPr>
          <p:cNvPr id="3" name="Rectangle à coins arrondis 2"/>
          <p:cNvSpPr/>
          <p:nvPr/>
        </p:nvSpPr>
        <p:spPr>
          <a:xfrm>
            <a:off x="1052510" y="1201720"/>
            <a:ext cx="10029826" cy="1481257"/>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a:lnSpc>
                <a:spcPct val="150000"/>
              </a:lnSpc>
            </a:pPr>
            <a:r>
              <a:rPr lang="fr-FR" dirty="0">
                <a:latin typeface="Wingdings" panose="05000000000000000000" pitchFamily="2" charset="2"/>
              </a:rPr>
              <a:t></a:t>
            </a:r>
            <a:r>
              <a:rPr lang="fr-FR" b="1" dirty="0">
                <a:latin typeface="Times New Roman" panose="02020603050405020304" pitchFamily="18" charset="0"/>
              </a:rPr>
              <a:t>La maintenance des équipements</a:t>
            </a:r>
            <a:r>
              <a:rPr lang="fr-FR" dirty="0">
                <a:latin typeface="Times New Roman" panose="02020603050405020304" pitchFamily="18" charset="0"/>
              </a:rPr>
              <a:t>, bien sûr: actions correctives et </a:t>
            </a:r>
            <a:r>
              <a:rPr lang="fr-FR" dirty="0" smtClean="0">
                <a:latin typeface="Times New Roman" panose="02020603050405020304" pitchFamily="18" charset="0"/>
              </a:rPr>
              <a:t>préventives, </a:t>
            </a:r>
            <a:r>
              <a:rPr lang="en-US" dirty="0" err="1" smtClean="0">
                <a:latin typeface="Times New Roman" panose="02020603050405020304" pitchFamily="18" charset="0"/>
              </a:rPr>
              <a:t>dépannages</a:t>
            </a:r>
            <a:r>
              <a:rPr lang="en-US" dirty="0">
                <a:latin typeface="Times New Roman" panose="02020603050405020304" pitchFamily="18" charset="0"/>
              </a:rPr>
              <a:t>, </a:t>
            </a:r>
            <a:r>
              <a:rPr lang="en-US" dirty="0" err="1">
                <a:latin typeface="Times New Roman" panose="02020603050405020304" pitchFamily="18" charset="0"/>
              </a:rPr>
              <a:t>réparations</a:t>
            </a:r>
            <a:r>
              <a:rPr lang="en-US" dirty="0">
                <a:latin typeface="Times New Roman" panose="02020603050405020304" pitchFamily="18" charset="0"/>
              </a:rPr>
              <a:t> et </a:t>
            </a:r>
            <a:r>
              <a:rPr lang="en-US" dirty="0" err="1">
                <a:latin typeface="Times New Roman" panose="02020603050405020304" pitchFamily="18" charset="0"/>
              </a:rPr>
              <a:t>révisions</a:t>
            </a:r>
            <a:r>
              <a:rPr lang="en-US" dirty="0">
                <a:latin typeface="Times New Roman" panose="02020603050405020304" pitchFamily="18" charset="0"/>
              </a:rPr>
              <a:t>.</a:t>
            </a:r>
          </a:p>
          <a:p>
            <a:pPr algn="just">
              <a:lnSpc>
                <a:spcPct val="150000"/>
              </a:lnSpc>
            </a:pPr>
            <a:r>
              <a:rPr lang="fr-FR" dirty="0">
                <a:latin typeface="Wingdings" panose="05000000000000000000" pitchFamily="2" charset="2"/>
              </a:rPr>
              <a:t></a:t>
            </a:r>
            <a:r>
              <a:rPr lang="fr-FR" b="1" dirty="0">
                <a:latin typeface="Times New Roman" panose="02020603050405020304" pitchFamily="18" charset="0"/>
              </a:rPr>
              <a:t>L’amélioration du matériel</a:t>
            </a:r>
            <a:r>
              <a:rPr lang="fr-FR" dirty="0">
                <a:latin typeface="Times New Roman" panose="02020603050405020304" pitchFamily="18" charset="0"/>
              </a:rPr>
              <a:t>, dans l’optique de </a:t>
            </a:r>
            <a:r>
              <a:rPr lang="fr-FR" dirty="0">
                <a:solidFill>
                  <a:srgbClr val="FF0000"/>
                </a:solidFill>
                <a:latin typeface="Times New Roman" panose="02020603050405020304" pitchFamily="18" charset="0"/>
              </a:rPr>
              <a:t>la qualité</a:t>
            </a:r>
            <a:r>
              <a:rPr lang="fr-FR" dirty="0">
                <a:latin typeface="Times New Roman" panose="02020603050405020304" pitchFamily="18" charset="0"/>
              </a:rPr>
              <a:t>, de </a:t>
            </a:r>
            <a:r>
              <a:rPr lang="fr-FR" dirty="0">
                <a:solidFill>
                  <a:srgbClr val="FF0000"/>
                </a:solidFill>
                <a:latin typeface="Times New Roman" panose="02020603050405020304" pitchFamily="18" charset="0"/>
              </a:rPr>
              <a:t>la productivité</a:t>
            </a:r>
            <a:r>
              <a:rPr lang="fr-FR" dirty="0">
                <a:latin typeface="Times New Roman" panose="02020603050405020304" pitchFamily="18" charset="0"/>
              </a:rPr>
              <a:t> ou de </a:t>
            </a:r>
            <a:r>
              <a:rPr lang="fr-FR" dirty="0" smtClean="0">
                <a:solidFill>
                  <a:srgbClr val="FF0000"/>
                </a:solidFill>
                <a:latin typeface="Times New Roman" panose="02020603050405020304" pitchFamily="18" charset="0"/>
              </a:rPr>
              <a:t>la </a:t>
            </a:r>
            <a:r>
              <a:rPr lang="en-US" dirty="0" err="1" smtClean="0">
                <a:solidFill>
                  <a:srgbClr val="FF0000"/>
                </a:solidFill>
                <a:latin typeface="Times New Roman" panose="02020603050405020304" pitchFamily="18" charset="0"/>
              </a:rPr>
              <a:t>sécurité</a:t>
            </a:r>
            <a:r>
              <a:rPr lang="en-US" dirty="0">
                <a:latin typeface="Times New Roman" panose="02020603050405020304" pitchFamily="18" charset="0"/>
              </a:rPr>
              <a:t>.</a:t>
            </a:r>
            <a:endParaRPr lang="en-US" dirty="0"/>
          </a:p>
        </p:txBody>
      </p:sp>
      <p:sp>
        <p:nvSpPr>
          <p:cNvPr id="4" name="Rectangle à coins arrondis 3"/>
          <p:cNvSpPr/>
          <p:nvPr/>
        </p:nvSpPr>
        <p:spPr>
          <a:xfrm>
            <a:off x="1052510" y="2766878"/>
            <a:ext cx="10029826" cy="1940957"/>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a:lnSpc>
                <a:spcPct val="150000"/>
              </a:lnSpc>
            </a:pPr>
            <a:r>
              <a:rPr lang="fr-FR" dirty="0">
                <a:latin typeface="Wingdings" panose="05000000000000000000" pitchFamily="2" charset="2"/>
              </a:rPr>
              <a:t></a:t>
            </a:r>
            <a:r>
              <a:rPr lang="fr-FR" b="1" dirty="0">
                <a:latin typeface="Times New Roman" panose="02020603050405020304" pitchFamily="18" charset="0"/>
              </a:rPr>
              <a:t>Les travaux neufs</a:t>
            </a:r>
            <a:r>
              <a:rPr lang="fr-FR" dirty="0">
                <a:latin typeface="Times New Roman" panose="02020603050405020304" pitchFamily="18" charset="0"/>
              </a:rPr>
              <a:t> : participation </a:t>
            </a:r>
            <a:r>
              <a:rPr lang="fr-FR" dirty="0">
                <a:solidFill>
                  <a:srgbClr val="FF0000"/>
                </a:solidFill>
                <a:latin typeface="Times New Roman" panose="02020603050405020304" pitchFamily="18" charset="0"/>
              </a:rPr>
              <a:t>au choix</a:t>
            </a:r>
            <a:r>
              <a:rPr lang="fr-FR" dirty="0">
                <a:latin typeface="Times New Roman" panose="02020603050405020304" pitchFamily="18" charset="0"/>
              </a:rPr>
              <a:t>, </a:t>
            </a:r>
            <a:r>
              <a:rPr lang="fr-FR" dirty="0">
                <a:solidFill>
                  <a:srgbClr val="FF0000"/>
                </a:solidFill>
                <a:latin typeface="Times New Roman" panose="02020603050405020304" pitchFamily="18" charset="0"/>
              </a:rPr>
              <a:t>à l’installation</a:t>
            </a:r>
            <a:r>
              <a:rPr lang="fr-FR" dirty="0">
                <a:latin typeface="Times New Roman" panose="02020603050405020304" pitchFamily="18" charset="0"/>
              </a:rPr>
              <a:t> et </a:t>
            </a:r>
            <a:r>
              <a:rPr lang="fr-FR" dirty="0">
                <a:solidFill>
                  <a:srgbClr val="FF0000"/>
                </a:solidFill>
                <a:latin typeface="Times New Roman" panose="02020603050405020304" pitchFamily="18" charset="0"/>
              </a:rPr>
              <a:t>au démarrage</a:t>
            </a:r>
            <a:r>
              <a:rPr lang="fr-FR" dirty="0">
                <a:latin typeface="Times New Roman" panose="02020603050405020304" pitchFamily="18" charset="0"/>
              </a:rPr>
              <a:t> </a:t>
            </a:r>
            <a:r>
              <a:rPr lang="fr-FR" dirty="0" smtClean="0">
                <a:latin typeface="Times New Roman" panose="02020603050405020304" pitchFamily="18" charset="0"/>
              </a:rPr>
              <a:t>des </a:t>
            </a:r>
            <a:r>
              <a:rPr lang="en-US" dirty="0" err="1" smtClean="0">
                <a:latin typeface="Times New Roman" panose="02020603050405020304" pitchFamily="18" charset="0"/>
              </a:rPr>
              <a:t>équipements</a:t>
            </a:r>
            <a:r>
              <a:rPr lang="en-US" dirty="0" smtClean="0">
                <a:latin typeface="Times New Roman" panose="02020603050405020304" pitchFamily="18" charset="0"/>
              </a:rPr>
              <a:t> </a:t>
            </a:r>
            <a:r>
              <a:rPr lang="en-US" dirty="0">
                <a:latin typeface="Times New Roman" panose="02020603050405020304" pitchFamily="18" charset="0"/>
              </a:rPr>
              <a:t>nouveaux.</a:t>
            </a:r>
          </a:p>
          <a:p>
            <a:pPr algn="just">
              <a:lnSpc>
                <a:spcPct val="150000"/>
              </a:lnSpc>
            </a:pPr>
            <a:r>
              <a:rPr lang="fr-FR" dirty="0">
                <a:latin typeface="Wingdings" panose="05000000000000000000" pitchFamily="2" charset="2"/>
              </a:rPr>
              <a:t></a:t>
            </a:r>
            <a:r>
              <a:rPr lang="fr-FR" dirty="0">
                <a:latin typeface="Times New Roman" panose="02020603050405020304" pitchFamily="18" charset="0"/>
              </a:rPr>
              <a:t>Les travaux concernant l’hygiène, la sécurité, l’environnement et la pollution, </a:t>
            </a:r>
            <a:r>
              <a:rPr lang="fr-FR" dirty="0" smtClean="0">
                <a:latin typeface="Times New Roman" panose="02020603050405020304" pitchFamily="18" charset="0"/>
              </a:rPr>
              <a:t>les conditions </a:t>
            </a:r>
            <a:r>
              <a:rPr lang="fr-FR" dirty="0">
                <a:latin typeface="Times New Roman" panose="02020603050405020304" pitchFamily="18" charset="0"/>
              </a:rPr>
              <a:t>de travail, la gestion de l’énergie...</a:t>
            </a:r>
            <a:endParaRPr lang="en-US" dirty="0"/>
          </a:p>
        </p:txBody>
      </p:sp>
      <p:sp>
        <p:nvSpPr>
          <p:cNvPr id="6" name="Rectangle à coins arrondis 5"/>
          <p:cNvSpPr/>
          <p:nvPr/>
        </p:nvSpPr>
        <p:spPr>
          <a:xfrm>
            <a:off x="1052510" y="4801262"/>
            <a:ext cx="10029826" cy="1481257"/>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a:lnSpc>
                <a:spcPct val="150000"/>
              </a:lnSpc>
            </a:pPr>
            <a:r>
              <a:rPr lang="fr-FR" dirty="0" smtClean="0">
                <a:latin typeface="Wingdings" panose="05000000000000000000" pitchFamily="2" charset="2"/>
              </a:rPr>
              <a:t></a:t>
            </a:r>
            <a:r>
              <a:rPr lang="fr-FR" dirty="0" smtClean="0">
                <a:latin typeface="Times New Roman" panose="02020603050405020304" pitchFamily="18" charset="0"/>
              </a:rPr>
              <a:t>L’exécution </a:t>
            </a:r>
            <a:r>
              <a:rPr lang="fr-FR" dirty="0">
                <a:latin typeface="Times New Roman" panose="02020603050405020304" pitchFamily="18" charset="0"/>
              </a:rPr>
              <a:t>et la réparation des pièces de rechanges. </a:t>
            </a:r>
            <a:endParaRPr lang="fr-FR" dirty="0" smtClean="0">
              <a:latin typeface="Times New Roman" panose="02020603050405020304" pitchFamily="18" charset="0"/>
            </a:endParaRPr>
          </a:p>
          <a:p>
            <a:pPr algn="just">
              <a:lnSpc>
                <a:spcPct val="150000"/>
              </a:lnSpc>
            </a:pPr>
            <a:r>
              <a:rPr lang="fr-FR" dirty="0" smtClean="0">
                <a:latin typeface="Wingdings" panose="05000000000000000000" pitchFamily="2" charset="2"/>
              </a:rPr>
              <a:t></a:t>
            </a:r>
            <a:r>
              <a:rPr lang="fr-FR" dirty="0" smtClean="0">
                <a:latin typeface="Times New Roman" panose="02020603050405020304" pitchFamily="18" charset="0"/>
              </a:rPr>
              <a:t>L’approvisionnement </a:t>
            </a:r>
            <a:r>
              <a:rPr lang="fr-FR" dirty="0">
                <a:latin typeface="Times New Roman" panose="02020603050405020304" pitchFamily="18" charset="0"/>
              </a:rPr>
              <a:t>et la </a:t>
            </a:r>
            <a:r>
              <a:rPr lang="fr-FR" dirty="0" smtClean="0">
                <a:latin typeface="Times New Roman" panose="02020603050405020304" pitchFamily="18" charset="0"/>
              </a:rPr>
              <a:t>gestion des </a:t>
            </a:r>
            <a:r>
              <a:rPr lang="fr-FR" dirty="0">
                <a:latin typeface="Times New Roman" panose="02020603050405020304" pitchFamily="18" charset="0"/>
              </a:rPr>
              <a:t>outillages, des rechanges... </a:t>
            </a:r>
          </a:p>
          <a:p>
            <a:pPr algn="just">
              <a:lnSpc>
                <a:spcPct val="150000"/>
              </a:lnSpc>
            </a:pPr>
            <a:r>
              <a:rPr lang="fr-FR" dirty="0">
                <a:latin typeface="Wingdings" panose="05000000000000000000" pitchFamily="2" charset="2"/>
              </a:rPr>
              <a:t></a:t>
            </a:r>
            <a:r>
              <a:rPr lang="fr-FR" dirty="0">
                <a:latin typeface="Times New Roman" panose="02020603050405020304" pitchFamily="18" charset="0"/>
              </a:rPr>
              <a:t>L’entretien général des bâtiments administratifs ou industriels, des espaces verts, </a:t>
            </a:r>
            <a:r>
              <a:rPr lang="fr-FR" dirty="0" smtClean="0">
                <a:latin typeface="Times New Roman" panose="02020603050405020304" pitchFamily="18" charset="0"/>
              </a:rPr>
              <a:t>des </a:t>
            </a:r>
            <a:r>
              <a:rPr lang="en-US" dirty="0" err="1" smtClean="0">
                <a:latin typeface="Times New Roman" panose="02020603050405020304" pitchFamily="18" charset="0"/>
              </a:rPr>
              <a:t>véhicules</a:t>
            </a:r>
            <a:r>
              <a:rPr lang="en-US" dirty="0">
                <a:latin typeface="Times New Roman" panose="02020603050405020304" pitchFamily="18" charset="0"/>
              </a:rPr>
              <a:t>...</a:t>
            </a:r>
            <a:endParaRPr lang="en-US" dirty="0"/>
          </a:p>
        </p:txBody>
      </p:sp>
    </p:spTree>
    <p:extLst>
      <p:ext uri="{BB962C8B-B14F-4D97-AF65-F5344CB8AC3E}">
        <p14:creationId xmlns:p14="http://schemas.microsoft.com/office/powerpoint/2010/main" val="39616216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676400" y="431496"/>
            <a:ext cx="9467850" cy="3354677"/>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15000"/>
              </a:lnSpc>
              <a:spcAft>
                <a:spcPts val="1000"/>
              </a:spcAft>
            </a:pPr>
            <a:r>
              <a:rPr lang="fr-FR" b="1" u="sng" dirty="0">
                <a:latin typeface="Times New Roman" panose="02020603050405020304" pitchFamily="18" charset="0"/>
                <a:ea typeface="Times New Roman" panose="02020603050405020304" pitchFamily="18" charset="0"/>
                <a:cs typeface="Arial" panose="020B0604020202020204" pitchFamily="34" charset="0"/>
              </a:rPr>
              <a:t>Les conditions nécessaires pour la mise en œuvre de la maintenance :  </a:t>
            </a:r>
            <a:endParaRPr lang="en-US" sz="1600" dirty="0">
              <a:latin typeface="Calibri" panose="020F0502020204030204" pitchFamily="34" charset="0"/>
              <a:ea typeface="Times New Roman" panose="02020603050405020304" pitchFamily="18" charset="0"/>
              <a:cs typeface="Arial" panose="020B0604020202020204" pitchFamily="34" charset="0"/>
            </a:endParaRPr>
          </a:p>
          <a:p>
            <a:pPr marL="342900" lvl="0" indent="-342900" algn="ctr">
              <a:lnSpc>
                <a:spcPct val="150000"/>
              </a:lnSpc>
              <a:spcAft>
                <a:spcPts val="0"/>
              </a:spcAft>
              <a:buFont typeface="Times New Roman" panose="02020603050405020304" pitchFamily="18" charset="0"/>
              <a:buChar char="-"/>
            </a:pPr>
            <a:r>
              <a:rPr lang="fr-FR" dirty="0">
                <a:latin typeface="Times New Roman" panose="02020603050405020304" pitchFamily="18" charset="0"/>
                <a:ea typeface="Times New Roman" panose="02020603050405020304" pitchFamily="18" charset="0"/>
                <a:cs typeface="Arial" panose="020B0604020202020204" pitchFamily="34" charset="0"/>
              </a:rPr>
              <a:t>Une volonté et une bonne compréhension de la direction générale ;</a:t>
            </a:r>
            <a:endParaRPr lang="en-US" sz="1600" dirty="0">
              <a:latin typeface="Calibri" panose="020F0502020204030204" pitchFamily="34" charset="0"/>
              <a:ea typeface="Times New Roman" panose="02020603050405020304" pitchFamily="18" charset="0"/>
              <a:cs typeface="Arial" panose="020B0604020202020204" pitchFamily="34" charset="0"/>
            </a:endParaRPr>
          </a:p>
          <a:p>
            <a:pPr marL="342900" lvl="0" indent="-342900" algn="ctr">
              <a:lnSpc>
                <a:spcPct val="150000"/>
              </a:lnSpc>
              <a:spcAft>
                <a:spcPts val="0"/>
              </a:spcAft>
              <a:buFont typeface="Times New Roman" panose="02020603050405020304" pitchFamily="18" charset="0"/>
              <a:buChar char="-"/>
            </a:pPr>
            <a:r>
              <a:rPr lang="fr-FR" dirty="0">
                <a:latin typeface="Times New Roman" panose="02020603050405020304" pitchFamily="18" charset="0"/>
                <a:ea typeface="Times New Roman" panose="02020603050405020304" pitchFamily="18" charset="0"/>
                <a:cs typeface="Arial" panose="020B0604020202020204" pitchFamily="34" charset="0"/>
              </a:rPr>
              <a:t>Des structures compatibles avec la fonction maintenance ;</a:t>
            </a:r>
            <a:endParaRPr lang="en-US" sz="1600" dirty="0">
              <a:latin typeface="Calibri" panose="020F0502020204030204" pitchFamily="34" charset="0"/>
              <a:ea typeface="Times New Roman" panose="02020603050405020304" pitchFamily="18" charset="0"/>
              <a:cs typeface="Arial" panose="020B0604020202020204" pitchFamily="34" charset="0"/>
            </a:endParaRPr>
          </a:p>
          <a:p>
            <a:pPr marL="342900" lvl="0" indent="-342900" algn="ctr">
              <a:lnSpc>
                <a:spcPct val="150000"/>
              </a:lnSpc>
              <a:spcAft>
                <a:spcPts val="0"/>
              </a:spcAft>
              <a:buFont typeface="Times New Roman" panose="02020603050405020304" pitchFamily="18" charset="0"/>
              <a:buChar char="-"/>
            </a:pPr>
            <a:r>
              <a:rPr lang="fr-FR" dirty="0">
                <a:latin typeface="Times New Roman" panose="02020603050405020304" pitchFamily="18" charset="0"/>
                <a:ea typeface="Times New Roman" panose="02020603050405020304" pitchFamily="18" charset="0"/>
                <a:cs typeface="Arial" panose="020B0604020202020204" pitchFamily="34" charset="0"/>
              </a:rPr>
              <a:t>Dotation en moyens humains ;</a:t>
            </a:r>
            <a:endParaRPr lang="en-US" sz="1600" dirty="0">
              <a:latin typeface="Calibri" panose="020F0502020204030204" pitchFamily="34" charset="0"/>
              <a:ea typeface="Times New Roman" panose="02020603050405020304" pitchFamily="18" charset="0"/>
              <a:cs typeface="Arial" panose="020B0604020202020204" pitchFamily="34" charset="0"/>
            </a:endParaRPr>
          </a:p>
          <a:p>
            <a:pPr marL="342900" lvl="0" indent="-342900" algn="ctr">
              <a:lnSpc>
                <a:spcPct val="150000"/>
              </a:lnSpc>
              <a:spcAft>
                <a:spcPts val="0"/>
              </a:spcAft>
              <a:buFont typeface="Times New Roman" panose="02020603050405020304" pitchFamily="18" charset="0"/>
              <a:buChar char="-"/>
            </a:pPr>
            <a:r>
              <a:rPr lang="fr-FR" dirty="0">
                <a:latin typeface="Times New Roman" panose="02020603050405020304" pitchFamily="18" charset="0"/>
                <a:ea typeface="Times New Roman" panose="02020603050405020304" pitchFamily="18" charset="0"/>
                <a:cs typeface="Arial" panose="020B0604020202020204" pitchFamily="34" charset="0"/>
              </a:rPr>
              <a:t>Dotation en moyens financiers ;</a:t>
            </a:r>
            <a:endParaRPr lang="en-US" sz="1600" dirty="0">
              <a:latin typeface="Calibri" panose="020F0502020204030204" pitchFamily="34" charset="0"/>
              <a:ea typeface="Times New Roman" panose="02020603050405020304" pitchFamily="18" charset="0"/>
              <a:cs typeface="Arial" panose="020B0604020202020204" pitchFamily="34" charset="0"/>
            </a:endParaRPr>
          </a:p>
          <a:p>
            <a:pPr marL="342900" lvl="0" indent="-342900" algn="ctr">
              <a:lnSpc>
                <a:spcPct val="150000"/>
              </a:lnSpc>
              <a:spcAft>
                <a:spcPts val="0"/>
              </a:spcAft>
              <a:buFont typeface="Times New Roman" panose="02020603050405020304" pitchFamily="18" charset="0"/>
              <a:buChar char="-"/>
            </a:pPr>
            <a:r>
              <a:rPr lang="fr-FR" dirty="0">
                <a:latin typeface="Times New Roman" panose="02020603050405020304" pitchFamily="18" charset="0"/>
                <a:ea typeface="Times New Roman" panose="02020603050405020304" pitchFamily="18" charset="0"/>
                <a:cs typeface="Arial" panose="020B0604020202020204" pitchFamily="34" charset="0"/>
              </a:rPr>
              <a:t>Dotation en moyens matériels ;</a:t>
            </a:r>
            <a:endParaRPr lang="en-US" sz="1600" dirty="0">
              <a:latin typeface="Calibri" panose="020F0502020204030204" pitchFamily="34" charset="0"/>
              <a:ea typeface="Times New Roman" panose="02020603050405020304" pitchFamily="18" charset="0"/>
              <a:cs typeface="Arial" panose="020B0604020202020204" pitchFamily="34" charset="0"/>
            </a:endParaRPr>
          </a:p>
          <a:p>
            <a:pPr marL="342900" lvl="0" indent="-342900" algn="ctr">
              <a:lnSpc>
                <a:spcPct val="150000"/>
              </a:lnSpc>
              <a:spcAft>
                <a:spcPts val="1000"/>
              </a:spcAft>
              <a:buFont typeface="Times New Roman" panose="02020603050405020304" pitchFamily="18" charset="0"/>
              <a:buChar char="-"/>
            </a:pPr>
            <a:r>
              <a:rPr lang="fr-FR" dirty="0">
                <a:latin typeface="Times New Roman" panose="02020603050405020304" pitchFamily="18" charset="0"/>
                <a:ea typeface="Times New Roman" panose="02020603050405020304" pitchFamily="18" charset="0"/>
                <a:cs typeface="Arial" panose="020B0604020202020204" pitchFamily="34" charset="0"/>
              </a:rPr>
              <a:t>Maitrise des flux de communication ;</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3" name="Rectangle 2"/>
          <p:cNvSpPr/>
          <p:nvPr/>
        </p:nvSpPr>
        <p:spPr>
          <a:xfrm>
            <a:off x="3362325" y="3943140"/>
            <a:ext cx="6096000" cy="410882"/>
          </a:xfrm>
          <a:prstGeom prst="rect">
            <a:avLst/>
          </a:prstGeom>
        </p:spPr>
        <p:txBody>
          <a:bodyPr>
            <a:spAutoFit/>
          </a:bodyPr>
          <a:lstStyle/>
          <a:p>
            <a:pPr algn="ctr">
              <a:lnSpc>
                <a:spcPct val="115000"/>
              </a:lnSpc>
              <a:spcAft>
                <a:spcPts val="1000"/>
              </a:spcAft>
            </a:pPr>
            <a:r>
              <a:rPr lang="fr-FR" b="1" u="sng" dirty="0" smtClean="0">
                <a:latin typeface="Times New Roman" panose="02020603050405020304" pitchFamily="18" charset="0"/>
                <a:ea typeface="Times New Roman" panose="02020603050405020304" pitchFamily="18" charset="0"/>
                <a:cs typeface="Arial" panose="020B0604020202020204" pitchFamily="34" charset="0"/>
              </a:rPr>
              <a:t>Place </a:t>
            </a:r>
            <a:r>
              <a:rPr lang="fr-FR" b="1" u="sng" dirty="0">
                <a:latin typeface="Times New Roman" panose="02020603050405020304" pitchFamily="18" charset="0"/>
                <a:ea typeface="Times New Roman" panose="02020603050405020304" pitchFamily="18" charset="0"/>
                <a:cs typeface="Arial" panose="020B0604020202020204" pitchFamily="34" charset="0"/>
              </a:rPr>
              <a:t>de la maintenance dans la structure générale </a:t>
            </a:r>
            <a:endParaRPr lang="en-US" sz="1600" dirty="0">
              <a:latin typeface="Calibri" panose="020F0502020204030204" pitchFamily="34" charset="0"/>
              <a:ea typeface="Times New Roman" panose="02020603050405020304" pitchFamily="18" charset="0"/>
              <a:cs typeface="Arial" panose="020B0604020202020204" pitchFamily="34" charset="0"/>
            </a:endParaRPr>
          </a:p>
        </p:txBody>
      </p:sp>
      <p:sp>
        <p:nvSpPr>
          <p:cNvPr id="8" name="Rectangle 7"/>
          <p:cNvSpPr/>
          <p:nvPr/>
        </p:nvSpPr>
        <p:spPr>
          <a:xfrm>
            <a:off x="3362325" y="4510989"/>
            <a:ext cx="2809875" cy="41088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15000"/>
              </a:lnSpc>
              <a:spcAft>
                <a:spcPts val="1000"/>
              </a:spcAft>
            </a:pPr>
            <a:r>
              <a:rPr lang="fr-FR" b="1" u="sng" dirty="0" smtClean="0">
                <a:latin typeface="Times New Roman" panose="02020603050405020304" pitchFamily="18" charset="0"/>
                <a:ea typeface="Times New Roman" panose="02020603050405020304" pitchFamily="18" charset="0"/>
                <a:cs typeface="Arial" panose="020B0604020202020204" pitchFamily="34" charset="0"/>
              </a:rPr>
              <a:t>Tendance N°1</a:t>
            </a:r>
            <a:endParaRPr lang="en-US" sz="1600" dirty="0">
              <a:latin typeface="Calibri" panose="020F0502020204030204" pitchFamily="34" charset="0"/>
              <a:ea typeface="Times New Roman" panose="02020603050405020304" pitchFamily="18" charset="0"/>
              <a:cs typeface="Arial" panose="020B0604020202020204" pitchFamily="34" charset="0"/>
            </a:endParaRPr>
          </a:p>
        </p:txBody>
      </p:sp>
      <p:sp>
        <p:nvSpPr>
          <p:cNvPr id="9" name="Rectangle 8"/>
          <p:cNvSpPr/>
          <p:nvPr/>
        </p:nvSpPr>
        <p:spPr>
          <a:xfrm>
            <a:off x="6648450" y="4510989"/>
            <a:ext cx="2809875" cy="390684"/>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15000"/>
              </a:lnSpc>
              <a:spcAft>
                <a:spcPts val="1000"/>
              </a:spcAft>
            </a:pPr>
            <a:r>
              <a:rPr lang="fr-FR" b="1" u="sng" dirty="0" smtClean="0">
                <a:latin typeface="Times New Roman" panose="02020603050405020304" pitchFamily="18" charset="0"/>
                <a:ea typeface="Times New Roman" panose="02020603050405020304" pitchFamily="18" charset="0"/>
                <a:cs typeface="Arial" panose="020B0604020202020204" pitchFamily="34" charset="0"/>
              </a:rPr>
              <a:t>Tendance N°2</a:t>
            </a:r>
            <a:endParaRPr lang="en-US" sz="1600" dirty="0">
              <a:latin typeface="Calibri" panose="020F0502020204030204" pitchFamily="34" charset="0"/>
              <a:ea typeface="Times New Roman" panose="02020603050405020304" pitchFamily="18" charset="0"/>
              <a:cs typeface="Arial" panose="020B0604020202020204" pitchFamily="34" charset="0"/>
            </a:endParaRPr>
          </a:p>
        </p:txBody>
      </p:sp>
      <p:sp>
        <p:nvSpPr>
          <p:cNvPr id="10" name="Rectangle 9"/>
          <p:cNvSpPr/>
          <p:nvPr/>
        </p:nvSpPr>
        <p:spPr>
          <a:xfrm>
            <a:off x="3362325" y="5330139"/>
            <a:ext cx="2809875" cy="390684"/>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15000"/>
              </a:lnSpc>
              <a:spcAft>
                <a:spcPts val="1000"/>
              </a:spcAft>
            </a:pPr>
            <a:r>
              <a:rPr lang="fr-FR" b="1" dirty="0" smtClean="0">
                <a:latin typeface="Times New Roman" panose="02020603050405020304" pitchFamily="18" charset="0"/>
                <a:ea typeface="Times New Roman" panose="02020603050405020304" pitchFamily="18" charset="0"/>
                <a:cs typeface="Arial" panose="020B0604020202020204" pitchFamily="34" charset="0"/>
              </a:rPr>
              <a:t>Centralisation</a:t>
            </a:r>
            <a:endParaRPr lang="en-US" sz="1600" dirty="0">
              <a:latin typeface="Calibri" panose="020F0502020204030204" pitchFamily="34" charset="0"/>
              <a:ea typeface="Times New Roman" panose="02020603050405020304" pitchFamily="18" charset="0"/>
              <a:cs typeface="Arial" panose="020B0604020202020204" pitchFamily="34" charset="0"/>
            </a:endParaRPr>
          </a:p>
        </p:txBody>
      </p:sp>
      <p:sp>
        <p:nvSpPr>
          <p:cNvPr id="11" name="Rectangle 10"/>
          <p:cNvSpPr/>
          <p:nvPr/>
        </p:nvSpPr>
        <p:spPr>
          <a:xfrm>
            <a:off x="6648449" y="5330139"/>
            <a:ext cx="2809875" cy="390684"/>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lnSpc>
                <a:spcPct val="115000"/>
              </a:lnSpc>
              <a:spcAft>
                <a:spcPts val="1000"/>
              </a:spcAft>
            </a:pPr>
            <a:r>
              <a:rPr lang="fr-FR" b="1" dirty="0" smtClean="0">
                <a:latin typeface="Times New Roman" panose="02020603050405020304" pitchFamily="18" charset="0"/>
                <a:ea typeface="Times New Roman" panose="02020603050405020304" pitchFamily="18" charset="0"/>
                <a:cs typeface="Arial" panose="020B0604020202020204" pitchFamily="34" charset="0"/>
              </a:rPr>
              <a:t>Décentralisation</a:t>
            </a:r>
            <a:endParaRPr lang="en-US" sz="1600" dirty="0">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53015254"/>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3953</TotalTime>
  <Words>836</Words>
  <Application>Microsoft Office PowerPoint</Application>
  <PresentationFormat>Grand écran</PresentationFormat>
  <Paragraphs>92</Paragraphs>
  <Slides>13</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13</vt:i4>
      </vt:variant>
    </vt:vector>
  </HeadingPairs>
  <TitlesOfParts>
    <vt:vector size="21" baseType="lpstr">
      <vt:lpstr>Arial</vt:lpstr>
      <vt:lpstr>Calibri</vt:lpstr>
      <vt:lpstr>Cambria Math</vt:lpstr>
      <vt:lpstr>Century Gothic</vt:lpstr>
      <vt:lpstr>Times New Roman</vt:lpstr>
      <vt:lpstr>Wingdings</vt:lpstr>
      <vt:lpstr>Wingdings 3</vt:lpstr>
      <vt:lpstr>Brin</vt:lpstr>
      <vt:lpstr>Maintenance (Généralités)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Commande des moteurs à courant continu</dc:title>
  <dc:creator>mohamed cherif kihal</dc:creator>
  <cp:lastModifiedBy>mohamed cherif kihal</cp:lastModifiedBy>
  <cp:revision>56</cp:revision>
  <dcterms:created xsi:type="dcterms:W3CDTF">2022-02-28T07:38:41Z</dcterms:created>
  <dcterms:modified xsi:type="dcterms:W3CDTF">2024-04-28T19:33:07Z</dcterms:modified>
</cp:coreProperties>
</file>