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C650C0-F5C4-43F8-AB02-904765496C99}" type="doc">
      <dgm:prSet loTypeId="urn:microsoft.com/office/officeart/2008/layout/HorizontalMultiLevelHierarchy" loCatId="hierarchy" qsTypeId="urn:microsoft.com/office/officeart/2005/8/quickstyle/simple1" qsCatId="simple" csTypeId="urn:microsoft.com/office/officeart/2005/8/colors/accent1_1" csCatId="accent1" phldr="1"/>
      <dgm:spPr/>
      <dgm:t>
        <a:bodyPr/>
        <a:lstStyle/>
        <a:p>
          <a:endParaRPr lang="en-US"/>
        </a:p>
      </dgm:t>
    </dgm:pt>
    <dgm:pt modelId="{C9D012B2-1FEA-4BE1-86D3-E97082B6830C}">
      <dgm:prSet phldrT="[Texte]" custT="1"/>
      <dgm:spPr/>
      <dgm:t>
        <a:bodyPr/>
        <a:lstStyle/>
        <a:p>
          <a:r>
            <a:rPr lang="fr-FR" sz="2800" dirty="0" smtClean="0"/>
            <a:t>Maintenance</a:t>
          </a:r>
          <a:endParaRPr lang="en-US" sz="2800" dirty="0"/>
        </a:p>
      </dgm:t>
    </dgm:pt>
    <dgm:pt modelId="{D2E53282-465E-409C-AC2E-1C7DA5C334AD}" type="parTrans" cxnId="{C6ACACA3-7E35-40C9-910D-443F6D458C34}">
      <dgm:prSet/>
      <dgm:spPr/>
      <dgm:t>
        <a:bodyPr/>
        <a:lstStyle/>
        <a:p>
          <a:endParaRPr lang="en-US"/>
        </a:p>
      </dgm:t>
    </dgm:pt>
    <dgm:pt modelId="{3038EFD4-8910-4A9F-85B4-B5EEC8C7A835}" type="sibTrans" cxnId="{C6ACACA3-7E35-40C9-910D-443F6D458C34}">
      <dgm:prSet/>
      <dgm:spPr/>
      <dgm:t>
        <a:bodyPr/>
        <a:lstStyle/>
        <a:p>
          <a:endParaRPr lang="en-US"/>
        </a:p>
      </dgm:t>
    </dgm:pt>
    <dgm:pt modelId="{37AE7861-98D1-49ED-9361-C3558ED1BBC4}">
      <dgm:prSet phldrT="[Texte]" custT="1"/>
      <dgm:spPr/>
      <dgm:t>
        <a:bodyPr/>
        <a:lstStyle/>
        <a:p>
          <a:r>
            <a:rPr lang="fr-FR" sz="2400" dirty="0" smtClean="0"/>
            <a:t>Corrective</a:t>
          </a:r>
          <a:endParaRPr lang="en-US" sz="2400" dirty="0"/>
        </a:p>
      </dgm:t>
    </dgm:pt>
    <dgm:pt modelId="{0C397C48-AD0A-4DA7-91A9-2847E6D000D2}" type="parTrans" cxnId="{911EF5B1-A1D6-43E8-9BC5-26B3CBCF2BE4}">
      <dgm:prSet/>
      <dgm:spPr/>
      <dgm:t>
        <a:bodyPr/>
        <a:lstStyle/>
        <a:p>
          <a:endParaRPr lang="en-US"/>
        </a:p>
      </dgm:t>
    </dgm:pt>
    <dgm:pt modelId="{4BF7FFC1-F4D4-441C-BE14-9C5AFFF201CB}" type="sibTrans" cxnId="{911EF5B1-A1D6-43E8-9BC5-26B3CBCF2BE4}">
      <dgm:prSet/>
      <dgm:spPr/>
      <dgm:t>
        <a:bodyPr/>
        <a:lstStyle/>
        <a:p>
          <a:endParaRPr lang="en-US"/>
        </a:p>
      </dgm:t>
    </dgm:pt>
    <dgm:pt modelId="{078383AB-0B8F-4BCA-8662-76E625E1B26E}">
      <dgm:prSet phldrT="[Texte]" custT="1"/>
      <dgm:spPr/>
      <dgm:t>
        <a:bodyPr/>
        <a:lstStyle/>
        <a:p>
          <a:r>
            <a:rPr lang="fr-FR" sz="2400" dirty="0" smtClean="0"/>
            <a:t>Systématique</a:t>
          </a:r>
        </a:p>
      </dgm:t>
    </dgm:pt>
    <dgm:pt modelId="{9AA331F8-B829-48D2-B5D4-507496FD619B}" type="sibTrans" cxnId="{2FC114FA-B228-430C-929D-10B482B9F202}">
      <dgm:prSet/>
      <dgm:spPr/>
      <dgm:t>
        <a:bodyPr/>
        <a:lstStyle/>
        <a:p>
          <a:endParaRPr lang="en-US"/>
        </a:p>
      </dgm:t>
    </dgm:pt>
    <dgm:pt modelId="{647D6F38-6439-4048-8ED7-648316C4C969}" type="parTrans" cxnId="{2FC114FA-B228-430C-929D-10B482B9F202}">
      <dgm:prSet/>
      <dgm:spPr/>
      <dgm:t>
        <a:bodyPr/>
        <a:lstStyle/>
        <a:p>
          <a:endParaRPr lang="en-US"/>
        </a:p>
      </dgm:t>
    </dgm:pt>
    <dgm:pt modelId="{701B53E3-4EC0-4718-ADD6-D38CFA466F27}">
      <dgm:prSet phldrT="[Texte]" custT="1"/>
      <dgm:spPr/>
      <dgm:t>
        <a:bodyPr/>
        <a:lstStyle/>
        <a:p>
          <a:r>
            <a:rPr lang="fr-FR" sz="2400" dirty="0" smtClean="0"/>
            <a:t>Conditionnelle </a:t>
          </a:r>
        </a:p>
      </dgm:t>
    </dgm:pt>
    <dgm:pt modelId="{2509C809-A623-45C2-945F-9303D8CB563A}" type="parTrans" cxnId="{600DE860-60C4-48EB-93A6-37D439E258DD}">
      <dgm:prSet/>
      <dgm:spPr/>
      <dgm:t>
        <a:bodyPr/>
        <a:lstStyle/>
        <a:p>
          <a:endParaRPr lang="en-US"/>
        </a:p>
      </dgm:t>
    </dgm:pt>
    <dgm:pt modelId="{7771676F-4C94-4C6E-9757-7B4B83C158D1}" type="sibTrans" cxnId="{600DE860-60C4-48EB-93A6-37D439E258DD}">
      <dgm:prSet/>
      <dgm:spPr/>
      <dgm:t>
        <a:bodyPr/>
        <a:lstStyle/>
        <a:p>
          <a:endParaRPr lang="en-US"/>
        </a:p>
      </dgm:t>
    </dgm:pt>
    <dgm:pt modelId="{C2EDE182-8863-4A94-A924-2A193036A63C}">
      <dgm:prSet phldrT="[Texte]" custT="1"/>
      <dgm:spPr/>
      <dgm:t>
        <a:bodyPr/>
        <a:lstStyle/>
        <a:p>
          <a:r>
            <a:rPr lang="fr-FR" sz="2400" dirty="0" smtClean="0"/>
            <a:t>Préventive</a:t>
          </a:r>
          <a:endParaRPr lang="en-US" sz="2400" dirty="0"/>
        </a:p>
      </dgm:t>
    </dgm:pt>
    <dgm:pt modelId="{ADA06D21-3111-4F83-8A38-45E9BADCC2AE}" type="parTrans" cxnId="{9A76F353-885F-41E9-AD3A-D3F5CA9631A8}">
      <dgm:prSet/>
      <dgm:spPr/>
      <dgm:t>
        <a:bodyPr/>
        <a:lstStyle/>
        <a:p>
          <a:endParaRPr lang="en-US"/>
        </a:p>
      </dgm:t>
    </dgm:pt>
    <dgm:pt modelId="{BDF1D950-BAC1-49CB-BA03-037306F40AFC}" type="sibTrans" cxnId="{9A76F353-885F-41E9-AD3A-D3F5CA9631A8}">
      <dgm:prSet/>
      <dgm:spPr/>
      <dgm:t>
        <a:bodyPr/>
        <a:lstStyle/>
        <a:p>
          <a:endParaRPr lang="en-US"/>
        </a:p>
      </dgm:t>
    </dgm:pt>
    <dgm:pt modelId="{70EB9EFD-3BB8-45EE-82B8-7EB7756B239B}" type="pres">
      <dgm:prSet presAssocID="{5BC650C0-F5C4-43F8-AB02-904765496C99}" presName="Name0" presStyleCnt="0">
        <dgm:presLayoutVars>
          <dgm:chPref val="1"/>
          <dgm:dir/>
          <dgm:animOne val="branch"/>
          <dgm:animLvl val="lvl"/>
          <dgm:resizeHandles val="exact"/>
        </dgm:presLayoutVars>
      </dgm:prSet>
      <dgm:spPr/>
      <dgm:t>
        <a:bodyPr/>
        <a:lstStyle/>
        <a:p>
          <a:endParaRPr lang="en-US"/>
        </a:p>
      </dgm:t>
    </dgm:pt>
    <dgm:pt modelId="{1CBF1A21-8DF3-43A6-A060-E63DFBDF7CFF}" type="pres">
      <dgm:prSet presAssocID="{C9D012B2-1FEA-4BE1-86D3-E97082B6830C}" presName="root1" presStyleCnt="0"/>
      <dgm:spPr/>
    </dgm:pt>
    <dgm:pt modelId="{DA521021-18D6-4A05-BDBE-6ACAFC5CDE80}" type="pres">
      <dgm:prSet presAssocID="{C9D012B2-1FEA-4BE1-86D3-E97082B6830C}" presName="LevelOneTextNode" presStyleLbl="node0" presStyleIdx="0" presStyleCnt="1">
        <dgm:presLayoutVars>
          <dgm:chPref val="3"/>
        </dgm:presLayoutVars>
      </dgm:prSet>
      <dgm:spPr/>
      <dgm:t>
        <a:bodyPr/>
        <a:lstStyle/>
        <a:p>
          <a:endParaRPr lang="en-US"/>
        </a:p>
      </dgm:t>
    </dgm:pt>
    <dgm:pt modelId="{8926A64D-AE31-4CF3-BF8A-46FF754789D6}" type="pres">
      <dgm:prSet presAssocID="{C9D012B2-1FEA-4BE1-86D3-E97082B6830C}" presName="level2hierChild" presStyleCnt="0"/>
      <dgm:spPr/>
    </dgm:pt>
    <dgm:pt modelId="{D91A6DE1-794B-4E35-B84C-780F1F0D3C36}" type="pres">
      <dgm:prSet presAssocID="{ADA06D21-3111-4F83-8A38-45E9BADCC2AE}" presName="conn2-1" presStyleLbl="parChTrans1D2" presStyleIdx="0" presStyleCnt="2"/>
      <dgm:spPr/>
      <dgm:t>
        <a:bodyPr/>
        <a:lstStyle/>
        <a:p>
          <a:endParaRPr lang="en-US"/>
        </a:p>
      </dgm:t>
    </dgm:pt>
    <dgm:pt modelId="{8F0B1FA9-CC28-449D-9839-F5DC722D9F40}" type="pres">
      <dgm:prSet presAssocID="{ADA06D21-3111-4F83-8A38-45E9BADCC2AE}" presName="connTx" presStyleLbl="parChTrans1D2" presStyleIdx="0" presStyleCnt="2"/>
      <dgm:spPr/>
      <dgm:t>
        <a:bodyPr/>
        <a:lstStyle/>
        <a:p>
          <a:endParaRPr lang="en-US"/>
        </a:p>
      </dgm:t>
    </dgm:pt>
    <dgm:pt modelId="{817CEA54-B2CE-4C04-8EC4-6A3C753EE836}" type="pres">
      <dgm:prSet presAssocID="{C2EDE182-8863-4A94-A924-2A193036A63C}" presName="root2" presStyleCnt="0"/>
      <dgm:spPr/>
    </dgm:pt>
    <dgm:pt modelId="{ABF66318-D5FD-401E-95DC-C6EBB3D351EC}" type="pres">
      <dgm:prSet presAssocID="{C2EDE182-8863-4A94-A924-2A193036A63C}" presName="LevelTwoTextNode" presStyleLbl="node2" presStyleIdx="0" presStyleCnt="2">
        <dgm:presLayoutVars>
          <dgm:chPref val="3"/>
        </dgm:presLayoutVars>
      </dgm:prSet>
      <dgm:spPr/>
      <dgm:t>
        <a:bodyPr/>
        <a:lstStyle/>
        <a:p>
          <a:endParaRPr lang="en-US"/>
        </a:p>
      </dgm:t>
    </dgm:pt>
    <dgm:pt modelId="{34C83E3E-85E0-4CC2-B0C7-533C82434DF9}" type="pres">
      <dgm:prSet presAssocID="{C2EDE182-8863-4A94-A924-2A193036A63C}" presName="level3hierChild" presStyleCnt="0"/>
      <dgm:spPr/>
    </dgm:pt>
    <dgm:pt modelId="{E9752308-E7C0-41FE-A716-2072955B5FE2}" type="pres">
      <dgm:prSet presAssocID="{647D6F38-6439-4048-8ED7-648316C4C969}" presName="conn2-1" presStyleLbl="parChTrans1D3" presStyleIdx="0" presStyleCnt="2"/>
      <dgm:spPr/>
      <dgm:t>
        <a:bodyPr/>
        <a:lstStyle/>
        <a:p>
          <a:endParaRPr lang="en-US"/>
        </a:p>
      </dgm:t>
    </dgm:pt>
    <dgm:pt modelId="{5346E760-A442-4E9F-A107-8F59AB4FA21A}" type="pres">
      <dgm:prSet presAssocID="{647D6F38-6439-4048-8ED7-648316C4C969}" presName="connTx" presStyleLbl="parChTrans1D3" presStyleIdx="0" presStyleCnt="2"/>
      <dgm:spPr/>
      <dgm:t>
        <a:bodyPr/>
        <a:lstStyle/>
        <a:p>
          <a:endParaRPr lang="en-US"/>
        </a:p>
      </dgm:t>
    </dgm:pt>
    <dgm:pt modelId="{817BA40F-EA48-463F-A1C0-D1A2D7D3AB71}" type="pres">
      <dgm:prSet presAssocID="{078383AB-0B8F-4BCA-8662-76E625E1B26E}" presName="root2" presStyleCnt="0"/>
      <dgm:spPr/>
    </dgm:pt>
    <dgm:pt modelId="{1F8712A3-B639-4365-8322-3E27C3EF70D3}" type="pres">
      <dgm:prSet presAssocID="{078383AB-0B8F-4BCA-8662-76E625E1B26E}" presName="LevelTwoTextNode" presStyleLbl="node3" presStyleIdx="0" presStyleCnt="2" custScaleX="123962">
        <dgm:presLayoutVars>
          <dgm:chPref val="3"/>
        </dgm:presLayoutVars>
      </dgm:prSet>
      <dgm:spPr/>
      <dgm:t>
        <a:bodyPr/>
        <a:lstStyle/>
        <a:p>
          <a:endParaRPr lang="en-US"/>
        </a:p>
      </dgm:t>
    </dgm:pt>
    <dgm:pt modelId="{7E45A93D-038C-4A3B-B4E5-E6C00FE46530}" type="pres">
      <dgm:prSet presAssocID="{078383AB-0B8F-4BCA-8662-76E625E1B26E}" presName="level3hierChild" presStyleCnt="0"/>
      <dgm:spPr/>
    </dgm:pt>
    <dgm:pt modelId="{8B22FC5B-7A19-498E-BC58-1D746E3F8291}" type="pres">
      <dgm:prSet presAssocID="{2509C809-A623-45C2-945F-9303D8CB563A}" presName="conn2-1" presStyleLbl="parChTrans1D3" presStyleIdx="1" presStyleCnt="2"/>
      <dgm:spPr/>
      <dgm:t>
        <a:bodyPr/>
        <a:lstStyle/>
        <a:p>
          <a:endParaRPr lang="en-US"/>
        </a:p>
      </dgm:t>
    </dgm:pt>
    <dgm:pt modelId="{9E54FEB0-3D6D-44AD-906D-0CE22864CCBD}" type="pres">
      <dgm:prSet presAssocID="{2509C809-A623-45C2-945F-9303D8CB563A}" presName="connTx" presStyleLbl="parChTrans1D3" presStyleIdx="1" presStyleCnt="2"/>
      <dgm:spPr/>
      <dgm:t>
        <a:bodyPr/>
        <a:lstStyle/>
        <a:p>
          <a:endParaRPr lang="en-US"/>
        </a:p>
      </dgm:t>
    </dgm:pt>
    <dgm:pt modelId="{86EAFAAB-6FB6-4CCB-8C8D-F2C5DC750537}" type="pres">
      <dgm:prSet presAssocID="{701B53E3-4EC0-4718-ADD6-D38CFA466F27}" presName="root2" presStyleCnt="0"/>
      <dgm:spPr/>
    </dgm:pt>
    <dgm:pt modelId="{B233747A-3547-45D7-84EF-65E252AEA85F}" type="pres">
      <dgm:prSet presAssocID="{701B53E3-4EC0-4718-ADD6-D38CFA466F27}" presName="LevelTwoTextNode" presStyleLbl="node3" presStyleIdx="1" presStyleCnt="2" custScaleX="122148">
        <dgm:presLayoutVars>
          <dgm:chPref val="3"/>
        </dgm:presLayoutVars>
      </dgm:prSet>
      <dgm:spPr/>
      <dgm:t>
        <a:bodyPr/>
        <a:lstStyle/>
        <a:p>
          <a:endParaRPr lang="en-US"/>
        </a:p>
      </dgm:t>
    </dgm:pt>
    <dgm:pt modelId="{94ED8C41-E503-4D06-BCE6-49CFDE3D7D58}" type="pres">
      <dgm:prSet presAssocID="{701B53E3-4EC0-4718-ADD6-D38CFA466F27}" presName="level3hierChild" presStyleCnt="0"/>
      <dgm:spPr/>
    </dgm:pt>
    <dgm:pt modelId="{2F7B8691-3B8C-480A-8F1C-37FDDFF05DD4}" type="pres">
      <dgm:prSet presAssocID="{0C397C48-AD0A-4DA7-91A9-2847E6D000D2}" presName="conn2-1" presStyleLbl="parChTrans1D2" presStyleIdx="1" presStyleCnt="2"/>
      <dgm:spPr/>
      <dgm:t>
        <a:bodyPr/>
        <a:lstStyle/>
        <a:p>
          <a:endParaRPr lang="en-US"/>
        </a:p>
      </dgm:t>
    </dgm:pt>
    <dgm:pt modelId="{342DC935-6761-4E23-8D52-EA223788013B}" type="pres">
      <dgm:prSet presAssocID="{0C397C48-AD0A-4DA7-91A9-2847E6D000D2}" presName="connTx" presStyleLbl="parChTrans1D2" presStyleIdx="1" presStyleCnt="2"/>
      <dgm:spPr/>
      <dgm:t>
        <a:bodyPr/>
        <a:lstStyle/>
        <a:p>
          <a:endParaRPr lang="en-US"/>
        </a:p>
      </dgm:t>
    </dgm:pt>
    <dgm:pt modelId="{DA7D0C12-7670-4D03-AD47-BE215F3CDB59}" type="pres">
      <dgm:prSet presAssocID="{37AE7861-98D1-49ED-9361-C3558ED1BBC4}" presName="root2" presStyleCnt="0"/>
      <dgm:spPr/>
    </dgm:pt>
    <dgm:pt modelId="{539B237A-FD2E-4CE4-AECF-7473CE92B524}" type="pres">
      <dgm:prSet presAssocID="{37AE7861-98D1-49ED-9361-C3558ED1BBC4}" presName="LevelTwoTextNode" presStyleLbl="node2" presStyleIdx="1" presStyleCnt="2">
        <dgm:presLayoutVars>
          <dgm:chPref val="3"/>
        </dgm:presLayoutVars>
      </dgm:prSet>
      <dgm:spPr/>
      <dgm:t>
        <a:bodyPr/>
        <a:lstStyle/>
        <a:p>
          <a:endParaRPr lang="en-US"/>
        </a:p>
      </dgm:t>
    </dgm:pt>
    <dgm:pt modelId="{2EE10A54-7A37-4043-B5CA-58FA31182C57}" type="pres">
      <dgm:prSet presAssocID="{37AE7861-98D1-49ED-9361-C3558ED1BBC4}" presName="level3hierChild" presStyleCnt="0"/>
      <dgm:spPr/>
    </dgm:pt>
  </dgm:ptLst>
  <dgm:cxnLst>
    <dgm:cxn modelId="{5D637FD1-5871-4A3A-85A7-D6FB147149DB}" type="presOf" srcId="{2509C809-A623-45C2-945F-9303D8CB563A}" destId="{8B22FC5B-7A19-498E-BC58-1D746E3F8291}" srcOrd="0" destOrd="0" presId="urn:microsoft.com/office/officeart/2008/layout/HorizontalMultiLevelHierarchy"/>
    <dgm:cxn modelId="{C8EB0196-3F5D-4893-9FDD-64AA4AFFFCE1}" type="presOf" srcId="{0C397C48-AD0A-4DA7-91A9-2847E6D000D2}" destId="{2F7B8691-3B8C-480A-8F1C-37FDDFF05DD4}" srcOrd="0" destOrd="0" presId="urn:microsoft.com/office/officeart/2008/layout/HorizontalMultiLevelHierarchy"/>
    <dgm:cxn modelId="{9A76F353-885F-41E9-AD3A-D3F5CA9631A8}" srcId="{C9D012B2-1FEA-4BE1-86D3-E97082B6830C}" destId="{C2EDE182-8863-4A94-A924-2A193036A63C}" srcOrd="0" destOrd="0" parTransId="{ADA06D21-3111-4F83-8A38-45E9BADCC2AE}" sibTransId="{BDF1D950-BAC1-49CB-BA03-037306F40AFC}"/>
    <dgm:cxn modelId="{2FC114FA-B228-430C-929D-10B482B9F202}" srcId="{C2EDE182-8863-4A94-A924-2A193036A63C}" destId="{078383AB-0B8F-4BCA-8662-76E625E1B26E}" srcOrd="0" destOrd="0" parTransId="{647D6F38-6439-4048-8ED7-648316C4C969}" sibTransId="{9AA331F8-B829-48D2-B5D4-507496FD619B}"/>
    <dgm:cxn modelId="{A3F3D7BE-BF8F-4AAA-94AA-AEE554EE4203}" type="presOf" srcId="{701B53E3-4EC0-4718-ADD6-D38CFA466F27}" destId="{B233747A-3547-45D7-84EF-65E252AEA85F}" srcOrd="0" destOrd="0" presId="urn:microsoft.com/office/officeart/2008/layout/HorizontalMultiLevelHierarchy"/>
    <dgm:cxn modelId="{D99A504E-B3A5-4882-A31E-62936076C9F2}" type="presOf" srcId="{ADA06D21-3111-4F83-8A38-45E9BADCC2AE}" destId="{D91A6DE1-794B-4E35-B84C-780F1F0D3C36}" srcOrd="0" destOrd="0" presId="urn:microsoft.com/office/officeart/2008/layout/HorizontalMultiLevelHierarchy"/>
    <dgm:cxn modelId="{105B3251-364D-4627-BB28-836F029B9579}" type="presOf" srcId="{0C397C48-AD0A-4DA7-91A9-2847E6D000D2}" destId="{342DC935-6761-4E23-8D52-EA223788013B}" srcOrd="1" destOrd="0" presId="urn:microsoft.com/office/officeart/2008/layout/HorizontalMultiLevelHierarchy"/>
    <dgm:cxn modelId="{60D00F05-EDC0-4E30-B52F-60E4D3D435D3}" type="presOf" srcId="{2509C809-A623-45C2-945F-9303D8CB563A}" destId="{9E54FEB0-3D6D-44AD-906D-0CE22864CCBD}" srcOrd="1" destOrd="0" presId="urn:microsoft.com/office/officeart/2008/layout/HorizontalMultiLevelHierarchy"/>
    <dgm:cxn modelId="{C6ACACA3-7E35-40C9-910D-443F6D458C34}" srcId="{5BC650C0-F5C4-43F8-AB02-904765496C99}" destId="{C9D012B2-1FEA-4BE1-86D3-E97082B6830C}" srcOrd="0" destOrd="0" parTransId="{D2E53282-465E-409C-AC2E-1C7DA5C334AD}" sibTransId="{3038EFD4-8910-4A9F-85B4-B5EEC8C7A835}"/>
    <dgm:cxn modelId="{6E4E3704-07FA-41AA-B069-A750E3B2773B}" type="presOf" srcId="{ADA06D21-3111-4F83-8A38-45E9BADCC2AE}" destId="{8F0B1FA9-CC28-449D-9839-F5DC722D9F40}" srcOrd="1" destOrd="0" presId="urn:microsoft.com/office/officeart/2008/layout/HorizontalMultiLevelHierarchy"/>
    <dgm:cxn modelId="{911EF5B1-A1D6-43E8-9BC5-26B3CBCF2BE4}" srcId="{C9D012B2-1FEA-4BE1-86D3-E97082B6830C}" destId="{37AE7861-98D1-49ED-9361-C3558ED1BBC4}" srcOrd="1" destOrd="0" parTransId="{0C397C48-AD0A-4DA7-91A9-2847E6D000D2}" sibTransId="{4BF7FFC1-F4D4-441C-BE14-9C5AFFF201CB}"/>
    <dgm:cxn modelId="{DC24F1F4-3A96-43BA-A6BE-239A3DA70CA1}" type="presOf" srcId="{647D6F38-6439-4048-8ED7-648316C4C969}" destId="{E9752308-E7C0-41FE-A716-2072955B5FE2}" srcOrd="0" destOrd="0" presId="urn:microsoft.com/office/officeart/2008/layout/HorizontalMultiLevelHierarchy"/>
    <dgm:cxn modelId="{20508EDE-699D-4DB9-90FE-5E18D9A5355C}" type="presOf" srcId="{37AE7861-98D1-49ED-9361-C3558ED1BBC4}" destId="{539B237A-FD2E-4CE4-AECF-7473CE92B524}" srcOrd="0" destOrd="0" presId="urn:microsoft.com/office/officeart/2008/layout/HorizontalMultiLevelHierarchy"/>
    <dgm:cxn modelId="{93F87DA9-CF9E-4A3B-AE52-D2C642F08264}" type="presOf" srcId="{5BC650C0-F5C4-43F8-AB02-904765496C99}" destId="{70EB9EFD-3BB8-45EE-82B8-7EB7756B239B}" srcOrd="0" destOrd="0" presId="urn:microsoft.com/office/officeart/2008/layout/HorizontalMultiLevelHierarchy"/>
    <dgm:cxn modelId="{B9A3AB06-6004-42DD-97BE-98CD34FEA549}" type="presOf" srcId="{C2EDE182-8863-4A94-A924-2A193036A63C}" destId="{ABF66318-D5FD-401E-95DC-C6EBB3D351EC}" srcOrd="0" destOrd="0" presId="urn:microsoft.com/office/officeart/2008/layout/HorizontalMultiLevelHierarchy"/>
    <dgm:cxn modelId="{C94CC6AE-2624-4182-8DE8-B7FFA3001070}" type="presOf" srcId="{078383AB-0B8F-4BCA-8662-76E625E1B26E}" destId="{1F8712A3-B639-4365-8322-3E27C3EF70D3}" srcOrd="0" destOrd="0" presId="urn:microsoft.com/office/officeart/2008/layout/HorizontalMultiLevelHierarchy"/>
    <dgm:cxn modelId="{E9BB247C-2871-47FC-ABB4-F9A18161343B}" type="presOf" srcId="{647D6F38-6439-4048-8ED7-648316C4C969}" destId="{5346E760-A442-4E9F-A107-8F59AB4FA21A}" srcOrd="1" destOrd="0" presId="urn:microsoft.com/office/officeart/2008/layout/HorizontalMultiLevelHierarchy"/>
    <dgm:cxn modelId="{600DE860-60C4-48EB-93A6-37D439E258DD}" srcId="{C2EDE182-8863-4A94-A924-2A193036A63C}" destId="{701B53E3-4EC0-4718-ADD6-D38CFA466F27}" srcOrd="1" destOrd="0" parTransId="{2509C809-A623-45C2-945F-9303D8CB563A}" sibTransId="{7771676F-4C94-4C6E-9757-7B4B83C158D1}"/>
    <dgm:cxn modelId="{C3F8E754-F9C0-4F0E-B84C-BB6F432DDC1A}" type="presOf" srcId="{C9D012B2-1FEA-4BE1-86D3-E97082B6830C}" destId="{DA521021-18D6-4A05-BDBE-6ACAFC5CDE80}" srcOrd="0" destOrd="0" presId="urn:microsoft.com/office/officeart/2008/layout/HorizontalMultiLevelHierarchy"/>
    <dgm:cxn modelId="{61E75A14-007A-4273-8932-910E85DD9C86}" type="presParOf" srcId="{70EB9EFD-3BB8-45EE-82B8-7EB7756B239B}" destId="{1CBF1A21-8DF3-43A6-A060-E63DFBDF7CFF}" srcOrd="0" destOrd="0" presId="urn:microsoft.com/office/officeart/2008/layout/HorizontalMultiLevelHierarchy"/>
    <dgm:cxn modelId="{0A6B5FDE-8B5E-45CC-8304-CC7BE82EA287}" type="presParOf" srcId="{1CBF1A21-8DF3-43A6-A060-E63DFBDF7CFF}" destId="{DA521021-18D6-4A05-BDBE-6ACAFC5CDE80}" srcOrd="0" destOrd="0" presId="urn:microsoft.com/office/officeart/2008/layout/HorizontalMultiLevelHierarchy"/>
    <dgm:cxn modelId="{2E7F82A2-9B3F-4708-A19B-FB324370D328}" type="presParOf" srcId="{1CBF1A21-8DF3-43A6-A060-E63DFBDF7CFF}" destId="{8926A64D-AE31-4CF3-BF8A-46FF754789D6}" srcOrd="1" destOrd="0" presId="urn:microsoft.com/office/officeart/2008/layout/HorizontalMultiLevelHierarchy"/>
    <dgm:cxn modelId="{74DE5B90-7025-4E8C-9DDC-8028C464977D}" type="presParOf" srcId="{8926A64D-AE31-4CF3-BF8A-46FF754789D6}" destId="{D91A6DE1-794B-4E35-B84C-780F1F0D3C36}" srcOrd="0" destOrd="0" presId="urn:microsoft.com/office/officeart/2008/layout/HorizontalMultiLevelHierarchy"/>
    <dgm:cxn modelId="{8CF4183D-F962-4254-8D51-3DAC13518488}" type="presParOf" srcId="{D91A6DE1-794B-4E35-B84C-780F1F0D3C36}" destId="{8F0B1FA9-CC28-449D-9839-F5DC722D9F40}" srcOrd="0" destOrd="0" presId="urn:microsoft.com/office/officeart/2008/layout/HorizontalMultiLevelHierarchy"/>
    <dgm:cxn modelId="{3983F04B-6B77-442A-ACFD-17E8594A3183}" type="presParOf" srcId="{8926A64D-AE31-4CF3-BF8A-46FF754789D6}" destId="{817CEA54-B2CE-4C04-8EC4-6A3C753EE836}" srcOrd="1" destOrd="0" presId="urn:microsoft.com/office/officeart/2008/layout/HorizontalMultiLevelHierarchy"/>
    <dgm:cxn modelId="{E8FC81D3-F5FD-43D6-8BD3-0E28FBB29582}" type="presParOf" srcId="{817CEA54-B2CE-4C04-8EC4-6A3C753EE836}" destId="{ABF66318-D5FD-401E-95DC-C6EBB3D351EC}" srcOrd="0" destOrd="0" presId="urn:microsoft.com/office/officeart/2008/layout/HorizontalMultiLevelHierarchy"/>
    <dgm:cxn modelId="{0D36E9CB-DD35-484E-84C3-CAC70BF3995A}" type="presParOf" srcId="{817CEA54-B2CE-4C04-8EC4-6A3C753EE836}" destId="{34C83E3E-85E0-4CC2-B0C7-533C82434DF9}" srcOrd="1" destOrd="0" presId="urn:microsoft.com/office/officeart/2008/layout/HorizontalMultiLevelHierarchy"/>
    <dgm:cxn modelId="{D5B7B236-F7A7-4F9B-8FA8-61FD304BD3BD}" type="presParOf" srcId="{34C83E3E-85E0-4CC2-B0C7-533C82434DF9}" destId="{E9752308-E7C0-41FE-A716-2072955B5FE2}" srcOrd="0" destOrd="0" presId="urn:microsoft.com/office/officeart/2008/layout/HorizontalMultiLevelHierarchy"/>
    <dgm:cxn modelId="{1C154C7C-76A0-4E60-A9A9-AC1A2BB2BC0D}" type="presParOf" srcId="{E9752308-E7C0-41FE-A716-2072955B5FE2}" destId="{5346E760-A442-4E9F-A107-8F59AB4FA21A}" srcOrd="0" destOrd="0" presId="urn:microsoft.com/office/officeart/2008/layout/HorizontalMultiLevelHierarchy"/>
    <dgm:cxn modelId="{5DF2685C-538A-4978-8AC8-9CB79A770816}" type="presParOf" srcId="{34C83E3E-85E0-4CC2-B0C7-533C82434DF9}" destId="{817BA40F-EA48-463F-A1C0-D1A2D7D3AB71}" srcOrd="1" destOrd="0" presId="urn:microsoft.com/office/officeart/2008/layout/HorizontalMultiLevelHierarchy"/>
    <dgm:cxn modelId="{62FB22B0-04A4-42D6-8F2F-1DA940BB05C9}" type="presParOf" srcId="{817BA40F-EA48-463F-A1C0-D1A2D7D3AB71}" destId="{1F8712A3-B639-4365-8322-3E27C3EF70D3}" srcOrd="0" destOrd="0" presId="urn:microsoft.com/office/officeart/2008/layout/HorizontalMultiLevelHierarchy"/>
    <dgm:cxn modelId="{40EE4A35-3F41-42E4-9B3D-EF7209FA0E04}" type="presParOf" srcId="{817BA40F-EA48-463F-A1C0-D1A2D7D3AB71}" destId="{7E45A93D-038C-4A3B-B4E5-E6C00FE46530}" srcOrd="1" destOrd="0" presId="urn:microsoft.com/office/officeart/2008/layout/HorizontalMultiLevelHierarchy"/>
    <dgm:cxn modelId="{18AA453C-D39E-4C41-A32F-7E88F823C069}" type="presParOf" srcId="{34C83E3E-85E0-4CC2-B0C7-533C82434DF9}" destId="{8B22FC5B-7A19-498E-BC58-1D746E3F8291}" srcOrd="2" destOrd="0" presId="urn:microsoft.com/office/officeart/2008/layout/HorizontalMultiLevelHierarchy"/>
    <dgm:cxn modelId="{21EA3826-2234-407B-BF80-287A4F82741C}" type="presParOf" srcId="{8B22FC5B-7A19-498E-BC58-1D746E3F8291}" destId="{9E54FEB0-3D6D-44AD-906D-0CE22864CCBD}" srcOrd="0" destOrd="0" presId="urn:microsoft.com/office/officeart/2008/layout/HorizontalMultiLevelHierarchy"/>
    <dgm:cxn modelId="{90CFA018-C4D8-4702-B401-9580D59678C6}" type="presParOf" srcId="{34C83E3E-85E0-4CC2-B0C7-533C82434DF9}" destId="{86EAFAAB-6FB6-4CCB-8C8D-F2C5DC750537}" srcOrd="3" destOrd="0" presId="urn:microsoft.com/office/officeart/2008/layout/HorizontalMultiLevelHierarchy"/>
    <dgm:cxn modelId="{4C1576A7-FD0B-4981-845F-A63124B880EF}" type="presParOf" srcId="{86EAFAAB-6FB6-4CCB-8C8D-F2C5DC750537}" destId="{B233747A-3547-45D7-84EF-65E252AEA85F}" srcOrd="0" destOrd="0" presId="urn:microsoft.com/office/officeart/2008/layout/HorizontalMultiLevelHierarchy"/>
    <dgm:cxn modelId="{E0728EFA-12D4-4C37-B534-A3F5665490C8}" type="presParOf" srcId="{86EAFAAB-6FB6-4CCB-8C8D-F2C5DC750537}" destId="{94ED8C41-E503-4D06-BCE6-49CFDE3D7D58}" srcOrd="1" destOrd="0" presId="urn:microsoft.com/office/officeart/2008/layout/HorizontalMultiLevelHierarchy"/>
    <dgm:cxn modelId="{DB6626BB-721F-4954-943C-149160D077B4}" type="presParOf" srcId="{8926A64D-AE31-4CF3-BF8A-46FF754789D6}" destId="{2F7B8691-3B8C-480A-8F1C-37FDDFF05DD4}" srcOrd="2" destOrd="0" presId="urn:microsoft.com/office/officeart/2008/layout/HorizontalMultiLevelHierarchy"/>
    <dgm:cxn modelId="{AD63E367-95D5-46B6-91D3-70938D5A09F8}" type="presParOf" srcId="{2F7B8691-3B8C-480A-8F1C-37FDDFF05DD4}" destId="{342DC935-6761-4E23-8D52-EA223788013B}" srcOrd="0" destOrd="0" presId="urn:microsoft.com/office/officeart/2008/layout/HorizontalMultiLevelHierarchy"/>
    <dgm:cxn modelId="{631C25CB-2A01-4B03-9048-4DB4F5E7FE5F}" type="presParOf" srcId="{8926A64D-AE31-4CF3-BF8A-46FF754789D6}" destId="{DA7D0C12-7670-4D03-AD47-BE215F3CDB59}" srcOrd="3" destOrd="0" presId="urn:microsoft.com/office/officeart/2008/layout/HorizontalMultiLevelHierarchy"/>
    <dgm:cxn modelId="{F6F565A9-AADC-4176-9F42-796D4439E895}" type="presParOf" srcId="{DA7D0C12-7670-4D03-AD47-BE215F3CDB59}" destId="{539B237A-FD2E-4CE4-AECF-7473CE92B524}" srcOrd="0" destOrd="0" presId="urn:microsoft.com/office/officeart/2008/layout/HorizontalMultiLevelHierarchy"/>
    <dgm:cxn modelId="{21BAD86C-87C8-4AFE-AAA0-406F306E7E10}" type="presParOf" srcId="{DA7D0C12-7670-4D03-AD47-BE215F3CDB59}" destId="{2EE10A54-7A37-4043-B5CA-58FA31182C5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7B8691-3B8C-480A-8F1C-37FDDFF05DD4}">
      <dsp:nvSpPr>
        <dsp:cNvPr id="0" name=""/>
        <dsp:cNvSpPr/>
      </dsp:nvSpPr>
      <dsp:spPr>
        <a:xfrm>
          <a:off x="1397691" y="1688041"/>
          <a:ext cx="419973" cy="400127"/>
        </a:xfrm>
        <a:custGeom>
          <a:avLst/>
          <a:gdLst/>
          <a:ahLst/>
          <a:cxnLst/>
          <a:rect l="0" t="0" r="0" b="0"/>
          <a:pathLst>
            <a:path>
              <a:moveTo>
                <a:pt x="0" y="0"/>
              </a:moveTo>
              <a:lnTo>
                <a:pt x="209986" y="0"/>
              </a:lnTo>
              <a:lnTo>
                <a:pt x="209986" y="400127"/>
              </a:lnTo>
              <a:lnTo>
                <a:pt x="419973" y="400127"/>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593176" y="1873603"/>
        <a:ext cx="29003" cy="29003"/>
      </dsp:txXfrm>
    </dsp:sp>
    <dsp:sp modelId="{8B22FC5B-7A19-498E-BC58-1D746E3F8291}">
      <dsp:nvSpPr>
        <dsp:cNvPr id="0" name=""/>
        <dsp:cNvSpPr/>
      </dsp:nvSpPr>
      <dsp:spPr>
        <a:xfrm>
          <a:off x="3917532" y="1287914"/>
          <a:ext cx="419973" cy="400127"/>
        </a:xfrm>
        <a:custGeom>
          <a:avLst/>
          <a:gdLst/>
          <a:ahLst/>
          <a:cxnLst/>
          <a:rect l="0" t="0" r="0" b="0"/>
          <a:pathLst>
            <a:path>
              <a:moveTo>
                <a:pt x="0" y="0"/>
              </a:moveTo>
              <a:lnTo>
                <a:pt x="209986" y="0"/>
              </a:lnTo>
              <a:lnTo>
                <a:pt x="209986" y="400127"/>
              </a:lnTo>
              <a:lnTo>
                <a:pt x="419973" y="400127"/>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13017" y="1473476"/>
        <a:ext cx="29003" cy="29003"/>
      </dsp:txXfrm>
    </dsp:sp>
    <dsp:sp modelId="{E9752308-E7C0-41FE-A716-2072955B5FE2}">
      <dsp:nvSpPr>
        <dsp:cNvPr id="0" name=""/>
        <dsp:cNvSpPr/>
      </dsp:nvSpPr>
      <dsp:spPr>
        <a:xfrm>
          <a:off x="3917532" y="887787"/>
          <a:ext cx="419973" cy="400127"/>
        </a:xfrm>
        <a:custGeom>
          <a:avLst/>
          <a:gdLst/>
          <a:ahLst/>
          <a:cxnLst/>
          <a:rect l="0" t="0" r="0" b="0"/>
          <a:pathLst>
            <a:path>
              <a:moveTo>
                <a:pt x="0" y="400127"/>
              </a:moveTo>
              <a:lnTo>
                <a:pt x="209986" y="400127"/>
              </a:lnTo>
              <a:lnTo>
                <a:pt x="209986" y="0"/>
              </a:lnTo>
              <a:lnTo>
                <a:pt x="419973" y="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13017" y="1073348"/>
        <a:ext cx="29003" cy="29003"/>
      </dsp:txXfrm>
    </dsp:sp>
    <dsp:sp modelId="{D91A6DE1-794B-4E35-B84C-780F1F0D3C36}">
      <dsp:nvSpPr>
        <dsp:cNvPr id="0" name=""/>
        <dsp:cNvSpPr/>
      </dsp:nvSpPr>
      <dsp:spPr>
        <a:xfrm>
          <a:off x="1397691" y="1287914"/>
          <a:ext cx="419973" cy="400127"/>
        </a:xfrm>
        <a:custGeom>
          <a:avLst/>
          <a:gdLst/>
          <a:ahLst/>
          <a:cxnLst/>
          <a:rect l="0" t="0" r="0" b="0"/>
          <a:pathLst>
            <a:path>
              <a:moveTo>
                <a:pt x="0" y="400127"/>
              </a:moveTo>
              <a:lnTo>
                <a:pt x="209986" y="400127"/>
              </a:lnTo>
              <a:lnTo>
                <a:pt x="209986" y="0"/>
              </a:lnTo>
              <a:lnTo>
                <a:pt x="419973"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593176" y="1473476"/>
        <a:ext cx="29003" cy="29003"/>
      </dsp:txXfrm>
    </dsp:sp>
    <dsp:sp modelId="{DA521021-18D6-4A05-BDBE-6ACAFC5CDE80}">
      <dsp:nvSpPr>
        <dsp:cNvPr id="0" name=""/>
        <dsp:cNvSpPr/>
      </dsp:nvSpPr>
      <dsp:spPr>
        <a:xfrm rot="16200000">
          <a:off x="-607156" y="1367939"/>
          <a:ext cx="3369492" cy="64020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fr-FR" sz="2800" kern="1200" dirty="0" smtClean="0"/>
            <a:t>Maintenance</a:t>
          </a:r>
          <a:endParaRPr lang="en-US" sz="2800" kern="1200" dirty="0"/>
        </a:p>
      </dsp:txBody>
      <dsp:txXfrm>
        <a:off x="-607156" y="1367939"/>
        <a:ext cx="3369492" cy="640203"/>
      </dsp:txXfrm>
    </dsp:sp>
    <dsp:sp modelId="{ABF66318-D5FD-401E-95DC-C6EBB3D351EC}">
      <dsp:nvSpPr>
        <dsp:cNvPr id="0" name=""/>
        <dsp:cNvSpPr/>
      </dsp:nvSpPr>
      <dsp:spPr>
        <a:xfrm>
          <a:off x="1817664" y="967812"/>
          <a:ext cx="2099867" cy="64020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r-FR" sz="2400" kern="1200" dirty="0" smtClean="0"/>
            <a:t>Préventive</a:t>
          </a:r>
          <a:endParaRPr lang="en-US" sz="2400" kern="1200" dirty="0"/>
        </a:p>
      </dsp:txBody>
      <dsp:txXfrm>
        <a:off x="1817664" y="967812"/>
        <a:ext cx="2099867" cy="640203"/>
      </dsp:txXfrm>
    </dsp:sp>
    <dsp:sp modelId="{1F8712A3-B639-4365-8322-3E27C3EF70D3}">
      <dsp:nvSpPr>
        <dsp:cNvPr id="0" name=""/>
        <dsp:cNvSpPr/>
      </dsp:nvSpPr>
      <dsp:spPr>
        <a:xfrm>
          <a:off x="4337505" y="567685"/>
          <a:ext cx="2603037" cy="64020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r-FR" sz="2400" kern="1200" dirty="0" smtClean="0"/>
            <a:t>Systématique</a:t>
          </a:r>
        </a:p>
      </dsp:txBody>
      <dsp:txXfrm>
        <a:off x="4337505" y="567685"/>
        <a:ext cx="2603037" cy="640203"/>
      </dsp:txXfrm>
    </dsp:sp>
    <dsp:sp modelId="{B233747A-3547-45D7-84EF-65E252AEA85F}">
      <dsp:nvSpPr>
        <dsp:cNvPr id="0" name=""/>
        <dsp:cNvSpPr/>
      </dsp:nvSpPr>
      <dsp:spPr>
        <a:xfrm>
          <a:off x="4337505" y="1367939"/>
          <a:ext cx="2564946" cy="64020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r-FR" sz="2400" kern="1200" dirty="0" smtClean="0"/>
            <a:t>Conditionnelle </a:t>
          </a:r>
        </a:p>
      </dsp:txBody>
      <dsp:txXfrm>
        <a:off x="4337505" y="1367939"/>
        <a:ext cx="2564946" cy="640203"/>
      </dsp:txXfrm>
    </dsp:sp>
    <dsp:sp modelId="{539B237A-FD2E-4CE4-AECF-7473CE92B524}">
      <dsp:nvSpPr>
        <dsp:cNvPr id="0" name=""/>
        <dsp:cNvSpPr/>
      </dsp:nvSpPr>
      <dsp:spPr>
        <a:xfrm>
          <a:off x="1817664" y="1768066"/>
          <a:ext cx="2099867" cy="640203"/>
        </a:xfrm>
        <a:prstGeom prst="rect">
          <a:avLst/>
        </a:prstGeom>
        <a:solidFill>
          <a:schemeClr val="lt1">
            <a:hueOff val="0"/>
            <a:satOff val="0"/>
            <a:lumOff val="0"/>
            <a:alphaOff val="0"/>
          </a:schemeClr>
        </a:solidFill>
        <a:ln w="15875"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r-FR" sz="2400" kern="1200" dirty="0" smtClean="0"/>
            <a:t>Corrective</a:t>
          </a:r>
          <a:endParaRPr lang="en-US" sz="2400" kern="1200" dirty="0"/>
        </a:p>
      </dsp:txBody>
      <dsp:txXfrm>
        <a:off x="1817664" y="1768066"/>
        <a:ext cx="2099867" cy="640203"/>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655767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87089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789177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249462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3063446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974505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76376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4269033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605245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84926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3994112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2105587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300146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197134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19847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4/28/2024</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extLst>
      <p:ext uri="{BB962C8B-B14F-4D97-AF65-F5344CB8AC3E}">
        <p14:creationId xmlns:p14="http://schemas.microsoft.com/office/powerpoint/2010/main" val="941646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4/28/2024</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‹N°›</a:t>
            </a:fld>
            <a:endParaRPr lang="en-US" dirty="0"/>
          </a:p>
        </p:txBody>
      </p:sp>
    </p:spTree>
    <p:extLst>
      <p:ext uri="{BB962C8B-B14F-4D97-AF65-F5344CB8AC3E}">
        <p14:creationId xmlns:p14="http://schemas.microsoft.com/office/powerpoint/2010/main" val="24763242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t>Maintenance</a:t>
            </a:r>
            <a:br>
              <a:rPr lang="fr-FR" b="1" dirty="0" smtClean="0"/>
            </a:br>
            <a:r>
              <a:rPr lang="fr-FR" b="1" dirty="0" smtClean="0"/>
              <a:t> (Préventive)</a:t>
            </a:r>
            <a:endParaRPr lang="fr-FR" b="1" dirty="0"/>
          </a:p>
        </p:txBody>
      </p:sp>
      <p:sp>
        <p:nvSpPr>
          <p:cNvPr id="3" name="Sous-titre 2"/>
          <p:cNvSpPr>
            <a:spLocks noGrp="1"/>
          </p:cNvSpPr>
          <p:nvPr>
            <p:ph type="subTitle" idx="1"/>
          </p:nvPr>
        </p:nvSpPr>
        <p:spPr>
          <a:xfrm>
            <a:off x="2589213" y="5422838"/>
            <a:ext cx="8915399" cy="440080"/>
          </a:xfrm>
        </p:spPr>
        <p:txBody>
          <a:bodyPr/>
          <a:lstStyle/>
          <a:p>
            <a:pPr algn="r"/>
            <a:r>
              <a:rPr lang="fr-FR" b="1" dirty="0" smtClean="0"/>
              <a:t>Mr. KIHAL</a:t>
            </a:r>
            <a:endParaRPr lang="fr-FR" b="1" dirty="0"/>
          </a:p>
        </p:txBody>
      </p:sp>
    </p:spTree>
    <p:extLst>
      <p:ext uri="{BB962C8B-B14F-4D97-AF65-F5344CB8AC3E}">
        <p14:creationId xmlns:p14="http://schemas.microsoft.com/office/powerpoint/2010/main" val="3841879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005170"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Exemples de Maintenance Préventive</a:t>
            </a:r>
            <a:endParaRPr lang="en-US" sz="2800" b="1" dirty="0">
              <a:solidFill>
                <a:prstClr val="black"/>
              </a:solidFill>
            </a:endParaRPr>
          </a:p>
        </p:txBody>
      </p:sp>
      <p:sp>
        <p:nvSpPr>
          <p:cNvPr id="2" name="Rectangle à coins arrondis 1"/>
          <p:cNvSpPr/>
          <p:nvPr/>
        </p:nvSpPr>
        <p:spPr>
          <a:xfrm>
            <a:off x="1076325" y="1287125"/>
            <a:ext cx="10706100" cy="5005626"/>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a:t>
            </a:r>
            <a:r>
              <a:rPr lang="fr-FR" sz="2400" dirty="0">
                <a:solidFill>
                  <a:srgbClr val="000000"/>
                </a:solidFill>
                <a:latin typeface="Arial" panose="020B0604020202020204" pitchFamily="34" charset="0"/>
                <a:cs typeface="Arial" panose="020B0604020202020204" pitchFamily="34" charset="0"/>
              </a:rPr>
              <a:t>Le contrôle des mises à la terre.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des contacts de contacteurs, des fins de courses…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du serrage sur les borniers.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de l’état des câbles, des presses étoupe, des canalisations.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Le contrôle des calibres des relais thermiques, des fusibles.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Le test des voyants lumineux de signalisations.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des sécurités, des arrêts d’urgence. </a:t>
            </a:r>
          </a:p>
        </p:txBody>
      </p:sp>
    </p:spTree>
    <p:extLst>
      <p:ext uri="{BB962C8B-B14F-4D97-AF65-F5344CB8AC3E}">
        <p14:creationId xmlns:p14="http://schemas.microsoft.com/office/powerpoint/2010/main" val="1461134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005170"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Exemples de Maintenance Préventive</a:t>
            </a:r>
            <a:endParaRPr lang="en-US" sz="2800" b="1" dirty="0">
              <a:solidFill>
                <a:prstClr val="black"/>
              </a:solidFill>
            </a:endParaRPr>
          </a:p>
        </p:txBody>
      </p:sp>
      <p:sp>
        <p:nvSpPr>
          <p:cNvPr id="2" name="Rectangle à coins arrondis 1"/>
          <p:cNvSpPr/>
          <p:nvPr/>
        </p:nvSpPr>
        <p:spPr>
          <a:xfrm>
            <a:off x="1076325" y="1287125"/>
            <a:ext cx="10706100" cy="5005626"/>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a:t>
            </a:r>
            <a:r>
              <a:rPr lang="fr-FR" sz="2400" dirty="0">
                <a:solidFill>
                  <a:srgbClr val="000000"/>
                </a:solidFill>
                <a:latin typeface="Arial" panose="020B0604020202020204" pitchFamily="34" charset="0"/>
                <a:cs typeface="Arial" panose="020B0604020202020204" pitchFamily="34" charset="0"/>
              </a:rPr>
              <a:t>Le contrôle des mises à la terre.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des contacts de contacteurs, des fins de courses…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du serrage sur les borniers.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de l’état des câbles, des presses étoupe, des canalisations.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Le contrôle des calibres des relais thermiques, des fusibles.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Le test des voyants lumineux de signalisations. </a:t>
            </a:r>
          </a:p>
          <a:p>
            <a:pPr algn="just" defTabSz="457200">
              <a:lnSpc>
                <a:spcPct val="150000"/>
              </a:lnSpc>
            </a:pPr>
            <a:r>
              <a:rPr lang="fr-FR" sz="2400" dirty="0">
                <a:solidFill>
                  <a:srgbClr val="000000"/>
                </a:solidFill>
                <a:latin typeface="Arial" panose="020B0604020202020204" pitchFamily="34" charset="0"/>
                <a:cs typeface="Arial" panose="020B0604020202020204" pitchFamily="34" charset="0"/>
              </a:rPr>
              <a:t>- La vérification des sécurités, des arrêts d’urgence. </a:t>
            </a:r>
          </a:p>
        </p:txBody>
      </p:sp>
    </p:spTree>
    <p:extLst>
      <p:ext uri="{BB962C8B-B14F-4D97-AF65-F5344CB8AC3E}">
        <p14:creationId xmlns:p14="http://schemas.microsoft.com/office/powerpoint/2010/main" val="13284021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389763"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Procédure de la Maintenance Préventive</a:t>
            </a:r>
            <a:endParaRPr lang="en-US" sz="2800" b="1" dirty="0">
              <a:solidFill>
                <a:prstClr val="black"/>
              </a:solidFill>
            </a:endParaRPr>
          </a:p>
        </p:txBody>
      </p:sp>
      <p:sp>
        <p:nvSpPr>
          <p:cNvPr id="2" name="Rectangle à coins arrondis 1"/>
          <p:cNvSpPr/>
          <p:nvPr/>
        </p:nvSpPr>
        <p:spPr>
          <a:xfrm>
            <a:off x="1076325" y="1287125"/>
            <a:ext cx="10706100" cy="469915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150000"/>
              </a:lnSpc>
            </a:pPr>
            <a:r>
              <a:rPr lang="fr-FR" sz="2000" dirty="0">
                <a:solidFill>
                  <a:srgbClr val="000000"/>
                </a:solidFill>
                <a:latin typeface="Arial" panose="020B0604020202020204" pitchFamily="34" charset="0"/>
                <a:cs typeface="Arial" panose="020B0604020202020204" pitchFamily="34" charset="0"/>
              </a:rPr>
              <a:t>- </a:t>
            </a:r>
            <a:r>
              <a:rPr lang="fr-FR" sz="2000" b="1" dirty="0">
                <a:solidFill>
                  <a:srgbClr val="FF0000"/>
                </a:solidFill>
                <a:latin typeface="Arial" panose="020B0604020202020204" pitchFamily="34" charset="0"/>
                <a:cs typeface="Arial" panose="020B0604020202020204" pitchFamily="34" charset="0"/>
              </a:rPr>
              <a:t>Inspections</a:t>
            </a:r>
            <a:r>
              <a:rPr lang="fr-FR" sz="2000" dirty="0">
                <a:solidFill>
                  <a:srgbClr val="000000"/>
                </a:solidFill>
                <a:latin typeface="Arial" panose="020B0604020202020204" pitchFamily="34" charset="0"/>
                <a:cs typeface="Arial" panose="020B0604020202020204" pitchFamily="34" charset="0"/>
              </a:rPr>
              <a:t> Elles permettent d’effectuer des opérations de surveillances en relevant des anomalies, des réglages simples sans arrêt de l’équipement.</a:t>
            </a:r>
          </a:p>
          <a:p>
            <a:pPr algn="just" defTabSz="457200">
              <a:lnSpc>
                <a:spcPct val="150000"/>
              </a:lnSpc>
            </a:pPr>
            <a:r>
              <a:rPr lang="fr-FR" sz="2000" dirty="0">
                <a:solidFill>
                  <a:srgbClr val="000000"/>
                </a:solidFill>
                <a:latin typeface="Arial" panose="020B0604020202020204" pitchFamily="34" charset="0"/>
                <a:cs typeface="Arial" panose="020B0604020202020204" pitchFamily="34" charset="0"/>
              </a:rPr>
              <a:t>- </a:t>
            </a:r>
            <a:r>
              <a:rPr lang="fr-FR" sz="2000" b="1" dirty="0">
                <a:solidFill>
                  <a:srgbClr val="FF0000"/>
                </a:solidFill>
                <a:latin typeface="Arial" panose="020B0604020202020204" pitchFamily="34" charset="0"/>
                <a:cs typeface="Arial" panose="020B0604020202020204" pitchFamily="34" charset="0"/>
              </a:rPr>
              <a:t>Contrôle</a:t>
            </a:r>
            <a:r>
              <a:rPr lang="fr-FR" sz="2000" dirty="0">
                <a:solidFill>
                  <a:srgbClr val="000000"/>
                </a:solidFill>
                <a:latin typeface="Arial" panose="020B0604020202020204" pitchFamily="34" charset="0"/>
                <a:cs typeface="Arial" panose="020B0604020202020204" pitchFamily="34" charset="0"/>
              </a:rPr>
              <a:t> : vérification de la conformité à des données préétablies, suivie d’un jugement. Ce contrôle peut déboucher sur une action de maintenance corrective ou alors inclure une décision de refus, d’acceptation ou d’ajournement.</a:t>
            </a:r>
          </a:p>
          <a:p>
            <a:pPr algn="just" defTabSz="457200">
              <a:lnSpc>
                <a:spcPct val="150000"/>
              </a:lnSpc>
            </a:pPr>
            <a:r>
              <a:rPr lang="fr-FR" sz="2000" dirty="0">
                <a:solidFill>
                  <a:srgbClr val="000000"/>
                </a:solidFill>
                <a:latin typeface="Arial" panose="020B0604020202020204" pitchFamily="34" charset="0"/>
                <a:cs typeface="Arial" panose="020B0604020202020204" pitchFamily="34" charset="0"/>
              </a:rPr>
              <a:t>- </a:t>
            </a:r>
            <a:r>
              <a:rPr lang="fr-FR" sz="2000" b="1" dirty="0">
                <a:solidFill>
                  <a:srgbClr val="FF0000"/>
                </a:solidFill>
                <a:latin typeface="Arial" panose="020B0604020202020204" pitchFamily="34" charset="0"/>
                <a:cs typeface="Arial" panose="020B0604020202020204" pitchFamily="34" charset="0"/>
              </a:rPr>
              <a:t>Visites</a:t>
            </a:r>
            <a:r>
              <a:rPr lang="fr-FR" sz="2000" dirty="0">
                <a:solidFill>
                  <a:srgbClr val="000000"/>
                </a:solidFill>
                <a:latin typeface="Arial" panose="020B0604020202020204" pitchFamily="34" charset="0"/>
                <a:cs typeface="Arial" panose="020B0604020202020204" pitchFamily="34" charset="0"/>
              </a:rPr>
              <a:t> : examen détaillé et prédéterminé de tout (visite générale) ou partie (visite limitée) des différents éléments du bien et pouvant impliquer des opérations de maintenance du premier et du deuxième niveau ; il peut également déboucher sur la maintenance corrective.</a:t>
            </a:r>
          </a:p>
        </p:txBody>
      </p:sp>
    </p:spTree>
    <p:extLst>
      <p:ext uri="{BB962C8B-B14F-4D97-AF65-F5344CB8AC3E}">
        <p14:creationId xmlns:p14="http://schemas.microsoft.com/office/powerpoint/2010/main" val="1522780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389763"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Procédure de la Maintenance Préventive</a:t>
            </a:r>
            <a:endParaRPr lang="en-US" sz="2800" b="1" dirty="0">
              <a:solidFill>
                <a:prstClr val="black"/>
              </a:solidFill>
            </a:endParaRPr>
          </a:p>
        </p:txBody>
      </p:sp>
      <p:sp>
        <p:nvSpPr>
          <p:cNvPr id="2" name="Rectangle à coins arrondis 1"/>
          <p:cNvSpPr/>
          <p:nvPr/>
        </p:nvSpPr>
        <p:spPr>
          <a:xfrm>
            <a:off x="1076325" y="1287125"/>
            <a:ext cx="10706100" cy="5146871"/>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150000"/>
              </a:lnSpc>
            </a:pPr>
            <a:r>
              <a:rPr lang="fr-FR" sz="2000" b="1" dirty="0">
                <a:solidFill>
                  <a:srgbClr val="FF0000"/>
                </a:solidFill>
                <a:latin typeface="Arial" panose="020B0604020202020204" pitchFamily="34" charset="0"/>
                <a:cs typeface="Arial" panose="020B0604020202020204" pitchFamily="34" charset="0"/>
              </a:rPr>
              <a:t>- Test :</a:t>
            </a:r>
            <a:r>
              <a:rPr lang="fr-FR" sz="2000" dirty="0">
                <a:solidFill>
                  <a:srgbClr val="000000"/>
                </a:solidFill>
                <a:latin typeface="Arial" panose="020B0604020202020204" pitchFamily="34" charset="0"/>
                <a:cs typeface="Arial" panose="020B0604020202020204" pitchFamily="34" charset="0"/>
              </a:rPr>
              <a:t> comparaison des réponses d’un système par rapport à un système de référence ou à un phénomène physique significatif d’une marche correcte.</a:t>
            </a:r>
          </a:p>
          <a:p>
            <a:pPr algn="just" defTabSz="457200">
              <a:lnSpc>
                <a:spcPct val="150000"/>
              </a:lnSpc>
            </a:pPr>
            <a:r>
              <a:rPr lang="fr-FR" sz="2000" b="1" dirty="0">
                <a:solidFill>
                  <a:srgbClr val="FF0000"/>
                </a:solidFill>
                <a:latin typeface="Arial" panose="020B0604020202020204" pitchFamily="34" charset="0"/>
                <a:cs typeface="Arial" panose="020B0604020202020204" pitchFamily="34" charset="0"/>
              </a:rPr>
              <a:t>- Echange standard :</a:t>
            </a:r>
            <a:r>
              <a:rPr lang="fr-FR" sz="2000" dirty="0">
                <a:solidFill>
                  <a:srgbClr val="000000"/>
                </a:solidFill>
                <a:latin typeface="Arial" panose="020B0604020202020204" pitchFamily="34" charset="0"/>
                <a:cs typeface="Arial" panose="020B0604020202020204" pitchFamily="34" charset="0"/>
              </a:rPr>
              <a:t> remplacement d’une pièce ou d’un sous-ensemble défectueux par une pièce identique, neuve ou remise en état préalablement, conformément aux prescriptions du constructeur.</a:t>
            </a:r>
          </a:p>
          <a:p>
            <a:pPr algn="just" defTabSz="457200">
              <a:lnSpc>
                <a:spcPct val="150000"/>
              </a:lnSpc>
            </a:pPr>
            <a:r>
              <a:rPr lang="fr-FR" sz="2000" b="1" dirty="0">
                <a:solidFill>
                  <a:srgbClr val="FF0000"/>
                </a:solidFill>
                <a:latin typeface="Arial" panose="020B0604020202020204" pitchFamily="34" charset="0"/>
                <a:cs typeface="Arial" panose="020B0604020202020204" pitchFamily="34" charset="0"/>
              </a:rPr>
              <a:t>- Révision :</a:t>
            </a:r>
            <a:r>
              <a:rPr lang="fr-FR" sz="2000" dirty="0">
                <a:solidFill>
                  <a:srgbClr val="000000"/>
                </a:solidFill>
                <a:latin typeface="Arial" panose="020B0604020202020204" pitchFamily="34" charset="0"/>
                <a:cs typeface="Arial" panose="020B0604020202020204" pitchFamily="34" charset="0"/>
              </a:rPr>
              <a:t> ensemble complet d'examens et d'actions réalisées afin de maintenir le niveau de disponibilité et de sécurité d’un bien. Une révision est souvent conduite à des intervalles prescrits du temps ou après un nombre déterminé d'opérations. Une révision demande un démontage total ou partiel du bien. Le terme révision ne doit donc pas être confondu avec surveillance. Une révision est une action de maintenance de niveau 4.</a:t>
            </a:r>
          </a:p>
        </p:txBody>
      </p:sp>
    </p:spTree>
    <p:extLst>
      <p:ext uri="{BB962C8B-B14F-4D97-AF65-F5344CB8AC3E}">
        <p14:creationId xmlns:p14="http://schemas.microsoft.com/office/powerpoint/2010/main" val="37941918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10097" y="701159"/>
            <a:ext cx="2600584" cy="400110"/>
          </a:xfrm>
          <a:prstGeom prst="rect">
            <a:avLst/>
          </a:prstGeom>
        </p:spPr>
        <p:txBody>
          <a:bodyPr wrap="none">
            <a:spAutoFit/>
          </a:bodyPr>
          <a:lstStyle/>
          <a:p>
            <a:pPr defTabSz="457200"/>
            <a:r>
              <a:rPr lang="fr-FR" sz="2000" b="1" dirty="0">
                <a:solidFill>
                  <a:prstClr val="black"/>
                </a:solidFill>
                <a:latin typeface="Times New Roman" panose="02020603050405020304" pitchFamily="18" charset="0"/>
                <a:ea typeface="Times New Roman" panose="02020603050405020304" pitchFamily="18" charset="0"/>
              </a:rPr>
              <a:t>Types de maintenance</a:t>
            </a:r>
            <a:endParaRPr lang="en-US" sz="2000" b="1" dirty="0">
              <a:solidFill>
                <a:prstClr val="black"/>
              </a:solidFill>
            </a:endParaRPr>
          </a:p>
        </p:txBody>
      </p:sp>
      <p:graphicFrame>
        <p:nvGraphicFramePr>
          <p:cNvPr id="3" name="Diagramme 2"/>
          <p:cNvGraphicFramePr/>
          <p:nvPr>
            <p:extLst/>
          </p:nvPr>
        </p:nvGraphicFramePr>
        <p:xfrm>
          <a:off x="2161373" y="1981200"/>
          <a:ext cx="7698031" cy="33760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3432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78700" y="691634"/>
            <a:ext cx="3902030"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Maintenance Préventive</a:t>
            </a:r>
            <a:endParaRPr lang="en-US" sz="2800" b="1" dirty="0">
              <a:solidFill>
                <a:prstClr val="black"/>
              </a:solidFill>
            </a:endParaRPr>
          </a:p>
        </p:txBody>
      </p:sp>
      <p:sp>
        <p:nvSpPr>
          <p:cNvPr id="2" name="Rectangle à coins arrondis 1"/>
          <p:cNvSpPr/>
          <p:nvPr/>
        </p:nvSpPr>
        <p:spPr>
          <a:xfrm>
            <a:off x="1100516" y="2299038"/>
            <a:ext cx="10058399" cy="3401712"/>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Maintenance </a:t>
            </a:r>
            <a:r>
              <a:rPr lang="fr-FR" sz="2000" dirty="0">
                <a:solidFill>
                  <a:srgbClr val="000000"/>
                </a:solidFill>
                <a:latin typeface="Arial" panose="020B0604020202020204" pitchFamily="34" charset="0"/>
                <a:cs typeface="Arial" panose="020B0604020202020204" pitchFamily="34" charset="0"/>
              </a:rPr>
              <a:t>ayant pour objet de </a:t>
            </a:r>
            <a:r>
              <a:rPr lang="fr-FR" sz="2000" dirty="0">
                <a:solidFill>
                  <a:srgbClr val="FF0000"/>
                </a:solidFill>
                <a:latin typeface="Arial" panose="020B0604020202020204" pitchFamily="34" charset="0"/>
                <a:cs typeface="Arial" panose="020B0604020202020204" pitchFamily="34" charset="0"/>
              </a:rPr>
              <a:t>réduire la probabilité de défaillance</a:t>
            </a:r>
            <a:r>
              <a:rPr lang="fr-FR" sz="2000" dirty="0">
                <a:solidFill>
                  <a:srgbClr val="000000"/>
                </a:solidFill>
                <a:latin typeface="Arial" panose="020B0604020202020204" pitchFamily="34" charset="0"/>
                <a:cs typeface="Arial" panose="020B0604020202020204" pitchFamily="34" charset="0"/>
              </a:rPr>
              <a:t> ou de dégradation d’un bien ou d’un service rendu. Les </a:t>
            </a:r>
            <a:r>
              <a:rPr lang="fr-FR" sz="2000" dirty="0">
                <a:solidFill>
                  <a:srgbClr val="FF0000"/>
                </a:solidFill>
                <a:latin typeface="Arial" panose="020B0604020202020204" pitchFamily="34" charset="0"/>
                <a:cs typeface="Arial" panose="020B0604020202020204" pitchFamily="34" charset="0"/>
              </a:rPr>
              <a:t>activités correspondantes</a:t>
            </a:r>
            <a:r>
              <a:rPr lang="fr-FR" sz="2000" dirty="0">
                <a:solidFill>
                  <a:srgbClr val="000000"/>
                </a:solidFill>
                <a:latin typeface="Arial" panose="020B0604020202020204" pitchFamily="34" charset="0"/>
                <a:cs typeface="Arial" panose="020B0604020202020204" pitchFamily="34" charset="0"/>
              </a:rPr>
              <a:t> sont </a:t>
            </a:r>
            <a:r>
              <a:rPr lang="fr-FR" sz="2000" dirty="0">
                <a:solidFill>
                  <a:srgbClr val="FF0000"/>
                </a:solidFill>
                <a:latin typeface="Arial" panose="020B0604020202020204" pitchFamily="34" charset="0"/>
                <a:cs typeface="Arial" panose="020B0604020202020204" pitchFamily="34" charset="0"/>
              </a:rPr>
              <a:t>déclenchées</a:t>
            </a:r>
            <a:r>
              <a:rPr lang="fr-FR" sz="2000" dirty="0">
                <a:solidFill>
                  <a:srgbClr val="000000"/>
                </a:solidFill>
                <a:latin typeface="Arial" panose="020B0604020202020204" pitchFamily="34" charset="0"/>
                <a:cs typeface="Arial" panose="020B0604020202020204" pitchFamily="34" charset="0"/>
              </a:rPr>
              <a:t> selon </a:t>
            </a:r>
            <a:r>
              <a:rPr lang="fr-FR" sz="2000" dirty="0">
                <a:solidFill>
                  <a:srgbClr val="FF0000"/>
                </a:solidFill>
                <a:latin typeface="Arial" panose="020B0604020202020204" pitchFamily="34" charset="0"/>
                <a:cs typeface="Arial" panose="020B0604020202020204" pitchFamily="34" charset="0"/>
              </a:rPr>
              <a:t>un échéancier</a:t>
            </a:r>
            <a:r>
              <a:rPr lang="fr-FR" sz="2000" dirty="0">
                <a:solidFill>
                  <a:srgbClr val="000000"/>
                </a:solidFill>
                <a:latin typeface="Arial" panose="020B0604020202020204" pitchFamily="34" charset="0"/>
                <a:cs typeface="Arial" panose="020B0604020202020204" pitchFamily="34" charset="0"/>
              </a:rPr>
              <a:t> établi à partir d’un </a:t>
            </a:r>
            <a:r>
              <a:rPr lang="fr-FR" sz="2000" dirty="0">
                <a:solidFill>
                  <a:srgbClr val="FF0000"/>
                </a:solidFill>
                <a:latin typeface="Arial" panose="020B0604020202020204" pitchFamily="34" charset="0"/>
                <a:cs typeface="Arial" panose="020B0604020202020204" pitchFamily="34" charset="0"/>
              </a:rPr>
              <a:t>nombre prédéterminé</a:t>
            </a:r>
            <a:r>
              <a:rPr lang="fr-FR" sz="2000" dirty="0">
                <a:solidFill>
                  <a:srgbClr val="000000"/>
                </a:solidFill>
                <a:latin typeface="Arial" panose="020B0604020202020204" pitchFamily="34" charset="0"/>
                <a:cs typeface="Arial" panose="020B0604020202020204" pitchFamily="34" charset="0"/>
              </a:rPr>
              <a:t> d’unités d’usage (</a:t>
            </a:r>
            <a:r>
              <a:rPr lang="fr-FR" sz="2000" dirty="0">
                <a:solidFill>
                  <a:srgbClr val="FF0000"/>
                </a:solidFill>
                <a:latin typeface="Arial" panose="020B0604020202020204" pitchFamily="34" charset="0"/>
                <a:cs typeface="Arial" panose="020B0604020202020204" pitchFamily="34" charset="0"/>
              </a:rPr>
              <a:t>maintenance systématique</a:t>
            </a:r>
            <a:r>
              <a:rPr lang="fr-FR" sz="2000" dirty="0">
                <a:solidFill>
                  <a:srgbClr val="000000"/>
                </a:solidFill>
                <a:latin typeface="Arial" panose="020B0604020202020204" pitchFamily="34" charset="0"/>
                <a:cs typeface="Arial" panose="020B0604020202020204" pitchFamily="34" charset="0"/>
              </a:rPr>
              <a:t>) et/ou de </a:t>
            </a:r>
            <a:r>
              <a:rPr lang="fr-FR" sz="2000" dirty="0">
                <a:solidFill>
                  <a:srgbClr val="FF0000"/>
                </a:solidFill>
                <a:latin typeface="Arial" panose="020B0604020202020204" pitchFamily="34" charset="0"/>
                <a:cs typeface="Arial" panose="020B0604020202020204" pitchFamily="34" charset="0"/>
              </a:rPr>
              <a:t>critères prédéterminés</a:t>
            </a:r>
            <a:r>
              <a:rPr lang="fr-FR" sz="2000" dirty="0">
                <a:solidFill>
                  <a:srgbClr val="000000"/>
                </a:solidFill>
                <a:latin typeface="Arial" panose="020B0604020202020204" pitchFamily="34" charset="0"/>
                <a:cs typeface="Arial" panose="020B0604020202020204" pitchFamily="34" charset="0"/>
              </a:rPr>
              <a:t> significatifs de l’état de dégradation du bien ou du service (</a:t>
            </a:r>
            <a:r>
              <a:rPr lang="fr-FR" sz="2000" dirty="0">
                <a:solidFill>
                  <a:srgbClr val="FF0000"/>
                </a:solidFill>
                <a:latin typeface="Arial" panose="020B0604020202020204" pitchFamily="34" charset="0"/>
                <a:cs typeface="Arial" panose="020B0604020202020204" pitchFamily="34" charset="0"/>
              </a:rPr>
              <a:t>maintenance conditionnelle</a:t>
            </a:r>
            <a:r>
              <a:rPr lang="fr-FR" sz="2000" dirty="0">
                <a:solidFill>
                  <a:srgbClr val="000000"/>
                </a:solidFill>
                <a:latin typeface="Arial" panose="020B0604020202020204" pitchFamily="34" charset="0"/>
                <a:cs typeface="Arial" panose="020B0604020202020204" pitchFamily="34" charset="0"/>
              </a:rPr>
              <a:t>). </a:t>
            </a:r>
            <a:endParaRPr lang="en-US"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4133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05485" y="596027"/>
            <a:ext cx="6048451"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Maintenance Préventive Systématique</a:t>
            </a:r>
            <a:endParaRPr lang="en-US" sz="2800" b="1" dirty="0">
              <a:solidFill>
                <a:prstClr val="black"/>
              </a:solidFill>
            </a:endParaRPr>
          </a:p>
        </p:txBody>
      </p:sp>
      <p:sp>
        <p:nvSpPr>
          <p:cNvPr id="4" name="Rectangle à coins arrondis 3"/>
          <p:cNvSpPr/>
          <p:nvPr/>
        </p:nvSpPr>
        <p:spPr>
          <a:xfrm>
            <a:off x="1100514" y="1347550"/>
            <a:ext cx="10058399" cy="1464231"/>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Maintenance </a:t>
            </a:r>
            <a:r>
              <a:rPr lang="fr-FR" sz="2000" dirty="0">
                <a:solidFill>
                  <a:srgbClr val="000000"/>
                </a:solidFill>
                <a:latin typeface="Arial" panose="020B0604020202020204" pitchFamily="34" charset="0"/>
                <a:cs typeface="Arial" panose="020B0604020202020204" pitchFamily="34" charset="0"/>
              </a:rPr>
              <a:t>préventive exécutée sans contrôle préalable de l’état du bien et à des intervalles définis. </a:t>
            </a:r>
            <a:endParaRPr lang="en-US" sz="2000" dirty="0">
              <a:solidFill>
                <a:prstClr val="black"/>
              </a:solidFill>
              <a:latin typeface="Arial" panose="020B0604020202020204" pitchFamily="34" charset="0"/>
              <a:cs typeface="Arial" panose="020B0604020202020204" pitchFamily="34" charset="0"/>
            </a:endParaRPr>
          </a:p>
        </p:txBody>
      </p:sp>
      <p:sp>
        <p:nvSpPr>
          <p:cNvPr id="6" name="Rectangle à coins arrondis 5"/>
          <p:cNvSpPr/>
          <p:nvPr/>
        </p:nvSpPr>
        <p:spPr>
          <a:xfrm>
            <a:off x="1100513" y="3029487"/>
            <a:ext cx="10058399" cy="1464231"/>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Maintenance préventive exécutée en suivant les prévisions extrapolées de l’analyse et de l’évaluation de paramètres significatifs de la dégradation du bien. </a:t>
            </a:r>
            <a:endParaRPr lang="en-US" sz="2000" dirty="0">
              <a:solidFill>
                <a:prstClr val="black"/>
              </a:solidFill>
              <a:latin typeface="Arial" panose="020B0604020202020204" pitchFamily="34" charset="0"/>
              <a:cs typeface="Arial" panose="020B0604020202020204" pitchFamily="34" charset="0"/>
            </a:endParaRPr>
          </a:p>
        </p:txBody>
      </p:sp>
      <p:sp>
        <p:nvSpPr>
          <p:cNvPr id="7" name="Rectangle à coins arrondis 6"/>
          <p:cNvSpPr/>
          <p:nvPr/>
        </p:nvSpPr>
        <p:spPr>
          <a:xfrm>
            <a:off x="1100512" y="4722021"/>
            <a:ext cx="10058399" cy="1464231"/>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Maintenance préventive exécutée selon un calendrier préétabli ou selon un nombre défini d’unités d’usage </a:t>
            </a:r>
            <a:endParaRPr lang="en-US"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6348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105485" y="596027"/>
            <a:ext cx="5617179"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Maintenance Préventive Corrective</a:t>
            </a:r>
            <a:endParaRPr lang="en-US" sz="2800" b="1" dirty="0">
              <a:solidFill>
                <a:prstClr val="black"/>
              </a:solidFill>
            </a:endParaRPr>
          </a:p>
        </p:txBody>
      </p:sp>
      <p:sp>
        <p:nvSpPr>
          <p:cNvPr id="4" name="Rectangle à coins arrondis 3"/>
          <p:cNvSpPr/>
          <p:nvPr/>
        </p:nvSpPr>
        <p:spPr>
          <a:xfrm>
            <a:off x="1100514" y="1347550"/>
            <a:ext cx="10058399" cy="135859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les activités de maintenance conditionnelle sont déclenchés, suivant des critères prédéterminés significatifs de l’état de dégradation du bien ou du service. </a:t>
            </a:r>
            <a:endParaRPr lang="en-US" sz="2000" dirty="0">
              <a:solidFill>
                <a:prstClr val="black"/>
              </a:solidFill>
              <a:latin typeface="Arial" panose="020B0604020202020204" pitchFamily="34" charset="0"/>
              <a:cs typeface="Arial" panose="020B0604020202020204" pitchFamily="34" charset="0"/>
            </a:endParaRPr>
          </a:p>
        </p:txBody>
      </p:sp>
      <p:sp>
        <p:nvSpPr>
          <p:cNvPr id="6" name="Rectangle à coins arrondis 5"/>
          <p:cNvSpPr/>
          <p:nvPr/>
        </p:nvSpPr>
        <p:spPr>
          <a:xfrm>
            <a:off x="1100513" y="3029487"/>
            <a:ext cx="10058399" cy="135859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Les remplacements ou les remises en état des pièces, les remplacements ou les appoints des fluides ont lieu après une analyse de leur état de dégradation.</a:t>
            </a:r>
            <a:endParaRPr lang="en-US" sz="2000" dirty="0">
              <a:solidFill>
                <a:prstClr val="black"/>
              </a:solidFill>
              <a:latin typeface="Arial" panose="020B0604020202020204" pitchFamily="34" charset="0"/>
              <a:cs typeface="Arial" panose="020B0604020202020204" pitchFamily="34" charset="0"/>
            </a:endParaRPr>
          </a:p>
        </p:txBody>
      </p:sp>
      <p:sp>
        <p:nvSpPr>
          <p:cNvPr id="7" name="Rectangle à coins arrondis 6"/>
          <p:cNvSpPr/>
          <p:nvPr/>
        </p:nvSpPr>
        <p:spPr>
          <a:xfrm>
            <a:off x="1100512" y="4722021"/>
            <a:ext cx="10058399" cy="135859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Une décision volontaire est alors prise d’effectuer les remplacements ou les remises en état nécessaire. </a:t>
            </a:r>
            <a:endParaRPr lang="en-US"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4505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284093"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Objective de la Maintenance Préventive</a:t>
            </a:r>
            <a:endParaRPr lang="en-US" sz="2800" b="1" dirty="0">
              <a:solidFill>
                <a:prstClr val="black"/>
              </a:solidFill>
            </a:endParaRPr>
          </a:p>
        </p:txBody>
      </p:sp>
      <p:sp>
        <p:nvSpPr>
          <p:cNvPr id="4" name="Rectangle à coins arrondis 3"/>
          <p:cNvSpPr/>
          <p:nvPr/>
        </p:nvSpPr>
        <p:spPr>
          <a:xfrm>
            <a:off x="1100514" y="1347550"/>
            <a:ext cx="10058399" cy="135859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Grâce à la maintenance préventive, vous pouvez diminuer les pertes et donc améliorer le rendement de vos installations.</a:t>
            </a:r>
            <a:endParaRPr lang="en-US" sz="2000" dirty="0">
              <a:solidFill>
                <a:prstClr val="black"/>
              </a:solidFill>
              <a:latin typeface="Arial" panose="020B0604020202020204" pitchFamily="34" charset="0"/>
              <a:cs typeface="Arial" panose="020B0604020202020204" pitchFamily="34" charset="0"/>
            </a:endParaRPr>
          </a:p>
        </p:txBody>
      </p:sp>
      <p:sp>
        <p:nvSpPr>
          <p:cNvPr id="6" name="Rectangle à coins arrondis 5"/>
          <p:cNvSpPr/>
          <p:nvPr/>
        </p:nvSpPr>
        <p:spPr>
          <a:xfrm>
            <a:off x="1100510" y="2829462"/>
            <a:ext cx="10058399" cy="2145268"/>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150000"/>
              </a:lnSpc>
            </a:pPr>
            <a:r>
              <a:rPr lang="fr-FR" sz="2000" dirty="0">
                <a:solidFill>
                  <a:srgbClr val="000000"/>
                </a:solidFill>
                <a:latin typeface="Arial" panose="020B0604020202020204" pitchFamily="34" charset="0"/>
                <a:cs typeface="Arial" panose="020B0604020202020204" pitchFamily="34" charset="0"/>
              </a:rPr>
              <a:t>Par observation visuelle, contact mécanique (vibration, qualité de l’huile, analyse non destructive…) ou par retour d’information électronique (alarmes, électronique, retour défauts sur régime de neutre…) vous pouvez anticiper une intervention de maintenance.</a:t>
            </a:r>
            <a:endParaRPr lang="en-US" sz="2000" dirty="0">
              <a:solidFill>
                <a:prstClr val="black"/>
              </a:solidFill>
              <a:latin typeface="Arial" panose="020B0604020202020204" pitchFamily="34" charset="0"/>
              <a:cs typeface="Arial" panose="020B0604020202020204" pitchFamily="34" charset="0"/>
            </a:endParaRPr>
          </a:p>
        </p:txBody>
      </p:sp>
      <p:sp>
        <p:nvSpPr>
          <p:cNvPr id="7" name="Rectangle à coins arrondis 6"/>
          <p:cNvSpPr/>
          <p:nvPr/>
        </p:nvSpPr>
        <p:spPr>
          <a:xfrm>
            <a:off x="1100509" y="5098043"/>
            <a:ext cx="10058399" cy="1358244"/>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La première démarche majeure consiste à exploiter l’historique des pannes afin de mettre en place la surveillance. </a:t>
            </a:r>
            <a:endParaRPr lang="en-US" sz="20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8067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284093"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Objective de la Maintenance Préventive</a:t>
            </a:r>
            <a:endParaRPr lang="en-US" sz="2800" b="1" dirty="0">
              <a:solidFill>
                <a:prstClr val="black"/>
              </a:solidFill>
            </a:endParaRPr>
          </a:p>
        </p:txBody>
      </p:sp>
      <p:sp>
        <p:nvSpPr>
          <p:cNvPr id="4" name="Rectangle à coins arrondis 3"/>
          <p:cNvSpPr/>
          <p:nvPr/>
        </p:nvSpPr>
        <p:spPr>
          <a:xfrm>
            <a:off x="1100514" y="2157175"/>
            <a:ext cx="10058399" cy="135859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un équilibre économique qui permet de définir la bonne quantité de maintenance préventive, afin de réduire la part des dépannages, qui restent un mal nécessaire.</a:t>
            </a:r>
            <a:endParaRPr lang="en-US" sz="2000" dirty="0">
              <a:solidFill>
                <a:prstClr val="black"/>
              </a:solidFill>
              <a:latin typeface="Arial" panose="020B0604020202020204" pitchFamily="34" charset="0"/>
              <a:cs typeface="Arial" panose="020B0604020202020204" pitchFamily="34" charset="0"/>
            </a:endParaRPr>
          </a:p>
        </p:txBody>
      </p:sp>
      <p:sp>
        <p:nvSpPr>
          <p:cNvPr id="6" name="Rectangle à coins arrondis 5"/>
          <p:cNvSpPr/>
          <p:nvPr/>
        </p:nvSpPr>
        <p:spPr>
          <a:xfrm>
            <a:off x="1100510" y="3639087"/>
            <a:ext cx="10058399" cy="2145268"/>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algn="just" defTabSz="457200">
              <a:lnSpc>
                <a:spcPct val="200000"/>
              </a:lnSpc>
            </a:pPr>
            <a:r>
              <a:rPr lang="fr-FR" sz="2000" dirty="0">
                <a:solidFill>
                  <a:srgbClr val="000000"/>
                </a:solidFill>
                <a:latin typeface="Arial" panose="020B0604020202020204" pitchFamily="34" charset="0"/>
                <a:cs typeface="Arial" panose="020B0604020202020204" pitchFamily="34" charset="0"/>
              </a:rPr>
              <a:t>La maintenance préventive concerne aussi bien le personnel de production, chargé des opérations simples, que le personnel de maintenance, chargé des opérations plus complexes.</a:t>
            </a:r>
            <a:endParaRPr lang="en-US" sz="20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8555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284093"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Objective de la Maintenance Préventive</a:t>
            </a:r>
            <a:endParaRPr lang="en-US" sz="2800" b="1" dirty="0">
              <a:solidFill>
                <a:prstClr val="black"/>
              </a:solidFill>
            </a:endParaRPr>
          </a:p>
        </p:txBody>
      </p:sp>
      <p:sp>
        <p:nvSpPr>
          <p:cNvPr id="2" name="Rectangle à coins arrondis 1"/>
          <p:cNvSpPr/>
          <p:nvPr/>
        </p:nvSpPr>
        <p:spPr>
          <a:xfrm>
            <a:off x="1683335" y="1180322"/>
            <a:ext cx="9213264" cy="71508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Augmenter </a:t>
            </a:r>
            <a:r>
              <a:rPr lang="fr-FR" sz="2400" dirty="0">
                <a:solidFill>
                  <a:prstClr val="black"/>
                </a:solidFill>
                <a:latin typeface="Arial" panose="020B0604020202020204" pitchFamily="34" charset="0"/>
                <a:cs typeface="Arial" panose="020B0604020202020204" pitchFamily="34" charset="0"/>
              </a:rPr>
              <a:t>la durée de vie du matériel. </a:t>
            </a:r>
          </a:p>
        </p:txBody>
      </p:sp>
      <p:sp>
        <p:nvSpPr>
          <p:cNvPr id="3" name="Rectangle à coins arrondis 2"/>
          <p:cNvSpPr/>
          <p:nvPr/>
        </p:nvSpPr>
        <p:spPr>
          <a:xfrm>
            <a:off x="1683335" y="1987538"/>
            <a:ext cx="9213264" cy="71508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Diminuer la probabilité des défaillances en service. </a:t>
            </a:r>
          </a:p>
        </p:txBody>
      </p:sp>
      <p:sp>
        <p:nvSpPr>
          <p:cNvPr id="7" name="Rectangle à coins arrondis 6"/>
          <p:cNvSpPr/>
          <p:nvPr/>
        </p:nvSpPr>
        <p:spPr>
          <a:xfrm>
            <a:off x="1683334" y="2937866"/>
            <a:ext cx="9213265" cy="71508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Diminuer les temps d’arrêt en cas de révision ou de panne. </a:t>
            </a:r>
          </a:p>
        </p:txBody>
      </p:sp>
      <p:sp>
        <p:nvSpPr>
          <p:cNvPr id="8" name="Rectangle à coins arrondis 7"/>
          <p:cNvSpPr/>
          <p:nvPr/>
        </p:nvSpPr>
        <p:spPr>
          <a:xfrm>
            <a:off x="1683334" y="3819920"/>
            <a:ext cx="9213265" cy="132802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Prévenir et aussi prévoir les interventions coûteuses de maintenance corrective. </a:t>
            </a:r>
            <a:endParaRPr lang="en-US" sz="2400" dirty="0">
              <a:solidFill>
                <a:prstClr val="black"/>
              </a:solidFill>
              <a:latin typeface="Arial" panose="020B0604020202020204" pitchFamily="34" charset="0"/>
              <a:cs typeface="Arial" panose="020B0604020202020204" pitchFamily="34" charset="0"/>
            </a:endParaRPr>
          </a:p>
        </p:txBody>
      </p:sp>
      <p:sp>
        <p:nvSpPr>
          <p:cNvPr id="14" name="Rectangle à coins arrondis 13"/>
          <p:cNvSpPr/>
          <p:nvPr/>
        </p:nvSpPr>
        <p:spPr>
          <a:xfrm>
            <a:off x="1683333" y="5314908"/>
            <a:ext cx="9213265" cy="132802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Permettre de décider la maintenance corrective dans de bonnes conditions. </a:t>
            </a:r>
          </a:p>
        </p:txBody>
      </p:sp>
    </p:spTree>
    <p:extLst>
      <p:ext uri="{BB962C8B-B14F-4D97-AF65-F5344CB8AC3E}">
        <p14:creationId xmlns:p14="http://schemas.microsoft.com/office/powerpoint/2010/main" val="4181065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87664" y="500992"/>
            <a:ext cx="6284093" cy="523220"/>
          </a:xfrm>
          <a:prstGeom prst="rect">
            <a:avLst/>
          </a:prstGeom>
        </p:spPr>
        <p:txBody>
          <a:bodyPr wrap="none">
            <a:spAutoFit/>
          </a:bodyPr>
          <a:lstStyle/>
          <a:p>
            <a:pPr defTabSz="457200"/>
            <a:r>
              <a:rPr lang="fr-FR" sz="2800" b="1" dirty="0">
                <a:solidFill>
                  <a:prstClr val="black"/>
                </a:solidFill>
                <a:latin typeface="Times New Roman" panose="02020603050405020304" pitchFamily="18" charset="0"/>
                <a:ea typeface="Times New Roman" panose="02020603050405020304" pitchFamily="18" charset="0"/>
              </a:rPr>
              <a:t>Objective de la Maintenance Préventive</a:t>
            </a:r>
            <a:endParaRPr lang="en-US" sz="2800" b="1" dirty="0">
              <a:solidFill>
                <a:prstClr val="black"/>
              </a:solidFill>
            </a:endParaRPr>
          </a:p>
        </p:txBody>
      </p:sp>
      <p:sp>
        <p:nvSpPr>
          <p:cNvPr id="10" name="Rectangle à coins arrondis 9"/>
          <p:cNvSpPr/>
          <p:nvPr/>
        </p:nvSpPr>
        <p:spPr>
          <a:xfrm>
            <a:off x="1848927" y="1454494"/>
            <a:ext cx="8961947" cy="1328023"/>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Eviter les consommations anormales d’énergie, de lubrifiant, etc…. </a:t>
            </a:r>
            <a:endParaRPr lang="en-US" sz="2400" dirty="0">
              <a:solidFill>
                <a:prstClr val="black"/>
              </a:solidFill>
              <a:latin typeface="Arial" panose="020B0604020202020204" pitchFamily="34" charset="0"/>
              <a:cs typeface="Arial" panose="020B0604020202020204" pitchFamily="34" charset="0"/>
            </a:endParaRPr>
          </a:p>
        </p:txBody>
      </p:sp>
      <p:sp>
        <p:nvSpPr>
          <p:cNvPr id="11" name="Rectangle à coins arrondis 10"/>
          <p:cNvSpPr/>
          <p:nvPr/>
        </p:nvSpPr>
        <p:spPr>
          <a:xfrm>
            <a:off x="1848927" y="3037162"/>
            <a:ext cx="8961947" cy="71508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Améliorer les conditions du travail du personnel de production. </a:t>
            </a:r>
          </a:p>
        </p:txBody>
      </p:sp>
      <p:sp>
        <p:nvSpPr>
          <p:cNvPr id="12" name="Rectangle à coins arrondis 11"/>
          <p:cNvSpPr/>
          <p:nvPr/>
        </p:nvSpPr>
        <p:spPr>
          <a:xfrm>
            <a:off x="1848926" y="4934701"/>
            <a:ext cx="8961947" cy="71508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Diminuer le budget de maintenance. </a:t>
            </a:r>
            <a:endParaRPr lang="en-US" sz="2400" dirty="0">
              <a:solidFill>
                <a:prstClr val="black"/>
              </a:solidFill>
              <a:latin typeface="Arial" panose="020B0604020202020204" pitchFamily="34" charset="0"/>
              <a:cs typeface="Arial" panose="020B0604020202020204" pitchFamily="34" charset="0"/>
            </a:endParaRPr>
          </a:p>
        </p:txBody>
      </p:sp>
      <p:sp>
        <p:nvSpPr>
          <p:cNvPr id="13" name="Rectangle à coins arrondis 12"/>
          <p:cNvSpPr/>
          <p:nvPr/>
        </p:nvSpPr>
        <p:spPr>
          <a:xfrm>
            <a:off x="1848926" y="3964967"/>
            <a:ext cx="8961947" cy="715089"/>
          </a:xfrm>
          <a:prstGeom prst="round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defTabSz="457200">
              <a:lnSpc>
                <a:spcPct val="150000"/>
              </a:lnSpc>
            </a:pPr>
            <a:r>
              <a:rPr lang="fr-FR" sz="2400" dirty="0">
                <a:solidFill>
                  <a:prstClr val="black"/>
                </a:solidFill>
                <a:latin typeface="Arial" panose="020B0604020202020204" pitchFamily="34" charset="0"/>
                <a:cs typeface="Arial" panose="020B0604020202020204" pitchFamily="34" charset="0"/>
              </a:rPr>
              <a:t>Supprimer les causes d’accidents graves.</a:t>
            </a:r>
            <a:endParaRPr 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8415189"/>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0</TotalTime>
  <Words>843</Words>
  <Application>Microsoft Office PowerPoint</Application>
  <PresentationFormat>Grand écran</PresentationFormat>
  <Paragraphs>60</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Century Gothic</vt:lpstr>
      <vt:lpstr>Times New Roman</vt:lpstr>
      <vt:lpstr>Wingdings 3</vt:lpstr>
      <vt:lpstr>Brin</vt:lpstr>
      <vt:lpstr>Maintenance  (Préventive)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Maintenance  (Préventive)</dc:title>
  <dc:creator>mohamed cherif kihal</dc:creator>
  <cp:lastModifiedBy>mohamed cherif kihal</cp:lastModifiedBy>
  <cp:revision>1</cp:revision>
  <dcterms:created xsi:type="dcterms:W3CDTF">2024-04-28T19:30:02Z</dcterms:created>
  <dcterms:modified xsi:type="dcterms:W3CDTF">2024-04-28T19:30:11Z</dcterms:modified>
</cp:coreProperties>
</file>