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63" r:id="rId5"/>
    <p:sldId id="264" r:id="rId6"/>
    <p:sldId id="265" r:id="rId7"/>
    <p:sldId id="272" r:id="rId8"/>
    <p:sldId id="266" r:id="rId9"/>
    <p:sldId id="267" r:id="rId10"/>
    <p:sldId id="268" r:id="rId11"/>
    <p:sldId id="269" r:id="rId12"/>
    <p:sldId id="270" r:id="rId13"/>
    <p:sldId id="27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4" autoAdjust="0"/>
    <p:restoredTop sz="94660"/>
  </p:normalViewPr>
  <p:slideViewPr>
    <p:cSldViewPr snapToGrid="0">
      <p:cViewPr varScale="1">
        <p:scale>
          <a:sx n="78" d="100"/>
          <a:sy n="78" d="100"/>
        </p:scale>
        <p:origin x="67" y="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8835897-626D-45BB-8CFE-C593BDC2024C}" type="datetimeFigureOut">
              <a:rPr lang="en-US" smtClean="0"/>
              <a:t>3/18/2024</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3B4A94A-6656-427A-8B9F-E4F9158591CB}" type="slidenum">
              <a:rPr lang="en-US" smtClean="0"/>
              <a:t>‹N°›</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74830780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8835897-626D-45BB-8CFE-C593BDC2024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4028454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8835897-626D-45BB-8CFE-C593BDC2024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422725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8835897-626D-45BB-8CFE-C593BDC2024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2988930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8835897-626D-45BB-8CFE-C593BDC2024C}" type="datetimeFigureOut">
              <a:rPr lang="en-US" smtClean="0"/>
              <a:t>3/18/2024</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3B4A94A-6656-427A-8B9F-E4F9158591CB}" type="slidenum">
              <a:rPr lang="en-US" smtClean="0"/>
              <a:t>‹N°›</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7828420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8835897-626D-45BB-8CFE-C593BDC2024C}"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3297368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8835897-626D-45BB-8CFE-C593BDC2024C}"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1827798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8835897-626D-45BB-8CFE-C593BDC2024C}"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841922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35897-626D-45BB-8CFE-C593BDC2024C}"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B4A94A-6656-427A-8B9F-E4F9158591CB}" type="slidenum">
              <a:rPr lang="en-US" smtClean="0"/>
              <a:t>‹N°›</a:t>
            </a:fld>
            <a:endParaRPr lang="en-US"/>
          </a:p>
        </p:txBody>
      </p:sp>
    </p:spTree>
    <p:extLst>
      <p:ext uri="{BB962C8B-B14F-4D97-AF65-F5344CB8AC3E}">
        <p14:creationId xmlns:p14="http://schemas.microsoft.com/office/powerpoint/2010/main" val="341336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8835897-626D-45BB-8CFE-C593BDC2024C}" type="datetimeFigureOut">
              <a:rPr lang="en-US" smtClean="0"/>
              <a:t>3/18/2024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3B4A94A-6656-427A-8B9F-E4F9158591CB}" type="slidenum">
              <a:rPr lang="en-US" smtClean="0"/>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8063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8835897-626D-45BB-8CFE-C593BDC2024C}" type="datetimeFigureOut">
              <a:rPr lang="en-US" smtClean="0"/>
              <a:t>3/18/2024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3B4A94A-6656-427A-8B9F-E4F9158591CB}" type="slidenum">
              <a:rPr lang="en-US" smtClean="0"/>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8796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8835897-626D-45BB-8CFE-C593BDC2024C}" type="datetimeFigureOut">
              <a:rPr lang="en-US" smtClean="0"/>
              <a:t>3/18/2024</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3B4A94A-6656-427A-8B9F-E4F9158591CB}" type="slidenum">
              <a:rPr lang="en-US" smtClean="0"/>
              <a:t>‹N°›</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633341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12895" y="1855694"/>
            <a:ext cx="7736540" cy="2123658"/>
          </a:xfrm>
          <a:prstGeom prst="rect">
            <a:avLst/>
          </a:prstGeom>
          <a:noFill/>
        </p:spPr>
        <p:txBody>
          <a:bodyPr wrap="square" rtlCol="0">
            <a:spAutoFit/>
          </a:bodyPr>
          <a:lstStyle/>
          <a:p>
            <a:pPr algn="ctr"/>
            <a:r>
              <a:rPr lang="fr-FR" sz="6600" dirty="0" smtClean="0"/>
              <a:t>Maintenance des Machines Tournantes </a:t>
            </a:r>
            <a:endParaRPr lang="en-US" sz="6600" dirty="0"/>
          </a:p>
        </p:txBody>
      </p:sp>
      <p:sp>
        <p:nvSpPr>
          <p:cNvPr id="5" name="ZoneTexte 4"/>
          <p:cNvSpPr txBox="1"/>
          <p:nvPr/>
        </p:nvSpPr>
        <p:spPr>
          <a:xfrm>
            <a:off x="8202706" y="5127811"/>
            <a:ext cx="3496234" cy="646331"/>
          </a:xfrm>
          <a:prstGeom prst="rect">
            <a:avLst/>
          </a:prstGeom>
          <a:noFill/>
        </p:spPr>
        <p:txBody>
          <a:bodyPr wrap="square" rtlCol="0">
            <a:spAutoFit/>
          </a:bodyPr>
          <a:lstStyle/>
          <a:p>
            <a:pPr algn="ctr"/>
            <a:r>
              <a:rPr lang="fr-FR" sz="3600" dirty="0" smtClean="0"/>
              <a:t>Dr. KIHAL</a:t>
            </a:r>
            <a:endParaRPr lang="en-US" sz="4800" dirty="0"/>
          </a:p>
        </p:txBody>
      </p:sp>
    </p:spTree>
    <p:extLst>
      <p:ext uri="{BB962C8B-B14F-4D97-AF65-F5344CB8AC3E}">
        <p14:creationId xmlns:p14="http://schemas.microsoft.com/office/powerpoint/2010/main" val="1107176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a:t>
            </a:r>
            <a:endParaRPr lang="fr-FR" sz="2000" dirty="0">
              <a:latin typeface="Arial" panose="020B0604020202020204" pitchFamily="34" charset="0"/>
              <a:cs typeface="Arial" panose="020B0604020202020204" pitchFamily="34" charset="0"/>
            </a:endParaRPr>
          </a:p>
        </p:txBody>
      </p:sp>
      <p:sp>
        <p:nvSpPr>
          <p:cNvPr id="5" name="ZoneTexte 4"/>
          <p:cNvSpPr txBox="1"/>
          <p:nvPr/>
        </p:nvSpPr>
        <p:spPr>
          <a:xfrm>
            <a:off x="1252819" y="2884489"/>
            <a:ext cx="1831039"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Roulement</a:t>
            </a:r>
            <a:endParaRPr lang="en-US" sz="2400" dirty="0">
              <a:latin typeface="Arial" panose="020B0604020202020204" pitchFamily="34" charset="0"/>
              <a:cs typeface="Arial" panose="020B0604020202020204" pitchFamily="34" charset="0"/>
            </a:endParaRPr>
          </a:p>
        </p:txBody>
      </p:sp>
      <p:sp>
        <p:nvSpPr>
          <p:cNvPr id="6" name="ZoneTexte 5"/>
          <p:cNvSpPr txBox="1"/>
          <p:nvPr/>
        </p:nvSpPr>
        <p:spPr>
          <a:xfrm>
            <a:off x="3220388" y="1928654"/>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Écaillage</a:t>
            </a:r>
            <a:endParaRPr lang="en-US" sz="2400" dirty="0">
              <a:latin typeface="Arial" panose="020B0604020202020204" pitchFamily="34" charset="0"/>
              <a:cs typeface="Arial" panose="020B0604020202020204" pitchFamily="34" charset="0"/>
            </a:endParaRPr>
          </a:p>
        </p:txBody>
      </p:sp>
      <p:sp>
        <p:nvSpPr>
          <p:cNvPr id="7" name="ZoneTexte 6"/>
          <p:cNvSpPr txBox="1"/>
          <p:nvPr/>
        </p:nvSpPr>
        <p:spPr>
          <a:xfrm>
            <a:off x="3220388" y="2913987"/>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Grippage</a:t>
            </a:r>
            <a:endParaRPr lang="en-US" sz="2400" dirty="0">
              <a:latin typeface="Arial" panose="020B0604020202020204" pitchFamily="34" charset="0"/>
              <a:cs typeface="Arial" panose="020B0604020202020204" pitchFamily="34" charset="0"/>
            </a:endParaRPr>
          </a:p>
        </p:txBody>
      </p:sp>
      <p:sp>
        <p:nvSpPr>
          <p:cNvPr id="8" name="ZoneTexte 7"/>
          <p:cNvSpPr txBox="1"/>
          <p:nvPr/>
        </p:nvSpPr>
        <p:spPr>
          <a:xfrm>
            <a:off x="3293787" y="4019559"/>
            <a:ext cx="1684245"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2400" b="0" i="0" u="none" strike="noStrike" baseline="0" dirty="0" smtClean="0">
                <a:solidFill>
                  <a:srgbClr val="000000"/>
                </a:solidFill>
                <a:latin typeface="Times New Roman" panose="02020603050405020304" pitchFamily="18" charset="0"/>
              </a:rPr>
              <a:t>Corrosion</a:t>
            </a:r>
            <a:endParaRPr lang="en-US" sz="2400" dirty="0">
              <a:latin typeface="Arial" panose="020B0604020202020204" pitchFamily="34" charset="0"/>
              <a:cs typeface="Arial" panose="020B0604020202020204" pitchFamily="34" charset="0"/>
            </a:endParaRPr>
          </a:p>
        </p:txBody>
      </p:sp>
      <p:pic>
        <p:nvPicPr>
          <p:cNvPr id="2" name="Image 1"/>
          <p:cNvPicPr>
            <a:picLocks noChangeAspect="1"/>
          </p:cNvPicPr>
          <p:nvPr/>
        </p:nvPicPr>
        <p:blipFill>
          <a:blip r:embed="rId2"/>
          <a:stretch>
            <a:fillRect/>
          </a:stretch>
        </p:blipFill>
        <p:spPr>
          <a:xfrm>
            <a:off x="5496232" y="1274032"/>
            <a:ext cx="5997678" cy="2335938"/>
          </a:xfrm>
          <a:prstGeom prst="rect">
            <a:avLst/>
          </a:prstGeom>
        </p:spPr>
      </p:pic>
      <p:pic>
        <p:nvPicPr>
          <p:cNvPr id="9" name="Image 8"/>
          <p:cNvPicPr>
            <a:picLocks noChangeAspect="1"/>
          </p:cNvPicPr>
          <p:nvPr/>
        </p:nvPicPr>
        <p:blipFill>
          <a:blip r:embed="rId3"/>
          <a:stretch>
            <a:fillRect/>
          </a:stretch>
        </p:blipFill>
        <p:spPr>
          <a:xfrm>
            <a:off x="6105832" y="3797128"/>
            <a:ext cx="4778478" cy="2784957"/>
          </a:xfrm>
          <a:prstGeom prst="rect">
            <a:avLst/>
          </a:prstGeom>
        </p:spPr>
      </p:pic>
    </p:spTree>
    <p:extLst>
      <p:ext uri="{BB962C8B-B14F-4D97-AF65-F5344CB8AC3E}">
        <p14:creationId xmlns:p14="http://schemas.microsoft.com/office/powerpoint/2010/main" val="730792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a:t>
            </a:r>
            <a:endParaRPr lang="fr-FR" sz="2000" dirty="0">
              <a:latin typeface="Arial" panose="020B0604020202020204" pitchFamily="34" charset="0"/>
              <a:cs typeface="Arial" panose="020B0604020202020204" pitchFamily="34" charset="0"/>
            </a:endParaRPr>
          </a:p>
        </p:txBody>
      </p:sp>
      <p:sp>
        <p:nvSpPr>
          <p:cNvPr id="5" name="ZoneTexte 4"/>
          <p:cNvSpPr txBox="1"/>
          <p:nvPr/>
        </p:nvSpPr>
        <p:spPr>
          <a:xfrm>
            <a:off x="1252819" y="2884488"/>
            <a:ext cx="1857933"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Engrenage</a:t>
            </a:r>
            <a:endParaRPr lang="en-US" sz="2400" dirty="0">
              <a:latin typeface="Arial" panose="020B0604020202020204" pitchFamily="34" charset="0"/>
              <a:cs typeface="Arial" panose="020B0604020202020204" pitchFamily="34" charset="0"/>
            </a:endParaRPr>
          </a:p>
        </p:txBody>
      </p:sp>
      <p:sp>
        <p:nvSpPr>
          <p:cNvPr id="6" name="ZoneTexte 5"/>
          <p:cNvSpPr txBox="1"/>
          <p:nvPr/>
        </p:nvSpPr>
        <p:spPr>
          <a:xfrm>
            <a:off x="4616822" y="1899157"/>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Fabrication</a:t>
            </a:r>
            <a:endParaRPr lang="en-US" sz="2400" dirty="0">
              <a:latin typeface="Arial" panose="020B0604020202020204" pitchFamily="34" charset="0"/>
              <a:cs typeface="Arial" panose="020B0604020202020204" pitchFamily="34" charset="0"/>
            </a:endParaRPr>
          </a:p>
        </p:txBody>
      </p:sp>
      <p:sp>
        <p:nvSpPr>
          <p:cNvPr id="7" name="ZoneTexte 6"/>
          <p:cNvSpPr txBox="1"/>
          <p:nvPr/>
        </p:nvSpPr>
        <p:spPr>
          <a:xfrm>
            <a:off x="4616822" y="2884490"/>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Installation </a:t>
            </a:r>
            <a:endParaRPr lang="en-US" sz="2400" dirty="0">
              <a:latin typeface="Arial" panose="020B0604020202020204" pitchFamily="34" charset="0"/>
              <a:cs typeface="Arial" panose="020B0604020202020204" pitchFamily="34" charset="0"/>
            </a:endParaRPr>
          </a:p>
        </p:txBody>
      </p:sp>
      <p:sp>
        <p:nvSpPr>
          <p:cNvPr id="8" name="ZoneTexte 7"/>
          <p:cNvSpPr txBox="1"/>
          <p:nvPr/>
        </p:nvSpPr>
        <p:spPr>
          <a:xfrm>
            <a:off x="4479831" y="3990062"/>
            <a:ext cx="2105026"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Transmission</a:t>
            </a:r>
            <a:endParaRPr lang="en-US" sz="2400" dirty="0">
              <a:latin typeface="Arial" panose="020B0604020202020204" pitchFamily="34" charset="0"/>
              <a:cs typeface="Arial" panose="020B0604020202020204" pitchFamily="34" charset="0"/>
            </a:endParaRPr>
          </a:p>
        </p:txBody>
      </p:sp>
      <p:pic>
        <p:nvPicPr>
          <p:cNvPr id="3074" name="Picture 2" descr="Grippage à fro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2659" y="1221658"/>
            <a:ext cx="2857500" cy="20764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www.sarl-dassonville.com/wp-content/uploads/2016/02/piqur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2659" y="3510117"/>
            <a:ext cx="2889398" cy="1799303"/>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undefin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07678" y="4761847"/>
            <a:ext cx="2695779" cy="2021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3885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a:t>
            </a:r>
            <a:endParaRPr lang="fr-FR" sz="2000" dirty="0">
              <a:latin typeface="Arial" panose="020B0604020202020204" pitchFamily="34" charset="0"/>
              <a:cs typeface="Arial" panose="020B0604020202020204" pitchFamily="34" charset="0"/>
            </a:endParaRPr>
          </a:p>
        </p:txBody>
      </p:sp>
      <p:sp>
        <p:nvSpPr>
          <p:cNvPr id="5" name="ZoneTexte 4"/>
          <p:cNvSpPr txBox="1"/>
          <p:nvPr/>
        </p:nvSpPr>
        <p:spPr>
          <a:xfrm>
            <a:off x="1252819" y="2884488"/>
            <a:ext cx="1857933"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Courroies</a:t>
            </a:r>
            <a:endParaRPr lang="en-US" sz="2400" dirty="0">
              <a:latin typeface="Arial" panose="020B0604020202020204" pitchFamily="34" charset="0"/>
              <a:cs typeface="Arial" panose="020B0604020202020204" pitchFamily="34" charset="0"/>
            </a:endParaRPr>
          </a:p>
        </p:txBody>
      </p:sp>
      <p:sp>
        <p:nvSpPr>
          <p:cNvPr id="2" name="Rectangle 1"/>
          <p:cNvSpPr/>
          <p:nvPr/>
        </p:nvSpPr>
        <p:spPr>
          <a:xfrm>
            <a:off x="3325906" y="1469232"/>
            <a:ext cx="7171764" cy="440966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just">
              <a:lnSpc>
                <a:spcPct val="200000"/>
              </a:lnSpc>
            </a:pPr>
            <a:r>
              <a:rPr lang="fr-FR" sz="2400" dirty="0">
                <a:solidFill>
                  <a:schemeClr val="dk1"/>
                </a:solidFill>
                <a:latin typeface="Arial" panose="020B0604020202020204" pitchFamily="34" charset="0"/>
                <a:cs typeface="Arial" panose="020B0604020202020204" pitchFamily="34" charset="0"/>
              </a:rPr>
              <a:t>- une détérioration localisée d'une courroie comme partie arrachée ; </a:t>
            </a:r>
          </a:p>
          <a:p>
            <a:pPr algn="just">
              <a:lnSpc>
                <a:spcPct val="200000"/>
              </a:lnSpc>
            </a:pPr>
            <a:r>
              <a:rPr lang="en-US" sz="2400" dirty="0">
                <a:solidFill>
                  <a:schemeClr val="dk1"/>
                </a:solidFill>
                <a:latin typeface="Arial" panose="020B0604020202020204" pitchFamily="34" charset="0"/>
                <a:cs typeface="Arial" panose="020B0604020202020204" pitchFamily="34" charset="0"/>
              </a:rPr>
              <a:t>- des </a:t>
            </a:r>
            <a:r>
              <a:rPr lang="en-US" sz="2400" dirty="0" err="1">
                <a:solidFill>
                  <a:schemeClr val="dk1"/>
                </a:solidFill>
                <a:latin typeface="Arial" panose="020B0604020202020204" pitchFamily="34" charset="0"/>
                <a:cs typeface="Arial" panose="020B0604020202020204" pitchFamily="34" charset="0"/>
              </a:rPr>
              <a:t>courroies</a:t>
            </a:r>
            <a:r>
              <a:rPr lang="en-US" sz="2400" dirty="0">
                <a:solidFill>
                  <a:schemeClr val="dk1"/>
                </a:solidFill>
                <a:latin typeface="Arial" panose="020B0604020202020204" pitchFamily="34" charset="0"/>
                <a:cs typeface="Arial" panose="020B0604020202020204" pitchFamily="34" charset="0"/>
              </a:rPr>
              <a:t> </a:t>
            </a:r>
            <a:r>
              <a:rPr lang="en-US" sz="2400" dirty="0" err="1">
                <a:solidFill>
                  <a:schemeClr val="dk1"/>
                </a:solidFill>
                <a:latin typeface="Arial" panose="020B0604020202020204" pitchFamily="34" charset="0"/>
                <a:cs typeface="Arial" panose="020B0604020202020204" pitchFamily="34" charset="0"/>
              </a:rPr>
              <a:t>détendues</a:t>
            </a:r>
            <a:r>
              <a:rPr lang="en-US" sz="2400" dirty="0">
                <a:solidFill>
                  <a:schemeClr val="dk1"/>
                </a:solidFill>
                <a:latin typeface="Arial" panose="020B0604020202020204" pitchFamily="34" charset="0"/>
                <a:cs typeface="Arial" panose="020B0604020202020204" pitchFamily="34" charset="0"/>
              </a:rPr>
              <a:t> ; </a:t>
            </a:r>
          </a:p>
          <a:p>
            <a:pPr algn="just">
              <a:lnSpc>
                <a:spcPct val="200000"/>
              </a:lnSpc>
            </a:pPr>
            <a:r>
              <a:rPr lang="en-US" sz="2400" dirty="0">
                <a:solidFill>
                  <a:schemeClr val="dk1"/>
                </a:solidFill>
                <a:latin typeface="Arial" panose="020B0604020202020204" pitchFamily="34" charset="0"/>
                <a:cs typeface="Arial" panose="020B0604020202020204" pitchFamily="34" charset="0"/>
              </a:rPr>
              <a:t>- des </a:t>
            </a:r>
            <a:r>
              <a:rPr lang="en-US" sz="2400" dirty="0" err="1">
                <a:solidFill>
                  <a:schemeClr val="dk1"/>
                </a:solidFill>
                <a:latin typeface="Arial" panose="020B0604020202020204" pitchFamily="34" charset="0"/>
                <a:cs typeface="Arial" panose="020B0604020202020204" pitchFamily="34" charset="0"/>
              </a:rPr>
              <a:t>courroies</a:t>
            </a:r>
            <a:r>
              <a:rPr lang="en-US" sz="2400" dirty="0">
                <a:solidFill>
                  <a:schemeClr val="dk1"/>
                </a:solidFill>
                <a:latin typeface="Arial" panose="020B0604020202020204" pitchFamily="34" charset="0"/>
                <a:cs typeface="Arial" panose="020B0604020202020204" pitchFamily="34" charset="0"/>
              </a:rPr>
              <a:t> </a:t>
            </a:r>
            <a:r>
              <a:rPr lang="en-US" sz="2400" dirty="0" err="1">
                <a:solidFill>
                  <a:schemeClr val="dk1"/>
                </a:solidFill>
                <a:latin typeface="Arial" panose="020B0604020202020204" pitchFamily="34" charset="0"/>
                <a:cs typeface="Arial" panose="020B0604020202020204" pitchFamily="34" charset="0"/>
              </a:rPr>
              <a:t>usées</a:t>
            </a:r>
            <a:r>
              <a:rPr lang="en-US" sz="2400" dirty="0">
                <a:solidFill>
                  <a:schemeClr val="dk1"/>
                </a:solidFill>
                <a:latin typeface="Arial" panose="020B0604020202020204" pitchFamily="34" charset="0"/>
                <a:cs typeface="Arial" panose="020B0604020202020204" pitchFamily="34" charset="0"/>
              </a:rPr>
              <a:t> ; </a:t>
            </a:r>
          </a:p>
          <a:p>
            <a:pPr algn="just">
              <a:lnSpc>
                <a:spcPct val="200000"/>
              </a:lnSpc>
            </a:pPr>
            <a:r>
              <a:rPr lang="fr-FR" sz="2400" dirty="0">
                <a:solidFill>
                  <a:schemeClr val="dk1"/>
                </a:solidFill>
                <a:latin typeface="Arial" panose="020B0604020202020204" pitchFamily="34" charset="0"/>
                <a:cs typeface="Arial" panose="020B0604020202020204" pitchFamily="34" charset="0"/>
              </a:rPr>
              <a:t>- un mauvais alignement des poulies ; </a:t>
            </a:r>
          </a:p>
          <a:p>
            <a:pPr algn="just">
              <a:lnSpc>
                <a:spcPct val="200000"/>
              </a:lnSpc>
            </a:pPr>
            <a:r>
              <a:rPr lang="en-US" sz="2400" dirty="0">
                <a:solidFill>
                  <a:schemeClr val="dk1"/>
                </a:solidFill>
                <a:latin typeface="Arial" panose="020B0604020202020204" pitchFamily="34" charset="0"/>
                <a:cs typeface="Arial" panose="020B0604020202020204" pitchFamily="34" charset="0"/>
              </a:rPr>
              <a:t>- </a:t>
            </a:r>
            <a:r>
              <a:rPr lang="en-US" sz="2400" dirty="0" err="1">
                <a:solidFill>
                  <a:schemeClr val="dk1"/>
                </a:solidFill>
                <a:latin typeface="Arial" panose="020B0604020202020204" pitchFamily="34" charset="0"/>
                <a:cs typeface="Arial" panose="020B0604020202020204" pitchFamily="34" charset="0"/>
              </a:rPr>
              <a:t>une</a:t>
            </a:r>
            <a:r>
              <a:rPr lang="en-US" sz="2400" dirty="0">
                <a:solidFill>
                  <a:schemeClr val="dk1"/>
                </a:solidFill>
                <a:latin typeface="Arial" panose="020B0604020202020204" pitchFamily="34" charset="0"/>
                <a:cs typeface="Arial" panose="020B0604020202020204" pitchFamily="34" charset="0"/>
              </a:rPr>
              <a:t> </a:t>
            </a:r>
            <a:r>
              <a:rPr lang="en-US" sz="2400" dirty="0" err="1">
                <a:solidFill>
                  <a:schemeClr val="dk1"/>
                </a:solidFill>
                <a:latin typeface="Arial" panose="020B0604020202020204" pitchFamily="34" charset="0"/>
                <a:cs typeface="Arial" panose="020B0604020202020204" pitchFamily="34" charset="0"/>
              </a:rPr>
              <a:t>poulie</a:t>
            </a:r>
            <a:r>
              <a:rPr lang="en-US" sz="2400" dirty="0">
                <a:solidFill>
                  <a:schemeClr val="dk1"/>
                </a:solidFill>
                <a:latin typeface="Arial" panose="020B0604020202020204" pitchFamily="34" charset="0"/>
                <a:cs typeface="Arial" panose="020B0604020202020204" pitchFamily="34" charset="0"/>
              </a:rPr>
              <a:t> </a:t>
            </a:r>
            <a:r>
              <a:rPr lang="en-US" sz="2400" dirty="0" err="1">
                <a:solidFill>
                  <a:schemeClr val="dk1"/>
                </a:solidFill>
                <a:latin typeface="Arial" panose="020B0604020202020204" pitchFamily="34" charset="0"/>
                <a:cs typeface="Arial" panose="020B0604020202020204" pitchFamily="34" charset="0"/>
              </a:rPr>
              <a:t>décentrée</a:t>
            </a:r>
            <a:r>
              <a:rPr lang="en-US" sz="2400" dirty="0">
                <a:solidFill>
                  <a:schemeClr val="dk1"/>
                </a:solidFill>
                <a:latin typeface="Arial" panose="020B0604020202020204" pitchFamily="34" charset="0"/>
                <a:cs typeface="Arial" panose="020B0604020202020204" pitchFamily="34" charset="0"/>
              </a:rPr>
              <a:t>. </a:t>
            </a:r>
          </a:p>
        </p:txBody>
      </p:sp>
      <p:pic>
        <p:nvPicPr>
          <p:cNvPr id="3" name="Image 2"/>
          <p:cNvPicPr>
            <a:picLocks noChangeAspect="1"/>
          </p:cNvPicPr>
          <p:nvPr/>
        </p:nvPicPr>
        <p:blipFill>
          <a:blip r:embed="rId2"/>
          <a:stretch>
            <a:fillRect/>
          </a:stretch>
        </p:blipFill>
        <p:spPr>
          <a:xfrm>
            <a:off x="815914" y="4022884"/>
            <a:ext cx="2509992" cy="2238375"/>
          </a:xfrm>
          <a:prstGeom prst="rect">
            <a:avLst/>
          </a:prstGeom>
        </p:spPr>
      </p:pic>
      <p:pic>
        <p:nvPicPr>
          <p:cNvPr id="6" name="Image 5"/>
          <p:cNvPicPr>
            <a:picLocks noChangeAspect="1"/>
          </p:cNvPicPr>
          <p:nvPr/>
        </p:nvPicPr>
        <p:blipFill>
          <a:blip r:embed="rId3"/>
          <a:stretch>
            <a:fillRect/>
          </a:stretch>
        </p:blipFill>
        <p:spPr>
          <a:xfrm>
            <a:off x="7338397" y="2428765"/>
            <a:ext cx="3005137" cy="1769609"/>
          </a:xfrm>
          <a:prstGeom prst="rect">
            <a:avLst/>
          </a:prstGeom>
        </p:spPr>
      </p:pic>
    </p:spTree>
    <p:extLst>
      <p:ext uri="{BB962C8B-B14F-4D97-AF65-F5344CB8AC3E}">
        <p14:creationId xmlns:p14="http://schemas.microsoft.com/office/powerpoint/2010/main" val="3676879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 électriques</a:t>
            </a:r>
            <a:endParaRPr lang="fr-FR" sz="2000" dirty="0">
              <a:latin typeface="Arial" panose="020B0604020202020204" pitchFamily="34" charset="0"/>
              <a:cs typeface="Arial" panose="020B0604020202020204" pitchFamily="34" charset="0"/>
            </a:endParaRPr>
          </a:p>
        </p:txBody>
      </p:sp>
      <p:sp>
        <p:nvSpPr>
          <p:cNvPr id="2" name="Rectangle à coins arrondis 1"/>
          <p:cNvSpPr/>
          <p:nvPr/>
        </p:nvSpPr>
        <p:spPr>
          <a:xfrm>
            <a:off x="1111623" y="1479195"/>
            <a:ext cx="9386047" cy="1060646"/>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fr-FR" sz="2000" dirty="0" smtClean="0">
                <a:effectLst/>
                <a:latin typeface="Arial" panose="020B0604020202020204" pitchFamily="34" charset="0"/>
                <a:ea typeface="Calibri" panose="020F0502020204030204" pitchFamily="34" charset="0"/>
                <a:cs typeface="Arial" panose="020B0604020202020204" pitchFamily="34" charset="0"/>
              </a:rPr>
              <a:t>Les défaillances d'origine électrique peuvent, dans certain cas, être la cause d'un arrêt de la machine (au même titre que les défaillances d'ordre mécanique).</a:t>
            </a:r>
            <a:endParaRPr lang="en-US" sz="2000" dirty="0">
              <a:latin typeface="Arial" panose="020B0604020202020204" pitchFamily="34" charset="0"/>
              <a:cs typeface="Arial" panose="020B0604020202020204" pitchFamily="34" charset="0"/>
            </a:endParaRPr>
          </a:p>
        </p:txBody>
      </p:sp>
      <p:sp>
        <p:nvSpPr>
          <p:cNvPr id="3" name="Rectangle à coins arrondis 2"/>
          <p:cNvSpPr/>
          <p:nvPr/>
        </p:nvSpPr>
        <p:spPr>
          <a:xfrm>
            <a:off x="1111623" y="2967335"/>
            <a:ext cx="9386047" cy="163449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fr-FR" sz="2000" dirty="0">
                <a:solidFill>
                  <a:schemeClr val="dk1"/>
                </a:solidFill>
                <a:latin typeface="Arial" panose="020B0604020202020204" pitchFamily="34" charset="0"/>
                <a:ea typeface="Calibri" panose="020F0502020204030204" pitchFamily="34" charset="0"/>
                <a:cs typeface="Arial" panose="020B0604020202020204" pitchFamily="34" charset="0"/>
              </a:rPr>
              <a:t>Nous pouvons citer </a:t>
            </a:r>
          </a:p>
          <a:p>
            <a:pPr algn="just">
              <a:lnSpc>
                <a:spcPct val="150000"/>
              </a:lnSpc>
            </a:pPr>
            <a:r>
              <a:rPr lang="fr-FR" sz="2000" dirty="0">
                <a:solidFill>
                  <a:schemeClr val="dk1"/>
                </a:solidFill>
                <a:latin typeface="Arial" panose="020B0604020202020204" pitchFamily="34" charset="0"/>
                <a:ea typeface="Calibri" panose="020F0502020204030204" pitchFamily="34" charset="0"/>
                <a:cs typeface="Arial" panose="020B0604020202020204" pitchFamily="34" charset="0"/>
              </a:rPr>
              <a:t>les défauts qui apparaissent au niveau des circuits électriques </a:t>
            </a:r>
            <a:r>
              <a:rPr lang="fr-FR" sz="2000" dirty="0" err="1">
                <a:solidFill>
                  <a:schemeClr val="dk1"/>
                </a:solidFill>
                <a:latin typeface="Arial" panose="020B0604020202020204" pitchFamily="34" charset="0"/>
                <a:ea typeface="Calibri" panose="020F0502020204030204" pitchFamily="34" charset="0"/>
                <a:cs typeface="Arial" panose="020B0604020202020204" pitchFamily="34" charset="0"/>
              </a:rPr>
              <a:t>statoriques</a:t>
            </a:r>
            <a:r>
              <a:rPr lang="fr-FR" sz="2000" dirty="0">
                <a:solidFill>
                  <a:schemeClr val="dk1"/>
                </a:solidFill>
                <a:latin typeface="Arial" panose="020B0604020202020204" pitchFamily="34" charset="0"/>
                <a:ea typeface="Calibri" panose="020F0502020204030204" pitchFamily="34" charset="0"/>
                <a:cs typeface="Arial" panose="020B0604020202020204" pitchFamily="34" charset="0"/>
              </a:rPr>
              <a:t> </a:t>
            </a:r>
          </a:p>
          <a:p>
            <a:pPr algn="just">
              <a:lnSpc>
                <a:spcPct val="150000"/>
              </a:lnSpc>
            </a:pPr>
            <a:r>
              <a:rPr lang="fr-FR" sz="2000" dirty="0">
                <a:solidFill>
                  <a:schemeClr val="dk1"/>
                </a:solidFill>
                <a:latin typeface="Arial" panose="020B0604020202020204" pitchFamily="34" charset="0"/>
                <a:ea typeface="Calibri" panose="020F0502020204030204" pitchFamily="34" charset="0"/>
                <a:cs typeface="Arial" panose="020B0604020202020204" pitchFamily="34" charset="0"/>
              </a:rPr>
              <a:t>et celle qui apparaissent au niveau des circuits électriques </a:t>
            </a:r>
            <a:r>
              <a:rPr lang="fr-FR" sz="2000" dirty="0" err="1">
                <a:solidFill>
                  <a:schemeClr val="dk1"/>
                </a:solidFill>
                <a:latin typeface="Arial" panose="020B0604020202020204" pitchFamily="34" charset="0"/>
                <a:ea typeface="Calibri" panose="020F0502020204030204" pitchFamily="34" charset="0"/>
                <a:cs typeface="Arial" panose="020B0604020202020204" pitchFamily="34" charset="0"/>
              </a:rPr>
              <a:t>rotoriques</a:t>
            </a:r>
            <a:r>
              <a:rPr lang="fr-FR" sz="2000" dirty="0">
                <a:solidFill>
                  <a:schemeClr val="dk1"/>
                </a:solidFill>
                <a:latin typeface="Arial" panose="020B0604020202020204" pitchFamily="34" charset="0"/>
                <a:ea typeface="Calibri" panose="020F0502020204030204" pitchFamily="34" charset="0"/>
                <a:cs typeface="Arial" panose="020B0604020202020204" pitchFamily="34" charset="0"/>
              </a:rPr>
              <a:t> .</a:t>
            </a:r>
            <a:endParaRPr lang="en-US" sz="20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5138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111623" y="4710100"/>
            <a:ext cx="9386046" cy="1060646"/>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defPPr>
              <a:defRPr lang="en-US"/>
            </a:defPPr>
            <a:lvl1pPr algn="just">
              <a:lnSpc>
                <a:spcPct val="150000"/>
              </a:lnSpc>
              <a:defRPr sz="2000">
                <a:solidFill>
                  <a:schemeClr val="dk1"/>
                </a:solidFill>
                <a:latin typeface="Arial" panose="020B0604020202020204" pitchFamily="34" charset="0"/>
                <a:cs typeface="Arial" panose="020B06040202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ctr"/>
            <a:r>
              <a:rPr lang="fr-FR" b="1" dirty="0"/>
              <a:t>Machines Secondaires :</a:t>
            </a:r>
            <a:r>
              <a:rPr lang="fr-FR" dirty="0"/>
              <a:t> machines doublées ou non dont une panne ne remet pas en cause les capacités de production. </a:t>
            </a:r>
            <a:endParaRPr lang="en-US" dirty="0"/>
          </a:p>
        </p:txBody>
      </p:sp>
      <p:sp>
        <p:nvSpPr>
          <p:cNvPr id="6" name="Rectangle à coins arrondis 5"/>
          <p:cNvSpPr/>
          <p:nvPr/>
        </p:nvSpPr>
        <p:spPr>
          <a:xfrm>
            <a:off x="1111623" y="537007"/>
            <a:ext cx="9386047" cy="163449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Machines </a:t>
            </a:r>
            <a:r>
              <a:rPr lang="fr-FR" sz="2000" b="1" dirty="0">
                <a:latin typeface="Arial" panose="020B0604020202020204" pitchFamily="34" charset="0"/>
                <a:cs typeface="Arial" panose="020B0604020202020204" pitchFamily="34" charset="0"/>
              </a:rPr>
              <a:t>Vitales :</a:t>
            </a:r>
            <a:r>
              <a:rPr lang="fr-FR" sz="2000" dirty="0">
                <a:latin typeface="Arial" panose="020B0604020202020204" pitchFamily="34" charset="0"/>
                <a:cs typeface="Arial" panose="020B0604020202020204" pitchFamily="34" charset="0"/>
              </a:rPr>
              <a:t> machines non doublées dont la panne entraîne l'arrêt de la production. Les frais et les délais de remise en état sont importants. Les pertes de production sont inacceptables ; </a:t>
            </a:r>
          </a:p>
        </p:txBody>
      </p:sp>
      <p:sp>
        <p:nvSpPr>
          <p:cNvPr id="7" name="Rectangle à coins arrondis 6"/>
          <p:cNvSpPr/>
          <p:nvPr/>
        </p:nvSpPr>
        <p:spPr>
          <a:xfrm>
            <a:off x="1111623" y="2674184"/>
            <a:ext cx="9386046" cy="163449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solidFill>
                  <a:schemeClr val="dk1"/>
                </a:solidFill>
                <a:latin typeface="Arial" panose="020B0604020202020204" pitchFamily="34" charset="0"/>
                <a:cs typeface="Arial" panose="020B0604020202020204" pitchFamily="34" charset="0"/>
              </a:rPr>
              <a:t>Machines </a:t>
            </a:r>
            <a:r>
              <a:rPr lang="fr-FR" sz="2000" b="1" dirty="0">
                <a:solidFill>
                  <a:schemeClr val="dk1"/>
                </a:solidFill>
                <a:latin typeface="Arial" panose="020B0604020202020204" pitchFamily="34" charset="0"/>
                <a:cs typeface="Arial" panose="020B0604020202020204" pitchFamily="34" charset="0"/>
              </a:rPr>
              <a:t>Importantes :</a:t>
            </a:r>
            <a:r>
              <a:rPr lang="fr-FR" sz="2000" dirty="0">
                <a:solidFill>
                  <a:schemeClr val="dk1"/>
                </a:solidFill>
                <a:latin typeface="Arial" panose="020B0604020202020204" pitchFamily="34" charset="0"/>
                <a:cs typeface="Arial" panose="020B0604020202020204" pitchFamily="34" charset="0"/>
              </a:rPr>
              <a:t> machines doublées ou non dont la panne entraîne une baisse sensible de la production. Les frais et délais de remise en état sont importants, les pertes de production aussi ; </a:t>
            </a:r>
          </a:p>
        </p:txBody>
      </p:sp>
    </p:spTree>
    <p:extLst>
      <p:ext uri="{BB962C8B-B14F-4D97-AF65-F5344CB8AC3E}">
        <p14:creationId xmlns:p14="http://schemas.microsoft.com/office/powerpoint/2010/main" val="2690090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Techniques d’analyse </a:t>
            </a:r>
            <a:endParaRPr lang="fr-FR" sz="2000" dirty="0">
              <a:latin typeface="Arial" panose="020B0604020202020204" pitchFamily="34" charset="0"/>
              <a:cs typeface="Arial" panose="020B0604020202020204" pitchFamily="34" charset="0"/>
            </a:endParaRPr>
          </a:p>
        </p:txBody>
      </p:sp>
      <p:sp>
        <p:nvSpPr>
          <p:cNvPr id="2" name="Rectangle 1"/>
          <p:cNvSpPr/>
          <p:nvPr/>
        </p:nvSpPr>
        <p:spPr>
          <a:xfrm>
            <a:off x="1111623" y="1315214"/>
            <a:ext cx="9386047" cy="369332"/>
          </a:xfrm>
          <a:prstGeom prst="rect">
            <a:avLst/>
          </a:prstGeom>
        </p:spPr>
        <p:txBody>
          <a:bodyPr wrap="square">
            <a:spAutoFit/>
          </a:bodyPr>
          <a:lstStyle/>
          <a:p>
            <a:r>
              <a:rPr lang="fr-FR" b="0" i="0" u="none" strike="noStrike" baseline="0" dirty="0" smtClean="0">
                <a:solidFill>
                  <a:srgbClr val="000000"/>
                </a:solidFill>
                <a:latin typeface="Times New Roman" panose="02020603050405020304" pitchFamily="18" charset="0"/>
              </a:rPr>
              <a:t>Les techniques les plus célèbres pour la prévention des systèmes tournants se résument au </a:t>
            </a:r>
          </a:p>
        </p:txBody>
      </p:sp>
      <p:sp>
        <p:nvSpPr>
          <p:cNvPr id="5" name="Rectangle à coins arrondis 4"/>
          <p:cNvSpPr/>
          <p:nvPr/>
        </p:nvSpPr>
        <p:spPr>
          <a:xfrm>
            <a:off x="1111623" y="2048907"/>
            <a:ext cx="9386047" cy="3033455"/>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lnSpc>
                <a:spcPct val="250000"/>
              </a:lnSpc>
              <a:buFont typeface="Arial" panose="020B0604020202020204" pitchFamily="34" charset="0"/>
              <a:buChar char="•"/>
            </a:pPr>
            <a:r>
              <a:rPr lang="fr-FR" b="0" i="0" u="none" strike="noStrike" baseline="0" dirty="0" smtClean="0">
                <a:solidFill>
                  <a:srgbClr val="000000"/>
                </a:solidFill>
                <a:latin typeface="Arial" panose="020B0604020202020204" pitchFamily="34" charset="0"/>
                <a:cs typeface="Arial" panose="020B0604020202020204" pitchFamily="34" charset="0"/>
              </a:rPr>
              <a:t>Contrôle de température (thermographie);</a:t>
            </a:r>
          </a:p>
          <a:p>
            <a:pPr>
              <a:lnSpc>
                <a:spcPct val="250000"/>
              </a:lnSpc>
            </a:pPr>
            <a:r>
              <a:rPr lang="fr-FR" b="0" i="0" u="none" strike="noStrike" baseline="0" dirty="0" smtClean="0">
                <a:solidFill>
                  <a:srgbClr val="000000"/>
                </a:solidFill>
                <a:latin typeface="Arial" panose="020B0604020202020204" pitchFamily="34" charset="0"/>
                <a:cs typeface="Arial" panose="020B0604020202020204" pitchFamily="34" charset="0"/>
              </a:rPr>
              <a:t>Le contrôle de température permet la détection de défaut mais il n’est pas capable de pronostiquer le défaut. Cette technique est utilisée principalement pour détecter les problèmes de lubrification et des systèmes de refroidissement. </a:t>
            </a:r>
          </a:p>
        </p:txBody>
      </p:sp>
    </p:spTree>
    <p:extLst>
      <p:ext uri="{BB962C8B-B14F-4D97-AF65-F5344CB8AC3E}">
        <p14:creationId xmlns:p14="http://schemas.microsoft.com/office/powerpoint/2010/main" val="402979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Techniques d’analyse </a:t>
            </a:r>
            <a:endParaRPr lang="fr-FR" sz="2000" dirty="0">
              <a:latin typeface="Arial" panose="020B0604020202020204" pitchFamily="34" charset="0"/>
              <a:cs typeface="Arial" panose="020B0604020202020204" pitchFamily="34" charset="0"/>
            </a:endParaRPr>
          </a:p>
        </p:txBody>
      </p:sp>
      <p:sp>
        <p:nvSpPr>
          <p:cNvPr id="2" name="Rectangle 1"/>
          <p:cNvSpPr/>
          <p:nvPr/>
        </p:nvSpPr>
        <p:spPr>
          <a:xfrm>
            <a:off x="1111623" y="1315214"/>
            <a:ext cx="9386047" cy="369332"/>
          </a:xfrm>
          <a:prstGeom prst="rect">
            <a:avLst/>
          </a:prstGeom>
        </p:spPr>
        <p:txBody>
          <a:bodyPr wrap="square">
            <a:spAutoFit/>
          </a:bodyPr>
          <a:lstStyle/>
          <a:p>
            <a:r>
              <a:rPr lang="fr-FR" b="0" i="0" u="none" strike="noStrike" baseline="0" dirty="0" smtClean="0">
                <a:solidFill>
                  <a:srgbClr val="000000"/>
                </a:solidFill>
                <a:latin typeface="Times New Roman" panose="02020603050405020304" pitchFamily="18" charset="0"/>
              </a:rPr>
              <a:t>Les techniques les plus célèbres pour la prévention des systèmes tournants se résument au </a:t>
            </a:r>
          </a:p>
        </p:txBody>
      </p:sp>
      <p:sp>
        <p:nvSpPr>
          <p:cNvPr id="5" name="Rectangle à coins arrondis 4"/>
          <p:cNvSpPr/>
          <p:nvPr/>
        </p:nvSpPr>
        <p:spPr>
          <a:xfrm>
            <a:off x="1111623" y="2048907"/>
            <a:ext cx="9386047" cy="226728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lnSpc>
                <a:spcPct val="250000"/>
              </a:lnSpc>
              <a:buFont typeface="Arial" panose="020B0604020202020204" pitchFamily="34" charset="0"/>
              <a:buChar char="•"/>
            </a:pPr>
            <a:r>
              <a:rPr lang="fr-FR" b="0" i="0" u="none" strike="noStrike" baseline="0" dirty="0" smtClean="0">
                <a:solidFill>
                  <a:srgbClr val="000000"/>
                </a:solidFill>
                <a:latin typeface="Arial" panose="020B0604020202020204" pitchFamily="34" charset="0"/>
                <a:cs typeface="Arial" panose="020B0604020202020204" pitchFamily="34" charset="0"/>
              </a:rPr>
              <a:t>Contrôle de débris des huiles;</a:t>
            </a:r>
          </a:p>
          <a:p>
            <a:pPr>
              <a:lnSpc>
                <a:spcPct val="250000"/>
              </a:lnSpc>
            </a:pPr>
            <a:r>
              <a:rPr lang="fr-FR" b="0" i="0" u="none" strike="noStrike" baseline="0" dirty="0" smtClean="0">
                <a:solidFill>
                  <a:srgbClr val="000000"/>
                </a:solidFill>
                <a:latin typeface="Arial" panose="020B0604020202020204" pitchFamily="34" charset="0"/>
                <a:cs typeface="Arial" panose="020B0604020202020204" pitchFamily="34" charset="0"/>
              </a:rPr>
              <a:t>La limitation fondamentale du contrôle de débris des huiles est qu’il y a des matériaux qui</a:t>
            </a:r>
            <a:r>
              <a:rPr lang="fr-FR" b="0" i="0" u="none" strike="noStrike" dirty="0" smtClean="0">
                <a:solidFill>
                  <a:srgbClr val="000000"/>
                </a:solidFill>
                <a:latin typeface="Arial" panose="020B0604020202020204" pitchFamily="34" charset="0"/>
                <a:cs typeface="Arial" panose="020B0604020202020204" pitchFamily="34" charset="0"/>
              </a:rPr>
              <a:t> </a:t>
            </a:r>
            <a:r>
              <a:rPr lang="fr-FR" b="0" i="0" u="none" strike="noStrike" baseline="0" dirty="0" smtClean="0">
                <a:solidFill>
                  <a:srgbClr val="000000"/>
                </a:solidFill>
                <a:latin typeface="Arial" panose="020B0604020202020204" pitchFamily="34" charset="0"/>
                <a:cs typeface="Arial" panose="020B0604020202020204" pitchFamily="34" charset="0"/>
              </a:rPr>
              <a:t>n’engendrent pas de débris. Sans débris, aucune détection n’est mise en place. </a:t>
            </a:r>
          </a:p>
        </p:txBody>
      </p:sp>
    </p:spTree>
    <p:extLst>
      <p:ext uri="{BB962C8B-B14F-4D97-AF65-F5344CB8AC3E}">
        <p14:creationId xmlns:p14="http://schemas.microsoft.com/office/powerpoint/2010/main" val="2684447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Techniques d’analyse </a:t>
            </a:r>
            <a:endParaRPr lang="fr-FR" sz="2000" dirty="0">
              <a:latin typeface="Arial" panose="020B0604020202020204" pitchFamily="34" charset="0"/>
              <a:cs typeface="Arial" panose="020B0604020202020204" pitchFamily="34" charset="0"/>
            </a:endParaRPr>
          </a:p>
        </p:txBody>
      </p:sp>
      <p:sp>
        <p:nvSpPr>
          <p:cNvPr id="2" name="Rectangle 1"/>
          <p:cNvSpPr/>
          <p:nvPr/>
        </p:nvSpPr>
        <p:spPr>
          <a:xfrm>
            <a:off x="1111623" y="1315214"/>
            <a:ext cx="9386047" cy="369332"/>
          </a:xfrm>
          <a:prstGeom prst="rect">
            <a:avLst/>
          </a:prstGeom>
        </p:spPr>
        <p:txBody>
          <a:bodyPr wrap="square">
            <a:spAutoFit/>
          </a:bodyPr>
          <a:lstStyle/>
          <a:p>
            <a:r>
              <a:rPr lang="fr-FR" b="0" i="0" u="none" strike="noStrike" baseline="0" dirty="0" smtClean="0">
                <a:solidFill>
                  <a:srgbClr val="000000"/>
                </a:solidFill>
                <a:latin typeface="Times New Roman" panose="02020603050405020304" pitchFamily="18" charset="0"/>
              </a:rPr>
              <a:t>Les techniques les plus célèbres pour la prévention des systèmes tournants se résument au </a:t>
            </a:r>
          </a:p>
        </p:txBody>
      </p:sp>
      <p:sp>
        <p:nvSpPr>
          <p:cNvPr id="5" name="Rectangle à coins arrondis 4"/>
          <p:cNvSpPr/>
          <p:nvPr/>
        </p:nvSpPr>
        <p:spPr>
          <a:xfrm>
            <a:off x="1111623" y="2048907"/>
            <a:ext cx="9386047" cy="150112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lnSpc>
                <a:spcPct val="250000"/>
              </a:lnSpc>
              <a:buFont typeface="Arial" panose="020B0604020202020204" pitchFamily="34" charset="0"/>
              <a:buChar char="•"/>
            </a:pPr>
            <a:r>
              <a:rPr lang="fr-FR" b="0" i="0" u="none" strike="noStrike" baseline="0" dirty="0" smtClean="0">
                <a:solidFill>
                  <a:srgbClr val="000000"/>
                </a:solidFill>
                <a:latin typeface="Arial" panose="020B0604020202020204" pitchFamily="34" charset="0"/>
                <a:cs typeface="Arial" panose="020B0604020202020204" pitchFamily="34" charset="0"/>
              </a:rPr>
              <a:t>Analyse acoustique;</a:t>
            </a:r>
            <a:endParaRPr lang="fr-FR" dirty="0">
              <a:solidFill>
                <a:srgbClr val="000000"/>
              </a:solidFill>
              <a:latin typeface="Arial" panose="020B0604020202020204" pitchFamily="34" charset="0"/>
              <a:cs typeface="Arial" panose="020B0604020202020204" pitchFamily="34" charset="0"/>
            </a:endParaRPr>
          </a:p>
          <a:p>
            <a:pPr>
              <a:lnSpc>
                <a:spcPct val="250000"/>
              </a:lnSpc>
            </a:pPr>
            <a:r>
              <a:rPr lang="fr-FR" b="0" i="0" u="none" strike="noStrike" baseline="0" dirty="0" smtClean="0">
                <a:solidFill>
                  <a:srgbClr val="000000"/>
                </a:solidFill>
                <a:latin typeface="Arial" panose="020B0604020202020204" pitchFamily="34" charset="0"/>
                <a:cs typeface="Arial" panose="020B0604020202020204" pitchFamily="34" charset="0"/>
              </a:rPr>
              <a:t>L’analyse acoustique sert à la détection de bruits dans les fréquences audibles. </a:t>
            </a:r>
          </a:p>
        </p:txBody>
      </p:sp>
    </p:spTree>
    <p:extLst>
      <p:ext uri="{BB962C8B-B14F-4D97-AF65-F5344CB8AC3E}">
        <p14:creationId xmlns:p14="http://schemas.microsoft.com/office/powerpoint/2010/main" val="2847897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Techniques d’analyse </a:t>
            </a:r>
            <a:endParaRPr lang="fr-FR" sz="2000" dirty="0">
              <a:latin typeface="Arial" panose="020B0604020202020204" pitchFamily="34" charset="0"/>
              <a:cs typeface="Arial" panose="020B0604020202020204" pitchFamily="34" charset="0"/>
            </a:endParaRPr>
          </a:p>
        </p:txBody>
      </p:sp>
      <p:sp>
        <p:nvSpPr>
          <p:cNvPr id="2" name="Rectangle 1"/>
          <p:cNvSpPr/>
          <p:nvPr/>
        </p:nvSpPr>
        <p:spPr>
          <a:xfrm>
            <a:off x="1111623" y="1315214"/>
            <a:ext cx="9386047" cy="369332"/>
          </a:xfrm>
          <a:prstGeom prst="rect">
            <a:avLst/>
          </a:prstGeom>
        </p:spPr>
        <p:txBody>
          <a:bodyPr wrap="square">
            <a:spAutoFit/>
          </a:bodyPr>
          <a:lstStyle/>
          <a:p>
            <a:r>
              <a:rPr lang="fr-FR" b="0" i="0" u="none" strike="noStrike" baseline="0" dirty="0" smtClean="0">
                <a:solidFill>
                  <a:srgbClr val="000000"/>
                </a:solidFill>
                <a:latin typeface="Times New Roman" panose="02020603050405020304" pitchFamily="18" charset="0"/>
              </a:rPr>
              <a:t>Les techniques les plus célèbres pour la prévention des systèmes tournants se résument au </a:t>
            </a:r>
          </a:p>
        </p:txBody>
      </p:sp>
      <p:sp>
        <p:nvSpPr>
          <p:cNvPr id="5" name="Rectangle à coins arrondis 4"/>
          <p:cNvSpPr/>
          <p:nvPr/>
        </p:nvSpPr>
        <p:spPr>
          <a:xfrm>
            <a:off x="1111623" y="2048907"/>
            <a:ext cx="9386047" cy="3033455"/>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lnSpc>
                <a:spcPct val="250000"/>
              </a:lnSpc>
              <a:buFont typeface="Arial" panose="020B0604020202020204" pitchFamily="34" charset="0"/>
              <a:buChar char="•"/>
            </a:pPr>
            <a:r>
              <a:rPr lang="fr-FR" b="0" i="0" u="none" strike="noStrike" baseline="0" dirty="0" smtClean="0">
                <a:solidFill>
                  <a:srgbClr val="000000"/>
                </a:solidFill>
                <a:latin typeface="Arial" panose="020B0604020202020204" pitchFamily="34" charset="0"/>
                <a:cs typeface="Arial" panose="020B0604020202020204" pitchFamily="34" charset="0"/>
              </a:rPr>
              <a:t>Contrôle du signal vibratoire (l’analyse vibratoire).</a:t>
            </a:r>
            <a:endParaRPr lang="fr-FR" dirty="0">
              <a:solidFill>
                <a:srgbClr val="000000"/>
              </a:solidFill>
              <a:latin typeface="Arial" panose="020B0604020202020204" pitchFamily="34" charset="0"/>
              <a:cs typeface="Arial" panose="020B0604020202020204" pitchFamily="34" charset="0"/>
            </a:endParaRPr>
          </a:p>
          <a:p>
            <a:pPr>
              <a:lnSpc>
                <a:spcPct val="250000"/>
              </a:lnSpc>
            </a:pPr>
            <a:r>
              <a:rPr lang="fr-FR" b="0" i="0" u="none" strike="noStrike" baseline="0" dirty="0" smtClean="0">
                <a:solidFill>
                  <a:srgbClr val="000000"/>
                </a:solidFill>
                <a:latin typeface="Arial" panose="020B0604020202020204" pitchFamily="34" charset="0"/>
                <a:cs typeface="Arial" panose="020B0604020202020204" pitchFamily="34" charset="0"/>
              </a:rPr>
              <a:t>L’analyse vibratoire offre la plus large couverture des techniques de détection. Il est admis pratiquement que tout changement dans les conditions mécaniques va causer un changement dans la signature vibratoire produite par la machine tournante.  </a:t>
            </a:r>
          </a:p>
        </p:txBody>
      </p:sp>
    </p:spTree>
    <p:extLst>
      <p:ext uri="{BB962C8B-B14F-4D97-AF65-F5344CB8AC3E}">
        <p14:creationId xmlns:p14="http://schemas.microsoft.com/office/powerpoint/2010/main" val="29711882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Techniques d’analyse </a:t>
            </a:r>
            <a:endParaRPr lang="fr-FR" sz="2000" dirty="0">
              <a:latin typeface="Arial" panose="020B0604020202020204" pitchFamily="34" charset="0"/>
              <a:cs typeface="Arial" panose="020B0604020202020204" pitchFamily="34" charset="0"/>
            </a:endParaRPr>
          </a:p>
        </p:txBody>
      </p:sp>
      <p:sp>
        <p:nvSpPr>
          <p:cNvPr id="7" name="Rectangle 6"/>
          <p:cNvSpPr/>
          <p:nvPr/>
        </p:nvSpPr>
        <p:spPr>
          <a:xfrm>
            <a:off x="1255059" y="1173697"/>
            <a:ext cx="9386047" cy="4524315"/>
          </a:xfrm>
          <a:prstGeom prst="rect">
            <a:avLst/>
          </a:prstGeom>
        </p:spPr>
        <p:txBody>
          <a:bodyPr wrap="square">
            <a:spAutoFit/>
          </a:bodyPr>
          <a:lstStyle/>
          <a:p>
            <a:pPr marL="342900" lvl="0" indent="-342900" algn="just">
              <a:spcAft>
                <a:spcPts val="0"/>
              </a:spcAft>
              <a:tabLst>
                <a:tab pos="457200" algn="l"/>
              </a:tabLst>
            </a:pPr>
            <a:r>
              <a:rPr lang="fr-FR" b="1" dirty="0" smtClean="0">
                <a:solidFill>
                  <a:srgbClr val="0D0D0D"/>
                </a:solidFill>
                <a:effectLst/>
                <a:latin typeface="Segoe UI" panose="020B0502040204020203" pitchFamily="34" charset="0"/>
                <a:ea typeface="Times New Roman" panose="02020603050405020304" pitchFamily="18" charset="0"/>
              </a:rPr>
              <a:t>Analyseurs de spectre électrique</a:t>
            </a:r>
            <a:r>
              <a:rPr lang="fr-FR" dirty="0" smtClean="0">
                <a:solidFill>
                  <a:srgbClr val="0D0D0D"/>
                </a:solidFill>
                <a:effectLst/>
                <a:latin typeface="Segoe UI" panose="020B0502040204020203" pitchFamily="34" charset="0"/>
                <a:ea typeface="Times New Roman" panose="02020603050405020304" pitchFamily="18" charset="0"/>
              </a:rPr>
              <a:t> : Ces appareils analysent les signaux électriques pour détecter les problèmes électriques tels que les déséquilibres de phase, les surcharges ou les défauts d'enroulement.</a:t>
            </a:r>
            <a:endParaRPr lang="en-US" dirty="0" smtClean="0">
              <a:effectLst/>
              <a:latin typeface="Times New Roman" panose="02020603050405020304" pitchFamily="18" charset="0"/>
              <a:ea typeface="Times New Roman" panose="02020603050405020304" pitchFamily="18" charset="0"/>
            </a:endParaRPr>
          </a:p>
          <a:p>
            <a:pPr marL="342900" lvl="0" indent="-342900" algn="just">
              <a:spcAft>
                <a:spcPts val="0"/>
              </a:spcAft>
              <a:tabLst>
                <a:tab pos="457200" algn="l"/>
              </a:tabLst>
            </a:pPr>
            <a:r>
              <a:rPr lang="fr-FR" b="1" dirty="0" smtClean="0">
                <a:solidFill>
                  <a:srgbClr val="0D0D0D"/>
                </a:solidFill>
                <a:effectLst/>
                <a:latin typeface="Segoe UI" panose="020B0502040204020203" pitchFamily="34" charset="0"/>
                <a:ea typeface="Times New Roman" panose="02020603050405020304" pitchFamily="18" charset="0"/>
              </a:rPr>
              <a:t>Systèmes de surveillance en ligne</a:t>
            </a:r>
            <a:r>
              <a:rPr lang="fr-FR" dirty="0" smtClean="0">
                <a:solidFill>
                  <a:srgbClr val="0D0D0D"/>
                </a:solidFill>
                <a:effectLst/>
                <a:latin typeface="Segoe UI" panose="020B0502040204020203" pitchFamily="34" charset="0"/>
                <a:ea typeface="Times New Roman" panose="02020603050405020304" pitchFamily="18" charset="0"/>
              </a:rPr>
              <a:t> : Ces systèmes collectent en continu des données de fonctionnement à partir de capteurs et les transmettent à un système centralisé pour une analyse en temps réel.</a:t>
            </a:r>
            <a:endParaRPr lang="en-US" dirty="0" smtClean="0">
              <a:effectLst/>
              <a:latin typeface="Times New Roman" panose="02020603050405020304" pitchFamily="18" charset="0"/>
              <a:ea typeface="Times New Roman" panose="02020603050405020304" pitchFamily="18" charset="0"/>
            </a:endParaRPr>
          </a:p>
          <a:p>
            <a:pPr marL="342900" lvl="0" indent="-342900" algn="just">
              <a:spcAft>
                <a:spcPts val="0"/>
              </a:spcAft>
              <a:tabLst>
                <a:tab pos="457200" algn="l"/>
              </a:tabLst>
            </a:pPr>
            <a:r>
              <a:rPr lang="fr-FR" b="1" dirty="0" smtClean="0">
                <a:solidFill>
                  <a:srgbClr val="0D0D0D"/>
                </a:solidFill>
                <a:effectLst/>
                <a:latin typeface="Segoe UI" panose="020B0502040204020203" pitchFamily="34" charset="0"/>
                <a:ea typeface="Times New Roman" panose="02020603050405020304" pitchFamily="18" charset="0"/>
              </a:rPr>
              <a:t>Analyse d'huile en laboratoire</a:t>
            </a:r>
            <a:r>
              <a:rPr lang="fr-FR" dirty="0" smtClean="0">
                <a:solidFill>
                  <a:srgbClr val="0D0D0D"/>
                </a:solidFill>
                <a:effectLst/>
                <a:latin typeface="Segoe UI" panose="020B0502040204020203" pitchFamily="34" charset="0"/>
                <a:ea typeface="Times New Roman" panose="02020603050405020304" pitchFamily="18" charset="0"/>
              </a:rPr>
              <a:t> : L'analyse chimique et physique des huiles de lubrification permet de détecter les contaminants, les signes d'usure des composants et les changements dans les propriétés du lubrifiant.</a:t>
            </a:r>
            <a:endParaRPr lang="en-US" dirty="0" smtClean="0">
              <a:effectLst/>
              <a:latin typeface="Times New Roman" panose="02020603050405020304" pitchFamily="18" charset="0"/>
              <a:ea typeface="Times New Roman" panose="02020603050405020304" pitchFamily="18" charset="0"/>
            </a:endParaRPr>
          </a:p>
          <a:p>
            <a:pPr marL="342900" lvl="0" indent="-342900" algn="just">
              <a:spcAft>
                <a:spcPts val="0"/>
              </a:spcAft>
              <a:tabLst>
                <a:tab pos="457200" algn="l"/>
              </a:tabLst>
            </a:pPr>
            <a:r>
              <a:rPr lang="fr-FR" b="1" dirty="0" smtClean="0">
                <a:solidFill>
                  <a:srgbClr val="0D0D0D"/>
                </a:solidFill>
                <a:effectLst/>
                <a:latin typeface="Segoe UI" panose="020B0502040204020203" pitchFamily="34" charset="0"/>
                <a:ea typeface="Times New Roman" panose="02020603050405020304" pitchFamily="18" charset="0"/>
              </a:rPr>
              <a:t>Logiciels d'analyse de données</a:t>
            </a:r>
            <a:r>
              <a:rPr lang="fr-FR" dirty="0" smtClean="0">
                <a:solidFill>
                  <a:srgbClr val="0D0D0D"/>
                </a:solidFill>
                <a:effectLst/>
                <a:latin typeface="Segoe UI" panose="020B0502040204020203" pitchFamily="34" charset="0"/>
                <a:ea typeface="Times New Roman" panose="02020603050405020304" pitchFamily="18" charset="0"/>
              </a:rPr>
              <a:t> : Ces logiciels sont utilisés pour traiter et analyser les données recueillies à partir des différents capteurs et systèmes de surveillance, en identifiant les tendances, en générant des alertes et en fournissant des recommandations de maintenance.</a:t>
            </a:r>
            <a:endParaRPr lang="en-US" dirty="0" smtClean="0">
              <a:effectLst/>
              <a:latin typeface="Times New Roman" panose="02020603050405020304" pitchFamily="18" charset="0"/>
              <a:ea typeface="Times New Roman" panose="02020603050405020304" pitchFamily="18" charset="0"/>
            </a:endParaRPr>
          </a:p>
          <a:p>
            <a:pPr marL="342900" lvl="0" indent="-342900" algn="just">
              <a:spcAft>
                <a:spcPts val="0"/>
              </a:spcAft>
              <a:tabLst>
                <a:tab pos="457200" algn="l"/>
              </a:tabLst>
            </a:pPr>
            <a:r>
              <a:rPr lang="fr-FR" b="1" dirty="0" smtClean="0">
                <a:solidFill>
                  <a:srgbClr val="0D0D0D"/>
                </a:solidFill>
                <a:effectLst/>
                <a:latin typeface="Segoe UI" panose="020B0502040204020203" pitchFamily="34" charset="0"/>
                <a:ea typeface="Times New Roman" panose="02020603050405020304" pitchFamily="18" charset="0"/>
              </a:rPr>
              <a:t>Technologies de télésurveillance</a:t>
            </a:r>
            <a:r>
              <a:rPr lang="fr-FR" dirty="0" smtClean="0">
                <a:solidFill>
                  <a:srgbClr val="0D0D0D"/>
                </a:solidFill>
                <a:effectLst/>
                <a:latin typeface="Segoe UI" panose="020B0502040204020203" pitchFamily="34" charset="0"/>
                <a:ea typeface="Times New Roman" panose="02020603050405020304" pitchFamily="18" charset="0"/>
              </a:rPr>
              <a:t> : Ces technologies permettent de surveiller à distance les machines tournantes à partir de centres de contrôle centralisés, facilitant la surveillance continue et la prise de décision rapide.</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72892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a:t>
            </a:r>
            <a:endParaRPr lang="fr-FR" sz="2000" dirty="0">
              <a:latin typeface="Arial" panose="020B0604020202020204" pitchFamily="34" charset="0"/>
              <a:cs typeface="Arial" panose="020B0604020202020204" pitchFamily="34" charset="0"/>
            </a:endParaRPr>
          </a:p>
        </p:txBody>
      </p:sp>
      <p:sp>
        <p:nvSpPr>
          <p:cNvPr id="5" name="ZoneTexte 4"/>
          <p:cNvSpPr txBox="1"/>
          <p:nvPr/>
        </p:nvSpPr>
        <p:spPr>
          <a:xfrm>
            <a:off x="1252820" y="2884488"/>
            <a:ext cx="1571062"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Balourd</a:t>
            </a:r>
            <a:endParaRPr lang="en-US" sz="2400" dirty="0">
              <a:latin typeface="Arial" panose="020B0604020202020204" pitchFamily="34" charset="0"/>
              <a:cs typeface="Arial" panose="020B0604020202020204" pitchFamily="34" charset="0"/>
            </a:endParaRPr>
          </a:p>
        </p:txBody>
      </p:sp>
      <p:sp>
        <p:nvSpPr>
          <p:cNvPr id="6" name="ZoneTexte 5"/>
          <p:cNvSpPr txBox="1"/>
          <p:nvPr/>
        </p:nvSpPr>
        <p:spPr>
          <a:xfrm>
            <a:off x="4616822" y="1899157"/>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Roulement</a:t>
            </a:r>
            <a:endParaRPr lang="en-US" sz="2400" dirty="0">
              <a:latin typeface="Arial" panose="020B0604020202020204" pitchFamily="34" charset="0"/>
              <a:cs typeface="Arial" panose="020B0604020202020204" pitchFamily="34" charset="0"/>
            </a:endParaRPr>
          </a:p>
        </p:txBody>
      </p:sp>
      <p:sp>
        <p:nvSpPr>
          <p:cNvPr id="7" name="ZoneTexte 6"/>
          <p:cNvSpPr txBox="1"/>
          <p:nvPr/>
        </p:nvSpPr>
        <p:spPr>
          <a:xfrm>
            <a:off x="4616822" y="2884490"/>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Engrenage</a:t>
            </a:r>
            <a:endParaRPr lang="en-US" sz="2400" dirty="0">
              <a:latin typeface="Arial" panose="020B0604020202020204" pitchFamily="34" charset="0"/>
              <a:cs typeface="Arial" panose="020B0604020202020204" pitchFamily="34" charset="0"/>
            </a:endParaRPr>
          </a:p>
        </p:txBody>
      </p:sp>
      <p:sp>
        <p:nvSpPr>
          <p:cNvPr id="8" name="ZoneTexte 7"/>
          <p:cNvSpPr txBox="1"/>
          <p:nvPr/>
        </p:nvSpPr>
        <p:spPr>
          <a:xfrm>
            <a:off x="4690221" y="3990062"/>
            <a:ext cx="1684245"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Courroies</a:t>
            </a:r>
            <a:endParaRPr lang="en-US" sz="2400" dirty="0">
              <a:latin typeface="Arial" panose="020B0604020202020204" pitchFamily="34" charset="0"/>
              <a:cs typeface="Arial" panose="020B0604020202020204" pitchFamily="34" charset="0"/>
            </a:endParaRPr>
          </a:p>
        </p:txBody>
      </p:sp>
      <p:sp>
        <p:nvSpPr>
          <p:cNvPr id="10" name="ZoneTexte 9"/>
          <p:cNvSpPr txBox="1"/>
          <p:nvPr/>
        </p:nvSpPr>
        <p:spPr>
          <a:xfrm>
            <a:off x="8356227" y="1899157"/>
            <a:ext cx="1797426"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Alignement</a:t>
            </a:r>
            <a:endParaRPr lang="en-US" sz="2400" dirty="0">
              <a:latin typeface="Arial" panose="020B0604020202020204" pitchFamily="34" charset="0"/>
              <a:cs typeface="Arial" panose="020B0604020202020204" pitchFamily="34" charset="0"/>
            </a:endParaRPr>
          </a:p>
        </p:txBody>
      </p:sp>
      <p:sp>
        <p:nvSpPr>
          <p:cNvPr id="11" name="ZoneTexte 10"/>
          <p:cNvSpPr txBox="1"/>
          <p:nvPr/>
        </p:nvSpPr>
        <p:spPr>
          <a:xfrm>
            <a:off x="8125387" y="2884489"/>
            <a:ext cx="2259105"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Accouplement </a:t>
            </a:r>
            <a:endParaRPr lang="en-US" sz="2400" dirty="0">
              <a:latin typeface="Arial" panose="020B0604020202020204" pitchFamily="34" charset="0"/>
              <a:cs typeface="Arial" panose="020B0604020202020204" pitchFamily="34" charset="0"/>
            </a:endParaRPr>
          </a:p>
        </p:txBody>
      </p:sp>
      <p:sp>
        <p:nvSpPr>
          <p:cNvPr id="12" name="ZoneTexte 11"/>
          <p:cNvSpPr txBox="1"/>
          <p:nvPr/>
        </p:nvSpPr>
        <p:spPr>
          <a:xfrm>
            <a:off x="8240806" y="3990063"/>
            <a:ext cx="2028266"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Desserrage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5237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11623" y="537007"/>
            <a:ext cx="9386047" cy="54986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sz="2000" b="1" dirty="0" smtClean="0">
                <a:latin typeface="Arial" panose="020B0604020202020204" pitchFamily="34" charset="0"/>
                <a:cs typeface="Arial" panose="020B0604020202020204" pitchFamily="34" charset="0"/>
              </a:rPr>
              <a:t>Défauts</a:t>
            </a:r>
            <a:endParaRPr lang="fr-FR" sz="2000" dirty="0">
              <a:latin typeface="Arial" panose="020B0604020202020204" pitchFamily="34" charset="0"/>
              <a:cs typeface="Arial" panose="020B0604020202020204" pitchFamily="34" charset="0"/>
            </a:endParaRPr>
          </a:p>
        </p:txBody>
      </p:sp>
      <p:sp>
        <p:nvSpPr>
          <p:cNvPr id="5" name="ZoneTexte 4"/>
          <p:cNvSpPr txBox="1"/>
          <p:nvPr/>
        </p:nvSpPr>
        <p:spPr>
          <a:xfrm>
            <a:off x="1252820" y="2884488"/>
            <a:ext cx="1571062"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Balourd</a:t>
            </a:r>
            <a:endParaRPr lang="en-US" sz="2400" dirty="0">
              <a:latin typeface="Arial" panose="020B0604020202020204" pitchFamily="34" charset="0"/>
              <a:cs typeface="Arial" panose="020B0604020202020204" pitchFamily="34" charset="0"/>
            </a:endParaRPr>
          </a:p>
        </p:txBody>
      </p:sp>
      <p:sp>
        <p:nvSpPr>
          <p:cNvPr id="6" name="ZoneTexte 5"/>
          <p:cNvSpPr txBox="1"/>
          <p:nvPr/>
        </p:nvSpPr>
        <p:spPr>
          <a:xfrm>
            <a:off x="4616822" y="1899157"/>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Mécanique</a:t>
            </a:r>
            <a:endParaRPr lang="en-US" sz="2400" dirty="0">
              <a:latin typeface="Arial" panose="020B0604020202020204" pitchFamily="34" charset="0"/>
              <a:cs typeface="Arial" panose="020B0604020202020204" pitchFamily="34" charset="0"/>
            </a:endParaRPr>
          </a:p>
        </p:txBody>
      </p:sp>
      <p:sp>
        <p:nvSpPr>
          <p:cNvPr id="7" name="ZoneTexte 6"/>
          <p:cNvSpPr txBox="1"/>
          <p:nvPr/>
        </p:nvSpPr>
        <p:spPr>
          <a:xfrm>
            <a:off x="4616822" y="2884490"/>
            <a:ext cx="1831044"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Thermique</a:t>
            </a:r>
            <a:endParaRPr lang="en-US" sz="2400" dirty="0">
              <a:latin typeface="Arial" panose="020B0604020202020204" pitchFamily="34" charset="0"/>
              <a:cs typeface="Arial" panose="020B0604020202020204" pitchFamily="34" charset="0"/>
            </a:endParaRPr>
          </a:p>
        </p:txBody>
      </p:sp>
      <p:sp>
        <p:nvSpPr>
          <p:cNvPr id="8" name="ZoneTexte 7"/>
          <p:cNvSpPr txBox="1"/>
          <p:nvPr/>
        </p:nvSpPr>
        <p:spPr>
          <a:xfrm>
            <a:off x="4690221" y="3990062"/>
            <a:ext cx="1684245" cy="510778"/>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400" dirty="0" smtClean="0">
                <a:latin typeface="Arial" panose="020B0604020202020204" pitchFamily="34" charset="0"/>
                <a:cs typeface="Arial" panose="020B0604020202020204" pitchFamily="34" charset="0"/>
              </a:rPr>
              <a:t>évolutif</a:t>
            </a:r>
            <a:endParaRPr lang="en-US" sz="2400" dirty="0">
              <a:latin typeface="Arial" panose="020B0604020202020204" pitchFamily="34" charset="0"/>
              <a:cs typeface="Arial" panose="020B0604020202020204" pitchFamily="34" charset="0"/>
            </a:endParaRPr>
          </a:p>
        </p:txBody>
      </p:sp>
      <p:pic>
        <p:nvPicPr>
          <p:cNvPr id="1026" name="Picture 2" descr="Aucune description de photo disponible."/>
          <p:cNvPicPr>
            <a:picLocks noChangeAspect="1" noChangeArrowheads="1"/>
          </p:cNvPicPr>
          <p:nvPr/>
        </p:nvPicPr>
        <p:blipFill rotWithShape="1">
          <a:blip r:embed="rId2">
            <a:extLst>
              <a:ext uri="{28A0092B-C50C-407E-A947-70E740481C1C}">
                <a14:useLocalDpi xmlns:a14="http://schemas.microsoft.com/office/drawing/2010/main" val="0"/>
              </a:ext>
            </a:extLst>
          </a:blip>
          <a:srcRect l="47342"/>
          <a:stretch/>
        </p:blipFill>
        <p:spPr bwMode="auto">
          <a:xfrm>
            <a:off x="7393859" y="1639689"/>
            <a:ext cx="3009388" cy="3000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4209719"/>
      </p:ext>
    </p:extLst>
  </p:cSld>
  <p:clrMapOvr>
    <a:masterClrMapping/>
  </p:clrMapOvr>
</p:sld>
</file>

<file path=ppt/theme/theme1.xml><?xml version="1.0" encoding="utf-8"?>
<a:theme xmlns:a="http://schemas.openxmlformats.org/drawingml/2006/main" name="Crop">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Cadrage</Template>
  <TotalTime>143</TotalTime>
  <Words>585</Words>
  <Application>Microsoft Office PowerPoint</Application>
  <PresentationFormat>Grand écran</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Franklin Gothic Book</vt:lpstr>
      <vt:lpstr>Segoe UI</vt:lpstr>
      <vt:lpstr>Times New Roman</vt:lpstr>
      <vt:lpstr>Crop</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mohamed cherif kihal</dc:creator>
  <cp:lastModifiedBy>mohamed cherif kihal</cp:lastModifiedBy>
  <cp:revision>14</cp:revision>
  <dcterms:created xsi:type="dcterms:W3CDTF">2024-03-18T19:34:23Z</dcterms:created>
  <dcterms:modified xsi:type="dcterms:W3CDTF">2024-03-18T22:44:15Z</dcterms:modified>
</cp:coreProperties>
</file>