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04" r:id="rId2"/>
    <p:sldId id="330" r:id="rId3"/>
    <p:sldId id="305" r:id="rId4"/>
    <p:sldId id="306" r:id="rId5"/>
    <p:sldId id="307" r:id="rId6"/>
    <p:sldId id="308" r:id="rId7"/>
    <p:sldId id="309" r:id="rId8"/>
    <p:sldId id="310" r:id="rId9"/>
    <p:sldId id="311" r:id="rId10"/>
    <p:sldId id="312" r:id="rId11"/>
    <p:sldId id="326" r:id="rId12"/>
    <p:sldId id="327" r:id="rId13"/>
    <p:sldId id="328" r:id="rId14"/>
    <p:sldId id="331" r:id="rId15"/>
    <p:sldId id="314" r:id="rId16"/>
    <p:sldId id="315" r:id="rId17"/>
    <p:sldId id="316" r:id="rId18"/>
    <p:sldId id="317" r:id="rId19"/>
    <p:sldId id="318" r:id="rId20"/>
    <p:sldId id="256" r:id="rId21"/>
    <p:sldId id="257" r:id="rId22"/>
    <p:sldId id="258" r:id="rId23"/>
    <p:sldId id="259" r:id="rId24"/>
    <p:sldId id="260" r:id="rId25"/>
    <p:sldId id="261" r:id="rId26"/>
    <p:sldId id="262" r:id="rId27"/>
    <p:sldId id="263" r:id="rId28"/>
    <p:sldId id="265" r:id="rId29"/>
    <p:sldId id="266" r:id="rId30"/>
    <p:sldId id="267" r:id="rId31"/>
    <p:sldId id="268" r:id="rId32"/>
    <p:sldId id="274" r:id="rId33"/>
    <p:sldId id="270" r:id="rId34"/>
    <p:sldId id="271" r:id="rId35"/>
    <p:sldId id="272" r:id="rId36"/>
    <p:sldId id="294" r:id="rId37"/>
    <p:sldId id="273" r:id="rId38"/>
    <p:sldId id="275" r:id="rId39"/>
    <p:sldId id="276" r:id="rId40"/>
    <p:sldId id="277" r:id="rId41"/>
    <p:sldId id="278" r:id="rId42"/>
    <p:sldId id="279" r:id="rId43"/>
    <p:sldId id="280" r:id="rId44"/>
    <p:sldId id="281" r:id="rId45"/>
    <p:sldId id="282" r:id="rId46"/>
    <p:sldId id="283" r:id="rId47"/>
    <p:sldId id="284" r:id="rId48"/>
    <p:sldId id="285" r:id="rId49"/>
    <p:sldId id="287" r:id="rId50"/>
    <p:sldId id="286" r:id="rId51"/>
    <p:sldId id="289" r:id="rId52"/>
    <p:sldId id="290" r:id="rId53"/>
    <p:sldId id="295" r:id="rId54"/>
    <p:sldId id="291" r:id="rId55"/>
    <p:sldId id="292" r:id="rId56"/>
    <p:sldId id="293" r:id="rId57"/>
    <p:sldId id="296" r:id="rId58"/>
    <p:sldId id="297" r:id="rId59"/>
    <p:sldId id="299" r:id="rId60"/>
    <p:sldId id="302" r:id="rId61"/>
    <p:sldId id="300" r:id="rId62"/>
    <p:sldId id="301" r:id="rId63"/>
    <p:sldId id="329" r:id="rId6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70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301A8F-FFA5-4449-B885-BF5F45428BF3}" type="datetimeFigureOut">
              <a:rPr lang="fr-FR" smtClean="0"/>
              <a:pPr/>
              <a:t>18/04/2023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261CC-2D44-409E-9D91-E6A64AE35BD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E952C04-D4E7-4503-B78E-E3D7B1425964}" type="slidenum">
              <a:rPr lang="fr-FR" smtClean="0"/>
              <a:pPr/>
              <a:t>17</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66261CC-2D44-409E-9D91-E6A64AE35BDF}" type="slidenum">
              <a:rPr lang="fr-FR" smtClean="0"/>
              <a:pPr/>
              <a:t>53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66261CC-2D44-409E-9D91-E6A64AE35BDF}" type="slidenum">
              <a:rPr lang="fr-FR" smtClean="0"/>
              <a:pPr/>
              <a:t>58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18/04/2023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18/04/2023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18/04/2023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18/04/2023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18/04/2023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18/04/2023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18/04/2023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2246769"/>
          </a:xfrm>
          <a:prstGeom prst="rect">
            <a:avLst/>
          </a:prstGeom>
        </p:spPr>
        <p:txBody>
          <a:bodyPr wrap="square">
            <a:spAutoFit/>
          </a:bodyPr>
          <a:lstStyle/>
          <a:p>
            <a:pPr lvl="0" eaLnBrk="0" fontAlgn="base" hangingPunct="0">
              <a:spcBef>
                <a:spcPct val="0"/>
              </a:spcBef>
              <a:spcAft>
                <a:spcPct val="0"/>
              </a:spcAft>
            </a:pPr>
            <a:r>
              <a:rPr lang="fr-FR" altLang="zh-CN" sz="2800" b="1" dirty="0" smtClean="0">
                <a:latin typeface="Times New Roman" pitchFamily="18" charset="0"/>
                <a:ea typeface="Times New Roman" pitchFamily="18" charset="0"/>
                <a:cs typeface="Times New Roman" pitchFamily="18" charset="0"/>
              </a:rPr>
              <a:t>Réalisation du contrôle microbiologique (MI, Circuit, PF) </a:t>
            </a:r>
            <a:endParaRPr lang="fr-FR" altLang="zh-CN" sz="2800" b="1" dirty="0" smtClean="0">
              <a:latin typeface="Times New Roman" pitchFamily="18" charset="0"/>
              <a:cs typeface="Times New Roman" pitchFamily="18" charset="0"/>
            </a:endParaRPr>
          </a:p>
          <a:p>
            <a:pPr lvl="0" eaLnBrk="0" fontAlgn="base" hangingPunct="0">
              <a:spcBef>
                <a:spcPct val="0"/>
              </a:spcBef>
              <a:spcAft>
                <a:spcPct val="0"/>
              </a:spcAft>
            </a:pPr>
            <a:r>
              <a:rPr lang="fr-FR" altLang="zh-CN" sz="2800" b="1" dirty="0" smtClean="0">
                <a:latin typeface="Times New Roman" pitchFamily="18" charset="0"/>
                <a:ea typeface="Times New Roman" pitchFamily="18" charset="0"/>
                <a:cs typeface="Times New Roman" pitchFamily="18" charset="0"/>
              </a:rPr>
              <a:t>  </a:t>
            </a:r>
          </a:p>
          <a:p>
            <a:pPr lvl="1" eaLnBrk="0" fontAlgn="base" hangingPunct="0">
              <a:spcBef>
                <a:spcPct val="0"/>
              </a:spcBef>
              <a:spcAft>
                <a:spcPct val="0"/>
              </a:spcAft>
              <a:buFontTx/>
              <a:buChar char="•"/>
            </a:pPr>
            <a:r>
              <a:rPr lang="fr-FR" altLang="zh-CN" sz="2800" b="1" dirty="0" smtClean="0">
                <a:latin typeface="Times New Roman" pitchFamily="18" charset="0"/>
                <a:ea typeface="Times New Roman" pitchFamily="18" charset="0"/>
                <a:cs typeface="Times New Roman" pitchFamily="18" charset="0"/>
              </a:rPr>
              <a:t> Bio Industrie avec fermentation</a:t>
            </a:r>
            <a:endParaRPr lang="fr-FR" altLang="zh-CN" sz="2800" b="1" dirty="0" smtClean="0">
              <a:latin typeface="Times New Roman" pitchFamily="18" charset="0"/>
              <a:cs typeface="Times New Roman" pitchFamily="18" charset="0"/>
            </a:endParaRPr>
          </a:p>
          <a:p>
            <a:pPr lvl="0" eaLnBrk="0" fontAlgn="base" hangingPunct="0">
              <a:spcBef>
                <a:spcPct val="0"/>
              </a:spcBef>
              <a:spcAft>
                <a:spcPct val="0"/>
              </a:spcAft>
            </a:pPr>
            <a:endParaRPr lang="fr-FR" altLang="zh-CN" sz="2800" b="1" dirty="0" smtClean="0">
              <a:latin typeface="Times New Roman" pitchFamily="18" charset="0"/>
              <a:ea typeface="Times New Roman" pitchFamily="18" charset="0"/>
              <a:cs typeface="Times New Roman" pitchFamily="18" charset="0"/>
            </a:endParaRPr>
          </a:p>
          <a:p>
            <a:pPr lvl="1" eaLnBrk="0" fontAlgn="base" hangingPunct="0">
              <a:spcBef>
                <a:spcPct val="0"/>
              </a:spcBef>
              <a:spcAft>
                <a:spcPct val="0"/>
              </a:spcAft>
              <a:buFontTx/>
              <a:buChar char="•"/>
            </a:pPr>
            <a:r>
              <a:rPr lang="fr-FR" altLang="zh-CN" sz="2800" b="1" dirty="0" smtClean="0">
                <a:latin typeface="Times New Roman" pitchFamily="18" charset="0"/>
                <a:ea typeface="Times New Roman" pitchFamily="18" charset="0"/>
                <a:cs typeface="Times New Roman" pitchFamily="18" charset="0"/>
              </a:rPr>
              <a:t> Industrie sans fermentation</a:t>
            </a:r>
            <a:endParaRPr lang="fr-FR" altLang="zh-CN"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42480"/>
            <a:ext cx="9144000" cy="1015663"/>
          </a:xfrm>
          <a:prstGeom prst="rect">
            <a:avLst/>
          </a:prstGeom>
          <a:noFill/>
        </p:spPr>
        <p:txBody>
          <a:bodyPr wrap="square" rtlCol="0">
            <a:spAutoFit/>
          </a:bodyPr>
          <a:lstStyle/>
          <a:p>
            <a:r>
              <a:rPr lang="fr-FR" sz="2000" dirty="0" smtClean="0">
                <a:latin typeface="Times New Roman" pitchFamily="18" charset="0"/>
                <a:cs typeface="Times New Roman" pitchFamily="18" charset="0"/>
              </a:rPr>
              <a:t>La méthode de dénombrement par les plages de lyse consiste à placer une culture bactérienne sensible aux phages à titrer sur un milieu gélosé en présence de dilutions de la suspension </a:t>
            </a:r>
            <a:r>
              <a:rPr lang="fr-FR" sz="2000" dirty="0" err="1" smtClean="0">
                <a:latin typeface="Times New Roman" pitchFamily="18" charset="0"/>
                <a:cs typeface="Times New Roman" pitchFamily="18" charset="0"/>
              </a:rPr>
              <a:t>phagique</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6" name="ZoneTexte 5"/>
          <p:cNvSpPr txBox="1"/>
          <p:nvPr/>
        </p:nvSpPr>
        <p:spPr>
          <a:xfrm>
            <a:off x="0" y="-24"/>
            <a:ext cx="9144000" cy="461665"/>
          </a:xfrm>
          <a:prstGeom prst="rect">
            <a:avLst/>
          </a:prstGeom>
          <a:noFill/>
        </p:spPr>
        <p:txBody>
          <a:bodyPr wrap="square" rtlCol="0">
            <a:spAutoFit/>
          </a:bodyPr>
          <a:lstStyle/>
          <a:p>
            <a:pPr algn="ctr"/>
            <a:r>
              <a:rPr lang="fr-FR" sz="2400" b="1" dirty="0" smtClean="0">
                <a:latin typeface="Times New Roman" pitchFamily="18" charset="0"/>
                <a:cs typeface="Times New Roman" pitchFamily="18" charset="0"/>
              </a:rPr>
              <a:t>Technique de spots</a:t>
            </a:r>
            <a:endParaRPr lang="fr-FR" sz="2400" b="1" dirty="0">
              <a:latin typeface="Times New Roman" pitchFamily="18" charset="0"/>
              <a:cs typeface="Times New Roman" pitchFamily="18" charset="0"/>
            </a:endParaRPr>
          </a:p>
        </p:txBody>
      </p:sp>
      <p:pic>
        <p:nvPicPr>
          <p:cNvPr id="8" name="Picture 4"/>
          <p:cNvPicPr>
            <a:picLocks noChangeAspect="1" noChangeArrowheads="1"/>
          </p:cNvPicPr>
          <p:nvPr/>
        </p:nvPicPr>
        <p:blipFill>
          <a:blip r:embed="rId2" cstate="print"/>
          <a:srcRect t="11644" b="3681"/>
          <a:stretch>
            <a:fillRect/>
          </a:stretch>
        </p:blipFill>
        <p:spPr bwMode="auto">
          <a:xfrm>
            <a:off x="609280" y="3358813"/>
            <a:ext cx="7891810" cy="3089745"/>
          </a:xfrm>
          <a:prstGeom prst="rect">
            <a:avLst/>
          </a:prstGeom>
          <a:noFill/>
          <a:ln w="9525">
            <a:noFill/>
            <a:miter lim="800000"/>
            <a:headEnd/>
            <a:tailEnd/>
          </a:ln>
        </p:spPr>
      </p:pic>
      <p:sp>
        <p:nvSpPr>
          <p:cNvPr id="7" name="ZoneTexte 6"/>
          <p:cNvSpPr txBox="1"/>
          <p:nvPr/>
        </p:nvSpPr>
        <p:spPr>
          <a:xfrm>
            <a:off x="-36512" y="1438982"/>
            <a:ext cx="9180512" cy="1938992"/>
          </a:xfrm>
          <a:prstGeom prst="rect">
            <a:avLst/>
          </a:prstGeom>
          <a:noFill/>
        </p:spPr>
        <p:txBody>
          <a:bodyPr wrap="square" rtlCol="0">
            <a:spAutoFit/>
          </a:bodyPr>
          <a:lstStyle/>
          <a:p>
            <a:pPr>
              <a:buFont typeface="Wingdings" pitchFamily="2" charset="2"/>
              <a:buChar char="Ø"/>
            </a:pPr>
            <a:r>
              <a:rPr lang="fr-FR" sz="2000" dirty="0" smtClean="0">
                <a:latin typeface="Times New Roman" pitchFamily="18" charset="0"/>
                <a:cs typeface="Times New Roman" pitchFamily="18" charset="0"/>
              </a:rPr>
              <a:t>Mélanger 20µL de chaque dilution  </a:t>
            </a:r>
            <a:r>
              <a:rPr lang="fr-FR" sz="2000" dirty="0" err="1" smtClean="0">
                <a:latin typeface="Times New Roman" pitchFamily="18" charset="0"/>
                <a:cs typeface="Times New Roman" pitchFamily="18" charset="0"/>
              </a:rPr>
              <a:t>phagique</a:t>
            </a:r>
            <a:r>
              <a:rPr lang="fr-FR" sz="2000" dirty="0" smtClean="0">
                <a:latin typeface="Times New Roman" pitchFamily="18" charset="0"/>
                <a:cs typeface="Times New Roman" pitchFamily="18" charset="0"/>
              </a:rPr>
              <a:t> avec 200µL de la culture de ferment.</a:t>
            </a:r>
          </a:p>
          <a:p>
            <a:pPr>
              <a:buFont typeface="Wingdings" pitchFamily="2" charset="2"/>
              <a:buChar char="Ø"/>
            </a:pPr>
            <a:r>
              <a:rPr lang="fr-FR" sz="2000" dirty="0" smtClean="0">
                <a:latin typeface="Times New Roman" pitchFamily="18" charset="0"/>
                <a:cs typeface="Times New Roman" pitchFamily="18" charset="0"/>
              </a:rPr>
              <a:t> Homogénéiser par 2 rotation manuelles et laisser adsorber durant 10 minutes</a:t>
            </a:r>
          </a:p>
          <a:p>
            <a:pPr>
              <a:buFont typeface="Wingdings" pitchFamily="2" charset="2"/>
              <a:buChar char="Ø"/>
            </a:pPr>
            <a:r>
              <a:rPr lang="fr-FR" sz="2000" dirty="0" smtClean="0">
                <a:latin typeface="Times New Roman" pitchFamily="18" charset="0"/>
                <a:cs typeface="Times New Roman" pitchFamily="18" charset="0"/>
              </a:rPr>
              <a:t> Laisser adsorber sans Homogénéisation à 37°C pendant 15 minutes</a:t>
            </a:r>
          </a:p>
          <a:p>
            <a:pPr>
              <a:buFont typeface="Wingdings" pitchFamily="2" charset="2"/>
              <a:buChar char="Ø"/>
            </a:pPr>
            <a:r>
              <a:rPr lang="fr-FR" sz="2000" dirty="0" smtClean="0">
                <a:latin typeface="Times New Roman" pitchFamily="18" charset="0"/>
                <a:cs typeface="Times New Roman" pitchFamily="18" charset="0"/>
              </a:rPr>
              <a:t> Ajouter 4 ml du milieu Top agar à 47°C, et homogénéiser par 2 rotation manuelles </a:t>
            </a:r>
          </a:p>
          <a:p>
            <a:pPr>
              <a:buFont typeface="Wingdings" pitchFamily="2" charset="2"/>
              <a:buChar char="Ø"/>
            </a:pPr>
            <a:r>
              <a:rPr lang="fr-FR" sz="2000" dirty="0" smtClean="0">
                <a:latin typeface="Times New Roman" pitchFamily="18" charset="0"/>
                <a:cs typeface="Times New Roman" pitchFamily="18" charset="0"/>
              </a:rPr>
              <a:t>Verser rapidement dans le milieu spécifique du ferment  en boite de </a:t>
            </a:r>
            <a:r>
              <a:rPr lang="fr-FR" sz="2000" dirty="0" err="1" smtClean="0">
                <a:latin typeface="Times New Roman" pitchFamily="18" charset="0"/>
                <a:cs typeface="Times New Roman" pitchFamily="18" charset="0"/>
              </a:rPr>
              <a:t>Petri</a:t>
            </a:r>
            <a:r>
              <a:rPr lang="fr-FR" sz="2000" dirty="0" smtClean="0">
                <a:latin typeface="Times New Roman" pitchFamily="18" charset="0"/>
                <a:cs typeface="Times New Roman" pitchFamily="18" charset="0"/>
              </a:rPr>
              <a:t> et bien répartir à la surface de la gélose puis </a:t>
            </a:r>
            <a:r>
              <a:rPr lang="fr-FR" sz="2000" dirty="0" err="1" smtClean="0">
                <a:latin typeface="Times New Roman" pitchFamily="18" charset="0"/>
                <a:cs typeface="Times New Roman" pitchFamily="18" charset="0"/>
              </a:rPr>
              <a:t>aisser</a:t>
            </a:r>
            <a:r>
              <a:rPr lang="fr-FR" sz="2000" dirty="0" smtClean="0">
                <a:latin typeface="Times New Roman" pitchFamily="18" charset="0"/>
                <a:cs typeface="Times New Roman" pitchFamily="18" charset="0"/>
              </a:rPr>
              <a:t> solidifier et incuber en position retournée</a:t>
            </a:r>
          </a:p>
        </p:txBody>
      </p:sp>
      <p:sp>
        <p:nvSpPr>
          <p:cNvPr id="9" name="Rectangle 8"/>
          <p:cNvSpPr/>
          <p:nvPr/>
        </p:nvSpPr>
        <p:spPr>
          <a:xfrm>
            <a:off x="0" y="6429396"/>
            <a:ext cx="9144000" cy="400110"/>
          </a:xfrm>
          <a:prstGeom prst="rect">
            <a:avLst/>
          </a:prstGeom>
        </p:spPr>
        <p:txBody>
          <a:bodyPr wrap="square">
            <a:spAutoFit/>
          </a:bodyPr>
          <a:lstStyle/>
          <a:p>
            <a:pPr>
              <a:buFont typeface="Wingdings" pitchFamily="2" charset="2"/>
              <a:buChar char="Ø"/>
            </a:pPr>
            <a:r>
              <a:rPr lang="fr-FR" sz="2000" dirty="0" smtClean="0">
                <a:latin typeface="Times New Roman" pitchFamily="18" charset="0"/>
                <a:cs typeface="Times New Roman" pitchFamily="18" charset="0"/>
              </a:rPr>
              <a:t> Dénombrer les UFP entre 10 et 100 UFP</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4"/>
            <a:ext cx="9144000" cy="461665"/>
          </a:xfrm>
          <a:prstGeom prst="rect">
            <a:avLst/>
          </a:prstGeom>
          <a:noFill/>
        </p:spPr>
        <p:txBody>
          <a:bodyPr wrap="square" rtlCol="0">
            <a:spAutoFit/>
          </a:bodyPr>
          <a:lstStyle/>
          <a:p>
            <a:r>
              <a:rPr lang="fr-FR" sz="2400" b="1" dirty="0" smtClean="0">
                <a:latin typeface="Times New Roman" pitchFamily="18" charset="0"/>
                <a:cs typeface="Times New Roman" pitchFamily="18" charset="0"/>
              </a:rPr>
              <a:t>Contrôle au niveau de la chaine de fabrication</a:t>
            </a:r>
            <a:endParaRPr lang="fr-FR" sz="2400" b="1" dirty="0">
              <a:latin typeface="Times New Roman" pitchFamily="18" charset="0"/>
              <a:cs typeface="Times New Roman" pitchFamily="18" charset="0"/>
            </a:endParaRPr>
          </a:p>
        </p:txBody>
      </p:sp>
      <p:sp>
        <p:nvSpPr>
          <p:cNvPr id="4" name="ZoneTexte 3"/>
          <p:cNvSpPr txBox="1"/>
          <p:nvPr/>
        </p:nvSpPr>
        <p:spPr>
          <a:xfrm>
            <a:off x="0" y="539996"/>
            <a:ext cx="9144000" cy="430887"/>
          </a:xfrm>
          <a:prstGeom prst="rect">
            <a:avLst/>
          </a:prstGeom>
          <a:noFill/>
        </p:spPr>
        <p:txBody>
          <a:bodyPr wrap="square" rtlCol="0">
            <a:spAutoFit/>
          </a:bodyPr>
          <a:lstStyle/>
          <a:p>
            <a:r>
              <a:rPr lang="fr-FR" sz="2200" dirty="0" smtClean="0">
                <a:latin typeface="Times New Roman" pitchFamily="18" charset="0"/>
                <a:cs typeface="Times New Roman" pitchFamily="18" charset="0"/>
              </a:rPr>
              <a:t>Contrôle se fera au niveau de chaque étape de fabrication</a:t>
            </a:r>
            <a:endParaRPr lang="fr-FR" sz="2200" dirty="0">
              <a:latin typeface="Times New Roman" pitchFamily="18" charset="0"/>
              <a:cs typeface="Times New Roman" pitchFamily="18" charset="0"/>
            </a:endParaRPr>
          </a:p>
        </p:txBody>
      </p:sp>
      <p:sp>
        <p:nvSpPr>
          <p:cNvPr id="5" name="ZoneTexte 4"/>
          <p:cNvSpPr txBox="1"/>
          <p:nvPr/>
        </p:nvSpPr>
        <p:spPr>
          <a:xfrm>
            <a:off x="-32" y="1466853"/>
            <a:ext cx="9144032" cy="2462213"/>
          </a:xfrm>
          <a:prstGeom prst="rect">
            <a:avLst/>
          </a:prstGeom>
          <a:noFill/>
        </p:spPr>
        <p:txBody>
          <a:bodyPr wrap="square" rtlCol="0">
            <a:spAutoFit/>
          </a:bodyPr>
          <a:lstStyle/>
          <a:p>
            <a:pPr marL="342900" indent="-342900">
              <a:buAutoNum type="arabicPeriod"/>
            </a:pPr>
            <a:r>
              <a:rPr lang="fr-FR" sz="2200" dirty="0" smtClean="0">
                <a:latin typeface="Times New Roman" pitchFamily="18" charset="0"/>
                <a:cs typeface="Times New Roman" pitchFamily="18" charset="0"/>
              </a:rPr>
              <a:t>Le lait au niveau des filtres</a:t>
            </a:r>
          </a:p>
          <a:p>
            <a:pPr marL="342900" indent="-342900">
              <a:buAutoNum type="arabicPeriod"/>
            </a:pPr>
            <a:r>
              <a:rPr lang="fr-FR" sz="2200" dirty="0" smtClean="0">
                <a:latin typeface="Times New Roman" pitchFamily="18" charset="0"/>
                <a:cs typeface="Times New Roman" pitchFamily="18" charset="0"/>
              </a:rPr>
              <a:t>Lait au niveau des bac de lancement</a:t>
            </a:r>
          </a:p>
          <a:p>
            <a:pPr marL="342900" indent="-342900">
              <a:buAutoNum type="arabicPeriod"/>
            </a:pPr>
            <a:r>
              <a:rPr lang="fr-FR" sz="2200" dirty="0" smtClean="0">
                <a:latin typeface="Times New Roman" pitchFamily="18" charset="0"/>
                <a:cs typeface="Times New Roman" pitchFamily="18" charset="0"/>
              </a:rPr>
              <a:t>Lait au niveau des tanks de recombinaison</a:t>
            </a:r>
          </a:p>
          <a:p>
            <a:pPr marL="342900" indent="-342900">
              <a:buAutoNum type="arabicPeriod"/>
            </a:pPr>
            <a:r>
              <a:rPr lang="fr-FR" sz="2200" dirty="0" smtClean="0">
                <a:latin typeface="Times New Roman" pitchFamily="18" charset="0"/>
                <a:cs typeface="Times New Roman" pitchFamily="18" charset="0"/>
              </a:rPr>
              <a:t>Lait dans la ligne de pasteurisateur</a:t>
            </a:r>
          </a:p>
          <a:p>
            <a:pPr marL="342900" indent="-342900">
              <a:buAutoNum type="arabicPeriod"/>
            </a:pPr>
            <a:r>
              <a:rPr lang="fr-FR" sz="2200" dirty="0" smtClean="0">
                <a:latin typeface="Times New Roman" pitchFamily="18" charset="0"/>
                <a:cs typeface="Times New Roman" pitchFamily="18" charset="0"/>
              </a:rPr>
              <a:t>Lait à la sortie de pasteurisateur</a:t>
            </a:r>
          </a:p>
          <a:p>
            <a:pPr marL="342900" indent="-342900">
              <a:buAutoNum type="arabicPeriod"/>
            </a:pPr>
            <a:r>
              <a:rPr lang="fr-FR" sz="2200" dirty="0" smtClean="0">
                <a:latin typeface="Times New Roman" pitchFamily="18" charset="0"/>
                <a:cs typeface="Times New Roman" pitchFamily="18" charset="0"/>
              </a:rPr>
              <a:t>Lait dans le tanks de stockage</a:t>
            </a:r>
          </a:p>
          <a:p>
            <a:pPr marL="342900" indent="-342900">
              <a:buAutoNum type="arabicPeriod"/>
            </a:pPr>
            <a:r>
              <a:rPr lang="fr-FR" sz="2200" dirty="0" smtClean="0">
                <a:latin typeface="Times New Roman" pitchFamily="18" charset="0"/>
                <a:cs typeface="Times New Roman" pitchFamily="18" charset="0"/>
              </a:rPr>
              <a:t>Lait au niveau de ligne de transfert.</a:t>
            </a:r>
          </a:p>
        </p:txBody>
      </p:sp>
      <p:sp>
        <p:nvSpPr>
          <p:cNvPr id="8" name="ZoneTexte 7"/>
          <p:cNvSpPr txBox="1"/>
          <p:nvPr/>
        </p:nvSpPr>
        <p:spPr>
          <a:xfrm>
            <a:off x="0" y="3928360"/>
            <a:ext cx="9144000" cy="430887"/>
          </a:xfrm>
          <a:prstGeom prst="rect">
            <a:avLst/>
          </a:prstGeom>
          <a:noFill/>
        </p:spPr>
        <p:txBody>
          <a:bodyPr wrap="square" rtlCol="0">
            <a:spAutoFit/>
          </a:bodyPr>
          <a:lstStyle/>
          <a:p>
            <a:r>
              <a:rPr lang="fr-FR" sz="2200" b="1" dirty="0" smtClean="0">
                <a:latin typeface="Times New Roman" pitchFamily="18" charset="0"/>
                <a:cs typeface="Times New Roman" pitchFamily="18" charset="0"/>
              </a:rPr>
              <a:t>Au niveau de la chaîne de fabrication de l’atelier </a:t>
            </a:r>
            <a:r>
              <a:rPr lang="fr-FR" sz="2200" b="1" dirty="0" err="1" smtClean="0">
                <a:latin typeface="Times New Roman" pitchFamily="18" charset="0"/>
                <a:cs typeface="Times New Roman" pitchFamily="18" charset="0"/>
              </a:rPr>
              <a:t>yaourterie</a:t>
            </a:r>
            <a:r>
              <a:rPr lang="fr-FR" sz="2200" b="1" dirty="0" smtClean="0">
                <a:latin typeface="Times New Roman" pitchFamily="18" charset="0"/>
                <a:cs typeface="Times New Roman" pitchFamily="18" charset="0"/>
              </a:rPr>
              <a:t> </a:t>
            </a:r>
            <a:endParaRPr lang="fr-FR" sz="2200" b="1" dirty="0">
              <a:latin typeface="Times New Roman" pitchFamily="18" charset="0"/>
              <a:cs typeface="Times New Roman" pitchFamily="18" charset="0"/>
            </a:endParaRPr>
          </a:p>
        </p:txBody>
      </p:sp>
      <p:sp>
        <p:nvSpPr>
          <p:cNvPr id="9" name="ZoneTexte 8"/>
          <p:cNvSpPr txBox="1"/>
          <p:nvPr/>
        </p:nvSpPr>
        <p:spPr>
          <a:xfrm>
            <a:off x="-32" y="4468379"/>
            <a:ext cx="9144000" cy="2462213"/>
          </a:xfrm>
          <a:prstGeom prst="rect">
            <a:avLst/>
          </a:prstGeom>
          <a:noFill/>
        </p:spPr>
        <p:txBody>
          <a:bodyPr wrap="square" rtlCol="0">
            <a:spAutoFit/>
          </a:bodyPr>
          <a:lstStyle/>
          <a:p>
            <a:r>
              <a:rPr lang="fr-FR" sz="2200" dirty="0" smtClean="0">
                <a:latin typeface="Times New Roman" pitchFamily="18" charset="0"/>
                <a:cs typeface="Times New Roman" pitchFamily="18" charset="0"/>
              </a:rPr>
              <a:t>Le lait au niveau des filtres </a:t>
            </a:r>
          </a:p>
          <a:p>
            <a:r>
              <a:rPr lang="fr-FR" sz="2200" dirty="0" smtClean="0">
                <a:latin typeface="Times New Roman" pitchFamily="18" charset="0"/>
                <a:cs typeface="Times New Roman" pitchFamily="18" charset="0"/>
              </a:rPr>
              <a:t>Le lait sucré au niveau des tanks sucrage</a:t>
            </a:r>
          </a:p>
          <a:p>
            <a:r>
              <a:rPr lang="fr-FR" sz="2200" dirty="0" smtClean="0">
                <a:latin typeface="Times New Roman" pitchFamily="18" charset="0"/>
                <a:cs typeface="Times New Roman" pitchFamily="18" charset="0"/>
              </a:rPr>
              <a:t>Lait sucré à la sortie du pasteurisateur</a:t>
            </a:r>
          </a:p>
          <a:p>
            <a:r>
              <a:rPr lang="fr-FR" sz="2200" dirty="0" smtClean="0">
                <a:latin typeface="Times New Roman" pitchFamily="18" charset="0"/>
                <a:cs typeface="Times New Roman" pitchFamily="18" charset="0"/>
              </a:rPr>
              <a:t>Lait sucré + ferments au niveau des tanks d’ensemencement </a:t>
            </a:r>
          </a:p>
          <a:p>
            <a:r>
              <a:rPr lang="fr-FR" sz="2200" dirty="0" smtClean="0">
                <a:latin typeface="Times New Roman" pitchFamily="18" charset="0"/>
                <a:cs typeface="Times New Roman" pitchFamily="18" charset="0"/>
              </a:rPr>
              <a:t>Lait sucré + ferments au niveau des doseurs </a:t>
            </a:r>
          </a:p>
          <a:p>
            <a:r>
              <a:rPr lang="fr-FR" sz="2200" dirty="0" smtClean="0">
                <a:latin typeface="Times New Roman" pitchFamily="18" charset="0"/>
                <a:cs typeface="Times New Roman" pitchFamily="18" charset="0"/>
              </a:rPr>
              <a:t>Lait sucré + ferments au niveau de la ligne retour</a:t>
            </a:r>
          </a:p>
          <a:p>
            <a:r>
              <a:rPr lang="fr-FR" sz="2200" dirty="0" smtClean="0">
                <a:latin typeface="Times New Roman" pitchFamily="18" charset="0"/>
                <a:cs typeface="Times New Roman" pitchFamily="18" charset="0"/>
              </a:rPr>
              <a:t>Le produit fini</a:t>
            </a:r>
            <a:endParaRPr lang="fr-FR" sz="2200" dirty="0">
              <a:latin typeface="Times New Roman" pitchFamily="18" charset="0"/>
              <a:cs typeface="Times New Roman" pitchFamily="18" charset="0"/>
            </a:endParaRPr>
          </a:p>
        </p:txBody>
      </p:sp>
      <p:sp>
        <p:nvSpPr>
          <p:cNvPr id="10" name="Rectangle 9"/>
          <p:cNvSpPr/>
          <p:nvPr/>
        </p:nvSpPr>
        <p:spPr>
          <a:xfrm>
            <a:off x="0" y="1071546"/>
            <a:ext cx="9144000" cy="430887"/>
          </a:xfrm>
          <a:prstGeom prst="rect">
            <a:avLst/>
          </a:prstGeom>
        </p:spPr>
        <p:txBody>
          <a:bodyPr wrap="square">
            <a:spAutoFit/>
          </a:bodyPr>
          <a:lstStyle/>
          <a:p>
            <a:r>
              <a:rPr lang="fr-FR" sz="2200" b="1" dirty="0" smtClean="0">
                <a:latin typeface="Times New Roman" pitchFamily="18" charset="0"/>
                <a:cs typeface="Times New Roman" pitchFamily="18" charset="0"/>
              </a:rPr>
              <a:t>au niveau de l’atelier de recombinaison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461665"/>
          </a:xfrm>
          <a:prstGeom prst="rect">
            <a:avLst/>
          </a:prstGeom>
          <a:noFill/>
        </p:spPr>
        <p:txBody>
          <a:bodyPr wrap="square" rtlCol="0">
            <a:spAutoFit/>
          </a:bodyPr>
          <a:lstStyle/>
          <a:p>
            <a:r>
              <a:rPr lang="fr-FR" sz="2400" b="1" dirty="0" smtClean="0">
                <a:latin typeface="Times New Roman" pitchFamily="18" charset="0"/>
                <a:cs typeface="Times New Roman" pitchFamily="18" charset="0"/>
              </a:rPr>
              <a:t>Au niveau de l’appareillage </a:t>
            </a:r>
          </a:p>
        </p:txBody>
      </p:sp>
      <p:sp>
        <p:nvSpPr>
          <p:cNvPr id="4" name="Rectangle 3"/>
          <p:cNvSpPr/>
          <p:nvPr/>
        </p:nvSpPr>
        <p:spPr>
          <a:xfrm>
            <a:off x="0" y="665805"/>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Se fait avant le lancement de la fabrication </a:t>
            </a:r>
          </a:p>
        </p:txBody>
      </p:sp>
      <p:sp>
        <p:nvSpPr>
          <p:cNvPr id="5" name="Rectangle 4"/>
          <p:cNvSpPr/>
          <p:nvPr/>
        </p:nvSpPr>
        <p:spPr>
          <a:xfrm>
            <a:off x="-32" y="1300832"/>
            <a:ext cx="9144000" cy="2800767"/>
          </a:xfrm>
          <a:prstGeom prst="rect">
            <a:avLst/>
          </a:prstGeom>
        </p:spPr>
        <p:txBody>
          <a:bodyPr wrap="square">
            <a:spAutoFit/>
          </a:bodyPr>
          <a:lstStyle/>
          <a:p>
            <a:r>
              <a:rPr lang="fr-FR" sz="2200" b="1" dirty="0" smtClean="0">
                <a:latin typeface="Times New Roman" pitchFamily="18" charset="0"/>
                <a:cs typeface="Times New Roman" pitchFamily="18" charset="0"/>
              </a:rPr>
              <a:t>Dans l’atelier de recombinaison </a:t>
            </a:r>
            <a:r>
              <a:rPr lang="fr-FR" sz="2200" dirty="0" smtClean="0">
                <a:latin typeface="Times New Roman" pitchFamily="18" charset="0"/>
                <a:cs typeface="Times New Roman" pitchFamily="18" charset="0"/>
              </a:rPr>
              <a:t>Au niveau </a:t>
            </a:r>
          </a:p>
          <a:p>
            <a:r>
              <a:rPr lang="fr-FR" sz="2200" dirty="0" smtClean="0">
                <a:latin typeface="Times New Roman" pitchFamily="18" charset="0"/>
                <a:cs typeface="Times New Roman" pitchFamily="18" charset="0"/>
              </a:rPr>
              <a:t>	des filtres</a:t>
            </a:r>
          </a:p>
          <a:p>
            <a:r>
              <a:rPr lang="fr-FR" sz="2200" dirty="0" smtClean="0">
                <a:latin typeface="Times New Roman" pitchFamily="18" charset="0"/>
                <a:cs typeface="Times New Roman" pitchFamily="18" charset="0"/>
              </a:rPr>
              <a:t> 	lignes de recombinaison </a:t>
            </a:r>
          </a:p>
          <a:p>
            <a:r>
              <a:rPr lang="fr-FR" sz="2200" dirty="0" smtClean="0">
                <a:latin typeface="Times New Roman" pitchFamily="18" charset="0"/>
                <a:cs typeface="Times New Roman" pitchFamily="18" charset="0"/>
              </a:rPr>
              <a:t>	tanks de recombinaison</a:t>
            </a:r>
          </a:p>
          <a:p>
            <a:r>
              <a:rPr lang="fr-FR" sz="2200" dirty="0" smtClean="0">
                <a:latin typeface="Times New Roman" pitchFamily="18" charset="0"/>
                <a:cs typeface="Times New Roman" pitchFamily="18" charset="0"/>
              </a:rPr>
              <a:t>	sortie de pasteurisateur</a:t>
            </a:r>
          </a:p>
          <a:p>
            <a:r>
              <a:rPr lang="fr-FR" sz="2200" dirty="0" smtClean="0">
                <a:latin typeface="Times New Roman" pitchFamily="18" charset="0"/>
                <a:cs typeface="Times New Roman" pitchFamily="18" charset="0"/>
              </a:rPr>
              <a:t>	ligne de pasteurisateur </a:t>
            </a:r>
          </a:p>
          <a:p>
            <a:r>
              <a:rPr lang="fr-FR" sz="2200" dirty="0" smtClean="0">
                <a:latin typeface="Times New Roman" pitchFamily="18" charset="0"/>
                <a:cs typeface="Times New Roman" pitchFamily="18" charset="0"/>
              </a:rPr>
              <a:t>	tanks de stockage</a:t>
            </a:r>
          </a:p>
          <a:p>
            <a:r>
              <a:rPr lang="fr-FR" sz="2200" dirty="0" smtClean="0">
                <a:latin typeface="Times New Roman" pitchFamily="18" charset="0"/>
                <a:cs typeface="Times New Roman" pitchFamily="18" charset="0"/>
              </a:rPr>
              <a:t>	ligne de transfert</a:t>
            </a:r>
          </a:p>
        </p:txBody>
      </p:sp>
      <p:sp>
        <p:nvSpPr>
          <p:cNvPr id="7" name="Rectangle 6"/>
          <p:cNvSpPr/>
          <p:nvPr/>
        </p:nvSpPr>
        <p:spPr>
          <a:xfrm>
            <a:off x="71470" y="4305738"/>
            <a:ext cx="9144000" cy="2123658"/>
          </a:xfrm>
          <a:prstGeom prst="rect">
            <a:avLst/>
          </a:prstGeom>
        </p:spPr>
        <p:txBody>
          <a:bodyPr wrap="square">
            <a:spAutoFit/>
          </a:bodyPr>
          <a:lstStyle/>
          <a:p>
            <a:r>
              <a:rPr lang="fr-FR" sz="2200" b="1" dirty="0" smtClean="0">
                <a:latin typeface="Times New Roman" pitchFamily="18" charset="0"/>
                <a:cs typeface="Times New Roman" pitchFamily="18" charset="0"/>
              </a:rPr>
              <a:t>Dans l’atelier </a:t>
            </a:r>
            <a:r>
              <a:rPr lang="fr-FR" sz="2200" b="1" dirty="0" err="1" smtClean="0">
                <a:latin typeface="Times New Roman" pitchFamily="18" charset="0"/>
                <a:cs typeface="Times New Roman" pitchFamily="18" charset="0"/>
              </a:rPr>
              <a:t>yaourterie</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Au niveau </a:t>
            </a:r>
          </a:p>
          <a:p>
            <a:r>
              <a:rPr lang="fr-FR" sz="2200" dirty="0" smtClean="0">
                <a:latin typeface="Times New Roman" pitchFamily="18" charset="0"/>
                <a:cs typeface="Times New Roman" pitchFamily="18" charset="0"/>
              </a:rPr>
              <a:t>	des filtres</a:t>
            </a:r>
          </a:p>
          <a:p>
            <a:r>
              <a:rPr lang="fr-FR" sz="2200" dirty="0" smtClean="0">
                <a:latin typeface="Times New Roman" pitchFamily="18" charset="0"/>
                <a:cs typeface="Times New Roman" pitchFamily="18" charset="0"/>
              </a:rPr>
              <a:t> 	tanks sucrage</a:t>
            </a:r>
          </a:p>
          <a:p>
            <a:r>
              <a:rPr lang="fr-FR" sz="2200" dirty="0" smtClean="0">
                <a:latin typeface="Times New Roman" pitchFamily="18" charset="0"/>
                <a:cs typeface="Times New Roman" pitchFamily="18" charset="0"/>
              </a:rPr>
              <a:t>	sortie de pasteurisateur</a:t>
            </a:r>
          </a:p>
          <a:p>
            <a:r>
              <a:rPr lang="fr-FR" sz="2200" dirty="0" smtClean="0">
                <a:latin typeface="Times New Roman" pitchFamily="18" charset="0"/>
                <a:cs typeface="Times New Roman" pitchFamily="18" charset="0"/>
              </a:rPr>
              <a:t>	tanks d’</a:t>
            </a:r>
            <a:r>
              <a:rPr lang="fr-FR" sz="2200" dirty="0" err="1" smtClean="0">
                <a:latin typeface="Times New Roman" pitchFamily="18" charset="0"/>
                <a:cs typeface="Times New Roman" pitchFamily="18" charset="0"/>
              </a:rPr>
              <a:t>ensemensement</a:t>
            </a:r>
            <a:r>
              <a:rPr lang="fr-FR" sz="2200" dirty="0" smtClean="0">
                <a:latin typeface="Times New Roman" pitchFamily="18" charset="0"/>
                <a:cs typeface="Times New Roman" pitchFamily="18" charset="0"/>
              </a:rPr>
              <a:t> </a:t>
            </a:r>
          </a:p>
          <a:p>
            <a:r>
              <a:rPr lang="fr-FR" sz="2200" dirty="0" smtClean="0">
                <a:latin typeface="Times New Roman" pitchFamily="18" charset="0"/>
                <a:cs typeface="Times New Roman" pitchFamily="18" charset="0"/>
              </a:rPr>
              <a:t>	des doseurs </a:t>
            </a:r>
          </a:p>
        </p:txBody>
      </p:sp>
      <p:sp>
        <p:nvSpPr>
          <p:cNvPr id="8" name="ZoneTexte 7"/>
          <p:cNvSpPr txBox="1"/>
          <p:nvPr/>
        </p:nvSpPr>
        <p:spPr>
          <a:xfrm>
            <a:off x="5643570" y="2071678"/>
            <a:ext cx="3071834" cy="830997"/>
          </a:xfrm>
          <a:prstGeom prst="rect">
            <a:avLst/>
          </a:prstGeom>
          <a:noFill/>
        </p:spPr>
        <p:txBody>
          <a:bodyPr wrap="square" rtlCol="0">
            <a:spAutoFit/>
          </a:bodyPr>
          <a:lstStyle/>
          <a:p>
            <a:r>
              <a:rPr lang="fr-FR" sz="2400" b="1" dirty="0" smtClean="0">
                <a:latin typeface="Times New Roman" pitchFamily="18" charset="0"/>
                <a:cs typeface="Times New Roman" pitchFamily="18" charset="0"/>
              </a:rPr>
              <a:t>Le prélèvement se fait par écouvillonnage  </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 y="214290"/>
            <a:ext cx="9144001" cy="1446550"/>
          </a:xfrm>
          <a:prstGeom prst="rect">
            <a:avLst/>
          </a:prstGeom>
          <a:noFill/>
        </p:spPr>
        <p:txBody>
          <a:bodyPr wrap="square" rtlCol="0">
            <a:spAutoFit/>
          </a:bodyPr>
          <a:lstStyle/>
          <a:p>
            <a:r>
              <a:rPr lang="fr-FR" sz="2200" b="1" dirty="0" smtClean="0">
                <a:latin typeface="Times New Roman" pitchFamily="18" charset="0"/>
                <a:cs typeface="Times New Roman" pitchFamily="18" charset="0"/>
              </a:rPr>
              <a:t>Le personnelle</a:t>
            </a:r>
          </a:p>
          <a:p>
            <a:r>
              <a:rPr lang="fr-FR" sz="2200" dirty="0" smtClean="0">
                <a:latin typeface="Times New Roman" pitchFamily="18" charset="0"/>
                <a:cs typeface="Times New Roman" pitchFamily="18" charset="0"/>
              </a:rPr>
              <a:t>Deux temps sont pris en considération : </a:t>
            </a:r>
          </a:p>
          <a:p>
            <a:r>
              <a:rPr lang="fr-FR" sz="2200" dirty="0" smtClean="0">
                <a:latin typeface="Times New Roman" pitchFamily="18" charset="0"/>
                <a:cs typeface="Times New Roman" pitchFamily="18" charset="0"/>
              </a:rPr>
              <a:t>Avent le lancement de la fabrication </a:t>
            </a:r>
          </a:p>
          <a:p>
            <a:r>
              <a:rPr lang="fr-FR" sz="2200" dirty="0" smtClean="0">
                <a:latin typeface="Times New Roman" pitchFamily="18" charset="0"/>
                <a:cs typeface="Times New Roman" pitchFamily="18" charset="0"/>
              </a:rPr>
              <a:t>Au cours de la fabrication</a:t>
            </a:r>
          </a:p>
        </p:txBody>
      </p:sp>
      <p:sp>
        <p:nvSpPr>
          <p:cNvPr id="8" name="Rectangle 7"/>
          <p:cNvSpPr/>
          <p:nvPr/>
        </p:nvSpPr>
        <p:spPr>
          <a:xfrm>
            <a:off x="0" y="2464587"/>
            <a:ext cx="4572000" cy="1446550"/>
          </a:xfrm>
          <a:prstGeom prst="rect">
            <a:avLst/>
          </a:prstGeom>
        </p:spPr>
        <p:txBody>
          <a:bodyPr>
            <a:spAutoFit/>
          </a:bodyPr>
          <a:lstStyle/>
          <a:p>
            <a:r>
              <a:rPr lang="fr-FR" sz="2200" dirty="0" smtClean="0">
                <a:latin typeface="Times New Roman" pitchFamily="18" charset="0"/>
                <a:cs typeface="Times New Roman" pitchFamily="18" charset="0"/>
              </a:rPr>
              <a:t>Le contrôle se fait sur </a:t>
            </a:r>
          </a:p>
          <a:p>
            <a:r>
              <a:rPr lang="fr-FR" sz="2200" dirty="0" smtClean="0">
                <a:latin typeface="Times New Roman" pitchFamily="18" charset="0"/>
                <a:cs typeface="Times New Roman" pitchFamily="18" charset="0"/>
              </a:rPr>
              <a:t>Les mains (droite er gauche) </a:t>
            </a:r>
          </a:p>
          <a:p>
            <a:r>
              <a:rPr lang="fr-FR" sz="2200" dirty="0" smtClean="0">
                <a:latin typeface="Times New Roman" pitchFamily="18" charset="0"/>
                <a:cs typeface="Times New Roman" pitchFamily="18" charset="0"/>
              </a:rPr>
              <a:t>Les blouses</a:t>
            </a:r>
          </a:p>
          <a:p>
            <a:r>
              <a:rPr lang="fr-FR" sz="2200" dirty="0" smtClean="0">
                <a:latin typeface="Times New Roman" pitchFamily="18" charset="0"/>
                <a:cs typeface="Times New Roman" pitchFamily="18" charset="0"/>
              </a:rPr>
              <a:t>Les bottes </a:t>
            </a:r>
            <a:endParaRPr lang="fr-FR" sz="2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1" y="116632"/>
            <a:ext cx="9143999" cy="1785104"/>
          </a:xfrm>
          <a:prstGeom prst="rect">
            <a:avLst/>
          </a:prstGeom>
          <a:noFill/>
        </p:spPr>
        <p:txBody>
          <a:bodyPr wrap="square" rtlCol="0">
            <a:spAutoFit/>
          </a:bodyPr>
          <a:lstStyle/>
          <a:p>
            <a:r>
              <a:rPr lang="fr-FR" sz="2200" b="1" dirty="0" smtClean="0">
                <a:latin typeface="Times New Roman" pitchFamily="18" charset="0"/>
                <a:cs typeface="Times New Roman" pitchFamily="18" charset="0"/>
              </a:rPr>
              <a:t>Au niveau de l’ambiance des salles  </a:t>
            </a:r>
          </a:p>
          <a:p>
            <a:r>
              <a:rPr lang="fr-FR" sz="2200" dirty="0" smtClean="0">
                <a:latin typeface="Times New Roman" pitchFamily="18" charset="0"/>
                <a:cs typeface="Times New Roman" pitchFamily="18" charset="0"/>
              </a:rPr>
              <a:t>	atelier de recombinaison</a:t>
            </a:r>
          </a:p>
          <a:p>
            <a:r>
              <a:rPr lang="fr-FR" sz="2200" dirty="0" smtClean="0">
                <a:latin typeface="Times New Roman" pitchFamily="18" charset="0"/>
                <a:cs typeface="Times New Roman" pitchFamily="18" charset="0"/>
              </a:rPr>
              <a:t>	atelier de </a:t>
            </a:r>
            <a:r>
              <a:rPr lang="fr-FR" sz="2200" dirty="0" err="1" smtClean="0">
                <a:latin typeface="Times New Roman" pitchFamily="18" charset="0"/>
                <a:cs typeface="Times New Roman" pitchFamily="18" charset="0"/>
              </a:rPr>
              <a:t>yaourterie</a:t>
            </a:r>
            <a:endParaRPr lang="fr-FR" sz="2200" dirty="0" smtClean="0">
              <a:latin typeface="Times New Roman" pitchFamily="18" charset="0"/>
              <a:cs typeface="Times New Roman" pitchFamily="18" charset="0"/>
            </a:endParaRPr>
          </a:p>
          <a:p>
            <a:r>
              <a:rPr lang="fr-FR" sz="2200" dirty="0" smtClean="0">
                <a:latin typeface="Times New Roman" pitchFamily="18" charset="0"/>
                <a:cs typeface="Times New Roman" pitchFamily="18" charset="0"/>
              </a:rPr>
              <a:t>	Hangar de stockage des </a:t>
            </a:r>
            <a:r>
              <a:rPr lang="fr-FR" sz="2200" dirty="0" err="1" smtClean="0">
                <a:latin typeface="Times New Roman" pitchFamily="18" charset="0"/>
                <a:cs typeface="Times New Roman" pitchFamily="18" charset="0"/>
              </a:rPr>
              <a:t>ingrédiants</a:t>
            </a:r>
            <a:r>
              <a:rPr lang="fr-FR" sz="2200" dirty="0" smtClean="0">
                <a:latin typeface="Times New Roman" pitchFamily="18" charset="0"/>
                <a:cs typeface="Times New Roman" pitchFamily="18" charset="0"/>
              </a:rPr>
              <a:t> </a:t>
            </a:r>
          </a:p>
          <a:p>
            <a:r>
              <a:rPr lang="fr-FR" sz="2200" dirty="0" smtClean="0">
                <a:latin typeface="Times New Roman" pitchFamily="18" charset="0"/>
                <a:cs typeface="Times New Roman" pitchFamily="18" charset="0"/>
              </a:rPr>
              <a:t>	Les murs et sols des atelier correspondant </a:t>
            </a:r>
            <a:endParaRPr lang="fr-FR" sz="2200" dirty="0">
              <a:latin typeface="Times New Roman" pitchFamily="18" charset="0"/>
              <a:cs typeface="Times New Roman" pitchFamily="18" charset="0"/>
            </a:endParaRPr>
          </a:p>
        </p:txBody>
      </p:sp>
      <p:grpSp>
        <p:nvGrpSpPr>
          <p:cNvPr id="3" name="Groupe 2"/>
          <p:cNvGrpSpPr/>
          <p:nvPr/>
        </p:nvGrpSpPr>
        <p:grpSpPr>
          <a:xfrm>
            <a:off x="4932040" y="2204864"/>
            <a:ext cx="4067944" cy="3167710"/>
            <a:chOff x="5643570" y="3997115"/>
            <a:chExt cx="3429024" cy="2815619"/>
          </a:xfrm>
        </p:grpSpPr>
        <p:pic>
          <p:nvPicPr>
            <p:cNvPr id="4" name="Picture 2"/>
            <p:cNvPicPr>
              <a:picLocks noChangeAspect="1" noChangeArrowheads="1"/>
            </p:cNvPicPr>
            <p:nvPr/>
          </p:nvPicPr>
          <p:blipFill>
            <a:blip r:embed="rId2"/>
            <a:srcRect/>
            <a:stretch>
              <a:fillRect/>
            </a:stretch>
          </p:blipFill>
          <p:spPr bwMode="auto">
            <a:xfrm>
              <a:off x="5643570" y="4786322"/>
              <a:ext cx="3429024" cy="2026412"/>
            </a:xfrm>
            <a:prstGeom prst="rect">
              <a:avLst/>
            </a:prstGeom>
            <a:noFill/>
            <a:ln w="9525">
              <a:noFill/>
              <a:miter lim="800000"/>
              <a:headEnd/>
              <a:tailEnd/>
            </a:ln>
            <a:effectLst/>
          </p:spPr>
        </p:pic>
        <p:sp>
          <p:nvSpPr>
            <p:cNvPr id="5" name="Rectangle 4"/>
            <p:cNvSpPr/>
            <p:nvPr/>
          </p:nvSpPr>
          <p:spPr>
            <a:xfrm>
              <a:off x="5643602" y="3997115"/>
              <a:ext cx="3428992" cy="646331"/>
            </a:xfrm>
            <a:prstGeom prst="rect">
              <a:avLst/>
            </a:prstGeom>
          </p:spPr>
          <p:txBody>
            <a:bodyPr wrap="square">
              <a:spAutoFit/>
            </a:bodyPr>
            <a:lstStyle/>
            <a:p>
              <a:pPr algn="ctr"/>
              <a:r>
                <a:rPr lang="fr-FR" dirty="0" smtClean="0">
                  <a:latin typeface="Times New Roman" pitchFamily="18" charset="0"/>
                  <a:cs typeface="Times New Roman" pitchFamily="18" charset="0"/>
                </a:rPr>
                <a:t>La validation de l’efficacité du plan de nettoyage et désinfection </a:t>
              </a:r>
              <a:endParaRPr lang="fr-FR" dirty="0">
                <a:latin typeface="Times New Roman" pitchFamily="18" charset="0"/>
                <a:cs typeface="Times New Roman" pitchFamily="18" charset="0"/>
              </a:endParaRPr>
            </a:p>
          </p:txBody>
        </p:sp>
      </p:grpSp>
      <p:grpSp>
        <p:nvGrpSpPr>
          <p:cNvPr id="6" name="Groupe 5"/>
          <p:cNvGrpSpPr/>
          <p:nvPr/>
        </p:nvGrpSpPr>
        <p:grpSpPr>
          <a:xfrm>
            <a:off x="144586" y="2421529"/>
            <a:ext cx="4643438" cy="2577144"/>
            <a:chOff x="985424" y="4143381"/>
            <a:chExt cx="3943766" cy="2409813"/>
          </a:xfrm>
        </p:grpSpPr>
        <p:pic>
          <p:nvPicPr>
            <p:cNvPr id="7" name="Picture 2"/>
            <p:cNvPicPr>
              <a:picLocks noChangeAspect="1" noChangeArrowheads="1"/>
            </p:cNvPicPr>
            <p:nvPr/>
          </p:nvPicPr>
          <p:blipFill>
            <a:blip r:embed="rId3"/>
            <a:srcRect r="32949" b="76923"/>
            <a:stretch>
              <a:fillRect/>
            </a:stretch>
          </p:blipFill>
          <p:spPr bwMode="auto">
            <a:xfrm>
              <a:off x="1410140" y="4143381"/>
              <a:ext cx="3083602" cy="371451"/>
            </a:xfrm>
            <a:prstGeom prst="rect">
              <a:avLst/>
            </a:prstGeom>
            <a:noFill/>
            <a:ln w="9525">
              <a:noFill/>
              <a:miter lim="800000"/>
              <a:headEnd/>
              <a:tailEnd/>
            </a:ln>
            <a:effectLst/>
          </p:spPr>
        </p:pic>
        <p:pic>
          <p:nvPicPr>
            <p:cNvPr id="8" name="Picture 3"/>
            <p:cNvPicPr>
              <a:picLocks noChangeAspect="1" noChangeArrowheads="1"/>
            </p:cNvPicPr>
            <p:nvPr/>
          </p:nvPicPr>
          <p:blipFill>
            <a:blip r:embed="rId4"/>
            <a:srcRect/>
            <a:stretch>
              <a:fillRect/>
            </a:stretch>
          </p:blipFill>
          <p:spPr bwMode="auto">
            <a:xfrm>
              <a:off x="985424" y="4656888"/>
              <a:ext cx="3943766" cy="1896306"/>
            </a:xfrm>
            <a:prstGeom prst="rect">
              <a:avLst/>
            </a:prstGeom>
            <a:noFill/>
            <a:ln w="9525">
              <a:noFill/>
              <a:miter lim="800000"/>
              <a:headEnd/>
              <a:tailEnd/>
            </a:ln>
            <a:effectLst/>
          </p:spPr>
        </p:pic>
      </p:grpSp>
    </p:spTree>
    <p:extLst>
      <p:ext uri="{BB962C8B-B14F-4D97-AF65-F5344CB8AC3E}">
        <p14:creationId xmlns:p14="http://schemas.microsoft.com/office/powerpoint/2010/main" val="301099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9753"/>
            <a:ext cx="9144000" cy="430887"/>
          </a:xfrm>
          <a:prstGeom prst="rect">
            <a:avLst/>
          </a:prstGeom>
        </p:spPr>
        <p:txBody>
          <a:bodyPr wrap="square">
            <a:spAutoFit/>
          </a:bodyPr>
          <a:lstStyle/>
          <a:p>
            <a:r>
              <a:rPr lang="fr-FR" sz="2200" b="1" dirty="0" err="1" smtClean="0">
                <a:latin typeface="Times New Roman" pitchFamily="18" charset="0"/>
                <a:cs typeface="Times New Roman" pitchFamily="18" charset="0"/>
              </a:rPr>
              <a:t>ATPmétrie</a:t>
            </a:r>
            <a:endParaRPr lang="fr-FR" sz="2200" b="1"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l="51575"/>
          <a:stretch>
            <a:fillRect/>
          </a:stretch>
        </p:blipFill>
        <p:spPr bwMode="auto">
          <a:xfrm>
            <a:off x="3707904" y="3789040"/>
            <a:ext cx="4716017" cy="305285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971600" y="3838575"/>
            <a:ext cx="2736304" cy="3019425"/>
          </a:xfrm>
          <a:prstGeom prst="rect">
            <a:avLst/>
          </a:prstGeom>
          <a:noFill/>
          <a:ln w="9525">
            <a:noFill/>
            <a:miter lim="800000"/>
            <a:headEnd/>
            <a:tailEnd/>
          </a:ln>
        </p:spPr>
      </p:pic>
      <p:sp>
        <p:nvSpPr>
          <p:cNvPr id="5" name="Rectangle 4"/>
          <p:cNvSpPr/>
          <p:nvPr/>
        </p:nvSpPr>
        <p:spPr>
          <a:xfrm>
            <a:off x="0" y="0"/>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Diagnostic hygiène</a:t>
            </a:r>
          </a:p>
        </p:txBody>
      </p:sp>
      <p:sp>
        <p:nvSpPr>
          <p:cNvPr id="6" name="Rectangle 5"/>
          <p:cNvSpPr/>
          <p:nvPr/>
        </p:nvSpPr>
        <p:spPr>
          <a:xfrm>
            <a:off x="0" y="3431381"/>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Dans le contrôle de l’eau utilisée dans la production </a:t>
            </a:r>
            <a:endParaRPr lang="fr-FR" sz="2200" dirty="0"/>
          </a:p>
        </p:txBody>
      </p:sp>
      <p:sp>
        <p:nvSpPr>
          <p:cNvPr id="7" name="Rectangle 6"/>
          <p:cNvSpPr/>
          <p:nvPr/>
        </p:nvSpPr>
        <p:spPr>
          <a:xfrm>
            <a:off x="0" y="3024188"/>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Dans les étape de la récolte, de l’élevage et du stockage</a:t>
            </a:r>
            <a:endParaRPr lang="fr-FR" sz="2200" dirty="0"/>
          </a:p>
        </p:txBody>
      </p:sp>
      <p:sp>
        <p:nvSpPr>
          <p:cNvPr id="8" name="Rectangle 7"/>
          <p:cNvSpPr/>
          <p:nvPr/>
        </p:nvSpPr>
        <p:spPr>
          <a:xfrm>
            <a:off x="0" y="1939886"/>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Dans les  </a:t>
            </a:r>
            <a:r>
              <a:rPr lang="fr-FR" sz="2200" b="1" dirty="0" smtClean="0">
                <a:latin typeface="Times New Roman" pitchFamily="18" charset="0"/>
                <a:cs typeface="Times New Roman" pitchFamily="18" charset="0"/>
              </a:rPr>
              <a:t>équipements de stockage </a:t>
            </a:r>
            <a:r>
              <a:rPr lang="fr-FR" sz="2200" dirty="0" smtClean="0">
                <a:latin typeface="Times New Roman" pitchFamily="18" charset="0"/>
                <a:cs typeface="Times New Roman" pitchFamily="18" charset="0"/>
              </a:rPr>
              <a:t>: cuve de stockage, vanne, robinet, joint et raccord de tuyauterie, pompe (entrée et sortie) et chaque matériel assurant l’opération contrôlée</a:t>
            </a:r>
            <a:endParaRPr lang="fr-FR" sz="2200" dirty="0"/>
          </a:p>
        </p:txBody>
      </p:sp>
      <p:sp>
        <p:nvSpPr>
          <p:cNvPr id="9" name="Rectangle 8"/>
          <p:cNvSpPr/>
          <p:nvPr/>
        </p:nvSpPr>
        <p:spPr>
          <a:xfrm>
            <a:off x="0" y="1532693"/>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Dans la chaîne de conditionnement (mise en bouteille…etc.)</a:t>
            </a:r>
            <a:endParaRPr lang="fr-FR" sz="2200" dirty="0"/>
          </a:p>
        </p:txBody>
      </p:sp>
      <p:sp>
        <p:nvSpPr>
          <p:cNvPr id="10" name="Rectangle 9"/>
          <p:cNvSpPr/>
          <p:nvPr/>
        </p:nvSpPr>
        <p:spPr>
          <a:xfrm>
            <a:off x="0" y="786946"/>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Permet le contrôle microbiologique de toutes les surfaces au contact avec le produit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90008"/>
            <a:ext cx="9144000" cy="1938992"/>
          </a:xfrm>
          <a:prstGeom prst="rect">
            <a:avLst/>
          </a:prstGeom>
        </p:spPr>
        <p:txBody>
          <a:bodyPr wrap="square">
            <a:spAutoFit/>
          </a:bodyPr>
          <a:lstStyle/>
          <a:p>
            <a:pPr marL="0" lvl="2" algn="just"/>
            <a:r>
              <a:rPr lang="fr-FR" sz="2400" b="1" dirty="0" smtClean="0">
                <a:latin typeface="Times New Roman" pitchFamily="18" charset="0"/>
              </a:rPr>
              <a:t>Boite contacte : </a:t>
            </a:r>
            <a:r>
              <a:rPr lang="fr-FR" sz="2400" dirty="0" smtClean="0">
                <a:latin typeface="Times New Roman" pitchFamily="18" charset="0"/>
              </a:rPr>
              <a:t>les boites de </a:t>
            </a:r>
            <a:r>
              <a:rPr lang="fr-FR" sz="2400" dirty="0" err="1" smtClean="0">
                <a:latin typeface="Times New Roman" pitchFamily="18" charset="0"/>
              </a:rPr>
              <a:t>Petri</a:t>
            </a:r>
            <a:r>
              <a:rPr lang="fr-FR" sz="2400" dirty="0" smtClean="0">
                <a:latin typeface="Times New Roman" pitchFamily="18" charset="0"/>
              </a:rPr>
              <a:t> de 55mm de diamètre comportant une gélose sélective au microorganismes recherché </a:t>
            </a:r>
          </a:p>
          <a:p>
            <a:pPr marL="0" lvl="2" algn="just"/>
            <a:r>
              <a:rPr lang="fr-FR" sz="2400" dirty="0" smtClean="0">
                <a:latin typeface="Times New Roman" pitchFamily="18" charset="0"/>
              </a:rPr>
              <a:t>Les boites sont mises en contacte avec la surface étudiée pendant un temps donné et avec une pression constante de 500gr/10s.</a:t>
            </a:r>
          </a:p>
          <a:p>
            <a:pPr marL="0" lvl="2" algn="just"/>
            <a:r>
              <a:rPr lang="fr-FR" sz="2400" dirty="0" smtClean="0">
                <a:latin typeface="Times New Roman" pitchFamily="18" charset="0"/>
              </a:rPr>
              <a:t>Les boites sont incubées à T°C de germe recherché</a:t>
            </a:r>
          </a:p>
        </p:txBody>
      </p:sp>
      <p:sp>
        <p:nvSpPr>
          <p:cNvPr id="4" name="Rectangle 3"/>
          <p:cNvSpPr/>
          <p:nvPr/>
        </p:nvSpPr>
        <p:spPr>
          <a:xfrm>
            <a:off x="0" y="3861048"/>
            <a:ext cx="9144000" cy="830997"/>
          </a:xfrm>
          <a:prstGeom prst="rect">
            <a:avLst/>
          </a:prstGeom>
        </p:spPr>
        <p:txBody>
          <a:bodyPr wrap="square">
            <a:spAutoFit/>
          </a:bodyPr>
          <a:lstStyle/>
          <a:p>
            <a:pPr marL="0" lvl="2" algn="just"/>
            <a:r>
              <a:rPr lang="fr-FR" sz="2400" b="1" dirty="0" smtClean="0">
                <a:latin typeface="Times New Roman" pitchFamily="18" charset="0"/>
              </a:rPr>
              <a:t>Lame gélosée : </a:t>
            </a:r>
            <a:r>
              <a:rPr lang="fr-FR" sz="2400" dirty="0" smtClean="0">
                <a:latin typeface="Times New Roman" pitchFamily="18" charset="0"/>
              </a:rPr>
              <a:t>c’est  des lames en plastique recouverte du milieu de culture et conditionnées dans un emballage en plastique. </a:t>
            </a:r>
            <a:endParaRPr lang="fr-FR"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4000" cy="830997"/>
          </a:xfrm>
          <a:prstGeom prst="rect">
            <a:avLst/>
          </a:prstGeom>
        </p:spPr>
        <p:txBody>
          <a:bodyPr wrap="square">
            <a:spAutoFit/>
          </a:bodyPr>
          <a:lstStyle/>
          <a:p>
            <a:r>
              <a:rPr lang="fr-FR" sz="2400" b="1" dirty="0" smtClean="0">
                <a:latin typeface="Times New Roman" pitchFamily="18" charset="0"/>
                <a:cs typeface="Times New Roman" pitchFamily="18" charset="0"/>
              </a:rPr>
              <a:t>Méthodes culturales : </a:t>
            </a:r>
            <a:r>
              <a:rPr lang="fr-FR" sz="2400" dirty="0" smtClean="0">
                <a:latin typeface="Times New Roman" pitchFamily="18" charset="0"/>
                <a:cs typeface="Times New Roman" pitchFamily="18" charset="0"/>
              </a:rPr>
              <a:t>permet de mettre en évidence et de quantifier l’ensemble des microorganismes : bactéries, moisissures, levures ….</a:t>
            </a:r>
            <a:endParaRPr lang="fr-FR" sz="2400" dirty="0">
              <a:latin typeface="Times New Roman" pitchFamily="18" charset="0"/>
              <a:cs typeface="Times New Roman" pitchFamily="18" charset="0"/>
            </a:endParaRPr>
          </a:p>
        </p:txBody>
      </p:sp>
      <p:sp>
        <p:nvSpPr>
          <p:cNvPr id="3" name="ZoneTexte 2"/>
          <p:cNvSpPr txBox="1"/>
          <p:nvPr/>
        </p:nvSpPr>
        <p:spPr>
          <a:xfrm>
            <a:off x="0" y="0"/>
            <a:ext cx="9144000" cy="523220"/>
          </a:xfrm>
          <a:prstGeom prst="rect">
            <a:avLst/>
          </a:prstGeom>
          <a:noFill/>
        </p:spPr>
        <p:txBody>
          <a:bodyPr wrap="square" rtlCol="0">
            <a:spAutoFit/>
          </a:bodyPr>
          <a:lstStyle/>
          <a:p>
            <a:r>
              <a:rPr lang="fr-FR" sz="2800" b="1" dirty="0" smtClean="0">
                <a:latin typeface="Times New Roman" pitchFamily="18" charset="0"/>
                <a:cs typeface="Times New Roman" pitchFamily="18" charset="0"/>
              </a:rPr>
              <a:t>Contrôle de la matière première et produit fini </a:t>
            </a:r>
            <a:endParaRPr lang="fr-FR" sz="2800" b="1" dirty="0">
              <a:latin typeface="Times New Roman" pitchFamily="18" charset="0"/>
              <a:cs typeface="Times New Roman" pitchFamily="18" charset="0"/>
            </a:endParaRPr>
          </a:p>
        </p:txBody>
      </p:sp>
      <p:sp>
        <p:nvSpPr>
          <p:cNvPr id="4" name="Rectangle 3"/>
          <p:cNvSpPr/>
          <p:nvPr/>
        </p:nvSpPr>
        <p:spPr>
          <a:xfrm>
            <a:off x="0" y="2071092"/>
            <a:ext cx="4572000" cy="461665"/>
          </a:xfrm>
          <a:prstGeom prst="rect">
            <a:avLst/>
          </a:prstGeom>
        </p:spPr>
        <p:txBody>
          <a:bodyPr>
            <a:spAutoFit/>
          </a:bodyPr>
          <a:lstStyle/>
          <a:p>
            <a:r>
              <a:rPr lang="fr-FR" sz="2400" b="1" dirty="0" smtClean="0">
                <a:latin typeface="Times New Roman" pitchFamily="18" charset="0"/>
                <a:cs typeface="Times New Roman" pitchFamily="18" charset="0"/>
              </a:rPr>
              <a:t>Comptage par </a:t>
            </a:r>
            <a:r>
              <a:rPr lang="fr-FR" sz="2400" b="1" dirty="0" err="1" smtClean="0">
                <a:latin typeface="Times New Roman" pitchFamily="18" charset="0"/>
                <a:cs typeface="Times New Roman" pitchFamily="18" charset="0"/>
              </a:rPr>
              <a:t>épifluorescence</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
        <p:nvSpPr>
          <p:cNvPr id="6" name="Rectangle 5"/>
          <p:cNvSpPr/>
          <p:nvPr/>
        </p:nvSpPr>
        <p:spPr>
          <a:xfrm>
            <a:off x="0" y="3801188"/>
            <a:ext cx="2746265" cy="461665"/>
          </a:xfrm>
          <a:prstGeom prst="rect">
            <a:avLst/>
          </a:prstGeom>
        </p:spPr>
        <p:txBody>
          <a:bodyPr wrap="none">
            <a:spAutoFit/>
          </a:bodyPr>
          <a:lstStyle/>
          <a:p>
            <a:r>
              <a:rPr lang="fr-FR" sz="2400" b="1" dirty="0" smtClean="0">
                <a:latin typeface="Times New Roman" pitchFamily="18" charset="0"/>
                <a:cs typeface="Times New Roman" pitchFamily="18" charset="0"/>
              </a:rPr>
              <a:t>L'</a:t>
            </a:r>
            <a:r>
              <a:rPr lang="fr-FR" sz="2400" b="1" dirty="0" err="1" smtClean="0">
                <a:latin typeface="Times New Roman" pitchFamily="18" charset="0"/>
                <a:cs typeface="Times New Roman" pitchFamily="18" charset="0"/>
              </a:rPr>
              <a:t>impédancemétrie</a:t>
            </a:r>
            <a:endParaRPr lang="fr-FR" sz="2400" dirty="0">
              <a:latin typeface="Times New Roman" pitchFamily="18" charset="0"/>
              <a:cs typeface="Times New Roman" pitchFamily="18" charset="0"/>
            </a:endParaRPr>
          </a:p>
        </p:txBody>
      </p:sp>
      <p:sp>
        <p:nvSpPr>
          <p:cNvPr id="7" name="Rectangle 6"/>
          <p:cNvSpPr/>
          <p:nvPr/>
        </p:nvSpPr>
        <p:spPr>
          <a:xfrm>
            <a:off x="0" y="4666236"/>
            <a:ext cx="9144000" cy="461665"/>
          </a:xfrm>
          <a:prstGeom prst="rect">
            <a:avLst/>
          </a:prstGeom>
        </p:spPr>
        <p:txBody>
          <a:bodyPr wrap="square">
            <a:spAutoFit/>
          </a:bodyPr>
          <a:lstStyle/>
          <a:p>
            <a:r>
              <a:rPr lang="fr-FR" sz="2400" b="1" dirty="0" smtClean="0">
                <a:latin typeface="Times New Roman" pitchFamily="18" charset="0"/>
                <a:cs typeface="Times New Roman" pitchFamily="18" charset="0"/>
              </a:rPr>
              <a:t>Cytométrie en flux (CMF)</a:t>
            </a:r>
            <a:endParaRPr lang="fr-FR" sz="2400" b="1" dirty="0">
              <a:latin typeface="Times New Roman" pitchFamily="18" charset="0"/>
              <a:cs typeface="Times New Roman" pitchFamily="18" charset="0"/>
            </a:endParaRPr>
          </a:p>
        </p:txBody>
      </p:sp>
      <p:sp>
        <p:nvSpPr>
          <p:cNvPr id="8" name="Rectangle 7"/>
          <p:cNvSpPr/>
          <p:nvPr/>
        </p:nvSpPr>
        <p:spPr>
          <a:xfrm>
            <a:off x="0" y="5531284"/>
            <a:ext cx="9144000" cy="461665"/>
          </a:xfrm>
          <a:prstGeom prst="rect">
            <a:avLst/>
          </a:prstGeom>
        </p:spPr>
        <p:txBody>
          <a:bodyPr wrap="square">
            <a:spAutoFit/>
          </a:bodyPr>
          <a:lstStyle/>
          <a:p>
            <a:r>
              <a:rPr lang="fr-FR" sz="2400" b="1" dirty="0" smtClean="0">
                <a:latin typeface="Times New Roman" pitchFamily="18" charset="0"/>
                <a:cs typeface="Times New Roman" pitchFamily="18" charset="0"/>
              </a:rPr>
              <a:t>Méthode de </a:t>
            </a:r>
            <a:r>
              <a:rPr lang="fr-FR" sz="2400" b="1" dirty="0" err="1" smtClean="0">
                <a:latin typeface="Times New Roman" pitchFamily="18" charset="0"/>
                <a:cs typeface="Times New Roman" pitchFamily="18" charset="0"/>
              </a:rPr>
              <a:t>Breed</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DMC </a:t>
            </a:r>
            <a:r>
              <a:rPr lang="fr-FR" sz="2400" b="1" i="1" dirty="0" smtClean="0">
                <a:latin typeface="Times New Roman" pitchFamily="18" charset="0"/>
                <a:cs typeface="Times New Roman" pitchFamily="18" charset="0"/>
              </a:rPr>
              <a:t>(Direct </a:t>
            </a:r>
            <a:r>
              <a:rPr lang="fr-FR" sz="2400" b="1" i="1" dirty="0" err="1" smtClean="0">
                <a:latin typeface="Times New Roman" pitchFamily="18" charset="0"/>
                <a:cs typeface="Times New Roman" pitchFamily="18" charset="0"/>
              </a:rPr>
              <a:t>Mirroscopic</a:t>
            </a:r>
            <a:r>
              <a:rPr lang="fr-FR" sz="2400" b="1" i="1" dirty="0" smtClean="0">
                <a:latin typeface="Times New Roman" pitchFamily="18" charset="0"/>
                <a:cs typeface="Times New Roman" pitchFamily="18" charset="0"/>
              </a:rPr>
              <a:t> Count)</a:t>
            </a:r>
            <a:endParaRPr lang="fr-FR" sz="2400" dirty="0" smtClean="0">
              <a:latin typeface="Times New Roman" pitchFamily="18" charset="0"/>
              <a:cs typeface="Times New Roman" pitchFamily="18" charset="0"/>
            </a:endParaRPr>
          </a:p>
        </p:txBody>
      </p:sp>
      <p:sp>
        <p:nvSpPr>
          <p:cNvPr id="9" name="Rectangle 8"/>
          <p:cNvSpPr/>
          <p:nvPr/>
        </p:nvSpPr>
        <p:spPr>
          <a:xfrm>
            <a:off x="18487" y="2936140"/>
            <a:ext cx="3113353" cy="461665"/>
          </a:xfrm>
          <a:prstGeom prst="rect">
            <a:avLst/>
          </a:prstGeom>
        </p:spPr>
        <p:txBody>
          <a:bodyPr wrap="none">
            <a:spAutoFit/>
          </a:bodyPr>
          <a:lstStyle/>
          <a:p>
            <a:pPr algn="ctr"/>
            <a:r>
              <a:rPr lang="fr-FR" sz="2400" b="1" dirty="0" err="1" smtClean="0">
                <a:latin typeface="Times New Roman" pitchFamily="18" charset="0"/>
                <a:cs typeface="Times New Roman" pitchFamily="18" charset="0"/>
              </a:rPr>
              <a:t>Petrifilm</a:t>
            </a:r>
            <a:r>
              <a:rPr lang="fr-FR" sz="2400" b="1" dirty="0" smtClean="0">
                <a:latin typeface="Times New Roman" pitchFamily="18" charset="0"/>
                <a:cs typeface="Times New Roman" pitchFamily="18" charset="0"/>
              </a:rPr>
              <a:t> Système 3M</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
        <p:nvSpPr>
          <p:cNvPr id="10" name="Rectangle 9"/>
          <p:cNvSpPr/>
          <p:nvPr/>
        </p:nvSpPr>
        <p:spPr>
          <a:xfrm>
            <a:off x="0" y="6396335"/>
            <a:ext cx="9133582" cy="461665"/>
          </a:xfrm>
          <a:prstGeom prst="rect">
            <a:avLst/>
          </a:prstGeom>
        </p:spPr>
        <p:txBody>
          <a:bodyPr wrap="square">
            <a:spAutoFit/>
          </a:bodyPr>
          <a:lstStyle/>
          <a:p>
            <a:pPr lvl="0"/>
            <a:r>
              <a:rPr lang="fr-FR" sz="2400" b="1" dirty="0" smtClean="0">
                <a:solidFill>
                  <a:prstClr val="black"/>
                </a:solidFill>
                <a:latin typeface="Times New Roman" pitchFamily="18" charset="0"/>
                <a:cs typeface="Times New Roman" pitchFamily="18" charset="0"/>
              </a:rPr>
              <a:t>Méthodes dérivés des techniques culturales standards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523220"/>
          </a:xfrm>
          <a:prstGeom prst="rect">
            <a:avLst/>
          </a:prstGeom>
        </p:spPr>
        <p:txBody>
          <a:bodyPr wrap="square">
            <a:spAutoFit/>
          </a:bodyPr>
          <a:lstStyle/>
          <a:p>
            <a:pPr algn="ctr"/>
            <a:r>
              <a:rPr lang="fr-FR" sz="2800" b="1" dirty="0" smtClean="0">
                <a:latin typeface="Times New Roman" pitchFamily="18" charset="0"/>
                <a:cs typeface="Times New Roman" pitchFamily="18" charset="0"/>
              </a:rPr>
              <a:t>Contrôle du produit au cours de fabrication</a:t>
            </a:r>
          </a:p>
        </p:txBody>
      </p:sp>
      <p:sp>
        <p:nvSpPr>
          <p:cNvPr id="3" name="Rectangle 2"/>
          <p:cNvSpPr/>
          <p:nvPr/>
        </p:nvSpPr>
        <p:spPr>
          <a:xfrm>
            <a:off x="0" y="4236848"/>
            <a:ext cx="9144000" cy="830997"/>
          </a:xfrm>
          <a:prstGeom prst="rect">
            <a:avLst/>
          </a:prstGeom>
        </p:spPr>
        <p:txBody>
          <a:bodyPr wrap="square">
            <a:spAutoFit/>
          </a:bodyPr>
          <a:lstStyle/>
          <a:p>
            <a:r>
              <a:rPr lang="fr-FR" sz="2400" b="1" dirty="0" smtClean="0">
                <a:latin typeface="Times New Roman" pitchFamily="18" charset="0"/>
                <a:cs typeface="Times New Roman" pitchFamily="18" charset="0"/>
              </a:rPr>
              <a:t>Comptage sur cellule de numération (</a:t>
            </a:r>
            <a:r>
              <a:rPr lang="fr-FR" sz="2400" b="1" dirty="0" err="1" smtClean="0">
                <a:latin typeface="Times New Roman" pitchFamily="18" charset="0"/>
                <a:cs typeface="Times New Roman" pitchFamily="18" charset="0"/>
              </a:rPr>
              <a:t>Thoma</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et </a:t>
            </a:r>
            <a:r>
              <a:rPr lang="fr-FR" sz="2400" b="1" dirty="0" err="1" smtClean="0">
                <a:latin typeface="Times New Roman" pitchFamily="18" charset="0"/>
                <a:cs typeface="Times New Roman" pitchFamily="18" charset="0"/>
              </a:rPr>
              <a:t>Malassez</a:t>
            </a:r>
            <a:r>
              <a:rPr lang="fr-FR" sz="2400" b="1" dirty="0" smtClean="0">
                <a:latin typeface="Times New Roman" pitchFamily="18" charset="0"/>
                <a:cs typeface="Times New Roman" pitchFamily="18" charset="0"/>
              </a:rPr>
              <a:t>) au microscope</a:t>
            </a:r>
            <a:r>
              <a:rPr lang="fr-FR" sz="2400" dirty="0" smtClean="0">
                <a:latin typeface="Times New Roman" pitchFamily="18" charset="0"/>
                <a:cs typeface="Times New Roman" pitchFamily="18" charset="0"/>
              </a:rPr>
              <a:t> </a:t>
            </a:r>
          </a:p>
        </p:txBody>
      </p:sp>
      <p:sp>
        <p:nvSpPr>
          <p:cNvPr id="4" name="Rectangle 3"/>
          <p:cNvSpPr/>
          <p:nvPr/>
        </p:nvSpPr>
        <p:spPr>
          <a:xfrm>
            <a:off x="0" y="5487615"/>
            <a:ext cx="9143999" cy="461665"/>
          </a:xfrm>
          <a:prstGeom prst="rect">
            <a:avLst/>
          </a:prstGeom>
        </p:spPr>
        <p:txBody>
          <a:bodyPr wrap="square">
            <a:spAutoFit/>
          </a:bodyPr>
          <a:lstStyle/>
          <a:p>
            <a:pPr lvl="0"/>
            <a:r>
              <a:rPr lang="fr-FR" sz="2400" b="1" dirty="0" smtClean="0">
                <a:solidFill>
                  <a:prstClr val="black"/>
                </a:solidFill>
                <a:latin typeface="Times New Roman" pitchFamily="18" charset="0"/>
                <a:cs typeface="Times New Roman" pitchFamily="18" charset="0"/>
              </a:rPr>
              <a:t>Méthode de </a:t>
            </a:r>
            <a:r>
              <a:rPr lang="fr-FR" sz="2400" b="1" dirty="0" err="1" smtClean="0">
                <a:solidFill>
                  <a:prstClr val="black"/>
                </a:solidFill>
                <a:latin typeface="Times New Roman" pitchFamily="18" charset="0"/>
                <a:cs typeface="Times New Roman" pitchFamily="18" charset="0"/>
              </a:rPr>
              <a:t>Breed</a:t>
            </a:r>
            <a:r>
              <a:rPr lang="fr-FR" sz="2400" b="1" dirty="0" smtClean="0">
                <a:solidFill>
                  <a:prstClr val="black"/>
                </a:solidFill>
                <a:latin typeface="Times New Roman" pitchFamily="18" charset="0"/>
                <a:cs typeface="Times New Roman" pitchFamily="18" charset="0"/>
              </a:rPr>
              <a:t> </a:t>
            </a:r>
            <a:r>
              <a:rPr lang="fr-FR" sz="2400" dirty="0" smtClean="0">
                <a:solidFill>
                  <a:prstClr val="black"/>
                </a:solidFill>
                <a:latin typeface="Times New Roman" pitchFamily="18" charset="0"/>
                <a:cs typeface="Times New Roman" pitchFamily="18" charset="0"/>
              </a:rPr>
              <a:t>: </a:t>
            </a:r>
            <a:r>
              <a:rPr lang="fr-FR" sz="2400" b="1" dirty="0" smtClean="0">
                <a:solidFill>
                  <a:prstClr val="black"/>
                </a:solidFill>
                <a:latin typeface="Times New Roman" pitchFamily="18" charset="0"/>
                <a:cs typeface="Times New Roman" pitchFamily="18" charset="0"/>
              </a:rPr>
              <a:t>DMC </a:t>
            </a:r>
            <a:r>
              <a:rPr lang="fr-FR" sz="2400" b="1" i="1" dirty="0" smtClean="0">
                <a:solidFill>
                  <a:prstClr val="black"/>
                </a:solidFill>
                <a:latin typeface="Times New Roman" pitchFamily="18" charset="0"/>
                <a:cs typeface="Times New Roman" pitchFamily="18" charset="0"/>
              </a:rPr>
              <a:t>(Direct </a:t>
            </a:r>
            <a:r>
              <a:rPr lang="fr-FR" sz="2400" b="1" i="1" dirty="0" err="1" smtClean="0">
                <a:solidFill>
                  <a:prstClr val="black"/>
                </a:solidFill>
                <a:latin typeface="Times New Roman" pitchFamily="18" charset="0"/>
                <a:cs typeface="Times New Roman" pitchFamily="18" charset="0"/>
              </a:rPr>
              <a:t>Mirroscopic</a:t>
            </a:r>
            <a:r>
              <a:rPr lang="fr-FR" sz="2400" b="1" i="1" dirty="0" smtClean="0">
                <a:solidFill>
                  <a:prstClr val="black"/>
                </a:solidFill>
                <a:latin typeface="Times New Roman" pitchFamily="18" charset="0"/>
                <a:cs typeface="Times New Roman" pitchFamily="18" charset="0"/>
              </a:rPr>
              <a:t> Count)</a:t>
            </a:r>
            <a:endParaRPr lang="fr-FR" sz="2400" dirty="0" smtClean="0">
              <a:solidFill>
                <a:prstClr val="black"/>
              </a:solidFill>
              <a:latin typeface="Times New Roman" pitchFamily="18" charset="0"/>
              <a:cs typeface="Times New Roman" pitchFamily="18" charset="0"/>
            </a:endParaRPr>
          </a:p>
        </p:txBody>
      </p:sp>
      <p:sp>
        <p:nvSpPr>
          <p:cNvPr id="6" name="Rectangle 5"/>
          <p:cNvSpPr/>
          <p:nvPr/>
        </p:nvSpPr>
        <p:spPr>
          <a:xfrm>
            <a:off x="0" y="3355413"/>
            <a:ext cx="3627916" cy="461665"/>
          </a:xfrm>
          <a:prstGeom prst="rect">
            <a:avLst/>
          </a:prstGeom>
        </p:spPr>
        <p:txBody>
          <a:bodyPr wrap="none">
            <a:spAutoFit/>
          </a:bodyPr>
          <a:lstStyle/>
          <a:p>
            <a:r>
              <a:rPr lang="fr-FR" sz="2400" b="1" dirty="0" smtClean="0">
                <a:latin typeface="Times New Roman" pitchFamily="18" charset="0"/>
                <a:cs typeface="Times New Roman" pitchFamily="18" charset="0"/>
              </a:rPr>
              <a:t>Cytométrie en flux (CMF)</a:t>
            </a:r>
          </a:p>
        </p:txBody>
      </p:sp>
      <p:sp>
        <p:nvSpPr>
          <p:cNvPr id="8" name="Rectangle 7"/>
          <p:cNvSpPr/>
          <p:nvPr/>
        </p:nvSpPr>
        <p:spPr>
          <a:xfrm>
            <a:off x="7980" y="2276872"/>
            <a:ext cx="3388876" cy="461665"/>
          </a:xfrm>
          <a:prstGeom prst="rect">
            <a:avLst/>
          </a:prstGeom>
        </p:spPr>
        <p:txBody>
          <a:bodyPr wrap="none">
            <a:spAutoFit/>
          </a:bodyPr>
          <a:lstStyle/>
          <a:p>
            <a:r>
              <a:rPr lang="fr-FR" sz="2400" b="1" dirty="0" smtClean="0">
                <a:latin typeface="Times New Roman" pitchFamily="18" charset="0"/>
                <a:cs typeface="Times New Roman" pitchFamily="18" charset="0"/>
              </a:rPr>
              <a:t>Techniques moléculaires</a:t>
            </a:r>
          </a:p>
        </p:txBody>
      </p:sp>
      <p:sp>
        <p:nvSpPr>
          <p:cNvPr id="9" name="Rectangle 8"/>
          <p:cNvSpPr/>
          <p:nvPr/>
        </p:nvSpPr>
        <p:spPr>
          <a:xfrm>
            <a:off x="9584" y="1198331"/>
            <a:ext cx="3987566" cy="461665"/>
          </a:xfrm>
          <a:prstGeom prst="rect">
            <a:avLst/>
          </a:prstGeom>
        </p:spPr>
        <p:txBody>
          <a:bodyPr wrap="none">
            <a:spAutoFit/>
          </a:bodyPr>
          <a:lstStyle/>
          <a:p>
            <a:r>
              <a:rPr lang="fr-FR" sz="2400" b="1" dirty="0" smtClean="0">
                <a:latin typeface="Times New Roman" pitchFamily="18" charset="0"/>
                <a:cs typeface="Times New Roman" pitchFamily="18" charset="0"/>
              </a:rPr>
              <a:t>Techniques immunologiques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2924944"/>
            <a:ext cx="5544616" cy="1384995"/>
          </a:xfrm>
          <a:prstGeom prst="rect">
            <a:avLst/>
          </a:prstGeom>
        </p:spPr>
        <p:txBody>
          <a:bodyPr wrap="square">
            <a:spAutoFit/>
          </a:bodyPr>
          <a:lstStyle/>
          <a:p>
            <a:pPr lvl="0" algn="ctr" eaLnBrk="0" fontAlgn="base" hangingPunct="0">
              <a:spcBef>
                <a:spcPct val="0"/>
              </a:spcBef>
              <a:spcAft>
                <a:spcPct val="0"/>
              </a:spcAft>
            </a:pPr>
            <a:r>
              <a:rPr lang="fr-FR" altLang="zh-CN" sz="2800" b="1" dirty="0" smtClean="0">
                <a:latin typeface="Times New Roman" pitchFamily="18" charset="0"/>
                <a:ea typeface="Times New Roman" pitchFamily="18" charset="0"/>
                <a:cs typeface="Times New Roman" pitchFamily="18" charset="0"/>
              </a:rPr>
              <a:t>Réalisation du contrôle microbiologique dans une</a:t>
            </a:r>
            <a:r>
              <a:rPr lang="fr-FR" altLang="zh-CN" sz="2800" b="1" dirty="0" smtClean="0">
                <a:latin typeface="Times New Roman" pitchFamily="18" charset="0"/>
                <a:cs typeface="Times New Roman" pitchFamily="18" charset="0"/>
              </a:rPr>
              <a:t> b</a:t>
            </a:r>
            <a:r>
              <a:rPr lang="fr-FR" altLang="zh-CN" sz="2800" b="1" dirty="0" smtClean="0">
                <a:latin typeface="Times New Roman" pitchFamily="18" charset="0"/>
                <a:ea typeface="Times New Roman" pitchFamily="18" charset="0"/>
                <a:cs typeface="Times New Roman" pitchFamily="18" charset="0"/>
              </a:rPr>
              <a:t>io Industrie sans fermentation</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lvl="1"/>
            <a:r>
              <a:rPr lang="fr-FR" sz="2400" b="1" dirty="0" smtClean="0">
                <a:solidFill>
                  <a:srgbClr val="FFFF00"/>
                </a:solidFill>
                <a:latin typeface="Times New Roman" pitchFamily="18" charset="0"/>
                <a:cs typeface="Times New Roman" pitchFamily="18" charset="0"/>
              </a:rPr>
              <a:t>1. Niveaux de contrôle et d’a</a:t>
            </a:r>
            <a:r>
              <a:rPr lang="fr-FR" sz="2400" dirty="0" smtClean="0">
                <a:solidFill>
                  <a:srgbClr val="FFFF00"/>
                </a:solidFill>
                <a:latin typeface="Times New Roman" pitchFamily="18" charset="0"/>
                <a:cs typeface="Times New Roman" pitchFamily="18" charset="0"/>
              </a:rPr>
              <a:t>utocontrôles</a:t>
            </a:r>
            <a:endParaRPr lang="fr-FR" sz="2400" b="1" dirty="0">
              <a:solidFill>
                <a:srgbClr val="FFFF00"/>
              </a:solidFill>
              <a:latin typeface="Times New Roman" pitchFamily="18" charset="0"/>
              <a:cs typeface="Times New Roman" pitchFamily="18" charset="0"/>
            </a:endParaRPr>
          </a:p>
        </p:txBody>
      </p:sp>
      <p:sp>
        <p:nvSpPr>
          <p:cNvPr id="3" name="Rectangle 2"/>
          <p:cNvSpPr/>
          <p:nvPr/>
        </p:nvSpPr>
        <p:spPr>
          <a:xfrm>
            <a:off x="72008" y="5859269"/>
            <a:ext cx="4283968" cy="83099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fr-FR" sz="2400" dirty="0" smtClean="0">
                <a:solidFill>
                  <a:schemeClr val="tx1"/>
                </a:solidFill>
                <a:latin typeface="Times New Roman" pitchFamily="18" charset="0"/>
                <a:cs typeface="Times New Roman" pitchFamily="18" charset="0"/>
              </a:rPr>
              <a:t>1.5. Contrôle de l'hygiène des locaux et du personnel </a:t>
            </a:r>
            <a:endParaRPr lang="fr-FR" sz="2400" dirty="0">
              <a:solidFill>
                <a:schemeClr val="tx1"/>
              </a:solidFill>
              <a:latin typeface="Times New Roman" pitchFamily="18" charset="0"/>
              <a:cs typeface="Times New Roman" pitchFamily="18" charset="0"/>
            </a:endParaRPr>
          </a:p>
        </p:txBody>
      </p:sp>
      <p:sp>
        <p:nvSpPr>
          <p:cNvPr id="4" name="Rectangle 3"/>
          <p:cNvSpPr/>
          <p:nvPr/>
        </p:nvSpPr>
        <p:spPr>
          <a:xfrm>
            <a:off x="72008" y="4783361"/>
            <a:ext cx="4283968" cy="46166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fr-FR" sz="2400" dirty="0" smtClean="0">
                <a:solidFill>
                  <a:srgbClr val="FFFF00"/>
                </a:solidFill>
                <a:latin typeface="Times New Roman" pitchFamily="18" charset="0"/>
                <a:cs typeface="Times New Roman" pitchFamily="18" charset="0"/>
              </a:rPr>
              <a:t>1.4. Contrôle des levains </a:t>
            </a:r>
          </a:p>
        </p:txBody>
      </p:sp>
      <p:sp>
        <p:nvSpPr>
          <p:cNvPr id="5" name="Rectangle 4"/>
          <p:cNvSpPr/>
          <p:nvPr/>
        </p:nvSpPr>
        <p:spPr>
          <a:xfrm>
            <a:off x="72008" y="3707451"/>
            <a:ext cx="4283968" cy="46166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fr-FR" sz="2400" dirty="0" smtClean="0">
                <a:solidFill>
                  <a:schemeClr val="bg1"/>
                </a:solidFill>
                <a:latin typeface="Times New Roman" pitchFamily="18" charset="0"/>
                <a:cs typeface="Times New Roman" pitchFamily="18" charset="0"/>
              </a:rPr>
              <a:t>1.3. Contrô1e du produit fini </a:t>
            </a:r>
          </a:p>
        </p:txBody>
      </p:sp>
      <p:sp>
        <p:nvSpPr>
          <p:cNvPr id="6" name="Rectangle 5"/>
          <p:cNvSpPr/>
          <p:nvPr/>
        </p:nvSpPr>
        <p:spPr>
          <a:xfrm>
            <a:off x="72008" y="2200654"/>
            <a:ext cx="4283968" cy="46166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sz="2400" dirty="0" smtClean="0">
                <a:solidFill>
                  <a:srgbClr val="FFFF00"/>
                </a:solidFill>
                <a:latin typeface="Times New Roman" pitchFamily="18" charset="0"/>
                <a:cs typeface="Times New Roman" pitchFamily="18" charset="0"/>
              </a:rPr>
              <a:t>1.2. Au cours de fabrication </a:t>
            </a:r>
          </a:p>
        </p:txBody>
      </p:sp>
      <p:sp>
        <p:nvSpPr>
          <p:cNvPr id="7" name="Rectangle 6"/>
          <p:cNvSpPr/>
          <p:nvPr/>
        </p:nvSpPr>
        <p:spPr>
          <a:xfrm>
            <a:off x="72008" y="1124744"/>
            <a:ext cx="4283968" cy="46166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sz="2400" dirty="0" smtClean="0">
                <a:solidFill>
                  <a:schemeClr val="bg1"/>
                </a:solidFill>
                <a:latin typeface="Times New Roman" pitchFamily="18" charset="0"/>
                <a:cs typeface="Times New Roman" pitchFamily="18" charset="0"/>
              </a:rPr>
              <a:t>1.1. La matière première </a:t>
            </a:r>
          </a:p>
        </p:txBody>
      </p:sp>
      <p:pic>
        <p:nvPicPr>
          <p:cNvPr id="8" name="Picture 2"/>
          <p:cNvPicPr>
            <a:picLocks noChangeAspect="1" noChangeArrowheads="1"/>
          </p:cNvPicPr>
          <p:nvPr/>
        </p:nvPicPr>
        <p:blipFill>
          <a:blip r:embed="rId2" cstate="print"/>
          <a:srcRect l="11342" t="11438" r="23353" b="13751"/>
          <a:stretch>
            <a:fillRect/>
          </a:stretch>
        </p:blipFill>
        <p:spPr bwMode="auto">
          <a:xfrm rot="16200000">
            <a:off x="3679334" y="1576817"/>
            <a:ext cx="6241282" cy="4329026"/>
          </a:xfrm>
          <a:prstGeom prst="rect">
            <a:avLst/>
          </a:prstGeom>
          <a:noFill/>
          <a:ln w="9525">
            <a:solidFill>
              <a:srgbClr val="FF0000"/>
            </a:solidFill>
            <a:miter lim="800000"/>
            <a:headEnd/>
            <a:tailEnd/>
          </a:ln>
        </p:spPr>
      </p:pic>
      <p:sp>
        <p:nvSpPr>
          <p:cNvPr id="9" name="Rectangle 8"/>
          <p:cNvSpPr/>
          <p:nvPr/>
        </p:nvSpPr>
        <p:spPr>
          <a:xfrm>
            <a:off x="5940152" y="692696"/>
            <a:ext cx="100811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5940152" y="1628800"/>
            <a:ext cx="576064" cy="2808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5940152" y="4869160"/>
            <a:ext cx="100811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p:cNvSpPr/>
          <p:nvPr/>
        </p:nvSpPr>
        <p:spPr>
          <a:xfrm>
            <a:off x="7380312" y="692696"/>
            <a:ext cx="108012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p:nvSpPr>
        <p:spPr>
          <a:xfrm>
            <a:off x="6948264" y="2132856"/>
            <a:ext cx="720080"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570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anim calcmode="lin" valueType="num">
                                      <p:cBhvr>
                                        <p:cTn id="47" dur="500" fill="hold"/>
                                        <p:tgtEl>
                                          <p:spTgt spid="4"/>
                                        </p:tgtEl>
                                        <p:attrNameLst>
                                          <p:attrName>ppt_x</p:attrName>
                                        </p:attrNameLst>
                                      </p:cBhvr>
                                      <p:tavLst>
                                        <p:tav tm="0">
                                          <p:val>
                                            <p:strVal val="#ppt_x"/>
                                          </p:val>
                                        </p:tav>
                                        <p:tav tm="100000">
                                          <p:val>
                                            <p:strVal val="#ppt_x"/>
                                          </p:val>
                                        </p:tav>
                                      </p:tavLst>
                                    </p:anim>
                                    <p:anim calcmode="lin" valueType="num">
                                      <p:cBhvr>
                                        <p:cTn id="48" dur="500" fill="hold"/>
                                        <p:tgtEl>
                                          <p:spTgt spid="4"/>
                                        </p:tgtEl>
                                        <p:attrNameLst>
                                          <p:attrName>ppt_y</p:attrName>
                                        </p:attrNameLst>
                                      </p:cBhvr>
                                      <p:tavLst>
                                        <p:tav tm="0">
                                          <p:val>
                                            <p:strVal val="#ppt_y-.1"/>
                                          </p:val>
                                        </p:tav>
                                        <p:tav tm="100000">
                                          <p:val>
                                            <p:strVal val="#ppt_y"/>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fltVal val="0"/>
                                          </p:val>
                                        </p:tav>
                                        <p:tav tm="100000">
                                          <p:val>
                                            <p:strVal val="#ppt_w"/>
                                          </p:val>
                                        </p:tav>
                                      </p:tavLst>
                                    </p:anim>
                                    <p:anim calcmode="lin" valueType="num">
                                      <p:cBhvr>
                                        <p:cTn id="52" dur="1000" fill="hold"/>
                                        <p:tgtEl>
                                          <p:spTgt spid="12"/>
                                        </p:tgtEl>
                                        <p:attrNameLst>
                                          <p:attrName>ppt_h</p:attrName>
                                        </p:attrNameLst>
                                      </p:cBhvr>
                                      <p:tavLst>
                                        <p:tav tm="0">
                                          <p:val>
                                            <p:fltVal val="0"/>
                                          </p:val>
                                        </p:tav>
                                        <p:tav tm="100000">
                                          <p:val>
                                            <p:strVal val="#ppt_h"/>
                                          </p:val>
                                        </p:tav>
                                      </p:tavLst>
                                    </p:anim>
                                    <p:anim calcmode="lin" valueType="num">
                                      <p:cBhvr>
                                        <p:cTn id="53"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anim calcmode="lin" valueType="num">
                                      <p:cBhvr>
                                        <p:cTn id="60" dur="500" fill="hold"/>
                                        <p:tgtEl>
                                          <p:spTgt spid="3"/>
                                        </p:tgtEl>
                                        <p:attrNameLst>
                                          <p:attrName>ppt_x</p:attrName>
                                        </p:attrNameLst>
                                      </p:cBhvr>
                                      <p:tavLst>
                                        <p:tav tm="0">
                                          <p:val>
                                            <p:strVal val="#ppt_x"/>
                                          </p:val>
                                        </p:tav>
                                        <p:tav tm="100000">
                                          <p:val>
                                            <p:strVal val="#ppt_x"/>
                                          </p:val>
                                        </p:tav>
                                      </p:tavLst>
                                    </p:anim>
                                    <p:anim calcmode="lin" valueType="num">
                                      <p:cBhvr>
                                        <p:cTn id="61" dur="500" fill="hold"/>
                                        <p:tgtEl>
                                          <p:spTgt spid="3"/>
                                        </p:tgtEl>
                                        <p:attrNameLst>
                                          <p:attrName>ppt_y</p:attrName>
                                        </p:attrNameLst>
                                      </p:cBhvr>
                                      <p:tavLst>
                                        <p:tav tm="0">
                                          <p:val>
                                            <p:strVal val="#ppt_y-.1"/>
                                          </p:val>
                                        </p:tav>
                                        <p:tav tm="100000">
                                          <p:val>
                                            <p:strVal val="#ppt_y"/>
                                          </p:val>
                                        </p:tav>
                                      </p:tavLst>
                                    </p:anim>
                                  </p:childTnLst>
                                </p:cTn>
                              </p:par>
                              <p:par>
                                <p:cTn id="62" presetID="15"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80928"/>
            <a:ext cx="9144000" cy="1754326"/>
          </a:xfrm>
          <a:prstGeom prst="rect">
            <a:avLst/>
          </a:prstGeom>
        </p:spPr>
        <p:txBody>
          <a:bodyPr wrap="square">
            <a:spAutoFit/>
          </a:bodyPr>
          <a:lstStyle/>
          <a:p>
            <a:pPr lvl="0" algn="ctr" eaLnBrk="0" fontAlgn="base" hangingPunct="0">
              <a:spcBef>
                <a:spcPct val="0"/>
              </a:spcBef>
              <a:spcAft>
                <a:spcPct val="0"/>
              </a:spcAft>
            </a:pPr>
            <a:r>
              <a:rPr lang="fr-FR" altLang="zh-CN" sz="3600" b="1" dirty="0" smtClean="0">
                <a:latin typeface="Times New Roman" pitchFamily="18" charset="0"/>
                <a:ea typeface="SimSun" pitchFamily="2" charset="-122"/>
                <a:cs typeface="Times New Roman" pitchFamily="18" charset="0"/>
              </a:rPr>
              <a:t>Techniques de recherche et de dénombrement des flores (Contaminants alimentaires et industriels)</a:t>
            </a:r>
            <a:endParaRPr lang="fr-FR" altLang="zh-CN"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6840"/>
            <a:ext cx="9144000" cy="830997"/>
          </a:xfrm>
          <a:prstGeom prst="rect">
            <a:avLst/>
          </a:prstGeom>
        </p:spPr>
        <p:txBody>
          <a:bodyPr wrap="square">
            <a:spAutoFit/>
          </a:bodyPr>
          <a:lstStyle/>
          <a:p>
            <a:r>
              <a:rPr lang="fr-FR" sz="2400" dirty="0" smtClean="0">
                <a:latin typeface="Times New Roman" pitchFamily="18" charset="0"/>
                <a:cs typeface="Times New Roman" pitchFamily="18" charset="0"/>
              </a:rPr>
              <a:t>Les contamination alimentaire et industrielles surviennent à partir de concentrations critiques en microorganismes. </a:t>
            </a:r>
          </a:p>
        </p:txBody>
      </p:sp>
      <p:sp>
        <p:nvSpPr>
          <p:cNvPr id="3" name="Rectangle 2"/>
          <p:cNvSpPr/>
          <p:nvPr/>
        </p:nvSpPr>
        <p:spPr>
          <a:xfrm>
            <a:off x="0" y="116632"/>
            <a:ext cx="9144000" cy="523220"/>
          </a:xfrm>
          <a:prstGeom prst="rect">
            <a:avLst/>
          </a:prstGeom>
        </p:spPr>
        <p:txBody>
          <a:bodyPr wrap="square">
            <a:spAutoFit/>
          </a:bodyPr>
          <a:lstStyle/>
          <a:p>
            <a:r>
              <a:rPr lang="fr-FR" sz="2800" b="1" dirty="0" smtClean="0">
                <a:latin typeface="Times New Roman" pitchFamily="18" charset="0"/>
                <a:cs typeface="Times New Roman" pitchFamily="18" charset="0"/>
              </a:rPr>
              <a:t>Introduction</a:t>
            </a:r>
            <a:endParaRPr lang="fr-FR" sz="2800" b="1" dirty="0">
              <a:latin typeface="Times New Roman" pitchFamily="18" charset="0"/>
              <a:cs typeface="Times New Roman" pitchFamily="18" charset="0"/>
            </a:endParaRPr>
          </a:p>
        </p:txBody>
      </p:sp>
      <p:sp>
        <p:nvSpPr>
          <p:cNvPr id="4" name="Rectangle 3"/>
          <p:cNvSpPr/>
          <p:nvPr/>
        </p:nvSpPr>
        <p:spPr>
          <a:xfrm>
            <a:off x="0" y="4038163"/>
            <a:ext cx="9144000" cy="830997"/>
          </a:xfrm>
          <a:prstGeom prst="rect">
            <a:avLst/>
          </a:prstGeom>
        </p:spPr>
        <p:txBody>
          <a:bodyPr wrap="square">
            <a:spAutoFit/>
          </a:bodyPr>
          <a:lstStyle/>
          <a:p>
            <a:r>
              <a:rPr lang="fr-FR" sz="2400" dirty="0" smtClean="0">
                <a:latin typeface="Times New Roman" pitchFamily="18" charset="0"/>
                <a:cs typeface="Times New Roman" pitchFamily="18" charset="0"/>
              </a:rPr>
              <a:t>De nombreuses méthodes peuvent être utilisées, leur choix dépend des paramètres suivants:</a:t>
            </a:r>
            <a:endParaRPr lang="fr-FR" sz="2400" dirty="0">
              <a:latin typeface="Times New Roman" pitchFamily="18" charset="0"/>
              <a:cs typeface="Times New Roman" pitchFamily="18" charset="0"/>
            </a:endParaRPr>
          </a:p>
        </p:txBody>
      </p:sp>
      <p:sp>
        <p:nvSpPr>
          <p:cNvPr id="5" name="Rectangle 4"/>
          <p:cNvSpPr/>
          <p:nvPr/>
        </p:nvSpPr>
        <p:spPr>
          <a:xfrm>
            <a:off x="0" y="2997722"/>
            <a:ext cx="9144000" cy="830997"/>
          </a:xfrm>
          <a:prstGeom prst="rect">
            <a:avLst/>
          </a:prstGeom>
        </p:spPr>
        <p:txBody>
          <a:bodyPr wrap="square">
            <a:spAutoFit/>
          </a:bodyPr>
          <a:lstStyle/>
          <a:p>
            <a:r>
              <a:rPr lang="fr-FR" sz="2400" dirty="0" smtClean="0">
                <a:latin typeface="Times New Roman" pitchFamily="18" charset="0"/>
                <a:cs typeface="Times New Roman" pitchFamily="18" charset="0"/>
              </a:rPr>
              <a:t>Il est donc primordial de réaliser une évaluation quantitative de ces microorganismes</a:t>
            </a:r>
            <a:endParaRPr lang="fr-FR" sz="2400" dirty="0"/>
          </a:p>
        </p:txBody>
      </p:sp>
      <p:sp>
        <p:nvSpPr>
          <p:cNvPr id="6" name="Rectangle 5"/>
          <p:cNvSpPr/>
          <p:nvPr/>
        </p:nvSpPr>
        <p:spPr>
          <a:xfrm>
            <a:off x="0" y="1957281"/>
            <a:ext cx="9144000" cy="830997"/>
          </a:xfrm>
          <a:prstGeom prst="rect">
            <a:avLst/>
          </a:prstGeom>
        </p:spPr>
        <p:txBody>
          <a:bodyPr wrap="square">
            <a:spAutoFit/>
          </a:bodyPr>
          <a:lstStyle/>
          <a:p>
            <a:r>
              <a:rPr lang="fr-FR" sz="2400" dirty="0" smtClean="0">
                <a:latin typeface="Times New Roman" pitchFamily="18" charset="0"/>
                <a:cs typeface="Times New Roman" pitchFamily="18" charset="0"/>
              </a:rPr>
              <a:t>Non seulement, ils  altèrent la qualité marchande du produit mais  apportent atteinte à la santé des consommateurs .</a:t>
            </a:r>
          </a:p>
        </p:txBody>
      </p:sp>
      <p:sp>
        <p:nvSpPr>
          <p:cNvPr id="9" name="Rectangle 8"/>
          <p:cNvSpPr/>
          <p:nvPr/>
        </p:nvSpPr>
        <p:spPr>
          <a:xfrm>
            <a:off x="1907704" y="6396335"/>
            <a:ext cx="2648482" cy="461665"/>
          </a:xfrm>
          <a:prstGeom prst="rect">
            <a:avLst/>
          </a:prstGeom>
        </p:spPr>
        <p:txBody>
          <a:bodyPr wrap="none">
            <a:spAutoFit/>
          </a:bodyPr>
          <a:lstStyle/>
          <a:p>
            <a:pPr>
              <a:buFont typeface="Wingdings" pitchFamily="2" charset="2"/>
              <a:buChar char="v"/>
            </a:pPr>
            <a:r>
              <a:rPr lang="fr-FR" sz="2400" dirty="0" smtClean="0">
                <a:solidFill>
                  <a:prstClr val="black"/>
                </a:solidFill>
                <a:latin typeface="Times New Roman" pitchFamily="18" charset="0"/>
                <a:cs typeface="Times New Roman" pitchFamily="18" charset="0"/>
              </a:rPr>
              <a:t> coût de l'analyse.</a:t>
            </a:r>
            <a:endParaRPr lang="fr-FR" sz="2400" dirty="0"/>
          </a:p>
        </p:txBody>
      </p:sp>
      <p:sp>
        <p:nvSpPr>
          <p:cNvPr id="10" name="Rectangle 9"/>
          <p:cNvSpPr/>
          <p:nvPr/>
        </p:nvSpPr>
        <p:spPr>
          <a:xfrm>
            <a:off x="1907704" y="5899125"/>
            <a:ext cx="4245073" cy="461665"/>
          </a:xfrm>
          <a:prstGeom prst="rect">
            <a:avLst/>
          </a:prstGeom>
        </p:spPr>
        <p:txBody>
          <a:bodyPr wrap="none">
            <a:spAutoFit/>
          </a:bodyPr>
          <a:lstStyle/>
          <a:p>
            <a:pPr>
              <a:buFont typeface="Wingdings" pitchFamily="2" charset="2"/>
              <a:buChar char="v"/>
            </a:pPr>
            <a:r>
              <a:rPr lang="fr-FR" sz="2400" dirty="0" smtClean="0">
                <a:latin typeface="Times New Roman" pitchFamily="18" charset="0"/>
                <a:cs typeface="Times New Roman" pitchFamily="18" charset="0"/>
              </a:rPr>
              <a:t> délai d'obtention des résultats </a:t>
            </a:r>
            <a:endParaRPr lang="fr-FR" sz="2400" dirty="0"/>
          </a:p>
        </p:txBody>
      </p:sp>
      <p:sp>
        <p:nvSpPr>
          <p:cNvPr id="11" name="Rectangle 10"/>
          <p:cNvSpPr/>
          <p:nvPr/>
        </p:nvSpPr>
        <p:spPr>
          <a:xfrm>
            <a:off x="1907704" y="5401915"/>
            <a:ext cx="5296643" cy="461665"/>
          </a:xfrm>
          <a:prstGeom prst="rect">
            <a:avLst/>
          </a:prstGeom>
        </p:spPr>
        <p:txBody>
          <a:bodyPr wrap="none">
            <a:spAutoFit/>
          </a:bodyPr>
          <a:lstStyle/>
          <a:p>
            <a:pPr>
              <a:buFont typeface="Wingdings" pitchFamily="2" charset="2"/>
              <a:buChar char="v"/>
            </a:pPr>
            <a:r>
              <a:rPr lang="fr-FR" sz="2400" dirty="0" smtClean="0">
                <a:latin typeface="Times New Roman" pitchFamily="18" charset="0"/>
                <a:cs typeface="Times New Roman" pitchFamily="18" charset="0"/>
              </a:rPr>
              <a:t> rapidité et simplicité de mise en œuvre</a:t>
            </a:r>
            <a:endParaRPr lang="fr-FR" sz="2400" dirty="0"/>
          </a:p>
        </p:txBody>
      </p:sp>
      <p:sp>
        <p:nvSpPr>
          <p:cNvPr id="12" name="Rectangle 11"/>
          <p:cNvSpPr/>
          <p:nvPr/>
        </p:nvSpPr>
        <p:spPr>
          <a:xfrm>
            <a:off x="1907704" y="4904705"/>
            <a:ext cx="3385863" cy="461665"/>
          </a:xfrm>
          <a:prstGeom prst="rect">
            <a:avLst/>
          </a:prstGeom>
        </p:spPr>
        <p:txBody>
          <a:bodyPr wrap="none">
            <a:spAutoFit/>
          </a:bodyPr>
          <a:lstStyle/>
          <a:p>
            <a:pPr>
              <a:buFont typeface="Wingdings" pitchFamily="2" charset="2"/>
              <a:buChar char="v"/>
            </a:pPr>
            <a:r>
              <a:rPr lang="fr-FR" sz="2400" dirty="0" smtClean="0">
                <a:latin typeface="Times New Roman" pitchFamily="18" charset="0"/>
                <a:cs typeface="Times New Roman" pitchFamily="18" charset="0"/>
              </a:rPr>
              <a:t> équipement nécessaire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anim calcmode="lin" valueType="num">
                                      <p:cBhvr>
                                        <p:cTn id="44" dur="500" fill="hold"/>
                                        <p:tgtEl>
                                          <p:spTgt spid="10"/>
                                        </p:tgtEl>
                                        <p:attrNameLst>
                                          <p:attrName>ppt_x</p:attrName>
                                        </p:attrNameLst>
                                      </p:cBhvr>
                                      <p:tavLst>
                                        <p:tav tm="0">
                                          <p:val>
                                            <p:strVal val="#ppt_x"/>
                                          </p:val>
                                        </p:tav>
                                        <p:tav tm="100000">
                                          <p:val>
                                            <p:strVal val="#ppt_x"/>
                                          </p:val>
                                        </p:tav>
                                      </p:tavLst>
                                    </p:anim>
                                    <p:anim calcmode="lin" valueType="num">
                                      <p:cBhvr>
                                        <p:cTn id="45" dur="500" fill="hold"/>
                                        <p:tgtEl>
                                          <p:spTgt spid="1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anim calcmode="lin" valueType="num">
                                      <p:cBhvr>
                                        <p:cTn id="49" dur="500" fill="hold"/>
                                        <p:tgtEl>
                                          <p:spTgt spid="9"/>
                                        </p:tgtEl>
                                        <p:attrNameLst>
                                          <p:attrName>ppt_x</p:attrName>
                                        </p:attrNameLst>
                                      </p:cBhvr>
                                      <p:tavLst>
                                        <p:tav tm="0">
                                          <p:val>
                                            <p:strVal val="#ppt_x"/>
                                          </p:val>
                                        </p:tav>
                                        <p:tav tm="100000">
                                          <p:val>
                                            <p:strVal val="#ppt_x"/>
                                          </p:val>
                                        </p:tav>
                                      </p:tavLst>
                                    </p:anim>
                                    <p:anim calcmode="lin" valueType="num">
                                      <p:cBhvr>
                                        <p:cTn id="5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464"/>
            <a:ext cx="9144000" cy="830997"/>
          </a:xfrm>
          <a:prstGeom prst="rect">
            <a:avLst/>
          </a:prstGeom>
        </p:spPr>
        <p:txBody>
          <a:bodyPr wrap="square">
            <a:spAutoFit/>
          </a:bodyPr>
          <a:lstStyle/>
          <a:p>
            <a:r>
              <a:rPr lang="fr-FR" sz="2400" dirty="0" smtClean="0">
                <a:latin typeface="Times New Roman" pitchFamily="18" charset="0"/>
                <a:cs typeface="Times New Roman" pitchFamily="18" charset="0"/>
              </a:rPr>
              <a:t>L'évaluation quantitative d'une population nécessite une démarche adaptée à chaque dénombrement et recherche.</a:t>
            </a:r>
          </a:p>
        </p:txBody>
      </p:sp>
      <p:sp>
        <p:nvSpPr>
          <p:cNvPr id="3" name="Rectangle 2"/>
          <p:cNvSpPr/>
          <p:nvPr/>
        </p:nvSpPr>
        <p:spPr>
          <a:xfrm>
            <a:off x="0" y="5657671"/>
            <a:ext cx="9144000" cy="1200329"/>
          </a:xfrm>
          <a:prstGeom prst="rect">
            <a:avLst/>
          </a:prstGeom>
        </p:spPr>
        <p:txBody>
          <a:bodyPr wrap="square">
            <a:spAutoFit/>
          </a:bodyPr>
          <a:lstStyle/>
          <a:p>
            <a:pPr>
              <a:buFont typeface="Wingdings" pitchFamily="2" charset="2"/>
              <a:buChar char="Ø"/>
            </a:pPr>
            <a:r>
              <a:rPr lang="fr-FR" sz="2400" dirty="0" smtClean="0">
                <a:latin typeface="Times New Roman" pitchFamily="18" charset="0"/>
                <a:cs typeface="Times New Roman" pitchFamily="18" charset="0"/>
              </a:rPr>
              <a:t> Détermination des fourchettes de dénombrement ou de recherche (dilution si la charge microbienne est élevée ou concentration (filtration) lorsque la charge est faible.</a:t>
            </a:r>
          </a:p>
        </p:txBody>
      </p:sp>
      <p:sp>
        <p:nvSpPr>
          <p:cNvPr id="4" name="Rectangle 3"/>
          <p:cNvSpPr/>
          <p:nvPr/>
        </p:nvSpPr>
        <p:spPr>
          <a:xfrm>
            <a:off x="0" y="4294096"/>
            <a:ext cx="9144000" cy="1200329"/>
          </a:xfrm>
          <a:prstGeom prst="rect">
            <a:avLst/>
          </a:prstGeom>
        </p:spPr>
        <p:txBody>
          <a:bodyPr wrap="square">
            <a:spAutoFit/>
          </a:bodyPr>
          <a:lstStyle/>
          <a:p>
            <a:pPr>
              <a:buFont typeface="Wingdings" pitchFamily="2" charset="2"/>
              <a:buChar char="Ø"/>
            </a:pPr>
            <a:r>
              <a:rPr lang="fr-FR" sz="2400" dirty="0" smtClean="0">
                <a:latin typeface="Times New Roman" pitchFamily="18" charset="0"/>
                <a:cs typeface="Times New Roman" pitchFamily="18" charset="0"/>
              </a:rPr>
              <a:t> Détermination des conditions de culture: température, oxygénation, durée qui permettent un développement convenable des microorganismes à dénombrer </a:t>
            </a:r>
          </a:p>
        </p:txBody>
      </p:sp>
      <p:sp>
        <p:nvSpPr>
          <p:cNvPr id="5" name="Rectangle 4"/>
          <p:cNvSpPr/>
          <p:nvPr/>
        </p:nvSpPr>
        <p:spPr>
          <a:xfrm>
            <a:off x="0" y="3299855"/>
            <a:ext cx="9144000" cy="830997"/>
          </a:xfrm>
          <a:prstGeom prst="rect">
            <a:avLst/>
          </a:prstGeom>
        </p:spPr>
        <p:txBody>
          <a:bodyPr wrap="square">
            <a:spAutoFit/>
          </a:bodyPr>
          <a:lstStyle/>
          <a:p>
            <a:pPr>
              <a:buFont typeface="Wingdings" pitchFamily="2" charset="2"/>
              <a:buChar char="Ø"/>
            </a:pPr>
            <a:r>
              <a:rPr lang="fr-FR" sz="2400" dirty="0" smtClean="0">
                <a:latin typeface="Times New Roman" pitchFamily="18" charset="0"/>
                <a:cs typeface="Times New Roman" pitchFamily="18" charset="0"/>
              </a:rPr>
              <a:t> Utilisation des milieux de cultures nécessaires à la croissance des microorganismes à dénombrer  </a:t>
            </a:r>
          </a:p>
        </p:txBody>
      </p:sp>
      <p:sp>
        <p:nvSpPr>
          <p:cNvPr id="6" name="Rectangle 5"/>
          <p:cNvSpPr/>
          <p:nvPr/>
        </p:nvSpPr>
        <p:spPr>
          <a:xfrm>
            <a:off x="0" y="2305614"/>
            <a:ext cx="9144000" cy="830997"/>
          </a:xfrm>
          <a:prstGeom prst="rect">
            <a:avLst/>
          </a:prstGeom>
        </p:spPr>
        <p:txBody>
          <a:bodyPr wrap="square">
            <a:spAutoFit/>
          </a:bodyPr>
          <a:lstStyle/>
          <a:p>
            <a:pPr>
              <a:buFont typeface="Wingdings" pitchFamily="2" charset="2"/>
              <a:buChar char="Ø"/>
            </a:pPr>
            <a:r>
              <a:rPr lang="fr-FR" sz="2400" dirty="0" smtClean="0">
                <a:latin typeface="Times New Roman" pitchFamily="18" charset="0"/>
                <a:cs typeface="Times New Roman" pitchFamily="18" charset="0"/>
              </a:rPr>
              <a:t> Détermination du volume ou masse de l’inoculum (par </a:t>
            </a:r>
            <a:r>
              <a:rPr lang="fr-FR" sz="2400" dirty="0" err="1" smtClean="0">
                <a:latin typeface="Times New Roman" pitchFamily="18" charset="0"/>
                <a:cs typeface="Times New Roman" pitchFamily="18" charset="0"/>
              </a:rPr>
              <a:t>mL</a:t>
            </a:r>
            <a:r>
              <a:rPr lang="fr-FR" sz="2400" dirty="0" smtClean="0">
                <a:latin typeface="Times New Roman" pitchFamily="18" charset="0"/>
                <a:cs typeface="Times New Roman" pitchFamily="18" charset="0"/>
              </a:rPr>
              <a:t>, par 100mL, par g)</a:t>
            </a:r>
          </a:p>
        </p:txBody>
      </p:sp>
      <p:sp>
        <p:nvSpPr>
          <p:cNvPr id="7" name="Rectangle 6"/>
          <p:cNvSpPr/>
          <p:nvPr/>
        </p:nvSpPr>
        <p:spPr>
          <a:xfrm>
            <a:off x="0" y="1680705"/>
            <a:ext cx="9144000" cy="461665"/>
          </a:xfrm>
          <a:prstGeom prst="rect">
            <a:avLst/>
          </a:prstGeom>
        </p:spPr>
        <p:txBody>
          <a:bodyPr wrap="square">
            <a:spAutoFit/>
          </a:bodyPr>
          <a:lstStyle/>
          <a:p>
            <a:pPr>
              <a:buFont typeface="Wingdings" pitchFamily="2" charset="2"/>
              <a:buChar char="Ø"/>
            </a:pPr>
            <a:r>
              <a:rPr lang="fr-FR" sz="2400" dirty="0" smtClean="0">
                <a:latin typeface="Times New Roman" pitchFamily="18" charset="0"/>
                <a:cs typeface="Times New Roman" pitchFamily="18" charset="0"/>
              </a:rPr>
              <a:t> Détermination de nombre d'échantillons à analyser dans un lot donné</a:t>
            </a:r>
          </a:p>
        </p:txBody>
      </p:sp>
      <p:sp>
        <p:nvSpPr>
          <p:cNvPr id="8" name="Rectangle 7"/>
          <p:cNvSpPr/>
          <p:nvPr/>
        </p:nvSpPr>
        <p:spPr>
          <a:xfrm>
            <a:off x="0" y="0"/>
            <a:ext cx="9144000" cy="523220"/>
          </a:xfrm>
          <a:prstGeom prst="rect">
            <a:avLst/>
          </a:prstGeom>
        </p:spPr>
        <p:txBody>
          <a:bodyPr wrap="square">
            <a:spAutoFit/>
          </a:bodyPr>
          <a:lstStyle/>
          <a:p>
            <a:r>
              <a:rPr lang="fr-FR" sz="2800" b="1" dirty="0" smtClean="0">
                <a:latin typeface="Times New Roman" pitchFamily="18" charset="0"/>
                <a:cs typeface="Times New Roman" pitchFamily="18" charset="0"/>
              </a:rPr>
              <a:t>Démarche globale </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anim calcmode="lin" valueType="num">
                                      <p:cBhvr>
                                        <p:cTn id="36" dur="500" fill="hold"/>
                                        <p:tgtEl>
                                          <p:spTgt spid="4"/>
                                        </p:tgtEl>
                                        <p:attrNameLst>
                                          <p:attrName>ppt_x</p:attrName>
                                        </p:attrNameLst>
                                      </p:cBhvr>
                                      <p:tavLst>
                                        <p:tav tm="0">
                                          <p:val>
                                            <p:strVal val="#ppt_x"/>
                                          </p:val>
                                        </p:tav>
                                        <p:tav tm="100000">
                                          <p:val>
                                            <p:strVal val="#ppt_x"/>
                                          </p:val>
                                        </p:tav>
                                      </p:tavLst>
                                    </p:anim>
                                    <p:anim calcmode="lin" valueType="num">
                                      <p:cBhvr>
                                        <p:cTn id="3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anim calcmode="lin" valueType="num">
                                      <p:cBhvr>
                                        <p:cTn id="43" dur="500" fill="hold"/>
                                        <p:tgtEl>
                                          <p:spTgt spid="3"/>
                                        </p:tgtEl>
                                        <p:attrNameLst>
                                          <p:attrName>ppt_x</p:attrName>
                                        </p:attrNameLst>
                                      </p:cBhvr>
                                      <p:tavLst>
                                        <p:tav tm="0">
                                          <p:val>
                                            <p:strVal val="#ppt_x"/>
                                          </p:val>
                                        </p:tav>
                                        <p:tav tm="100000">
                                          <p:val>
                                            <p:strVal val="#ppt_x"/>
                                          </p:val>
                                        </p:tav>
                                      </p:tavLst>
                                    </p:anim>
                                    <p:anim calcmode="lin" valueType="num">
                                      <p:cBhvr>
                                        <p:cTn id="4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cteur droit avec flèche 15"/>
          <p:cNvCxnSpPr>
            <a:stCxn id="5" idx="2"/>
            <a:endCxn id="7" idx="0"/>
          </p:cNvCxnSpPr>
          <p:nvPr/>
        </p:nvCxnSpPr>
        <p:spPr>
          <a:xfrm flipH="1">
            <a:off x="2249488" y="523220"/>
            <a:ext cx="2322512" cy="391389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5" idx="2"/>
            <a:endCxn id="10" idx="0"/>
          </p:cNvCxnSpPr>
          <p:nvPr/>
        </p:nvCxnSpPr>
        <p:spPr>
          <a:xfrm>
            <a:off x="4572000" y="523220"/>
            <a:ext cx="2286000" cy="391389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9144000" cy="523220"/>
          </a:xfrm>
          <a:prstGeom prst="rect">
            <a:avLst/>
          </a:prstGeom>
        </p:spPr>
        <p:txBody>
          <a:bodyPr wrap="square">
            <a:spAutoFit/>
          </a:bodyPr>
          <a:lstStyle/>
          <a:p>
            <a:pPr algn="ctr"/>
            <a:r>
              <a:rPr lang="fr-FR" sz="2800" b="1" dirty="0" smtClean="0">
                <a:latin typeface="Times New Roman" pitchFamily="18" charset="0"/>
                <a:cs typeface="Times New Roman" pitchFamily="18" charset="0"/>
              </a:rPr>
              <a:t>Flore totale aérobie mésophile</a:t>
            </a: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
        <p:nvSpPr>
          <p:cNvPr id="6" name="Rectangle 5"/>
          <p:cNvSpPr/>
          <p:nvPr/>
        </p:nvSpPr>
        <p:spPr>
          <a:xfrm>
            <a:off x="0" y="4937973"/>
            <a:ext cx="4572000" cy="923330"/>
          </a:xfrm>
          <a:prstGeom prst="rect">
            <a:avLst/>
          </a:prstGeom>
        </p:spPr>
        <p:txBody>
          <a:bodyPr>
            <a:spAutoFit/>
          </a:bodyPr>
          <a:lstStyle/>
          <a:p>
            <a:r>
              <a:rPr lang="fr-FR" dirty="0" smtClean="0">
                <a:latin typeface="Times New Roman" pitchFamily="18" charset="0"/>
                <a:cs typeface="Times New Roman" pitchFamily="18" charset="0"/>
              </a:rPr>
              <a:t>Il n'y a pas toujours de relation entre une valeur élevée de la FTAM et la présence de MO pathogènes </a:t>
            </a:r>
          </a:p>
        </p:txBody>
      </p:sp>
      <p:sp>
        <p:nvSpPr>
          <p:cNvPr id="7" name="Rectangle 6"/>
          <p:cNvSpPr/>
          <p:nvPr/>
        </p:nvSpPr>
        <p:spPr>
          <a:xfrm>
            <a:off x="-36512" y="4437112"/>
            <a:ext cx="4572000" cy="400110"/>
          </a:xfrm>
          <a:prstGeom prst="rect">
            <a:avLst/>
          </a:prstGeom>
        </p:spPr>
        <p:txBody>
          <a:bodyPr wrap="square">
            <a:spAutoFit/>
          </a:bodyPr>
          <a:lstStyle/>
          <a:p>
            <a:pPr algn="ctr"/>
            <a:r>
              <a:rPr lang="fr-FR" sz="2000" b="1" dirty="0" smtClean="0">
                <a:latin typeface="Times New Roman" pitchFamily="18" charset="0"/>
                <a:cs typeface="Times New Roman" pitchFamily="18" charset="0"/>
              </a:rPr>
              <a:t>Indice de la qualité sanitaire</a:t>
            </a:r>
            <a:endParaRPr lang="fr-FR" sz="2000" dirty="0"/>
          </a:p>
        </p:txBody>
      </p:sp>
      <p:sp>
        <p:nvSpPr>
          <p:cNvPr id="9" name="Rectangle 8"/>
          <p:cNvSpPr/>
          <p:nvPr/>
        </p:nvSpPr>
        <p:spPr>
          <a:xfrm>
            <a:off x="0" y="5962054"/>
            <a:ext cx="4572000" cy="923330"/>
          </a:xfrm>
          <a:prstGeom prst="rect">
            <a:avLst/>
          </a:prstGeom>
        </p:spPr>
        <p:txBody>
          <a:bodyPr>
            <a:spAutoFit/>
          </a:bodyPr>
          <a:lstStyle/>
          <a:p>
            <a:r>
              <a:rPr lang="fr-FR" dirty="0" smtClean="0">
                <a:latin typeface="Times New Roman" pitchFamily="18" charset="0"/>
                <a:cs typeface="Times New Roman" pitchFamily="18" charset="0"/>
              </a:rPr>
              <a:t>On considère qu’il n'y a de risque pour la santé du consommateur que si la FTAM est supérieure ou égale à 10</a:t>
            </a:r>
            <a:r>
              <a:rPr lang="fr-FR" baseline="30000" dirty="0" smtClean="0">
                <a:latin typeface="Times New Roman" pitchFamily="18" charset="0"/>
                <a:cs typeface="Times New Roman" pitchFamily="18" charset="0"/>
              </a:rPr>
              <a:t>5 </a:t>
            </a:r>
            <a:r>
              <a:rPr lang="fr-FR" dirty="0" smtClean="0">
                <a:latin typeface="Times New Roman" pitchFamily="18" charset="0"/>
                <a:cs typeface="Times New Roman" pitchFamily="18" charset="0"/>
              </a:rPr>
              <a:t>microorganismes/g. </a:t>
            </a:r>
          </a:p>
        </p:txBody>
      </p:sp>
      <p:sp>
        <p:nvSpPr>
          <p:cNvPr id="10" name="Rectangle 9"/>
          <p:cNvSpPr/>
          <p:nvPr/>
        </p:nvSpPr>
        <p:spPr>
          <a:xfrm>
            <a:off x="4572000" y="4437112"/>
            <a:ext cx="4572000" cy="400110"/>
          </a:xfrm>
          <a:prstGeom prst="rect">
            <a:avLst/>
          </a:prstGeom>
        </p:spPr>
        <p:txBody>
          <a:bodyPr>
            <a:spAutoFit/>
          </a:bodyPr>
          <a:lstStyle/>
          <a:p>
            <a:pPr algn="ctr"/>
            <a:r>
              <a:rPr lang="fr-FR" sz="2000" b="1" dirty="0" smtClean="0">
                <a:latin typeface="Times New Roman" pitchFamily="18" charset="0"/>
                <a:cs typeface="Times New Roman" pitchFamily="18" charset="0"/>
              </a:rPr>
              <a:t>Indice de la qualité marchande</a:t>
            </a:r>
            <a:endParaRPr lang="fr-FR" sz="2000" dirty="0" smtClean="0">
              <a:latin typeface="Times New Roman" pitchFamily="18" charset="0"/>
              <a:cs typeface="Times New Roman" pitchFamily="18" charset="0"/>
            </a:endParaRPr>
          </a:p>
        </p:txBody>
      </p:sp>
      <p:sp>
        <p:nvSpPr>
          <p:cNvPr id="11" name="Rectangle 10"/>
          <p:cNvSpPr/>
          <p:nvPr/>
        </p:nvSpPr>
        <p:spPr>
          <a:xfrm>
            <a:off x="4572000" y="5076473"/>
            <a:ext cx="4572000" cy="923330"/>
          </a:xfrm>
          <a:prstGeom prst="rect">
            <a:avLst/>
          </a:prstGeom>
        </p:spPr>
        <p:txBody>
          <a:bodyPr>
            <a:spAutoFit/>
          </a:bodyPr>
          <a:lstStyle/>
          <a:p>
            <a:r>
              <a:rPr lang="fr-FR" dirty="0" smtClean="0">
                <a:latin typeface="Times New Roman" pitchFamily="18" charset="0"/>
                <a:cs typeface="Times New Roman" pitchFamily="18" charset="0"/>
              </a:rPr>
              <a:t>Peut être considérée comme flore d'altération en présence de FTAM </a:t>
            </a:r>
            <a:r>
              <a:rPr lang="fr-FR" dirty="0" err="1" smtClean="0">
                <a:latin typeface="Times New Roman" pitchFamily="18" charset="0"/>
                <a:cs typeface="Times New Roman" pitchFamily="18" charset="0"/>
              </a:rPr>
              <a:t>revivifiable</a:t>
            </a:r>
            <a:r>
              <a:rPr lang="fr-FR" dirty="0" smtClean="0">
                <a:latin typeface="Times New Roman" pitchFamily="18" charset="0"/>
                <a:cs typeface="Times New Roman" pitchFamily="18" charset="0"/>
              </a:rPr>
              <a:t> abondante indiquant un processus de dégradation en cours. </a:t>
            </a:r>
            <a:endParaRPr lang="fr-FR" dirty="0"/>
          </a:p>
        </p:txBody>
      </p:sp>
      <p:sp>
        <p:nvSpPr>
          <p:cNvPr id="12" name="Rectangle 11"/>
          <p:cNvSpPr/>
          <p:nvPr/>
        </p:nvSpPr>
        <p:spPr>
          <a:xfrm>
            <a:off x="4572000" y="6239053"/>
            <a:ext cx="4572000" cy="646331"/>
          </a:xfrm>
          <a:prstGeom prst="rect">
            <a:avLst/>
          </a:prstGeom>
        </p:spPr>
        <p:txBody>
          <a:bodyPr>
            <a:spAutoFit/>
          </a:bodyPr>
          <a:lstStyle/>
          <a:p>
            <a:r>
              <a:rPr lang="fr-FR" dirty="0" smtClean="0">
                <a:latin typeface="Times New Roman" pitchFamily="18" charset="0"/>
                <a:cs typeface="Times New Roman" pitchFamily="18" charset="0"/>
              </a:rPr>
              <a:t>Dépassant 10</a:t>
            </a:r>
            <a:r>
              <a:rPr lang="fr-FR" baseline="30000" dirty="0" smtClean="0">
                <a:latin typeface="Times New Roman" pitchFamily="18" charset="0"/>
                <a:cs typeface="Times New Roman" pitchFamily="18" charset="0"/>
              </a:rPr>
              <a:t>6</a:t>
            </a:r>
            <a:r>
              <a:rPr lang="fr-FR" dirty="0" smtClean="0">
                <a:latin typeface="Times New Roman" pitchFamily="18" charset="0"/>
                <a:cs typeface="Times New Roman" pitchFamily="18" charset="0"/>
              </a:rPr>
              <a:t> à 10</a:t>
            </a:r>
            <a:r>
              <a:rPr lang="fr-FR" baseline="30000" dirty="0" smtClean="0">
                <a:latin typeface="Times New Roman" pitchFamily="18" charset="0"/>
                <a:cs typeface="Times New Roman" pitchFamily="18" charset="0"/>
              </a:rPr>
              <a:t>8</a:t>
            </a:r>
            <a:r>
              <a:rPr lang="fr-FR" dirty="0" smtClean="0">
                <a:latin typeface="Times New Roman" pitchFamily="18" charset="0"/>
                <a:cs typeface="Times New Roman" pitchFamily="18" charset="0"/>
              </a:rPr>
              <a:t> MO/g de FTAM provoque une détérioration visible du produit. </a:t>
            </a:r>
            <a:endParaRPr lang="fr-FR" dirty="0"/>
          </a:p>
        </p:txBody>
      </p:sp>
      <p:sp>
        <p:nvSpPr>
          <p:cNvPr id="2" name="Rectangle 1"/>
          <p:cNvSpPr/>
          <p:nvPr/>
        </p:nvSpPr>
        <p:spPr>
          <a:xfrm>
            <a:off x="0" y="1418438"/>
            <a:ext cx="91440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latin typeface="Times New Roman" pitchFamily="18" charset="0"/>
                <a:cs typeface="Times New Roman" pitchFamily="18" charset="0"/>
              </a:rPr>
              <a:t>En  microbiologie alimentaire, c’est des microorganismes aptes à cultiver des colonies sur gélose en 72 heures à 30°C. les microorganisme exigeante exemple </a:t>
            </a:r>
            <a:r>
              <a:rPr lang="fr-FR" i="1" dirty="0" smtClean="0">
                <a:latin typeface="Times New Roman" pitchFamily="18" charset="0"/>
                <a:cs typeface="Times New Roman" pitchFamily="18" charset="0"/>
              </a:rPr>
              <a:t>Lactobacillus  </a:t>
            </a:r>
            <a:r>
              <a:rPr lang="fr-FR" dirty="0" smtClean="0">
                <a:latin typeface="Times New Roman" pitchFamily="18" charset="0"/>
                <a:cs typeface="Times New Roman" pitchFamily="18" charset="0"/>
              </a:rPr>
              <a:t>n'est pas détectée. </a:t>
            </a:r>
            <a:endParaRPr lang="fr-FR" dirty="0">
              <a:latin typeface="Times New Roman" pitchFamily="18" charset="0"/>
              <a:cs typeface="Times New Roman" pitchFamily="18" charset="0"/>
            </a:endParaRPr>
          </a:p>
        </p:txBody>
      </p:sp>
      <p:sp>
        <p:nvSpPr>
          <p:cNvPr id="3" name="Rectangle 2"/>
          <p:cNvSpPr/>
          <p:nvPr/>
        </p:nvSpPr>
        <p:spPr>
          <a:xfrm>
            <a:off x="0" y="692696"/>
            <a:ext cx="91440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fr-FR" dirty="0" smtClean="0">
                <a:solidFill>
                  <a:prstClr val="black"/>
                </a:solidFill>
                <a:latin typeface="Times New Roman" pitchFamily="18" charset="0"/>
                <a:cs typeface="Times New Roman" pitchFamily="18" charset="0"/>
              </a:rPr>
              <a:t>Ensemble des microorganismes capables de se multiplier en aérobiose à des températures comprises entre 20°C et + 45°C.</a:t>
            </a:r>
          </a:p>
        </p:txBody>
      </p:sp>
      <p:sp>
        <p:nvSpPr>
          <p:cNvPr id="4" name="Rectangle 3"/>
          <p:cNvSpPr/>
          <p:nvPr/>
        </p:nvSpPr>
        <p:spPr>
          <a:xfrm>
            <a:off x="0" y="2144180"/>
            <a:ext cx="9144000"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solidFill>
                  <a:prstClr val="black"/>
                </a:solidFill>
                <a:latin typeface="Times New Roman" pitchFamily="18" charset="0"/>
                <a:cs typeface="Times New Roman" pitchFamily="18" charset="0"/>
              </a:rPr>
              <a:t>Cette microflore peut comprendre des microorganismes pathogènes pour l'homme et l'animal mais aussi des microorganismes d'altération variés.</a:t>
            </a:r>
            <a:endParaRPr lang="fr-FR" dirty="0">
              <a:latin typeface="Times New Roman" pitchFamily="18" charset="0"/>
              <a:cs typeface="Times New Roman" pitchFamily="18" charset="0"/>
            </a:endParaRPr>
          </a:p>
        </p:txBody>
      </p:sp>
      <p:sp>
        <p:nvSpPr>
          <p:cNvPr id="19" name="Rectangle 18"/>
          <p:cNvSpPr/>
          <p:nvPr/>
        </p:nvSpPr>
        <p:spPr>
          <a:xfrm>
            <a:off x="0" y="3657218"/>
            <a:ext cx="9144000" cy="707886"/>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dirty="0" smtClean="0">
                <a:latin typeface="Times New Roman" pitchFamily="18" charset="0"/>
                <a:cs typeface="Times New Roman" pitchFamily="18" charset="0"/>
              </a:rPr>
              <a:t>Un aliment dont la flore totale est trop élevée montrera de mauvaises conditions de conservation et sera considéré comme impropre à la consommation. </a:t>
            </a:r>
            <a:endParaRPr lang="fr-FR" sz="2000" dirty="0">
              <a:latin typeface="Times New Roman" pitchFamily="18" charset="0"/>
              <a:cs typeface="Times New Roman" pitchFamily="18" charset="0"/>
            </a:endParaRPr>
          </a:p>
        </p:txBody>
      </p:sp>
      <p:sp>
        <p:nvSpPr>
          <p:cNvPr id="20" name="Rectangle 19"/>
          <p:cNvSpPr/>
          <p:nvPr/>
        </p:nvSpPr>
        <p:spPr>
          <a:xfrm>
            <a:off x="0" y="2869922"/>
            <a:ext cx="9144000" cy="707886"/>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a:spAutoFit/>
          </a:bodyPr>
          <a:lstStyle/>
          <a:p>
            <a:pPr lvl="0"/>
            <a:r>
              <a:rPr lang="fr-FR" sz="2000" dirty="0" smtClean="0">
                <a:solidFill>
                  <a:prstClr val="black"/>
                </a:solidFill>
                <a:latin typeface="Times New Roman" pitchFamily="18" charset="0"/>
                <a:cs typeface="Times New Roman" pitchFamily="18" charset="0"/>
              </a:rPr>
              <a:t>Dans le contrôle industriel, le dénombrement de la FTAM reste la meilleure méthode permettant d'estimer l'indice de salubrité et de qualité des aliments.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3"/>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4"/>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9"/>
                                        </p:tgtEl>
                                        <p:attrNameLst>
                                          <p:attrName>style.visibility</p:attrName>
                                        </p:attrNameLst>
                                      </p:cBhvr>
                                      <p:to>
                                        <p:strVal val="hidden"/>
                                      </p:to>
                                    </p:set>
                                  </p:childTnLst>
                                </p:cTn>
                              </p:par>
                              <p:par>
                                <p:cTn id="50" presetID="47"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7" presetClass="entr" presetSubtype="0"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47" presetClass="entr" presetSubtype="0"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1000"/>
                                        <p:tgtEl>
                                          <p:spTgt spid="10"/>
                                        </p:tgtEl>
                                      </p:cBhvr>
                                    </p:animEffect>
                                    <p:anim calcmode="lin" valueType="num">
                                      <p:cBhvr>
                                        <p:cTn id="82" dur="1000" fill="hold"/>
                                        <p:tgtEl>
                                          <p:spTgt spid="10"/>
                                        </p:tgtEl>
                                        <p:attrNameLst>
                                          <p:attrName>ppt_x</p:attrName>
                                        </p:attrNameLst>
                                      </p:cBhvr>
                                      <p:tavLst>
                                        <p:tav tm="0">
                                          <p:val>
                                            <p:strVal val="#ppt_x"/>
                                          </p:val>
                                        </p:tav>
                                        <p:tav tm="100000">
                                          <p:val>
                                            <p:strVal val="#ppt_x"/>
                                          </p:val>
                                        </p:tav>
                                      </p:tavLst>
                                    </p:anim>
                                    <p:anim calcmode="lin" valueType="num">
                                      <p:cBhvr>
                                        <p:cTn id="83" dur="1000" fill="hold"/>
                                        <p:tgtEl>
                                          <p:spTgt spid="10"/>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47" presetClass="entr" presetSubtype="0"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1000"/>
                                        <p:tgtEl>
                                          <p:spTgt spid="11"/>
                                        </p:tgtEl>
                                      </p:cBhvr>
                                    </p:animEffect>
                                    <p:anim calcmode="lin" valueType="num">
                                      <p:cBhvr>
                                        <p:cTn id="88" dur="1000" fill="hold"/>
                                        <p:tgtEl>
                                          <p:spTgt spid="11"/>
                                        </p:tgtEl>
                                        <p:attrNameLst>
                                          <p:attrName>ppt_x</p:attrName>
                                        </p:attrNameLst>
                                      </p:cBhvr>
                                      <p:tavLst>
                                        <p:tav tm="0">
                                          <p:val>
                                            <p:strVal val="#ppt_x"/>
                                          </p:val>
                                        </p:tav>
                                        <p:tav tm="100000">
                                          <p:val>
                                            <p:strVal val="#ppt_x"/>
                                          </p:val>
                                        </p:tav>
                                      </p:tavLst>
                                    </p:anim>
                                    <p:anim calcmode="lin" valueType="num">
                                      <p:cBhvr>
                                        <p:cTn id="89" dur="1000" fill="hold"/>
                                        <p:tgtEl>
                                          <p:spTgt spid="11"/>
                                        </p:tgtEl>
                                        <p:attrNameLst>
                                          <p:attrName>ppt_y</p:attrName>
                                        </p:attrNameLst>
                                      </p:cBhvr>
                                      <p:tavLst>
                                        <p:tav tm="0">
                                          <p:val>
                                            <p:strVal val="#ppt_y-.1"/>
                                          </p:val>
                                        </p:tav>
                                        <p:tav tm="100000">
                                          <p:val>
                                            <p:strVal val="#ppt_y"/>
                                          </p:val>
                                        </p:tav>
                                      </p:tavLst>
                                    </p:anim>
                                  </p:childTnLst>
                                </p:cTn>
                              </p:par>
                            </p:childTnLst>
                          </p:cTn>
                        </p:par>
                        <p:par>
                          <p:cTn id="90" fill="hold">
                            <p:stCondLst>
                              <p:cond delay="2000"/>
                            </p:stCondLst>
                            <p:childTnLst>
                              <p:par>
                                <p:cTn id="91" presetID="47" presetClass="entr" presetSubtype="0"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1000"/>
                                        <p:tgtEl>
                                          <p:spTgt spid="12"/>
                                        </p:tgtEl>
                                      </p:cBhvr>
                                    </p:animEffect>
                                    <p:anim calcmode="lin" valueType="num">
                                      <p:cBhvr>
                                        <p:cTn id="94" dur="1000" fill="hold"/>
                                        <p:tgtEl>
                                          <p:spTgt spid="12"/>
                                        </p:tgtEl>
                                        <p:attrNameLst>
                                          <p:attrName>ppt_x</p:attrName>
                                        </p:attrNameLst>
                                      </p:cBhvr>
                                      <p:tavLst>
                                        <p:tav tm="0">
                                          <p:val>
                                            <p:strVal val="#ppt_x"/>
                                          </p:val>
                                        </p:tav>
                                        <p:tav tm="100000">
                                          <p:val>
                                            <p:strVal val="#ppt_x"/>
                                          </p:val>
                                        </p:tav>
                                      </p:tavLst>
                                    </p:anim>
                                    <p:anim calcmode="lin" valueType="num">
                                      <p:cBhvr>
                                        <p:cTn id="9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2" grpId="0" animBg="1"/>
      <p:bldP spid="2" grpId="1" animBg="1"/>
      <p:bldP spid="3" grpId="0" animBg="1"/>
      <p:bldP spid="3" grpId="1" animBg="1"/>
      <p:bldP spid="4" grpId="0" animBg="1"/>
      <p:bldP spid="4" grpId="1" animBg="1"/>
      <p:bldP spid="19" grpId="0" animBg="1"/>
      <p:bldP spid="19" grpId="1" animBg="1"/>
      <p:bldP spid="20" grpId="0" animBg="1"/>
      <p:bldP spid="2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0"/>
          <p:cNvGrpSpPr>
            <a:grpSpLocks/>
          </p:cNvGrpSpPr>
          <p:nvPr/>
        </p:nvGrpSpPr>
        <p:grpSpPr bwMode="auto">
          <a:xfrm>
            <a:off x="1043608" y="3405212"/>
            <a:ext cx="6696744" cy="3336156"/>
            <a:chOff x="2317" y="3007"/>
            <a:chExt cx="8820" cy="4461"/>
          </a:xfrm>
        </p:grpSpPr>
        <p:sp>
          <p:nvSpPr>
            <p:cNvPr id="10" name="AutoShape 61"/>
            <p:cNvSpPr>
              <a:spLocks/>
            </p:cNvSpPr>
            <p:nvPr/>
          </p:nvSpPr>
          <p:spPr bwMode="auto">
            <a:xfrm rot="-5400000">
              <a:off x="7748" y="2974"/>
              <a:ext cx="815" cy="5963"/>
            </a:xfrm>
            <a:prstGeom prst="leftBrace">
              <a:avLst>
                <a:gd name="adj1" fmla="val 60971"/>
                <a:gd name="adj2" fmla="val 50000"/>
              </a:avLst>
            </a:prstGeom>
            <a:noFill/>
            <a:ln w="9525">
              <a:solidFill>
                <a:srgbClr val="000000"/>
              </a:solidFill>
              <a:round/>
              <a:headEnd/>
              <a:tailEnd/>
            </a:ln>
          </p:spPr>
          <p:txBody>
            <a:bodyPr/>
            <a:lstStyle/>
            <a:p>
              <a:endParaRPr lang="fr-FR"/>
            </a:p>
          </p:txBody>
        </p:sp>
        <p:grpSp>
          <p:nvGrpSpPr>
            <p:cNvPr id="11" name="Group 62"/>
            <p:cNvGrpSpPr>
              <a:grpSpLocks/>
            </p:cNvGrpSpPr>
            <p:nvPr/>
          </p:nvGrpSpPr>
          <p:grpSpPr bwMode="auto">
            <a:xfrm>
              <a:off x="2317" y="3007"/>
              <a:ext cx="8820" cy="4461"/>
              <a:chOff x="2317" y="3007"/>
              <a:chExt cx="8820" cy="4461"/>
            </a:xfrm>
          </p:grpSpPr>
          <p:grpSp>
            <p:nvGrpSpPr>
              <p:cNvPr id="12" name="Group 63"/>
              <p:cNvGrpSpPr>
                <a:grpSpLocks/>
              </p:cNvGrpSpPr>
              <p:nvPr/>
            </p:nvGrpSpPr>
            <p:grpSpPr bwMode="auto">
              <a:xfrm>
                <a:off x="2317" y="3337"/>
                <a:ext cx="8820" cy="4131"/>
                <a:chOff x="2317" y="3337"/>
                <a:chExt cx="8820" cy="4131"/>
              </a:xfrm>
            </p:grpSpPr>
            <p:sp>
              <p:nvSpPr>
                <p:cNvPr id="19" name="AutoShape 64"/>
                <p:cNvSpPr>
                  <a:spLocks noChangeArrowheads="1"/>
                </p:cNvSpPr>
                <p:nvPr/>
              </p:nvSpPr>
              <p:spPr bwMode="auto">
                <a:xfrm>
                  <a:off x="4657" y="3577"/>
                  <a:ext cx="555" cy="855"/>
                </a:xfrm>
                <a:prstGeom prst="can">
                  <a:avLst>
                    <a:gd name="adj" fmla="val 38514"/>
                  </a:avLst>
                </a:prstGeom>
                <a:solidFill>
                  <a:srgbClr val="FFFFFF"/>
                </a:solidFill>
                <a:ln w="9525">
                  <a:solidFill>
                    <a:srgbClr val="000000"/>
                  </a:solidFill>
                  <a:round/>
                  <a:headEnd/>
                  <a:tailEnd/>
                </a:ln>
              </p:spPr>
              <p:txBody>
                <a:bodyPr/>
                <a:lstStyle/>
                <a:p>
                  <a:endParaRPr lang="fr-FR"/>
                </a:p>
              </p:txBody>
            </p:sp>
            <p:sp>
              <p:nvSpPr>
                <p:cNvPr id="20" name="AutoShape 65"/>
                <p:cNvSpPr>
                  <a:spLocks noChangeArrowheads="1"/>
                </p:cNvSpPr>
                <p:nvPr/>
              </p:nvSpPr>
              <p:spPr bwMode="auto">
                <a:xfrm>
                  <a:off x="10237" y="3382"/>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21" name="AutoShape 66"/>
                <p:cNvSpPr>
                  <a:spLocks noChangeArrowheads="1"/>
                </p:cNvSpPr>
                <p:nvPr/>
              </p:nvSpPr>
              <p:spPr bwMode="auto">
                <a:xfrm>
                  <a:off x="7407" y="3397"/>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22" name="AutoShape 67"/>
                <p:cNvSpPr>
                  <a:spLocks noChangeArrowheads="1"/>
                </p:cNvSpPr>
                <p:nvPr/>
              </p:nvSpPr>
              <p:spPr bwMode="auto">
                <a:xfrm>
                  <a:off x="6397" y="3412"/>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grpSp>
              <p:nvGrpSpPr>
                <p:cNvPr id="23" name="Group 68"/>
                <p:cNvGrpSpPr>
                  <a:grpSpLocks/>
                </p:cNvGrpSpPr>
                <p:nvPr/>
              </p:nvGrpSpPr>
              <p:grpSpPr bwMode="auto">
                <a:xfrm>
                  <a:off x="4777" y="3367"/>
                  <a:ext cx="1670" cy="165"/>
                  <a:chOff x="4777" y="3397"/>
                  <a:chExt cx="1670" cy="165"/>
                </a:xfrm>
              </p:grpSpPr>
              <p:sp>
                <p:nvSpPr>
                  <p:cNvPr id="50" name="Arc 69"/>
                  <p:cNvSpPr>
                    <a:spLocks/>
                  </p:cNvSpPr>
                  <p:nvPr/>
                </p:nvSpPr>
                <p:spPr bwMode="auto">
                  <a:xfrm flipH="1">
                    <a:off x="4777" y="3399"/>
                    <a:ext cx="1670" cy="163"/>
                  </a:xfrm>
                  <a:custGeom>
                    <a:avLst/>
                    <a:gdLst>
                      <a:gd name="T0" fmla="*/ 0 w 21600"/>
                      <a:gd name="T1" fmla="*/ 0 h 21356"/>
                      <a:gd name="T2" fmla="*/ 0 w 21600"/>
                      <a:gd name="T3" fmla="*/ 0 h 21356"/>
                      <a:gd name="T4" fmla="*/ 0 w 21600"/>
                      <a:gd name="T5" fmla="*/ 0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5" y="-1"/>
                        </a:moveTo>
                        <a:cubicBezTo>
                          <a:pt x="13794" y="1599"/>
                          <a:pt x="21600" y="10675"/>
                          <a:pt x="21600" y="21356"/>
                        </a:cubicBezTo>
                      </a:path>
                      <a:path w="21600" h="21356" stroke="0" extrusionOk="0">
                        <a:moveTo>
                          <a:pt x="3235" y="-1"/>
                        </a:moveTo>
                        <a:cubicBezTo>
                          <a:pt x="13794" y="1599"/>
                          <a:pt x="21600" y="10675"/>
                          <a:pt x="21600" y="21356"/>
                        </a:cubicBezTo>
                        <a:lnTo>
                          <a:pt x="0" y="21356"/>
                        </a:lnTo>
                        <a:close/>
                      </a:path>
                    </a:pathLst>
                  </a:custGeom>
                  <a:noFill/>
                  <a:ln w="9525">
                    <a:solidFill>
                      <a:srgbClr val="000000"/>
                    </a:solidFill>
                    <a:round/>
                    <a:headEnd/>
                    <a:tailEnd/>
                  </a:ln>
                </p:spPr>
                <p:txBody>
                  <a:bodyPr/>
                  <a:lstStyle/>
                  <a:p>
                    <a:endParaRPr lang="fr-FR"/>
                  </a:p>
                </p:txBody>
              </p:sp>
              <p:cxnSp>
                <p:nvCxnSpPr>
                  <p:cNvPr id="51" name="AutoShape 70"/>
                  <p:cNvCxnSpPr>
                    <a:cxnSpLocks noChangeShapeType="1"/>
                  </p:cNvCxnSpPr>
                  <p:nvPr/>
                </p:nvCxnSpPr>
                <p:spPr bwMode="auto">
                  <a:xfrm>
                    <a:off x="6172" y="3397"/>
                    <a:ext cx="275" cy="2"/>
                  </a:xfrm>
                  <a:prstGeom prst="straightConnector1">
                    <a:avLst/>
                  </a:prstGeom>
                  <a:noFill/>
                  <a:ln w="9525">
                    <a:solidFill>
                      <a:srgbClr val="000000"/>
                    </a:solidFill>
                    <a:round/>
                    <a:headEnd/>
                    <a:tailEnd type="triangle" w="med" len="med"/>
                  </a:ln>
                </p:spPr>
              </p:cxnSp>
            </p:grpSp>
            <p:grpSp>
              <p:nvGrpSpPr>
                <p:cNvPr id="24" name="Group 71"/>
                <p:cNvGrpSpPr>
                  <a:grpSpLocks/>
                </p:cNvGrpSpPr>
                <p:nvPr/>
              </p:nvGrpSpPr>
              <p:grpSpPr bwMode="auto">
                <a:xfrm>
                  <a:off x="6847" y="3337"/>
                  <a:ext cx="730" cy="165"/>
                  <a:chOff x="6847" y="3397"/>
                  <a:chExt cx="730" cy="165"/>
                </a:xfrm>
              </p:grpSpPr>
              <p:sp>
                <p:nvSpPr>
                  <p:cNvPr id="48" name="Arc 72"/>
                  <p:cNvSpPr>
                    <a:spLocks/>
                  </p:cNvSpPr>
                  <p:nvPr/>
                </p:nvSpPr>
                <p:spPr bwMode="auto">
                  <a:xfrm flipH="1">
                    <a:off x="6847" y="3402"/>
                    <a:ext cx="560" cy="160"/>
                  </a:xfrm>
                  <a:custGeom>
                    <a:avLst/>
                    <a:gdLst>
                      <a:gd name="T0" fmla="*/ 0 w 17791"/>
                      <a:gd name="T1" fmla="*/ 0 h 21187"/>
                      <a:gd name="T2" fmla="*/ 0 w 17791"/>
                      <a:gd name="T3" fmla="*/ 0 h 21187"/>
                      <a:gd name="T4" fmla="*/ 0 w 17791"/>
                      <a:gd name="T5" fmla="*/ 0 h 21187"/>
                      <a:gd name="T6" fmla="*/ 0 60000 65536"/>
                      <a:gd name="T7" fmla="*/ 0 60000 65536"/>
                      <a:gd name="T8" fmla="*/ 0 60000 65536"/>
                      <a:gd name="T9" fmla="*/ 0 w 17791"/>
                      <a:gd name="T10" fmla="*/ 0 h 21187"/>
                      <a:gd name="T11" fmla="*/ 17791 w 17791"/>
                      <a:gd name="T12" fmla="*/ 21187 h 21187"/>
                    </a:gdLst>
                    <a:ahLst/>
                    <a:cxnLst>
                      <a:cxn ang="T6">
                        <a:pos x="T0" y="T1"/>
                      </a:cxn>
                      <a:cxn ang="T7">
                        <a:pos x="T2" y="T3"/>
                      </a:cxn>
                      <a:cxn ang="T8">
                        <a:pos x="T4" y="T5"/>
                      </a:cxn>
                    </a:cxnLst>
                    <a:rect l="T9" t="T10" r="T11" b="T12"/>
                    <a:pathLst>
                      <a:path w="17791" h="21187" fill="none" extrusionOk="0">
                        <a:moveTo>
                          <a:pt x="4205" y="0"/>
                        </a:moveTo>
                        <a:cubicBezTo>
                          <a:pt x="9725" y="1096"/>
                          <a:pt x="14599" y="4302"/>
                          <a:pt x="17791" y="8937"/>
                        </a:cubicBezTo>
                      </a:path>
                      <a:path w="17791" h="21187" stroke="0" extrusionOk="0">
                        <a:moveTo>
                          <a:pt x="4205" y="0"/>
                        </a:moveTo>
                        <a:cubicBezTo>
                          <a:pt x="9725" y="1096"/>
                          <a:pt x="14599" y="4302"/>
                          <a:pt x="17791" y="8937"/>
                        </a:cubicBezTo>
                        <a:lnTo>
                          <a:pt x="0" y="21187"/>
                        </a:lnTo>
                        <a:close/>
                      </a:path>
                    </a:pathLst>
                  </a:custGeom>
                  <a:noFill/>
                  <a:ln w="9525">
                    <a:solidFill>
                      <a:srgbClr val="000000"/>
                    </a:solidFill>
                    <a:round/>
                    <a:headEnd/>
                    <a:tailEnd/>
                  </a:ln>
                </p:spPr>
                <p:txBody>
                  <a:bodyPr/>
                  <a:lstStyle/>
                  <a:p>
                    <a:endParaRPr lang="fr-FR"/>
                  </a:p>
                </p:txBody>
              </p:sp>
              <p:cxnSp>
                <p:nvCxnSpPr>
                  <p:cNvPr id="49" name="AutoShape 73"/>
                  <p:cNvCxnSpPr>
                    <a:cxnSpLocks noChangeShapeType="1"/>
                  </p:cNvCxnSpPr>
                  <p:nvPr/>
                </p:nvCxnSpPr>
                <p:spPr bwMode="auto">
                  <a:xfrm>
                    <a:off x="7252" y="3397"/>
                    <a:ext cx="325" cy="2"/>
                  </a:xfrm>
                  <a:prstGeom prst="straightConnector1">
                    <a:avLst/>
                  </a:prstGeom>
                  <a:noFill/>
                  <a:ln w="9525">
                    <a:solidFill>
                      <a:srgbClr val="000000"/>
                    </a:solidFill>
                    <a:round/>
                    <a:headEnd/>
                    <a:tailEnd type="triangle" w="med" len="med"/>
                  </a:ln>
                </p:spPr>
              </p:cxnSp>
            </p:grpSp>
            <p:grpSp>
              <p:nvGrpSpPr>
                <p:cNvPr id="25" name="Group 74"/>
                <p:cNvGrpSpPr>
                  <a:grpSpLocks/>
                </p:cNvGrpSpPr>
                <p:nvPr/>
              </p:nvGrpSpPr>
              <p:grpSpPr bwMode="auto">
                <a:xfrm>
                  <a:off x="7762" y="3383"/>
                  <a:ext cx="1035" cy="179"/>
                  <a:chOff x="7762" y="3397"/>
                  <a:chExt cx="535" cy="165"/>
                </a:xfrm>
              </p:grpSpPr>
              <p:sp>
                <p:nvSpPr>
                  <p:cNvPr id="46" name="Arc 75"/>
                  <p:cNvSpPr>
                    <a:spLocks/>
                  </p:cNvSpPr>
                  <p:nvPr/>
                </p:nvSpPr>
                <p:spPr bwMode="auto">
                  <a:xfrm flipH="1">
                    <a:off x="7762" y="3400"/>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p>
                </p:txBody>
              </p:sp>
              <p:cxnSp>
                <p:nvCxnSpPr>
                  <p:cNvPr id="47" name="AutoShape 76"/>
                  <p:cNvCxnSpPr>
                    <a:cxnSpLocks noChangeShapeType="1"/>
                  </p:cNvCxnSpPr>
                  <p:nvPr/>
                </p:nvCxnSpPr>
                <p:spPr bwMode="auto">
                  <a:xfrm>
                    <a:off x="8212" y="3397"/>
                    <a:ext cx="85" cy="0"/>
                  </a:xfrm>
                  <a:prstGeom prst="straightConnector1">
                    <a:avLst/>
                  </a:prstGeom>
                  <a:noFill/>
                  <a:ln w="9525">
                    <a:solidFill>
                      <a:srgbClr val="000000"/>
                    </a:solidFill>
                    <a:round/>
                    <a:headEnd/>
                    <a:tailEnd type="triangle" w="med" len="med"/>
                  </a:ln>
                </p:spPr>
              </p:cxnSp>
            </p:grpSp>
            <p:grpSp>
              <p:nvGrpSpPr>
                <p:cNvPr id="26" name="Group 77"/>
                <p:cNvGrpSpPr>
                  <a:grpSpLocks/>
                </p:cNvGrpSpPr>
                <p:nvPr/>
              </p:nvGrpSpPr>
              <p:grpSpPr bwMode="auto">
                <a:xfrm>
                  <a:off x="9247" y="3352"/>
                  <a:ext cx="1020" cy="165"/>
                  <a:chOff x="9824" y="3412"/>
                  <a:chExt cx="1020" cy="165"/>
                </a:xfrm>
              </p:grpSpPr>
              <p:cxnSp>
                <p:nvCxnSpPr>
                  <p:cNvPr id="44" name="AutoShape 78"/>
                  <p:cNvCxnSpPr>
                    <a:cxnSpLocks noChangeShapeType="1"/>
                  </p:cNvCxnSpPr>
                  <p:nvPr/>
                </p:nvCxnSpPr>
                <p:spPr bwMode="auto">
                  <a:xfrm>
                    <a:off x="10664" y="3442"/>
                    <a:ext cx="180" cy="0"/>
                  </a:xfrm>
                  <a:prstGeom prst="straightConnector1">
                    <a:avLst/>
                  </a:prstGeom>
                  <a:noFill/>
                  <a:ln w="9525">
                    <a:solidFill>
                      <a:srgbClr val="000000"/>
                    </a:solidFill>
                    <a:round/>
                    <a:headEnd/>
                    <a:tailEnd type="triangle" w="med" len="med"/>
                  </a:ln>
                </p:spPr>
              </p:cxnSp>
              <p:sp>
                <p:nvSpPr>
                  <p:cNvPr id="45" name="Arc 79"/>
                  <p:cNvSpPr>
                    <a:spLocks/>
                  </p:cNvSpPr>
                  <p:nvPr/>
                </p:nvSpPr>
                <p:spPr bwMode="auto">
                  <a:xfrm flipH="1">
                    <a:off x="9824" y="3412"/>
                    <a:ext cx="870" cy="165"/>
                  </a:xfrm>
                  <a:custGeom>
                    <a:avLst/>
                    <a:gdLst>
                      <a:gd name="T0" fmla="*/ 0 w 35109"/>
                      <a:gd name="T1" fmla="*/ 0 h 21600"/>
                      <a:gd name="T2" fmla="*/ 0 w 35109"/>
                      <a:gd name="T3" fmla="*/ 0 h 21600"/>
                      <a:gd name="T4" fmla="*/ 0 w 35109"/>
                      <a:gd name="T5" fmla="*/ 0 h 21600"/>
                      <a:gd name="T6" fmla="*/ 0 60000 65536"/>
                      <a:gd name="T7" fmla="*/ 0 60000 65536"/>
                      <a:gd name="T8" fmla="*/ 0 60000 65536"/>
                      <a:gd name="T9" fmla="*/ 0 w 35109"/>
                      <a:gd name="T10" fmla="*/ 0 h 21600"/>
                      <a:gd name="T11" fmla="*/ 35109 w 35109"/>
                      <a:gd name="T12" fmla="*/ 21600 h 21600"/>
                    </a:gdLst>
                    <a:ahLst/>
                    <a:cxnLst>
                      <a:cxn ang="T6">
                        <a:pos x="T0" y="T1"/>
                      </a:cxn>
                      <a:cxn ang="T7">
                        <a:pos x="T2" y="T3"/>
                      </a:cxn>
                      <a:cxn ang="T8">
                        <a:pos x="T4" y="T5"/>
                      </a:cxn>
                    </a:cxnLst>
                    <a:rect l="T9" t="T10" r="T11" b="T12"/>
                    <a:pathLst>
                      <a:path w="35109" h="21600" fill="none" extrusionOk="0">
                        <a:moveTo>
                          <a:pt x="-1" y="4745"/>
                        </a:moveTo>
                        <a:cubicBezTo>
                          <a:pt x="3832" y="1673"/>
                          <a:pt x="8597" y="-1"/>
                          <a:pt x="13509" y="0"/>
                        </a:cubicBezTo>
                        <a:cubicBezTo>
                          <a:pt x="25438" y="0"/>
                          <a:pt x="35109" y="9670"/>
                          <a:pt x="35109" y="21600"/>
                        </a:cubicBezTo>
                      </a:path>
                      <a:path w="35109" h="21600" stroke="0" extrusionOk="0">
                        <a:moveTo>
                          <a:pt x="-1" y="4745"/>
                        </a:moveTo>
                        <a:cubicBezTo>
                          <a:pt x="3832" y="1673"/>
                          <a:pt x="8597" y="-1"/>
                          <a:pt x="13509" y="0"/>
                        </a:cubicBezTo>
                        <a:cubicBezTo>
                          <a:pt x="25438" y="0"/>
                          <a:pt x="35109" y="9670"/>
                          <a:pt x="35109" y="21600"/>
                        </a:cubicBezTo>
                        <a:lnTo>
                          <a:pt x="13509" y="21600"/>
                        </a:lnTo>
                        <a:close/>
                      </a:path>
                    </a:pathLst>
                  </a:custGeom>
                  <a:noFill/>
                  <a:ln w="9525">
                    <a:solidFill>
                      <a:srgbClr val="000000"/>
                    </a:solidFill>
                    <a:round/>
                    <a:headEnd/>
                    <a:tailEnd/>
                  </a:ln>
                </p:spPr>
                <p:txBody>
                  <a:bodyPr/>
                  <a:lstStyle/>
                  <a:p>
                    <a:endParaRPr lang="fr-FR"/>
                  </a:p>
                </p:txBody>
              </p:sp>
            </p:grpSp>
            <p:grpSp>
              <p:nvGrpSpPr>
                <p:cNvPr id="27" name="Group 80"/>
                <p:cNvGrpSpPr>
                  <a:grpSpLocks/>
                </p:cNvGrpSpPr>
                <p:nvPr/>
              </p:nvGrpSpPr>
              <p:grpSpPr bwMode="auto">
                <a:xfrm>
                  <a:off x="5377" y="5128"/>
                  <a:ext cx="1440" cy="720"/>
                  <a:chOff x="4477" y="5017"/>
                  <a:chExt cx="1440" cy="720"/>
                </a:xfrm>
              </p:grpSpPr>
              <p:sp>
                <p:nvSpPr>
                  <p:cNvPr id="42" name="Oval 81"/>
                  <p:cNvSpPr>
                    <a:spLocks noChangeArrowheads="1"/>
                  </p:cNvSpPr>
                  <p:nvPr/>
                </p:nvSpPr>
                <p:spPr bwMode="auto">
                  <a:xfrm>
                    <a:off x="5197" y="5017"/>
                    <a:ext cx="720" cy="720"/>
                  </a:xfrm>
                  <a:prstGeom prst="ellipse">
                    <a:avLst/>
                  </a:prstGeom>
                  <a:solidFill>
                    <a:srgbClr val="FFFFFF"/>
                  </a:solidFill>
                  <a:ln w="9525">
                    <a:solidFill>
                      <a:srgbClr val="000000"/>
                    </a:solidFill>
                    <a:round/>
                    <a:headEnd/>
                    <a:tailEnd/>
                  </a:ln>
                </p:spPr>
                <p:txBody>
                  <a:bodyPr/>
                  <a:lstStyle/>
                  <a:p>
                    <a:endParaRPr lang="fr-FR"/>
                  </a:p>
                </p:txBody>
              </p:sp>
              <p:sp>
                <p:nvSpPr>
                  <p:cNvPr id="43" name="Oval 82"/>
                  <p:cNvSpPr>
                    <a:spLocks noChangeArrowheads="1"/>
                  </p:cNvSpPr>
                  <p:nvPr/>
                </p:nvSpPr>
                <p:spPr bwMode="auto">
                  <a:xfrm>
                    <a:off x="4477" y="5017"/>
                    <a:ext cx="720" cy="720"/>
                  </a:xfrm>
                  <a:prstGeom prst="ellipse">
                    <a:avLst/>
                  </a:prstGeom>
                  <a:solidFill>
                    <a:srgbClr val="FFFFFF"/>
                  </a:solidFill>
                  <a:ln w="9525">
                    <a:solidFill>
                      <a:srgbClr val="000000"/>
                    </a:solidFill>
                    <a:round/>
                    <a:headEnd/>
                    <a:tailEnd/>
                  </a:ln>
                </p:spPr>
                <p:txBody>
                  <a:bodyPr/>
                  <a:lstStyle/>
                  <a:p>
                    <a:endParaRPr lang="fr-FR"/>
                  </a:p>
                </p:txBody>
              </p:sp>
            </p:grpSp>
            <p:grpSp>
              <p:nvGrpSpPr>
                <p:cNvPr id="28" name="Group 83"/>
                <p:cNvGrpSpPr>
                  <a:grpSpLocks/>
                </p:cNvGrpSpPr>
                <p:nvPr/>
              </p:nvGrpSpPr>
              <p:grpSpPr bwMode="auto">
                <a:xfrm>
                  <a:off x="6997" y="5128"/>
                  <a:ext cx="1440" cy="720"/>
                  <a:chOff x="4477" y="5017"/>
                  <a:chExt cx="1440" cy="720"/>
                </a:xfrm>
              </p:grpSpPr>
              <p:sp>
                <p:nvSpPr>
                  <p:cNvPr id="40" name="Oval 84"/>
                  <p:cNvSpPr>
                    <a:spLocks noChangeArrowheads="1"/>
                  </p:cNvSpPr>
                  <p:nvPr/>
                </p:nvSpPr>
                <p:spPr bwMode="auto">
                  <a:xfrm>
                    <a:off x="5197" y="5017"/>
                    <a:ext cx="720" cy="720"/>
                  </a:xfrm>
                  <a:prstGeom prst="ellipse">
                    <a:avLst/>
                  </a:prstGeom>
                  <a:solidFill>
                    <a:srgbClr val="FFFFFF"/>
                  </a:solidFill>
                  <a:ln w="9525">
                    <a:solidFill>
                      <a:srgbClr val="000000"/>
                    </a:solidFill>
                    <a:round/>
                    <a:headEnd/>
                    <a:tailEnd/>
                  </a:ln>
                </p:spPr>
                <p:txBody>
                  <a:bodyPr/>
                  <a:lstStyle/>
                  <a:p>
                    <a:endParaRPr lang="fr-FR"/>
                  </a:p>
                </p:txBody>
              </p:sp>
              <p:sp>
                <p:nvSpPr>
                  <p:cNvPr id="41" name="Oval 85"/>
                  <p:cNvSpPr>
                    <a:spLocks noChangeArrowheads="1"/>
                  </p:cNvSpPr>
                  <p:nvPr/>
                </p:nvSpPr>
                <p:spPr bwMode="auto">
                  <a:xfrm>
                    <a:off x="4477" y="5017"/>
                    <a:ext cx="720" cy="720"/>
                  </a:xfrm>
                  <a:prstGeom prst="ellipse">
                    <a:avLst/>
                  </a:prstGeom>
                  <a:solidFill>
                    <a:srgbClr val="FFFFFF"/>
                  </a:solidFill>
                  <a:ln w="9525">
                    <a:solidFill>
                      <a:srgbClr val="000000"/>
                    </a:solidFill>
                    <a:round/>
                    <a:headEnd/>
                    <a:tailEnd/>
                  </a:ln>
                </p:spPr>
                <p:txBody>
                  <a:bodyPr/>
                  <a:lstStyle/>
                  <a:p>
                    <a:endParaRPr lang="fr-FR"/>
                  </a:p>
                </p:txBody>
              </p:sp>
            </p:grpSp>
            <p:grpSp>
              <p:nvGrpSpPr>
                <p:cNvPr id="29" name="Group 86"/>
                <p:cNvGrpSpPr>
                  <a:grpSpLocks/>
                </p:cNvGrpSpPr>
                <p:nvPr/>
              </p:nvGrpSpPr>
              <p:grpSpPr bwMode="auto">
                <a:xfrm>
                  <a:off x="9697" y="5046"/>
                  <a:ext cx="1440" cy="720"/>
                  <a:chOff x="4477" y="5017"/>
                  <a:chExt cx="1440" cy="720"/>
                </a:xfrm>
              </p:grpSpPr>
              <p:sp>
                <p:nvSpPr>
                  <p:cNvPr id="38" name="Oval 87"/>
                  <p:cNvSpPr>
                    <a:spLocks noChangeArrowheads="1"/>
                  </p:cNvSpPr>
                  <p:nvPr/>
                </p:nvSpPr>
                <p:spPr bwMode="auto">
                  <a:xfrm>
                    <a:off x="5197" y="5017"/>
                    <a:ext cx="720" cy="720"/>
                  </a:xfrm>
                  <a:prstGeom prst="ellipse">
                    <a:avLst/>
                  </a:prstGeom>
                  <a:solidFill>
                    <a:srgbClr val="FFFFFF"/>
                  </a:solidFill>
                  <a:ln w="9525">
                    <a:solidFill>
                      <a:srgbClr val="000000"/>
                    </a:solidFill>
                    <a:round/>
                    <a:headEnd/>
                    <a:tailEnd/>
                  </a:ln>
                </p:spPr>
                <p:txBody>
                  <a:bodyPr/>
                  <a:lstStyle/>
                  <a:p>
                    <a:endParaRPr lang="fr-FR"/>
                  </a:p>
                </p:txBody>
              </p:sp>
              <p:sp>
                <p:nvSpPr>
                  <p:cNvPr id="39" name="Oval 88"/>
                  <p:cNvSpPr>
                    <a:spLocks noChangeArrowheads="1"/>
                  </p:cNvSpPr>
                  <p:nvPr/>
                </p:nvSpPr>
                <p:spPr bwMode="auto">
                  <a:xfrm>
                    <a:off x="4477" y="5017"/>
                    <a:ext cx="720" cy="720"/>
                  </a:xfrm>
                  <a:prstGeom prst="ellipse">
                    <a:avLst/>
                  </a:prstGeom>
                  <a:solidFill>
                    <a:srgbClr val="FFFFFF"/>
                  </a:solidFill>
                  <a:ln w="9525">
                    <a:solidFill>
                      <a:srgbClr val="000000"/>
                    </a:solidFill>
                    <a:round/>
                    <a:headEnd/>
                    <a:tailEnd/>
                  </a:ln>
                </p:spPr>
                <p:txBody>
                  <a:bodyPr/>
                  <a:lstStyle/>
                  <a:p>
                    <a:endParaRPr lang="fr-FR"/>
                  </a:p>
                </p:txBody>
              </p:sp>
            </p:grpSp>
            <p:sp>
              <p:nvSpPr>
                <p:cNvPr id="30" name="Text Box 89"/>
                <p:cNvSpPr txBox="1">
                  <a:spLocks noChangeArrowheads="1"/>
                </p:cNvSpPr>
                <p:nvPr/>
              </p:nvSpPr>
              <p:spPr bwMode="auto">
                <a:xfrm>
                  <a:off x="2947" y="3757"/>
                  <a:ext cx="1620" cy="360"/>
                </a:xfrm>
                <a:prstGeom prst="rect">
                  <a:avLst/>
                </a:prstGeom>
                <a:solidFill>
                  <a:srgbClr val="FFFFFF"/>
                </a:solidFill>
                <a:ln w="9525">
                  <a:noFill/>
                  <a:miter lim="800000"/>
                  <a:headEnd/>
                  <a:tailEnd/>
                </a:ln>
              </p:spPr>
              <p:txBody>
                <a:bodyPr/>
                <a:lstStyle/>
                <a:p>
                  <a:r>
                    <a:rPr lang="fr-FR" sz="900" b="1"/>
                    <a:t>SM et</a:t>
                  </a:r>
                  <a:r>
                    <a:rPr lang="fr-FR" sz="1200"/>
                    <a:t> </a:t>
                  </a:r>
                  <a:r>
                    <a:rPr lang="fr-FR" sz="900" b="1"/>
                    <a:t>dilutions</a:t>
                  </a:r>
                  <a:endParaRPr lang="fr-FR"/>
                </a:p>
              </p:txBody>
            </p:sp>
            <p:sp>
              <p:nvSpPr>
                <p:cNvPr id="31" name="Text Box 90"/>
                <p:cNvSpPr txBox="1">
                  <a:spLocks noChangeArrowheads="1"/>
                </p:cNvSpPr>
                <p:nvPr/>
              </p:nvSpPr>
              <p:spPr bwMode="auto">
                <a:xfrm>
                  <a:off x="2317" y="5308"/>
                  <a:ext cx="2340" cy="360"/>
                </a:xfrm>
                <a:prstGeom prst="rect">
                  <a:avLst/>
                </a:prstGeom>
                <a:solidFill>
                  <a:srgbClr val="FFFFFF"/>
                </a:solidFill>
                <a:ln w="9525">
                  <a:noFill/>
                  <a:miter lim="800000"/>
                  <a:headEnd/>
                  <a:tailEnd/>
                </a:ln>
              </p:spPr>
              <p:txBody>
                <a:bodyPr/>
                <a:lstStyle/>
                <a:p>
                  <a:r>
                    <a:rPr lang="fr-FR" sz="900" b="1"/>
                    <a:t>Gélose coulée et solidifiée</a:t>
                  </a:r>
                  <a:endParaRPr lang="fr-FR"/>
                </a:p>
              </p:txBody>
            </p:sp>
            <p:sp>
              <p:nvSpPr>
                <p:cNvPr id="32" name="Line 91"/>
                <p:cNvSpPr>
                  <a:spLocks noChangeShapeType="1"/>
                </p:cNvSpPr>
                <p:nvPr/>
              </p:nvSpPr>
              <p:spPr bwMode="auto">
                <a:xfrm flipH="1">
                  <a:off x="6097" y="4611"/>
                  <a:ext cx="360" cy="360"/>
                </a:xfrm>
                <a:prstGeom prst="line">
                  <a:avLst/>
                </a:prstGeom>
                <a:noFill/>
                <a:ln w="9525">
                  <a:solidFill>
                    <a:srgbClr val="000000"/>
                  </a:solidFill>
                  <a:round/>
                  <a:headEnd/>
                  <a:tailEnd type="triangle" w="med" len="med"/>
                </a:ln>
              </p:spPr>
              <p:txBody>
                <a:bodyPr/>
                <a:lstStyle/>
                <a:p>
                  <a:endParaRPr lang="fr-FR"/>
                </a:p>
              </p:txBody>
            </p:sp>
            <p:sp>
              <p:nvSpPr>
                <p:cNvPr id="33" name="Line 92"/>
                <p:cNvSpPr>
                  <a:spLocks noChangeShapeType="1"/>
                </p:cNvSpPr>
                <p:nvPr/>
              </p:nvSpPr>
              <p:spPr bwMode="auto">
                <a:xfrm flipH="1">
                  <a:off x="7537" y="4611"/>
                  <a:ext cx="0" cy="540"/>
                </a:xfrm>
                <a:prstGeom prst="line">
                  <a:avLst/>
                </a:prstGeom>
                <a:noFill/>
                <a:ln w="9525">
                  <a:solidFill>
                    <a:srgbClr val="000000"/>
                  </a:solidFill>
                  <a:round/>
                  <a:headEnd/>
                  <a:tailEnd type="triangle" w="med" len="med"/>
                </a:ln>
              </p:spPr>
              <p:txBody>
                <a:bodyPr/>
                <a:lstStyle/>
                <a:p>
                  <a:endParaRPr lang="fr-FR"/>
                </a:p>
              </p:txBody>
            </p:sp>
            <p:sp>
              <p:nvSpPr>
                <p:cNvPr id="34" name="Line 93"/>
                <p:cNvSpPr>
                  <a:spLocks noChangeShapeType="1"/>
                </p:cNvSpPr>
                <p:nvPr/>
              </p:nvSpPr>
              <p:spPr bwMode="auto">
                <a:xfrm flipH="1">
                  <a:off x="10237" y="4611"/>
                  <a:ext cx="0" cy="360"/>
                </a:xfrm>
                <a:prstGeom prst="line">
                  <a:avLst/>
                </a:prstGeom>
                <a:noFill/>
                <a:ln w="9525">
                  <a:solidFill>
                    <a:srgbClr val="000000"/>
                  </a:solidFill>
                  <a:round/>
                  <a:headEnd/>
                  <a:tailEnd type="triangle" w="med" len="med"/>
                </a:ln>
              </p:spPr>
              <p:txBody>
                <a:bodyPr/>
                <a:lstStyle/>
                <a:p>
                  <a:endParaRPr lang="fr-FR"/>
                </a:p>
              </p:txBody>
            </p:sp>
            <p:sp>
              <p:nvSpPr>
                <p:cNvPr id="35" name="Text Box 94"/>
                <p:cNvSpPr txBox="1">
                  <a:spLocks noChangeArrowheads="1"/>
                </p:cNvSpPr>
                <p:nvPr/>
              </p:nvSpPr>
              <p:spPr bwMode="auto">
                <a:xfrm>
                  <a:off x="7357" y="6388"/>
                  <a:ext cx="1620" cy="360"/>
                </a:xfrm>
                <a:prstGeom prst="rect">
                  <a:avLst/>
                </a:prstGeom>
                <a:solidFill>
                  <a:srgbClr val="FFFFFF"/>
                </a:solidFill>
                <a:ln w="9525">
                  <a:noFill/>
                  <a:miter lim="800000"/>
                  <a:headEnd/>
                  <a:tailEnd/>
                </a:ln>
              </p:spPr>
              <p:txBody>
                <a:bodyPr/>
                <a:lstStyle/>
                <a:p>
                  <a:r>
                    <a:rPr lang="fr-FR" sz="900" b="1"/>
                    <a:t>37°C /24 à 48 h</a:t>
                  </a:r>
                  <a:endParaRPr lang="fr-FR"/>
                </a:p>
              </p:txBody>
            </p:sp>
            <p:sp>
              <p:nvSpPr>
                <p:cNvPr id="36" name="Line 95"/>
                <p:cNvSpPr>
                  <a:spLocks noChangeShapeType="1"/>
                </p:cNvSpPr>
                <p:nvPr/>
              </p:nvSpPr>
              <p:spPr bwMode="auto">
                <a:xfrm flipH="1">
                  <a:off x="8077" y="6748"/>
                  <a:ext cx="0" cy="360"/>
                </a:xfrm>
                <a:prstGeom prst="line">
                  <a:avLst/>
                </a:prstGeom>
                <a:noFill/>
                <a:ln w="9525">
                  <a:solidFill>
                    <a:srgbClr val="000000"/>
                  </a:solidFill>
                  <a:round/>
                  <a:headEnd/>
                  <a:tailEnd type="triangle" w="med" len="med"/>
                </a:ln>
              </p:spPr>
              <p:txBody>
                <a:bodyPr/>
                <a:lstStyle/>
                <a:p>
                  <a:endParaRPr lang="fr-FR"/>
                </a:p>
              </p:txBody>
            </p:sp>
            <p:sp>
              <p:nvSpPr>
                <p:cNvPr id="37" name="Text Box 96"/>
                <p:cNvSpPr txBox="1">
                  <a:spLocks noChangeArrowheads="1"/>
                </p:cNvSpPr>
                <p:nvPr/>
              </p:nvSpPr>
              <p:spPr bwMode="auto">
                <a:xfrm>
                  <a:off x="6997" y="7108"/>
                  <a:ext cx="2340" cy="360"/>
                </a:xfrm>
                <a:prstGeom prst="rect">
                  <a:avLst/>
                </a:prstGeom>
                <a:solidFill>
                  <a:srgbClr val="FFFFFF"/>
                </a:solidFill>
                <a:ln w="9525">
                  <a:noFill/>
                  <a:miter lim="800000"/>
                  <a:headEnd/>
                  <a:tailEnd/>
                </a:ln>
              </p:spPr>
              <p:txBody>
                <a:bodyPr/>
                <a:lstStyle/>
                <a:p>
                  <a:pPr algn="ctr"/>
                  <a:r>
                    <a:rPr lang="fr-FR" sz="900" b="1"/>
                    <a:t>Dénombrement</a:t>
                  </a:r>
                  <a:endParaRPr lang="fr-FR"/>
                </a:p>
              </p:txBody>
            </p:sp>
          </p:grpSp>
          <p:sp>
            <p:nvSpPr>
              <p:cNvPr id="13" name="Text Box 97"/>
              <p:cNvSpPr txBox="1">
                <a:spLocks noChangeArrowheads="1"/>
              </p:cNvSpPr>
              <p:nvPr/>
            </p:nvSpPr>
            <p:spPr bwMode="auto">
              <a:xfrm>
                <a:off x="9337" y="3007"/>
                <a:ext cx="720" cy="360"/>
              </a:xfrm>
              <a:prstGeom prst="rect">
                <a:avLst/>
              </a:prstGeom>
              <a:solidFill>
                <a:srgbClr val="FFFFFF"/>
              </a:solidFill>
              <a:ln w="9525">
                <a:noFill/>
                <a:miter lim="800000"/>
                <a:headEnd/>
                <a:tailEnd/>
              </a:ln>
            </p:spPr>
            <p:txBody>
              <a:bodyPr/>
              <a:lstStyle/>
              <a:p>
                <a:r>
                  <a:rPr lang="fr-FR" sz="1000" b="1"/>
                  <a:t>1ml</a:t>
                </a:r>
                <a:endParaRPr lang="fr-FR"/>
              </a:p>
            </p:txBody>
          </p:sp>
          <p:sp>
            <p:nvSpPr>
              <p:cNvPr id="14" name="Text Box 98"/>
              <p:cNvSpPr txBox="1">
                <a:spLocks noChangeArrowheads="1"/>
              </p:cNvSpPr>
              <p:nvPr/>
            </p:nvSpPr>
            <p:spPr bwMode="auto">
              <a:xfrm>
                <a:off x="7897" y="3082"/>
                <a:ext cx="720" cy="315"/>
              </a:xfrm>
              <a:prstGeom prst="rect">
                <a:avLst/>
              </a:prstGeom>
              <a:solidFill>
                <a:srgbClr val="FFFFFF"/>
              </a:solidFill>
              <a:ln w="9525">
                <a:noFill/>
                <a:miter lim="800000"/>
                <a:headEnd/>
                <a:tailEnd/>
              </a:ln>
            </p:spPr>
            <p:txBody>
              <a:bodyPr/>
              <a:lstStyle/>
              <a:p>
                <a:r>
                  <a:rPr lang="fr-FR" sz="1000" b="1"/>
                  <a:t>1ml</a:t>
                </a:r>
                <a:endParaRPr lang="fr-FR"/>
              </a:p>
            </p:txBody>
          </p:sp>
          <p:sp>
            <p:nvSpPr>
              <p:cNvPr id="15" name="Text Box 99"/>
              <p:cNvSpPr txBox="1">
                <a:spLocks noChangeArrowheads="1"/>
              </p:cNvSpPr>
              <p:nvPr/>
            </p:nvSpPr>
            <p:spPr bwMode="auto">
              <a:xfrm>
                <a:off x="5377" y="3487"/>
                <a:ext cx="720" cy="360"/>
              </a:xfrm>
              <a:prstGeom prst="rect">
                <a:avLst/>
              </a:prstGeom>
              <a:solidFill>
                <a:srgbClr val="FFFFFF"/>
              </a:solidFill>
              <a:ln w="9525">
                <a:noFill/>
                <a:miter lim="800000"/>
                <a:headEnd/>
                <a:tailEnd/>
              </a:ln>
            </p:spPr>
            <p:txBody>
              <a:bodyPr/>
              <a:lstStyle/>
              <a:p>
                <a:r>
                  <a:rPr lang="fr-FR" sz="1000" b="1"/>
                  <a:t>1ml</a:t>
                </a:r>
                <a:endParaRPr lang="fr-FR"/>
              </a:p>
            </p:txBody>
          </p:sp>
          <p:sp>
            <p:nvSpPr>
              <p:cNvPr id="16" name="Text Box 100"/>
              <p:cNvSpPr txBox="1">
                <a:spLocks noChangeArrowheads="1"/>
              </p:cNvSpPr>
              <p:nvPr/>
            </p:nvSpPr>
            <p:spPr bwMode="auto">
              <a:xfrm>
                <a:off x="10417" y="4657"/>
                <a:ext cx="720" cy="360"/>
              </a:xfrm>
              <a:prstGeom prst="rect">
                <a:avLst/>
              </a:prstGeom>
              <a:solidFill>
                <a:srgbClr val="FFFFFF"/>
              </a:solidFill>
              <a:ln w="9525">
                <a:noFill/>
                <a:miter lim="800000"/>
                <a:headEnd/>
                <a:tailEnd/>
              </a:ln>
            </p:spPr>
            <p:txBody>
              <a:bodyPr/>
              <a:lstStyle/>
              <a:p>
                <a:r>
                  <a:rPr lang="fr-FR" sz="1000" b="1"/>
                  <a:t>1ml</a:t>
                </a:r>
                <a:endParaRPr lang="fr-FR"/>
              </a:p>
            </p:txBody>
          </p:sp>
          <p:sp>
            <p:nvSpPr>
              <p:cNvPr id="17" name="Text Box 101"/>
              <p:cNvSpPr txBox="1">
                <a:spLocks noChangeArrowheads="1"/>
              </p:cNvSpPr>
              <p:nvPr/>
            </p:nvSpPr>
            <p:spPr bwMode="auto">
              <a:xfrm>
                <a:off x="7717" y="4657"/>
                <a:ext cx="720" cy="360"/>
              </a:xfrm>
              <a:prstGeom prst="rect">
                <a:avLst/>
              </a:prstGeom>
              <a:solidFill>
                <a:srgbClr val="FFFFFF"/>
              </a:solidFill>
              <a:ln w="9525">
                <a:noFill/>
                <a:miter lim="800000"/>
                <a:headEnd/>
                <a:tailEnd/>
              </a:ln>
            </p:spPr>
            <p:txBody>
              <a:bodyPr/>
              <a:lstStyle/>
              <a:p>
                <a:r>
                  <a:rPr lang="fr-FR" sz="1000" b="1"/>
                  <a:t>1ml</a:t>
                </a:r>
                <a:endParaRPr lang="fr-FR"/>
              </a:p>
            </p:txBody>
          </p:sp>
          <p:sp>
            <p:nvSpPr>
              <p:cNvPr id="18" name="Text Box 102"/>
              <p:cNvSpPr txBox="1">
                <a:spLocks noChangeArrowheads="1"/>
              </p:cNvSpPr>
              <p:nvPr/>
            </p:nvSpPr>
            <p:spPr bwMode="auto">
              <a:xfrm>
                <a:off x="5377" y="4477"/>
                <a:ext cx="720" cy="360"/>
              </a:xfrm>
              <a:prstGeom prst="rect">
                <a:avLst/>
              </a:prstGeom>
              <a:solidFill>
                <a:srgbClr val="FFFFFF"/>
              </a:solidFill>
              <a:ln w="9525">
                <a:noFill/>
                <a:miter lim="800000"/>
                <a:headEnd/>
                <a:tailEnd/>
              </a:ln>
            </p:spPr>
            <p:txBody>
              <a:bodyPr/>
              <a:lstStyle/>
              <a:p>
                <a:r>
                  <a:rPr lang="fr-FR" sz="1000" b="1"/>
                  <a:t>1ml</a:t>
                </a:r>
                <a:endParaRPr lang="fr-FR"/>
              </a:p>
            </p:txBody>
          </p:sp>
        </p:grpSp>
      </p:grpSp>
      <p:sp>
        <p:nvSpPr>
          <p:cNvPr id="52" name="Text Box 103"/>
          <p:cNvSpPr txBox="1">
            <a:spLocks noChangeArrowheads="1"/>
          </p:cNvSpPr>
          <p:nvPr/>
        </p:nvSpPr>
        <p:spPr bwMode="auto">
          <a:xfrm>
            <a:off x="1" y="476672"/>
            <a:ext cx="9144000" cy="2800767"/>
          </a:xfrm>
          <a:prstGeom prst="rect">
            <a:avLst/>
          </a:prstGeom>
          <a:noFill/>
          <a:ln w="9525">
            <a:noFill/>
            <a:miter lim="800000"/>
            <a:headEnd/>
            <a:tailEnd/>
          </a:ln>
        </p:spPr>
        <p:txBody>
          <a:bodyPr wrap="square">
            <a:spAutoFit/>
          </a:bodyPr>
          <a:lstStyle/>
          <a:p>
            <a:r>
              <a:rPr lang="fr-FR" sz="2200" b="1" dirty="0" smtClean="0">
                <a:latin typeface="Times New Roman" pitchFamily="18" charset="0"/>
                <a:cs typeface="Times New Roman" pitchFamily="18" charset="0"/>
              </a:rPr>
              <a:t>Milieux de cultures : </a:t>
            </a:r>
            <a:r>
              <a:rPr lang="fr-FR" sz="2200" dirty="0" smtClean="0">
                <a:latin typeface="Times New Roman" pitchFamily="18" charset="0"/>
                <a:cs typeface="Times New Roman" pitchFamily="18" charset="0"/>
              </a:rPr>
              <a:t>gélose nutritive (GN), PCA</a:t>
            </a:r>
            <a:endParaRPr lang="fr-FR" sz="2200" dirty="0" smtClean="0">
              <a:solidFill>
                <a:srgbClr val="FF0000"/>
              </a:solidFill>
              <a:latin typeface="Times New Roman" pitchFamily="18" charset="0"/>
              <a:cs typeface="Times New Roman" pitchFamily="18" charset="0"/>
            </a:endParaRPr>
          </a:p>
          <a:p>
            <a:pPr>
              <a:buFontTx/>
              <a:buChar char="-"/>
            </a:pPr>
            <a:r>
              <a:rPr lang="fr-FR" sz="2200" dirty="0" smtClean="0">
                <a:latin typeface="Times New Roman" pitchFamily="18" charset="0"/>
                <a:cs typeface="Times New Roman" pitchFamily="18" charset="0"/>
              </a:rPr>
              <a:t> Préparer la SM et les Dilutions                                                                                                                                   - Ensemencer  1ml en masse ou étaler 1ml ou 0,1 ml à la surface de la gélose  solidifiée                                                 </a:t>
            </a:r>
          </a:p>
          <a:p>
            <a:pPr>
              <a:buFontTx/>
              <a:buChar char="-"/>
            </a:pPr>
            <a:r>
              <a:rPr lang="fr-FR" sz="2200" dirty="0" smtClean="0">
                <a:latin typeface="Times New Roman" pitchFamily="18" charset="0"/>
                <a:cs typeface="Times New Roman" pitchFamily="18" charset="0"/>
              </a:rPr>
              <a:t> Incubation 30°C </a:t>
            </a:r>
            <a:r>
              <a:rPr lang="fr-FR" sz="2200" dirty="0">
                <a:latin typeface="Times New Roman" pitchFamily="18" charset="0"/>
                <a:cs typeface="Times New Roman" pitchFamily="18" charset="0"/>
              </a:rPr>
              <a:t>pendant 24 à </a:t>
            </a:r>
            <a:r>
              <a:rPr lang="fr-FR" sz="2200" dirty="0" smtClean="0">
                <a:latin typeface="Times New Roman" pitchFamily="18" charset="0"/>
                <a:cs typeface="Times New Roman" pitchFamily="18" charset="0"/>
              </a:rPr>
              <a:t>72 h                                                                                                      </a:t>
            </a:r>
            <a:r>
              <a:rPr lang="fr-FR" sz="2200" dirty="0">
                <a:latin typeface="Times New Roman" pitchFamily="18" charset="0"/>
                <a:cs typeface="Times New Roman" pitchFamily="18" charset="0"/>
              </a:rPr>
              <a:t>- Dénombrement : les colonies lenticulaires (30-300colonies);                                                                          - Nombre totale : moyen du nombre de colonies </a:t>
            </a:r>
            <a:r>
              <a:rPr lang="fr-FR" sz="2200" dirty="0" smtClean="0">
                <a:latin typeface="Times New Roman" pitchFamily="18" charset="0"/>
                <a:cs typeface="Times New Roman" pitchFamily="18" charset="0"/>
              </a:rPr>
              <a:t>multiplier par l’inverse </a:t>
            </a:r>
            <a:r>
              <a:rPr lang="fr-FR" sz="2200" dirty="0">
                <a:latin typeface="Times New Roman" pitchFamily="18" charset="0"/>
                <a:cs typeface="Times New Roman" pitchFamily="18" charset="0"/>
              </a:rPr>
              <a:t>de la dilution choisie (UFC/gr, UFC/ml</a:t>
            </a:r>
            <a:r>
              <a:rPr lang="fr-FR" sz="2200" dirty="0" smtClean="0">
                <a:latin typeface="Times New Roman" pitchFamily="18" charset="0"/>
                <a:cs typeface="Times New Roman" pitchFamily="18" charset="0"/>
              </a:rPr>
              <a:t>)</a:t>
            </a:r>
            <a:endParaRPr lang="fr-FR" sz="2200" dirty="0">
              <a:solidFill>
                <a:srgbClr val="FF0000"/>
              </a:solidFill>
              <a:latin typeface="Times New Roman" pitchFamily="18" charset="0"/>
              <a:cs typeface="Times New Roman" pitchFamily="18" charset="0"/>
            </a:endParaRPr>
          </a:p>
        </p:txBody>
      </p:sp>
      <p:sp>
        <p:nvSpPr>
          <p:cNvPr id="53" name="Rectangle 52"/>
          <p:cNvSpPr/>
          <p:nvPr/>
        </p:nvSpPr>
        <p:spPr>
          <a:xfrm>
            <a:off x="2468579" y="0"/>
            <a:ext cx="3765775" cy="461665"/>
          </a:xfrm>
          <a:prstGeom prst="rect">
            <a:avLst/>
          </a:prstGeom>
        </p:spPr>
        <p:txBody>
          <a:bodyPr wrap="none">
            <a:spAutoFit/>
          </a:bodyPr>
          <a:lstStyle/>
          <a:p>
            <a:pPr algn="ctr"/>
            <a:r>
              <a:rPr lang="fr-FR" sz="2400" b="1" dirty="0" smtClean="0">
                <a:latin typeface="Times New Roman" pitchFamily="18" charset="0"/>
                <a:cs typeface="Times New Roman" pitchFamily="18" charset="0"/>
              </a:rPr>
              <a:t>Description de la technique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
          </a:xfrm>
          <a:prstGeom prst="rect">
            <a:avLst/>
          </a:prstGeom>
        </p:spPr>
        <p:txBody>
          <a:bodyPr wrap="square">
            <a:spAutoFit/>
          </a:bodyPr>
          <a:lstStyle/>
          <a:p>
            <a:pPr algn="ctr"/>
            <a:r>
              <a:rPr lang="fr-FR" sz="2800" b="1" dirty="0" smtClean="0">
                <a:latin typeface="Times New Roman" pitchFamily="18" charset="0"/>
                <a:cs typeface="Times New Roman" pitchFamily="18" charset="0"/>
              </a:rPr>
              <a:t>Flores indicatrices de contamination fécale</a:t>
            </a: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
        <p:nvSpPr>
          <p:cNvPr id="3" name="Rectangle 2"/>
          <p:cNvSpPr/>
          <p:nvPr/>
        </p:nvSpPr>
        <p:spPr>
          <a:xfrm>
            <a:off x="0" y="1351025"/>
            <a:ext cx="9144000"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2400" dirty="0" smtClean="0">
                <a:latin typeface="Times New Roman" pitchFamily="18" charset="0"/>
                <a:cs typeface="Times New Roman" pitchFamily="18" charset="0"/>
              </a:rPr>
              <a:t>La présence de ces flores témoigne d'une altération de la qualité sanitaire de l'aliment. </a:t>
            </a:r>
            <a:endParaRPr lang="fr-FR" sz="2400" dirty="0">
              <a:latin typeface="Times New Roman" pitchFamily="18" charset="0"/>
              <a:cs typeface="Times New Roman" pitchFamily="18" charset="0"/>
            </a:endParaRPr>
          </a:p>
        </p:txBody>
      </p:sp>
      <p:sp>
        <p:nvSpPr>
          <p:cNvPr id="4" name="Rectangle 3"/>
          <p:cNvSpPr/>
          <p:nvPr/>
        </p:nvSpPr>
        <p:spPr>
          <a:xfrm>
            <a:off x="0" y="2225378"/>
            <a:ext cx="9144000"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2400" dirty="0" smtClean="0">
                <a:latin typeface="Times New Roman" pitchFamily="18" charset="0"/>
                <a:cs typeface="Times New Roman" pitchFamily="18" charset="0"/>
              </a:rPr>
              <a:t>Cela révèle une contamination fécale et la présence éventuelle d'une bactérie pathogène responsable de toxi-infection:</a:t>
            </a:r>
            <a:endParaRPr lang="fr-FR" sz="2400" dirty="0">
              <a:latin typeface="Times New Roman" pitchFamily="18" charset="0"/>
              <a:cs typeface="Times New Roman" pitchFamily="18" charset="0"/>
            </a:endParaRPr>
          </a:p>
        </p:txBody>
      </p:sp>
      <p:sp>
        <p:nvSpPr>
          <p:cNvPr id="5" name="Rectangle 4"/>
          <p:cNvSpPr/>
          <p:nvPr/>
        </p:nvSpPr>
        <p:spPr>
          <a:xfrm>
            <a:off x="0" y="476672"/>
            <a:ext cx="9144000"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2400" dirty="0" smtClean="0">
                <a:latin typeface="Times New Roman" pitchFamily="18" charset="0"/>
                <a:cs typeface="Times New Roman" pitchFamily="18" charset="0"/>
              </a:rPr>
              <a:t>représentées par les microorganismes vivant normalement dans l'intestin (tube digestif) de l'homme ou de l'animal</a:t>
            </a:r>
            <a:endParaRPr lang="fr-FR" sz="2400" dirty="0">
              <a:latin typeface="Times New Roman" pitchFamily="18" charset="0"/>
              <a:cs typeface="Times New Roman" pitchFamily="18" charset="0"/>
            </a:endParaRPr>
          </a:p>
        </p:txBody>
      </p:sp>
      <p:sp>
        <p:nvSpPr>
          <p:cNvPr id="6" name="Rectangle 5"/>
          <p:cNvSpPr/>
          <p:nvPr/>
        </p:nvSpPr>
        <p:spPr>
          <a:xfrm>
            <a:off x="0" y="3099732"/>
            <a:ext cx="9144000" cy="378565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2400" dirty="0" smtClean="0">
                <a:latin typeface="Times New Roman" pitchFamily="18" charset="0"/>
                <a:cs typeface="Times New Roman" pitchFamily="18" charset="0"/>
              </a:rPr>
              <a:t>- </a:t>
            </a:r>
            <a:r>
              <a:rPr lang="fr-FR" sz="2400" i="1" dirty="0" smtClean="0">
                <a:latin typeface="Times New Roman" pitchFamily="18" charset="0"/>
                <a:cs typeface="Times New Roman" pitchFamily="18" charset="0"/>
              </a:rPr>
              <a:t>Salmonella </a:t>
            </a:r>
            <a:r>
              <a:rPr lang="fr-FR" sz="2400" dirty="0" err="1" smtClean="0">
                <a:latin typeface="Times New Roman" pitchFamily="18" charset="0"/>
                <a:cs typeface="Times New Roman" pitchFamily="18" charset="0"/>
              </a:rPr>
              <a:t>Typhi</a:t>
            </a:r>
            <a:r>
              <a:rPr lang="fr-FR" sz="2400" dirty="0" smtClean="0">
                <a:latin typeface="Times New Roman" pitchFamily="18" charset="0"/>
                <a:cs typeface="Times New Roman" pitchFamily="18" charset="0"/>
              </a:rPr>
              <a:t>, </a:t>
            </a:r>
            <a:r>
              <a:rPr lang="fr-FR" sz="2400" i="1" dirty="0" smtClean="0">
                <a:latin typeface="Times New Roman" pitchFamily="18" charset="0"/>
                <a:cs typeface="Times New Roman" pitchFamily="18" charset="0"/>
              </a:rPr>
              <a:t>Salmonella </a:t>
            </a:r>
            <a:r>
              <a:rPr lang="fr-FR" sz="2400" dirty="0" err="1" smtClean="0">
                <a:latin typeface="Times New Roman" pitchFamily="18" charset="0"/>
                <a:cs typeface="Times New Roman" pitchFamily="18" charset="0"/>
              </a:rPr>
              <a:t>Paratyphi</a:t>
            </a:r>
            <a:r>
              <a:rPr lang="fr-FR" sz="2400" i="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A et B responsables des fièvres typhoïde et paratyphoïdes;</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des </a:t>
            </a:r>
            <a:r>
              <a:rPr lang="fr-FR" sz="2400" dirty="0" err="1" smtClean="0">
                <a:latin typeface="Times New Roman" pitchFamily="18" charset="0"/>
                <a:cs typeface="Times New Roman" pitchFamily="18" charset="0"/>
              </a:rPr>
              <a:t>sérovars</a:t>
            </a:r>
            <a:r>
              <a:rPr lang="fr-FR" sz="2400" dirty="0" smtClean="0">
                <a:latin typeface="Times New Roman" pitchFamily="18" charset="0"/>
                <a:cs typeface="Times New Roman" pitchFamily="18" charset="0"/>
              </a:rPr>
              <a:t> responsables de gastro-entérites </a:t>
            </a:r>
            <a:r>
              <a:rPr lang="fr-FR" sz="2000" i="1" dirty="0" smtClean="0">
                <a:latin typeface="Times New Roman" pitchFamily="18" charset="0"/>
                <a:cs typeface="Times New Roman" pitchFamily="18" charset="0"/>
              </a:rPr>
              <a:t>(Salmonella </a:t>
            </a:r>
            <a:r>
              <a:rPr lang="fr-FR" sz="2000" dirty="0" err="1" smtClean="0">
                <a:latin typeface="Times New Roman" pitchFamily="18" charset="0"/>
                <a:cs typeface="Times New Roman" pitchFamily="18" charset="0"/>
              </a:rPr>
              <a:t>Typhimurium</a:t>
            </a:r>
            <a:r>
              <a:rPr lang="fr-FR" sz="20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Vibrio</a:t>
            </a: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cholerae</a:t>
            </a:r>
            <a:r>
              <a:rPr lang="fr-FR" sz="2400" i="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t>
            </a:r>
            <a:r>
              <a:rPr lang="fr-FR" sz="2400" i="1" dirty="0" smtClean="0">
                <a:latin typeface="Times New Roman" pitchFamily="18" charset="0"/>
                <a:cs typeface="Times New Roman" pitchFamily="18" charset="0"/>
              </a:rPr>
              <a:t>E.coli </a:t>
            </a:r>
            <a:r>
              <a:rPr lang="fr-FR" sz="2400" dirty="0" err="1" smtClean="0">
                <a:latin typeface="Times New Roman" pitchFamily="18" charset="0"/>
                <a:cs typeface="Times New Roman" pitchFamily="18" charset="0"/>
              </a:rPr>
              <a:t>entéropathogènes</a:t>
            </a:r>
            <a:r>
              <a:rPr lang="fr-FR" sz="2400" dirty="0" smtClean="0">
                <a:latin typeface="Times New Roman" pitchFamily="18" charset="0"/>
                <a:cs typeface="Times New Roman" pitchFamily="18" charset="0"/>
              </a:rPr>
              <a:t>;</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t>
            </a:r>
            <a:r>
              <a:rPr lang="fr-FR" sz="2400" i="1" dirty="0" smtClean="0">
                <a:latin typeface="Times New Roman" pitchFamily="18" charset="0"/>
                <a:cs typeface="Times New Roman" pitchFamily="18" charset="0"/>
              </a:rPr>
              <a:t>Yersinia </a:t>
            </a:r>
            <a:r>
              <a:rPr lang="fr-FR" sz="2400" i="1" dirty="0" err="1" smtClean="0">
                <a:latin typeface="Times New Roman" pitchFamily="18" charset="0"/>
                <a:cs typeface="Times New Roman" pitchFamily="18" charset="0"/>
              </a:rPr>
              <a:t>enterocolitica</a:t>
            </a:r>
            <a:r>
              <a:rPr lang="fr-FR" sz="2400" i="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Campylobacter</a:t>
            </a: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jejuni</a:t>
            </a:r>
            <a:r>
              <a:rPr lang="fr-FR" sz="2400" i="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Shigella</a:t>
            </a: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dysenteriae</a:t>
            </a:r>
            <a:r>
              <a:rPr lang="fr-FR" sz="2400" i="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a:t>
            </a:r>
            <a:r>
              <a:rPr lang="fr-FR" sz="2400" i="1" dirty="0" err="1" smtClean="0">
                <a:latin typeface="Times New Roman" pitchFamily="18" charset="0"/>
                <a:cs typeface="Times New Roman" pitchFamily="18" charset="0"/>
              </a:rPr>
              <a:t>Shigella</a:t>
            </a: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sonnei</a:t>
            </a:r>
            <a:r>
              <a:rPr lang="fr-FR" sz="2400" i="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t>
            </a:r>
            <a:r>
              <a:rPr lang="fr-FR" sz="2400" i="1" dirty="0" smtClean="0">
                <a:latin typeface="Times New Roman" pitchFamily="18" charset="0"/>
                <a:cs typeface="Times New Roman" pitchFamily="18" charset="0"/>
              </a:rPr>
              <a:t>Clostridium perfringens </a:t>
            </a:r>
            <a:r>
              <a:rPr lang="fr-FR" sz="2400" dirty="0" smtClean="0">
                <a:latin typeface="Times New Roman" pitchFamily="18" charset="0"/>
                <a:cs typeface="Times New Roman" pitchFamily="18" charset="0"/>
              </a:rPr>
              <a:t>;</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t>
            </a:r>
            <a:r>
              <a:rPr lang="fr-FR" sz="2400" i="1" dirty="0" smtClean="0">
                <a:latin typeface="Times New Roman" pitchFamily="18" charset="0"/>
                <a:cs typeface="Times New Roman" pitchFamily="18" charset="0"/>
              </a:rPr>
              <a:t>Bacillus </a:t>
            </a:r>
            <a:r>
              <a:rPr lang="fr-FR" sz="2400" i="1" dirty="0" err="1" smtClean="0">
                <a:latin typeface="Times New Roman" pitchFamily="18" charset="0"/>
                <a:cs typeface="Times New Roman" pitchFamily="18" charset="0"/>
              </a:rPr>
              <a:t>cereus</a:t>
            </a:r>
            <a:r>
              <a:rPr lang="fr-FR" sz="2400" i="1"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523220"/>
          </a:xfrm>
          <a:prstGeom prst="rect">
            <a:avLst/>
          </a:prstGeom>
        </p:spPr>
        <p:txBody>
          <a:bodyPr wrap="square">
            <a:spAutoFit/>
          </a:bodyPr>
          <a:lstStyle/>
          <a:p>
            <a:r>
              <a:rPr lang="fr-FR" sz="2800" b="1" dirty="0" smtClean="0">
                <a:latin typeface="Times New Roman" pitchFamily="18" charset="0"/>
                <a:cs typeface="Times New Roman" pitchFamily="18" charset="0"/>
              </a:rPr>
              <a:t>Les flores indicatrices de contamination fécale:</a:t>
            </a:r>
          </a:p>
        </p:txBody>
      </p:sp>
      <p:sp>
        <p:nvSpPr>
          <p:cNvPr id="3" name="Rectangle 2"/>
          <p:cNvSpPr/>
          <p:nvPr/>
        </p:nvSpPr>
        <p:spPr>
          <a:xfrm>
            <a:off x="0" y="4809680"/>
            <a:ext cx="914400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b="1" dirty="0" smtClean="0">
                <a:latin typeface="Times New Roman" pitchFamily="18" charset="0"/>
                <a:cs typeface="Times New Roman" pitchFamily="18" charset="0"/>
              </a:rPr>
              <a:t>3. Les </a:t>
            </a:r>
            <a:r>
              <a:rPr lang="fr-FR" sz="2400" b="1" i="1" dirty="0" smtClean="0">
                <a:latin typeface="Times New Roman" pitchFamily="18" charset="0"/>
                <a:cs typeface="Times New Roman" pitchFamily="18" charset="0"/>
              </a:rPr>
              <a:t>Clostridium </a:t>
            </a:r>
            <a:r>
              <a:rPr lang="fr-FR" sz="2400" b="1" dirty="0" err="1" smtClean="0">
                <a:latin typeface="Times New Roman" pitchFamily="18" charset="0"/>
                <a:cs typeface="Times New Roman" pitchFamily="18" charset="0"/>
              </a:rPr>
              <a:t>sulfitoréducteurs</a:t>
            </a:r>
            <a:r>
              <a:rPr lang="fr-FR" sz="2400" b="1" dirty="0" smtClean="0">
                <a:latin typeface="Times New Roman" pitchFamily="18" charset="0"/>
                <a:cs typeface="Times New Roman" pitchFamily="18" charset="0"/>
              </a:rPr>
              <a:t> </a:t>
            </a:r>
            <a:endParaRPr lang="fr-FR" sz="2400" b="1" dirty="0">
              <a:latin typeface="Times New Roman" pitchFamily="18" charset="0"/>
              <a:cs typeface="Times New Roman" pitchFamily="18" charset="0"/>
            </a:endParaRPr>
          </a:p>
        </p:txBody>
      </p:sp>
      <p:sp>
        <p:nvSpPr>
          <p:cNvPr id="4" name="Rectangle 3"/>
          <p:cNvSpPr/>
          <p:nvPr/>
        </p:nvSpPr>
        <p:spPr>
          <a:xfrm>
            <a:off x="0" y="3087958"/>
            <a:ext cx="914400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b="1" dirty="0" smtClean="0">
                <a:latin typeface="Times New Roman" pitchFamily="18" charset="0"/>
                <a:cs typeface="Times New Roman" pitchFamily="18" charset="0"/>
              </a:rPr>
              <a:t>2. Les streptocoques fécaux</a:t>
            </a:r>
          </a:p>
        </p:txBody>
      </p:sp>
      <p:sp>
        <p:nvSpPr>
          <p:cNvPr id="5" name="Rectangle 4"/>
          <p:cNvSpPr/>
          <p:nvPr/>
        </p:nvSpPr>
        <p:spPr>
          <a:xfrm>
            <a:off x="0" y="1089237"/>
            <a:ext cx="914400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r>
              <a:rPr lang="fr-FR" sz="2400" b="1" dirty="0" smtClean="0">
                <a:latin typeface="Times New Roman" pitchFamily="18" charset="0"/>
                <a:cs typeface="Times New Roman" pitchFamily="18" charset="0"/>
              </a:rPr>
              <a:t>1. Les coliformes et coliformes </a:t>
            </a:r>
            <a:r>
              <a:rPr lang="fr-FR" sz="2400" b="1" dirty="0" err="1" smtClean="0">
                <a:latin typeface="Times New Roman" pitchFamily="18" charset="0"/>
                <a:cs typeface="Times New Roman" pitchFamily="18" charset="0"/>
              </a:rPr>
              <a:t>thermotolérants</a:t>
            </a:r>
            <a:endParaRPr lang="fr-FR" sz="2400" dirty="0" smtClean="0">
              <a:latin typeface="Times New Roman" pitchFamily="18" charset="0"/>
              <a:cs typeface="Times New Roman" pitchFamily="18" charset="0"/>
            </a:endParaRPr>
          </a:p>
        </p:txBody>
      </p:sp>
      <p:sp>
        <p:nvSpPr>
          <p:cNvPr id="6" name="Rectangle 5"/>
          <p:cNvSpPr/>
          <p:nvPr/>
        </p:nvSpPr>
        <p:spPr>
          <a:xfrm>
            <a:off x="0" y="597708"/>
            <a:ext cx="4677884"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sont représentées par trois groupes :</a:t>
            </a:r>
            <a:endParaRPr lang="fr-FR" sz="2400" dirty="0">
              <a:latin typeface="Times New Roman" pitchFamily="18" charset="0"/>
              <a:cs typeface="Times New Roman" pitchFamily="18" charset="0"/>
            </a:endParaRPr>
          </a:p>
        </p:txBody>
      </p:sp>
      <p:sp>
        <p:nvSpPr>
          <p:cNvPr id="7" name="Rectangle 6"/>
          <p:cNvSpPr/>
          <p:nvPr/>
        </p:nvSpPr>
        <p:spPr>
          <a:xfrm>
            <a:off x="0" y="1580766"/>
            <a:ext cx="914400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latin typeface="Times New Roman" pitchFamily="18" charset="0"/>
                <a:cs typeface="Times New Roman" pitchFamily="18" charset="0"/>
              </a:rPr>
              <a:t>B</a:t>
            </a:r>
            <a:r>
              <a:rPr lang="fr-FR" b="1" dirty="0" smtClean="0">
                <a:latin typeface="Times New Roman" pitchFamily="18" charset="0"/>
                <a:cs typeface="Times New Roman" pitchFamily="18" charset="0"/>
              </a:rPr>
              <a:t>âtonnets</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Gram négative</a:t>
            </a:r>
            <a:r>
              <a:rPr lang="fr-FR" dirty="0" smtClean="0">
                <a:latin typeface="Times New Roman" pitchFamily="18" charset="0"/>
                <a:cs typeface="Times New Roman" pitchFamily="18" charset="0"/>
              </a:rPr>
              <a:t>, non </a:t>
            </a:r>
            <a:r>
              <a:rPr lang="fr-FR" dirty="0" err="1" smtClean="0">
                <a:latin typeface="Times New Roman" pitchFamily="18" charset="0"/>
                <a:cs typeface="Times New Roman" pitchFamily="18" charset="0"/>
              </a:rPr>
              <a:t>sporogènes</a:t>
            </a:r>
            <a:r>
              <a:rPr lang="fr-FR" dirty="0" smtClean="0">
                <a:latin typeface="Times New Roman" pitchFamily="18" charset="0"/>
                <a:cs typeface="Times New Roman" pitchFamily="18" charset="0"/>
              </a:rPr>
              <a:t>,  oxydase négative, aérobies ou facultativement anaérobies, capables de croître en présence de sels </a:t>
            </a:r>
            <a:r>
              <a:rPr lang="fr-FR" dirty="0" err="1" smtClean="0">
                <a:latin typeface="Times New Roman" pitchFamily="18" charset="0"/>
                <a:cs typeface="Times New Roman" pitchFamily="18" charset="0"/>
              </a:rPr>
              <a:t>biliaires,capables</a:t>
            </a:r>
            <a:r>
              <a:rPr lang="fr-FR" dirty="0" smtClean="0">
                <a:latin typeface="Times New Roman" pitchFamily="18" charset="0"/>
                <a:cs typeface="Times New Roman" pitchFamily="18" charset="0"/>
              </a:rPr>
              <a:t> de fermenter le lactose avec production d'acide et de gaz en 48 heures, à des températures de 35 à 37°C </a:t>
            </a:r>
          </a:p>
          <a:p>
            <a:r>
              <a:rPr lang="fr-FR" b="1" dirty="0" smtClean="0">
                <a:solidFill>
                  <a:srgbClr val="FF0000"/>
                </a:solidFill>
                <a:latin typeface="Times New Roman" pitchFamily="18" charset="0"/>
                <a:cs typeface="Times New Roman" pitchFamily="18" charset="0"/>
              </a:rPr>
              <a:t>Exemples: </a:t>
            </a:r>
            <a:r>
              <a:rPr lang="fr-FR" b="1" i="1" dirty="0" smtClean="0">
                <a:latin typeface="Times New Roman" pitchFamily="18" charset="0"/>
                <a:cs typeface="Times New Roman" pitchFamily="18" charset="0"/>
              </a:rPr>
              <a:t>Escherichia coli, </a:t>
            </a:r>
            <a:r>
              <a:rPr lang="fr-FR" b="1" i="1" dirty="0" err="1" smtClean="0">
                <a:latin typeface="Times New Roman" pitchFamily="18" charset="0"/>
                <a:cs typeface="Times New Roman" pitchFamily="18" charset="0"/>
              </a:rPr>
              <a:t>Klebsiella</a:t>
            </a:r>
            <a:r>
              <a:rPr lang="fr-FR" b="1" i="1" dirty="0" smtClean="0">
                <a:latin typeface="Times New Roman" pitchFamily="18" charset="0"/>
                <a:cs typeface="Times New Roman" pitchFamily="18" charset="0"/>
              </a:rPr>
              <a:t> </a:t>
            </a:r>
            <a:r>
              <a:rPr lang="fr-FR" b="1" i="1" dirty="0" err="1" smtClean="0">
                <a:latin typeface="Times New Roman" pitchFamily="18" charset="0"/>
                <a:cs typeface="Times New Roman" pitchFamily="18" charset="0"/>
              </a:rPr>
              <a:t>pneumoniae</a:t>
            </a:r>
            <a:r>
              <a:rPr lang="fr-FR" b="1" i="1" dirty="0" smtClean="0">
                <a:latin typeface="Times New Roman" pitchFamily="18" charset="0"/>
                <a:cs typeface="Times New Roman" pitchFamily="18" charset="0"/>
              </a:rPr>
              <a:t> et </a:t>
            </a:r>
            <a:r>
              <a:rPr lang="fr-FR" b="1" i="1" dirty="0" err="1" smtClean="0">
                <a:latin typeface="Times New Roman" pitchFamily="18" charset="0"/>
                <a:cs typeface="Times New Roman" pitchFamily="18" charset="0"/>
              </a:rPr>
              <a:t>Klehsiella</a:t>
            </a:r>
            <a:r>
              <a:rPr lang="fr-FR" b="1" i="1" dirty="0" smtClean="0">
                <a:latin typeface="Times New Roman" pitchFamily="18" charset="0"/>
                <a:cs typeface="Times New Roman" pitchFamily="18" charset="0"/>
              </a:rPr>
              <a:t> </a:t>
            </a:r>
            <a:r>
              <a:rPr lang="fr-FR" b="1" i="1" dirty="0" err="1" smtClean="0">
                <a:latin typeface="Times New Roman" pitchFamily="18" charset="0"/>
                <a:cs typeface="Times New Roman" pitchFamily="18" charset="0"/>
              </a:rPr>
              <a:t>oxytoca</a:t>
            </a:r>
            <a:r>
              <a:rPr lang="fr-FR" b="1" i="1" dirty="0" smtClean="0">
                <a:latin typeface="Times New Roman" pitchFamily="18" charset="0"/>
                <a:cs typeface="Times New Roman" pitchFamily="18" charset="0"/>
              </a:rPr>
              <a:t>, Enterobacter </a:t>
            </a:r>
            <a:r>
              <a:rPr lang="fr-FR" b="1" i="1" dirty="0" err="1" smtClean="0">
                <a:latin typeface="Times New Roman" pitchFamily="18" charset="0"/>
                <a:cs typeface="Times New Roman" pitchFamily="18" charset="0"/>
              </a:rPr>
              <a:t>cloacae</a:t>
            </a:r>
            <a:r>
              <a:rPr lang="fr-FR" b="1" i="1" dirty="0" smtClean="0">
                <a:latin typeface="Times New Roman" pitchFamily="18" charset="0"/>
                <a:cs typeface="Times New Roman" pitchFamily="18" charset="0"/>
              </a:rPr>
              <a:t> et Enterobacter </a:t>
            </a:r>
            <a:r>
              <a:rPr lang="fr-FR" b="1" i="1" dirty="0" err="1" smtClean="0">
                <a:latin typeface="Times New Roman" pitchFamily="18" charset="0"/>
                <a:cs typeface="Times New Roman" pitchFamily="18" charset="0"/>
              </a:rPr>
              <a:t>aerogenes</a:t>
            </a:r>
            <a:r>
              <a:rPr lang="fr-FR" b="1" i="1" dirty="0" smtClean="0">
                <a:latin typeface="Times New Roman" pitchFamily="18" charset="0"/>
                <a:cs typeface="Times New Roman" pitchFamily="18" charset="0"/>
              </a:rPr>
              <a:t>, </a:t>
            </a:r>
            <a:r>
              <a:rPr lang="fr-FR" b="1" i="1" dirty="0" err="1" smtClean="0">
                <a:latin typeface="Times New Roman" pitchFamily="18" charset="0"/>
                <a:cs typeface="Times New Roman" pitchFamily="18" charset="0"/>
              </a:rPr>
              <a:t>Citrobacter</a:t>
            </a:r>
            <a:r>
              <a:rPr lang="fr-FR" b="1" i="1" dirty="0" smtClean="0">
                <a:latin typeface="Times New Roman" pitchFamily="18" charset="0"/>
                <a:cs typeface="Times New Roman" pitchFamily="18" charset="0"/>
              </a:rPr>
              <a:t> </a:t>
            </a:r>
            <a:r>
              <a:rPr lang="fr-FR" b="1" i="1" dirty="0" err="1" smtClean="0">
                <a:latin typeface="Times New Roman" pitchFamily="18" charset="0"/>
                <a:cs typeface="Times New Roman" pitchFamily="18" charset="0"/>
              </a:rPr>
              <a:t>freundii</a:t>
            </a:r>
            <a:r>
              <a:rPr lang="fr-FR" b="1" i="1" dirty="0" smtClean="0">
                <a:latin typeface="Times New Roman" pitchFamily="18" charset="0"/>
                <a:cs typeface="Times New Roman" pitchFamily="18" charset="0"/>
              </a:rPr>
              <a:t>…</a:t>
            </a:r>
            <a:r>
              <a:rPr lang="fr-FR" b="1" i="1" dirty="0" err="1" smtClean="0">
                <a:latin typeface="Times New Roman" pitchFamily="18" charset="0"/>
                <a:cs typeface="Times New Roman" pitchFamily="18" charset="0"/>
              </a:rPr>
              <a:t>etc</a:t>
            </a:r>
            <a:endParaRPr lang="fr-FR" sz="2400" i="1" dirty="0">
              <a:latin typeface="Times New Roman" pitchFamily="18" charset="0"/>
              <a:cs typeface="Times New Roman" pitchFamily="18" charset="0"/>
            </a:endParaRPr>
          </a:p>
        </p:txBody>
      </p:sp>
      <p:sp>
        <p:nvSpPr>
          <p:cNvPr id="8" name="Rectangle 7"/>
          <p:cNvSpPr/>
          <p:nvPr/>
        </p:nvSpPr>
        <p:spPr>
          <a:xfrm>
            <a:off x="0" y="3579487"/>
            <a:ext cx="91440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latin typeface="Times New Roman" pitchFamily="18" charset="0"/>
                <a:cs typeface="Times New Roman" pitchFamily="18" charset="0"/>
              </a:rPr>
              <a:t>sont des streptocoques du groupe D présumés : </a:t>
            </a:r>
            <a:r>
              <a:rPr lang="fr-FR" b="1" dirty="0" smtClean="0">
                <a:latin typeface="Times New Roman" pitchFamily="18" charset="0"/>
                <a:cs typeface="Times New Roman" pitchFamily="18" charset="0"/>
              </a:rPr>
              <a:t>cocci</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Gram positif </a:t>
            </a:r>
            <a:r>
              <a:rPr lang="fr-FR" dirty="0" smtClean="0">
                <a:latin typeface="Times New Roman" pitchFamily="18" charset="0"/>
                <a:cs typeface="Times New Roman" pitchFamily="18" charset="0"/>
              </a:rPr>
              <a:t>en chaînettes, catalase</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négative et possédant l'antigène de groupe D.</a:t>
            </a:r>
          </a:p>
          <a:p>
            <a:r>
              <a:rPr lang="fr-FR" b="1" dirty="0" smtClean="0">
                <a:solidFill>
                  <a:srgbClr val="FF0000"/>
                </a:solidFill>
                <a:latin typeface="Times New Roman" pitchFamily="18" charset="0"/>
                <a:cs typeface="Times New Roman" pitchFamily="18" charset="0"/>
              </a:rPr>
              <a:t>Exemples: </a:t>
            </a:r>
            <a:r>
              <a:rPr lang="fr-FR" b="1" i="1" dirty="0" smtClean="0">
                <a:latin typeface="Times New Roman" pitchFamily="18" charset="0"/>
                <a:cs typeface="Times New Roman" pitchFamily="18" charset="0"/>
              </a:rPr>
              <a:t>Enterococcus faecalis, Enterococcus </a:t>
            </a:r>
            <a:r>
              <a:rPr lang="fr-FR" b="1" i="1" dirty="0" err="1" smtClean="0">
                <a:latin typeface="Times New Roman" pitchFamily="18" charset="0"/>
                <a:cs typeface="Times New Roman" pitchFamily="18" charset="0"/>
              </a:rPr>
              <a:t>faecium</a:t>
            </a:r>
            <a:r>
              <a:rPr lang="fr-FR" b="1" i="1" dirty="0" smtClean="0">
                <a:latin typeface="Times New Roman" pitchFamily="18" charset="0"/>
                <a:cs typeface="Times New Roman" pitchFamily="18" charset="0"/>
              </a:rPr>
              <a:t>, Enterococcus </a:t>
            </a:r>
            <a:r>
              <a:rPr lang="fr-FR" b="1" i="1" dirty="0" err="1" smtClean="0">
                <a:latin typeface="Times New Roman" pitchFamily="18" charset="0"/>
                <a:cs typeface="Times New Roman" pitchFamily="18" charset="0"/>
              </a:rPr>
              <a:t>durans</a:t>
            </a:r>
            <a:r>
              <a:rPr lang="fr-FR" b="1" i="1" dirty="0" smtClean="0">
                <a:latin typeface="Times New Roman" pitchFamily="18" charset="0"/>
                <a:cs typeface="Times New Roman" pitchFamily="18" charset="0"/>
              </a:rPr>
              <a:t>, </a:t>
            </a:r>
            <a:r>
              <a:rPr lang="fr-FR" b="1" i="1" dirty="0" err="1" smtClean="0">
                <a:latin typeface="Times New Roman" pitchFamily="18" charset="0"/>
                <a:cs typeface="Times New Roman" pitchFamily="18" charset="0"/>
              </a:rPr>
              <a:t>Streptococcus</a:t>
            </a:r>
            <a:r>
              <a:rPr lang="fr-FR" b="1" i="1" dirty="0" smtClean="0">
                <a:latin typeface="Times New Roman" pitchFamily="18" charset="0"/>
                <a:cs typeface="Times New Roman" pitchFamily="18" charset="0"/>
              </a:rPr>
              <a:t> </a:t>
            </a:r>
            <a:r>
              <a:rPr lang="fr-FR" b="1" i="1" dirty="0" err="1" smtClean="0">
                <a:latin typeface="Times New Roman" pitchFamily="18" charset="0"/>
                <a:cs typeface="Times New Roman" pitchFamily="18" charset="0"/>
              </a:rPr>
              <a:t>bovis</a:t>
            </a:r>
            <a:r>
              <a:rPr lang="fr-FR" b="1"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et </a:t>
            </a:r>
            <a:r>
              <a:rPr lang="fr-FR" b="1" i="1" dirty="0" err="1" smtClean="0">
                <a:latin typeface="Times New Roman" pitchFamily="18" charset="0"/>
                <a:cs typeface="Times New Roman" pitchFamily="18" charset="0"/>
              </a:rPr>
              <a:t>Streptococcus</a:t>
            </a:r>
            <a:r>
              <a:rPr lang="fr-FR" b="1" i="1" dirty="0" smtClean="0">
                <a:latin typeface="Times New Roman" pitchFamily="18" charset="0"/>
                <a:cs typeface="Times New Roman" pitchFamily="18" charset="0"/>
              </a:rPr>
              <a:t> </a:t>
            </a:r>
            <a:r>
              <a:rPr lang="fr-FR" b="1" i="1" dirty="0" err="1" smtClean="0">
                <a:latin typeface="Times New Roman" pitchFamily="18" charset="0"/>
                <a:cs typeface="Times New Roman" pitchFamily="18" charset="0"/>
              </a:rPr>
              <a:t>eyuinus</a:t>
            </a:r>
            <a:r>
              <a:rPr lang="fr-FR" b="1" i="1" dirty="0" smtClean="0">
                <a:latin typeface="Times New Roman" pitchFamily="18" charset="0"/>
                <a:cs typeface="Times New Roman" pitchFamily="18" charset="0"/>
              </a:rPr>
              <a:t>.</a:t>
            </a:r>
            <a:endParaRPr lang="fr-FR" sz="2400" b="1" dirty="0">
              <a:latin typeface="Times New Roman" pitchFamily="18" charset="0"/>
              <a:cs typeface="Times New Roman" pitchFamily="18" charset="0"/>
            </a:endParaRPr>
          </a:p>
        </p:txBody>
      </p:sp>
      <p:sp>
        <p:nvSpPr>
          <p:cNvPr id="9" name="Rectangle 8"/>
          <p:cNvSpPr/>
          <p:nvPr/>
        </p:nvSpPr>
        <p:spPr>
          <a:xfrm>
            <a:off x="0" y="5301208"/>
            <a:ext cx="914400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latin typeface="Times New Roman" pitchFamily="18" charset="0"/>
                <a:cs typeface="Times New Roman" pitchFamily="18" charset="0"/>
              </a:rPr>
              <a:t>sont des </a:t>
            </a:r>
            <a:r>
              <a:rPr lang="fr-FR" b="1" dirty="0" smtClean="0">
                <a:latin typeface="Times New Roman" pitchFamily="18" charset="0"/>
                <a:cs typeface="Times New Roman" pitchFamily="18" charset="0"/>
              </a:rPr>
              <a:t>bacilles Gram positif, </a:t>
            </a:r>
            <a:r>
              <a:rPr lang="fr-FR" dirty="0" smtClean="0">
                <a:latin typeface="Times New Roman" pitchFamily="18" charset="0"/>
                <a:cs typeface="Times New Roman" pitchFamily="18" charset="0"/>
              </a:rPr>
              <a:t>anaérobies stricts capables de sporuler, réduisant les sulfites en sulfure. Hôtes normaux de l'intestin, ils peuvent également être d'origine tellurique.</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Leurs spores sont recherchées dans l'eau comme indice de contamination fécale ancienne.</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En bactériologie alimentaire, on recherche essentiellement les espèces d'origine fécale, en particulier </a:t>
            </a:r>
            <a:r>
              <a:rPr lang="fr-FR" b="1" i="1" dirty="0" smtClean="0">
                <a:latin typeface="Times New Roman" pitchFamily="18" charset="0"/>
                <a:cs typeface="Times New Roman" pitchFamily="18" charset="0"/>
              </a:rPr>
              <a:t>Clostridium perfringens </a:t>
            </a:r>
            <a:r>
              <a:rPr lang="fr-FR" dirty="0" smtClean="0">
                <a:latin typeface="Times New Roman" pitchFamily="18" charset="0"/>
                <a:cs typeface="Times New Roman" pitchFamily="18" charset="0"/>
              </a:rPr>
              <a:t>qui peut être responsable de toxi-infections alimentaires.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461665"/>
          </a:xfrm>
          <a:prstGeom prst="rect">
            <a:avLst/>
          </a:prstGeom>
        </p:spPr>
        <p:txBody>
          <a:bodyPr wrap="square">
            <a:spAutoFit/>
          </a:bodyPr>
          <a:lstStyle/>
          <a:p>
            <a:r>
              <a:rPr lang="fr-FR" sz="2400" b="1" dirty="0" smtClean="0">
                <a:latin typeface="Times New Roman" pitchFamily="18" charset="0"/>
                <a:cs typeface="Times New Roman" pitchFamily="18" charset="0"/>
              </a:rPr>
              <a:t>Dénombrement des coliformes ou coliformes totaux</a:t>
            </a:r>
            <a:endParaRPr lang="fr-FR" sz="2400" dirty="0"/>
          </a:p>
        </p:txBody>
      </p:sp>
      <p:sp>
        <p:nvSpPr>
          <p:cNvPr id="3" name="Rectangle 2"/>
          <p:cNvSpPr/>
          <p:nvPr/>
        </p:nvSpPr>
        <p:spPr>
          <a:xfrm>
            <a:off x="0" y="620688"/>
            <a:ext cx="9144000" cy="461665"/>
          </a:xfrm>
          <a:prstGeom prst="rect">
            <a:avLst/>
          </a:prstGeom>
        </p:spPr>
        <p:txBody>
          <a:bodyPr wrap="square">
            <a:spAutoFit/>
          </a:bodyPr>
          <a:lstStyle/>
          <a:p>
            <a:r>
              <a:rPr lang="fr-FR" sz="2400" b="1" dirty="0" smtClean="0">
                <a:solidFill>
                  <a:srgbClr val="00B0F0"/>
                </a:solidFill>
                <a:latin typeface="Times New Roman" pitchFamily="18" charset="0"/>
                <a:cs typeface="Times New Roman" pitchFamily="18" charset="0"/>
              </a:rPr>
              <a:t>1. sur milieux solides</a:t>
            </a:r>
          </a:p>
        </p:txBody>
      </p:sp>
      <p:pic>
        <p:nvPicPr>
          <p:cNvPr id="1026" name="Picture 2"/>
          <p:cNvPicPr>
            <a:picLocks noChangeAspect="1" noChangeArrowheads="1"/>
          </p:cNvPicPr>
          <p:nvPr/>
        </p:nvPicPr>
        <p:blipFill>
          <a:blip r:embed="rId2" cstate="print"/>
          <a:srcRect/>
          <a:stretch>
            <a:fillRect/>
          </a:stretch>
        </p:blipFill>
        <p:spPr bwMode="auto">
          <a:xfrm>
            <a:off x="1259632" y="2806482"/>
            <a:ext cx="6816008" cy="3214806"/>
          </a:xfrm>
          <a:prstGeom prst="rect">
            <a:avLst/>
          </a:prstGeom>
          <a:noFill/>
          <a:ln w="9525">
            <a:solidFill>
              <a:srgbClr val="FF0000"/>
            </a:solidFill>
            <a:miter lim="800000"/>
            <a:headEnd/>
            <a:tailEnd/>
          </a:ln>
        </p:spPr>
      </p:pic>
      <p:sp>
        <p:nvSpPr>
          <p:cNvPr id="49" name="Rectangle 48"/>
          <p:cNvSpPr/>
          <p:nvPr/>
        </p:nvSpPr>
        <p:spPr>
          <a:xfrm>
            <a:off x="0" y="1100351"/>
            <a:ext cx="9144000" cy="1754326"/>
          </a:xfrm>
          <a:prstGeom prst="rect">
            <a:avLst/>
          </a:prstGeom>
        </p:spPr>
        <p:txBody>
          <a:bodyPr wrap="square">
            <a:spAutoFit/>
          </a:bodyPr>
          <a:lstStyle/>
          <a:p>
            <a:r>
              <a:rPr lang="fr-FR" dirty="0" smtClean="0">
                <a:latin typeface="Times New Roman" pitchFamily="18" charset="0"/>
                <a:cs typeface="Times New Roman" pitchFamily="18" charset="0"/>
              </a:rPr>
              <a:t>Se fait en masse en déposant 1ml de la SM ou de la dilution au fond de la boite sous forme des gouttes.                                      </a:t>
            </a:r>
          </a:p>
          <a:p>
            <a:r>
              <a:rPr lang="fr-FR" dirty="0" smtClean="0">
                <a:latin typeface="Times New Roman" pitchFamily="18" charset="0"/>
                <a:cs typeface="Times New Roman" pitchFamily="18" charset="0"/>
              </a:rPr>
              <a:t>La </a:t>
            </a:r>
            <a:r>
              <a:rPr lang="fr-FR" b="1" dirty="0" smtClean="0">
                <a:solidFill>
                  <a:srgbClr val="FF0000"/>
                </a:solidFill>
                <a:latin typeface="Times New Roman" pitchFamily="18" charset="0"/>
                <a:cs typeface="Times New Roman" pitchFamily="18" charset="0"/>
              </a:rPr>
              <a:t>gélose au </a:t>
            </a:r>
            <a:r>
              <a:rPr lang="fr-FR" b="1" dirty="0" err="1" smtClean="0">
                <a:solidFill>
                  <a:srgbClr val="FF0000"/>
                </a:solidFill>
                <a:latin typeface="Times New Roman" pitchFamily="18" charset="0"/>
                <a:cs typeface="Times New Roman" pitchFamily="18" charset="0"/>
              </a:rPr>
              <a:t>désoxycholate</a:t>
            </a:r>
            <a:r>
              <a:rPr lang="fr-FR" b="1" dirty="0" smtClean="0">
                <a:solidFill>
                  <a:srgbClr val="FF0000"/>
                </a:solidFill>
                <a:latin typeface="Times New Roman" pitchFamily="18" charset="0"/>
                <a:cs typeface="Times New Roman" pitchFamily="18" charset="0"/>
              </a:rPr>
              <a:t> 0,1% ou VRBL </a:t>
            </a:r>
            <a:r>
              <a:rPr lang="fr-FR" dirty="0" smtClean="0">
                <a:latin typeface="Times New Roman" pitchFamily="18" charset="0"/>
                <a:cs typeface="Times New Roman" pitchFamily="18" charset="0"/>
              </a:rPr>
              <a:t>en surfusion (47°C) est coulée, puis homogénéisée avec l’inoculum en un mouvement circulaire  ou en 8.</a:t>
            </a:r>
          </a:p>
          <a:p>
            <a:r>
              <a:rPr lang="fr-FR" dirty="0" smtClean="0">
                <a:latin typeface="Times New Roman" pitchFamily="18" charset="0"/>
                <a:cs typeface="Times New Roman" pitchFamily="18" charset="0"/>
              </a:rPr>
              <a:t>Après solidification </a:t>
            </a:r>
            <a:r>
              <a:rPr lang="fr-FR" b="1" dirty="0" smtClean="0">
                <a:solidFill>
                  <a:srgbClr val="FF0000"/>
                </a:solidFill>
                <a:latin typeface="Times New Roman" pitchFamily="18" charset="0"/>
                <a:cs typeface="Times New Roman" pitchFamily="18" charset="0"/>
              </a:rPr>
              <a:t>une fine couche de la même gélose (5ml) est ajouté </a:t>
            </a:r>
            <a:r>
              <a:rPr lang="fr-FR" dirty="0" smtClean="0">
                <a:latin typeface="Times New Roman" pitchFamily="18" charset="0"/>
                <a:cs typeface="Times New Roman" pitchFamily="18" charset="0"/>
              </a:rPr>
              <a:t>jusqu’à prise en masse</a:t>
            </a:r>
          </a:p>
          <a:p>
            <a:r>
              <a:rPr lang="fr-FR" b="1" dirty="0" smtClean="0">
                <a:solidFill>
                  <a:srgbClr val="FF0000"/>
                </a:solidFill>
                <a:latin typeface="Times New Roman" pitchFamily="18" charset="0"/>
                <a:cs typeface="Times New Roman" pitchFamily="18" charset="0"/>
              </a:rPr>
              <a:t>Incubation à 37°C pendant 24h. </a:t>
            </a:r>
          </a:p>
        </p:txBody>
      </p:sp>
      <p:sp>
        <p:nvSpPr>
          <p:cNvPr id="6" name="Rectangle 5"/>
          <p:cNvSpPr/>
          <p:nvPr/>
        </p:nvSpPr>
        <p:spPr>
          <a:xfrm>
            <a:off x="0" y="6074712"/>
            <a:ext cx="9144000" cy="707886"/>
          </a:xfrm>
          <a:prstGeom prst="rect">
            <a:avLst/>
          </a:prstGeom>
        </p:spPr>
        <p:txBody>
          <a:bodyPr wrap="square">
            <a:spAutoFit/>
          </a:bodyPr>
          <a:lstStyle/>
          <a:p>
            <a:r>
              <a:rPr lang="fr-FR" sz="2000" b="1" dirty="0" smtClean="0">
                <a:latin typeface="Times New Roman" pitchFamily="18" charset="0"/>
                <a:cs typeface="Times New Roman" pitchFamily="18" charset="0"/>
              </a:rPr>
              <a:t>Lecture : </a:t>
            </a:r>
            <a:r>
              <a:rPr lang="fr-FR" sz="2000" dirty="0" smtClean="0">
                <a:latin typeface="Times New Roman" pitchFamily="18" charset="0"/>
                <a:cs typeface="Times New Roman" pitchFamily="18" charset="0"/>
              </a:rPr>
              <a:t>dénombrer toutes les colonies rouge (rose) foncées (lactose+) d’un diamètre minimum de 0,5mm, pour les boites contenant entre 15 et 150 colonies.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e 96"/>
          <p:cNvGrpSpPr/>
          <p:nvPr/>
        </p:nvGrpSpPr>
        <p:grpSpPr>
          <a:xfrm>
            <a:off x="4139952" y="2334359"/>
            <a:ext cx="4896544" cy="3456384"/>
            <a:chOff x="4139952" y="2334359"/>
            <a:chExt cx="4896544" cy="3456384"/>
          </a:xfrm>
        </p:grpSpPr>
        <p:sp>
          <p:nvSpPr>
            <p:cNvPr id="2" name="Rectangle 1"/>
            <p:cNvSpPr/>
            <p:nvPr/>
          </p:nvSpPr>
          <p:spPr>
            <a:xfrm>
              <a:off x="4139952" y="2334359"/>
              <a:ext cx="4896544" cy="34563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grpSp>
          <p:nvGrpSpPr>
            <p:cNvPr id="3" name="Group 105"/>
            <p:cNvGrpSpPr>
              <a:grpSpLocks/>
            </p:cNvGrpSpPr>
            <p:nvPr/>
          </p:nvGrpSpPr>
          <p:grpSpPr bwMode="auto">
            <a:xfrm>
              <a:off x="4179193" y="2425243"/>
              <a:ext cx="4713288" cy="3365500"/>
              <a:chOff x="1408" y="482"/>
              <a:chExt cx="2969" cy="2120"/>
            </a:xfrm>
          </p:grpSpPr>
          <p:grpSp>
            <p:nvGrpSpPr>
              <p:cNvPr id="4" name="Group 101"/>
              <p:cNvGrpSpPr>
                <a:grpSpLocks/>
              </p:cNvGrpSpPr>
              <p:nvPr/>
            </p:nvGrpSpPr>
            <p:grpSpPr bwMode="auto">
              <a:xfrm>
                <a:off x="1429" y="482"/>
                <a:ext cx="2948" cy="1962"/>
                <a:chOff x="1429" y="709"/>
                <a:chExt cx="2948" cy="1962"/>
              </a:xfrm>
            </p:grpSpPr>
            <p:grpSp>
              <p:nvGrpSpPr>
                <p:cNvPr id="16" name="Group 21"/>
                <p:cNvGrpSpPr>
                  <a:grpSpLocks/>
                </p:cNvGrpSpPr>
                <p:nvPr/>
              </p:nvGrpSpPr>
              <p:grpSpPr bwMode="auto">
                <a:xfrm>
                  <a:off x="1429" y="709"/>
                  <a:ext cx="2849" cy="1962"/>
                  <a:chOff x="2888" y="1057"/>
                  <a:chExt cx="7119" cy="4906"/>
                </a:xfrm>
              </p:grpSpPr>
              <p:grpSp>
                <p:nvGrpSpPr>
                  <p:cNvPr id="22" name="Group 30"/>
                  <p:cNvGrpSpPr>
                    <a:grpSpLocks/>
                  </p:cNvGrpSpPr>
                  <p:nvPr/>
                </p:nvGrpSpPr>
                <p:grpSpPr bwMode="auto">
                  <a:xfrm>
                    <a:off x="3577" y="1057"/>
                    <a:ext cx="6430" cy="3040"/>
                    <a:chOff x="3382" y="9253"/>
                    <a:chExt cx="6430" cy="4337"/>
                  </a:xfrm>
                </p:grpSpPr>
                <p:cxnSp>
                  <p:nvCxnSpPr>
                    <p:cNvPr id="46" name="AutoShape 31"/>
                    <p:cNvCxnSpPr>
                      <a:cxnSpLocks noChangeShapeType="1"/>
                    </p:cNvCxnSpPr>
                    <p:nvPr/>
                  </p:nvCxnSpPr>
                  <p:spPr bwMode="auto">
                    <a:xfrm>
                      <a:off x="3382" y="11902"/>
                      <a:ext cx="570" cy="0"/>
                    </a:xfrm>
                    <a:prstGeom prst="straightConnector1">
                      <a:avLst/>
                    </a:prstGeom>
                    <a:noFill/>
                    <a:ln w="9525">
                      <a:solidFill>
                        <a:srgbClr val="000000"/>
                      </a:solidFill>
                      <a:round/>
                      <a:headEnd/>
                      <a:tailEnd type="triangle" w="med" len="med"/>
                    </a:ln>
                  </p:spPr>
                </p:cxnSp>
                <p:cxnSp>
                  <p:nvCxnSpPr>
                    <p:cNvPr id="47" name="AutoShape 32"/>
                    <p:cNvCxnSpPr>
                      <a:cxnSpLocks noChangeShapeType="1"/>
                    </p:cNvCxnSpPr>
                    <p:nvPr/>
                  </p:nvCxnSpPr>
                  <p:spPr bwMode="auto">
                    <a:xfrm>
                      <a:off x="3952" y="13290"/>
                      <a:ext cx="5860" cy="0"/>
                    </a:xfrm>
                    <a:prstGeom prst="straightConnector1">
                      <a:avLst/>
                    </a:prstGeom>
                    <a:noFill/>
                    <a:ln w="9525">
                      <a:solidFill>
                        <a:srgbClr val="000000"/>
                      </a:solidFill>
                      <a:round/>
                      <a:headEnd/>
                      <a:tailEnd/>
                    </a:ln>
                  </p:spPr>
                </p:cxnSp>
                <p:cxnSp>
                  <p:nvCxnSpPr>
                    <p:cNvPr id="48" name="AutoShape 33"/>
                    <p:cNvCxnSpPr>
                      <a:cxnSpLocks noChangeShapeType="1"/>
                    </p:cNvCxnSpPr>
                    <p:nvPr/>
                  </p:nvCxnSpPr>
                  <p:spPr bwMode="auto">
                    <a:xfrm flipV="1">
                      <a:off x="3952" y="12956"/>
                      <a:ext cx="0" cy="334"/>
                    </a:xfrm>
                    <a:prstGeom prst="straightConnector1">
                      <a:avLst/>
                    </a:prstGeom>
                    <a:noFill/>
                    <a:ln w="9525">
                      <a:solidFill>
                        <a:srgbClr val="000000"/>
                      </a:solidFill>
                      <a:round/>
                      <a:headEnd/>
                      <a:tailEnd/>
                    </a:ln>
                  </p:spPr>
                </p:cxnSp>
                <p:cxnSp>
                  <p:nvCxnSpPr>
                    <p:cNvPr id="49" name="AutoShape 34"/>
                    <p:cNvCxnSpPr>
                      <a:cxnSpLocks noChangeShapeType="1"/>
                    </p:cNvCxnSpPr>
                    <p:nvPr/>
                  </p:nvCxnSpPr>
                  <p:spPr bwMode="auto">
                    <a:xfrm flipV="1">
                      <a:off x="9812" y="12956"/>
                      <a:ext cx="0" cy="334"/>
                    </a:xfrm>
                    <a:prstGeom prst="straightConnector1">
                      <a:avLst/>
                    </a:prstGeom>
                    <a:noFill/>
                    <a:ln w="9525">
                      <a:solidFill>
                        <a:srgbClr val="000000"/>
                      </a:solidFill>
                      <a:round/>
                      <a:headEnd/>
                      <a:tailEnd/>
                    </a:ln>
                  </p:spPr>
                </p:cxnSp>
                <p:cxnSp>
                  <p:nvCxnSpPr>
                    <p:cNvPr id="50" name="AutoShape 35"/>
                    <p:cNvCxnSpPr>
                      <a:cxnSpLocks noChangeShapeType="1"/>
                    </p:cNvCxnSpPr>
                    <p:nvPr/>
                  </p:nvCxnSpPr>
                  <p:spPr bwMode="auto">
                    <a:xfrm>
                      <a:off x="6653" y="13305"/>
                      <a:ext cx="0" cy="285"/>
                    </a:xfrm>
                    <a:prstGeom prst="straightConnector1">
                      <a:avLst/>
                    </a:prstGeom>
                    <a:noFill/>
                    <a:ln w="9525">
                      <a:solidFill>
                        <a:srgbClr val="000000"/>
                      </a:solidFill>
                      <a:round/>
                      <a:headEnd/>
                      <a:tailEnd type="triangle" w="med" len="med"/>
                    </a:ln>
                  </p:spPr>
                </p:cxnSp>
                <p:sp>
                  <p:nvSpPr>
                    <p:cNvPr id="51" name="AutoShape 36"/>
                    <p:cNvSpPr>
                      <a:spLocks noChangeArrowheads="1"/>
                    </p:cNvSpPr>
                    <p:nvPr/>
                  </p:nvSpPr>
                  <p:spPr bwMode="auto">
                    <a:xfrm>
                      <a:off x="4153"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2" name="AutoShape 37"/>
                    <p:cNvSpPr>
                      <a:spLocks noChangeArrowheads="1"/>
                    </p:cNvSpPr>
                    <p:nvPr/>
                  </p:nvSpPr>
                  <p:spPr bwMode="auto">
                    <a:xfrm>
                      <a:off x="4428"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3" name="AutoShape 38"/>
                    <p:cNvSpPr>
                      <a:spLocks noChangeArrowheads="1"/>
                    </p:cNvSpPr>
                    <p:nvPr/>
                  </p:nvSpPr>
                  <p:spPr bwMode="auto">
                    <a:xfrm>
                      <a:off x="4708"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4" name="AutoShape 39"/>
                    <p:cNvSpPr>
                      <a:spLocks noChangeArrowheads="1"/>
                    </p:cNvSpPr>
                    <p:nvPr/>
                  </p:nvSpPr>
                  <p:spPr bwMode="auto">
                    <a:xfrm>
                      <a:off x="5143"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5" name="AutoShape 40"/>
                    <p:cNvSpPr>
                      <a:spLocks noChangeArrowheads="1"/>
                    </p:cNvSpPr>
                    <p:nvPr/>
                  </p:nvSpPr>
                  <p:spPr bwMode="auto">
                    <a:xfrm>
                      <a:off x="5453"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6" name="AutoShape 41"/>
                    <p:cNvSpPr>
                      <a:spLocks noChangeArrowheads="1"/>
                    </p:cNvSpPr>
                    <p:nvPr/>
                  </p:nvSpPr>
                  <p:spPr bwMode="auto">
                    <a:xfrm>
                      <a:off x="5778"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7" name="AutoShape 42"/>
                    <p:cNvSpPr>
                      <a:spLocks noChangeArrowheads="1"/>
                    </p:cNvSpPr>
                    <p:nvPr/>
                  </p:nvSpPr>
                  <p:spPr bwMode="auto">
                    <a:xfrm>
                      <a:off x="6278"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8" name="AutoShape 43"/>
                    <p:cNvSpPr>
                      <a:spLocks noChangeArrowheads="1"/>
                    </p:cNvSpPr>
                    <p:nvPr/>
                  </p:nvSpPr>
                  <p:spPr bwMode="auto">
                    <a:xfrm>
                      <a:off x="6558"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9" name="AutoShape 44"/>
                    <p:cNvSpPr>
                      <a:spLocks noChangeArrowheads="1"/>
                    </p:cNvSpPr>
                    <p:nvPr/>
                  </p:nvSpPr>
                  <p:spPr bwMode="auto">
                    <a:xfrm>
                      <a:off x="6898"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60" name="AutoShape 45"/>
                    <p:cNvSpPr>
                      <a:spLocks noChangeArrowheads="1"/>
                    </p:cNvSpPr>
                    <p:nvPr/>
                  </p:nvSpPr>
                  <p:spPr bwMode="auto">
                    <a:xfrm>
                      <a:off x="8623"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61" name="AutoShape 46"/>
                    <p:cNvSpPr>
                      <a:spLocks noChangeArrowheads="1"/>
                    </p:cNvSpPr>
                    <p:nvPr/>
                  </p:nvSpPr>
                  <p:spPr bwMode="auto">
                    <a:xfrm>
                      <a:off x="8968"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62" name="AutoShape 47"/>
                    <p:cNvSpPr>
                      <a:spLocks noChangeArrowheads="1"/>
                    </p:cNvSpPr>
                    <p:nvPr/>
                  </p:nvSpPr>
                  <p:spPr bwMode="auto">
                    <a:xfrm>
                      <a:off x="9353"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cxnSp>
                  <p:nvCxnSpPr>
                    <p:cNvPr id="63" name="AutoShape 48"/>
                    <p:cNvCxnSpPr>
                      <a:cxnSpLocks noChangeShapeType="1"/>
                    </p:cNvCxnSpPr>
                    <p:nvPr/>
                  </p:nvCxnSpPr>
                  <p:spPr bwMode="auto">
                    <a:xfrm flipH="1">
                      <a:off x="4373" y="10791"/>
                      <a:ext cx="275" cy="585"/>
                    </a:xfrm>
                    <a:prstGeom prst="straightConnector1">
                      <a:avLst/>
                    </a:prstGeom>
                    <a:noFill/>
                    <a:ln w="9525">
                      <a:solidFill>
                        <a:srgbClr val="000000"/>
                      </a:solidFill>
                      <a:round/>
                      <a:headEnd/>
                      <a:tailEnd type="triangle" w="med" len="med"/>
                    </a:ln>
                  </p:spPr>
                </p:cxnSp>
                <p:cxnSp>
                  <p:nvCxnSpPr>
                    <p:cNvPr id="64" name="AutoShape 49"/>
                    <p:cNvCxnSpPr>
                      <a:cxnSpLocks noChangeShapeType="1"/>
                    </p:cNvCxnSpPr>
                    <p:nvPr/>
                  </p:nvCxnSpPr>
                  <p:spPr bwMode="auto">
                    <a:xfrm flipH="1">
                      <a:off x="4553" y="10791"/>
                      <a:ext cx="95" cy="585"/>
                    </a:xfrm>
                    <a:prstGeom prst="straightConnector1">
                      <a:avLst/>
                    </a:prstGeom>
                    <a:noFill/>
                    <a:ln w="9525">
                      <a:solidFill>
                        <a:srgbClr val="000000"/>
                      </a:solidFill>
                      <a:round/>
                      <a:headEnd/>
                      <a:tailEnd type="triangle" w="med" len="med"/>
                    </a:ln>
                  </p:spPr>
                </p:cxnSp>
                <p:cxnSp>
                  <p:nvCxnSpPr>
                    <p:cNvPr id="65" name="AutoShape 50"/>
                    <p:cNvCxnSpPr>
                      <a:cxnSpLocks noChangeShapeType="1"/>
                    </p:cNvCxnSpPr>
                    <p:nvPr/>
                  </p:nvCxnSpPr>
                  <p:spPr bwMode="auto">
                    <a:xfrm>
                      <a:off x="4648" y="10791"/>
                      <a:ext cx="115" cy="585"/>
                    </a:xfrm>
                    <a:prstGeom prst="straightConnector1">
                      <a:avLst/>
                    </a:prstGeom>
                    <a:noFill/>
                    <a:ln w="9525">
                      <a:solidFill>
                        <a:srgbClr val="000000"/>
                      </a:solidFill>
                      <a:round/>
                      <a:headEnd/>
                      <a:tailEnd type="triangle" w="med" len="med"/>
                    </a:ln>
                  </p:spPr>
                </p:cxnSp>
                <p:cxnSp>
                  <p:nvCxnSpPr>
                    <p:cNvPr id="66" name="AutoShape 51"/>
                    <p:cNvCxnSpPr>
                      <a:cxnSpLocks noChangeShapeType="1"/>
                    </p:cNvCxnSpPr>
                    <p:nvPr/>
                  </p:nvCxnSpPr>
                  <p:spPr bwMode="auto">
                    <a:xfrm flipH="1">
                      <a:off x="5363" y="10791"/>
                      <a:ext cx="245" cy="585"/>
                    </a:xfrm>
                    <a:prstGeom prst="straightConnector1">
                      <a:avLst/>
                    </a:prstGeom>
                    <a:noFill/>
                    <a:ln w="9525">
                      <a:solidFill>
                        <a:srgbClr val="000000"/>
                      </a:solidFill>
                      <a:round/>
                      <a:headEnd/>
                      <a:tailEnd type="triangle" w="med" len="med"/>
                    </a:ln>
                  </p:spPr>
                </p:cxnSp>
                <p:cxnSp>
                  <p:nvCxnSpPr>
                    <p:cNvPr id="67" name="AutoShape 52"/>
                    <p:cNvCxnSpPr>
                      <a:cxnSpLocks noChangeShapeType="1"/>
                    </p:cNvCxnSpPr>
                    <p:nvPr/>
                  </p:nvCxnSpPr>
                  <p:spPr bwMode="auto">
                    <a:xfrm>
                      <a:off x="5608" y="10791"/>
                      <a:ext cx="0" cy="585"/>
                    </a:xfrm>
                    <a:prstGeom prst="straightConnector1">
                      <a:avLst/>
                    </a:prstGeom>
                    <a:noFill/>
                    <a:ln w="9525">
                      <a:solidFill>
                        <a:srgbClr val="000000"/>
                      </a:solidFill>
                      <a:round/>
                      <a:headEnd/>
                      <a:tailEnd type="triangle" w="med" len="med"/>
                    </a:ln>
                  </p:spPr>
                </p:cxnSp>
                <p:cxnSp>
                  <p:nvCxnSpPr>
                    <p:cNvPr id="68" name="AutoShape 53"/>
                    <p:cNvCxnSpPr>
                      <a:cxnSpLocks noChangeShapeType="1"/>
                    </p:cNvCxnSpPr>
                    <p:nvPr/>
                  </p:nvCxnSpPr>
                  <p:spPr bwMode="auto">
                    <a:xfrm>
                      <a:off x="5608" y="10791"/>
                      <a:ext cx="170" cy="585"/>
                    </a:xfrm>
                    <a:prstGeom prst="straightConnector1">
                      <a:avLst/>
                    </a:prstGeom>
                    <a:noFill/>
                    <a:ln w="9525">
                      <a:solidFill>
                        <a:srgbClr val="000000"/>
                      </a:solidFill>
                      <a:round/>
                      <a:headEnd/>
                      <a:tailEnd type="triangle" w="med" len="med"/>
                    </a:ln>
                  </p:spPr>
                </p:cxnSp>
                <p:cxnSp>
                  <p:nvCxnSpPr>
                    <p:cNvPr id="69" name="AutoShape 54"/>
                    <p:cNvCxnSpPr>
                      <a:cxnSpLocks noChangeShapeType="1"/>
                    </p:cNvCxnSpPr>
                    <p:nvPr/>
                  </p:nvCxnSpPr>
                  <p:spPr bwMode="auto">
                    <a:xfrm flipH="1">
                      <a:off x="6413" y="10791"/>
                      <a:ext cx="145" cy="585"/>
                    </a:xfrm>
                    <a:prstGeom prst="straightConnector1">
                      <a:avLst/>
                    </a:prstGeom>
                    <a:noFill/>
                    <a:ln w="9525">
                      <a:solidFill>
                        <a:srgbClr val="000000"/>
                      </a:solidFill>
                      <a:round/>
                      <a:headEnd/>
                      <a:tailEnd type="triangle" w="med" len="med"/>
                    </a:ln>
                  </p:spPr>
                </p:cxnSp>
                <p:cxnSp>
                  <p:nvCxnSpPr>
                    <p:cNvPr id="70" name="AutoShape 55"/>
                    <p:cNvCxnSpPr>
                      <a:cxnSpLocks noChangeShapeType="1"/>
                    </p:cNvCxnSpPr>
                    <p:nvPr/>
                  </p:nvCxnSpPr>
                  <p:spPr bwMode="auto">
                    <a:xfrm>
                      <a:off x="6558" y="10791"/>
                      <a:ext cx="95" cy="585"/>
                    </a:xfrm>
                    <a:prstGeom prst="straightConnector1">
                      <a:avLst/>
                    </a:prstGeom>
                    <a:noFill/>
                    <a:ln w="9525">
                      <a:solidFill>
                        <a:srgbClr val="000000"/>
                      </a:solidFill>
                      <a:round/>
                      <a:headEnd/>
                      <a:tailEnd type="triangle" w="med" len="med"/>
                    </a:ln>
                  </p:spPr>
                </p:cxnSp>
                <p:cxnSp>
                  <p:nvCxnSpPr>
                    <p:cNvPr id="71" name="AutoShape 56"/>
                    <p:cNvCxnSpPr>
                      <a:cxnSpLocks noChangeShapeType="1"/>
                    </p:cNvCxnSpPr>
                    <p:nvPr/>
                  </p:nvCxnSpPr>
                  <p:spPr bwMode="auto">
                    <a:xfrm>
                      <a:off x="6558" y="10791"/>
                      <a:ext cx="425" cy="585"/>
                    </a:xfrm>
                    <a:prstGeom prst="straightConnector1">
                      <a:avLst/>
                    </a:prstGeom>
                    <a:noFill/>
                    <a:ln w="9525">
                      <a:solidFill>
                        <a:srgbClr val="000000"/>
                      </a:solidFill>
                      <a:round/>
                      <a:headEnd/>
                      <a:tailEnd type="triangle" w="med" len="med"/>
                    </a:ln>
                  </p:spPr>
                </p:cxnSp>
                <p:cxnSp>
                  <p:nvCxnSpPr>
                    <p:cNvPr id="72" name="AutoShape 57"/>
                    <p:cNvCxnSpPr>
                      <a:cxnSpLocks noChangeShapeType="1"/>
                    </p:cNvCxnSpPr>
                    <p:nvPr/>
                  </p:nvCxnSpPr>
                  <p:spPr bwMode="auto">
                    <a:xfrm flipH="1">
                      <a:off x="8768" y="10791"/>
                      <a:ext cx="420" cy="585"/>
                    </a:xfrm>
                    <a:prstGeom prst="straightConnector1">
                      <a:avLst/>
                    </a:prstGeom>
                    <a:noFill/>
                    <a:ln w="9525">
                      <a:solidFill>
                        <a:srgbClr val="000000"/>
                      </a:solidFill>
                      <a:round/>
                      <a:headEnd/>
                      <a:tailEnd type="triangle" w="med" len="med"/>
                    </a:ln>
                  </p:spPr>
                </p:cxnSp>
                <p:cxnSp>
                  <p:nvCxnSpPr>
                    <p:cNvPr id="73" name="AutoShape 58"/>
                    <p:cNvCxnSpPr>
                      <a:cxnSpLocks noChangeShapeType="1"/>
                    </p:cNvCxnSpPr>
                    <p:nvPr/>
                  </p:nvCxnSpPr>
                  <p:spPr bwMode="auto">
                    <a:xfrm flipH="1">
                      <a:off x="9073" y="10791"/>
                      <a:ext cx="115" cy="585"/>
                    </a:xfrm>
                    <a:prstGeom prst="straightConnector1">
                      <a:avLst/>
                    </a:prstGeom>
                    <a:noFill/>
                    <a:ln w="9525">
                      <a:solidFill>
                        <a:srgbClr val="000000"/>
                      </a:solidFill>
                      <a:round/>
                      <a:headEnd/>
                      <a:tailEnd type="triangle" w="med" len="med"/>
                    </a:ln>
                  </p:spPr>
                </p:cxnSp>
                <p:cxnSp>
                  <p:nvCxnSpPr>
                    <p:cNvPr id="74" name="AutoShape 59"/>
                    <p:cNvCxnSpPr>
                      <a:cxnSpLocks noChangeShapeType="1"/>
                    </p:cNvCxnSpPr>
                    <p:nvPr/>
                  </p:nvCxnSpPr>
                  <p:spPr bwMode="auto">
                    <a:xfrm>
                      <a:off x="9188" y="10791"/>
                      <a:ext cx="165" cy="585"/>
                    </a:xfrm>
                    <a:prstGeom prst="straightConnector1">
                      <a:avLst/>
                    </a:prstGeom>
                    <a:noFill/>
                    <a:ln w="9525">
                      <a:solidFill>
                        <a:srgbClr val="000000"/>
                      </a:solidFill>
                      <a:round/>
                      <a:headEnd/>
                      <a:tailEnd type="triangle" w="med" len="med"/>
                    </a:ln>
                  </p:spPr>
                </p:cxnSp>
                <p:sp>
                  <p:nvSpPr>
                    <p:cNvPr id="75" name="Arc 60"/>
                    <p:cNvSpPr>
                      <a:spLocks/>
                    </p:cNvSpPr>
                    <p:nvPr/>
                  </p:nvSpPr>
                  <p:spPr bwMode="auto">
                    <a:xfrm flipH="1">
                      <a:off x="4886" y="9258"/>
                      <a:ext cx="567" cy="160"/>
                    </a:xfrm>
                    <a:custGeom>
                      <a:avLst/>
                      <a:gdLst>
                        <a:gd name="T0" fmla="*/ 0 w 21600"/>
                        <a:gd name="T1" fmla="*/ 0 h 21187"/>
                        <a:gd name="T2" fmla="*/ 0 w 21600"/>
                        <a:gd name="T3" fmla="*/ 0 h 21187"/>
                        <a:gd name="T4" fmla="*/ 0 w 21600"/>
                        <a:gd name="T5" fmla="*/ 0 h 21187"/>
                        <a:gd name="T6" fmla="*/ 0 60000 65536"/>
                        <a:gd name="T7" fmla="*/ 0 60000 65536"/>
                        <a:gd name="T8" fmla="*/ 0 60000 65536"/>
                        <a:gd name="T9" fmla="*/ 0 w 21600"/>
                        <a:gd name="T10" fmla="*/ 0 h 21187"/>
                        <a:gd name="T11" fmla="*/ 21600 w 21600"/>
                        <a:gd name="T12" fmla="*/ 21187 h 21187"/>
                      </a:gdLst>
                      <a:ahLst/>
                      <a:cxnLst>
                        <a:cxn ang="T6">
                          <a:pos x="T0" y="T1"/>
                        </a:cxn>
                        <a:cxn ang="T7">
                          <a:pos x="T2" y="T3"/>
                        </a:cxn>
                        <a:cxn ang="T8">
                          <a:pos x="T4" y="T5"/>
                        </a:cxn>
                      </a:cxnLst>
                      <a:rect l="T9" t="T10" r="T11" b="T12"/>
                      <a:pathLst>
                        <a:path w="21600" h="21187" fill="none" extrusionOk="0">
                          <a:moveTo>
                            <a:pt x="4205" y="0"/>
                          </a:moveTo>
                          <a:cubicBezTo>
                            <a:pt x="14316" y="2007"/>
                            <a:pt x="21600" y="10879"/>
                            <a:pt x="21600" y="21187"/>
                          </a:cubicBezTo>
                        </a:path>
                        <a:path w="21600" h="21187" stroke="0" extrusionOk="0">
                          <a:moveTo>
                            <a:pt x="4205" y="0"/>
                          </a:moveTo>
                          <a:cubicBezTo>
                            <a:pt x="14316" y="2007"/>
                            <a:pt x="21600" y="10879"/>
                            <a:pt x="21600" y="21187"/>
                          </a:cubicBezTo>
                          <a:lnTo>
                            <a:pt x="0" y="21187"/>
                          </a:lnTo>
                          <a:close/>
                        </a:path>
                      </a:pathLst>
                    </a:custGeom>
                    <a:noFill/>
                    <a:ln w="9525">
                      <a:solidFill>
                        <a:srgbClr val="000000"/>
                      </a:solidFill>
                      <a:round/>
                      <a:headEnd/>
                      <a:tailEnd/>
                    </a:ln>
                  </p:spPr>
                  <p:txBody>
                    <a:bodyPr/>
                    <a:lstStyle/>
                    <a:p>
                      <a:endParaRPr lang="fr-FR"/>
                    </a:p>
                  </p:txBody>
                </p:sp>
                <p:cxnSp>
                  <p:nvCxnSpPr>
                    <p:cNvPr id="76" name="AutoShape 61"/>
                    <p:cNvCxnSpPr>
                      <a:cxnSpLocks noChangeShapeType="1"/>
                    </p:cNvCxnSpPr>
                    <p:nvPr/>
                  </p:nvCxnSpPr>
                  <p:spPr bwMode="auto">
                    <a:xfrm>
                      <a:off x="5333" y="9253"/>
                      <a:ext cx="325" cy="2"/>
                    </a:xfrm>
                    <a:prstGeom prst="straightConnector1">
                      <a:avLst/>
                    </a:prstGeom>
                    <a:noFill/>
                    <a:ln w="9525">
                      <a:solidFill>
                        <a:srgbClr val="000000"/>
                      </a:solidFill>
                      <a:round/>
                      <a:headEnd/>
                      <a:tailEnd type="triangle" w="med" len="med"/>
                    </a:ln>
                  </p:spPr>
                </p:cxnSp>
                <p:sp>
                  <p:nvSpPr>
                    <p:cNvPr id="77" name="Arc 62"/>
                    <p:cNvSpPr>
                      <a:spLocks/>
                    </p:cNvSpPr>
                    <p:nvPr/>
                  </p:nvSpPr>
                  <p:spPr bwMode="auto">
                    <a:xfrm flipH="1">
                      <a:off x="5963" y="9256"/>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p>
                  </p:txBody>
                </p:sp>
                <p:cxnSp>
                  <p:nvCxnSpPr>
                    <p:cNvPr id="78" name="AutoShape 63"/>
                    <p:cNvCxnSpPr>
                      <a:cxnSpLocks noChangeShapeType="1"/>
                    </p:cNvCxnSpPr>
                    <p:nvPr/>
                  </p:nvCxnSpPr>
                  <p:spPr bwMode="auto">
                    <a:xfrm>
                      <a:off x="6413" y="9253"/>
                      <a:ext cx="85" cy="0"/>
                    </a:xfrm>
                    <a:prstGeom prst="straightConnector1">
                      <a:avLst/>
                    </a:prstGeom>
                    <a:noFill/>
                    <a:ln w="9525">
                      <a:solidFill>
                        <a:srgbClr val="000000"/>
                      </a:solidFill>
                      <a:round/>
                      <a:headEnd/>
                      <a:tailEnd type="triangle" w="med" len="med"/>
                    </a:ln>
                  </p:spPr>
                </p:cxnSp>
                <p:sp>
                  <p:nvSpPr>
                    <p:cNvPr id="79" name="AutoShape 64"/>
                    <p:cNvSpPr>
                      <a:spLocks noChangeArrowheads="1"/>
                    </p:cNvSpPr>
                    <p:nvPr/>
                  </p:nvSpPr>
                  <p:spPr bwMode="auto">
                    <a:xfrm>
                      <a:off x="4153" y="9418"/>
                      <a:ext cx="555" cy="855"/>
                    </a:xfrm>
                    <a:prstGeom prst="can">
                      <a:avLst>
                        <a:gd name="adj" fmla="val 38514"/>
                      </a:avLst>
                    </a:prstGeom>
                    <a:solidFill>
                      <a:srgbClr val="FFFFFF"/>
                    </a:solidFill>
                    <a:ln w="9525">
                      <a:solidFill>
                        <a:srgbClr val="000000"/>
                      </a:solidFill>
                      <a:round/>
                      <a:headEnd/>
                      <a:tailEnd/>
                    </a:ln>
                  </p:spPr>
                  <p:txBody>
                    <a:bodyPr/>
                    <a:lstStyle/>
                    <a:p>
                      <a:endParaRPr lang="fr-FR"/>
                    </a:p>
                  </p:txBody>
                </p:sp>
                <p:sp>
                  <p:nvSpPr>
                    <p:cNvPr id="80" name="AutoShape 65"/>
                    <p:cNvSpPr>
                      <a:spLocks noChangeArrowheads="1"/>
                    </p:cNvSpPr>
                    <p:nvPr/>
                  </p:nvSpPr>
                  <p:spPr bwMode="auto">
                    <a:xfrm>
                      <a:off x="5608" y="9253"/>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81" name="AutoShape 66"/>
                    <p:cNvSpPr>
                      <a:spLocks noChangeArrowheads="1"/>
                    </p:cNvSpPr>
                    <p:nvPr/>
                  </p:nvSpPr>
                  <p:spPr bwMode="auto">
                    <a:xfrm>
                      <a:off x="6498" y="9253"/>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82" name="AutoShape 67"/>
                    <p:cNvSpPr>
                      <a:spLocks noChangeArrowheads="1"/>
                    </p:cNvSpPr>
                    <p:nvPr/>
                  </p:nvSpPr>
                  <p:spPr bwMode="auto">
                    <a:xfrm>
                      <a:off x="9073" y="9253"/>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83" name="Arc 68"/>
                    <p:cNvSpPr>
                      <a:spLocks/>
                    </p:cNvSpPr>
                    <p:nvPr/>
                  </p:nvSpPr>
                  <p:spPr bwMode="auto">
                    <a:xfrm flipH="1">
                      <a:off x="8538" y="9253"/>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p>
                  </p:txBody>
                </p:sp>
              </p:grpSp>
              <p:sp>
                <p:nvSpPr>
                  <p:cNvPr id="24" name="Text Box 70"/>
                  <p:cNvSpPr txBox="1">
                    <a:spLocks noChangeArrowheads="1"/>
                  </p:cNvSpPr>
                  <p:nvPr/>
                </p:nvSpPr>
                <p:spPr bwMode="auto">
                  <a:xfrm>
                    <a:off x="5737" y="4117"/>
                    <a:ext cx="2160" cy="360"/>
                  </a:xfrm>
                  <a:prstGeom prst="rect">
                    <a:avLst/>
                  </a:prstGeom>
                  <a:solidFill>
                    <a:srgbClr val="FFFFFF"/>
                  </a:solidFill>
                  <a:ln w="9525">
                    <a:noFill/>
                    <a:miter lim="800000"/>
                    <a:headEnd/>
                    <a:tailEnd/>
                  </a:ln>
                </p:spPr>
                <p:txBody>
                  <a:bodyPr/>
                  <a:lstStyle/>
                  <a:p>
                    <a:r>
                      <a:rPr lang="fr-FR" sz="1000" b="1"/>
                      <a:t>Incubation 37°C/24h</a:t>
                    </a:r>
                    <a:endParaRPr lang="fr-FR"/>
                  </a:p>
                </p:txBody>
              </p:sp>
              <p:grpSp>
                <p:nvGrpSpPr>
                  <p:cNvPr id="25" name="Group 71"/>
                  <p:cNvGrpSpPr>
                    <a:grpSpLocks/>
                  </p:cNvGrpSpPr>
                  <p:nvPr/>
                </p:nvGrpSpPr>
                <p:grpSpPr bwMode="auto">
                  <a:xfrm>
                    <a:off x="3937" y="4761"/>
                    <a:ext cx="5775" cy="1202"/>
                    <a:chOff x="3062" y="5777"/>
                    <a:chExt cx="5775" cy="1202"/>
                  </a:xfrm>
                </p:grpSpPr>
                <p:sp>
                  <p:nvSpPr>
                    <p:cNvPr id="34" name="AutoShape 72"/>
                    <p:cNvSpPr>
                      <a:spLocks noChangeArrowheads="1"/>
                    </p:cNvSpPr>
                    <p:nvPr/>
                  </p:nvSpPr>
                  <p:spPr bwMode="auto">
                    <a:xfrm>
                      <a:off x="3062"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35" name="AutoShape 73"/>
                    <p:cNvSpPr>
                      <a:spLocks noChangeArrowheads="1"/>
                    </p:cNvSpPr>
                    <p:nvPr/>
                  </p:nvSpPr>
                  <p:spPr bwMode="auto">
                    <a:xfrm>
                      <a:off x="3407"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36" name="AutoShape 74"/>
                    <p:cNvSpPr>
                      <a:spLocks noChangeArrowheads="1"/>
                    </p:cNvSpPr>
                    <p:nvPr/>
                  </p:nvSpPr>
                  <p:spPr bwMode="auto">
                    <a:xfrm>
                      <a:off x="3722"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37" name="AutoShape 75"/>
                    <p:cNvSpPr>
                      <a:spLocks noChangeArrowheads="1"/>
                    </p:cNvSpPr>
                    <p:nvPr/>
                  </p:nvSpPr>
                  <p:spPr bwMode="auto">
                    <a:xfrm>
                      <a:off x="4437"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38" name="AutoShape 76"/>
                    <p:cNvSpPr>
                      <a:spLocks noChangeArrowheads="1"/>
                    </p:cNvSpPr>
                    <p:nvPr/>
                  </p:nvSpPr>
                  <p:spPr bwMode="auto">
                    <a:xfrm>
                      <a:off x="4747"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39" name="AutoShape 77"/>
                    <p:cNvSpPr>
                      <a:spLocks noChangeArrowheads="1"/>
                    </p:cNvSpPr>
                    <p:nvPr/>
                  </p:nvSpPr>
                  <p:spPr bwMode="auto">
                    <a:xfrm>
                      <a:off x="5072"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40" name="AutoShape 78"/>
                    <p:cNvSpPr>
                      <a:spLocks noChangeArrowheads="1"/>
                    </p:cNvSpPr>
                    <p:nvPr/>
                  </p:nvSpPr>
                  <p:spPr bwMode="auto">
                    <a:xfrm>
                      <a:off x="5752"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41" name="AutoShape 79"/>
                    <p:cNvSpPr>
                      <a:spLocks noChangeArrowheads="1"/>
                    </p:cNvSpPr>
                    <p:nvPr/>
                  </p:nvSpPr>
                  <p:spPr bwMode="auto">
                    <a:xfrm>
                      <a:off x="6057"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42" name="AutoShape 80"/>
                    <p:cNvSpPr>
                      <a:spLocks noChangeArrowheads="1"/>
                    </p:cNvSpPr>
                    <p:nvPr/>
                  </p:nvSpPr>
                  <p:spPr bwMode="auto">
                    <a:xfrm>
                      <a:off x="6387"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43" name="AutoShape 81"/>
                    <p:cNvSpPr>
                      <a:spLocks noChangeArrowheads="1"/>
                    </p:cNvSpPr>
                    <p:nvPr/>
                  </p:nvSpPr>
                  <p:spPr bwMode="auto">
                    <a:xfrm>
                      <a:off x="7897" y="5777"/>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44" name="AutoShape 82"/>
                    <p:cNvSpPr>
                      <a:spLocks noChangeArrowheads="1"/>
                    </p:cNvSpPr>
                    <p:nvPr/>
                  </p:nvSpPr>
                  <p:spPr bwMode="auto">
                    <a:xfrm>
                      <a:off x="8257" y="5777"/>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45" name="AutoShape 83"/>
                    <p:cNvSpPr>
                      <a:spLocks noChangeArrowheads="1"/>
                    </p:cNvSpPr>
                    <p:nvPr/>
                  </p:nvSpPr>
                  <p:spPr bwMode="auto">
                    <a:xfrm>
                      <a:off x="8617" y="5777"/>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grpSp>
              <p:sp>
                <p:nvSpPr>
                  <p:cNvPr id="33" name="Text Box 91"/>
                  <p:cNvSpPr txBox="1">
                    <a:spLocks noChangeArrowheads="1"/>
                  </p:cNvSpPr>
                  <p:nvPr/>
                </p:nvSpPr>
                <p:spPr bwMode="auto">
                  <a:xfrm>
                    <a:off x="2888" y="5197"/>
                    <a:ext cx="966" cy="367"/>
                  </a:xfrm>
                  <a:prstGeom prst="rect">
                    <a:avLst/>
                  </a:prstGeom>
                  <a:solidFill>
                    <a:srgbClr val="FFFFFF"/>
                  </a:solidFill>
                  <a:ln w="9525">
                    <a:noFill/>
                    <a:miter lim="800000"/>
                    <a:headEnd/>
                    <a:tailEnd/>
                  </a:ln>
                </p:spPr>
                <p:txBody>
                  <a:bodyPr/>
                  <a:lstStyle/>
                  <a:p>
                    <a:r>
                      <a:rPr lang="fr-FR" sz="1000" b="1" dirty="0"/>
                      <a:t>Lecture</a:t>
                    </a:r>
                    <a:endParaRPr lang="fr-FR" dirty="0"/>
                  </a:p>
                </p:txBody>
              </p:sp>
            </p:grpSp>
            <p:sp>
              <p:nvSpPr>
                <p:cNvPr id="9" name="Text Box 94"/>
                <p:cNvSpPr txBox="1">
                  <a:spLocks noChangeArrowheads="1"/>
                </p:cNvSpPr>
                <p:nvPr/>
              </p:nvSpPr>
              <p:spPr bwMode="auto">
                <a:xfrm>
                  <a:off x="2245" y="754"/>
                  <a:ext cx="272" cy="144"/>
                </a:xfrm>
                <a:prstGeom prst="rect">
                  <a:avLst/>
                </a:prstGeom>
                <a:noFill/>
                <a:ln w="9525">
                  <a:noFill/>
                  <a:miter lim="800000"/>
                  <a:headEnd/>
                  <a:tailEnd/>
                </a:ln>
              </p:spPr>
              <p:txBody>
                <a:bodyPr>
                  <a:spAutoFit/>
                </a:bodyPr>
                <a:lstStyle/>
                <a:p>
                  <a:pPr>
                    <a:spcBef>
                      <a:spcPct val="50000"/>
                    </a:spcBef>
                  </a:pPr>
                  <a:r>
                    <a:rPr lang="fr-FR" sz="900" b="1"/>
                    <a:t>1ml</a:t>
                  </a:r>
                </a:p>
              </p:txBody>
            </p:sp>
            <p:sp>
              <p:nvSpPr>
                <p:cNvPr id="10" name="Text Box 95"/>
                <p:cNvSpPr txBox="1">
                  <a:spLocks noChangeArrowheads="1"/>
                </p:cNvSpPr>
                <p:nvPr/>
              </p:nvSpPr>
              <p:spPr bwMode="auto">
                <a:xfrm>
                  <a:off x="3560" y="799"/>
                  <a:ext cx="272" cy="144"/>
                </a:xfrm>
                <a:prstGeom prst="rect">
                  <a:avLst/>
                </a:prstGeom>
                <a:noFill/>
                <a:ln w="9525">
                  <a:noFill/>
                  <a:miter lim="800000"/>
                  <a:headEnd/>
                  <a:tailEnd/>
                </a:ln>
              </p:spPr>
              <p:txBody>
                <a:bodyPr>
                  <a:spAutoFit/>
                </a:bodyPr>
                <a:lstStyle/>
                <a:p>
                  <a:pPr>
                    <a:spcBef>
                      <a:spcPct val="50000"/>
                    </a:spcBef>
                  </a:pPr>
                  <a:r>
                    <a:rPr lang="fr-FR" sz="900" b="1"/>
                    <a:t>1ml</a:t>
                  </a:r>
                </a:p>
              </p:txBody>
            </p:sp>
            <p:sp>
              <p:nvSpPr>
                <p:cNvPr id="11" name="Text Box 96"/>
                <p:cNvSpPr txBox="1">
                  <a:spLocks noChangeArrowheads="1"/>
                </p:cNvSpPr>
                <p:nvPr/>
              </p:nvSpPr>
              <p:spPr bwMode="auto">
                <a:xfrm>
                  <a:off x="1837" y="1117"/>
                  <a:ext cx="272" cy="144"/>
                </a:xfrm>
                <a:prstGeom prst="rect">
                  <a:avLst/>
                </a:prstGeom>
                <a:noFill/>
                <a:ln w="9525">
                  <a:noFill/>
                  <a:miter lim="800000"/>
                  <a:headEnd/>
                  <a:tailEnd/>
                </a:ln>
              </p:spPr>
              <p:txBody>
                <a:bodyPr>
                  <a:spAutoFit/>
                </a:bodyPr>
                <a:lstStyle/>
                <a:p>
                  <a:pPr>
                    <a:spcBef>
                      <a:spcPct val="50000"/>
                    </a:spcBef>
                  </a:pPr>
                  <a:r>
                    <a:rPr lang="fr-FR" sz="900" b="1" dirty="0"/>
                    <a:t>1ml</a:t>
                  </a:r>
                </a:p>
              </p:txBody>
            </p:sp>
            <p:sp>
              <p:nvSpPr>
                <p:cNvPr id="12" name="Text Box 97"/>
                <p:cNvSpPr txBox="1">
                  <a:spLocks noChangeArrowheads="1"/>
                </p:cNvSpPr>
                <p:nvPr/>
              </p:nvSpPr>
              <p:spPr bwMode="auto">
                <a:xfrm>
                  <a:off x="3107" y="1117"/>
                  <a:ext cx="272" cy="144"/>
                </a:xfrm>
                <a:prstGeom prst="rect">
                  <a:avLst/>
                </a:prstGeom>
                <a:noFill/>
                <a:ln w="9525">
                  <a:noFill/>
                  <a:miter lim="800000"/>
                  <a:headEnd/>
                  <a:tailEnd/>
                </a:ln>
              </p:spPr>
              <p:txBody>
                <a:bodyPr>
                  <a:spAutoFit/>
                </a:bodyPr>
                <a:lstStyle/>
                <a:p>
                  <a:pPr>
                    <a:spcBef>
                      <a:spcPct val="50000"/>
                    </a:spcBef>
                  </a:pPr>
                  <a:r>
                    <a:rPr lang="fr-FR" sz="900" b="1"/>
                    <a:t>1ml</a:t>
                  </a:r>
                </a:p>
              </p:txBody>
            </p:sp>
            <p:sp>
              <p:nvSpPr>
                <p:cNvPr id="13" name="Text Box 98"/>
                <p:cNvSpPr txBox="1">
                  <a:spLocks noChangeArrowheads="1"/>
                </p:cNvSpPr>
                <p:nvPr/>
              </p:nvSpPr>
              <p:spPr bwMode="auto">
                <a:xfrm>
                  <a:off x="4105" y="1117"/>
                  <a:ext cx="272" cy="144"/>
                </a:xfrm>
                <a:prstGeom prst="rect">
                  <a:avLst/>
                </a:prstGeom>
                <a:noFill/>
                <a:ln w="9525">
                  <a:noFill/>
                  <a:miter lim="800000"/>
                  <a:headEnd/>
                  <a:tailEnd/>
                </a:ln>
              </p:spPr>
              <p:txBody>
                <a:bodyPr>
                  <a:spAutoFit/>
                </a:bodyPr>
                <a:lstStyle/>
                <a:p>
                  <a:pPr>
                    <a:spcBef>
                      <a:spcPct val="50000"/>
                    </a:spcBef>
                  </a:pPr>
                  <a:r>
                    <a:rPr lang="fr-FR" sz="900" b="1"/>
                    <a:t>1ml</a:t>
                  </a:r>
                </a:p>
              </p:txBody>
            </p:sp>
            <p:sp>
              <p:nvSpPr>
                <p:cNvPr id="14" name="Text Box 99"/>
                <p:cNvSpPr txBox="1">
                  <a:spLocks noChangeArrowheads="1"/>
                </p:cNvSpPr>
                <p:nvPr/>
              </p:nvSpPr>
              <p:spPr bwMode="auto">
                <a:xfrm>
                  <a:off x="2018" y="1842"/>
                  <a:ext cx="272" cy="144"/>
                </a:xfrm>
                <a:prstGeom prst="rect">
                  <a:avLst/>
                </a:prstGeom>
                <a:noFill/>
                <a:ln w="9525">
                  <a:noFill/>
                  <a:miter lim="800000"/>
                  <a:headEnd/>
                  <a:tailEnd/>
                </a:ln>
              </p:spPr>
              <p:txBody>
                <a:bodyPr>
                  <a:spAutoFit/>
                </a:bodyPr>
                <a:lstStyle/>
                <a:p>
                  <a:pPr>
                    <a:spcBef>
                      <a:spcPct val="50000"/>
                    </a:spcBef>
                  </a:pPr>
                  <a:r>
                    <a:rPr lang="fr-FR" sz="900" b="1"/>
                    <a:t>D/C</a:t>
                  </a:r>
                </a:p>
              </p:txBody>
            </p:sp>
            <p:sp>
              <p:nvSpPr>
                <p:cNvPr id="15" name="Text Box 100"/>
                <p:cNvSpPr txBox="1">
                  <a:spLocks noChangeArrowheads="1"/>
                </p:cNvSpPr>
                <p:nvPr/>
              </p:nvSpPr>
              <p:spPr bwMode="auto">
                <a:xfrm>
                  <a:off x="2426" y="1842"/>
                  <a:ext cx="272" cy="144"/>
                </a:xfrm>
                <a:prstGeom prst="rect">
                  <a:avLst/>
                </a:prstGeom>
                <a:noFill/>
                <a:ln w="9525">
                  <a:noFill/>
                  <a:miter lim="800000"/>
                  <a:headEnd/>
                  <a:tailEnd/>
                </a:ln>
              </p:spPr>
              <p:txBody>
                <a:bodyPr>
                  <a:spAutoFit/>
                </a:bodyPr>
                <a:lstStyle/>
                <a:p>
                  <a:pPr>
                    <a:spcBef>
                      <a:spcPct val="50000"/>
                    </a:spcBef>
                  </a:pPr>
                  <a:r>
                    <a:rPr lang="fr-FR" sz="900" b="1"/>
                    <a:t>S/C</a:t>
                  </a:r>
                </a:p>
              </p:txBody>
            </p:sp>
          </p:grpSp>
          <p:grpSp>
            <p:nvGrpSpPr>
              <p:cNvPr id="5" name="Group 104"/>
              <p:cNvGrpSpPr>
                <a:grpSpLocks/>
              </p:cNvGrpSpPr>
              <p:nvPr/>
            </p:nvGrpSpPr>
            <p:grpSpPr bwMode="auto">
              <a:xfrm>
                <a:off x="1408" y="1139"/>
                <a:ext cx="2857" cy="1463"/>
                <a:chOff x="1408" y="1429"/>
                <a:chExt cx="2857" cy="1463"/>
              </a:xfrm>
            </p:grpSpPr>
            <p:sp>
              <p:nvSpPr>
                <p:cNvPr id="6" name="Text Box 102"/>
                <p:cNvSpPr txBox="1">
                  <a:spLocks noChangeArrowheads="1"/>
                </p:cNvSpPr>
                <p:nvPr/>
              </p:nvSpPr>
              <p:spPr bwMode="auto">
                <a:xfrm>
                  <a:off x="1408" y="1429"/>
                  <a:ext cx="408" cy="154"/>
                </a:xfrm>
                <a:prstGeom prst="rect">
                  <a:avLst/>
                </a:prstGeom>
                <a:noFill/>
                <a:ln w="9525">
                  <a:noFill/>
                  <a:miter lim="800000"/>
                  <a:headEnd/>
                  <a:tailEnd/>
                </a:ln>
              </p:spPr>
              <p:txBody>
                <a:bodyPr>
                  <a:spAutoFit/>
                </a:bodyPr>
                <a:lstStyle/>
                <a:p>
                  <a:pPr>
                    <a:spcBef>
                      <a:spcPct val="50000"/>
                    </a:spcBef>
                  </a:pPr>
                  <a:r>
                    <a:rPr lang="fr-FR" sz="1000" b="1" dirty="0"/>
                    <a:t>BLBVB</a:t>
                  </a:r>
                </a:p>
              </p:txBody>
            </p:sp>
            <p:sp>
              <p:nvSpPr>
                <p:cNvPr id="7" name="Text Box 103"/>
                <p:cNvSpPr txBox="1">
                  <a:spLocks noChangeArrowheads="1"/>
                </p:cNvSpPr>
                <p:nvPr/>
              </p:nvSpPr>
              <p:spPr bwMode="auto">
                <a:xfrm>
                  <a:off x="1792" y="2659"/>
                  <a:ext cx="2473" cy="233"/>
                </a:xfrm>
                <a:prstGeom prst="rect">
                  <a:avLst/>
                </a:prstGeom>
                <a:noFill/>
                <a:ln w="9525">
                  <a:noFill/>
                  <a:miter lim="800000"/>
                  <a:headEnd/>
                  <a:tailEnd/>
                </a:ln>
              </p:spPr>
              <p:txBody>
                <a:bodyPr wrap="square">
                  <a:spAutoFit/>
                </a:bodyPr>
                <a:lstStyle/>
                <a:p>
                  <a:pPr>
                    <a:spcBef>
                      <a:spcPct val="50000"/>
                    </a:spcBef>
                  </a:pPr>
                  <a:r>
                    <a:rPr lang="fr-FR" sz="1000" dirty="0" smtClean="0"/>
                    <a:t> +     +     </a:t>
                  </a:r>
                  <a:r>
                    <a:rPr lang="fr-FR" sz="1000" dirty="0"/>
                    <a:t>+             +     </a:t>
                  </a:r>
                  <a:r>
                    <a:rPr lang="fr-FR" sz="1000" dirty="0" smtClean="0"/>
                    <a:t>+     </a:t>
                  </a:r>
                  <a:r>
                    <a:rPr lang="fr-FR" sz="1000" dirty="0"/>
                    <a:t>-        </a:t>
                  </a:r>
                  <a:r>
                    <a:rPr lang="fr-FR" sz="1000" dirty="0" smtClean="0"/>
                    <a:t>     +      </a:t>
                  </a:r>
                  <a:r>
                    <a:rPr lang="fr-FR" sz="1000" dirty="0"/>
                    <a:t>-  </a:t>
                  </a:r>
                  <a:r>
                    <a:rPr lang="fr-FR" sz="1000" dirty="0" smtClean="0"/>
                    <a:t>    </a:t>
                  </a:r>
                  <a:r>
                    <a:rPr lang="fr-FR" sz="1000" dirty="0"/>
                    <a:t>-  </a:t>
                  </a:r>
                  <a:r>
                    <a:rPr lang="fr-FR" sz="1000" dirty="0" smtClean="0"/>
                    <a:t>                              </a:t>
                  </a:r>
                  <a:r>
                    <a:rPr lang="fr-FR" sz="1000" dirty="0"/>
                    <a:t>-     </a:t>
                  </a:r>
                  <a:r>
                    <a:rPr lang="fr-FR" sz="1000" dirty="0" smtClean="0"/>
                    <a:t>  </a:t>
                  </a:r>
                  <a:r>
                    <a:rPr lang="fr-FR" sz="1000" dirty="0"/>
                    <a:t>-   </a:t>
                  </a:r>
                  <a:r>
                    <a:rPr lang="fr-FR" sz="1000" dirty="0" smtClean="0"/>
                    <a:t>    </a:t>
                  </a:r>
                  <a:r>
                    <a:rPr lang="fr-FR" sz="1000" dirty="0"/>
                    <a:t>-</a:t>
                  </a:r>
                  <a:r>
                    <a:rPr lang="fr-FR" dirty="0"/>
                    <a:t>    </a:t>
                  </a:r>
                </a:p>
              </p:txBody>
            </p:sp>
          </p:grpSp>
        </p:grpSp>
      </p:grpSp>
      <p:sp>
        <p:nvSpPr>
          <p:cNvPr id="89" name="Text Box 72"/>
          <p:cNvSpPr txBox="1">
            <a:spLocks noChangeArrowheads="1"/>
          </p:cNvSpPr>
          <p:nvPr/>
        </p:nvSpPr>
        <p:spPr bwMode="auto">
          <a:xfrm>
            <a:off x="0" y="488866"/>
            <a:ext cx="9144000" cy="70788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b="1" dirty="0" smtClean="0">
                <a:latin typeface="Times New Roman" pitchFamily="18" charset="0"/>
                <a:cs typeface="Times New Roman" pitchFamily="18" charset="0"/>
              </a:rPr>
              <a:t>Technique 1: </a:t>
            </a:r>
            <a:r>
              <a:rPr lang="fr-FR" sz="2000" dirty="0" smtClean="0">
                <a:latin typeface="Times New Roman" pitchFamily="18" charset="0"/>
                <a:cs typeface="Times New Roman" pitchFamily="18" charset="0"/>
              </a:rPr>
              <a:t>Se fait sur le </a:t>
            </a:r>
            <a:r>
              <a:rPr lang="fr-FR" sz="2000" b="1" dirty="0" smtClean="0">
                <a:solidFill>
                  <a:srgbClr val="FF0000"/>
                </a:solidFill>
                <a:latin typeface="Times New Roman" pitchFamily="18" charset="0"/>
                <a:cs typeface="Times New Roman" pitchFamily="18" charset="0"/>
              </a:rPr>
              <a:t>milieu BLBVB avec cloche </a:t>
            </a:r>
            <a:r>
              <a:rPr lang="fr-FR" sz="2000" dirty="0" smtClean="0">
                <a:latin typeface="Times New Roman" pitchFamily="18" charset="0"/>
                <a:cs typeface="Times New Roman" pitchFamily="18" charset="0"/>
              </a:rPr>
              <a:t>par la technique du nombre le plus probable (chapitre 3)</a:t>
            </a:r>
          </a:p>
        </p:txBody>
      </p:sp>
      <p:sp>
        <p:nvSpPr>
          <p:cNvPr id="90" name="Rectangle 89"/>
          <p:cNvSpPr/>
          <p:nvPr/>
        </p:nvSpPr>
        <p:spPr>
          <a:xfrm>
            <a:off x="0" y="2708920"/>
            <a:ext cx="4067944" cy="1815882"/>
          </a:xfrm>
          <a:prstGeom prst="wedgeRectCallout">
            <a:avLst>
              <a:gd name="adj1" fmla="val 58393"/>
              <a:gd name="adj2" fmla="val 3063"/>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fr-FR" sz="1600" b="1" dirty="0" smtClean="0">
                <a:latin typeface="Times New Roman" pitchFamily="18" charset="0"/>
                <a:cs typeface="Times New Roman" pitchFamily="18" charset="0"/>
              </a:rPr>
              <a:t>BLBVB</a:t>
            </a:r>
            <a:r>
              <a:rPr lang="fr-FR" sz="1600" dirty="0" smtClean="0">
                <a:latin typeface="Times New Roman" pitchFamily="18" charset="0"/>
                <a:cs typeface="Times New Roman" pitchFamily="18" charset="0"/>
              </a:rPr>
              <a:t> (Bouillon Lactosé à la Bile et au Vert Brillant) :</a:t>
            </a:r>
          </a:p>
          <a:p>
            <a:r>
              <a:rPr lang="fr-FR" sz="1600" dirty="0" smtClean="0">
                <a:latin typeface="Times New Roman" pitchFamily="18" charset="0"/>
                <a:cs typeface="Times New Roman" pitchFamily="18" charset="0"/>
              </a:rPr>
              <a:t>Comporte une cloche.</a:t>
            </a:r>
          </a:p>
          <a:p>
            <a:r>
              <a:rPr lang="fr-FR" sz="1600" dirty="0" smtClean="0">
                <a:latin typeface="Times New Roman" pitchFamily="18" charset="0"/>
                <a:cs typeface="Times New Roman" pitchFamily="18" charset="0"/>
              </a:rPr>
              <a:t>Source de carbone et d’</a:t>
            </a:r>
            <a:r>
              <a:rPr lang="fr-FR" sz="1600" dirty="0" err="1" smtClean="0">
                <a:latin typeface="Times New Roman" pitchFamily="18" charset="0"/>
                <a:cs typeface="Times New Roman" pitchFamily="18" charset="0"/>
              </a:rPr>
              <a:t>azote:lactose</a:t>
            </a:r>
            <a:r>
              <a:rPr lang="fr-FR" sz="1600" dirty="0" smtClean="0">
                <a:latin typeface="Times New Roman" pitchFamily="18" charset="0"/>
                <a:cs typeface="Times New Roman" pitchFamily="18" charset="0"/>
              </a:rPr>
              <a:t> et peptone</a:t>
            </a:r>
          </a:p>
          <a:p>
            <a:r>
              <a:rPr lang="fr-FR" sz="1600" dirty="0" smtClean="0">
                <a:latin typeface="Times New Roman" pitchFamily="18" charset="0"/>
                <a:cs typeface="Times New Roman" pitchFamily="18" charset="0"/>
              </a:rPr>
              <a:t>Pas d’indicateur de pH</a:t>
            </a:r>
          </a:p>
          <a:p>
            <a:r>
              <a:rPr lang="fr-FR" sz="1600" dirty="0" smtClean="0">
                <a:latin typeface="Times New Roman" pitchFamily="18" charset="0"/>
                <a:cs typeface="Times New Roman" pitchFamily="18" charset="0"/>
              </a:rPr>
              <a:t> Les agents sélectifs sont la bile et le vert brillant</a:t>
            </a:r>
          </a:p>
        </p:txBody>
      </p:sp>
      <p:sp>
        <p:nvSpPr>
          <p:cNvPr id="91" name="Rectangle 90"/>
          <p:cNvSpPr/>
          <p:nvPr/>
        </p:nvSpPr>
        <p:spPr>
          <a:xfrm>
            <a:off x="0" y="-14521"/>
            <a:ext cx="2858475" cy="461665"/>
          </a:xfrm>
          <a:prstGeom prst="rect">
            <a:avLst/>
          </a:prstGeom>
        </p:spPr>
        <p:txBody>
          <a:bodyPr wrap="none">
            <a:spAutoFit/>
          </a:bodyPr>
          <a:lstStyle/>
          <a:p>
            <a:r>
              <a:rPr lang="fr-FR" sz="2400" b="1" dirty="0" smtClean="0">
                <a:solidFill>
                  <a:srgbClr val="0070C0"/>
                </a:solidFill>
                <a:latin typeface="Times New Roman" pitchFamily="18" charset="0"/>
                <a:cs typeface="Times New Roman" pitchFamily="18" charset="0"/>
              </a:rPr>
              <a:t>2. Milieux liquides : </a:t>
            </a:r>
          </a:p>
        </p:txBody>
      </p:sp>
      <p:sp>
        <p:nvSpPr>
          <p:cNvPr id="92" name="Rectangle 91"/>
          <p:cNvSpPr/>
          <p:nvPr/>
        </p:nvSpPr>
        <p:spPr>
          <a:xfrm>
            <a:off x="0" y="4581128"/>
            <a:ext cx="4067944" cy="224676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fr-FR" sz="2000" b="1" dirty="0" smtClean="0">
                <a:solidFill>
                  <a:srgbClr val="0070C0"/>
                </a:solidFill>
                <a:latin typeface="Times New Roman" pitchFamily="18" charset="0"/>
                <a:cs typeface="Times New Roman" pitchFamily="18" charset="0"/>
              </a:rPr>
              <a:t>Lecture: </a:t>
            </a:r>
            <a:r>
              <a:rPr lang="fr-FR" sz="2000" dirty="0" smtClean="0">
                <a:latin typeface="Times New Roman" pitchFamily="18" charset="0"/>
                <a:cs typeface="Times New Roman" pitchFamily="18" charset="0"/>
              </a:rPr>
              <a:t>On regroupe les résultats obtenus pour chaque dilution et on affecte le chiffre 1 à chaque résultat +, le chiffre 0 à chaque résultat –.</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Le nombre de cellules correspondant est recherché dans </a:t>
            </a:r>
            <a:r>
              <a:rPr lang="fr-FR" sz="2000" b="1" dirty="0" smtClean="0">
                <a:latin typeface="Times New Roman" pitchFamily="18" charset="0"/>
                <a:cs typeface="Times New Roman" pitchFamily="18" charset="0"/>
              </a:rPr>
              <a:t>table Mc </a:t>
            </a:r>
            <a:r>
              <a:rPr lang="fr-FR" sz="2000" b="1" dirty="0" err="1" smtClean="0">
                <a:latin typeface="Times New Roman" pitchFamily="18" charset="0"/>
                <a:cs typeface="Times New Roman" pitchFamily="18" charset="0"/>
              </a:rPr>
              <a:t>Grady</a:t>
            </a:r>
            <a:r>
              <a:rPr lang="fr-FR" sz="2000" b="1" dirty="0" smtClean="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p:txBody>
      </p:sp>
      <p:pic>
        <p:nvPicPr>
          <p:cNvPr id="93" name="Picture 2"/>
          <p:cNvPicPr>
            <a:picLocks noChangeAspect="1" noChangeArrowheads="1"/>
          </p:cNvPicPr>
          <p:nvPr/>
        </p:nvPicPr>
        <p:blipFill>
          <a:blip r:embed="rId2" cstate="print"/>
          <a:srcRect/>
          <a:stretch>
            <a:fillRect/>
          </a:stretch>
        </p:blipFill>
        <p:spPr bwMode="auto">
          <a:xfrm>
            <a:off x="5148064" y="5830835"/>
            <a:ext cx="3384375" cy="968020"/>
          </a:xfrm>
          <a:prstGeom prst="rect">
            <a:avLst/>
          </a:prstGeom>
          <a:noFill/>
          <a:ln w="9525">
            <a:solidFill>
              <a:srgbClr val="00B0F0"/>
            </a:solidFill>
            <a:miter lim="800000"/>
            <a:headEnd/>
            <a:tailEnd/>
          </a:ln>
        </p:spPr>
      </p:pic>
      <p:sp>
        <p:nvSpPr>
          <p:cNvPr id="94" name="Rectangle 93"/>
          <p:cNvSpPr/>
          <p:nvPr/>
        </p:nvSpPr>
        <p:spPr>
          <a:xfrm>
            <a:off x="0" y="2236802"/>
            <a:ext cx="4067944"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2000" dirty="0" smtClean="0">
                <a:latin typeface="Times New Roman" pitchFamily="18" charset="0"/>
                <a:cs typeface="Times New Roman" pitchFamily="18" charset="0"/>
              </a:rPr>
              <a:t>Incuber à 37°C/24</a:t>
            </a:r>
            <a:endParaRPr lang="fr-FR" sz="2000" dirty="0">
              <a:latin typeface="Times New Roman" pitchFamily="18" charset="0"/>
              <a:cs typeface="Times New Roman" pitchFamily="18" charset="0"/>
            </a:endParaRPr>
          </a:p>
        </p:txBody>
      </p:sp>
      <p:sp>
        <p:nvSpPr>
          <p:cNvPr id="95" name="Rectangle 94"/>
          <p:cNvSpPr/>
          <p:nvPr/>
        </p:nvSpPr>
        <p:spPr>
          <a:xfrm>
            <a:off x="0" y="1208946"/>
            <a:ext cx="9144000"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2000" dirty="0" smtClean="0">
                <a:latin typeface="Times New Roman" pitchFamily="18" charset="0"/>
                <a:cs typeface="Times New Roman" pitchFamily="18" charset="0"/>
              </a:rPr>
              <a:t>Chaque tube de chaque série (D/C) et (S/C) reçoit 1ml de la solution mère ou les dilution correspondante  respectivement  le tubes sont homogénéisés sans introduire de bulles dans les cloches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2" grpId="0" animBg="1"/>
      <p:bldP spid="94" grpId="0" animBg="1"/>
      <p:bldP spid="9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lvl="2" algn="ctr"/>
            <a:r>
              <a:rPr lang="fr-FR" sz="2400" b="1" dirty="0" smtClean="0">
                <a:solidFill>
                  <a:srgbClr val="0070C0"/>
                </a:solidFill>
                <a:latin typeface="Times New Roman" pitchFamily="18" charset="0"/>
                <a:cs typeface="Times New Roman" pitchFamily="18" charset="0"/>
              </a:rPr>
              <a:t>Technique 2: test présomptif </a:t>
            </a:r>
            <a:endParaRPr lang="fr-FR" sz="2400" b="1" dirty="0" smtClean="0">
              <a:latin typeface="Times New Roman" pitchFamily="18" charset="0"/>
              <a:cs typeface="Times New Roman" pitchFamily="18" charset="0"/>
            </a:endParaRPr>
          </a:p>
        </p:txBody>
      </p:sp>
      <p:grpSp>
        <p:nvGrpSpPr>
          <p:cNvPr id="91" name="Groupe 90"/>
          <p:cNvGrpSpPr/>
          <p:nvPr/>
        </p:nvGrpSpPr>
        <p:grpSpPr>
          <a:xfrm>
            <a:off x="3779912" y="1700808"/>
            <a:ext cx="5328592" cy="5040560"/>
            <a:chOff x="3275856" y="1628800"/>
            <a:chExt cx="5328592" cy="5040560"/>
          </a:xfrm>
        </p:grpSpPr>
        <p:sp>
          <p:nvSpPr>
            <p:cNvPr id="90" name="Rectangle 89"/>
            <p:cNvSpPr/>
            <p:nvPr/>
          </p:nvSpPr>
          <p:spPr>
            <a:xfrm>
              <a:off x="3275856" y="1628800"/>
              <a:ext cx="5328592" cy="50405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grpSp>
          <p:nvGrpSpPr>
            <p:cNvPr id="4" name="Group 105"/>
            <p:cNvGrpSpPr>
              <a:grpSpLocks/>
            </p:cNvGrpSpPr>
            <p:nvPr/>
          </p:nvGrpSpPr>
          <p:grpSpPr bwMode="auto">
            <a:xfrm>
              <a:off x="3347616" y="1796752"/>
              <a:ext cx="5184775" cy="4800600"/>
              <a:chOff x="1111" y="482"/>
              <a:chExt cx="3266" cy="3024"/>
            </a:xfrm>
          </p:grpSpPr>
          <p:grpSp>
            <p:nvGrpSpPr>
              <p:cNvPr id="5" name="Group 101"/>
              <p:cNvGrpSpPr>
                <a:grpSpLocks/>
              </p:cNvGrpSpPr>
              <p:nvPr/>
            </p:nvGrpSpPr>
            <p:grpSpPr bwMode="auto">
              <a:xfrm>
                <a:off x="1111" y="482"/>
                <a:ext cx="3266" cy="3024"/>
                <a:chOff x="1111" y="709"/>
                <a:chExt cx="3266" cy="3024"/>
              </a:xfrm>
            </p:grpSpPr>
            <p:grpSp>
              <p:nvGrpSpPr>
                <p:cNvPr id="9" name="Group 20"/>
                <p:cNvGrpSpPr>
                  <a:grpSpLocks/>
                </p:cNvGrpSpPr>
                <p:nvPr/>
              </p:nvGrpSpPr>
              <p:grpSpPr bwMode="auto">
                <a:xfrm>
                  <a:off x="1111" y="709"/>
                  <a:ext cx="3233" cy="3024"/>
                  <a:chOff x="2105" y="1055"/>
                  <a:chExt cx="8075" cy="7562"/>
                </a:xfrm>
              </p:grpSpPr>
              <p:grpSp>
                <p:nvGrpSpPr>
                  <p:cNvPr id="17" name="Group 21"/>
                  <p:cNvGrpSpPr>
                    <a:grpSpLocks/>
                  </p:cNvGrpSpPr>
                  <p:nvPr/>
                </p:nvGrpSpPr>
                <p:grpSpPr bwMode="auto">
                  <a:xfrm>
                    <a:off x="2105" y="1055"/>
                    <a:ext cx="7903" cy="7457"/>
                    <a:chOff x="2105" y="1055"/>
                    <a:chExt cx="7903" cy="7457"/>
                  </a:xfrm>
                </p:grpSpPr>
                <p:grpSp>
                  <p:nvGrpSpPr>
                    <p:cNvPr id="20" name="Group 22"/>
                    <p:cNvGrpSpPr>
                      <a:grpSpLocks/>
                    </p:cNvGrpSpPr>
                    <p:nvPr/>
                  </p:nvGrpSpPr>
                  <p:grpSpPr bwMode="auto">
                    <a:xfrm>
                      <a:off x="3937" y="6637"/>
                      <a:ext cx="3380" cy="1126"/>
                      <a:chOff x="3007" y="8369"/>
                      <a:chExt cx="3380" cy="1126"/>
                    </a:xfrm>
                  </p:grpSpPr>
                  <p:sp>
                    <p:nvSpPr>
                      <p:cNvPr id="85" name="AutoShape 23"/>
                      <p:cNvSpPr>
                        <a:spLocks noChangeArrowheads="1"/>
                      </p:cNvSpPr>
                      <p:nvPr/>
                    </p:nvSpPr>
                    <p:spPr bwMode="auto">
                      <a:xfrm>
                        <a:off x="3007" y="8369"/>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86" name="AutoShape 24"/>
                      <p:cNvSpPr>
                        <a:spLocks noChangeArrowheads="1"/>
                      </p:cNvSpPr>
                      <p:nvPr/>
                    </p:nvSpPr>
                    <p:spPr bwMode="auto">
                      <a:xfrm>
                        <a:off x="3282" y="8369"/>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87" name="AutoShape 25"/>
                      <p:cNvSpPr>
                        <a:spLocks noChangeArrowheads="1"/>
                      </p:cNvSpPr>
                      <p:nvPr/>
                    </p:nvSpPr>
                    <p:spPr bwMode="auto">
                      <a:xfrm>
                        <a:off x="3562" y="8369"/>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88" name="AutoShape 26"/>
                      <p:cNvSpPr>
                        <a:spLocks noChangeArrowheads="1"/>
                      </p:cNvSpPr>
                      <p:nvPr/>
                    </p:nvSpPr>
                    <p:spPr bwMode="auto">
                      <a:xfrm>
                        <a:off x="4852" y="8369"/>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89" name="AutoShape 27"/>
                      <p:cNvSpPr>
                        <a:spLocks noChangeArrowheads="1"/>
                      </p:cNvSpPr>
                      <p:nvPr/>
                    </p:nvSpPr>
                    <p:spPr bwMode="auto">
                      <a:xfrm>
                        <a:off x="6167" y="8369"/>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grpSp>
                <p:cxnSp>
                  <p:nvCxnSpPr>
                    <p:cNvPr id="21" name="AutoShape 28"/>
                    <p:cNvCxnSpPr>
                      <a:cxnSpLocks noChangeShapeType="1"/>
                    </p:cNvCxnSpPr>
                    <p:nvPr/>
                  </p:nvCxnSpPr>
                  <p:spPr bwMode="auto">
                    <a:xfrm>
                      <a:off x="3577" y="7807"/>
                      <a:ext cx="3851" cy="0"/>
                    </a:xfrm>
                    <a:prstGeom prst="straightConnector1">
                      <a:avLst/>
                    </a:prstGeom>
                    <a:noFill/>
                    <a:ln w="9525">
                      <a:solidFill>
                        <a:srgbClr val="000000"/>
                      </a:solidFill>
                      <a:round/>
                      <a:headEnd/>
                      <a:tailEnd/>
                    </a:ln>
                  </p:spPr>
                </p:cxnSp>
                <p:cxnSp>
                  <p:nvCxnSpPr>
                    <p:cNvPr id="22" name="AutoShape 29"/>
                    <p:cNvCxnSpPr>
                      <a:cxnSpLocks noChangeShapeType="1"/>
                    </p:cNvCxnSpPr>
                    <p:nvPr/>
                  </p:nvCxnSpPr>
                  <p:spPr bwMode="auto">
                    <a:xfrm>
                      <a:off x="4785" y="7852"/>
                      <a:ext cx="0" cy="269"/>
                    </a:xfrm>
                    <a:prstGeom prst="straightConnector1">
                      <a:avLst/>
                    </a:prstGeom>
                    <a:noFill/>
                    <a:ln w="9525">
                      <a:solidFill>
                        <a:srgbClr val="000000"/>
                      </a:solidFill>
                      <a:round/>
                      <a:headEnd/>
                      <a:tailEnd type="triangle" w="med" len="med"/>
                    </a:ln>
                  </p:spPr>
                </p:cxnSp>
                <p:grpSp>
                  <p:nvGrpSpPr>
                    <p:cNvPr id="23" name="Group 30"/>
                    <p:cNvGrpSpPr>
                      <a:grpSpLocks/>
                    </p:cNvGrpSpPr>
                    <p:nvPr/>
                  </p:nvGrpSpPr>
                  <p:grpSpPr bwMode="auto">
                    <a:xfrm>
                      <a:off x="3577" y="1055"/>
                      <a:ext cx="6431" cy="3230"/>
                      <a:chOff x="3382" y="9253"/>
                      <a:chExt cx="6431" cy="4609"/>
                    </a:xfrm>
                  </p:grpSpPr>
                  <p:cxnSp>
                    <p:nvCxnSpPr>
                      <p:cNvPr id="47" name="AutoShape 31"/>
                      <p:cNvCxnSpPr>
                        <a:cxnSpLocks noChangeShapeType="1"/>
                      </p:cNvCxnSpPr>
                      <p:nvPr/>
                    </p:nvCxnSpPr>
                    <p:spPr bwMode="auto">
                      <a:xfrm>
                        <a:off x="3382" y="11902"/>
                        <a:ext cx="570" cy="0"/>
                      </a:xfrm>
                      <a:prstGeom prst="straightConnector1">
                        <a:avLst/>
                      </a:prstGeom>
                      <a:noFill/>
                      <a:ln w="9525">
                        <a:solidFill>
                          <a:srgbClr val="000000"/>
                        </a:solidFill>
                        <a:round/>
                        <a:headEnd/>
                        <a:tailEnd type="triangle" w="med" len="med"/>
                      </a:ln>
                    </p:spPr>
                  </p:cxnSp>
                  <p:cxnSp>
                    <p:nvCxnSpPr>
                      <p:cNvPr id="48" name="AutoShape 32"/>
                      <p:cNvCxnSpPr>
                        <a:cxnSpLocks noChangeShapeType="1"/>
                      </p:cNvCxnSpPr>
                      <p:nvPr/>
                    </p:nvCxnSpPr>
                    <p:spPr bwMode="auto">
                      <a:xfrm>
                        <a:off x="3958" y="13245"/>
                        <a:ext cx="5855" cy="0"/>
                      </a:xfrm>
                      <a:prstGeom prst="straightConnector1">
                        <a:avLst/>
                      </a:prstGeom>
                      <a:noFill/>
                      <a:ln w="9525">
                        <a:solidFill>
                          <a:srgbClr val="000000"/>
                        </a:solidFill>
                        <a:round/>
                        <a:headEnd/>
                        <a:tailEnd/>
                      </a:ln>
                    </p:spPr>
                  </p:cxnSp>
                  <p:cxnSp>
                    <p:nvCxnSpPr>
                      <p:cNvPr id="49" name="AutoShape 33"/>
                      <p:cNvCxnSpPr>
                        <a:cxnSpLocks noChangeShapeType="1"/>
                      </p:cNvCxnSpPr>
                      <p:nvPr/>
                    </p:nvCxnSpPr>
                    <p:spPr bwMode="auto">
                      <a:xfrm flipV="1">
                        <a:off x="3952" y="12956"/>
                        <a:ext cx="0" cy="334"/>
                      </a:xfrm>
                      <a:prstGeom prst="straightConnector1">
                        <a:avLst/>
                      </a:prstGeom>
                      <a:noFill/>
                      <a:ln w="9525">
                        <a:solidFill>
                          <a:srgbClr val="000000"/>
                        </a:solidFill>
                        <a:round/>
                        <a:headEnd/>
                        <a:tailEnd/>
                      </a:ln>
                    </p:spPr>
                  </p:cxnSp>
                  <p:cxnSp>
                    <p:nvCxnSpPr>
                      <p:cNvPr id="50" name="AutoShape 34"/>
                      <p:cNvCxnSpPr>
                        <a:cxnSpLocks noChangeShapeType="1"/>
                      </p:cNvCxnSpPr>
                      <p:nvPr/>
                    </p:nvCxnSpPr>
                    <p:spPr bwMode="auto">
                      <a:xfrm flipV="1">
                        <a:off x="9812" y="12956"/>
                        <a:ext cx="0" cy="334"/>
                      </a:xfrm>
                      <a:prstGeom prst="straightConnector1">
                        <a:avLst/>
                      </a:prstGeom>
                      <a:noFill/>
                      <a:ln w="9525">
                        <a:solidFill>
                          <a:srgbClr val="000000"/>
                        </a:solidFill>
                        <a:round/>
                        <a:headEnd/>
                        <a:tailEnd/>
                      </a:ln>
                    </p:spPr>
                  </p:cxnSp>
                  <p:cxnSp>
                    <p:nvCxnSpPr>
                      <p:cNvPr id="51" name="AutoShape 35"/>
                      <p:cNvCxnSpPr>
                        <a:cxnSpLocks noChangeShapeType="1"/>
                        <a:endCxn id="25" idx="0"/>
                      </p:cNvCxnSpPr>
                      <p:nvPr/>
                    </p:nvCxnSpPr>
                    <p:spPr bwMode="auto">
                      <a:xfrm>
                        <a:off x="6713" y="13243"/>
                        <a:ext cx="9" cy="619"/>
                      </a:xfrm>
                      <a:prstGeom prst="straightConnector1">
                        <a:avLst/>
                      </a:prstGeom>
                      <a:noFill/>
                      <a:ln w="9525">
                        <a:solidFill>
                          <a:srgbClr val="000000"/>
                        </a:solidFill>
                        <a:round/>
                        <a:headEnd/>
                        <a:tailEnd type="triangle" w="med" len="med"/>
                      </a:ln>
                    </p:spPr>
                  </p:cxnSp>
                  <p:sp>
                    <p:nvSpPr>
                      <p:cNvPr id="52" name="AutoShape 36"/>
                      <p:cNvSpPr>
                        <a:spLocks noChangeArrowheads="1"/>
                      </p:cNvSpPr>
                      <p:nvPr/>
                    </p:nvSpPr>
                    <p:spPr bwMode="auto">
                      <a:xfrm>
                        <a:off x="4153"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3" name="AutoShape 37"/>
                      <p:cNvSpPr>
                        <a:spLocks noChangeArrowheads="1"/>
                      </p:cNvSpPr>
                      <p:nvPr/>
                    </p:nvSpPr>
                    <p:spPr bwMode="auto">
                      <a:xfrm>
                        <a:off x="4428"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4" name="AutoShape 38"/>
                      <p:cNvSpPr>
                        <a:spLocks noChangeArrowheads="1"/>
                      </p:cNvSpPr>
                      <p:nvPr/>
                    </p:nvSpPr>
                    <p:spPr bwMode="auto">
                      <a:xfrm>
                        <a:off x="4708"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5" name="AutoShape 39"/>
                      <p:cNvSpPr>
                        <a:spLocks noChangeArrowheads="1"/>
                      </p:cNvSpPr>
                      <p:nvPr/>
                    </p:nvSpPr>
                    <p:spPr bwMode="auto">
                      <a:xfrm>
                        <a:off x="5143"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6" name="AutoShape 40"/>
                      <p:cNvSpPr>
                        <a:spLocks noChangeArrowheads="1"/>
                      </p:cNvSpPr>
                      <p:nvPr/>
                    </p:nvSpPr>
                    <p:spPr bwMode="auto">
                      <a:xfrm>
                        <a:off x="5453"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7" name="AutoShape 41"/>
                      <p:cNvSpPr>
                        <a:spLocks noChangeArrowheads="1"/>
                      </p:cNvSpPr>
                      <p:nvPr/>
                    </p:nvSpPr>
                    <p:spPr bwMode="auto">
                      <a:xfrm>
                        <a:off x="5778"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8" name="AutoShape 42"/>
                      <p:cNvSpPr>
                        <a:spLocks noChangeArrowheads="1"/>
                      </p:cNvSpPr>
                      <p:nvPr/>
                    </p:nvSpPr>
                    <p:spPr bwMode="auto">
                      <a:xfrm>
                        <a:off x="6278"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59" name="AutoShape 43"/>
                      <p:cNvSpPr>
                        <a:spLocks noChangeArrowheads="1"/>
                      </p:cNvSpPr>
                      <p:nvPr/>
                    </p:nvSpPr>
                    <p:spPr bwMode="auto">
                      <a:xfrm>
                        <a:off x="6558"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60" name="AutoShape 44"/>
                      <p:cNvSpPr>
                        <a:spLocks noChangeArrowheads="1"/>
                      </p:cNvSpPr>
                      <p:nvPr/>
                    </p:nvSpPr>
                    <p:spPr bwMode="auto">
                      <a:xfrm>
                        <a:off x="6898"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61" name="AutoShape 45"/>
                      <p:cNvSpPr>
                        <a:spLocks noChangeArrowheads="1"/>
                      </p:cNvSpPr>
                      <p:nvPr/>
                    </p:nvSpPr>
                    <p:spPr bwMode="auto">
                      <a:xfrm>
                        <a:off x="8623"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62" name="AutoShape 46"/>
                      <p:cNvSpPr>
                        <a:spLocks noChangeArrowheads="1"/>
                      </p:cNvSpPr>
                      <p:nvPr/>
                    </p:nvSpPr>
                    <p:spPr bwMode="auto">
                      <a:xfrm>
                        <a:off x="8968"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63" name="AutoShape 47"/>
                      <p:cNvSpPr>
                        <a:spLocks noChangeArrowheads="1"/>
                      </p:cNvSpPr>
                      <p:nvPr/>
                    </p:nvSpPr>
                    <p:spPr bwMode="auto">
                      <a:xfrm>
                        <a:off x="9353" y="11526"/>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cxnSp>
                    <p:nvCxnSpPr>
                      <p:cNvPr id="64" name="AutoShape 48"/>
                      <p:cNvCxnSpPr>
                        <a:cxnSpLocks noChangeShapeType="1"/>
                      </p:cNvCxnSpPr>
                      <p:nvPr/>
                    </p:nvCxnSpPr>
                    <p:spPr bwMode="auto">
                      <a:xfrm flipH="1">
                        <a:off x="4373" y="10791"/>
                        <a:ext cx="275" cy="585"/>
                      </a:xfrm>
                      <a:prstGeom prst="straightConnector1">
                        <a:avLst/>
                      </a:prstGeom>
                      <a:noFill/>
                      <a:ln w="9525">
                        <a:solidFill>
                          <a:srgbClr val="000000"/>
                        </a:solidFill>
                        <a:round/>
                        <a:headEnd/>
                        <a:tailEnd type="triangle" w="med" len="med"/>
                      </a:ln>
                    </p:spPr>
                  </p:cxnSp>
                  <p:cxnSp>
                    <p:nvCxnSpPr>
                      <p:cNvPr id="65" name="AutoShape 49"/>
                      <p:cNvCxnSpPr>
                        <a:cxnSpLocks noChangeShapeType="1"/>
                      </p:cNvCxnSpPr>
                      <p:nvPr/>
                    </p:nvCxnSpPr>
                    <p:spPr bwMode="auto">
                      <a:xfrm flipH="1">
                        <a:off x="4553" y="10791"/>
                        <a:ext cx="95" cy="585"/>
                      </a:xfrm>
                      <a:prstGeom prst="straightConnector1">
                        <a:avLst/>
                      </a:prstGeom>
                      <a:noFill/>
                      <a:ln w="9525">
                        <a:solidFill>
                          <a:srgbClr val="000000"/>
                        </a:solidFill>
                        <a:round/>
                        <a:headEnd/>
                        <a:tailEnd type="triangle" w="med" len="med"/>
                      </a:ln>
                    </p:spPr>
                  </p:cxnSp>
                  <p:cxnSp>
                    <p:nvCxnSpPr>
                      <p:cNvPr id="66" name="AutoShape 50"/>
                      <p:cNvCxnSpPr>
                        <a:cxnSpLocks noChangeShapeType="1"/>
                      </p:cNvCxnSpPr>
                      <p:nvPr/>
                    </p:nvCxnSpPr>
                    <p:spPr bwMode="auto">
                      <a:xfrm>
                        <a:off x="4648" y="10791"/>
                        <a:ext cx="115" cy="585"/>
                      </a:xfrm>
                      <a:prstGeom prst="straightConnector1">
                        <a:avLst/>
                      </a:prstGeom>
                      <a:noFill/>
                      <a:ln w="9525">
                        <a:solidFill>
                          <a:srgbClr val="000000"/>
                        </a:solidFill>
                        <a:round/>
                        <a:headEnd/>
                        <a:tailEnd type="triangle" w="med" len="med"/>
                      </a:ln>
                    </p:spPr>
                  </p:cxnSp>
                  <p:cxnSp>
                    <p:nvCxnSpPr>
                      <p:cNvPr id="67" name="AutoShape 51"/>
                      <p:cNvCxnSpPr>
                        <a:cxnSpLocks noChangeShapeType="1"/>
                      </p:cNvCxnSpPr>
                      <p:nvPr/>
                    </p:nvCxnSpPr>
                    <p:spPr bwMode="auto">
                      <a:xfrm flipH="1">
                        <a:off x="5363" y="10791"/>
                        <a:ext cx="245" cy="585"/>
                      </a:xfrm>
                      <a:prstGeom prst="straightConnector1">
                        <a:avLst/>
                      </a:prstGeom>
                      <a:noFill/>
                      <a:ln w="9525">
                        <a:solidFill>
                          <a:srgbClr val="000000"/>
                        </a:solidFill>
                        <a:round/>
                        <a:headEnd/>
                        <a:tailEnd type="triangle" w="med" len="med"/>
                      </a:ln>
                    </p:spPr>
                  </p:cxnSp>
                  <p:cxnSp>
                    <p:nvCxnSpPr>
                      <p:cNvPr id="68" name="AutoShape 52"/>
                      <p:cNvCxnSpPr>
                        <a:cxnSpLocks noChangeShapeType="1"/>
                      </p:cNvCxnSpPr>
                      <p:nvPr/>
                    </p:nvCxnSpPr>
                    <p:spPr bwMode="auto">
                      <a:xfrm>
                        <a:off x="5608" y="10791"/>
                        <a:ext cx="0" cy="585"/>
                      </a:xfrm>
                      <a:prstGeom prst="straightConnector1">
                        <a:avLst/>
                      </a:prstGeom>
                      <a:noFill/>
                      <a:ln w="9525">
                        <a:solidFill>
                          <a:srgbClr val="000000"/>
                        </a:solidFill>
                        <a:round/>
                        <a:headEnd/>
                        <a:tailEnd type="triangle" w="med" len="med"/>
                      </a:ln>
                    </p:spPr>
                  </p:cxnSp>
                  <p:cxnSp>
                    <p:nvCxnSpPr>
                      <p:cNvPr id="69" name="AutoShape 53"/>
                      <p:cNvCxnSpPr>
                        <a:cxnSpLocks noChangeShapeType="1"/>
                      </p:cNvCxnSpPr>
                      <p:nvPr/>
                    </p:nvCxnSpPr>
                    <p:spPr bwMode="auto">
                      <a:xfrm>
                        <a:off x="5608" y="10791"/>
                        <a:ext cx="170" cy="585"/>
                      </a:xfrm>
                      <a:prstGeom prst="straightConnector1">
                        <a:avLst/>
                      </a:prstGeom>
                      <a:noFill/>
                      <a:ln w="9525">
                        <a:solidFill>
                          <a:srgbClr val="000000"/>
                        </a:solidFill>
                        <a:round/>
                        <a:headEnd/>
                        <a:tailEnd type="triangle" w="med" len="med"/>
                      </a:ln>
                    </p:spPr>
                  </p:cxnSp>
                  <p:cxnSp>
                    <p:nvCxnSpPr>
                      <p:cNvPr id="70" name="AutoShape 54"/>
                      <p:cNvCxnSpPr>
                        <a:cxnSpLocks noChangeShapeType="1"/>
                      </p:cNvCxnSpPr>
                      <p:nvPr/>
                    </p:nvCxnSpPr>
                    <p:spPr bwMode="auto">
                      <a:xfrm flipH="1">
                        <a:off x="6413" y="10791"/>
                        <a:ext cx="145" cy="585"/>
                      </a:xfrm>
                      <a:prstGeom prst="straightConnector1">
                        <a:avLst/>
                      </a:prstGeom>
                      <a:noFill/>
                      <a:ln w="9525">
                        <a:solidFill>
                          <a:srgbClr val="000000"/>
                        </a:solidFill>
                        <a:round/>
                        <a:headEnd/>
                        <a:tailEnd type="triangle" w="med" len="med"/>
                      </a:ln>
                    </p:spPr>
                  </p:cxnSp>
                  <p:cxnSp>
                    <p:nvCxnSpPr>
                      <p:cNvPr id="71" name="AutoShape 55"/>
                      <p:cNvCxnSpPr>
                        <a:cxnSpLocks noChangeShapeType="1"/>
                      </p:cNvCxnSpPr>
                      <p:nvPr/>
                    </p:nvCxnSpPr>
                    <p:spPr bwMode="auto">
                      <a:xfrm>
                        <a:off x="6558" y="10791"/>
                        <a:ext cx="95" cy="585"/>
                      </a:xfrm>
                      <a:prstGeom prst="straightConnector1">
                        <a:avLst/>
                      </a:prstGeom>
                      <a:noFill/>
                      <a:ln w="9525">
                        <a:solidFill>
                          <a:srgbClr val="000000"/>
                        </a:solidFill>
                        <a:round/>
                        <a:headEnd/>
                        <a:tailEnd type="triangle" w="med" len="med"/>
                      </a:ln>
                    </p:spPr>
                  </p:cxnSp>
                  <p:cxnSp>
                    <p:nvCxnSpPr>
                      <p:cNvPr id="72" name="AutoShape 56"/>
                      <p:cNvCxnSpPr>
                        <a:cxnSpLocks noChangeShapeType="1"/>
                      </p:cNvCxnSpPr>
                      <p:nvPr/>
                    </p:nvCxnSpPr>
                    <p:spPr bwMode="auto">
                      <a:xfrm>
                        <a:off x="6558" y="10791"/>
                        <a:ext cx="425" cy="585"/>
                      </a:xfrm>
                      <a:prstGeom prst="straightConnector1">
                        <a:avLst/>
                      </a:prstGeom>
                      <a:noFill/>
                      <a:ln w="9525">
                        <a:solidFill>
                          <a:srgbClr val="000000"/>
                        </a:solidFill>
                        <a:round/>
                        <a:headEnd/>
                        <a:tailEnd type="triangle" w="med" len="med"/>
                      </a:ln>
                    </p:spPr>
                  </p:cxnSp>
                  <p:cxnSp>
                    <p:nvCxnSpPr>
                      <p:cNvPr id="73" name="AutoShape 57"/>
                      <p:cNvCxnSpPr>
                        <a:cxnSpLocks noChangeShapeType="1"/>
                      </p:cNvCxnSpPr>
                      <p:nvPr/>
                    </p:nvCxnSpPr>
                    <p:spPr bwMode="auto">
                      <a:xfrm flipH="1">
                        <a:off x="8768" y="10791"/>
                        <a:ext cx="420" cy="585"/>
                      </a:xfrm>
                      <a:prstGeom prst="straightConnector1">
                        <a:avLst/>
                      </a:prstGeom>
                      <a:noFill/>
                      <a:ln w="9525">
                        <a:solidFill>
                          <a:srgbClr val="000000"/>
                        </a:solidFill>
                        <a:round/>
                        <a:headEnd/>
                        <a:tailEnd type="triangle" w="med" len="med"/>
                      </a:ln>
                    </p:spPr>
                  </p:cxnSp>
                  <p:cxnSp>
                    <p:nvCxnSpPr>
                      <p:cNvPr id="74" name="AutoShape 58"/>
                      <p:cNvCxnSpPr>
                        <a:cxnSpLocks noChangeShapeType="1"/>
                      </p:cNvCxnSpPr>
                      <p:nvPr/>
                    </p:nvCxnSpPr>
                    <p:spPr bwMode="auto">
                      <a:xfrm flipH="1">
                        <a:off x="9073" y="10791"/>
                        <a:ext cx="115" cy="585"/>
                      </a:xfrm>
                      <a:prstGeom prst="straightConnector1">
                        <a:avLst/>
                      </a:prstGeom>
                      <a:noFill/>
                      <a:ln w="9525">
                        <a:solidFill>
                          <a:srgbClr val="000000"/>
                        </a:solidFill>
                        <a:round/>
                        <a:headEnd/>
                        <a:tailEnd type="triangle" w="med" len="med"/>
                      </a:ln>
                    </p:spPr>
                  </p:cxnSp>
                  <p:cxnSp>
                    <p:nvCxnSpPr>
                      <p:cNvPr id="75" name="AutoShape 59"/>
                      <p:cNvCxnSpPr>
                        <a:cxnSpLocks noChangeShapeType="1"/>
                      </p:cNvCxnSpPr>
                      <p:nvPr/>
                    </p:nvCxnSpPr>
                    <p:spPr bwMode="auto">
                      <a:xfrm>
                        <a:off x="9188" y="10791"/>
                        <a:ext cx="165" cy="585"/>
                      </a:xfrm>
                      <a:prstGeom prst="straightConnector1">
                        <a:avLst/>
                      </a:prstGeom>
                      <a:noFill/>
                      <a:ln w="9525">
                        <a:solidFill>
                          <a:srgbClr val="000000"/>
                        </a:solidFill>
                        <a:round/>
                        <a:headEnd/>
                        <a:tailEnd type="triangle" w="med" len="med"/>
                      </a:ln>
                    </p:spPr>
                  </p:cxnSp>
                  <p:sp>
                    <p:nvSpPr>
                      <p:cNvPr id="76" name="Arc 60"/>
                      <p:cNvSpPr>
                        <a:spLocks/>
                      </p:cNvSpPr>
                      <p:nvPr/>
                    </p:nvSpPr>
                    <p:spPr bwMode="auto">
                      <a:xfrm flipH="1">
                        <a:off x="4886" y="9258"/>
                        <a:ext cx="567" cy="160"/>
                      </a:xfrm>
                      <a:custGeom>
                        <a:avLst/>
                        <a:gdLst>
                          <a:gd name="T0" fmla="*/ 0 w 21600"/>
                          <a:gd name="T1" fmla="*/ 0 h 21187"/>
                          <a:gd name="T2" fmla="*/ 0 w 21600"/>
                          <a:gd name="T3" fmla="*/ 0 h 21187"/>
                          <a:gd name="T4" fmla="*/ 0 w 21600"/>
                          <a:gd name="T5" fmla="*/ 0 h 21187"/>
                          <a:gd name="T6" fmla="*/ 0 60000 65536"/>
                          <a:gd name="T7" fmla="*/ 0 60000 65536"/>
                          <a:gd name="T8" fmla="*/ 0 60000 65536"/>
                          <a:gd name="T9" fmla="*/ 0 w 21600"/>
                          <a:gd name="T10" fmla="*/ 0 h 21187"/>
                          <a:gd name="T11" fmla="*/ 21600 w 21600"/>
                          <a:gd name="T12" fmla="*/ 21187 h 21187"/>
                        </a:gdLst>
                        <a:ahLst/>
                        <a:cxnLst>
                          <a:cxn ang="T6">
                            <a:pos x="T0" y="T1"/>
                          </a:cxn>
                          <a:cxn ang="T7">
                            <a:pos x="T2" y="T3"/>
                          </a:cxn>
                          <a:cxn ang="T8">
                            <a:pos x="T4" y="T5"/>
                          </a:cxn>
                        </a:cxnLst>
                        <a:rect l="T9" t="T10" r="T11" b="T12"/>
                        <a:pathLst>
                          <a:path w="21600" h="21187" fill="none" extrusionOk="0">
                            <a:moveTo>
                              <a:pt x="4205" y="0"/>
                            </a:moveTo>
                            <a:cubicBezTo>
                              <a:pt x="14316" y="2007"/>
                              <a:pt x="21600" y="10879"/>
                              <a:pt x="21600" y="21187"/>
                            </a:cubicBezTo>
                          </a:path>
                          <a:path w="21600" h="21187" stroke="0" extrusionOk="0">
                            <a:moveTo>
                              <a:pt x="4205" y="0"/>
                            </a:moveTo>
                            <a:cubicBezTo>
                              <a:pt x="14316" y="2007"/>
                              <a:pt x="21600" y="10879"/>
                              <a:pt x="21600" y="21187"/>
                            </a:cubicBezTo>
                            <a:lnTo>
                              <a:pt x="0" y="21187"/>
                            </a:lnTo>
                            <a:close/>
                          </a:path>
                        </a:pathLst>
                      </a:custGeom>
                      <a:noFill/>
                      <a:ln w="9525">
                        <a:solidFill>
                          <a:srgbClr val="000000"/>
                        </a:solidFill>
                        <a:round/>
                        <a:headEnd/>
                        <a:tailEnd/>
                      </a:ln>
                    </p:spPr>
                    <p:txBody>
                      <a:bodyPr/>
                      <a:lstStyle/>
                      <a:p>
                        <a:endParaRPr lang="fr-FR"/>
                      </a:p>
                    </p:txBody>
                  </p:sp>
                  <p:cxnSp>
                    <p:nvCxnSpPr>
                      <p:cNvPr id="77" name="AutoShape 61"/>
                      <p:cNvCxnSpPr>
                        <a:cxnSpLocks noChangeShapeType="1"/>
                      </p:cNvCxnSpPr>
                      <p:nvPr/>
                    </p:nvCxnSpPr>
                    <p:spPr bwMode="auto">
                      <a:xfrm>
                        <a:off x="5333" y="9253"/>
                        <a:ext cx="325" cy="2"/>
                      </a:xfrm>
                      <a:prstGeom prst="straightConnector1">
                        <a:avLst/>
                      </a:prstGeom>
                      <a:noFill/>
                      <a:ln w="9525">
                        <a:solidFill>
                          <a:srgbClr val="000000"/>
                        </a:solidFill>
                        <a:round/>
                        <a:headEnd/>
                        <a:tailEnd type="triangle" w="med" len="med"/>
                      </a:ln>
                    </p:spPr>
                  </p:cxnSp>
                  <p:sp>
                    <p:nvSpPr>
                      <p:cNvPr id="78" name="Arc 62"/>
                      <p:cNvSpPr>
                        <a:spLocks/>
                      </p:cNvSpPr>
                      <p:nvPr/>
                    </p:nvSpPr>
                    <p:spPr bwMode="auto">
                      <a:xfrm flipH="1">
                        <a:off x="5963" y="9256"/>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p>
                    </p:txBody>
                  </p:sp>
                  <p:cxnSp>
                    <p:nvCxnSpPr>
                      <p:cNvPr id="79" name="AutoShape 63"/>
                      <p:cNvCxnSpPr>
                        <a:cxnSpLocks noChangeShapeType="1"/>
                      </p:cNvCxnSpPr>
                      <p:nvPr/>
                    </p:nvCxnSpPr>
                    <p:spPr bwMode="auto">
                      <a:xfrm>
                        <a:off x="6413" y="9253"/>
                        <a:ext cx="85" cy="0"/>
                      </a:xfrm>
                      <a:prstGeom prst="straightConnector1">
                        <a:avLst/>
                      </a:prstGeom>
                      <a:noFill/>
                      <a:ln w="9525">
                        <a:solidFill>
                          <a:srgbClr val="000000"/>
                        </a:solidFill>
                        <a:round/>
                        <a:headEnd/>
                        <a:tailEnd type="triangle" w="med" len="med"/>
                      </a:ln>
                    </p:spPr>
                  </p:cxnSp>
                  <p:sp>
                    <p:nvSpPr>
                      <p:cNvPr id="80" name="AutoShape 64"/>
                      <p:cNvSpPr>
                        <a:spLocks noChangeArrowheads="1"/>
                      </p:cNvSpPr>
                      <p:nvPr/>
                    </p:nvSpPr>
                    <p:spPr bwMode="auto">
                      <a:xfrm>
                        <a:off x="4153" y="9418"/>
                        <a:ext cx="555" cy="855"/>
                      </a:xfrm>
                      <a:prstGeom prst="can">
                        <a:avLst>
                          <a:gd name="adj" fmla="val 38514"/>
                        </a:avLst>
                      </a:prstGeom>
                      <a:solidFill>
                        <a:srgbClr val="FFFFFF"/>
                      </a:solidFill>
                      <a:ln w="9525">
                        <a:solidFill>
                          <a:srgbClr val="000000"/>
                        </a:solidFill>
                        <a:round/>
                        <a:headEnd/>
                        <a:tailEnd/>
                      </a:ln>
                    </p:spPr>
                    <p:txBody>
                      <a:bodyPr/>
                      <a:lstStyle/>
                      <a:p>
                        <a:endParaRPr lang="fr-FR"/>
                      </a:p>
                    </p:txBody>
                  </p:sp>
                  <p:sp>
                    <p:nvSpPr>
                      <p:cNvPr id="81" name="AutoShape 65"/>
                      <p:cNvSpPr>
                        <a:spLocks noChangeArrowheads="1"/>
                      </p:cNvSpPr>
                      <p:nvPr/>
                    </p:nvSpPr>
                    <p:spPr bwMode="auto">
                      <a:xfrm>
                        <a:off x="5608" y="9253"/>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82" name="AutoShape 66"/>
                      <p:cNvSpPr>
                        <a:spLocks noChangeArrowheads="1"/>
                      </p:cNvSpPr>
                      <p:nvPr/>
                    </p:nvSpPr>
                    <p:spPr bwMode="auto">
                      <a:xfrm>
                        <a:off x="6498" y="9253"/>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83" name="AutoShape 67"/>
                      <p:cNvSpPr>
                        <a:spLocks noChangeArrowheads="1"/>
                      </p:cNvSpPr>
                      <p:nvPr/>
                    </p:nvSpPr>
                    <p:spPr bwMode="auto">
                      <a:xfrm>
                        <a:off x="9073" y="9253"/>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84" name="Arc 68"/>
                      <p:cNvSpPr>
                        <a:spLocks/>
                      </p:cNvSpPr>
                      <p:nvPr/>
                    </p:nvSpPr>
                    <p:spPr bwMode="auto">
                      <a:xfrm flipH="1">
                        <a:off x="8538" y="9253"/>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p>
                    </p:txBody>
                  </p:sp>
                </p:grpSp>
                <p:sp>
                  <p:nvSpPr>
                    <p:cNvPr id="24" name="Text Box 69"/>
                    <p:cNvSpPr txBox="1">
                      <a:spLocks noChangeArrowheads="1"/>
                    </p:cNvSpPr>
                    <p:nvPr/>
                  </p:nvSpPr>
                  <p:spPr bwMode="auto">
                    <a:xfrm>
                      <a:off x="2332" y="2605"/>
                      <a:ext cx="1252" cy="45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r>
                        <a:rPr lang="fr-FR" sz="1200" b="1" dirty="0" smtClean="0"/>
                        <a:t>BCPL</a:t>
                      </a:r>
                      <a:endParaRPr lang="fr-FR" dirty="0"/>
                    </a:p>
                  </p:txBody>
                </p:sp>
                <p:sp>
                  <p:nvSpPr>
                    <p:cNvPr id="25" name="Text Box 70"/>
                    <p:cNvSpPr txBox="1">
                      <a:spLocks noChangeArrowheads="1"/>
                    </p:cNvSpPr>
                    <p:nvPr/>
                  </p:nvSpPr>
                  <p:spPr bwMode="auto">
                    <a:xfrm>
                      <a:off x="5839" y="4288"/>
                      <a:ext cx="2158" cy="360"/>
                    </a:xfrm>
                    <a:prstGeom prst="rect">
                      <a:avLst/>
                    </a:prstGeom>
                    <a:solidFill>
                      <a:srgbClr val="FFFFFF"/>
                    </a:solidFill>
                    <a:ln w="9525">
                      <a:noFill/>
                      <a:miter lim="800000"/>
                      <a:headEnd/>
                      <a:tailEnd/>
                    </a:ln>
                  </p:spPr>
                  <p:txBody>
                    <a:bodyPr/>
                    <a:lstStyle/>
                    <a:p>
                      <a:r>
                        <a:rPr lang="fr-FR" sz="1000" b="1"/>
                        <a:t>Incubation 37°C/24h</a:t>
                      </a:r>
                      <a:endParaRPr lang="fr-FR"/>
                    </a:p>
                  </p:txBody>
                </p:sp>
                <p:grpSp>
                  <p:nvGrpSpPr>
                    <p:cNvPr id="26" name="Group 71"/>
                    <p:cNvGrpSpPr>
                      <a:grpSpLocks/>
                    </p:cNvGrpSpPr>
                    <p:nvPr/>
                  </p:nvGrpSpPr>
                  <p:grpSpPr bwMode="auto">
                    <a:xfrm>
                      <a:off x="3937" y="4837"/>
                      <a:ext cx="5775" cy="1190"/>
                      <a:chOff x="3062" y="5853"/>
                      <a:chExt cx="5775" cy="1190"/>
                    </a:xfrm>
                  </p:grpSpPr>
                  <p:sp>
                    <p:nvSpPr>
                      <p:cNvPr id="35" name="AutoShape 72"/>
                      <p:cNvSpPr>
                        <a:spLocks noChangeArrowheads="1"/>
                      </p:cNvSpPr>
                      <p:nvPr/>
                    </p:nvSpPr>
                    <p:spPr bwMode="auto">
                      <a:xfrm>
                        <a:off x="3062"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36" name="AutoShape 73"/>
                      <p:cNvSpPr>
                        <a:spLocks noChangeArrowheads="1"/>
                      </p:cNvSpPr>
                      <p:nvPr/>
                    </p:nvSpPr>
                    <p:spPr bwMode="auto">
                      <a:xfrm>
                        <a:off x="3407"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37" name="AutoShape 74"/>
                      <p:cNvSpPr>
                        <a:spLocks noChangeArrowheads="1"/>
                      </p:cNvSpPr>
                      <p:nvPr/>
                    </p:nvSpPr>
                    <p:spPr bwMode="auto">
                      <a:xfrm>
                        <a:off x="3722"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38" name="AutoShape 75"/>
                      <p:cNvSpPr>
                        <a:spLocks noChangeArrowheads="1"/>
                      </p:cNvSpPr>
                      <p:nvPr/>
                    </p:nvSpPr>
                    <p:spPr bwMode="auto">
                      <a:xfrm>
                        <a:off x="4437"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39" name="AutoShape 76"/>
                      <p:cNvSpPr>
                        <a:spLocks noChangeArrowheads="1"/>
                      </p:cNvSpPr>
                      <p:nvPr/>
                    </p:nvSpPr>
                    <p:spPr bwMode="auto">
                      <a:xfrm>
                        <a:off x="4747"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40" name="AutoShape 77"/>
                      <p:cNvSpPr>
                        <a:spLocks noChangeArrowheads="1"/>
                      </p:cNvSpPr>
                      <p:nvPr/>
                    </p:nvSpPr>
                    <p:spPr bwMode="auto">
                      <a:xfrm>
                        <a:off x="5072"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41" name="AutoShape 78"/>
                      <p:cNvSpPr>
                        <a:spLocks noChangeArrowheads="1"/>
                      </p:cNvSpPr>
                      <p:nvPr/>
                    </p:nvSpPr>
                    <p:spPr bwMode="auto">
                      <a:xfrm>
                        <a:off x="5752"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42" name="AutoShape 79"/>
                      <p:cNvSpPr>
                        <a:spLocks noChangeArrowheads="1"/>
                      </p:cNvSpPr>
                      <p:nvPr/>
                    </p:nvSpPr>
                    <p:spPr bwMode="auto">
                      <a:xfrm>
                        <a:off x="6057"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43" name="AutoShape 80"/>
                      <p:cNvSpPr>
                        <a:spLocks noChangeArrowheads="1"/>
                      </p:cNvSpPr>
                      <p:nvPr/>
                    </p:nvSpPr>
                    <p:spPr bwMode="auto">
                      <a:xfrm>
                        <a:off x="6387"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44" name="AutoShape 81"/>
                      <p:cNvSpPr>
                        <a:spLocks noChangeArrowheads="1"/>
                      </p:cNvSpPr>
                      <p:nvPr/>
                    </p:nvSpPr>
                    <p:spPr bwMode="auto">
                      <a:xfrm>
                        <a:off x="7897" y="5917"/>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45" name="AutoShape 82"/>
                      <p:cNvSpPr>
                        <a:spLocks noChangeArrowheads="1"/>
                      </p:cNvSpPr>
                      <p:nvPr/>
                    </p:nvSpPr>
                    <p:spPr bwMode="auto">
                      <a:xfrm>
                        <a:off x="8257" y="5917"/>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46" name="AutoShape 83"/>
                      <p:cNvSpPr>
                        <a:spLocks noChangeArrowheads="1"/>
                      </p:cNvSpPr>
                      <p:nvPr/>
                    </p:nvSpPr>
                    <p:spPr bwMode="auto">
                      <a:xfrm>
                        <a:off x="8617" y="5917"/>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grpSp>
                <p:sp>
                  <p:nvSpPr>
                    <p:cNvPr id="27" name="Text Box 84"/>
                    <p:cNvSpPr txBox="1">
                      <a:spLocks noChangeArrowheads="1"/>
                    </p:cNvSpPr>
                    <p:nvPr/>
                  </p:nvSpPr>
                  <p:spPr bwMode="auto">
                    <a:xfrm>
                      <a:off x="2105" y="7123"/>
                      <a:ext cx="1700" cy="360"/>
                    </a:xfrm>
                    <a:prstGeom prst="rect">
                      <a:avLst/>
                    </a:prstGeom>
                    <a:solidFill>
                      <a:srgbClr val="FFFFFF"/>
                    </a:solidFill>
                    <a:ln w="9525">
                      <a:noFill/>
                      <a:miter lim="800000"/>
                      <a:headEnd/>
                      <a:tailEnd/>
                    </a:ln>
                  </p:spPr>
                  <p:txBody>
                    <a:bodyPr/>
                    <a:lstStyle/>
                    <a:p>
                      <a:r>
                        <a:rPr lang="fr-FR" sz="1000" b="1" dirty="0"/>
                        <a:t>Test confirmatif</a:t>
                      </a:r>
                      <a:endParaRPr lang="fr-FR" dirty="0"/>
                    </a:p>
                  </p:txBody>
                </p:sp>
                <p:sp>
                  <p:nvSpPr>
                    <p:cNvPr id="28" name="Line 85"/>
                    <p:cNvSpPr>
                      <a:spLocks noChangeShapeType="1"/>
                    </p:cNvSpPr>
                    <p:nvPr/>
                  </p:nvSpPr>
                  <p:spPr bwMode="auto">
                    <a:xfrm>
                      <a:off x="6712" y="6367"/>
                      <a:ext cx="360" cy="360"/>
                    </a:xfrm>
                    <a:prstGeom prst="line">
                      <a:avLst/>
                    </a:prstGeom>
                    <a:noFill/>
                    <a:ln w="9525">
                      <a:solidFill>
                        <a:srgbClr val="000000"/>
                      </a:solidFill>
                      <a:round/>
                      <a:headEnd/>
                      <a:tailEnd type="triangle" w="med" len="med"/>
                    </a:ln>
                  </p:spPr>
                  <p:txBody>
                    <a:bodyPr/>
                    <a:lstStyle/>
                    <a:p>
                      <a:endParaRPr lang="fr-FR"/>
                    </a:p>
                  </p:txBody>
                </p:sp>
                <p:sp>
                  <p:nvSpPr>
                    <p:cNvPr id="29" name="Line 86"/>
                    <p:cNvSpPr>
                      <a:spLocks noChangeShapeType="1"/>
                    </p:cNvSpPr>
                    <p:nvPr/>
                  </p:nvSpPr>
                  <p:spPr bwMode="auto">
                    <a:xfrm>
                      <a:off x="5482" y="6382"/>
                      <a:ext cx="360" cy="360"/>
                    </a:xfrm>
                    <a:prstGeom prst="line">
                      <a:avLst/>
                    </a:prstGeom>
                    <a:noFill/>
                    <a:ln w="9525">
                      <a:solidFill>
                        <a:srgbClr val="000000"/>
                      </a:solidFill>
                      <a:round/>
                      <a:headEnd/>
                      <a:tailEnd type="triangle" w="med" len="med"/>
                    </a:ln>
                  </p:spPr>
                  <p:txBody>
                    <a:bodyPr/>
                    <a:lstStyle/>
                    <a:p>
                      <a:endParaRPr lang="fr-FR"/>
                    </a:p>
                  </p:txBody>
                </p:sp>
                <p:sp>
                  <p:nvSpPr>
                    <p:cNvPr id="30" name="Line 87"/>
                    <p:cNvSpPr>
                      <a:spLocks noChangeShapeType="1"/>
                    </p:cNvSpPr>
                    <p:nvPr/>
                  </p:nvSpPr>
                  <p:spPr bwMode="auto">
                    <a:xfrm>
                      <a:off x="4702" y="6457"/>
                      <a:ext cx="0" cy="180"/>
                    </a:xfrm>
                    <a:prstGeom prst="line">
                      <a:avLst/>
                    </a:prstGeom>
                    <a:noFill/>
                    <a:ln w="9525">
                      <a:solidFill>
                        <a:srgbClr val="000000"/>
                      </a:solidFill>
                      <a:round/>
                      <a:headEnd/>
                      <a:tailEnd type="triangle" w="med" len="med"/>
                    </a:ln>
                  </p:spPr>
                  <p:txBody>
                    <a:bodyPr/>
                    <a:lstStyle/>
                    <a:p>
                      <a:endParaRPr lang="fr-FR"/>
                    </a:p>
                  </p:txBody>
                </p:sp>
                <p:sp>
                  <p:nvSpPr>
                    <p:cNvPr id="31" name="Line 88"/>
                    <p:cNvSpPr>
                      <a:spLocks noChangeShapeType="1"/>
                    </p:cNvSpPr>
                    <p:nvPr/>
                  </p:nvSpPr>
                  <p:spPr bwMode="auto">
                    <a:xfrm>
                      <a:off x="4357" y="6412"/>
                      <a:ext cx="0" cy="180"/>
                    </a:xfrm>
                    <a:prstGeom prst="line">
                      <a:avLst/>
                    </a:prstGeom>
                    <a:noFill/>
                    <a:ln w="9525">
                      <a:solidFill>
                        <a:srgbClr val="000000"/>
                      </a:solidFill>
                      <a:round/>
                      <a:headEnd/>
                      <a:tailEnd type="triangle" w="med" len="med"/>
                    </a:ln>
                  </p:spPr>
                  <p:txBody>
                    <a:bodyPr/>
                    <a:lstStyle/>
                    <a:p>
                      <a:endParaRPr lang="fr-FR"/>
                    </a:p>
                  </p:txBody>
                </p:sp>
                <p:sp>
                  <p:nvSpPr>
                    <p:cNvPr id="32" name="Line 89"/>
                    <p:cNvSpPr>
                      <a:spLocks noChangeShapeType="1"/>
                    </p:cNvSpPr>
                    <p:nvPr/>
                  </p:nvSpPr>
                  <p:spPr bwMode="auto">
                    <a:xfrm>
                      <a:off x="4042" y="6412"/>
                      <a:ext cx="0" cy="180"/>
                    </a:xfrm>
                    <a:prstGeom prst="line">
                      <a:avLst/>
                    </a:prstGeom>
                    <a:noFill/>
                    <a:ln w="9525">
                      <a:solidFill>
                        <a:srgbClr val="000000"/>
                      </a:solidFill>
                      <a:round/>
                      <a:headEnd/>
                      <a:tailEnd type="triangle" w="med" len="med"/>
                    </a:ln>
                  </p:spPr>
                  <p:txBody>
                    <a:bodyPr/>
                    <a:lstStyle/>
                    <a:p>
                      <a:endParaRPr lang="fr-FR"/>
                    </a:p>
                  </p:txBody>
                </p:sp>
                <p:sp>
                  <p:nvSpPr>
                    <p:cNvPr id="33" name="Text Box 90"/>
                    <p:cNvSpPr txBox="1">
                      <a:spLocks noChangeArrowheads="1"/>
                    </p:cNvSpPr>
                    <p:nvPr/>
                  </p:nvSpPr>
                  <p:spPr bwMode="auto">
                    <a:xfrm>
                      <a:off x="3691" y="8152"/>
                      <a:ext cx="2158" cy="360"/>
                    </a:xfrm>
                    <a:prstGeom prst="rect">
                      <a:avLst/>
                    </a:prstGeom>
                    <a:solidFill>
                      <a:srgbClr val="FFFFFF"/>
                    </a:solidFill>
                    <a:ln w="9525">
                      <a:noFill/>
                      <a:miter lim="800000"/>
                      <a:headEnd/>
                      <a:tailEnd/>
                    </a:ln>
                  </p:spPr>
                  <p:txBody>
                    <a:bodyPr/>
                    <a:lstStyle/>
                    <a:p>
                      <a:r>
                        <a:rPr lang="fr-FR" sz="1000" b="1" dirty="0"/>
                        <a:t>Incubation 37°C/24h</a:t>
                      </a:r>
                      <a:endParaRPr lang="fr-FR" dirty="0"/>
                    </a:p>
                  </p:txBody>
                </p:sp>
                <p:sp>
                  <p:nvSpPr>
                    <p:cNvPr id="34" name="Text Box 91"/>
                    <p:cNvSpPr txBox="1">
                      <a:spLocks noChangeArrowheads="1"/>
                    </p:cNvSpPr>
                    <p:nvPr/>
                  </p:nvSpPr>
                  <p:spPr bwMode="auto">
                    <a:xfrm>
                      <a:off x="2677" y="5197"/>
                      <a:ext cx="1080" cy="360"/>
                    </a:xfrm>
                    <a:prstGeom prst="rect">
                      <a:avLst/>
                    </a:prstGeom>
                    <a:solidFill>
                      <a:srgbClr val="FFFFFF"/>
                    </a:solidFill>
                    <a:ln w="9525">
                      <a:noFill/>
                      <a:miter lim="800000"/>
                      <a:headEnd/>
                      <a:tailEnd/>
                    </a:ln>
                  </p:spPr>
                  <p:txBody>
                    <a:bodyPr/>
                    <a:lstStyle/>
                    <a:p>
                      <a:r>
                        <a:rPr lang="fr-FR" sz="1000" b="1"/>
                        <a:t>Lecture</a:t>
                      </a:r>
                      <a:endParaRPr lang="fr-FR"/>
                    </a:p>
                  </p:txBody>
                </p:sp>
              </p:grpSp>
              <p:sp>
                <p:nvSpPr>
                  <p:cNvPr id="18" name="Line 92"/>
                  <p:cNvSpPr>
                    <a:spLocks noChangeShapeType="1"/>
                  </p:cNvSpPr>
                  <p:nvPr/>
                </p:nvSpPr>
                <p:spPr bwMode="auto">
                  <a:xfrm flipV="1">
                    <a:off x="5699" y="8362"/>
                    <a:ext cx="719" cy="0"/>
                  </a:xfrm>
                  <a:prstGeom prst="line">
                    <a:avLst/>
                  </a:prstGeom>
                  <a:noFill/>
                  <a:ln w="9525">
                    <a:solidFill>
                      <a:srgbClr val="000000"/>
                    </a:solidFill>
                    <a:round/>
                    <a:headEnd/>
                    <a:tailEnd type="triangle" w="med" len="med"/>
                  </a:ln>
                </p:spPr>
                <p:txBody>
                  <a:bodyPr/>
                  <a:lstStyle/>
                  <a:p>
                    <a:endParaRPr lang="fr-FR"/>
                  </a:p>
                </p:txBody>
              </p:sp>
              <p:sp>
                <p:nvSpPr>
                  <p:cNvPr id="19" name="Text Box 93"/>
                  <p:cNvSpPr txBox="1">
                    <a:spLocks noChangeArrowheads="1"/>
                  </p:cNvSpPr>
                  <p:nvPr/>
                </p:nvSpPr>
                <p:spPr bwMode="auto">
                  <a:xfrm>
                    <a:off x="6763" y="8257"/>
                    <a:ext cx="3417" cy="360"/>
                  </a:xfrm>
                  <a:prstGeom prst="rect">
                    <a:avLst/>
                  </a:prstGeom>
                  <a:solidFill>
                    <a:srgbClr val="FFFFFF"/>
                  </a:solidFill>
                  <a:ln w="9525">
                    <a:noFill/>
                    <a:miter lim="800000"/>
                    <a:headEnd/>
                    <a:tailEnd/>
                  </a:ln>
                </p:spPr>
                <p:txBody>
                  <a:bodyPr/>
                  <a:lstStyle/>
                  <a:p>
                    <a:r>
                      <a:rPr lang="fr-FR" sz="1000" b="1"/>
                      <a:t>Lecture : trouble + gaz (tube +)</a:t>
                    </a:r>
                    <a:endParaRPr lang="fr-FR"/>
                  </a:p>
                </p:txBody>
              </p:sp>
            </p:grpSp>
            <p:sp>
              <p:nvSpPr>
                <p:cNvPr id="10" name="Text Box 94"/>
                <p:cNvSpPr txBox="1">
                  <a:spLocks noChangeArrowheads="1"/>
                </p:cNvSpPr>
                <p:nvPr/>
              </p:nvSpPr>
              <p:spPr bwMode="auto">
                <a:xfrm>
                  <a:off x="2245" y="754"/>
                  <a:ext cx="272" cy="144"/>
                </a:xfrm>
                <a:prstGeom prst="rect">
                  <a:avLst/>
                </a:prstGeom>
                <a:noFill/>
                <a:ln w="9525">
                  <a:noFill/>
                  <a:miter lim="800000"/>
                  <a:headEnd/>
                  <a:tailEnd/>
                </a:ln>
              </p:spPr>
              <p:txBody>
                <a:bodyPr>
                  <a:spAutoFit/>
                </a:bodyPr>
                <a:lstStyle/>
                <a:p>
                  <a:pPr>
                    <a:spcBef>
                      <a:spcPct val="50000"/>
                    </a:spcBef>
                  </a:pPr>
                  <a:r>
                    <a:rPr lang="fr-FR" sz="900" b="1"/>
                    <a:t>1ml</a:t>
                  </a:r>
                </a:p>
              </p:txBody>
            </p:sp>
            <p:sp>
              <p:nvSpPr>
                <p:cNvPr id="11" name="Text Box 95"/>
                <p:cNvSpPr txBox="1">
                  <a:spLocks noChangeArrowheads="1"/>
                </p:cNvSpPr>
                <p:nvPr/>
              </p:nvSpPr>
              <p:spPr bwMode="auto">
                <a:xfrm>
                  <a:off x="3560" y="799"/>
                  <a:ext cx="272" cy="144"/>
                </a:xfrm>
                <a:prstGeom prst="rect">
                  <a:avLst/>
                </a:prstGeom>
                <a:noFill/>
                <a:ln w="9525">
                  <a:noFill/>
                  <a:miter lim="800000"/>
                  <a:headEnd/>
                  <a:tailEnd/>
                </a:ln>
              </p:spPr>
              <p:txBody>
                <a:bodyPr>
                  <a:spAutoFit/>
                </a:bodyPr>
                <a:lstStyle/>
                <a:p>
                  <a:pPr>
                    <a:spcBef>
                      <a:spcPct val="50000"/>
                    </a:spcBef>
                  </a:pPr>
                  <a:r>
                    <a:rPr lang="fr-FR" sz="900" b="1"/>
                    <a:t>1ml</a:t>
                  </a:r>
                </a:p>
              </p:txBody>
            </p:sp>
            <p:sp>
              <p:nvSpPr>
                <p:cNvPr id="12" name="Text Box 96"/>
                <p:cNvSpPr txBox="1">
                  <a:spLocks noChangeArrowheads="1"/>
                </p:cNvSpPr>
                <p:nvPr/>
              </p:nvSpPr>
              <p:spPr bwMode="auto">
                <a:xfrm>
                  <a:off x="1837" y="1117"/>
                  <a:ext cx="272" cy="144"/>
                </a:xfrm>
                <a:prstGeom prst="rect">
                  <a:avLst/>
                </a:prstGeom>
                <a:noFill/>
                <a:ln w="9525">
                  <a:noFill/>
                  <a:miter lim="800000"/>
                  <a:headEnd/>
                  <a:tailEnd/>
                </a:ln>
              </p:spPr>
              <p:txBody>
                <a:bodyPr>
                  <a:spAutoFit/>
                </a:bodyPr>
                <a:lstStyle/>
                <a:p>
                  <a:pPr>
                    <a:spcBef>
                      <a:spcPct val="50000"/>
                    </a:spcBef>
                  </a:pPr>
                  <a:r>
                    <a:rPr lang="fr-FR" sz="900" b="1"/>
                    <a:t>1ml</a:t>
                  </a:r>
                </a:p>
              </p:txBody>
            </p:sp>
            <p:sp>
              <p:nvSpPr>
                <p:cNvPr id="13" name="Text Box 97"/>
                <p:cNvSpPr txBox="1">
                  <a:spLocks noChangeArrowheads="1"/>
                </p:cNvSpPr>
                <p:nvPr/>
              </p:nvSpPr>
              <p:spPr bwMode="auto">
                <a:xfrm>
                  <a:off x="3107" y="1117"/>
                  <a:ext cx="272" cy="144"/>
                </a:xfrm>
                <a:prstGeom prst="rect">
                  <a:avLst/>
                </a:prstGeom>
                <a:noFill/>
                <a:ln w="9525">
                  <a:noFill/>
                  <a:miter lim="800000"/>
                  <a:headEnd/>
                  <a:tailEnd/>
                </a:ln>
              </p:spPr>
              <p:txBody>
                <a:bodyPr>
                  <a:spAutoFit/>
                </a:bodyPr>
                <a:lstStyle/>
                <a:p>
                  <a:pPr>
                    <a:spcBef>
                      <a:spcPct val="50000"/>
                    </a:spcBef>
                  </a:pPr>
                  <a:r>
                    <a:rPr lang="fr-FR" sz="900" b="1"/>
                    <a:t>1ml</a:t>
                  </a:r>
                </a:p>
              </p:txBody>
            </p:sp>
            <p:sp>
              <p:nvSpPr>
                <p:cNvPr id="14" name="Text Box 98"/>
                <p:cNvSpPr txBox="1">
                  <a:spLocks noChangeArrowheads="1"/>
                </p:cNvSpPr>
                <p:nvPr/>
              </p:nvSpPr>
              <p:spPr bwMode="auto">
                <a:xfrm>
                  <a:off x="4105" y="1117"/>
                  <a:ext cx="272" cy="144"/>
                </a:xfrm>
                <a:prstGeom prst="rect">
                  <a:avLst/>
                </a:prstGeom>
                <a:noFill/>
                <a:ln w="9525">
                  <a:noFill/>
                  <a:miter lim="800000"/>
                  <a:headEnd/>
                  <a:tailEnd/>
                </a:ln>
              </p:spPr>
              <p:txBody>
                <a:bodyPr>
                  <a:spAutoFit/>
                </a:bodyPr>
                <a:lstStyle/>
                <a:p>
                  <a:pPr>
                    <a:spcBef>
                      <a:spcPct val="50000"/>
                    </a:spcBef>
                  </a:pPr>
                  <a:r>
                    <a:rPr lang="fr-FR" sz="900" b="1"/>
                    <a:t>1ml</a:t>
                  </a:r>
                </a:p>
              </p:txBody>
            </p:sp>
            <p:sp>
              <p:nvSpPr>
                <p:cNvPr id="15" name="Text Box 99"/>
                <p:cNvSpPr txBox="1">
                  <a:spLocks noChangeArrowheads="1"/>
                </p:cNvSpPr>
                <p:nvPr/>
              </p:nvSpPr>
              <p:spPr bwMode="auto">
                <a:xfrm>
                  <a:off x="2018" y="1842"/>
                  <a:ext cx="272" cy="144"/>
                </a:xfrm>
                <a:prstGeom prst="rect">
                  <a:avLst/>
                </a:prstGeom>
                <a:noFill/>
                <a:ln w="9525">
                  <a:noFill/>
                  <a:miter lim="800000"/>
                  <a:headEnd/>
                  <a:tailEnd/>
                </a:ln>
              </p:spPr>
              <p:txBody>
                <a:bodyPr>
                  <a:spAutoFit/>
                </a:bodyPr>
                <a:lstStyle/>
                <a:p>
                  <a:pPr>
                    <a:spcBef>
                      <a:spcPct val="50000"/>
                    </a:spcBef>
                  </a:pPr>
                  <a:r>
                    <a:rPr lang="fr-FR" sz="900" b="1"/>
                    <a:t>D/C</a:t>
                  </a:r>
                </a:p>
              </p:txBody>
            </p:sp>
            <p:sp>
              <p:nvSpPr>
                <p:cNvPr id="16" name="Text Box 100"/>
                <p:cNvSpPr txBox="1">
                  <a:spLocks noChangeArrowheads="1"/>
                </p:cNvSpPr>
                <p:nvPr/>
              </p:nvSpPr>
              <p:spPr bwMode="auto">
                <a:xfrm>
                  <a:off x="2426" y="1842"/>
                  <a:ext cx="272" cy="144"/>
                </a:xfrm>
                <a:prstGeom prst="rect">
                  <a:avLst/>
                </a:prstGeom>
                <a:noFill/>
                <a:ln w="9525">
                  <a:noFill/>
                  <a:miter lim="800000"/>
                  <a:headEnd/>
                  <a:tailEnd/>
                </a:ln>
              </p:spPr>
              <p:txBody>
                <a:bodyPr>
                  <a:spAutoFit/>
                </a:bodyPr>
                <a:lstStyle/>
                <a:p>
                  <a:pPr>
                    <a:spcBef>
                      <a:spcPct val="50000"/>
                    </a:spcBef>
                  </a:pPr>
                  <a:r>
                    <a:rPr lang="fr-FR" sz="900" b="1"/>
                    <a:t>S/C</a:t>
                  </a:r>
                </a:p>
              </p:txBody>
            </p:sp>
          </p:grpSp>
          <p:grpSp>
            <p:nvGrpSpPr>
              <p:cNvPr id="6" name="Group 104"/>
              <p:cNvGrpSpPr>
                <a:grpSpLocks/>
              </p:cNvGrpSpPr>
              <p:nvPr/>
            </p:nvGrpSpPr>
            <p:grpSpPr bwMode="auto">
              <a:xfrm>
                <a:off x="1792" y="2369"/>
                <a:ext cx="2449" cy="562"/>
                <a:chOff x="1792" y="2659"/>
                <a:chExt cx="2449" cy="562"/>
              </a:xfrm>
            </p:grpSpPr>
            <p:sp>
              <p:nvSpPr>
                <p:cNvPr id="7" name="Text Box 102"/>
                <p:cNvSpPr txBox="1">
                  <a:spLocks noChangeArrowheads="1"/>
                </p:cNvSpPr>
                <p:nvPr/>
              </p:nvSpPr>
              <p:spPr bwMode="auto">
                <a:xfrm>
                  <a:off x="3243" y="3067"/>
                  <a:ext cx="408" cy="154"/>
                </a:xfrm>
                <a:prstGeom prst="rect">
                  <a:avLst/>
                </a:prstGeom>
                <a:noFill/>
                <a:ln w="9525">
                  <a:noFill/>
                  <a:miter lim="800000"/>
                  <a:headEnd/>
                  <a:tailEnd/>
                </a:ln>
              </p:spPr>
              <p:txBody>
                <a:bodyPr>
                  <a:spAutoFit/>
                </a:bodyPr>
                <a:lstStyle/>
                <a:p>
                  <a:pPr>
                    <a:spcBef>
                      <a:spcPct val="50000"/>
                    </a:spcBef>
                  </a:pPr>
                  <a:r>
                    <a:rPr lang="fr-FR" sz="1000" b="1"/>
                    <a:t>BLBVB</a:t>
                  </a:r>
                </a:p>
              </p:txBody>
            </p:sp>
            <p:sp>
              <p:nvSpPr>
                <p:cNvPr id="8" name="Text Box 103"/>
                <p:cNvSpPr txBox="1">
                  <a:spLocks noChangeArrowheads="1"/>
                </p:cNvSpPr>
                <p:nvPr/>
              </p:nvSpPr>
              <p:spPr bwMode="auto">
                <a:xfrm>
                  <a:off x="1792" y="2659"/>
                  <a:ext cx="2449" cy="233"/>
                </a:xfrm>
                <a:prstGeom prst="rect">
                  <a:avLst/>
                </a:prstGeom>
                <a:noFill/>
                <a:ln w="9525">
                  <a:noFill/>
                  <a:miter lim="800000"/>
                  <a:headEnd/>
                  <a:tailEnd/>
                </a:ln>
              </p:spPr>
              <p:txBody>
                <a:bodyPr wrap="square">
                  <a:spAutoFit/>
                </a:bodyPr>
                <a:lstStyle/>
                <a:p>
                  <a:pPr>
                    <a:spcBef>
                      <a:spcPct val="50000"/>
                    </a:spcBef>
                  </a:pPr>
                  <a:r>
                    <a:rPr lang="fr-FR" sz="1000" dirty="0" smtClean="0"/>
                    <a:t> +     +     </a:t>
                  </a:r>
                  <a:r>
                    <a:rPr lang="fr-FR" sz="1000" dirty="0"/>
                    <a:t>+          </a:t>
                  </a:r>
                  <a:r>
                    <a:rPr lang="fr-FR" sz="1000" dirty="0" smtClean="0"/>
                    <a:t>    +    </a:t>
                  </a:r>
                  <a:r>
                    <a:rPr lang="fr-FR" sz="1000" dirty="0"/>
                    <a:t>-   </a:t>
                  </a:r>
                  <a:r>
                    <a:rPr lang="fr-FR" sz="1000" dirty="0" smtClean="0"/>
                    <a:t>    </a:t>
                  </a:r>
                  <a:r>
                    <a:rPr lang="fr-FR" sz="1000" dirty="0"/>
                    <a:t>-         </a:t>
                  </a:r>
                  <a:r>
                    <a:rPr lang="fr-FR" sz="1000" dirty="0" smtClean="0"/>
                    <a:t>    </a:t>
                  </a:r>
                  <a:r>
                    <a:rPr lang="fr-FR" sz="1000" dirty="0"/>
                    <a:t>+     </a:t>
                  </a:r>
                  <a:r>
                    <a:rPr lang="fr-FR" sz="1000" dirty="0" smtClean="0"/>
                    <a:t>-    </a:t>
                  </a:r>
                  <a:r>
                    <a:rPr lang="fr-FR" sz="1000" dirty="0"/>
                    <a:t>-            </a:t>
                  </a:r>
                  <a:r>
                    <a:rPr lang="fr-FR" sz="1000" dirty="0" smtClean="0"/>
                    <a:t>                      </a:t>
                  </a:r>
                  <a:r>
                    <a:rPr lang="fr-FR" sz="1000" dirty="0"/>
                    <a:t>-      -      -</a:t>
                  </a:r>
                  <a:r>
                    <a:rPr lang="fr-FR" dirty="0"/>
                    <a:t>    </a:t>
                  </a:r>
                </a:p>
              </p:txBody>
            </p:sp>
          </p:grpSp>
        </p:grpSp>
      </p:grpSp>
      <p:sp>
        <p:nvSpPr>
          <p:cNvPr id="3" name="Rectangle 2"/>
          <p:cNvSpPr/>
          <p:nvPr/>
        </p:nvSpPr>
        <p:spPr>
          <a:xfrm>
            <a:off x="0" y="1176008"/>
            <a:ext cx="9144000" cy="40011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buFontTx/>
              <a:buChar char="•"/>
            </a:pPr>
            <a:r>
              <a:rPr lang="fr-FR" sz="2000" b="1" dirty="0" smtClean="0">
                <a:solidFill>
                  <a:srgbClr val="FF0000"/>
                </a:solidFill>
                <a:latin typeface="Times New Roman" pitchFamily="18" charset="0"/>
                <a:cs typeface="Times New Roman" pitchFamily="18" charset="0"/>
              </a:rPr>
              <a:t>BCPL</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(Bouillon Lactosé au Pourpre de </a:t>
            </a:r>
            <a:r>
              <a:rPr lang="fr-FR" sz="2000" dirty="0" err="1" smtClean="0">
                <a:latin typeface="Times New Roman" pitchFamily="18" charset="0"/>
                <a:cs typeface="Times New Roman" pitchFamily="18" charset="0"/>
              </a:rPr>
              <a:t>Bromocrésol</a:t>
            </a:r>
            <a:r>
              <a:rPr lang="fr-FR" sz="2000" dirty="0" smtClean="0">
                <a:latin typeface="Times New Roman" pitchFamily="18" charset="0"/>
                <a:cs typeface="Times New Roman" pitchFamily="18" charset="0"/>
              </a:rPr>
              <a:t>) :</a:t>
            </a:r>
          </a:p>
        </p:txBody>
      </p:sp>
      <p:sp>
        <p:nvSpPr>
          <p:cNvPr id="97" name="Rectangle 96"/>
          <p:cNvSpPr/>
          <p:nvPr/>
        </p:nvSpPr>
        <p:spPr>
          <a:xfrm>
            <a:off x="0" y="1587812"/>
            <a:ext cx="3707904" cy="1938992"/>
          </a:xfrm>
          <a:prstGeom prst="wedgeRectCallout">
            <a:avLst>
              <a:gd name="adj1" fmla="val 57746"/>
              <a:gd name="adj2" fmla="val 20344"/>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lvl="2">
              <a:buFont typeface="Wingdings" pitchFamily="2" charset="2"/>
              <a:buChar char="v"/>
            </a:pPr>
            <a:r>
              <a:rPr lang="fr-FR" sz="2000" dirty="0" smtClean="0">
                <a:latin typeface="Times New Roman" pitchFamily="18" charset="0"/>
                <a:cs typeface="Times New Roman" pitchFamily="18" charset="0"/>
              </a:rPr>
              <a:t> Lactose: substrat carboné</a:t>
            </a:r>
          </a:p>
          <a:p>
            <a:pPr marL="0" lvl="2">
              <a:buFont typeface="Wingdings" pitchFamily="2" charset="2"/>
              <a:buChar char="v"/>
            </a:pPr>
            <a:r>
              <a:rPr lang="fr-FR" sz="2000" dirty="0" smtClean="0">
                <a:latin typeface="Times New Roman" pitchFamily="18" charset="0"/>
                <a:cs typeface="Times New Roman" pitchFamily="18" charset="0"/>
              </a:rPr>
              <a:t> Source d’azote : peptone de l’extrais de viande</a:t>
            </a:r>
          </a:p>
          <a:p>
            <a:pPr marL="0" lvl="2">
              <a:buFont typeface="Wingdings" pitchFamily="2" charset="2"/>
              <a:buChar char="v"/>
            </a:pPr>
            <a:r>
              <a:rPr lang="fr-FR" sz="2000" dirty="0" smtClean="0">
                <a:latin typeface="Times New Roman" pitchFamily="18" charset="0"/>
                <a:cs typeface="Times New Roman" pitchFamily="18" charset="0"/>
              </a:rPr>
              <a:t> Indicateur de pH: Pourpre de </a:t>
            </a:r>
            <a:r>
              <a:rPr lang="fr-FR" sz="2000" dirty="0" err="1" smtClean="0">
                <a:latin typeface="Times New Roman" pitchFamily="18" charset="0"/>
                <a:cs typeface="Times New Roman" pitchFamily="18" charset="0"/>
              </a:rPr>
              <a:t>Bromocrésol</a:t>
            </a:r>
            <a:endParaRPr lang="fr-FR" sz="2000" dirty="0" smtClean="0">
              <a:latin typeface="Times New Roman" pitchFamily="18" charset="0"/>
              <a:cs typeface="Times New Roman" pitchFamily="18" charset="0"/>
            </a:endParaRPr>
          </a:p>
          <a:p>
            <a:pPr marL="0" lvl="2">
              <a:buFont typeface="Wingdings" pitchFamily="2" charset="2"/>
              <a:buChar char="v"/>
            </a:pPr>
            <a:r>
              <a:rPr lang="fr-FR" sz="2000" dirty="0" smtClean="0">
                <a:latin typeface="Times New Roman" pitchFamily="18" charset="0"/>
                <a:cs typeface="Times New Roman" pitchFamily="18" charset="0"/>
              </a:rPr>
              <a:t> Aucun  d’agent sélectif.</a:t>
            </a:r>
          </a:p>
        </p:txBody>
      </p:sp>
      <p:sp>
        <p:nvSpPr>
          <p:cNvPr id="98" name="Rectangle 97"/>
          <p:cNvSpPr/>
          <p:nvPr/>
        </p:nvSpPr>
        <p:spPr>
          <a:xfrm>
            <a:off x="0" y="3538498"/>
            <a:ext cx="3707904"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b="1" dirty="0" smtClean="0">
                <a:solidFill>
                  <a:srgbClr val="FF0000"/>
                </a:solidFill>
                <a:latin typeface="Times New Roman" pitchFamily="18" charset="0"/>
                <a:cs typeface="Times New Roman" pitchFamily="18" charset="0"/>
              </a:rPr>
              <a:t>Lecture après confirmation </a:t>
            </a:r>
          </a:p>
        </p:txBody>
      </p:sp>
      <p:sp>
        <p:nvSpPr>
          <p:cNvPr id="99" name="Rectangle 98"/>
          <p:cNvSpPr/>
          <p:nvPr/>
        </p:nvSpPr>
        <p:spPr>
          <a:xfrm>
            <a:off x="0" y="5285437"/>
            <a:ext cx="3707904" cy="1631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dirty="0" smtClean="0">
                <a:solidFill>
                  <a:srgbClr val="FF0000"/>
                </a:solidFill>
                <a:latin typeface="Times New Roman" pitchFamily="18" charset="0"/>
                <a:cs typeface="Times New Roman" pitchFamily="18" charset="0"/>
              </a:rPr>
              <a:t>2</a:t>
            </a:r>
            <a:r>
              <a:rPr lang="fr-FR" sz="2000" baseline="30000" dirty="0" smtClean="0">
                <a:solidFill>
                  <a:srgbClr val="FF0000"/>
                </a:solidFill>
                <a:latin typeface="Times New Roman" pitchFamily="18" charset="0"/>
                <a:cs typeface="Times New Roman" pitchFamily="18" charset="0"/>
              </a:rPr>
              <a:t>éme</a:t>
            </a:r>
            <a:r>
              <a:rPr lang="fr-FR" sz="2000" dirty="0" smtClean="0">
                <a:solidFill>
                  <a:srgbClr val="FF0000"/>
                </a:solidFill>
                <a:latin typeface="Times New Roman" pitchFamily="18" charset="0"/>
                <a:cs typeface="Times New Roman" pitchFamily="18" charset="0"/>
              </a:rPr>
              <a:t> cas</a:t>
            </a:r>
            <a:r>
              <a:rPr lang="fr-FR" sz="2000" dirty="0" smtClean="0">
                <a:latin typeface="Times New Roman" pitchFamily="18" charset="0"/>
                <a:cs typeface="Times New Roman" pitchFamily="18" charset="0"/>
              </a:rPr>
              <a:t> : signe de positivité dans le milieu BLBVB ; pour chaque tube de BLBVB j’ai au </a:t>
            </a:r>
            <a:r>
              <a:rPr lang="fr-FR" sz="2000" dirty="0" smtClean="0">
                <a:solidFill>
                  <a:srgbClr val="00B0F0"/>
                </a:solidFill>
                <a:latin typeface="Times New Roman" pitchFamily="18" charset="0"/>
                <a:cs typeface="Times New Roman" pitchFamily="18" charset="0"/>
              </a:rPr>
              <a:t>moins un coliforme dans le tube initial BCPL.</a:t>
            </a:r>
            <a:endParaRPr lang="fr-FR" sz="2000" dirty="0">
              <a:solidFill>
                <a:srgbClr val="00B0F0"/>
              </a:solidFill>
              <a:latin typeface="Times New Roman" pitchFamily="18" charset="0"/>
              <a:cs typeface="Times New Roman" pitchFamily="18" charset="0"/>
            </a:endParaRPr>
          </a:p>
        </p:txBody>
      </p:sp>
      <p:sp>
        <p:nvSpPr>
          <p:cNvPr id="100" name="Rectangle 99"/>
          <p:cNvSpPr/>
          <p:nvPr/>
        </p:nvSpPr>
        <p:spPr>
          <a:xfrm>
            <a:off x="0" y="3950302"/>
            <a:ext cx="3707904"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dirty="0" smtClean="0">
                <a:solidFill>
                  <a:srgbClr val="FF0000"/>
                </a:solidFill>
                <a:latin typeface="Times New Roman" pitchFamily="18" charset="0"/>
                <a:cs typeface="Times New Roman" pitchFamily="18" charset="0"/>
              </a:rPr>
              <a:t>1</a:t>
            </a:r>
            <a:r>
              <a:rPr lang="fr-FR" sz="2000" baseline="30000" dirty="0" smtClean="0">
                <a:solidFill>
                  <a:srgbClr val="FF0000"/>
                </a:solidFill>
                <a:latin typeface="Times New Roman" pitchFamily="18" charset="0"/>
                <a:cs typeface="Times New Roman" pitchFamily="18" charset="0"/>
              </a:rPr>
              <a:t>er</a:t>
            </a:r>
            <a:r>
              <a:rPr lang="fr-FR" sz="2000" dirty="0" smtClean="0">
                <a:solidFill>
                  <a:srgbClr val="FF0000"/>
                </a:solidFill>
                <a:latin typeface="Times New Roman" pitchFamily="18" charset="0"/>
                <a:cs typeface="Times New Roman" pitchFamily="18" charset="0"/>
              </a:rPr>
              <a:t> cas</a:t>
            </a:r>
            <a:r>
              <a:rPr lang="fr-FR" sz="2000" dirty="0" smtClean="0">
                <a:latin typeface="Times New Roman" pitchFamily="18" charset="0"/>
                <a:cs typeface="Times New Roman" pitchFamily="18" charset="0"/>
              </a:rPr>
              <a:t> : aucun tube BLBVB n’est positif ; les microorganismes sur BCPL ne sont pas des coliformes. </a:t>
            </a:r>
            <a:r>
              <a:rPr lang="fr-FR" sz="2000" dirty="0" smtClean="0">
                <a:solidFill>
                  <a:srgbClr val="00B0F0"/>
                </a:solidFill>
                <a:latin typeface="Times New Roman" pitchFamily="18" charset="0"/>
                <a:cs typeface="Times New Roman" pitchFamily="18" charset="0"/>
              </a:rPr>
              <a:t>Donc 0 coliforme/ml ou gr.</a:t>
            </a:r>
          </a:p>
        </p:txBody>
      </p:sp>
      <p:sp>
        <p:nvSpPr>
          <p:cNvPr id="101" name="Rectangle 100"/>
          <p:cNvSpPr/>
          <p:nvPr/>
        </p:nvSpPr>
        <p:spPr>
          <a:xfrm>
            <a:off x="0" y="404664"/>
            <a:ext cx="914400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dirty="0" smtClean="0">
                <a:latin typeface="Times New Roman" pitchFamily="18" charset="0"/>
                <a:cs typeface="Times New Roman" pitchFamily="18" charset="0"/>
              </a:rPr>
              <a:t>Dans ce cas on utilise le  </a:t>
            </a:r>
            <a:r>
              <a:rPr lang="fr-FR" sz="2000" b="1" dirty="0" smtClean="0">
                <a:solidFill>
                  <a:srgbClr val="FF0000"/>
                </a:solidFill>
                <a:latin typeface="Times New Roman" pitchFamily="18" charset="0"/>
                <a:cs typeface="Times New Roman" pitchFamily="18" charset="0"/>
              </a:rPr>
              <a:t>BCPL</a:t>
            </a:r>
            <a:r>
              <a:rPr lang="fr-FR" sz="2000" dirty="0" smtClean="0">
                <a:latin typeface="Times New Roman" pitchFamily="18" charset="0"/>
                <a:cs typeface="Times New Roman" pitchFamily="18" charset="0"/>
              </a:rPr>
              <a:t>, c’est  milieu non sélectif, c’est un test présomptif et doit être </a:t>
            </a:r>
            <a:r>
              <a:rPr lang="fr-FR" sz="2000" b="1" dirty="0" smtClean="0">
                <a:solidFill>
                  <a:srgbClr val="FF0000"/>
                </a:solidFill>
                <a:latin typeface="Times New Roman" pitchFamily="18" charset="0"/>
                <a:cs typeface="Times New Roman" pitchFamily="18" charset="0"/>
              </a:rPr>
              <a:t>confirmer sur BLBVB</a:t>
            </a:r>
            <a:r>
              <a:rPr lang="fr-FR" sz="2000" dirty="0" smtClean="0">
                <a:latin typeface="Times New Roman" pitchFamily="18" charset="0"/>
                <a:cs typeface="Times New Roman" pitchFamily="18" charset="0"/>
              </a:rPr>
              <a:t>.</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7" grpId="0" animBg="1"/>
      <p:bldP spid="98" grpId="0" animBg="1"/>
      <p:bldP spid="99" grpId="0" animBg="1"/>
      <p:bldP spid="100" grpId="0" animBg="1"/>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523220"/>
          </a:xfrm>
          <a:prstGeom prst="rect">
            <a:avLst/>
          </a:prstGeom>
        </p:spPr>
        <p:txBody>
          <a:bodyPr wrap="square">
            <a:spAutoFit/>
          </a:bodyPr>
          <a:lstStyle/>
          <a:p>
            <a:pPr lvl="0" eaLnBrk="0" fontAlgn="base" hangingPunct="0">
              <a:spcBef>
                <a:spcPct val="0"/>
              </a:spcBef>
              <a:spcAft>
                <a:spcPct val="0"/>
              </a:spcAft>
            </a:pPr>
            <a:r>
              <a:rPr lang="fr-FR" altLang="zh-CN" sz="2800" b="1" dirty="0" smtClean="0">
                <a:latin typeface="Times New Roman" pitchFamily="18" charset="0"/>
                <a:ea typeface="Times New Roman" pitchFamily="18" charset="0"/>
                <a:cs typeface="Times New Roman" pitchFamily="18" charset="0"/>
              </a:rPr>
              <a:t>Assurer l’asepsie:</a:t>
            </a:r>
          </a:p>
        </p:txBody>
      </p:sp>
      <p:sp>
        <p:nvSpPr>
          <p:cNvPr id="3" name="Rectangle 2"/>
          <p:cNvSpPr/>
          <p:nvPr/>
        </p:nvSpPr>
        <p:spPr>
          <a:xfrm>
            <a:off x="0" y="1098024"/>
            <a:ext cx="9144000" cy="1200329"/>
          </a:xfrm>
          <a:prstGeom prst="rect">
            <a:avLst/>
          </a:prstGeom>
        </p:spPr>
        <p:txBody>
          <a:bodyPr wrap="square">
            <a:spAutoFit/>
          </a:bodyPr>
          <a:lstStyle/>
          <a:p>
            <a:r>
              <a:rPr lang="fr-FR" sz="2400" dirty="0" smtClean="0">
                <a:latin typeface="Times New Roman" pitchFamily="18" charset="0"/>
                <a:cs typeface="Times New Roman" pitchFamily="18" charset="0"/>
              </a:rPr>
              <a:t>Les analyses microbiologiques doivent être fait dans une totale asepsie. </a:t>
            </a:r>
          </a:p>
          <a:p>
            <a:r>
              <a:rPr lang="fr-FR" sz="2400" dirty="0" smtClean="0">
                <a:latin typeface="Times New Roman" pitchFamily="18" charset="0"/>
                <a:cs typeface="Times New Roman" pitchFamily="18" charset="0"/>
              </a:rPr>
              <a:t>C’est pour s’assurer que les microorganismes comptabilisés ou identifiés par l’analyse proviennent à 100 % de l’échantillon</a:t>
            </a:r>
          </a:p>
        </p:txBody>
      </p:sp>
      <p:sp>
        <p:nvSpPr>
          <p:cNvPr id="4" name="Rectangle 3"/>
          <p:cNvSpPr/>
          <p:nvPr/>
        </p:nvSpPr>
        <p:spPr>
          <a:xfrm>
            <a:off x="0" y="3501008"/>
            <a:ext cx="9144000" cy="3416320"/>
          </a:xfrm>
          <a:prstGeom prst="rect">
            <a:avLst/>
          </a:prstGeom>
        </p:spPr>
        <p:txBody>
          <a:bodyPr wrap="square">
            <a:spAutoFit/>
          </a:bodyPr>
          <a:lstStyle/>
          <a:p>
            <a:r>
              <a:rPr lang="fr-FR" sz="2400" dirty="0" smtClean="0">
                <a:latin typeface="Times New Roman" pitchFamily="18" charset="0"/>
                <a:cs typeface="Times New Roman" pitchFamily="18" charset="0"/>
              </a:rPr>
              <a:t>Tous les contenants, matériels, supports doivent être désinfectés :</a:t>
            </a:r>
          </a:p>
          <a:p>
            <a:endParaRPr lang="fr-FR" sz="2400" dirty="0" smtClean="0">
              <a:latin typeface="Times New Roman" pitchFamily="18" charset="0"/>
              <a:cs typeface="Times New Roman" pitchFamily="18" charset="0"/>
            </a:endParaRPr>
          </a:p>
          <a:p>
            <a:pPr>
              <a:buFont typeface="Wingdings" pitchFamily="2" charset="2"/>
              <a:buChar char="Ø"/>
            </a:pPr>
            <a:r>
              <a:rPr lang="fr-FR" sz="2400" dirty="0" smtClean="0">
                <a:latin typeface="Times New Roman" pitchFamily="18" charset="0"/>
                <a:cs typeface="Times New Roman" pitchFamily="18" charset="0"/>
              </a:rPr>
              <a:t> les mains nettoyées avec un produit antiseptique</a:t>
            </a:r>
          </a:p>
          <a:p>
            <a:endParaRPr lang="fr-FR" sz="2400" dirty="0" smtClean="0">
              <a:latin typeface="Times New Roman" pitchFamily="18" charset="0"/>
              <a:cs typeface="Times New Roman" pitchFamily="18" charset="0"/>
            </a:endParaRPr>
          </a:p>
          <a:p>
            <a:pPr>
              <a:buFont typeface="Wingdings" pitchFamily="2" charset="2"/>
              <a:buChar char="Ø"/>
            </a:pPr>
            <a:r>
              <a:rPr lang="fr-FR" sz="2400" dirty="0" smtClean="0">
                <a:latin typeface="Times New Roman" pitchFamily="18" charset="0"/>
                <a:cs typeface="Times New Roman" pitchFamily="18" charset="0"/>
              </a:rPr>
              <a:t> la paillasse (table de laboratoire) désinfectée à l’alcool à 70°</a:t>
            </a:r>
          </a:p>
          <a:p>
            <a:pPr>
              <a:buFont typeface="Wingdings" pitchFamily="2" charset="2"/>
              <a:buChar char="Ø"/>
            </a:pPr>
            <a:endParaRPr lang="fr-FR" sz="2400" dirty="0" smtClean="0">
              <a:latin typeface="Times New Roman" pitchFamily="18" charset="0"/>
              <a:cs typeface="Times New Roman" pitchFamily="18" charset="0"/>
            </a:endParaRPr>
          </a:p>
          <a:p>
            <a:pPr>
              <a:buFont typeface="Wingdings" pitchFamily="2" charset="2"/>
              <a:buChar char="Ø"/>
            </a:pPr>
            <a:r>
              <a:rPr lang="fr-FR" sz="2400" dirty="0" smtClean="0">
                <a:latin typeface="Times New Roman" pitchFamily="18" charset="0"/>
                <a:cs typeface="Times New Roman" pitchFamily="18" charset="0"/>
              </a:rPr>
              <a:t> le matériel métallique passé à la flamme</a:t>
            </a:r>
          </a:p>
          <a:p>
            <a:pPr>
              <a:buFont typeface="Wingdings" pitchFamily="2" charset="2"/>
              <a:buChar char="Ø"/>
            </a:pPr>
            <a:endParaRPr lang="fr-FR" sz="2400" dirty="0" smtClean="0">
              <a:latin typeface="Times New Roman" pitchFamily="18" charset="0"/>
              <a:cs typeface="Times New Roman" pitchFamily="18" charset="0"/>
            </a:endParaRPr>
          </a:p>
          <a:p>
            <a:pPr>
              <a:buFont typeface="Wingdings" pitchFamily="2" charset="2"/>
              <a:buChar char="Ø"/>
            </a:pPr>
            <a:r>
              <a:rPr lang="fr-FR" sz="2400" dirty="0" smtClean="0">
                <a:latin typeface="Times New Roman" pitchFamily="18" charset="0"/>
                <a:cs typeface="Times New Roman" pitchFamily="18" charset="0"/>
              </a:rPr>
              <a:t> la verrerie </a:t>
            </a:r>
            <a:r>
              <a:rPr lang="fr-FR" sz="2400" dirty="0" err="1" smtClean="0">
                <a:latin typeface="Times New Roman" pitchFamily="18" charset="0"/>
                <a:cs typeface="Times New Roman" pitchFamily="18" charset="0"/>
              </a:rPr>
              <a:t>autoclavée</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
        <p:nvSpPr>
          <p:cNvPr id="5" name="Rectangle 4"/>
          <p:cNvSpPr/>
          <p:nvPr/>
        </p:nvSpPr>
        <p:spPr>
          <a:xfrm>
            <a:off x="0" y="2564904"/>
            <a:ext cx="9144000" cy="523220"/>
          </a:xfrm>
          <a:prstGeom prst="rect">
            <a:avLst/>
          </a:prstGeom>
        </p:spPr>
        <p:txBody>
          <a:bodyPr wrap="square">
            <a:spAutoFit/>
          </a:bodyPr>
          <a:lstStyle/>
          <a:p>
            <a:pPr lvl="0" eaLnBrk="0" fontAlgn="base" hangingPunct="0">
              <a:spcBef>
                <a:spcPct val="0"/>
              </a:spcBef>
              <a:spcAft>
                <a:spcPct val="0"/>
              </a:spcAft>
            </a:pPr>
            <a:r>
              <a:rPr lang="fr-FR" altLang="zh-CN" sz="2800" b="1" dirty="0" smtClean="0">
                <a:latin typeface="Times New Roman" pitchFamily="18" charset="0"/>
                <a:ea typeface="Times New Roman" pitchFamily="18" charset="0"/>
                <a:cs typeface="Times New Roman" pitchFamily="18" charset="0"/>
              </a:rPr>
              <a:t>Ainsi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40" y="116632"/>
            <a:ext cx="8316416"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Les coliformes thermo tolérant (CTT)</a:t>
            </a:r>
          </a:p>
        </p:txBody>
      </p:sp>
      <p:sp>
        <p:nvSpPr>
          <p:cNvPr id="4" name="Rectangle 3"/>
          <p:cNvSpPr/>
          <p:nvPr/>
        </p:nvSpPr>
        <p:spPr>
          <a:xfrm>
            <a:off x="360040" y="725795"/>
            <a:ext cx="8316416" cy="830997"/>
          </a:xfrm>
          <a:prstGeom prst="rect">
            <a:avLst/>
          </a:prstGeom>
        </p:spPr>
        <p:txBody>
          <a:bodyPr wrap="square">
            <a:spAutoFit/>
          </a:bodyPr>
          <a:lstStyle/>
          <a:p>
            <a:pPr algn="ctr"/>
            <a:r>
              <a:rPr lang="fr-FR" sz="2400" dirty="0" smtClean="0">
                <a:latin typeface="Times New Roman" pitchFamily="18" charset="0"/>
                <a:cs typeface="Times New Roman" pitchFamily="18" charset="0"/>
              </a:rPr>
              <a:t>Se fait, comme les coliforme totaux, sur milieux liquide ou solide mais cette fois-ci l’incubation se fait à 44°C </a:t>
            </a:r>
            <a:endParaRPr lang="fr-FR" sz="2400" dirty="0"/>
          </a:p>
        </p:txBody>
      </p:sp>
      <p:sp>
        <p:nvSpPr>
          <p:cNvPr id="5" name="Text Box 25"/>
          <p:cNvSpPr txBox="1">
            <a:spLocks noChangeArrowheads="1"/>
          </p:cNvSpPr>
          <p:nvPr/>
        </p:nvSpPr>
        <p:spPr bwMode="auto">
          <a:xfrm>
            <a:off x="2698800" y="1815207"/>
            <a:ext cx="3745408" cy="46166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fr-FR" sz="2400" b="1" dirty="0">
                <a:solidFill>
                  <a:schemeClr val="tx1"/>
                </a:solidFill>
                <a:latin typeface="Times New Roman" pitchFamily="18" charset="0"/>
                <a:cs typeface="Times New Roman" pitchFamily="18" charset="0"/>
              </a:rPr>
              <a:t>Dénombrement </a:t>
            </a:r>
            <a:r>
              <a:rPr lang="fr-FR" sz="2400" dirty="0">
                <a:solidFill>
                  <a:schemeClr val="tx1"/>
                </a:solidFill>
                <a:latin typeface="Times New Roman" pitchFamily="18" charset="0"/>
                <a:cs typeface="Times New Roman" pitchFamily="18" charset="0"/>
              </a:rPr>
              <a:t>d’</a:t>
            </a:r>
            <a:r>
              <a:rPr lang="fr-FR" sz="2400" i="1" dirty="0">
                <a:solidFill>
                  <a:schemeClr val="tx1"/>
                </a:solidFill>
                <a:latin typeface="Times New Roman" pitchFamily="18" charset="0"/>
                <a:cs typeface="Times New Roman" pitchFamily="18" charset="0"/>
              </a:rPr>
              <a:t>E.coli</a:t>
            </a:r>
            <a:r>
              <a:rPr lang="fr-FR" sz="2400" b="1" i="1" dirty="0">
                <a:solidFill>
                  <a:schemeClr val="tx1"/>
                </a:solidFill>
                <a:latin typeface="Times New Roman" pitchFamily="18" charset="0"/>
                <a:cs typeface="Times New Roman" pitchFamily="18" charset="0"/>
              </a:rPr>
              <a:t> </a:t>
            </a:r>
            <a:endParaRPr lang="fr-FR" sz="2400" b="1"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2051720" y="2241399"/>
            <a:ext cx="5092402" cy="44999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0" y="404664"/>
            <a:ext cx="5148064" cy="1938992"/>
          </a:xfrm>
          <a:prstGeom prst="rect">
            <a:avLst/>
          </a:prstGeom>
          <a:noFill/>
          <a:ln w="9525">
            <a:solidFill>
              <a:srgbClr val="FF0000"/>
            </a:solidFill>
            <a:miter lim="800000"/>
            <a:headEnd/>
            <a:tailEnd/>
          </a:ln>
        </p:spPr>
        <p:txBody>
          <a:bodyPr wrap="square">
            <a:spAutoFit/>
          </a:bodyPr>
          <a:lstStyle/>
          <a:p>
            <a:pPr algn="just"/>
            <a:r>
              <a:rPr lang="fr-FR" sz="2000" b="1" dirty="0" smtClean="0">
                <a:latin typeface="Times New Roman" pitchFamily="18" charset="0"/>
                <a:cs typeface="Times New Roman" pitchFamily="18" charset="0"/>
              </a:rPr>
              <a:t>Se fait en surface </a:t>
            </a:r>
            <a:r>
              <a:rPr lang="fr-FR" sz="2000" dirty="0" smtClean="0">
                <a:latin typeface="Times New Roman" pitchFamily="18" charset="0"/>
                <a:cs typeface="Times New Roman" pitchFamily="18" charset="0"/>
              </a:rPr>
              <a:t>(par étalement) sur le</a:t>
            </a:r>
            <a:r>
              <a:rPr lang="fr-FR" sz="2000" b="1" dirty="0" smtClean="0">
                <a:latin typeface="Times New Roman" pitchFamily="18" charset="0"/>
                <a:cs typeface="Times New Roman" pitchFamily="18" charset="0"/>
              </a:rPr>
              <a:t> Milieu </a:t>
            </a:r>
            <a:r>
              <a:rPr lang="fr-FR" sz="2000" b="1" dirty="0">
                <a:latin typeface="Times New Roman" pitchFamily="18" charset="0"/>
                <a:cs typeface="Times New Roman" pitchFamily="18" charset="0"/>
              </a:rPr>
              <a:t>EMB (Eosine au Bleu de méthylène</a:t>
            </a:r>
            <a:r>
              <a:rPr lang="fr-FR" sz="2000" b="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 à </a:t>
            </a:r>
            <a:r>
              <a:rPr lang="fr-FR" sz="2000" dirty="0">
                <a:latin typeface="Times New Roman" pitchFamily="18" charset="0"/>
                <a:cs typeface="Times New Roman" pitchFamily="18" charset="0"/>
              </a:rPr>
              <a:t>partir des  tubes BLBVB ou </a:t>
            </a:r>
            <a:r>
              <a:rPr lang="fr-FR" sz="2000" dirty="0" smtClean="0">
                <a:latin typeface="Times New Roman" pitchFamily="18" charset="0"/>
                <a:cs typeface="Times New Roman" pitchFamily="18" charset="0"/>
              </a:rPr>
              <a:t>BCPL ayant un résultat positif et l’ incubation se fait à 37 ou à 44°C pour les coliformes totaux et fécaux respectivement. </a:t>
            </a:r>
            <a:endParaRPr lang="fr-FR" sz="2000" dirty="0">
              <a:latin typeface="Times New Roman" pitchFamily="18" charset="0"/>
              <a:cs typeface="Times New Roman" pitchFamily="18" charset="0"/>
            </a:endParaRPr>
          </a:p>
        </p:txBody>
      </p:sp>
      <p:grpSp>
        <p:nvGrpSpPr>
          <p:cNvPr id="223" name="Groupe 222"/>
          <p:cNvGrpSpPr/>
          <p:nvPr/>
        </p:nvGrpSpPr>
        <p:grpSpPr>
          <a:xfrm>
            <a:off x="5220072" y="44624"/>
            <a:ext cx="5112643" cy="5760640"/>
            <a:chOff x="5220072" y="44624"/>
            <a:chExt cx="5112643" cy="5760640"/>
          </a:xfrm>
        </p:grpSpPr>
        <p:grpSp>
          <p:nvGrpSpPr>
            <p:cNvPr id="91" name="Groupe 90"/>
            <p:cNvGrpSpPr/>
            <p:nvPr/>
          </p:nvGrpSpPr>
          <p:grpSpPr>
            <a:xfrm>
              <a:off x="5220072" y="44624"/>
              <a:ext cx="5112643" cy="5760640"/>
              <a:chOff x="3203848" y="1628800"/>
              <a:chExt cx="5112643" cy="5760640"/>
            </a:xfrm>
          </p:grpSpPr>
          <p:sp>
            <p:nvSpPr>
              <p:cNvPr id="92" name="Rectangle 91"/>
              <p:cNvSpPr/>
              <p:nvPr/>
            </p:nvSpPr>
            <p:spPr>
              <a:xfrm>
                <a:off x="3203848" y="1628800"/>
                <a:ext cx="3816424" cy="5760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grpSp>
            <p:nvGrpSpPr>
              <p:cNvPr id="93" name="Group 105"/>
              <p:cNvGrpSpPr>
                <a:grpSpLocks/>
              </p:cNvGrpSpPr>
              <p:nvPr/>
            </p:nvGrpSpPr>
            <p:grpSpPr bwMode="auto">
              <a:xfrm>
                <a:off x="3347616" y="1798338"/>
                <a:ext cx="4968875" cy="5314950"/>
                <a:chOff x="1111" y="483"/>
                <a:chExt cx="3130" cy="3348"/>
              </a:xfrm>
            </p:grpSpPr>
            <p:grpSp>
              <p:nvGrpSpPr>
                <p:cNvPr id="94" name="Group 101"/>
                <p:cNvGrpSpPr>
                  <a:grpSpLocks/>
                </p:cNvGrpSpPr>
                <p:nvPr/>
              </p:nvGrpSpPr>
              <p:grpSpPr bwMode="auto">
                <a:xfrm>
                  <a:off x="1111" y="483"/>
                  <a:ext cx="2268" cy="3348"/>
                  <a:chOff x="1111" y="710"/>
                  <a:chExt cx="2268" cy="3348"/>
                </a:xfrm>
              </p:grpSpPr>
              <p:grpSp>
                <p:nvGrpSpPr>
                  <p:cNvPr id="98" name="Group 20"/>
                  <p:cNvGrpSpPr>
                    <a:grpSpLocks/>
                  </p:cNvGrpSpPr>
                  <p:nvPr/>
                </p:nvGrpSpPr>
                <p:grpSpPr bwMode="auto">
                  <a:xfrm>
                    <a:off x="1111" y="710"/>
                    <a:ext cx="2223" cy="3348"/>
                    <a:chOff x="2106" y="1055"/>
                    <a:chExt cx="5549" cy="8373"/>
                  </a:xfrm>
                </p:grpSpPr>
                <p:grpSp>
                  <p:nvGrpSpPr>
                    <p:cNvPr id="106" name="Group 21"/>
                    <p:cNvGrpSpPr>
                      <a:grpSpLocks/>
                    </p:cNvGrpSpPr>
                    <p:nvPr/>
                  </p:nvGrpSpPr>
                  <p:grpSpPr bwMode="auto">
                    <a:xfrm>
                      <a:off x="2106" y="1055"/>
                      <a:ext cx="5549" cy="7447"/>
                      <a:chOff x="2106" y="1055"/>
                      <a:chExt cx="5549" cy="7447"/>
                    </a:xfrm>
                  </p:grpSpPr>
                  <p:grpSp>
                    <p:nvGrpSpPr>
                      <p:cNvPr id="109" name="Group 22"/>
                      <p:cNvGrpSpPr>
                        <a:grpSpLocks/>
                      </p:cNvGrpSpPr>
                      <p:nvPr/>
                    </p:nvGrpSpPr>
                    <p:grpSpPr bwMode="auto">
                      <a:xfrm>
                        <a:off x="3937" y="6636"/>
                        <a:ext cx="3032" cy="1127"/>
                        <a:chOff x="3007" y="8368"/>
                        <a:chExt cx="3032" cy="1127"/>
                      </a:xfrm>
                    </p:grpSpPr>
                    <p:sp>
                      <p:nvSpPr>
                        <p:cNvPr id="174" name="AutoShape 23"/>
                        <p:cNvSpPr>
                          <a:spLocks noChangeArrowheads="1"/>
                        </p:cNvSpPr>
                        <p:nvPr/>
                      </p:nvSpPr>
                      <p:spPr bwMode="auto">
                        <a:xfrm>
                          <a:off x="3007" y="8369"/>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175" name="AutoShape 24"/>
                        <p:cNvSpPr>
                          <a:spLocks noChangeArrowheads="1"/>
                        </p:cNvSpPr>
                        <p:nvPr/>
                      </p:nvSpPr>
                      <p:spPr bwMode="auto">
                        <a:xfrm>
                          <a:off x="3282" y="8369"/>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176" name="AutoShape 25"/>
                        <p:cNvSpPr>
                          <a:spLocks noChangeArrowheads="1"/>
                        </p:cNvSpPr>
                        <p:nvPr/>
                      </p:nvSpPr>
                      <p:spPr bwMode="auto">
                        <a:xfrm>
                          <a:off x="3674" y="8368"/>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177" name="AutoShape 26"/>
                        <p:cNvSpPr>
                          <a:spLocks noChangeArrowheads="1"/>
                        </p:cNvSpPr>
                        <p:nvPr/>
                      </p:nvSpPr>
                      <p:spPr bwMode="auto">
                        <a:xfrm>
                          <a:off x="4460" y="8368"/>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178" name="AutoShape 27"/>
                        <p:cNvSpPr>
                          <a:spLocks noChangeArrowheads="1"/>
                        </p:cNvSpPr>
                        <p:nvPr/>
                      </p:nvSpPr>
                      <p:spPr bwMode="auto">
                        <a:xfrm>
                          <a:off x="5819" y="8368"/>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grpSp>
                  <p:cxnSp>
                    <p:nvCxnSpPr>
                      <p:cNvPr id="111" name="AutoShape 29"/>
                      <p:cNvCxnSpPr>
                        <a:cxnSpLocks noChangeShapeType="1"/>
                      </p:cNvCxnSpPr>
                      <p:nvPr/>
                    </p:nvCxnSpPr>
                    <p:spPr bwMode="auto">
                      <a:xfrm>
                        <a:off x="4785" y="7821"/>
                        <a:ext cx="0" cy="227"/>
                      </a:xfrm>
                      <a:prstGeom prst="straightConnector1">
                        <a:avLst/>
                      </a:prstGeom>
                      <a:noFill/>
                      <a:ln w="9525">
                        <a:solidFill>
                          <a:srgbClr val="000000"/>
                        </a:solidFill>
                        <a:round/>
                        <a:headEnd/>
                        <a:tailEnd type="triangle" w="med" len="med"/>
                      </a:ln>
                    </p:spPr>
                  </p:cxnSp>
                  <p:grpSp>
                    <p:nvGrpSpPr>
                      <p:cNvPr id="112" name="Group 30"/>
                      <p:cNvGrpSpPr>
                        <a:grpSpLocks/>
                      </p:cNvGrpSpPr>
                      <p:nvPr/>
                    </p:nvGrpSpPr>
                    <p:grpSpPr bwMode="auto">
                      <a:xfrm>
                        <a:off x="3577" y="1055"/>
                        <a:ext cx="3966" cy="3250"/>
                        <a:chOff x="3382" y="9258"/>
                        <a:chExt cx="3966" cy="4639"/>
                      </a:xfrm>
                    </p:grpSpPr>
                    <p:cxnSp>
                      <p:nvCxnSpPr>
                        <p:cNvPr id="136" name="AutoShape 31"/>
                        <p:cNvCxnSpPr>
                          <a:cxnSpLocks noChangeShapeType="1"/>
                        </p:cNvCxnSpPr>
                        <p:nvPr/>
                      </p:nvCxnSpPr>
                      <p:spPr bwMode="auto">
                        <a:xfrm>
                          <a:off x="3382" y="11902"/>
                          <a:ext cx="570" cy="0"/>
                        </a:xfrm>
                        <a:prstGeom prst="straightConnector1">
                          <a:avLst/>
                        </a:prstGeom>
                        <a:noFill/>
                        <a:ln w="9525">
                          <a:solidFill>
                            <a:srgbClr val="000000"/>
                          </a:solidFill>
                          <a:round/>
                          <a:headEnd/>
                          <a:tailEnd type="triangle" w="med" len="med"/>
                        </a:ln>
                      </p:spPr>
                    </p:cxnSp>
                    <p:cxnSp>
                      <p:nvCxnSpPr>
                        <p:cNvPr id="137" name="AutoShape 32"/>
                        <p:cNvCxnSpPr>
                          <a:cxnSpLocks noChangeShapeType="1"/>
                        </p:cNvCxnSpPr>
                        <p:nvPr/>
                      </p:nvCxnSpPr>
                      <p:spPr bwMode="auto">
                        <a:xfrm>
                          <a:off x="3958" y="13581"/>
                          <a:ext cx="3390" cy="1"/>
                        </a:xfrm>
                        <a:prstGeom prst="straightConnector1">
                          <a:avLst/>
                        </a:prstGeom>
                        <a:noFill/>
                        <a:ln w="9525">
                          <a:solidFill>
                            <a:srgbClr val="000000"/>
                          </a:solidFill>
                          <a:round/>
                          <a:headEnd/>
                          <a:tailEnd/>
                        </a:ln>
                      </p:spPr>
                    </p:cxnSp>
                    <p:cxnSp>
                      <p:nvCxnSpPr>
                        <p:cNvPr id="138" name="AutoShape 33"/>
                        <p:cNvCxnSpPr>
                          <a:cxnSpLocks noChangeShapeType="1"/>
                        </p:cNvCxnSpPr>
                        <p:nvPr/>
                      </p:nvCxnSpPr>
                      <p:spPr bwMode="auto">
                        <a:xfrm flipV="1">
                          <a:off x="3952" y="13248"/>
                          <a:ext cx="0" cy="334"/>
                        </a:xfrm>
                        <a:prstGeom prst="straightConnector1">
                          <a:avLst/>
                        </a:prstGeom>
                        <a:noFill/>
                        <a:ln w="9525">
                          <a:solidFill>
                            <a:srgbClr val="000000"/>
                          </a:solidFill>
                          <a:round/>
                          <a:headEnd/>
                          <a:tailEnd/>
                        </a:ln>
                      </p:spPr>
                    </p:cxnSp>
                    <p:cxnSp>
                      <p:nvCxnSpPr>
                        <p:cNvPr id="139" name="AutoShape 34"/>
                        <p:cNvCxnSpPr>
                          <a:cxnSpLocks noChangeShapeType="1"/>
                        </p:cNvCxnSpPr>
                        <p:nvPr/>
                      </p:nvCxnSpPr>
                      <p:spPr bwMode="auto">
                        <a:xfrm flipV="1">
                          <a:off x="7348" y="13248"/>
                          <a:ext cx="0" cy="334"/>
                        </a:xfrm>
                        <a:prstGeom prst="straightConnector1">
                          <a:avLst/>
                        </a:prstGeom>
                        <a:noFill/>
                        <a:ln w="9525">
                          <a:solidFill>
                            <a:srgbClr val="000000"/>
                          </a:solidFill>
                          <a:round/>
                          <a:headEnd/>
                          <a:tailEnd/>
                        </a:ln>
                      </p:spPr>
                    </p:cxnSp>
                    <p:cxnSp>
                      <p:nvCxnSpPr>
                        <p:cNvPr id="140" name="AutoShape 35"/>
                        <p:cNvCxnSpPr>
                          <a:cxnSpLocks noChangeShapeType="1"/>
                        </p:cNvCxnSpPr>
                        <p:nvPr/>
                      </p:nvCxnSpPr>
                      <p:spPr bwMode="auto">
                        <a:xfrm>
                          <a:off x="5585" y="13573"/>
                          <a:ext cx="9" cy="324"/>
                        </a:xfrm>
                        <a:prstGeom prst="straightConnector1">
                          <a:avLst/>
                        </a:prstGeom>
                        <a:noFill/>
                        <a:ln w="9525">
                          <a:solidFill>
                            <a:srgbClr val="000000"/>
                          </a:solidFill>
                          <a:round/>
                          <a:headEnd/>
                          <a:tailEnd type="triangle" w="med" len="med"/>
                        </a:ln>
                      </p:spPr>
                    </p:cxnSp>
                    <p:sp>
                      <p:nvSpPr>
                        <p:cNvPr id="141" name="AutoShape 36"/>
                        <p:cNvSpPr>
                          <a:spLocks noChangeArrowheads="1"/>
                        </p:cNvSpPr>
                        <p:nvPr/>
                      </p:nvSpPr>
                      <p:spPr bwMode="auto">
                        <a:xfrm>
                          <a:off x="4153" y="11527"/>
                          <a:ext cx="220" cy="1193"/>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142" name="AutoShape 37"/>
                        <p:cNvSpPr>
                          <a:spLocks noChangeArrowheads="1"/>
                        </p:cNvSpPr>
                        <p:nvPr/>
                      </p:nvSpPr>
                      <p:spPr bwMode="auto">
                        <a:xfrm>
                          <a:off x="4428" y="11527"/>
                          <a:ext cx="220" cy="1193"/>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143" name="AutoShape 38"/>
                        <p:cNvSpPr>
                          <a:spLocks noChangeArrowheads="1"/>
                        </p:cNvSpPr>
                        <p:nvPr/>
                      </p:nvSpPr>
                      <p:spPr bwMode="auto">
                        <a:xfrm>
                          <a:off x="4708" y="11527"/>
                          <a:ext cx="220" cy="1193"/>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144" name="AutoShape 39"/>
                        <p:cNvSpPr>
                          <a:spLocks noChangeArrowheads="1"/>
                        </p:cNvSpPr>
                        <p:nvPr/>
                      </p:nvSpPr>
                      <p:spPr bwMode="auto">
                        <a:xfrm>
                          <a:off x="5143" y="11527"/>
                          <a:ext cx="220" cy="1193"/>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145" name="AutoShape 40"/>
                        <p:cNvSpPr>
                          <a:spLocks noChangeArrowheads="1"/>
                        </p:cNvSpPr>
                        <p:nvPr/>
                      </p:nvSpPr>
                      <p:spPr bwMode="auto">
                        <a:xfrm>
                          <a:off x="5453" y="11527"/>
                          <a:ext cx="220" cy="1193"/>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146" name="AutoShape 41"/>
                        <p:cNvSpPr>
                          <a:spLocks noChangeArrowheads="1"/>
                        </p:cNvSpPr>
                        <p:nvPr/>
                      </p:nvSpPr>
                      <p:spPr bwMode="auto">
                        <a:xfrm>
                          <a:off x="5778" y="11527"/>
                          <a:ext cx="220" cy="1193"/>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147" name="AutoShape 42"/>
                        <p:cNvSpPr>
                          <a:spLocks noChangeArrowheads="1"/>
                        </p:cNvSpPr>
                        <p:nvPr/>
                      </p:nvSpPr>
                      <p:spPr bwMode="auto">
                        <a:xfrm>
                          <a:off x="6278" y="11527"/>
                          <a:ext cx="220" cy="1193"/>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148" name="AutoShape 43"/>
                        <p:cNvSpPr>
                          <a:spLocks noChangeArrowheads="1"/>
                        </p:cNvSpPr>
                        <p:nvPr/>
                      </p:nvSpPr>
                      <p:spPr bwMode="auto">
                        <a:xfrm>
                          <a:off x="6558" y="11527"/>
                          <a:ext cx="220" cy="1193"/>
                        </a:xfrm>
                        <a:prstGeom prst="can">
                          <a:avLst>
                            <a:gd name="adj" fmla="val 155522"/>
                          </a:avLst>
                        </a:prstGeom>
                        <a:solidFill>
                          <a:srgbClr val="808080"/>
                        </a:solidFill>
                        <a:ln w="9525">
                          <a:solidFill>
                            <a:srgbClr val="000000"/>
                          </a:solidFill>
                          <a:round/>
                          <a:headEnd/>
                          <a:tailEnd/>
                        </a:ln>
                      </p:spPr>
                      <p:txBody>
                        <a:bodyPr/>
                        <a:lstStyle/>
                        <a:p>
                          <a:endParaRPr lang="fr-FR"/>
                        </a:p>
                      </p:txBody>
                    </p:sp>
                    <p:sp>
                      <p:nvSpPr>
                        <p:cNvPr id="149" name="AutoShape 44"/>
                        <p:cNvSpPr>
                          <a:spLocks noChangeArrowheads="1"/>
                        </p:cNvSpPr>
                        <p:nvPr/>
                      </p:nvSpPr>
                      <p:spPr bwMode="auto">
                        <a:xfrm>
                          <a:off x="6898" y="11527"/>
                          <a:ext cx="220" cy="1193"/>
                        </a:xfrm>
                        <a:prstGeom prst="can">
                          <a:avLst>
                            <a:gd name="adj" fmla="val 155522"/>
                          </a:avLst>
                        </a:prstGeom>
                        <a:solidFill>
                          <a:srgbClr val="808080"/>
                        </a:solidFill>
                        <a:ln w="9525">
                          <a:solidFill>
                            <a:srgbClr val="000000"/>
                          </a:solidFill>
                          <a:round/>
                          <a:headEnd/>
                          <a:tailEnd/>
                        </a:ln>
                      </p:spPr>
                      <p:txBody>
                        <a:bodyPr/>
                        <a:lstStyle/>
                        <a:p>
                          <a:endParaRPr lang="fr-FR"/>
                        </a:p>
                      </p:txBody>
                    </p:sp>
                    <p:cxnSp>
                      <p:nvCxnSpPr>
                        <p:cNvPr id="153" name="AutoShape 48"/>
                        <p:cNvCxnSpPr>
                          <a:cxnSpLocks noChangeShapeType="1"/>
                        </p:cNvCxnSpPr>
                        <p:nvPr/>
                      </p:nvCxnSpPr>
                      <p:spPr bwMode="auto">
                        <a:xfrm flipH="1">
                          <a:off x="4373" y="10791"/>
                          <a:ext cx="275" cy="585"/>
                        </a:xfrm>
                        <a:prstGeom prst="straightConnector1">
                          <a:avLst/>
                        </a:prstGeom>
                        <a:noFill/>
                        <a:ln w="9525">
                          <a:solidFill>
                            <a:srgbClr val="000000"/>
                          </a:solidFill>
                          <a:round/>
                          <a:headEnd/>
                          <a:tailEnd type="triangle" w="med" len="med"/>
                        </a:ln>
                      </p:spPr>
                    </p:cxnSp>
                    <p:cxnSp>
                      <p:nvCxnSpPr>
                        <p:cNvPr id="154" name="AutoShape 49"/>
                        <p:cNvCxnSpPr>
                          <a:cxnSpLocks noChangeShapeType="1"/>
                        </p:cNvCxnSpPr>
                        <p:nvPr/>
                      </p:nvCxnSpPr>
                      <p:spPr bwMode="auto">
                        <a:xfrm flipH="1">
                          <a:off x="4553" y="10791"/>
                          <a:ext cx="95" cy="585"/>
                        </a:xfrm>
                        <a:prstGeom prst="straightConnector1">
                          <a:avLst/>
                        </a:prstGeom>
                        <a:noFill/>
                        <a:ln w="9525">
                          <a:solidFill>
                            <a:srgbClr val="000000"/>
                          </a:solidFill>
                          <a:round/>
                          <a:headEnd/>
                          <a:tailEnd type="triangle" w="med" len="med"/>
                        </a:ln>
                      </p:spPr>
                    </p:cxnSp>
                    <p:cxnSp>
                      <p:nvCxnSpPr>
                        <p:cNvPr id="155" name="AutoShape 50"/>
                        <p:cNvCxnSpPr>
                          <a:cxnSpLocks noChangeShapeType="1"/>
                        </p:cNvCxnSpPr>
                        <p:nvPr/>
                      </p:nvCxnSpPr>
                      <p:spPr bwMode="auto">
                        <a:xfrm>
                          <a:off x="4648" y="10791"/>
                          <a:ext cx="115" cy="585"/>
                        </a:xfrm>
                        <a:prstGeom prst="straightConnector1">
                          <a:avLst/>
                        </a:prstGeom>
                        <a:noFill/>
                        <a:ln w="9525">
                          <a:solidFill>
                            <a:srgbClr val="000000"/>
                          </a:solidFill>
                          <a:round/>
                          <a:headEnd/>
                          <a:tailEnd type="triangle" w="med" len="med"/>
                        </a:ln>
                      </p:spPr>
                    </p:cxnSp>
                    <p:cxnSp>
                      <p:nvCxnSpPr>
                        <p:cNvPr id="156" name="AutoShape 51"/>
                        <p:cNvCxnSpPr>
                          <a:cxnSpLocks noChangeShapeType="1"/>
                        </p:cNvCxnSpPr>
                        <p:nvPr/>
                      </p:nvCxnSpPr>
                      <p:spPr bwMode="auto">
                        <a:xfrm flipH="1">
                          <a:off x="5363" y="10791"/>
                          <a:ext cx="245" cy="585"/>
                        </a:xfrm>
                        <a:prstGeom prst="straightConnector1">
                          <a:avLst/>
                        </a:prstGeom>
                        <a:noFill/>
                        <a:ln w="9525">
                          <a:solidFill>
                            <a:srgbClr val="000000"/>
                          </a:solidFill>
                          <a:round/>
                          <a:headEnd/>
                          <a:tailEnd type="triangle" w="med" len="med"/>
                        </a:ln>
                      </p:spPr>
                    </p:cxnSp>
                    <p:cxnSp>
                      <p:nvCxnSpPr>
                        <p:cNvPr id="157" name="AutoShape 52"/>
                        <p:cNvCxnSpPr>
                          <a:cxnSpLocks noChangeShapeType="1"/>
                        </p:cNvCxnSpPr>
                        <p:nvPr/>
                      </p:nvCxnSpPr>
                      <p:spPr bwMode="auto">
                        <a:xfrm>
                          <a:off x="5608" y="10791"/>
                          <a:ext cx="0" cy="585"/>
                        </a:xfrm>
                        <a:prstGeom prst="straightConnector1">
                          <a:avLst/>
                        </a:prstGeom>
                        <a:noFill/>
                        <a:ln w="9525">
                          <a:solidFill>
                            <a:srgbClr val="000000"/>
                          </a:solidFill>
                          <a:round/>
                          <a:headEnd/>
                          <a:tailEnd type="triangle" w="med" len="med"/>
                        </a:ln>
                      </p:spPr>
                    </p:cxnSp>
                    <p:cxnSp>
                      <p:nvCxnSpPr>
                        <p:cNvPr id="158" name="AutoShape 53"/>
                        <p:cNvCxnSpPr>
                          <a:cxnSpLocks noChangeShapeType="1"/>
                        </p:cNvCxnSpPr>
                        <p:nvPr/>
                      </p:nvCxnSpPr>
                      <p:spPr bwMode="auto">
                        <a:xfrm>
                          <a:off x="5608" y="10791"/>
                          <a:ext cx="170" cy="585"/>
                        </a:xfrm>
                        <a:prstGeom prst="straightConnector1">
                          <a:avLst/>
                        </a:prstGeom>
                        <a:noFill/>
                        <a:ln w="9525">
                          <a:solidFill>
                            <a:srgbClr val="000000"/>
                          </a:solidFill>
                          <a:round/>
                          <a:headEnd/>
                          <a:tailEnd type="triangle" w="med" len="med"/>
                        </a:ln>
                      </p:spPr>
                    </p:cxnSp>
                    <p:cxnSp>
                      <p:nvCxnSpPr>
                        <p:cNvPr id="159" name="AutoShape 54"/>
                        <p:cNvCxnSpPr>
                          <a:cxnSpLocks noChangeShapeType="1"/>
                        </p:cNvCxnSpPr>
                        <p:nvPr/>
                      </p:nvCxnSpPr>
                      <p:spPr bwMode="auto">
                        <a:xfrm flipH="1">
                          <a:off x="6413" y="10791"/>
                          <a:ext cx="145" cy="585"/>
                        </a:xfrm>
                        <a:prstGeom prst="straightConnector1">
                          <a:avLst/>
                        </a:prstGeom>
                        <a:noFill/>
                        <a:ln w="9525">
                          <a:solidFill>
                            <a:srgbClr val="000000"/>
                          </a:solidFill>
                          <a:round/>
                          <a:headEnd/>
                          <a:tailEnd type="triangle" w="med" len="med"/>
                        </a:ln>
                      </p:spPr>
                    </p:cxnSp>
                    <p:cxnSp>
                      <p:nvCxnSpPr>
                        <p:cNvPr id="160" name="AutoShape 55"/>
                        <p:cNvCxnSpPr>
                          <a:cxnSpLocks noChangeShapeType="1"/>
                        </p:cNvCxnSpPr>
                        <p:nvPr/>
                      </p:nvCxnSpPr>
                      <p:spPr bwMode="auto">
                        <a:xfrm>
                          <a:off x="6558" y="10791"/>
                          <a:ext cx="95" cy="585"/>
                        </a:xfrm>
                        <a:prstGeom prst="straightConnector1">
                          <a:avLst/>
                        </a:prstGeom>
                        <a:noFill/>
                        <a:ln w="9525">
                          <a:solidFill>
                            <a:srgbClr val="000000"/>
                          </a:solidFill>
                          <a:round/>
                          <a:headEnd/>
                          <a:tailEnd type="triangle" w="med" len="med"/>
                        </a:ln>
                      </p:spPr>
                    </p:cxnSp>
                    <p:cxnSp>
                      <p:nvCxnSpPr>
                        <p:cNvPr id="161" name="AutoShape 56"/>
                        <p:cNvCxnSpPr>
                          <a:cxnSpLocks noChangeShapeType="1"/>
                        </p:cNvCxnSpPr>
                        <p:nvPr/>
                      </p:nvCxnSpPr>
                      <p:spPr bwMode="auto">
                        <a:xfrm>
                          <a:off x="6558" y="10791"/>
                          <a:ext cx="425" cy="585"/>
                        </a:xfrm>
                        <a:prstGeom prst="straightConnector1">
                          <a:avLst/>
                        </a:prstGeom>
                        <a:noFill/>
                        <a:ln w="9525">
                          <a:solidFill>
                            <a:srgbClr val="000000"/>
                          </a:solidFill>
                          <a:round/>
                          <a:headEnd/>
                          <a:tailEnd type="triangle" w="med" len="med"/>
                        </a:ln>
                      </p:spPr>
                    </p:cxnSp>
                    <p:sp>
                      <p:nvSpPr>
                        <p:cNvPr id="165" name="Arc 60"/>
                        <p:cNvSpPr>
                          <a:spLocks/>
                        </p:cNvSpPr>
                        <p:nvPr/>
                      </p:nvSpPr>
                      <p:spPr bwMode="auto">
                        <a:xfrm flipH="1">
                          <a:off x="5081" y="9368"/>
                          <a:ext cx="567" cy="160"/>
                        </a:xfrm>
                        <a:custGeom>
                          <a:avLst/>
                          <a:gdLst>
                            <a:gd name="T0" fmla="*/ 0 w 21600"/>
                            <a:gd name="T1" fmla="*/ 0 h 21187"/>
                            <a:gd name="T2" fmla="*/ 0 w 21600"/>
                            <a:gd name="T3" fmla="*/ 0 h 21187"/>
                            <a:gd name="T4" fmla="*/ 0 w 21600"/>
                            <a:gd name="T5" fmla="*/ 0 h 21187"/>
                            <a:gd name="T6" fmla="*/ 0 60000 65536"/>
                            <a:gd name="T7" fmla="*/ 0 60000 65536"/>
                            <a:gd name="T8" fmla="*/ 0 60000 65536"/>
                            <a:gd name="T9" fmla="*/ 0 w 21600"/>
                            <a:gd name="T10" fmla="*/ 0 h 21187"/>
                            <a:gd name="T11" fmla="*/ 21600 w 21600"/>
                            <a:gd name="T12" fmla="*/ 21187 h 21187"/>
                          </a:gdLst>
                          <a:ahLst/>
                          <a:cxnLst>
                            <a:cxn ang="T6">
                              <a:pos x="T0" y="T1"/>
                            </a:cxn>
                            <a:cxn ang="T7">
                              <a:pos x="T2" y="T3"/>
                            </a:cxn>
                            <a:cxn ang="T8">
                              <a:pos x="T4" y="T5"/>
                            </a:cxn>
                          </a:cxnLst>
                          <a:rect l="T9" t="T10" r="T11" b="T12"/>
                          <a:pathLst>
                            <a:path w="21600" h="21187" fill="none" extrusionOk="0">
                              <a:moveTo>
                                <a:pt x="4205" y="0"/>
                              </a:moveTo>
                              <a:cubicBezTo>
                                <a:pt x="14316" y="2007"/>
                                <a:pt x="21600" y="10879"/>
                                <a:pt x="21600" y="21187"/>
                              </a:cubicBezTo>
                            </a:path>
                            <a:path w="21600" h="21187" stroke="0" extrusionOk="0">
                              <a:moveTo>
                                <a:pt x="4205" y="0"/>
                              </a:moveTo>
                              <a:cubicBezTo>
                                <a:pt x="14316" y="2007"/>
                                <a:pt x="21600" y="10879"/>
                                <a:pt x="21600" y="21187"/>
                              </a:cubicBezTo>
                              <a:lnTo>
                                <a:pt x="0" y="21187"/>
                              </a:lnTo>
                              <a:close/>
                            </a:path>
                          </a:pathLst>
                        </a:custGeom>
                        <a:noFill/>
                        <a:ln w="9525">
                          <a:solidFill>
                            <a:srgbClr val="000000"/>
                          </a:solidFill>
                          <a:round/>
                          <a:headEnd/>
                          <a:tailEnd/>
                        </a:ln>
                      </p:spPr>
                      <p:txBody>
                        <a:bodyPr/>
                        <a:lstStyle/>
                        <a:p>
                          <a:endParaRPr lang="fr-FR"/>
                        </a:p>
                      </p:txBody>
                    </p:sp>
                    <p:sp>
                      <p:nvSpPr>
                        <p:cNvPr id="167" name="Arc 62"/>
                        <p:cNvSpPr>
                          <a:spLocks/>
                        </p:cNvSpPr>
                        <p:nvPr/>
                      </p:nvSpPr>
                      <p:spPr bwMode="auto">
                        <a:xfrm flipH="1">
                          <a:off x="6076" y="9477"/>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p>
                      </p:txBody>
                    </p:sp>
                    <p:sp>
                      <p:nvSpPr>
                        <p:cNvPr id="169" name="AutoShape 64"/>
                        <p:cNvSpPr>
                          <a:spLocks noChangeArrowheads="1"/>
                        </p:cNvSpPr>
                        <p:nvPr/>
                      </p:nvSpPr>
                      <p:spPr bwMode="auto">
                        <a:xfrm>
                          <a:off x="4176" y="9258"/>
                          <a:ext cx="645" cy="1236"/>
                        </a:xfrm>
                        <a:prstGeom prst="can">
                          <a:avLst>
                            <a:gd name="adj" fmla="val 38514"/>
                          </a:avLst>
                        </a:prstGeom>
                        <a:solidFill>
                          <a:srgbClr val="FFFFFF"/>
                        </a:solidFill>
                        <a:ln w="9525">
                          <a:solidFill>
                            <a:srgbClr val="000000"/>
                          </a:solidFill>
                          <a:round/>
                          <a:headEnd/>
                          <a:tailEnd/>
                        </a:ln>
                      </p:spPr>
                      <p:txBody>
                        <a:bodyPr/>
                        <a:lstStyle/>
                        <a:p>
                          <a:endParaRPr lang="fr-FR"/>
                        </a:p>
                      </p:txBody>
                    </p:sp>
                    <p:sp>
                      <p:nvSpPr>
                        <p:cNvPr id="170" name="AutoShape 65"/>
                        <p:cNvSpPr>
                          <a:spLocks noChangeArrowheads="1"/>
                        </p:cNvSpPr>
                        <p:nvPr/>
                      </p:nvSpPr>
                      <p:spPr bwMode="auto">
                        <a:xfrm>
                          <a:off x="5721" y="9474"/>
                          <a:ext cx="280" cy="1186"/>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171" name="AutoShape 66"/>
                        <p:cNvSpPr>
                          <a:spLocks noChangeArrowheads="1"/>
                        </p:cNvSpPr>
                        <p:nvPr/>
                      </p:nvSpPr>
                      <p:spPr bwMode="auto">
                        <a:xfrm>
                          <a:off x="6611" y="9474"/>
                          <a:ext cx="280" cy="1186"/>
                        </a:xfrm>
                        <a:prstGeom prst="can">
                          <a:avLst>
                            <a:gd name="adj" fmla="val 105804"/>
                          </a:avLst>
                        </a:prstGeom>
                        <a:solidFill>
                          <a:srgbClr val="808080"/>
                        </a:solidFill>
                        <a:ln w="9525">
                          <a:solidFill>
                            <a:srgbClr val="000000"/>
                          </a:solidFill>
                          <a:round/>
                          <a:headEnd/>
                          <a:tailEnd/>
                        </a:ln>
                      </p:spPr>
                      <p:txBody>
                        <a:bodyPr/>
                        <a:lstStyle/>
                        <a:p>
                          <a:endParaRPr lang="fr-FR"/>
                        </a:p>
                      </p:txBody>
                    </p:sp>
                  </p:grpSp>
                  <p:sp>
                    <p:nvSpPr>
                      <p:cNvPr id="113" name="Text Box 69"/>
                      <p:cNvSpPr txBox="1">
                        <a:spLocks noChangeArrowheads="1"/>
                      </p:cNvSpPr>
                      <p:nvPr/>
                    </p:nvSpPr>
                    <p:spPr bwMode="auto">
                      <a:xfrm>
                        <a:off x="2106" y="2605"/>
                        <a:ext cx="1251" cy="45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r>
                          <a:rPr lang="fr-FR" sz="1200" b="1" dirty="0" smtClean="0"/>
                          <a:t>BCPL</a:t>
                        </a:r>
                        <a:endParaRPr lang="fr-FR" dirty="0"/>
                      </a:p>
                    </p:txBody>
                  </p:sp>
                  <p:sp>
                    <p:nvSpPr>
                      <p:cNvPr id="114" name="Text Box 70"/>
                      <p:cNvSpPr txBox="1">
                        <a:spLocks noChangeArrowheads="1"/>
                      </p:cNvSpPr>
                      <p:nvPr/>
                    </p:nvSpPr>
                    <p:spPr bwMode="auto">
                      <a:xfrm>
                        <a:off x="4711" y="4399"/>
                        <a:ext cx="2158" cy="360"/>
                      </a:xfrm>
                      <a:prstGeom prst="rect">
                        <a:avLst/>
                      </a:prstGeom>
                      <a:solidFill>
                        <a:srgbClr val="FFFFFF"/>
                      </a:solidFill>
                      <a:ln w="9525">
                        <a:noFill/>
                        <a:miter lim="800000"/>
                        <a:headEnd/>
                        <a:tailEnd/>
                      </a:ln>
                    </p:spPr>
                    <p:txBody>
                      <a:bodyPr/>
                      <a:lstStyle/>
                      <a:p>
                        <a:r>
                          <a:rPr lang="fr-FR" sz="1000" b="1"/>
                          <a:t>Incubation 37°C/24h</a:t>
                        </a:r>
                        <a:endParaRPr lang="fr-FR"/>
                      </a:p>
                    </p:txBody>
                  </p:sp>
                  <p:grpSp>
                    <p:nvGrpSpPr>
                      <p:cNvPr id="115" name="Group 71"/>
                      <p:cNvGrpSpPr>
                        <a:grpSpLocks/>
                      </p:cNvGrpSpPr>
                      <p:nvPr/>
                    </p:nvGrpSpPr>
                    <p:grpSpPr bwMode="auto">
                      <a:xfrm>
                        <a:off x="3937" y="4837"/>
                        <a:ext cx="3718" cy="1169"/>
                        <a:chOff x="3062" y="5853"/>
                        <a:chExt cx="3718" cy="1169"/>
                      </a:xfrm>
                    </p:grpSpPr>
                    <p:sp>
                      <p:nvSpPr>
                        <p:cNvPr id="124" name="AutoShape 72"/>
                        <p:cNvSpPr>
                          <a:spLocks noChangeArrowheads="1"/>
                        </p:cNvSpPr>
                        <p:nvPr/>
                      </p:nvSpPr>
                      <p:spPr bwMode="auto">
                        <a:xfrm>
                          <a:off x="3062"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125" name="AutoShape 73"/>
                        <p:cNvSpPr>
                          <a:spLocks noChangeArrowheads="1"/>
                        </p:cNvSpPr>
                        <p:nvPr/>
                      </p:nvSpPr>
                      <p:spPr bwMode="auto">
                        <a:xfrm>
                          <a:off x="3407"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126" name="AutoShape 74"/>
                        <p:cNvSpPr>
                          <a:spLocks noChangeArrowheads="1"/>
                        </p:cNvSpPr>
                        <p:nvPr/>
                      </p:nvSpPr>
                      <p:spPr bwMode="auto">
                        <a:xfrm>
                          <a:off x="3722"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127" name="AutoShape 75"/>
                        <p:cNvSpPr>
                          <a:spLocks noChangeArrowheads="1"/>
                        </p:cNvSpPr>
                        <p:nvPr/>
                      </p:nvSpPr>
                      <p:spPr bwMode="auto">
                        <a:xfrm>
                          <a:off x="4062" y="5896"/>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128" name="AutoShape 76"/>
                        <p:cNvSpPr>
                          <a:spLocks noChangeArrowheads="1"/>
                        </p:cNvSpPr>
                        <p:nvPr/>
                      </p:nvSpPr>
                      <p:spPr bwMode="auto">
                        <a:xfrm>
                          <a:off x="4876"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129" name="AutoShape 77"/>
                        <p:cNvSpPr>
                          <a:spLocks noChangeArrowheads="1"/>
                        </p:cNvSpPr>
                        <p:nvPr/>
                      </p:nvSpPr>
                      <p:spPr bwMode="auto">
                        <a:xfrm>
                          <a:off x="5201"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130" name="AutoShape 78"/>
                        <p:cNvSpPr>
                          <a:spLocks noChangeArrowheads="1"/>
                        </p:cNvSpPr>
                        <p:nvPr/>
                      </p:nvSpPr>
                      <p:spPr bwMode="auto">
                        <a:xfrm>
                          <a:off x="5880"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131" name="AutoShape 79"/>
                        <p:cNvSpPr>
                          <a:spLocks noChangeArrowheads="1"/>
                        </p:cNvSpPr>
                        <p:nvPr/>
                      </p:nvSpPr>
                      <p:spPr bwMode="auto">
                        <a:xfrm>
                          <a:off x="6230"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sp>
                      <p:nvSpPr>
                        <p:cNvPr id="132" name="AutoShape 80"/>
                        <p:cNvSpPr>
                          <a:spLocks noChangeArrowheads="1"/>
                        </p:cNvSpPr>
                        <p:nvPr/>
                      </p:nvSpPr>
                      <p:spPr bwMode="auto">
                        <a:xfrm>
                          <a:off x="6560" y="5853"/>
                          <a:ext cx="220" cy="1126"/>
                        </a:xfrm>
                        <a:prstGeom prst="can">
                          <a:avLst>
                            <a:gd name="adj" fmla="val 146911"/>
                          </a:avLst>
                        </a:prstGeom>
                        <a:solidFill>
                          <a:srgbClr val="808080"/>
                        </a:solidFill>
                        <a:ln w="9525">
                          <a:solidFill>
                            <a:srgbClr val="000000"/>
                          </a:solidFill>
                          <a:round/>
                          <a:headEnd/>
                          <a:tailEnd/>
                        </a:ln>
                      </p:spPr>
                      <p:txBody>
                        <a:bodyPr/>
                        <a:lstStyle/>
                        <a:p>
                          <a:endParaRPr lang="fr-FR"/>
                        </a:p>
                      </p:txBody>
                    </p:sp>
                  </p:grpSp>
                  <p:sp>
                    <p:nvSpPr>
                      <p:cNvPr id="116" name="Text Box 84"/>
                      <p:cNvSpPr txBox="1">
                        <a:spLocks noChangeArrowheads="1"/>
                      </p:cNvSpPr>
                      <p:nvPr/>
                    </p:nvSpPr>
                    <p:spPr bwMode="auto">
                      <a:xfrm>
                        <a:off x="2106" y="6737"/>
                        <a:ext cx="1699" cy="360"/>
                      </a:xfrm>
                      <a:prstGeom prst="rect">
                        <a:avLst/>
                      </a:prstGeom>
                      <a:solidFill>
                        <a:schemeClr val="bg1"/>
                      </a:solidFill>
                      <a:ln w="9525">
                        <a:noFill/>
                        <a:miter lim="800000"/>
                        <a:headEnd/>
                        <a:tailEnd/>
                      </a:ln>
                    </p:spPr>
                    <p:txBody>
                      <a:bodyPr/>
                      <a:lstStyle/>
                      <a:p>
                        <a:r>
                          <a:rPr lang="fr-FR" sz="1000" b="1" dirty="0"/>
                          <a:t>Test confirmatif</a:t>
                        </a:r>
                        <a:endParaRPr lang="fr-FR" dirty="0"/>
                      </a:p>
                    </p:txBody>
                  </p:sp>
                  <p:sp>
                    <p:nvSpPr>
                      <p:cNvPr id="119" name="Line 87"/>
                      <p:cNvSpPr>
                        <a:spLocks noChangeShapeType="1"/>
                      </p:cNvSpPr>
                      <p:nvPr/>
                    </p:nvSpPr>
                    <p:spPr bwMode="auto">
                      <a:xfrm>
                        <a:off x="4702" y="6291"/>
                        <a:ext cx="0" cy="283"/>
                      </a:xfrm>
                      <a:prstGeom prst="line">
                        <a:avLst/>
                      </a:prstGeom>
                      <a:noFill/>
                      <a:ln w="9525">
                        <a:solidFill>
                          <a:srgbClr val="000000"/>
                        </a:solidFill>
                        <a:round/>
                        <a:headEnd/>
                        <a:tailEnd type="triangle" w="med" len="med"/>
                      </a:ln>
                    </p:spPr>
                    <p:txBody>
                      <a:bodyPr/>
                      <a:lstStyle/>
                      <a:p>
                        <a:endParaRPr lang="fr-FR"/>
                      </a:p>
                    </p:txBody>
                  </p:sp>
                  <p:sp>
                    <p:nvSpPr>
                      <p:cNvPr id="120" name="Line 88"/>
                      <p:cNvSpPr>
                        <a:spLocks noChangeShapeType="1"/>
                      </p:cNvSpPr>
                      <p:nvPr/>
                    </p:nvSpPr>
                    <p:spPr bwMode="auto">
                      <a:xfrm>
                        <a:off x="4357" y="6298"/>
                        <a:ext cx="0" cy="283"/>
                      </a:xfrm>
                      <a:prstGeom prst="line">
                        <a:avLst/>
                      </a:prstGeom>
                      <a:noFill/>
                      <a:ln w="9525">
                        <a:solidFill>
                          <a:srgbClr val="000000"/>
                        </a:solidFill>
                        <a:round/>
                        <a:headEnd/>
                        <a:tailEnd type="triangle" w="med" len="med"/>
                      </a:ln>
                    </p:spPr>
                    <p:txBody>
                      <a:bodyPr/>
                      <a:lstStyle/>
                      <a:p>
                        <a:endParaRPr lang="fr-FR"/>
                      </a:p>
                    </p:txBody>
                  </p:sp>
                  <p:sp>
                    <p:nvSpPr>
                      <p:cNvPr id="121" name="Line 89"/>
                      <p:cNvSpPr>
                        <a:spLocks noChangeShapeType="1"/>
                      </p:cNvSpPr>
                      <p:nvPr/>
                    </p:nvSpPr>
                    <p:spPr bwMode="auto">
                      <a:xfrm>
                        <a:off x="4042" y="6298"/>
                        <a:ext cx="0" cy="283"/>
                      </a:xfrm>
                      <a:prstGeom prst="line">
                        <a:avLst/>
                      </a:prstGeom>
                      <a:noFill/>
                      <a:ln w="9525">
                        <a:solidFill>
                          <a:srgbClr val="000000"/>
                        </a:solidFill>
                        <a:round/>
                        <a:headEnd/>
                        <a:tailEnd type="triangle" w="med" len="med"/>
                      </a:ln>
                    </p:spPr>
                    <p:txBody>
                      <a:bodyPr/>
                      <a:lstStyle/>
                      <a:p>
                        <a:endParaRPr lang="fr-FR"/>
                      </a:p>
                    </p:txBody>
                  </p:sp>
                  <p:sp>
                    <p:nvSpPr>
                      <p:cNvPr id="122" name="Text Box 90"/>
                      <p:cNvSpPr txBox="1">
                        <a:spLocks noChangeArrowheads="1"/>
                      </p:cNvSpPr>
                      <p:nvPr/>
                    </p:nvSpPr>
                    <p:spPr bwMode="auto">
                      <a:xfrm>
                        <a:off x="3799" y="8163"/>
                        <a:ext cx="2836" cy="339"/>
                      </a:xfrm>
                      <a:prstGeom prst="rect">
                        <a:avLst/>
                      </a:prstGeom>
                      <a:solidFill>
                        <a:srgbClr val="FFFFFF"/>
                      </a:solidFill>
                      <a:ln w="9525">
                        <a:noFill/>
                        <a:miter lim="800000"/>
                        <a:headEnd/>
                        <a:tailEnd/>
                      </a:ln>
                    </p:spPr>
                    <p:txBody>
                      <a:bodyPr/>
                      <a:lstStyle/>
                      <a:p>
                        <a:r>
                          <a:rPr lang="fr-FR" sz="1000" b="1" dirty="0"/>
                          <a:t>Incubation </a:t>
                        </a:r>
                        <a:r>
                          <a:rPr lang="fr-FR" sz="1000" b="1" dirty="0" smtClean="0"/>
                          <a:t>37°C ou 44°C/24h</a:t>
                        </a:r>
                        <a:endParaRPr lang="fr-FR" dirty="0"/>
                      </a:p>
                    </p:txBody>
                  </p:sp>
                  <p:sp>
                    <p:nvSpPr>
                      <p:cNvPr id="123" name="Text Box 91"/>
                      <p:cNvSpPr txBox="1">
                        <a:spLocks noChangeArrowheads="1"/>
                      </p:cNvSpPr>
                      <p:nvPr/>
                    </p:nvSpPr>
                    <p:spPr bwMode="auto">
                      <a:xfrm>
                        <a:off x="2106" y="5196"/>
                        <a:ext cx="1079" cy="360"/>
                      </a:xfrm>
                      <a:prstGeom prst="rect">
                        <a:avLst/>
                      </a:prstGeom>
                      <a:solidFill>
                        <a:srgbClr val="FFFFFF"/>
                      </a:solidFill>
                      <a:ln w="9525">
                        <a:noFill/>
                        <a:miter lim="800000"/>
                        <a:headEnd/>
                        <a:tailEnd/>
                      </a:ln>
                    </p:spPr>
                    <p:txBody>
                      <a:bodyPr/>
                      <a:lstStyle/>
                      <a:p>
                        <a:r>
                          <a:rPr lang="fr-FR" sz="1000" b="1"/>
                          <a:t>Lecture</a:t>
                        </a:r>
                        <a:endParaRPr lang="fr-FR"/>
                      </a:p>
                    </p:txBody>
                  </p:sp>
                </p:grpSp>
                <p:sp>
                  <p:nvSpPr>
                    <p:cNvPr id="108" name="Text Box 93"/>
                    <p:cNvSpPr txBox="1">
                      <a:spLocks noChangeArrowheads="1"/>
                    </p:cNvSpPr>
                    <p:nvPr/>
                  </p:nvSpPr>
                  <p:spPr bwMode="auto">
                    <a:xfrm>
                      <a:off x="3561" y="9068"/>
                      <a:ext cx="3414" cy="360"/>
                    </a:xfrm>
                    <a:prstGeom prst="rect">
                      <a:avLst/>
                    </a:prstGeom>
                    <a:solidFill>
                      <a:srgbClr val="FFFFFF"/>
                    </a:solidFill>
                    <a:ln w="9525">
                      <a:noFill/>
                      <a:miter lim="800000"/>
                      <a:headEnd/>
                      <a:tailEnd/>
                    </a:ln>
                  </p:spPr>
                  <p:txBody>
                    <a:bodyPr/>
                    <a:lstStyle/>
                    <a:p>
                      <a:r>
                        <a:rPr lang="fr-FR" sz="1000" b="1" dirty="0"/>
                        <a:t>Lecture : trouble + gaz (tube +)</a:t>
                      </a:r>
                      <a:endParaRPr lang="fr-FR" dirty="0"/>
                    </a:p>
                  </p:txBody>
                </p:sp>
              </p:grpSp>
              <p:sp>
                <p:nvSpPr>
                  <p:cNvPr id="99" name="Text Box 94"/>
                  <p:cNvSpPr txBox="1">
                    <a:spLocks noChangeArrowheads="1"/>
                  </p:cNvSpPr>
                  <p:nvPr/>
                </p:nvSpPr>
                <p:spPr bwMode="auto">
                  <a:xfrm>
                    <a:off x="2291" y="777"/>
                    <a:ext cx="272" cy="144"/>
                  </a:xfrm>
                  <a:prstGeom prst="rect">
                    <a:avLst/>
                  </a:prstGeom>
                  <a:noFill/>
                  <a:ln w="9525">
                    <a:noFill/>
                    <a:miter lim="800000"/>
                    <a:headEnd/>
                    <a:tailEnd/>
                  </a:ln>
                </p:spPr>
                <p:txBody>
                  <a:bodyPr>
                    <a:spAutoFit/>
                  </a:bodyPr>
                  <a:lstStyle/>
                  <a:p>
                    <a:pPr>
                      <a:spcBef>
                        <a:spcPct val="50000"/>
                      </a:spcBef>
                    </a:pPr>
                    <a:r>
                      <a:rPr lang="fr-FR" sz="900" b="1" dirty="0"/>
                      <a:t>1ml</a:t>
                    </a:r>
                  </a:p>
                </p:txBody>
              </p:sp>
              <p:sp>
                <p:nvSpPr>
                  <p:cNvPr id="101" name="Text Box 96"/>
                  <p:cNvSpPr txBox="1">
                    <a:spLocks noChangeArrowheads="1"/>
                  </p:cNvSpPr>
                  <p:nvPr/>
                </p:nvSpPr>
                <p:spPr bwMode="auto">
                  <a:xfrm>
                    <a:off x="1837" y="1117"/>
                    <a:ext cx="272" cy="144"/>
                  </a:xfrm>
                  <a:prstGeom prst="rect">
                    <a:avLst/>
                  </a:prstGeom>
                  <a:noFill/>
                  <a:ln w="9525">
                    <a:noFill/>
                    <a:miter lim="800000"/>
                    <a:headEnd/>
                    <a:tailEnd/>
                  </a:ln>
                </p:spPr>
                <p:txBody>
                  <a:bodyPr>
                    <a:spAutoFit/>
                  </a:bodyPr>
                  <a:lstStyle/>
                  <a:p>
                    <a:pPr>
                      <a:spcBef>
                        <a:spcPct val="50000"/>
                      </a:spcBef>
                    </a:pPr>
                    <a:r>
                      <a:rPr lang="fr-FR" sz="900" b="1" dirty="0"/>
                      <a:t>1ml</a:t>
                    </a:r>
                  </a:p>
                </p:txBody>
              </p:sp>
              <p:sp>
                <p:nvSpPr>
                  <p:cNvPr id="102" name="Text Box 97"/>
                  <p:cNvSpPr txBox="1">
                    <a:spLocks noChangeArrowheads="1"/>
                  </p:cNvSpPr>
                  <p:nvPr/>
                </p:nvSpPr>
                <p:spPr bwMode="auto">
                  <a:xfrm>
                    <a:off x="3107" y="1117"/>
                    <a:ext cx="272" cy="144"/>
                  </a:xfrm>
                  <a:prstGeom prst="rect">
                    <a:avLst/>
                  </a:prstGeom>
                  <a:noFill/>
                  <a:ln w="9525">
                    <a:noFill/>
                    <a:miter lim="800000"/>
                    <a:headEnd/>
                    <a:tailEnd/>
                  </a:ln>
                </p:spPr>
                <p:txBody>
                  <a:bodyPr>
                    <a:spAutoFit/>
                  </a:bodyPr>
                  <a:lstStyle/>
                  <a:p>
                    <a:pPr>
                      <a:spcBef>
                        <a:spcPct val="50000"/>
                      </a:spcBef>
                    </a:pPr>
                    <a:r>
                      <a:rPr lang="fr-FR" sz="900" b="1"/>
                      <a:t>1ml</a:t>
                    </a:r>
                  </a:p>
                </p:txBody>
              </p:sp>
              <p:sp>
                <p:nvSpPr>
                  <p:cNvPr id="104" name="Text Box 99"/>
                  <p:cNvSpPr txBox="1">
                    <a:spLocks noChangeArrowheads="1"/>
                  </p:cNvSpPr>
                  <p:nvPr/>
                </p:nvSpPr>
                <p:spPr bwMode="auto">
                  <a:xfrm>
                    <a:off x="2018" y="1721"/>
                    <a:ext cx="272" cy="144"/>
                  </a:xfrm>
                  <a:prstGeom prst="rect">
                    <a:avLst/>
                  </a:prstGeom>
                  <a:solidFill>
                    <a:schemeClr val="bg1"/>
                  </a:solidFill>
                  <a:ln w="9525">
                    <a:noFill/>
                    <a:miter lim="800000"/>
                    <a:headEnd/>
                    <a:tailEnd/>
                  </a:ln>
                </p:spPr>
                <p:txBody>
                  <a:bodyPr>
                    <a:spAutoFit/>
                  </a:bodyPr>
                  <a:lstStyle/>
                  <a:p>
                    <a:pPr algn="ctr">
                      <a:spcBef>
                        <a:spcPct val="50000"/>
                      </a:spcBef>
                    </a:pPr>
                    <a:r>
                      <a:rPr lang="fr-FR" sz="900" b="1" dirty="0"/>
                      <a:t>D/C</a:t>
                    </a:r>
                  </a:p>
                </p:txBody>
              </p:sp>
              <p:sp>
                <p:nvSpPr>
                  <p:cNvPr id="105" name="Text Box 100"/>
                  <p:cNvSpPr txBox="1">
                    <a:spLocks noChangeArrowheads="1"/>
                  </p:cNvSpPr>
                  <p:nvPr/>
                </p:nvSpPr>
                <p:spPr bwMode="auto">
                  <a:xfrm>
                    <a:off x="2472" y="1729"/>
                    <a:ext cx="272" cy="144"/>
                  </a:xfrm>
                  <a:prstGeom prst="rect">
                    <a:avLst/>
                  </a:prstGeom>
                  <a:solidFill>
                    <a:schemeClr val="bg1"/>
                  </a:solidFill>
                  <a:ln w="9525">
                    <a:noFill/>
                    <a:miter lim="800000"/>
                    <a:headEnd/>
                    <a:tailEnd/>
                  </a:ln>
                </p:spPr>
                <p:txBody>
                  <a:bodyPr>
                    <a:spAutoFit/>
                  </a:bodyPr>
                  <a:lstStyle/>
                  <a:p>
                    <a:pPr algn="ctr">
                      <a:spcBef>
                        <a:spcPct val="50000"/>
                      </a:spcBef>
                    </a:pPr>
                    <a:r>
                      <a:rPr lang="fr-FR" sz="900" b="1" dirty="0"/>
                      <a:t>S/C</a:t>
                    </a:r>
                  </a:p>
                </p:txBody>
              </p:sp>
            </p:grpSp>
            <p:grpSp>
              <p:nvGrpSpPr>
                <p:cNvPr id="95" name="Group 104"/>
                <p:cNvGrpSpPr>
                  <a:grpSpLocks/>
                </p:cNvGrpSpPr>
                <p:nvPr/>
              </p:nvGrpSpPr>
              <p:grpSpPr bwMode="auto">
                <a:xfrm>
                  <a:off x="1111" y="2444"/>
                  <a:ext cx="3130" cy="654"/>
                  <a:chOff x="1111" y="2734"/>
                  <a:chExt cx="3130" cy="654"/>
                </a:xfrm>
              </p:grpSpPr>
              <p:sp>
                <p:nvSpPr>
                  <p:cNvPr id="96" name="Text Box 102"/>
                  <p:cNvSpPr txBox="1">
                    <a:spLocks noChangeArrowheads="1"/>
                  </p:cNvSpPr>
                  <p:nvPr/>
                </p:nvSpPr>
                <p:spPr bwMode="auto">
                  <a:xfrm>
                    <a:off x="1111" y="3234"/>
                    <a:ext cx="408" cy="154"/>
                  </a:xfrm>
                  <a:prstGeom prst="rect">
                    <a:avLst/>
                  </a:prstGeom>
                  <a:solidFill>
                    <a:schemeClr val="bg1"/>
                  </a:solidFill>
                  <a:ln w="9525">
                    <a:noFill/>
                    <a:miter lim="800000"/>
                    <a:headEnd/>
                    <a:tailEnd/>
                  </a:ln>
                </p:spPr>
                <p:txBody>
                  <a:bodyPr>
                    <a:spAutoFit/>
                  </a:bodyPr>
                  <a:lstStyle/>
                  <a:p>
                    <a:pPr>
                      <a:spcBef>
                        <a:spcPct val="50000"/>
                      </a:spcBef>
                    </a:pPr>
                    <a:r>
                      <a:rPr lang="fr-FR" sz="1000" b="1" dirty="0"/>
                      <a:t>BLBVB</a:t>
                    </a:r>
                  </a:p>
                </p:txBody>
              </p:sp>
              <p:sp>
                <p:nvSpPr>
                  <p:cNvPr id="97" name="Text Box 103"/>
                  <p:cNvSpPr txBox="1">
                    <a:spLocks noChangeArrowheads="1"/>
                  </p:cNvSpPr>
                  <p:nvPr/>
                </p:nvSpPr>
                <p:spPr bwMode="auto">
                  <a:xfrm>
                    <a:off x="1792" y="2734"/>
                    <a:ext cx="2449" cy="155"/>
                  </a:xfrm>
                  <a:prstGeom prst="rect">
                    <a:avLst/>
                  </a:prstGeom>
                  <a:noFill/>
                  <a:ln w="9525">
                    <a:noFill/>
                    <a:miter lim="800000"/>
                    <a:headEnd/>
                    <a:tailEnd/>
                  </a:ln>
                </p:spPr>
                <p:txBody>
                  <a:bodyPr wrap="square">
                    <a:spAutoFit/>
                  </a:bodyPr>
                  <a:lstStyle/>
                  <a:p>
                    <a:pPr>
                      <a:spcBef>
                        <a:spcPct val="50000"/>
                      </a:spcBef>
                    </a:pPr>
                    <a:r>
                      <a:rPr lang="fr-FR" sz="1000" dirty="0" smtClean="0"/>
                      <a:t> +     +     </a:t>
                    </a:r>
                    <a:r>
                      <a:rPr lang="fr-FR" sz="1000" dirty="0"/>
                      <a:t>+     </a:t>
                    </a:r>
                    <a:r>
                      <a:rPr lang="fr-FR" sz="1000" dirty="0" smtClean="0"/>
                      <a:t>+                 </a:t>
                    </a:r>
                    <a:r>
                      <a:rPr lang="fr-FR" sz="1000" dirty="0"/>
                      <a:t>-   </a:t>
                    </a:r>
                    <a:r>
                      <a:rPr lang="fr-FR" sz="1000" dirty="0" smtClean="0"/>
                      <a:t>    </a:t>
                    </a:r>
                    <a:r>
                      <a:rPr lang="fr-FR" sz="1000" dirty="0"/>
                      <a:t>-         </a:t>
                    </a:r>
                    <a:r>
                      <a:rPr lang="fr-FR" sz="1000" dirty="0" smtClean="0"/>
                      <a:t>     </a:t>
                    </a:r>
                    <a:r>
                      <a:rPr lang="fr-FR" sz="1000" dirty="0"/>
                      <a:t>+     </a:t>
                    </a:r>
                    <a:r>
                      <a:rPr lang="fr-FR" sz="1000" dirty="0" smtClean="0"/>
                      <a:t>-    </a:t>
                    </a:r>
                    <a:r>
                      <a:rPr lang="fr-FR" sz="1000" dirty="0"/>
                      <a:t>-            </a:t>
                    </a:r>
                    <a:r>
                      <a:rPr lang="fr-FR" sz="1000" dirty="0" smtClean="0"/>
                      <a:t>                    </a:t>
                    </a:r>
                    <a:endParaRPr lang="fr-FR" dirty="0"/>
                  </a:p>
                </p:txBody>
              </p:sp>
            </p:grpSp>
          </p:grpSp>
        </p:grpSp>
        <p:cxnSp>
          <p:nvCxnSpPr>
            <p:cNvPr id="180" name="AutoShape 29"/>
            <p:cNvCxnSpPr>
              <a:cxnSpLocks noChangeShapeType="1"/>
            </p:cNvCxnSpPr>
            <p:nvPr/>
          </p:nvCxnSpPr>
          <p:spPr bwMode="auto">
            <a:xfrm>
              <a:off x="7308304" y="4986422"/>
              <a:ext cx="0" cy="170770"/>
            </a:xfrm>
            <a:prstGeom prst="straightConnector1">
              <a:avLst/>
            </a:prstGeom>
            <a:noFill/>
            <a:ln w="9525">
              <a:solidFill>
                <a:srgbClr val="000000"/>
              </a:solidFill>
              <a:round/>
              <a:headEnd/>
              <a:tailEnd type="triangle" w="med" len="med"/>
            </a:ln>
          </p:spPr>
        </p:cxnSp>
        <p:sp>
          <p:nvSpPr>
            <p:cNvPr id="181" name="Line 87"/>
            <p:cNvSpPr>
              <a:spLocks noChangeShapeType="1"/>
            </p:cNvSpPr>
            <p:nvPr/>
          </p:nvSpPr>
          <p:spPr bwMode="auto">
            <a:xfrm>
              <a:off x="7524328" y="3530754"/>
              <a:ext cx="0" cy="180000"/>
            </a:xfrm>
            <a:prstGeom prst="line">
              <a:avLst/>
            </a:prstGeom>
            <a:noFill/>
            <a:ln w="9525">
              <a:solidFill>
                <a:srgbClr val="000000"/>
              </a:solidFill>
              <a:round/>
              <a:headEnd/>
              <a:tailEnd type="triangle" w="med" len="med"/>
            </a:ln>
          </p:spPr>
          <p:txBody>
            <a:bodyPr/>
            <a:lstStyle/>
            <a:p>
              <a:endParaRPr lang="fr-FR"/>
            </a:p>
          </p:txBody>
        </p:sp>
        <p:sp>
          <p:nvSpPr>
            <p:cNvPr id="182" name="Line 87"/>
            <p:cNvSpPr>
              <a:spLocks noChangeShapeType="1"/>
            </p:cNvSpPr>
            <p:nvPr/>
          </p:nvSpPr>
          <p:spPr bwMode="auto">
            <a:xfrm>
              <a:off x="8388424" y="3501008"/>
              <a:ext cx="0" cy="216000"/>
            </a:xfrm>
            <a:prstGeom prst="line">
              <a:avLst/>
            </a:prstGeom>
            <a:noFill/>
            <a:ln w="9525">
              <a:solidFill>
                <a:srgbClr val="000000"/>
              </a:solidFill>
              <a:round/>
              <a:headEnd/>
              <a:tailEnd type="triangle" w="med" len="med"/>
            </a:ln>
          </p:spPr>
          <p:txBody>
            <a:bodyPr/>
            <a:lstStyle/>
            <a:p>
              <a:endParaRPr lang="fr-FR"/>
            </a:p>
          </p:txBody>
        </p:sp>
        <p:cxnSp>
          <p:nvCxnSpPr>
            <p:cNvPr id="190" name="AutoShape 32"/>
            <p:cNvCxnSpPr>
              <a:cxnSpLocks noChangeShapeType="1"/>
            </p:cNvCxnSpPr>
            <p:nvPr/>
          </p:nvCxnSpPr>
          <p:spPr bwMode="auto">
            <a:xfrm>
              <a:off x="6376492" y="4509120"/>
              <a:ext cx="2155948" cy="445"/>
            </a:xfrm>
            <a:prstGeom prst="straightConnector1">
              <a:avLst/>
            </a:prstGeom>
            <a:noFill/>
            <a:ln w="9525">
              <a:solidFill>
                <a:srgbClr val="000000"/>
              </a:solidFill>
              <a:round/>
              <a:headEnd/>
              <a:tailEnd/>
            </a:ln>
          </p:spPr>
        </p:cxnSp>
        <p:cxnSp>
          <p:nvCxnSpPr>
            <p:cNvPr id="191" name="AutoShape 33"/>
            <p:cNvCxnSpPr>
              <a:cxnSpLocks noChangeShapeType="1"/>
            </p:cNvCxnSpPr>
            <p:nvPr/>
          </p:nvCxnSpPr>
          <p:spPr bwMode="auto">
            <a:xfrm flipV="1">
              <a:off x="6372676" y="4365104"/>
              <a:ext cx="0" cy="148617"/>
            </a:xfrm>
            <a:prstGeom prst="straightConnector1">
              <a:avLst/>
            </a:prstGeom>
            <a:noFill/>
            <a:ln w="9525">
              <a:solidFill>
                <a:srgbClr val="000000"/>
              </a:solidFill>
              <a:round/>
              <a:headEnd/>
              <a:tailEnd/>
            </a:ln>
          </p:spPr>
        </p:cxnSp>
        <p:cxnSp>
          <p:nvCxnSpPr>
            <p:cNvPr id="192" name="AutoShape 34"/>
            <p:cNvCxnSpPr>
              <a:cxnSpLocks noChangeShapeType="1"/>
            </p:cNvCxnSpPr>
            <p:nvPr/>
          </p:nvCxnSpPr>
          <p:spPr bwMode="auto">
            <a:xfrm flipV="1">
              <a:off x="8532440" y="4365104"/>
              <a:ext cx="0" cy="148617"/>
            </a:xfrm>
            <a:prstGeom prst="straightConnector1">
              <a:avLst/>
            </a:prstGeom>
            <a:noFill/>
            <a:ln w="9525">
              <a:solidFill>
                <a:srgbClr val="000000"/>
              </a:solidFill>
              <a:round/>
              <a:headEnd/>
              <a:tailEnd/>
            </a:ln>
          </p:spPr>
        </p:cxnSp>
      </p:grpSp>
      <p:cxnSp>
        <p:nvCxnSpPr>
          <p:cNvPr id="197" name="Connecteur droit avec flèche 196"/>
          <p:cNvCxnSpPr>
            <a:endCxn id="200" idx="1"/>
          </p:cNvCxnSpPr>
          <p:nvPr/>
        </p:nvCxnSpPr>
        <p:spPr>
          <a:xfrm>
            <a:off x="7236296" y="3573016"/>
            <a:ext cx="0" cy="23042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0" name="Cylindre 199"/>
          <p:cNvSpPr/>
          <p:nvPr/>
        </p:nvSpPr>
        <p:spPr>
          <a:xfrm>
            <a:off x="6444208" y="5877272"/>
            <a:ext cx="1584176" cy="432048"/>
          </a:xfrm>
          <a:prstGeom prst="can">
            <a:avLst>
              <a:gd name="adj" fmla="val 458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3" name="Connecteur droit avec flèche 202"/>
          <p:cNvCxnSpPr>
            <a:stCxn id="108" idx="2"/>
          </p:cNvCxnSpPr>
          <p:nvPr/>
        </p:nvCxnSpPr>
        <p:spPr>
          <a:xfrm>
            <a:off x="7374786" y="5529112"/>
            <a:ext cx="5526" cy="4921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3" name="Rectangle 212"/>
          <p:cNvSpPr/>
          <p:nvPr/>
        </p:nvSpPr>
        <p:spPr>
          <a:xfrm>
            <a:off x="5707501" y="6237312"/>
            <a:ext cx="3112971" cy="646331"/>
          </a:xfrm>
          <a:prstGeom prst="rect">
            <a:avLst/>
          </a:prstGeom>
        </p:spPr>
        <p:txBody>
          <a:bodyPr wrap="square">
            <a:spAutoFit/>
          </a:bodyPr>
          <a:lstStyle/>
          <a:p>
            <a:pPr algn="ctr"/>
            <a:r>
              <a:rPr lang="fr-FR" b="1" dirty="0" smtClean="0">
                <a:latin typeface="Times New Roman" pitchFamily="18" charset="0"/>
                <a:cs typeface="Times New Roman" pitchFamily="18" charset="0"/>
              </a:rPr>
              <a:t>M</a:t>
            </a:r>
            <a:r>
              <a:rPr lang="fr-FR" dirty="0" smtClean="0">
                <a:latin typeface="Times New Roman" pitchFamily="18" charset="0"/>
                <a:cs typeface="Times New Roman" pitchFamily="18" charset="0"/>
              </a:rPr>
              <a:t>ilieu EMB</a:t>
            </a:r>
          </a:p>
          <a:p>
            <a:pPr algn="ctr"/>
            <a:r>
              <a:rPr lang="fr-FR" dirty="0" smtClean="0">
                <a:latin typeface="Times New Roman" pitchFamily="18" charset="0"/>
                <a:cs typeface="Times New Roman" pitchFamily="18" charset="0"/>
              </a:rPr>
              <a:t>incubation à 37°C ou à 44°C </a:t>
            </a:r>
            <a:endParaRPr lang="fr-FR" dirty="0" smtClean="0"/>
          </a:p>
        </p:txBody>
      </p:sp>
      <p:sp>
        <p:nvSpPr>
          <p:cNvPr id="214" name="Rectangle 213"/>
          <p:cNvSpPr/>
          <p:nvPr/>
        </p:nvSpPr>
        <p:spPr>
          <a:xfrm>
            <a:off x="51289" y="2420888"/>
            <a:ext cx="1280351" cy="461665"/>
          </a:xfrm>
          <a:prstGeom prst="rect">
            <a:avLst/>
          </a:prstGeom>
        </p:spPr>
        <p:txBody>
          <a:bodyPr wrap="none">
            <a:spAutoFit/>
          </a:bodyPr>
          <a:lstStyle/>
          <a:p>
            <a:r>
              <a:rPr lang="fr-FR" sz="2400" b="1" dirty="0" smtClean="0">
                <a:latin typeface="Times New Roman" pitchFamily="18" charset="0"/>
                <a:cs typeface="Times New Roman" pitchFamily="18" charset="0"/>
              </a:rPr>
              <a:t>Lecture </a:t>
            </a:r>
            <a:endParaRPr lang="fr-FR" sz="2400" b="1" dirty="0"/>
          </a:p>
        </p:txBody>
      </p:sp>
      <p:sp>
        <p:nvSpPr>
          <p:cNvPr id="222" name="Rectangle 221"/>
          <p:cNvSpPr/>
          <p:nvPr/>
        </p:nvSpPr>
        <p:spPr>
          <a:xfrm>
            <a:off x="0" y="-27384"/>
            <a:ext cx="5148064" cy="523220"/>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Isolement des coliformes</a:t>
            </a:r>
            <a:endParaRPr lang="fr-FR" sz="2800" dirty="0"/>
          </a:p>
        </p:txBody>
      </p:sp>
      <p:graphicFrame>
        <p:nvGraphicFramePr>
          <p:cNvPr id="236" name="Tableau 235"/>
          <p:cNvGraphicFramePr>
            <a:graphicFrameLocks noGrp="1"/>
          </p:cNvGraphicFramePr>
          <p:nvPr/>
        </p:nvGraphicFramePr>
        <p:xfrm>
          <a:off x="107504" y="2564904"/>
          <a:ext cx="4968552" cy="4193733"/>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tblGrid>
              <a:tr h="338391">
                <a:tc>
                  <a:txBody>
                    <a:bodyPr/>
                    <a:lstStyle/>
                    <a:p>
                      <a:r>
                        <a:rPr lang="fr-FR" sz="1400" dirty="0" smtClean="0"/>
                        <a:t>Caractéristiques</a:t>
                      </a:r>
                      <a:endParaRPr lang="fr-FR" sz="1400" dirty="0">
                        <a:latin typeface="Times New Roman" pitchFamily="18" charset="0"/>
                        <a:cs typeface="Times New Roman" pitchFamily="18" charset="0"/>
                      </a:endParaRPr>
                    </a:p>
                  </a:txBody>
                  <a:tcPr/>
                </a:tc>
                <a:tc>
                  <a:txBody>
                    <a:bodyPr/>
                    <a:lstStyle/>
                    <a:p>
                      <a:r>
                        <a:rPr lang="fr-FR" sz="1400" dirty="0" smtClean="0"/>
                        <a:t>Microorganismes</a:t>
                      </a:r>
                      <a:endParaRPr lang="fr-FR" sz="14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389801">
                <a:tc>
                  <a:txBody>
                    <a:bodyPr/>
                    <a:lstStyle/>
                    <a:p>
                      <a:r>
                        <a:rPr lang="fr-FR" sz="1400" dirty="0" smtClean="0">
                          <a:latin typeface="Times New Roman" pitchFamily="18" charset="0"/>
                          <a:cs typeface="Times New Roman" pitchFamily="18" charset="0"/>
                        </a:rPr>
                        <a:t>Colonies violet foncé, bombées, faiblement confluentes, de 2 à 3 mm de diamètre, à centre noir étendu à plus des 3/4 du diamètre et qui présentent un éclat métallique verdâtre en lumière réfléchie</a:t>
                      </a:r>
                      <a:endParaRPr lang="fr-FR" sz="1400" dirty="0">
                        <a:latin typeface="Times New Roman" pitchFamily="18" charset="0"/>
                        <a:cs typeface="Times New Roman" pitchFamily="18" charset="0"/>
                      </a:endParaRPr>
                    </a:p>
                  </a:txBody>
                  <a:tcPr/>
                </a:tc>
                <a:tc>
                  <a:txBody>
                    <a:bodyPr/>
                    <a:lstStyle/>
                    <a:p>
                      <a:r>
                        <a:rPr lang="fr-FR" sz="1400" i="1" dirty="0" smtClean="0">
                          <a:latin typeface="Times New Roman" pitchFamily="18" charset="0"/>
                          <a:cs typeface="Times New Roman" pitchFamily="18" charset="0"/>
                        </a:rPr>
                        <a:t>Escherichia coli</a:t>
                      </a:r>
                      <a:endParaRPr lang="fr-FR" sz="1400" i="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190067">
                <a:tc>
                  <a:txBody>
                    <a:bodyPr/>
                    <a:lstStyle/>
                    <a:p>
                      <a:r>
                        <a:rPr lang="fr-FR" sz="1400" dirty="0" smtClean="0">
                          <a:latin typeface="Times New Roman" pitchFamily="18" charset="0"/>
                          <a:cs typeface="Times New Roman" pitchFamily="18" charset="0"/>
                        </a:rPr>
                        <a:t>Colonies bleuâtres, à centre brun foncé, aplaties, plutôt confluentes, de 4 à 6 mm de diamètre, qui ne présentent qu' occasionnellement un éclat métallique</a:t>
                      </a:r>
                      <a:endParaRPr lang="fr-FR" sz="1400" dirty="0">
                        <a:latin typeface="Times New Roman" pitchFamily="18" charset="0"/>
                        <a:cs typeface="Times New Roman" pitchFamily="18" charset="0"/>
                      </a:endParaRPr>
                    </a:p>
                  </a:txBody>
                  <a:tcPr/>
                </a:tc>
                <a:tc>
                  <a:txBody>
                    <a:bodyPr/>
                    <a:lstStyle/>
                    <a:p>
                      <a:r>
                        <a:rPr lang="fr-FR" sz="1400" i="1" dirty="0" smtClean="0">
                          <a:latin typeface="Times New Roman" pitchFamily="18" charset="0"/>
                          <a:cs typeface="Times New Roman" pitchFamily="18" charset="0"/>
                        </a:rPr>
                        <a:t>Enterobacter </a:t>
                      </a:r>
                      <a:r>
                        <a:rPr lang="fr-FR" sz="1400" i="1" baseline="0" dirty="0" smtClean="0">
                          <a:latin typeface="Times New Roman" pitchFamily="18" charset="0"/>
                          <a:cs typeface="Times New Roman" pitchFamily="18" charset="0"/>
                        </a:rPr>
                        <a:t> </a:t>
                      </a:r>
                      <a:r>
                        <a:rPr lang="fr-FR" sz="1400" i="1" dirty="0" err="1" smtClean="0">
                          <a:latin typeface="Times New Roman" pitchFamily="18" charset="0"/>
                          <a:cs typeface="Times New Roman" pitchFamily="18" charset="0"/>
                        </a:rPr>
                        <a:t>aerogenes</a:t>
                      </a:r>
                      <a:endParaRPr lang="fr-FR" sz="1400" i="1" dirty="0" smtClean="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98692">
                <a:tc>
                  <a:txBody>
                    <a:bodyPr/>
                    <a:lstStyle/>
                    <a:p>
                      <a:r>
                        <a:rPr lang="fr-FR" sz="1400" dirty="0" smtClean="0">
                          <a:latin typeface="Times New Roman" pitchFamily="18" charset="0"/>
                          <a:cs typeface="Times New Roman" pitchFamily="18" charset="0"/>
                        </a:rPr>
                        <a:t>Colonies violettes à léger reflet métallique</a:t>
                      </a:r>
                      <a:endParaRPr lang="fr-FR" sz="1400" dirty="0">
                        <a:latin typeface="Times New Roman" pitchFamily="18" charset="0"/>
                        <a:cs typeface="Times New Roman" pitchFamily="18" charset="0"/>
                      </a:endParaRPr>
                    </a:p>
                  </a:txBody>
                  <a:tcPr/>
                </a:tc>
                <a:tc>
                  <a:txBody>
                    <a:bodyPr/>
                    <a:lstStyle/>
                    <a:p>
                      <a:r>
                        <a:rPr lang="fr-FR" sz="1400" dirty="0" err="1" smtClean="0">
                          <a:latin typeface="Times New Roman" pitchFamily="18" charset="0"/>
                          <a:cs typeface="Times New Roman" pitchFamily="18" charset="0"/>
                        </a:rPr>
                        <a:t>Citrobacter</a:t>
                      </a:r>
                      <a:endParaRPr lang="fr-FR" sz="1400" dirty="0" smtClean="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38391">
                <a:tc>
                  <a:txBody>
                    <a:bodyPr/>
                    <a:lstStyle/>
                    <a:p>
                      <a:r>
                        <a:rPr lang="fr-FR" sz="1400" dirty="0" smtClean="0">
                          <a:latin typeface="Times New Roman" pitchFamily="18" charset="0"/>
                          <a:cs typeface="Times New Roman" pitchFamily="18" charset="0"/>
                        </a:rPr>
                        <a:t>Colonies brunâtres, muqueuses</a:t>
                      </a:r>
                      <a:endParaRPr lang="fr-FR"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smtClean="0">
                          <a:latin typeface="Times New Roman" pitchFamily="18" charset="0"/>
                          <a:cs typeface="Times New Roman" pitchFamily="18" charset="0"/>
                        </a:rPr>
                        <a:t>Klebsiella</a:t>
                      </a:r>
                      <a:endParaRPr lang="fr-FR" sz="1400" dirty="0" smtClean="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38391">
                <a:tc>
                  <a:txBody>
                    <a:bodyPr/>
                    <a:lstStyle/>
                    <a:p>
                      <a:r>
                        <a:rPr lang="fr-FR" sz="1400" dirty="0" smtClean="0">
                          <a:latin typeface="Times New Roman" pitchFamily="18" charset="0"/>
                          <a:cs typeface="Times New Roman" pitchFamily="18" charset="0"/>
                        </a:rPr>
                        <a:t>Colonies ambrées, transparentes</a:t>
                      </a:r>
                      <a:endParaRPr lang="fr-FR" sz="1400" dirty="0">
                        <a:latin typeface="Times New Roman" pitchFamily="18" charset="0"/>
                        <a:cs typeface="Times New Roman" pitchFamily="18" charset="0"/>
                      </a:endParaRPr>
                    </a:p>
                  </a:txBody>
                  <a:tcPr/>
                </a:tc>
                <a:tc>
                  <a:txBody>
                    <a:bodyPr/>
                    <a:lstStyle/>
                    <a:p>
                      <a:r>
                        <a:rPr lang="fr-FR" sz="1400" dirty="0" smtClean="0">
                          <a:latin typeface="Times New Roman" pitchFamily="18" charset="0"/>
                          <a:cs typeface="Times New Roman" pitchFamily="18" charset="0"/>
                        </a:rPr>
                        <a:t>Salmonella et </a:t>
                      </a:r>
                      <a:r>
                        <a:rPr lang="fr-FR" sz="1400" dirty="0" err="1" smtClean="0">
                          <a:latin typeface="Times New Roman" pitchFamily="18" charset="0"/>
                          <a:cs typeface="Times New Roman" pitchFamily="18" charset="0"/>
                        </a:rPr>
                        <a:t>Shigella</a:t>
                      </a:r>
                      <a:endParaRPr lang="fr-FR" sz="14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pic>
        <p:nvPicPr>
          <p:cNvPr id="238" name="Picture 7"/>
          <p:cNvPicPr>
            <a:picLocks noChangeAspect="1" noChangeArrowheads="1"/>
          </p:cNvPicPr>
          <p:nvPr/>
        </p:nvPicPr>
        <p:blipFill>
          <a:blip r:embed="rId2" cstate="print"/>
          <a:srcRect/>
          <a:stretch>
            <a:fillRect/>
          </a:stretch>
        </p:blipFill>
        <p:spPr bwMode="auto">
          <a:xfrm>
            <a:off x="3266304" y="3140968"/>
            <a:ext cx="1281448" cy="1080120"/>
          </a:xfrm>
          <a:prstGeom prst="rect">
            <a:avLst/>
          </a:prstGeom>
          <a:noFill/>
          <a:ln w="9525">
            <a:noFill/>
            <a:miter lim="800000"/>
            <a:headEnd/>
            <a:tailEnd/>
          </a:ln>
        </p:spPr>
      </p:pic>
      <p:pic>
        <p:nvPicPr>
          <p:cNvPr id="239" name="Picture 8"/>
          <p:cNvPicPr>
            <a:picLocks noChangeAspect="1" noChangeArrowheads="1"/>
          </p:cNvPicPr>
          <p:nvPr/>
        </p:nvPicPr>
        <p:blipFill>
          <a:blip r:embed="rId3" cstate="print"/>
          <a:srcRect/>
          <a:stretch>
            <a:fillRect/>
          </a:stretch>
        </p:blipFill>
        <p:spPr bwMode="auto">
          <a:xfrm>
            <a:off x="3262606" y="4509120"/>
            <a:ext cx="1237386" cy="9345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213" grpId="0"/>
      <p:bldP spid="2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43"/>
          <p:cNvGraphicFramePr>
            <a:graphicFrameLocks/>
          </p:cNvGraphicFramePr>
          <p:nvPr/>
        </p:nvGraphicFramePr>
        <p:xfrm>
          <a:off x="179512" y="2924944"/>
          <a:ext cx="8568951" cy="2834640"/>
        </p:xfrm>
        <a:graphic>
          <a:graphicData uri="http://schemas.openxmlformats.org/drawingml/2006/table">
            <a:tbl>
              <a:tblPr/>
              <a:tblGrid>
                <a:gridCol w="3041640">
                  <a:extLst>
                    <a:ext uri="{9D8B030D-6E8A-4147-A177-3AD203B41FA5}">
                      <a16:colId xmlns:a16="http://schemas.microsoft.com/office/drawing/2014/main" val="20000"/>
                    </a:ext>
                  </a:extLst>
                </a:gridCol>
                <a:gridCol w="1025576">
                  <a:extLst>
                    <a:ext uri="{9D8B030D-6E8A-4147-A177-3AD203B41FA5}">
                      <a16:colId xmlns:a16="http://schemas.microsoft.com/office/drawing/2014/main" val="20001"/>
                    </a:ext>
                  </a:extLst>
                </a:gridCol>
                <a:gridCol w="1311657">
                  <a:extLst>
                    <a:ext uri="{9D8B030D-6E8A-4147-A177-3AD203B41FA5}">
                      <a16:colId xmlns:a16="http://schemas.microsoft.com/office/drawing/2014/main" val="20002"/>
                    </a:ext>
                  </a:extLst>
                </a:gridCol>
                <a:gridCol w="1192905">
                  <a:extLst>
                    <a:ext uri="{9D8B030D-6E8A-4147-A177-3AD203B41FA5}">
                      <a16:colId xmlns:a16="http://schemas.microsoft.com/office/drawing/2014/main" val="20003"/>
                    </a:ext>
                  </a:extLst>
                </a:gridCol>
                <a:gridCol w="1997173">
                  <a:extLst>
                    <a:ext uri="{9D8B030D-6E8A-4147-A177-3AD203B41FA5}">
                      <a16:colId xmlns:a16="http://schemas.microsoft.com/office/drawing/2014/main" val="20004"/>
                    </a:ext>
                  </a:extLst>
                </a:gridCol>
              </a:tblGrid>
              <a:tr h="319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Indole </a:t>
                      </a:r>
                      <a:endParaRPr kumimoji="0" lang="fr-FR"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Rouge de Méthyle</a:t>
                      </a:r>
                      <a:endParaRPr kumimoji="0" lang="fr-FR"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VP</a:t>
                      </a:r>
                      <a:endParaRPr kumimoji="0" lang="fr-FR"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Citratase</a:t>
                      </a:r>
                      <a:endParaRPr kumimoji="0" lang="fr-FR"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E.coli</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Times New Roman" pitchFamily="18" charset="0"/>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0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E.coli</a:t>
                      </a:r>
                      <a:r>
                        <a:rPr kumimoji="0" lang="fr-FR"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atypique</a:t>
                      </a:r>
                      <a:endParaRPr kumimoji="0" lang="fr-FR"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Citrobacter</a:t>
                      </a:r>
                      <a:endParaRPr kumimoji="0" lang="fr-FR"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0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Citrobacter </a:t>
                      </a:r>
                      <a:r>
                        <a:rPr kumimoji="0" lang="fr-FR"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atypique</a:t>
                      </a:r>
                      <a:endParaRPr kumimoji="0" lang="fr-FR"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9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Enterobacter</a:t>
                      </a:r>
                      <a:r>
                        <a:rPr kumimoji="0" lang="fr-FR"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ou </a:t>
                      </a:r>
                      <a:r>
                        <a:rPr kumimoji="0" lang="fr-FR" sz="18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Klebsiella</a:t>
                      </a:r>
                      <a:endParaRPr kumimoji="0" lang="fr-FR"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59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Enterobacter </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atypique</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 name="Rectangle 5"/>
          <p:cNvSpPr/>
          <p:nvPr/>
        </p:nvSpPr>
        <p:spPr>
          <a:xfrm>
            <a:off x="0" y="260648"/>
            <a:ext cx="9144000" cy="523220"/>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Identification : </a:t>
            </a:r>
          </a:p>
        </p:txBody>
      </p:sp>
      <p:sp>
        <p:nvSpPr>
          <p:cNvPr id="7" name="Rectangle 6"/>
          <p:cNvSpPr/>
          <p:nvPr/>
        </p:nvSpPr>
        <p:spPr>
          <a:xfrm>
            <a:off x="0" y="932723"/>
            <a:ext cx="2574744" cy="461665"/>
          </a:xfrm>
          <a:prstGeom prst="rect">
            <a:avLst/>
          </a:prstGeom>
        </p:spPr>
        <p:txBody>
          <a:bodyPr wrap="none">
            <a:spAutoFit/>
          </a:bodyPr>
          <a:lstStyle/>
          <a:p>
            <a:r>
              <a:rPr lang="fr-FR" sz="2400" dirty="0" smtClean="0">
                <a:latin typeface="Times New Roman" pitchFamily="18" charset="0"/>
                <a:cs typeface="Times New Roman" pitchFamily="18" charset="0"/>
              </a:rPr>
              <a:t>Coloration de gram</a:t>
            </a:r>
          </a:p>
        </p:txBody>
      </p:sp>
      <p:sp>
        <p:nvSpPr>
          <p:cNvPr id="8" name="Rectangle 7"/>
          <p:cNvSpPr/>
          <p:nvPr/>
        </p:nvSpPr>
        <p:spPr>
          <a:xfrm>
            <a:off x="0" y="1604798"/>
            <a:ext cx="1225015" cy="461665"/>
          </a:xfrm>
          <a:prstGeom prst="rect">
            <a:avLst/>
          </a:prstGeom>
        </p:spPr>
        <p:txBody>
          <a:bodyPr wrap="none">
            <a:spAutoFit/>
          </a:bodyPr>
          <a:lstStyle/>
          <a:p>
            <a:pPr lvl="0"/>
            <a:r>
              <a:rPr lang="fr-FR" sz="2400" dirty="0" smtClean="0">
                <a:solidFill>
                  <a:prstClr val="black"/>
                </a:solidFill>
                <a:latin typeface="Times New Roman" pitchFamily="18" charset="0"/>
                <a:cs typeface="Times New Roman" pitchFamily="18" charset="0"/>
              </a:rPr>
              <a:t>Catalase</a:t>
            </a:r>
            <a:endParaRPr lang="fr-FR" sz="2400" dirty="0" smtClean="0">
              <a:solidFill>
                <a:srgbClr val="FF0000"/>
              </a:solidFill>
              <a:latin typeface="Times New Roman" pitchFamily="18" charset="0"/>
              <a:cs typeface="Times New Roman" pitchFamily="18" charset="0"/>
            </a:endParaRPr>
          </a:p>
        </p:txBody>
      </p:sp>
      <p:sp>
        <p:nvSpPr>
          <p:cNvPr id="9" name="Rectangle 8"/>
          <p:cNvSpPr/>
          <p:nvPr/>
        </p:nvSpPr>
        <p:spPr>
          <a:xfrm>
            <a:off x="0" y="2276872"/>
            <a:ext cx="6263680" cy="461665"/>
          </a:xfrm>
          <a:prstGeom prst="rect">
            <a:avLst/>
          </a:prstGeom>
        </p:spPr>
        <p:txBody>
          <a:bodyPr wrap="square">
            <a:spAutoFit/>
          </a:bodyPr>
          <a:lstStyle/>
          <a:p>
            <a:r>
              <a:rPr lang="fr-FR" sz="2400" dirty="0" smtClean="0">
                <a:latin typeface="Times New Roman" pitchFamily="18" charset="0"/>
                <a:cs typeface="Times New Roman" pitchFamily="18" charset="0"/>
              </a:rPr>
              <a:t>Test IMVIC (Indole/Méthyle rouge/VP /Citrate).</a:t>
            </a:r>
          </a:p>
        </p:txBody>
      </p:sp>
      <p:sp>
        <p:nvSpPr>
          <p:cNvPr id="10" name="Rectangle 9"/>
          <p:cNvSpPr/>
          <p:nvPr/>
        </p:nvSpPr>
        <p:spPr>
          <a:xfrm>
            <a:off x="0" y="6165304"/>
            <a:ext cx="5668218" cy="461665"/>
          </a:xfrm>
          <a:prstGeom prst="rect">
            <a:avLst/>
          </a:prstGeom>
        </p:spPr>
        <p:txBody>
          <a:bodyPr wrap="none">
            <a:spAutoFit/>
          </a:bodyPr>
          <a:lstStyle/>
          <a:p>
            <a:r>
              <a:rPr lang="fr-FR" sz="2400" dirty="0" smtClean="0">
                <a:latin typeface="Times New Roman" pitchFamily="18" charset="0"/>
                <a:cs typeface="Times New Roman" pitchFamily="18" charset="0"/>
              </a:rPr>
              <a:t>Mini galerie biochimique : API20, API20EC</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5204"/>
            <a:ext cx="914400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dirty="0" smtClean="0">
                <a:latin typeface="Times New Roman" pitchFamily="18" charset="0"/>
                <a:cs typeface="Times New Roman" pitchFamily="18" charset="0"/>
              </a:rPr>
              <a:t>Cette recherche est préconisée pour les laits en poudre et les laits concentrés vu que le lait avant transformation est susceptible de contenir de nombreux genres d' </a:t>
            </a:r>
            <a:r>
              <a:rPr lang="fr-FR" sz="2400" b="1" i="1" dirty="0" smtClean="0">
                <a:latin typeface="Times New Roman" pitchFamily="18" charset="0"/>
                <a:cs typeface="Times New Roman" pitchFamily="18" charset="0"/>
              </a:rPr>
              <a:t>Enterobacteriaceae, </a:t>
            </a:r>
            <a:r>
              <a:rPr lang="fr-FR" sz="2400" dirty="0" smtClean="0">
                <a:latin typeface="Times New Roman" pitchFamily="18" charset="0"/>
                <a:cs typeface="Times New Roman" pitchFamily="18" charset="0"/>
              </a:rPr>
              <a:t>car les causes et origines de la contamination peuvent être variées.</a:t>
            </a:r>
            <a:endParaRPr lang="fr-FR" sz="2400" dirty="0">
              <a:latin typeface="Times New Roman" pitchFamily="18" charset="0"/>
              <a:cs typeface="Times New Roman" pitchFamily="18" charset="0"/>
            </a:endParaRPr>
          </a:p>
        </p:txBody>
      </p:sp>
      <p:sp>
        <p:nvSpPr>
          <p:cNvPr id="3" name="Rectangle 2"/>
          <p:cNvSpPr/>
          <p:nvPr/>
        </p:nvSpPr>
        <p:spPr>
          <a:xfrm>
            <a:off x="0" y="5243716"/>
            <a:ext cx="914400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dirty="0" smtClean="0">
                <a:latin typeface="Times New Roman" pitchFamily="18" charset="0"/>
                <a:cs typeface="Times New Roman" pitchFamily="18" charset="0"/>
              </a:rPr>
              <a:t>On peut se contenter d'une recherche d'entérobactéries avec pré-enrichissement dans le cas où les bactéries risqueraient d'être trop rares. On ne peut alors que rendre un résultat concernant la présence ou l'absence d'entérobactéries dans une certaine quantité de produit teste. </a:t>
            </a:r>
            <a:endParaRPr lang="fr-FR" sz="2400" dirty="0">
              <a:latin typeface="Times New Roman" pitchFamily="18" charset="0"/>
              <a:cs typeface="Times New Roman" pitchFamily="18" charset="0"/>
            </a:endParaRPr>
          </a:p>
        </p:txBody>
      </p:sp>
      <p:sp>
        <p:nvSpPr>
          <p:cNvPr id="4" name="Rectangle 3"/>
          <p:cNvSpPr/>
          <p:nvPr/>
        </p:nvSpPr>
        <p:spPr>
          <a:xfrm>
            <a:off x="0" y="44624"/>
            <a:ext cx="9144000" cy="523220"/>
          </a:xfrm>
          <a:prstGeom prst="rect">
            <a:avLst/>
          </a:prstGeom>
        </p:spPr>
        <p:txBody>
          <a:bodyPr wrap="square">
            <a:spAutoFit/>
          </a:bodyPr>
          <a:lstStyle/>
          <a:p>
            <a:r>
              <a:rPr lang="fr-FR" sz="2800" b="1" dirty="0" smtClean="0">
                <a:latin typeface="Times New Roman" pitchFamily="18" charset="0"/>
                <a:cs typeface="Times New Roman" pitchFamily="18" charset="0"/>
              </a:rPr>
              <a:t>Recherche des entérobactérie</a:t>
            </a: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
        <p:nvSpPr>
          <p:cNvPr id="5" name="Rectangle 4"/>
          <p:cNvSpPr/>
          <p:nvPr/>
        </p:nvSpPr>
        <p:spPr>
          <a:xfrm>
            <a:off x="0" y="2294870"/>
            <a:ext cx="914400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fontAlgn="base">
              <a:lnSpc>
                <a:spcPct val="90000"/>
              </a:lnSpc>
              <a:spcBef>
                <a:spcPct val="20000"/>
              </a:spcBef>
              <a:spcAft>
                <a:spcPct val="0"/>
              </a:spcAft>
              <a:buFont typeface="Wingdings" pitchFamily="2" charset="2"/>
              <a:buChar char="Ø"/>
            </a:pPr>
            <a:r>
              <a:rPr lang="fr-FR" sz="2400" kern="0" dirty="0" smtClean="0">
                <a:latin typeface="Times New Roman" pitchFamily="18" charset="0"/>
                <a:cs typeface="Times New Roman" pitchFamily="18" charset="0"/>
              </a:rPr>
              <a:t>Bacilles à Gram négatif (2 à 4 µm de long sur 0,4 à 0,6 µm de large),</a:t>
            </a:r>
          </a:p>
          <a:p>
            <a:pPr marL="342900" lvl="0" indent="-342900" fontAlgn="base">
              <a:lnSpc>
                <a:spcPct val="90000"/>
              </a:lnSpc>
              <a:spcBef>
                <a:spcPct val="20000"/>
              </a:spcBef>
              <a:spcAft>
                <a:spcPct val="0"/>
              </a:spcAft>
              <a:buFont typeface="Wingdings" pitchFamily="2" charset="2"/>
              <a:buChar char="Ø"/>
            </a:pPr>
            <a:r>
              <a:rPr lang="fr-FR" sz="2400" kern="0" dirty="0" smtClean="0">
                <a:latin typeface="Times New Roman" pitchFamily="18" charset="0"/>
                <a:cs typeface="Times New Roman" pitchFamily="18" charset="0"/>
              </a:rPr>
              <a:t>Mobiles avec ciliature </a:t>
            </a:r>
            <a:r>
              <a:rPr lang="fr-FR" sz="2400" kern="0" dirty="0" err="1" smtClean="0">
                <a:latin typeface="Times New Roman" pitchFamily="18" charset="0"/>
                <a:cs typeface="Times New Roman" pitchFamily="18" charset="0"/>
              </a:rPr>
              <a:t>péritriche</a:t>
            </a:r>
            <a:r>
              <a:rPr lang="fr-FR" sz="2400" kern="0" dirty="0" smtClean="0">
                <a:latin typeface="Times New Roman" pitchFamily="18" charset="0"/>
                <a:cs typeface="Times New Roman" pitchFamily="18" charset="0"/>
              </a:rPr>
              <a:t> ou immobiles,</a:t>
            </a:r>
          </a:p>
          <a:p>
            <a:pPr marL="342900" lvl="0" indent="-342900" fontAlgn="base">
              <a:lnSpc>
                <a:spcPct val="90000"/>
              </a:lnSpc>
              <a:spcBef>
                <a:spcPct val="20000"/>
              </a:spcBef>
              <a:spcAft>
                <a:spcPct val="0"/>
              </a:spcAft>
              <a:buFont typeface="Wingdings" pitchFamily="2" charset="2"/>
              <a:buChar char="Ø"/>
            </a:pPr>
            <a:r>
              <a:rPr lang="fr-FR" sz="2400" kern="0" dirty="0" smtClean="0">
                <a:latin typeface="Times New Roman" pitchFamily="18" charset="0"/>
                <a:cs typeface="Times New Roman" pitchFamily="18" charset="0"/>
              </a:rPr>
              <a:t>Poussant sur milieux de culture ordinaires, </a:t>
            </a:r>
          </a:p>
          <a:p>
            <a:pPr marL="342900" lvl="0" indent="-342900" fontAlgn="base">
              <a:lnSpc>
                <a:spcPct val="90000"/>
              </a:lnSpc>
              <a:spcBef>
                <a:spcPct val="20000"/>
              </a:spcBef>
              <a:spcAft>
                <a:spcPct val="0"/>
              </a:spcAft>
              <a:buFont typeface="Wingdings" pitchFamily="2" charset="2"/>
              <a:buChar char="Ø"/>
            </a:pPr>
            <a:r>
              <a:rPr lang="fr-FR" sz="2400" kern="0" dirty="0" smtClean="0">
                <a:latin typeface="Times New Roman" pitchFamily="18" charset="0"/>
                <a:cs typeface="Times New Roman" pitchFamily="18" charset="0"/>
              </a:rPr>
              <a:t>Aérobies - anaérobies facultatifs ( AAF),</a:t>
            </a:r>
          </a:p>
          <a:p>
            <a:pPr marL="342900" lvl="0" indent="-342900" fontAlgn="base">
              <a:lnSpc>
                <a:spcPct val="90000"/>
              </a:lnSpc>
              <a:spcBef>
                <a:spcPct val="20000"/>
              </a:spcBef>
              <a:spcAft>
                <a:spcPct val="0"/>
              </a:spcAft>
              <a:buFont typeface="Wingdings" pitchFamily="2" charset="2"/>
              <a:buChar char="Ø"/>
            </a:pPr>
            <a:r>
              <a:rPr lang="fr-FR" sz="2400" kern="0" dirty="0" smtClean="0">
                <a:latin typeface="Times New Roman" pitchFamily="18" charset="0"/>
                <a:cs typeface="Times New Roman" pitchFamily="18" charset="0"/>
              </a:rPr>
              <a:t>Fermentant le glucose avec ou sans production de gaz, </a:t>
            </a:r>
          </a:p>
          <a:p>
            <a:pPr marL="342900" lvl="0" indent="-342900" fontAlgn="base">
              <a:lnSpc>
                <a:spcPct val="90000"/>
              </a:lnSpc>
              <a:spcBef>
                <a:spcPct val="20000"/>
              </a:spcBef>
              <a:spcAft>
                <a:spcPct val="0"/>
              </a:spcAft>
              <a:buFont typeface="Wingdings" pitchFamily="2" charset="2"/>
              <a:buChar char="Ø"/>
            </a:pPr>
            <a:r>
              <a:rPr lang="fr-FR" sz="2400" kern="0" dirty="0" smtClean="0">
                <a:latin typeface="Times New Roman" pitchFamily="18" charset="0"/>
                <a:cs typeface="Times New Roman" pitchFamily="18" charset="0"/>
              </a:rPr>
              <a:t>Réduisant les nitrates en nitrites, </a:t>
            </a:r>
          </a:p>
          <a:p>
            <a:pPr marL="342900" lvl="0" indent="-342900" fontAlgn="base">
              <a:lnSpc>
                <a:spcPct val="90000"/>
              </a:lnSpc>
              <a:spcBef>
                <a:spcPct val="20000"/>
              </a:spcBef>
              <a:spcAft>
                <a:spcPct val="0"/>
              </a:spcAft>
              <a:buFont typeface="Wingdings" pitchFamily="2" charset="2"/>
              <a:buChar char="Ø"/>
            </a:pPr>
            <a:r>
              <a:rPr lang="fr-FR" sz="2400" kern="0" dirty="0" smtClean="0">
                <a:latin typeface="Times New Roman" pitchFamily="18" charset="0"/>
                <a:cs typeface="Times New Roman" pitchFamily="18" charset="0"/>
              </a:rPr>
              <a:t>Oxydase négatif.</a:t>
            </a:r>
            <a:endParaRPr lang="fr-FR" sz="2400" kern="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073"/>
            <a:ext cx="9144000"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b="1" dirty="0" smtClean="0">
                <a:latin typeface="Times New Roman" pitchFamily="18" charset="0"/>
                <a:cs typeface="Times New Roman" pitchFamily="18" charset="0"/>
              </a:rPr>
              <a:t>Pré-enrichissement en milieu non sélectif liquide</a:t>
            </a:r>
            <a:br>
              <a:rPr lang="fr-FR" sz="2000" b="1"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Ensemencement d'une prise d'essai dans un milieu riche </a:t>
            </a:r>
            <a:r>
              <a:rPr lang="fr-FR" sz="2000" dirty="0" smtClean="0">
                <a:solidFill>
                  <a:srgbClr val="FF0000"/>
                </a:solidFill>
                <a:latin typeface="Times New Roman" pitchFamily="18" charset="0"/>
                <a:cs typeface="Times New Roman" pitchFamily="18" charset="0"/>
              </a:rPr>
              <a:t>(l'eau peptonée tamponnée)</a:t>
            </a:r>
            <a:r>
              <a:rPr lang="fr-FR" sz="2000" dirty="0" smtClean="0">
                <a:latin typeface="Times New Roman" pitchFamily="18" charset="0"/>
                <a:cs typeface="Times New Roman" pitchFamily="18" charset="0"/>
              </a:rPr>
              <a:t>, et incubation à 37°C pendant 16 à 20 heures </a:t>
            </a:r>
            <a:endParaRPr lang="fr-FR" sz="2000" dirty="0">
              <a:latin typeface="Times New Roman" pitchFamily="18" charset="0"/>
              <a:cs typeface="Times New Roman" pitchFamily="18" charset="0"/>
            </a:endParaRPr>
          </a:p>
        </p:txBody>
      </p:sp>
      <p:sp>
        <p:nvSpPr>
          <p:cNvPr id="3" name="Rectangle 2"/>
          <p:cNvSpPr/>
          <p:nvPr/>
        </p:nvSpPr>
        <p:spPr>
          <a:xfrm>
            <a:off x="0" y="1738320"/>
            <a:ext cx="914400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dirty="0" smtClean="0">
                <a:latin typeface="Times New Roman" pitchFamily="18" charset="0"/>
                <a:cs typeface="Times New Roman" pitchFamily="18" charset="0"/>
              </a:rPr>
              <a:t>Ensemencement d'une partie du bouillon d'enrichissement en milieu sélectif liquide à la</a:t>
            </a:r>
            <a:br>
              <a:rPr lang="fr-FR" sz="2000" dirty="0" smtClean="0">
                <a:latin typeface="Times New Roman" pitchFamily="18" charset="0"/>
                <a:cs typeface="Times New Roman" pitchFamily="18" charset="0"/>
              </a:rPr>
            </a:br>
            <a:r>
              <a:rPr lang="fr-FR" sz="2000" dirty="0" smtClean="0">
                <a:solidFill>
                  <a:srgbClr val="FF0000"/>
                </a:solidFill>
                <a:latin typeface="Times New Roman" pitchFamily="18" charset="0"/>
                <a:cs typeface="Times New Roman" pitchFamily="18" charset="0"/>
              </a:rPr>
              <a:t>bile de bœuf et vert brillant </a:t>
            </a:r>
            <a:r>
              <a:rPr lang="fr-FR" sz="2000" dirty="0" smtClean="0">
                <a:latin typeface="Times New Roman" pitchFamily="18" charset="0"/>
                <a:cs typeface="Times New Roman" pitchFamily="18" charset="0"/>
              </a:rPr>
              <a:t>qui sont les inhibiteurs.</a:t>
            </a:r>
          </a:p>
        </p:txBody>
      </p:sp>
      <p:sp>
        <p:nvSpPr>
          <p:cNvPr id="4" name="Rectangle 3"/>
          <p:cNvSpPr/>
          <p:nvPr/>
        </p:nvSpPr>
        <p:spPr>
          <a:xfrm>
            <a:off x="0" y="3747343"/>
            <a:ext cx="9144000"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b="1" dirty="0" smtClean="0">
                <a:latin typeface="Times New Roman" pitchFamily="18" charset="0"/>
                <a:cs typeface="Times New Roman" pitchFamily="18" charset="0"/>
              </a:rPr>
              <a:t>Isolement et identification</a:t>
            </a:r>
            <a:br>
              <a:rPr lang="fr-FR" sz="2000" b="1"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Cette étape est réalisée sur milieu </a:t>
            </a:r>
            <a:r>
              <a:rPr lang="fr-FR" sz="2000" dirty="0" smtClean="0">
                <a:solidFill>
                  <a:srgbClr val="FF0000"/>
                </a:solidFill>
                <a:latin typeface="Times New Roman" pitchFamily="18" charset="0"/>
                <a:cs typeface="Times New Roman" pitchFamily="18" charset="0"/>
              </a:rPr>
              <a:t>VRBG</a:t>
            </a:r>
            <a:r>
              <a:rPr lang="fr-FR" sz="2000" dirty="0" smtClean="0">
                <a:latin typeface="Times New Roman" pitchFamily="18" charset="0"/>
                <a:cs typeface="Times New Roman" pitchFamily="18" charset="0"/>
              </a:rPr>
              <a:t>, milieu sélectif solide à la bile au cristal violet,</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qui sont les inhibiteurs; la dégradation du glucose se traduisant par un virage au rouge de l'indicateur de pH, le rouge neutre. </a:t>
            </a:r>
          </a:p>
          <a:p>
            <a:r>
              <a:rPr lang="fr-FR" sz="2000" dirty="0" smtClean="0">
                <a:latin typeface="Times New Roman" pitchFamily="18" charset="0"/>
                <a:cs typeface="Times New Roman" pitchFamily="18" charset="0"/>
              </a:rPr>
              <a:t>Après une incubation de 24 heures à 37°C, les colonies caractéristiques d'entérobactéries sont repérées. </a:t>
            </a:r>
            <a:endParaRPr lang="fr-FR" sz="2000" dirty="0">
              <a:latin typeface="Times New Roman" pitchFamily="18" charset="0"/>
              <a:cs typeface="Times New Roman" pitchFamily="18" charset="0"/>
            </a:endParaRPr>
          </a:p>
        </p:txBody>
      </p:sp>
      <p:sp>
        <p:nvSpPr>
          <p:cNvPr id="5" name="Rectangle 4"/>
          <p:cNvSpPr/>
          <p:nvPr/>
        </p:nvSpPr>
        <p:spPr>
          <a:xfrm>
            <a:off x="0" y="2588943"/>
            <a:ext cx="9144000"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dirty="0" smtClean="0">
                <a:latin typeface="Times New Roman" pitchFamily="18" charset="0"/>
                <a:cs typeface="Times New Roman" pitchFamily="18" charset="0"/>
              </a:rPr>
              <a:t>Cette étape permet de sélectionner partiellement les entérobactéries parmi toutes les</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bactéries qui ont pu se développer lors du pré-enrichissement.</a:t>
            </a:r>
          </a:p>
          <a:p>
            <a:r>
              <a:rPr lang="fr-FR" sz="2000" dirty="0" smtClean="0">
                <a:latin typeface="Times New Roman" pitchFamily="18" charset="0"/>
                <a:cs typeface="Times New Roman" pitchFamily="18" charset="0"/>
              </a:rPr>
              <a:t>L'incubation se fait à 37°C pendant 24 heures. </a:t>
            </a:r>
            <a:endParaRPr lang="fr-FR" sz="2000" dirty="0">
              <a:latin typeface="Times New Roman" pitchFamily="18" charset="0"/>
              <a:cs typeface="Times New Roman" pitchFamily="18" charset="0"/>
            </a:endParaRPr>
          </a:p>
        </p:txBody>
      </p:sp>
      <p:sp>
        <p:nvSpPr>
          <p:cNvPr id="6" name="Rectangle 5"/>
          <p:cNvSpPr/>
          <p:nvPr/>
        </p:nvSpPr>
        <p:spPr>
          <a:xfrm>
            <a:off x="0" y="1195473"/>
            <a:ext cx="4576894" cy="4001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2000" b="1" dirty="0" smtClean="0">
                <a:latin typeface="Times New Roman" pitchFamily="18" charset="0"/>
                <a:cs typeface="Times New Roman" pitchFamily="18" charset="0"/>
              </a:rPr>
              <a:t>Enrichissement en milieu sélectif liquide</a:t>
            </a:r>
            <a:endParaRPr lang="fr-FR" sz="2000" dirty="0">
              <a:latin typeface="Times New Roman" pitchFamily="18" charset="0"/>
              <a:cs typeface="Times New Roman" pitchFamily="18" charset="0"/>
            </a:endParaRPr>
          </a:p>
        </p:txBody>
      </p:sp>
      <p:sp>
        <p:nvSpPr>
          <p:cNvPr id="7" name="Rectangle 6"/>
          <p:cNvSpPr/>
          <p:nvPr/>
        </p:nvSpPr>
        <p:spPr>
          <a:xfrm>
            <a:off x="0" y="5829071"/>
            <a:ext cx="9144000"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b="1" dirty="0" smtClean="0">
                <a:latin typeface="Times New Roman" pitchFamily="18" charset="0"/>
                <a:cs typeface="Times New Roman" pitchFamily="18" charset="0"/>
              </a:rPr>
              <a:t>Confirmation</a:t>
            </a:r>
            <a:br>
              <a:rPr lang="fr-FR" sz="2000" b="1"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Les colonies d'entérobactéries présumées sont repiquées sur milieu non sélectif pour</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recherche de l'oxydase. </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p:cNvPicPr>
            <a:picLocks noChangeAspect="1" noChangeArrowheads="1"/>
          </p:cNvPicPr>
          <p:nvPr/>
        </p:nvPicPr>
        <p:blipFill>
          <a:blip r:embed="rId2" cstate="print"/>
          <a:srcRect/>
          <a:stretch>
            <a:fillRect/>
          </a:stretch>
        </p:blipFill>
        <p:spPr bwMode="auto">
          <a:xfrm>
            <a:off x="1043607" y="157069"/>
            <a:ext cx="792088" cy="968378"/>
          </a:xfrm>
          <a:prstGeom prst="rect">
            <a:avLst/>
          </a:prstGeom>
          <a:noFill/>
          <a:ln w="9525">
            <a:noFill/>
            <a:miter lim="800000"/>
            <a:headEnd/>
            <a:tailEnd/>
          </a:ln>
        </p:spPr>
      </p:pic>
      <p:sp>
        <p:nvSpPr>
          <p:cNvPr id="46" name="Flèche courbée vers la droite 45"/>
          <p:cNvSpPr/>
          <p:nvPr/>
        </p:nvSpPr>
        <p:spPr>
          <a:xfrm>
            <a:off x="611559" y="773088"/>
            <a:ext cx="432048" cy="10801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Text Box 11"/>
          <p:cNvSpPr txBox="1">
            <a:spLocks noChangeArrowheads="1"/>
          </p:cNvSpPr>
          <p:nvPr/>
        </p:nvSpPr>
        <p:spPr bwMode="auto">
          <a:xfrm>
            <a:off x="395536" y="1120579"/>
            <a:ext cx="432047" cy="228573"/>
          </a:xfrm>
          <a:prstGeom prst="rect">
            <a:avLst/>
          </a:prstGeom>
          <a:solidFill>
            <a:srgbClr val="FFFFFF"/>
          </a:solidFill>
          <a:ln w="9525">
            <a:noFill/>
            <a:miter lim="800000"/>
            <a:headEnd/>
            <a:tailEnd/>
          </a:ln>
        </p:spPr>
        <p:txBody>
          <a:bodyPr/>
          <a:lstStyle/>
          <a:p>
            <a:pPr algn="just"/>
            <a:r>
              <a:rPr lang="fr-FR" sz="1000" b="1" dirty="0" smtClean="0"/>
              <a:t>1 g</a:t>
            </a:r>
            <a:endParaRPr lang="fr-FR" dirty="0"/>
          </a:p>
        </p:txBody>
      </p:sp>
      <p:sp>
        <p:nvSpPr>
          <p:cNvPr id="48" name="AutoShape 6"/>
          <p:cNvSpPr>
            <a:spLocks noChangeArrowheads="1"/>
          </p:cNvSpPr>
          <p:nvPr/>
        </p:nvSpPr>
        <p:spPr bwMode="auto">
          <a:xfrm>
            <a:off x="1403647" y="3112603"/>
            <a:ext cx="139700" cy="756829"/>
          </a:xfrm>
          <a:prstGeom prst="can">
            <a:avLst>
              <a:gd name="adj" fmla="val 155522"/>
            </a:avLst>
          </a:prstGeom>
          <a:solidFill>
            <a:srgbClr val="808080"/>
          </a:solidFill>
          <a:ln w="9525">
            <a:solidFill>
              <a:srgbClr val="000000"/>
            </a:solidFill>
            <a:round/>
            <a:headEnd/>
            <a:tailEnd/>
          </a:ln>
        </p:spPr>
        <p:txBody>
          <a:bodyPr/>
          <a:lstStyle/>
          <a:p>
            <a:endParaRPr lang="fr-FR"/>
          </a:p>
        </p:txBody>
      </p:sp>
      <p:cxnSp>
        <p:nvCxnSpPr>
          <p:cNvPr id="49" name="AutoShape 7"/>
          <p:cNvCxnSpPr>
            <a:cxnSpLocks noChangeShapeType="1"/>
          </p:cNvCxnSpPr>
          <p:nvPr/>
        </p:nvCxnSpPr>
        <p:spPr bwMode="auto">
          <a:xfrm>
            <a:off x="1478577" y="2775999"/>
            <a:ext cx="1270" cy="220953"/>
          </a:xfrm>
          <a:prstGeom prst="straightConnector1">
            <a:avLst/>
          </a:prstGeom>
          <a:noFill/>
          <a:ln w="9525">
            <a:solidFill>
              <a:srgbClr val="000000"/>
            </a:solidFill>
            <a:round/>
            <a:headEnd/>
            <a:tailEnd type="triangle" w="med" len="med"/>
          </a:ln>
        </p:spPr>
      </p:cxnSp>
      <p:sp>
        <p:nvSpPr>
          <p:cNvPr id="50" name="AutoShape 6"/>
          <p:cNvSpPr>
            <a:spLocks noChangeArrowheads="1"/>
          </p:cNvSpPr>
          <p:nvPr/>
        </p:nvSpPr>
        <p:spPr bwMode="auto">
          <a:xfrm>
            <a:off x="1407963" y="1493168"/>
            <a:ext cx="139700" cy="756829"/>
          </a:xfrm>
          <a:prstGeom prst="can">
            <a:avLst>
              <a:gd name="adj" fmla="val 155522"/>
            </a:avLst>
          </a:prstGeom>
          <a:solidFill>
            <a:srgbClr val="808080"/>
          </a:solidFill>
          <a:ln w="9525">
            <a:solidFill>
              <a:srgbClr val="000000"/>
            </a:solidFill>
            <a:round/>
            <a:headEnd/>
            <a:tailEnd/>
          </a:ln>
        </p:spPr>
        <p:txBody>
          <a:bodyPr/>
          <a:lstStyle/>
          <a:p>
            <a:endParaRPr lang="fr-FR"/>
          </a:p>
        </p:txBody>
      </p:sp>
      <p:cxnSp>
        <p:nvCxnSpPr>
          <p:cNvPr id="51" name="AutoShape 7"/>
          <p:cNvCxnSpPr>
            <a:cxnSpLocks noChangeShapeType="1"/>
          </p:cNvCxnSpPr>
          <p:nvPr/>
        </p:nvCxnSpPr>
        <p:spPr bwMode="auto">
          <a:xfrm>
            <a:off x="1475655" y="1133128"/>
            <a:ext cx="1270" cy="220953"/>
          </a:xfrm>
          <a:prstGeom prst="straightConnector1">
            <a:avLst/>
          </a:prstGeom>
          <a:noFill/>
          <a:ln w="9525">
            <a:solidFill>
              <a:srgbClr val="000000"/>
            </a:solidFill>
            <a:round/>
            <a:headEnd/>
            <a:tailEnd type="triangle" w="med" len="med"/>
          </a:ln>
        </p:spPr>
      </p:cxnSp>
      <p:sp>
        <p:nvSpPr>
          <p:cNvPr id="52" name="Text Box 10"/>
          <p:cNvSpPr txBox="1">
            <a:spLocks noChangeArrowheads="1"/>
          </p:cNvSpPr>
          <p:nvPr/>
        </p:nvSpPr>
        <p:spPr bwMode="auto">
          <a:xfrm>
            <a:off x="1619672" y="1772816"/>
            <a:ext cx="2016224" cy="253981"/>
          </a:xfrm>
          <a:prstGeom prst="rect">
            <a:avLst/>
          </a:prstGeom>
          <a:solidFill>
            <a:srgbClr val="FFFFFF"/>
          </a:solidFill>
          <a:ln w="9525">
            <a:noFill/>
            <a:miter lim="800000"/>
            <a:headEnd/>
            <a:tailEnd/>
          </a:ln>
        </p:spPr>
        <p:txBody>
          <a:bodyPr/>
          <a:lstStyle/>
          <a:p>
            <a:pPr algn="just"/>
            <a:r>
              <a:rPr lang="fr-FR" sz="1000" b="1" dirty="0" smtClean="0"/>
              <a:t>9 ml d’</a:t>
            </a:r>
            <a:r>
              <a:rPr lang="fr-FR" sz="1000" dirty="0" smtClean="0"/>
              <a:t> eau peptonée tamponnée</a:t>
            </a:r>
          </a:p>
          <a:p>
            <a:pPr algn="just"/>
            <a:r>
              <a:rPr lang="fr-FR" sz="1000" dirty="0" smtClean="0"/>
              <a:t/>
            </a:r>
            <a:br>
              <a:rPr lang="fr-FR" sz="1000" dirty="0" smtClean="0"/>
            </a:br>
            <a:r>
              <a:rPr lang="fr-FR" sz="1000" b="1" dirty="0" smtClean="0"/>
              <a:t> </a:t>
            </a:r>
            <a:endParaRPr lang="fr-FR" dirty="0"/>
          </a:p>
        </p:txBody>
      </p:sp>
      <p:sp>
        <p:nvSpPr>
          <p:cNvPr id="53" name="Text Box 12"/>
          <p:cNvSpPr txBox="1">
            <a:spLocks noChangeArrowheads="1"/>
          </p:cNvSpPr>
          <p:nvPr/>
        </p:nvSpPr>
        <p:spPr bwMode="auto">
          <a:xfrm>
            <a:off x="683568" y="2276872"/>
            <a:ext cx="1584176" cy="432048"/>
          </a:xfrm>
          <a:prstGeom prst="rect">
            <a:avLst/>
          </a:prstGeom>
          <a:solidFill>
            <a:srgbClr val="FFFFFF"/>
          </a:solidFill>
          <a:ln w="9525">
            <a:noFill/>
            <a:miter lim="800000"/>
            <a:headEnd/>
            <a:tailEnd/>
          </a:ln>
        </p:spPr>
        <p:txBody>
          <a:bodyPr/>
          <a:lstStyle/>
          <a:p>
            <a:pPr algn="ctr"/>
            <a:r>
              <a:rPr lang="fr-FR" sz="1000" dirty="0" smtClean="0"/>
              <a:t>Incubation</a:t>
            </a:r>
          </a:p>
          <a:p>
            <a:pPr algn="ctr"/>
            <a:r>
              <a:rPr lang="fr-FR" sz="1000" dirty="0" smtClean="0"/>
              <a:t>37°C/16 à 20 h (maximum) </a:t>
            </a:r>
            <a:br>
              <a:rPr lang="fr-FR" sz="1000" dirty="0" smtClean="0"/>
            </a:br>
            <a:endParaRPr lang="fr-FR" dirty="0"/>
          </a:p>
        </p:txBody>
      </p:sp>
      <p:sp>
        <p:nvSpPr>
          <p:cNvPr id="54" name="Flèche courbée vers la droite 53"/>
          <p:cNvSpPr/>
          <p:nvPr/>
        </p:nvSpPr>
        <p:spPr>
          <a:xfrm>
            <a:off x="539551" y="1916832"/>
            <a:ext cx="432048" cy="14401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5" name="Text Box 11"/>
          <p:cNvSpPr txBox="1">
            <a:spLocks noChangeArrowheads="1"/>
          </p:cNvSpPr>
          <p:nvPr/>
        </p:nvSpPr>
        <p:spPr bwMode="auto">
          <a:xfrm>
            <a:off x="323528" y="2624363"/>
            <a:ext cx="432047" cy="228573"/>
          </a:xfrm>
          <a:prstGeom prst="rect">
            <a:avLst/>
          </a:prstGeom>
          <a:solidFill>
            <a:srgbClr val="FFFFFF"/>
          </a:solidFill>
          <a:ln w="9525">
            <a:noFill/>
            <a:miter lim="800000"/>
            <a:headEnd/>
            <a:tailEnd/>
          </a:ln>
        </p:spPr>
        <p:txBody>
          <a:bodyPr/>
          <a:lstStyle/>
          <a:p>
            <a:pPr algn="just"/>
            <a:r>
              <a:rPr lang="fr-FR" sz="1000" b="1" dirty="0" smtClean="0"/>
              <a:t>1 ml</a:t>
            </a:r>
            <a:endParaRPr lang="fr-FR" dirty="0"/>
          </a:p>
        </p:txBody>
      </p:sp>
      <p:sp>
        <p:nvSpPr>
          <p:cNvPr id="56" name="Text Box 10"/>
          <p:cNvSpPr txBox="1">
            <a:spLocks noChangeArrowheads="1"/>
          </p:cNvSpPr>
          <p:nvPr/>
        </p:nvSpPr>
        <p:spPr bwMode="auto">
          <a:xfrm>
            <a:off x="1763688" y="3247027"/>
            <a:ext cx="2016224" cy="397997"/>
          </a:xfrm>
          <a:prstGeom prst="rect">
            <a:avLst/>
          </a:prstGeom>
          <a:solidFill>
            <a:srgbClr val="FFFFFF"/>
          </a:solidFill>
          <a:ln w="9525">
            <a:noFill/>
            <a:miter lim="800000"/>
            <a:headEnd/>
            <a:tailEnd/>
          </a:ln>
        </p:spPr>
        <p:txBody>
          <a:bodyPr/>
          <a:lstStyle/>
          <a:p>
            <a:r>
              <a:rPr lang="fr-FR" sz="1000" b="1" dirty="0" smtClean="0"/>
              <a:t>10 ml </a:t>
            </a:r>
            <a:r>
              <a:rPr lang="fr-FR" sz="1000" dirty="0" smtClean="0"/>
              <a:t>bouillon glucosé tamponné à la bile de bœuf et au vert brillant</a:t>
            </a:r>
            <a:r>
              <a:rPr lang="fr-FR" sz="1000" b="1" dirty="0" smtClean="0"/>
              <a:t> </a:t>
            </a:r>
            <a:endParaRPr lang="fr-FR" dirty="0"/>
          </a:p>
        </p:txBody>
      </p:sp>
      <p:sp>
        <p:nvSpPr>
          <p:cNvPr id="57" name="Text Box 12"/>
          <p:cNvSpPr txBox="1">
            <a:spLocks noChangeArrowheads="1"/>
          </p:cNvSpPr>
          <p:nvPr/>
        </p:nvSpPr>
        <p:spPr bwMode="auto">
          <a:xfrm>
            <a:off x="683568" y="3955578"/>
            <a:ext cx="1584176" cy="409526"/>
          </a:xfrm>
          <a:prstGeom prst="rect">
            <a:avLst/>
          </a:prstGeom>
          <a:solidFill>
            <a:srgbClr val="FFFFFF"/>
          </a:solidFill>
          <a:ln w="9525">
            <a:noFill/>
            <a:miter lim="800000"/>
            <a:headEnd/>
            <a:tailEnd/>
          </a:ln>
        </p:spPr>
        <p:txBody>
          <a:bodyPr/>
          <a:lstStyle/>
          <a:p>
            <a:pPr algn="ctr"/>
            <a:r>
              <a:rPr lang="fr-FR" sz="1000" dirty="0" smtClean="0"/>
              <a:t>Incubation</a:t>
            </a:r>
          </a:p>
          <a:p>
            <a:pPr algn="ctr"/>
            <a:r>
              <a:rPr lang="fr-FR" sz="1000" dirty="0" smtClean="0"/>
              <a:t>37°C/18 à 24 h (maximum) </a:t>
            </a:r>
            <a:br>
              <a:rPr lang="fr-FR" sz="1000" dirty="0" smtClean="0"/>
            </a:br>
            <a:endParaRPr lang="fr-FR" dirty="0"/>
          </a:p>
        </p:txBody>
      </p:sp>
      <p:sp>
        <p:nvSpPr>
          <p:cNvPr id="27652" name="AutoShape 4" descr="Résultat de recherche d'images pour &quot;milieux vrb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4" name="AutoShape 6" descr="Résultat de recherche d'images pour &quot;milieux vrb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6" name="AutoShape 8" descr="Résultat de recherche d'images pour &quot;milieux vrb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Résultat de recherche d'images pour &quot;milieux vrb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60" name="AutoShape 12" descr="Résultat de recherche d'images pour &quot;milieux vrb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7663" name="Picture 15"/>
          <p:cNvPicPr>
            <a:picLocks noChangeAspect="1" noChangeArrowheads="1"/>
          </p:cNvPicPr>
          <p:nvPr/>
        </p:nvPicPr>
        <p:blipFill>
          <a:blip r:embed="rId3" cstate="print"/>
          <a:srcRect l="3212" t="4183" r="5675" b="4182"/>
          <a:stretch>
            <a:fillRect/>
          </a:stretch>
        </p:blipFill>
        <p:spPr bwMode="auto">
          <a:xfrm>
            <a:off x="611560" y="4797152"/>
            <a:ext cx="1522455" cy="1152128"/>
          </a:xfrm>
          <a:prstGeom prst="rect">
            <a:avLst/>
          </a:prstGeom>
          <a:noFill/>
          <a:ln w="9525">
            <a:noFill/>
            <a:miter lim="800000"/>
            <a:headEnd/>
            <a:tailEnd/>
          </a:ln>
        </p:spPr>
      </p:pic>
      <p:sp>
        <p:nvSpPr>
          <p:cNvPr id="68" name="Text Box 12"/>
          <p:cNvSpPr txBox="1">
            <a:spLocks noChangeArrowheads="1"/>
          </p:cNvSpPr>
          <p:nvPr/>
        </p:nvSpPr>
        <p:spPr bwMode="auto">
          <a:xfrm>
            <a:off x="683568" y="5971802"/>
            <a:ext cx="1584176" cy="409526"/>
          </a:xfrm>
          <a:prstGeom prst="rect">
            <a:avLst/>
          </a:prstGeom>
          <a:solidFill>
            <a:srgbClr val="FFFFFF"/>
          </a:solidFill>
          <a:ln w="9525">
            <a:noFill/>
            <a:miter lim="800000"/>
            <a:headEnd/>
            <a:tailEnd/>
          </a:ln>
        </p:spPr>
        <p:txBody>
          <a:bodyPr/>
          <a:lstStyle/>
          <a:p>
            <a:pPr algn="ctr"/>
            <a:r>
              <a:rPr lang="fr-FR" sz="1000" dirty="0" smtClean="0"/>
              <a:t>Incubation</a:t>
            </a:r>
          </a:p>
          <a:p>
            <a:pPr algn="ctr"/>
            <a:r>
              <a:rPr lang="fr-FR" sz="1000" dirty="0" smtClean="0"/>
              <a:t>37°C/24 h  </a:t>
            </a:r>
            <a:br>
              <a:rPr lang="fr-FR" sz="1000" dirty="0" smtClean="0"/>
            </a:br>
            <a:endParaRPr lang="fr-FR" dirty="0"/>
          </a:p>
        </p:txBody>
      </p:sp>
      <p:sp>
        <p:nvSpPr>
          <p:cNvPr id="69" name="Rectangle 68"/>
          <p:cNvSpPr/>
          <p:nvPr/>
        </p:nvSpPr>
        <p:spPr>
          <a:xfrm>
            <a:off x="6408712" y="5066020"/>
            <a:ext cx="205172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1400" dirty="0" smtClean="0">
                <a:latin typeface="Times New Roman" pitchFamily="18" charset="0"/>
                <a:cs typeface="Times New Roman" pitchFamily="18" charset="0"/>
              </a:rPr>
              <a:t>Repiquer en subculture sur gélose ordinaire.</a:t>
            </a:r>
            <a:endParaRPr lang="fr-FR" sz="1400" dirty="0">
              <a:latin typeface="Times New Roman" pitchFamily="18" charset="0"/>
              <a:cs typeface="Times New Roman" pitchFamily="18" charset="0"/>
            </a:endParaRPr>
          </a:p>
        </p:txBody>
      </p:sp>
      <p:cxnSp>
        <p:nvCxnSpPr>
          <p:cNvPr id="70" name="AutoShape 7"/>
          <p:cNvCxnSpPr>
            <a:cxnSpLocks noChangeShapeType="1"/>
          </p:cNvCxnSpPr>
          <p:nvPr/>
        </p:nvCxnSpPr>
        <p:spPr bwMode="auto">
          <a:xfrm>
            <a:off x="1403648" y="4437112"/>
            <a:ext cx="1270" cy="220953"/>
          </a:xfrm>
          <a:prstGeom prst="straightConnector1">
            <a:avLst/>
          </a:prstGeom>
          <a:noFill/>
          <a:ln w="9525">
            <a:solidFill>
              <a:srgbClr val="000000"/>
            </a:solidFill>
            <a:round/>
            <a:headEnd/>
            <a:tailEnd type="triangle" w="med" len="med"/>
          </a:ln>
        </p:spPr>
      </p:cxnSp>
      <p:sp>
        <p:nvSpPr>
          <p:cNvPr id="60" name="Flèche courbée vers la droite 59"/>
          <p:cNvSpPr/>
          <p:nvPr/>
        </p:nvSpPr>
        <p:spPr>
          <a:xfrm flipH="1">
            <a:off x="2123728" y="3645024"/>
            <a:ext cx="504056" cy="16561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2" name="Rectangle 71"/>
          <p:cNvSpPr/>
          <p:nvPr/>
        </p:nvSpPr>
        <p:spPr>
          <a:xfrm>
            <a:off x="4499992" y="5746030"/>
            <a:ext cx="3528392"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1400" dirty="0" smtClean="0">
                <a:latin typeface="Times New Roman" pitchFamily="18" charset="0"/>
                <a:cs typeface="Times New Roman" pitchFamily="18" charset="0"/>
              </a:rPr>
              <a:t>Prélever, au hasard, 5 colonies caractéristiques de couleur rouge foncé avec un halo de précipitation rouge foncé.</a:t>
            </a:r>
          </a:p>
        </p:txBody>
      </p:sp>
      <p:sp>
        <p:nvSpPr>
          <p:cNvPr id="73" name="Flèche droite 72"/>
          <p:cNvSpPr/>
          <p:nvPr/>
        </p:nvSpPr>
        <p:spPr>
          <a:xfrm>
            <a:off x="1979712" y="6021288"/>
            <a:ext cx="21602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4920182" y="3481263"/>
            <a:ext cx="2717411" cy="307777"/>
          </a:xfrm>
          <a:prstGeom prst="rect">
            <a:avLst/>
          </a:prstGeom>
        </p:spPr>
        <p:txBody>
          <a:bodyPr wrap="none">
            <a:spAutoFit/>
          </a:bodyPr>
          <a:lstStyle/>
          <a:p>
            <a:r>
              <a:rPr lang="fr-FR" sz="1400" dirty="0" smtClean="0">
                <a:latin typeface="Times New Roman" pitchFamily="18" charset="0"/>
                <a:cs typeface="Times New Roman" pitchFamily="18" charset="0"/>
              </a:rPr>
              <a:t>Incuber pendant 24 heures à 37°C. </a:t>
            </a:r>
            <a:endParaRPr lang="fr-FR" sz="1400" dirty="0">
              <a:latin typeface="Times New Roman" pitchFamily="18" charset="0"/>
              <a:cs typeface="Times New Roman" pitchFamily="18" charset="0"/>
            </a:endParaRPr>
          </a:p>
        </p:txBody>
      </p:sp>
      <p:sp>
        <p:nvSpPr>
          <p:cNvPr id="75" name="Flèche droite 74"/>
          <p:cNvSpPr/>
          <p:nvPr/>
        </p:nvSpPr>
        <p:spPr>
          <a:xfrm rot="16200000">
            <a:off x="5868144" y="5157192"/>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664" name="Picture 16"/>
          <p:cNvPicPr>
            <a:picLocks noChangeAspect="1" noChangeArrowheads="1"/>
          </p:cNvPicPr>
          <p:nvPr/>
        </p:nvPicPr>
        <p:blipFill>
          <a:blip r:embed="rId4" cstate="print"/>
          <a:srcRect b="38401"/>
          <a:stretch>
            <a:fillRect/>
          </a:stretch>
        </p:blipFill>
        <p:spPr bwMode="auto">
          <a:xfrm>
            <a:off x="4788024" y="3861048"/>
            <a:ext cx="2921577" cy="1008112"/>
          </a:xfrm>
          <a:prstGeom prst="rect">
            <a:avLst/>
          </a:prstGeom>
          <a:noFill/>
          <a:ln w="9525">
            <a:noFill/>
            <a:miter lim="800000"/>
            <a:headEnd/>
            <a:tailEnd/>
          </a:ln>
        </p:spPr>
      </p:pic>
      <p:sp>
        <p:nvSpPr>
          <p:cNvPr id="79" name="Rectangle 78"/>
          <p:cNvSpPr/>
          <p:nvPr/>
        </p:nvSpPr>
        <p:spPr>
          <a:xfrm>
            <a:off x="5292080" y="0"/>
            <a:ext cx="385192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1400" dirty="0" smtClean="0">
                <a:latin typeface="Times New Roman" pitchFamily="18" charset="0"/>
                <a:cs typeface="Times New Roman" pitchFamily="18" charset="0"/>
              </a:rPr>
              <a:t>Si l'une des colonies au moins est oxydase négative et glucose positif, la prise d'essai renferme des entérobactéries et la recherche est positive :présence d'entérobactéries dans 0,l g de produit. </a:t>
            </a:r>
          </a:p>
        </p:txBody>
      </p:sp>
      <p:sp>
        <p:nvSpPr>
          <p:cNvPr id="80" name="Rectangle 79"/>
          <p:cNvSpPr/>
          <p:nvPr/>
        </p:nvSpPr>
        <p:spPr>
          <a:xfrm>
            <a:off x="5292080" y="1052736"/>
            <a:ext cx="385192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1400" dirty="0" smtClean="0">
                <a:latin typeface="Times New Roman" pitchFamily="18" charset="0"/>
                <a:cs typeface="Times New Roman" pitchFamily="18" charset="0"/>
              </a:rPr>
              <a:t>Dans le cas contraire, on conclut à une absence d'entérobactéries dans 0,l g de semi-conserve. </a:t>
            </a:r>
            <a:endParaRPr lang="fr-FR" sz="1400" dirty="0"/>
          </a:p>
        </p:txBody>
      </p:sp>
      <p:sp>
        <p:nvSpPr>
          <p:cNvPr id="81" name="Flèche à angle droit 80"/>
          <p:cNvSpPr/>
          <p:nvPr/>
        </p:nvSpPr>
        <p:spPr>
          <a:xfrm rot="16200000" flipV="1">
            <a:off x="3923928" y="620688"/>
            <a:ext cx="1656184" cy="936104"/>
          </a:xfrm>
          <a:prstGeom prst="bentUpArrow">
            <a:avLst>
              <a:gd name="adj1" fmla="val 14294"/>
              <a:gd name="adj2" fmla="val 1369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Flèche à angle droit 81"/>
          <p:cNvSpPr/>
          <p:nvPr/>
        </p:nvSpPr>
        <p:spPr>
          <a:xfrm rot="16200000" flipV="1">
            <a:off x="4517994" y="1142746"/>
            <a:ext cx="792088" cy="756084"/>
          </a:xfrm>
          <a:prstGeom prst="bentUpArrow">
            <a:avLst>
              <a:gd name="adj1" fmla="val 14294"/>
              <a:gd name="adj2" fmla="val 1369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4176464" y="1703710"/>
            <a:ext cx="4139952" cy="10772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1600" dirty="0" smtClean="0">
                <a:latin typeface="Times New Roman" pitchFamily="18" charset="0"/>
                <a:cs typeface="Times New Roman" pitchFamily="18" charset="0"/>
              </a:rPr>
              <a:t>Confirmer l'appartenance aux entérobactéries par un test à l'oxydase et une étude de fermentation en gélose glucosée au BCP incubée pendant 24 heures à 37°C. </a:t>
            </a:r>
            <a:endParaRPr lang="fr-FR" sz="1600" dirty="0">
              <a:latin typeface="Times New Roman" pitchFamily="18" charset="0"/>
              <a:cs typeface="Times New Roman" pitchFamily="18" charset="0"/>
            </a:endParaRPr>
          </a:p>
        </p:txBody>
      </p:sp>
      <p:sp>
        <p:nvSpPr>
          <p:cNvPr id="59" name="Text Box 11"/>
          <p:cNvSpPr txBox="1">
            <a:spLocks noChangeArrowheads="1"/>
          </p:cNvSpPr>
          <p:nvPr/>
        </p:nvSpPr>
        <p:spPr bwMode="auto">
          <a:xfrm>
            <a:off x="2051720" y="4365104"/>
            <a:ext cx="1800200" cy="360040"/>
          </a:xfrm>
          <a:prstGeom prst="rect">
            <a:avLst/>
          </a:prstGeom>
          <a:solidFill>
            <a:schemeClr val="bg1"/>
          </a:solidFill>
          <a:ln w="9525">
            <a:noFill/>
            <a:miter lim="800000"/>
            <a:headEnd/>
            <a:tailEnd/>
          </a:ln>
        </p:spPr>
        <p:txBody>
          <a:bodyPr/>
          <a:lstStyle/>
          <a:p>
            <a:pPr algn="just"/>
            <a:r>
              <a:rPr lang="fr-FR" sz="1000" b="1" dirty="0" smtClean="0"/>
              <a:t>Ensemencement par stries du </a:t>
            </a:r>
            <a:r>
              <a:rPr lang="fr-FR" sz="1000" b="1" dirty="0" err="1" smtClean="0"/>
              <a:t>mlieu</a:t>
            </a:r>
            <a:r>
              <a:rPr lang="fr-FR" sz="1000" b="1" dirty="0" smtClean="0"/>
              <a:t> VRBG</a:t>
            </a:r>
            <a:endParaRPr lang="fr-FR" dirty="0"/>
          </a:p>
        </p:txBody>
      </p:sp>
      <p:sp>
        <p:nvSpPr>
          <p:cNvPr id="78" name="Flèche droite 77"/>
          <p:cNvSpPr/>
          <p:nvPr/>
        </p:nvSpPr>
        <p:spPr>
          <a:xfrm rot="16200000">
            <a:off x="5891398" y="2942946"/>
            <a:ext cx="75608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6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66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50" grpId="0" animBg="1"/>
      <p:bldP spid="52" grpId="0" animBg="1"/>
      <p:bldP spid="53" grpId="0" animBg="1"/>
      <p:bldP spid="54" grpId="0" animBg="1"/>
      <p:bldP spid="55" grpId="0" animBg="1"/>
      <p:bldP spid="56" grpId="0" animBg="1"/>
      <p:bldP spid="57" grpId="0" animBg="1"/>
      <p:bldP spid="68" grpId="0" animBg="1"/>
      <p:bldP spid="69" grpId="0" animBg="1"/>
      <p:bldP spid="60" grpId="0" animBg="1"/>
      <p:bldP spid="72" grpId="0" animBg="1"/>
      <p:bldP spid="73" grpId="0" animBg="1"/>
      <p:bldP spid="74" grpId="0"/>
      <p:bldP spid="75" grpId="0" animBg="1"/>
      <p:bldP spid="79" grpId="0" animBg="1"/>
      <p:bldP spid="80" grpId="0" animBg="1"/>
      <p:bldP spid="81" grpId="0" animBg="1"/>
      <p:bldP spid="82" grpId="0" animBg="1"/>
      <p:bldP spid="77" grpId="0" animBg="1"/>
      <p:bldP spid="59"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563888" y="620688"/>
            <a:ext cx="5616624" cy="61555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fr-FR" sz="1600" b="1" dirty="0" smtClean="0">
                <a:latin typeface="Times New Roman" pitchFamily="18" charset="0"/>
                <a:cs typeface="Times New Roman" pitchFamily="18" charset="0"/>
              </a:rPr>
              <a:t>Basée </a:t>
            </a:r>
            <a:r>
              <a:rPr lang="fr-FR" sz="1600" b="1" dirty="0">
                <a:latin typeface="Times New Roman" pitchFamily="18" charset="0"/>
                <a:cs typeface="Times New Roman" pitchFamily="18" charset="0"/>
              </a:rPr>
              <a:t>sur la mis en évidence </a:t>
            </a:r>
            <a:r>
              <a:rPr lang="fr-FR" sz="1600" b="1" dirty="0" smtClean="0">
                <a:latin typeface="Times New Roman" pitchFamily="18" charset="0"/>
                <a:cs typeface="Times New Roman" pitchFamily="18" charset="0"/>
              </a:rPr>
              <a:t>d’antigène </a:t>
            </a:r>
            <a:r>
              <a:rPr lang="fr-FR" sz="1600" b="1" dirty="0">
                <a:latin typeface="Times New Roman" pitchFamily="18" charset="0"/>
                <a:cs typeface="Times New Roman" pitchFamily="18" charset="0"/>
              </a:rPr>
              <a:t>du groupe.</a:t>
            </a:r>
          </a:p>
          <a:p>
            <a:endParaRPr lang="fr-FR" sz="1600" b="1" dirty="0">
              <a:latin typeface="Times New Roman" pitchFamily="18" charset="0"/>
              <a:cs typeface="Times New Roman" pitchFamily="18" charset="0"/>
            </a:endParaRPr>
          </a:p>
          <a:p>
            <a:r>
              <a:rPr lang="fr-FR" sz="1600" b="1" dirty="0">
                <a:latin typeface="Times New Roman" pitchFamily="18" charset="0"/>
                <a:cs typeface="Times New Roman" pitchFamily="18" charset="0"/>
              </a:rPr>
              <a:t>-Groupe A : le groupe de pyogène.</a:t>
            </a:r>
          </a:p>
          <a:p>
            <a:r>
              <a:rPr lang="fr-FR" b="1" i="1" dirty="0">
                <a:latin typeface="Times New Roman" pitchFamily="18" charset="0"/>
                <a:cs typeface="Times New Roman" pitchFamily="18" charset="0"/>
              </a:rPr>
              <a:t>                              </a:t>
            </a:r>
            <a:r>
              <a:rPr lang="fr-FR" sz="1400" i="1" dirty="0" err="1" smtClean="0">
                <a:latin typeface="Times New Roman" pitchFamily="18" charset="0"/>
                <a:cs typeface="Times New Roman" pitchFamily="18" charset="0"/>
              </a:rPr>
              <a:t>S.pyogens</a:t>
            </a:r>
            <a:r>
              <a:rPr lang="fr-FR" sz="1400" dirty="0" smtClean="0">
                <a:latin typeface="Times New Roman" pitchFamily="18" charset="0"/>
                <a:cs typeface="Times New Roman" pitchFamily="18" charset="0"/>
              </a:rPr>
              <a:t>    </a:t>
            </a:r>
            <a:r>
              <a:rPr lang="fr-FR" sz="1400" b="1" dirty="0" smtClean="0">
                <a:latin typeface="Times New Roman" pitchFamily="18" charset="0"/>
                <a:cs typeface="Times New Roman" pitchFamily="18" charset="0"/>
              </a:rPr>
              <a:t>                </a:t>
            </a:r>
            <a:r>
              <a:rPr lang="fr-FR" sz="1400" b="1" dirty="0">
                <a:latin typeface="Times New Roman" pitchFamily="18" charset="0"/>
                <a:cs typeface="Times New Roman" pitchFamily="18" charset="0"/>
              </a:rPr>
              <a:t>A </a:t>
            </a:r>
          </a:p>
          <a:p>
            <a:r>
              <a:rPr lang="fr-FR" sz="1400" b="1" dirty="0">
                <a:latin typeface="Times New Roman" pitchFamily="18" charset="0"/>
                <a:cs typeface="Times New Roman" pitchFamily="18" charset="0"/>
              </a:rPr>
              <a:t>                                        </a:t>
            </a:r>
            <a:r>
              <a:rPr lang="fr-FR" sz="1400" i="1" dirty="0" err="1" smtClean="0">
                <a:latin typeface="Times New Roman" pitchFamily="18" charset="0"/>
                <a:cs typeface="Times New Roman" pitchFamily="18" charset="0"/>
              </a:rPr>
              <a:t>S.agalactiae</a:t>
            </a:r>
            <a:r>
              <a:rPr lang="fr-FR" sz="1400" i="1" dirty="0" smtClean="0">
                <a:latin typeface="Times New Roman" pitchFamily="18" charset="0"/>
                <a:cs typeface="Times New Roman" pitchFamily="18" charset="0"/>
              </a:rPr>
              <a:t>  </a:t>
            </a:r>
            <a:r>
              <a:rPr lang="fr-FR" sz="1400" b="1" dirty="0" smtClean="0">
                <a:latin typeface="Times New Roman" pitchFamily="18" charset="0"/>
                <a:cs typeface="Times New Roman" pitchFamily="18" charset="0"/>
              </a:rPr>
              <a:t>              </a:t>
            </a:r>
            <a:r>
              <a:rPr lang="fr-FR" sz="1400" b="1" dirty="0">
                <a:latin typeface="Times New Roman" pitchFamily="18" charset="0"/>
                <a:cs typeface="Times New Roman" pitchFamily="18" charset="0"/>
              </a:rPr>
              <a:t>B</a:t>
            </a:r>
          </a:p>
          <a:p>
            <a:r>
              <a:rPr lang="fr-FR" sz="1400" b="1" dirty="0">
                <a:latin typeface="Times New Roman" pitchFamily="18" charset="0"/>
                <a:cs typeface="Times New Roman" pitchFamily="18" charset="0"/>
              </a:rPr>
              <a:t>                                        </a:t>
            </a:r>
            <a:r>
              <a:rPr lang="fr-FR" sz="1400" i="1" dirty="0" err="1">
                <a:latin typeface="Times New Roman" pitchFamily="18" charset="0"/>
                <a:cs typeface="Times New Roman" pitchFamily="18" charset="0"/>
              </a:rPr>
              <a:t>S.anganisus</a:t>
            </a:r>
            <a:r>
              <a:rPr lang="fr-FR" sz="1400" dirty="0">
                <a:latin typeface="Times New Roman" pitchFamily="18" charset="0"/>
                <a:cs typeface="Times New Roman" pitchFamily="18" charset="0"/>
              </a:rPr>
              <a:t>   </a:t>
            </a:r>
            <a:r>
              <a:rPr lang="fr-FR" sz="1400" dirty="0" smtClean="0">
                <a:latin typeface="Times New Roman" pitchFamily="18" charset="0"/>
                <a:cs typeface="Times New Roman" pitchFamily="18" charset="0"/>
              </a:rPr>
              <a:t> </a:t>
            </a:r>
            <a:r>
              <a:rPr lang="fr-FR" sz="1400" b="1" dirty="0" smtClean="0">
                <a:latin typeface="Times New Roman" pitchFamily="18" charset="0"/>
                <a:cs typeface="Times New Roman" pitchFamily="18" charset="0"/>
              </a:rPr>
              <a:t>             </a:t>
            </a:r>
            <a:r>
              <a:rPr lang="fr-FR" sz="1400" b="1" dirty="0">
                <a:latin typeface="Times New Roman" pitchFamily="18" charset="0"/>
                <a:cs typeface="Times New Roman" pitchFamily="18" charset="0"/>
              </a:rPr>
              <a:t>/</a:t>
            </a:r>
          </a:p>
          <a:p>
            <a:r>
              <a:rPr lang="fr-FR" sz="1400" b="1" dirty="0">
                <a:latin typeface="Times New Roman" pitchFamily="18" charset="0"/>
                <a:cs typeface="Times New Roman" pitchFamily="18" charset="0"/>
              </a:rPr>
              <a:t>                                       </a:t>
            </a:r>
            <a:r>
              <a:rPr lang="fr-FR" sz="1400" b="1" dirty="0" smtClean="0">
                <a:latin typeface="Times New Roman" pitchFamily="18" charset="0"/>
                <a:cs typeface="Times New Roman" pitchFamily="18" charset="0"/>
              </a:rPr>
              <a:t> </a:t>
            </a:r>
            <a:r>
              <a:rPr lang="fr-FR" sz="1400" i="1" dirty="0" err="1" smtClean="0">
                <a:latin typeface="Times New Roman" pitchFamily="18" charset="0"/>
                <a:cs typeface="Times New Roman" pitchFamily="18" charset="0"/>
              </a:rPr>
              <a:t>S.dysgalactiae</a:t>
            </a:r>
            <a:r>
              <a:rPr lang="fr-FR" sz="1400" i="1" dirty="0" smtClean="0">
                <a:latin typeface="Times New Roman" pitchFamily="18" charset="0"/>
                <a:cs typeface="Times New Roman" pitchFamily="18" charset="0"/>
              </a:rPr>
              <a:t> </a:t>
            </a:r>
            <a:r>
              <a:rPr lang="fr-FR" sz="1400" dirty="0" smtClean="0">
                <a:latin typeface="Times New Roman" pitchFamily="18" charset="0"/>
                <a:cs typeface="Times New Roman" pitchFamily="18" charset="0"/>
              </a:rPr>
              <a:t>  </a:t>
            </a:r>
            <a:r>
              <a:rPr lang="fr-FR" sz="1400" b="1" dirty="0" smtClean="0">
                <a:latin typeface="Times New Roman" pitchFamily="18" charset="0"/>
                <a:cs typeface="Times New Roman" pitchFamily="18" charset="0"/>
              </a:rPr>
              <a:t>          </a:t>
            </a:r>
            <a:r>
              <a:rPr lang="fr-FR" sz="1400" b="1" dirty="0">
                <a:latin typeface="Times New Roman" pitchFamily="18" charset="0"/>
                <a:cs typeface="Times New Roman" pitchFamily="18" charset="0"/>
              </a:rPr>
              <a:t>C</a:t>
            </a:r>
          </a:p>
          <a:p>
            <a:endParaRPr lang="fr-FR" sz="1400" b="1" dirty="0">
              <a:latin typeface="Times New Roman" pitchFamily="18" charset="0"/>
              <a:cs typeface="Times New Roman" pitchFamily="18" charset="0"/>
            </a:endParaRPr>
          </a:p>
          <a:p>
            <a:r>
              <a:rPr lang="fr-FR" sz="1600" b="1" dirty="0">
                <a:latin typeface="Times New Roman" pitchFamily="18" charset="0"/>
                <a:cs typeface="Times New Roman" pitchFamily="18" charset="0"/>
              </a:rPr>
              <a:t>-Groupe D : entérocoques.</a:t>
            </a:r>
          </a:p>
          <a:p>
            <a:r>
              <a:rPr lang="fr-FR" b="1" i="1" dirty="0" smtClean="0">
                <a:latin typeface="Times New Roman" pitchFamily="18" charset="0"/>
                <a:cs typeface="Times New Roman" pitchFamily="18" charset="0"/>
              </a:rPr>
              <a:t> 	               </a:t>
            </a:r>
            <a:r>
              <a:rPr lang="fr-FR" sz="1400" i="1" dirty="0" err="1" smtClean="0">
                <a:latin typeface="Times New Roman" pitchFamily="18" charset="0"/>
                <a:cs typeface="Times New Roman" pitchFamily="18" charset="0"/>
              </a:rPr>
              <a:t>S.faecalis</a:t>
            </a:r>
            <a:r>
              <a:rPr lang="fr-FR" sz="1400" dirty="0" smtClean="0">
                <a:latin typeface="Times New Roman" pitchFamily="18" charset="0"/>
                <a:cs typeface="Times New Roman" pitchFamily="18" charset="0"/>
              </a:rPr>
              <a:t>   </a:t>
            </a:r>
            <a:r>
              <a:rPr lang="fr-FR" sz="1400" b="1" dirty="0" smtClean="0">
                <a:latin typeface="Times New Roman" pitchFamily="18" charset="0"/>
                <a:cs typeface="Times New Roman" pitchFamily="18" charset="0"/>
              </a:rPr>
              <a:t>               D</a:t>
            </a:r>
            <a:endParaRPr lang="fr-FR" sz="1400" b="1" dirty="0">
              <a:latin typeface="Times New Roman" pitchFamily="18" charset="0"/>
              <a:cs typeface="Times New Roman" pitchFamily="18" charset="0"/>
            </a:endParaRPr>
          </a:p>
          <a:p>
            <a:r>
              <a:rPr lang="fr-FR" sz="1400" b="1" dirty="0">
                <a:latin typeface="Times New Roman" pitchFamily="18" charset="0"/>
                <a:cs typeface="Times New Roman" pitchFamily="18" charset="0"/>
              </a:rPr>
              <a:t>                                        </a:t>
            </a:r>
            <a:r>
              <a:rPr lang="fr-FR" sz="1400" i="1" dirty="0" err="1" smtClean="0">
                <a:latin typeface="Times New Roman" pitchFamily="18" charset="0"/>
                <a:cs typeface="Times New Roman" pitchFamily="18" charset="0"/>
              </a:rPr>
              <a:t>S.durans</a:t>
            </a:r>
            <a:r>
              <a:rPr lang="fr-FR" sz="1400" dirty="0" smtClean="0">
                <a:latin typeface="Times New Roman" pitchFamily="18" charset="0"/>
                <a:cs typeface="Times New Roman" pitchFamily="18" charset="0"/>
              </a:rPr>
              <a:t> </a:t>
            </a:r>
            <a:r>
              <a:rPr lang="fr-FR" sz="1400" b="1" dirty="0" smtClean="0">
                <a:latin typeface="Times New Roman" pitchFamily="18" charset="0"/>
                <a:cs typeface="Times New Roman" pitchFamily="18" charset="0"/>
              </a:rPr>
              <a:t>                   </a:t>
            </a:r>
            <a:r>
              <a:rPr lang="fr-FR" sz="1400" b="1" dirty="0">
                <a:latin typeface="Times New Roman" pitchFamily="18" charset="0"/>
                <a:cs typeface="Times New Roman" pitchFamily="18" charset="0"/>
              </a:rPr>
              <a:t>D</a:t>
            </a:r>
            <a:endParaRPr lang="fr-FR" sz="1400" b="1" i="1" dirty="0">
              <a:latin typeface="Times New Roman" pitchFamily="18" charset="0"/>
              <a:cs typeface="Times New Roman" pitchFamily="18" charset="0"/>
            </a:endParaRPr>
          </a:p>
          <a:p>
            <a:r>
              <a:rPr lang="fr-FR" sz="1400" b="1" i="1" dirty="0">
                <a:latin typeface="Times New Roman" pitchFamily="18" charset="0"/>
                <a:cs typeface="Times New Roman" pitchFamily="18" charset="0"/>
              </a:rPr>
              <a:t>                                     </a:t>
            </a:r>
            <a:r>
              <a:rPr lang="fr-FR" sz="1400" i="1" dirty="0">
                <a:latin typeface="Times New Roman" pitchFamily="18" charset="0"/>
                <a:cs typeface="Times New Roman" pitchFamily="18" charset="0"/>
              </a:rPr>
              <a:t>  </a:t>
            </a:r>
            <a:r>
              <a:rPr lang="fr-FR" sz="1400" i="1" dirty="0" smtClean="0">
                <a:latin typeface="Times New Roman" pitchFamily="18" charset="0"/>
                <a:cs typeface="Times New Roman" pitchFamily="18" charset="0"/>
              </a:rPr>
              <a:t> </a:t>
            </a:r>
            <a:r>
              <a:rPr lang="fr-FR" sz="1400" i="1" dirty="0" err="1" smtClean="0">
                <a:latin typeface="Times New Roman" pitchFamily="18" charset="0"/>
                <a:cs typeface="Times New Roman" pitchFamily="18" charset="0"/>
              </a:rPr>
              <a:t>S.foecium</a:t>
            </a:r>
            <a:r>
              <a:rPr lang="fr-FR" sz="1400" dirty="0" smtClean="0">
                <a:latin typeface="Times New Roman" pitchFamily="18" charset="0"/>
                <a:cs typeface="Times New Roman" pitchFamily="18" charset="0"/>
              </a:rPr>
              <a:t>  </a:t>
            </a:r>
            <a:r>
              <a:rPr lang="fr-FR" sz="1400" b="1" dirty="0" smtClean="0">
                <a:latin typeface="Times New Roman" pitchFamily="18" charset="0"/>
                <a:cs typeface="Times New Roman" pitchFamily="18" charset="0"/>
              </a:rPr>
              <a:t>                D</a:t>
            </a:r>
            <a:endParaRPr lang="fr-FR" sz="1400" b="1" dirty="0">
              <a:latin typeface="Times New Roman" pitchFamily="18" charset="0"/>
              <a:cs typeface="Times New Roman" pitchFamily="18" charset="0"/>
            </a:endParaRPr>
          </a:p>
          <a:p>
            <a:endParaRPr lang="fr-FR" sz="1400" b="1" dirty="0">
              <a:latin typeface="Times New Roman" pitchFamily="18" charset="0"/>
              <a:cs typeface="Times New Roman" pitchFamily="18" charset="0"/>
            </a:endParaRPr>
          </a:p>
          <a:p>
            <a:r>
              <a:rPr lang="fr-FR" sz="1600" b="1" dirty="0">
                <a:latin typeface="Times New Roman" pitchFamily="18" charset="0"/>
                <a:cs typeface="Times New Roman" pitchFamily="18" charset="0"/>
              </a:rPr>
              <a:t>-Groupe N : lactiques.</a:t>
            </a:r>
          </a:p>
          <a:p>
            <a:r>
              <a:rPr lang="fr-FR" b="1" i="1" dirty="0">
                <a:latin typeface="Times New Roman" pitchFamily="18" charset="0"/>
                <a:cs typeface="Times New Roman" pitchFamily="18" charset="0"/>
              </a:rPr>
              <a:t>	</a:t>
            </a:r>
            <a:r>
              <a:rPr lang="fr-FR" b="1" i="1" dirty="0" smtClean="0">
                <a:latin typeface="Times New Roman" pitchFamily="18" charset="0"/>
                <a:cs typeface="Times New Roman" pitchFamily="18" charset="0"/>
              </a:rPr>
              <a:t>               </a:t>
            </a:r>
            <a:r>
              <a:rPr lang="fr-FR" sz="1400" i="1" dirty="0" smtClean="0">
                <a:latin typeface="Times New Roman" pitchFamily="18" charset="0"/>
                <a:cs typeface="Times New Roman" pitchFamily="18" charset="0"/>
              </a:rPr>
              <a:t>Lc.lactis</a:t>
            </a:r>
            <a:r>
              <a:rPr lang="fr-FR" sz="1400" dirty="0" smtClean="0">
                <a:latin typeface="Times New Roman" pitchFamily="18" charset="0"/>
                <a:cs typeface="Times New Roman" pitchFamily="18" charset="0"/>
              </a:rPr>
              <a:t> </a:t>
            </a:r>
            <a:r>
              <a:rPr lang="fr-FR" sz="1400" b="1" dirty="0" smtClean="0">
                <a:latin typeface="Times New Roman" pitchFamily="18" charset="0"/>
                <a:cs typeface="Times New Roman" pitchFamily="18" charset="0"/>
              </a:rPr>
              <a:t>                   N</a:t>
            </a:r>
            <a:endParaRPr lang="fr-FR" sz="1400" b="1" dirty="0">
              <a:latin typeface="Times New Roman" pitchFamily="18" charset="0"/>
              <a:cs typeface="Times New Roman" pitchFamily="18" charset="0"/>
            </a:endParaRPr>
          </a:p>
          <a:p>
            <a:r>
              <a:rPr lang="fr-FR" sz="1400" b="1" dirty="0">
                <a:latin typeface="Times New Roman" pitchFamily="18" charset="0"/>
                <a:cs typeface="Times New Roman" pitchFamily="18" charset="0"/>
              </a:rPr>
              <a:t>                                        </a:t>
            </a:r>
            <a:r>
              <a:rPr lang="fr-FR" sz="1400" i="1" dirty="0" err="1" smtClean="0">
                <a:latin typeface="Times New Roman" pitchFamily="18" charset="0"/>
                <a:cs typeface="Times New Roman" pitchFamily="18" charset="0"/>
              </a:rPr>
              <a:t>Lc.diacetylactis</a:t>
            </a:r>
            <a:r>
              <a:rPr lang="fr-FR" sz="1400" dirty="0" smtClean="0">
                <a:latin typeface="Times New Roman" pitchFamily="18" charset="0"/>
                <a:cs typeface="Times New Roman" pitchFamily="18" charset="0"/>
              </a:rPr>
              <a:t>   </a:t>
            </a:r>
            <a:r>
              <a:rPr lang="fr-FR" sz="1400" b="1" dirty="0" smtClean="0">
                <a:latin typeface="Times New Roman" pitchFamily="18" charset="0"/>
                <a:cs typeface="Times New Roman" pitchFamily="18" charset="0"/>
              </a:rPr>
              <a:t>     N</a:t>
            </a:r>
            <a:endParaRPr lang="fr-FR" sz="1400" b="1" dirty="0">
              <a:latin typeface="Times New Roman" pitchFamily="18" charset="0"/>
              <a:cs typeface="Times New Roman" pitchFamily="18" charset="0"/>
            </a:endParaRPr>
          </a:p>
          <a:p>
            <a:r>
              <a:rPr lang="fr-FR" sz="1400" b="1" dirty="0">
                <a:latin typeface="Times New Roman" pitchFamily="18" charset="0"/>
                <a:cs typeface="Times New Roman" pitchFamily="18" charset="0"/>
              </a:rPr>
              <a:t>                                        </a:t>
            </a:r>
            <a:r>
              <a:rPr lang="fr-FR" sz="1400" i="1" dirty="0" err="1" smtClean="0">
                <a:latin typeface="Times New Roman" pitchFamily="18" charset="0"/>
                <a:cs typeface="Times New Roman" pitchFamily="18" charset="0"/>
              </a:rPr>
              <a:t>Lc.cremoris</a:t>
            </a:r>
            <a:r>
              <a:rPr lang="fr-FR" sz="1400" dirty="0" smtClean="0">
                <a:latin typeface="Times New Roman" pitchFamily="18" charset="0"/>
                <a:cs typeface="Times New Roman" pitchFamily="18" charset="0"/>
              </a:rPr>
              <a:t>   </a:t>
            </a:r>
            <a:r>
              <a:rPr lang="fr-FR" sz="1400" b="1" dirty="0" smtClean="0">
                <a:latin typeface="Times New Roman" pitchFamily="18" charset="0"/>
                <a:cs typeface="Times New Roman" pitchFamily="18" charset="0"/>
              </a:rPr>
              <a:t>           N</a:t>
            </a:r>
            <a:endParaRPr lang="fr-FR" sz="1400" b="1" dirty="0">
              <a:latin typeface="Times New Roman" pitchFamily="18" charset="0"/>
              <a:cs typeface="Times New Roman" pitchFamily="18" charset="0"/>
            </a:endParaRPr>
          </a:p>
          <a:p>
            <a:r>
              <a:rPr lang="fr-FR" sz="1400" b="1" dirty="0">
                <a:latin typeface="Times New Roman" pitchFamily="18" charset="0"/>
                <a:cs typeface="Times New Roman" pitchFamily="18" charset="0"/>
              </a:rPr>
              <a:t>                                        </a:t>
            </a:r>
            <a:r>
              <a:rPr lang="fr-FR" sz="1400" i="1" dirty="0" err="1" smtClean="0">
                <a:latin typeface="Times New Roman" pitchFamily="18" charset="0"/>
                <a:cs typeface="Times New Roman" pitchFamily="18" charset="0"/>
              </a:rPr>
              <a:t>S.thermophilus</a:t>
            </a:r>
            <a:r>
              <a:rPr lang="fr-FR" sz="1400" dirty="0" smtClean="0">
                <a:latin typeface="Times New Roman" pitchFamily="18" charset="0"/>
                <a:cs typeface="Times New Roman" pitchFamily="18" charset="0"/>
              </a:rPr>
              <a:t>   </a:t>
            </a:r>
            <a:r>
              <a:rPr lang="fr-FR" sz="1400" b="1" dirty="0" smtClean="0">
                <a:latin typeface="Times New Roman" pitchFamily="18" charset="0"/>
                <a:cs typeface="Times New Roman" pitchFamily="18" charset="0"/>
              </a:rPr>
              <a:t>       /</a:t>
            </a:r>
            <a:endParaRPr lang="fr-FR" sz="1400" b="1" dirty="0">
              <a:latin typeface="Times New Roman" pitchFamily="18" charset="0"/>
              <a:cs typeface="Times New Roman" pitchFamily="18" charset="0"/>
            </a:endParaRPr>
          </a:p>
          <a:p>
            <a:endParaRPr lang="fr-FR" sz="1400" b="1" dirty="0">
              <a:latin typeface="Times New Roman" pitchFamily="18" charset="0"/>
              <a:cs typeface="Times New Roman" pitchFamily="18" charset="0"/>
            </a:endParaRPr>
          </a:p>
          <a:p>
            <a:r>
              <a:rPr lang="fr-FR" sz="1600" b="1" dirty="0">
                <a:latin typeface="Times New Roman" pitchFamily="18" charset="0"/>
                <a:cs typeface="Times New Roman" pitchFamily="18" charset="0"/>
              </a:rPr>
              <a:t>-</a:t>
            </a:r>
            <a:r>
              <a:rPr lang="fr-FR" sz="1600" b="1" dirty="0" err="1">
                <a:latin typeface="Times New Roman" pitchFamily="18" charset="0"/>
                <a:cs typeface="Times New Roman" pitchFamily="18" charset="0"/>
              </a:rPr>
              <a:t>Viridans</a:t>
            </a:r>
            <a:r>
              <a:rPr lang="fr-FR" sz="1600" b="1" dirty="0">
                <a:latin typeface="Times New Roman" pitchFamily="18" charset="0"/>
                <a:cs typeface="Times New Roman" pitchFamily="18" charset="0"/>
              </a:rPr>
              <a:t> : ne possèdent pas d’antigène (non groupable).</a:t>
            </a:r>
          </a:p>
          <a:p>
            <a:endParaRPr lang="fr-FR" sz="1600" b="1" dirty="0">
              <a:latin typeface="Times New Roman" pitchFamily="18" charset="0"/>
              <a:cs typeface="Times New Roman" pitchFamily="18" charset="0"/>
            </a:endParaRPr>
          </a:p>
          <a:p>
            <a:r>
              <a:rPr lang="fr-FR" sz="1600" b="1" i="1" dirty="0">
                <a:latin typeface="Times New Roman" pitchFamily="18" charset="0"/>
                <a:cs typeface="Times New Roman" pitchFamily="18" charset="0"/>
              </a:rPr>
              <a:t>                              </a:t>
            </a:r>
            <a:r>
              <a:rPr lang="fr-FR" sz="1600" b="1" i="1" dirty="0" smtClean="0">
                <a:latin typeface="Times New Roman" pitchFamily="18" charset="0"/>
                <a:cs typeface="Times New Roman" pitchFamily="18" charset="0"/>
              </a:rPr>
              <a:t>    </a:t>
            </a:r>
            <a:r>
              <a:rPr lang="fr-FR" sz="1400" i="1" dirty="0" err="1" smtClean="0">
                <a:latin typeface="Times New Roman" pitchFamily="18" charset="0"/>
                <a:cs typeface="Times New Roman" pitchFamily="18" charset="0"/>
              </a:rPr>
              <a:t>S.bovis</a:t>
            </a:r>
            <a:r>
              <a:rPr lang="fr-FR" sz="1400" dirty="0" smtClean="0">
                <a:latin typeface="Times New Roman" pitchFamily="18" charset="0"/>
                <a:cs typeface="Times New Roman" pitchFamily="18" charset="0"/>
              </a:rPr>
              <a:t>   </a:t>
            </a:r>
            <a:r>
              <a:rPr lang="fr-FR" sz="1400" b="1" dirty="0" smtClean="0">
                <a:latin typeface="Times New Roman" pitchFamily="18" charset="0"/>
                <a:cs typeface="Times New Roman" pitchFamily="18" charset="0"/>
              </a:rPr>
              <a:t>                     / </a:t>
            </a:r>
            <a:endParaRPr lang="fr-FR" sz="1400" b="1" dirty="0">
              <a:latin typeface="Times New Roman" pitchFamily="18" charset="0"/>
              <a:cs typeface="Times New Roman" pitchFamily="18" charset="0"/>
            </a:endParaRPr>
          </a:p>
          <a:p>
            <a:r>
              <a:rPr lang="fr-FR" sz="1400" b="1" dirty="0">
                <a:latin typeface="Times New Roman" pitchFamily="18" charset="0"/>
                <a:cs typeface="Times New Roman" pitchFamily="18" charset="0"/>
              </a:rPr>
              <a:t>                                </a:t>
            </a:r>
            <a:r>
              <a:rPr lang="fr-FR" sz="1400" b="1" dirty="0" smtClean="0">
                <a:latin typeface="Times New Roman" pitchFamily="18" charset="0"/>
                <a:cs typeface="Times New Roman" pitchFamily="18" charset="0"/>
              </a:rPr>
              <a:t>      </a:t>
            </a:r>
            <a:r>
              <a:rPr lang="fr-FR" sz="1400" dirty="0" smtClean="0">
                <a:latin typeface="Times New Roman" pitchFamily="18" charset="0"/>
                <a:cs typeface="Times New Roman" pitchFamily="18" charset="0"/>
              </a:rPr>
              <a:t> </a:t>
            </a:r>
            <a:r>
              <a:rPr lang="fr-FR" sz="1400" i="1" dirty="0" err="1">
                <a:latin typeface="Times New Roman" pitchFamily="18" charset="0"/>
                <a:cs typeface="Times New Roman" pitchFamily="18" charset="0"/>
              </a:rPr>
              <a:t>S.equinus</a:t>
            </a:r>
            <a:r>
              <a:rPr lang="fr-FR" sz="1400" dirty="0">
                <a:latin typeface="Times New Roman" pitchFamily="18" charset="0"/>
                <a:cs typeface="Times New Roman" pitchFamily="18" charset="0"/>
              </a:rPr>
              <a:t> </a:t>
            </a:r>
            <a:r>
              <a:rPr lang="fr-FR" sz="1400" b="1" dirty="0">
                <a:latin typeface="Times New Roman" pitchFamily="18" charset="0"/>
                <a:cs typeface="Times New Roman" pitchFamily="18" charset="0"/>
              </a:rPr>
              <a:t>                </a:t>
            </a:r>
            <a:r>
              <a:rPr lang="fr-FR" sz="1400" b="1" dirty="0" smtClean="0">
                <a:latin typeface="Times New Roman" pitchFamily="18" charset="0"/>
                <a:cs typeface="Times New Roman" pitchFamily="18" charset="0"/>
              </a:rPr>
              <a:t>    D</a:t>
            </a:r>
            <a:endParaRPr lang="fr-FR" sz="1400" b="1" dirty="0">
              <a:latin typeface="Times New Roman" pitchFamily="18" charset="0"/>
              <a:cs typeface="Times New Roman" pitchFamily="18" charset="0"/>
            </a:endParaRPr>
          </a:p>
          <a:p>
            <a:r>
              <a:rPr lang="fr-FR" sz="1400" b="1" dirty="0">
                <a:latin typeface="Times New Roman" pitchFamily="18" charset="0"/>
                <a:cs typeface="Times New Roman" pitchFamily="18" charset="0"/>
              </a:rPr>
              <a:t>                              </a:t>
            </a:r>
            <a:r>
              <a:rPr lang="fr-FR" sz="1400" b="1" dirty="0" smtClean="0">
                <a:latin typeface="Times New Roman" pitchFamily="18" charset="0"/>
                <a:cs typeface="Times New Roman" pitchFamily="18" charset="0"/>
              </a:rPr>
              <a:t>         </a:t>
            </a:r>
            <a:r>
              <a:rPr lang="fr-FR" sz="1400" i="1" dirty="0" err="1">
                <a:latin typeface="Times New Roman" pitchFamily="18" charset="0"/>
                <a:cs typeface="Times New Roman" pitchFamily="18" charset="0"/>
              </a:rPr>
              <a:t>S.mitis</a:t>
            </a:r>
            <a:r>
              <a:rPr lang="fr-FR" sz="1400" dirty="0">
                <a:latin typeface="Times New Roman" pitchFamily="18" charset="0"/>
                <a:cs typeface="Times New Roman" pitchFamily="18" charset="0"/>
              </a:rPr>
              <a:t>       </a:t>
            </a:r>
            <a:r>
              <a:rPr lang="fr-FR" sz="1400" b="1" dirty="0">
                <a:latin typeface="Times New Roman" pitchFamily="18" charset="0"/>
                <a:cs typeface="Times New Roman" pitchFamily="18" charset="0"/>
              </a:rPr>
              <a:t>            </a:t>
            </a:r>
            <a:r>
              <a:rPr lang="fr-FR" sz="1400" b="1" dirty="0" smtClean="0">
                <a:latin typeface="Times New Roman" pitchFamily="18" charset="0"/>
                <a:cs typeface="Times New Roman" pitchFamily="18" charset="0"/>
              </a:rPr>
              <a:t>      </a:t>
            </a:r>
            <a:r>
              <a:rPr lang="fr-FR" sz="1400" b="1" dirty="0">
                <a:latin typeface="Times New Roman" pitchFamily="18" charset="0"/>
                <a:cs typeface="Times New Roman" pitchFamily="18" charset="0"/>
              </a:rPr>
              <a:t>D</a:t>
            </a:r>
          </a:p>
          <a:p>
            <a:r>
              <a:rPr lang="fr-FR" sz="1400" b="1" dirty="0">
                <a:latin typeface="Times New Roman" pitchFamily="18" charset="0"/>
                <a:cs typeface="Times New Roman" pitchFamily="18" charset="0"/>
              </a:rPr>
              <a:t>                             </a:t>
            </a:r>
            <a:r>
              <a:rPr lang="fr-FR" sz="1400" b="1" dirty="0" smtClean="0">
                <a:latin typeface="Times New Roman" pitchFamily="18" charset="0"/>
                <a:cs typeface="Times New Roman" pitchFamily="18" charset="0"/>
              </a:rPr>
              <a:t>          </a:t>
            </a:r>
            <a:r>
              <a:rPr lang="fr-FR" sz="1400" i="1" dirty="0" err="1">
                <a:latin typeface="Times New Roman" pitchFamily="18" charset="0"/>
                <a:cs typeface="Times New Roman" pitchFamily="18" charset="0"/>
              </a:rPr>
              <a:t>S.salivarum</a:t>
            </a:r>
            <a:r>
              <a:rPr lang="fr-FR" sz="1400" dirty="0">
                <a:latin typeface="Times New Roman" pitchFamily="18" charset="0"/>
                <a:cs typeface="Times New Roman" pitchFamily="18" charset="0"/>
              </a:rPr>
              <a:t>   </a:t>
            </a:r>
            <a:r>
              <a:rPr lang="fr-FR" sz="1400" b="1" dirty="0">
                <a:latin typeface="Times New Roman" pitchFamily="18" charset="0"/>
                <a:cs typeface="Times New Roman" pitchFamily="18" charset="0"/>
              </a:rPr>
              <a:t>    </a:t>
            </a:r>
            <a:r>
              <a:rPr lang="fr-FR" sz="1400" b="1" dirty="0" smtClean="0">
                <a:latin typeface="Times New Roman" pitchFamily="18" charset="0"/>
                <a:cs typeface="Times New Roman" pitchFamily="18" charset="0"/>
              </a:rPr>
              <a:t>           /</a:t>
            </a:r>
            <a:endParaRPr lang="fr-FR" sz="1400" b="1" dirty="0">
              <a:latin typeface="Times New Roman" pitchFamily="18" charset="0"/>
              <a:cs typeface="Times New Roman" pitchFamily="18" charset="0"/>
            </a:endParaRPr>
          </a:p>
          <a:p>
            <a:r>
              <a:rPr lang="fr-FR" sz="1600" b="1" dirty="0">
                <a:solidFill>
                  <a:srgbClr val="FF0000"/>
                </a:solidFill>
                <a:latin typeface="Times New Roman" pitchFamily="18" charset="0"/>
                <a:cs typeface="Times New Roman" pitchFamily="18" charset="0"/>
              </a:rPr>
              <a:t>NB</a:t>
            </a:r>
            <a:r>
              <a:rPr lang="fr-FR" sz="1600" b="1" dirty="0">
                <a:latin typeface="Times New Roman" pitchFamily="18" charset="0"/>
                <a:cs typeface="Times New Roman" pitchFamily="18" charset="0"/>
              </a:rPr>
              <a:t> : les </a:t>
            </a:r>
            <a:r>
              <a:rPr lang="fr-FR" sz="1600" b="1" dirty="0">
                <a:solidFill>
                  <a:srgbClr val="FF0000"/>
                </a:solidFill>
                <a:latin typeface="Times New Roman" pitchFamily="18" charset="0"/>
                <a:cs typeface="Times New Roman" pitchFamily="18" charset="0"/>
              </a:rPr>
              <a:t>streptocoques D</a:t>
            </a:r>
            <a:r>
              <a:rPr lang="fr-FR" sz="1600" b="1" dirty="0">
                <a:latin typeface="Times New Roman" pitchFamily="18" charset="0"/>
                <a:cs typeface="Times New Roman" pitchFamily="18" charset="0"/>
              </a:rPr>
              <a:t> sont actuellement des </a:t>
            </a:r>
            <a:r>
              <a:rPr lang="fr-FR" sz="1600" i="1" dirty="0">
                <a:solidFill>
                  <a:srgbClr val="FF0000"/>
                </a:solidFill>
                <a:latin typeface="Times New Roman" pitchFamily="18" charset="0"/>
                <a:cs typeface="Times New Roman" pitchFamily="18" charset="0"/>
              </a:rPr>
              <a:t>Enterococcus</a:t>
            </a:r>
            <a:r>
              <a:rPr lang="fr-FR" sz="1600" dirty="0">
                <a:solidFill>
                  <a:srgbClr val="FF0000"/>
                </a:solidFill>
                <a:latin typeface="Times New Roman" pitchFamily="18" charset="0"/>
                <a:cs typeface="Times New Roman" pitchFamily="18" charset="0"/>
              </a:rPr>
              <a:t>.</a:t>
            </a:r>
          </a:p>
        </p:txBody>
      </p:sp>
      <p:sp>
        <p:nvSpPr>
          <p:cNvPr id="3" name="Rectangle 2"/>
          <p:cNvSpPr/>
          <p:nvPr/>
        </p:nvSpPr>
        <p:spPr>
          <a:xfrm>
            <a:off x="0" y="44624"/>
            <a:ext cx="9144000" cy="523220"/>
          </a:xfrm>
          <a:prstGeom prst="rect">
            <a:avLst/>
          </a:prstGeom>
        </p:spPr>
        <p:txBody>
          <a:bodyPr wrap="square">
            <a:spAutoFit/>
          </a:bodyPr>
          <a:lstStyle/>
          <a:p>
            <a:pPr algn="ctr"/>
            <a:r>
              <a:rPr lang="fr-FR" sz="2800" b="1" dirty="0" smtClean="0">
                <a:latin typeface="Times New Roman" pitchFamily="18" charset="0"/>
                <a:cs typeface="Times New Roman" pitchFamily="18" charset="0"/>
              </a:rPr>
              <a:t>Streptocoques (Classification de LANCEFIELD) </a:t>
            </a: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
        <p:nvSpPr>
          <p:cNvPr id="4" name="Rectangle 3"/>
          <p:cNvSpPr/>
          <p:nvPr/>
        </p:nvSpPr>
        <p:spPr>
          <a:xfrm>
            <a:off x="0" y="1823333"/>
            <a:ext cx="3419872" cy="3477875"/>
          </a:xfrm>
          <a:prstGeom prst="rect">
            <a:avLst/>
          </a:prstGeom>
        </p:spPr>
        <p:txBody>
          <a:bodyPr wrap="square">
            <a:spAutoFit/>
          </a:bodyPr>
          <a:lstStyle/>
          <a:p>
            <a:pPr algn="just">
              <a:buFont typeface="Wingdings" pitchFamily="2" charset="2"/>
              <a:buChar char="Ø"/>
            </a:pPr>
            <a:r>
              <a:rPr lang="fr-FR" sz="2000" dirty="0" smtClean="0">
                <a:latin typeface="Times New Roman" pitchFamily="18" charset="0"/>
                <a:cs typeface="Times New Roman" pitchFamily="18" charset="0"/>
              </a:rPr>
              <a:t> Des cocci</a:t>
            </a:r>
          </a:p>
          <a:p>
            <a:pPr algn="just">
              <a:buFont typeface="Wingdings" pitchFamily="2" charset="2"/>
              <a:buChar char="Ø"/>
            </a:pPr>
            <a:r>
              <a:rPr lang="fr-FR" sz="2000" dirty="0" smtClean="0">
                <a:latin typeface="Times New Roman" pitchFamily="18" charset="0"/>
                <a:cs typeface="Times New Roman" pitchFamily="18" charset="0"/>
              </a:rPr>
              <a:t> Gram positif,</a:t>
            </a:r>
          </a:p>
          <a:p>
            <a:pPr algn="just">
              <a:buFont typeface="Wingdings" pitchFamily="2" charset="2"/>
              <a:buChar char="Ø"/>
            </a:pPr>
            <a:r>
              <a:rPr lang="fr-FR" sz="2000" dirty="0" smtClean="0">
                <a:latin typeface="Times New Roman" pitchFamily="18" charset="0"/>
                <a:cs typeface="Times New Roman" pitchFamily="18" charset="0"/>
              </a:rPr>
              <a:t> anaérobie facultatif</a:t>
            </a:r>
          </a:p>
          <a:p>
            <a:pPr algn="just">
              <a:buFont typeface="Wingdings" pitchFamily="2" charset="2"/>
              <a:buChar char="Ø"/>
            </a:pPr>
            <a:r>
              <a:rPr lang="fr-FR" sz="2000" dirty="0" smtClean="0">
                <a:latin typeface="Times New Roman" pitchFamily="18" charset="0"/>
                <a:cs typeface="Times New Roman" pitchFamily="18" charset="0"/>
              </a:rPr>
              <a:t> cellule ovoïde sphérique </a:t>
            </a:r>
          </a:p>
          <a:p>
            <a:pPr algn="just">
              <a:buFont typeface="Wingdings" pitchFamily="2" charset="2"/>
              <a:buChar char="Ø"/>
            </a:pPr>
            <a:r>
              <a:rPr lang="fr-FR" sz="2000" dirty="0" smtClean="0">
                <a:latin typeface="Times New Roman" pitchFamily="18" charset="0"/>
                <a:cs typeface="Times New Roman" pitchFamily="18" charset="0"/>
              </a:rPr>
              <a:t> quelque fois allongée en fuseau</a:t>
            </a:r>
          </a:p>
          <a:p>
            <a:pPr algn="just">
              <a:buFont typeface="Wingdings" pitchFamily="2" charset="2"/>
              <a:buChar char="Ø"/>
            </a:pPr>
            <a:r>
              <a:rPr lang="fr-FR" sz="2000" dirty="0" smtClean="0">
                <a:latin typeface="Times New Roman" pitchFamily="18" charset="0"/>
                <a:cs typeface="Times New Roman" pitchFamily="18" charset="0"/>
              </a:rPr>
              <a:t> Se divisent sur un seul plan pour donner des paires ou des chaînettes</a:t>
            </a:r>
          </a:p>
          <a:p>
            <a:pPr algn="just">
              <a:buFont typeface="Wingdings" pitchFamily="2" charset="2"/>
              <a:buChar char="Ø"/>
            </a:pPr>
            <a:r>
              <a:rPr lang="fr-FR" sz="2000" dirty="0" smtClean="0">
                <a:latin typeface="Times New Roman" pitchFamily="18" charset="0"/>
                <a:cs typeface="Times New Roman" pitchFamily="18" charset="0"/>
              </a:rPr>
              <a:t> catalase négative</a:t>
            </a:r>
          </a:p>
          <a:p>
            <a:pPr algn="just">
              <a:buFont typeface="Wingdings" pitchFamily="2" charset="2"/>
              <a:buChar char="Ø"/>
            </a:pPr>
            <a:r>
              <a:rPr lang="fr-FR" sz="2000" dirty="0" smtClean="0">
                <a:latin typeface="Times New Roman" pitchFamily="18" charset="0"/>
                <a:cs typeface="Times New Roman" pitchFamily="18" charset="0"/>
              </a:rPr>
              <a:t> généralement immobile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4704"/>
            <a:ext cx="9144000" cy="1323439"/>
          </a:xfrm>
          <a:prstGeom prst="rect">
            <a:avLst/>
          </a:prstGeom>
        </p:spPr>
        <p:txBody>
          <a:bodyPr wrap="square">
            <a:spAutoFit/>
          </a:bodyPr>
          <a:lstStyle/>
          <a:p>
            <a:r>
              <a:rPr lang="fr-FR" sz="2000" dirty="0" smtClean="0">
                <a:latin typeface="Times New Roman" pitchFamily="18" charset="0"/>
                <a:cs typeface="Times New Roman" pitchFamily="18" charset="0"/>
              </a:rPr>
              <a:t>Sont des streptocoques du groupe D présumés, cocci Gram positif en chaînettes, catalase négative et possédant l'antigène de groupe D:  </a:t>
            </a:r>
            <a:r>
              <a:rPr lang="fr-FR" sz="2000" b="1" i="1" dirty="0" smtClean="0">
                <a:latin typeface="Times New Roman" pitchFamily="18" charset="0"/>
                <a:cs typeface="Times New Roman" pitchFamily="18" charset="0"/>
              </a:rPr>
              <a:t>Enterococcus faecalis, Enterococcus </a:t>
            </a:r>
            <a:r>
              <a:rPr lang="fr-FR" sz="2000" b="1" i="1" dirty="0" err="1" smtClean="0">
                <a:latin typeface="Times New Roman" pitchFamily="18" charset="0"/>
                <a:cs typeface="Times New Roman" pitchFamily="18" charset="0"/>
              </a:rPr>
              <a:t>faecium</a:t>
            </a:r>
            <a:r>
              <a:rPr lang="fr-FR" sz="2000" b="1" i="1" dirty="0" smtClean="0">
                <a:latin typeface="Times New Roman" pitchFamily="18" charset="0"/>
                <a:cs typeface="Times New Roman" pitchFamily="18" charset="0"/>
              </a:rPr>
              <a:t>, Enterococcus </a:t>
            </a:r>
            <a:r>
              <a:rPr lang="fr-FR" sz="2000" b="1" i="1" dirty="0" err="1" smtClean="0">
                <a:latin typeface="Times New Roman" pitchFamily="18" charset="0"/>
                <a:cs typeface="Times New Roman" pitchFamily="18" charset="0"/>
              </a:rPr>
              <a:t>durans</a:t>
            </a: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Streptococcus</a:t>
            </a: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bovis</a:t>
            </a:r>
            <a:r>
              <a:rPr lang="fr-FR" sz="2000" b="1"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et </a:t>
            </a:r>
            <a:r>
              <a:rPr lang="fr-FR" sz="2000" b="1" i="1" dirty="0" err="1" smtClean="0">
                <a:latin typeface="Times New Roman" pitchFamily="18" charset="0"/>
                <a:cs typeface="Times New Roman" pitchFamily="18" charset="0"/>
              </a:rPr>
              <a:t>Streptococcus</a:t>
            </a: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eyuinus</a:t>
            </a:r>
            <a:r>
              <a:rPr lang="fr-FR" sz="2000" b="1" i="1"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5" name="Rectangle 4"/>
          <p:cNvSpPr/>
          <p:nvPr/>
        </p:nvSpPr>
        <p:spPr>
          <a:xfrm>
            <a:off x="0" y="4638615"/>
            <a:ext cx="9144000" cy="2246769"/>
          </a:xfrm>
          <a:prstGeom prst="rect">
            <a:avLst/>
          </a:prstGeom>
        </p:spPr>
        <p:txBody>
          <a:bodyPr wrap="square">
            <a:spAutoFit/>
          </a:bodyPr>
          <a:lstStyle/>
          <a:p>
            <a:pPr>
              <a:buFontTx/>
              <a:buChar char="-"/>
            </a:pP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E.faecalis</a:t>
            </a:r>
            <a:r>
              <a:rPr lang="fr-FR" sz="2000" b="1"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domine chez l'homme. Assez résistant</a:t>
            </a:r>
          </a:p>
          <a:p>
            <a:pPr>
              <a:buFontTx/>
              <a:buChar char="-"/>
            </a:pPr>
            <a:r>
              <a:rPr lang="fr-FR" sz="2000"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E.faecium</a:t>
            </a:r>
            <a:r>
              <a:rPr lang="fr-FR" sz="2000" b="1"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est plus abondant chez le bétail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 </a:t>
            </a:r>
            <a:r>
              <a:rPr lang="fr-FR" sz="2000" b="1" i="1" dirty="0" smtClean="0">
                <a:latin typeface="Times New Roman" pitchFamily="18" charset="0"/>
                <a:cs typeface="Times New Roman" pitchFamily="18" charset="0"/>
              </a:rPr>
              <a:t>S. </a:t>
            </a:r>
            <a:r>
              <a:rPr lang="fr-FR" sz="2000" b="1" i="1" dirty="0" err="1" smtClean="0">
                <a:latin typeface="Times New Roman" pitchFamily="18" charset="0"/>
                <a:cs typeface="Times New Roman" pitchFamily="18" charset="0"/>
              </a:rPr>
              <a:t>bovis</a:t>
            </a:r>
            <a:r>
              <a:rPr lang="fr-FR" sz="2000" b="1"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est très rare chez l'homme, mais prédominante du bétail ;plus fragile que les deux précédents, il serait donc un indicateur très spécifique d'une contamination animale récente</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 </a:t>
            </a:r>
            <a:r>
              <a:rPr lang="fr-FR" sz="2000" b="1" i="1" dirty="0" smtClean="0">
                <a:latin typeface="Times New Roman" pitchFamily="18" charset="0"/>
                <a:cs typeface="Times New Roman" pitchFamily="18" charset="0"/>
              </a:rPr>
              <a:t>S. </a:t>
            </a:r>
            <a:r>
              <a:rPr lang="fr-FR" sz="2000" b="1" i="1" dirty="0" err="1" smtClean="0">
                <a:latin typeface="Times New Roman" pitchFamily="18" charset="0"/>
                <a:cs typeface="Times New Roman" pitchFamily="18" charset="0"/>
              </a:rPr>
              <a:t>equinus</a:t>
            </a:r>
            <a:r>
              <a:rPr lang="fr-FR" sz="2000" b="1"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ne vit que dans les intestins de cheval et autres animaux à sang chaud. Il est très peu résistant hors de cet habita </a:t>
            </a:r>
            <a:endParaRPr lang="fr-FR" sz="2000" dirty="0">
              <a:latin typeface="Times New Roman" pitchFamily="18" charset="0"/>
              <a:cs typeface="Times New Roman" pitchFamily="18" charset="0"/>
            </a:endParaRPr>
          </a:p>
        </p:txBody>
      </p:sp>
      <p:sp>
        <p:nvSpPr>
          <p:cNvPr id="6" name="Rectangle 5"/>
          <p:cNvSpPr/>
          <p:nvPr/>
        </p:nvSpPr>
        <p:spPr>
          <a:xfrm>
            <a:off x="0" y="3670139"/>
            <a:ext cx="9144000" cy="707886"/>
          </a:xfrm>
          <a:prstGeom prst="rect">
            <a:avLst/>
          </a:prstGeom>
        </p:spPr>
        <p:txBody>
          <a:bodyPr wrap="square">
            <a:spAutoFit/>
          </a:bodyPr>
          <a:lstStyle/>
          <a:p>
            <a:r>
              <a:rPr lang="fr-FR" sz="2000" dirty="0" smtClean="0">
                <a:solidFill>
                  <a:prstClr val="black"/>
                </a:solidFill>
                <a:latin typeface="Times New Roman" pitchFamily="18" charset="0"/>
                <a:cs typeface="Times New Roman" pitchFamily="18" charset="0"/>
              </a:rPr>
              <a:t>sont très répandus dans la nature et </a:t>
            </a:r>
            <a:r>
              <a:rPr lang="fr-FR" sz="2000" dirty="0" smtClean="0">
                <a:latin typeface="Times New Roman" pitchFamily="18" charset="0"/>
                <a:cs typeface="Times New Roman" pitchFamily="18" charset="0"/>
              </a:rPr>
              <a:t>leur valeur d'indice de contamination fécale est plus discutée pour les aliments</a:t>
            </a:r>
          </a:p>
        </p:txBody>
      </p:sp>
      <p:sp>
        <p:nvSpPr>
          <p:cNvPr id="7" name="Rectangle 6"/>
          <p:cNvSpPr/>
          <p:nvPr/>
        </p:nvSpPr>
        <p:spPr>
          <a:xfrm>
            <a:off x="0" y="2204864"/>
            <a:ext cx="9144000" cy="400110"/>
          </a:xfrm>
          <a:prstGeom prst="rect">
            <a:avLst/>
          </a:prstGeom>
        </p:spPr>
        <p:txBody>
          <a:bodyPr wrap="square">
            <a:spAutoFit/>
          </a:bodyPr>
          <a:lstStyle/>
          <a:p>
            <a:r>
              <a:rPr lang="fr-FR" sz="2000" dirty="0" smtClean="0">
                <a:latin typeface="Times New Roman" pitchFamily="18" charset="0"/>
                <a:cs typeface="Times New Roman" pitchFamily="18" charset="0"/>
              </a:rPr>
              <a:t>Ils indique une contamination </a:t>
            </a:r>
            <a:r>
              <a:rPr lang="fr-FR" sz="2000" b="1" dirty="0" smtClean="0">
                <a:latin typeface="Times New Roman" pitchFamily="18" charset="0"/>
                <a:cs typeface="Times New Roman" pitchFamily="18" charset="0"/>
              </a:rPr>
              <a:t>fécale dans les eaux</a:t>
            </a:r>
            <a:r>
              <a:rPr lang="fr-FR" sz="2000" dirty="0" smtClean="0">
                <a:latin typeface="Times New Roman" pitchFamily="18" charset="0"/>
                <a:cs typeface="Times New Roman" pitchFamily="18" charset="0"/>
              </a:rPr>
              <a:t>, car ils ont tous un habitat fécal </a:t>
            </a:r>
          </a:p>
        </p:txBody>
      </p:sp>
      <p:sp>
        <p:nvSpPr>
          <p:cNvPr id="8" name="Rectangle 7"/>
          <p:cNvSpPr/>
          <p:nvPr/>
        </p:nvSpPr>
        <p:spPr>
          <a:xfrm>
            <a:off x="0" y="2793122"/>
            <a:ext cx="9144000" cy="707886"/>
          </a:xfrm>
          <a:prstGeom prst="rect">
            <a:avLst/>
          </a:prstGeom>
        </p:spPr>
        <p:txBody>
          <a:bodyPr wrap="square">
            <a:spAutoFit/>
          </a:bodyPr>
          <a:lstStyle/>
          <a:p>
            <a:r>
              <a:rPr lang="fr-FR" sz="2000" dirty="0" smtClean="0">
                <a:latin typeface="Times New Roman" pitchFamily="18" charset="0"/>
                <a:cs typeface="Times New Roman" pitchFamily="18" charset="0"/>
              </a:rPr>
              <a:t>C’est la raison pour laquelle ils sont Imposés comme critères officiels uniquement pour les coquillages en contact permanent avec l'eau de mer </a:t>
            </a:r>
          </a:p>
        </p:txBody>
      </p:sp>
      <p:sp>
        <p:nvSpPr>
          <p:cNvPr id="9" name="Rectangle 8"/>
          <p:cNvSpPr/>
          <p:nvPr/>
        </p:nvSpPr>
        <p:spPr>
          <a:xfrm>
            <a:off x="0" y="44624"/>
            <a:ext cx="9144000" cy="523220"/>
          </a:xfrm>
          <a:prstGeom prst="rect">
            <a:avLst/>
          </a:prstGeom>
        </p:spPr>
        <p:txBody>
          <a:bodyPr wrap="square">
            <a:spAutoFit/>
          </a:bodyPr>
          <a:lstStyle/>
          <a:p>
            <a:pPr algn="ctr"/>
            <a:r>
              <a:rPr lang="fr-FR" sz="2800" b="1" dirty="0" smtClean="0">
                <a:latin typeface="Times New Roman" pitchFamily="18" charset="0"/>
                <a:cs typeface="Times New Roman" pitchFamily="18" charset="0"/>
              </a:rPr>
              <a:t>Dénombrement des streptocoques fécaux</a:t>
            </a: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0" y="0"/>
            <a:ext cx="9144000" cy="923330"/>
          </a:xfrm>
          <a:prstGeom prst="rect">
            <a:avLst/>
          </a:prstGeom>
        </p:spPr>
        <p:txBody>
          <a:bodyPr wrap="square">
            <a:spAutoFit/>
          </a:bodyPr>
          <a:lstStyle/>
          <a:p>
            <a:r>
              <a:rPr lang="fr-FR" dirty="0" smtClean="0">
                <a:latin typeface="Times New Roman" pitchFamily="18" charset="0"/>
                <a:cs typeface="Times New Roman" pitchFamily="18" charset="0"/>
              </a:rPr>
              <a:t>Le dénombrement se fait sur milieu liquide par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1. Un test présomptif :milieu de Rothe </a:t>
            </a:r>
          </a:p>
          <a:p>
            <a:r>
              <a:rPr lang="fr-FR" dirty="0" smtClean="0">
                <a:latin typeface="Times New Roman" pitchFamily="18" charset="0"/>
                <a:cs typeface="Times New Roman" pitchFamily="18" charset="0"/>
              </a:rPr>
              <a:t>2. Un test confirmatif :milieu de Litsky. </a:t>
            </a:r>
            <a:endParaRPr lang="fr-FR" dirty="0">
              <a:latin typeface="Times New Roman" pitchFamily="18" charset="0"/>
              <a:cs typeface="Times New Roman" pitchFamily="18" charset="0"/>
            </a:endParaRPr>
          </a:p>
        </p:txBody>
      </p:sp>
      <p:sp>
        <p:nvSpPr>
          <p:cNvPr id="95" name="Rectangle 94"/>
          <p:cNvSpPr/>
          <p:nvPr/>
        </p:nvSpPr>
        <p:spPr>
          <a:xfrm>
            <a:off x="1835696" y="908720"/>
            <a:ext cx="5400600" cy="59492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grpSp>
        <p:nvGrpSpPr>
          <p:cNvPr id="94" name="Groupe 93"/>
          <p:cNvGrpSpPr/>
          <p:nvPr/>
        </p:nvGrpSpPr>
        <p:grpSpPr>
          <a:xfrm>
            <a:off x="1900560" y="981347"/>
            <a:ext cx="5263728" cy="5255949"/>
            <a:chOff x="1800200" y="981347"/>
            <a:chExt cx="5263728" cy="5255949"/>
          </a:xfrm>
        </p:grpSpPr>
        <p:grpSp>
          <p:nvGrpSpPr>
            <p:cNvPr id="2" name="Group 6"/>
            <p:cNvGrpSpPr>
              <a:grpSpLocks/>
            </p:cNvGrpSpPr>
            <p:nvPr/>
          </p:nvGrpSpPr>
          <p:grpSpPr bwMode="auto">
            <a:xfrm>
              <a:off x="3424463" y="4004890"/>
              <a:ext cx="2659705" cy="1800531"/>
              <a:chOff x="4152" y="2341"/>
              <a:chExt cx="4189" cy="3938"/>
            </a:xfrm>
          </p:grpSpPr>
          <p:sp>
            <p:nvSpPr>
              <p:cNvPr id="3" name="AutoShape 7"/>
              <p:cNvSpPr>
                <a:spLocks noChangeArrowheads="1"/>
              </p:cNvSpPr>
              <p:nvPr/>
            </p:nvSpPr>
            <p:spPr bwMode="auto">
              <a:xfrm>
                <a:off x="4152" y="2349"/>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4" name="AutoShape 8"/>
              <p:cNvSpPr>
                <a:spLocks noChangeArrowheads="1"/>
              </p:cNvSpPr>
              <p:nvPr/>
            </p:nvSpPr>
            <p:spPr bwMode="auto">
              <a:xfrm>
                <a:off x="4535" y="2341"/>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5" name="AutoShape 9"/>
              <p:cNvSpPr>
                <a:spLocks noChangeArrowheads="1"/>
              </p:cNvSpPr>
              <p:nvPr/>
            </p:nvSpPr>
            <p:spPr bwMode="auto">
              <a:xfrm>
                <a:off x="4872" y="2349"/>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6" name="AutoShape 10"/>
              <p:cNvSpPr>
                <a:spLocks noChangeArrowheads="1"/>
              </p:cNvSpPr>
              <p:nvPr/>
            </p:nvSpPr>
            <p:spPr bwMode="auto">
              <a:xfrm>
                <a:off x="5708" y="2349"/>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7" name="AutoShape 11"/>
              <p:cNvSpPr>
                <a:spLocks noChangeArrowheads="1"/>
              </p:cNvSpPr>
              <p:nvPr/>
            </p:nvSpPr>
            <p:spPr bwMode="auto">
              <a:xfrm>
                <a:off x="6075" y="2349"/>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8" name="AutoShape 12"/>
              <p:cNvSpPr>
                <a:spLocks noChangeArrowheads="1"/>
              </p:cNvSpPr>
              <p:nvPr/>
            </p:nvSpPr>
            <p:spPr bwMode="auto">
              <a:xfrm>
                <a:off x="6463" y="2349"/>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9" name="AutoShape 13"/>
              <p:cNvSpPr>
                <a:spLocks noChangeArrowheads="1"/>
              </p:cNvSpPr>
              <p:nvPr/>
            </p:nvSpPr>
            <p:spPr bwMode="auto">
              <a:xfrm>
                <a:off x="7323" y="2349"/>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10" name="AutoShape 14"/>
              <p:cNvSpPr>
                <a:spLocks noChangeArrowheads="1"/>
              </p:cNvSpPr>
              <p:nvPr/>
            </p:nvSpPr>
            <p:spPr bwMode="auto">
              <a:xfrm>
                <a:off x="7700" y="2349"/>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11" name="AutoShape 15"/>
              <p:cNvSpPr>
                <a:spLocks noChangeArrowheads="1"/>
              </p:cNvSpPr>
              <p:nvPr/>
            </p:nvSpPr>
            <p:spPr bwMode="auto">
              <a:xfrm>
                <a:off x="8121" y="2349"/>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12" name="AutoShape 16"/>
              <p:cNvSpPr>
                <a:spLocks noChangeArrowheads="1"/>
              </p:cNvSpPr>
              <p:nvPr/>
            </p:nvSpPr>
            <p:spPr bwMode="auto">
              <a:xfrm>
                <a:off x="4152" y="4534"/>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13" name="AutoShape 17"/>
              <p:cNvSpPr>
                <a:spLocks noChangeArrowheads="1"/>
              </p:cNvSpPr>
              <p:nvPr/>
            </p:nvSpPr>
            <p:spPr bwMode="auto">
              <a:xfrm>
                <a:off x="4839" y="4534"/>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14" name="AutoShape 18"/>
              <p:cNvSpPr>
                <a:spLocks noChangeArrowheads="1"/>
              </p:cNvSpPr>
              <p:nvPr/>
            </p:nvSpPr>
            <p:spPr bwMode="auto">
              <a:xfrm>
                <a:off x="6075" y="4534"/>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15" name="AutoShape 19"/>
              <p:cNvCxnSpPr>
                <a:cxnSpLocks noChangeShapeType="1"/>
              </p:cNvCxnSpPr>
              <p:nvPr/>
            </p:nvCxnSpPr>
            <p:spPr bwMode="auto">
              <a:xfrm>
                <a:off x="4286" y="3868"/>
                <a:ext cx="0" cy="552"/>
              </a:xfrm>
              <a:prstGeom prst="straightConnector1">
                <a:avLst/>
              </a:prstGeom>
              <a:noFill/>
              <a:ln w="9525">
                <a:solidFill>
                  <a:srgbClr val="000000"/>
                </a:solidFill>
                <a:round/>
                <a:headEnd/>
                <a:tailEnd type="triangle" w="med" len="med"/>
              </a:ln>
            </p:spPr>
          </p:cxnSp>
          <p:cxnSp>
            <p:nvCxnSpPr>
              <p:cNvPr id="16" name="AutoShape 20"/>
              <p:cNvCxnSpPr>
                <a:cxnSpLocks noChangeShapeType="1"/>
              </p:cNvCxnSpPr>
              <p:nvPr/>
            </p:nvCxnSpPr>
            <p:spPr bwMode="auto">
              <a:xfrm>
                <a:off x="4959" y="3868"/>
                <a:ext cx="0" cy="552"/>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6179" y="3868"/>
                <a:ext cx="0" cy="552"/>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165" y="5810"/>
                <a:ext cx="0" cy="469"/>
              </a:xfrm>
              <a:prstGeom prst="straightConnector1">
                <a:avLst/>
              </a:prstGeom>
              <a:noFill/>
              <a:ln w="9525">
                <a:solidFill>
                  <a:srgbClr val="000000"/>
                </a:solidFill>
                <a:round/>
                <a:headEnd/>
                <a:tailEnd type="triangle" w="med" len="med"/>
              </a:ln>
            </p:spPr>
          </p:cxnSp>
        </p:grpSp>
        <p:grpSp>
          <p:nvGrpSpPr>
            <p:cNvPr id="19" name="Group 23"/>
            <p:cNvGrpSpPr>
              <a:grpSpLocks/>
            </p:cNvGrpSpPr>
            <p:nvPr/>
          </p:nvGrpSpPr>
          <p:grpSpPr bwMode="auto">
            <a:xfrm>
              <a:off x="2828478" y="981347"/>
              <a:ext cx="4235450" cy="1794701"/>
              <a:chOff x="2721" y="10302"/>
              <a:chExt cx="6671" cy="3795"/>
            </a:xfrm>
          </p:grpSpPr>
          <p:sp>
            <p:nvSpPr>
              <p:cNvPr id="20" name="AutoShape 24"/>
              <p:cNvSpPr>
                <a:spLocks noChangeArrowheads="1"/>
              </p:cNvSpPr>
              <p:nvPr/>
            </p:nvSpPr>
            <p:spPr bwMode="auto">
              <a:xfrm>
                <a:off x="3310"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1" name="AutoShape 25"/>
              <p:cNvSpPr>
                <a:spLocks noChangeArrowheads="1"/>
              </p:cNvSpPr>
              <p:nvPr/>
            </p:nvSpPr>
            <p:spPr bwMode="auto">
              <a:xfrm>
                <a:off x="3585"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2" name="AutoShape 26"/>
              <p:cNvSpPr>
                <a:spLocks noChangeArrowheads="1"/>
              </p:cNvSpPr>
              <p:nvPr/>
            </p:nvSpPr>
            <p:spPr bwMode="auto">
              <a:xfrm>
                <a:off x="3865"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3" name="AutoShape 27"/>
              <p:cNvSpPr>
                <a:spLocks noChangeArrowheads="1"/>
              </p:cNvSpPr>
              <p:nvPr/>
            </p:nvSpPr>
            <p:spPr bwMode="auto">
              <a:xfrm>
                <a:off x="4300"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4" name="AutoShape 28"/>
              <p:cNvSpPr>
                <a:spLocks noChangeArrowheads="1"/>
              </p:cNvSpPr>
              <p:nvPr/>
            </p:nvSpPr>
            <p:spPr bwMode="auto">
              <a:xfrm>
                <a:off x="4610"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5" name="AutoShape 29"/>
              <p:cNvSpPr>
                <a:spLocks noChangeArrowheads="1"/>
              </p:cNvSpPr>
              <p:nvPr/>
            </p:nvSpPr>
            <p:spPr bwMode="auto">
              <a:xfrm>
                <a:off x="4935"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6" name="AutoShape 30"/>
              <p:cNvSpPr>
                <a:spLocks noChangeArrowheads="1"/>
              </p:cNvSpPr>
              <p:nvPr/>
            </p:nvSpPr>
            <p:spPr bwMode="auto">
              <a:xfrm>
                <a:off x="5435"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7" name="AutoShape 31"/>
              <p:cNvSpPr>
                <a:spLocks noChangeArrowheads="1"/>
              </p:cNvSpPr>
              <p:nvPr/>
            </p:nvSpPr>
            <p:spPr bwMode="auto">
              <a:xfrm>
                <a:off x="5715"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8" name="AutoShape 32"/>
              <p:cNvSpPr>
                <a:spLocks noChangeArrowheads="1"/>
              </p:cNvSpPr>
              <p:nvPr/>
            </p:nvSpPr>
            <p:spPr bwMode="auto">
              <a:xfrm>
                <a:off x="6055"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9" name="AutoShape 33"/>
              <p:cNvSpPr>
                <a:spLocks noChangeArrowheads="1"/>
              </p:cNvSpPr>
              <p:nvPr/>
            </p:nvSpPr>
            <p:spPr bwMode="auto">
              <a:xfrm>
                <a:off x="7780"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30" name="AutoShape 34"/>
              <p:cNvSpPr>
                <a:spLocks noChangeArrowheads="1"/>
              </p:cNvSpPr>
              <p:nvPr/>
            </p:nvSpPr>
            <p:spPr bwMode="auto">
              <a:xfrm>
                <a:off x="8125"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31" name="AutoShape 35"/>
              <p:cNvSpPr>
                <a:spLocks noChangeArrowheads="1"/>
              </p:cNvSpPr>
              <p:nvPr/>
            </p:nvSpPr>
            <p:spPr bwMode="auto">
              <a:xfrm>
                <a:off x="8510"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32" name="AutoShape 36"/>
              <p:cNvCxnSpPr>
                <a:cxnSpLocks noChangeShapeType="1"/>
              </p:cNvCxnSpPr>
              <p:nvPr/>
            </p:nvCxnSpPr>
            <p:spPr bwMode="auto">
              <a:xfrm flipH="1">
                <a:off x="3530" y="11930"/>
                <a:ext cx="275" cy="585"/>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flipH="1">
                <a:off x="3710" y="11930"/>
                <a:ext cx="95" cy="585"/>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3805" y="11930"/>
                <a:ext cx="115" cy="585"/>
              </a:xfrm>
              <a:prstGeom prst="straightConnector1">
                <a:avLst/>
              </a:prstGeom>
              <a:noFill/>
              <a:ln w="9525">
                <a:solidFill>
                  <a:srgbClr val="000000"/>
                </a:solidFill>
                <a:round/>
                <a:headEnd/>
                <a:tailEnd type="triangle" w="med" len="med"/>
              </a:ln>
            </p:spPr>
          </p:cxnSp>
          <p:cxnSp>
            <p:nvCxnSpPr>
              <p:cNvPr id="35" name="AutoShape 39"/>
              <p:cNvCxnSpPr>
                <a:cxnSpLocks noChangeShapeType="1"/>
              </p:cNvCxnSpPr>
              <p:nvPr/>
            </p:nvCxnSpPr>
            <p:spPr bwMode="auto">
              <a:xfrm flipH="1">
                <a:off x="4520" y="11930"/>
                <a:ext cx="245" cy="585"/>
              </a:xfrm>
              <a:prstGeom prst="straightConnector1">
                <a:avLst/>
              </a:prstGeom>
              <a:noFill/>
              <a:ln w="9525">
                <a:solidFill>
                  <a:srgbClr val="000000"/>
                </a:solidFill>
                <a:round/>
                <a:headEnd/>
                <a:tailEnd type="triangle" w="med" len="med"/>
              </a:ln>
            </p:spPr>
          </p:cxnSp>
          <p:cxnSp>
            <p:nvCxnSpPr>
              <p:cNvPr id="36" name="AutoShape 40"/>
              <p:cNvCxnSpPr>
                <a:cxnSpLocks noChangeShapeType="1"/>
              </p:cNvCxnSpPr>
              <p:nvPr/>
            </p:nvCxnSpPr>
            <p:spPr bwMode="auto">
              <a:xfrm>
                <a:off x="4765" y="11930"/>
                <a:ext cx="0" cy="585"/>
              </a:xfrm>
              <a:prstGeom prst="straightConnector1">
                <a:avLst/>
              </a:prstGeom>
              <a:noFill/>
              <a:ln w="9525">
                <a:solidFill>
                  <a:srgbClr val="000000"/>
                </a:solidFill>
                <a:round/>
                <a:headEnd/>
                <a:tailEnd type="triangle" w="med" len="med"/>
              </a:ln>
            </p:spPr>
          </p:cxnSp>
          <p:cxnSp>
            <p:nvCxnSpPr>
              <p:cNvPr id="37" name="AutoShape 41"/>
              <p:cNvCxnSpPr>
                <a:cxnSpLocks noChangeShapeType="1"/>
              </p:cNvCxnSpPr>
              <p:nvPr/>
            </p:nvCxnSpPr>
            <p:spPr bwMode="auto">
              <a:xfrm>
                <a:off x="4765" y="11930"/>
                <a:ext cx="170" cy="585"/>
              </a:xfrm>
              <a:prstGeom prst="straightConnector1">
                <a:avLst/>
              </a:prstGeom>
              <a:noFill/>
              <a:ln w="9525">
                <a:solidFill>
                  <a:srgbClr val="000000"/>
                </a:solidFill>
                <a:round/>
                <a:headEnd/>
                <a:tailEnd type="triangle" w="med" len="med"/>
              </a:ln>
            </p:spPr>
          </p:cxnSp>
          <p:cxnSp>
            <p:nvCxnSpPr>
              <p:cNvPr id="38" name="AutoShape 42"/>
              <p:cNvCxnSpPr>
                <a:cxnSpLocks noChangeShapeType="1"/>
              </p:cNvCxnSpPr>
              <p:nvPr/>
            </p:nvCxnSpPr>
            <p:spPr bwMode="auto">
              <a:xfrm flipH="1">
                <a:off x="5570" y="11930"/>
                <a:ext cx="145" cy="585"/>
              </a:xfrm>
              <a:prstGeom prst="straightConnector1">
                <a:avLst/>
              </a:prstGeom>
              <a:noFill/>
              <a:ln w="9525">
                <a:solidFill>
                  <a:srgbClr val="000000"/>
                </a:solidFill>
                <a:round/>
                <a:headEnd/>
                <a:tailEnd type="triangle" w="med" len="med"/>
              </a:ln>
            </p:spPr>
          </p:cxnSp>
          <p:cxnSp>
            <p:nvCxnSpPr>
              <p:cNvPr id="39" name="AutoShape 43"/>
              <p:cNvCxnSpPr>
                <a:cxnSpLocks noChangeShapeType="1"/>
              </p:cNvCxnSpPr>
              <p:nvPr/>
            </p:nvCxnSpPr>
            <p:spPr bwMode="auto">
              <a:xfrm>
                <a:off x="5715" y="11930"/>
                <a:ext cx="95" cy="585"/>
              </a:xfrm>
              <a:prstGeom prst="straightConnector1">
                <a:avLst/>
              </a:prstGeom>
              <a:noFill/>
              <a:ln w="9525">
                <a:solidFill>
                  <a:srgbClr val="000000"/>
                </a:solidFill>
                <a:round/>
                <a:headEnd/>
                <a:tailEnd type="triangle" w="med" len="med"/>
              </a:ln>
            </p:spPr>
          </p:cxnSp>
          <p:cxnSp>
            <p:nvCxnSpPr>
              <p:cNvPr id="40" name="AutoShape 44"/>
              <p:cNvCxnSpPr>
                <a:cxnSpLocks noChangeShapeType="1"/>
              </p:cNvCxnSpPr>
              <p:nvPr/>
            </p:nvCxnSpPr>
            <p:spPr bwMode="auto">
              <a:xfrm>
                <a:off x="5715" y="11930"/>
                <a:ext cx="425" cy="585"/>
              </a:xfrm>
              <a:prstGeom prst="straightConnector1">
                <a:avLst/>
              </a:prstGeom>
              <a:noFill/>
              <a:ln w="9525">
                <a:solidFill>
                  <a:srgbClr val="000000"/>
                </a:solidFill>
                <a:round/>
                <a:headEnd/>
                <a:tailEnd type="triangle" w="med" len="med"/>
              </a:ln>
            </p:spPr>
          </p:cxnSp>
          <p:cxnSp>
            <p:nvCxnSpPr>
              <p:cNvPr id="41" name="AutoShape 45"/>
              <p:cNvCxnSpPr>
                <a:cxnSpLocks noChangeShapeType="1"/>
              </p:cNvCxnSpPr>
              <p:nvPr/>
            </p:nvCxnSpPr>
            <p:spPr bwMode="auto">
              <a:xfrm flipH="1">
                <a:off x="7925" y="11930"/>
                <a:ext cx="420" cy="585"/>
              </a:xfrm>
              <a:prstGeom prst="straightConnector1">
                <a:avLst/>
              </a:prstGeom>
              <a:noFill/>
              <a:ln w="9525">
                <a:solidFill>
                  <a:srgbClr val="000000"/>
                </a:solidFill>
                <a:round/>
                <a:headEnd/>
                <a:tailEnd type="triangle" w="med" len="med"/>
              </a:ln>
            </p:spPr>
          </p:cxnSp>
          <p:cxnSp>
            <p:nvCxnSpPr>
              <p:cNvPr id="42" name="AutoShape 46"/>
              <p:cNvCxnSpPr>
                <a:cxnSpLocks noChangeShapeType="1"/>
              </p:cNvCxnSpPr>
              <p:nvPr/>
            </p:nvCxnSpPr>
            <p:spPr bwMode="auto">
              <a:xfrm flipH="1">
                <a:off x="8230" y="11930"/>
                <a:ext cx="115" cy="585"/>
              </a:xfrm>
              <a:prstGeom prst="straightConnector1">
                <a:avLst/>
              </a:prstGeom>
              <a:noFill/>
              <a:ln w="9525">
                <a:solidFill>
                  <a:srgbClr val="000000"/>
                </a:solidFill>
                <a:round/>
                <a:headEnd/>
                <a:tailEnd type="triangle" w="med" len="med"/>
              </a:ln>
            </p:spPr>
          </p:cxnSp>
          <p:cxnSp>
            <p:nvCxnSpPr>
              <p:cNvPr id="43" name="AutoShape 47"/>
              <p:cNvCxnSpPr>
                <a:cxnSpLocks noChangeShapeType="1"/>
              </p:cNvCxnSpPr>
              <p:nvPr/>
            </p:nvCxnSpPr>
            <p:spPr bwMode="auto">
              <a:xfrm>
                <a:off x="8345" y="11930"/>
                <a:ext cx="165" cy="585"/>
              </a:xfrm>
              <a:prstGeom prst="straightConnector1">
                <a:avLst/>
              </a:prstGeom>
              <a:noFill/>
              <a:ln w="9525">
                <a:solidFill>
                  <a:srgbClr val="000000"/>
                </a:solidFill>
                <a:round/>
                <a:headEnd/>
                <a:tailEnd type="triangle" w="med" len="med"/>
              </a:ln>
            </p:spPr>
          </p:cxnSp>
          <p:sp>
            <p:nvSpPr>
              <p:cNvPr id="44" name="Arc 48"/>
              <p:cNvSpPr>
                <a:spLocks/>
              </p:cNvSpPr>
              <p:nvPr/>
            </p:nvSpPr>
            <p:spPr bwMode="auto">
              <a:xfrm flipH="1">
                <a:off x="4085" y="10397"/>
                <a:ext cx="680" cy="160"/>
              </a:xfrm>
              <a:custGeom>
                <a:avLst/>
                <a:gdLst>
                  <a:gd name="T0" fmla="*/ 0 w 21600"/>
                  <a:gd name="T1" fmla="*/ 0 h 21187"/>
                  <a:gd name="T2" fmla="*/ 0 w 21600"/>
                  <a:gd name="T3" fmla="*/ 0 h 21187"/>
                  <a:gd name="T4" fmla="*/ 0 w 21600"/>
                  <a:gd name="T5" fmla="*/ 0 h 21187"/>
                  <a:gd name="T6" fmla="*/ 0 60000 65536"/>
                  <a:gd name="T7" fmla="*/ 0 60000 65536"/>
                  <a:gd name="T8" fmla="*/ 0 60000 65536"/>
                  <a:gd name="T9" fmla="*/ 0 w 21600"/>
                  <a:gd name="T10" fmla="*/ 0 h 21187"/>
                  <a:gd name="T11" fmla="*/ 21600 w 21600"/>
                  <a:gd name="T12" fmla="*/ 21187 h 21187"/>
                </a:gdLst>
                <a:ahLst/>
                <a:cxnLst>
                  <a:cxn ang="T6">
                    <a:pos x="T0" y="T1"/>
                  </a:cxn>
                  <a:cxn ang="T7">
                    <a:pos x="T2" y="T3"/>
                  </a:cxn>
                  <a:cxn ang="T8">
                    <a:pos x="T4" y="T5"/>
                  </a:cxn>
                </a:cxnLst>
                <a:rect l="T9" t="T10" r="T11" b="T12"/>
                <a:pathLst>
                  <a:path w="21600" h="21187" fill="none" extrusionOk="0">
                    <a:moveTo>
                      <a:pt x="4205" y="0"/>
                    </a:moveTo>
                    <a:cubicBezTo>
                      <a:pt x="14316" y="2007"/>
                      <a:pt x="21600" y="10879"/>
                      <a:pt x="21600" y="21187"/>
                    </a:cubicBezTo>
                  </a:path>
                  <a:path w="21600" h="21187" stroke="0" extrusionOk="0">
                    <a:moveTo>
                      <a:pt x="4205" y="0"/>
                    </a:moveTo>
                    <a:cubicBezTo>
                      <a:pt x="14316" y="2007"/>
                      <a:pt x="21600" y="10879"/>
                      <a:pt x="21600" y="21187"/>
                    </a:cubicBezTo>
                    <a:lnTo>
                      <a:pt x="0" y="21187"/>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45" name="Arc 49"/>
              <p:cNvSpPr>
                <a:spLocks/>
              </p:cNvSpPr>
              <p:nvPr/>
            </p:nvSpPr>
            <p:spPr bwMode="auto">
              <a:xfrm flipH="1">
                <a:off x="5120" y="10395"/>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46" name="AutoShape 50"/>
              <p:cNvSpPr>
                <a:spLocks noChangeArrowheads="1"/>
              </p:cNvSpPr>
              <p:nvPr/>
            </p:nvSpPr>
            <p:spPr bwMode="auto">
              <a:xfrm>
                <a:off x="3365" y="10557"/>
                <a:ext cx="555" cy="855"/>
              </a:xfrm>
              <a:prstGeom prst="can">
                <a:avLst>
                  <a:gd name="adj" fmla="val 38514"/>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47" name="AutoShape 51"/>
              <p:cNvSpPr>
                <a:spLocks noChangeArrowheads="1"/>
              </p:cNvSpPr>
              <p:nvPr/>
            </p:nvSpPr>
            <p:spPr bwMode="auto">
              <a:xfrm>
                <a:off x="4765" y="10392"/>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48" name="AutoShape 52"/>
              <p:cNvSpPr>
                <a:spLocks noChangeArrowheads="1"/>
              </p:cNvSpPr>
              <p:nvPr/>
            </p:nvSpPr>
            <p:spPr bwMode="auto">
              <a:xfrm>
                <a:off x="5655" y="10392"/>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49" name="AutoShape 53"/>
              <p:cNvSpPr>
                <a:spLocks noChangeArrowheads="1"/>
              </p:cNvSpPr>
              <p:nvPr/>
            </p:nvSpPr>
            <p:spPr bwMode="auto">
              <a:xfrm>
                <a:off x="8230" y="10392"/>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50" name="AutoShape 54"/>
              <p:cNvCxnSpPr>
                <a:cxnSpLocks noChangeShapeType="1"/>
              </p:cNvCxnSpPr>
              <p:nvPr/>
            </p:nvCxnSpPr>
            <p:spPr bwMode="auto">
              <a:xfrm>
                <a:off x="4610" y="10392"/>
                <a:ext cx="241" cy="5"/>
              </a:xfrm>
              <a:prstGeom prst="straightConnector1">
                <a:avLst/>
              </a:prstGeom>
              <a:noFill/>
              <a:ln w="9525">
                <a:solidFill>
                  <a:srgbClr val="000000"/>
                </a:solidFill>
                <a:round/>
                <a:headEnd/>
                <a:tailEnd type="triangle" w="med" len="med"/>
              </a:ln>
            </p:spPr>
          </p:cxnSp>
          <p:cxnSp>
            <p:nvCxnSpPr>
              <p:cNvPr id="51" name="AutoShape 55"/>
              <p:cNvCxnSpPr>
                <a:cxnSpLocks noChangeShapeType="1"/>
              </p:cNvCxnSpPr>
              <p:nvPr/>
            </p:nvCxnSpPr>
            <p:spPr bwMode="auto">
              <a:xfrm>
                <a:off x="5570" y="10392"/>
                <a:ext cx="145" cy="5"/>
              </a:xfrm>
              <a:prstGeom prst="straightConnector1">
                <a:avLst/>
              </a:prstGeom>
              <a:noFill/>
              <a:ln w="9525">
                <a:solidFill>
                  <a:srgbClr val="000000"/>
                </a:solidFill>
                <a:round/>
                <a:headEnd/>
                <a:tailEnd type="triangle" w="med" len="med"/>
              </a:ln>
            </p:spPr>
          </p:cxnSp>
          <p:cxnSp>
            <p:nvCxnSpPr>
              <p:cNvPr id="52" name="AutoShape 56"/>
              <p:cNvCxnSpPr>
                <a:cxnSpLocks noChangeShapeType="1"/>
              </p:cNvCxnSpPr>
              <p:nvPr/>
            </p:nvCxnSpPr>
            <p:spPr bwMode="auto">
              <a:xfrm>
                <a:off x="8125" y="10302"/>
                <a:ext cx="221" cy="0"/>
              </a:xfrm>
              <a:prstGeom prst="straightConnector1">
                <a:avLst/>
              </a:prstGeom>
              <a:noFill/>
              <a:ln w="9525">
                <a:solidFill>
                  <a:srgbClr val="000000"/>
                </a:solidFill>
                <a:round/>
                <a:headEnd/>
                <a:tailEnd type="triangle" w="med" len="med"/>
              </a:ln>
            </p:spPr>
          </p:cxnSp>
          <p:sp>
            <p:nvSpPr>
              <p:cNvPr id="53" name="Arc 57"/>
              <p:cNvSpPr>
                <a:spLocks/>
              </p:cNvSpPr>
              <p:nvPr/>
            </p:nvSpPr>
            <p:spPr bwMode="auto">
              <a:xfrm flipH="1">
                <a:off x="7695" y="10302"/>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54" name="AutoShape 58"/>
              <p:cNvCxnSpPr>
                <a:cxnSpLocks noChangeShapeType="1"/>
              </p:cNvCxnSpPr>
              <p:nvPr/>
            </p:nvCxnSpPr>
            <p:spPr bwMode="auto">
              <a:xfrm>
                <a:off x="2721" y="14097"/>
                <a:ext cx="6671" cy="0"/>
              </a:xfrm>
              <a:prstGeom prst="straightConnector1">
                <a:avLst/>
              </a:prstGeom>
              <a:noFill/>
              <a:ln w="9525">
                <a:solidFill>
                  <a:srgbClr val="000000"/>
                </a:solidFill>
                <a:round/>
                <a:headEnd/>
                <a:tailEnd/>
              </a:ln>
            </p:spPr>
          </p:cxnSp>
          <p:cxnSp>
            <p:nvCxnSpPr>
              <p:cNvPr id="55" name="AutoShape 59"/>
              <p:cNvCxnSpPr>
                <a:cxnSpLocks noChangeShapeType="1"/>
              </p:cNvCxnSpPr>
              <p:nvPr/>
            </p:nvCxnSpPr>
            <p:spPr bwMode="auto">
              <a:xfrm flipV="1">
                <a:off x="2721" y="13803"/>
                <a:ext cx="0" cy="293"/>
              </a:xfrm>
              <a:prstGeom prst="straightConnector1">
                <a:avLst/>
              </a:prstGeom>
              <a:noFill/>
              <a:ln w="9525">
                <a:solidFill>
                  <a:srgbClr val="000000"/>
                </a:solidFill>
                <a:round/>
                <a:headEnd/>
                <a:tailEnd/>
              </a:ln>
            </p:spPr>
          </p:cxnSp>
          <p:cxnSp>
            <p:nvCxnSpPr>
              <p:cNvPr id="56" name="AutoShape 60"/>
              <p:cNvCxnSpPr>
                <a:cxnSpLocks noChangeShapeType="1"/>
              </p:cNvCxnSpPr>
              <p:nvPr/>
            </p:nvCxnSpPr>
            <p:spPr bwMode="auto">
              <a:xfrm flipV="1">
                <a:off x="9392" y="13804"/>
                <a:ext cx="0" cy="293"/>
              </a:xfrm>
              <a:prstGeom prst="straightConnector1">
                <a:avLst/>
              </a:prstGeom>
              <a:noFill/>
              <a:ln w="9525">
                <a:solidFill>
                  <a:srgbClr val="000000"/>
                </a:solidFill>
                <a:round/>
                <a:headEnd/>
                <a:tailEnd/>
              </a:ln>
            </p:spPr>
          </p:cxnSp>
        </p:grpSp>
        <p:sp>
          <p:nvSpPr>
            <p:cNvPr id="58" name="Text Box 62"/>
            <p:cNvSpPr txBox="1">
              <a:spLocks noChangeArrowheads="1"/>
            </p:cNvSpPr>
            <p:nvPr/>
          </p:nvSpPr>
          <p:spPr bwMode="auto">
            <a:xfrm>
              <a:off x="1800200" y="2238648"/>
              <a:ext cx="1368152" cy="39826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r>
                <a:rPr lang="fr-FR" sz="1200" b="1" dirty="0" smtClean="0">
                  <a:solidFill>
                    <a:schemeClr val="tx1"/>
                  </a:solidFill>
                  <a:latin typeface="Times New Roman" pitchFamily="18" charset="0"/>
                  <a:cs typeface="Times New Roman" pitchFamily="18" charset="0"/>
                </a:rPr>
                <a:t>Bouillon de Rothe</a:t>
              </a:r>
              <a:endParaRPr lang="fr-FR" sz="1200" dirty="0">
                <a:solidFill>
                  <a:schemeClr val="tx1"/>
                </a:solidFill>
                <a:latin typeface="Times New Roman" pitchFamily="18" charset="0"/>
                <a:cs typeface="Times New Roman" pitchFamily="18" charset="0"/>
              </a:endParaRPr>
            </a:p>
          </p:txBody>
        </p:sp>
        <p:sp>
          <p:nvSpPr>
            <p:cNvPr id="60" name="Text Box 64"/>
            <p:cNvSpPr txBox="1">
              <a:spLocks noChangeArrowheads="1"/>
            </p:cNvSpPr>
            <p:nvPr/>
          </p:nvSpPr>
          <p:spPr bwMode="auto">
            <a:xfrm>
              <a:off x="1800200" y="4293096"/>
              <a:ext cx="1371600" cy="457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r>
                <a:rPr lang="fr-FR" sz="1200" b="1" dirty="0">
                  <a:solidFill>
                    <a:schemeClr val="tx1"/>
                  </a:solidFill>
                  <a:latin typeface="Times New Roman" pitchFamily="18" charset="0"/>
                  <a:cs typeface="Times New Roman" pitchFamily="18" charset="0"/>
                </a:rPr>
                <a:t>Repiquage sur Milieu Eva-Litsky</a:t>
              </a:r>
              <a:endParaRPr lang="fr-FR" sz="1200" dirty="0">
                <a:solidFill>
                  <a:schemeClr val="tx1"/>
                </a:solidFill>
                <a:latin typeface="Times New Roman" pitchFamily="18" charset="0"/>
                <a:cs typeface="Times New Roman" pitchFamily="18" charset="0"/>
              </a:endParaRPr>
            </a:p>
          </p:txBody>
        </p:sp>
        <p:sp>
          <p:nvSpPr>
            <p:cNvPr id="64" name="Text Box 71"/>
            <p:cNvSpPr txBox="1">
              <a:spLocks noChangeArrowheads="1"/>
            </p:cNvSpPr>
            <p:nvPr/>
          </p:nvSpPr>
          <p:spPr bwMode="auto">
            <a:xfrm>
              <a:off x="2360166" y="1173435"/>
              <a:ext cx="6477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SM et D</a:t>
              </a:r>
            </a:p>
          </p:txBody>
        </p:sp>
        <p:sp>
          <p:nvSpPr>
            <p:cNvPr id="65" name="Text Box 72"/>
            <p:cNvSpPr txBox="1">
              <a:spLocks noChangeArrowheads="1"/>
            </p:cNvSpPr>
            <p:nvPr/>
          </p:nvSpPr>
          <p:spPr bwMode="auto">
            <a:xfrm>
              <a:off x="5097016" y="1028973"/>
              <a:ext cx="4318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1ml</a:t>
              </a:r>
            </a:p>
          </p:txBody>
        </p:sp>
        <p:sp>
          <p:nvSpPr>
            <p:cNvPr id="66" name="Text Box 73"/>
            <p:cNvSpPr txBox="1">
              <a:spLocks noChangeArrowheads="1"/>
            </p:cNvSpPr>
            <p:nvPr/>
          </p:nvSpPr>
          <p:spPr bwMode="auto">
            <a:xfrm>
              <a:off x="3512691" y="1101998"/>
              <a:ext cx="4318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1ml</a:t>
              </a:r>
            </a:p>
          </p:txBody>
        </p:sp>
        <p:sp>
          <p:nvSpPr>
            <p:cNvPr id="67" name="Text Box 74"/>
            <p:cNvSpPr txBox="1">
              <a:spLocks noChangeArrowheads="1"/>
            </p:cNvSpPr>
            <p:nvPr/>
          </p:nvSpPr>
          <p:spPr bwMode="auto">
            <a:xfrm>
              <a:off x="5673278" y="1605235"/>
              <a:ext cx="4318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1ml</a:t>
              </a:r>
            </a:p>
          </p:txBody>
        </p:sp>
        <p:sp>
          <p:nvSpPr>
            <p:cNvPr id="68" name="Text Box 75"/>
            <p:cNvSpPr txBox="1">
              <a:spLocks noChangeArrowheads="1"/>
            </p:cNvSpPr>
            <p:nvPr/>
          </p:nvSpPr>
          <p:spPr bwMode="auto">
            <a:xfrm>
              <a:off x="4736653" y="1605235"/>
              <a:ext cx="4318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1ml</a:t>
              </a:r>
            </a:p>
          </p:txBody>
        </p:sp>
        <p:sp>
          <p:nvSpPr>
            <p:cNvPr id="69" name="Text Box 76"/>
            <p:cNvSpPr txBox="1">
              <a:spLocks noChangeArrowheads="1"/>
            </p:cNvSpPr>
            <p:nvPr/>
          </p:nvSpPr>
          <p:spPr bwMode="auto">
            <a:xfrm>
              <a:off x="2864991" y="1678260"/>
              <a:ext cx="4318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1ml</a:t>
              </a:r>
            </a:p>
          </p:txBody>
        </p:sp>
        <p:sp>
          <p:nvSpPr>
            <p:cNvPr id="70" name="Text Box 77"/>
            <p:cNvSpPr txBox="1">
              <a:spLocks noChangeArrowheads="1"/>
            </p:cNvSpPr>
            <p:nvPr/>
          </p:nvSpPr>
          <p:spPr bwMode="auto">
            <a:xfrm>
              <a:off x="3080891" y="2902223"/>
              <a:ext cx="4318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D/C</a:t>
              </a:r>
            </a:p>
          </p:txBody>
        </p:sp>
        <p:sp>
          <p:nvSpPr>
            <p:cNvPr id="71" name="Text Box 78"/>
            <p:cNvSpPr txBox="1">
              <a:spLocks noChangeArrowheads="1"/>
            </p:cNvSpPr>
            <p:nvPr/>
          </p:nvSpPr>
          <p:spPr bwMode="auto">
            <a:xfrm>
              <a:off x="6032053" y="2902223"/>
              <a:ext cx="4318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S/C</a:t>
              </a:r>
            </a:p>
          </p:txBody>
        </p:sp>
        <p:sp>
          <p:nvSpPr>
            <p:cNvPr id="72" name="Text Box 79"/>
            <p:cNvSpPr txBox="1">
              <a:spLocks noChangeArrowheads="1"/>
            </p:cNvSpPr>
            <p:nvPr/>
          </p:nvSpPr>
          <p:spPr bwMode="auto">
            <a:xfrm>
              <a:off x="3312368" y="4557340"/>
              <a:ext cx="2808288" cy="246221"/>
            </a:xfrm>
            <a:prstGeom prst="rect">
              <a:avLst/>
            </a:prstGeom>
            <a:noFill/>
            <a:ln w="9525">
              <a:noFill/>
              <a:miter lim="800000"/>
              <a:headEnd/>
              <a:tailEnd/>
            </a:ln>
          </p:spPr>
          <p:txBody>
            <a:bodyPr>
              <a:spAutoFit/>
            </a:bodyPr>
            <a:lstStyle/>
            <a:p>
              <a:pPr>
                <a:spcBef>
                  <a:spcPct val="50000"/>
                </a:spcBef>
              </a:pPr>
              <a:r>
                <a:rPr lang="fr-FR" sz="1000" b="1" dirty="0">
                  <a:latin typeface="Times New Roman" pitchFamily="18" charset="0"/>
                  <a:cs typeface="Times New Roman" pitchFamily="18" charset="0"/>
                </a:rPr>
                <a:t>+    </a:t>
              </a:r>
              <a:r>
                <a:rPr lang="fr-FR" sz="1000" b="1" dirty="0" smtClean="0">
                  <a:latin typeface="Times New Roman" pitchFamily="18" charset="0"/>
                  <a:cs typeface="Times New Roman" pitchFamily="18" charset="0"/>
                </a:rPr>
                <a:t>   -      +               -       +   </a:t>
              </a:r>
              <a:r>
                <a:rPr lang="fr-FR" sz="1000" b="1" dirty="0">
                  <a:latin typeface="Times New Roman" pitchFamily="18" charset="0"/>
                  <a:cs typeface="Times New Roman" pitchFamily="18" charset="0"/>
                </a:rPr>
                <a:t>-            </a:t>
              </a:r>
              <a:r>
                <a:rPr lang="fr-FR" sz="1000" b="1" dirty="0" smtClean="0">
                  <a:latin typeface="Times New Roman" pitchFamily="18" charset="0"/>
                  <a:cs typeface="Times New Roman" pitchFamily="18" charset="0"/>
                </a:rPr>
                <a:t>      </a:t>
              </a:r>
              <a:r>
                <a:rPr lang="fr-FR" sz="1000" b="1" dirty="0">
                  <a:latin typeface="Times New Roman" pitchFamily="18" charset="0"/>
                  <a:cs typeface="Times New Roman" pitchFamily="18" charset="0"/>
                </a:rPr>
                <a:t>-     -      </a:t>
              </a:r>
              <a:r>
                <a:rPr lang="fr-FR" sz="1000" b="1" dirty="0" smtClean="0">
                  <a:latin typeface="Times New Roman" pitchFamily="18" charset="0"/>
                  <a:cs typeface="Times New Roman" pitchFamily="18" charset="0"/>
                </a:rPr>
                <a:t>-</a:t>
              </a:r>
              <a:endParaRPr lang="fr-FR" sz="1000" b="1" dirty="0">
                <a:latin typeface="Times New Roman" pitchFamily="18" charset="0"/>
                <a:cs typeface="Times New Roman" pitchFamily="18" charset="0"/>
              </a:endParaRPr>
            </a:p>
          </p:txBody>
        </p:sp>
        <p:sp>
          <p:nvSpPr>
            <p:cNvPr id="73" name="Text Box 80"/>
            <p:cNvSpPr txBox="1">
              <a:spLocks noChangeArrowheads="1"/>
            </p:cNvSpPr>
            <p:nvPr/>
          </p:nvSpPr>
          <p:spPr bwMode="auto">
            <a:xfrm>
              <a:off x="4139952" y="2996952"/>
              <a:ext cx="1023938" cy="2616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spcBef>
                  <a:spcPct val="50000"/>
                </a:spcBef>
              </a:pPr>
              <a:r>
                <a:rPr lang="fr-FR" sz="1100" b="1" dirty="0">
                  <a:solidFill>
                    <a:schemeClr val="tx1"/>
                  </a:solidFill>
                  <a:latin typeface="Times New Roman" pitchFamily="18" charset="0"/>
                  <a:cs typeface="Times New Roman" pitchFamily="18" charset="0"/>
                </a:rPr>
                <a:t>37°C/24- 48h</a:t>
              </a:r>
            </a:p>
          </p:txBody>
        </p:sp>
        <p:sp>
          <p:nvSpPr>
            <p:cNvPr id="83" name="Text Box 80"/>
            <p:cNvSpPr txBox="1">
              <a:spLocks noChangeArrowheads="1"/>
            </p:cNvSpPr>
            <p:nvPr/>
          </p:nvSpPr>
          <p:spPr bwMode="auto">
            <a:xfrm>
              <a:off x="3548062" y="5831686"/>
              <a:ext cx="1023938" cy="2616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spcBef>
                  <a:spcPct val="50000"/>
                </a:spcBef>
              </a:pPr>
              <a:r>
                <a:rPr lang="fr-FR" sz="1100" b="1" dirty="0">
                  <a:solidFill>
                    <a:schemeClr val="tx1"/>
                  </a:solidFill>
                  <a:latin typeface="Times New Roman" pitchFamily="18" charset="0"/>
                  <a:cs typeface="Times New Roman" pitchFamily="18" charset="0"/>
                </a:rPr>
                <a:t>37°C/24- 48h</a:t>
              </a:r>
            </a:p>
          </p:txBody>
        </p:sp>
        <p:cxnSp>
          <p:nvCxnSpPr>
            <p:cNvPr id="84" name="AutoShape 58"/>
            <p:cNvCxnSpPr>
              <a:cxnSpLocks noChangeShapeType="1"/>
            </p:cNvCxnSpPr>
            <p:nvPr/>
          </p:nvCxnSpPr>
          <p:spPr bwMode="auto">
            <a:xfrm>
              <a:off x="3204032" y="5584260"/>
              <a:ext cx="1656000" cy="0"/>
            </a:xfrm>
            <a:prstGeom prst="straightConnector1">
              <a:avLst/>
            </a:prstGeom>
            <a:noFill/>
            <a:ln w="9525">
              <a:solidFill>
                <a:srgbClr val="000000"/>
              </a:solidFill>
              <a:round/>
              <a:headEnd/>
              <a:tailEnd/>
            </a:ln>
          </p:spPr>
        </p:cxnSp>
        <p:cxnSp>
          <p:nvCxnSpPr>
            <p:cNvPr id="88" name="AutoShape 22"/>
            <p:cNvCxnSpPr>
              <a:cxnSpLocks noChangeShapeType="1"/>
            </p:cNvCxnSpPr>
            <p:nvPr/>
          </p:nvCxnSpPr>
          <p:spPr bwMode="auto">
            <a:xfrm>
              <a:off x="4644008" y="2782516"/>
              <a:ext cx="0" cy="144000"/>
            </a:xfrm>
            <a:prstGeom prst="straightConnector1">
              <a:avLst/>
            </a:prstGeom>
            <a:noFill/>
            <a:ln w="9525">
              <a:solidFill>
                <a:srgbClr val="000000"/>
              </a:solidFill>
              <a:round/>
              <a:headEnd/>
              <a:tailEnd type="triangle" w="med" len="med"/>
            </a:ln>
          </p:spPr>
        </p:cxnSp>
        <p:cxnSp>
          <p:nvCxnSpPr>
            <p:cNvPr id="90" name="AutoShape 22"/>
            <p:cNvCxnSpPr>
              <a:cxnSpLocks noChangeShapeType="1"/>
            </p:cNvCxnSpPr>
            <p:nvPr/>
          </p:nvCxnSpPr>
          <p:spPr bwMode="auto">
            <a:xfrm>
              <a:off x="4644008" y="3285000"/>
              <a:ext cx="0" cy="144000"/>
            </a:xfrm>
            <a:prstGeom prst="straightConnector1">
              <a:avLst/>
            </a:prstGeom>
            <a:noFill/>
            <a:ln w="9525">
              <a:solidFill>
                <a:srgbClr val="000000"/>
              </a:solidFill>
              <a:round/>
              <a:headEnd/>
              <a:tailEnd type="triangle" w="med" len="med"/>
            </a:ln>
          </p:spPr>
        </p:cxnSp>
        <p:cxnSp>
          <p:nvCxnSpPr>
            <p:cNvPr id="91" name="AutoShape 21"/>
            <p:cNvCxnSpPr>
              <a:cxnSpLocks noChangeShapeType="1"/>
            </p:cNvCxnSpPr>
            <p:nvPr/>
          </p:nvCxnSpPr>
          <p:spPr bwMode="auto">
            <a:xfrm>
              <a:off x="4067944" y="6093296"/>
              <a:ext cx="0" cy="144000"/>
            </a:xfrm>
            <a:prstGeom prst="straightConnector1">
              <a:avLst/>
            </a:prstGeom>
            <a:noFill/>
            <a:ln w="9525">
              <a:solidFill>
                <a:srgbClr val="000000"/>
              </a:solidFill>
              <a:round/>
              <a:headEnd/>
              <a:tailEnd type="triangle" w="med" len="med"/>
            </a:ln>
          </p:spPr>
        </p:cxnSp>
      </p:grpSp>
      <p:sp>
        <p:nvSpPr>
          <p:cNvPr id="77" name="Text Box 84"/>
          <p:cNvSpPr txBox="1">
            <a:spLocks noChangeArrowheads="1"/>
          </p:cNvSpPr>
          <p:nvPr/>
        </p:nvSpPr>
        <p:spPr bwMode="auto">
          <a:xfrm>
            <a:off x="6336704" y="5949280"/>
            <a:ext cx="2807296" cy="72008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pPr algn="just"/>
            <a:r>
              <a:rPr lang="fr-FR" sz="1400" b="1" dirty="0" smtClean="0">
                <a:solidFill>
                  <a:schemeClr val="bg1"/>
                </a:solidFill>
                <a:latin typeface="Times New Roman" pitchFamily="18" charset="0"/>
                <a:cs typeface="Times New Roman" pitchFamily="18" charset="0"/>
              </a:rPr>
              <a:t>Dans </a:t>
            </a:r>
            <a:r>
              <a:rPr lang="fr-FR" sz="1400" b="1" dirty="0">
                <a:solidFill>
                  <a:schemeClr val="bg1"/>
                </a:solidFill>
                <a:latin typeface="Times New Roman" pitchFamily="18" charset="0"/>
                <a:cs typeface="Times New Roman" pitchFamily="18" charset="0"/>
              </a:rPr>
              <a:t>le </a:t>
            </a:r>
            <a:r>
              <a:rPr lang="fr-FR" sz="1400" b="1" dirty="0" smtClean="0">
                <a:solidFill>
                  <a:schemeClr val="bg1"/>
                </a:solidFill>
                <a:latin typeface="Times New Roman" pitchFamily="18" charset="0"/>
                <a:cs typeface="Times New Roman" pitchFamily="18" charset="0"/>
              </a:rPr>
              <a:t>cas d’un dénombrement on procède avec la numérotation du nombre le plus probable</a:t>
            </a:r>
            <a:endParaRPr lang="fr-FR" sz="3200" dirty="0">
              <a:solidFill>
                <a:schemeClr val="bg1"/>
              </a:solidFill>
              <a:latin typeface="Times New Roman" pitchFamily="18" charset="0"/>
              <a:cs typeface="Times New Roman" pitchFamily="18" charset="0"/>
            </a:endParaRPr>
          </a:p>
        </p:txBody>
      </p:sp>
      <p:sp>
        <p:nvSpPr>
          <p:cNvPr id="92" name="Text Box 84"/>
          <p:cNvSpPr txBox="1">
            <a:spLocks noChangeArrowheads="1"/>
          </p:cNvSpPr>
          <p:nvPr/>
        </p:nvSpPr>
        <p:spPr bwMode="auto">
          <a:xfrm>
            <a:off x="6336704" y="4797152"/>
            <a:ext cx="2807296" cy="93610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pPr algn="just"/>
            <a:r>
              <a:rPr lang="fr-FR" sz="1400" b="1" dirty="0" smtClean="0">
                <a:solidFill>
                  <a:schemeClr val="bg1"/>
                </a:solidFill>
                <a:latin typeface="Times New Roman" pitchFamily="18" charset="0"/>
                <a:cs typeface="Times New Roman" pitchFamily="18" charset="0"/>
              </a:rPr>
              <a:t>Dans </a:t>
            </a:r>
            <a:r>
              <a:rPr lang="fr-FR" sz="1400" b="1" dirty="0">
                <a:solidFill>
                  <a:schemeClr val="bg1"/>
                </a:solidFill>
                <a:latin typeface="Times New Roman" pitchFamily="18" charset="0"/>
                <a:cs typeface="Times New Roman" pitchFamily="18" charset="0"/>
              </a:rPr>
              <a:t>le </a:t>
            </a:r>
            <a:r>
              <a:rPr lang="fr-FR" sz="1400" b="1" dirty="0" smtClean="0">
                <a:solidFill>
                  <a:schemeClr val="bg1"/>
                </a:solidFill>
                <a:latin typeface="Times New Roman" pitchFamily="18" charset="0"/>
                <a:cs typeface="Times New Roman" pitchFamily="18" charset="0"/>
              </a:rPr>
              <a:t>cas de la recherche on conclut qu’il y a au moins un </a:t>
            </a:r>
            <a:r>
              <a:rPr lang="fr-FR" sz="1400" b="1" dirty="0">
                <a:solidFill>
                  <a:schemeClr val="bg1"/>
                </a:solidFill>
                <a:latin typeface="Times New Roman" pitchFamily="18" charset="0"/>
                <a:cs typeface="Times New Roman" pitchFamily="18" charset="0"/>
              </a:rPr>
              <a:t>streptocoque </a:t>
            </a:r>
            <a:r>
              <a:rPr lang="fr-FR" sz="1400" b="1" dirty="0" smtClean="0">
                <a:solidFill>
                  <a:schemeClr val="bg1"/>
                </a:solidFill>
                <a:latin typeface="Times New Roman" pitchFamily="18" charset="0"/>
                <a:cs typeface="Times New Roman" pitchFamily="18" charset="0"/>
              </a:rPr>
              <a:t>entérocoque dans l’échantillon</a:t>
            </a:r>
            <a:endParaRPr lang="fr-FR" sz="3200" dirty="0">
              <a:solidFill>
                <a:schemeClr val="bg1"/>
              </a:solidFill>
              <a:latin typeface="Times New Roman" pitchFamily="18" charset="0"/>
              <a:cs typeface="Times New Roman" pitchFamily="18" charset="0"/>
            </a:endParaRPr>
          </a:p>
        </p:txBody>
      </p:sp>
      <p:sp>
        <p:nvSpPr>
          <p:cNvPr id="93" name="Rectangle 92"/>
          <p:cNvSpPr/>
          <p:nvPr/>
        </p:nvSpPr>
        <p:spPr>
          <a:xfrm>
            <a:off x="6372200" y="4283804"/>
            <a:ext cx="1152128"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fr-FR" b="1" dirty="0" smtClean="0">
                <a:solidFill>
                  <a:schemeClr val="bg1"/>
                </a:solidFill>
                <a:latin typeface="Times New Roman" pitchFamily="18" charset="0"/>
                <a:cs typeface="Times New Roman" pitchFamily="18" charset="0"/>
              </a:rPr>
              <a:t>Lecture : </a:t>
            </a:r>
            <a:endParaRPr lang="fr-FR" dirty="0">
              <a:solidFill>
                <a:schemeClr val="bg1"/>
              </a:solidFill>
            </a:endParaRPr>
          </a:p>
        </p:txBody>
      </p:sp>
      <p:sp>
        <p:nvSpPr>
          <p:cNvPr id="97" name="Text Box 81"/>
          <p:cNvSpPr txBox="1">
            <a:spLocks noChangeArrowheads="1"/>
          </p:cNvSpPr>
          <p:nvPr/>
        </p:nvSpPr>
        <p:spPr bwMode="auto">
          <a:xfrm>
            <a:off x="107504" y="1628800"/>
            <a:ext cx="1368152"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50000"/>
              </a:spcBef>
            </a:pPr>
            <a:r>
              <a:rPr lang="fr-FR" b="1" dirty="0">
                <a:solidFill>
                  <a:srgbClr val="FFFF00"/>
                </a:solidFill>
                <a:latin typeface="Times New Roman" pitchFamily="18" charset="0"/>
                <a:cs typeface="Times New Roman" pitchFamily="18" charset="0"/>
              </a:rPr>
              <a:t>Test présomptif</a:t>
            </a:r>
          </a:p>
        </p:txBody>
      </p:sp>
      <p:sp>
        <p:nvSpPr>
          <p:cNvPr id="98" name="Accolade ouvrante 97"/>
          <p:cNvSpPr/>
          <p:nvPr/>
        </p:nvSpPr>
        <p:spPr>
          <a:xfrm>
            <a:off x="1475656" y="980728"/>
            <a:ext cx="432048" cy="19442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9" name="Text Box 82"/>
          <p:cNvSpPr txBox="1">
            <a:spLocks noChangeArrowheads="1"/>
          </p:cNvSpPr>
          <p:nvPr/>
        </p:nvSpPr>
        <p:spPr bwMode="auto">
          <a:xfrm>
            <a:off x="107504" y="5023295"/>
            <a:ext cx="133164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50000"/>
              </a:spcBef>
            </a:pPr>
            <a:r>
              <a:rPr lang="fr-FR" b="1" dirty="0">
                <a:solidFill>
                  <a:srgbClr val="FFFF00"/>
                </a:solidFill>
                <a:latin typeface="Times New Roman" pitchFamily="18" charset="0"/>
                <a:cs typeface="Times New Roman" pitchFamily="18" charset="0"/>
              </a:rPr>
              <a:t>Test confirmatif</a:t>
            </a:r>
          </a:p>
        </p:txBody>
      </p:sp>
      <p:sp>
        <p:nvSpPr>
          <p:cNvPr id="100" name="Accolade ouvrante 99"/>
          <p:cNvSpPr/>
          <p:nvPr/>
        </p:nvSpPr>
        <p:spPr>
          <a:xfrm>
            <a:off x="1475656" y="3960440"/>
            <a:ext cx="432048" cy="2852936"/>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1" name="Text Box 63"/>
          <p:cNvSpPr txBox="1">
            <a:spLocks noChangeArrowheads="1"/>
          </p:cNvSpPr>
          <p:nvPr/>
        </p:nvSpPr>
        <p:spPr bwMode="auto">
          <a:xfrm>
            <a:off x="3347864" y="3429000"/>
            <a:ext cx="2808312" cy="50405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r>
              <a:rPr lang="fr-FR" sz="1400" b="1" dirty="0" smtClean="0">
                <a:latin typeface="Times New Roman" pitchFamily="18" charset="0"/>
                <a:cs typeface="Times New Roman" pitchFamily="18" charset="0"/>
              </a:rPr>
              <a:t>Lecture:</a:t>
            </a:r>
          </a:p>
          <a:p>
            <a:pPr algn="ctr"/>
            <a:r>
              <a:rPr lang="fr-FR" sz="1400" b="1" dirty="0" smtClean="0">
                <a:latin typeface="Times New Roman" pitchFamily="18" charset="0"/>
                <a:cs typeface="Times New Roman" pitchFamily="18" charset="0"/>
              </a:rPr>
              <a:t>tube positif présence de trouble </a:t>
            </a:r>
          </a:p>
        </p:txBody>
      </p:sp>
      <p:sp>
        <p:nvSpPr>
          <p:cNvPr id="102" name="Text Box 68"/>
          <p:cNvSpPr txBox="1">
            <a:spLocks noChangeArrowheads="1"/>
          </p:cNvSpPr>
          <p:nvPr/>
        </p:nvSpPr>
        <p:spPr bwMode="auto">
          <a:xfrm>
            <a:off x="2267744" y="6237312"/>
            <a:ext cx="3816424" cy="53994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r>
              <a:rPr lang="fr-FR" sz="1400" b="1" dirty="0">
                <a:latin typeface="Times New Roman" pitchFamily="18" charset="0"/>
                <a:cs typeface="Times New Roman" pitchFamily="18" charset="0"/>
              </a:rPr>
              <a:t>Lecture : </a:t>
            </a:r>
            <a:r>
              <a:rPr lang="fr-FR" sz="1400" b="1" dirty="0" smtClean="0">
                <a:latin typeface="Times New Roman" pitchFamily="18" charset="0"/>
                <a:cs typeface="Times New Roman" pitchFamily="18" charset="0"/>
              </a:rPr>
              <a:t>Tube  positif </a:t>
            </a:r>
            <a:r>
              <a:rPr lang="fr-FR" sz="1400" b="1" dirty="0">
                <a:latin typeface="Times New Roman" pitchFamily="18" charset="0"/>
                <a:cs typeface="Times New Roman" pitchFamily="18" charset="0"/>
              </a:rPr>
              <a:t> </a:t>
            </a:r>
            <a:r>
              <a:rPr lang="fr-FR" sz="1400" b="1" dirty="0" smtClean="0">
                <a:latin typeface="Times New Roman" pitchFamily="18" charset="0"/>
                <a:cs typeface="Times New Roman" pitchFamily="18" charset="0"/>
              </a:rPr>
              <a:t>a un Trouble </a:t>
            </a:r>
            <a:r>
              <a:rPr lang="fr-FR" sz="1400" b="1" dirty="0">
                <a:latin typeface="Times New Roman" pitchFamily="18" charset="0"/>
                <a:cs typeface="Times New Roman" pitchFamily="18" charset="0"/>
              </a:rPr>
              <a:t>homogène et présence de pastille violette au fond du tube</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92" grpId="0" animBg="1"/>
      <p:bldP spid="93" grpId="0" animBg="1"/>
      <p:bldP spid="97" grpId="0" animBg="1"/>
      <p:bldP spid="98" grpId="0" animBg="1"/>
      <p:bldP spid="99" grpId="0" animBg="1"/>
      <p:bldP spid="100" grpId="0" animBg="1"/>
      <p:bldP spid="101" grpId="0" animBg="1"/>
      <p:bldP spid="10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0095"/>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Les </a:t>
            </a:r>
            <a:r>
              <a:rPr lang="fr-FR" sz="2200" b="1" i="1" dirty="0" smtClean="0">
                <a:latin typeface="Times New Roman" pitchFamily="18" charset="0"/>
                <a:cs typeface="Times New Roman" pitchFamily="18" charset="0"/>
              </a:rPr>
              <a:t>Clostridium </a:t>
            </a:r>
            <a:r>
              <a:rPr lang="fr-FR" sz="2200" dirty="0" err="1" smtClean="0">
                <a:latin typeface="Times New Roman" pitchFamily="18" charset="0"/>
                <a:cs typeface="Times New Roman" pitchFamily="18" charset="0"/>
              </a:rPr>
              <a:t>sulfitoréducteurs</a:t>
            </a:r>
            <a:r>
              <a:rPr lang="fr-FR" sz="2200" dirty="0" smtClean="0">
                <a:latin typeface="Times New Roman" pitchFamily="18" charset="0"/>
                <a:cs typeface="Times New Roman" pitchFamily="18" charset="0"/>
              </a:rPr>
              <a:t> sont des bacilles Gram positif anaérobies stricts capables de sporuler, réduisant les sulfites en sulfure. </a:t>
            </a:r>
          </a:p>
        </p:txBody>
      </p:sp>
      <p:sp>
        <p:nvSpPr>
          <p:cNvPr id="3" name="Rectangle 2"/>
          <p:cNvSpPr/>
          <p:nvPr/>
        </p:nvSpPr>
        <p:spPr>
          <a:xfrm>
            <a:off x="0" y="250865"/>
            <a:ext cx="9144000" cy="523220"/>
          </a:xfrm>
          <a:prstGeom prst="rect">
            <a:avLst/>
          </a:prstGeom>
        </p:spPr>
        <p:txBody>
          <a:bodyPr wrap="square">
            <a:spAutoFit/>
          </a:bodyPr>
          <a:lstStyle/>
          <a:p>
            <a:pPr algn="ctr"/>
            <a:r>
              <a:rPr lang="fr-FR" sz="2800" b="1" dirty="0" smtClean="0">
                <a:latin typeface="Times New Roman" pitchFamily="18" charset="0"/>
                <a:cs typeface="Times New Roman" pitchFamily="18" charset="0"/>
              </a:rPr>
              <a:t>Dénombrement des Clostridium </a:t>
            </a:r>
            <a:r>
              <a:rPr lang="fr-FR" sz="2800" b="1" dirty="0" err="1" smtClean="0">
                <a:latin typeface="Times New Roman" pitchFamily="18" charset="0"/>
                <a:cs typeface="Times New Roman" pitchFamily="18" charset="0"/>
              </a:rPr>
              <a:t>sulfitoréducteurs</a:t>
            </a:r>
            <a:endParaRPr lang="fr-FR" sz="2800" dirty="0"/>
          </a:p>
        </p:txBody>
      </p:sp>
      <p:sp>
        <p:nvSpPr>
          <p:cNvPr id="4" name="Rectangle 3"/>
          <p:cNvSpPr/>
          <p:nvPr/>
        </p:nvSpPr>
        <p:spPr>
          <a:xfrm>
            <a:off x="0" y="5331901"/>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En bactériologie alimentaire, on recherche essentiellement les espèces d'origine fécale, en particulier </a:t>
            </a:r>
            <a:r>
              <a:rPr lang="fr-FR" sz="2200" b="1" i="1" dirty="0" smtClean="0">
                <a:latin typeface="Times New Roman" pitchFamily="18" charset="0"/>
                <a:cs typeface="Times New Roman" pitchFamily="18" charset="0"/>
              </a:rPr>
              <a:t>Clostridium perfringens </a:t>
            </a:r>
            <a:r>
              <a:rPr lang="fr-FR" sz="2200" dirty="0" smtClean="0">
                <a:latin typeface="Times New Roman" pitchFamily="18" charset="0"/>
                <a:cs typeface="Times New Roman" pitchFamily="18" charset="0"/>
              </a:rPr>
              <a:t>qui peut être responsable de toxi-infections alimentaires. </a:t>
            </a:r>
            <a:endParaRPr lang="fr-FR" sz="2200" dirty="0">
              <a:latin typeface="Times New Roman" pitchFamily="18" charset="0"/>
              <a:cs typeface="Times New Roman" pitchFamily="18" charset="0"/>
            </a:endParaRPr>
          </a:p>
        </p:txBody>
      </p:sp>
      <p:sp>
        <p:nvSpPr>
          <p:cNvPr id="5" name="Rectangle 4"/>
          <p:cNvSpPr/>
          <p:nvPr/>
        </p:nvSpPr>
        <p:spPr>
          <a:xfrm>
            <a:off x="0" y="2862443"/>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Leurs spores, plus résistantes que les formes végétatives des coliformes fécaux et des streptocoques du groupe D  sont recherchées dans l'eau comme indice de contamination fécale ancienne.</a:t>
            </a:r>
          </a:p>
        </p:txBody>
      </p:sp>
      <p:sp>
        <p:nvSpPr>
          <p:cNvPr id="6" name="Rectangle 5"/>
          <p:cNvSpPr/>
          <p:nvPr/>
        </p:nvSpPr>
        <p:spPr>
          <a:xfrm>
            <a:off x="0" y="2135546"/>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Hôtes normaux de l'intestin, ils peuvent également être d'origine tellurique.</a:t>
            </a:r>
          </a:p>
        </p:txBody>
      </p:sp>
      <p:sp>
        <p:nvSpPr>
          <p:cNvPr id="7" name="Rectangle 6"/>
          <p:cNvSpPr/>
          <p:nvPr/>
        </p:nvSpPr>
        <p:spPr>
          <a:xfrm>
            <a:off x="0" y="4266449"/>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Sont aussi des germes telluriques, et l'origine fécale n'est pas certaine lorsqu'ils sont seuls à </a:t>
            </a:r>
            <a:r>
              <a:rPr lang="fr-FR" sz="2200" b="1" dirty="0" smtClean="0">
                <a:latin typeface="Times New Roman" pitchFamily="18" charset="0"/>
                <a:cs typeface="Times New Roman" pitchFamily="18" charset="0"/>
              </a:rPr>
              <a:t>être </a:t>
            </a:r>
            <a:r>
              <a:rPr lang="fr-FR" sz="2200" dirty="0" smtClean="0">
                <a:latin typeface="Times New Roman" pitchFamily="18" charset="0"/>
                <a:cs typeface="Times New Roman" pitchFamily="18" charset="0"/>
              </a:rPr>
              <a:t>retrouvés </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86874"/>
            <a:ext cx="9144000" cy="4154984"/>
          </a:xfrm>
          <a:prstGeom prst="rect">
            <a:avLst/>
          </a:prstGeom>
        </p:spPr>
        <p:txBody>
          <a:bodyPr wrap="square">
            <a:spAutoFit/>
          </a:bodyPr>
          <a:lstStyle/>
          <a:p>
            <a:r>
              <a:rPr lang="fr-FR" sz="2400" dirty="0" smtClean="0">
                <a:latin typeface="Times New Roman" pitchFamily="18" charset="0"/>
                <a:cs typeface="Times New Roman" pitchFamily="18" charset="0"/>
              </a:rPr>
              <a:t>Le laboratoire de microbiologie doit avoir des équipements spécifiques tels que :</a:t>
            </a:r>
          </a:p>
          <a:p>
            <a:endParaRPr lang="fr-FR" sz="2400" dirty="0" smtClean="0">
              <a:latin typeface="Times New Roman" pitchFamily="18" charset="0"/>
              <a:cs typeface="Times New Roman" pitchFamily="18" charset="0"/>
            </a:endParaRPr>
          </a:p>
          <a:p>
            <a:pPr>
              <a:buFont typeface="Wingdings" pitchFamily="2" charset="2"/>
              <a:buChar char="v"/>
            </a:pPr>
            <a:r>
              <a:rPr lang="fr-FR" sz="2400" b="1" dirty="0" smtClean="0">
                <a:latin typeface="Times New Roman" pitchFamily="18" charset="0"/>
                <a:cs typeface="Times New Roman" pitchFamily="18" charset="0"/>
              </a:rPr>
              <a:t> Une</a:t>
            </a:r>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hotte à flux laminaire</a:t>
            </a:r>
            <a:r>
              <a:rPr lang="fr-FR" sz="2400" dirty="0" smtClean="0">
                <a:latin typeface="Times New Roman" pitchFamily="18" charset="0"/>
                <a:cs typeface="Times New Roman" pitchFamily="18" charset="0"/>
              </a:rPr>
              <a:t>: pour aseptiser l’air contenu sous la hotte</a:t>
            </a:r>
          </a:p>
          <a:p>
            <a:r>
              <a:rPr lang="fr-FR" sz="2400" b="1" dirty="0" smtClean="0">
                <a:latin typeface="Times New Roman" pitchFamily="18" charset="0"/>
                <a:cs typeface="Times New Roman" pitchFamily="18" charset="0"/>
              </a:rPr>
              <a:t> </a:t>
            </a:r>
          </a:p>
          <a:p>
            <a:pPr>
              <a:buFont typeface="Wingdings" pitchFamily="2" charset="2"/>
              <a:buChar char="v"/>
            </a:pPr>
            <a:r>
              <a:rPr lang="fr-FR" sz="2400" b="1" dirty="0" smtClean="0">
                <a:latin typeface="Times New Roman" pitchFamily="18" charset="0"/>
                <a:cs typeface="Times New Roman" pitchFamily="18" charset="0"/>
              </a:rPr>
              <a:t>bec Bunsen</a:t>
            </a:r>
            <a:r>
              <a:rPr lang="fr-FR" sz="2400" dirty="0" smtClean="0">
                <a:latin typeface="Times New Roman" pitchFamily="18" charset="0"/>
                <a:cs typeface="Times New Roman" pitchFamily="18" charset="0"/>
              </a:rPr>
              <a:t>: pour désinfecter le matériel métallique</a:t>
            </a:r>
          </a:p>
          <a:p>
            <a:pPr>
              <a:buFont typeface="Wingdings" pitchFamily="2" charset="2"/>
              <a:buChar char="v"/>
            </a:pPr>
            <a:endParaRPr lang="fr-FR" sz="2400" b="1" dirty="0" smtClean="0">
              <a:latin typeface="Times New Roman" pitchFamily="18" charset="0"/>
              <a:cs typeface="Times New Roman" pitchFamily="18" charset="0"/>
            </a:endParaRPr>
          </a:p>
          <a:p>
            <a:pPr>
              <a:buFont typeface="Wingdings" pitchFamily="2" charset="2"/>
              <a:buChar char="v"/>
            </a:pPr>
            <a:r>
              <a:rPr lang="fr-FR" sz="2400" b="1" dirty="0" smtClean="0">
                <a:latin typeface="Times New Roman" pitchFamily="18" charset="0"/>
                <a:cs typeface="Times New Roman" pitchFamily="18" charset="0"/>
              </a:rPr>
              <a:t> Une étuve</a:t>
            </a:r>
            <a:r>
              <a:rPr lang="fr-FR" sz="2400" dirty="0" smtClean="0">
                <a:latin typeface="Times New Roman" pitchFamily="18" charset="0"/>
                <a:cs typeface="Times New Roman" pitchFamily="18" charset="0"/>
              </a:rPr>
              <a:t>: c’est-à-dire une armoire thérmo-régulée</a:t>
            </a:r>
          </a:p>
          <a:p>
            <a:pPr>
              <a:buFont typeface="Wingdings" pitchFamily="2" charset="2"/>
              <a:buChar char="v"/>
            </a:pPr>
            <a:endParaRPr lang="fr-FR" sz="2400" b="1" dirty="0" smtClean="0">
              <a:latin typeface="Times New Roman" pitchFamily="18" charset="0"/>
              <a:cs typeface="Times New Roman" pitchFamily="18" charset="0"/>
            </a:endParaRPr>
          </a:p>
          <a:p>
            <a:pPr>
              <a:buFont typeface="Wingdings" pitchFamily="2" charset="2"/>
              <a:buChar char="v"/>
            </a:pPr>
            <a:r>
              <a:rPr lang="fr-FR" sz="2400" b="1" dirty="0" smtClean="0">
                <a:latin typeface="Times New Roman" pitchFamily="18" charset="0"/>
                <a:cs typeface="Times New Roman" pitchFamily="18" charset="0"/>
              </a:rPr>
              <a:t> Un autoclave: </a:t>
            </a:r>
            <a:r>
              <a:rPr lang="fr-FR" sz="2400" dirty="0" smtClean="0">
                <a:latin typeface="Times New Roman" pitchFamily="18" charset="0"/>
                <a:cs typeface="Times New Roman" pitchFamily="18" charset="0"/>
              </a:rPr>
              <a:t>permet de désinfecter le matériel et les milieux de culture utilisés</a:t>
            </a:r>
            <a:endParaRPr lang="fr-FR" sz="2400" dirty="0">
              <a:latin typeface="Times New Roman" pitchFamily="18" charset="0"/>
              <a:cs typeface="Times New Roman" pitchFamily="18" charset="0"/>
            </a:endParaRPr>
          </a:p>
        </p:txBody>
      </p:sp>
      <p:sp>
        <p:nvSpPr>
          <p:cNvPr id="3" name="Rectangle 2"/>
          <p:cNvSpPr/>
          <p:nvPr/>
        </p:nvSpPr>
        <p:spPr>
          <a:xfrm>
            <a:off x="0" y="188640"/>
            <a:ext cx="9144000" cy="523220"/>
          </a:xfrm>
          <a:prstGeom prst="rect">
            <a:avLst/>
          </a:prstGeom>
        </p:spPr>
        <p:txBody>
          <a:bodyPr wrap="square">
            <a:spAutoFit/>
          </a:bodyPr>
          <a:lstStyle/>
          <a:p>
            <a:r>
              <a:rPr lang="fr-FR" sz="2800" b="1" dirty="0" smtClean="0">
                <a:solidFill>
                  <a:prstClr val="black"/>
                </a:solidFill>
                <a:latin typeface="Times New Roman" pitchFamily="18" charset="0"/>
                <a:cs typeface="Times New Roman" pitchFamily="18" charset="0"/>
              </a:rPr>
              <a:t>Donc</a:t>
            </a:r>
            <a:endParaRPr lang="fr-FR" sz="20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Le dénombrement se fait </a:t>
            </a:r>
            <a:r>
              <a:rPr lang="fr-FR" sz="2200" dirty="0" smtClean="0">
                <a:latin typeface="Times New Roman" pitchFamily="18" charset="0"/>
                <a:cs typeface="Times New Roman" pitchFamily="18" charset="0"/>
              </a:rPr>
              <a:t>Le </a:t>
            </a:r>
            <a:r>
              <a:rPr lang="fr-FR" sz="2200" dirty="0" smtClean="0">
                <a:latin typeface="Times New Roman" pitchFamily="18" charset="0"/>
                <a:cs typeface="Times New Roman" pitchFamily="18" charset="0"/>
              </a:rPr>
              <a:t>milieu de </a:t>
            </a:r>
            <a:r>
              <a:rPr lang="fr-FR" sz="2200" dirty="0" smtClean="0">
                <a:solidFill>
                  <a:srgbClr val="FF0000"/>
                </a:solidFill>
                <a:latin typeface="Times New Roman" pitchFamily="18" charset="0"/>
                <a:cs typeface="Times New Roman" pitchFamily="18" charset="0"/>
              </a:rPr>
              <a:t>Wilson &amp;-Blair </a:t>
            </a:r>
            <a:r>
              <a:rPr lang="fr-FR" sz="2200" dirty="0" smtClean="0">
                <a:latin typeface="Times New Roman" pitchFamily="18" charset="0"/>
                <a:cs typeface="Times New Roman" pitchFamily="18" charset="0"/>
              </a:rPr>
              <a:t>ou</a:t>
            </a:r>
            <a:r>
              <a:rPr lang="fr-FR" sz="2200" dirty="0" smtClean="0">
                <a:solidFill>
                  <a:srgbClr val="FF0000"/>
                </a:solidFill>
                <a:latin typeface="Times New Roman" pitchFamily="18" charset="0"/>
                <a:cs typeface="Times New Roman" pitchFamily="18" charset="0"/>
              </a:rPr>
              <a:t> milieu viande foie avec du sulfite de sodium et un sel de fer.</a:t>
            </a:r>
            <a:r>
              <a:rPr lang="fr-FR" sz="2200" dirty="0" smtClean="0">
                <a:latin typeface="Times New Roman" pitchFamily="18" charset="0"/>
                <a:cs typeface="Times New Roman" pitchFamily="18" charset="0"/>
              </a:rPr>
              <a:t> </a:t>
            </a:r>
          </a:p>
        </p:txBody>
      </p:sp>
      <p:sp>
        <p:nvSpPr>
          <p:cNvPr id="47" name="Rectangle 46"/>
          <p:cNvSpPr/>
          <p:nvPr/>
        </p:nvSpPr>
        <p:spPr>
          <a:xfrm>
            <a:off x="0" y="3429000"/>
            <a:ext cx="3635896" cy="2462213"/>
          </a:xfrm>
          <a:prstGeom prst="rect">
            <a:avLst/>
          </a:prstGeom>
        </p:spPr>
        <p:txBody>
          <a:bodyPr wrap="square">
            <a:spAutoFit/>
          </a:bodyPr>
          <a:lstStyle/>
          <a:p>
            <a:r>
              <a:rPr lang="fr-FR" sz="2200" b="1" dirty="0" smtClean="0">
                <a:latin typeface="Times New Roman" pitchFamily="18" charset="0"/>
                <a:cs typeface="Times New Roman" pitchFamily="18" charset="0"/>
              </a:rPr>
              <a:t>Confirmation</a:t>
            </a:r>
          </a:p>
          <a:p>
            <a:r>
              <a:rPr lang="fr-FR" sz="2200" dirty="0" smtClean="0">
                <a:latin typeface="Times New Roman" pitchFamily="18" charset="0"/>
                <a:cs typeface="Times New Roman" pitchFamily="18" charset="0"/>
              </a:rPr>
              <a:t>il faut repiquer ces colonies dans du lait autoclavé et recouvert de paraffine, puis observer s'il y a coagulation du lait accompagnée de production de gaz</a:t>
            </a:r>
            <a:endParaRPr lang="fr-FR" sz="2200" dirty="0">
              <a:latin typeface="Times New Roman" pitchFamily="18" charset="0"/>
              <a:cs typeface="Times New Roman" pitchFamily="18" charset="0"/>
            </a:endParaRPr>
          </a:p>
        </p:txBody>
      </p:sp>
      <p:grpSp>
        <p:nvGrpSpPr>
          <p:cNvPr id="49" name="Groupe 48"/>
          <p:cNvGrpSpPr/>
          <p:nvPr/>
        </p:nvGrpSpPr>
        <p:grpSpPr>
          <a:xfrm>
            <a:off x="3528392" y="2592288"/>
            <a:ext cx="5580112" cy="3645024"/>
            <a:chOff x="3491880" y="2952328"/>
            <a:chExt cx="5580112" cy="3645024"/>
          </a:xfrm>
        </p:grpSpPr>
        <p:sp>
          <p:nvSpPr>
            <p:cNvPr id="48" name="Rectangle 47"/>
            <p:cNvSpPr/>
            <p:nvPr/>
          </p:nvSpPr>
          <p:spPr>
            <a:xfrm>
              <a:off x="3491880" y="2952328"/>
              <a:ext cx="5580112" cy="36450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grpSp>
          <p:nvGrpSpPr>
            <p:cNvPr id="3" name="Group 60"/>
            <p:cNvGrpSpPr>
              <a:grpSpLocks/>
            </p:cNvGrpSpPr>
            <p:nvPr/>
          </p:nvGrpSpPr>
          <p:grpSpPr bwMode="auto">
            <a:xfrm>
              <a:off x="3527618" y="3549228"/>
              <a:ext cx="5436870" cy="2832100"/>
              <a:chOff x="2575" y="3007"/>
              <a:chExt cx="8562" cy="4461"/>
            </a:xfrm>
          </p:grpSpPr>
          <p:sp>
            <p:nvSpPr>
              <p:cNvPr id="4" name="AutoShape 61"/>
              <p:cNvSpPr>
                <a:spLocks/>
              </p:cNvSpPr>
              <p:nvPr/>
            </p:nvSpPr>
            <p:spPr bwMode="auto">
              <a:xfrm rot="-5400000">
                <a:off x="7748" y="2974"/>
                <a:ext cx="815" cy="5963"/>
              </a:xfrm>
              <a:prstGeom prst="leftBrace">
                <a:avLst>
                  <a:gd name="adj1" fmla="val 60971"/>
                  <a:gd name="adj2" fmla="val 50000"/>
                </a:avLst>
              </a:prstGeom>
              <a:noFill/>
              <a:ln w="9525">
                <a:solidFill>
                  <a:srgbClr val="000000"/>
                </a:solidFill>
                <a:round/>
                <a:headEnd/>
                <a:tailEnd/>
              </a:ln>
            </p:spPr>
            <p:txBody>
              <a:bodyPr/>
              <a:lstStyle/>
              <a:p>
                <a:endParaRPr lang="fr-FR"/>
              </a:p>
            </p:txBody>
          </p:sp>
          <p:grpSp>
            <p:nvGrpSpPr>
              <p:cNvPr id="5" name="Group 62"/>
              <p:cNvGrpSpPr>
                <a:grpSpLocks/>
              </p:cNvGrpSpPr>
              <p:nvPr/>
            </p:nvGrpSpPr>
            <p:grpSpPr bwMode="auto">
              <a:xfrm>
                <a:off x="2575" y="3007"/>
                <a:ext cx="8562" cy="4461"/>
                <a:chOff x="2575" y="3007"/>
                <a:chExt cx="8562" cy="4461"/>
              </a:xfrm>
            </p:grpSpPr>
            <p:grpSp>
              <p:nvGrpSpPr>
                <p:cNvPr id="6" name="Group 63"/>
                <p:cNvGrpSpPr>
                  <a:grpSpLocks/>
                </p:cNvGrpSpPr>
                <p:nvPr/>
              </p:nvGrpSpPr>
              <p:grpSpPr bwMode="auto">
                <a:xfrm>
                  <a:off x="2575" y="3337"/>
                  <a:ext cx="8562" cy="4131"/>
                  <a:chOff x="2575" y="3337"/>
                  <a:chExt cx="8562" cy="4131"/>
                </a:xfrm>
              </p:grpSpPr>
              <p:sp>
                <p:nvSpPr>
                  <p:cNvPr id="13" name="AutoShape 64"/>
                  <p:cNvSpPr>
                    <a:spLocks noChangeArrowheads="1"/>
                  </p:cNvSpPr>
                  <p:nvPr/>
                </p:nvSpPr>
                <p:spPr bwMode="auto">
                  <a:xfrm>
                    <a:off x="4657" y="3577"/>
                    <a:ext cx="555" cy="855"/>
                  </a:xfrm>
                  <a:prstGeom prst="can">
                    <a:avLst>
                      <a:gd name="adj" fmla="val 38514"/>
                    </a:avLst>
                  </a:prstGeom>
                  <a:solidFill>
                    <a:srgbClr val="FFFFFF"/>
                  </a:solidFill>
                  <a:ln w="9525">
                    <a:solidFill>
                      <a:srgbClr val="000000"/>
                    </a:solidFill>
                    <a:round/>
                    <a:headEnd/>
                    <a:tailEnd/>
                  </a:ln>
                </p:spPr>
                <p:txBody>
                  <a:bodyPr/>
                  <a:lstStyle/>
                  <a:p>
                    <a:endParaRPr lang="fr-FR"/>
                  </a:p>
                </p:txBody>
              </p:sp>
              <p:sp>
                <p:nvSpPr>
                  <p:cNvPr id="14" name="AutoShape 65"/>
                  <p:cNvSpPr>
                    <a:spLocks noChangeArrowheads="1"/>
                  </p:cNvSpPr>
                  <p:nvPr/>
                </p:nvSpPr>
                <p:spPr bwMode="auto">
                  <a:xfrm>
                    <a:off x="10237" y="3382"/>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15" name="AutoShape 66"/>
                  <p:cNvSpPr>
                    <a:spLocks noChangeArrowheads="1"/>
                  </p:cNvSpPr>
                  <p:nvPr/>
                </p:nvSpPr>
                <p:spPr bwMode="auto">
                  <a:xfrm>
                    <a:off x="7407" y="3397"/>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16" name="AutoShape 67"/>
                  <p:cNvSpPr>
                    <a:spLocks noChangeArrowheads="1"/>
                  </p:cNvSpPr>
                  <p:nvPr/>
                </p:nvSpPr>
                <p:spPr bwMode="auto">
                  <a:xfrm>
                    <a:off x="6397" y="3412"/>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grpSp>
                <p:nvGrpSpPr>
                  <p:cNvPr id="17" name="Group 68"/>
                  <p:cNvGrpSpPr>
                    <a:grpSpLocks/>
                  </p:cNvGrpSpPr>
                  <p:nvPr/>
                </p:nvGrpSpPr>
                <p:grpSpPr bwMode="auto">
                  <a:xfrm>
                    <a:off x="4777" y="3367"/>
                    <a:ext cx="1670" cy="165"/>
                    <a:chOff x="4777" y="3397"/>
                    <a:chExt cx="1670" cy="165"/>
                  </a:xfrm>
                </p:grpSpPr>
                <p:sp>
                  <p:nvSpPr>
                    <p:cNvPr id="44" name="Arc 69"/>
                    <p:cNvSpPr>
                      <a:spLocks/>
                    </p:cNvSpPr>
                    <p:nvPr/>
                  </p:nvSpPr>
                  <p:spPr bwMode="auto">
                    <a:xfrm flipH="1">
                      <a:off x="4777" y="3399"/>
                      <a:ext cx="1670" cy="163"/>
                    </a:xfrm>
                    <a:custGeom>
                      <a:avLst/>
                      <a:gdLst>
                        <a:gd name="T0" fmla="*/ 0 w 21600"/>
                        <a:gd name="T1" fmla="*/ 0 h 21356"/>
                        <a:gd name="T2" fmla="*/ 0 w 21600"/>
                        <a:gd name="T3" fmla="*/ 0 h 21356"/>
                        <a:gd name="T4" fmla="*/ 0 w 21600"/>
                        <a:gd name="T5" fmla="*/ 0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5" y="-1"/>
                          </a:moveTo>
                          <a:cubicBezTo>
                            <a:pt x="13794" y="1599"/>
                            <a:pt x="21600" y="10675"/>
                            <a:pt x="21600" y="21356"/>
                          </a:cubicBezTo>
                        </a:path>
                        <a:path w="21600" h="21356" stroke="0" extrusionOk="0">
                          <a:moveTo>
                            <a:pt x="3235" y="-1"/>
                          </a:moveTo>
                          <a:cubicBezTo>
                            <a:pt x="13794" y="1599"/>
                            <a:pt x="21600" y="10675"/>
                            <a:pt x="21600" y="21356"/>
                          </a:cubicBezTo>
                          <a:lnTo>
                            <a:pt x="0" y="21356"/>
                          </a:lnTo>
                          <a:close/>
                        </a:path>
                      </a:pathLst>
                    </a:custGeom>
                    <a:noFill/>
                    <a:ln w="9525">
                      <a:solidFill>
                        <a:srgbClr val="000000"/>
                      </a:solidFill>
                      <a:round/>
                      <a:headEnd/>
                      <a:tailEnd/>
                    </a:ln>
                  </p:spPr>
                  <p:txBody>
                    <a:bodyPr/>
                    <a:lstStyle/>
                    <a:p>
                      <a:endParaRPr lang="fr-FR"/>
                    </a:p>
                  </p:txBody>
                </p:sp>
                <p:cxnSp>
                  <p:nvCxnSpPr>
                    <p:cNvPr id="45" name="AutoShape 70"/>
                    <p:cNvCxnSpPr>
                      <a:cxnSpLocks noChangeShapeType="1"/>
                    </p:cNvCxnSpPr>
                    <p:nvPr/>
                  </p:nvCxnSpPr>
                  <p:spPr bwMode="auto">
                    <a:xfrm>
                      <a:off x="6172" y="3397"/>
                      <a:ext cx="275" cy="2"/>
                    </a:xfrm>
                    <a:prstGeom prst="straightConnector1">
                      <a:avLst/>
                    </a:prstGeom>
                    <a:noFill/>
                    <a:ln w="9525">
                      <a:solidFill>
                        <a:srgbClr val="000000"/>
                      </a:solidFill>
                      <a:round/>
                      <a:headEnd/>
                      <a:tailEnd type="triangle" w="med" len="med"/>
                    </a:ln>
                  </p:spPr>
                </p:cxnSp>
              </p:grpSp>
              <p:grpSp>
                <p:nvGrpSpPr>
                  <p:cNvPr id="18" name="Group 71"/>
                  <p:cNvGrpSpPr>
                    <a:grpSpLocks/>
                  </p:cNvGrpSpPr>
                  <p:nvPr/>
                </p:nvGrpSpPr>
                <p:grpSpPr bwMode="auto">
                  <a:xfrm>
                    <a:off x="6847" y="3337"/>
                    <a:ext cx="730" cy="165"/>
                    <a:chOff x="6847" y="3397"/>
                    <a:chExt cx="730" cy="165"/>
                  </a:xfrm>
                </p:grpSpPr>
                <p:sp>
                  <p:nvSpPr>
                    <p:cNvPr id="42" name="Arc 72"/>
                    <p:cNvSpPr>
                      <a:spLocks/>
                    </p:cNvSpPr>
                    <p:nvPr/>
                  </p:nvSpPr>
                  <p:spPr bwMode="auto">
                    <a:xfrm flipH="1">
                      <a:off x="6847" y="3402"/>
                      <a:ext cx="560" cy="160"/>
                    </a:xfrm>
                    <a:custGeom>
                      <a:avLst/>
                      <a:gdLst>
                        <a:gd name="T0" fmla="*/ 0 w 17791"/>
                        <a:gd name="T1" fmla="*/ 0 h 21187"/>
                        <a:gd name="T2" fmla="*/ 0 w 17791"/>
                        <a:gd name="T3" fmla="*/ 0 h 21187"/>
                        <a:gd name="T4" fmla="*/ 0 w 17791"/>
                        <a:gd name="T5" fmla="*/ 0 h 21187"/>
                        <a:gd name="T6" fmla="*/ 0 60000 65536"/>
                        <a:gd name="T7" fmla="*/ 0 60000 65536"/>
                        <a:gd name="T8" fmla="*/ 0 60000 65536"/>
                        <a:gd name="T9" fmla="*/ 0 w 17791"/>
                        <a:gd name="T10" fmla="*/ 0 h 21187"/>
                        <a:gd name="T11" fmla="*/ 17791 w 17791"/>
                        <a:gd name="T12" fmla="*/ 21187 h 21187"/>
                      </a:gdLst>
                      <a:ahLst/>
                      <a:cxnLst>
                        <a:cxn ang="T6">
                          <a:pos x="T0" y="T1"/>
                        </a:cxn>
                        <a:cxn ang="T7">
                          <a:pos x="T2" y="T3"/>
                        </a:cxn>
                        <a:cxn ang="T8">
                          <a:pos x="T4" y="T5"/>
                        </a:cxn>
                      </a:cxnLst>
                      <a:rect l="T9" t="T10" r="T11" b="T12"/>
                      <a:pathLst>
                        <a:path w="17791" h="21187" fill="none" extrusionOk="0">
                          <a:moveTo>
                            <a:pt x="4205" y="0"/>
                          </a:moveTo>
                          <a:cubicBezTo>
                            <a:pt x="9725" y="1096"/>
                            <a:pt x="14599" y="4302"/>
                            <a:pt x="17791" y="8937"/>
                          </a:cubicBezTo>
                        </a:path>
                        <a:path w="17791" h="21187" stroke="0" extrusionOk="0">
                          <a:moveTo>
                            <a:pt x="4205" y="0"/>
                          </a:moveTo>
                          <a:cubicBezTo>
                            <a:pt x="9725" y="1096"/>
                            <a:pt x="14599" y="4302"/>
                            <a:pt x="17791" y="8937"/>
                          </a:cubicBezTo>
                          <a:lnTo>
                            <a:pt x="0" y="21187"/>
                          </a:lnTo>
                          <a:close/>
                        </a:path>
                      </a:pathLst>
                    </a:custGeom>
                    <a:noFill/>
                    <a:ln w="9525">
                      <a:solidFill>
                        <a:srgbClr val="000000"/>
                      </a:solidFill>
                      <a:round/>
                      <a:headEnd/>
                      <a:tailEnd/>
                    </a:ln>
                  </p:spPr>
                  <p:txBody>
                    <a:bodyPr/>
                    <a:lstStyle/>
                    <a:p>
                      <a:endParaRPr lang="fr-FR"/>
                    </a:p>
                  </p:txBody>
                </p:sp>
                <p:cxnSp>
                  <p:nvCxnSpPr>
                    <p:cNvPr id="43" name="AutoShape 73"/>
                    <p:cNvCxnSpPr>
                      <a:cxnSpLocks noChangeShapeType="1"/>
                    </p:cNvCxnSpPr>
                    <p:nvPr/>
                  </p:nvCxnSpPr>
                  <p:spPr bwMode="auto">
                    <a:xfrm>
                      <a:off x="7252" y="3397"/>
                      <a:ext cx="325" cy="2"/>
                    </a:xfrm>
                    <a:prstGeom prst="straightConnector1">
                      <a:avLst/>
                    </a:prstGeom>
                    <a:noFill/>
                    <a:ln w="9525">
                      <a:solidFill>
                        <a:srgbClr val="000000"/>
                      </a:solidFill>
                      <a:round/>
                      <a:headEnd/>
                      <a:tailEnd type="triangle" w="med" len="med"/>
                    </a:ln>
                  </p:spPr>
                </p:cxnSp>
              </p:grpSp>
              <p:grpSp>
                <p:nvGrpSpPr>
                  <p:cNvPr id="19" name="Group 74"/>
                  <p:cNvGrpSpPr>
                    <a:grpSpLocks/>
                  </p:cNvGrpSpPr>
                  <p:nvPr/>
                </p:nvGrpSpPr>
                <p:grpSpPr bwMode="auto">
                  <a:xfrm>
                    <a:off x="7762" y="3383"/>
                    <a:ext cx="1035" cy="179"/>
                    <a:chOff x="7762" y="3397"/>
                    <a:chExt cx="535" cy="165"/>
                  </a:xfrm>
                </p:grpSpPr>
                <p:sp>
                  <p:nvSpPr>
                    <p:cNvPr id="40" name="Arc 75"/>
                    <p:cNvSpPr>
                      <a:spLocks/>
                    </p:cNvSpPr>
                    <p:nvPr/>
                  </p:nvSpPr>
                  <p:spPr bwMode="auto">
                    <a:xfrm flipH="1">
                      <a:off x="7762" y="3400"/>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p>
                  </p:txBody>
                </p:sp>
                <p:cxnSp>
                  <p:nvCxnSpPr>
                    <p:cNvPr id="41" name="AutoShape 76"/>
                    <p:cNvCxnSpPr>
                      <a:cxnSpLocks noChangeShapeType="1"/>
                    </p:cNvCxnSpPr>
                    <p:nvPr/>
                  </p:nvCxnSpPr>
                  <p:spPr bwMode="auto">
                    <a:xfrm>
                      <a:off x="8212" y="3397"/>
                      <a:ext cx="85" cy="0"/>
                    </a:xfrm>
                    <a:prstGeom prst="straightConnector1">
                      <a:avLst/>
                    </a:prstGeom>
                    <a:noFill/>
                    <a:ln w="9525">
                      <a:solidFill>
                        <a:srgbClr val="000000"/>
                      </a:solidFill>
                      <a:round/>
                      <a:headEnd/>
                      <a:tailEnd type="triangle" w="med" len="med"/>
                    </a:ln>
                  </p:spPr>
                </p:cxnSp>
              </p:grpSp>
              <p:grpSp>
                <p:nvGrpSpPr>
                  <p:cNvPr id="20" name="Group 77"/>
                  <p:cNvGrpSpPr>
                    <a:grpSpLocks/>
                  </p:cNvGrpSpPr>
                  <p:nvPr/>
                </p:nvGrpSpPr>
                <p:grpSpPr bwMode="auto">
                  <a:xfrm>
                    <a:off x="9247" y="3352"/>
                    <a:ext cx="1020" cy="165"/>
                    <a:chOff x="9824" y="3412"/>
                    <a:chExt cx="1020" cy="165"/>
                  </a:xfrm>
                </p:grpSpPr>
                <p:cxnSp>
                  <p:nvCxnSpPr>
                    <p:cNvPr id="38" name="AutoShape 78"/>
                    <p:cNvCxnSpPr>
                      <a:cxnSpLocks noChangeShapeType="1"/>
                    </p:cNvCxnSpPr>
                    <p:nvPr/>
                  </p:nvCxnSpPr>
                  <p:spPr bwMode="auto">
                    <a:xfrm>
                      <a:off x="10664" y="3442"/>
                      <a:ext cx="180" cy="0"/>
                    </a:xfrm>
                    <a:prstGeom prst="straightConnector1">
                      <a:avLst/>
                    </a:prstGeom>
                    <a:noFill/>
                    <a:ln w="9525">
                      <a:solidFill>
                        <a:srgbClr val="000000"/>
                      </a:solidFill>
                      <a:round/>
                      <a:headEnd/>
                      <a:tailEnd type="triangle" w="med" len="med"/>
                    </a:ln>
                  </p:spPr>
                </p:cxnSp>
                <p:sp>
                  <p:nvSpPr>
                    <p:cNvPr id="39" name="Arc 79"/>
                    <p:cNvSpPr>
                      <a:spLocks/>
                    </p:cNvSpPr>
                    <p:nvPr/>
                  </p:nvSpPr>
                  <p:spPr bwMode="auto">
                    <a:xfrm flipH="1">
                      <a:off x="9824" y="3412"/>
                      <a:ext cx="870" cy="165"/>
                    </a:xfrm>
                    <a:custGeom>
                      <a:avLst/>
                      <a:gdLst>
                        <a:gd name="T0" fmla="*/ 0 w 35109"/>
                        <a:gd name="T1" fmla="*/ 0 h 21600"/>
                        <a:gd name="T2" fmla="*/ 0 w 35109"/>
                        <a:gd name="T3" fmla="*/ 0 h 21600"/>
                        <a:gd name="T4" fmla="*/ 0 w 35109"/>
                        <a:gd name="T5" fmla="*/ 0 h 21600"/>
                        <a:gd name="T6" fmla="*/ 0 60000 65536"/>
                        <a:gd name="T7" fmla="*/ 0 60000 65536"/>
                        <a:gd name="T8" fmla="*/ 0 60000 65536"/>
                        <a:gd name="T9" fmla="*/ 0 w 35109"/>
                        <a:gd name="T10" fmla="*/ 0 h 21600"/>
                        <a:gd name="T11" fmla="*/ 35109 w 35109"/>
                        <a:gd name="T12" fmla="*/ 21600 h 21600"/>
                      </a:gdLst>
                      <a:ahLst/>
                      <a:cxnLst>
                        <a:cxn ang="T6">
                          <a:pos x="T0" y="T1"/>
                        </a:cxn>
                        <a:cxn ang="T7">
                          <a:pos x="T2" y="T3"/>
                        </a:cxn>
                        <a:cxn ang="T8">
                          <a:pos x="T4" y="T5"/>
                        </a:cxn>
                      </a:cxnLst>
                      <a:rect l="T9" t="T10" r="T11" b="T12"/>
                      <a:pathLst>
                        <a:path w="35109" h="21600" fill="none" extrusionOk="0">
                          <a:moveTo>
                            <a:pt x="-1" y="4745"/>
                          </a:moveTo>
                          <a:cubicBezTo>
                            <a:pt x="3832" y="1673"/>
                            <a:pt x="8597" y="-1"/>
                            <a:pt x="13509" y="0"/>
                          </a:cubicBezTo>
                          <a:cubicBezTo>
                            <a:pt x="25438" y="0"/>
                            <a:pt x="35109" y="9670"/>
                            <a:pt x="35109" y="21600"/>
                          </a:cubicBezTo>
                        </a:path>
                        <a:path w="35109" h="21600" stroke="0" extrusionOk="0">
                          <a:moveTo>
                            <a:pt x="-1" y="4745"/>
                          </a:moveTo>
                          <a:cubicBezTo>
                            <a:pt x="3832" y="1673"/>
                            <a:pt x="8597" y="-1"/>
                            <a:pt x="13509" y="0"/>
                          </a:cubicBezTo>
                          <a:cubicBezTo>
                            <a:pt x="25438" y="0"/>
                            <a:pt x="35109" y="9670"/>
                            <a:pt x="35109" y="21600"/>
                          </a:cubicBezTo>
                          <a:lnTo>
                            <a:pt x="13509" y="21600"/>
                          </a:lnTo>
                          <a:close/>
                        </a:path>
                      </a:pathLst>
                    </a:custGeom>
                    <a:noFill/>
                    <a:ln w="9525">
                      <a:solidFill>
                        <a:srgbClr val="000000"/>
                      </a:solidFill>
                      <a:round/>
                      <a:headEnd/>
                      <a:tailEnd/>
                    </a:ln>
                  </p:spPr>
                  <p:txBody>
                    <a:bodyPr/>
                    <a:lstStyle/>
                    <a:p>
                      <a:endParaRPr lang="fr-FR"/>
                    </a:p>
                  </p:txBody>
                </p:sp>
              </p:grpSp>
              <p:grpSp>
                <p:nvGrpSpPr>
                  <p:cNvPr id="21" name="Group 80"/>
                  <p:cNvGrpSpPr>
                    <a:grpSpLocks/>
                  </p:cNvGrpSpPr>
                  <p:nvPr/>
                </p:nvGrpSpPr>
                <p:grpSpPr bwMode="auto">
                  <a:xfrm>
                    <a:off x="5377" y="5128"/>
                    <a:ext cx="1440" cy="720"/>
                    <a:chOff x="4477" y="5017"/>
                    <a:chExt cx="1440" cy="720"/>
                  </a:xfrm>
                </p:grpSpPr>
                <p:sp>
                  <p:nvSpPr>
                    <p:cNvPr id="36" name="Oval 81"/>
                    <p:cNvSpPr>
                      <a:spLocks noChangeArrowheads="1"/>
                    </p:cNvSpPr>
                    <p:nvPr/>
                  </p:nvSpPr>
                  <p:spPr bwMode="auto">
                    <a:xfrm>
                      <a:off x="5197" y="5017"/>
                      <a:ext cx="720" cy="720"/>
                    </a:xfrm>
                    <a:prstGeom prst="ellipse">
                      <a:avLst/>
                    </a:prstGeom>
                    <a:solidFill>
                      <a:srgbClr val="FFFFFF"/>
                    </a:solidFill>
                    <a:ln w="9525">
                      <a:solidFill>
                        <a:srgbClr val="000000"/>
                      </a:solidFill>
                      <a:round/>
                      <a:headEnd/>
                      <a:tailEnd/>
                    </a:ln>
                  </p:spPr>
                  <p:txBody>
                    <a:bodyPr/>
                    <a:lstStyle/>
                    <a:p>
                      <a:endParaRPr lang="fr-FR"/>
                    </a:p>
                  </p:txBody>
                </p:sp>
                <p:sp>
                  <p:nvSpPr>
                    <p:cNvPr id="37" name="Oval 82"/>
                    <p:cNvSpPr>
                      <a:spLocks noChangeArrowheads="1"/>
                    </p:cNvSpPr>
                    <p:nvPr/>
                  </p:nvSpPr>
                  <p:spPr bwMode="auto">
                    <a:xfrm>
                      <a:off x="4477" y="5017"/>
                      <a:ext cx="720" cy="720"/>
                    </a:xfrm>
                    <a:prstGeom prst="ellipse">
                      <a:avLst/>
                    </a:prstGeom>
                    <a:solidFill>
                      <a:srgbClr val="FFFFFF"/>
                    </a:solidFill>
                    <a:ln w="9525">
                      <a:solidFill>
                        <a:srgbClr val="000000"/>
                      </a:solidFill>
                      <a:round/>
                      <a:headEnd/>
                      <a:tailEnd/>
                    </a:ln>
                  </p:spPr>
                  <p:txBody>
                    <a:bodyPr/>
                    <a:lstStyle/>
                    <a:p>
                      <a:endParaRPr lang="fr-FR"/>
                    </a:p>
                  </p:txBody>
                </p:sp>
              </p:grpSp>
              <p:grpSp>
                <p:nvGrpSpPr>
                  <p:cNvPr id="22" name="Group 83"/>
                  <p:cNvGrpSpPr>
                    <a:grpSpLocks/>
                  </p:cNvGrpSpPr>
                  <p:nvPr/>
                </p:nvGrpSpPr>
                <p:grpSpPr bwMode="auto">
                  <a:xfrm>
                    <a:off x="6997" y="5128"/>
                    <a:ext cx="1440" cy="720"/>
                    <a:chOff x="4477" y="5017"/>
                    <a:chExt cx="1440" cy="720"/>
                  </a:xfrm>
                </p:grpSpPr>
                <p:sp>
                  <p:nvSpPr>
                    <p:cNvPr id="34" name="Oval 84"/>
                    <p:cNvSpPr>
                      <a:spLocks noChangeArrowheads="1"/>
                    </p:cNvSpPr>
                    <p:nvPr/>
                  </p:nvSpPr>
                  <p:spPr bwMode="auto">
                    <a:xfrm>
                      <a:off x="5197" y="5017"/>
                      <a:ext cx="720" cy="720"/>
                    </a:xfrm>
                    <a:prstGeom prst="ellipse">
                      <a:avLst/>
                    </a:prstGeom>
                    <a:solidFill>
                      <a:srgbClr val="FFFFFF"/>
                    </a:solidFill>
                    <a:ln w="9525">
                      <a:solidFill>
                        <a:srgbClr val="000000"/>
                      </a:solidFill>
                      <a:round/>
                      <a:headEnd/>
                      <a:tailEnd/>
                    </a:ln>
                  </p:spPr>
                  <p:txBody>
                    <a:bodyPr/>
                    <a:lstStyle/>
                    <a:p>
                      <a:endParaRPr lang="fr-FR"/>
                    </a:p>
                  </p:txBody>
                </p:sp>
                <p:sp>
                  <p:nvSpPr>
                    <p:cNvPr id="35" name="Oval 85"/>
                    <p:cNvSpPr>
                      <a:spLocks noChangeArrowheads="1"/>
                    </p:cNvSpPr>
                    <p:nvPr/>
                  </p:nvSpPr>
                  <p:spPr bwMode="auto">
                    <a:xfrm>
                      <a:off x="4477" y="5017"/>
                      <a:ext cx="720" cy="720"/>
                    </a:xfrm>
                    <a:prstGeom prst="ellipse">
                      <a:avLst/>
                    </a:prstGeom>
                    <a:solidFill>
                      <a:srgbClr val="FFFFFF"/>
                    </a:solidFill>
                    <a:ln w="9525">
                      <a:solidFill>
                        <a:srgbClr val="000000"/>
                      </a:solidFill>
                      <a:round/>
                      <a:headEnd/>
                      <a:tailEnd/>
                    </a:ln>
                  </p:spPr>
                  <p:txBody>
                    <a:bodyPr/>
                    <a:lstStyle/>
                    <a:p>
                      <a:endParaRPr lang="fr-FR"/>
                    </a:p>
                  </p:txBody>
                </p:sp>
              </p:grpSp>
              <p:grpSp>
                <p:nvGrpSpPr>
                  <p:cNvPr id="23" name="Group 86"/>
                  <p:cNvGrpSpPr>
                    <a:grpSpLocks/>
                  </p:cNvGrpSpPr>
                  <p:nvPr/>
                </p:nvGrpSpPr>
                <p:grpSpPr bwMode="auto">
                  <a:xfrm>
                    <a:off x="9697" y="5046"/>
                    <a:ext cx="1440" cy="720"/>
                    <a:chOff x="4477" y="5017"/>
                    <a:chExt cx="1440" cy="720"/>
                  </a:xfrm>
                </p:grpSpPr>
                <p:sp>
                  <p:nvSpPr>
                    <p:cNvPr id="32" name="Oval 87"/>
                    <p:cNvSpPr>
                      <a:spLocks noChangeArrowheads="1"/>
                    </p:cNvSpPr>
                    <p:nvPr/>
                  </p:nvSpPr>
                  <p:spPr bwMode="auto">
                    <a:xfrm>
                      <a:off x="5197" y="5017"/>
                      <a:ext cx="720" cy="720"/>
                    </a:xfrm>
                    <a:prstGeom prst="ellipse">
                      <a:avLst/>
                    </a:prstGeom>
                    <a:solidFill>
                      <a:srgbClr val="FFFFFF"/>
                    </a:solidFill>
                    <a:ln w="9525">
                      <a:solidFill>
                        <a:srgbClr val="000000"/>
                      </a:solidFill>
                      <a:round/>
                      <a:headEnd/>
                      <a:tailEnd/>
                    </a:ln>
                  </p:spPr>
                  <p:txBody>
                    <a:bodyPr/>
                    <a:lstStyle/>
                    <a:p>
                      <a:endParaRPr lang="fr-FR"/>
                    </a:p>
                  </p:txBody>
                </p:sp>
                <p:sp>
                  <p:nvSpPr>
                    <p:cNvPr id="33" name="Oval 88"/>
                    <p:cNvSpPr>
                      <a:spLocks noChangeArrowheads="1"/>
                    </p:cNvSpPr>
                    <p:nvPr/>
                  </p:nvSpPr>
                  <p:spPr bwMode="auto">
                    <a:xfrm>
                      <a:off x="4477" y="5017"/>
                      <a:ext cx="720" cy="720"/>
                    </a:xfrm>
                    <a:prstGeom prst="ellipse">
                      <a:avLst/>
                    </a:prstGeom>
                    <a:solidFill>
                      <a:srgbClr val="FFFFFF"/>
                    </a:solidFill>
                    <a:ln w="9525">
                      <a:solidFill>
                        <a:srgbClr val="000000"/>
                      </a:solidFill>
                      <a:round/>
                      <a:headEnd/>
                      <a:tailEnd/>
                    </a:ln>
                  </p:spPr>
                  <p:txBody>
                    <a:bodyPr/>
                    <a:lstStyle/>
                    <a:p>
                      <a:endParaRPr lang="fr-FR"/>
                    </a:p>
                  </p:txBody>
                </p:sp>
              </p:grpSp>
              <p:sp>
                <p:nvSpPr>
                  <p:cNvPr id="24" name="Text Box 89"/>
                  <p:cNvSpPr txBox="1">
                    <a:spLocks noChangeArrowheads="1"/>
                  </p:cNvSpPr>
                  <p:nvPr/>
                </p:nvSpPr>
                <p:spPr bwMode="auto">
                  <a:xfrm>
                    <a:off x="2947" y="3757"/>
                    <a:ext cx="1620" cy="422"/>
                  </a:xfrm>
                  <a:prstGeom prst="rect">
                    <a:avLst/>
                  </a:prstGeom>
                  <a:solidFill>
                    <a:srgbClr val="FFFFFF"/>
                  </a:solidFill>
                  <a:ln w="9525">
                    <a:noFill/>
                    <a:miter lim="800000"/>
                    <a:headEnd/>
                    <a:tailEnd/>
                  </a:ln>
                </p:spPr>
                <p:txBody>
                  <a:bodyPr/>
                  <a:lstStyle/>
                  <a:p>
                    <a:r>
                      <a:rPr lang="fr-FR" sz="900" b="1" dirty="0"/>
                      <a:t>SM et</a:t>
                    </a:r>
                    <a:r>
                      <a:rPr lang="fr-FR" sz="1200" dirty="0"/>
                      <a:t> </a:t>
                    </a:r>
                    <a:r>
                      <a:rPr lang="fr-FR" sz="900" b="1" dirty="0"/>
                      <a:t>dilutions</a:t>
                    </a:r>
                    <a:endParaRPr lang="fr-FR" dirty="0"/>
                  </a:p>
                </p:txBody>
              </p:sp>
              <p:sp>
                <p:nvSpPr>
                  <p:cNvPr id="25" name="Text Box 90"/>
                  <p:cNvSpPr txBox="1">
                    <a:spLocks noChangeArrowheads="1"/>
                  </p:cNvSpPr>
                  <p:nvPr/>
                </p:nvSpPr>
                <p:spPr bwMode="auto">
                  <a:xfrm>
                    <a:off x="2575" y="5308"/>
                    <a:ext cx="2552" cy="68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r>
                      <a:rPr lang="fr-FR" sz="1100" b="1" dirty="0" smtClean="0"/>
                      <a:t>Viande foie + sulfite de sodium et alune de fer</a:t>
                    </a:r>
                    <a:endParaRPr lang="fr-FR" sz="2800" dirty="0"/>
                  </a:p>
                </p:txBody>
              </p:sp>
              <p:sp>
                <p:nvSpPr>
                  <p:cNvPr id="26" name="Line 91"/>
                  <p:cNvSpPr>
                    <a:spLocks noChangeShapeType="1"/>
                  </p:cNvSpPr>
                  <p:nvPr/>
                </p:nvSpPr>
                <p:spPr bwMode="auto">
                  <a:xfrm flipH="1">
                    <a:off x="6097" y="4611"/>
                    <a:ext cx="360" cy="360"/>
                  </a:xfrm>
                  <a:prstGeom prst="line">
                    <a:avLst/>
                  </a:prstGeom>
                  <a:noFill/>
                  <a:ln w="9525">
                    <a:solidFill>
                      <a:srgbClr val="000000"/>
                    </a:solidFill>
                    <a:round/>
                    <a:headEnd/>
                    <a:tailEnd type="triangle" w="med" len="med"/>
                  </a:ln>
                </p:spPr>
                <p:txBody>
                  <a:bodyPr/>
                  <a:lstStyle/>
                  <a:p>
                    <a:endParaRPr lang="fr-FR"/>
                  </a:p>
                </p:txBody>
              </p:sp>
              <p:sp>
                <p:nvSpPr>
                  <p:cNvPr id="27" name="Line 92"/>
                  <p:cNvSpPr>
                    <a:spLocks noChangeShapeType="1"/>
                  </p:cNvSpPr>
                  <p:nvPr/>
                </p:nvSpPr>
                <p:spPr bwMode="auto">
                  <a:xfrm flipH="1">
                    <a:off x="7537" y="4611"/>
                    <a:ext cx="0" cy="540"/>
                  </a:xfrm>
                  <a:prstGeom prst="line">
                    <a:avLst/>
                  </a:prstGeom>
                  <a:noFill/>
                  <a:ln w="9525">
                    <a:solidFill>
                      <a:srgbClr val="000000"/>
                    </a:solidFill>
                    <a:round/>
                    <a:headEnd/>
                    <a:tailEnd type="triangle" w="med" len="med"/>
                  </a:ln>
                </p:spPr>
                <p:txBody>
                  <a:bodyPr/>
                  <a:lstStyle/>
                  <a:p>
                    <a:endParaRPr lang="fr-FR"/>
                  </a:p>
                </p:txBody>
              </p:sp>
              <p:sp>
                <p:nvSpPr>
                  <p:cNvPr id="28" name="Line 93"/>
                  <p:cNvSpPr>
                    <a:spLocks noChangeShapeType="1"/>
                  </p:cNvSpPr>
                  <p:nvPr/>
                </p:nvSpPr>
                <p:spPr bwMode="auto">
                  <a:xfrm flipH="1">
                    <a:off x="10237" y="4611"/>
                    <a:ext cx="0" cy="360"/>
                  </a:xfrm>
                  <a:prstGeom prst="line">
                    <a:avLst/>
                  </a:prstGeom>
                  <a:noFill/>
                  <a:ln w="9525">
                    <a:solidFill>
                      <a:srgbClr val="000000"/>
                    </a:solidFill>
                    <a:round/>
                    <a:headEnd/>
                    <a:tailEnd type="triangle" w="med" len="med"/>
                  </a:ln>
                </p:spPr>
                <p:txBody>
                  <a:bodyPr/>
                  <a:lstStyle/>
                  <a:p>
                    <a:endParaRPr lang="fr-FR"/>
                  </a:p>
                </p:txBody>
              </p:sp>
              <p:sp>
                <p:nvSpPr>
                  <p:cNvPr id="29" name="Text Box 94"/>
                  <p:cNvSpPr txBox="1">
                    <a:spLocks noChangeArrowheads="1"/>
                  </p:cNvSpPr>
                  <p:nvPr/>
                </p:nvSpPr>
                <p:spPr bwMode="auto">
                  <a:xfrm>
                    <a:off x="7357" y="6388"/>
                    <a:ext cx="1620" cy="360"/>
                  </a:xfrm>
                  <a:prstGeom prst="rect">
                    <a:avLst/>
                  </a:prstGeom>
                  <a:solidFill>
                    <a:srgbClr val="FFFFFF"/>
                  </a:solidFill>
                  <a:ln w="9525">
                    <a:noFill/>
                    <a:miter lim="800000"/>
                    <a:headEnd/>
                    <a:tailEnd/>
                  </a:ln>
                </p:spPr>
                <p:txBody>
                  <a:bodyPr/>
                  <a:lstStyle/>
                  <a:p>
                    <a:r>
                      <a:rPr lang="fr-FR" sz="900" b="1" dirty="0"/>
                      <a:t>37°C /24 </a:t>
                    </a:r>
                    <a:r>
                      <a:rPr lang="fr-FR" sz="900" b="1" dirty="0" smtClean="0"/>
                      <a:t>h</a:t>
                    </a:r>
                    <a:endParaRPr lang="fr-FR" dirty="0"/>
                  </a:p>
                </p:txBody>
              </p:sp>
              <p:sp>
                <p:nvSpPr>
                  <p:cNvPr id="30" name="Line 95"/>
                  <p:cNvSpPr>
                    <a:spLocks noChangeShapeType="1"/>
                  </p:cNvSpPr>
                  <p:nvPr/>
                </p:nvSpPr>
                <p:spPr bwMode="auto">
                  <a:xfrm flipH="1">
                    <a:off x="8077" y="6748"/>
                    <a:ext cx="0" cy="360"/>
                  </a:xfrm>
                  <a:prstGeom prst="line">
                    <a:avLst/>
                  </a:prstGeom>
                  <a:noFill/>
                  <a:ln w="9525">
                    <a:solidFill>
                      <a:srgbClr val="000000"/>
                    </a:solidFill>
                    <a:round/>
                    <a:headEnd/>
                    <a:tailEnd type="triangle" w="med" len="med"/>
                  </a:ln>
                </p:spPr>
                <p:txBody>
                  <a:bodyPr/>
                  <a:lstStyle/>
                  <a:p>
                    <a:endParaRPr lang="fr-FR"/>
                  </a:p>
                </p:txBody>
              </p:sp>
              <p:sp>
                <p:nvSpPr>
                  <p:cNvPr id="31" name="Text Box 96"/>
                  <p:cNvSpPr txBox="1">
                    <a:spLocks noChangeArrowheads="1"/>
                  </p:cNvSpPr>
                  <p:nvPr/>
                </p:nvSpPr>
                <p:spPr bwMode="auto">
                  <a:xfrm>
                    <a:off x="6997" y="7108"/>
                    <a:ext cx="2340" cy="360"/>
                  </a:xfrm>
                  <a:prstGeom prst="rect">
                    <a:avLst/>
                  </a:prstGeom>
                  <a:solidFill>
                    <a:srgbClr val="FFFFFF"/>
                  </a:solidFill>
                  <a:ln w="9525">
                    <a:noFill/>
                    <a:miter lim="800000"/>
                    <a:headEnd/>
                    <a:tailEnd/>
                  </a:ln>
                </p:spPr>
                <p:txBody>
                  <a:bodyPr/>
                  <a:lstStyle/>
                  <a:p>
                    <a:pPr algn="ctr"/>
                    <a:r>
                      <a:rPr lang="fr-FR" sz="900" b="1" dirty="0" smtClean="0"/>
                      <a:t>Dénombrement  </a:t>
                    </a:r>
                    <a:endParaRPr lang="fr-FR" dirty="0"/>
                  </a:p>
                </p:txBody>
              </p:sp>
            </p:grpSp>
            <p:sp>
              <p:nvSpPr>
                <p:cNvPr id="7" name="Text Box 97"/>
                <p:cNvSpPr txBox="1">
                  <a:spLocks noChangeArrowheads="1"/>
                </p:cNvSpPr>
                <p:nvPr/>
              </p:nvSpPr>
              <p:spPr bwMode="auto">
                <a:xfrm>
                  <a:off x="9337" y="3007"/>
                  <a:ext cx="720" cy="360"/>
                </a:xfrm>
                <a:prstGeom prst="rect">
                  <a:avLst/>
                </a:prstGeom>
                <a:solidFill>
                  <a:srgbClr val="FFFFFF"/>
                </a:solidFill>
                <a:ln w="9525">
                  <a:noFill/>
                  <a:miter lim="800000"/>
                  <a:headEnd/>
                  <a:tailEnd/>
                </a:ln>
              </p:spPr>
              <p:txBody>
                <a:bodyPr/>
                <a:lstStyle/>
                <a:p>
                  <a:r>
                    <a:rPr lang="fr-FR" sz="1000" b="1"/>
                    <a:t>1ml</a:t>
                  </a:r>
                  <a:endParaRPr lang="fr-FR"/>
                </a:p>
              </p:txBody>
            </p:sp>
            <p:sp>
              <p:nvSpPr>
                <p:cNvPr id="8" name="Text Box 98"/>
                <p:cNvSpPr txBox="1">
                  <a:spLocks noChangeArrowheads="1"/>
                </p:cNvSpPr>
                <p:nvPr/>
              </p:nvSpPr>
              <p:spPr bwMode="auto">
                <a:xfrm>
                  <a:off x="7897" y="3082"/>
                  <a:ext cx="720" cy="315"/>
                </a:xfrm>
                <a:prstGeom prst="rect">
                  <a:avLst/>
                </a:prstGeom>
                <a:solidFill>
                  <a:srgbClr val="FFFFFF"/>
                </a:solidFill>
                <a:ln w="9525">
                  <a:noFill/>
                  <a:miter lim="800000"/>
                  <a:headEnd/>
                  <a:tailEnd/>
                </a:ln>
              </p:spPr>
              <p:txBody>
                <a:bodyPr/>
                <a:lstStyle/>
                <a:p>
                  <a:r>
                    <a:rPr lang="fr-FR" sz="1000" b="1"/>
                    <a:t>1ml</a:t>
                  </a:r>
                  <a:endParaRPr lang="fr-FR"/>
                </a:p>
              </p:txBody>
            </p:sp>
            <p:sp>
              <p:nvSpPr>
                <p:cNvPr id="9" name="Text Box 99"/>
                <p:cNvSpPr txBox="1">
                  <a:spLocks noChangeArrowheads="1"/>
                </p:cNvSpPr>
                <p:nvPr/>
              </p:nvSpPr>
              <p:spPr bwMode="auto">
                <a:xfrm>
                  <a:off x="5377" y="3487"/>
                  <a:ext cx="720" cy="360"/>
                </a:xfrm>
                <a:prstGeom prst="rect">
                  <a:avLst/>
                </a:prstGeom>
                <a:solidFill>
                  <a:srgbClr val="FFFFFF"/>
                </a:solidFill>
                <a:ln w="9525">
                  <a:noFill/>
                  <a:miter lim="800000"/>
                  <a:headEnd/>
                  <a:tailEnd/>
                </a:ln>
              </p:spPr>
              <p:txBody>
                <a:bodyPr/>
                <a:lstStyle/>
                <a:p>
                  <a:r>
                    <a:rPr lang="fr-FR" sz="1000" b="1"/>
                    <a:t>1ml</a:t>
                  </a:r>
                  <a:endParaRPr lang="fr-FR"/>
                </a:p>
              </p:txBody>
            </p:sp>
            <p:sp>
              <p:nvSpPr>
                <p:cNvPr id="10" name="Text Box 100"/>
                <p:cNvSpPr txBox="1">
                  <a:spLocks noChangeArrowheads="1"/>
                </p:cNvSpPr>
                <p:nvPr/>
              </p:nvSpPr>
              <p:spPr bwMode="auto">
                <a:xfrm>
                  <a:off x="10417" y="4657"/>
                  <a:ext cx="720" cy="360"/>
                </a:xfrm>
                <a:prstGeom prst="rect">
                  <a:avLst/>
                </a:prstGeom>
                <a:solidFill>
                  <a:srgbClr val="FFFFFF"/>
                </a:solidFill>
                <a:ln w="9525">
                  <a:noFill/>
                  <a:miter lim="800000"/>
                  <a:headEnd/>
                  <a:tailEnd/>
                </a:ln>
              </p:spPr>
              <p:txBody>
                <a:bodyPr/>
                <a:lstStyle/>
                <a:p>
                  <a:r>
                    <a:rPr lang="fr-FR" sz="1000" b="1"/>
                    <a:t>1ml</a:t>
                  </a:r>
                  <a:endParaRPr lang="fr-FR"/>
                </a:p>
              </p:txBody>
            </p:sp>
            <p:sp>
              <p:nvSpPr>
                <p:cNvPr id="11" name="Text Box 101"/>
                <p:cNvSpPr txBox="1">
                  <a:spLocks noChangeArrowheads="1"/>
                </p:cNvSpPr>
                <p:nvPr/>
              </p:nvSpPr>
              <p:spPr bwMode="auto">
                <a:xfrm>
                  <a:off x="7717" y="4657"/>
                  <a:ext cx="720" cy="360"/>
                </a:xfrm>
                <a:prstGeom prst="rect">
                  <a:avLst/>
                </a:prstGeom>
                <a:solidFill>
                  <a:srgbClr val="FFFFFF"/>
                </a:solidFill>
                <a:ln w="9525">
                  <a:noFill/>
                  <a:miter lim="800000"/>
                  <a:headEnd/>
                  <a:tailEnd/>
                </a:ln>
              </p:spPr>
              <p:txBody>
                <a:bodyPr/>
                <a:lstStyle/>
                <a:p>
                  <a:r>
                    <a:rPr lang="fr-FR" sz="1000" b="1"/>
                    <a:t>1ml</a:t>
                  </a:r>
                  <a:endParaRPr lang="fr-FR"/>
                </a:p>
              </p:txBody>
            </p:sp>
            <p:sp>
              <p:nvSpPr>
                <p:cNvPr id="12" name="Text Box 102"/>
                <p:cNvSpPr txBox="1">
                  <a:spLocks noChangeArrowheads="1"/>
                </p:cNvSpPr>
                <p:nvPr/>
              </p:nvSpPr>
              <p:spPr bwMode="auto">
                <a:xfrm>
                  <a:off x="5377" y="4477"/>
                  <a:ext cx="720" cy="360"/>
                </a:xfrm>
                <a:prstGeom prst="rect">
                  <a:avLst/>
                </a:prstGeom>
                <a:solidFill>
                  <a:srgbClr val="FFFFFF"/>
                </a:solidFill>
                <a:ln w="9525">
                  <a:noFill/>
                  <a:miter lim="800000"/>
                  <a:headEnd/>
                  <a:tailEnd/>
                </a:ln>
              </p:spPr>
              <p:txBody>
                <a:bodyPr/>
                <a:lstStyle/>
                <a:p>
                  <a:r>
                    <a:rPr lang="fr-FR" sz="1000" b="1"/>
                    <a:t>1ml</a:t>
                  </a:r>
                  <a:endParaRPr lang="fr-FR"/>
                </a:p>
              </p:txBody>
            </p:sp>
          </p:grpSp>
        </p:grpSp>
      </p:grpSp>
      <p:sp>
        <p:nvSpPr>
          <p:cNvPr id="46" name="Rectangle 45"/>
          <p:cNvSpPr/>
          <p:nvPr/>
        </p:nvSpPr>
        <p:spPr>
          <a:xfrm>
            <a:off x="3491880" y="6290156"/>
            <a:ext cx="565212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fr-FR" sz="1400" dirty="0" smtClean="0">
                <a:latin typeface="Times New Roman" pitchFamily="18" charset="0"/>
                <a:cs typeface="Times New Roman" pitchFamily="18" charset="0"/>
              </a:rPr>
              <a:t>Les celles dont le diamètre est supérieur à 3 mm sont formées par des bactéries qui appartiennent en principe à l'espèce </a:t>
            </a:r>
            <a:r>
              <a:rPr lang="fr-FR" sz="1400" i="1" dirty="0" smtClean="0">
                <a:latin typeface="Times New Roman" pitchFamily="18" charset="0"/>
                <a:cs typeface="Times New Roman" pitchFamily="18" charset="0"/>
              </a:rPr>
              <a:t>Cl. perfringens.</a:t>
            </a:r>
            <a:endParaRPr lang="fr-FR" sz="1400" i="1" dirty="0"/>
          </a:p>
        </p:txBody>
      </p:sp>
      <p:sp>
        <p:nvSpPr>
          <p:cNvPr id="50" name="Rectangle 49"/>
          <p:cNvSpPr/>
          <p:nvPr/>
        </p:nvSpPr>
        <p:spPr>
          <a:xfrm>
            <a:off x="0" y="1855857"/>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Ce milieu permet donc de dénombrer des bactéries « </a:t>
            </a:r>
            <a:r>
              <a:rPr lang="fr-FR" sz="2200" dirty="0" err="1" smtClean="0">
                <a:latin typeface="Times New Roman" pitchFamily="18" charset="0"/>
                <a:cs typeface="Times New Roman" pitchFamily="18" charset="0"/>
              </a:rPr>
              <a:t>sulfito-réductrices</a:t>
            </a:r>
            <a:r>
              <a:rPr lang="fr-FR" sz="2200" dirty="0" smtClean="0">
                <a:latin typeface="Times New Roman" pitchFamily="18" charset="0"/>
                <a:cs typeface="Times New Roman" pitchFamily="18" charset="0"/>
              </a:rPr>
              <a:t> », principalement des Clostridium, des Bacillus et des entérobactéries.</a:t>
            </a:r>
          </a:p>
        </p:txBody>
      </p:sp>
      <p:sp>
        <p:nvSpPr>
          <p:cNvPr id="51" name="Rectangle 50"/>
          <p:cNvSpPr/>
          <p:nvPr/>
        </p:nvSpPr>
        <p:spPr>
          <a:xfrm>
            <a:off x="0" y="950241"/>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Les colonies des bactéries qui réduisent le sulfite s'entourent d'un halo noir de sulfure de fer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p:bldP spid="46" grpId="0" animBg="1"/>
      <p:bldP spid="50" grpId="0"/>
      <p:bldP spid="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4"/>
            <a:ext cx="9144000" cy="523220"/>
          </a:xfrm>
          <a:prstGeom prst="rect">
            <a:avLst/>
          </a:prstGeom>
        </p:spPr>
        <p:txBody>
          <a:bodyPr wrap="square">
            <a:spAutoFit/>
          </a:bodyPr>
          <a:lstStyle/>
          <a:p>
            <a:pPr algn="ctr"/>
            <a:r>
              <a:rPr lang="fr-FR" sz="2800" b="1" dirty="0" smtClean="0">
                <a:latin typeface="Times New Roman" pitchFamily="18" charset="0"/>
                <a:cs typeface="Times New Roman" pitchFamily="18" charset="0"/>
              </a:rPr>
              <a:t>Flores d'altération de la qualité marchande</a:t>
            </a: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
        <p:nvSpPr>
          <p:cNvPr id="4" name="Rectangle 3"/>
          <p:cNvSpPr/>
          <p:nvPr/>
        </p:nvSpPr>
        <p:spPr>
          <a:xfrm>
            <a:off x="0" y="548680"/>
            <a:ext cx="9144000" cy="1200329"/>
          </a:xfrm>
          <a:prstGeom prst="rect">
            <a:avLst/>
          </a:prstGeom>
        </p:spPr>
        <p:txBody>
          <a:bodyPr wrap="square">
            <a:spAutoFit/>
          </a:bodyPr>
          <a:lstStyle/>
          <a:p>
            <a:r>
              <a:rPr lang="fr-FR" sz="2400" dirty="0" smtClean="0">
                <a:latin typeface="Times New Roman" pitchFamily="18" charset="0"/>
                <a:cs typeface="Times New Roman" pitchFamily="18" charset="0"/>
              </a:rPr>
              <a:t>La valeur marchande des aliments peut être affectée cours de leur conservation ou encours de fabrication par la prolifération et l'action de microorganismes contaminants entraînant :</a:t>
            </a:r>
          </a:p>
        </p:txBody>
      </p:sp>
      <p:sp>
        <p:nvSpPr>
          <p:cNvPr id="5" name="Rectangle 4"/>
          <p:cNvSpPr/>
          <p:nvPr/>
        </p:nvSpPr>
        <p:spPr>
          <a:xfrm>
            <a:off x="1259632" y="5934670"/>
            <a:ext cx="788436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dirty="0" smtClean="0">
                <a:latin typeface="Times New Roman" pitchFamily="18" charset="0"/>
                <a:cs typeface="Times New Roman" pitchFamily="18" charset="0"/>
              </a:rPr>
              <a:t>La diminution de la valeur calorique et nutritionnelle par dégradation des molécules à haute valeur énergétique.</a:t>
            </a:r>
            <a:endParaRPr lang="fr-FR" sz="2400" dirty="0">
              <a:latin typeface="Times New Roman" pitchFamily="18" charset="0"/>
              <a:cs typeface="Times New Roman" pitchFamily="18" charset="0"/>
            </a:endParaRPr>
          </a:p>
        </p:txBody>
      </p:sp>
      <p:sp>
        <p:nvSpPr>
          <p:cNvPr id="6" name="Rectangle 5"/>
          <p:cNvSpPr/>
          <p:nvPr/>
        </p:nvSpPr>
        <p:spPr>
          <a:xfrm>
            <a:off x="1259632" y="4700103"/>
            <a:ext cx="788436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dirty="0" smtClean="0">
                <a:latin typeface="Times New Roman" pitchFamily="18" charset="0"/>
                <a:cs typeface="Times New Roman" pitchFamily="18" charset="0"/>
              </a:rPr>
              <a:t>La détérioration du conditionnement par production de gaz (gonflement de l'emballage) </a:t>
            </a:r>
            <a:endParaRPr lang="fr-FR" sz="2400" dirty="0">
              <a:latin typeface="Times New Roman" pitchFamily="18" charset="0"/>
              <a:cs typeface="Times New Roman" pitchFamily="18" charset="0"/>
            </a:endParaRPr>
          </a:p>
        </p:txBody>
      </p:sp>
      <p:sp>
        <p:nvSpPr>
          <p:cNvPr id="7" name="Rectangle 6"/>
          <p:cNvSpPr/>
          <p:nvPr/>
        </p:nvSpPr>
        <p:spPr>
          <a:xfrm>
            <a:off x="1259632" y="3534107"/>
            <a:ext cx="788436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dirty="0" smtClean="0">
                <a:latin typeface="Times New Roman" pitchFamily="18" charset="0"/>
                <a:cs typeface="Times New Roman" pitchFamily="18" charset="0"/>
              </a:rPr>
              <a:t>L'altération des caractéristiques organoleptiques par libération de substances, volatiles ou non, qui modifient le goût et l'odeur </a:t>
            </a:r>
            <a:endParaRPr lang="fr-FR" sz="2400" dirty="0">
              <a:latin typeface="Times New Roman" pitchFamily="18" charset="0"/>
              <a:cs typeface="Times New Roman" pitchFamily="18" charset="0"/>
            </a:endParaRPr>
          </a:p>
        </p:txBody>
      </p:sp>
      <p:sp>
        <p:nvSpPr>
          <p:cNvPr id="8" name="Rectangle 7"/>
          <p:cNvSpPr/>
          <p:nvPr/>
        </p:nvSpPr>
        <p:spPr>
          <a:xfrm>
            <a:off x="1259632" y="1940639"/>
            <a:ext cx="788436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dirty="0" smtClean="0">
                <a:latin typeface="Times New Roman" pitchFamily="18" charset="0"/>
                <a:cs typeface="Times New Roman" pitchFamily="18" charset="0"/>
              </a:rPr>
              <a:t>La modification de l'aspect et de la texture du produit par digestion de macromolécules, par libération de gaz, par production de substances colorantes </a:t>
            </a:r>
            <a:endParaRPr lang="fr-FR" sz="2400" dirty="0">
              <a:latin typeface="Times New Roman" pitchFamily="18" charset="0"/>
              <a:cs typeface="Times New Roman" pitchFamily="18" charset="0"/>
            </a:endParaRPr>
          </a:p>
        </p:txBody>
      </p:sp>
      <p:sp>
        <p:nvSpPr>
          <p:cNvPr id="9" name="Flèche à angle droit 8"/>
          <p:cNvSpPr/>
          <p:nvPr/>
        </p:nvSpPr>
        <p:spPr>
          <a:xfrm rot="5400000">
            <a:off x="539552" y="1995836"/>
            <a:ext cx="792088"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à angle droit 9"/>
          <p:cNvSpPr/>
          <p:nvPr/>
        </p:nvSpPr>
        <p:spPr>
          <a:xfrm rot="5400000">
            <a:off x="539552" y="3429000"/>
            <a:ext cx="792088"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à angle droit 10"/>
          <p:cNvSpPr/>
          <p:nvPr/>
        </p:nvSpPr>
        <p:spPr>
          <a:xfrm rot="5400000">
            <a:off x="539552" y="4653136"/>
            <a:ext cx="792088"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à angle droit 11"/>
          <p:cNvSpPr/>
          <p:nvPr/>
        </p:nvSpPr>
        <p:spPr>
          <a:xfrm rot="5400000">
            <a:off x="539552" y="5805264"/>
            <a:ext cx="792088"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7823"/>
            <a:ext cx="9144000" cy="830997"/>
          </a:xfrm>
          <a:prstGeom prst="rect">
            <a:avLst/>
          </a:prstGeom>
        </p:spPr>
        <p:txBody>
          <a:bodyPr wrap="square">
            <a:spAutoFit/>
          </a:bodyPr>
          <a:lstStyle/>
          <a:p>
            <a:r>
              <a:rPr lang="fr-FR" sz="2400" dirty="0" smtClean="0">
                <a:latin typeface="Times New Roman" pitchFamily="18" charset="0"/>
                <a:cs typeface="Times New Roman" pitchFamily="18" charset="0"/>
              </a:rPr>
              <a:t>La recherche des microorganismes s'effectue sur les matières premières ou sur le produit fini, ainsi qu'après un accident de fabrication</a:t>
            </a:r>
            <a:endParaRPr lang="fr-FR" sz="2400" dirty="0">
              <a:latin typeface="Times New Roman" pitchFamily="18" charset="0"/>
              <a:cs typeface="Times New Roman" pitchFamily="18" charset="0"/>
            </a:endParaRPr>
          </a:p>
        </p:txBody>
      </p:sp>
      <p:sp>
        <p:nvSpPr>
          <p:cNvPr id="5" name="Rectangle 4"/>
          <p:cNvSpPr/>
          <p:nvPr/>
        </p:nvSpPr>
        <p:spPr>
          <a:xfrm>
            <a:off x="0" y="5541039"/>
            <a:ext cx="9144000" cy="1200329"/>
          </a:xfrm>
          <a:prstGeom prst="rect">
            <a:avLst/>
          </a:prstGeom>
        </p:spPr>
        <p:txBody>
          <a:bodyPr wrap="square">
            <a:spAutoFit/>
          </a:bodyPr>
          <a:lstStyle/>
          <a:p>
            <a:r>
              <a:rPr lang="fr-FR" sz="2400" dirty="0" smtClean="0">
                <a:latin typeface="Times New Roman" pitchFamily="18" charset="0"/>
                <a:cs typeface="Times New Roman" pitchFamily="18" charset="0"/>
              </a:rPr>
              <a:t>L</a:t>
            </a:r>
            <a:r>
              <a:rPr lang="fr-FR" sz="2400" b="1" dirty="0" smtClean="0">
                <a:latin typeface="Times New Roman" pitchFamily="18" charset="0"/>
                <a:cs typeface="Times New Roman" pitchFamily="18" charset="0"/>
              </a:rPr>
              <a:t>a flore fongique </a:t>
            </a:r>
            <a:r>
              <a:rPr lang="fr-FR" sz="2400" dirty="0" smtClean="0">
                <a:latin typeface="Times New Roman" pitchFamily="18" charset="0"/>
                <a:cs typeface="Times New Roman" pitchFamily="18" charset="0"/>
              </a:rPr>
              <a:t>du fait de ses faibles exigences nutritionnelles, de sa capacité à se développer dans des conditions de pH et d’</a:t>
            </a:r>
            <a:r>
              <a:rPr lang="fr-FR" sz="2400" dirty="0" err="1" smtClean="0">
                <a:latin typeface="Times New Roman" pitchFamily="18" charset="0"/>
                <a:cs typeface="Times New Roman" pitchFamily="18" charset="0"/>
              </a:rPr>
              <a:t>Aw</a:t>
            </a:r>
            <a:r>
              <a:rPr lang="fr-FR" sz="2400" dirty="0" smtClean="0">
                <a:latin typeface="Times New Roman" pitchFamily="18" charset="0"/>
                <a:cs typeface="Times New Roman" pitchFamily="18" charset="0"/>
              </a:rPr>
              <a:t> défavorables à la croissance bactérienne</a:t>
            </a:r>
            <a:endParaRPr lang="fr-FR" sz="2400" dirty="0"/>
          </a:p>
        </p:txBody>
      </p:sp>
      <p:sp>
        <p:nvSpPr>
          <p:cNvPr id="6" name="Rectangle 5"/>
          <p:cNvSpPr/>
          <p:nvPr/>
        </p:nvSpPr>
        <p:spPr>
          <a:xfrm>
            <a:off x="0" y="4466395"/>
            <a:ext cx="9144000" cy="830997"/>
          </a:xfrm>
          <a:prstGeom prst="rect">
            <a:avLst/>
          </a:prstGeom>
        </p:spPr>
        <p:txBody>
          <a:bodyPr wrap="square">
            <a:spAutoFit/>
          </a:bodyPr>
          <a:lstStyle/>
          <a:p>
            <a:r>
              <a:rPr lang="fr-FR" sz="2400" b="1" dirty="0" smtClean="0">
                <a:latin typeface="Times New Roman" pitchFamily="18" charset="0"/>
                <a:cs typeface="Times New Roman" pitchFamily="18" charset="0"/>
              </a:rPr>
              <a:t>La flore d'altération thermorésistantes</a:t>
            </a:r>
            <a:r>
              <a:rPr lang="fr-FR" sz="2400" dirty="0" smtClean="0">
                <a:latin typeface="Times New Roman" pitchFamily="18" charset="0"/>
                <a:cs typeface="Times New Roman" pitchFamily="18" charset="0"/>
              </a:rPr>
              <a:t> sélectionnée par sa résistance à un traitement thermique et la sporulation</a:t>
            </a:r>
          </a:p>
        </p:txBody>
      </p:sp>
      <p:sp>
        <p:nvSpPr>
          <p:cNvPr id="7" name="Rectangle 6"/>
          <p:cNvSpPr/>
          <p:nvPr/>
        </p:nvSpPr>
        <p:spPr>
          <a:xfrm>
            <a:off x="0" y="3391752"/>
            <a:ext cx="9144000" cy="830997"/>
          </a:xfrm>
          <a:prstGeom prst="rect">
            <a:avLst/>
          </a:prstGeom>
        </p:spPr>
        <p:txBody>
          <a:bodyPr wrap="square">
            <a:spAutoFit/>
          </a:bodyPr>
          <a:lstStyle/>
          <a:p>
            <a:r>
              <a:rPr lang="fr-FR" sz="2400" b="1" dirty="0" smtClean="0">
                <a:latin typeface="Times New Roman" pitchFamily="18" charset="0"/>
                <a:cs typeface="Times New Roman" pitchFamily="18" charset="0"/>
              </a:rPr>
              <a:t>La flore </a:t>
            </a:r>
            <a:r>
              <a:rPr lang="fr-FR" sz="2400" b="1" dirty="0" err="1" smtClean="0">
                <a:latin typeface="Times New Roman" pitchFamily="18" charset="0"/>
                <a:cs typeface="Times New Roman" pitchFamily="18" charset="0"/>
              </a:rPr>
              <a:t>psychrotrophe</a:t>
            </a:r>
            <a:r>
              <a:rPr lang="fr-FR" sz="2400" b="1" dirty="0" smtClean="0">
                <a:latin typeface="Times New Roman" pitchFamily="18" charset="0"/>
                <a:cs typeface="Times New Roman" pitchFamily="18" charset="0"/>
              </a:rPr>
              <a:t> </a:t>
            </a:r>
            <a:r>
              <a:rPr lang="fr-FR" sz="2400" b="1" i="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qui se développe aux températures de réfrigération.</a:t>
            </a:r>
            <a:endParaRPr lang="fr-FR" sz="2400" dirty="0"/>
          </a:p>
        </p:txBody>
      </p:sp>
      <p:sp>
        <p:nvSpPr>
          <p:cNvPr id="8" name="Rectangle 7"/>
          <p:cNvSpPr/>
          <p:nvPr/>
        </p:nvSpPr>
        <p:spPr>
          <a:xfrm>
            <a:off x="0" y="2317109"/>
            <a:ext cx="9144000" cy="830997"/>
          </a:xfrm>
          <a:prstGeom prst="rect">
            <a:avLst/>
          </a:prstGeom>
        </p:spPr>
        <p:txBody>
          <a:bodyPr wrap="square">
            <a:spAutoFit/>
          </a:bodyPr>
          <a:lstStyle/>
          <a:p>
            <a:r>
              <a:rPr lang="fr-FR" sz="2400" b="1" dirty="0" smtClean="0">
                <a:latin typeface="Times New Roman" pitchFamily="18" charset="0"/>
                <a:cs typeface="Times New Roman" pitchFamily="18" charset="0"/>
              </a:rPr>
              <a:t>La flore </a:t>
            </a:r>
            <a:r>
              <a:rPr lang="fr-FR" sz="2400" b="1" dirty="0" err="1" smtClean="0">
                <a:latin typeface="Times New Roman" pitchFamily="18" charset="0"/>
                <a:cs typeface="Times New Roman" pitchFamily="18" charset="0"/>
              </a:rPr>
              <a:t>caséolytique</a:t>
            </a:r>
            <a:r>
              <a:rPr lang="fr-FR" sz="2400" dirty="0" smtClean="0">
                <a:latin typeface="Times New Roman" pitchFamily="18" charset="0"/>
                <a:cs typeface="Times New Roman" pitchFamily="18" charset="0"/>
              </a:rPr>
              <a:t>, les produits riches en caséine tels les produits laitiers.</a:t>
            </a:r>
          </a:p>
        </p:txBody>
      </p:sp>
      <p:sp>
        <p:nvSpPr>
          <p:cNvPr id="9" name="Rectangle 8"/>
          <p:cNvSpPr/>
          <p:nvPr/>
        </p:nvSpPr>
        <p:spPr>
          <a:xfrm>
            <a:off x="0" y="1242466"/>
            <a:ext cx="9144000" cy="830997"/>
          </a:xfrm>
          <a:prstGeom prst="rect">
            <a:avLst/>
          </a:prstGeom>
        </p:spPr>
        <p:txBody>
          <a:bodyPr wrap="square">
            <a:spAutoFit/>
          </a:bodyPr>
          <a:lstStyle/>
          <a:p>
            <a:r>
              <a:rPr lang="fr-FR" sz="2400" b="1" dirty="0" smtClean="0">
                <a:latin typeface="Times New Roman" pitchFamily="18" charset="0"/>
                <a:cs typeface="Times New Roman" pitchFamily="18" charset="0"/>
              </a:rPr>
              <a:t>La flore lipolytique </a:t>
            </a:r>
            <a:r>
              <a:rPr lang="fr-FR" sz="2400" dirty="0" smtClean="0">
                <a:latin typeface="Times New Roman" pitchFamily="18" charset="0"/>
                <a:cs typeface="Times New Roman" pitchFamily="18" charset="0"/>
              </a:rPr>
              <a:t>altère les produits riches en lipides tels le beurre, le lait </a:t>
            </a:r>
            <a:endParaRPr lang="fr-FR" sz="24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23220"/>
          </a:xfrm>
          <a:prstGeom prst="rect">
            <a:avLst/>
          </a:prstGeom>
        </p:spPr>
        <p:txBody>
          <a:bodyPr wrap="square">
            <a:spAutoFit/>
          </a:bodyPr>
          <a:lstStyle/>
          <a:p>
            <a:r>
              <a:rPr lang="fr-FR" sz="2800" b="1" dirty="0" smtClean="0">
                <a:latin typeface="Times New Roman" pitchFamily="18" charset="0"/>
                <a:cs typeface="Times New Roman" pitchFamily="18" charset="0"/>
              </a:rPr>
              <a:t>Flore lipolytique</a:t>
            </a:r>
          </a:p>
        </p:txBody>
      </p:sp>
      <p:sp>
        <p:nvSpPr>
          <p:cNvPr id="4" name="Rectangle 3"/>
          <p:cNvSpPr/>
          <p:nvPr/>
        </p:nvSpPr>
        <p:spPr>
          <a:xfrm>
            <a:off x="0" y="620688"/>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Ce sont des microorganismes possédant des enzymes (lipases) qui hydrolysent la matière grasse.</a:t>
            </a:r>
            <a:endParaRPr lang="fr-FR" sz="2200" dirty="0"/>
          </a:p>
        </p:txBody>
      </p:sp>
      <p:sp>
        <p:nvSpPr>
          <p:cNvPr id="5" name="Rectangle 4"/>
          <p:cNvSpPr/>
          <p:nvPr/>
        </p:nvSpPr>
        <p:spPr>
          <a:xfrm>
            <a:off x="0" y="1686406"/>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Responsables d'altérations du goût et de l'odeur des laits conservés au froid, et surtout du rancissement du beurre, lié à l'apparition de composés d'odeurs désagréables (acides, aldéhydes, cétones).</a:t>
            </a:r>
          </a:p>
        </p:txBody>
      </p:sp>
      <p:sp>
        <p:nvSpPr>
          <p:cNvPr id="6" name="Rectangle 5"/>
          <p:cNvSpPr/>
          <p:nvPr/>
        </p:nvSpPr>
        <p:spPr>
          <a:xfrm>
            <a:off x="0" y="3817842"/>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Des bactéries, dont de nombreux genres sont </a:t>
            </a:r>
            <a:r>
              <a:rPr lang="fr-FR" sz="2200" dirty="0" err="1" smtClean="0">
                <a:latin typeface="Times New Roman" pitchFamily="18" charset="0"/>
                <a:cs typeface="Times New Roman" pitchFamily="18" charset="0"/>
              </a:rPr>
              <a:t>psychrotrophes</a:t>
            </a:r>
            <a:r>
              <a:rPr lang="fr-FR" sz="2200" dirty="0" smtClean="0">
                <a:latin typeface="Times New Roman" pitchFamily="18" charset="0"/>
                <a:cs typeface="Times New Roman" pitchFamily="18" charset="0"/>
              </a:rPr>
              <a:t> </a:t>
            </a:r>
            <a:r>
              <a:rPr lang="fr-FR" sz="2200" b="1" i="1" dirty="0" smtClean="0">
                <a:latin typeface="Times New Roman" pitchFamily="18" charset="0"/>
                <a:cs typeface="Times New Roman" pitchFamily="18" charset="0"/>
              </a:rPr>
              <a:t>(</a:t>
            </a:r>
            <a:r>
              <a:rPr lang="fr-FR" sz="2200" b="1" i="1" dirty="0" err="1" smtClean="0">
                <a:latin typeface="Times New Roman" pitchFamily="18" charset="0"/>
                <a:cs typeface="Times New Roman" pitchFamily="18" charset="0"/>
              </a:rPr>
              <a:t>Pseudomonas</a:t>
            </a:r>
            <a:r>
              <a:rPr lang="fr-FR" sz="2200" b="1" i="1" dirty="0" smtClean="0">
                <a:latin typeface="Times New Roman" pitchFamily="18" charset="0"/>
                <a:cs typeface="Times New Roman" pitchFamily="18" charset="0"/>
              </a:rPr>
              <a:t>, Achromobacter, </a:t>
            </a:r>
            <a:r>
              <a:rPr lang="fr-FR" sz="2200" b="1" i="1" dirty="0" err="1" smtClean="0">
                <a:latin typeface="Times New Roman" pitchFamily="18" charset="0"/>
                <a:cs typeface="Times New Roman" pitchFamily="18" charset="0"/>
              </a:rPr>
              <a:t>Alcaligenes</a:t>
            </a:r>
            <a:r>
              <a:rPr lang="fr-FR" sz="2200" b="1" i="1" dirty="0" smtClean="0">
                <a:latin typeface="Times New Roman" pitchFamily="18" charset="0"/>
                <a:cs typeface="Times New Roman" pitchFamily="18" charset="0"/>
              </a:rPr>
              <a:t>, Serratia, </a:t>
            </a:r>
            <a:r>
              <a:rPr lang="fr-FR" sz="2200" b="1" i="1" dirty="0" err="1" smtClean="0">
                <a:latin typeface="Times New Roman" pitchFamily="18" charset="0"/>
                <a:cs typeface="Times New Roman" pitchFamily="18" charset="0"/>
              </a:rPr>
              <a:t>Micrococcus</a:t>
            </a:r>
            <a:r>
              <a:rPr lang="fr-FR" sz="2200" b="1" i="1" dirty="0" smtClean="0">
                <a:latin typeface="Times New Roman" pitchFamily="18" charset="0"/>
                <a:cs typeface="Times New Roman" pitchFamily="18" charset="0"/>
              </a:rPr>
              <a:t>, Bacillus) </a:t>
            </a:r>
            <a:endParaRPr lang="fr-FR" sz="2200" dirty="0"/>
          </a:p>
        </p:txBody>
      </p:sp>
      <p:sp>
        <p:nvSpPr>
          <p:cNvPr id="7" name="Rectangle 6"/>
          <p:cNvSpPr/>
          <p:nvPr/>
        </p:nvSpPr>
        <p:spPr>
          <a:xfrm>
            <a:off x="0" y="5252892"/>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Des levures </a:t>
            </a:r>
            <a:r>
              <a:rPr lang="fr-FR" sz="2200" b="1" i="1" dirty="0" smtClean="0">
                <a:latin typeface="Times New Roman" pitchFamily="18" charset="0"/>
                <a:cs typeface="Times New Roman" pitchFamily="18" charset="0"/>
              </a:rPr>
              <a:t>(Candida, Torula, </a:t>
            </a:r>
            <a:r>
              <a:rPr lang="fr-FR" sz="2200" dirty="0" smtClean="0">
                <a:latin typeface="Times New Roman" pitchFamily="18" charset="0"/>
                <a:cs typeface="Times New Roman" pitchFamily="18" charset="0"/>
              </a:rPr>
              <a:t>certaines espèces de </a:t>
            </a:r>
            <a:r>
              <a:rPr lang="fr-FR" sz="2200" b="1" i="1" dirty="0" smtClean="0">
                <a:latin typeface="Times New Roman" pitchFamily="18" charset="0"/>
                <a:cs typeface="Times New Roman" pitchFamily="18" charset="0"/>
              </a:rPr>
              <a:t>Saccharomyces)</a:t>
            </a:r>
            <a:endParaRPr lang="fr-FR" sz="2200" dirty="0"/>
          </a:p>
        </p:txBody>
      </p:sp>
      <p:sp>
        <p:nvSpPr>
          <p:cNvPr id="8" name="Rectangle 7"/>
          <p:cNvSpPr/>
          <p:nvPr/>
        </p:nvSpPr>
        <p:spPr>
          <a:xfrm>
            <a:off x="0" y="5949280"/>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Des moisissures</a:t>
            </a:r>
            <a:r>
              <a:rPr lang="fr-FR" sz="2200" b="1" i="1" dirty="0" smtClean="0">
                <a:latin typeface="Times New Roman" pitchFamily="18" charset="0"/>
                <a:cs typeface="Times New Roman" pitchFamily="18" charset="0"/>
              </a:rPr>
              <a:t>(Aspergillus, </a:t>
            </a:r>
            <a:r>
              <a:rPr lang="fr-FR" sz="2200" b="1" i="1" dirty="0" err="1" smtClean="0">
                <a:latin typeface="Times New Roman" pitchFamily="18" charset="0"/>
                <a:cs typeface="Times New Roman" pitchFamily="18" charset="0"/>
              </a:rPr>
              <a:t>Geotrichum</a:t>
            </a:r>
            <a:r>
              <a:rPr lang="fr-FR" sz="2200" b="1" i="1" dirty="0" smtClean="0">
                <a:latin typeface="Times New Roman" pitchFamily="18" charset="0"/>
                <a:cs typeface="Times New Roman" pitchFamily="18" charset="0"/>
              </a:rPr>
              <a:t>, Mucor, Penicillium).</a:t>
            </a:r>
          </a:p>
        </p:txBody>
      </p:sp>
      <p:sp>
        <p:nvSpPr>
          <p:cNvPr id="9" name="Rectangle 8"/>
          <p:cNvSpPr/>
          <p:nvPr/>
        </p:nvSpPr>
        <p:spPr>
          <a:xfrm>
            <a:off x="0" y="3121456"/>
            <a:ext cx="9180512" cy="430887"/>
          </a:xfrm>
          <a:prstGeom prst="rect">
            <a:avLst/>
          </a:prstGeom>
        </p:spPr>
        <p:txBody>
          <a:bodyPr wrap="square">
            <a:spAutoFit/>
          </a:bodyPr>
          <a:lstStyle/>
          <a:p>
            <a:r>
              <a:rPr lang="fr-FR" sz="2200" b="1" dirty="0" smtClean="0">
                <a:latin typeface="Times New Roman" pitchFamily="18" charset="0"/>
                <a:cs typeface="Times New Roman" pitchFamily="18" charset="0"/>
              </a:rPr>
              <a:t>Peuvent être:</a:t>
            </a:r>
            <a:endParaRPr lang="fr-FR"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39996"/>
            <a:ext cx="9144000"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L'hydrolyse de la matière grasse butyrique libère des acides gras libres, qui forment avec le colorant des sels bleu foncé : les colonies apparaissent donc colorées en bleu </a:t>
            </a:r>
            <a:endParaRPr lang="fr-FR" sz="2200" dirty="0">
              <a:latin typeface="Times New Roman" pitchFamily="18" charset="0"/>
              <a:cs typeface="Times New Roman" pitchFamily="18" charset="0"/>
            </a:endParaRPr>
          </a:p>
        </p:txBody>
      </p:sp>
      <p:sp>
        <p:nvSpPr>
          <p:cNvPr id="3" name="Rectangle 2"/>
          <p:cNvSpPr/>
          <p:nvPr/>
        </p:nvSpPr>
        <p:spPr>
          <a:xfrm>
            <a:off x="0" y="3905804"/>
            <a:ext cx="9144000" cy="430887"/>
          </a:xfrm>
          <a:prstGeom prst="rect">
            <a:avLst/>
          </a:prstGeom>
        </p:spPr>
        <p:txBody>
          <a:bodyPr wrap="square">
            <a:spAutoFit/>
          </a:bodyPr>
          <a:lstStyle/>
          <a:p>
            <a:pPr algn="just"/>
            <a:r>
              <a:rPr lang="fr-FR" sz="2200" b="1" dirty="0" smtClean="0">
                <a:latin typeface="Times New Roman" pitchFamily="18" charset="0"/>
                <a:cs typeface="Times New Roman" pitchFamily="18" charset="0"/>
              </a:rPr>
              <a:t>Préparation de l'échantillon</a:t>
            </a:r>
            <a:r>
              <a:rPr lang="fr-FR" sz="2200" dirty="0" smtClean="0">
                <a:latin typeface="Times New Roman" pitchFamily="18" charset="0"/>
                <a:cs typeface="Times New Roman" pitchFamily="18" charset="0"/>
              </a:rPr>
              <a:t>:</a:t>
            </a:r>
          </a:p>
        </p:txBody>
      </p:sp>
      <p:sp>
        <p:nvSpPr>
          <p:cNvPr id="6" name="Rectangle 5"/>
          <p:cNvSpPr/>
          <p:nvPr/>
        </p:nvSpPr>
        <p:spPr>
          <a:xfrm>
            <a:off x="0" y="169476"/>
            <a:ext cx="9144000" cy="523220"/>
          </a:xfrm>
          <a:prstGeom prst="rect">
            <a:avLst/>
          </a:prstGeom>
        </p:spPr>
        <p:txBody>
          <a:bodyPr wrap="square">
            <a:spAutoFit/>
          </a:bodyPr>
          <a:lstStyle/>
          <a:p>
            <a:r>
              <a:rPr lang="fr-FR" sz="2800" b="1" dirty="0" smtClean="0">
                <a:latin typeface="Times New Roman" pitchFamily="18" charset="0"/>
                <a:cs typeface="Times New Roman" pitchFamily="18" charset="0"/>
              </a:rPr>
              <a:t>Principe</a:t>
            </a:r>
            <a:endParaRPr lang="fr-FR" sz="2800" dirty="0"/>
          </a:p>
        </p:txBody>
      </p:sp>
      <p:sp>
        <p:nvSpPr>
          <p:cNvPr id="7" name="Rectangle 6"/>
          <p:cNvSpPr/>
          <p:nvPr/>
        </p:nvSpPr>
        <p:spPr>
          <a:xfrm>
            <a:off x="0" y="774188"/>
            <a:ext cx="9144000"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La détection des lipases est réalisée en utilisant une gélose nutritive à pH 7,5 exempte de glucides, et contenant une émulsion de matière grasse colorée par une faible quantité de bleu </a:t>
            </a:r>
            <a:r>
              <a:rPr lang="fr-FR" sz="2200" dirty="0" smtClean="0">
                <a:solidFill>
                  <a:srgbClr val="FF0000"/>
                </a:solidFill>
                <a:latin typeface="Times New Roman" pitchFamily="18" charset="0"/>
                <a:cs typeface="Times New Roman" pitchFamily="18" charset="0"/>
              </a:rPr>
              <a:t>Victoria basique </a:t>
            </a:r>
            <a:r>
              <a:rPr lang="fr-FR" sz="2200" dirty="0" smtClean="0">
                <a:latin typeface="Times New Roman" pitchFamily="18" charset="0"/>
                <a:cs typeface="Times New Roman" pitchFamily="18" charset="0"/>
              </a:rPr>
              <a:t>liposoluble.</a:t>
            </a:r>
          </a:p>
        </p:txBody>
      </p:sp>
      <p:sp>
        <p:nvSpPr>
          <p:cNvPr id="8" name="Rectangle 7"/>
          <p:cNvSpPr/>
          <p:nvPr/>
        </p:nvSpPr>
        <p:spPr>
          <a:xfrm>
            <a:off x="0" y="5464276"/>
            <a:ext cx="9144000"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Fromage: écraser dans un mortier stérile 5 g de fromage avec 50 </a:t>
            </a:r>
            <a:r>
              <a:rPr lang="fr-FR" sz="2200" dirty="0" err="1" smtClean="0">
                <a:latin typeface="Times New Roman" pitchFamily="18" charset="0"/>
                <a:cs typeface="Times New Roman" pitchFamily="18" charset="0"/>
              </a:rPr>
              <a:t>mL</a:t>
            </a:r>
            <a:r>
              <a:rPr lang="fr-FR" sz="2200" dirty="0" smtClean="0">
                <a:latin typeface="Times New Roman" pitchFamily="18" charset="0"/>
                <a:cs typeface="Times New Roman" pitchFamily="18" charset="0"/>
              </a:rPr>
              <a:t> d'une solution stérile à 2 % de citrate de sodium à 45°C jusqu'à dispersion complète des particules de fromage</a:t>
            </a:r>
            <a:endParaRPr lang="fr-FR" sz="2200" dirty="0"/>
          </a:p>
        </p:txBody>
      </p:sp>
      <p:sp>
        <p:nvSpPr>
          <p:cNvPr id="9" name="Rectangle 8"/>
          <p:cNvSpPr/>
          <p:nvPr/>
        </p:nvSpPr>
        <p:spPr>
          <a:xfrm>
            <a:off x="0" y="4732948"/>
            <a:ext cx="9144000" cy="430887"/>
          </a:xfrm>
          <a:prstGeom prst="rect">
            <a:avLst/>
          </a:prstGeom>
        </p:spPr>
        <p:txBody>
          <a:bodyPr wrap="square">
            <a:spAutoFit/>
          </a:bodyPr>
          <a:lstStyle/>
          <a:p>
            <a:pPr algn="just"/>
            <a:r>
              <a:rPr lang="fr-FR" sz="2200" dirty="0" smtClean="0">
                <a:latin typeface="Times New Roman" pitchFamily="18" charset="0"/>
                <a:cs typeface="Times New Roman" pitchFamily="18" charset="0"/>
              </a:rPr>
              <a:t>Beurre : ajouter à 2,5 g de beurre 2,5 ml d'une solution de </a:t>
            </a:r>
            <a:r>
              <a:rPr lang="fr-FR" sz="2200" dirty="0" err="1" smtClean="0">
                <a:latin typeface="Times New Roman" pitchFamily="18" charset="0"/>
                <a:cs typeface="Times New Roman" pitchFamily="18" charset="0"/>
              </a:rPr>
              <a:t>Ringer</a:t>
            </a:r>
            <a:r>
              <a:rPr lang="fr-FR" sz="2200" dirty="0" smtClean="0">
                <a:latin typeface="Times New Roman" pitchFamily="18" charset="0"/>
                <a:cs typeface="Times New Roman" pitchFamily="18" charset="0"/>
              </a:rPr>
              <a:t> au ¼.</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4716016" y="1700808"/>
            <a:ext cx="4427984" cy="424847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2" name="Rectangle 1"/>
          <p:cNvSpPr/>
          <p:nvPr/>
        </p:nvSpPr>
        <p:spPr>
          <a:xfrm>
            <a:off x="0" y="44624"/>
            <a:ext cx="4788024" cy="1323439"/>
          </a:xfrm>
          <a:prstGeom prst="rect">
            <a:avLst/>
          </a:prstGeom>
        </p:spPr>
        <p:txBody>
          <a:bodyPr wrap="square">
            <a:spAutoFit/>
          </a:bodyPr>
          <a:lstStyle/>
          <a:p>
            <a:pPr algn="just"/>
            <a:r>
              <a:rPr lang="fr-FR" sz="2000" b="1" dirty="0" smtClean="0">
                <a:latin typeface="Times New Roman" pitchFamily="18" charset="0"/>
                <a:cs typeface="Times New Roman" pitchFamily="18" charset="0"/>
              </a:rPr>
              <a:t>Réalisation des dilutions</a:t>
            </a:r>
          </a:p>
          <a:p>
            <a:pPr algn="just"/>
            <a:r>
              <a:rPr lang="fr-FR" sz="2000" dirty="0" smtClean="0">
                <a:latin typeface="Times New Roman" pitchFamily="18" charset="0"/>
                <a:cs typeface="Times New Roman" pitchFamily="18" charset="0"/>
              </a:rPr>
              <a:t>Diluant : solution de </a:t>
            </a:r>
            <a:r>
              <a:rPr lang="fr-FR" sz="2000" dirty="0" err="1" smtClean="0">
                <a:latin typeface="Times New Roman" pitchFamily="18" charset="0"/>
                <a:cs typeface="Times New Roman" pitchFamily="18" charset="0"/>
              </a:rPr>
              <a:t>Ringer</a:t>
            </a:r>
            <a:r>
              <a:rPr lang="fr-FR" sz="2000" dirty="0" smtClean="0">
                <a:latin typeface="Times New Roman" pitchFamily="18" charset="0"/>
                <a:cs typeface="Times New Roman" pitchFamily="18" charset="0"/>
              </a:rPr>
              <a:t> au 1/4. </a:t>
            </a:r>
          </a:p>
          <a:p>
            <a:pPr algn="just">
              <a:buFontTx/>
              <a:buChar char="-"/>
            </a:pPr>
            <a:r>
              <a:rPr lang="fr-FR" sz="2000" dirty="0" smtClean="0">
                <a:latin typeface="Times New Roman" pitchFamily="18" charset="0"/>
                <a:cs typeface="Times New Roman" pitchFamily="18" charset="0"/>
              </a:rPr>
              <a:t> Lait : préparer les dilutions jusqu'à 10</a:t>
            </a:r>
            <a:r>
              <a:rPr lang="fr-FR" sz="2000" baseline="30000" dirty="0" smtClean="0">
                <a:latin typeface="Times New Roman" pitchFamily="18" charset="0"/>
                <a:cs typeface="Times New Roman" pitchFamily="18" charset="0"/>
              </a:rPr>
              <a:t>3</a:t>
            </a:r>
          </a:p>
          <a:p>
            <a:pPr algn="just"/>
            <a:r>
              <a:rPr lang="fr-FR" sz="2000" dirty="0" smtClean="0">
                <a:latin typeface="Times New Roman" pitchFamily="18" charset="0"/>
                <a:cs typeface="Times New Roman" pitchFamily="18" charset="0"/>
              </a:rPr>
              <a:t>- Crème, beurre, fromage : jusqu'à 10</a:t>
            </a:r>
            <a:r>
              <a:rPr lang="fr-FR" sz="2000" baseline="30000" dirty="0" smtClean="0">
                <a:latin typeface="Times New Roman" pitchFamily="18" charset="0"/>
                <a:cs typeface="Times New Roman" pitchFamily="18" charset="0"/>
              </a:rPr>
              <a:t>4</a:t>
            </a:r>
            <a:r>
              <a:rPr lang="fr-FR" sz="2000"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3" name="Rectangle 2"/>
          <p:cNvSpPr/>
          <p:nvPr/>
        </p:nvSpPr>
        <p:spPr>
          <a:xfrm>
            <a:off x="0" y="1624857"/>
            <a:ext cx="4644008" cy="707886"/>
          </a:xfrm>
          <a:prstGeom prst="rect">
            <a:avLst/>
          </a:prstGeom>
          <a:solidFill>
            <a:schemeClr val="bg1"/>
          </a:solidFill>
        </p:spPr>
        <p:txBody>
          <a:bodyPr wrap="square">
            <a:spAutoFit/>
          </a:bodyPr>
          <a:lstStyle/>
          <a:p>
            <a:pPr algn="just"/>
            <a:r>
              <a:rPr lang="fr-FR" sz="2000" b="1" dirty="0" smtClean="0">
                <a:latin typeface="Times New Roman" pitchFamily="18" charset="0"/>
                <a:cs typeface="Times New Roman" pitchFamily="18" charset="0"/>
              </a:rPr>
              <a:t>Ensemencement</a:t>
            </a:r>
            <a:r>
              <a:rPr lang="fr-FR" sz="2000" dirty="0" smtClean="0">
                <a:latin typeface="Times New Roman" pitchFamily="18" charset="0"/>
                <a:cs typeface="Times New Roman" pitchFamily="18" charset="0"/>
              </a:rPr>
              <a:t>: en surface de 0,l ml de l'échantillon et de ses dilutions.</a:t>
            </a:r>
          </a:p>
        </p:txBody>
      </p:sp>
      <p:sp>
        <p:nvSpPr>
          <p:cNvPr id="4" name="Rectangle 3"/>
          <p:cNvSpPr/>
          <p:nvPr/>
        </p:nvSpPr>
        <p:spPr>
          <a:xfrm>
            <a:off x="0" y="4169770"/>
            <a:ext cx="4788024" cy="400110"/>
          </a:xfrm>
          <a:prstGeom prst="rect">
            <a:avLst/>
          </a:prstGeom>
        </p:spPr>
        <p:txBody>
          <a:bodyPr wrap="square">
            <a:spAutoFit/>
          </a:bodyPr>
          <a:lstStyle/>
          <a:p>
            <a:pPr algn="just"/>
            <a:r>
              <a:rPr lang="fr-FR" sz="2000" b="1" dirty="0" smtClean="0">
                <a:latin typeface="Times New Roman" pitchFamily="18" charset="0"/>
                <a:cs typeface="Times New Roman" pitchFamily="18" charset="0"/>
              </a:rPr>
              <a:t>Lecture et interprétation</a:t>
            </a:r>
            <a:r>
              <a:rPr lang="fr-FR" sz="2000" dirty="0" smtClean="0">
                <a:latin typeface="Times New Roman" pitchFamily="18" charset="0"/>
                <a:cs typeface="Times New Roman" pitchFamily="18" charset="0"/>
              </a:rPr>
              <a:t> </a:t>
            </a:r>
          </a:p>
        </p:txBody>
      </p:sp>
      <p:sp>
        <p:nvSpPr>
          <p:cNvPr id="5" name="Rectangle 4"/>
          <p:cNvSpPr/>
          <p:nvPr/>
        </p:nvSpPr>
        <p:spPr>
          <a:xfrm>
            <a:off x="0" y="2589537"/>
            <a:ext cx="4788024" cy="1323439"/>
          </a:xfrm>
          <a:prstGeom prst="rect">
            <a:avLst/>
          </a:prstGeom>
        </p:spPr>
        <p:txBody>
          <a:bodyPr wrap="square">
            <a:spAutoFit/>
          </a:bodyPr>
          <a:lstStyle/>
          <a:p>
            <a:pPr lvl="0"/>
            <a:r>
              <a:rPr lang="fr-FR" sz="2000" b="1" dirty="0" smtClean="0">
                <a:solidFill>
                  <a:prstClr val="black"/>
                </a:solidFill>
                <a:latin typeface="Times New Roman" pitchFamily="18" charset="0"/>
                <a:cs typeface="Times New Roman" pitchFamily="18" charset="0"/>
              </a:rPr>
              <a:t>Incubation </a:t>
            </a:r>
            <a:r>
              <a:rPr lang="fr-FR" sz="2000" dirty="0" smtClean="0">
                <a:solidFill>
                  <a:prstClr val="black"/>
                </a:solidFill>
                <a:latin typeface="Times New Roman" pitchFamily="18" charset="0"/>
                <a:cs typeface="Times New Roman" pitchFamily="18" charset="0"/>
              </a:rPr>
              <a:t/>
            </a:r>
            <a:br>
              <a:rPr lang="fr-FR" sz="2000" dirty="0" smtClean="0">
                <a:solidFill>
                  <a:prstClr val="black"/>
                </a:solidFill>
                <a:latin typeface="Times New Roman" pitchFamily="18" charset="0"/>
                <a:cs typeface="Times New Roman" pitchFamily="18" charset="0"/>
              </a:rPr>
            </a:br>
            <a:r>
              <a:rPr lang="fr-FR" sz="2000" dirty="0" smtClean="0">
                <a:solidFill>
                  <a:prstClr val="black"/>
                </a:solidFill>
                <a:latin typeface="Times New Roman" pitchFamily="18" charset="0"/>
                <a:cs typeface="Times New Roman" pitchFamily="18" charset="0"/>
              </a:rPr>
              <a:t>- Flore lipolytique mésophile 3 jours à 30°C</a:t>
            </a:r>
          </a:p>
          <a:p>
            <a:pPr lvl="0"/>
            <a:r>
              <a:rPr lang="fr-FR" sz="2000" dirty="0" smtClean="0">
                <a:solidFill>
                  <a:prstClr val="black"/>
                </a:solidFill>
                <a:latin typeface="Times New Roman" pitchFamily="18" charset="0"/>
                <a:cs typeface="Times New Roman" pitchFamily="18" charset="0"/>
              </a:rPr>
              <a:t>- Levure et moisissure 6</a:t>
            </a:r>
            <a:r>
              <a:rPr lang="fr-FR" sz="2000" b="1" dirty="0" smtClean="0">
                <a:solidFill>
                  <a:prstClr val="black"/>
                </a:solidFill>
                <a:latin typeface="Times New Roman" pitchFamily="18" charset="0"/>
                <a:cs typeface="Times New Roman" pitchFamily="18" charset="0"/>
              </a:rPr>
              <a:t> </a:t>
            </a:r>
            <a:r>
              <a:rPr lang="fr-FR" sz="2000" dirty="0" smtClean="0">
                <a:solidFill>
                  <a:prstClr val="black"/>
                </a:solidFill>
                <a:latin typeface="Times New Roman" pitchFamily="18" charset="0"/>
                <a:cs typeface="Times New Roman" pitchFamily="18" charset="0"/>
              </a:rPr>
              <a:t>jours à 30°C</a:t>
            </a:r>
            <a:br>
              <a:rPr lang="fr-FR" sz="2000" dirty="0" smtClean="0">
                <a:solidFill>
                  <a:prstClr val="black"/>
                </a:solidFill>
                <a:latin typeface="Times New Roman" pitchFamily="18" charset="0"/>
                <a:cs typeface="Times New Roman" pitchFamily="18" charset="0"/>
              </a:rPr>
            </a:br>
            <a:r>
              <a:rPr lang="fr-FR" sz="2000" dirty="0" smtClean="0">
                <a:solidFill>
                  <a:prstClr val="black"/>
                </a:solidFill>
                <a:latin typeface="Times New Roman" pitchFamily="18" charset="0"/>
                <a:cs typeface="Times New Roman" pitchFamily="18" charset="0"/>
              </a:rPr>
              <a:t>- Flore </a:t>
            </a:r>
            <a:r>
              <a:rPr lang="fr-FR" sz="2000" dirty="0" err="1" smtClean="0">
                <a:solidFill>
                  <a:prstClr val="black"/>
                </a:solidFill>
                <a:latin typeface="Times New Roman" pitchFamily="18" charset="0"/>
                <a:cs typeface="Times New Roman" pitchFamily="18" charset="0"/>
              </a:rPr>
              <a:t>psychrotrophe</a:t>
            </a:r>
            <a:r>
              <a:rPr lang="fr-FR" sz="2000" dirty="0" smtClean="0">
                <a:solidFill>
                  <a:prstClr val="black"/>
                </a:solidFill>
                <a:latin typeface="Times New Roman" pitchFamily="18" charset="0"/>
                <a:cs typeface="Times New Roman" pitchFamily="18" charset="0"/>
              </a:rPr>
              <a:t> 7 à 10 jours à 5°C </a:t>
            </a:r>
          </a:p>
        </p:txBody>
      </p:sp>
      <p:sp>
        <p:nvSpPr>
          <p:cNvPr id="6" name="Rectangle 5"/>
          <p:cNvSpPr/>
          <p:nvPr/>
        </p:nvSpPr>
        <p:spPr>
          <a:xfrm>
            <a:off x="0" y="4826675"/>
            <a:ext cx="4716016" cy="1938992"/>
          </a:xfrm>
          <a:prstGeom prst="rect">
            <a:avLst/>
          </a:prstGeom>
        </p:spPr>
        <p:txBody>
          <a:bodyPr wrap="square">
            <a:spAutoFit/>
          </a:bodyPr>
          <a:lstStyle/>
          <a:p>
            <a:pPr algn="just"/>
            <a:r>
              <a:rPr lang="fr-FR" sz="2000" dirty="0" smtClean="0">
                <a:latin typeface="Times New Roman" pitchFamily="18" charset="0"/>
                <a:cs typeface="Times New Roman" pitchFamily="18" charset="0"/>
              </a:rPr>
              <a:t>Retenir les boîtes de </a:t>
            </a:r>
            <a:r>
              <a:rPr lang="fr-FR" sz="2000" dirty="0" err="1" smtClean="0">
                <a:latin typeface="Times New Roman" pitchFamily="18" charset="0"/>
                <a:cs typeface="Times New Roman" pitchFamily="18" charset="0"/>
              </a:rPr>
              <a:t>Petri</a:t>
            </a:r>
            <a:r>
              <a:rPr lang="fr-FR" sz="2000" dirty="0" smtClean="0">
                <a:latin typeface="Times New Roman" pitchFamily="18" charset="0"/>
                <a:cs typeface="Times New Roman" pitchFamily="18" charset="0"/>
              </a:rPr>
              <a:t> présentant de 6 à 60 colonies bleues bien espacées car les microorganismes lipolytiques libèrent des acides gras qui se combinent au bleu Victoria, pour donner des sels bleu foncé et donc des colonies franchement bleues.</a:t>
            </a:r>
          </a:p>
        </p:txBody>
      </p:sp>
      <p:grpSp>
        <p:nvGrpSpPr>
          <p:cNvPr id="7" name="Group 60"/>
          <p:cNvGrpSpPr>
            <a:grpSpLocks/>
          </p:cNvGrpSpPr>
          <p:nvPr/>
        </p:nvGrpSpPr>
        <p:grpSpPr bwMode="auto">
          <a:xfrm>
            <a:off x="4767451" y="1909763"/>
            <a:ext cx="4361815" cy="3895489"/>
            <a:chOff x="4268" y="3007"/>
            <a:chExt cx="6869" cy="6136"/>
          </a:xfrm>
        </p:grpSpPr>
        <p:sp>
          <p:nvSpPr>
            <p:cNvPr id="8" name="AutoShape 61"/>
            <p:cNvSpPr>
              <a:spLocks/>
            </p:cNvSpPr>
            <p:nvPr/>
          </p:nvSpPr>
          <p:spPr bwMode="auto">
            <a:xfrm rot="16200000">
              <a:off x="7748" y="4414"/>
              <a:ext cx="815" cy="5963"/>
            </a:xfrm>
            <a:prstGeom prst="leftBrace">
              <a:avLst>
                <a:gd name="adj1" fmla="val 60971"/>
                <a:gd name="adj2" fmla="val 50000"/>
              </a:avLst>
            </a:pr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nvGrpSpPr>
            <p:cNvPr id="9" name="Group 62"/>
            <p:cNvGrpSpPr>
              <a:grpSpLocks/>
            </p:cNvGrpSpPr>
            <p:nvPr/>
          </p:nvGrpSpPr>
          <p:grpSpPr bwMode="auto">
            <a:xfrm>
              <a:off x="4268" y="3007"/>
              <a:ext cx="6869" cy="6136"/>
              <a:chOff x="4268" y="3007"/>
              <a:chExt cx="6869" cy="6136"/>
            </a:xfrm>
          </p:grpSpPr>
          <p:sp>
            <p:nvSpPr>
              <p:cNvPr id="14" name="Text Box 100"/>
              <p:cNvSpPr txBox="1">
                <a:spLocks noChangeArrowheads="1"/>
              </p:cNvSpPr>
              <p:nvPr/>
            </p:nvSpPr>
            <p:spPr bwMode="auto">
              <a:xfrm>
                <a:off x="9290" y="4657"/>
                <a:ext cx="907" cy="403"/>
              </a:xfrm>
              <a:prstGeom prst="rect">
                <a:avLst/>
              </a:prstGeom>
              <a:solidFill>
                <a:srgbClr val="FFFFFF"/>
              </a:solidFill>
              <a:ln w="9525">
                <a:noFill/>
                <a:miter lim="800000"/>
                <a:headEnd/>
                <a:tailEnd/>
              </a:ln>
            </p:spPr>
            <p:txBody>
              <a:bodyPr/>
              <a:lstStyle/>
              <a:p>
                <a:r>
                  <a:rPr lang="fr-FR" sz="1000" b="1" dirty="0" smtClean="0">
                    <a:latin typeface="Times New Roman" pitchFamily="18" charset="0"/>
                    <a:cs typeface="Times New Roman" pitchFamily="18" charset="0"/>
                  </a:rPr>
                  <a:t>0,1ml</a:t>
                </a:r>
                <a:endParaRPr lang="fr-FR" dirty="0">
                  <a:latin typeface="Times New Roman" pitchFamily="18" charset="0"/>
                  <a:cs typeface="Times New Roman" pitchFamily="18" charset="0"/>
                </a:endParaRPr>
              </a:p>
            </p:txBody>
          </p:sp>
          <p:sp>
            <p:nvSpPr>
              <p:cNvPr id="16" name="Text Box 102"/>
              <p:cNvSpPr txBox="1">
                <a:spLocks noChangeArrowheads="1"/>
              </p:cNvSpPr>
              <p:nvPr/>
            </p:nvSpPr>
            <p:spPr bwMode="auto">
              <a:xfrm>
                <a:off x="6601" y="4700"/>
                <a:ext cx="907" cy="360"/>
              </a:xfrm>
              <a:prstGeom prst="rect">
                <a:avLst/>
              </a:prstGeom>
              <a:solidFill>
                <a:srgbClr val="FFFFFF"/>
              </a:solidFill>
              <a:ln w="9525">
                <a:noFill/>
                <a:miter lim="800000"/>
                <a:headEnd/>
                <a:tailEnd/>
              </a:ln>
            </p:spPr>
            <p:txBody>
              <a:bodyPr/>
              <a:lstStyle/>
              <a:p>
                <a:r>
                  <a:rPr lang="fr-FR" sz="1000" b="1" dirty="0" smtClean="0">
                    <a:latin typeface="Times New Roman" pitchFamily="18" charset="0"/>
                    <a:cs typeface="Times New Roman" pitchFamily="18" charset="0"/>
                  </a:rPr>
                  <a:t>0, 1ml</a:t>
                </a:r>
                <a:endParaRPr lang="fr-FR" dirty="0">
                  <a:latin typeface="Times New Roman" pitchFamily="18" charset="0"/>
                  <a:cs typeface="Times New Roman" pitchFamily="18" charset="0"/>
                </a:endParaRPr>
              </a:p>
            </p:txBody>
          </p:sp>
          <p:grpSp>
            <p:nvGrpSpPr>
              <p:cNvPr id="10" name="Group 63"/>
              <p:cNvGrpSpPr>
                <a:grpSpLocks/>
              </p:cNvGrpSpPr>
              <p:nvPr/>
            </p:nvGrpSpPr>
            <p:grpSpPr bwMode="auto">
              <a:xfrm>
                <a:off x="4268" y="3337"/>
                <a:ext cx="6869" cy="5806"/>
                <a:chOff x="4268" y="3337"/>
                <a:chExt cx="6869" cy="5806"/>
              </a:xfrm>
            </p:grpSpPr>
            <p:sp>
              <p:nvSpPr>
                <p:cNvPr id="17" name="AutoShape 64"/>
                <p:cNvSpPr>
                  <a:spLocks noChangeArrowheads="1"/>
                </p:cNvSpPr>
                <p:nvPr/>
              </p:nvSpPr>
              <p:spPr bwMode="auto">
                <a:xfrm>
                  <a:off x="4657" y="3577"/>
                  <a:ext cx="555" cy="855"/>
                </a:xfrm>
                <a:prstGeom prst="can">
                  <a:avLst>
                    <a:gd name="adj" fmla="val 38514"/>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18" name="AutoShape 65"/>
                <p:cNvSpPr>
                  <a:spLocks noChangeArrowheads="1"/>
                </p:cNvSpPr>
                <p:nvPr/>
              </p:nvSpPr>
              <p:spPr bwMode="auto">
                <a:xfrm>
                  <a:off x="10237" y="3382"/>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19" name="AutoShape 66"/>
                <p:cNvSpPr>
                  <a:spLocks noChangeArrowheads="1"/>
                </p:cNvSpPr>
                <p:nvPr/>
              </p:nvSpPr>
              <p:spPr bwMode="auto">
                <a:xfrm>
                  <a:off x="7407" y="3397"/>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0" name="AutoShape 67"/>
                <p:cNvSpPr>
                  <a:spLocks noChangeArrowheads="1"/>
                </p:cNvSpPr>
                <p:nvPr/>
              </p:nvSpPr>
              <p:spPr bwMode="auto">
                <a:xfrm>
                  <a:off x="6397" y="3412"/>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nvGrpSpPr>
                <p:cNvPr id="21" name="Group 68"/>
                <p:cNvGrpSpPr>
                  <a:grpSpLocks/>
                </p:cNvGrpSpPr>
                <p:nvPr/>
              </p:nvGrpSpPr>
              <p:grpSpPr bwMode="auto">
                <a:xfrm>
                  <a:off x="4777" y="3367"/>
                  <a:ext cx="1670" cy="165"/>
                  <a:chOff x="4777" y="3397"/>
                  <a:chExt cx="1670" cy="165"/>
                </a:xfrm>
              </p:grpSpPr>
              <p:sp>
                <p:nvSpPr>
                  <p:cNvPr id="48" name="Arc 69"/>
                  <p:cNvSpPr>
                    <a:spLocks/>
                  </p:cNvSpPr>
                  <p:nvPr/>
                </p:nvSpPr>
                <p:spPr bwMode="auto">
                  <a:xfrm flipH="1">
                    <a:off x="4777" y="3399"/>
                    <a:ext cx="1670" cy="163"/>
                  </a:xfrm>
                  <a:custGeom>
                    <a:avLst/>
                    <a:gdLst>
                      <a:gd name="T0" fmla="*/ 0 w 21600"/>
                      <a:gd name="T1" fmla="*/ 0 h 21356"/>
                      <a:gd name="T2" fmla="*/ 0 w 21600"/>
                      <a:gd name="T3" fmla="*/ 0 h 21356"/>
                      <a:gd name="T4" fmla="*/ 0 w 21600"/>
                      <a:gd name="T5" fmla="*/ 0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5" y="-1"/>
                        </a:moveTo>
                        <a:cubicBezTo>
                          <a:pt x="13794" y="1599"/>
                          <a:pt x="21600" y="10675"/>
                          <a:pt x="21600" y="21356"/>
                        </a:cubicBezTo>
                      </a:path>
                      <a:path w="21600" h="21356" stroke="0" extrusionOk="0">
                        <a:moveTo>
                          <a:pt x="3235" y="-1"/>
                        </a:moveTo>
                        <a:cubicBezTo>
                          <a:pt x="13794" y="1599"/>
                          <a:pt x="21600" y="10675"/>
                          <a:pt x="21600" y="21356"/>
                        </a:cubicBezTo>
                        <a:lnTo>
                          <a:pt x="0" y="21356"/>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49" name="AutoShape 70"/>
                  <p:cNvCxnSpPr>
                    <a:cxnSpLocks noChangeShapeType="1"/>
                  </p:cNvCxnSpPr>
                  <p:nvPr/>
                </p:nvCxnSpPr>
                <p:spPr bwMode="auto">
                  <a:xfrm>
                    <a:off x="6172" y="3397"/>
                    <a:ext cx="275" cy="2"/>
                  </a:xfrm>
                  <a:prstGeom prst="straightConnector1">
                    <a:avLst/>
                  </a:prstGeom>
                  <a:noFill/>
                  <a:ln w="9525">
                    <a:solidFill>
                      <a:srgbClr val="000000"/>
                    </a:solidFill>
                    <a:round/>
                    <a:headEnd/>
                    <a:tailEnd type="triangle" w="med" len="med"/>
                  </a:ln>
                </p:spPr>
              </p:cxnSp>
            </p:grpSp>
            <p:grpSp>
              <p:nvGrpSpPr>
                <p:cNvPr id="22" name="Group 71"/>
                <p:cNvGrpSpPr>
                  <a:grpSpLocks/>
                </p:cNvGrpSpPr>
                <p:nvPr/>
              </p:nvGrpSpPr>
              <p:grpSpPr bwMode="auto">
                <a:xfrm>
                  <a:off x="6847" y="3337"/>
                  <a:ext cx="730" cy="165"/>
                  <a:chOff x="6847" y="3397"/>
                  <a:chExt cx="730" cy="165"/>
                </a:xfrm>
              </p:grpSpPr>
              <p:sp>
                <p:nvSpPr>
                  <p:cNvPr id="46" name="Arc 72"/>
                  <p:cNvSpPr>
                    <a:spLocks/>
                  </p:cNvSpPr>
                  <p:nvPr/>
                </p:nvSpPr>
                <p:spPr bwMode="auto">
                  <a:xfrm flipH="1">
                    <a:off x="6847" y="3402"/>
                    <a:ext cx="560" cy="160"/>
                  </a:xfrm>
                  <a:custGeom>
                    <a:avLst/>
                    <a:gdLst>
                      <a:gd name="T0" fmla="*/ 0 w 17791"/>
                      <a:gd name="T1" fmla="*/ 0 h 21187"/>
                      <a:gd name="T2" fmla="*/ 0 w 17791"/>
                      <a:gd name="T3" fmla="*/ 0 h 21187"/>
                      <a:gd name="T4" fmla="*/ 0 w 17791"/>
                      <a:gd name="T5" fmla="*/ 0 h 21187"/>
                      <a:gd name="T6" fmla="*/ 0 60000 65536"/>
                      <a:gd name="T7" fmla="*/ 0 60000 65536"/>
                      <a:gd name="T8" fmla="*/ 0 60000 65536"/>
                      <a:gd name="T9" fmla="*/ 0 w 17791"/>
                      <a:gd name="T10" fmla="*/ 0 h 21187"/>
                      <a:gd name="T11" fmla="*/ 17791 w 17791"/>
                      <a:gd name="T12" fmla="*/ 21187 h 21187"/>
                    </a:gdLst>
                    <a:ahLst/>
                    <a:cxnLst>
                      <a:cxn ang="T6">
                        <a:pos x="T0" y="T1"/>
                      </a:cxn>
                      <a:cxn ang="T7">
                        <a:pos x="T2" y="T3"/>
                      </a:cxn>
                      <a:cxn ang="T8">
                        <a:pos x="T4" y="T5"/>
                      </a:cxn>
                    </a:cxnLst>
                    <a:rect l="T9" t="T10" r="T11" b="T12"/>
                    <a:pathLst>
                      <a:path w="17791" h="21187" fill="none" extrusionOk="0">
                        <a:moveTo>
                          <a:pt x="4205" y="0"/>
                        </a:moveTo>
                        <a:cubicBezTo>
                          <a:pt x="9725" y="1096"/>
                          <a:pt x="14599" y="4302"/>
                          <a:pt x="17791" y="8937"/>
                        </a:cubicBezTo>
                      </a:path>
                      <a:path w="17791" h="21187" stroke="0" extrusionOk="0">
                        <a:moveTo>
                          <a:pt x="4205" y="0"/>
                        </a:moveTo>
                        <a:cubicBezTo>
                          <a:pt x="9725" y="1096"/>
                          <a:pt x="14599" y="4302"/>
                          <a:pt x="17791" y="8937"/>
                        </a:cubicBezTo>
                        <a:lnTo>
                          <a:pt x="0" y="21187"/>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47" name="AutoShape 73"/>
                  <p:cNvCxnSpPr>
                    <a:cxnSpLocks noChangeShapeType="1"/>
                  </p:cNvCxnSpPr>
                  <p:nvPr/>
                </p:nvCxnSpPr>
                <p:spPr bwMode="auto">
                  <a:xfrm>
                    <a:off x="7252" y="3397"/>
                    <a:ext cx="325" cy="2"/>
                  </a:xfrm>
                  <a:prstGeom prst="straightConnector1">
                    <a:avLst/>
                  </a:prstGeom>
                  <a:noFill/>
                  <a:ln w="9525">
                    <a:solidFill>
                      <a:srgbClr val="000000"/>
                    </a:solidFill>
                    <a:round/>
                    <a:headEnd/>
                    <a:tailEnd type="triangle" w="med" len="med"/>
                  </a:ln>
                </p:spPr>
              </p:cxnSp>
            </p:grpSp>
            <p:grpSp>
              <p:nvGrpSpPr>
                <p:cNvPr id="23" name="Group 74"/>
                <p:cNvGrpSpPr>
                  <a:grpSpLocks/>
                </p:cNvGrpSpPr>
                <p:nvPr/>
              </p:nvGrpSpPr>
              <p:grpSpPr bwMode="auto">
                <a:xfrm>
                  <a:off x="7762" y="3383"/>
                  <a:ext cx="1035" cy="179"/>
                  <a:chOff x="7762" y="3397"/>
                  <a:chExt cx="535" cy="165"/>
                </a:xfrm>
              </p:grpSpPr>
              <p:sp>
                <p:nvSpPr>
                  <p:cNvPr id="44" name="Arc 75"/>
                  <p:cNvSpPr>
                    <a:spLocks/>
                  </p:cNvSpPr>
                  <p:nvPr/>
                </p:nvSpPr>
                <p:spPr bwMode="auto">
                  <a:xfrm flipH="1">
                    <a:off x="7762" y="3400"/>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45" name="AutoShape 76"/>
                  <p:cNvCxnSpPr>
                    <a:cxnSpLocks noChangeShapeType="1"/>
                  </p:cNvCxnSpPr>
                  <p:nvPr/>
                </p:nvCxnSpPr>
                <p:spPr bwMode="auto">
                  <a:xfrm>
                    <a:off x="8212" y="3397"/>
                    <a:ext cx="85" cy="0"/>
                  </a:xfrm>
                  <a:prstGeom prst="straightConnector1">
                    <a:avLst/>
                  </a:prstGeom>
                  <a:noFill/>
                  <a:ln w="9525">
                    <a:solidFill>
                      <a:srgbClr val="000000"/>
                    </a:solidFill>
                    <a:round/>
                    <a:headEnd/>
                    <a:tailEnd type="triangle" w="med" len="med"/>
                  </a:ln>
                </p:spPr>
              </p:cxnSp>
            </p:grpSp>
            <p:grpSp>
              <p:nvGrpSpPr>
                <p:cNvPr id="24" name="Group 77"/>
                <p:cNvGrpSpPr>
                  <a:grpSpLocks/>
                </p:cNvGrpSpPr>
                <p:nvPr/>
              </p:nvGrpSpPr>
              <p:grpSpPr bwMode="auto">
                <a:xfrm>
                  <a:off x="9247" y="3352"/>
                  <a:ext cx="1020" cy="165"/>
                  <a:chOff x="9824" y="3412"/>
                  <a:chExt cx="1020" cy="165"/>
                </a:xfrm>
              </p:grpSpPr>
              <p:cxnSp>
                <p:nvCxnSpPr>
                  <p:cNvPr id="42" name="AutoShape 78"/>
                  <p:cNvCxnSpPr>
                    <a:cxnSpLocks noChangeShapeType="1"/>
                  </p:cNvCxnSpPr>
                  <p:nvPr/>
                </p:nvCxnSpPr>
                <p:spPr bwMode="auto">
                  <a:xfrm>
                    <a:off x="10664" y="3442"/>
                    <a:ext cx="180" cy="0"/>
                  </a:xfrm>
                  <a:prstGeom prst="straightConnector1">
                    <a:avLst/>
                  </a:prstGeom>
                  <a:noFill/>
                  <a:ln w="9525">
                    <a:solidFill>
                      <a:srgbClr val="000000"/>
                    </a:solidFill>
                    <a:round/>
                    <a:headEnd/>
                    <a:tailEnd type="triangle" w="med" len="med"/>
                  </a:ln>
                </p:spPr>
              </p:cxnSp>
              <p:sp>
                <p:nvSpPr>
                  <p:cNvPr id="43" name="Arc 79"/>
                  <p:cNvSpPr>
                    <a:spLocks/>
                  </p:cNvSpPr>
                  <p:nvPr/>
                </p:nvSpPr>
                <p:spPr bwMode="auto">
                  <a:xfrm flipH="1">
                    <a:off x="9824" y="3412"/>
                    <a:ext cx="870" cy="165"/>
                  </a:xfrm>
                  <a:custGeom>
                    <a:avLst/>
                    <a:gdLst>
                      <a:gd name="T0" fmla="*/ 0 w 35109"/>
                      <a:gd name="T1" fmla="*/ 0 h 21600"/>
                      <a:gd name="T2" fmla="*/ 0 w 35109"/>
                      <a:gd name="T3" fmla="*/ 0 h 21600"/>
                      <a:gd name="T4" fmla="*/ 0 w 35109"/>
                      <a:gd name="T5" fmla="*/ 0 h 21600"/>
                      <a:gd name="T6" fmla="*/ 0 60000 65536"/>
                      <a:gd name="T7" fmla="*/ 0 60000 65536"/>
                      <a:gd name="T8" fmla="*/ 0 60000 65536"/>
                      <a:gd name="T9" fmla="*/ 0 w 35109"/>
                      <a:gd name="T10" fmla="*/ 0 h 21600"/>
                      <a:gd name="T11" fmla="*/ 35109 w 35109"/>
                      <a:gd name="T12" fmla="*/ 21600 h 21600"/>
                    </a:gdLst>
                    <a:ahLst/>
                    <a:cxnLst>
                      <a:cxn ang="T6">
                        <a:pos x="T0" y="T1"/>
                      </a:cxn>
                      <a:cxn ang="T7">
                        <a:pos x="T2" y="T3"/>
                      </a:cxn>
                      <a:cxn ang="T8">
                        <a:pos x="T4" y="T5"/>
                      </a:cxn>
                    </a:cxnLst>
                    <a:rect l="T9" t="T10" r="T11" b="T12"/>
                    <a:pathLst>
                      <a:path w="35109" h="21600" fill="none" extrusionOk="0">
                        <a:moveTo>
                          <a:pt x="-1" y="4745"/>
                        </a:moveTo>
                        <a:cubicBezTo>
                          <a:pt x="3832" y="1673"/>
                          <a:pt x="8597" y="-1"/>
                          <a:pt x="13509" y="0"/>
                        </a:cubicBezTo>
                        <a:cubicBezTo>
                          <a:pt x="25438" y="0"/>
                          <a:pt x="35109" y="9670"/>
                          <a:pt x="35109" y="21600"/>
                        </a:cubicBezTo>
                      </a:path>
                      <a:path w="35109" h="21600" stroke="0" extrusionOk="0">
                        <a:moveTo>
                          <a:pt x="-1" y="4745"/>
                        </a:moveTo>
                        <a:cubicBezTo>
                          <a:pt x="3832" y="1673"/>
                          <a:pt x="8597" y="-1"/>
                          <a:pt x="13509" y="0"/>
                        </a:cubicBezTo>
                        <a:cubicBezTo>
                          <a:pt x="25438" y="0"/>
                          <a:pt x="35109" y="9670"/>
                          <a:pt x="35109" y="21600"/>
                        </a:cubicBezTo>
                        <a:lnTo>
                          <a:pt x="13509" y="21600"/>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grpSp>
              <p:nvGrpSpPr>
                <p:cNvPr id="25" name="Group 80"/>
                <p:cNvGrpSpPr>
                  <a:grpSpLocks/>
                </p:cNvGrpSpPr>
                <p:nvPr/>
              </p:nvGrpSpPr>
              <p:grpSpPr bwMode="auto">
                <a:xfrm>
                  <a:off x="5168" y="6276"/>
                  <a:ext cx="1649" cy="720"/>
                  <a:chOff x="4268" y="6165"/>
                  <a:chExt cx="1649" cy="720"/>
                </a:xfrm>
              </p:grpSpPr>
              <p:sp>
                <p:nvSpPr>
                  <p:cNvPr id="40" name="Oval 81"/>
                  <p:cNvSpPr>
                    <a:spLocks noChangeArrowheads="1"/>
                  </p:cNvSpPr>
                  <p:nvPr/>
                </p:nvSpPr>
                <p:spPr bwMode="auto">
                  <a:xfrm>
                    <a:off x="5197"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41" name="Oval 82"/>
                  <p:cNvSpPr>
                    <a:spLocks noChangeArrowheads="1"/>
                  </p:cNvSpPr>
                  <p:nvPr/>
                </p:nvSpPr>
                <p:spPr bwMode="auto">
                  <a:xfrm>
                    <a:off x="4268"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grpSp>
              <p:nvGrpSpPr>
                <p:cNvPr id="26" name="Group 83"/>
                <p:cNvGrpSpPr>
                  <a:grpSpLocks/>
                </p:cNvGrpSpPr>
                <p:nvPr/>
              </p:nvGrpSpPr>
              <p:grpSpPr bwMode="auto">
                <a:xfrm>
                  <a:off x="6909" y="6276"/>
                  <a:ext cx="1528" cy="720"/>
                  <a:chOff x="4389" y="6165"/>
                  <a:chExt cx="1528" cy="720"/>
                </a:xfrm>
              </p:grpSpPr>
              <p:sp>
                <p:nvSpPr>
                  <p:cNvPr id="38" name="Oval 84"/>
                  <p:cNvSpPr>
                    <a:spLocks noChangeArrowheads="1"/>
                  </p:cNvSpPr>
                  <p:nvPr/>
                </p:nvSpPr>
                <p:spPr bwMode="auto">
                  <a:xfrm>
                    <a:off x="5197"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39" name="Oval 85"/>
                  <p:cNvSpPr>
                    <a:spLocks noChangeArrowheads="1"/>
                  </p:cNvSpPr>
                  <p:nvPr/>
                </p:nvSpPr>
                <p:spPr bwMode="auto">
                  <a:xfrm>
                    <a:off x="4389"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grpSp>
              <p:nvGrpSpPr>
                <p:cNvPr id="27" name="Group 86"/>
                <p:cNvGrpSpPr>
                  <a:grpSpLocks/>
                </p:cNvGrpSpPr>
                <p:nvPr/>
              </p:nvGrpSpPr>
              <p:grpSpPr bwMode="auto">
                <a:xfrm>
                  <a:off x="9630" y="6194"/>
                  <a:ext cx="1507" cy="720"/>
                  <a:chOff x="4410" y="6165"/>
                  <a:chExt cx="1507" cy="720"/>
                </a:xfrm>
              </p:grpSpPr>
              <p:sp>
                <p:nvSpPr>
                  <p:cNvPr id="36" name="Oval 87"/>
                  <p:cNvSpPr>
                    <a:spLocks noChangeArrowheads="1"/>
                  </p:cNvSpPr>
                  <p:nvPr/>
                </p:nvSpPr>
                <p:spPr bwMode="auto">
                  <a:xfrm>
                    <a:off x="5197"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37" name="Oval 88"/>
                  <p:cNvSpPr>
                    <a:spLocks noChangeArrowheads="1"/>
                  </p:cNvSpPr>
                  <p:nvPr/>
                </p:nvSpPr>
                <p:spPr bwMode="auto">
                  <a:xfrm>
                    <a:off x="4410"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sp>
              <p:nvSpPr>
                <p:cNvPr id="28" name="Text Box 89"/>
                <p:cNvSpPr txBox="1">
                  <a:spLocks noChangeArrowheads="1"/>
                </p:cNvSpPr>
                <p:nvPr/>
              </p:nvSpPr>
              <p:spPr bwMode="auto">
                <a:xfrm>
                  <a:off x="4268" y="4586"/>
                  <a:ext cx="1620" cy="360"/>
                </a:xfrm>
                <a:prstGeom prst="rect">
                  <a:avLst/>
                </a:prstGeom>
                <a:solidFill>
                  <a:srgbClr val="FFFFFF"/>
                </a:solidFill>
                <a:ln w="9525">
                  <a:noFill/>
                  <a:miter lim="800000"/>
                  <a:headEnd/>
                  <a:tailEnd/>
                </a:ln>
              </p:spPr>
              <p:txBody>
                <a:bodyPr/>
                <a:lstStyle/>
                <a:p>
                  <a:r>
                    <a:rPr lang="fr-FR" sz="900" b="1" dirty="0">
                      <a:latin typeface="Times New Roman" pitchFamily="18" charset="0"/>
                      <a:cs typeface="Times New Roman" pitchFamily="18" charset="0"/>
                    </a:rPr>
                    <a:t>SM et</a:t>
                  </a:r>
                  <a:r>
                    <a:rPr lang="fr-FR" sz="1200" dirty="0">
                      <a:latin typeface="Times New Roman" pitchFamily="18" charset="0"/>
                      <a:cs typeface="Times New Roman" pitchFamily="18" charset="0"/>
                    </a:rPr>
                    <a:t> </a:t>
                  </a:r>
                  <a:r>
                    <a:rPr lang="fr-FR" sz="900" b="1" dirty="0">
                      <a:latin typeface="Times New Roman" pitchFamily="18" charset="0"/>
                      <a:cs typeface="Times New Roman" pitchFamily="18" charset="0"/>
                    </a:rPr>
                    <a:t>dilutions</a:t>
                  </a:r>
                  <a:endParaRPr lang="fr-FR" dirty="0">
                    <a:latin typeface="Times New Roman" pitchFamily="18" charset="0"/>
                    <a:cs typeface="Times New Roman" pitchFamily="18" charset="0"/>
                  </a:endParaRPr>
                </a:p>
              </p:txBody>
            </p:sp>
            <p:sp>
              <p:nvSpPr>
                <p:cNvPr id="30" name="Line 91"/>
                <p:cNvSpPr>
                  <a:spLocks noChangeShapeType="1"/>
                </p:cNvSpPr>
                <p:nvPr/>
              </p:nvSpPr>
              <p:spPr bwMode="auto">
                <a:xfrm>
                  <a:off x="6455" y="4606"/>
                  <a:ext cx="2" cy="572"/>
                </a:xfrm>
                <a:prstGeom prst="line">
                  <a:avLst/>
                </a:prstGeom>
                <a:noFill/>
                <a:ln w="9525">
                  <a:solidFill>
                    <a:srgbClr val="000000"/>
                  </a:solidFill>
                  <a:round/>
                  <a:headEnd/>
                  <a:tailEnd type="triangle" w="med" len="med"/>
                </a:ln>
              </p:spPr>
              <p:txBody>
                <a:bodyPr/>
                <a:lstStyle/>
                <a:p>
                  <a:endParaRPr lang="fr-FR">
                    <a:latin typeface="Times New Roman" pitchFamily="18" charset="0"/>
                    <a:cs typeface="Times New Roman" pitchFamily="18" charset="0"/>
                  </a:endParaRPr>
                </a:p>
              </p:txBody>
            </p:sp>
            <p:sp>
              <p:nvSpPr>
                <p:cNvPr id="31" name="Line 92"/>
                <p:cNvSpPr>
                  <a:spLocks noChangeShapeType="1"/>
                </p:cNvSpPr>
                <p:nvPr/>
              </p:nvSpPr>
              <p:spPr bwMode="auto">
                <a:xfrm flipH="1">
                  <a:off x="7537" y="4611"/>
                  <a:ext cx="0" cy="540"/>
                </a:xfrm>
                <a:prstGeom prst="line">
                  <a:avLst/>
                </a:prstGeom>
                <a:noFill/>
                <a:ln w="9525">
                  <a:solidFill>
                    <a:srgbClr val="000000"/>
                  </a:solidFill>
                  <a:round/>
                  <a:headEnd/>
                  <a:tailEnd type="triangle" w="med" len="med"/>
                </a:ln>
              </p:spPr>
              <p:txBody>
                <a:bodyPr/>
                <a:lstStyle/>
                <a:p>
                  <a:endParaRPr lang="fr-FR">
                    <a:latin typeface="Times New Roman" pitchFamily="18" charset="0"/>
                    <a:cs typeface="Times New Roman" pitchFamily="18" charset="0"/>
                  </a:endParaRPr>
                </a:p>
              </p:txBody>
            </p:sp>
            <p:sp>
              <p:nvSpPr>
                <p:cNvPr id="32" name="Line 93"/>
                <p:cNvSpPr>
                  <a:spLocks noChangeShapeType="1"/>
                </p:cNvSpPr>
                <p:nvPr/>
              </p:nvSpPr>
              <p:spPr bwMode="auto">
                <a:xfrm flipH="1">
                  <a:off x="10343" y="4700"/>
                  <a:ext cx="0" cy="360"/>
                </a:xfrm>
                <a:prstGeom prst="line">
                  <a:avLst/>
                </a:prstGeom>
                <a:noFill/>
                <a:ln w="9525">
                  <a:solidFill>
                    <a:srgbClr val="000000"/>
                  </a:solidFill>
                  <a:round/>
                  <a:headEnd/>
                  <a:tailEnd type="triangle" w="med" len="med"/>
                </a:ln>
              </p:spPr>
              <p:txBody>
                <a:bodyPr/>
                <a:lstStyle/>
                <a:p>
                  <a:endParaRPr lang="fr-FR">
                    <a:latin typeface="Times New Roman" pitchFamily="18" charset="0"/>
                    <a:cs typeface="Times New Roman" pitchFamily="18" charset="0"/>
                  </a:endParaRPr>
                </a:p>
              </p:txBody>
            </p:sp>
            <p:sp>
              <p:nvSpPr>
                <p:cNvPr id="33" name="Text Box 94"/>
                <p:cNvSpPr txBox="1">
                  <a:spLocks noChangeArrowheads="1"/>
                </p:cNvSpPr>
                <p:nvPr/>
              </p:nvSpPr>
              <p:spPr bwMode="auto">
                <a:xfrm>
                  <a:off x="7357" y="7828"/>
                  <a:ext cx="1620" cy="360"/>
                </a:xfrm>
                <a:prstGeom prst="rect">
                  <a:avLst/>
                </a:prstGeom>
                <a:solidFill>
                  <a:srgbClr val="FFFFFF"/>
                </a:solidFill>
                <a:ln w="9525">
                  <a:noFill/>
                  <a:miter lim="800000"/>
                  <a:headEnd/>
                  <a:tailEnd/>
                </a:ln>
              </p:spPr>
              <p:txBody>
                <a:bodyPr/>
                <a:lstStyle/>
                <a:p>
                  <a:r>
                    <a:rPr lang="fr-FR" sz="900" b="1" dirty="0" smtClean="0">
                      <a:latin typeface="Times New Roman" pitchFamily="18" charset="0"/>
                      <a:cs typeface="Times New Roman" pitchFamily="18" charset="0"/>
                    </a:rPr>
                    <a:t>Incubation </a:t>
                  </a:r>
                  <a:endParaRPr lang="fr-FR" dirty="0">
                    <a:latin typeface="Times New Roman" pitchFamily="18" charset="0"/>
                    <a:cs typeface="Times New Roman" pitchFamily="18" charset="0"/>
                  </a:endParaRPr>
                </a:p>
              </p:txBody>
            </p:sp>
            <p:sp>
              <p:nvSpPr>
                <p:cNvPr id="35" name="Text Box 96"/>
                <p:cNvSpPr txBox="1">
                  <a:spLocks noChangeArrowheads="1"/>
                </p:cNvSpPr>
                <p:nvPr/>
              </p:nvSpPr>
              <p:spPr bwMode="auto">
                <a:xfrm>
                  <a:off x="4414" y="8548"/>
                  <a:ext cx="6600" cy="59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r>
                    <a:rPr lang="fr-FR" sz="1200" b="1" dirty="0" smtClean="0">
                      <a:latin typeface="Times New Roman" pitchFamily="18" charset="0"/>
                      <a:cs typeface="Times New Roman" pitchFamily="18" charset="0"/>
                    </a:rPr>
                    <a:t>Dénombrement des boîtes de </a:t>
                  </a:r>
                  <a:r>
                    <a:rPr lang="fr-FR" sz="1200" b="1" dirty="0" err="1" smtClean="0">
                      <a:latin typeface="Times New Roman" pitchFamily="18" charset="0"/>
                      <a:cs typeface="Times New Roman" pitchFamily="18" charset="0"/>
                    </a:rPr>
                    <a:t>Petri</a:t>
                  </a:r>
                  <a:r>
                    <a:rPr lang="fr-FR" sz="1200" b="1" dirty="0" smtClean="0">
                      <a:latin typeface="Times New Roman" pitchFamily="18" charset="0"/>
                      <a:cs typeface="Times New Roman" pitchFamily="18" charset="0"/>
                    </a:rPr>
                    <a:t> présentant de 6 à 60 colonies bleues bien espacées </a:t>
                  </a:r>
                  <a:endParaRPr lang="fr-FR" sz="3200" b="1" dirty="0">
                    <a:latin typeface="Times New Roman" pitchFamily="18" charset="0"/>
                    <a:cs typeface="Times New Roman" pitchFamily="18" charset="0"/>
                  </a:endParaRPr>
                </a:p>
              </p:txBody>
            </p:sp>
          </p:grpSp>
          <p:sp>
            <p:nvSpPr>
              <p:cNvPr id="11" name="Text Box 97"/>
              <p:cNvSpPr txBox="1">
                <a:spLocks noChangeArrowheads="1"/>
              </p:cNvSpPr>
              <p:nvPr/>
            </p:nvSpPr>
            <p:spPr bwMode="auto">
              <a:xfrm>
                <a:off x="9337" y="3007"/>
                <a:ext cx="720" cy="360"/>
              </a:xfrm>
              <a:prstGeom prst="rect">
                <a:avLst/>
              </a:prstGeom>
              <a:solidFill>
                <a:srgbClr val="FFFFFF"/>
              </a:solidFill>
              <a:ln w="9525">
                <a:noFill/>
                <a:miter lim="800000"/>
                <a:headEnd/>
                <a:tailEnd/>
              </a:ln>
            </p:spPr>
            <p:txBody>
              <a:bodyPr/>
              <a:lstStyle/>
              <a:p>
                <a:r>
                  <a:rPr lang="fr-FR" sz="1000" b="1">
                    <a:latin typeface="Times New Roman" pitchFamily="18" charset="0"/>
                    <a:cs typeface="Times New Roman" pitchFamily="18" charset="0"/>
                  </a:rPr>
                  <a:t>1ml</a:t>
                </a:r>
                <a:endParaRPr lang="fr-FR">
                  <a:latin typeface="Times New Roman" pitchFamily="18" charset="0"/>
                  <a:cs typeface="Times New Roman" pitchFamily="18" charset="0"/>
                </a:endParaRPr>
              </a:p>
            </p:txBody>
          </p:sp>
          <p:sp>
            <p:nvSpPr>
              <p:cNvPr id="12" name="Text Box 98"/>
              <p:cNvSpPr txBox="1">
                <a:spLocks noChangeArrowheads="1"/>
              </p:cNvSpPr>
              <p:nvPr/>
            </p:nvSpPr>
            <p:spPr bwMode="auto">
              <a:xfrm>
                <a:off x="7897" y="3082"/>
                <a:ext cx="720" cy="315"/>
              </a:xfrm>
              <a:prstGeom prst="rect">
                <a:avLst/>
              </a:prstGeom>
              <a:solidFill>
                <a:srgbClr val="FFFFFF"/>
              </a:solidFill>
              <a:ln w="9525">
                <a:noFill/>
                <a:miter lim="800000"/>
                <a:headEnd/>
                <a:tailEnd/>
              </a:ln>
            </p:spPr>
            <p:txBody>
              <a:bodyPr/>
              <a:lstStyle/>
              <a:p>
                <a:r>
                  <a:rPr lang="fr-FR" sz="1000" b="1">
                    <a:latin typeface="Times New Roman" pitchFamily="18" charset="0"/>
                    <a:cs typeface="Times New Roman" pitchFamily="18" charset="0"/>
                  </a:rPr>
                  <a:t>1ml</a:t>
                </a:r>
                <a:endParaRPr lang="fr-FR">
                  <a:latin typeface="Times New Roman" pitchFamily="18" charset="0"/>
                  <a:cs typeface="Times New Roman" pitchFamily="18" charset="0"/>
                </a:endParaRPr>
              </a:p>
            </p:txBody>
          </p:sp>
          <p:sp>
            <p:nvSpPr>
              <p:cNvPr id="13" name="Text Box 99"/>
              <p:cNvSpPr txBox="1">
                <a:spLocks noChangeArrowheads="1"/>
              </p:cNvSpPr>
              <p:nvPr/>
            </p:nvSpPr>
            <p:spPr bwMode="auto">
              <a:xfrm>
                <a:off x="5377" y="3487"/>
                <a:ext cx="720" cy="360"/>
              </a:xfrm>
              <a:prstGeom prst="rect">
                <a:avLst/>
              </a:prstGeom>
              <a:solidFill>
                <a:srgbClr val="FFFFFF"/>
              </a:solidFill>
              <a:ln w="9525">
                <a:noFill/>
                <a:miter lim="800000"/>
                <a:headEnd/>
                <a:tailEnd/>
              </a:ln>
            </p:spPr>
            <p:txBody>
              <a:bodyPr/>
              <a:lstStyle/>
              <a:p>
                <a:r>
                  <a:rPr lang="fr-FR" sz="1000" b="1">
                    <a:latin typeface="Times New Roman" pitchFamily="18" charset="0"/>
                    <a:cs typeface="Times New Roman" pitchFamily="18" charset="0"/>
                  </a:rPr>
                  <a:t>1ml</a:t>
                </a:r>
                <a:endParaRPr lang="fr-FR">
                  <a:latin typeface="Times New Roman" pitchFamily="18" charset="0"/>
                  <a:cs typeface="Times New Roman" pitchFamily="18" charset="0"/>
                </a:endParaRPr>
              </a:p>
            </p:txBody>
          </p:sp>
          <p:sp>
            <p:nvSpPr>
              <p:cNvPr id="15" name="Text Box 101"/>
              <p:cNvSpPr txBox="1">
                <a:spLocks noChangeArrowheads="1"/>
              </p:cNvSpPr>
              <p:nvPr/>
            </p:nvSpPr>
            <p:spPr bwMode="auto">
              <a:xfrm>
                <a:off x="7717" y="4657"/>
                <a:ext cx="925" cy="289"/>
              </a:xfrm>
              <a:prstGeom prst="rect">
                <a:avLst/>
              </a:prstGeom>
              <a:solidFill>
                <a:srgbClr val="FFFFFF"/>
              </a:solidFill>
              <a:ln w="9525">
                <a:noFill/>
                <a:miter lim="800000"/>
                <a:headEnd/>
                <a:tailEnd/>
              </a:ln>
            </p:spPr>
            <p:txBody>
              <a:bodyPr/>
              <a:lstStyle/>
              <a:p>
                <a:r>
                  <a:rPr lang="fr-FR" sz="1000" b="1" dirty="0" smtClean="0">
                    <a:latin typeface="Times New Roman" pitchFamily="18" charset="0"/>
                    <a:cs typeface="Times New Roman" pitchFamily="18" charset="0"/>
                  </a:rPr>
                  <a:t>0,1ml</a:t>
                </a:r>
                <a:endParaRPr lang="fr-FR" dirty="0">
                  <a:latin typeface="Times New Roman" pitchFamily="18" charset="0"/>
                  <a:cs typeface="Times New Roman" pitchFamily="18" charset="0"/>
                </a:endParaRPr>
              </a:p>
            </p:txBody>
          </p:sp>
        </p:grpSp>
      </p:grpSp>
      <p:sp>
        <p:nvSpPr>
          <p:cNvPr id="50" name="Text Box 90"/>
          <p:cNvSpPr txBox="1">
            <a:spLocks noChangeArrowheads="1"/>
          </p:cNvSpPr>
          <p:nvPr/>
        </p:nvSpPr>
        <p:spPr bwMode="auto">
          <a:xfrm>
            <a:off x="4752528" y="3356992"/>
            <a:ext cx="4355976" cy="43204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r>
              <a:rPr lang="fr-FR" sz="1200" b="1" dirty="0" smtClean="0">
                <a:latin typeface="Times New Roman" pitchFamily="18" charset="0"/>
                <a:cs typeface="Times New Roman" pitchFamily="18" charset="0"/>
              </a:rPr>
              <a:t>Ensemencement en surface de Gélose </a:t>
            </a:r>
            <a:r>
              <a:rPr lang="fr-FR" sz="1200" b="1" dirty="0">
                <a:latin typeface="Times New Roman" pitchFamily="18" charset="0"/>
                <a:cs typeface="Times New Roman" pitchFamily="18" charset="0"/>
              </a:rPr>
              <a:t>coulée </a:t>
            </a:r>
            <a:r>
              <a:rPr lang="fr-FR" sz="1200" b="1" dirty="0" smtClean="0">
                <a:latin typeface="Times New Roman" pitchFamily="18" charset="0"/>
                <a:cs typeface="Times New Roman" pitchFamily="18" charset="0"/>
              </a:rPr>
              <a:t>avec la GN + bleu de </a:t>
            </a:r>
            <a:r>
              <a:rPr lang="fr-FR" sz="1200" b="1" dirty="0" err="1" smtClean="0">
                <a:latin typeface="Times New Roman" pitchFamily="18" charset="0"/>
                <a:cs typeface="Times New Roman" pitchFamily="18" charset="0"/>
              </a:rPr>
              <a:t>Vectoria</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523220"/>
          </a:xfrm>
          <a:prstGeom prst="rect">
            <a:avLst/>
          </a:prstGeom>
        </p:spPr>
        <p:txBody>
          <a:bodyPr wrap="square">
            <a:spAutoFit/>
          </a:bodyPr>
          <a:lstStyle/>
          <a:p>
            <a:r>
              <a:rPr lang="fr-FR" sz="2800" b="1" dirty="0" smtClean="0">
                <a:latin typeface="Times New Roman" pitchFamily="18" charset="0"/>
                <a:cs typeface="Times New Roman" pitchFamily="18" charset="0"/>
              </a:rPr>
              <a:t>Flore </a:t>
            </a:r>
            <a:r>
              <a:rPr lang="fr-FR" sz="2800" b="1" dirty="0" err="1" smtClean="0">
                <a:latin typeface="Times New Roman" pitchFamily="18" charset="0"/>
                <a:cs typeface="Times New Roman" pitchFamily="18" charset="0"/>
              </a:rPr>
              <a:t>caséolytique</a:t>
            </a:r>
            <a:endParaRPr lang="fr-FR" sz="2800" dirty="0" smtClean="0">
              <a:latin typeface="Times New Roman" pitchFamily="18" charset="0"/>
              <a:cs typeface="Times New Roman" pitchFamily="18" charset="0"/>
            </a:endParaRPr>
          </a:p>
        </p:txBody>
      </p:sp>
      <p:sp>
        <p:nvSpPr>
          <p:cNvPr id="3" name="Rectangle 2"/>
          <p:cNvSpPr/>
          <p:nvPr/>
        </p:nvSpPr>
        <p:spPr>
          <a:xfrm>
            <a:off x="-1" y="6351711"/>
            <a:ext cx="9144001" cy="430887"/>
          </a:xfrm>
          <a:prstGeom prst="rect">
            <a:avLst/>
          </a:prstGeom>
        </p:spPr>
        <p:txBody>
          <a:bodyPr wrap="square">
            <a:spAutoFit/>
          </a:bodyPr>
          <a:lstStyle/>
          <a:p>
            <a:r>
              <a:rPr lang="fr-FR" sz="2200" dirty="0" smtClean="0">
                <a:latin typeface="Times New Roman" pitchFamily="18" charset="0"/>
                <a:cs typeface="Times New Roman" pitchFamily="18" charset="0"/>
              </a:rPr>
              <a:t>Des moisissures </a:t>
            </a:r>
            <a:r>
              <a:rPr lang="fr-FR" sz="2200" i="1" dirty="0" smtClean="0">
                <a:latin typeface="Times New Roman" pitchFamily="18" charset="0"/>
                <a:cs typeface="Times New Roman" pitchFamily="18" charset="0"/>
              </a:rPr>
              <a:t>(</a:t>
            </a:r>
            <a:r>
              <a:rPr lang="fr-FR" sz="2200" i="1" dirty="0" err="1" smtClean="0">
                <a:latin typeface="Times New Roman" pitchFamily="18" charset="0"/>
                <a:cs typeface="Times New Roman" pitchFamily="18" charset="0"/>
              </a:rPr>
              <a:t>Penicillium,Geotrichum</a:t>
            </a:r>
            <a:r>
              <a:rPr lang="fr-FR" sz="2200" i="1" dirty="0" smtClean="0">
                <a:latin typeface="Times New Roman" pitchFamily="18" charset="0"/>
                <a:cs typeface="Times New Roman" pitchFamily="18" charset="0"/>
              </a:rPr>
              <a:t>).</a:t>
            </a:r>
            <a:r>
              <a:rPr lang="fr-FR" sz="2200" dirty="0" smtClean="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sp>
        <p:nvSpPr>
          <p:cNvPr id="4" name="Rectangle 3"/>
          <p:cNvSpPr/>
          <p:nvPr/>
        </p:nvSpPr>
        <p:spPr>
          <a:xfrm>
            <a:off x="-1" y="3940979"/>
            <a:ext cx="9144001" cy="769441"/>
          </a:xfrm>
          <a:prstGeom prst="rect">
            <a:avLst/>
          </a:prstGeom>
        </p:spPr>
        <p:txBody>
          <a:bodyPr wrap="square">
            <a:spAutoFit/>
          </a:bodyPr>
          <a:lstStyle/>
          <a:p>
            <a:r>
              <a:rPr lang="fr-FR" sz="2200" dirty="0" smtClean="0">
                <a:latin typeface="Times New Roman" pitchFamily="18" charset="0"/>
                <a:cs typeface="Times New Roman" pitchFamily="18" charset="0"/>
              </a:rPr>
              <a:t>La combinaison des produits issus de la </a:t>
            </a:r>
            <a:r>
              <a:rPr lang="fr-FR" sz="2200" dirty="0" err="1" smtClean="0">
                <a:latin typeface="Times New Roman" pitchFamily="18" charset="0"/>
                <a:cs typeface="Times New Roman" pitchFamily="18" charset="0"/>
              </a:rPr>
              <a:t>caséolyse</a:t>
            </a:r>
            <a:r>
              <a:rPr lang="fr-FR" sz="2200" dirty="0" smtClean="0">
                <a:latin typeface="Times New Roman" pitchFamily="18" charset="0"/>
                <a:cs typeface="Times New Roman" pitchFamily="18" charset="0"/>
              </a:rPr>
              <a:t> et de la lipolyse conduisant à la formation de substances d'odeur repoussante.</a:t>
            </a:r>
          </a:p>
        </p:txBody>
      </p:sp>
      <p:sp>
        <p:nvSpPr>
          <p:cNvPr id="5" name="Rectangle 4"/>
          <p:cNvSpPr/>
          <p:nvPr/>
        </p:nvSpPr>
        <p:spPr>
          <a:xfrm>
            <a:off x="-1" y="2347441"/>
            <a:ext cx="9144001" cy="1446550"/>
          </a:xfrm>
          <a:prstGeom prst="rect">
            <a:avLst/>
          </a:prstGeom>
        </p:spPr>
        <p:txBody>
          <a:bodyPr wrap="square">
            <a:spAutoFit/>
          </a:bodyPr>
          <a:lstStyle/>
          <a:p>
            <a:r>
              <a:rPr lang="fr-FR" sz="2200" dirty="0" smtClean="0">
                <a:latin typeface="Times New Roman" pitchFamily="18" charset="0"/>
                <a:cs typeface="Times New Roman" pitchFamily="18" charset="0"/>
              </a:rPr>
              <a:t>La digestion plus ou moins poussée de la caséine donne </a:t>
            </a:r>
          </a:p>
          <a:p>
            <a:pPr lvl="2">
              <a:buFont typeface="Wingdings" pitchFamily="2" charset="2"/>
              <a:buChar char="Ø"/>
            </a:pPr>
            <a:r>
              <a:rPr lang="fr-FR" sz="2200" dirty="0" smtClean="0">
                <a:latin typeface="Times New Roman" pitchFamily="18" charset="0"/>
                <a:cs typeface="Times New Roman" pitchFamily="18" charset="0"/>
              </a:rPr>
              <a:t> au lait: un goût amer et âcre</a:t>
            </a:r>
          </a:p>
          <a:p>
            <a:pPr lvl="2">
              <a:buFont typeface="Wingdings" pitchFamily="2" charset="2"/>
              <a:buChar char="Ø"/>
            </a:pPr>
            <a:r>
              <a:rPr lang="fr-FR" sz="2200" dirty="0" smtClean="0">
                <a:latin typeface="Times New Roman" pitchFamily="18" charset="0"/>
                <a:cs typeface="Times New Roman" pitchFamily="18" charset="0"/>
              </a:rPr>
              <a:t> au  beurre: un goût de fromage </a:t>
            </a:r>
          </a:p>
          <a:p>
            <a:pPr lvl="2">
              <a:buFont typeface="Wingdings" pitchFamily="2" charset="2"/>
              <a:buChar char="Ø"/>
            </a:pPr>
            <a:r>
              <a:rPr lang="fr-FR" sz="2200" dirty="0" smtClean="0">
                <a:latin typeface="Times New Roman" pitchFamily="18" charset="0"/>
                <a:cs typeface="Times New Roman" pitchFamily="18" charset="0"/>
              </a:rPr>
              <a:t> au fromages: ramollissement gonflement</a:t>
            </a:r>
          </a:p>
        </p:txBody>
      </p:sp>
      <p:sp>
        <p:nvSpPr>
          <p:cNvPr id="6" name="Rectangle 5"/>
          <p:cNvSpPr/>
          <p:nvPr/>
        </p:nvSpPr>
        <p:spPr>
          <a:xfrm>
            <a:off x="-1" y="1431012"/>
            <a:ext cx="9144001" cy="769441"/>
          </a:xfrm>
          <a:prstGeom prst="rect">
            <a:avLst/>
          </a:prstGeom>
        </p:spPr>
        <p:txBody>
          <a:bodyPr wrap="square">
            <a:spAutoFit/>
          </a:bodyPr>
          <a:lstStyle/>
          <a:p>
            <a:r>
              <a:rPr lang="fr-FR" sz="2200" dirty="0" smtClean="0">
                <a:latin typeface="Times New Roman" pitchFamily="18" charset="0"/>
                <a:cs typeface="Times New Roman" pitchFamily="18" charset="0"/>
              </a:rPr>
              <a:t>Elle est indésirable dans la plupart des produits, mais elle joue aussi un rôle utile dans la maturation des fromages.</a:t>
            </a:r>
          </a:p>
        </p:txBody>
      </p:sp>
      <p:sp>
        <p:nvSpPr>
          <p:cNvPr id="7" name="Rectangle 6"/>
          <p:cNvSpPr/>
          <p:nvPr/>
        </p:nvSpPr>
        <p:spPr>
          <a:xfrm>
            <a:off x="-36512" y="514583"/>
            <a:ext cx="9180512" cy="769441"/>
          </a:xfrm>
          <a:prstGeom prst="rect">
            <a:avLst/>
          </a:prstGeom>
        </p:spPr>
        <p:txBody>
          <a:bodyPr wrap="square">
            <a:spAutoFit/>
          </a:bodyPr>
          <a:lstStyle/>
          <a:p>
            <a:r>
              <a:rPr lang="fr-FR" sz="2200" dirty="0" smtClean="0">
                <a:latin typeface="Times New Roman" pitchFamily="18" charset="0"/>
                <a:cs typeface="Times New Roman" pitchFamily="18" charset="0"/>
              </a:rPr>
              <a:t>Constituée de microorganismes sécrétant des protéases </a:t>
            </a:r>
            <a:r>
              <a:rPr lang="fr-FR" sz="2200" dirty="0" err="1" smtClean="0">
                <a:latin typeface="Times New Roman" pitchFamily="18" charset="0"/>
                <a:cs typeface="Times New Roman" pitchFamily="18" charset="0"/>
              </a:rPr>
              <a:t>exocellulaires</a:t>
            </a:r>
            <a:r>
              <a:rPr lang="fr-FR" sz="2200" dirty="0" smtClean="0">
                <a:latin typeface="Times New Roman" pitchFamily="18" charset="0"/>
                <a:cs typeface="Times New Roman" pitchFamily="18" charset="0"/>
              </a:rPr>
              <a:t> et hydrolysent la caséine du lait et des produits laitiers. </a:t>
            </a:r>
            <a:endParaRPr lang="fr-FR" sz="2200" dirty="0">
              <a:latin typeface="Times New Roman" pitchFamily="18" charset="0"/>
              <a:cs typeface="Times New Roman" pitchFamily="18" charset="0"/>
            </a:endParaRPr>
          </a:p>
        </p:txBody>
      </p:sp>
      <p:sp>
        <p:nvSpPr>
          <p:cNvPr id="8" name="Rectangle 7"/>
          <p:cNvSpPr/>
          <p:nvPr/>
        </p:nvSpPr>
        <p:spPr>
          <a:xfrm>
            <a:off x="0" y="4857408"/>
            <a:ext cx="1771382" cy="430887"/>
          </a:xfrm>
          <a:prstGeom prst="rect">
            <a:avLst/>
          </a:prstGeom>
        </p:spPr>
        <p:txBody>
          <a:bodyPr wrap="none">
            <a:spAutoFit/>
          </a:bodyPr>
          <a:lstStyle/>
          <a:p>
            <a:r>
              <a:rPr lang="fr-FR" sz="2200" b="1" dirty="0" smtClean="0">
                <a:latin typeface="Times New Roman" pitchFamily="18" charset="0"/>
                <a:cs typeface="Times New Roman" pitchFamily="18" charset="0"/>
              </a:rPr>
              <a:t>peuvent être:</a:t>
            </a:r>
          </a:p>
        </p:txBody>
      </p:sp>
      <p:sp>
        <p:nvSpPr>
          <p:cNvPr id="9" name="Rectangle 8"/>
          <p:cNvSpPr/>
          <p:nvPr/>
        </p:nvSpPr>
        <p:spPr>
          <a:xfrm>
            <a:off x="0" y="5435283"/>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Des bactéries </a:t>
            </a:r>
            <a:r>
              <a:rPr lang="fr-FR" sz="2200" i="1" dirty="0" smtClean="0">
                <a:latin typeface="Times New Roman" pitchFamily="18" charset="0"/>
                <a:cs typeface="Times New Roman" pitchFamily="18" charset="0"/>
              </a:rPr>
              <a:t>(Pseudomonas, </a:t>
            </a:r>
            <a:r>
              <a:rPr lang="fr-FR" sz="2200" i="1" dirty="0" err="1" smtClean="0">
                <a:latin typeface="Times New Roman" pitchFamily="18" charset="0"/>
                <a:cs typeface="Times New Roman" pitchFamily="18" charset="0"/>
              </a:rPr>
              <a:t>Micrococcus</a:t>
            </a:r>
            <a:r>
              <a:rPr lang="fr-FR" sz="2200" i="1" dirty="0" smtClean="0">
                <a:latin typeface="Times New Roman" pitchFamily="18" charset="0"/>
                <a:cs typeface="Times New Roman" pitchFamily="18" charset="0"/>
              </a:rPr>
              <a:t>, Bacillus),</a:t>
            </a:r>
            <a:r>
              <a:rPr lang="fr-FR" sz="2200"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Proteus</a:t>
            </a:r>
            <a:r>
              <a:rPr lang="fr-FR" sz="2200" i="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et/ou </a:t>
            </a:r>
            <a:r>
              <a:rPr lang="fr-FR" sz="2200" i="1" dirty="0" smtClean="0">
                <a:latin typeface="Times New Roman" pitchFamily="18" charset="0"/>
                <a:cs typeface="Times New Roman" pitchFamily="18" charset="0"/>
              </a:rPr>
              <a:t>Lactococcus, </a:t>
            </a:r>
            <a:r>
              <a:rPr lang="fr-FR" sz="2200" dirty="0" err="1" smtClean="0">
                <a:latin typeface="Times New Roman" pitchFamily="18" charset="0"/>
                <a:cs typeface="Times New Roman" pitchFamily="18" charset="0"/>
              </a:rPr>
              <a:t>psychrotrophes</a:t>
            </a:r>
            <a:r>
              <a:rPr lang="fr-FR" sz="2200" dirty="0" smtClean="0">
                <a:latin typeface="Times New Roman" pitchFamily="18" charset="0"/>
                <a:cs typeface="Times New Roman" pitchFamily="18" charset="0"/>
              </a:rPr>
              <a:t> </a:t>
            </a:r>
            <a:endParaRPr lang="fr-FR" sz="22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4016"/>
            <a:ext cx="9144000"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Le dénombrement est réalisé sur un milieu non sélectif qui doit contenir de la caséine comme la gélose au lait écrémé stérile (15 ml de gélose à 2,5 % d'agar additionné de 5 ml de lait écrémé stérile chaud).</a:t>
            </a:r>
          </a:p>
        </p:txBody>
      </p:sp>
      <p:sp>
        <p:nvSpPr>
          <p:cNvPr id="3" name="Rectangle 2"/>
          <p:cNvSpPr/>
          <p:nvPr/>
        </p:nvSpPr>
        <p:spPr>
          <a:xfrm>
            <a:off x="0" y="0"/>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Principe</a:t>
            </a:r>
            <a:endParaRPr lang="fr-FR" sz="2400" b="1" dirty="0">
              <a:latin typeface="Times New Roman" pitchFamily="18" charset="0"/>
              <a:cs typeface="Times New Roman" pitchFamily="18" charset="0"/>
            </a:endParaRPr>
          </a:p>
        </p:txBody>
      </p:sp>
      <p:sp>
        <p:nvSpPr>
          <p:cNvPr id="4" name="Rectangle 3"/>
          <p:cNvSpPr/>
          <p:nvPr/>
        </p:nvSpPr>
        <p:spPr>
          <a:xfrm>
            <a:off x="0" y="1400563"/>
            <a:ext cx="9144000"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Après une </a:t>
            </a:r>
            <a:r>
              <a:rPr lang="fr-FR" sz="2200" b="1" dirty="0" smtClean="0">
                <a:latin typeface="Times New Roman" pitchFamily="18" charset="0"/>
                <a:cs typeface="Times New Roman" pitchFamily="18" charset="0"/>
              </a:rPr>
              <a:t>incubation</a:t>
            </a:r>
            <a:r>
              <a:rPr lang="fr-FR" sz="2200" dirty="0" smtClean="0">
                <a:latin typeface="Times New Roman" pitchFamily="18" charset="0"/>
                <a:cs typeface="Times New Roman" pitchFamily="18" charset="0"/>
              </a:rPr>
              <a:t> de </a:t>
            </a:r>
            <a:r>
              <a:rPr lang="fr-FR" sz="2200" b="1" dirty="0" smtClean="0">
                <a:latin typeface="Times New Roman" pitchFamily="18" charset="0"/>
                <a:cs typeface="Times New Roman" pitchFamily="18" charset="0"/>
              </a:rPr>
              <a:t>3 jours à 30°C</a:t>
            </a:r>
            <a:r>
              <a:rPr lang="fr-FR" sz="2200" dirty="0" smtClean="0">
                <a:latin typeface="Times New Roman" pitchFamily="18" charset="0"/>
                <a:cs typeface="Times New Roman" pitchFamily="18" charset="0"/>
              </a:rPr>
              <a:t>, l'hydrolyse de la caséine se traduit par une clarification totale et franche autour des colonies alors que le reste du milieu est opaque.</a:t>
            </a:r>
            <a:endParaRPr lang="fr-FR" sz="2200" dirty="0">
              <a:latin typeface="Times New Roman" pitchFamily="18" charset="0"/>
              <a:cs typeface="Times New Roman" pitchFamily="18" charset="0"/>
            </a:endParaRPr>
          </a:p>
        </p:txBody>
      </p:sp>
      <p:sp>
        <p:nvSpPr>
          <p:cNvPr id="5" name="Rectangle 4"/>
          <p:cNvSpPr/>
          <p:nvPr/>
        </p:nvSpPr>
        <p:spPr>
          <a:xfrm>
            <a:off x="0" y="2507110"/>
            <a:ext cx="5357818" cy="1107996"/>
          </a:xfrm>
          <a:prstGeom prst="rect">
            <a:avLst/>
          </a:prstGeom>
        </p:spPr>
        <p:txBody>
          <a:bodyPr wrap="square">
            <a:spAutoFit/>
          </a:bodyPr>
          <a:lstStyle/>
          <a:p>
            <a:pPr algn="just"/>
            <a:r>
              <a:rPr lang="fr-FR" sz="2200" b="1" dirty="0" smtClean="0">
                <a:latin typeface="Times New Roman" pitchFamily="18" charset="0"/>
                <a:cs typeface="Times New Roman" pitchFamily="18" charset="0"/>
              </a:rPr>
              <a:t>Ensemencement: </a:t>
            </a:r>
            <a:r>
              <a:rPr lang="fr-FR" sz="2200" dirty="0" smtClean="0">
                <a:latin typeface="Times New Roman" pitchFamily="18" charset="0"/>
                <a:cs typeface="Times New Roman" pitchFamily="18" charset="0"/>
              </a:rPr>
              <a:t>se fait en masse par 1mL d'inoculum puis une deuxième couche est ajoutée </a:t>
            </a:r>
            <a:endParaRPr lang="fr-FR" sz="2200" dirty="0">
              <a:latin typeface="Times New Roman" pitchFamily="18" charset="0"/>
              <a:cs typeface="Times New Roman" pitchFamily="18" charset="0"/>
            </a:endParaRPr>
          </a:p>
        </p:txBody>
      </p:sp>
      <p:sp>
        <p:nvSpPr>
          <p:cNvPr id="6" name="Rectangle 5"/>
          <p:cNvSpPr/>
          <p:nvPr/>
        </p:nvSpPr>
        <p:spPr>
          <a:xfrm>
            <a:off x="0" y="3613657"/>
            <a:ext cx="5357818" cy="769441"/>
          </a:xfrm>
          <a:prstGeom prst="rect">
            <a:avLst/>
          </a:prstGeom>
        </p:spPr>
        <p:txBody>
          <a:bodyPr wrap="square">
            <a:spAutoFit/>
          </a:bodyPr>
          <a:lstStyle/>
          <a:p>
            <a:pPr algn="just"/>
            <a:r>
              <a:rPr lang="fr-FR" sz="2200" b="1" dirty="0" smtClean="0">
                <a:latin typeface="Times New Roman" pitchFamily="18" charset="0"/>
                <a:cs typeface="Times New Roman" pitchFamily="18" charset="0"/>
              </a:rPr>
              <a:t>Lecture: </a:t>
            </a:r>
            <a:r>
              <a:rPr lang="fr-FR" sz="2200" dirty="0" smtClean="0">
                <a:latin typeface="Times New Roman" pitchFamily="18" charset="0"/>
                <a:cs typeface="Times New Roman" pitchFamily="18" charset="0"/>
              </a:rPr>
              <a:t>compter les colonies entourées d'un halo clair. </a:t>
            </a:r>
          </a:p>
        </p:txBody>
      </p:sp>
      <p:sp>
        <p:nvSpPr>
          <p:cNvPr id="7" name="Rectangle 6"/>
          <p:cNvSpPr/>
          <p:nvPr/>
        </p:nvSpPr>
        <p:spPr>
          <a:xfrm>
            <a:off x="0" y="6165304"/>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Exprimer le nombre de microorganismes </a:t>
            </a:r>
            <a:r>
              <a:rPr lang="fr-FR" sz="2200" dirty="0" err="1" smtClean="0">
                <a:latin typeface="Times New Roman" pitchFamily="18" charset="0"/>
                <a:cs typeface="Times New Roman" pitchFamily="18" charset="0"/>
              </a:rPr>
              <a:t>caséolytiques</a:t>
            </a:r>
            <a:r>
              <a:rPr lang="fr-FR" sz="2200" dirty="0" smtClean="0">
                <a:latin typeface="Times New Roman" pitchFamily="18" charset="0"/>
                <a:cs typeface="Times New Roman" pitchFamily="18" charset="0"/>
              </a:rPr>
              <a:t> par gramme de produit en multipliant la numération faite par le facteur de dilution correspondant. </a:t>
            </a:r>
            <a:endParaRPr lang="fr-FR" sz="2200" dirty="0">
              <a:latin typeface="Times New Roman" pitchFamily="18" charset="0"/>
              <a:cs typeface="Times New Roman" pitchFamily="18" charset="0"/>
            </a:endParaRPr>
          </a:p>
        </p:txBody>
      </p:sp>
      <p:grpSp>
        <p:nvGrpSpPr>
          <p:cNvPr id="94" name="Groupe 93"/>
          <p:cNvGrpSpPr/>
          <p:nvPr/>
        </p:nvGrpSpPr>
        <p:grpSpPr>
          <a:xfrm>
            <a:off x="5429256" y="2357430"/>
            <a:ext cx="3570728" cy="3591850"/>
            <a:chOff x="4572000" y="1700808"/>
            <a:chExt cx="4427984" cy="4248472"/>
          </a:xfrm>
        </p:grpSpPr>
        <p:sp>
          <p:nvSpPr>
            <p:cNvPr id="51" name="Rectangle 50"/>
            <p:cNvSpPr/>
            <p:nvPr/>
          </p:nvSpPr>
          <p:spPr>
            <a:xfrm>
              <a:off x="4572000" y="1700808"/>
              <a:ext cx="4427984" cy="424847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latin typeface="Times New Roman" pitchFamily="18" charset="0"/>
                <a:cs typeface="Times New Roman" pitchFamily="18" charset="0"/>
              </a:endParaRPr>
            </a:p>
          </p:txBody>
        </p:sp>
        <p:grpSp>
          <p:nvGrpSpPr>
            <p:cNvPr id="52" name="Group 60"/>
            <p:cNvGrpSpPr>
              <a:grpSpLocks/>
            </p:cNvGrpSpPr>
            <p:nvPr/>
          </p:nvGrpSpPr>
          <p:grpSpPr bwMode="auto">
            <a:xfrm>
              <a:off x="4623435" y="1909763"/>
              <a:ext cx="4361815" cy="3895489"/>
              <a:chOff x="4268" y="3007"/>
              <a:chExt cx="6869" cy="6136"/>
            </a:xfrm>
          </p:grpSpPr>
          <p:sp>
            <p:nvSpPr>
              <p:cNvPr id="53" name="AutoShape 61"/>
              <p:cNvSpPr>
                <a:spLocks/>
              </p:cNvSpPr>
              <p:nvPr/>
            </p:nvSpPr>
            <p:spPr bwMode="auto">
              <a:xfrm rot="16200000">
                <a:off x="7748" y="4414"/>
                <a:ext cx="815" cy="5963"/>
              </a:xfrm>
              <a:prstGeom prst="leftBrace">
                <a:avLst>
                  <a:gd name="adj1" fmla="val 60971"/>
                  <a:gd name="adj2" fmla="val 50000"/>
                </a:avLst>
              </a:pr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nvGrpSpPr>
              <p:cNvPr id="54" name="Group 62"/>
              <p:cNvGrpSpPr>
                <a:grpSpLocks/>
              </p:cNvGrpSpPr>
              <p:nvPr/>
            </p:nvGrpSpPr>
            <p:grpSpPr bwMode="auto">
              <a:xfrm>
                <a:off x="4268" y="3007"/>
                <a:ext cx="6869" cy="6136"/>
                <a:chOff x="4268" y="3007"/>
                <a:chExt cx="6869" cy="6136"/>
              </a:xfrm>
            </p:grpSpPr>
            <p:sp>
              <p:nvSpPr>
                <p:cNvPr id="55" name="Text Box 100"/>
                <p:cNvSpPr txBox="1">
                  <a:spLocks noChangeArrowheads="1"/>
                </p:cNvSpPr>
                <p:nvPr/>
              </p:nvSpPr>
              <p:spPr bwMode="auto">
                <a:xfrm>
                  <a:off x="9290" y="4657"/>
                  <a:ext cx="907" cy="403"/>
                </a:xfrm>
                <a:prstGeom prst="rect">
                  <a:avLst/>
                </a:prstGeom>
                <a:solidFill>
                  <a:srgbClr val="FFFFFF"/>
                </a:solidFill>
                <a:ln w="9525">
                  <a:noFill/>
                  <a:miter lim="800000"/>
                  <a:headEnd/>
                  <a:tailEnd/>
                </a:ln>
              </p:spPr>
              <p:txBody>
                <a:bodyPr/>
                <a:lstStyle/>
                <a:p>
                  <a:r>
                    <a:rPr lang="fr-FR" sz="1000" b="1" dirty="0" smtClean="0">
                      <a:latin typeface="Times New Roman" pitchFamily="18" charset="0"/>
                      <a:cs typeface="Times New Roman" pitchFamily="18" charset="0"/>
                    </a:rPr>
                    <a:t>1ml</a:t>
                  </a:r>
                  <a:endParaRPr lang="fr-FR" dirty="0">
                    <a:latin typeface="Times New Roman" pitchFamily="18" charset="0"/>
                    <a:cs typeface="Times New Roman" pitchFamily="18" charset="0"/>
                  </a:endParaRPr>
                </a:p>
              </p:txBody>
            </p:sp>
            <p:sp>
              <p:nvSpPr>
                <p:cNvPr id="56" name="Text Box 102"/>
                <p:cNvSpPr txBox="1">
                  <a:spLocks noChangeArrowheads="1"/>
                </p:cNvSpPr>
                <p:nvPr/>
              </p:nvSpPr>
              <p:spPr bwMode="auto">
                <a:xfrm>
                  <a:off x="6601" y="4700"/>
                  <a:ext cx="907" cy="360"/>
                </a:xfrm>
                <a:prstGeom prst="rect">
                  <a:avLst/>
                </a:prstGeom>
                <a:solidFill>
                  <a:srgbClr val="FFFFFF"/>
                </a:solidFill>
                <a:ln w="9525">
                  <a:noFill/>
                  <a:miter lim="800000"/>
                  <a:headEnd/>
                  <a:tailEnd/>
                </a:ln>
              </p:spPr>
              <p:txBody>
                <a:bodyPr/>
                <a:lstStyle/>
                <a:p>
                  <a:r>
                    <a:rPr lang="fr-FR" sz="1000" b="1" dirty="0" smtClean="0">
                      <a:latin typeface="Times New Roman" pitchFamily="18" charset="0"/>
                      <a:cs typeface="Times New Roman" pitchFamily="18" charset="0"/>
                    </a:rPr>
                    <a:t>1ml</a:t>
                  </a:r>
                  <a:endParaRPr lang="fr-FR" dirty="0">
                    <a:latin typeface="Times New Roman" pitchFamily="18" charset="0"/>
                    <a:cs typeface="Times New Roman" pitchFamily="18" charset="0"/>
                  </a:endParaRPr>
                </a:p>
              </p:txBody>
            </p:sp>
            <p:grpSp>
              <p:nvGrpSpPr>
                <p:cNvPr id="57" name="Group 63"/>
                <p:cNvGrpSpPr>
                  <a:grpSpLocks/>
                </p:cNvGrpSpPr>
                <p:nvPr/>
              </p:nvGrpSpPr>
              <p:grpSpPr bwMode="auto">
                <a:xfrm>
                  <a:off x="4268" y="3337"/>
                  <a:ext cx="6869" cy="5806"/>
                  <a:chOff x="4268" y="3337"/>
                  <a:chExt cx="6869" cy="5806"/>
                </a:xfrm>
              </p:grpSpPr>
              <p:sp>
                <p:nvSpPr>
                  <p:cNvPr id="62" name="AutoShape 64"/>
                  <p:cNvSpPr>
                    <a:spLocks noChangeArrowheads="1"/>
                  </p:cNvSpPr>
                  <p:nvPr/>
                </p:nvSpPr>
                <p:spPr bwMode="auto">
                  <a:xfrm>
                    <a:off x="4657" y="3577"/>
                    <a:ext cx="555" cy="855"/>
                  </a:xfrm>
                  <a:prstGeom prst="can">
                    <a:avLst>
                      <a:gd name="adj" fmla="val 38514"/>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63" name="AutoShape 65"/>
                  <p:cNvSpPr>
                    <a:spLocks noChangeArrowheads="1"/>
                  </p:cNvSpPr>
                  <p:nvPr/>
                </p:nvSpPr>
                <p:spPr bwMode="auto">
                  <a:xfrm>
                    <a:off x="10237" y="3382"/>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64" name="AutoShape 66"/>
                  <p:cNvSpPr>
                    <a:spLocks noChangeArrowheads="1"/>
                  </p:cNvSpPr>
                  <p:nvPr/>
                </p:nvSpPr>
                <p:spPr bwMode="auto">
                  <a:xfrm>
                    <a:off x="7407" y="3397"/>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65" name="AutoShape 67"/>
                  <p:cNvSpPr>
                    <a:spLocks noChangeArrowheads="1"/>
                  </p:cNvSpPr>
                  <p:nvPr/>
                </p:nvSpPr>
                <p:spPr bwMode="auto">
                  <a:xfrm>
                    <a:off x="6397" y="3412"/>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nvGrpSpPr>
                  <p:cNvPr id="66" name="Group 68"/>
                  <p:cNvGrpSpPr>
                    <a:grpSpLocks/>
                  </p:cNvGrpSpPr>
                  <p:nvPr/>
                </p:nvGrpSpPr>
                <p:grpSpPr bwMode="auto">
                  <a:xfrm>
                    <a:off x="4777" y="3367"/>
                    <a:ext cx="1670" cy="165"/>
                    <a:chOff x="4777" y="3397"/>
                    <a:chExt cx="1670" cy="165"/>
                  </a:xfrm>
                </p:grpSpPr>
                <p:sp>
                  <p:nvSpPr>
                    <p:cNvPr id="91" name="Arc 69"/>
                    <p:cNvSpPr>
                      <a:spLocks/>
                    </p:cNvSpPr>
                    <p:nvPr/>
                  </p:nvSpPr>
                  <p:spPr bwMode="auto">
                    <a:xfrm flipH="1">
                      <a:off x="4777" y="3399"/>
                      <a:ext cx="1670" cy="163"/>
                    </a:xfrm>
                    <a:custGeom>
                      <a:avLst/>
                      <a:gdLst>
                        <a:gd name="T0" fmla="*/ 0 w 21600"/>
                        <a:gd name="T1" fmla="*/ 0 h 21356"/>
                        <a:gd name="T2" fmla="*/ 0 w 21600"/>
                        <a:gd name="T3" fmla="*/ 0 h 21356"/>
                        <a:gd name="T4" fmla="*/ 0 w 21600"/>
                        <a:gd name="T5" fmla="*/ 0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5" y="-1"/>
                          </a:moveTo>
                          <a:cubicBezTo>
                            <a:pt x="13794" y="1599"/>
                            <a:pt x="21600" y="10675"/>
                            <a:pt x="21600" y="21356"/>
                          </a:cubicBezTo>
                        </a:path>
                        <a:path w="21600" h="21356" stroke="0" extrusionOk="0">
                          <a:moveTo>
                            <a:pt x="3235" y="-1"/>
                          </a:moveTo>
                          <a:cubicBezTo>
                            <a:pt x="13794" y="1599"/>
                            <a:pt x="21600" y="10675"/>
                            <a:pt x="21600" y="21356"/>
                          </a:cubicBezTo>
                          <a:lnTo>
                            <a:pt x="0" y="21356"/>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92" name="AutoShape 70"/>
                    <p:cNvCxnSpPr>
                      <a:cxnSpLocks noChangeShapeType="1"/>
                    </p:cNvCxnSpPr>
                    <p:nvPr/>
                  </p:nvCxnSpPr>
                  <p:spPr bwMode="auto">
                    <a:xfrm>
                      <a:off x="6172" y="3397"/>
                      <a:ext cx="275" cy="2"/>
                    </a:xfrm>
                    <a:prstGeom prst="straightConnector1">
                      <a:avLst/>
                    </a:prstGeom>
                    <a:noFill/>
                    <a:ln w="9525">
                      <a:solidFill>
                        <a:srgbClr val="000000"/>
                      </a:solidFill>
                      <a:round/>
                      <a:headEnd/>
                      <a:tailEnd type="triangle" w="med" len="med"/>
                    </a:ln>
                  </p:spPr>
                </p:cxnSp>
              </p:grpSp>
              <p:grpSp>
                <p:nvGrpSpPr>
                  <p:cNvPr id="67" name="Group 71"/>
                  <p:cNvGrpSpPr>
                    <a:grpSpLocks/>
                  </p:cNvGrpSpPr>
                  <p:nvPr/>
                </p:nvGrpSpPr>
                <p:grpSpPr bwMode="auto">
                  <a:xfrm>
                    <a:off x="6847" y="3337"/>
                    <a:ext cx="730" cy="165"/>
                    <a:chOff x="6847" y="3397"/>
                    <a:chExt cx="730" cy="165"/>
                  </a:xfrm>
                </p:grpSpPr>
                <p:sp>
                  <p:nvSpPr>
                    <p:cNvPr id="89" name="Arc 72"/>
                    <p:cNvSpPr>
                      <a:spLocks/>
                    </p:cNvSpPr>
                    <p:nvPr/>
                  </p:nvSpPr>
                  <p:spPr bwMode="auto">
                    <a:xfrm flipH="1">
                      <a:off x="6847" y="3402"/>
                      <a:ext cx="560" cy="160"/>
                    </a:xfrm>
                    <a:custGeom>
                      <a:avLst/>
                      <a:gdLst>
                        <a:gd name="T0" fmla="*/ 0 w 17791"/>
                        <a:gd name="T1" fmla="*/ 0 h 21187"/>
                        <a:gd name="T2" fmla="*/ 0 w 17791"/>
                        <a:gd name="T3" fmla="*/ 0 h 21187"/>
                        <a:gd name="T4" fmla="*/ 0 w 17791"/>
                        <a:gd name="T5" fmla="*/ 0 h 21187"/>
                        <a:gd name="T6" fmla="*/ 0 60000 65536"/>
                        <a:gd name="T7" fmla="*/ 0 60000 65536"/>
                        <a:gd name="T8" fmla="*/ 0 60000 65536"/>
                        <a:gd name="T9" fmla="*/ 0 w 17791"/>
                        <a:gd name="T10" fmla="*/ 0 h 21187"/>
                        <a:gd name="T11" fmla="*/ 17791 w 17791"/>
                        <a:gd name="T12" fmla="*/ 21187 h 21187"/>
                      </a:gdLst>
                      <a:ahLst/>
                      <a:cxnLst>
                        <a:cxn ang="T6">
                          <a:pos x="T0" y="T1"/>
                        </a:cxn>
                        <a:cxn ang="T7">
                          <a:pos x="T2" y="T3"/>
                        </a:cxn>
                        <a:cxn ang="T8">
                          <a:pos x="T4" y="T5"/>
                        </a:cxn>
                      </a:cxnLst>
                      <a:rect l="T9" t="T10" r="T11" b="T12"/>
                      <a:pathLst>
                        <a:path w="17791" h="21187" fill="none" extrusionOk="0">
                          <a:moveTo>
                            <a:pt x="4205" y="0"/>
                          </a:moveTo>
                          <a:cubicBezTo>
                            <a:pt x="9725" y="1096"/>
                            <a:pt x="14599" y="4302"/>
                            <a:pt x="17791" y="8937"/>
                          </a:cubicBezTo>
                        </a:path>
                        <a:path w="17791" h="21187" stroke="0" extrusionOk="0">
                          <a:moveTo>
                            <a:pt x="4205" y="0"/>
                          </a:moveTo>
                          <a:cubicBezTo>
                            <a:pt x="9725" y="1096"/>
                            <a:pt x="14599" y="4302"/>
                            <a:pt x="17791" y="8937"/>
                          </a:cubicBezTo>
                          <a:lnTo>
                            <a:pt x="0" y="21187"/>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90" name="AutoShape 73"/>
                    <p:cNvCxnSpPr>
                      <a:cxnSpLocks noChangeShapeType="1"/>
                    </p:cNvCxnSpPr>
                    <p:nvPr/>
                  </p:nvCxnSpPr>
                  <p:spPr bwMode="auto">
                    <a:xfrm>
                      <a:off x="7252" y="3397"/>
                      <a:ext cx="325" cy="2"/>
                    </a:xfrm>
                    <a:prstGeom prst="straightConnector1">
                      <a:avLst/>
                    </a:prstGeom>
                    <a:noFill/>
                    <a:ln w="9525">
                      <a:solidFill>
                        <a:srgbClr val="000000"/>
                      </a:solidFill>
                      <a:round/>
                      <a:headEnd/>
                      <a:tailEnd type="triangle" w="med" len="med"/>
                    </a:ln>
                  </p:spPr>
                </p:cxnSp>
              </p:grpSp>
              <p:grpSp>
                <p:nvGrpSpPr>
                  <p:cNvPr id="68" name="Group 74"/>
                  <p:cNvGrpSpPr>
                    <a:grpSpLocks/>
                  </p:cNvGrpSpPr>
                  <p:nvPr/>
                </p:nvGrpSpPr>
                <p:grpSpPr bwMode="auto">
                  <a:xfrm>
                    <a:off x="7762" y="3383"/>
                    <a:ext cx="1035" cy="179"/>
                    <a:chOff x="7762" y="3397"/>
                    <a:chExt cx="535" cy="165"/>
                  </a:xfrm>
                </p:grpSpPr>
                <p:sp>
                  <p:nvSpPr>
                    <p:cNvPr id="87" name="Arc 75"/>
                    <p:cNvSpPr>
                      <a:spLocks/>
                    </p:cNvSpPr>
                    <p:nvPr/>
                  </p:nvSpPr>
                  <p:spPr bwMode="auto">
                    <a:xfrm flipH="1">
                      <a:off x="7762" y="3400"/>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88" name="AutoShape 76"/>
                    <p:cNvCxnSpPr>
                      <a:cxnSpLocks noChangeShapeType="1"/>
                    </p:cNvCxnSpPr>
                    <p:nvPr/>
                  </p:nvCxnSpPr>
                  <p:spPr bwMode="auto">
                    <a:xfrm>
                      <a:off x="8212" y="3397"/>
                      <a:ext cx="85" cy="0"/>
                    </a:xfrm>
                    <a:prstGeom prst="straightConnector1">
                      <a:avLst/>
                    </a:prstGeom>
                    <a:noFill/>
                    <a:ln w="9525">
                      <a:solidFill>
                        <a:srgbClr val="000000"/>
                      </a:solidFill>
                      <a:round/>
                      <a:headEnd/>
                      <a:tailEnd type="triangle" w="med" len="med"/>
                    </a:ln>
                  </p:spPr>
                </p:cxnSp>
              </p:grpSp>
              <p:grpSp>
                <p:nvGrpSpPr>
                  <p:cNvPr id="69" name="Group 77"/>
                  <p:cNvGrpSpPr>
                    <a:grpSpLocks/>
                  </p:cNvGrpSpPr>
                  <p:nvPr/>
                </p:nvGrpSpPr>
                <p:grpSpPr bwMode="auto">
                  <a:xfrm>
                    <a:off x="9247" y="3352"/>
                    <a:ext cx="1020" cy="165"/>
                    <a:chOff x="9824" y="3412"/>
                    <a:chExt cx="1020" cy="165"/>
                  </a:xfrm>
                </p:grpSpPr>
                <p:cxnSp>
                  <p:nvCxnSpPr>
                    <p:cNvPr id="85" name="AutoShape 78"/>
                    <p:cNvCxnSpPr>
                      <a:cxnSpLocks noChangeShapeType="1"/>
                    </p:cNvCxnSpPr>
                    <p:nvPr/>
                  </p:nvCxnSpPr>
                  <p:spPr bwMode="auto">
                    <a:xfrm>
                      <a:off x="10664" y="3442"/>
                      <a:ext cx="180" cy="0"/>
                    </a:xfrm>
                    <a:prstGeom prst="straightConnector1">
                      <a:avLst/>
                    </a:prstGeom>
                    <a:noFill/>
                    <a:ln w="9525">
                      <a:solidFill>
                        <a:srgbClr val="000000"/>
                      </a:solidFill>
                      <a:round/>
                      <a:headEnd/>
                      <a:tailEnd type="triangle" w="med" len="med"/>
                    </a:ln>
                  </p:spPr>
                </p:cxnSp>
                <p:sp>
                  <p:nvSpPr>
                    <p:cNvPr id="86" name="Arc 79"/>
                    <p:cNvSpPr>
                      <a:spLocks/>
                    </p:cNvSpPr>
                    <p:nvPr/>
                  </p:nvSpPr>
                  <p:spPr bwMode="auto">
                    <a:xfrm flipH="1">
                      <a:off x="9824" y="3412"/>
                      <a:ext cx="870" cy="165"/>
                    </a:xfrm>
                    <a:custGeom>
                      <a:avLst/>
                      <a:gdLst>
                        <a:gd name="T0" fmla="*/ 0 w 35109"/>
                        <a:gd name="T1" fmla="*/ 0 h 21600"/>
                        <a:gd name="T2" fmla="*/ 0 w 35109"/>
                        <a:gd name="T3" fmla="*/ 0 h 21600"/>
                        <a:gd name="T4" fmla="*/ 0 w 35109"/>
                        <a:gd name="T5" fmla="*/ 0 h 21600"/>
                        <a:gd name="T6" fmla="*/ 0 60000 65536"/>
                        <a:gd name="T7" fmla="*/ 0 60000 65536"/>
                        <a:gd name="T8" fmla="*/ 0 60000 65536"/>
                        <a:gd name="T9" fmla="*/ 0 w 35109"/>
                        <a:gd name="T10" fmla="*/ 0 h 21600"/>
                        <a:gd name="T11" fmla="*/ 35109 w 35109"/>
                        <a:gd name="T12" fmla="*/ 21600 h 21600"/>
                      </a:gdLst>
                      <a:ahLst/>
                      <a:cxnLst>
                        <a:cxn ang="T6">
                          <a:pos x="T0" y="T1"/>
                        </a:cxn>
                        <a:cxn ang="T7">
                          <a:pos x="T2" y="T3"/>
                        </a:cxn>
                        <a:cxn ang="T8">
                          <a:pos x="T4" y="T5"/>
                        </a:cxn>
                      </a:cxnLst>
                      <a:rect l="T9" t="T10" r="T11" b="T12"/>
                      <a:pathLst>
                        <a:path w="35109" h="21600" fill="none" extrusionOk="0">
                          <a:moveTo>
                            <a:pt x="-1" y="4745"/>
                          </a:moveTo>
                          <a:cubicBezTo>
                            <a:pt x="3832" y="1673"/>
                            <a:pt x="8597" y="-1"/>
                            <a:pt x="13509" y="0"/>
                          </a:cubicBezTo>
                          <a:cubicBezTo>
                            <a:pt x="25438" y="0"/>
                            <a:pt x="35109" y="9670"/>
                            <a:pt x="35109" y="21600"/>
                          </a:cubicBezTo>
                        </a:path>
                        <a:path w="35109" h="21600" stroke="0" extrusionOk="0">
                          <a:moveTo>
                            <a:pt x="-1" y="4745"/>
                          </a:moveTo>
                          <a:cubicBezTo>
                            <a:pt x="3832" y="1673"/>
                            <a:pt x="8597" y="-1"/>
                            <a:pt x="13509" y="0"/>
                          </a:cubicBezTo>
                          <a:cubicBezTo>
                            <a:pt x="25438" y="0"/>
                            <a:pt x="35109" y="9670"/>
                            <a:pt x="35109" y="21600"/>
                          </a:cubicBezTo>
                          <a:lnTo>
                            <a:pt x="13509" y="21600"/>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grpSp>
                <p:nvGrpSpPr>
                  <p:cNvPr id="70" name="Group 80"/>
                  <p:cNvGrpSpPr>
                    <a:grpSpLocks/>
                  </p:cNvGrpSpPr>
                  <p:nvPr/>
                </p:nvGrpSpPr>
                <p:grpSpPr bwMode="auto">
                  <a:xfrm>
                    <a:off x="5168" y="6276"/>
                    <a:ext cx="1649" cy="720"/>
                    <a:chOff x="4268" y="6165"/>
                    <a:chExt cx="1649" cy="720"/>
                  </a:xfrm>
                </p:grpSpPr>
                <p:sp>
                  <p:nvSpPr>
                    <p:cNvPr id="83" name="Oval 81"/>
                    <p:cNvSpPr>
                      <a:spLocks noChangeArrowheads="1"/>
                    </p:cNvSpPr>
                    <p:nvPr/>
                  </p:nvSpPr>
                  <p:spPr bwMode="auto">
                    <a:xfrm>
                      <a:off x="5197"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84" name="Oval 82"/>
                    <p:cNvSpPr>
                      <a:spLocks noChangeArrowheads="1"/>
                    </p:cNvSpPr>
                    <p:nvPr/>
                  </p:nvSpPr>
                  <p:spPr bwMode="auto">
                    <a:xfrm>
                      <a:off x="4268"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grpSp>
                <p:nvGrpSpPr>
                  <p:cNvPr id="71" name="Group 83"/>
                  <p:cNvGrpSpPr>
                    <a:grpSpLocks/>
                  </p:cNvGrpSpPr>
                  <p:nvPr/>
                </p:nvGrpSpPr>
                <p:grpSpPr bwMode="auto">
                  <a:xfrm>
                    <a:off x="6909" y="6276"/>
                    <a:ext cx="1528" cy="720"/>
                    <a:chOff x="4389" y="6165"/>
                    <a:chExt cx="1528" cy="720"/>
                  </a:xfrm>
                </p:grpSpPr>
                <p:sp>
                  <p:nvSpPr>
                    <p:cNvPr id="81" name="Oval 84"/>
                    <p:cNvSpPr>
                      <a:spLocks noChangeArrowheads="1"/>
                    </p:cNvSpPr>
                    <p:nvPr/>
                  </p:nvSpPr>
                  <p:spPr bwMode="auto">
                    <a:xfrm>
                      <a:off x="5197"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82" name="Oval 85"/>
                    <p:cNvSpPr>
                      <a:spLocks noChangeArrowheads="1"/>
                    </p:cNvSpPr>
                    <p:nvPr/>
                  </p:nvSpPr>
                  <p:spPr bwMode="auto">
                    <a:xfrm>
                      <a:off x="4389"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grpSp>
                <p:nvGrpSpPr>
                  <p:cNvPr id="72" name="Group 86"/>
                  <p:cNvGrpSpPr>
                    <a:grpSpLocks/>
                  </p:cNvGrpSpPr>
                  <p:nvPr/>
                </p:nvGrpSpPr>
                <p:grpSpPr bwMode="auto">
                  <a:xfrm>
                    <a:off x="9630" y="6194"/>
                    <a:ext cx="1507" cy="720"/>
                    <a:chOff x="4410" y="6165"/>
                    <a:chExt cx="1507" cy="720"/>
                  </a:xfrm>
                </p:grpSpPr>
                <p:sp>
                  <p:nvSpPr>
                    <p:cNvPr id="79" name="Oval 87"/>
                    <p:cNvSpPr>
                      <a:spLocks noChangeArrowheads="1"/>
                    </p:cNvSpPr>
                    <p:nvPr/>
                  </p:nvSpPr>
                  <p:spPr bwMode="auto">
                    <a:xfrm>
                      <a:off x="5197"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80" name="Oval 88"/>
                    <p:cNvSpPr>
                      <a:spLocks noChangeArrowheads="1"/>
                    </p:cNvSpPr>
                    <p:nvPr/>
                  </p:nvSpPr>
                  <p:spPr bwMode="auto">
                    <a:xfrm>
                      <a:off x="4410"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sp>
                <p:nvSpPr>
                  <p:cNvPr id="73" name="Text Box 89"/>
                  <p:cNvSpPr txBox="1">
                    <a:spLocks noChangeArrowheads="1"/>
                  </p:cNvSpPr>
                  <p:nvPr/>
                </p:nvSpPr>
                <p:spPr bwMode="auto">
                  <a:xfrm>
                    <a:off x="4268" y="4586"/>
                    <a:ext cx="1620" cy="360"/>
                  </a:xfrm>
                  <a:prstGeom prst="rect">
                    <a:avLst/>
                  </a:prstGeom>
                  <a:solidFill>
                    <a:srgbClr val="FFFFFF"/>
                  </a:solidFill>
                  <a:ln w="9525">
                    <a:noFill/>
                    <a:miter lim="800000"/>
                    <a:headEnd/>
                    <a:tailEnd/>
                  </a:ln>
                </p:spPr>
                <p:txBody>
                  <a:bodyPr/>
                  <a:lstStyle/>
                  <a:p>
                    <a:r>
                      <a:rPr lang="fr-FR" sz="900" b="1" dirty="0">
                        <a:latin typeface="Times New Roman" pitchFamily="18" charset="0"/>
                        <a:cs typeface="Times New Roman" pitchFamily="18" charset="0"/>
                      </a:rPr>
                      <a:t>SM et</a:t>
                    </a:r>
                    <a:r>
                      <a:rPr lang="fr-FR" sz="1200" dirty="0">
                        <a:latin typeface="Times New Roman" pitchFamily="18" charset="0"/>
                        <a:cs typeface="Times New Roman" pitchFamily="18" charset="0"/>
                      </a:rPr>
                      <a:t> </a:t>
                    </a:r>
                    <a:r>
                      <a:rPr lang="fr-FR" sz="900" b="1" dirty="0">
                        <a:latin typeface="Times New Roman" pitchFamily="18" charset="0"/>
                        <a:cs typeface="Times New Roman" pitchFamily="18" charset="0"/>
                      </a:rPr>
                      <a:t>dilutions</a:t>
                    </a:r>
                    <a:endParaRPr lang="fr-FR" dirty="0">
                      <a:latin typeface="Times New Roman" pitchFamily="18" charset="0"/>
                      <a:cs typeface="Times New Roman" pitchFamily="18" charset="0"/>
                    </a:endParaRPr>
                  </a:p>
                </p:txBody>
              </p:sp>
              <p:sp>
                <p:nvSpPr>
                  <p:cNvPr id="74" name="Line 91"/>
                  <p:cNvSpPr>
                    <a:spLocks noChangeShapeType="1"/>
                  </p:cNvSpPr>
                  <p:nvPr/>
                </p:nvSpPr>
                <p:spPr bwMode="auto">
                  <a:xfrm>
                    <a:off x="6455" y="4606"/>
                    <a:ext cx="2" cy="572"/>
                  </a:xfrm>
                  <a:prstGeom prst="line">
                    <a:avLst/>
                  </a:prstGeom>
                  <a:noFill/>
                  <a:ln w="9525">
                    <a:solidFill>
                      <a:srgbClr val="000000"/>
                    </a:solidFill>
                    <a:round/>
                    <a:headEnd/>
                    <a:tailEnd type="triangle" w="med" len="med"/>
                  </a:ln>
                </p:spPr>
                <p:txBody>
                  <a:bodyPr/>
                  <a:lstStyle/>
                  <a:p>
                    <a:endParaRPr lang="fr-FR">
                      <a:latin typeface="Times New Roman" pitchFamily="18" charset="0"/>
                      <a:cs typeface="Times New Roman" pitchFamily="18" charset="0"/>
                    </a:endParaRPr>
                  </a:p>
                </p:txBody>
              </p:sp>
              <p:sp>
                <p:nvSpPr>
                  <p:cNvPr id="75" name="Line 92"/>
                  <p:cNvSpPr>
                    <a:spLocks noChangeShapeType="1"/>
                  </p:cNvSpPr>
                  <p:nvPr/>
                </p:nvSpPr>
                <p:spPr bwMode="auto">
                  <a:xfrm flipH="1">
                    <a:off x="7537" y="4611"/>
                    <a:ext cx="0" cy="540"/>
                  </a:xfrm>
                  <a:prstGeom prst="line">
                    <a:avLst/>
                  </a:prstGeom>
                  <a:noFill/>
                  <a:ln w="9525">
                    <a:solidFill>
                      <a:srgbClr val="000000"/>
                    </a:solidFill>
                    <a:round/>
                    <a:headEnd/>
                    <a:tailEnd type="triangle" w="med" len="med"/>
                  </a:ln>
                </p:spPr>
                <p:txBody>
                  <a:bodyPr/>
                  <a:lstStyle/>
                  <a:p>
                    <a:endParaRPr lang="fr-FR">
                      <a:latin typeface="Times New Roman" pitchFamily="18" charset="0"/>
                      <a:cs typeface="Times New Roman" pitchFamily="18" charset="0"/>
                    </a:endParaRPr>
                  </a:p>
                </p:txBody>
              </p:sp>
              <p:sp>
                <p:nvSpPr>
                  <p:cNvPr id="76" name="Line 93"/>
                  <p:cNvSpPr>
                    <a:spLocks noChangeShapeType="1"/>
                  </p:cNvSpPr>
                  <p:nvPr/>
                </p:nvSpPr>
                <p:spPr bwMode="auto">
                  <a:xfrm flipH="1">
                    <a:off x="10343" y="4700"/>
                    <a:ext cx="0" cy="360"/>
                  </a:xfrm>
                  <a:prstGeom prst="line">
                    <a:avLst/>
                  </a:prstGeom>
                  <a:noFill/>
                  <a:ln w="9525">
                    <a:solidFill>
                      <a:srgbClr val="000000"/>
                    </a:solidFill>
                    <a:round/>
                    <a:headEnd/>
                    <a:tailEnd type="triangle" w="med" len="med"/>
                  </a:ln>
                </p:spPr>
                <p:txBody>
                  <a:bodyPr/>
                  <a:lstStyle/>
                  <a:p>
                    <a:endParaRPr lang="fr-FR">
                      <a:latin typeface="Times New Roman" pitchFamily="18" charset="0"/>
                      <a:cs typeface="Times New Roman" pitchFamily="18" charset="0"/>
                    </a:endParaRPr>
                  </a:p>
                </p:txBody>
              </p:sp>
              <p:sp>
                <p:nvSpPr>
                  <p:cNvPr id="77" name="Text Box 94"/>
                  <p:cNvSpPr txBox="1">
                    <a:spLocks noChangeArrowheads="1"/>
                  </p:cNvSpPr>
                  <p:nvPr/>
                </p:nvSpPr>
                <p:spPr bwMode="auto">
                  <a:xfrm>
                    <a:off x="7130" y="7828"/>
                    <a:ext cx="2160" cy="294"/>
                  </a:xfrm>
                  <a:prstGeom prst="rect">
                    <a:avLst/>
                  </a:prstGeom>
                  <a:solidFill>
                    <a:srgbClr val="FFFFFF"/>
                  </a:solidFill>
                  <a:ln w="9525">
                    <a:noFill/>
                    <a:miter lim="800000"/>
                    <a:headEnd/>
                    <a:tailEnd/>
                  </a:ln>
                </p:spPr>
                <p:txBody>
                  <a:bodyPr/>
                  <a:lstStyle/>
                  <a:p>
                    <a:pPr algn="ctr"/>
                    <a:r>
                      <a:rPr lang="fr-FR" sz="900" b="1" dirty="0" smtClean="0">
                        <a:latin typeface="Times New Roman" pitchFamily="18" charset="0"/>
                        <a:cs typeface="Times New Roman" pitchFamily="18" charset="0"/>
                      </a:rPr>
                      <a:t>Incubation à 30°C/24H </a:t>
                    </a:r>
                    <a:endParaRPr lang="fr-FR" dirty="0">
                      <a:latin typeface="Times New Roman" pitchFamily="18" charset="0"/>
                      <a:cs typeface="Times New Roman" pitchFamily="18" charset="0"/>
                    </a:endParaRPr>
                  </a:p>
                </p:txBody>
              </p:sp>
              <p:sp>
                <p:nvSpPr>
                  <p:cNvPr id="78" name="Text Box 96"/>
                  <p:cNvSpPr txBox="1">
                    <a:spLocks noChangeArrowheads="1"/>
                  </p:cNvSpPr>
                  <p:nvPr/>
                </p:nvSpPr>
                <p:spPr bwMode="auto">
                  <a:xfrm>
                    <a:off x="4414" y="8548"/>
                    <a:ext cx="6600" cy="59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r>
                      <a:rPr lang="fr-FR" sz="1200" b="1" dirty="0" smtClean="0">
                        <a:latin typeface="Times New Roman" pitchFamily="18" charset="0"/>
                        <a:cs typeface="Times New Roman" pitchFamily="18" charset="0"/>
                      </a:rPr>
                      <a:t>Dénombrement des boîtes de </a:t>
                    </a:r>
                    <a:r>
                      <a:rPr lang="fr-FR" sz="1200" b="1" dirty="0" err="1" smtClean="0">
                        <a:latin typeface="Times New Roman" pitchFamily="18" charset="0"/>
                        <a:cs typeface="Times New Roman" pitchFamily="18" charset="0"/>
                      </a:rPr>
                      <a:t>Petri</a:t>
                    </a:r>
                    <a:r>
                      <a:rPr lang="fr-FR" sz="1200" b="1" dirty="0" smtClean="0">
                        <a:latin typeface="Times New Roman" pitchFamily="18" charset="0"/>
                        <a:cs typeface="Times New Roman" pitchFamily="18" charset="0"/>
                      </a:rPr>
                      <a:t> présentant de 100  colonies ayant un halo clair</a:t>
                    </a:r>
                    <a:endParaRPr lang="fr-FR" sz="3200" b="1" dirty="0">
                      <a:latin typeface="Times New Roman" pitchFamily="18" charset="0"/>
                      <a:cs typeface="Times New Roman" pitchFamily="18" charset="0"/>
                    </a:endParaRPr>
                  </a:p>
                </p:txBody>
              </p:sp>
            </p:grpSp>
            <p:sp>
              <p:nvSpPr>
                <p:cNvPr id="58" name="Text Box 97"/>
                <p:cNvSpPr txBox="1">
                  <a:spLocks noChangeArrowheads="1"/>
                </p:cNvSpPr>
                <p:nvPr/>
              </p:nvSpPr>
              <p:spPr bwMode="auto">
                <a:xfrm>
                  <a:off x="9337" y="3007"/>
                  <a:ext cx="720" cy="360"/>
                </a:xfrm>
                <a:prstGeom prst="rect">
                  <a:avLst/>
                </a:prstGeom>
                <a:solidFill>
                  <a:srgbClr val="FFFFFF"/>
                </a:solidFill>
                <a:ln w="9525">
                  <a:noFill/>
                  <a:miter lim="800000"/>
                  <a:headEnd/>
                  <a:tailEnd/>
                </a:ln>
              </p:spPr>
              <p:txBody>
                <a:bodyPr/>
                <a:lstStyle/>
                <a:p>
                  <a:r>
                    <a:rPr lang="fr-FR" sz="1000" b="1">
                      <a:latin typeface="Times New Roman" pitchFamily="18" charset="0"/>
                      <a:cs typeface="Times New Roman" pitchFamily="18" charset="0"/>
                    </a:rPr>
                    <a:t>1ml</a:t>
                  </a:r>
                  <a:endParaRPr lang="fr-FR">
                    <a:latin typeface="Times New Roman" pitchFamily="18" charset="0"/>
                    <a:cs typeface="Times New Roman" pitchFamily="18" charset="0"/>
                  </a:endParaRPr>
                </a:p>
              </p:txBody>
            </p:sp>
            <p:sp>
              <p:nvSpPr>
                <p:cNvPr id="59" name="Text Box 98"/>
                <p:cNvSpPr txBox="1">
                  <a:spLocks noChangeArrowheads="1"/>
                </p:cNvSpPr>
                <p:nvPr/>
              </p:nvSpPr>
              <p:spPr bwMode="auto">
                <a:xfrm>
                  <a:off x="7897" y="3082"/>
                  <a:ext cx="720" cy="315"/>
                </a:xfrm>
                <a:prstGeom prst="rect">
                  <a:avLst/>
                </a:prstGeom>
                <a:solidFill>
                  <a:srgbClr val="FFFFFF"/>
                </a:solidFill>
                <a:ln w="9525">
                  <a:noFill/>
                  <a:miter lim="800000"/>
                  <a:headEnd/>
                  <a:tailEnd/>
                </a:ln>
              </p:spPr>
              <p:txBody>
                <a:bodyPr/>
                <a:lstStyle/>
                <a:p>
                  <a:r>
                    <a:rPr lang="fr-FR" sz="1000" b="1">
                      <a:latin typeface="Times New Roman" pitchFamily="18" charset="0"/>
                      <a:cs typeface="Times New Roman" pitchFamily="18" charset="0"/>
                    </a:rPr>
                    <a:t>1ml</a:t>
                  </a:r>
                  <a:endParaRPr lang="fr-FR">
                    <a:latin typeface="Times New Roman" pitchFamily="18" charset="0"/>
                    <a:cs typeface="Times New Roman" pitchFamily="18" charset="0"/>
                  </a:endParaRPr>
                </a:p>
              </p:txBody>
            </p:sp>
            <p:sp>
              <p:nvSpPr>
                <p:cNvPr id="60" name="Text Box 99"/>
                <p:cNvSpPr txBox="1">
                  <a:spLocks noChangeArrowheads="1"/>
                </p:cNvSpPr>
                <p:nvPr/>
              </p:nvSpPr>
              <p:spPr bwMode="auto">
                <a:xfrm>
                  <a:off x="5377" y="3487"/>
                  <a:ext cx="720" cy="360"/>
                </a:xfrm>
                <a:prstGeom prst="rect">
                  <a:avLst/>
                </a:prstGeom>
                <a:solidFill>
                  <a:srgbClr val="FFFFFF"/>
                </a:solidFill>
                <a:ln w="9525">
                  <a:noFill/>
                  <a:miter lim="800000"/>
                  <a:headEnd/>
                  <a:tailEnd/>
                </a:ln>
              </p:spPr>
              <p:txBody>
                <a:bodyPr/>
                <a:lstStyle/>
                <a:p>
                  <a:r>
                    <a:rPr lang="fr-FR" sz="1000" b="1">
                      <a:latin typeface="Times New Roman" pitchFamily="18" charset="0"/>
                      <a:cs typeface="Times New Roman" pitchFamily="18" charset="0"/>
                    </a:rPr>
                    <a:t>1ml</a:t>
                  </a:r>
                  <a:endParaRPr lang="fr-FR">
                    <a:latin typeface="Times New Roman" pitchFamily="18" charset="0"/>
                    <a:cs typeface="Times New Roman" pitchFamily="18" charset="0"/>
                  </a:endParaRPr>
                </a:p>
              </p:txBody>
            </p:sp>
            <p:sp>
              <p:nvSpPr>
                <p:cNvPr id="61" name="Text Box 101"/>
                <p:cNvSpPr txBox="1">
                  <a:spLocks noChangeArrowheads="1"/>
                </p:cNvSpPr>
                <p:nvPr/>
              </p:nvSpPr>
              <p:spPr bwMode="auto">
                <a:xfrm>
                  <a:off x="7717" y="4657"/>
                  <a:ext cx="925" cy="289"/>
                </a:xfrm>
                <a:prstGeom prst="rect">
                  <a:avLst/>
                </a:prstGeom>
                <a:solidFill>
                  <a:srgbClr val="FFFFFF"/>
                </a:solidFill>
                <a:ln w="9525">
                  <a:noFill/>
                  <a:miter lim="800000"/>
                  <a:headEnd/>
                  <a:tailEnd/>
                </a:ln>
              </p:spPr>
              <p:txBody>
                <a:bodyPr/>
                <a:lstStyle/>
                <a:p>
                  <a:r>
                    <a:rPr lang="fr-FR" sz="1000" b="1" dirty="0" smtClean="0">
                      <a:latin typeface="Times New Roman" pitchFamily="18" charset="0"/>
                      <a:cs typeface="Times New Roman" pitchFamily="18" charset="0"/>
                    </a:rPr>
                    <a:t>1ml</a:t>
                  </a:r>
                  <a:endParaRPr lang="fr-FR" dirty="0">
                    <a:latin typeface="Times New Roman" pitchFamily="18" charset="0"/>
                    <a:cs typeface="Times New Roman" pitchFamily="18" charset="0"/>
                  </a:endParaRPr>
                </a:p>
              </p:txBody>
            </p:sp>
          </p:grpSp>
        </p:grpSp>
        <p:sp>
          <p:nvSpPr>
            <p:cNvPr id="93" name="Text Box 90"/>
            <p:cNvSpPr txBox="1">
              <a:spLocks noChangeArrowheads="1"/>
            </p:cNvSpPr>
            <p:nvPr/>
          </p:nvSpPr>
          <p:spPr bwMode="auto">
            <a:xfrm>
              <a:off x="4608512" y="3356992"/>
              <a:ext cx="4355976" cy="43204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r>
                <a:rPr lang="fr-FR" sz="1200" b="1" dirty="0" smtClean="0">
                  <a:latin typeface="Times New Roman" pitchFamily="18" charset="0"/>
                  <a:cs typeface="Times New Roman" pitchFamily="18" charset="0"/>
                </a:rPr>
                <a:t>Ensemencement en masse  avec la gélose au lait écrémé</a:t>
              </a:r>
              <a:endParaRPr lang="fr-FR" sz="3200" dirty="0">
                <a:latin typeface="Times New Roman" pitchFamily="18" charset="0"/>
                <a:cs typeface="Times New Roman" pitchFamily="18" charset="0"/>
              </a:endParaRPr>
            </a:p>
          </p:txBody>
        </p:sp>
      </p:grpSp>
      <p:sp>
        <p:nvSpPr>
          <p:cNvPr id="95" name="Rectangle 94"/>
          <p:cNvSpPr/>
          <p:nvPr/>
        </p:nvSpPr>
        <p:spPr>
          <a:xfrm>
            <a:off x="0" y="4381649"/>
            <a:ext cx="5357818" cy="1785104"/>
          </a:xfrm>
          <a:prstGeom prst="rect">
            <a:avLst/>
          </a:prstGeom>
        </p:spPr>
        <p:txBody>
          <a:bodyPr wrap="square">
            <a:spAutoFit/>
          </a:bodyPr>
          <a:lstStyle/>
          <a:p>
            <a:pPr algn="just"/>
            <a:r>
              <a:rPr lang="fr-FR" sz="2200" dirty="0" smtClean="0">
                <a:latin typeface="Times New Roman" pitchFamily="18" charset="0"/>
                <a:cs typeface="Times New Roman" pitchFamily="18" charset="0"/>
              </a:rPr>
              <a:t>Si les halos ne sont pas très nets, inonder la boîte avec une solution acide de chlorure mercurique. La caséine précipite, le milieu devient donc opaque et les halos sont plus apparents.</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9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460"/>
            <a:ext cx="9144000" cy="523220"/>
          </a:xfrm>
          <a:prstGeom prst="rect">
            <a:avLst/>
          </a:prstGeom>
        </p:spPr>
        <p:txBody>
          <a:bodyPr wrap="square">
            <a:spAutoFit/>
          </a:bodyPr>
          <a:lstStyle/>
          <a:p>
            <a:r>
              <a:rPr lang="fr-FR" sz="2800" b="1" dirty="0" smtClean="0">
                <a:latin typeface="Times New Roman" pitchFamily="18" charset="0"/>
                <a:cs typeface="Times New Roman" pitchFamily="18" charset="0"/>
              </a:rPr>
              <a:t>Flore lactique</a:t>
            </a:r>
          </a:p>
        </p:txBody>
      </p:sp>
      <p:sp>
        <p:nvSpPr>
          <p:cNvPr id="3" name="Rectangle 2"/>
          <p:cNvSpPr/>
          <p:nvPr/>
        </p:nvSpPr>
        <p:spPr>
          <a:xfrm>
            <a:off x="0" y="6211669"/>
            <a:ext cx="9144000" cy="400110"/>
          </a:xfrm>
          <a:prstGeom prst="rect">
            <a:avLst/>
          </a:prstGeom>
        </p:spPr>
        <p:txBody>
          <a:bodyPr wrap="square">
            <a:spAutoFit/>
          </a:bodyPr>
          <a:lstStyle/>
          <a:p>
            <a:r>
              <a:rPr lang="fr-FR" sz="2000" b="1" i="1" dirty="0" smtClean="0">
                <a:latin typeface="Times New Roman" pitchFamily="18" charset="0"/>
                <a:cs typeface="Times New Roman" pitchFamily="18" charset="0"/>
              </a:rPr>
              <a:t>Lactobacillus </a:t>
            </a:r>
            <a:r>
              <a:rPr lang="fr-FR" sz="2000"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production de viscosité dans le lait, le cidre, la bière et le vin.</a:t>
            </a:r>
            <a:endParaRPr lang="fr-FR" sz="2000" dirty="0">
              <a:latin typeface="Times New Roman" pitchFamily="18" charset="0"/>
              <a:cs typeface="Times New Roman" pitchFamily="18" charset="0"/>
            </a:endParaRPr>
          </a:p>
        </p:txBody>
      </p:sp>
      <p:sp>
        <p:nvSpPr>
          <p:cNvPr id="4" name="Rectangle 3"/>
          <p:cNvSpPr/>
          <p:nvPr/>
        </p:nvSpPr>
        <p:spPr>
          <a:xfrm>
            <a:off x="0" y="5332810"/>
            <a:ext cx="9144000" cy="707886"/>
          </a:xfrm>
          <a:prstGeom prst="rect">
            <a:avLst/>
          </a:prstGeom>
        </p:spPr>
        <p:txBody>
          <a:bodyPr wrap="square">
            <a:spAutoFit/>
          </a:bodyPr>
          <a:lstStyle/>
          <a:p>
            <a:r>
              <a:rPr lang="fr-FR" sz="2000" b="1" i="1" dirty="0" smtClean="0">
                <a:latin typeface="Times New Roman" pitchFamily="18" charset="0"/>
                <a:cs typeface="Times New Roman" pitchFamily="18" charset="0"/>
              </a:rPr>
              <a:t>Leuconostoc </a:t>
            </a:r>
            <a:r>
              <a:rPr lang="fr-FR" sz="2000" b="1" i="1" dirty="0" err="1" smtClean="0">
                <a:latin typeface="Times New Roman" pitchFamily="18" charset="0"/>
                <a:cs typeface="Times New Roman" pitchFamily="18" charset="0"/>
              </a:rPr>
              <a:t>dextranicum</a:t>
            </a:r>
            <a:r>
              <a:rPr lang="fr-FR" sz="2000" b="1"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et </a:t>
            </a:r>
            <a:r>
              <a:rPr lang="fr-FR" sz="2000" b="1" i="1" dirty="0" err="1" smtClean="0">
                <a:latin typeface="Times New Roman" pitchFamily="18" charset="0"/>
                <a:cs typeface="Times New Roman" pitchFamily="18" charset="0"/>
              </a:rPr>
              <a:t>mesenteroides</a:t>
            </a:r>
            <a:r>
              <a:rPr lang="fr-FR" sz="2000" b="1"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production de viscosité dans des laits gélifiés, des sirops peut apparaître suite à un développement </a:t>
            </a:r>
          </a:p>
        </p:txBody>
      </p:sp>
      <p:sp>
        <p:nvSpPr>
          <p:cNvPr id="5" name="Rectangle 4"/>
          <p:cNvSpPr/>
          <p:nvPr/>
        </p:nvSpPr>
        <p:spPr>
          <a:xfrm>
            <a:off x="0" y="4761724"/>
            <a:ext cx="9144000" cy="400110"/>
          </a:xfrm>
          <a:prstGeom prst="rect">
            <a:avLst/>
          </a:prstGeom>
        </p:spPr>
        <p:txBody>
          <a:bodyPr wrap="square">
            <a:spAutoFit/>
          </a:bodyPr>
          <a:lstStyle/>
          <a:p>
            <a:r>
              <a:rPr lang="fr-FR" sz="2000" b="1" i="1" dirty="0" smtClean="0">
                <a:latin typeface="Times New Roman" pitchFamily="18" charset="0"/>
                <a:cs typeface="Times New Roman" pitchFamily="18" charset="0"/>
              </a:rPr>
              <a:t>Lactobacillus </a:t>
            </a:r>
            <a:r>
              <a:rPr lang="fr-FR" sz="2000" b="1" i="1" dirty="0" err="1" smtClean="0">
                <a:latin typeface="Times New Roman" pitchFamily="18" charset="0"/>
                <a:cs typeface="Times New Roman" pitchFamily="18" charset="0"/>
              </a:rPr>
              <a:t>brevis</a:t>
            </a:r>
            <a:r>
              <a:rPr lang="fr-FR" sz="2000" b="1"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et </a:t>
            </a:r>
            <a:r>
              <a:rPr lang="fr-FR" sz="2000" b="1" i="1" dirty="0" smtClean="0">
                <a:latin typeface="Times New Roman" pitchFamily="18" charset="0"/>
                <a:cs typeface="Times New Roman" pitchFamily="18" charset="0"/>
              </a:rPr>
              <a:t>Lactobacillus </a:t>
            </a:r>
            <a:r>
              <a:rPr lang="fr-FR" sz="2000" b="1" i="1" dirty="0" err="1" smtClean="0">
                <a:latin typeface="Times New Roman" pitchFamily="18" charset="0"/>
                <a:cs typeface="Times New Roman" pitchFamily="18" charset="0"/>
              </a:rPr>
              <a:t>plantarum</a:t>
            </a:r>
            <a:r>
              <a:rPr lang="fr-FR" sz="2000" b="1"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acidification des jus de fruits</a:t>
            </a:r>
          </a:p>
        </p:txBody>
      </p:sp>
      <p:sp>
        <p:nvSpPr>
          <p:cNvPr id="6" name="Rectangle 5"/>
          <p:cNvSpPr/>
          <p:nvPr/>
        </p:nvSpPr>
        <p:spPr>
          <a:xfrm>
            <a:off x="0" y="3882862"/>
            <a:ext cx="9144000" cy="707886"/>
          </a:xfrm>
          <a:prstGeom prst="rect">
            <a:avLst/>
          </a:prstGeom>
        </p:spPr>
        <p:txBody>
          <a:bodyPr wrap="square">
            <a:spAutoFit/>
          </a:bodyPr>
          <a:lstStyle/>
          <a:p>
            <a:r>
              <a:rPr lang="fr-FR" sz="2000" b="1" i="1" dirty="0" smtClean="0">
                <a:latin typeface="Times New Roman" pitchFamily="18" charset="0"/>
                <a:cs typeface="Times New Roman" pitchFamily="18" charset="0"/>
              </a:rPr>
              <a:t>Lactobacillus </a:t>
            </a:r>
            <a:r>
              <a:rPr lang="fr-FR" sz="2000" b="1" i="1" dirty="0" err="1" smtClean="0">
                <a:latin typeface="Times New Roman" pitchFamily="18" charset="0"/>
                <a:cs typeface="Times New Roman" pitchFamily="18" charset="0"/>
              </a:rPr>
              <a:t>viridescens</a:t>
            </a:r>
            <a:r>
              <a:rPr lang="fr-FR" sz="2000" b="1"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est responsable du verdissement des viandes, jambons, saucissons crus conservés sous vide (oxydation de hémine par le H2O2)</a:t>
            </a:r>
          </a:p>
        </p:txBody>
      </p:sp>
      <p:sp>
        <p:nvSpPr>
          <p:cNvPr id="7" name="Rectangle 6"/>
          <p:cNvSpPr/>
          <p:nvPr/>
        </p:nvSpPr>
        <p:spPr>
          <a:xfrm>
            <a:off x="0" y="3311776"/>
            <a:ext cx="1960152" cy="461665"/>
          </a:xfrm>
          <a:prstGeom prst="rect">
            <a:avLst/>
          </a:prstGeom>
        </p:spPr>
        <p:txBody>
          <a:bodyPr wrap="square">
            <a:spAutoFit/>
          </a:bodyPr>
          <a:lstStyle/>
          <a:p>
            <a:r>
              <a:rPr lang="fr-FR" sz="2400" b="1" dirty="0" smtClean="0">
                <a:latin typeface="Times New Roman" pitchFamily="18" charset="0"/>
                <a:cs typeface="Times New Roman" pitchFamily="18" charset="0"/>
              </a:rPr>
              <a:t>Exemple</a:t>
            </a:r>
          </a:p>
        </p:txBody>
      </p:sp>
      <p:sp>
        <p:nvSpPr>
          <p:cNvPr id="8" name="Rectangle 7"/>
          <p:cNvSpPr/>
          <p:nvPr/>
        </p:nvSpPr>
        <p:spPr>
          <a:xfrm>
            <a:off x="0" y="2432914"/>
            <a:ext cx="914400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dirty="0" smtClean="0">
                <a:latin typeface="Times New Roman" pitchFamily="18" charset="0"/>
                <a:cs typeface="Times New Roman" pitchFamily="18" charset="0"/>
              </a:rPr>
              <a:t>N’ont pas pouvoir pathogène mais peuvent être des agents d'altération à l'origine de difficultés pour certaines industries.</a:t>
            </a:r>
            <a:endParaRPr lang="fr-FR" sz="2000" dirty="0">
              <a:latin typeface="Times New Roman" pitchFamily="18" charset="0"/>
              <a:cs typeface="Times New Roman" pitchFamily="18" charset="0"/>
            </a:endParaRPr>
          </a:p>
        </p:txBody>
      </p:sp>
      <p:sp>
        <p:nvSpPr>
          <p:cNvPr id="9" name="Rectangle 8"/>
          <p:cNvSpPr/>
          <p:nvPr/>
        </p:nvSpPr>
        <p:spPr>
          <a:xfrm>
            <a:off x="0" y="1861828"/>
            <a:ext cx="9144000" cy="400110"/>
          </a:xfrm>
          <a:prstGeom prst="rect">
            <a:avLst/>
          </a:prstGeom>
        </p:spPr>
        <p:txBody>
          <a:bodyPr wrap="square">
            <a:spAutoFit/>
          </a:bodyPr>
          <a:lstStyle/>
          <a:p>
            <a:r>
              <a:rPr lang="fr-FR" sz="2000" dirty="0" smtClean="0">
                <a:latin typeface="Times New Roman" pitchFamily="18" charset="0"/>
                <a:cs typeface="Times New Roman" pitchFamily="18" charset="0"/>
              </a:rPr>
              <a:t>produisent par fermentation de l'acide lactique D (-), L (+) ou DL.</a:t>
            </a:r>
          </a:p>
        </p:txBody>
      </p:sp>
      <p:sp>
        <p:nvSpPr>
          <p:cNvPr id="10" name="Rectangle 9"/>
          <p:cNvSpPr/>
          <p:nvPr/>
        </p:nvSpPr>
        <p:spPr>
          <a:xfrm>
            <a:off x="0" y="1290742"/>
            <a:ext cx="9144000" cy="400110"/>
          </a:xfrm>
          <a:prstGeom prst="rect">
            <a:avLst/>
          </a:prstGeom>
        </p:spPr>
        <p:txBody>
          <a:bodyPr wrap="square">
            <a:spAutoFit/>
          </a:bodyPr>
          <a:lstStyle/>
          <a:p>
            <a:r>
              <a:rPr lang="fr-FR" sz="2000" i="1" dirty="0" err="1" smtClean="0">
                <a:latin typeface="Times New Roman" pitchFamily="18" charset="0"/>
                <a:cs typeface="Times New Roman" pitchFamily="18" charset="0"/>
              </a:rPr>
              <a:t>Bifidobacterium</a:t>
            </a:r>
            <a:r>
              <a:rPr lang="fr-FR" sz="2000"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réalise une fermentation mixte lactique-acétique</a:t>
            </a:r>
            <a:endParaRPr lang="fr-FR" sz="2000" dirty="0">
              <a:latin typeface="Times New Roman" pitchFamily="18" charset="0"/>
              <a:cs typeface="Times New Roman" pitchFamily="18" charset="0"/>
            </a:endParaRPr>
          </a:p>
        </p:txBody>
      </p:sp>
      <p:sp>
        <p:nvSpPr>
          <p:cNvPr id="11" name="Rectangle 10"/>
          <p:cNvSpPr/>
          <p:nvPr/>
        </p:nvSpPr>
        <p:spPr>
          <a:xfrm>
            <a:off x="0" y="719656"/>
            <a:ext cx="9144000" cy="400110"/>
          </a:xfrm>
          <a:prstGeom prst="rect">
            <a:avLst/>
          </a:prstGeom>
        </p:spPr>
        <p:txBody>
          <a:bodyPr wrap="square">
            <a:spAutoFit/>
          </a:bodyPr>
          <a:lstStyle/>
          <a:p>
            <a:r>
              <a:rPr lang="fr-FR" sz="2000" i="1" dirty="0" smtClean="0">
                <a:latin typeface="Times New Roman" pitchFamily="18" charset="0"/>
                <a:cs typeface="Times New Roman" pitchFamily="18" charset="0"/>
              </a:rPr>
              <a:t>Lactobacillus, Lactococcus, </a:t>
            </a:r>
            <a:r>
              <a:rPr lang="fr-FR" sz="2000" i="1" dirty="0" err="1" smtClean="0">
                <a:latin typeface="Times New Roman" pitchFamily="18" charset="0"/>
                <a:cs typeface="Times New Roman" pitchFamily="18" charset="0"/>
              </a:rPr>
              <a:t>Streptococcus</a:t>
            </a:r>
            <a:r>
              <a:rPr lang="fr-FR" sz="2000" i="1" dirty="0" smtClean="0">
                <a:latin typeface="Times New Roman" pitchFamily="18" charset="0"/>
                <a:cs typeface="Times New Roman" pitchFamily="18" charset="0"/>
              </a:rPr>
              <a:t>, Leuconostoc, </a:t>
            </a:r>
            <a:r>
              <a:rPr lang="fr-FR" sz="2000" i="1" dirty="0" err="1" smtClean="0">
                <a:latin typeface="Times New Roman" pitchFamily="18" charset="0"/>
                <a:cs typeface="Times New Roman" pitchFamily="18" charset="0"/>
              </a:rPr>
              <a:t>Pediococcus</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Tetragenus</a:t>
            </a:r>
            <a:r>
              <a:rPr lang="fr-FR" sz="2000" i="1"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9" grpId="0"/>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523220"/>
          </a:xfrm>
          <a:prstGeom prst="rect">
            <a:avLst/>
          </a:prstGeom>
        </p:spPr>
        <p:txBody>
          <a:bodyPr wrap="square">
            <a:spAutoFit/>
          </a:bodyPr>
          <a:lstStyle/>
          <a:p>
            <a:r>
              <a:rPr lang="fr-FR" sz="2800" b="1" dirty="0" smtClean="0">
                <a:latin typeface="Times New Roman" pitchFamily="18" charset="0"/>
                <a:cs typeface="Times New Roman" pitchFamily="18" charset="0"/>
              </a:rPr>
              <a:t>Flore </a:t>
            </a:r>
            <a:r>
              <a:rPr lang="fr-FR" sz="2800" b="1" dirty="0" err="1" smtClean="0">
                <a:latin typeface="Times New Roman" pitchFamily="18" charset="0"/>
                <a:cs typeface="Times New Roman" pitchFamily="18" charset="0"/>
              </a:rPr>
              <a:t>psychrotrophe</a:t>
            </a:r>
            <a:endParaRPr lang="fr-FR" sz="2800" b="1" i="1" dirty="0" smtClean="0">
              <a:latin typeface="Times New Roman" pitchFamily="18" charset="0"/>
              <a:cs typeface="Times New Roman" pitchFamily="18" charset="0"/>
            </a:endParaRPr>
          </a:p>
        </p:txBody>
      </p:sp>
      <p:sp>
        <p:nvSpPr>
          <p:cNvPr id="3" name="Rectangle 2"/>
          <p:cNvSpPr/>
          <p:nvPr/>
        </p:nvSpPr>
        <p:spPr>
          <a:xfrm>
            <a:off x="0" y="2504742"/>
            <a:ext cx="4644008" cy="400110"/>
          </a:xfrm>
          <a:prstGeom prst="rect">
            <a:avLst/>
          </a:prstGeom>
        </p:spPr>
        <p:txBody>
          <a:bodyPr wrap="square">
            <a:spAutoFit/>
          </a:bodyPr>
          <a:lstStyle/>
          <a:p>
            <a:pPr algn="just"/>
            <a:r>
              <a:rPr lang="fr-FR" sz="2000" dirty="0" smtClean="0">
                <a:latin typeface="Times New Roman" pitchFamily="18" charset="0"/>
                <a:cs typeface="Times New Roman" pitchFamily="18" charset="0"/>
              </a:rPr>
              <a:t>Ils peuvent être des</a:t>
            </a:r>
          </a:p>
        </p:txBody>
      </p:sp>
      <p:sp>
        <p:nvSpPr>
          <p:cNvPr id="4" name="Rectangle 3"/>
          <p:cNvSpPr/>
          <p:nvPr/>
        </p:nvSpPr>
        <p:spPr>
          <a:xfrm>
            <a:off x="0" y="6429396"/>
            <a:ext cx="9144000" cy="400110"/>
          </a:xfrm>
          <a:prstGeom prst="rect">
            <a:avLst/>
          </a:prstGeom>
        </p:spPr>
        <p:txBody>
          <a:bodyPr wrap="square">
            <a:spAutoFit/>
          </a:bodyPr>
          <a:lstStyle/>
          <a:p>
            <a:pPr algn="just">
              <a:buFont typeface="Wingdings" pitchFamily="2" charset="2"/>
              <a:buChar char="Ø"/>
            </a:pPr>
            <a:r>
              <a:rPr lang="fr-FR" sz="2000" dirty="0" smtClean="0">
                <a:latin typeface="Times New Roman" pitchFamily="18" charset="0"/>
                <a:cs typeface="Times New Roman" pitchFamily="18" charset="0"/>
              </a:rPr>
              <a:t> Des levures et des moisissures </a:t>
            </a:r>
            <a:r>
              <a:rPr lang="fr-FR" sz="2000" b="1" i="1" dirty="0" smtClean="0">
                <a:latin typeface="Times New Roman" pitchFamily="18" charset="0"/>
                <a:cs typeface="Times New Roman" pitchFamily="18" charset="0"/>
              </a:rPr>
              <a:t>(Penicillium, Aspergillus..</a:t>
            </a:r>
            <a:r>
              <a:rPr lang="fr-FR" sz="2000"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5" name="Rectangle 4"/>
          <p:cNvSpPr/>
          <p:nvPr/>
        </p:nvSpPr>
        <p:spPr>
          <a:xfrm>
            <a:off x="0" y="5076358"/>
            <a:ext cx="4644008" cy="1323439"/>
          </a:xfrm>
          <a:prstGeom prst="rect">
            <a:avLst/>
          </a:prstGeom>
        </p:spPr>
        <p:txBody>
          <a:bodyPr wrap="square">
            <a:spAutoFit/>
          </a:bodyPr>
          <a:lstStyle/>
          <a:p>
            <a:pPr algn="just">
              <a:buFont typeface="Wingdings" pitchFamily="2" charset="2"/>
              <a:buChar char="Ø"/>
            </a:pPr>
            <a:r>
              <a:rPr lang="fr-FR" sz="2000" dirty="0" smtClean="0">
                <a:latin typeface="Times New Roman" pitchFamily="18" charset="0"/>
                <a:cs typeface="Times New Roman" pitchFamily="18" charset="0"/>
              </a:rPr>
              <a:t> Des Gram positif : </a:t>
            </a:r>
            <a:r>
              <a:rPr lang="fr-FR" sz="2000" b="1" i="1" dirty="0" smtClean="0">
                <a:latin typeface="Times New Roman" pitchFamily="18" charset="0"/>
                <a:cs typeface="Times New Roman" pitchFamily="18" charset="0"/>
              </a:rPr>
              <a:t>Bacillus </a:t>
            </a:r>
            <a:r>
              <a:rPr lang="fr-FR" sz="2000" dirty="0" smtClean="0">
                <a:latin typeface="Times New Roman" pitchFamily="18" charset="0"/>
                <a:cs typeface="Times New Roman" pitchFamily="18" charset="0"/>
              </a:rPr>
              <a:t>(sporulées), </a:t>
            </a:r>
            <a:r>
              <a:rPr lang="fr-FR" sz="2000" b="1" i="1" dirty="0" err="1" smtClean="0">
                <a:latin typeface="Times New Roman" pitchFamily="18" charset="0"/>
                <a:cs typeface="Times New Roman" pitchFamily="18" charset="0"/>
              </a:rPr>
              <a:t>Cotynebacterium</a:t>
            </a: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Micrococcus</a:t>
            </a:r>
            <a:r>
              <a:rPr lang="fr-FR" sz="2000" b="1" i="1" dirty="0" smtClean="0">
                <a:latin typeface="Times New Roman" pitchFamily="18" charset="0"/>
                <a:cs typeface="Times New Roman" pitchFamily="18" charset="0"/>
              </a:rPr>
              <a:t>, Staphylococcus, </a:t>
            </a:r>
            <a:r>
              <a:rPr lang="fr-FR" sz="2000" b="1" i="1" dirty="0" err="1" smtClean="0">
                <a:latin typeface="Times New Roman" pitchFamily="18" charset="0"/>
                <a:cs typeface="Times New Roman" pitchFamily="18" charset="0"/>
              </a:rPr>
              <a:t>Brochothrix</a:t>
            </a: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thennosphacta</a:t>
            </a:r>
            <a:r>
              <a:rPr lang="fr-FR" sz="2000" b="1" i="1" dirty="0" smtClean="0">
                <a:latin typeface="Times New Roman" pitchFamily="18" charset="0"/>
                <a:cs typeface="Times New Roman" pitchFamily="18" charset="0"/>
              </a:rPr>
              <a:t>, Lactobacillus </a:t>
            </a:r>
            <a:r>
              <a:rPr lang="fr-FR" sz="2000" b="1" i="1" dirty="0" err="1" smtClean="0">
                <a:latin typeface="Times New Roman" pitchFamily="18" charset="0"/>
                <a:cs typeface="Times New Roman" pitchFamily="18" charset="0"/>
              </a:rPr>
              <a:t>viridescens</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6" name="Rectangle 5"/>
          <p:cNvSpPr/>
          <p:nvPr/>
        </p:nvSpPr>
        <p:spPr>
          <a:xfrm>
            <a:off x="0" y="3021109"/>
            <a:ext cx="4644008" cy="1938992"/>
          </a:xfrm>
          <a:prstGeom prst="rect">
            <a:avLst/>
          </a:prstGeom>
        </p:spPr>
        <p:txBody>
          <a:bodyPr wrap="square">
            <a:spAutoFit/>
          </a:bodyPr>
          <a:lstStyle/>
          <a:p>
            <a:pPr algn="just">
              <a:buFont typeface="Wingdings" pitchFamily="2" charset="2"/>
              <a:buChar char="Ø"/>
            </a:pPr>
            <a:r>
              <a:rPr lang="fr-FR" sz="2000" dirty="0" smtClean="0">
                <a:latin typeface="Times New Roman" pitchFamily="18" charset="0"/>
                <a:cs typeface="Times New Roman" pitchFamily="18" charset="0"/>
              </a:rPr>
              <a:t> Des Gram négatif saprophytes apportées par l’eau de lavage: </a:t>
            </a:r>
            <a:r>
              <a:rPr lang="fr-FR" sz="2000" b="1" i="1" dirty="0" smtClean="0">
                <a:latin typeface="Times New Roman" pitchFamily="18" charset="0"/>
                <a:cs typeface="Times New Roman" pitchFamily="18" charset="0"/>
              </a:rPr>
              <a:t>Pseudomonas, </a:t>
            </a:r>
            <a:r>
              <a:rPr lang="fr-FR" sz="2000" b="1" i="1" dirty="0" err="1" smtClean="0">
                <a:latin typeface="Times New Roman" pitchFamily="18" charset="0"/>
                <a:cs typeface="Times New Roman" pitchFamily="18" charset="0"/>
              </a:rPr>
              <a:t>Alcaligenes</a:t>
            </a: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Alteromonas</a:t>
            </a: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putrefaciens</a:t>
            </a: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Aeromonas</a:t>
            </a: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Vibrio,Flavobacteum</a:t>
            </a: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Cytophaga</a:t>
            </a: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Xanthomonas</a:t>
            </a:r>
            <a:r>
              <a:rPr lang="fr-FR" sz="2000" b="1" i="1" dirty="0" smtClean="0">
                <a:latin typeface="Times New Roman" pitchFamily="18" charset="0"/>
                <a:cs typeface="Times New Roman" pitchFamily="18" charset="0"/>
              </a:rPr>
              <a:t>, Erwinia, Serratia </a:t>
            </a:r>
            <a:r>
              <a:rPr lang="fr-FR" sz="2000" b="1" i="1" dirty="0" err="1" smtClean="0">
                <a:latin typeface="Times New Roman" pitchFamily="18" charset="0"/>
                <a:cs typeface="Times New Roman" pitchFamily="18" charset="0"/>
              </a:rPr>
              <a:t>liquefaciens</a:t>
            </a: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Acinetobacter</a:t>
            </a:r>
            <a:r>
              <a:rPr lang="fr-FR" sz="2000" b="1" i="1"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7" name="Rectangle 6"/>
          <p:cNvSpPr/>
          <p:nvPr/>
        </p:nvSpPr>
        <p:spPr>
          <a:xfrm>
            <a:off x="0" y="1680599"/>
            <a:ext cx="9144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Leur temps de génération, qui est de l'ordre de 24 heures à la température de 0°C, leur permet de</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se développer abondamment en 1 à 3 semaines dans un aliment </a:t>
            </a:r>
            <a:endParaRPr lang="fr-FR" sz="2000" dirty="0">
              <a:latin typeface="Times New Roman" pitchFamily="18" charset="0"/>
              <a:cs typeface="Times New Roman" pitchFamily="18" charset="0"/>
            </a:endParaRPr>
          </a:p>
        </p:txBody>
      </p:sp>
      <p:sp>
        <p:nvSpPr>
          <p:cNvPr id="8" name="Rectangle 7"/>
          <p:cNvSpPr/>
          <p:nvPr/>
        </p:nvSpPr>
        <p:spPr>
          <a:xfrm>
            <a:off x="0" y="548679"/>
            <a:ext cx="9144000" cy="1015663"/>
          </a:xfrm>
          <a:prstGeom prst="rect">
            <a:avLst/>
          </a:prstGeom>
        </p:spPr>
        <p:txBody>
          <a:bodyPr wrap="square">
            <a:spAutoFit/>
          </a:bodyPr>
          <a:lstStyle/>
          <a:p>
            <a:pPr algn="just"/>
            <a:r>
              <a:rPr lang="fr-FR" sz="2000" dirty="0" smtClean="0">
                <a:latin typeface="Times New Roman" pitchFamily="18" charset="0"/>
                <a:cs typeface="Times New Roman" pitchFamily="18" charset="0"/>
              </a:rPr>
              <a:t>Elle est constituée de microorganismes capables de se multiplier aux températures de réfrigération, mais dont la température optimale de croissance est de l'ordre de + 25 à + 35°C, </a:t>
            </a:r>
            <a:r>
              <a:rPr lang="fr-FR" sz="2000" b="1" i="1" dirty="0" smtClean="0">
                <a:latin typeface="Times New Roman" pitchFamily="18" charset="0"/>
                <a:cs typeface="Times New Roman" pitchFamily="18" charset="0"/>
              </a:rPr>
              <a:t>exemple</a:t>
            </a:r>
            <a:r>
              <a:rPr lang="fr-FR" sz="2000" dirty="0" smtClean="0">
                <a:latin typeface="Times New Roman" pitchFamily="18" charset="0"/>
                <a:cs typeface="Times New Roman" pitchFamily="18" charset="0"/>
              </a:rPr>
              <a:t>: </a:t>
            </a:r>
            <a:r>
              <a:rPr lang="fr-FR" sz="2000" b="1" i="1" dirty="0" smtClean="0">
                <a:latin typeface="Times New Roman" pitchFamily="18" charset="0"/>
                <a:cs typeface="Times New Roman" pitchFamily="18" charset="0"/>
              </a:rPr>
              <a:t>Pseudomonas</a:t>
            </a:r>
            <a:endParaRPr lang="fr-FR" sz="2000" dirty="0">
              <a:latin typeface="Times New Roman" pitchFamily="18" charset="0"/>
              <a:cs typeface="Times New Roman" pitchFamily="18" charset="0"/>
            </a:endParaRPr>
          </a:p>
        </p:txBody>
      </p:sp>
      <p:grpSp>
        <p:nvGrpSpPr>
          <p:cNvPr id="9" name="Groupe 8"/>
          <p:cNvGrpSpPr/>
          <p:nvPr/>
        </p:nvGrpSpPr>
        <p:grpSpPr>
          <a:xfrm>
            <a:off x="4714876" y="2500306"/>
            <a:ext cx="4286280" cy="3806164"/>
            <a:chOff x="4572000" y="1700808"/>
            <a:chExt cx="4427984" cy="4248472"/>
          </a:xfrm>
        </p:grpSpPr>
        <p:sp>
          <p:nvSpPr>
            <p:cNvPr id="10" name="Rectangle 9"/>
            <p:cNvSpPr/>
            <p:nvPr/>
          </p:nvSpPr>
          <p:spPr>
            <a:xfrm>
              <a:off x="4572000" y="1700808"/>
              <a:ext cx="4427984" cy="424847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latin typeface="Times New Roman" pitchFamily="18" charset="0"/>
                <a:cs typeface="Times New Roman" pitchFamily="18" charset="0"/>
              </a:endParaRPr>
            </a:p>
          </p:txBody>
        </p:sp>
        <p:grpSp>
          <p:nvGrpSpPr>
            <p:cNvPr id="11" name="Group 60"/>
            <p:cNvGrpSpPr>
              <a:grpSpLocks/>
            </p:cNvGrpSpPr>
            <p:nvPr/>
          </p:nvGrpSpPr>
          <p:grpSpPr bwMode="auto">
            <a:xfrm>
              <a:off x="4623435" y="1909763"/>
              <a:ext cx="4361815" cy="3895489"/>
              <a:chOff x="4268" y="3007"/>
              <a:chExt cx="6869" cy="6136"/>
            </a:xfrm>
          </p:grpSpPr>
          <p:sp>
            <p:nvSpPr>
              <p:cNvPr id="13" name="AutoShape 61"/>
              <p:cNvSpPr>
                <a:spLocks/>
              </p:cNvSpPr>
              <p:nvPr/>
            </p:nvSpPr>
            <p:spPr bwMode="auto">
              <a:xfrm rot="16200000">
                <a:off x="7748" y="4414"/>
                <a:ext cx="815" cy="5963"/>
              </a:xfrm>
              <a:prstGeom prst="leftBrace">
                <a:avLst>
                  <a:gd name="adj1" fmla="val 60971"/>
                  <a:gd name="adj2" fmla="val 50000"/>
                </a:avLst>
              </a:pr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nvGrpSpPr>
              <p:cNvPr id="14" name="Group 62"/>
              <p:cNvGrpSpPr>
                <a:grpSpLocks/>
              </p:cNvGrpSpPr>
              <p:nvPr/>
            </p:nvGrpSpPr>
            <p:grpSpPr bwMode="auto">
              <a:xfrm>
                <a:off x="4268" y="3007"/>
                <a:ext cx="6869" cy="6136"/>
                <a:chOff x="4268" y="3007"/>
                <a:chExt cx="6869" cy="6136"/>
              </a:xfrm>
            </p:grpSpPr>
            <p:sp>
              <p:nvSpPr>
                <p:cNvPr id="15" name="Text Box 100"/>
                <p:cNvSpPr txBox="1">
                  <a:spLocks noChangeArrowheads="1"/>
                </p:cNvSpPr>
                <p:nvPr/>
              </p:nvSpPr>
              <p:spPr bwMode="auto">
                <a:xfrm>
                  <a:off x="9290" y="4657"/>
                  <a:ext cx="907" cy="403"/>
                </a:xfrm>
                <a:prstGeom prst="rect">
                  <a:avLst/>
                </a:prstGeom>
                <a:solidFill>
                  <a:srgbClr val="FFFFFF"/>
                </a:solidFill>
                <a:ln w="9525">
                  <a:noFill/>
                  <a:miter lim="800000"/>
                  <a:headEnd/>
                  <a:tailEnd/>
                </a:ln>
              </p:spPr>
              <p:txBody>
                <a:bodyPr/>
                <a:lstStyle/>
                <a:p>
                  <a:r>
                    <a:rPr lang="fr-FR" sz="1000" b="1" dirty="0" smtClean="0">
                      <a:latin typeface="Times New Roman" pitchFamily="18" charset="0"/>
                      <a:cs typeface="Times New Roman" pitchFamily="18" charset="0"/>
                    </a:rPr>
                    <a:t>1ml</a:t>
                  </a:r>
                  <a:endParaRPr lang="fr-FR" dirty="0">
                    <a:latin typeface="Times New Roman" pitchFamily="18" charset="0"/>
                    <a:cs typeface="Times New Roman" pitchFamily="18" charset="0"/>
                  </a:endParaRPr>
                </a:p>
              </p:txBody>
            </p:sp>
            <p:sp>
              <p:nvSpPr>
                <p:cNvPr id="16" name="Text Box 102"/>
                <p:cNvSpPr txBox="1">
                  <a:spLocks noChangeArrowheads="1"/>
                </p:cNvSpPr>
                <p:nvPr/>
              </p:nvSpPr>
              <p:spPr bwMode="auto">
                <a:xfrm>
                  <a:off x="6601" y="4700"/>
                  <a:ext cx="907" cy="360"/>
                </a:xfrm>
                <a:prstGeom prst="rect">
                  <a:avLst/>
                </a:prstGeom>
                <a:solidFill>
                  <a:srgbClr val="FFFFFF"/>
                </a:solidFill>
                <a:ln w="9525">
                  <a:noFill/>
                  <a:miter lim="800000"/>
                  <a:headEnd/>
                  <a:tailEnd/>
                </a:ln>
              </p:spPr>
              <p:txBody>
                <a:bodyPr/>
                <a:lstStyle/>
                <a:p>
                  <a:r>
                    <a:rPr lang="fr-FR" sz="1000" b="1" dirty="0" smtClean="0">
                      <a:latin typeface="Times New Roman" pitchFamily="18" charset="0"/>
                      <a:cs typeface="Times New Roman" pitchFamily="18" charset="0"/>
                    </a:rPr>
                    <a:t>1ml</a:t>
                  </a:r>
                  <a:endParaRPr lang="fr-FR" dirty="0">
                    <a:latin typeface="Times New Roman" pitchFamily="18" charset="0"/>
                    <a:cs typeface="Times New Roman" pitchFamily="18" charset="0"/>
                  </a:endParaRPr>
                </a:p>
              </p:txBody>
            </p:sp>
            <p:grpSp>
              <p:nvGrpSpPr>
                <p:cNvPr id="17" name="Group 63"/>
                <p:cNvGrpSpPr>
                  <a:grpSpLocks/>
                </p:cNvGrpSpPr>
                <p:nvPr/>
              </p:nvGrpSpPr>
              <p:grpSpPr bwMode="auto">
                <a:xfrm>
                  <a:off x="4268" y="3337"/>
                  <a:ext cx="6869" cy="5806"/>
                  <a:chOff x="4268" y="3337"/>
                  <a:chExt cx="6869" cy="5806"/>
                </a:xfrm>
              </p:grpSpPr>
              <p:sp>
                <p:nvSpPr>
                  <p:cNvPr id="22" name="AutoShape 64"/>
                  <p:cNvSpPr>
                    <a:spLocks noChangeArrowheads="1"/>
                  </p:cNvSpPr>
                  <p:nvPr/>
                </p:nvSpPr>
                <p:spPr bwMode="auto">
                  <a:xfrm>
                    <a:off x="4657" y="3577"/>
                    <a:ext cx="555" cy="855"/>
                  </a:xfrm>
                  <a:prstGeom prst="can">
                    <a:avLst>
                      <a:gd name="adj" fmla="val 38514"/>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3" name="AutoShape 65"/>
                  <p:cNvSpPr>
                    <a:spLocks noChangeArrowheads="1"/>
                  </p:cNvSpPr>
                  <p:nvPr/>
                </p:nvSpPr>
                <p:spPr bwMode="auto">
                  <a:xfrm>
                    <a:off x="10237" y="3382"/>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4" name="AutoShape 66"/>
                  <p:cNvSpPr>
                    <a:spLocks noChangeArrowheads="1"/>
                  </p:cNvSpPr>
                  <p:nvPr/>
                </p:nvSpPr>
                <p:spPr bwMode="auto">
                  <a:xfrm>
                    <a:off x="7407" y="3397"/>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5" name="AutoShape 67"/>
                  <p:cNvSpPr>
                    <a:spLocks noChangeArrowheads="1"/>
                  </p:cNvSpPr>
                  <p:nvPr/>
                </p:nvSpPr>
                <p:spPr bwMode="auto">
                  <a:xfrm>
                    <a:off x="6397" y="3412"/>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nvGrpSpPr>
                  <p:cNvPr id="26" name="Group 68"/>
                  <p:cNvGrpSpPr>
                    <a:grpSpLocks/>
                  </p:cNvGrpSpPr>
                  <p:nvPr/>
                </p:nvGrpSpPr>
                <p:grpSpPr bwMode="auto">
                  <a:xfrm>
                    <a:off x="4777" y="3367"/>
                    <a:ext cx="1670" cy="165"/>
                    <a:chOff x="4777" y="3397"/>
                    <a:chExt cx="1670" cy="165"/>
                  </a:xfrm>
                </p:grpSpPr>
                <p:sp>
                  <p:nvSpPr>
                    <p:cNvPr id="51" name="Arc 69"/>
                    <p:cNvSpPr>
                      <a:spLocks/>
                    </p:cNvSpPr>
                    <p:nvPr/>
                  </p:nvSpPr>
                  <p:spPr bwMode="auto">
                    <a:xfrm flipH="1">
                      <a:off x="4777" y="3399"/>
                      <a:ext cx="1670" cy="163"/>
                    </a:xfrm>
                    <a:custGeom>
                      <a:avLst/>
                      <a:gdLst>
                        <a:gd name="T0" fmla="*/ 0 w 21600"/>
                        <a:gd name="T1" fmla="*/ 0 h 21356"/>
                        <a:gd name="T2" fmla="*/ 0 w 21600"/>
                        <a:gd name="T3" fmla="*/ 0 h 21356"/>
                        <a:gd name="T4" fmla="*/ 0 w 21600"/>
                        <a:gd name="T5" fmla="*/ 0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5" y="-1"/>
                          </a:moveTo>
                          <a:cubicBezTo>
                            <a:pt x="13794" y="1599"/>
                            <a:pt x="21600" y="10675"/>
                            <a:pt x="21600" y="21356"/>
                          </a:cubicBezTo>
                        </a:path>
                        <a:path w="21600" h="21356" stroke="0" extrusionOk="0">
                          <a:moveTo>
                            <a:pt x="3235" y="-1"/>
                          </a:moveTo>
                          <a:cubicBezTo>
                            <a:pt x="13794" y="1599"/>
                            <a:pt x="21600" y="10675"/>
                            <a:pt x="21600" y="21356"/>
                          </a:cubicBezTo>
                          <a:lnTo>
                            <a:pt x="0" y="21356"/>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52" name="AutoShape 70"/>
                    <p:cNvCxnSpPr>
                      <a:cxnSpLocks noChangeShapeType="1"/>
                    </p:cNvCxnSpPr>
                    <p:nvPr/>
                  </p:nvCxnSpPr>
                  <p:spPr bwMode="auto">
                    <a:xfrm>
                      <a:off x="6172" y="3397"/>
                      <a:ext cx="275" cy="2"/>
                    </a:xfrm>
                    <a:prstGeom prst="straightConnector1">
                      <a:avLst/>
                    </a:prstGeom>
                    <a:noFill/>
                    <a:ln w="9525">
                      <a:solidFill>
                        <a:srgbClr val="000000"/>
                      </a:solidFill>
                      <a:round/>
                      <a:headEnd/>
                      <a:tailEnd type="triangle" w="med" len="med"/>
                    </a:ln>
                  </p:spPr>
                </p:cxnSp>
              </p:grpSp>
              <p:grpSp>
                <p:nvGrpSpPr>
                  <p:cNvPr id="27" name="Group 71"/>
                  <p:cNvGrpSpPr>
                    <a:grpSpLocks/>
                  </p:cNvGrpSpPr>
                  <p:nvPr/>
                </p:nvGrpSpPr>
                <p:grpSpPr bwMode="auto">
                  <a:xfrm>
                    <a:off x="6847" y="3337"/>
                    <a:ext cx="730" cy="165"/>
                    <a:chOff x="6847" y="3397"/>
                    <a:chExt cx="730" cy="165"/>
                  </a:xfrm>
                </p:grpSpPr>
                <p:sp>
                  <p:nvSpPr>
                    <p:cNvPr id="49" name="Arc 72"/>
                    <p:cNvSpPr>
                      <a:spLocks/>
                    </p:cNvSpPr>
                    <p:nvPr/>
                  </p:nvSpPr>
                  <p:spPr bwMode="auto">
                    <a:xfrm flipH="1">
                      <a:off x="6847" y="3402"/>
                      <a:ext cx="560" cy="160"/>
                    </a:xfrm>
                    <a:custGeom>
                      <a:avLst/>
                      <a:gdLst>
                        <a:gd name="T0" fmla="*/ 0 w 17791"/>
                        <a:gd name="T1" fmla="*/ 0 h 21187"/>
                        <a:gd name="T2" fmla="*/ 0 w 17791"/>
                        <a:gd name="T3" fmla="*/ 0 h 21187"/>
                        <a:gd name="T4" fmla="*/ 0 w 17791"/>
                        <a:gd name="T5" fmla="*/ 0 h 21187"/>
                        <a:gd name="T6" fmla="*/ 0 60000 65536"/>
                        <a:gd name="T7" fmla="*/ 0 60000 65536"/>
                        <a:gd name="T8" fmla="*/ 0 60000 65536"/>
                        <a:gd name="T9" fmla="*/ 0 w 17791"/>
                        <a:gd name="T10" fmla="*/ 0 h 21187"/>
                        <a:gd name="T11" fmla="*/ 17791 w 17791"/>
                        <a:gd name="T12" fmla="*/ 21187 h 21187"/>
                      </a:gdLst>
                      <a:ahLst/>
                      <a:cxnLst>
                        <a:cxn ang="T6">
                          <a:pos x="T0" y="T1"/>
                        </a:cxn>
                        <a:cxn ang="T7">
                          <a:pos x="T2" y="T3"/>
                        </a:cxn>
                        <a:cxn ang="T8">
                          <a:pos x="T4" y="T5"/>
                        </a:cxn>
                      </a:cxnLst>
                      <a:rect l="T9" t="T10" r="T11" b="T12"/>
                      <a:pathLst>
                        <a:path w="17791" h="21187" fill="none" extrusionOk="0">
                          <a:moveTo>
                            <a:pt x="4205" y="0"/>
                          </a:moveTo>
                          <a:cubicBezTo>
                            <a:pt x="9725" y="1096"/>
                            <a:pt x="14599" y="4302"/>
                            <a:pt x="17791" y="8937"/>
                          </a:cubicBezTo>
                        </a:path>
                        <a:path w="17791" h="21187" stroke="0" extrusionOk="0">
                          <a:moveTo>
                            <a:pt x="4205" y="0"/>
                          </a:moveTo>
                          <a:cubicBezTo>
                            <a:pt x="9725" y="1096"/>
                            <a:pt x="14599" y="4302"/>
                            <a:pt x="17791" y="8937"/>
                          </a:cubicBezTo>
                          <a:lnTo>
                            <a:pt x="0" y="21187"/>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50" name="AutoShape 73"/>
                    <p:cNvCxnSpPr>
                      <a:cxnSpLocks noChangeShapeType="1"/>
                    </p:cNvCxnSpPr>
                    <p:nvPr/>
                  </p:nvCxnSpPr>
                  <p:spPr bwMode="auto">
                    <a:xfrm>
                      <a:off x="7252" y="3397"/>
                      <a:ext cx="325" cy="2"/>
                    </a:xfrm>
                    <a:prstGeom prst="straightConnector1">
                      <a:avLst/>
                    </a:prstGeom>
                    <a:noFill/>
                    <a:ln w="9525">
                      <a:solidFill>
                        <a:srgbClr val="000000"/>
                      </a:solidFill>
                      <a:round/>
                      <a:headEnd/>
                      <a:tailEnd type="triangle" w="med" len="med"/>
                    </a:ln>
                  </p:spPr>
                </p:cxnSp>
              </p:grpSp>
              <p:grpSp>
                <p:nvGrpSpPr>
                  <p:cNvPr id="28" name="Group 74"/>
                  <p:cNvGrpSpPr>
                    <a:grpSpLocks/>
                  </p:cNvGrpSpPr>
                  <p:nvPr/>
                </p:nvGrpSpPr>
                <p:grpSpPr bwMode="auto">
                  <a:xfrm>
                    <a:off x="7762" y="3383"/>
                    <a:ext cx="1035" cy="179"/>
                    <a:chOff x="7762" y="3397"/>
                    <a:chExt cx="535" cy="165"/>
                  </a:xfrm>
                </p:grpSpPr>
                <p:sp>
                  <p:nvSpPr>
                    <p:cNvPr id="47" name="Arc 75"/>
                    <p:cNvSpPr>
                      <a:spLocks/>
                    </p:cNvSpPr>
                    <p:nvPr/>
                  </p:nvSpPr>
                  <p:spPr bwMode="auto">
                    <a:xfrm flipH="1">
                      <a:off x="7762" y="3400"/>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48" name="AutoShape 76"/>
                    <p:cNvCxnSpPr>
                      <a:cxnSpLocks noChangeShapeType="1"/>
                    </p:cNvCxnSpPr>
                    <p:nvPr/>
                  </p:nvCxnSpPr>
                  <p:spPr bwMode="auto">
                    <a:xfrm>
                      <a:off x="8212" y="3397"/>
                      <a:ext cx="85" cy="0"/>
                    </a:xfrm>
                    <a:prstGeom prst="straightConnector1">
                      <a:avLst/>
                    </a:prstGeom>
                    <a:noFill/>
                    <a:ln w="9525">
                      <a:solidFill>
                        <a:srgbClr val="000000"/>
                      </a:solidFill>
                      <a:round/>
                      <a:headEnd/>
                      <a:tailEnd type="triangle" w="med" len="med"/>
                    </a:ln>
                  </p:spPr>
                </p:cxnSp>
              </p:grpSp>
              <p:grpSp>
                <p:nvGrpSpPr>
                  <p:cNvPr id="29" name="Group 77"/>
                  <p:cNvGrpSpPr>
                    <a:grpSpLocks/>
                  </p:cNvGrpSpPr>
                  <p:nvPr/>
                </p:nvGrpSpPr>
                <p:grpSpPr bwMode="auto">
                  <a:xfrm>
                    <a:off x="9247" y="3352"/>
                    <a:ext cx="1020" cy="165"/>
                    <a:chOff x="9824" y="3412"/>
                    <a:chExt cx="1020" cy="165"/>
                  </a:xfrm>
                </p:grpSpPr>
                <p:cxnSp>
                  <p:nvCxnSpPr>
                    <p:cNvPr id="45" name="AutoShape 78"/>
                    <p:cNvCxnSpPr>
                      <a:cxnSpLocks noChangeShapeType="1"/>
                    </p:cNvCxnSpPr>
                    <p:nvPr/>
                  </p:nvCxnSpPr>
                  <p:spPr bwMode="auto">
                    <a:xfrm>
                      <a:off x="10664" y="3442"/>
                      <a:ext cx="180" cy="0"/>
                    </a:xfrm>
                    <a:prstGeom prst="straightConnector1">
                      <a:avLst/>
                    </a:prstGeom>
                    <a:noFill/>
                    <a:ln w="9525">
                      <a:solidFill>
                        <a:srgbClr val="000000"/>
                      </a:solidFill>
                      <a:round/>
                      <a:headEnd/>
                      <a:tailEnd type="triangle" w="med" len="med"/>
                    </a:ln>
                  </p:spPr>
                </p:cxnSp>
                <p:sp>
                  <p:nvSpPr>
                    <p:cNvPr id="46" name="Arc 79"/>
                    <p:cNvSpPr>
                      <a:spLocks/>
                    </p:cNvSpPr>
                    <p:nvPr/>
                  </p:nvSpPr>
                  <p:spPr bwMode="auto">
                    <a:xfrm flipH="1">
                      <a:off x="9824" y="3412"/>
                      <a:ext cx="870" cy="165"/>
                    </a:xfrm>
                    <a:custGeom>
                      <a:avLst/>
                      <a:gdLst>
                        <a:gd name="T0" fmla="*/ 0 w 35109"/>
                        <a:gd name="T1" fmla="*/ 0 h 21600"/>
                        <a:gd name="T2" fmla="*/ 0 w 35109"/>
                        <a:gd name="T3" fmla="*/ 0 h 21600"/>
                        <a:gd name="T4" fmla="*/ 0 w 35109"/>
                        <a:gd name="T5" fmla="*/ 0 h 21600"/>
                        <a:gd name="T6" fmla="*/ 0 60000 65536"/>
                        <a:gd name="T7" fmla="*/ 0 60000 65536"/>
                        <a:gd name="T8" fmla="*/ 0 60000 65536"/>
                        <a:gd name="T9" fmla="*/ 0 w 35109"/>
                        <a:gd name="T10" fmla="*/ 0 h 21600"/>
                        <a:gd name="T11" fmla="*/ 35109 w 35109"/>
                        <a:gd name="T12" fmla="*/ 21600 h 21600"/>
                      </a:gdLst>
                      <a:ahLst/>
                      <a:cxnLst>
                        <a:cxn ang="T6">
                          <a:pos x="T0" y="T1"/>
                        </a:cxn>
                        <a:cxn ang="T7">
                          <a:pos x="T2" y="T3"/>
                        </a:cxn>
                        <a:cxn ang="T8">
                          <a:pos x="T4" y="T5"/>
                        </a:cxn>
                      </a:cxnLst>
                      <a:rect l="T9" t="T10" r="T11" b="T12"/>
                      <a:pathLst>
                        <a:path w="35109" h="21600" fill="none" extrusionOk="0">
                          <a:moveTo>
                            <a:pt x="-1" y="4745"/>
                          </a:moveTo>
                          <a:cubicBezTo>
                            <a:pt x="3832" y="1673"/>
                            <a:pt x="8597" y="-1"/>
                            <a:pt x="13509" y="0"/>
                          </a:cubicBezTo>
                          <a:cubicBezTo>
                            <a:pt x="25438" y="0"/>
                            <a:pt x="35109" y="9670"/>
                            <a:pt x="35109" y="21600"/>
                          </a:cubicBezTo>
                        </a:path>
                        <a:path w="35109" h="21600" stroke="0" extrusionOk="0">
                          <a:moveTo>
                            <a:pt x="-1" y="4745"/>
                          </a:moveTo>
                          <a:cubicBezTo>
                            <a:pt x="3832" y="1673"/>
                            <a:pt x="8597" y="-1"/>
                            <a:pt x="13509" y="0"/>
                          </a:cubicBezTo>
                          <a:cubicBezTo>
                            <a:pt x="25438" y="0"/>
                            <a:pt x="35109" y="9670"/>
                            <a:pt x="35109" y="21600"/>
                          </a:cubicBezTo>
                          <a:lnTo>
                            <a:pt x="13509" y="21600"/>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grpSp>
                <p:nvGrpSpPr>
                  <p:cNvPr id="30" name="Group 80"/>
                  <p:cNvGrpSpPr>
                    <a:grpSpLocks/>
                  </p:cNvGrpSpPr>
                  <p:nvPr/>
                </p:nvGrpSpPr>
                <p:grpSpPr bwMode="auto">
                  <a:xfrm>
                    <a:off x="5168" y="6276"/>
                    <a:ext cx="1649" cy="720"/>
                    <a:chOff x="4268" y="6165"/>
                    <a:chExt cx="1649" cy="720"/>
                  </a:xfrm>
                </p:grpSpPr>
                <p:sp>
                  <p:nvSpPr>
                    <p:cNvPr id="43" name="Oval 81"/>
                    <p:cNvSpPr>
                      <a:spLocks noChangeArrowheads="1"/>
                    </p:cNvSpPr>
                    <p:nvPr/>
                  </p:nvSpPr>
                  <p:spPr bwMode="auto">
                    <a:xfrm>
                      <a:off x="5197"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44" name="Oval 82"/>
                    <p:cNvSpPr>
                      <a:spLocks noChangeArrowheads="1"/>
                    </p:cNvSpPr>
                    <p:nvPr/>
                  </p:nvSpPr>
                  <p:spPr bwMode="auto">
                    <a:xfrm>
                      <a:off x="4268"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grpSp>
                <p:nvGrpSpPr>
                  <p:cNvPr id="31" name="Group 83"/>
                  <p:cNvGrpSpPr>
                    <a:grpSpLocks/>
                  </p:cNvGrpSpPr>
                  <p:nvPr/>
                </p:nvGrpSpPr>
                <p:grpSpPr bwMode="auto">
                  <a:xfrm>
                    <a:off x="6909" y="6276"/>
                    <a:ext cx="1528" cy="720"/>
                    <a:chOff x="4389" y="6165"/>
                    <a:chExt cx="1528" cy="720"/>
                  </a:xfrm>
                </p:grpSpPr>
                <p:sp>
                  <p:nvSpPr>
                    <p:cNvPr id="41" name="Oval 84"/>
                    <p:cNvSpPr>
                      <a:spLocks noChangeArrowheads="1"/>
                    </p:cNvSpPr>
                    <p:nvPr/>
                  </p:nvSpPr>
                  <p:spPr bwMode="auto">
                    <a:xfrm>
                      <a:off x="5197"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42" name="Oval 85"/>
                    <p:cNvSpPr>
                      <a:spLocks noChangeArrowheads="1"/>
                    </p:cNvSpPr>
                    <p:nvPr/>
                  </p:nvSpPr>
                  <p:spPr bwMode="auto">
                    <a:xfrm>
                      <a:off x="4389"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grpSp>
                <p:nvGrpSpPr>
                  <p:cNvPr id="32" name="Group 86"/>
                  <p:cNvGrpSpPr>
                    <a:grpSpLocks/>
                  </p:cNvGrpSpPr>
                  <p:nvPr/>
                </p:nvGrpSpPr>
                <p:grpSpPr bwMode="auto">
                  <a:xfrm>
                    <a:off x="9630" y="6194"/>
                    <a:ext cx="1507" cy="720"/>
                    <a:chOff x="4410" y="6165"/>
                    <a:chExt cx="1507" cy="720"/>
                  </a:xfrm>
                </p:grpSpPr>
                <p:sp>
                  <p:nvSpPr>
                    <p:cNvPr id="39" name="Oval 87"/>
                    <p:cNvSpPr>
                      <a:spLocks noChangeArrowheads="1"/>
                    </p:cNvSpPr>
                    <p:nvPr/>
                  </p:nvSpPr>
                  <p:spPr bwMode="auto">
                    <a:xfrm>
                      <a:off x="5197"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40" name="Oval 88"/>
                    <p:cNvSpPr>
                      <a:spLocks noChangeArrowheads="1"/>
                    </p:cNvSpPr>
                    <p:nvPr/>
                  </p:nvSpPr>
                  <p:spPr bwMode="auto">
                    <a:xfrm>
                      <a:off x="4410"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sp>
                <p:nvSpPr>
                  <p:cNvPr id="33" name="Text Box 89"/>
                  <p:cNvSpPr txBox="1">
                    <a:spLocks noChangeArrowheads="1"/>
                  </p:cNvSpPr>
                  <p:nvPr/>
                </p:nvSpPr>
                <p:spPr bwMode="auto">
                  <a:xfrm>
                    <a:off x="4268" y="4586"/>
                    <a:ext cx="1620" cy="360"/>
                  </a:xfrm>
                  <a:prstGeom prst="rect">
                    <a:avLst/>
                  </a:prstGeom>
                  <a:solidFill>
                    <a:srgbClr val="FFFFFF"/>
                  </a:solidFill>
                  <a:ln w="9525">
                    <a:noFill/>
                    <a:miter lim="800000"/>
                    <a:headEnd/>
                    <a:tailEnd/>
                  </a:ln>
                </p:spPr>
                <p:txBody>
                  <a:bodyPr/>
                  <a:lstStyle/>
                  <a:p>
                    <a:r>
                      <a:rPr lang="fr-FR" sz="900" b="1" dirty="0">
                        <a:latin typeface="Times New Roman" pitchFamily="18" charset="0"/>
                        <a:cs typeface="Times New Roman" pitchFamily="18" charset="0"/>
                      </a:rPr>
                      <a:t>SM et</a:t>
                    </a:r>
                    <a:r>
                      <a:rPr lang="fr-FR" sz="1200" dirty="0">
                        <a:latin typeface="Times New Roman" pitchFamily="18" charset="0"/>
                        <a:cs typeface="Times New Roman" pitchFamily="18" charset="0"/>
                      </a:rPr>
                      <a:t> </a:t>
                    </a:r>
                    <a:r>
                      <a:rPr lang="fr-FR" sz="900" b="1" dirty="0">
                        <a:latin typeface="Times New Roman" pitchFamily="18" charset="0"/>
                        <a:cs typeface="Times New Roman" pitchFamily="18" charset="0"/>
                      </a:rPr>
                      <a:t>dilutions</a:t>
                    </a:r>
                    <a:endParaRPr lang="fr-FR" dirty="0">
                      <a:latin typeface="Times New Roman" pitchFamily="18" charset="0"/>
                      <a:cs typeface="Times New Roman" pitchFamily="18" charset="0"/>
                    </a:endParaRPr>
                  </a:p>
                </p:txBody>
              </p:sp>
              <p:sp>
                <p:nvSpPr>
                  <p:cNvPr id="34" name="Line 91"/>
                  <p:cNvSpPr>
                    <a:spLocks noChangeShapeType="1"/>
                  </p:cNvSpPr>
                  <p:nvPr/>
                </p:nvSpPr>
                <p:spPr bwMode="auto">
                  <a:xfrm>
                    <a:off x="6455" y="4606"/>
                    <a:ext cx="2" cy="572"/>
                  </a:xfrm>
                  <a:prstGeom prst="line">
                    <a:avLst/>
                  </a:prstGeom>
                  <a:noFill/>
                  <a:ln w="9525">
                    <a:solidFill>
                      <a:srgbClr val="000000"/>
                    </a:solidFill>
                    <a:round/>
                    <a:headEnd/>
                    <a:tailEnd type="triangle" w="med" len="med"/>
                  </a:ln>
                </p:spPr>
                <p:txBody>
                  <a:bodyPr/>
                  <a:lstStyle/>
                  <a:p>
                    <a:endParaRPr lang="fr-FR">
                      <a:latin typeface="Times New Roman" pitchFamily="18" charset="0"/>
                      <a:cs typeface="Times New Roman" pitchFamily="18" charset="0"/>
                    </a:endParaRPr>
                  </a:p>
                </p:txBody>
              </p:sp>
              <p:sp>
                <p:nvSpPr>
                  <p:cNvPr id="35" name="Line 92"/>
                  <p:cNvSpPr>
                    <a:spLocks noChangeShapeType="1"/>
                  </p:cNvSpPr>
                  <p:nvPr/>
                </p:nvSpPr>
                <p:spPr bwMode="auto">
                  <a:xfrm flipH="1">
                    <a:off x="7537" y="4611"/>
                    <a:ext cx="0" cy="540"/>
                  </a:xfrm>
                  <a:prstGeom prst="line">
                    <a:avLst/>
                  </a:prstGeom>
                  <a:noFill/>
                  <a:ln w="9525">
                    <a:solidFill>
                      <a:srgbClr val="000000"/>
                    </a:solidFill>
                    <a:round/>
                    <a:headEnd/>
                    <a:tailEnd type="triangle" w="med" len="med"/>
                  </a:ln>
                </p:spPr>
                <p:txBody>
                  <a:bodyPr/>
                  <a:lstStyle/>
                  <a:p>
                    <a:endParaRPr lang="fr-FR">
                      <a:latin typeface="Times New Roman" pitchFamily="18" charset="0"/>
                      <a:cs typeface="Times New Roman" pitchFamily="18" charset="0"/>
                    </a:endParaRPr>
                  </a:p>
                </p:txBody>
              </p:sp>
              <p:sp>
                <p:nvSpPr>
                  <p:cNvPr id="36" name="Line 93"/>
                  <p:cNvSpPr>
                    <a:spLocks noChangeShapeType="1"/>
                  </p:cNvSpPr>
                  <p:nvPr/>
                </p:nvSpPr>
                <p:spPr bwMode="auto">
                  <a:xfrm flipH="1">
                    <a:off x="10343" y="4700"/>
                    <a:ext cx="0" cy="360"/>
                  </a:xfrm>
                  <a:prstGeom prst="line">
                    <a:avLst/>
                  </a:prstGeom>
                  <a:noFill/>
                  <a:ln w="9525">
                    <a:solidFill>
                      <a:srgbClr val="000000"/>
                    </a:solidFill>
                    <a:round/>
                    <a:headEnd/>
                    <a:tailEnd type="triangle" w="med" len="med"/>
                  </a:ln>
                </p:spPr>
                <p:txBody>
                  <a:bodyPr/>
                  <a:lstStyle/>
                  <a:p>
                    <a:endParaRPr lang="fr-FR">
                      <a:latin typeface="Times New Roman" pitchFamily="18" charset="0"/>
                      <a:cs typeface="Times New Roman" pitchFamily="18" charset="0"/>
                    </a:endParaRPr>
                  </a:p>
                </p:txBody>
              </p:sp>
              <p:sp>
                <p:nvSpPr>
                  <p:cNvPr id="37" name="Text Box 94"/>
                  <p:cNvSpPr txBox="1">
                    <a:spLocks noChangeArrowheads="1"/>
                  </p:cNvSpPr>
                  <p:nvPr/>
                </p:nvSpPr>
                <p:spPr bwMode="auto">
                  <a:xfrm>
                    <a:off x="6568" y="7895"/>
                    <a:ext cx="3175" cy="45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r>
                      <a:rPr lang="fr-FR" sz="1200" b="1" dirty="0" smtClean="0">
                        <a:solidFill>
                          <a:srgbClr val="FFFF00"/>
                        </a:solidFill>
                        <a:latin typeface="Times New Roman" pitchFamily="18" charset="0"/>
                        <a:cs typeface="Times New Roman" pitchFamily="18" charset="0"/>
                      </a:rPr>
                      <a:t>Incubation à 6,5C/10jour </a:t>
                    </a:r>
                    <a:endParaRPr lang="fr-FR" sz="3200" dirty="0">
                      <a:solidFill>
                        <a:srgbClr val="FFFF00"/>
                      </a:solidFill>
                      <a:latin typeface="Times New Roman" pitchFamily="18" charset="0"/>
                      <a:cs typeface="Times New Roman" pitchFamily="18" charset="0"/>
                    </a:endParaRPr>
                  </a:p>
                </p:txBody>
              </p:sp>
              <p:sp>
                <p:nvSpPr>
                  <p:cNvPr id="38" name="Text Box 96"/>
                  <p:cNvSpPr txBox="1">
                    <a:spLocks noChangeArrowheads="1"/>
                  </p:cNvSpPr>
                  <p:nvPr/>
                </p:nvSpPr>
                <p:spPr bwMode="auto">
                  <a:xfrm>
                    <a:off x="4414" y="8548"/>
                    <a:ext cx="6600" cy="59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r>
                      <a:rPr lang="fr-FR" sz="1200" b="1" dirty="0" smtClean="0">
                        <a:latin typeface="Times New Roman" pitchFamily="18" charset="0"/>
                        <a:cs typeface="Times New Roman" pitchFamily="18" charset="0"/>
                      </a:rPr>
                      <a:t>Dénombrement des boîtes de </a:t>
                    </a:r>
                    <a:r>
                      <a:rPr lang="fr-FR" sz="1200" b="1" dirty="0" err="1" smtClean="0">
                        <a:latin typeface="Times New Roman" pitchFamily="18" charset="0"/>
                        <a:cs typeface="Times New Roman" pitchFamily="18" charset="0"/>
                      </a:rPr>
                      <a:t>Petri</a:t>
                    </a:r>
                    <a:r>
                      <a:rPr lang="fr-FR" sz="1200" b="1" dirty="0" smtClean="0">
                        <a:latin typeface="Times New Roman" pitchFamily="18" charset="0"/>
                        <a:cs typeface="Times New Roman" pitchFamily="18" charset="0"/>
                      </a:rPr>
                      <a:t> présentant de 10 à 300 colonies</a:t>
                    </a:r>
                    <a:endParaRPr lang="fr-FR" sz="3200" b="1" dirty="0">
                      <a:latin typeface="Times New Roman" pitchFamily="18" charset="0"/>
                      <a:cs typeface="Times New Roman" pitchFamily="18" charset="0"/>
                    </a:endParaRPr>
                  </a:p>
                </p:txBody>
              </p:sp>
            </p:grpSp>
            <p:sp>
              <p:nvSpPr>
                <p:cNvPr id="18" name="Text Box 97"/>
                <p:cNvSpPr txBox="1">
                  <a:spLocks noChangeArrowheads="1"/>
                </p:cNvSpPr>
                <p:nvPr/>
              </p:nvSpPr>
              <p:spPr bwMode="auto">
                <a:xfrm>
                  <a:off x="9337" y="3007"/>
                  <a:ext cx="720" cy="360"/>
                </a:xfrm>
                <a:prstGeom prst="rect">
                  <a:avLst/>
                </a:prstGeom>
                <a:solidFill>
                  <a:srgbClr val="FFFFFF"/>
                </a:solidFill>
                <a:ln w="9525">
                  <a:noFill/>
                  <a:miter lim="800000"/>
                  <a:headEnd/>
                  <a:tailEnd/>
                </a:ln>
              </p:spPr>
              <p:txBody>
                <a:bodyPr/>
                <a:lstStyle/>
                <a:p>
                  <a:r>
                    <a:rPr lang="fr-FR" sz="1000" b="1">
                      <a:latin typeface="Times New Roman" pitchFamily="18" charset="0"/>
                      <a:cs typeface="Times New Roman" pitchFamily="18" charset="0"/>
                    </a:rPr>
                    <a:t>1ml</a:t>
                  </a:r>
                  <a:endParaRPr lang="fr-FR">
                    <a:latin typeface="Times New Roman" pitchFamily="18" charset="0"/>
                    <a:cs typeface="Times New Roman" pitchFamily="18" charset="0"/>
                  </a:endParaRPr>
                </a:p>
              </p:txBody>
            </p:sp>
            <p:sp>
              <p:nvSpPr>
                <p:cNvPr id="19" name="Text Box 98"/>
                <p:cNvSpPr txBox="1">
                  <a:spLocks noChangeArrowheads="1"/>
                </p:cNvSpPr>
                <p:nvPr/>
              </p:nvSpPr>
              <p:spPr bwMode="auto">
                <a:xfrm>
                  <a:off x="7897" y="3082"/>
                  <a:ext cx="720" cy="315"/>
                </a:xfrm>
                <a:prstGeom prst="rect">
                  <a:avLst/>
                </a:prstGeom>
                <a:solidFill>
                  <a:srgbClr val="FFFFFF"/>
                </a:solidFill>
                <a:ln w="9525">
                  <a:noFill/>
                  <a:miter lim="800000"/>
                  <a:headEnd/>
                  <a:tailEnd/>
                </a:ln>
              </p:spPr>
              <p:txBody>
                <a:bodyPr/>
                <a:lstStyle/>
                <a:p>
                  <a:r>
                    <a:rPr lang="fr-FR" sz="1000" b="1">
                      <a:latin typeface="Times New Roman" pitchFamily="18" charset="0"/>
                      <a:cs typeface="Times New Roman" pitchFamily="18" charset="0"/>
                    </a:rPr>
                    <a:t>1ml</a:t>
                  </a:r>
                  <a:endParaRPr lang="fr-FR">
                    <a:latin typeface="Times New Roman" pitchFamily="18" charset="0"/>
                    <a:cs typeface="Times New Roman" pitchFamily="18" charset="0"/>
                  </a:endParaRPr>
                </a:p>
              </p:txBody>
            </p:sp>
            <p:sp>
              <p:nvSpPr>
                <p:cNvPr id="20" name="Text Box 99"/>
                <p:cNvSpPr txBox="1">
                  <a:spLocks noChangeArrowheads="1"/>
                </p:cNvSpPr>
                <p:nvPr/>
              </p:nvSpPr>
              <p:spPr bwMode="auto">
                <a:xfrm>
                  <a:off x="5377" y="3487"/>
                  <a:ext cx="720" cy="360"/>
                </a:xfrm>
                <a:prstGeom prst="rect">
                  <a:avLst/>
                </a:prstGeom>
                <a:solidFill>
                  <a:srgbClr val="FFFFFF"/>
                </a:solidFill>
                <a:ln w="9525">
                  <a:noFill/>
                  <a:miter lim="800000"/>
                  <a:headEnd/>
                  <a:tailEnd/>
                </a:ln>
              </p:spPr>
              <p:txBody>
                <a:bodyPr/>
                <a:lstStyle/>
                <a:p>
                  <a:r>
                    <a:rPr lang="fr-FR" sz="1000" b="1">
                      <a:latin typeface="Times New Roman" pitchFamily="18" charset="0"/>
                      <a:cs typeface="Times New Roman" pitchFamily="18" charset="0"/>
                    </a:rPr>
                    <a:t>1ml</a:t>
                  </a:r>
                  <a:endParaRPr lang="fr-FR">
                    <a:latin typeface="Times New Roman" pitchFamily="18" charset="0"/>
                    <a:cs typeface="Times New Roman" pitchFamily="18" charset="0"/>
                  </a:endParaRPr>
                </a:p>
              </p:txBody>
            </p:sp>
            <p:sp>
              <p:nvSpPr>
                <p:cNvPr id="21" name="Text Box 101"/>
                <p:cNvSpPr txBox="1">
                  <a:spLocks noChangeArrowheads="1"/>
                </p:cNvSpPr>
                <p:nvPr/>
              </p:nvSpPr>
              <p:spPr bwMode="auto">
                <a:xfrm>
                  <a:off x="7717" y="4657"/>
                  <a:ext cx="925" cy="289"/>
                </a:xfrm>
                <a:prstGeom prst="rect">
                  <a:avLst/>
                </a:prstGeom>
                <a:solidFill>
                  <a:srgbClr val="FFFFFF"/>
                </a:solidFill>
                <a:ln w="9525">
                  <a:noFill/>
                  <a:miter lim="800000"/>
                  <a:headEnd/>
                  <a:tailEnd/>
                </a:ln>
              </p:spPr>
              <p:txBody>
                <a:bodyPr/>
                <a:lstStyle/>
                <a:p>
                  <a:r>
                    <a:rPr lang="fr-FR" sz="1000" b="1" dirty="0" smtClean="0">
                      <a:latin typeface="Times New Roman" pitchFamily="18" charset="0"/>
                      <a:cs typeface="Times New Roman" pitchFamily="18" charset="0"/>
                    </a:rPr>
                    <a:t>1ml</a:t>
                  </a:r>
                  <a:endParaRPr lang="fr-FR" dirty="0">
                    <a:latin typeface="Times New Roman" pitchFamily="18" charset="0"/>
                    <a:cs typeface="Times New Roman" pitchFamily="18" charset="0"/>
                  </a:endParaRPr>
                </a:p>
              </p:txBody>
            </p:sp>
          </p:grpSp>
        </p:grpSp>
        <p:sp>
          <p:nvSpPr>
            <p:cNvPr id="12" name="Text Box 90"/>
            <p:cNvSpPr txBox="1">
              <a:spLocks noChangeArrowheads="1"/>
            </p:cNvSpPr>
            <p:nvPr/>
          </p:nvSpPr>
          <p:spPr bwMode="auto">
            <a:xfrm>
              <a:off x="4608512" y="3356992"/>
              <a:ext cx="4355976" cy="28803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r>
                <a:rPr lang="fr-FR" sz="1200" b="1" dirty="0" smtClean="0">
                  <a:latin typeface="Times New Roman" pitchFamily="18" charset="0"/>
                  <a:cs typeface="Times New Roman" pitchFamily="18" charset="0"/>
                </a:rPr>
                <a:t>Ensemencement en masse avec la gélose au lait écrémé</a:t>
              </a:r>
              <a:endParaRPr lang="fr-FR" sz="32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1617"/>
            <a:ext cx="9144000" cy="4893647"/>
          </a:xfrm>
          <a:prstGeom prst="rect">
            <a:avLst/>
          </a:prstGeom>
        </p:spPr>
        <p:txBody>
          <a:bodyPr wrap="square">
            <a:spAutoFit/>
          </a:bodyPr>
          <a:lstStyle/>
          <a:p>
            <a:r>
              <a:rPr lang="fr-FR" sz="2400" dirty="0" smtClean="0">
                <a:latin typeface="Times New Roman" pitchFamily="18" charset="0"/>
                <a:cs typeface="Times New Roman" pitchFamily="18" charset="0"/>
              </a:rPr>
              <a:t>L’échantillonnage destiné à une analyse microbiologique doit ’être réalisé en </a:t>
            </a:r>
            <a:r>
              <a:rPr lang="fr-FR" sz="2400" b="1" dirty="0" smtClean="0">
                <a:latin typeface="Times New Roman" pitchFamily="18" charset="0"/>
                <a:cs typeface="Times New Roman" pitchFamily="18" charset="0"/>
              </a:rPr>
              <a:t>conditions stériles </a:t>
            </a:r>
            <a:r>
              <a:rPr lang="fr-FR" sz="2400" dirty="0" smtClean="0">
                <a:latin typeface="Times New Roman" pitchFamily="18" charset="0"/>
                <a:cs typeface="Times New Roman" pitchFamily="18" charset="0"/>
              </a:rPr>
              <a:t>:</a:t>
            </a:r>
          </a:p>
          <a:p>
            <a:endParaRPr lang="fr-FR" sz="24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 Flacon stérile: </a:t>
            </a:r>
            <a:r>
              <a:rPr lang="fr-FR" sz="2400" dirty="0" smtClean="0">
                <a:latin typeface="Times New Roman" pitchFamily="18" charset="0"/>
                <a:cs typeface="Times New Roman" pitchFamily="18" charset="0"/>
              </a:rPr>
              <a:t>rempli sans toucher l’échantillon avec les mains ni un quelconque matériel (broc, entonnoir, pipette…) à moins d’avoir été désinfecté ; dans le cas d’une désinfection chimique</a:t>
            </a:r>
          </a:p>
          <a:p>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 Bouchon stérile </a:t>
            </a:r>
            <a:endParaRPr lang="fr-FR" sz="2400" dirty="0" smtClean="0">
              <a:latin typeface="Times New Roman" pitchFamily="18" charset="0"/>
              <a:cs typeface="Times New Roman" pitchFamily="18" charset="0"/>
            </a:endParaRPr>
          </a:p>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Flambage du col de la bouteille.</a:t>
            </a:r>
            <a:br>
              <a:rPr lang="fr-FR" sz="2400" dirty="0" smtClean="0">
                <a:latin typeface="Times New Roman" pitchFamily="18" charset="0"/>
                <a:cs typeface="Times New Roman" pitchFamily="18" charset="0"/>
              </a:rPr>
            </a:b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Interdiction stricte d’ouvrir le flacon jusqu’à l’analyse sous hotte à flux laminaire ou à proximité directe de la flamme bleue du bec Bunsen</a:t>
            </a:r>
            <a:endParaRPr lang="fr-FR" sz="2400" dirty="0">
              <a:latin typeface="Times New Roman" pitchFamily="18" charset="0"/>
              <a:cs typeface="Times New Roman" pitchFamily="18" charset="0"/>
            </a:endParaRPr>
          </a:p>
        </p:txBody>
      </p:sp>
      <p:sp>
        <p:nvSpPr>
          <p:cNvPr id="3" name="Rectangle 2"/>
          <p:cNvSpPr/>
          <p:nvPr/>
        </p:nvSpPr>
        <p:spPr>
          <a:xfrm>
            <a:off x="0" y="-27384"/>
            <a:ext cx="9144000" cy="523220"/>
          </a:xfrm>
          <a:prstGeom prst="rect">
            <a:avLst/>
          </a:prstGeom>
        </p:spPr>
        <p:txBody>
          <a:bodyPr wrap="square">
            <a:spAutoFit/>
          </a:bodyPr>
          <a:lstStyle/>
          <a:p>
            <a:pPr algn="ctr"/>
            <a:r>
              <a:rPr lang="fr-FR" sz="2800" b="1" dirty="0" smtClean="0">
                <a:latin typeface="Times New Roman" pitchFamily="18" charset="0"/>
                <a:cs typeface="Times New Roman" pitchFamily="18" charset="0"/>
              </a:rPr>
              <a:t>Préparation de l’échantillon</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572000" y="1412776"/>
            <a:ext cx="4427984" cy="4248472"/>
            <a:chOff x="4572000" y="1700808"/>
            <a:chExt cx="4427984" cy="4248472"/>
          </a:xfrm>
        </p:grpSpPr>
        <p:sp>
          <p:nvSpPr>
            <p:cNvPr id="3" name="Rectangle 2"/>
            <p:cNvSpPr/>
            <p:nvPr/>
          </p:nvSpPr>
          <p:spPr>
            <a:xfrm>
              <a:off x="4572000" y="1700808"/>
              <a:ext cx="4427984" cy="424847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latin typeface="Times New Roman" pitchFamily="18" charset="0"/>
                <a:cs typeface="Times New Roman" pitchFamily="18" charset="0"/>
              </a:endParaRPr>
            </a:p>
          </p:txBody>
        </p:sp>
        <p:grpSp>
          <p:nvGrpSpPr>
            <p:cNvPr id="4" name="Group 60"/>
            <p:cNvGrpSpPr>
              <a:grpSpLocks/>
            </p:cNvGrpSpPr>
            <p:nvPr/>
          </p:nvGrpSpPr>
          <p:grpSpPr bwMode="auto">
            <a:xfrm>
              <a:off x="4623435" y="1909763"/>
              <a:ext cx="4361815" cy="3895489"/>
              <a:chOff x="4268" y="3007"/>
              <a:chExt cx="6869" cy="6136"/>
            </a:xfrm>
          </p:grpSpPr>
          <p:sp>
            <p:nvSpPr>
              <p:cNvPr id="6" name="AutoShape 61"/>
              <p:cNvSpPr>
                <a:spLocks/>
              </p:cNvSpPr>
              <p:nvPr/>
            </p:nvSpPr>
            <p:spPr bwMode="auto">
              <a:xfrm rot="16200000">
                <a:off x="7748" y="4414"/>
                <a:ext cx="815" cy="5963"/>
              </a:xfrm>
              <a:prstGeom prst="leftBrace">
                <a:avLst>
                  <a:gd name="adj1" fmla="val 60971"/>
                  <a:gd name="adj2" fmla="val 50000"/>
                </a:avLst>
              </a:pr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nvGrpSpPr>
              <p:cNvPr id="7" name="Group 62"/>
              <p:cNvGrpSpPr>
                <a:grpSpLocks/>
              </p:cNvGrpSpPr>
              <p:nvPr/>
            </p:nvGrpSpPr>
            <p:grpSpPr bwMode="auto">
              <a:xfrm>
                <a:off x="4268" y="3007"/>
                <a:ext cx="6869" cy="6136"/>
                <a:chOff x="4268" y="3007"/>
                <a:chExt cx="6869" cy="6136"/>
              </a:xfrm>
            </p:grpSpPr>
            <p:sp>
              <p:nvSpPr>
                <p:cNvPr id="8" name="Text Box 100"/>
                <p:cNvSpPr txBox="1">
                  <a:spLocks noChangeArrowheads="1"/>
                </p:cNvSpPr>
                <p:nvPr/>
              </p:nvSpPr>
              <p:spPr bwMode="auto">
                <a:xfrm>
                  <a:off x="9290" y="4657"/>
                  <a:ext cx="907" cy="403"/>
                </a:xfrm>
                <a:prstGeom prst="rect">
                  <a:avLst/>
                </a:prstGeom>
                <a:solidFill>
                  <a:srgbClr val="FFFFFF"/>
                </a:solidFill>
                <a:ln w="9525">
                  <a:noFill/>
                  <a:miter lim="800000"/>
                  <a:headEnd/>
                  <a:tailEnd/>
                </a:ln>
              </p:spPr>
              <p:txBody>
                <a:bodyPr/>
                <a:lstStyle/>
                <a:p>
                  <a:r>
                    <a:rPr lang="fr-FR" sz="1000" b="1" dirty="0" smtClean="0">
                      <a:latin typeface="Times New Roman" pitchFamily="18" charset="0"/>
                      <a:cs typeface="Times New Roman" pitchFamily="18" charset="0"/>
                    </a:rPr>
                    <a:t>1ml</a:t>
                  </a:r>
                  <a:endParaRPr lang="fr-FR" dirty="0">
                    <a:latin typeface="Times New Roman" pitchFamily="18" charset="0"/>
                    <a:cs typeface="Times New Roman" pitchFamily="18" charset="0"/>
                  </a:endParaRPr>
                </a:p>
              </p:txBody>
            </p:sp>
            <p:sp>
              <p:nvSpPr>
                <p:cNvPr id="9" name="Text Box 102"/>
                <p:cNvSpPr txBox="1">
                  <a:spLocks noChangeArrowheads="1"/>
                </p:cNvSpPr>
                <p:nvPr/>
              </p:nvSpPr>
              <p:spPr bwMode="auto">
                <a:xfrm>
                  <a:off x="6601" y="4700"/>
                  <a:ext cx="907" cy="360"/>
                </a:xfrm>
                <a:prstGeom prst="rect">
                  <a:avLst/>
                </a:prstGeom>
                <a:solidFill>
                  <a:srgbClr val="FFFFFF"/>
                </a:solidFill>
                <a:ln w="9525">
                  <a:noFill/>
                  <a:miter lim="800000"/>
                  <a:headEnd/>
                  <a:tailEnd/>
                </a:ln>
              </p:spPr>
              <p:txBody>
                <a:bodyPr/>
                <a:lstStyle/>
                <a:p>
                  <a:r>
                    <a:rPr lang="fr-FR" sz="1000" b="1" dirty="0" smtClean="0">
                      <a:latin typeface="Times New Roman" pitchFamily="18" charset="0"/>
                      <a:cs typeface="Times New Roman" pitchFamily="18" charset="0"/>
                    </a:rPr>
                    <a:t>1ml</a:t>
                  </a:r>
                  <a:endParaRPr lang="fr-FR" dirty="0">
                    <a:latin typeface="Times New Roman" pitchFamily="18" charset="0"/>
                    <a:cs typeface="Times New Roman" pitchFamily="18" charset="0"/>
                  </a:endParaRPr>
                </a:p>
              </p:txBody>
            </p:sp>
            <p:grpSp>
              <p:nvGrpSpPr>
                <p:cNvPr id="10" name="Group 63"/>
                <p:cNvGrpSpPr>
                  <a:grpSpLocks/>
                </p:cNvGrpSpPr>
                <p:nvPr/>
              </p:nvGrpSpPr>
              <p:grpSpPr bwMode="auto">
                <a:xfrm>
                  <a:off x="4268" y="3337"/>
                  <a:ext cx="6869" cy="5806"/>
                  <a:chOff x="4268" y="3337"/>
                  <a:chExt cx="6869" cy="5806"/>
                </a:xfrm>
              </p:grpSpPr>
              <p:sp>
                <p:nvSpPr>
                  <p:cNvPr id="15" name="AutoShape 64"/>
                  <p:cNvSpPr>
                    <a:spLocks noChangeArrowheads="1"/>
                  </p:cNvSpPr>
                  <p:nvPr/>
                </p:nvSpPr>
                <p:spPr bwMode="auto">
                  <a:xfrm>
                    <a:off x="4657" y="3577"/>
                    <a:ext cx="555" cy="855"/>
                  </a:xfrm>
                  <a:prstGeom prst="can">
                    <a:avLst>
                      <a:gd name="adj" fmla="val 38514"/>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16" name="AutoShape 65"/>
                  <p:cNvSpPr>
                    <a:spLocks noChangeArrowheads="1"/>
                  </p:cNvSpPr>
                  <p:nvPr/>
                </p:nvSpPr>
                <p:spPr bwMode="auto">
                  <a:xfrm>
                    <a:off x="10237" y="3382"/>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17" name="AutoShape 66"/>
                  <p:cNvSpPr>
                    <a:spLocks noChangeArrowheads="1"/>
                  </p:cNvSpPr>
                  <p:nvPr/>
                </p:nvSpPr>
                <p:spPr bwMode="auto">
                  <a:xfrm>
                    <a:off x="7407" y="3397"/>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18" name="AutoShape 67"/>
                  <p:cNvSpPr>
                    <a:spLocks noChangeArrowheads="1"/>
                  </p:cNvSpPr>
                  <p:nvPr/>
                </p:nvSpPr>
                <p:spPr bwMode="auto">
                  <a:xfrm>
                    <a:off x="6397" y="3412"/>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nvGrpSpPr>
                  <p:cNvPr id="19" name="Group 68"/>
                  <p:cNvGrpSpPr>
                    <a:grpSpLocks/>
                  </p:cNvGrpSpPr>
                  <p:nvPr/>
                </p:nvGrpSpPr>
                <p:grpSpPr bwMode="auto">
                  <a:xfrm>
                    <a:off x="4777" y="3367"/>
                    <a:ext cx="1670" cy="165"/>
                    <a:chOff x="4777" y="3397"/>
                    <a:chExt cx="1670" cy="165"/>
                  </a:xfrm>
                </p:grpSpPr>
                <p:sp>
                  <p:nvSpPr>
                    <p:cNvPr id="44" name="Arc 69"/>
                    <p:cNvSpPr>
                      <a:spLocks/>
                    </p:cNvSpPr>
                    <p:nvPr/>
                  </p:nvSpPr>
                  <p:spPr bwMode="auto">
                    <a:xfrm flipH="1">
                      <a:off x="4777" y="3399"/>
                      <a:ext cx="1670" cy="163"/>
                    </a:xfrm>
                    <a:custGeom>
                      <a:avLst/>
                      <a:gdLst>
                        <a:gd name="T0" fmla="*/ 0 w 21600"/>
                        <a:gd name="T1" fmla="*/ 0 h 21356"/>
                        <a:gd name="T2" fmla="*/ 0 w 21600"/>
                        <a:gd name="T3" fmla="*/ 0 h 21356"/>
                        <a:gd name="T4" fmla="*/ 0 w 21600"/>
                        <a:gd name="T5" fmla="*/ 0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5" y="-1"/>
                          </a:moveTo>
                          <a:cubicBezTo>
                            <a:pt x="13794" y="1599"/>
                            <a:pt x="21600" y="10675"/>
                            <a:pt x="21600" y="21356"/>
                          </a:cubicBezTo>
                        </a:path>
                        <a:path w="21600" h="21356" stroke="0" extrusionOk="0">
                          <a:moveTo>
                            <a:pt x="3235" y="-1"/>
                          </a:moveTo>
                          <a:cubicBezTo>
                            <a:pt x="13794" y="1599"/>
                            <a:pt x="21600" y="10675"/>
                            <a:pt x="21600" y="21356"/>
                          </a:cubicBezTo>
                          <a:lnTo>
                            <a:pt x="0" y="21356"/>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45" name="AutoShape 70"/>
                    <p:cNvCxnSpPr>
                      <a:cxnSpLocks noChangeShapeType="1"/>
                    </p:cNvCxnSpPr>
                    <p:nvPr/>
                  </p:nvCxnSpPr>
                  <p:spPr bwMode="auto">
                    <a:xfrm>
                      <a:off x="6172" y="3397"/>
                      <a:ext cx="275" cy="2"/>
                    </a:xfrm>
                    <a:prstGeom prst="straightConnector1">
                      <a:avLst/>
                    </a:prstGeom>
                    <a:noFill/>
                    <a:ln w="9525">
                      <a:solidFill>
                        <a:srgbClr val="000000"/>
                      </a:solidFill>
                      <a:round/>
                      <a:headEnd/>
                      <a:tailEnd type="triangle" w="med" len="med"/>
                    </a:ln>
                  </p:spPr>
                </p:cxnSp>
              </p:grpSp>
              <p:grpSp>
                <p:nvGrpSpPr>
                  <p:cNvPr id="20" name="Group 71"/>
                  <p:cNvGrpSpPr>
                    <a:grpSpLocks/>
                  </p:cNvGrpSpPr>
                  <p:nvPr/>
                </p:nvGrpSpPr>
                <p:grpSpPr bwMode="auto">
                  <a:xfrm>
                    <a:off x="6847" y="3337"/>
                    <a:ext cx="730" cy="165"/>
                    <a:chOff x="6847" y="3397"/>
                    <a:chExt cx="730" cy="165"/>
                  </a:xfrm>
                </p:grpSpPr>
                <p:sp>
                  <p:nvSpPr>
                    <p:cNvPr id="42" name="Arc 72"/>
                    <p:cNvSpPr>
                      <a:spLocks/>
                    </p:cNvSpPr>
                    <p:nvPr/>
                  </p:nvSpPr>
                  <p:spPr bwMode="auto">
                    <a:xfrm flipH="1">
                      <a:off x="6847" y="3402"/>
                      <a:ext cx="560" cy="160"/>
                    </a:xfrm>
                    <a:custGeom>
                      <a:avLst/>
                      <a:gdLst>
                        <a:gd name="T0" fmla="*/ 0 w 17791"/>
                        <a:gd name="T1" fmla="*/ 0 h 21187"/>
                        <a:gd name="T2" fmla="*/ 0 w 17791"/>
                        <a:gd name="T3" fmla="*/ 0 h 21187"/>
                        <a:gd name="T4" fmla="*/ 0 w 17791"/>
                        <a:gd name="T5" fmla="*/ 0 h 21187"/>
                        <a:gd name="T6" fmla="*/ 0 60000 65536"/>
                        <a:gd name="T7" fmla="*/ 0 60000 65536"/>
                        <a:gd name="T8" fmla="*/ 0 60000 65536"/>
                        <a:gd name="T9" fmla="*/ 0 w 17791"/>
                        <a:gd name="T10" fmla="*/ 0 h 21187"/>
                        <a:gd name="T11" fmla="*/ 17791 w 17791"/>
                        <a:gd name="T12" fmla="*/ 21187 h 21187"/>
                      </a:gdLst>
                      <a:ahLst/>
                      <a:cxnLst>
                        <a:cxn ang="T6">
                          <a:pos x="T0" y="T1"/>
                        </a:cxn>
                        <a:cxn ang="T7">
                          <a:pos x="T2" y="T3"/>
                        </a:cxn>
                        <a:cxn ang="T8">
                          <a:pos x="T4" y="T5"/>
                        </a:cxn>
                      </a:cxnLst>
                      <a:rect l="T9" t="T10" r="T11" b="T12"/>
                      <a:pathLst>
                        <a:path w="17791" h="21187" fill="none" extrusionOk="0">
                          <a:moveTo>
                            <a:pt x="4205" y="0"/>
                          </a:moveTo>
                          <a:cubicBezTo>
                            <a:pt x="9725" y="1096"/>
                            <a:pt x="14599" y="4302"/>
                            <a:pt x="17791" y="8937"/>
                          </a:cubicBezTo>
                        </a:path>
                        <a:path w="17791" h="21187" stroke="0" extrusionOk="0">
                          <a:moveTo>
                            <a:pt x="4205" y="0"/>
                          </a:moveTo>
                          <a:cubicBezTo>
                            <a:pt x="9725" y="1096"/>
                            <a:pt x="14599" y="4302"/>
                            <a:pt x="17791" y="8937"/>
                          </a:cubicBezTo>
                          <a:lnTo>
                            <a:pt x="0" y="21187"/>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43" name="AutoShape 73"/>
                    <p:cNvCxnSpPr>
                      <a:cxnSpLocks noChangeShapeType="1"/>
                    </p:cNvCxnSpPr>
                    <p:nvPr/>
                  </p:nvCxnSpPr>
                  <p:spPr bwMode="auto">
                    <a:xfrm>
                      <a:off x="7252" y="3397"/>
                      <a:ext cx="325" cy="2"/>
                    </a:xfrm>
                    <a:prstGeom prst="straightConnector1">
                      <a:avLst/>
                    </a:prstGeom>
                    <a:noFill/>
                    <a:ln w="9525">
                      <a:solidFill>
                        <a:srgbClr val="000000"/>
                      </a:solidFill>
                      <a:round/>
                      <a:headEnd/>
                      <a:tailEnd type="triangle" w="med" len="med"/>
                    </a:ln>
                  </p:spPr>
                </p:cxnSp>
              </p:grpSp>
              <p:grpSp>
                <p:nvGrpSpPr>
                  <p:cNvPr id="21" name="Group 74"/>
                  <p:cNvGrpSpPr>
                    <a:grpSpLocks/>
                  </p:cNvGrpSpPr>
                  <p:nvPr/>
                </p:nvGrpSpPr>
                <p:grpSpPr bwMode="auto">
                  <a:xfrm>
                    <a:off x="7762" y="3383"/>
                    <a:ext cx="1035" cy="179"/>
                    <a:chOff x="7762" y="3397"/>
                    <a:chExt cx="535" cy="165"/>
                  </a:xfrm>
                </p:grpSpPr>
                <p:sp>
                  <p:nvSpPr>
                    <p:cNvPr id="40" name="Arc 75"/>
                    <p:cNvSpPr>
                      <a:spLocks/>
                    </p:cNvSpPr>
                    <p:nvPr/>
                  </p:nvSpPr>
                  <p:spPr bwMode="auto">
                    <a:xfrm flipH="1">
                      <a:off x="7762" y="3400"/>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41" name="AutoShape 76"/>
                    <p:cNvCxnSpPr>
                      <a:cxnSpLocks noChangeShapeType="1"/>
                    </p:cNvCxnSpPr>
                    <p:nvPr/>
                  </p:nvCxnSpPr>
                  <p:spPr bwMode="auto">
                    <a:xfrm>
                      <a:off x="8212" y="3397"/>
                      <a:ext cx="85" cy="0"/>
                    </a:xfrm>
                    <a:prstGeom prst="straightConnector1">
                      <a:avLst/>
                    </a:prstGeom>
                    <a:noFill/>
                    <a:ln w="9525">
                      <a:solidFill>
                        <a:srgbClr val="000000"/>
                      </a:solidFill>
                      <a:round/>
                      <a:headEnd/>
                      <a:tailEnd type="triangle" w="med" len="med"/>
                    </a:ln>
                  </p:spPr>
                </p:cxnSp>
              </p:grpSp>
              <p:grpSp>
                <p:nvGrpSpPr>
                  <p:cNvPr id="22" name="Group 77"/>
                  <p:cNvGrpSpPr>
                    <a:grpSpLocks/>
                  </p:cNvGrpSpPr>
                  <p:nvPr/>
                </p:nvGrpSpPr>
                <p:grpSpPr bwMode="auto">
                  <a:xfrm>
                    <a:off x="9247" y="3352"/>
                    <a:ext cx="1020" cy="165"/>
                    <a:chOff x="9824" y="3412"/>
                    <a:chExt cx="1020" cy="165"/>
                  </a:xfrm>
                </p:grpSpPr>
                <p:cxnSp>
                  <p:nvCxnSpPr>
                    <p:cNvPr id="38" name="AutoShape 78"/>
                    <p:cNvCxnSpPr>
                      <a:cxnSpLocks noChangeShapeType="1"/>
                    </p:cNvCxnSpPr>
                    <p:nvPr/>
                  </p:nvCxnSpPr>
                  <p:spPr bwMode="auto">
                    <a:xfrm>
                      <a:off x="10664" y="3442"/>
                      <a:ext cx="180" cy="0"/>
                    </a:xfrm>
                    <a:prstGeom prst="straightConnector1">
                      <a:avLst/>
                    </a:prstGeom>
                    <a:noFill/>
                    <a:ln w="9525">
                      <a:solidFill>
                        <a:srgbClr val="000000"/>
                      </a:solidFill>
                      <a:round/>
                      <a:headEnd/>
                      <a:tailEnd type="triangle" w="med" len="med"/>
                    </a:ln>
                  </p:spPr>
                </p:cxnSp>
                <p:sp>
                  <p:nvSpPr>
                    <p:cNvPr id="39" name="Arc 79"/>
                    <p:cNvSpPr>
                      <a:spLocks/>
                    </p:cNvSpPr>
                    <p:nvPr/>
                  </p:nvSpPr>
                  <p:spPr bwMode="auto">
                    <a:xfrm flipH="1">
                      <a:off x="9824" y="3412"/>
                      <a:ext cx="870" cy="165"/>
                    </a:xfrm>
                    <a:custGeom>
                      <a:avLst/>
                      <a:gdLst>
                        <a:gd name="T0" fmla="*/ 0 w 35109"/>
                        <a:gd name="T1" fmla="*/ 0 h 21600"/>
                        <a:gd name="T2" fmla="*/ 0 w 35109"/>
                        <a:gd name="T3" fmla="*/ 0 h 21600"/>
                        <a:gd name="T4" fmla="*/ 0 w 35109"/>
                        <a:gd name="T5" fmla="*/ 0 h 21600"/>
                        <a:gd name="T6" fmla="*/ 0 60000 65536"/>
                        <a:gd name="T7" fmla="*/ 0 60000 65536"/>
                        <a:gd name="T8" fmla="*/ 0 60000 65536"/>
                        <a:gd name="T9" fmla="*/ 0 w 35109"/>
                        <a:gd name="T10" fmla="*/ 0 h 21600"/>
                        <a:gd name="T11" fmla="*/ 35109 w 35109"/>
                        <a:gd name="T12" fmla="*/ 21600 h 21600"/>
                      </a:gdLst>
                      <a:ahLst/>
                      <a:cxnLst>
                        <a:cxn ang="T6">
                          <a:pos x="T0" y="T1"/>
                        </a:cxn>
                        <a:cxn ang="T7">
                          <a:pos x="T2" y="T3"/>
                        </a:cxn>
                        <a:cxn ang="T8">
                          <a:pos x="T4" y="T5"/>
                        </a:cxn>
                      </a:cxnLst>
                      <a:rect l="T9" t="T10" r="T11" b="T12"/>
                      <a:pathLst>
                        <a:path w="35109" h="21600" fill="none" extrusionOk="0">
                          <a:moveTo>
                            <a:pt x="-1" y="4745"/>
                          </a:moveTo>
                          <a:cubicBezTo>
                            <a:pt x="3832" y="1673"/>
                            <a:pt x="8597" y="-1"/>
                            <a:pt x="13509" y="0"/>
                          </a:cubicBezTo>
                          <a:cubicBezTo>
                            <a:pt x="25438" y="0"/>
                            <a:pt x="35109" y="9670"/>
                            <a:pt x="35109" y="21600"/>
                          </a:cubicBezTo>
                        </a:path>
                        <a:path w="35109" h="21600" stroke="0" extrusionOk="0">
                          <a:moveTo>
                            <a:pt x="-1" y="4745"/>
                          </a:moveTo>
                          <a:cubicBezTo>
                            <a:pt x="3832" y="1673"/>
                            <a:pt x="8597" y="-1"/>
                            <a:pt x="13509" y="0"/>
                          </a:cubicBezTo>
                          <a:cubicBezTo>
                            <a:pt x="25438" y="0"/>
                            <a:pt x="35109" y="9670"/>
                            <a:pt x="35109" y="21600"/>
                          </a:cubicBezTo>
                          <a:lnTo>
                            <a:pt x="13509" y="21600"/>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grpSp>
                <p:nvGrpSpPr>
                  <p:cNvPr id="23" name="Group 80"/>
                  <p:cNvGrpSpPr>
                    <a:grpSpLocks/>
                  </p:cNvGrpSpPr>
                  <p:nvPr/>
                </p:nvGrpSpPr>
                <p:grpSpPr bwMode="auto">
                  <a:xfrm>
                    <a:off x="5168" y="6276"/>
                    <a:ext cx="1649" cy="720"/>
                    <a:chOff x="4268" y="6165"/>
                    <a:chExt cx="1649" cy="720"/>
                  </a:xfrm>
                </p:grpSpPr>
                <p:sp>
                  <p:nvSpPr>
                    <p:cNvPr id="36" name="Oval 81"/>
                    <p:cNvSpPr>
                      <a:spLocks noChangeArrowheads="1"/>
                    </p:cNvSpPr>
                    <p:nvPr/>
                  </p:nvSpPr>
                  <p:spPr bwMode="auto">
                    <a:xfrm>
                      <a:off x="5197"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37" name="Oval 82"/>
                    <p:cNvSpPr>
                      <a:spLocks noChangeArrowheads="1"/>
                    </p:cNvSpPr>
                    <p:nvPr/>
                  </p:nvSpPr>
                  <p:spPr bwMode="auto">
                    <a:xfrm>
                      <a:off x="4268"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grpSp>
                <p:nvGrpSpPr>
                  <p:cNvPr id="24" name="Group 83"/>
                  <p:cNvGrpSpPr>
                    <a:grpSpLocks/>
                  </p:cNvGrpSpPr>
                  <p:nvPr/>
                </p:nvGrpSpPr>
                <p:grpSpPr bwMode="auto">
                  <a:xfrm>
                    <a:off x="6909" y="6276"/>
                    <a:ext cx="1528" cy="720"/>
                    <a:chOff x="4389" y="6165"/>
                    <a:chExt cx="1528" cy="720"/>
                  </a:xfrm>
                </p:grpSpPr>
                <p:sp>
                  <p:nvSpPr>
                    <p:cNvPr id="34" name="Oval 84"/>
                    <p:cNvSpPr>
                      <a:spLocks noChangeArrowheads="1"/>
                    </p:cNvSpPr>
                    <p:nvPr/>
                  </p:nvSpPr>
                  <p:spPr bwMode="auto">
                    <a:xfrm>
                      <a:off x="5197"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35" name="Oval 85"/>
                    <p:cNvSpPr>
                      <a:spLocks noChangeArrowheads="1"/>
                    </p:cNvSpPr>
                    <p:nvPr/>
                  </p:nvSpPr>
                  <p:spPr bwMode="auto">
                    <a:xfrm>
                      <a:off x="4389"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grpSp>
                <p:nvGrpSpPr>
                  <p:cNvPr id="25" name="Group 86"/>
                  <p:cNvGrpSpPr>
                    <a:grpSpLocks/>
                  </p:cNvGrpSpPr>
                  <p:nvPr/>
                </p:nvGrpSpPr>
                <p:grpSpPr bwMode="auto">
                  <a:xfrm>
                    <a:off x="9630" y="6194"/>
                    <a:ext cx="1507" cy="720"/>
                    <a:chOff x="4410" y="6165"/>
                    <a:chExt cx="1507" cy="720"/>
                  </a:xfrm>
                </p:grpSpPr>
                <p:sp>
                  <p:nvSpPr>
                    <p:cNvPr id="32" name="Oval 87"/>
                    <p:cNvSpPr>
                      <a:spLocks noChangeArrowheads="1"/>
                    </p:cNvSpPr>
                    <p:nvPr/>
                  </p:nvSpPr>
                  <p:spPr bwMode="auto">
                    <a:xfrm>
                      <a:off x="5197"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33" name="Oval 88"/>
                    <p:cNvSpPr>
                      <a:spLocks noChangeArrowheads="1"/>
                    </p:cNvSpPr>
                    <p:nvPr/>
                  </p:nvSpPr>
                  <p:spPr bwMode="auto">
                    <a:xfrm>
                      <a:off x="4410" y="6165"/>
                      <a:ext cx="720" cy="720"/>
                    </a:xfrm>
                    <a:prstGeom prst="ellipse">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sp>
                <p:nvSpPr>
                  <p:cNvPr id="26" name="Text Box 89"/>
                  <p:cNvSpPr txBox="1">
                    <a:spLocks noChangeArrowheads="1"/>
                  </p:cNvSpPr>
                  <p:nvPr/>
                </p:nvSpPr>
                <p:spPr bwMode="auto">
                  <a:xfrm>
                    <a:off x="4268" y="4586"/>
                    <a:ext cx="1620" cy="360"/>
                  </a:xfrm>
                  <a:prstGeom prst="rect">
                    <a:avLst/>
                  </a:prstGeom>
                  <a:solidFill>
                    <a:srgbClr val="FFFFFF"/>
                  </a:solidFill>
                  <a:ln w="9525">
                    <a:noFill/>
                    <a:miter lim="800000"/>
                    <a:headEnd/>
                    <a:tailEnd/>
                  </a:ln>
                </p:spPr>
                <p:txBody>
                  <a:bodyPr/>
                  <a:lstStyle/>
                  <a:p>
                    <a:r>
                      <a:rPr lang="fr-FR" sz="900" b="1" dirty="0">
                        <a:latin typeface="Times New Roman" pitchFamily="18" charset="0"/>
                        <a:cs typeface="Times New Roman" pitchFamily="18" charset="0"/>
                      </a:rPr>
                      <a:t>SM et</a:t>
                    </a:r>
                    <a:r>
                      <a:rPr lang="fr-FR" sz="1200" dirty="0">
                        <a:latin typeface="Times New Roman" pitchFamily="18" charset="0"/>
                        <a:cs typeface="Times New Roman" pitchFamily="18" charset="0"/>
                      </a:rPr>
                      <a:t> </a:t>
                    </a:r>
                    <a:r>
                      <a:rPr lang="fr-FR" sz="900" b="1" dirty="0">
                        <a:latin typeface="Times New Roman" pitchFamily="18" charset="0"/>
                        <a:cs typeface="Times New Roman" pitchFamily="18" charset="0"/>
                      </a:rPr>
                      <a:t>dilutions</a:t>
                    </a:r>
                    <a:endParaRPr lang="fr-FR" dirty="0">
                      <a:latin typeface="Times New Roman" pitchFamily="18" charset="0"/>
                      <a:cs typeface="Times New Roman" pitchFamily="18" charset="0"/>
                    </a:endParaRPr>
                  </a:p>
                </p:txBody>
              </p:sp>
              <p:sp>
                <p:nvSpPr>
                  <p:cNvPr id="27" name="Line 91"/>
                  <p:cNvSpPr>
                    <a:spLocks noChangeShapeType="1"/>
                  </p:cNvSpPr>
                  <p:nvPr/>
                </p:nvSpPr>
                <p:spPr bwMode="auto">
                  <a:xfrm>
                    <a:off x="6455" y="4606"/>
                    <a:ext cx="2" cy="572"/>
                  </a:xfrm>
                  <a:prstGeom prst="line">
                    <a:avLst/>
                  </a:prstGeom>
                  <a:noFill/>
                  <a:ln w="9525">
                    <a:solidFill>
                      <a:srgbClr val="000000"/>
                    </a:solidFill>
                    <a:round/>
                    <a:headEnd/>
                    <a:tailEnd type="triangle" w="med" len="med"/>
                  </a:ln>
                </p:spPr>
                <p:txBody>
                  <a:bodyPr/>
                  <a:lstStyle/>
                  <a:p>
                    <a:endParaRPr lang="fr-FR">
                      <a:latin typeface="Times New Roman" pitchFamily="18" charset="0"/>
                      <a:cs typeface="Times New Roman" pitchFamily="18" charset="0"/>
                    </a:endParaRPr>
                  </a:p>
                </p:txBody>
              </p:sp>
              <p:sp>
                <p:nvSpPr>
                  <p:cNvPr id="28" name="Line 92"/>
                  <p:cNvSpPr>
                    <a:spLocks noChangeShapeType="1"/>
                  </p:cNvSpPr>
                  <p:nvPr/>
                </p:nvSpPr>
                <p:spPr bwMode="auto">
                  <a:xfrm flipH="1">
                    <a:off x="7537" y="4611"/>
                    <a:ext cx="0" cy="540"/>
                  </a:xfrm>
                  <a:prstGeom prst="line">
                    <a:avLst/>
                  </a:prstGeom>
                  <a:noFill/>
                  <a:ln w="9525">
                    <a:solidFill>
                      <a:srgbClr val="000000"/>
                    </a:solidFill>
                    <a:round/>
                    <a:headEnd/>
                    <a:tailEnd type="triangle" w="med" len="med"/>
                  </a:ln>
                </p:spPr>
                <p:txBody>
                  <a:bodyPr/>
                  <a:lstStyle/>
                  <a:p>
                    <a:endParaRPr lang="fr-FR">
                      <a:latin typeface="Times New Roman" pitchFamily="18" charset="0"/>
                      <a:cs typeface="Times New Roman" pitchFamily="18" charset="0"/>
                    </a:endParaRPr>
                  </a:p>
                </p:txBody>
              </p:sp>
              <p:sp>
                <p:nvSpPr>
                  <p:cNvPr id="29" name="Line 93"/>
                  <p:cNvSpPr>
                    <a:spLocks noChangeShapeType="1"/>
                  </p:cNvSpPr>
                  <p:nvPr/>
                </p:nvSpPr>
                <p:spPr bwMode="auto">
                  <a:xfrm flipH="1">
                    <a:off x="10343" y="4700"/>
                    <a:ext cx="0" cy="360"/>
                  </a:xfrm>
                  <a:prstGeom prst="line">
                    <a:avLst/>
                  </a:prstGeom>
                  <a:noFill/>
                  <a:ln w="9525">
                    <a:solidFill>
                      <a:srgbClr val="000000"/>
                    </a:solidFill>
                    <a:round/>
                    <a:headEnd/>
                    <a:tailEnd type="triangle" w="med" len="med"/>
                  </a:ln>
                </p:spPr>
                <p:txBody>
                  <a:bodyPr/>
                  <a:lstStyle/>
                  <a:p>
                    <a:endParaRPr lang="fr-FR">
                      <a:latin typeface="Times New Roman" pitchFamily="18" charset="0"/>
                      <a:cs typeface="Times New Roman" pitchFamily="18" charset="0"/>
                    </a:endParaRPr>
                  </a:p>
                </p:txBody>
              </p:sp>
              <p:sp>
                <p:nvSpPr>
                  <p:cNvPr id="30" name="Text Box 94"/>
                  <p:cNvSpPr txBox="1">
                    <a:spLocks noChangeArrowheads="1"/>
                  </p:cNvSpPr>
                  <p:nvPr/>
                </p:nvSpPr>
                <p:spPr bwMode="auto">
                  <a:xfrm>
                    <a:off x="7130" y="7828"/>
                    <a:ext cx="2160" cy="294"/>
                  </a:xfrm>
                  <a:prstGeom prst="rect">
                    <a:avLst/>
                  </a:prstGeom>
                  <a:solidFill>
                    <a:srgbClr val="FFFFFF"/>
                  </a:solidFill>
                  <a:ln w="9525">
                    <a:noFill/>
                    <a:miter lim="800000"/>
                    <a:headEnd/>
                    <a:tailEnd/>
                  </a:ln>
                </p:spPr>
                <p:txBody>
                  <a:bodyPr/>
                  <a:lstStyle/>
                  <a:p>
                    <a:pPr algn="ctr"/>
                    <a:r>
                      <a:rPr lang="fr-FR" sz="900" b="1" dirty="0" smtClean="0">
                        <a:latin typeface="Times New Roman" pitchFamily="18" charset="0"/>
                        <a:cs typeface="Times New Roman" pitchFamily="18" charset="0"/>
                      </a:rPr>
                      <a:t>Incubation à 30°C/24H </a:t>
                    </a:r>
                    <a:endParaRPr lang="fr-FR" dirty="0">
                      <a:latin typeface="Times New Roman" pitchFamily="18" charset="0"/>
                      <a:cs typeface="Times New Roman" pitchFamily="18" charset="0"/>
                    </a:endParaRPr>
                  </a:p>
                </p:txBody>
              </p:sp>
              <p:sp>
                <p:nvSpPr>
                  <p:cNvPr id="31" name="Text Box 96"/>
                  <p:cNvSpPr txBox="1">
                    <a:spLocks noChangeArrowheads="1"/>
                  </p:cNvSpPr>
                  <p:nvPr/>
                </p:nvSpPr>
                <p:spPr bwMode="auto">
                  <a:xfrm>
                    <a:off x="4414" y="8548"/>
                    <a:ext cx="6600" cy="59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r>
                      <a:rPr lang="fr-FR" sz="1200" b="1" dirty="0" smtClean="0">
                        <a:latin typeface="Times New Roman" pitchFamily="18" charset="0"/>
                        <a:cs typeface="Times New Roman" pitchFamily="18" charset="0"/>
                      </a:rPr>
                      <a:t>Dénombrement des boîtes de </a:t>
                    </a:r>
                    <a:r>
                      <a:rPr lang="fr-FR" sz="1200" b="1" dirty="0" err="1" smtClean="0">
                        <a:latin typeface="Times New Roman" pitchFamily="18" charset="0"/>
                        <a:cs typeface="Times New Roman" pitchFamily="18" charset="0"/>
                      </a:rPr>
                      <a:t>Petri</a:t>
                    </a:r>
                    <a:r>
                      <a:rPr lang="fr-FR" sz="1200" b="1" dirty="0" smtClean="0">
                        <a:latin typeface="Times New Roman" pitchFamily="18" charset="0"/>
                        <a:cs typeface="Times New Roman" pitchFamily="18" charset="0"/>
                      </a:rPr>
                      <a:t> présentant de 30 à 300 colonies </a:t>
                    </a:r>
                    <a:endParaRPr lang="fr-FR" sz="3200" b="1" dirty="0">
                      <a:latin typeface="Times New Roman" pitchFamily="18" charset="0"/>
                      <a:cs typeface="Times New Roman" pitchFamily="18" charset="0"/>
                    </a:endParaRPr>
                  </a:p>
                </p:txBody>
              </p:sp>
            </p:grpSp>
            <p:sp>
              <p:nvSpPr>
                <p:cNvPr id="11" name="Text Box 97"/>
                <p:cNvSpPr txBox="1">
                  <a:spLocks noChangeArrowheads="1"/>
                </p:cNvSpPr>
                <p:nvPr/>
              </p:nvSpPr>
              <p:spPr bwMode="auto">
                <a:xfrm>
                  <a:off x="9337" y="3007"/>
                  <a:ext cx="720" cy="360"/>
                </a:xfrm>
                <a:prstGeom prst="rect">
                  <a:avLst/>
                </a:prstGeom>
                <a:solidFill>
                  <a:srgbClr val="FFFFFF"/>
                </a:solidFill>
                <a:ln w="9525">
                  <a:noFill/>
                  <a:miter lim="800000"/>
                  <a:headEnd/>
                  <a:tailEnd/>
                </a:ln>
              </p:spPr>
              <p:txBody>
                <a:bodyPr/>
                <a:lstStyle/>
                <a:p>
                  <a:r>
                    <a:rPr lang="fr-FR" sz="1000" b="1">
                      <a:latin typeface="Times New Roman" pitchFamily="18" charset="0"/>
                      <a:cs typeface="Times New Roman" pitchFamily="18" charset="0"/>
                    </a:rPr>
                    <a:t>1ml</a:t>
                  </a:r>
                  <a:endParaRPr lang="fr-FR">
                    <a:latin typeface="Times New Roman" pitchFamily="18" charset="0"/>
                    <a:cs typeface="Times New Roman" pitchFamily="18" charset="0"/>
                  </a:endParaRPr>
                </a:p>
              </p:txBody>
            </p:sp>
            <p:sp>
              <p:nvSpPr>
                <p:cNvPr id="12" name="Text Box 98"/>
                <p:cNvSpPr txBox="1">
                  <a:spLocks noChangeArrowheads="1"/>
                </p:cNvSpPr>
                <p:nvPr/>
              </p:nvSpPr>
              <p:spPr bwMode="auto">
                <a:xfrm>
                  <a:off x="7897" y="3082"/>
                  <a:ext cx="720" cy="315"/>
                </a:xfrm>
                <a:prstGeom prst="rect">
                  <a:avLst/>
                </a:prstGeom>
                <a:solidFill>
                  <a:srgbClr val="FFFFFF"/>
                </a:solidFill>
                <a:ln w="9525">
                  <a:noFill/>
                  <a:miter lim="800000"/>
                  <a:headEnd/>
                  <a:tailEnd/>
                </a:ln>
              </p:spPr>
              <p:txBody>
                <a:bodyPr/>
                <a:lstStyle/>
                <a:p>
                  <a:r>
                    <a:rPr lang="fr-FR" sz="1000" b="1">
                      <a:latin typeface="Times New Roman" pitchFamily="18" charset="0"/>
                      <a:cs typeface="Times New Roman" pitchFamily="18" charset="0"/>
                    </a:rPr>
                    <a:t>1ml</a:t>
                  </a:r>
                  <a:endParaRPr lang="fr-FR">
                    <a:latin typeface="Times New Roman" pitchFamily="18" charset="0"/>
                    <a:cs typeface="Times New Roman" pitchFamily="18" charset="0"/>
                  </a:endParaRPr>
                </a:p>
              </p:txBody>
            </p:sp>
            <p:sp>
              <p:nvSpPr>
                <p:cNvPr id="13" name="Text Box 99"/>
                <p:cNvSpPr txBox="1">
                  <a:spLocks noChangeArrowheads="1"/>
                </p:cNvSpPr>
                <p:nvPr/>
              </p:nvSpPr>
              <p:spPr bwMode="auto">
                <a:xfrm>
                  <a:off x="5377" y="3487"/>
                  <a:ext cx="720" cy="360"/>
                </a:xfrm>
                <a:prstGeom prst="rect">
                  <a:avLst/>
                </a:prstGeom>
                <a:solidFill>
                  <a:srgbClr val="FFFFFF"/>
                </a:solidFill>
                <a:ln w="9525">
                  <a:noFill/>
                  <a:miter lim="800000"/>
                  <a:headEnd/>
                  <a:tailEnd/>
                </a:ln>
              </p:spPr>
              <p:txBody>
                <a:bodyPr/>
                <a:lstStyle/>
                <a:p>
                  <a:r>
                    <a:rPr lang="fr-FR" sz="1000" b="1">
                      <a:latin typeface="Times New Roman" pitchFamily="18" charset="0"/>
                      <a:cs typeface="Times New Roman" pitchFamily="18" charset="0"/>
                    </a:rPr>
                    <a:t>1ml</a:t>
                  </a:r>
                  <a:endParaRPr lang="fr-FR">
                    <a:latin typeface="Times New Roman" pitchFamily="18" charset="0"/>
                    <a:cs typeface="Times New Roman" pitchFamily="18" charset="0"/>
                  </a:endParaRPr>
                </a:p>
              </p:txBody>
            </p:sp>
            <p:sp>
              <p:nvSpPr>
                <p:cNvPr id="14" name="Text Box 101"/>
                <p:cNvSpPr txBox="1">
                  <a:spLocks noChangeArrowheads="1"/>
                </p:cNvSpPr>
                <p:nvPr/>
              </p:nvSpPr>
              <p:spPr bwMode="auto">
                <a:xfrm>
                  <a:off x="7717" y="4657"/>
                  <a:ext cx="925" cy="289"/>
                </a:xfrm>
                <a:prstGeom prst="rect">
                  <a:avLst/>
                </a:prstGeom>
                <a:solidFill>
                  <a:srgbClr val="FFFFFF"/>
                </a:solidFill>
                <a:ln w="9525">
                  <a:noFill/>
                  <a:miter lim="800000"/>
                  <a:headEnd/>
                  <a:tailEnd/>
                </a:ln>
              </p:spPr>
              <p:txBody>
                <a:bodyPr/>
                <a:lstStyle/>
                <a:p>
                  <a:r>
                    <a:rPr lang="fr-FR" sz="1000" b="1" dirty="0" smtClean="0">
                      <a:latin typeface="Times New Roman" pitchFamily="18" charset="0"/>
                      <a:cs typeface="Times New Roman" pitchFamily="18" charset="0"/>
                    </a:rPr>
                    <a:t>1ml</a:t>
                  </a:r>
                  <a:endParaRPr lang="fr-FR" dirty="0">
                    <a:latin typeface="Times New Roman" pitchFamily="18" charset="0"/>
                    <a:cs typeface="Times New Roman" pitchFamily="18" charset="0"/>
                  </a:endParaRPr>
                </a:p>
              </p:txBody>
            </p:sp>
          </p:grpSp>
        </p:grpSp>
        <p:sp>
          <p:nvSpPr>
            <p:cNvPr id="5" name="Text Box 90"/>
            <p:cNvSpPr txBox="1">
              <a:spLocks noChangeArrowheads="1"/>
            </p:cNvSpPr>
            <p:nvPr/>
          </p:nvSpPr>
          <p:spPr bwMode="auto">
            <a:xfrm>
              <a:off x="4608512" y="3356992"/>
              <a:ext cx="4355976" cy="43204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r>
                <a:rPr lang="fr-FR" sz="1200" b="1" dirty="0" smtClean="0">
                  <a:latin typeface="Times New Roman" pitchFamily="18" charset="0"/>
                  <a:cs typeface="Times New Roman" pitchFamily="18" charset="0"/>
                </a:rPr>
                <a:t>Ensemencement en masse avec la gélose au lait écrémé</a:t>
              </a:r>
              <a:endParaRPr lang="fr-FR" sz="3200" dirty="0">
                <a:latin typeface="Times New Roman" pitchFamily="18" charset="0"/>
                <a:cs typeface="Times New Roman" pitchFamily="18" charset="0"/>
              </a:endParaRPr>
            </a:p>
          </p:txBody>
        </p:sp>
      </p:grpSp>
      <p:sp>
        <p:nvSpPr>
          <p:cNvPr id="46" name="Rectangle 45"/>
          <p:cNvSpPr/>
          <p:nvPr/>
        </p:nvSpPr>
        <p:spPr>
          <a:xfrm>
            <a:off x="-36512" y="5797713"/>
            <a:ext cx="9180512"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dirty="0" smtClean="0">
                <a:latin typeface="Times New Roman" pitchFamily="18" charset="0"/>
                <a:cs typeface="Times New Roman" pitchFamily="18" charset="0"/>
              </a:rPr>
              <a:t>le dénombrement est effectué sur gélose glucosée au lait écrémé stérile, dans les mêmes conditions que celui de la flore totale, mais sur un échantillon de lait ayant été préalablement chauffé à 63,5°C pendant 30 min. </a:t>
            </a:r>
            <a:endParaRPr lang="fr-FR" sz="2000" dirty="0">
              <a:latin typeface="Times New Roman" pitchFamily="18" charset="0"/>
              <a:cs typeface="Times New Roman" pitchFamily="18" charset="0"/>
            </a:endParaRPr>
          </a:p>
        </p:txBody>
      </p:sp>
      <p:sp>
        <p:nvSpPr>
          <p:cNvPr id="47" name="Rectangle 46"/>
          <p:cNvSpPr/>
          <p:nvPr/>
        </p:nvSpPr>
        <p:spPr>
          <a:xfrm>
            <a:off x="0" y="0"/>
            <a:ext cx="9144000" cy="461665"/>
          </a:xfrm>
          <a:prstGeom prst="rect">
            <a:avLst/>
          </a:prstGeom>
          <a:solidFill>
            <a:schemeClr val="bg1"/>
          </a:solidFill>
        </p:spPr>
        <p:txBody>
          <a:bodyPr wrap="square">
            <a:spAutoFit/>
          </a:bodyPr>
          <a:lstStyle/>
          <a:p>
            <a:r>
              <a:rPr lang="fr-FR" sz="2400" b="1" dirty="0" smtClean="0">
                <a:latin typeface="Times New Roman" pitchFamily="18" charset="0"/>
                <a:cs typeface="Times New Roman" pitchFamily="18" charset="0"/>
              </a:rPr>
              <a:t>Les bactéries thermorésistantes</a:t>
            </a:r>
            <a:endParaRPr lang="fr-FR" sz="2400" dirty="0" smtClean="0">
              <a:latin typeface="Times New Roman" pitchFamily="18" charset="0"/>
              <a:cs typeface="Times New Roman" pitchFamily="18" charset="0"/>
            </a:endParaRPr>
          </a:p>
        </p:txBody>
      </p:sp>
      <p:sp>
        <p:nvSpPr>
          <p:cNvPr id="48" name="Rectangle 47"/>
          <p:cNvSpPr/>
          <p:nvPr/>
        </p:nvSpPr>
        <p:spPr>
          <a:xfrm>
            <a:off x="0" y="4714884"/>
            <a:ext cx="4572000" cy="1015663"/>
          </a:xfrm>
          <a:prstGeom prst="rect">
            <a:avLst/>
          </a:prstGeom>
        </p:spPr>
        <p:txBody>
          <a:bodyPr>
            <a:spAutoFit/>
          </a:bodyPr>
          <a:lstStyle/>
          <a:p>
            <a:r>
              <a:rPr lang="fr-FR" sz="2000" b="1" dirty="0" smtClean="0">
                <a:latin typeface="Times New Roman" pitchFamily="18" charset="0"/>
                <a:cs typeface="Times New Roman" pitchFamily="18" charset="0"/>
              </a:rPr>
              <a:t>Des bacilles à Gram positif sporulés, </a:t>
            </a:r>
            <a:r>
              <a:rPr lang="fr-FR" sz="2000" i="1" dirty="0" smtClean="0">
                <a:latin typeface="Times New Roman" pitchFamily="18" charset="0"/>
                <a:cs typeface="Times New Roman" pitchFamily="18" charset="0"/>
              </a:rPr>
              <a:t>Bacillus </a:t>
            </a:r>
            <a:r>
              <a:rPr lang="fr-FR" sz="2000" dirty="0" smtClean="0">
                <a:latin typeface="Times New Roman" pitchFamily="18" charset="0"/>
                <a:cs typeface="Times New Roman" pitchFamily="18" charset="0"/>
              </a:rPr>
              <a:t>et </a:t>
            </a:r>
            <a:r>
              <a:rPr lang="fr-FR" sz="2000" i="1" dirty="0" err="1" smtClean="0">
                <a:latin typeface="Times New Roman" pitchFamily="18" charset="0"/>
                <a:cs typeface="Times New Roman" pitchFamily="18" charset="0"/>
              </a:rPr>
              <a:t>Clostridiurn</a:t>
            </a:r>
            <a:r>
              <a:rPr lang="fr-FR" sz="2000"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qui résistent à des températures encore plus élevées.</a:t>
            </a:r>
            <a:endParaRPr lang="fr-FR" sz="2000" dirty="0">
              <a:latin typeface="Times New Roman" pitchFamily="18" charset="0"/>
              <a:cs typeface="Times New Roman" pitchFamily="18" charset="0"/>
            </a:endParaRPr>
          </a:p>
        </p:txBody>
      </p:sp>
      <p:sp>
        <p:nvSpPr>
          <p:cNvPr id="49" name="Rectangle 48"/>
          <p:cNvSpPr/>
          <p:nvPr/>
        </p:nvSpPr>
        <p:spPr>
          <a:xfrm>
            <a:off x="0" y="3146998"/>
            <a:ext cx="4572000" cy="1631216"/>
          </a:xfrm>
          <a:prstGeom prst="rect">
            <a:avLst/>
          </a:prstGeom>
        </p:spPr>
        <p:txBody>
          <a:bodyPr>
            <a:spAutoFit/>
          </a:bodyPr>
          <a:lstStyle/>
          <a:p>
            <a:r>
              <a:rPr lang="fr-FR" sz="2000" b="1" dirty="0" smtClean="0">
                <a:latin typeface="Times New Roman" pitchFamily="18" charset="0"/>
                <a:cs typeface="Times New Roman" pitchFamily="18" charset="0"/>
              </a:rPr>
              <a:t>Des Gram positif </a:t>
            </a:r>
            <a:r>
              <a:rPr lang="fr-FR" sz="2000" b="1" dirty="0" err="1" smtClean="0">
                <a:latin typeface="Times New Roman" pitchFamily="18" charset="0"/>
                <a:cs typeface="Times New Roman" pitchFamily="18" charset="0"/>
              </a:rPr>
              <a:t>asporogènes</a:t>
            </a:r>
            <a:r>
              <a:rPr lang="fr-FR" sz="2000" b="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Micrococcus</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luteus</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Streptococcus</a:t>
            </a:r>
            <a:r>
              <a:rPr lang="fr-FR" sz="2000" i="1" dirty="0" smtClean="0">
                <a:latin typeface="Times New Roman" pitchFamily="18" charset="0"/>
                <a:cs typeface="Times New Roman" pitchFamily="18" charset="0"/>
              </a:rPr>
              <a:t> thermophilus, Enterococcus faecalis, </a:t>
            </a:r>
            <a:r>
              <a:rPr lang="fr-FR" sz="2000" i="1" dirty="0" err="1" smtClean="0">
                <a:latin typeface="Times New Roman" pitchFamily="18" charset="0"/>
                <a:cs typeface="Times New Roman" pitchFamily="18" charset="0"/>
              </a:rPr>
              <a:t>Microbacterium</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lacticum</a:t>
            </a:r>
            <a:r>
              <a:rPr lang="fr-FR" sz="2000" i="1" dirty="0" smtClean="0">
                <a:latin typeface="Times New Roman" pitchFamily="18" charset="0"/>
                <a:cs typeface="Times New Roman" pitchFamily="18" charset="0"/>
              </a:rPr>
              <a:t>, Corynebacterium </a:t>
            </a:r>
            <a:endParaRPr lang="fr-FR" sz="2000" dirty="0" smtClean="0">
              <a:latin typeface="Times New Roman" pitchFamily="18" charset="0"/>
              <a:cs typeface="Times New Roman" pitchFamily="18" charset="0"/>
            </a:endParaRPr>
          </a:p>
        </p:txBody>
      </p:sp>
      <p:sp>
        <p:nvSpPr>
          <p:cNvPr id="50" name="Rectangle 49"/>
          <p:cNvSpPr/>
          <p:nvPr/>
        </p:nvSpPr>
        <p:spPr>
          <a:xfrm>
            <a:off x="0" y="2780928"/>
            <a:ext cx="4572000" cy="40011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fr-FR" sz="2000" dirty="0" smtClean="0">
                <a:latin typeface="Times New Roman" pitchFamily="18" charset="0"/>
                <a:cs typeface="Times New Roman" pitchFamily="18" charset="0"/>
              </a:rPr>
              <a:t>Les plus rencontrés sont :</a:t>
            </a:r>
            <a:endParaRPr lang="fr-FR" sz="2000" dirty="0">
              <a:latin typeface="Times New Roman" pitchFamily="18" charset="0"/>
              <a:cs typeface="Times New Roman" pitchFamily="18" charset="0"/>
            </a:endParaRPr>
          </a:p>
        </p:txBody>
      </p:sp>
      <p:sp>
        <p:nvSpPr>
          <p:cNvPr id="51" name="Rectangle 50"/>
          <p:cNvSpPr/>
          <p:nvPr/>
        </p:nvSpPr>
        <p:spPr>
          <a:xfrm>
            <a:off x="-36512" y="1785010"/>
            <a:ext cx="4572000" cy="707886"/>
          </a:xfrm>
          <a:prstGeom prst="rect">
            <a:avLst/>
          </a:prstGeom>
        </p:spPr>
        <p:txBody>
          <a:bodyPr>
            <a:spAutoFit/>
          </a:bodyPr>
          <a:lstStyle/>
          <a:p>
            <a:r>
              <a:rPr lang="fr-FR" sz="2000" dirty="0" smtClean="0">
                <a:latin typeface="Times New Roman" pitchFamily="18" charset="0"/>
                <a:cs typeface="Times New Roman" pitchFamily="18" charset="0"/>
              </a:rPr>
              <a:t>Cette flore provient de l'environnement et du matériel insuffisamment nettoyé</a:t>
            </a:r>
            <a:endParaRPr lang="fr-FR" sz="2000" dirty="0">
              <a:latin typeface="Times New Roman" pitchFamily="18" charset="0"/>
              <a:cs typeface="Times New Roman" pitchFamily="18" charset="0"/>
            </a:endParaRPr>
          </a:p>
        </p:txBody>
      </p:sp>
      <p:sp>
        <p:nvSpPr>
          <p:cNvPr id="52" name="Rectangle 51"/>
          <p:cNvSpPr/>
          <p:nvPr/>
        </p:nvSpPr>
        <p:spPr>
          <a:xfrm>
            <a:off x="0" y="613137"/>
            <a:ext cx="9144000" cy="1015663"/>
          </a:xfrm>
          <a:prstGeom prst="rect">
            <a:avLst/>
          </a:prstGeom>
        </p:spPr>
        <p:txBody>
          <a:bodyPr wrap="square">
            <a:spAutoFit/>
          </a:bodyPr>
          <a:lstStyle/>
          <a:p>
            <a:r>
              <a:rPr lang="fr-FR" sz="2000" dirty="0" smtClean="0">
                <a:latin typeface="Times New Roman" pitchFamily="18" charset="0"/>
                <a:cs typeface="Times New Roman" pitchFamily="18" charset="0"/>
              </a:rPr>
              <a:t>c’est des bactéries qui peuvent survivre à un chauffage de 63°C pendant 30 minutes. conditions de la basse pasteurisation (LTLT= </a:t>
            </a:r>
            <a:r>
              <a:rPr lang="fr-FR" sz="2000" b="1" i="1" dirty="0" err="1" smtClean="0">
                <a:latin typeface="Times New Roman" pitchFamily="18" charset="0"/>
                <a:cs typeface="Times New Roman" pitchFamily="18" charset="0"/>
              </a:rPr>
              <a:t>Low</a:t>
            </a:r>
            <a:r>
              <a:rPr lang="fr-FR" sz="2000" b="1"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Ternpérature</a:t>
            </a:r>
            <a:r>
              <a:rPr lang="fr-FR" sz="2000" i="1" dirty="0" smtClean="0">
                <a:latin typeface="Times New Roman" pitchFamily="18" charset="0"/>
                <a:cs typeface="Times New Roman" pitchFamily="18" charset="0"/>
              </a:rPr>
              <a:t> Long Time)</a:t>
            </a:r>
            <a:r>
              <a:rPr lang="fr-FR" sz="2000" dirty="0" smtClean="0">
                <a:latin typeface="Times New Roman" pitchFamily="18" charset="0"/>
                <a:cs typeface="Times New Roman" pitchFamily="18" charset="0"/>
              </a:rPr>
              <a:t>dans l'industrie laitière.</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P spid="49" grpId="0"/>
      <p:bldP spid="50" grpId="0" animBg="1"/>
      <p:bldP spid="51" grpId="0"/>
      <p:bldP spid="5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461665"/>
          </a:xfrm>
          <a:prstGeom prst="rect">
            <a:avLst/>
          </a:prstGeom>
        </p:spPr>
        <p:txBody>
          <a:bodyPr wrap="square">
            <a:spAutoFit/>
          </a:bodyPr>
          <a:lstStyle/>
          <a:p>
            <a:r>
              <a:rPr lang="fr-FR" sz="2400" b="1" dirty="0" smtClean="0">
                <a:latin typeface="Times New Roman" pitchFamily="18" charset="0"/>
                <a:cs typeface="Times New Roman" pitchFamily="18" charset="0"/>
              </a:rPr>
              <a:t>La flore sporulée anaérobie (spores et formes végétatives)</a:t>
            </a:r>
          </a:p>
        </p:txBody>
      </p:sp>
      <p:sp>
        <p:nvSpPr>
          <p:cNvPr id="3" name="Rectangle 2"/>
          <p:cNvSpPr/>
          <p:nvPr/>
        </p:nvSpPr>
        <p:spPr>
          <a:xfrm>
            <a:off x="0" y="2355268"/>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Ils appartiennent à deux groupes:</a:t>
            </a:r>
          </a:p>
        </p:txBody>
      </p:sp>
      <p:sp>
        <p:nvSpPr>
          <p:cNvPr id="4" name="Rectangle 3"/>
          <p:cNvSpPr/>
          <p:nvPr/>
        </p:nvSpPr>
        <p:spPr>
          <a:xfrm>
            <a:off x="0" y="764704"/>
            <a:ext cx="9144000" cy="1107996"/>
          </a:xfrm>
          <a:prstGeom prst="rect">
            <a:avLst/>
          </a:prstGeom>
        </p:spPr>
        <p:txBody>
          <a:bodyPr wrap="square">
            <a:spAutoFit/>
          </a:bodyPr>
          <a:lstStyle/>
          <a:p>
            <a:r>
              <a:rPr lang="fr-FR" sz="2200" dirty="0" smtClean="0">
                <a:latin typeface="Times New Roman" pitchFamily="18" charset="0"/>
                <a:cs typeface="Times New Roman" pitchFamily="18" charset="0"/>
              </a:rPr>
              <a:t>Ce sont des </a:t>
            </a:r>
            <a:r>
              <a:rPr lang="fr-FR" sz="2200" i="1" dirty="0" err="1" smtClean="0">
                <a:latin typeface="Times New Roman" pitchFamily="18" charset="0"/>
                <a:cs typeface="Times New Roman" pitchFamily="18" charset="0"/>
              </a:rPr>
              <a:t>Clostridiurn</a:t>
            </a:r>
            <a:r>
              <a:rPr lang="fr-FR" sz="2200" i="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dont la présence est indésirable dans le lait et les produits laitiers, les carcasses de viande ainsi que les conserves car ils sont responsables d'accidents de fabrication et de conservation.</a:t>
            </a:r>
            <a:endParaRPr lang="fr-FR" sz="2200" dirty="0"/>
          </a:p>
        </p:txBody>
      </p:sp>
      <p:sp>
        <p:nvSpPr>
          <p:cNvPr id="5" name="Rectangle 4"/>
          <p:cNvSpPr/>
          <p:nvPr/>
        </p:nvSpPr>
        <p:spPr>
          <a:xfrm>
            <a:off x="0" y="4182179"/>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2) Les </a:t>
            </a:r>
            <a:r>
              <a:rPr lang="fr-FR" sz="2200" i="1" dirty="0" err="1" smtClean="0">
                <a:latin typeface="Times New Roman" pitchFamily="18" charset="0"/>
                <a:cs typeface="Times New Roman" pitchFamily="18" charset="0"/>
              </a:rPr>
              <a:t>Clostridiurn</a:t>
            </a:r>
            <a:r>
              <a:rPr lang="fr-FR" sz="2200" i="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butyriques ou </a:t>
            </a:r>
            <a:r>
              <a:rPr lang="fr-FR" sz="2200" dirty="0" err="1" smtClean="0">
                <a:latin typeface="Times New Roman" pitchFamily="18" charset="0"/>
                <a:cs typeface="Times New Roman" pitchFamily="18" charset="0"/>
              </a:rPr>
              <a:t>saccharolytiques</a:t>
            </a:r>
            <a:r>
              <a:rPr lang="fr-FR" sz="2200" dirty="0" smtClean="0">
                <a:latin typeface="Times New Roman" pitchFamily="18" charset="0"/>
                <a:cs typeface="Times New Roman" pitchFamily="18" charset="0"/>
              </a:rPr>
              <a:t> mésophiles et thermophiles </a:t>
            </a:r>
            <a:endParaRPr lang="fr-FR" sz="2200" dirty="0"/>
          </a:p>
        </p:txBody>
      </p:sp>
      <p:sp>
        <p:nvSpPr>
          <p:cNvPr id="6" name="Rectangle 5"/>
          <p:cNvSpPr/>
          <p:nvPr/>
        </p:nvSpPr>
        <p:spPr>
          <a:xfrm>
            <a:off x="0" y="3268723"/>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1) Les </a:t>
            </a:r>
            <a:r>
              <a:rPr lang="fr-FR" sz="2200" i="1" dirty="0" err="1" smtClean="0">
                <a:latin typeface="Times New Roman" pitchFamily="18" charset="0"/>
                <a:cs typeface="Times New Roman" pitchFamily="18" charset="0"/>
              </a:rPr>
              <a:t>Clostridiurn</a:t>
            </a:r>
            <a:r>
              <a:rPr lang="fr-FR" sz="2200" i="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protéolytiques ou putrides mésophiles et thermophiles</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1"/>
          <p:cNvSpPr>
            <a:spLocks noChangeArrowheads="1"/>
          </p:cNvSpPr>
          <p:nvPr/>
        </p:nvSpPr>
        <p:spPr bwMode="auto">
          <a:xfrm>
            <a:off x="-794370" y="1177032"/>
            <a:ext cx="9144000" cy="0"/>
          </a:xfrm>
          <a:prstGeom prst="rect">
            <a:avLst/>
          </a:prstGeom>
          <a:noFill/>
          <a:ln w="9525">
            <a:noFill/>
            <a:miter lim="800000"/>
            <a:headEnd/>
            <a:tailEnd/>
          </a:ln>
        </p:spPr>
        <p:txBody>
          <a:bodyPr wrap="none" anchor="ctr">
            <a:spAutoFit/>
          </a:bodyPr>
          <a:lstStyle/>
          <a:p>
            <a:endParaRPr lang="fr-FR"/>
          </a:p>
        </p:txBody>
      </p:sp>
      <p:grpSp>
        <p:nvGrpSpPr>
          <p:cNvPr id="64" name="Groupe 63"/>
          <p:cNvGrpSpPr/>
          <p:nvPr/>
        </p:nvGrpSpPr>
        <p:grpSpPr>
          <a:xfrm>
            <a:off x="1043608" y="836712"/>
            <a:ext cx="7128792" cy="6021288"/>
            <a:chOff x="1475656" y="404664"/>
            <a:chExt cx="7128792" cy="6021288"/>
          </a:xfrm>
        </p:grpSpPr>
        <p:sp>
          <p:nvSpPr>
            <p:cNvPr id="63" name="Rectangle 62"/>
            <p:cNvSpPr/>
            <p:nvPr/>
          </p:nvSpPr>
          <p:spPr>
            <a:xfrm>
              <a:off x="1475656" y="404664"/>
              <a:ext cx="7128792" cy="602128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latin typeface="Times New Roman" pitchFamily="18" charset="0"/>
                <a:cs typeface="Times New Roman" pitchFamily="18" charset="0"/>
              </a:endParaRPr>
            </a:p>
          </p:txBody>
        </p:sp>
        <p:grpSp>
          <p:nvGrpSpPr>
            <p:cNvPr id="4" name="Group 5"/>
            <p:cNvGrpSpPr>
              <a:grpSpLocks/>
            </p:cNvGrpSpPr>
            <p:nvPr/>
          </p:nvGrpSpPr>
          <p:grpSpPr bwMode="auto">
            <a:xfrm>
              <a:off x="1692275" y="476672"/>
              <a:ext cx="6480175" cy="5111750"/>
              <a:chOff x="517" y="3577"/>
              <a:chExt cx="9900" cy="7740"/>
            </a:xfrm>
          </p:grpSpPr>
          <p:sp>
            <p:nvSpPr>
              <p:cNvPr id="5" name="Text Box 60"/>
              <p:cNvSpPr txBox="1">
                <a:spLocks noChangeArrowheads="1"/>
              </p:cNvSpPr>
              <p:nvPr/>
            </p:nvSpPr>
            <p:spPr bwMode="auto">
              <a:xfrm>
                <a:off x="2317" y="4297"/>
                <a:ext cx="1800" cy="360"/>
              </a:xfrm>
              <a:prstGeom prst="rect">
                <a:avLst/>
              </a:prstGeom>
              <a:solidFill>
                <a:srgbClr val="FFFFFF"/>
              </a:solidFill>
              <a:ln w="9525">
                <a:noFill/>
                <a:miter lim="800000"/>
                <a:headEnd/>
                <a:tailEnd/>
              </a:ln>
            </p:spPr>
            <p:txBody>
              <a:bodyPr/>
              <a:lstStyle/>
              <a:p>
                <a:r>
                  <a:rPr lang="fr-FR" sz="1000" b="1"/>
                  <a:t>Forme végétative</a:t>
                </a:r>
                <a:endParaRPr lang="fr-FR">
                  <a:latin typeface="Arial" charset="0"/>
                </a:endParaRPr>
              </a:p>
            </p:txBody>
          </p:sp>
          <p:grpSp>
            <p:nvGrpSpPr>
              <p:cNvPr id="6" name="Group 6"/>
              <p:cNvGrpSpPr>
                <a:grpSpLocks/>
              </p:cNvGrpSpPr>
              <p:nvPr/>
            </p:nvGrpSpPr>
            <p:grpSpPr bwMode="auto">
              <a:xfrm>
                <a:off x="517" y="3577"/>
                <a:ext cx="9900" cy="7740"/>
                <a:chOff x="517" y="1957"/>
                <a:chExt cx="9900" cy="7740"/>
              </a:xfrm>
            </p:grpSpPr>
            <p:sp>
              <p:nvSpPr>
                <p:cNvPr id="7" name="AutoShape 59"/>
                <p:cNvSpPr>
                  <a:spLocks noChangeArrowheads="1"/>
                </p:cNvSpPr>
                <p:nvPr/>
              </p:nvSpPr>
              <p:spPr bwMode="auto">
                <a:xfrm>
                  <a:off x="5557" y="2317"/>
                  <a:ext cx="555" cy="855"/>
                </a:xfrm>
                <a:prstGeom prst="can">
                  <a:avLst>
                    <a:gd name="adj" fmla="val 38514"/>
                  </a:avLst>
                </a:prstGeom>
                <a:solidFill>
                  <a:srgbClr val="FFFFFF"/>
                </a:solidFill>
                <a:ln w="9525">
                  <a:solidFill>
                    <a:srgbClr val="000000"/>
                  </a:solidFill>
                  <a:round/>
                  <a:headEnd/>
                  <a:tailEnd/>
                </a:ln>
              </p:spPr>
              <p:txBody>
                <a:bodyPr/>
                <a:lstStyle/>
                <a:p>
                  <a:endParaRPr lang="fr-FR"/>
                </a:p>
              </p:txBody>
            </p:sp>
            <p:sp>
              <p:nvSpPr>
                <p:cNvPr id="8" name="Text Box 58"/>
                <p:cNvSpPr txBox="1">
                  <a:spLocks noChangeArrowheads="1"/>
                </p:cNvSpPr>
                <p:nvPr/>
              </p:nvSpPr>
              <p:spPr bwMode="auto">
                <a:xfrm>
                  <a:off x="5017" y="1957"/>
                  <a:ext cx="1800" cy="360"/>
                </a:xfrm>
                <a:prstGeom prst="rect">
                  <a:avLst/>
                </a:prstGeom>
                <a:solidFill>
                  <a:srgbClr val="FFFFFF"/>
                </a:solidFill>
                <a:ln w="9525">
                  <a:noFill/>
                  <a:miter lim="800000"/>
                  <a:headEnd/>
                  <a:tailEnd/>
                </a:ln>
              </p:spPr>
              <p:txBody>
                <a:bodyPr/>
                <a:lstStyle/>
                <a:p>
                  <a:r>
                    <a:rPr lang="fr-FR" sz="1000" b="1"/>
                    <a:t>SM ou dilutions</a:t>
                  </a:r>
                  <a:endParaRPr lang="fr-FR">
                    <a:latin typeface="Arial" charset="0"/>
                  </a:endParaRPr>
                </a:p>
              </p:txBody>
            </p:sp>
            <p:sp>
              <p:nvSpPr>
                <p:cNvPr id="9" name="Text Box 57"/>
                <p:cNvSpPr txBox="1">
                  <a:spLocks noChangeArrowheads="1"/>
                </p:cNvSpPr>
                <p:nvPr/>
              </p:nvSpPr>
              <p:spPr bwMode="auto">
                <a:xfrm>
                  <a:off x="8437" y="2857"/>
                  <a:ext cx="1620" cy="360"/>
                </a:xfrm>
                <a:prstGeom prst="rect">
                  <a:avLst/>
                </a:prstGeom>
                <a:solidFill>
                  <a:srgbClr val="FFFFFF"/>
                </a:solidFill>
                <a:ln w="9525">
                  <a:noFill/>
                  <a:miter lim="800000"/>
                  <a:headEnd/>
                  <a:tailEnd/>
                </a:ln>
              </p:spPr>
              <p:txBody>
                <a:bodyPr/>
                <a:lstStyle/>
                <a:p>
                  <a:r>
                    <a:rPr lang="fr-FR" sz="900" b="1"/>
                    <a:t>Forme sporulée</a:t>
                  </a:r>
                  <a:endParaRPr lang="fr-FR">
                    <a:latin typeface="Arial" charset="0"/>
                  </a:endParaRPr>
                </a:p>
              </p:txBody>
            </p:sp>
            <p:sp>
              <p:nvSpPr>
                <p:cNvPr id="10" name="Text Box 56"/>
                <p:cNvSpPr txBox="1">
                  <a:spLocks noChangeArrowheads="1"/>
                </p:cNvSpPr>
                <p:nvPr/>
              </p:nvSpPr>
              <p:spPr bwMode="auto">
                <a:xfrm>
                  <a:off x="1777" y="8437"/>
                  <a:ext cx="2160" cy="360"/>
                </a:xfrm>
                <a:prstGeom prst="rect">
                  <a:avLst/>
                </a:prstGeom>
                <a:solidFill>
                  <a:srgbClr val="FFFFFF"/>
                </a:solidFill>
                <a:ln w="9525">
                  <a:noFill/>
                  <a:miter lim="800000"/>
                  <a:headEnd/>
                  <a:tailEnd/>
                </a:ln>
              </p:spPr>
              <p:txBody>
                <a:bodyPr/>
                <a:lstStyle/>
                <a:p>
                  <a:r>
                    <a:rPr lang="fr-FR" sz="1000" b="1"/>
                    <a:t>Incubation :</a:t>
                  </a:r>
                  <a:r>
                    <a:rPr lang="fr-FR" sz="1100" b="1"/>
                    <a:t> </a:t>
                  </a:r>
                  <a:r>
                    <a:rPr lang="fr-FR" sz="1000" b="1"/>
                    <a:t>55°C/8J</a:t>
                  </a:r>
                  <a:endParaRPr lang="fr-FR">
                    <a:latin typeface="Arial" charset="0"/>
                  </a:endParaRPr>
                </a:p>
              </p:txBody>
            </p:sp>
            <p:sp>
              <p:nvSpPr>
                <p:cNvPr id="11" name="Text Box 55"/>
                <p:cNvSpPr txBox="1">
                  <a:spLocks noChangeArrowheads="1"/>
                </p:cNvSpPr>
                <p:nvPr/>
              </p:nvSpPr>
              <p:spPr bwMode="auto">
                <a:xfrm>
                  <a:off x="1057" y="9337"/>
                  <a:ext cx="3960" cy="360"/>
                </a:xfrm>
                <a:prstGeom prst="rect">
                  <a:avLst/>
                </a:prstGeom>
                <a:solidFill>
                  <a:srgbClr val="FFFFFF"/>
                </a:solidFill>
                <a:ln w="9525">
                  <a:noFill/>
                  <a:miter lim="800000"/>
                  <a:headEnd/>
                  <a:tailEnd/>
                </a:ln>
              </p:spPr>
              <p:txBody>
                <a:bodyPr/>
                <a:lstStyle/>
                <a:p>
                  <a:r>
                    <a:rPr lang="fr-FR" sz="1000" b="1"/>
                    <a:t>B. glucosé + : trouble / Rosenow+ : virage</a:t>
                  </a:r>
                  <a:endParaRPr lang="fr-FR">
                    <a:latin typeface="Arial" charset="0"/>
                  </a:endParaRPr>
                </a:p>
              </p:txBody>
            </p:sp>
            <p:cxnSp>
              <p:nvCxnSpPr>
                <p:cNvPr id="12" name="AutoShape 54"/>
                <p:cNvCxnSpPr>
                  <a:cxnSpLocks noChangeShapeType="1"/>
                </p:cNvCxnSpPr>
                <p:nvPr/>
              </p:nvCxnSpPr>
              <p:spPr bwMode="auto">
                <a:xfrm flipH="1">
                  <a:off x="3937" y="3037"/>
                  <a:ext cx="1440" cy="360"/>
                </a:xfrm>
                <a:prstGeom prst="straightConnector1">
                  <a:avLst/>
                </a:prstGeom>
                <a:noFill/>
                <a:ln w="9525">
                  <a:solidFill>
                    <a:srgbClr val="000000"/>
                  </a:solidFill>
                  <a:round/>
                  <a:headEnd/>
                  <a:tailEnd type="triangle" w="med" len="med"/>
                </a:ln>
              </p:spPr>
            </p:cxnSp>
            <p:sp>
              <p:nvSpPr>
                <p:cNvPr id="13" name="AutoShape 53"/>
                <p:cNvSpPr>
                  <a:spLocks noChangeArrowheads="1"/>
                </p:cNvSpPr>
                <p:nvPr/>
              </p:nvSpPr>
              <p:spPr bwMode="auto">
                <a:xfrm>
                  <a:off x="8437" y="3397"/>
                  <a:ext cx="555" cy="855"/>
                </a:xfrm>
                <a:prstGeom prst="can">
                  <a:avLst>
                    <a:gd name="adj" fmla="val 38514"/>
                  </a:avLst>
                </a:prstGeom>
                <a:solidFill>
                  <a:srgbClr val="FFFFFF"/>
                </a:solidFill>
                <a:ln w="9525">
                  <a:solidFill>
                    <a:srgbClr val="000000"/>
                  </a:solidFill>
                  <a:round/>
                  <a:headEnd/>
                  <a:tailEnd/>
                </a:ln>
              </p:spPr>
              <p:txBody>
                <a:bodyPr/>
                <a:lstStyle/>
                <a:p>
                  <a:endParaRPr lang="fr-FR"/>
                </a:p>
              </p:txBody>
            </p:sp>
            <p:cxnSp>
              <p:nvCxnSpPr>
                <p:cNvPr id="14" name="AutoShape 52"/>
                <p:cNvCxnSpPr>
                  <a:cxnSpLocks noChangeShapeType="1"/>
                </p:cNvCxnSpPr>
                <p:nvPr/>
              </p:nvCxnSpPr>
              <p:spPr bwMode="auto">
                <a:xfrm>
                  <a:off x="6457" y="3037"/>
                  <a:ext cx="1440" cy="360"/>
                </a:xfrm>
                <a:prstGeom prst="straightConnector1">
                  <a:avLst/>
                </a:prstGeom>
                <a:noFill/>
                <a:ln w="9525">
                  <a:solidFill>
                    <a:srgbClr val="000000"/>
                  </a:solidFill>
                  <a:round/>
                  <a:headEnd/>
                  <a:tailEnd type="triangle" w="med" len="med"/>
                </a:ln>
              </p:spPr>
            </p:cxnSp>
            <p:sp>
              <p:nvSpPr>
                <p:cNvPr id="15" name="Text Box 51"/>
                <p:cNvSpPr txBox="1">
                  <a:spLocks noChangeArrowheads="1"/>
                </p:cNvSpPr>
                <p:nvPr/>
              </p:nvSpPr>
              <p:spPr bwMode="auto">
                <a:xfrm>
                  <a:off x="9157" y="4657"/>
                  <a:ext cx="1260" cy="360"/>
                </a:xfrm>
                <a:prstGeom prst="rect">
                  <a:avLst/>
                </a:prstGeom>
                <a:solidFill>
                  <a:srgbClr val="FFFFFF"/>
                </a:solidFill>
                <a:ln w="9525">
                  <a:noFill/>
                  <a:miter lim="800000"/>
                  <a:headEnd/>
                  <a:tailEnd/>
                </a:ln>
              </p:spPr>
              <p:txBody>
                <a:bodyPr/>
                <a:lstStyle/>
                <a:p>
                  <a:r>
                    <a:rPr lang="fr-FR" sz="900" b="1"/>
                    <a:t>80°C/10mn</a:t>
                  </a:r>
                  <a:endParaRPr lang="fr-FR">
                    <a:latin typeface="Arial" charset="0"/>
                  </a:endParaRPr>
                </a:p>
              </p:txBody>
            </p:sp>
            <p:grpSp>
              <p:nvGrpSpPr>
                <p:cNvPr id="16" name="Group 34"/>
                <p:cNvGrpSpPr>
                  <a:grpSpLocks/>
                </p:cNvGrpSpPr>
                <p:nvPr/>
              </p:nvGrpSpPr>
              <p:grpSpPr bwMode="auto">
                <a:xfrm>
                  <a:off x="517" y="3217"/>
                  <a:ext cx="3780" cy="3240"/>
                  <a:chOff x="517" y="3217"/>
                  <a:chExt cx="3780" cy="3240"/>
                </a:xfrm>
              </p:grpSpPr>
              <p:grpSp>
                <p:nvGrpSpPr>
                  <p:cNvPr id="44" name="Group 47"/>
                  <p:cNvGrpSpPr>
                    <a:grpSpLocks/>
                  </p:cNvGrpSpPr>
                  <p:nvPr/>
                </p:nvGrpSpPr>
                <p:grpSpPr bwMode="auto">
                  <a:xfrm>
                    <a:off x="1237" y="4837"/>
                    <a:ext cx="1015" cy="1185"/>
                    <a:chOff x="1237" y="4837"/>
                    <a:chExt cx="1015" cy="1185"/>
                  </a:xfrm>
                </p:grpSpPr>
                <p:sp>
                  <p:nvSpPr>
                    <p:cNvPr id="57" name="AutoShape 50"/>
                    <p:cNvSpPr>
                      <a:spLocks noChangeArrowheads="1"/>
                    </p:cNvSpPr>
                    <p:nvPr/>
                  </p:nvSpPr>
                  <p:spPr bwMode="auto">
                    <a:xfrm>
                      <a:off x="1237" y="4837"/>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58" name="AutoShape 49"/>
                    <p:cNvSpPr>
                      <a:spLocks noChangeArrowheads="1"/>
                    </p:cNvSpPr>
                    <p:nvPr/>
                  </p:nvSpPr>
                  <p:spPr bwMode="auto">
                    <a:xfrm>
                      <a:off x="1597" y="4837"/>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59" name="AutoShape 48"/>
                    <p:cNvSpPr>
                      <a:spLocks noChangeArrowheads="1"/>
                    </p:cNvSpPr>
                    <p:nvPr/>
                  </p:nvSpPr>
                  <p:spPr bwMode="auto">
                    <a:xfrm>
                      <a:off x="1972" y="4837"/>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grpSp>
              <p:sp>
                <p:nvSpPr>
                  <p:cNvPr id="45" name="AutoShape 46"/>
                  <p:cNvSpPr>
                    <a:spLocks noChangeArrowheads="1"/>
                  </p:cNvSpPr>
                  <p:nvPr/>
                </p:nvSpPr>
                <p:spPr bwMode="auto">
                  <a:xfrm>
                    <a:off x="2857" y="3217"/>
                    <a:ext cx="555" cy="855"/>
                  </a:xfrm>
                  <a:prstGeom prst="can">
                    <a:avLst>
                      <a:gd name="adj" fmla="val 38514"/>
                    </a:avLst>
                  </a:prstGeom>
                  <a:solidFill>
                    <a:srgbClr val="FFFFFF"/>
                  </a:solidFill>
                  <a:ln w="9525">
                    <a:solidFill>
                      <a:srgbClr val="000000"/>
                    </a:solidFill>
                    <a:round/>
                    <a:headEnd/>
                    <a:tailEnd/>
                  </a:ln>
                </p:spPr>
                <p:txBody>
                  <a:bodyPr/>
                  <a:lstStyle/>
                  <a:p>
                    <a:endParaRPr lang="fr-FR"/>
                  </a:p>
                </p:txBody>
              </p:sp>
              <p:grpSp>
                <p:nvGrpSpPr>
                  <p:cNvPr id="46" name="Group 42"/>
                  <p:cNvGrpSpPr>
                    <a:grpSpLocks/>
                  </p:cNvGrpSpPr>
                  <p:nvPr/>
                </p:nvGrpSpPr>
                <p:grpSpPr bwMode="auto">
                  <a:xfrm>
                    <a:off x="3037" y="4837"/>
                    <a:ext cx="1015" cy="1185"/>
                    <a:chOff x="1237" y="4837"/>
                    <a:chExt cx="1015" cy="1185"/>
                  </a:xfrm>
                </p:grpSpPr>
                <p:sp>
                  <p:nvSpPr>
                    <p:cNvPr id="54" name="AutoShape 45"/>
                    <p:cNvSpPr>
                      <a:spLocks noChangeArrowheads="1"/>
                    </p:cNvSpPr>
                    <p:nvPr/>
                  </p:nvSpPr>
                  <p:spPr bwMode="auto">
                    <a:xfrm>
                      <a:off x="1237" y="4837"/>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55" name="AutoShape 44"/>
                    <p:cNvSpPr>
                      <a:spLocks noChangeArrowheads="1"/>
                    </p:cNvSpPr>
                    <p:nvPr/>
                  </p:nvSpPr>
                  <p:spPr bwMode="auto">
                    <a:xfrm>
                      <a:off x="1597" y="4837"/>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56" name="AutoShape 43"/>
                    <p:cNvSpPr>
                      <a:spLocks noChangeArrowheads="1"/>
                    </p:cNvSpPr>
                    <p:nvPr/>
                  </p:nvSpPr>
                  <p:spPr bwMode="auto">
                    <a:xfrm>
                      <a:off x="1972" y="4837"/>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grpSp>
              <p:sp>
                <p:nvSpPr>
                  <p:cNvPr id="47" name="Text Box 41"/>
                  <p:cNvSpPr txBox="1">
                    <a:spLocks noChangeArrowheads="1"/>
                  </p:cNvSpPr>
                  <p:nvPr/>
                </p:nvSpPr>
                <p:spPr bwMode="auto">
                  <a:xfrm>
                    <a:off x="517" y="6097"/>
                    <a:ext cx="3780" cy="360"/>
                  </a:xfrm>
                  <a:prstGeom prst="rect">
                    <a:avLst/>
                  </a:prstGeom>
                  <a:solidFill>
                    <a:srgbClr val="FFFFFF"/>
                  </a:solidFill>
                  <a:ln w="9525">
                    <a:noFill/>
                    <a:miter lim="800000"/>
                    <a:headEnd/>
                    <a:tailEnd/>
                  </a:ln>
                </p:spPr>
                <p:txBody>
                  <a:bodyPr/>
                  <a:lstStyle/>
                  <a:p>
                    <a:r>
                      <a:rPr lang="fr-FR" sz="900" b="1"/>
                      <a:t>B. Rosenow cysteiné                      B. glucosé </a:t>
                    </a:r>
                    <a:endParaRPr lang="fr-FR">
                      <a:latin typeface="Arial" charset="0"/>
                    </a:endParaRPr>
                  </a:p>
                </p:txBody>
              </p:sp>
              <p:grpSp>
                <p:nvGrpSpPr>
                  <p:cNvPr id="48" name="Group 38"/>
                  <p:cNvGrpSpPr>
                    <a:grpSpLocks/>
                  </p:cNvGrpSpPr>
                  <p:nvPr/>
                </p:nvGrpSpPr>
                <p:grpSpPr bwMode="auto">
                  <a:xfrm>
                    <a:off x="1777" y="3397"/>
                    <a:ext cx="900" cy="1080"/>
                    <a:chOff x="4117" y="11137"/>
                    <a:chExt cx="360" cy="540"/>
                  </a:xfrm>
                </p:grpSpPr>
                <p:sp>
                  <p:nvSpPr>
                    <p:cNvPr id="52" name="Arc 40"/>
                    <p:cNvSpPr>
                      <a:spLocks/>
                    </p:cNvSpPr>
                    <p:nvPr/>
                  </p:nvSpPr>
                  <p:spPr bwMode="auto">
                    <a:xfrm flipH="1">
                      <a:off x="4117" y="11137"/>
                      <a:ext cx="360" cy="3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fr-FR"/>
                    </a:p>
                  </p:txBody>
                </p:sp>
                <p:sp>
                  <p:nvSpPr>
                    <p:cNvPr id="53" name="Line 39"/>
                    <p:cNvSpPr>
                      <a:spLocks noChangeShapeType="1"/>
                    </p:cNvSpPr>
                    <p:nvPr/>
                  </p:nvSpPr>
                  <p:spPr bwMode="auto">
                    <a:xfrm>
                      <a:off x="4117" y="11497"/>
                      <a:ext cx="0" cy="180"/>
                    </a:xfrm>
                    <a:prstGeom prst="line">
                      <a:avLst/>
                    </a:prstGeom>
                    <a:noFill/>
                    <a:ln w="9525">
                      <a:solidFill>
                        <a:srgbClr val="000000"/>
                      </a:solidFill>
                      <a:round/>
                      <a:headEnd/>
                      <a:tailEnd type="triangle" w="med" len="med"/>
                    </a:ln>
                  </p:spPr>
                  <p:txBody>
                    <a:bodyPr/>
                    <a:lstStyle/>
                    <a:p>
                      <a:endParaRPr lang="fr-FR"/>
                    </a:p>
                  </p:txBody>
                </p:sp>
              </p:grpSp>
              <p:grpSp>
                <p:nvGrpSpPr>
                  <p:cNvPr id="49" name="Group 35"/>
                  <p:cNvGrpSpPr>
                    <a:grpSpLocks/>
                  </p:cNvGrpSpPr>
                  <p:nvPr/>
                </p:nvGrpSpPr>
                <p:grpSpPr bwMode="auto">
                  <a:xfrm flipH="1">
                    <a:off x="3577" y="3397"/>
                    <a:ext cx="540" cy="1080"/>
                    <a:chOff x="4117" y="11137"/>
                    <a:chExt cx="360" cy="540"/>
                  </a:xfrm>
                </p:grpSpPr>
                <p:sp>
                  <p:nvSpPr>
                    <p:cNvPr id="50" name="Arc 37"/>
                    <p:cNvSpPr>
                      <a:spLocks/>
                    </p:cNvSpPr>
                    <p:nvPr/>
                  </p:nvSpPr>
                  <p:spPr bwMode="auto">
                    <a:xfrm flipH="1">
                      <a:off x="4117" y="11137"/>
                      <a:ext cx="360" cy="3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fr-FR"/>
                    </a:p>
                  </p:txBody>
                </p:sp>
                <p:sp>
                  <p:nvSpPr>
                    <p:cNvPr id="51" name="Line 36"/>
                    <p:cNvSpPr>
                      <a:spLocks noChangeShapeType="1"/>
                    </p:cNvSpPr>
                    <p:nvPr/>
                  </p:nvSpPr>
                  <p:spPr bwMode="auto">
                    <a:xfrm>
                      <a:off x="4117" y="11497"/>
                      <a:ext cx="0" cy="180"/>
                    </a:xfrm>
                    <a:prstGeom prst="line">
                      <a:avLst/>
                    </a:prstGeom>
                    <a:noFill/>
                    <a:ln w="9525">
                      <a:solidFill>
                        <a:srgbClr val="000000"/>
                      </a:solidFill>
                      <a:round/>
                      <a:headEnd/>
                      <a:tailEnd type="triangle" w="med" len="med"/>
                    </a:ln>
                  </p:spPr>
                  <p:txBody>
                    <a:bodyPr/>
                    <a:lstStyle/>
                    <a:p>
                      <a:endParaRPr lang="fr-FR"/>
                    </a:p>
                  </p:txBody>
                </p:sp>
              </p:grpSp>
            </p:grpSp>
            <p:cxnSp>
              <p:nvCxnSpPr>
                <p:cNvPr id="17" name="AutoShape 33"/>
                <p:cNvCxnSpPr>
                  <a:cxnSpLocks noChangeShapeType="1"/>
                </p:cNvCxnSpPr>
                <p:nvPr/>
              </p:nvCxnSpPr>
              <p:spPr bwMode="auto">
                <a:xfrm>
                  <a:off x="8797" y="4297"/>
                  <a:ext cx="0" cy="360"/>
                </a:xfrm>
                <a:prstGeom prst="straightConnector1">
                  <a:avLst/>
                </a:prstGeom>
                <a:noFill/>
                <a:ln w="9525">
                  <a:solidFill>
                    <a:srgbClr val="000000"/>
                  </a:solidFill>
                  <a:round/>
                  <a:headEnd/>
                  <a:tailEnd type="triangle" w="med" len="med"/>
                </a:ln>
              </p:spPr>
            </p:cxnSp>
            <p:grpSp>
              <p:nvGrpSpPr>
                <p:cNvPr id="18" name="Group 29"/>
                <p:cNvGrpSpPr>
                  <a:grpSpLocks/>
                </p:cNvGrpSpPr>
                <p:nvPr/>
              </p:nvGrpSpPr>
              <p:grpSpPr bwMode="auto">
                <a:xfrm>
                  <a:off x="8077" y="5017"/>
                  <a:ext cx="1440" cy="690"/>
                  <a:chOff x="6585" y="12057"/>
                  <a:chExt cx="1440" cy="690"/>
                </a:xfrm>
              </p:grpSpPr>
              <p:cxnSp>
                <p:nvCxnSpPr>
                  <p:cNvPr id="41" name="AutoShape 32"/>
                  <p:cNvCxnSpPr>
                    <a:cxnSpLocks noChangeShapeType="1"/>
                  </p:cNvCxnSpPr>
                  <p:nvPr/>
                </p:nvCxnSpPr>
                <p:spPr bwMode="auto">
                  <a:xfrm>
                    <a:off x="6585" y="12747"/>
                    <a:ext cx="1440" cy="0"/>
                  </a:xfrm>
                  <a:prstGeom prst="straightConnector1">
                    <a:avLst/>
                  </a:prstGeom>
                  <a:noFill/>
                  <a:ln w="9525">
                    <a:solidFill>
                      <a:srgbClr val="000000"/>
                    </a:solidFill>
                    <a:round/>
                    <a:headEnd/>
                    <a:tailEnd/>
                  </a:ln>
                </p:spPr>
              </p:cxnSp>
              <p:cxnSp>
                <p:nvCxnSpPr>
                  <p:cNvPr id="42" name="AutoShape 31"/>
                  <p:cNvCxnSpPr>
                    <a:cxnSpLocks noChangeShapeType="1"/>
                  </p:cNvCxnSpPr>
                  <p:nvPr/>
                </p:nvCxnSpPr>
                <p:spPr bwMode="auto">
                  <a:xfrm flipV="1">
                    <a:off x="8025" y="12057"/>
                    <a:ext cx="0" cy="690"/>
                  </a:xfrm>
                  <a:prstGeom prst="straightConnector1">
                    <a:avLst/>
                  </a:prstGeom>
                  <a:noFill/>
                  <a:ln w="9525">
                    <a:solidFill>
                      <a:srgbClr val="000000"/>
                    </a:solidFill>
                    <a:round/>
                    <a:headEnd/>
                    <a:tailEnd/>
                  </a:ln>
                </p:spPr>
              </p:cxnSp>
              <p:cxnSp>
                <p:nvCxnSpPr>
                  <p:cNvPr id="43" name="AutoShape 30"/>
                  <p:cNvCxnSpPr>
                    <a:cxnSpLocks noChangeShapeType="1"/>
                  </p:cNvCxnSpPr>
                  <p:nvPr/>
                </p:nvCxnSpPr>
                <p:spPr bwMode="auto">
                  <a:xfrm flipV="1">
                    <a:off x="6585" y="12057"/>
                    <a:ext cx="0" cy="690"/>
                  </a:xfrm>
                  <a:prstGeom prst="straightConnector1">
                    <a:avLst/>
                  </a:prstGeom>
                  <a:noFill/>
                  <a:ln w="9525">
                    <a:solidFill>
                      <a:srgbClr val="000000"/>
                    </a:solidFill>
                    <a:round/>
                    <a:headEnd/>
                    <a:tailEnd/>
                  </a:ln>
                </p:spPr>
              </p:cxnSp>
            </p:grpSp>
            <p:sp>
              <p:nvSpPr>
                <p:cNvPr id="19" name="AutoShape 28"/>
                <p:cNvSpPr>
                  <a:spLocks noChangeArrowheads="1"/>
                </p:cNvSpPr>
                <p:nvPr/>
              </p:nvSpPr>
              <p:spPr bwMode="auto">
                <a:xfrm>
                  <a:off x="8602" y="4702"/>
                  <a:ext cx="555" cy="855"/>
                </a:xfrm>
                <a:prstGeom prst="can">
                  <a:avLst>
                    <a:gd name="adj" fmla="val 38514"/>
                  </a:avLst>
                </a:prstGeom>
                <a:solidFill>
                  <a:srgbClr val="FFFFFF"/>
                </a:solidFill>
                <a:ln w="9525">
                  <a:solidFill>
                    <a:srgbClr val="000000"/>
                  </a:solidFill>
                  <a:round/>
                  <a:headEnd/>
                  <a:tailEnd/>
                </a:ln>
              </p:spPr>
              <p:txBody>
                <a:bodyPr/>
                <a:lstStyle/>
                <a:p>
                  <a:endParaRPr lang="fr-FR"/>
                </a:p>
              </p:txBody>
            </p:sp>
            <p:cxnSp>
              <p:nvCxnSpPr>
                <p:cNvPr id="20" name="AutoShape 27"/>
                <p:cNvCxnSpPr>
                  <a:cxnSpLocks noChangeShapeType="1"/>
                </p:cNvCxnSpPr>
                <p:nvPr/>
              </p:nvCxnSpPr>
              <p:spPr bwMode="auto">
                <a:xfrm>
                  <a:off x="8797" y="5737"/>
                  <a:ext cx="0" cy="360"/>
                </a:xfrm>
                <a:prstGeom prst="straightConnector1">
                  <a:avLst/>
                </a:prstGeom>
                <a:noFill/>
                <a:ln w="9525">
                  <a:solidFill>
                    <a:srgbClr val="000000"/>
                  </a:solidFill>
                  <a:round/>
                  <a:headEnd/>
                  <a:tailEnd type="triangle" w="med" len="med"/>
                </a:ln>
              </p:spPr>
            </p:cxnSp>
            <p:grpSp>
              <p:nvGrpSpPr>
                <p:cNvPr id="21" name="Group 10"/>
                <p:cNvGrpSpPr>
                  <a:grpSpLocks/>
                </p:cNvGrpSpPr>
                <p:nvPr/>
              </p:nvGrpSpPr>
              <p:grpSpPr bwMode="auto">
                <a:xfrm>
                  <a:off x="6097" y="6097"/>
                  <a:ext cx="3780" cy="3240"/>
                  <a:chOff x="517" y="3217"/>
                  <a:chExt cx="3780" cy="3240"/>
                </a:xfrm>
              </p:grpSpPr>
              <p:grpSp>
                <p:nvGrpSpPr>
                  <p:cNvPr id="25" name="Group 23"/>
                  <p:cNvGrpSpPr>
                    <a:grpSpLocks/>
                  </p:cNvGrpSpPr>
                  <p:nvPr/>
                </p:nvGrpSpPr>
                <p:grpSpPr bwMode="auto">
                  <a:xfrm>
                    <a:off x="1237" y="4837"/>
                    <a:ext cx="1015" cy="1185"/>
                    <a:chOff x="1237" y="4837"/>
                    <a:chExt cx="1015" cy="1185"/>
                  </a:xfrm>
                </p:grpSpPr>
                <p:sp>
                  <p:nvSpPr>
                    <p:cNvPr id="38" name="AutoShape 26"/>
                    <p:cNvSpPr>
                      <a:spLocks noChangeArrowheads="1"/>
                    </p:cNvSpPr>
                    <p:nvPr/>
                  </p:nvSpPr>
                  <p:spPr bwMode="auto">
                    <a:xfrm>
                      <a:off x="1237" y="4837"/>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39" name="AutoShape 25"/>
                    <p:cNvSpPr>
                      <a:spLocks noChangeArrowheads="1"/>
                    </p:cNvSpPr>
                    <p:nvPr/>
                  </p:nvSpPr>
                  <p:spPr bwMode="auto">
                    <a:xfrm>
                      <a:off x="1597" y="4837"/>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40" name="AutoShape 24"/>
                    <p:cNvSpPr>
                      <a:spLocks noChangeArrowheads="1"/>
                    </p:cNvSpPr>
                    <p:nvPr/>
                  </p:nvSpPr>
                  <p:spPr bwMode="auto">
                    <a:xfrm>
                      <a:off x="1972" y="4837"/>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grpSp>
              <p:sp>
                <p:nvSpPr>
                  <p:cNvPr id="26" name="AutoShape 22"/>
                  <p:cNvSpPr>
                    <a:spLocks noChangeArrowheads="1"/>
                  </p:cNvSpPr>
                  <p:nvPr/>
                </p:nvSpPr>
                <p:spPr bwMode="auto">
                  <a:xfrm>
                    <a:off x="2857" y="3217"/>
                    <a:ext cx="555" cy="855"/>
                  </a:xfrm>
                  <a:prstGeom prst="can">
                    <a:avLst>
                      <a:gd name="adj" fmla="val 38514"/>
                    </a:avLst>
                  </a:prstGeom>
                  <a:solidFill>
                    <a:srgbClr val="FFFFFF"/>
                  </a:solidFill>
                  <a:ln w="9525">
                    <a:solidFill>
                      <a:srgbClr val="000000"/>
                    </a:solidFill>
                    <a:round/>
                    <a:headEnd/>
                    <a:tailEnd/>
                  </a:ln>
                </p:spPr>
                <p:txBody>
                  <a:bodyPr/>
                  <a:lstStyle/>
                  <a:p>
                    <a:endParaRPr lang="fr-FR"/>
                  </a:p>
                </p:txBody>
              </p:sp>
              <p:grpSp>
                <p:nvGrpSpPr>
                  <p:cNvPr id="27" name="Group 18"/>
                  <p:cNvGrpSpPr>
                    <a:grpSpLocks/>
                  </p:cNvGrpSpPr>
                  <p:nvPr/>
                </p:nvGrpSpPr>
                <p:grpSpPr bwMode="auto">
                  <a:xfrm>
                    <a:off x="3037" y="4837"/>
                    <a:ext cx="1015" cy="1185"/>
                    <a:chOff x="1237" y="4837"/>
                    <a:chExt cx="1015" cy="1185"/>
                  </a:xfrm>
                </p:grpSpPr>
                <p:sp>
                  <p:nvSpPr>
                    <p:cNvPr id="35" name="AutoShape 21"/>
                    <p:cNvSpPr>
                      <a:spLocks noChangeArrowheads="1"/>
                    </p:cNvSpPr>
                    <p:nvPr/>
                  </p:nvSpPr>
                  <p:spPr bwMode="auto">
                    <a:xfrm>
                      <a:off x="1237" y="4837"/>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36" name="AutoShape 20"/>
                    <p:cNvSpPr>
                      <a:spLocks noChangeArrowheads="1"/>
                    </p:cNvSpPr>
                    <p:nvPr/>
                  </p:nvSpPr>
                  <p:spPr bwMode="auto">
                    <a:xfrm>
                      <a:off x="1597" y="4837"/>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sp>
                  <p:nvSpPr>
                    <p:cNvPr id="37" name="AutoShape 19"/>
                    <p:cNvSpPr>
                      <a:spLocks noChangeArrowheads="1"/>
                    </p:cNvSpPr>
                    <p:nvPr/>
                  </p:nvSpPr>
                  <p:spPr bwMode="auto">
                    <a:xfrm>
                      <a:off x="1972" y="4837"/>
                      <a:ext cx="280" cy="1185"/>
                    </a:xfrm>
                    <a:prstGeom prst="can">
                      <a:avLst>
                        <a:gd name="adj" fmla="val 105804"/>
                      </a:avLst>
                    </a:prstGeom>
                    <a:solidFill>
                      <a:srgbClr val="808080"/>
                    </a:solidFill>
                    <a:ln w="9525">
                      <a:solidFill>
                        <a:srgbClr val="000000"/>
                      </a:solidFill>
                      <a:round/>
                      <a:headEnd/>
                      <a:tailEnd/>
                    </a:ln>
                  </p:spPr>
                  <p:txBody>
                    <a:bodyPr/>
                    <a:lstStyle/>
                    <a:p>
                      <a:endParaRPr lang="fr-FR"/>
                    </a:p>
                  </p:txBody>
                </p:sp>
              </p:grpSp>
              <p:sp>
                <p:nvSpPr>
                  <p:cNvPr id="28" name="Text Box 17"/>
                  <p:cNvSpPr txBox="1">
                    <a:spLocks noChangeArrowheads="1"/>
                  </p:cNvSpPr>
                  <p:nvPr/>
                </p:nvSpPr>
                <p:spPr bwMode="auto">
                  <a:xfrm>
                    <a:off x="517" y="6097"/>
                    <a:ext cx="3780" cy="360"/>
                  </a:xfrm>
                  <a:prstGeom prst="rect">
                    <a:avLst/>
                  </a:prstGeom>
                  <a:solidFill>
                    <a:srgbClr val="FFFFFF"/>
                  </a:solidFill>
                  <a:ln w="9525">
                    <a:noFill/>
                    <a:miter lim="800000"/>
                    <a:headEnd/>
                    <a:tailEnd/>
                  </a:ln>
                </p:spPr>
                <p:txBody>
                  <a:bodyPr/>
                  <a:lstStyle/>
                  <a:p>
                    <a:r>
                      <a:rPr lang="fr-FR" sz="900" b="1"/>
                      <a:t>   B. Rosenow cysteiné                      B. glucosé </a:t>
                    </a:r>
                    <a:endParaRPr lang="fr-FR">
                      <a:latin typeface="Arial" charset="0"/>
                    </a:endParaRPr>
                  </a:p>
                </p:txBody>
              </p:sp>
              <p:grpSp>
                <p:nvGrpSpPr>
                  <p:cNvPr id="29" name="Group 14"/>
                  <p:cNvGrpSpPr>
                    <a:grpSpLocks/>
                  </p:cNvGrpSpPr>
                  <p:nvPr/>
                </p:nvGrpSpPr>
                <p:grpSpPr bwMode="auto">
                  <a:xfrm>
                    <a:off x="1777" y="3397"/>
                    <a:ext cx="900" cy="1080"/>
                    <a:chOff x="4117" y="11137"/>
                    <a:chExt cx="360" cy="540"/>
                  </a:xfrm>
                </p:grpSpPr>
                <p:sp>
                  <p:nvSpPr>
                    <p:cNvPr id="33" name="Arc 16"/>
                    <p:cNvSpPr>
                      <a:spLocks/>
                    </p:cNvSpPr>
                    <p:nvPr/>
                  </p:nvSpPr>
                  <p:spPr bwMode="auto">
                    <a:xfrm flipH="1">
                      <a:off x="4117" y="11137"/>
                      <a:ext cx="360" cy="3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fr-FR"/>
                    </a:p>
                  </p:txBody>
                </p:sp>
                <p:sp>
                  <p:nvSpPr>
                    <p:cNvPr id="34" name="Line 15"/>
                    <p:cNvSpPr>
                      <a:spLocks noChangeShapeType="1"/>
                    </p:cNvSpPr>
                    <p:nvPr/>
                  </p:nvSpPr>
                  <p:spPr bwMode="auto">
                    <a:xfrm>
                      <a:off x="4117" y="11497"/>
                      <a:ext cx="0" cy="180"/>
                    </a:xfrm>
                    <a:prstGeom prst="line">
                      <a:avLst/>
                    </a:prstGeom>
                    <a:noFill/>
                    <a:ln w="9525">
                      <a:solidFill>
                        <a:srgbClr val="000000"/>
                      </a:solidFill>
                      <a:round/>
                      <a:headEnd/>
                      <a:tailEnd type="triangle" w="med" len="med"/>
                    </a:ln>
                  </p:spPr>
                  <p:txBody>
                    <a:bodyPr/>
                    <a:lstStyle/>
                    <a:p>
                      <a:endParaRPr lang="fr-FR"/>
                    </a:p>
                  </p:txBody>
                </p:sp>
              </p:grpSp>
              <p:grpSp>
                <p:nvGrpSpPr>
                  <p:cNvPr id="30" name="Group 11"/>
                  <p:cNvGrpSpPr>
                    <a:grpSpLocks/>
                  </p:cNvGrpSpPr>
                  <p:nvPr/>
                </p:nvGrpSpPr>
                <p:grpSpPr bwMode="auto">
                  <a:xfrm flipH="1">
                    <a:off x="3577" y="3397"/>
                    <a:ext cx="540" cy="1080"/>
                    <a:chOff x="4117" y="11137"/>
                    <a:chExt cx="360" cy="540"/>
                  </a:xfrm>
                </p:grpSpPr>
                <p:sp>
                  <p:nvSpPr>
                    <p:cNvPr id="31" name="Arc 13"/>
                    <p:cNvSpPr>
                      <a:spLocks/>
                    </p:cNvSpPr>
                    <p:nvPr/>
                  </p:nvSpPr>
                  <p:spPr bwMode="auto">
                    <a:xfrm flipH="1">
                      <a:off x="4117" y="11137"/>
                      <a:ext cx="360" cy="3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fr-FR"/>
                    </a:p>
                  </p:txBody>
                </p:sp>
                <p:sp>
                  <p:nvSpPr>
                    <p:cNvPr id="32" name="Line 12"/>
                    <p:cNvSpPr>
                      <a:spLocks noChangeShapeType="1"/>
                    </p:cNvSpPr>
                    <p:nvPr/>
                  </p:nvSpPr>
                  <p:spPr bwMode="auto">
                    <a:xfrm>
                      <a:off x="4117" y="11497"/>
                      <a:ext cx="0" cy="180"/>
                    </a:xfrm>
                    <a:prstGeom prst="line">
                      <a:avLst/>
                    </a:prstGeom>
                    <a:noFill/>
                    <a:ln w="9525">
                      <a:solidFill>
                        <a:srgbClr val="000000"/>
                      </a:solidFill>
                      <a:round/>
                      <a:headEnd/>
                      <a:tailEnd type="triangle" w="med" len="med"/>
                    </a:ln>
                  </p:spPr>
                  <p:txBody>
                    <a:bodyPr/>
                    <a:lstStyle/>
                    <a:p>
                      <a:endParaRPr lang="fr-FR"/>
                    </a:p>
                  </p:txBody>
                </p:sp>
              </p:grpSp>
            </p:grpSp>
            <p:cxnSp>
              <p:nvCxnSpPr>
                <p:cNvPr id="22" name="AutoShape 9"/>
                <p:cNvCxnSpPr>
                  <a:cxnSpLocks noChangeShapeType="1"/>
                </p:cNvCxnSpPr>
                <p:nvPr/>
              </p:nvCxnSpPr>
              <p:spPr bwMode="auto">
                <a:xfrm>
                  <a:off x="2677" y="6637"/>
                  <a:ext cx="0" cy="1440"/>
                </a:xfrm>
                <a:prstGeom prst="straightConnector1">
                  <a:avLst/>
                </a:prstGeom>
                <a:noFill/>
                <a:ln w="9525">
                  <a:solidFill>
                    <a:srgbClr val="000000"/>
                  </a:solidFill>
                  <a:round/>
                  <a:headEnd/>
                  <a:tailEnd type="triangle" w="med" len="med"/>
                </a:ln>
              </p:spPr>
            </p:cxnSp>
            <p:cxnSp>
              <p:nvCxnSpPr>
                <p:cNvPr id="23" name="AutoShape 8"/>
                <p:cNvCxnSpPr>
                  <a:cxnSpLocks noChangeShapeType="1"/>
                </p:cNvCxnSpPr>
                <p:nvPr/>
              </p:nvCxnSpPr>
              <p:spPr bwMode="auto">
                <a:xfrm flipH="1">
                  <a:off x="4358" y="8617"/>
                  <a:ext cx="2099" cy="0"/>
                </a:xfrm>
                <a:prstGeom prst="straightConnector1">
                  <a:avLst/>
                </a:prstGeom>
                <a:noFill/>
                <a:ln w="9525">
                  <a:solidFill>
                    <a:srgbClr val="000000"/>
                  </a:solidFill>
                  <a:round/>
                  <a:headEnd/>
                  <a:tailEnd type="triangle" w="med" len="med"/>
                </a:ln>
              </p:spPr>
            </p:cxnSp>
            <p:cxnSp>
              <p:nvCxnSpPr>
                <p:cNvPr id="24" name="AutoShape 7"/>
                <p:cNvCxnSpPr>
                  <a:cxnSpLocks noChangeShapeType="1"/>
                </p:cNvCxnSpPr>
                <p:nvPr/>
              </p:nvCxnSpPr>
              <p:spPr bwMode="auto">
                <a:xfrm>
                  <a:off x="2677" y="8797"/>
                  <a:ext cx="0" cy="360"/>
                </a:xfrm>
                <a:prstGeom prst="straightConnector1">
                  <a:avLst/>
                </a:prstGeom>
                <a:noFill/>
                <a:ln w="9525">
                  <a:solidFill>
                    <a:srgbClr val="000000"/>
                  </a:solidFill>
                  <a:round/>
                  <a:headEnd/>
                  <a:tailEnd type="triangle" w="med" len="med"/>
                </a:ln>
              </p:spPr>
            </p:cxnSp>
          </p:grpSp>
        </p:grpSp>
      </p:grpSp>
      <p:sp>
        <p:nvSpPr>
          <p:cNvPr id="62" name="Rectangle 61"/>
          <p:cNvSpPr/>
          <p:nvPr/>
        </p:nvSpPr>
        <p:spPr>
          <a:xfrm>
            <a:off x="-36512" y="0"/>
            <a:ext cx="9144000" cy="830997"/>
          </a:xfrm>
          <a:prstGeom prst="rect">
            <a:avLst/>
          </a:prstGeom>
        </p:spPr>
        <p:txBody>
          <a:bodyPr wrap="square">
            <a:spAutoFit/>
          </a:bodyPr>
          <a:lstStyle/>
          <a:p>
            <a:pPr algn="ctr"/>
            <a:r>
              <a:rPr lang="fr-FR" sz="2400" b="1" dirty="0" smtClean="0">
                <a:latin typeface="Times New Roman" pitchFamily="18" charset="0"/>
                <a:cs typeface="Times New Roman" pitchFamily="18" charset="0"/>
              </a:rPr>
              <a:t>1. Les </a:t>
            </a:r>
            <a:r>
              <a:rPr lang="fr-FR" sz="2400" b="1" i="1" dirty="0" smtClean="0">
                <a:latin typeface="Times New Roman" pitchFamily="18" charset="0"/>
                <a:cs typeface="Times New Roman" pitchFamily="18" charset="0"/>
              </a:rPr>
              <a:t>Clostridium  </a:t>
            </a:r>
            <a:r>
              <a:rPr lang="fr-FR" sz="2400" b="1" dirty="0" smtClean="0">
                <a:latin typeface="Times New Roman" pitchFamily="18" charset="0"/>
                <a:cs typeface="Times New Roman" pitchFamily="18" charset="0"/>
              </a:rPr>
              <a:t>protéolytiques ou putrides thermophiles dans les conserves</a:t>
            </a:r>
            <a:endParaRPr lang="fr-FR" sz="2400" b="1" dirty="0"/>
          </a:p>
        </p:txBody>
      </p:sp>
      <p:sp>
        <p:nvSpPr>
          <p:cNvPr id="66" name="Text Box 55"/>
          <p:cNvSpPr txBox="1">
            <a:spLocks noChangeArrowheads="1"/>
          </p:cNvSpPr>
          <p:nvPr/>
        </p:nvSpPr>
        <p:spPr bwMode="auto">
          <a:xfrm>
            <a:off x="1619672" y="6093296"/>
            <a:ext cx="2952328" cy="620688"/>
          </a:xfrm>
          <a:prstGeom prst="rect">
            <a:avLst/>
          </a:prstGeom>
          <a:solidFill>
            <a:srgbClr val="FFFFFF"/>
          </a:solidFill>
          <a:ln w="9525">
            <a:noFill/>
            <a:miter lim="800000"/>
            <a:headEnd/>
            <a:tailEnd/>
          </a:ln>
        </p:spPr>
        <p:txBody>
          <a:bodyPr/>
          <a:lstStyle/>
          <a:p>
            <a:r>
              <a:rPr lang="fr-FR" sz="1000" dirty="0" smtClean="0"/>
              <a:t>milieu de </a:t>
            </a:r>
            <a:r>
              <a:rPr lang="fr-FR" sz="1000" dirty="0" err="1" smtClean="0"/>
              <a:t>Rosenow</a:t>
            </a:r>
            <a:r>
              <a:rPr lang="fr-FR" sz="1000" dirty="0" smtClean="0"/>
              <a:t> : virage de l'indicateur au rouge ou au vert, trouble du milieu, avec éventuellement dégagement gazeux </a:t>
            </a:r>
            <a:br>
              <a:rPr lang="fr-FR" sz="1000" dirty="0" smtClean="0"/>
            </a:br>
            <a:endParaRPr lang="fr-FR" dirty="0">
              <a:latin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80728"/>
            <a:ext cx="9144000" cy="2554545"/>
          </a:xfrm>
          <a:prstGeom prst="rect">
            <a:avLst/>
          </a:prstGeom>
        </p:spPr>
        <p:txBody>
          <a:bodyPr wrap="square">
            <a:spAutoFit/>
          </a:bodyPr>
          <a:lstStyle/>
          <a:p>
            <a:r>
              <a:rPr lang="fr-FR" sz="2000" dirty="0" smtClean="0">
                <a:latin typeface="Times New Roman" pitchFamily="18" charset="0"/>
                <a:cs typeface="Times New Roman" pitchFamily="18" charset="0"/>
              </a:rPr>
              <a:t>-ensemencer en stries, avec une anse, quatre boîtes de gélose Columbia à partir de chacun des milieux liquides ;</a:t>
            </a:r>
          </a:p>
          <a:p>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-incuber deux boîtes à l'endroit, dans la jarre pour culture </a:t>
            </a:r>
            <a:r>
              <a:rPr lang="fr-FR" sz="2000" dirty="0" smtClean="0">
                <a:latin typeface="Times New Roman" pitchFamily="18" charset="0"/>
                <a:cs typeface="Times New Roman" pitchFamily="18" charset="0"/>
              </a:rPr>
              <a:t>en anaérobiose </a:t>
            </a:r>
            <a:r>
              <a:rPr lang="fr-FR" sz="2000" dirty="0" smtClean="0">
                <a:latin typeface="Times New Roman" pitchFamily="18" charset="0"/>
                <a:cs typeface="Times New Roman" pitchFamily="18" charset="0"/>
              </a:rPr>
              <a:t>à </a:t>
            </a:r>
            <a:r>
              <a:rPr lang="fr-FR" sz="2000" i="1" dirty="0" smtClean="0">
                <a:latin typeface="Times New Roman" pitchFamily="18" charset="0"/>
                <a:cs typeface="Times New Roman" pitchFamily="18" charset="0"/>
              </a:rPr>
              <a:t>55°</a:t>
            </a:r>
            <a:r>
              <a:rPr lang="fr-FR" sz="2000" dirty="0" smtClean="0">
                <a:latin typeface="Times New Roman" pitchFamily="18" charset="0"/>
                <a:cs typeface="Times New Roman" pitchFamily="18" charset="0"/>
              </a:rPr>
              <a:t>C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jusqu'à 4 jours dans le cas d'une absence de culture ;</a:t>
            </a:r>
            <a:br>
              <a:rPr lang="fr-FR" sz="2000" dirty="0" smtClean="0">
                <a:latin typeface="Times New Roman" pitchFamily="18" charset="0"/>
                <a:cs typeface="Times New Roman" pitchFamily="18" charset="0"/>
              </a:rPr>
            </a:br>
            <a:endParaRPr lang="fr-FR" sz="20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 incuber les deux autres boîtes en aérobiose à </a:t>
            </a:r>
            <a:r>
              <a:rPr lang="fr-FR" sz="2000" i="1" dirty="0" smtClean="0">
                <a:latin typeface="Times New Roman" pitchFamily="18" charset="0"/>
                <a:cs typeface="Times New Roman" pitchFamily="18" charset="0"/>
              </a:rPr>
              <a:t>55°C</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et les laisser 4 jours à l'étuve dans le cas d'une absence de culture ; </a:t>
            </a:r>
            <a:endParaRPr lang="fr-FR" sz="2000" dirty="0">
              <a:latin typeface="Times New Roman" pitchFamily="18" charset="0"/>
              <a:cs typeface="Times New Roman" pitchFamily="18" charset="0"/>
            </a:endParaRPr>
          </a:p>
        </p:txBody>
      </p:sp>
      <p:sp>
        <p:nvSpPr>
          <p:cNvPr id="4" name="Rectangle 3"/>
          <p:cNvSpPr/>
          <p:nvPr/>
        </p:nvSpPr>
        <p:spPr>
          <a:xfrm>
            <a:off x="0" y="3717032"/>
            <a:ext cx="9144000" cy="2862322"/>
          </a:xfrm>
          <a:prstGeom prst="rect">
            <a:avLst/>
          </a:prstGeom>
        </p:spPr>
        <p:txBody>
          <a:bodyPr wrap="square">
            <a:spAutoFit/>
          </a:bodyPr>
          <a:lstStyle/>
          <a:p>
            <a:r>
              <a:rPr lang="fr-FR" sz="2000" dirty="0" smtClean="0">
                <a:latin typeface="Times New Roman" pitchFamily="18" charset="0"/>
                <a:cs typeface="Times New Roman" pitchFamily="18" charset="0"/>
              </a:rPr>
              <a:t>Culture en aérobiose + pour tous les types morphologiques isolés, aptitude à la sporulation + ou -, conclure : absence de </a:t>
            </a:r>
            <a:r>
              <a:rPr lang="fr-FR" sz="2000" b="1" i="1" dirty="0" smtClean="0">
                <a:latin typeface="Times New Roman" pitchFamily="18" charset="0"/>
                <a:cs typeface="Times New Roman" pitchFamily="18" charset="0"/>
              </a:rPr>
              <a:t>Clostridium </a:t>
            </a:r>
            <a:r>
              <a:rPr lang="fr-FR" sz="2000" dirty="0" smtClean="0">
                <a:latin typeface="Times New Roman" pitchFamily="18" charset="0"/>
                <a:cs typeface="Times New Roman" pitchFamily="18" charset="0"/>
              </a:rPr>
              <a:t>thermophiles.</a:t>
            </a:r>
          </a:p>
          <a:p>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-Culture en aérobiose - pour au moins un type morphologique isolé, aptitude à la sporulation +, conclure :présence de </a:t>
            </a:r>
            <a:r>
              <a:rPr lang="fr-FR" sz="2000" b="1" i="1" dirty="0" smtClean="0">
                <a:latin typeface="Times New Roman" pitchFamily="18" charset="0"/>
                <a:cs typeface="Times New Roman" pitchFamily="18" charset="0"/>
              </a:rPr>
              <a:t>Clostridium </a:t>
            </a:r>
            <a:r>
              <a:rPr lang="fr-FR" sz="2000" dirty="0" smtClean="0">
                <a:latin typeface="Times New Roman" pitchFamily="18" charset="0"/>
                <a:cs typeface="Times New Roman" pitchFamily="18" charset="0"/>
              </a:rPr>
              <a:t>thermophiles.</a:t>
            </a:r>
          </a:p>
          <a:p>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-Culture en aérobiose -  pour au moins un type morphologique isolé, aptitude à la</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sporulation -, conclure : présence de </a:t>
            </a:r>
            <a:r>
              <a:rPr lang="fr-FR" sz="2000" b="1" i="1" dirty="0" smtClean="0">
                <a:latin typeface="Times New Roman" pitchFamily="18" charset="0"/>
                <a:cs typeface="Times New Roman" pitchFamily="18" charset="0"/>
              </a:rPr>
              <a:t>Clostridium </a:t>
            </a:r>
            <a:r>
              <a:rPr lang="fr-FR" sz="2000" dirty="0" smtClean="0">
                <a:latin typeface="Times New Roman" pitchFamily="18" charset="0"/>
                <a:cs typeface="Times New Roman" pitchFamily="18" charset="0"/>
              </a:rPr>
              <a:t>thermophiles, dont les spores n'ont</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pu être observées.</a:t>
            </a:r>
            <a:endParaRPr lang="fr-FR" sz="2000" dirty="0">
              <a:latin typeface="Times New Roman" pitchFamily="18" charset="0"/>
              <a:cs typeface="Times New Roman" pitchFamily="18" charset="0"/>
            </a:endParaRPr>
          </a:p>
        </p:txBody>
      </p:sp>
      <p:sp>
        <p:nvSpPr>
          <p:cNvPr id="5" name="Rectangle 4"/>
          <p:cNvSpPr/>
          <p:nvPr/>
        </p:nvSpPr>
        <p:spPr>
          <a:xfrm>
            <a:off x="0" y="0"/>
            <a:ext cx="9144000" cy="769441"/>
          </a:xfrm>
          <a:prstGeom prst="rect">
            <a:avLst/>
          </a:prstGeom>
        </p:spPr>
        <p:txBody>
          <a:bodyPr wrap="square">
            <a:spAutoFit/>
          </a:bodyPr>
          <a:lstStyle/>
          <a:p>
            <a:r>
              <a:rPr lang="fr-FR" sz="2200" b="1" dirty="0" smtClean="0">
                <a:latin typeface="Times New Roman" pitchFamily="18" charset="0"/>
                <a:cs typeface="Times New Roman" pitchFamily="18" charset="0"/>
              </a:rPr>
              <a:t>Si le milieu de </a:t>
            </a:r>
            <a:r>
              <a:rPr lang="fr-FR" sz="2200" b="1" dirty="0" err="1" smtClean="0">
                <a:latin typeface="Times New Roman" pitchFamily="18" charset="0"/>
                <a:cs typeface="Times New Roman" pitchFamily="18" charset="0"/>
              </a:rPr>
              <a:t>Rosenow</a:t>
            </a:r>
            <a:r>
              <a:rPr lang="fr-FR" sz="2200" b="1" dirty="0" smtClean="0">
                <a:latin typeface="Times New Roman" pitchFamily="18" charset="0"/>
                <a:cs typeface="Times New Roman" pitchFamily="18" charset="0"/>
              </a:rPr>
              <a:t> </a:t>
            </a:r>
            <a:r>
              <a:rPr lang="fr-FR" sz="2200" b="1" dirty="0" err="1" smtClean="0">
                <a:latin typeface="Times New Roman" pitchFamily="18" charset="0"/>
                <a:cs typeface="Times New Roman" pitchFamily="18" charset="0"/>
              </a:rPr>
              <a:t>cystéiné</a:t>
            </a:r>
            <a:r>
              <a:rPr lang="fr-FR" sz="2200" b="1" dirty="0" smtClean="0">
                <a:latin typeface="Times New Roman" pitchFamily="18" charset="0"/>
                <a:cs typeface="Times New Roman" pitchFamily="18" charset="0"/>
              </a:rPr>
              <a:t> ou le bouillon glucosé est positif  on doit faire une confirmation: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7063"/>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Deux espèces bactériennes sont fréquemment rencontrées : </a:t>
            </a:r>
            <a:r>
              <a:rPr lang="fr-FR" sz="2200" i="1" dirty="0" smtClean="0">
                <a:latin typeface="Times New Roman" pitchFamily="18" charset="0"/>
                <a:cs typeface="Times New Roman" pitchFamily="18" charset="0"/>
              </a:rPr>
              <a:t>Clostridium butyricum </a:t>
            </a:r>
            <a:r>
              <a:rPr lang="fr-FR" sz="2200" dirty="0" smtClean="0">
                <a:latin typeface="Times New Roman" pitchFamily="18" charset="0"/>
                <a:cs typeface="Times New Roman" pitchFamily="18" charset="0"/>
              </a:rPr>
              <a:t>et </a:t>
            </a:r>
            <a:r>
              <a:rPr lang="fr-FR" sz="2200" i="1" dirty="0" smtClean="0">
                <a:latin typeface="Times New Roman" pitchFamily="18" charset="0"/>
                <a:cs typeface="Times New Roman" pitchFamily="18" charset="0"/>
              </a:rPr>
              <a:t>Clostridium tyrobutyricum.</a:t>
            </a:r>
          </a:p>
        </p:txBody>
      </p:sp>
      <p:sp>
        <p:nvSpPr>
          <p:cNvPr id="3" name="Rectangle 2"/>
          <p:cNvSpPr/>
          <p:nvPr/>
        </p:nvSpPr>
        <p:spPr>
          <a:xfrm>
            <a:off x="0" y="0"/>
            <a:ext cx="9144000" cy="769441"/>
          </a:xfrm>
          <a:prstGeom prst="rect">
            <a:avLst/>
          </a:prstGeom>
        </p:spPr>
        <p:txBody>
          <a:bodyPr wrap="square">
            <a:spAutoFit/>
          </a:bodyPr>
          <a:lstStyle/>
          <a:p>
            <a:pPr algn="just"/>
            <a:r>
              <a:rPr lang="fr-FR" sz="2200" b="1" dirty="0" smtClean="0">
                <a:latin typeface="Times New Roman" pitchFamily="18" charset="0"/>
                <a:cs typeface="Times New Roman" pitchFamily="18" charset="0"/>
              </a:rPr>
              <a:t>2. Les </a:t>
            </a:r>
            <a:r>
              <a:rPr lang="fr-FR" sz="2200" b="1" i="1" dirty="0" smtClean="0">
                <a:latin typeface="Times New Roman" pitchFamily="18" charset="0"/>
                <a:cs typeface="Times New Roman" pitchFamily="18" charset="0"/>
              </a:rPr>
              <a:t>Clostridium </a:t>
            </a:r>
            <a:r>
              <a:rPr lang="fr-FR" sz="2200" b="1" dirty="0" smtClean="0">
                <a:latin typeface="Times New Roman" pitchFamily="18" charset="0"/>
                <a:cs typeface="Times New Roman" pitchFamily="18" charset="0"/>
              </a:rPr>
              <a:t>butyriques ou </a:t>
            </a:r>
            <a:r>
              <a:rPr lang="fr-FR" sz="2200" b="1" dirty="0" err="1" smtClean="0">
                <a:latin typeface="Times New Roman" pitchFamily="18" charset="0"/>
                <a:cs typeface="Times New Roman" pitchFamily="18" charset="0"/>
              </a:rPr>
              <a:t>saccharolytiques</a:t>
            </a:r>
            <a:r>
              <a:rPr lang="fr-FR" sz="2200" b="1" dirty="0" smtClean="0">
                <a:latin typeface="Times New Roman" pitchFamily="18" charset="0"/>
                <a:cs typeface="Times New Roman" pitchFamily="18" charset="0"/>
              </a:rPr>
              <a:t> mésophiles et thermophiles </a:t>
            </a:r>
            <a:endParaRPr lang="fr-FR" sz="2200" b="1" dirty="0"/>
          </a:p>
        </p:txBody>
      </p:sp>
      <p:sp>
        <p:nvSpPr>
          <p:cNvPr id="4" name="Rectangle 3"/>
          <p:cNvSpPr/>
          <p:nvPr/>
        </p:nvSpPr>
        <p:spPr>
          <a:xfrm>
            <a:off x="0" y="3329744"/>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Ces </a:t>
            </a:r>
            <a:r>
              <a:rPr lang="fr-FR" sz="2200" i="1" dirty="0" smtClean="0">
                <a:latin typeface="Times New Roman" pitchFamily="18" charset="0"/>
                <a:cs typeface="Times New Roman" pitchFamily="18" charset="0"/>
              </a:rPr>
              <a:t>Clostridium </a:t>
            </a:r>
            <a:r>
              <a:rPr lang="fr-FR" sz="2200" dirty="0" smtClean="0">
                <a:latin typeface="Times New Roman" pitchFamily="18" charset="0"/>
                <a:cs typeface="Times New Roman" pitchFamily="18" charset="0"/>
              </a:rPr>
              <a:t>sont responsables du gonflement tardif et de l'éclatement des fromages, à pâte cuite surtout (comté, emmental, beaufort.. .) </a:t>
            </a:r>
            <a:endParaRPr lang="fr-FR" sz="2200" dirty="0">
              <a:latin typeface="Times New Roman" pitchFamily="18" charset="0"/>
              <a:cs typeface="Times New Roman" pitchFamily="18" charset="0"/>
            </a:endParaRPr>
          </a:p>
        </p:txBody>
      </p:sp>
      <p:sp>
        <p:nvSpPr>
          <p:cNvPr id="5" name="Rectangle 4"/>
          <p:cNvSpPr/>
          <p:nvPr/>
        </p:nvSpPr>
        <p:spPr>
          <a:xfrm>
            <a:off x="0" y="1994126"/>
            <a:ext cx="9144000"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Les spores de ces bactéries présentes dans le sol, l’ensilage contaminent directement  le lait ou indirectement à partir des fèces des animaux nourris sous ensilage.</a:t>
            </a:r>
            <a:endParaRPr lang="fr-FR" sz="2200" dirty="0">
              <a:latin typeface="Times New Roman" pitchFamily="18" charset="0"/>
              <a:cs typeface="Times New Roman" pitchFamily="18" charset="0"/>
            </a:endParaRPr>
          </a:p>
        </p:txBody>
      </p:sp>
      <p:sp>
        <p:nvSpPr>
          <p:cNvPr id="6" name="Rectangle 5"/>
          <p:cNvSpPr/>
          <p:nvPr/>
        </p:nvSpPr>
        <p:spPr>
          <a:xfrm>
            <a:off x="0" y="4326807"/>
            <a:ext cx="9144000" cy="430887"/>
          </a:xfrm>
          <a:prstGeom prst="rect">
            <a:avLst/>
          </a:prstGeom>
        </p:spPr>
        <p:txBody>
          <a:bodyPr wrap="square">
            <a:spAutoFit/>
          </a:bodyPr>
          <a:lstStyle/>
          <a:p>
            <a:pPr algn="just"/>
            <a:r>
              <a:rPr lang="fr-FR" sz="2200" b="1" dirty="0" smtClean="0">
                <a:latin typeface="Times New Roman" pitchFamily="18" charset="0"/>
                <a:cs typeface="Times New Roman" pitchFamily="18" charset="0"/>
              </a:rPr>
              <a:t>Préparation des échantillons</a:t>
            </a:r>
            <a:endParaRPr lang="fr-FR" sz="2200" dirty="0">
              <a:latin typeface="Times New Roman" pitchFamily="18" charset="0"/>
              <a:cs typeface="Times New Roman" pitchFamily="18" charset="0"/>
            </a:endParaRPr>
          </a:p>
        </p:txBody>
      </p:sp>
      <p:sp>
        <p:nvSpPr>
          <p:cNvPr id="7" name="Rectangle 6"/>
          <p:cNvSpPr/>
          <p:nvPr/>
        </p:nvSpPr>
        <p:spPr>
          <a:xfrm>
            <a:off x="0" y="4985316"/>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Lait :réchauffer le lait pendant 10 min à 25-30°C et bien homogénéiser, les spores remontant avec la crème.</a:t>
            </a:r>
            <a:endParaRPr lang="fr-FR" sz="2200" dirty="0">
              <a:latin typeface="Times New Roman" pitchFamily="18" charset="0"/>
              <a:cs typeface="Times New Roman" pitchFamily="18" charset="0"/>
            </a:endParaRPr>
          </a:p>
        </p:txBody>
      </p:sp>
      <p:sp>
        <p:nvSpPr>
          <p:cNvPr id="8" name="Rectangle 7"/>
          <p:cNvSpPr/>
          <p:nvPr/>
        </p:nvSpPr>
        <p:spPr>
          <a:xfrm>
            <a:off x="0" y="5982379"/>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Fromage : broyer 1 min environ 10g de fromage dans 90 </a:t>
            </a:r>
            <a:r>
              <a:rPr lang="fr-FR" sz="2200" dirty="0" err="1" smtClean="0">
                <a:latin typeface="Times New Roman" pitchFamily="18" charset="0"/>
                <a:cs typeface="Times New Roman" pitchFamily="18" charset="0"/>
              </a:rPr>
              <a:t>mL</a:t>
            </a:r>
            <a:r>
              <a:rPr lang="fr-FR" sz="2200" dirty="0" smtClean="0">
                <a:latin typeface="Times New Roman" pitchFamily="18" charset="0"/>
                <a:cs typeface="Times New Roman" pitchFamily="18" charset="0"/>
              </a:rPr>
              <a:t> d'eau </a:t>
            </a:r>
            <a:r>
              <a:rPr lang="fr-FR" sz="2200" dirty="0" err="1" smtClean="0">
                <a:latin typeface="Times New Roman" pitchFamily="18" charset="0"/>
                <a:cs typeface="Times New Roman" pitchFamily="18" charset="0"/>
              </a:rPr>
              <a:t>citratée</a:t>
            </a:r>
            <a:r>
              <a:rPr lang="fr-FR" sz="2200" dirty="0" smtClean="0">
                <a:latin typeface="Times New Roman" pitchFamily="18" charset="0"/>
                <a:cs typeface="Times New Roman" pitchFamily="18" charset="0"/>
              </a:rPr>
              <a:t> à 2 %, préalablement réchauffée à 35-40°C. </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e 92"/>
          <p:cNvGrpSpPr/>
          <p:nvPr/>
        </p:nvGrpSpPr>
        <p:grpSpPr>
          <a:xfrm>
            <a:off x="3203848" y="965338"/>
            <a:ext cx="5940152" cy="4392488"/>
            <a:chOff x="3203848" y="2520280"/>
            <a:chExt cx="5940152" cy="4392488"/>
          </a:xfrm>
        </p:grpSpPr>
        <p:sp>
          <p:nvSpPr>
            <p:cNvPr id="3" name="Rectangle 2"/>
            <p:cNvSpPr/>
            <p:nvPr/>
          </p:nvSpPr>
          <p:spPr>
            <a:xfrm>
              <a:off x="3203848" y="2520280"/>
              <a:ext cx="5832648" cy="41490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grpSp>
          <p:nvGrpSpPr>
            <p:cNvPr id="4" name="Groupe 3"/>
            <p:cNvGrpSpPr/>
            <p:nvPr/>
          </p:nvGrpSpPr>
          <p:grpSpPr>
            <a:xfrm>
              <a:off x="3355008" y="2708920"/>
              <a:ext cx="5537472" cy="3456384"/>
              <a:chOff x="1526456" y="981347"/>
              <a:chExt cx="5537472" cy="3456384"/>
            </a:xfrm>
          </p:grpSpPr>
          <p:grpSp>
            <p:nvGrpSpPr>
              <p:cNvPr id="5" name="Group 6"/>
              <p:cNvGrpSpPr>
                <a:grpSpLocks/>
              </p:cNvGrpSpPr>
              <p:nvPr/>
            </p:nvGrpSpPr>
            <p:grpSpPr bwMode="auto">
              <a:xfrm>
                <a:off x="3424463" y="3573737"/>
                <a:ext cx="2659705" cy="548665"/>
                <a:chOff x="4152" y="1398"/>
                <a:chExt cx="4189" cy="1200"/>
              </a:xfrm>
            </p:grpSpPr>
            <p:sp>
              <p:nvSpPr>
                <p:cNvPr id="61" name="AutoShape 7"/>
                <p:cNvSpPr>
                  <a:spLocks noChangeArrowheads="1"/>
                </p:cNvSpPr>
                <p:nvPr/>
              </p:nvSpPr>
              <p:spPr bwMode="auto">
                <a:xfrm>
                  <a:off x="4152" y="1406"/>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62" name="AutoShape 8"/>
                <p:cNvSpPr>
                  <a:spLocks noChangeArrowheads="1"/>
                </p:cNvSpPr>
                <p:nvPr/>
              </p:nvSpPr>
              <p:spPr bwMode="auto">
                <a:xfrm>
                  <a:off x="4535" y="1398"/>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63" name="AutoShape 9"/>
                <p:cNvSpPr>
                  <a:spLocks noChangeArrowheads="1"/>
                </p:cNvSpPr>
                <p:nvPr/>
              </p:nvSpPr>
              <p:spPr bwMode="auto">
                <a:xfrm>
                  <a:off x="4872" y="1406"/>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64" name="AutoShape 10"/>
                <p:cNvSpPr>
                  <a:spLocks noChangeArrowheads="1"/>
                </p:cNvSpPr>
                <p:nvPr/>
              </p:nvSpPr>
              <p:spPr bwMode="auto">
                <a:xfrm>
                  <a:off x="5708" y="1406"/>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65" name="AutoShape 11"/>
                <p:cNvSpPr>
                  <a:spLocks noChangeArrowheads="1"/>
                </p:cNvSpPr>
                <p:nvPr/>
              </p:nvSpPr>
              <p:spPr bwMode="auto">
                <a:xfrm>
                  <a:off x="6075" y="1406"/>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66" name="AutoShape 12"/>
                <p:cNvSpPr>
                  <a:spLocks noChangeArrowheads="1"/>
                </p:cNvSpPr>
                <p:nvPr/>
              </p:nvSpPr>
              <p:spPr bwMode="auto">
                <a:xfrm>
                  <a:off x="6463" y="1406"/>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67" name="AutoShape 13"/>
                <p:cNvSpPr>
                  <a:spLocks noChangeArrowheads="1"/>
                </p:cNvSpPr>
                <p:nvPr/>
              </p:nvSpPr>
              <p:spPr bwMode="auto">
                <a:xfrm>
                  <a:off x="7323" y="1406"/>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68" name="AutoShape 14"/>
                <p:cNvSpPr>
                  <a:spLocks noChangeArrowheads="1"/>
                </p:cNvSpPr>
                <p:nvPr/>
              </p:nvSpPr>
              <p:spPr bwMode="auto">
                <a:xfrm>
                  <a:off x="7700" y="1406"/>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69" name="AutoShape 15"/>
                <p:cNvSpPr>
                  <a:spLocks noChangeArrowheads="1"/>
                </p:cNvSpPr>
                <p:nvPr/>
              </p:nvSpPr>
              <p:spPr bwMode="auto">
                <a:xfrm>
                  <a:off x="8121" y="1406"/>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grpSp>
            <p:nvGrpSpPr>
              <p:cNvPr id="6" name="Group 23"/>
              <p:cNvGrpSpPr>
                <a:grpSpLocks/>
              </p:cNvGrpSpPr>
              <p:nvPr/>
            </p:nvGrpSpPr>
            <p:grpSpPr bwMode="auto">
              <a:xfrm>
                <a:off x="2828478" y="981347"/>
                <a:ext cx="4235450" cy="1794701"/>
                <a:chOff x="2721" y="10302"/>
                <a:chExt cx="6671" cy="3795"/>
              </a:xfrm>
            </p:grpSpPr>
            <p:sp>
              <p:nvSpPr>
                <p:cNvPr id="24" name="AutoShape 24"/>
                <p:cNvSpPr>
                  <a:spLocks noChangeArrowheads="1"/>
                </p:cNvSpPr>
                <p:nvPr/>
              </p:nvSpPr>
              <p:spPr bwMode="auto">
                <a:xfrm>
                  <a:off x="3310"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5" name="AutoShape 25"/>
                <p:cNvSpPr>
                  <a:spLocks noChangeArrowheads="1"/>
                </p:cNvSpPr>
                <p:nvPr/>
              </p:nvSpPr>
              <p:spPr bwMode="auto">
                <a:xfrm>
                  <a:off x="3585"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6" name="AutoShape 26"/>
                <p:cNvSpPr>
                  <a:spLocks noChangeArrowheads="1"/>
                </p:cNvSpPr>
                <p:nvPr/>
              </p:nvSpPr>
              <p:spPr bwMode="auto">
                <a:xfrm>
                  <a:off x="3865"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7" name="AutoShape 27"/>
                <p:cNvSpPr>
                  <a:spLocks noChangeArrowheads="1"/>
                </p:cNvSpPr>
                <p:nvPr/>
              </p:nvSpPr>
              <p:spPr bwMode="auto">
                <a:xfrm>
                  <a:off x="4300"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8" name="AutoShape 28"/>
                <p:cNvSpPr>
                  <a:spLocks noChangeArrowheads="1"/>
                </p:cNvSpPr>
                <p:nvPr/>
              </p:nvSpPr>
              <p:spPr bwMode="auto">
                <a:xfrm>
                  <a:off x="4610"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9" name="AutoShape 29"/>
                <p:cNvSpPr>
                  <a:spLocks noChangeArrowheads="1"/>
                </p:cNvSpPr>
                <p:nvPr/>
              </p:nvSpPr>
              <p:spPr bwMode="auto">
                <a:xfrm>
                  <a:off x="4935"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30" name="AutoShape 30"/>
                <p:cNvSpPr>
                  <a:spLocks noChangeArrowheads="1"/>
                </p:cNvSpPr>
                <p:nvPr/>
              </p:nvSpPr>
              <p:spPr bwMode="auto">
                <a:xfrm>
                  <a:off x="5435"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31" name="AutoShape 31"/>
                <p:cNvSpPr>
                  <a:spLocks noChangeArrowheads="1"/>
                </p:cNvSpPr>
                <p:nvPr/>
              </p:nvSpPr>
              <p:spPr bwMode="auto">
                <a:xfrm>
                  <a:off x="5715"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32" name="AutoShape 32"/>
                <p:cNvSpPr>
                  <a:spLocks noChangeArrowheads="1"/>
                </p:cNvSpPr>
                <p:nvPr/>
              </p:nvSpPr>
              <p:spPr bwMode="auto">
                <a:xfrm>
                  <a:off x="6055"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33" name="AutoShape 33"/>
                <p:cNvSpPr>
                  <a:spLocks noChangeArrowheads="1"/>
                </p:cNvSpPr>
                <p:nvPr/>
              </p:nvSpPr>
              <p:spPr bwMode="auto">
                <a:xfrm>
                  <a:off x="7780"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34" name="AutoShape 34"/>
                <p:cNvSpPr>
                  <a:spLocks noChangeArrowheads="1"/>
                </p:cNvSpPr>
                <p:nvPr/>
              </p:nvSpPr>
              <p:spPr bwMode="auto">
                <a:xfrm>
                  <a:off x="8125"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35" name="AutoShape 35"/>
                <p:cNvSpPr>
                  <a:spLocks noChangeArrowheads="1"/>
                </p:cNvSpPr>
                <p:nvPr/>
              </p:nvSpPr>
              <p:spPr bwMode="auto">
                <a:xfrm>
                  <a:off x="8510" y="1266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36" name="AutoShape 36"/>
                <p:cNvCxnSpPr>
                  <a:cxnSpLocks noChangeShapeType="1"/>
                </p:cNvCxnSpPr>
                <p:nvPr/>
              </p:nvCxnSpPr>
              <p:spPr bwMode="auto">
                <a:xfrm flipH="1">
                  <a:off x="3530" y="11930"/>
                  <a:ext cx="275" cy="585"/>
                </a:xfrm>
                <a:prstGeom prst="straightConnector1">
                  <a:avLst/>
                </a:prstGeom>
                <a:noFill/>
                <a:ln w="9525">
                  <a:solidFill>
                    <a:srgbClr val="000000"/>
                  </a:solidFill>
                  <a:round/>
                  <a:headEnd/>
                  <a:tailEnd type="triangle" w="med" len="med"/>
                </a:ln>
              </p:spPr>
            </p:cxnSp>
            <p:cxnSp>
              <p:nvCxnSpPr>
                <p:cNvPr id="37" name="AutoShape 37"/>
                <p:cNvCxnSpPr>
                  <a:cxnSpLocks noChangeShapeType="1"/>
                </p:cNvCxnSpPr>
                <p:nvPr/>
              </p:nvCxnSpPr>
              <p:spPr bwMode="auto">
                <a:xfrm flipH="1">
                  <a:off x="3710" y="11930"/>
                  <a:ext cx="95" cy="585"/>
                </a:xfrm>
                <a:prstGeom prst="straightConnector1">
                  <a:avLst/>
                </a:prstGeom>
                <a:noFill/>
                <a:ln w="9525">
                  <a:solidFill>
                    <a:srgbClr val="000000"/>
                  </a:solidFill>
                  <a:round/>
                  <a:headEnd/>
                  <a:tailEnd type="triangle" w="med" len="med"/>
                </a:ln>
              </p:spPr>
            </p:cxnSp>
            <p:cxnSp>
              <p:nvCxnSpPr>
                <p:cNvPr id="38" name="AutoShape 38"/>
                <p:cNvCxnSpPr>
                  <a:cxnSpLocks noChangeShapeType="1"/>
                </p:cNvCxnSpPr>
                <p:nvPr/>
              </p:nvCxnSpPr>
              <p:spPr bwMode="auto">
                <a:xfrm>
                  <a:off x="3805" y="11930"/>
                  <a:ext cx="115" cy="585"/>
                </a:xfrm>
                <a:prstGeom prst="straightConnector1">
                  <a:avLst/>
                </a:prstGeom>
                <a:noFill/>
                <a:ln w="9525">
                  <a:solidFill>
                    <a:srgbClr val="000000"/>
                  </a:solidFill>
                  <a:round/>
                  <a:headEnd/>
                  <a:tailEnd type="triangle" w="med" len="med"/>
                </a:ln>
              </p:spPr>
            </p:cxnSp>
            <p:cxnSp>
              <p:nvCxnSpPr>
                <p:cNvPr id="39" name="AutoShape 39"/>
                <p:cNvCxnSpPr>
                  <a:cxnSpLocks noChangeShapeType="1"/>
                </p:cNvCxnSpPr>
                <p:nvPr/>
              </p:nvCxnSpPr>
              <p:spPr bwMode="auto">
                <a:xfrm flipH="1">
                  <a:off x="4520" y="11930"/>
                  <a:ext cx="245" cy="585"/>
                </a:xfrm>
                <a:prstGeom prst="straightConnector1">
                  <a:avLst/>
                </a:prstGeom>
                <a:noFill/>
                <a:ln w="9525">
                  <a:solidFill>
                    <a:srgbClr val="000000"/>
                  </a:solidFill>
                  <a:round/>
                  <a:headEnd/>
                  <a:tailEnd type="triangle" w="med" len="med"/>
                </a:ln>
              </p:spPr>
            </p:cxnSp>
            <p:cxnSp>
              <p:nvCxnSpPr>
                <p:cNvPr id="40" name="AutoShape 40"/>
                <p:cNvCxnSpPr>
                  <a:cxnSpLocks noChangeShapeType="1"/>
                </p:cNvCxnSpPr>
                <p:nvPr/>
              </p:nvCxnSpPr>
              <p:spPr bwMode="auto">
                <a:xfrm>
                  <a:off x="4765" y="11930"/>
                  <a:ext cx="0" cy="585"/>
                </a:xfrm>
                <a:prstGeom prst="straightConnector1">
                  <a:avLst/>
                </a:prstGeom>
                <a:noFill/>
                <a:ln w="9525">
                  <a:solidFill>
                    <a:srgbClr val="000000"/>
                  </a:solidFill>
                  <a:round/>
                  <a:headEnd/>
                  <a:tailEnd type="triangle" w="med" len="med"/>
                </a:ln>
              </p:spPr>
            </p:cxnSp>
            <p:cxnSp>
              <p:nvCxnSpPr>
                <p:cNvPr id="41" name="AutoShape 41"/>
                <p:cNvCxnSpPr>
                  <a:cxnSpLocks noChangeShapeType="1"/>
                </p:cNvCxnSpPr>
                <p:nvPr/>
              </p:nvCxnSpPr>
              <p:spPr bwMode="auto">
                <a:xfrm>
                  <a:off x="4765" y="11930"/>
                  <a:ext cx="170" cy="585"/>
                </a:xfrm>
                <a:prstGeom prst="straightConnector1">
                  <a:avLst/>
                </a:prstGeom>
                <a:noFill/>
                <a:ln w="9525">
                  <a:solidFill>
                    <a:srgbClr val="000000"/>
                  </a:solidFill>
                  <a:round/>
                  <a:headEnd/>
                  <a:tailEnd type="triangle" w="med" len="med"/>
                </a:ln>
              </p:spPr>
            </p:cxnSp>
            <p:cxnSp>
              <p:nvCxnSpPr>
                <p:cNvPr id="42" name="AutoShape 42"/>
                <p:cNvCxnSpPr>
                  <a:cxnSpLocks noChangeShapeType="1"/>
                </p:cNvCxnSpPr>
                <p:nvPr/>
              </p:nvCxnSpPr>
              <p:spPr bwMode="auto">
                <a:xfrm flipH="1">
                  <a:off x="5570" y="11930"/>
                  <a:ext cx="145" cy="585"/>
                </a:xfrm>
                <a:prstGeom prst="straightConnector1">
                  <a:avLst/>
                </a:prstGeom>
                <a:noFill/>
                <a:ln w="9525">
                  <a:solidFill>
                    <a:srgbClr val="000000"/>
                  </a:solidFill>
                  <a:round/>
                  <a:headEnd/>
                  <a:tailEnd type="triangle" w="med" len="med"/>
                </a:ln>
              </p:spPr>
            </p:cxnSp>
            <p:cxnSp>
              <p:nvCxnSpPr>
                <p:cNvPr id="43" name="AutoShape 43"/>
                <p:cNvCxnSpPr>
                  <a:cxnSpLocks noChangeShapeType="1"/>
                </p:cNvCxnSpPr>
                <p:nvPr/>
              </p:nvCxnSpPr>
              <p:spPr bwMode="auto">
                <a:xfrm>
                  <a:off x="5715" y="11930"/>
                  <a:ext cx="95" cy="585"/>
                </a:xfrm>
                <a:prstGeom prst="straightConnector1">
                  <a:avLst/>
                </a:prstGeom>
                <a:noFill/>
                <a:ln w="9525">
                  <a:solidFill>
                    <a:srgbClr val="000000"/>
                  </a:solidFill>
                  <a:round/>
                  <a:headEnd/>
                  <a:tailEnd type="triangle" w="med" len="med"/>
                </a:ln>
              </p:spPr>
            </p:cxnSp>
            <p:cxnSp>
              <p:nvCxnSpPr>
                <p:cNvPr id="44" name="AutoShape 44"/>
                <p:cNvCxnSpPr>
                  <a:cxnSpLocks noChangeShapeType="1"/>
                </p:cNvCxnSpPr>
                <p:nvPr/>
              </p:nvCxnSpPr>
              <p:spPr bwMode="auto">
                <a:xfrm>
                  <a:off x="5715" y="11930"/>
                  <a:ext cx="425" cy="585"/>
                </a:xfrm>
                <a:prstGeom prst="straightConnector1">
                  <a:avLst/>
                </a:prstGeom>
                <a:noFill/>
                <a:ln w="9525">
                  <a:solidFill>
                    <a:srgbClr val="000000"/>
                  </a:solidFill>
                  <a:round/>
                  <a:headEnd/>
                  <a:tailEnd type="triangle" w="med" len="med"/>
                </a:ln>
              </p:spPr>
            </p:cxnSp>
            <p:cxnSp>
              <p:nvCxnSpPr>
                <p:cNvPr id="45" name="AutoShape 45"/>
                <p:cNvCxnSpPr>
                  <a:cxnSpLocks noChangeShapeType="1"/>
                </p:cNvCxnSpPr>
                <p:nvPr/>
              </p:nvCxnSpPr>
              <p:spPr bwMode="auto">
                <a:xfrm flipH="1">
                  <a:off x="7925" y="11930"/>
                  <a:ext cx="420" cy="585"/>
                </a:xfrm>
                <a:prstGeom prst="straightConnector1">
                  <a:avLst/>
                </a:prstGeom>
                <a:noFill/>
                <a:ln w="9525">
                  <a:solidFill>
                    <a:srgbClr val="000000"/>
                  </a:solidFill>
                  <a:round/>
                  <a:headEnd/>
                  <a:tailEnd type="triangle" w="med" len="med"/>
                </a:ln>
              </p:spPr>
            </p:cxnSp>
            <p:cxnSp>
              <p:nvCxnSpPr>
                <p:cNvPr id="46" name="AutoShape 46"/>
                <p:cNvCxnSpPr>
                  <a:cxnSpLocks noChangeShapeType="1"/>
                </p:cNvCxnSpPr>
                <p:nvPr/>
              </p:nvCxnSpPr>
              <p:spPr bwMode="auto">
                <a:xfrm flipH="1">
                  <a:off x="8230" y="11930"/>
                  <a:ext cx="115" cy="585"/>
                </a:xfrm>
                <a:prstGeom prst="straightConnector1">
                  <a:avLst/>
                </a:prstGeom>
                <a:noFill/>
                <a:ln w="9525">
                  <a:solidFill>
                    <a:srgbClr val="000000"/>
                  </a:solidFill>
                  <a:round/>
                  <a:headEnd/>
                  <a:tailEnd type="triangle" w="med" len="med"/>
                </a:ln>
              </p:spPr>
            </p:cxnSp>
            <p:cxnSp>
              <p:nvCxnSpPr>
                <p:cNvPr id="47" name="AutoShape 47"/>
                <p:cNvCxnSpPr>
                  <a:cxnSpLocks noChangeShapeType="1"/>
                </p:cNvCxnSpPr>
                <p:nvPr/>
              </p:nvCxnSpPr>
              <p:spPr bwMode="auto">
                <a:xfrm>
                  <a:off x="8345" y="11930"/>
                  <a:ext cx="165" cy="585"/>
                </a:xfrm>
                <a:prstGeom prst="straightConnector1">
                  <a:avLst/>
                </a:prstGeom>
                <a:noFill/>
                <a:ln w="9525">
                  <a:solidFill>
                    <a:srgbClr val="000000"/>
                  </a:solidFill>
                  <a:round/>
                  <a:headEnd/>
                  <a:tailEnd type="triangle" w="med" len="med"/>
                </a:ln>
              </p:spPr>
            </p:cxnSp>
            <p:sp>
              <p:nvSpPr>
                <p:cNvPr id="48" name="Arc 48"/>
                <p:cNvSpPr>
                  <a:spLocks/>
                </p:cNvSpPr>
                <p:nvPr/>
              </p:nvSpPr>
              <p:spPr bwMode="auto">
                <a:xfrm flipH="1">
                  <a:off x="4085" y="10397"/>
                  <a:ext cx="680" cy="160"/>
                </a:xfrm>
                <a:custGeom>
                  <a:avLst/>
                  <a:gdLst>
                    <a:gd name="T0" fmla="*/ 0 w 21600"/>
                    <a:gd name="T1" fmla="*/ 0 h 21187"/>
                    <a:gd name="T2" fmla="*/ 0 w 21600"/>
                    <a:gd name="T3" fmla="*/ 0 h 21187"/>
                    <a:gd name="T4" fmla="*/ 0 w 21600"/>
                    <a:gd name="T5" fmla="*/ 0 h 21187"/>
                    <a:gd name="T6" fmla="*/ 0 60000 65536"/>
                    <a:gd name="T7" fmla="*/ 0 60000 65536"/>
                    <a:gd name="T8" fmla="*/ 0 60000 65536"/>
                    <a:gd name="T9" fmla="*/ 0 w 21600"/>
                    <a:gd name="T10" fmla="*/ 0 h 21187"/>
                    <a:gd name="T11" fmla="*/ 21600 w 21600"/>
                    <a:gd name="T12" fmla="*/ 21187 h 21187"/>
                  </a:gdLst>
                  <a:ahLst/>
                  <a:cxnLst>
                    <a:cxn ang="T6">
                      <a:pos x="T0" y="T1"/>
                    </a:cxn>
                    <a:cxn ang="T7">
                      <a:pos x="T2" y="T3"/>
                    </a:cxn>
                    <a:cxn ang="T8">
                      <a:pos x="T4" y="T5"/>
                    </a:cxn>
                  </a:cxnLst>
                  <a:rect l="T9" t="T10" r="T11" b="T12"/>
                  <a:pathLst>
                    <a:path w="21600" h="21187" fill="none" extrusionOk="0">
                      <a:moveTo>
                        <a:pt x="4205" y="0"/>
                      </a:moveTo>
                      <a:cubicBezTo>
                        <a:pt x="14316" y="2007"/>
                        <a:pt x="21600" y="10879"/>
                        <a:pt x="21600" y="21187"/>
                      </a:cubicBezTo>
                    </a:path>
                    <a:path w="21600" h="21187" stroke="0" extrusionOk="0">
                      <a:moveTo>
                        <a:pt x="4205" y="0"/>
                      </a:moveTo>
                      <a:cubicBezTo>
                        <a:pt x="14316" y="2007"/>
                        <a:pt x="21600" y="10879"/>
                        <a:pt x="21600" y="21187"/>
                      </a:cubicBezTo>
                      <a:lnTo>
                        <a:pt x="0" y="21187"/>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49" name="Arc 49"/>
                <p:cNvSpPr>
                  <a:spLocks/>
                </p:cNvSpPr>
                <p:nvPr/>
              </p:nvSpPr>
              <p:spPr bwMode="auto">
                <a:xfrm flipH="1">
                  <a:off x="5120" y="10395"/>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50" name="AutoShape 50"/>
                <p:cNvSpPr>
                  <a:spLocks noChangeArrowheads="1"/>
                </p:cNvSpPr>
                <p:nvPr/>
              </p:nvSpPr>
              <p:spPr bwMode="auto">
                <a:xfrm>
                  <a:off x="3365" y="10557"/>
                  <a:ext cx="555" cy="855"/>
                </a:xfrm>
                <a:prstGeom prst="can">
                  <a:avLst>
                    <a:gd name="adj" fmla="val 38514"/>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51" name="AutoShape 51"/>
                <p:cNvSpPr>
                  <a:spLocks noChangeArrowheads="1"/>
                </p:cNvSpPr>
                <p:nvPr/>
              </p:nvSpPr>
              <p:spPr bwMode="auto">
                <a:xfrm>
                  <a:off x="4765" y="10392"/>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52" name="AutoShape 52"/>
                <p:cNvSpPr>
                  <a:spLocks noChangeArrowheads="1"/>
                </p:cNvSpPr>
                <p:nvPr/>
              </p:nvSpPr>
              <p:spPr bwMode="auto">
                <a:xfrm>
                  <a:off x="5655" y="10392"/>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53" name="AutoShape 53"/>
                <p:cNvSpPr>
                  <a:spLocks noChangeArrowheads="1"/>
                </p:cNvSpPr>
                <p:nvPr/>
              </p:nvSpPr>
              <p:spPr bwMode="auto">
                <a:xfrm>
                  <a:off x="8230" y="10392"/>
                  <a:ext cx="280" cy="1185"/>
                </a:xfrm>
                <a:prstGeom prst="can">
                  <a:avLst>
                    <a:gd name="adj" fmla="val 105804"/>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54" name="AutoShape 54"/>
                <p:cNvCxnSpPr>
                  <a:cxnSpLocks noChangeShapeType="1"/>
                </p:cNvCxnSpPr>
                <p:nvPr/>
              </p:nvCxnSpPr>
              <p:spPr bwMode="auto">
                <a:xfrm>
                  <a:off x="4610" y="10392"/>
                  <a:ext cx="241" cy="5"/>
                </a:xfrm>
                <a:prstGeom prst="straightConnector1">
                  <a:avLst/>
                </a:prstGeom>
                <a:noFill/>
                <a:ln w="9525">
                  <a:solidFill>
                    <a:srgbClr val="000000"/>
                  </a:solidFill>
                  <a:round/>
                  <a:headEnd/>
                  <a:tailEnd type="triangle" w="med" len="med"/>
                </a:ln>
              </p:spPr>
            </p:cxnSp>
            <p:cxnSp>
              <p:nvCxnSpPr>
                <p:cNvPr id="55" name="AutoShape 55"/>
                <p:cNvCxnSpPr>
                  <a:cxnSpLocks noChangeShapeType="1"/>
                </p:cNvCxnSpPr>
                <p:nvPr/>
              </p:nvCxnSpPr>
              <p:spPr bwMode="auto">
                <a:xfrm>
                  <a:off x="5570" y="10392"/>
                  <a:ext cx="145" cy="5"/>
                </a:xfrm>
                <a:prstGeom prst="straightConnector1">
                  <a:avLst/>
                </a:prstGeom>
                <a:noFill/>
                <a:ln w="9525">
                  <a:solidFill>
                    <a:srgbClr val="000000"/>
                  </a:solidFill>
                  <a:round/>
                  <a:headEnd/>
                  <a:tailEnd type="triangle" w="med" len="med"/>
                </a:ln>
              </p:spPr>
            </p:cxnSp>
            <p:cxnSp>
              <p:nvCxnSpPr>
                <p:cNvPr id="56" name="AutoShape 56"/>
                <p:cNvCxnSpPr>
                  <a:cxnSpLocks noChangeShapeType="1"/>
                </p:cNvCxnSpPr>
                <p:nvPr/>
              </p:nvCxnSpPr>
              <p:spPr bwMode="auto">
                <a:xfrm>
                  <a:off x="8125" y="10302"/>
                  <a:ext cx="221" cy="0"/>
                </a:xfrm>
                <a:prstGeom prst="straightConnector1">
                  <a:avLst/>
                </a:prstGeom>
                <a:noFill/>
                <a:ln w="9525">
                  <a:solidFill>
                    <a:srgbClr val="000000"/>
                  </a:solidFill>
                  <a:round/>
                  <a:headEnd/>
                  <a:tailEnd type="triangle" w="med" len="med"/>
                </a:ln>
              </p:spPr>
            </p:cxnSp>
            <p:sp>
              <p:nvSpPr>
                <p:cNvPr id="57" name="Arc 57"/>
                <p:cNvSpPr>
                  <a:spLocks/>
                </p:cNvSpPr>
                <p:nvPr/>
              </p:nvSpPr>
              <p:spPr bwMode="auto">
                <a:xfrm flipH="1">
                  <a:off x="7695" y="10302"/>
                  <a:ext cx="535" cy="162"/>
                </a:xfrm>
                <a:custGeom>
                  <a:avLst/>
                  <a:gdLst>
                    <a:gd name="T0" fmla="*/ 0 w 21600"/>
                    <a:gd name="T1" fmla="*/ 0 h 21203"/>
                    <a:gd name="T2" fmla="*/ 0 w 21600"/>
                    <a:gd name="T3" fmla="*/ 0 h 21203"/>
                    <a:gd name="T4" fmla="*/ 0 w 21600"/>
                    <a:gd name="T5" fmla="*/ 0 h 21203"/>
                    <a:gd name="T6" fmla="*/ 0 60000 65536"/>
                    <a:gd name="T7" fmla="*/ 0 60000 65536"/>
                    <a:gd name="T8" fmla="*/ 0 60000 65536"/>
                    <a:gd name="T9" fmla="*/ 0 w 21600"/>
                    <a:gd name="T10" fmla="*/ 0 h 21203"/>
                    <a:gd name="T11" fmla="*/ 21600 w 21600"/>
                    <a:gd name="T12" fmla="*/ 21203 h 21203"/>
                  </a:gdLst>
                  <a:ahLst/>
                  <a:cxnLst>
                    <a:cxn ang="T6">
                      <a:pos x="T0" y="T1"/>
                    </a:cxn>
                    <a:cxn ang="T7">
                      <a:pos x="T2" y="T3"/>
                    </a:cxn>
                    <a:cxn ang="T8">
                      <a:pos x="T4" y="T5"/>
                    </a:cxn>
                  </a:cxnLst>
                  <a:rect l="T9" t="T10" r="T11" b="T12"/>
                  <a:pathLst>
                    <a:path w="21600" h="21203" fill="none" extrusionOk="0">
                      <a:moveTo>
                        <a:pt x="4121" y="-1"/>
                      </a:moveTo>
                      <a:cubicBezTo>
                        <a:pt x="14271" y="1972"/>
                        <a:pt x="21600" y="10862"/>
                        <a:pt x="21600" y="21203"/>
                      </a:cubicBezTo>
                    </a:path>
                    <a:path w="21600" h="21203" stroke="0" extrusionOk="0">
                      <a:moveTo>
                        <a:pt x="4121" y="-1"/>
                      </a:moveTo>
                      <a:cubicBezTo>
                        <a:pt x="14271" y="1972"/>
                        <a:pt x="21600" y="10862"/>
                        <a:pt x="21600" y="21203"/>
                      </a:cubicBezTo>
                      <a:lnTo>
                        <a:pt x="0" y="21203"/>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58" name="AutoShape 58"/>
                <p:cNvCxnSpPr>
                  <a:cxnSpLocks noChangeShapeType="1"/>
                </p:cNvCxnSpPr>
                <p:nvPr/>
              </p:nvCxnSpPr>
              <p:spPr bwMode="auto">
                <a:xfrm>
                  <a:off x="2721" y="14097"/>
                  <a:ext cx="6671" cy="0"/>
                </a:xfrm>
                <a:prstGeom prst="straightConnector1">
                  <a:avLst/>
                </a:prstGeom>
                <a:noFill/>
                <a:ln w="9525">
                  <a:solidFill>
                    <a:srgbClr val="000000"/>
                  </a:solidFill>
                  <a:round/>
                  <a:headEnd/>
                  <a:tailEnd/>
                </a:ln>
              </p:spPr>
            </p:cxnSp>
            <p:cxnSp>
              <p:nvCxnSpPr>
                <p:cNvPr id="59" name="AutoShape 59"/>
                <p:cNvCxnSpPr>
                  <a:cxnSpLocks noChangeShapeType="1"/>
                </p:cNvCxnSpPr>
                <p:nvPr/>
              </p:nvCxnSpPr>
              <p:spPr bwMode="auto">
                <a:xfrm flipV="1">
                  <a:off x="2721" y="13803"/>
                  <a:ext cx="0" cy="293"/>
                </a:xfrm>
                <a:prstGeom prst="straightConnector1">
                  <a:avLst/>
                </a:prstGeom>
                <a:noFill/>
                <a:ln w="9525">
                  <a:solidFill>
                    <a:srgbClr val="000000"/>
                  </a:solidFill>
                  <a:round/>
                  <a:headEnd/>
                  <a:tailEnd/>
                </a:ln>
              </p:spPr>
            </p:cxnSp>
            <p:cxnSp>
              <p:nvCxnSpPr>
                <p:cNvPr id="60" name="AutoShape 60"/>
                <p:cNvCxnSpPr>
                  <a:cxnSpLocks noChangeShapeType="1"/>
                </p:cNvCxnSpPr>
                <p:nvPr/>
              </p:nvCxnSpPr>
              <p:spPr bwMode="auto">
                <a:xfrm flipV="1">
                  <a:off x="9392" y="13804"/>
                  <a:ext cx="0" cy="293"/>
                </a:xfrm>
                <a:prstGeom prst="straightConnector1">
                  <a:avLst/>
                </a:prstGeom>
                <a:noFill/>
                <a:ln w="9525">
                  <a:solidFill>
                    <a:srgbClr val="000000"/>
                  </a:solidFill>
                  <a:round/>
                  <a:headEnd/>
                  <a:tailEnd/>
                </a:ln>
              </p:spPr>
            </p:cxnSp>
          </p:grpSp>
          <p:sp>
            <p:nvSpPr>
              <p:cNvPr id="7" name="Text Box 62"/>
              <p:cNvSpPr txBox="1">
                <a:spLocks noChangeArrowheads="1"/>
              </p:cNvSpPr>
              <p:nvPr/>
            </p:nvSpPr>
            <p:spPr bwMode="auto">
              <a:xfrm>
                <a:off x="1526456" y="2128301"/>
                <a:ext cx="1649040" cy="64869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r>
                  <a:rPr lang="fr-FR" sz="1200" b="1" dirty="0" smtClean="0">
                    <a:latin typeface="Times New Roman" pitchFamily="18" charset="0"/>
                    <a:cs typeface="Times New Roman" pitchFamily="18" charset="0"/>
                  </a:rPr>
                  <a:t>Milieu gélosé:</a:t>
                </a:r>
              </a:p>
              <a:p>
                <a:r>
                  <a:rPr lang="fr-FR" sz="1200" b="1" dirty="0" smtClean="0">
                    <a:latin typeface="Times New Roman" pitchFamily="18" charset="0"/>
                    <a:cs typeface="Times New Roman" pitchFamily="18" charset="0"/>
                  </a:rPr>
                  <a:t>Bryant </a:t>
                </a:r>
                <a:r>
                  <a:rPr lang="fr-FR" sz="1200" b="1" dirty="0" err="1" smtClean="0">
                    <a:latin typeface="Times New Roman" pitchFamily="18" charset="0"/>
                    <a:cs typeface="Times New Roman" pitchFamily="18" charset="0"/>
                  </a:rPr>
                  <a:t>Burkey</a:t>
                </a:r>
                <a:r>
                  <a:rPr lang="fr-FR" sz="1200" b="1" dirty="0" smtClean="0">
                    <a:latin typeface="Times New Roman" pitchFamily="18" charset="0"/>
                    <a:cs typeface="Times New Roman" pitchFamily="18" charset="0"/>
                  </a:rPr>
                  <a:t> modifié par Bergère </a:t>
                </a:r>
                <a:br>
                  <a:rPr lang="fr-FR" sz="1200" b="1" dirty="0" smtClean="0">
                    <a:latin typeface="Times New Roman" pitchFamily="18" charset="0"/>
                    <a:cs typeface="Times New Roman" pitchFamily="18" charset="0"/>
                  </a:rPr>
                </a:br>
                <a:endParaRPr lang="fr-FR" sz="1200" b="1" dirty="0">
                  <a:solidFill>
                    <a:schemeClr val="tx1"/>
                  </a:solidFill>
                  <a:latin typeface="Times New Roman" pitchFamily="18" charset="0"/>
                  <a:cs typeface="Times New Roman" pitchFamily="18" charset="0"/>
                </a:endParaRPr>
              </a:p>
            </p:txBody>
          </p:sp>
          <p:sp>
            <p:nvSpPr>
              <p:cNvPr id="9" name="Text Box 71"/>
              <p:cNvSpPr txBox="1">
                <a:spLocks noChangeArrowheads="1"/>
              </p:cNvSpPr>
              <p:nvPr/>
            </p:nvSpPr>
            <p:spPr bwMode="auto">
              <a:xfrm>
                <a:off x="2360166" y="1173435"/>
                <a:ext cx="6477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SM et D</a:t>
                </a:r>
              </a:p>
            </p:txBody>
          </p:sp>
          <p:sp>
            <p:nvSpPr>
              <p:cNvPr id="10" name="Text Box 72"/>
              <p:cNvSpPr txBox="1">
                <a:spLocks noChangeArrowheads="1"/>
              </p:cNvSpPr>
              <p:nvPr/>
            </p:nvSpPr>
            <p:spPr bwMode="auto">
              <a:xfrm>
                <a:off x="5097016" y="1028973"/>
                <a:ext cx="4318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1ml</a:t>
                </a:r>
              </a:p>
            </p:txBody>
          </p:sp>
          <p:sp>
            <p:nvSpPr>
              <p:cNvPr id="11" name="Text Box 73"/>
              <p:cNvSpPr txBox="1">
                <a:spLocks noChangeArrowheads="1"/>
              </p:cNvSpPr>
              <p:nvPr/>
            </p:nvSpPr>
            <p:spPr bwMode="auto">
              <a:xfrm>
                <a:off x="3512691" y="1101998"/>
                <a:ext cx="4318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1ml</a:t>
                </a:r>
              </a:p>
            </p:txBody>
          </p:sp>
          <p:sp>
            <p:nvSpPr>
              <p:cNvPr id="12" name="Text Box 74"/>
              <p:cNvSpPr txBox="1">
                <a:spLocks noChangeArrowheads="1"/>
              </p:cNvSpPr>
              <p:nvPr/>
            </p:nvSpPr>
            <p:spPr bwMode="auto">
              <a:xfrm>
                <a:off x="5673278" y="1605235"/>
                <a:ext cx="4318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1ml</a:t>
                </a:r>
              </a:p>
            </p:txBody>
          </p:sp>
          <p:sp>
            <p:nvSpPr>
              <p:cNvPr id="13" name="Text Box 75"/>
              <p:cNvSpPr txBox="1">
                <a:spLocks noChangeArrowheads="1"/>
              </p:cNvSpPr>
              <p:nvPr/>
            </p:nvSpPr>
            <p:spPr bwMode="auto">
              <a:xfrm>
                <a:off x="4736653" y="1605235"/>
                <a:ext cx="4318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1ml</a:t>
                </a:r>
              </a:p>
            </p:txBody>
          </p:sp>
          <p:sp>
            <p:nvSpPr>
              <p:cNvPr id="14" name="Text Box 76"/>
              <p:cNvSpPr txBox="1">
                <a:spLocks noChangeArrowheads="1"/>
              </p:cNvSpPr>
              <p:nvPr/>
            </p:nvSpPr>
            <p:spPr bwMode="auto">
              <a:xfrm>
                <a:off x="2864991" y="1678260"/>
                <a:ext cx="4318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1ml</a:t>
                </a:r>
              </a:p>
            </p:txBody>
          </p:sp>
          <p:sp>
            <p:nvSpPr>
              <p:cNvPr id="17" name="Text Box 79"/>
              <p:cNvSpPr txBox="1">
                <a:spLocks noChangeArrowheads="1"/>
              </p:cNvSpPr>
              <p:nvPr/>
            </p:nvSpPr>
            <p:spPr bwMode="auto">
              <a:xfrm>
                <a:off x="3312368" y="4191510"/>
                <a:ext cx="2808288" cy="246221"/>
              </a:xfrm>
              <a:prstGeom prst="rect">
                <a:avLst/>
              </a:prstGeom>
              <a:noFill/>
              <a:ln w="9525">
                <a:noFill/>
                <a:miter lim="800000"/>
                <a:headEnd/>
                <a:tailEnd/>
              </a:ln>
            </p:spPr>
            <p:txBody>
              <a:bodyPr>
                <a:spAutoFit/>
              </a:bodyPr>
              <a:lstStyle/>
              <a:p>
                <a:pPr>
                  <a:spcBef>
                    <a:spcPct val="50000"/>
                  </a:spcBef>
                </a:pPr>
                <a:r>
                  <a:rPr lang="fr-FR" sz="1000" b="1" dirty="0">
                    <a:latin typeface="Times New Roman" pitchFamily="18" charset="0"/>
                    <a:cs typeface="Times New Roman" pitchFamily="18" charset="0"/>
                  </a:rPr>
                  <a:t>+    </a:t>
                </a:r>
                <a:r>
                  <a:rPr lang="fr-FR" sz="1000" b="1" dirty="0" smtClean="0">
                    <a:latin typeface="Times New Roman" pitchFamily="18" charset="0"/>
                    <a:cs typeface="Times New Roman" pitchFamily="18" charset="0"/>
                  </a:rPr>
                  <a:t>   -      +               -       +   </a:t>
                </a:r>
                <a:r>
                  <a:rPr lang="fr-FR" sz="1000" b="1" dirty="0">
                    <a:latin typeface="Times New Roman" pitchFamily="18" charset="0"/>
                    <a:cs typeface="Times New Roman" pitchFamily="18" charset="0"/>
                  </a:rPr>
                  <a:t>-            </a:t>
                </a:r>
                <a:r>
                  <a:rPr lang="fr-FR" sz="1000" b="1" dirty="0" smtClean="0">
                    <a:latin typeface="Times New Roman" pitchFamily="18" charset="0"/>
                    <a:cs typeface="Times New Roman" pitchFamily="18" charset="0"/>
                  </a:rPr>
                  <a:t>      </a:t>
                </a:r>
                <a:r>
                  <a:rPr lang="fr-FR" sz="1000" b="1" dirty="0">
                    <a:latin typeface="Times New Roman" pitchFamily="18" charset="0"/>
                    <a:cs typeface="Times New Roman" pitchFamily="18" charset="0"/>
                  </a:rPr>
                  <a:t>-     -      </a:t>
                </a:r>
                <a:r>
                  <a:rPr lang="fr-FR" sz="1000" b="1" dirty="0" smtClean="0">
                    <a:latin typeface="Times New Roman" pitchFamily="18" charset="0"/>
                    <a:cs typeface="Times New Roman" pitchFamily="18" charset="0"/>
                  </a:rPr>
                  <a:t>-</a:t>
                </a:r>
                <a:endParaRPr lang="fr-FR" sz="1000" b="1" dirty="0">
                  <a:latin typeface="Times New Roman" pitchFamily="18" charset="0"/>
                  <a:cs typeface="Times New Roman" pitchFamily="18" charset="0"/>
                </a:endParaRPr>
              </a:p>
            </p:txBody>
          </p:sp>
          <p:sp>
            <p:nvSpPr>
              <p:cNvPr id="18" name="Text Box 80"/>
              <p:cNvSpPr txBox="1">
                <a:spLocks noChangeArrowheads="1"/>
              </p:cNvSpPr>
              <p:nvPr/>
            </p:nvSpPr>
            <p:spPr bwMode="auto">
              <a:xfrm>
                <a:off x="4139952" y="2996952"/>
                <a:ext cx="1023938" cy="2616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spcBef>
                    <a:spcPct val="50000"/>
                  </a:spcBef>
                </a:pPr>
                <a:r>
                  <a:rPr lang="fr-FR" sz="1100" b="1" dirty="0" smtClean="0">
                    <a:solidFill>
                      <a:schemeClr val="tx1"/>
                    </a:solidFill>
                    <a:latin typeface="Times New Roman" pitchFamily="18" charset="0"/>
                    <a:cs typeface="Times New Roman" pitchFamily="18" charset="0"/>
                  </a:rPr>
                  <a:t>37°C/7 jours</a:t>
                </a:r>
                <a:endParaRPr lang="fr-FR" sz="1100" b="1" dirty="0">
                  <a:solidFill>
                    <a:schemeClr val="tx1"/>
                  </a:solidFill>
                  <a:latin typeface="Times New Roman" pitchFamily="18" charset="0"/>
                  <a:cs typeface="Times New Roman" pitchFamily="18" charset="0"/>
                </a:endParaRPr>
              </a:p>
            </p:txBody>
          </p:sp>
          <p:cxnSp>
            <p:nvCxnSpPr>
              <p:cNvPr id="21" name="AutoShape 22"/>
              <p:cNvCxnSpPr>
                <a:cxnSpLocks noChangeShapeType="1"/>
              </p:cNvCxnSpPr>
              <p:nvPr/>
            </p:nvCxnSpPr>
            <p:spPr bwMode="auto">
              <a:xfrm>
                <a:off x="4644008" y="2782516"/>
                <a:ext cx="0" cy="144000"/>
              </a:xfrm>
              <a:prstGeom prst="straightConnector1">
                <a:avLst/>
              </a:prstGeom>
              <a:noFill/>
              <a:ln w="9525">
                <a:solidFill>
                  <a:srgbClr val="000000"/>
                </a:solidFill>
                <a:round/>
                <a:headEnd/>
                <a:tailEnd type="triangle" w="med" len="med"/>
              </a:ln>
            </p:spPr>
          </p:cxnSp>
          <p:cxnSp>
            <p:nvCxnSpPr>
              <p:cNvPr id="22" name="AutoShape 22"/>
              <p:cNvCxnSpPr>
                <a:cxnSpLocks noChangeShapeType="1"/>
              </p:cNvCxnSpPr>
              <p:nvPr/>
            </p:nvCxnSpPr>
            <p:spPr bwMode="auto">
              <a:xfrm>
                <a:off x="4644008" y="3285000"/>
                <a:ext cx="0" cy="144000"/>
              </a:xfrm>
              <a:prstGeom prst="straightConnector1">
                <a:avLst/>
              </a:prstGeom>
              <a:noFill/>
              <a:ln w="9525">
                <a:solidFill>
                  <a:srgbClr val="000000"/>
                </a:solidFill>
                <a:round/>
                <a:headEnd/>
                <a:tailEnd type="triangle" w="med" len="med"/>
              </a:ln>
            </p:spPr>
          </p:cxnSp>
        </p:grpSp>
        <p:sp>
          <p:nvSpPr>
            <p:cNvPr id="84" name="Text Box 63"/>
            <p:cNvSpPr txBox="1">
              <a:spLocks noChangeArrowheads="1"/>
            </p:cNvSpPr>
            <p:nvPr/>
          </p:nvSpPr>
          <p:spPr bwMode="auto">
            <a:xfrm>
              <a:off x="3203848" y="6120680"/>
              <a:ext cx="5940152" cy="7920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just"/>
              <a:r>
                <a:rPr lang="fr-FR" sz="1600" b="1" dirty="0" smtClean="0">
                  <a:latin typeface="Times New Roman" pitchFamily="18" charset="0"/>
                  <a:cs typeface="Times New Roman" pitchFamily="18" charset="0"/>
                </a:rPr>
                <a:t>Lecture:</a:t>
              </a:r>
            </a:p>
            <a:p>
              <a:pPr algn="just"/>
              <a:r>
                <a:rPr lang="fr-FR" sz="1400" b="1" dirty="0" smtClean="0">
                  <a:latin typeface="Times New Roman" pitchFamily="18" charset="0"/>
                  <a:cs typeface="Times New Roman" pitchFamily="18" charset="0"/>
                </a:rPr>
                <a:t>tube positif présentent un décollement du bouchon de paraffine dû au dégagement gazeux </a:t>
              </a:r>
            </a:p>
            <a:p>
              <a:pPr algn="just"/>
              <a:r>
                <a:rPr lang="fr-FR" sz="1400" b="1" dirty="0" smtClean="0">
                  <a:latin typeface="Times New Roman" pitchFamily="18" charset="0"/>
                  <a:cs typeface="Times New Roman" pitchFamily="18" charset="0"/>
                </a:rPr>
                <a:t>. </a:t>
              </a:r>
              <a:br>
                <a:rPr lang="fr-FR" sz="1400" b="1" dirty="0" smtClean="0">
                  <a:latin typeface="Times New Roman" pitchFamily="18" charset="0"/>
                  <a:cs typeface="Times New Roman" pitchFamily="18" charset="0"/>
                </a:rPr>
              </a:br>
              <a:endParaRPr lang="fr-FR" sz="1400" b="1" dirty="0" smtClean="0">
                <a:latin typeface="Times New Roman" pitchFamily="18" charset="0"/>
                <a:cs typeface="Times New Roman" pitchFamily="18" charset="0"/>
              </a:endParaRPr>
            </a:p>
          </p:txBody>
        </p:sp>
      </p:grpSp>
      <p:sp>
        <p:nvSpPr>
          <p:cNvPr id="87" name="Rectangle 86"/>
          <p:cNvSpPr/>
          <p:nvPr/>
        </p:nvSpPr>
        <p:spPr>
          <a:xfrm>
            <a:off x="0" y="71414"/>
            <a:ext cx="9144000" cy="76944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2200" dirty="0" smtClean="0">
                <a:latin typeface="Times New Roman" pitchFamily="18" charset="0"/>
                <a:cs typeface="Times New Roman" pitchFamily="18" charset="0"/>
              </a:rPr>
              <a:t>Régénérer le milieu de culture 20 min au bain d'eau bouillante, puis le refroidir à 30°C. </a:t>
            </a:r>
          </a:p>
        </p:txBody>
      </p:sp>
      <p:sp>
        <p:nvSpPr>
          <p:cNvPr id="88" name="Rectangle 87"/>
          <p:cNvSpPr/>
          <p:nvPr/>
        </p:nvSpPr>
        <p:spPr>
          <a:xfrm>
            <a:off x="0" y="6355699"/>
            <a:ext cx="9144000"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2200" dirty="0" smtClean="0">
                <a:latin typeface="Times New Roman" pitchFamily="18" charset="0"/>
                <a:cs typeface="Times New Roman" pitchFamily="18" charset="0"/>
              </a:rPr>
              <a:t>Incuber les tubes à 37°C pendant 7jours. </a:t>
            </a:r>
            <a:endParaRPr lang="fr-FR" sz="2200" dirty="0"/>
          </a:p>
        </p:txBody>
      </p:sp>
      <p:sp>
        <p:nvSpPr>
          <p:cNvPr id="89" name="Rectangle 88"/>
          <p:cNvSpPr/>
          <p:nvPr/>
        </p:nvSpPr>
        <p:spPr>
          <a:xfrm>
            <a:off x="0" y="5708238"/>
            <a:ext cx="9144000"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2200" dirty="0" smtClean="0">
                <a:latin typeface="Times New Roman" pitchFamily="18" charset="0"/>
                <a:cs typeface="Times New Roman" pitchFamily="18" charset="0"/>
              </a:rPr>
              <a:t>Porter les tubes à 75°C pendant 15 minutes pour sélectionner les spores</a:t>
            </a:r>
            <a:endParaRPr lang="fr-FR" sz="2200" dirty="0"/>
          </a:p>
        </p:txBody>
      </p:sp>
      <p:sp>
        <p:nvSpPr>
          <p:cNvPr id="90" name="Rectangle 89"/>
          <p:cNvSpPr/>
          <p:nvPr/>
        </p:nvSpPr>
        <p:spPr>
          <a:xfrm>
            <a:off x="0" y="4722225"/>
            <a:ext cx="3203848" cy="76944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2200" dirty="0" smtClean="0">
                <a:latin typeface="Times New Roman" pitchFamily="18" charset="0"/>
                <a:cs typeface="Times New Roman" pitchFamily="18" charset="0"/>
              </a:rPr>
              <a:t>Couler 2 ml de paraffine stérile fondue à 60°C.</a:t>
            </a:r>
            <a:endParaRPr lang="fr-FR" sz="2200" dirty="0"/>
          </a:p>
        </p:txBody>
      </p:sp>
      <p:sp>
        <p:nvSpPr>
          <p:cNvPr id="91" name="Rectangle 90"/>
          <p:cNvSpPr/>
          <p:nvPr/>
        </p:nvSpPr>
        <p:spPr>
          <a:xfrm>
            <a:off x="0" y="1057427"/>
            <a:ext cx="3203848" cy="178510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2200" dirty="0" smtClean="0">
                <a:latin typeface="Times New Roman" pitchFamily="18" charset="0"/>
                <a:cs typeface="Times New Roman" pitchFamily="18" charset="0"/>
              </a:rPr>
              <a:t>Ensemencer pour le lait, 1 ml de l’inoculum les dilutions 10°, 10</a:t>
            </a:r>
            <a:r>
              <a:rPr lang="fr-FR" sz="2200" baseline="30000" dirty="0" smtClean="0">
                <a:latin typeface="Times New Roman" pitchFamily="18" charset="0"/>
                <a:cs typeface="Times New Roman" pitchFamily="18" charset="0"/>
              </a:rPr>
              <a:t>3</a:t>
            </a:r>
            <a:r>
              <a:rPr lang="fr-FR" sz="2200" dirty="0" smtClean="0">
                <a:latin typeface="Times New Roman" pitchFamily="18" charset="0"/>
                <a:cs typeface="Times New Roman" pitchFamily="18" charset="0"/>
              </a:rPr>
              <a:t> et à raison de 5 tubes par dilution.</a:t>
            </a:r>
          </a:p>
        </p:txBody>
      </p:sp>
      <p:sp>
        <p:nvSpPr>
          <p:cNvPr id="92" name="Rectangle 91"/>
          <p:cNvSpPr/>
          <p:nvPr/>
        </p:nvSpPr>
        <p:spPr>
          <a:xfrm>
            <a:off x="0" y="3059103"/>
            <a:ext cx="3203848" cy="144655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2200" dirty="0" smtClean="0">
                <a:latin typeface="Times New Roman" pitchFamily="18" charset="0"/>
                <a:cs typeface="Times New Roman" pitchFamily="18" charset="0"/>
              </a:rPr>
              <a:t>Ensemencer Pour le fromage, les dilution 10</a:t>
            </a:r>
            <a:r>
              <a:rPr lang="fr-FR" sz="2200" baseline="30000" dirty="0" smtClean="0">
                <a:latin typeface="Times New Roman" pitchFamily="18" charset="0"/>
                <a:cs typeface="Times New Roman" pitchFamily="18" charset="0"/>
              </a:rPr>
              <a:t>6</a:t>
            </a:r>
            <a:r>
              <a:rPr lang="fr-FR" sz="2200" dirty="0" smtClean="0">
                <a:latin typeface="Times New Roman" pitchFamily="18" charset="0"/>
                <a:cs typeface="Times New Roman" pitchFamily="18" charset="0"/>
              </a:rPr>
              <a:t>, à raison de 3 tubes par dilution.</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1" grpId="0" animBg="1"/>
      <p:bldP spid="9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59456"/>
            <a:ext cx="9144000" cy="1446550"/>
          </a:xfrm>
          <a:prstGeom prst="rect">
            <a:avLst/>
          </a:prstGeom>
        </p:spPr>
        <p:txBody>
          <a:bodyPr wrap="square">
            <a:spAutoFit/>
          </a:bodyPr>
          <a:lstStyle/>
          <a:p>
            <a:r>
              <a:rPr lang="fr-FR" sz="2200" dirty="0" smtClean="0">
                <a:latin typeface="Times New Roman" pitchFamily="18" charset="0"/>
                <a:cs typeface="Times New Roman" pitchFamily="18" charset="0"/>
              </a:rPr>
              <a:t>La recherche des </a:t>
            </a:r>
            <a:r>
              <a:rPr lang="fr-FR" sz="2200" i="1" dirty="0" smtClean="0">
                <a:latin typeface="Times New Roman" pitchFamily="18" charset="0"/>
                <a:cs typeface="Times New Roman" pitchFamily="18" charset="0"/>
              </a:rPr>
              <a:t>Salmonella  </a:t>
            </a:r>
            <a:r>
              <a:rPr lang="fr-FR" sz="2200" dirty="0" smtClean="0">
                <a:latin typeface="Times New Roman" pitchFamily="18" charset="0"/>
                <a:cs typeface="Times New Roman" pitchFamily="18" charset="0"/>
              </a:rPr>
              <a:t>implique la réalisation successive d'un pré-enrichissement sur milieu liquide non sélectif (eau peptonée tamponnée) et d'un enrichissement sur deux milieux liquides sélectifs: </a:t>
            </a:r>
            <a:r>
              <a:rPr lang="fr-FR" sz="2200" b="1" dirty="0" smtClean="0">
                <a:latin typeface="Times New Roman" pitchFamily="18" charset="0"/>
                <a:cs typeface="Times New Roman" pitchFamily="18" charset="0"/>
              </a:rPr>
              <a:t>bouillon au vert malachite et au chlorure de magnésium </a:t>
            </a:r>
            <a:r>
              <a:rPr lang="fr-FR" sz="2200" dirty="0" smtClean="0">
                <a:latin typeface="Times New Roman" pitchFamily="18" charset="0"/>
                <a:cs typeface="Times New Roman" pitchFamily="18" charset="0"/>
              </a:rPr>
              <a:t>incubé à 45 °C et bouillon au sélénite-cystine. </a:t>
            </a:r>
            <a:endParaRPr lang="fr-FR" sz="2200" dirty="0">
              <a:latin typeface="Times New Roman" pitchFamily="18" charset="0"/>
              <a:cs typeface="Times New Roman" pitchFamily="18" charset="0"/>
            </a:endParaRPr>
          </a:p>
        </p:txBody>
      </p:sp>
      <p:sp>
        <p:nvSpPr>
          <p:cNvPr id="5" name="Rectangle 4"/>
          <p:cNvSpPr/>
          <p:nvPr/>
        </p:nvSpPr>
        <p:spPr>
          <a:xfrm>
            <a:off x="0" y="548680"/>
            <a:ext cx="9144000" cy="430887"/>
          </a:xfrm>
          <a:prstGeom prst="rect">
            <a:avLst/>
          </a:prstGeom>
        </p:spPr>
        <p:txBody>
          <a:bodyPr wrap="square">
            <a:spAutoFit/>
          </a:bodyPr>
          <a:lstStyle/>
          <a:p>
            <a:pPr algn="ctr"/>
            <a:r>
              <a:rPr lang="fr-FR" sz="2200" b="1" dirty="0" smtClean="0">
                <a:latin typeface="Times New Roman" pitchFamily="18" charset="0"/>
                <a:cs typeface="Times New Roman" pitchFamily="18" charset="0"/>
              </a:rPr>
              <a:t>La recherche des </a:t>
            </a:r>
            <a:r>
              <a:rPr lang="fr-FR" sz="2200" b="1" i="1" dirty="0" smtClean="0">
                <a:latin typeface="Times New Roman" pitchFamily="18" charset="0"/>
                <a:cs typeface="Times New Roman" pitchFamily="18" charset="0"/>
              </a:rPr>
              <a:t>Salmonella </a:t>
            </a:r>
            <a:endParaRPr lang="fr-FR" sz="22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a:grpSpLocks/>
          </p:cNvGrpSpPr>
          <p:nvPr/>
        </p:nvGrpSpPr>
        <p:grpSpPr bwMode="auto">
          <a:xfrm>
            <a:off x="1799902" y="333375"/>
            <a:ext cx="7740650" cy="6334125"/>
            <a:chOff x="136" y="210"/>
            <a:chExt cx="4876" cy="3990"/>
          </a:xfrm>
        </p:grpSpPr>
        <p:grpSp>
          <p:nvGrpSpPr>
            <p:cNvPr id="3" name="Group 26"/>
            <p:cNvGrpSpPr>
              <a:grpSpLocks/>
            </p:cNvGrpSpPr>
            <p:nvPr/>
          </p:nvGrpSpPr>
          <p:grpSpPr bwMode="auto">
            <a:xfrm>
              <a:off x="1474" y="300"/>
              <a:ext cx="2631" cy="3302"/>
              <a:chOff x="3282" y="1524"/>
              <a:chExt cx="5296" cy="8255"/>
            </a:xfrm>
          </p:grpSpPr>
          <p:sp>
            <p:nvSpPr>
              <p:cNvPr id="24" name="AutoShape 27"/>
              <p:cNvSpPr>
                <a:spLocks noChangeArrowheads="1"/>
              </p:cNvSpPr>
              <p:nvPr/>
            </p:nvSpPr>
            <p:spPr bwMode="auto">
              <a:xfrm>
                <a:off x="5626" y="2616"/>
                <a:ext cx="502" cy="787"/>
              </a:xfrm>
              <a:prstGeom prst="can">
                <a:avLst>
                  <a:gd name="adj" fmla="val 39193"/>
                </a:avLst>
              </a:prstGeom>
              <a:solidFill>
                <a:srgbClr val="FFFFFF"/>
              </a:solidFill>
              <a:ln w="9525">
                <a:solidFill>
                  <a:srgbClr val="000000"/>
                </a:solidFill>
                <a:round/>
                <a:headEnd/>
                <a:tailEnd/>
              </a:ln>
            </p:spPr>
            <p:txBody>
              <a:bodyPr/>
              <a:lstStyle/>
              <a:p>
                <a:endParaRPr lang="fr-FR"/>
              </a:p>
            </p:txBody>
          </p:sp>
          <p:sp>
            <p:nvSpPr>
              <p:cNvPr id="25" name="Arc 28"/>
              <p:cNvSpPr>
                <a:spLocks/>
              </p:cNvSpPr>
              <p:nvPr/>
            </p:nvSpPr>
            <p:spPr bwMode="auto">
              <a:xfrm flipH="1">
                <a:off x="5894" y="1524"/>
                <a:ext cx="402" cy="8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fr-FR"/>
              </a:p>
            </p:txBody>
          </p:sp>
          <p:cxnSp>
            <p:nvCxnSpPr>
              <p:cNvPr id="26" name="AutoShape 29"/>
              <p:cNvCxnSpPr>
                <a:cxnSpLocks noChangeShapeType="1"/>
              </p:cNvCxnSpPr>
              <p:nvPr/>
            </p:nvCxnSpPr>
            <p:spPr bwMode="auto">
              <a:xfrm>
                <a:off x="5894" y="3500"/>
                <a:ext cx="0" cy="586"/>
              </a:xfrm>
              <a:prstGeom prst="straightConnector1">
                <a:avLst/>
              </a:prstGeom>
              <a:noFill/>
              <a:ln w="9525">
                <a:solidFill>
                  <a:srgbClr val="000000"/>
                </a:solidFill>
                <a:round/>
                <a:headEnd/>
                <a:tailEnd/>
              </a:ln>
            </p:spPr>
          </p:cxnSp>
          <p:cxnSp>
            <p:nvCxnSpPr>
              <p:cNvPr id="27" name="AutoShape 30"/>
              <p:cNvCxnSpPr>
                <a:cxnSpLocks noChangeShapeType="1"/>
              </p:cNvCxnSpPr>
              <p:nvPr/>
            </p:nvCxnSpPr>
            <p:spPr bwMode="auto">
              <a:xfrm>
                <a:off x="5894" y="4086"/>
                <a:ext cx="1256" cy="803"/>
              </a:xfrm>
              <a:prstGeom prst="straightConnector1">
                <a:avLst/>
              </a:prstGeom>
              <a:noFill/>
              <a:ln w="9525">
                <a:solidFill>
                  <a:srgbClr val="000000"/>
                </a:solidFill>
                <a:round/>
                <a:headEnd/>
                <a:tailEnd type="triangle" w="med" len="med"/>
              </a:ln>
            </p:spPr>
          </p:cxnSp>
          <p:cxnSp>
            <p:nvCxnSpPr>
              <p:cNvPr id="28" name="AutoShape 31"/>
              <p:cNvCxnSpPr>
                <a:cxnSpLocks noChangeShapeType="1"/>
              </p:cNvCxnSpPr>
              <p:nvPr/>
            </p:nvCxnSpPr>
            <p:spPr bwMode="auto">
              <a:xfrm flipH="1">
                <a:off x="4743" y="4086"/>
                <a:ext cx="1151" cy="1181"/>
              </a:xfrm>
              <a:prstGeom prst="straightConnector1">
                <a:avLst/>
              </a:prstGeom>
              <a:noFill/>
              <a:ln w="9525">
                <a:solidFill>
                  <a:srgbClr val="000000"/>
                </a:solidFill>
                <a:round/>
                <a:headEnd/>
                <a:tailEnd type="triangle" w="med" len="med"/>
              </a:ln>
            </p:spPr>
          </p:cxnSp>
          <p:sp>
            <p:nvSpPr>
              <p:cNvPr id="29" name="AutoShape 32"/>
              <p:cNvSpPr>
                <a:spLocks noChangeArrowheads="1"/>
              </p:cNvSpPr>
              <p:nvPr/>
            </p:nvSpPr>
            <p:spPr bwMode="auto">
              <a:xfrm>
                <a:off x="6915" y="5090"/>
                <a:ext cx="569" cy="854"/>
              </a:xfrm>
              <a:prstGeom prst="can">
                <a:avLst>
                  <a:gd name="adj" fmla="val 37522"/>
                </a:avLst>
              </a:prstGeom>
              <a:solidFill>
                <a:srgbClr val="FFFFFF"/>
              </a:solidFill>
              <a:ln w="9525">
                <a:solidFill>
                  <a:srgbClr val="000000"/>
                </a:solidFill>
                <a:round/>
                <a:headEnd/>
                <a:tailEnd/>
              </a:ln>
            </p:spPr>
            <p:txBody>
              <a:bodyPr/>
              <a:lstStyle/>
              <a:p>
                <a:endParaRPr lang="fr-FR"/>
              </a:p>
            </p:txBody>
          </p:sp>
          <p:sp>
            <p:nvSpPr>
              <p:cNvPr id="30" name="AutoShape 33"/>
              <p:cNvSpPr>
                <a:spLocks noChangeArrowheads="1"/>
              </p:cNvSpPr>
              <p:nvPr/>
            </p:nvSpPr>
            <p:spPr bwMode="auto">
              <a:xfrm>
                <a:off x="4370" y="5090"/>
                <a:ext cx="220" cy="1192"/>
              </a:xfrm>
              <a:prstGeom prst="can">
                <a:avLst>
                  <a:gd name="adj" fmla="val 155522"/>
                </a:avLst>
              </a:prstGeom>
              <a:solidFill>
                <a:srgbClr val="808080"/>
              </a:solidFill>
              <a:ln w="9525">
                <a:solidFill>
                  <a:srgbClr val="000000"/>
                </a:solidFill>
                <a:round/>
                <a:headEnd/>
                <a:tailEnd/>
              </a:ln>
            </p:spPr>
            <p:txBody>
              <a:bodyPr/>
              <a:lstStyle/>
              <a:p>
                <a:endParaRPr lang="fr-FR"/>
              </a:p>
            </p:txBody>
          </p:sp>
          <p:cxnSp>
            <p:nvCxnSpPr>
              <p:cNvPr id="31" name="AutoShape 34"/>
              <p:cNvCxnSpPr>
                <a:cxnSpLocks noChangeShapeType="1"/>
              </p:cNvCxnSpPr>
              <p:nvPr/>
            </p:nvCxnSpPr>
            <p:spPr bwMode="auto">
              <a:xfrm>
                <a:off x="7150" y="6932"/>
                <a:ext cx="1205" cy="586"/>
              </a:xfrm>
              <a:prstGeom prst="straightConnector1">
                <a:avLst/>
              </a:prstGeom>
              <a:noFill/>
              <a:ln w="9525">
                <a:solidFill>
                  <a:srgbClr val="000000"/>
                </a:solidFill>
                <a:round/>
                <a:headEnd/>
                <a:tailEnd type="triangle" w="med" len="med"/>
              </a:ln>
            </p:spPr>
          </p:cxnSp>
          <p:cxnSp>
            <p:nvCxnSpPr>
              <p:cNvPr id="32" name="AutoShape 35"/>
              <p:cNvCxnSpPr>
                <a:cxnSpLocks noChangeShapeType="1"/>
              </p:cNvCxnSpPr>
              <p:nvPr/>
            </p:nvCxnSpPr>
            <p:spPr bwMode="auto">
              <a:xfrm flipV="1">
                <a:off x="7150" y="6128"/>
                <a:ext cx="0" cy="804"/>
              </a:xfrm>
              <a:prstGeom prst="straightConnector1">
                <a:avLst/>
              </a:prstGeom>
              <a:noFill/>
              <a:ln w="9525">
                <a:solidFill>
                  <a:srgbClr val="000000"/>
                </a:solidFill>
                <a:round/>
                <a:headEnd/>
                <a:tailEnd/>
              </a:ln>
            </p:spPr>
          </p:cxnSp>
          <p:cxnSp>
            <p:nvCxnSpPr>
              <p:cNvPr id="33" name="AutoShape 36"/>
              <p:cNvCxnSpPr>
                <a:cxnSpLocks noChangeShapeType="1"/>
              </p:cNvCxnSpPr>
              <p:nvPr/>
            </p:nvCxnSpPr>
            <p:spPr bwMode="auto">
              <a:xfrm flipH="1">
                <a:off x="6296" y="6932"/>
                <a:ext cx="854" cy="586"/>
              </a:xfrm>
              <a:prstGeom prst="straightConnector1">
                <a:avLst/>
              </a:prstGeom>
              <a:noFill/>
              <a:ln w="9525">
                <a:solidFill>
                  <a:srgbClr val="000000"/>
                </a:solidFill>
                <a:round/>
                <a:headEnd/>
                <a:tailEnd type="triangle" w="med" len="med"/>
              </a:ln>
            </p:spPr>
          </p:cxnSp>
          <p:cxnSp>
            <p:nvCxnSpPr>
              <p:cNvPr id="34" name="AutoShape 37"/>
              <p:cNvCxnSpPr>
                <a:cxnSpLocks noChangeShapeType="1"/>
              </p:cNvCxnSpPr>
              <p:nvPr/>
            </p:nvCxnSpPr>
            <p:spPr bwMode="auto">
              <a:xfrm>
                <a:off x="4471" y="6396"/>
                <a:ext cx="1" cy="637"/>
              </a:xfrm>
              <a:prstGeom prst="straightConnector1">
                <a:avLst/>
              </a:prstGeom>
              <a:noFill/>
              <a:ln w="9525">
                <a:solidFill>
                  <a:srgbClr val="000000"/>
                </a:solidFill>
                <a:round/>
                <a:headEnd/>
                <a:tailEnd/>
              </a:ln>
            </p:spPr>
          </p:cxnSp>
          <p:cxnSp>
            <p:nvCxnSpPr>
              <p:cNvPr id="35" name="AutoShape 38"/>
              <p:cNvCxnSpPr>
                <a:cxnSpLocks noChangeShapeType="1"/>
              </p:cNvCxnSpPr>
              <p:nvPr/>
            </p:nvCxnSpPr>
            <p:spPr bwMode="auto">
              <a:xfrm>
                <a:off x="4472" y="7033"/>
                <a:ext cx="685" cy="368"/>
              </a:xfrm>
              <a:prstGeom prst="straightConnector1">
                <a:avLst/>
              </a:prstGeom>
              <a:noFill/>
              <a:ln w="9525">
                <a:solidFill>
                  <a:srgbClr val="000000"/>
                </a:solidFill>
                <a:round/>
                <a:headEnd/>
                <a:tailEnd type="triangle" w="med" len="med"/>
              </a:ln>
            </p:spPr>
          </p:cxnSp>
          <p:cxnSp>
            <p:nvCxnSpPr>
              <p:cNvPr id="36" name="AutoShape 39"/>
              <p:cNvCxnSpPr>
                <a:cxnSpLocks noChangeShapeType="1"/>
              </p:cNvCxnSpPr>
              <p:nvPr/>
            </p:nvCxnSpPr>
            <p:spPr bwMode="auto">
              <a:xfrm flipH="1">
                <a:off x="3650" y="7033"/>
                <a:ext cx="821" cy="368"/>
              </a:xfrm>
              <a:prstGeom prst="straightConnector1">
                <a:avLst/>
              </a:prstGeom>
              <a:noFill/>
              <a:ln w="9525">
                <a:solidFill>
                  <a:srgbClr val="000000"/>
                </a:solidFill>
                <a:round/>
                <a:headEnd/>
                <a:tailEnd type="triangle" w="med" len="med"/>
              </a:ln>
            </p:spPr>
          </p:cxnSp>
          <p:sp>
            <p:nvSpPr>
              <p:cNvPr id="37" name="Oval 40"/>
              <p:cNvSpPr>
                <a:spLocks noChangeArrowheads="1"/>
              </p:cNvSpPr>
              <p:nvPr/>
            </p:nvSpPr>
            <p:spPr bwMode="auto">
              <a:xfrm>
                <a:off x="3282" y="7518"/>
                <a:ext cx="552" cy="586"/>
              </a:xfrm>
              <a:prstGeom prst="ellipse">
                <a:avLst/>
              </a:prstGeom>
              <a:solidFill>
                <a:srgbClr val="FFFFFF"/>
              </a:solidFill>
              <a:ln w="9525">
                <a:solidFill>
                  <a:srgbClr val="000000"/>
                </a:solidFill>
                <a:round/>
                <a:headEnd/>
                <a:tailEnd/>
              </a:ln>
            </p:spPr>
            <p:txBody>
              <a:bodyPr/>
              <a:lstStyle/>
              <a:p>
                <a:endParaRPr lang="fr-FR"/>
              </a:p>
            </p:txBody>
          </p:sp>
          <p:sp>
            <p:nvSpPr>
              <p:cNvPr id="38" name="Oval 41"/>
              <p:cNvSpPr>
                <a:spLocks noChangeArrowheads="1"/>
              </p:cNvSpPr>
              <p:nvPr/>
            </p:nvSpPr>
            <p:spPr bwMode="auto">
              <a:xfrm>
                <a:off x="4839" y="7518"/>
                <a:ext cx="552" cy="586"/>
              </a:xfrm>
              <a:prstGeom prst="ellipse">
                <a:avLst/>
              </a:prstGeom>
              <a:solidFill>
                <a:srgbClr val="FFFFFF"/>
              </a:solidFill>
              <a:ln w="9525">
                <a:solidFill>
                  <a:srgbClr val="000000"/>
                </a:solidFill>
                <a:round/>
                <a:headEnd/>
                <a:tailEnd/>
              </a:ln>
            </p:spPr>
            <p:txBody>
              <a:bodyPr/>
              <a:lstStyle/>
              <a:p>
                <a:endParaRPr lang="fr-FR"/>
              </a:p>
            </p:txBody>
          </p:sp>
          <p:sp>
            <p:nvSpPr>
              <p:cNvPr id="39" name="Oval 42"/>
              <p:cNvSpPr>
                <a:spLocks noChangeArrowheads="1"/>
              </p:cNvSpPr>
              <p:nvPr/>
            </p:nvSpPr>
            <p:spPr bwMode="auto">
              <a:xfrm>
                <a:off x="6000" y="7625"/>
                <a:ext cx="552" cy="586"/>
              </a:xfrm>
              <a:prstGeom prst="ellipse">
                <a:avLst/>
              </a:prstGeom>
              <a:solidFill>
                <a:srgbClr val="FFFFFF"/>
              </a:solidFill>
              <a:ln w="9525">
                <a:solidFill>
                  <a:srgbClr val="000000"/>
                </a:solidFill>
                <a:round/>
                <a:headEnd/>
                <a:tailEnd/>
              </a:ln>
            </p:spPr>
            <p:txBody>
              <a:bodyPr/>
              <a:lstStyle/>
              <a:p>
                <a:endParaRPr lang="fr-FR"/>
              </a:p>
            </p:txBody>
          </p:sp>
          <p:sp>
            <p:nvSpPr>
              <p:cNvPr id="40" name="Oval 43"/>
              <p:cNvSpPr>
                <a:spLocks noChangeArrowheads="1"/>
              </p:cNvSpPr>
              <p:nvPr/>
            </p:nvSpPr>
            <p:spPr bwMode="auto">
              <a:xfrm>
                <a:off x="8026" y="7625"/>
                <a:ext cx="552" cy="586"/>
              </a:xfrm>
              <a:prstGeom prst="ellipse">
                <a:avLst/>
              </a:prstGeom>
              <a:solidFill>
                <a:srgbClr val="FFFFFF"/>
              </a:solidFill>
              <a:ln w="9525">
                <a:solidFill>
                  <a:srgbClr val="000000"/>
                </a:solidFill>
                <a:round/>
                <a:headEnd/>
                <a:tailEnd/>
              </a:ln>
            </p:spPr>
            <p:txBody>
              <a:bodyPr/>
              <a:lstStyle/>
              <a:p>
                <a:endParaRPr lang="fr-FR"/>
              </a:p>
            </p:txBody>
          </p:sp>
          <p:cxnSp>
            <p:nvCxnSpPr>
              <p:cNvPr id="41" name="AutoShape 44"/>
              <p:cNvCxnSpPr>
                <a:cxnSpLocks noChangeShapeType="1"/>
              </p:cNvCxnSpPr>
              <p:nvPr/>
            </p:nvCxnSpPr>
            <p:spPr bwMode="auto">
              <a:xfrm>
                <a:off x="3449" y="9042"/>
                <a:ext cx="603" cy="737"/>
              </a:xfrm>
              <a:prstGeom prst="straightConnector1">
                <a:avLst/>
              </a:prstGeom>
              <a:noFill/>
              <a:ln w="9525">
                <a:solidFill>
                  <a:srgbClr val="000000"/>
                </a:solidFill>
                <a:round/>
                <a:headEnd/>
                <a:tailEnd type="triangle" w="med" len="med"/>
              </a:ln>
            </p:spPr>
          </p:cxnSp>
          <p:cxnSp>
            <p:nvCxnSpPr>
              <p:cNvPr id="42" name="AutoShape 45"/>
              <p:cNvCxnSpPr>
                <a:cxnSpLocks noChangeShapeType="1"/>
              </p:cNvCxnSpPr>
              <p:nvPr/>
            </p:nvCxnSpPr>
            <p:spPr bwMode="auto">
              <a:xfrm flipH="1">
                <a:off x="4136" y="9410"/>
                <a:ext cx="586" cy="369"/>
              </a:xfrm>
              <a:prstGeom prst="straightConnector1">
                <a:avLst/>
              </a:prstGeom>
              <a:noFill/>
              <a:ln w="9525">
                <a:solidFill>
                  <a:srgbClr val="000000"/>
                </a:solidFill>
                <a:round/>
                <a:headEnd/>
                <a:tailEnd type="triangle" w="med" len="med"/>
              </a:ln>
            </p:spPr>
          </p:cxnSp>
          <p:cxnSp>
            <p:nvCxnSpPr>
              <p:cNvPr id="43" name="AutoShape 46"/>
              <p:cNvCxnSpPr>
                <a:cxnSpLocks noChangeShapeType="1"/>
              </p:cNvCxnSpPr>
              <p:nvPr/>
            </p:nvCxnSpPr>
            <p:spPr bwMode="auto">
              <a:xfrm>
                <a:off x="6296" y="8958"/>
                <a:ext cx="1055" cy="821"/>
              </a:xfrm>
              <a:prstGeom prst="straightConnector1">
                <a:avLst/>
              </a:prstGeom>
              <a:noFill/>
              <a:ln w="9525">
                <a:solidFill>
                  <a:srgbClr val="000000"/>
                </a:solidFill>
                <a:round/>
                <a:headEnd/>
                <a:tailEnd type="triangle" w="med" len="med"/>
              </a:ln>
            </p:spPr>
          </p:cxnSp>
          <p:cxnSp>
            <p:nvCxnSpPr>
              <p:cNvPr id="44" name="AutoShape 47"/>
              <p:cNvCxnSpPr>
                <a:cxnSpLocks noChangeShapeType="1"/>
              </p:cNvCxnSpPr>
              <p:nvPr/>
            </p:nvCxnSpPr>
            <p:spPr bwMode="auto">
              <a:xfrm flipH="1">
                <a:off x="7484" y="8874"/>
                <a:ext cx="871" cy="905"/>
              </a:xfrm>
              <a:prstGeom prst="straightConnector1">
                <a:avLst/>
              </a:prstGeom>
              <a:noFill/>
              <a:ln w="9525">
                <a:solidFill>
                  <a:srgbClr val="000000"/>
                </a:solidFill>
                <a:round/>
                <a:headEnd/>
                <a:tailEnd type="triangle" w="med" len="med"/>
              </a:ln>
            </p:spPr>
          </p:cxnSp>
        </p:grpSp>
        <p:sp>
          <p:nvSpPr>
            <p:cNvPr id="4" name="Text Box 48"/>
            <p:cNvSpPr txBox="1">
              <a:spLocks noChangeArrowheads="1"/>
            </p:cNvSpPr>
            <p:nvPr/>
          </p:nvSpPr>
          <p:spPr bwMode="auto">
            <a:xfrm>
              <a:off x="2971" y="210"/>
              <a:ext cx="272" cy="154"/>
            </a:xfrm>
            <a:prstGeom prst="rect">
              <a:avLst/>
            </a:prstGeom>
            <a:noFill/>
            <a:ln w="9525">
              <a:noFill/>
              <a:miter lim="800000"/>
              <a:headEnd/>
              <a:tailEnd/>
            </a:ln>
          </p:spPr>
          <p:txBody>
            <a:bodyPr>
              <a:spAutoFit/>
            </a:bodyPr>
            <a:lstStyle/>
            <a:p>
              <a:pPr>
                <a:spcBef>
                  <a:spcPct val="50000"/>
                </a:spcBef>
              </a:pPr>
              <a:r>
                <a:rPr lang="fr-FR" sz="1000" b="1"/>
                <a:t>25g</a:t>
              </a:r>
            </a:p>
          </p:txBody>
        </p:sp>
        <p:sp>
          <p:nvSpPr>
            <p:cNvPr id="5" name="Text Box 49"/>
            <p:cNvSpPr txBox="1">
              <a:spLocks noChangeArrowheads="1"/>
            </p:cNvSpPr>
            <p:nvPr/>
          </p:nvSpPr>
          <p:spPr bwMode="auto">
            <a:xfrm>
              <a:off x="2880" y="799"/>
              <a:ext cx="1406" cy="154"/>
            </a:xfrm>
            <a:prstGeom prst="rect">
              <a:avLst/>
            </a:prstGeom>
            <a:noFill/>
            <a:ln w="9525">
              <a:noFill/>
              <a:miter lim="800000"/>
              <a:headEnd/>
              <a:tailEnd/>
            </a:ln>
          </p:spPr>
          <p:txBody>
            <a:bodyPr>
              <a:spAutoFit/>
            </a:bodyPr>
            <a:lstStyle/>
            <a:p>
              <a:pPr>
                <a:spcBef>
                  <a:spcPct val="50000"/>
                </a:spcBef>
              </a:pPr>
              <a:r>
                <a:rPr lang="fr-FR" sz="1000" b="1"/>
                <a:t>225ml eau peptone tamponnée</a:t>
              </a:r>
            </a:p>
          </p:txBody>
        </p:sp>
        <p:sp>
          <p:nvSpPr>
            <p:cNvPr id="6" name="Text Box 50"/>
            <p:cNvSpPr txBox="1">
              <a:spLocks noChangeArrowheads="1"/>
            </p:cNvSpPr>
            <p:nvPr/>
          </p:nvSpPr>
          <p:spPr bwMode="auto">
            <a:xfrm>
              <a:off x="2789" y="1117"/>
              <a:ext cx="817" cy="154"/>
            </a:xfrm>
            <a:prstGeom prst="rect">
              <a:avLst/>
            </a:prstGeom>
            <a:noFill/>
            <a:ln w="9525">
              <a:noFill/>
              <a:miter lim="800000"/>
              <a:headEnd/>
              <a:tailEnd/>
            </a:ln>
          </p:spPr>
          <p:txBody>
            <a:bodyPr>
              <a:spAutoFit/>
            </a:bodyPr>
            <a:lstStyle/>
            <a:p>
              <a:pPr>
                <a:spcBef>
                  <a:spcPct val="50000"/>
                </a:spcBef>
              </a:pPr>
              <a:r>
                <a:rPr lang="fr-FR" sz="1000" b="1" dirty="0"/>
                <a:t>35- 37°C/16- 20h</a:t>
              </a:r>
            </a:p>
          </p:txBody>
        </p:sp>
        <p:sp>
          <p:nvSpPr>
            <p:cNvPr id="7" name="Text Box 51"/>
            <p:cNvSpPr txBox="1">
              <a:spLocks noChangeArrowheads="1"/>
            </p:cNvSpPr>
            <p:nvPr/>
          </p:nvSpPr>
          <p:spPr bwMode="auto">
            <a:xfrm>
              <a:off x="3107" y="1389"/>
              <a:ext cx="408" cy="154"/>
            </a:xfrm>
            <a:prstGeom prst="rect">
              <a:avLst/>
            </a:prstGeom>
            <a:noFill/>
            <a:ln w="9525">
              <a:noFill/>
              <a:miter lim="800000"/>
              <a:headEnd/>
              <a:tailEnd/>
            </a:ln>
          </p:spPr>
          <p:txBody>
            <a:bodyPr>
              <a:spAutoFit/>
            </a:bodyPr>
            <a:lstStyle/>
            <a:p>
              <a:pPr>
                <a:spcBef>
                  <a:spcPct val="50000"/>
                </a:spcBef>
              </a:pPr>
              <a:r>
                <a:rPr lang="fr-FR" sz="1000" b="1"/>
                <a:t>10ml </a:t>
              </a:r>
            </a:p>
          </p:txBody>
        </p:sp>
        <p:sp>
          <p:nvSpPr>
            <p:cNvPr id="8" name="Text Box 52"/>
            <p:cNvSpPr txBox="1">
              <a:spLocks noChangeArrowheads="1"/>
            </p:cNvSpPr>
            <p:nvPr/>
          </p:nvSpPr>
          <p:spPr bwMode="auto">
            <a:xfrm>
              <a:off x="2109" y="1389"/>
              <a:ext cx="363" cy="154"/>
            </a:xfrm>
            <a:prstGeom prst="rect">
              <a:avLst/>
            </a:prstGeom>
            <a:noFill/>
            <a:ln w="9525">
              <a:noFill/>
              <a:miter lim="800000"/>
              <a:headEnd/>
              <a:tailEnd/>
            </a:ln>
          </p:spPr>
          <p:txBody>
            <a:bodyPr>
              <a:spAutoFit/>
            </a:bodyPr>
            <a:lstStyle/>
            <a:p>
              <a:pPr>
                <a:spcBef>
                  <a:spcPct val="50000"/>
                </a:spcBef>
              </a:pPr>
              <a:r>
                <a:rPr lang="fr-FR" sz="1000" b="1"/>
                <a:t>0.1ml</a:t>
              </a:r>
            </a:p>
          </p:txBody>
        </p:sp>
        <p:sp>
          <p:nvSpPr>
            <p:cNvPr id="9" name="Text Box 53"/>
            <p:cNvSpPr txBox="1">
              <a:spLocks noChangeArrowheads="1"/>
            </p:cNvSpPr>
            <p:nvPr/>
          </p:nvSpPr>
          <p:spPr bwMode="auto">
            <a:xfrm>
              <a:off x="3560" y="1842"/>
              <a:ext cx="1180" cy="154"/>
            </a:xfrm>
            <a:prstGeom prst="rect">
              <a:avLst/>
            </a:prstGeom>
            <a:noFill/>
            <a:ln w="9525">
              <a:noFill/>
              <a:miter lim="800000"/>
              <a:headEnd/>
              <a:tailEnd/>
            </a:ln>
          </p:spPr>
          <p:txBody>
            <a:bodyPr>
              <a:spAutoFit/>
            </a:bodyPr>
            <a:lstStyle/>
            <a:p>
              <a:pPr>
                <a:spcBef>
                  <a:spcPct val="50000"/>
                </a:spcBef>
              </a:pPr>
              <a:r>
                <a:rPr lang="fr-FR" sz="1000" b="1" dirty="0"/>
                <a:t>100ml </a:t>
              </a:r>
              <a:r>
                <a:rPr lang="fr-FR" sz="900" b="1" dirty="0"/>
                <a:t>Bouillon sélénite cystéine</a:t>
              </a:r>
            </a:p>
          </p:txBody>
        </p:sp>
        <p:sp>
          <p:nvSpPr>
            <p:cNvPr id="10" name="Text Box 54"/>
            <p:cNvSpPr txBox="1">
              <a:spLocks noChangeArrowheads="1"/>
            </p:cNvSpPr>
            <p:nvPr/>
          </p:nvSpPr>
          <p:spPr bwMode="auto">
            <a:xfrm>
              <a:off x="612" y="1888"/>
              <a:ext cx="1270" cy="250"/>
            </a:xfrm>
            <a:prstGeom prst="rect">
              <a:avLst/>
            </a:prstGeom>
            <a:noFill/>
            <a:ln w="9525">
              <a:noFill/>
              <a:miter lim="800000"/>
              <a:headEnd/>
              <a:tailEnd/>
            </a:ln>
          </p:spPr>
          <p:txBody>
            <a:bodyPr>
              <a:spAutoFit/>
            </a:bodyPr>
            <a:lstStyle/>
            <a:p>
              <a:pPr>
                <a:spcBef>
                  <a:spcPct val="50000"/>
                </a:spcBef>
              </a:pPr>
              <a:r>
                <a:rPr lang="fr-FR" sz="1000" b="1" dirty="0"/>
                <a:t>10 ml </a:t>
              </a:r>
              <a:r>
                <a:rPr lang="fr-FR" sz="1000" b="1" dirty="0" smtClean="0"/>
                <a:t>Bouillon au </a:t>
              </a:r>
              <a:r>
                <a:rPr lang="fr-FR" sz="1000" b="1" dirty="0"/>
                <a:t>vert malachite et au chlorure de magnésium</a:t>
              </a:r>
            </a:p>
          </p:txBody>
        </p:sp>
        <p:sp>
          <p:nvSpPr>
            <p:cNvPr id="11" name="Text Box 55"/>
            <p:cNvSpPr txBox="1">
              <a:spLocks noChangeArrowheads="1"/>
            </p:cNvSpPr>
            <p:nvPr/>
          </p:nvSpPr>
          <p:spPr bwMode="auto">
            <a:xfrm>
              <a:off x="3378" y="2205"/>
              <a:ext cx="727" cy="154"/>
            </a:xfrm>
            <a:prstGeom prst="rect">
              <a:avLst/>
            </a:prstGeom>
            <a:noFill/>
            <a:ln w="9525">
              <a:noFill/>
              <a:miter lim="800000"/>
              <a:headEnd/>
              <a:tailEnd/>
            </a:ln>
          </p:spPr>
          <p:txBody>
            <a:bodyPr>
              <a:spAutoFit/>
            </a:bodyPr>
            <a:lstStyle/>
            <a:p>
              <a:pPr>
                <a:spcBef>
                  <a:spcPct val="50000"/>
                </a:spcBef>
              </a:pPr>
              <a:r>
                <a:rPr lang="fr-FR" sz="1000" b="1"/>
                <a:t>35-37°C/18 à 24h</a:t>
              </a:r>
            </a:p>
          </p:txBody>
        </p:sp>
        <p:sp>
          <p:nvSpPr>
            <p:cNvPr id="12" name="Text Box 56"/>
            <p:cNvSpPr txBox="1">
              <a:spLocks noChangeArrowheads="1"/>
            </p:cNvSpPr>
            <p:nvPr/>
          </p:nvSpPr>
          <p:spPr bwMode="auto">
            <a:xfrm>
              <a:off x="1474" y="2296"/>
              <a:ext cx="635" cy="154"/>
            </a:xfrm>
            <a:prstGeom prst="rect">
              <a:avLst/>
            </a:prstGeom>
            <a:noFill/>
            <a:ln w="9525">
              <a:noFill/>
              <a:miter lim="800000"/>
              <a:headEnd/>
              <a:tailEnd/>
            </a:ln>
          </p:spPr>
          <p:txBody>
            <a:bodyPr>
              <a:spAutoFit/>
            </a:bodyPr>
            <a:lstStyle/>
            <a:p>
              <a:pPr>
                <a:spcBef>
                  <a:spcPct val="50000"/>
                </a:spcBef>
              </a:pPr>
              <a:r>
                <a:rPr lang="fr-FR" sz="1000" b="1"/>
                <a:t>42°C/18 à 24h</a:t>
              </a:r>
              <a:r>
                <a:rPr lang="fr-FR" sz="1000"/>
                <a:t> </a:t>
              </a:r>
            </a:p>
          </p:txBody>
        </p:sp>
        <p:sp>
          <p:nvSpPr>
            <p:cNvPr id="13" name="Text Box 57"/>
            <p:cNvSpPr txBox="1">
              <a:spLocks noChangeArrowheads="1"/>
            </p:cNvSpPr>
            <p:nvPr/>
          </p:nvSpPr>
          <p:spPr bwMode="auto">
            <a:xfrm>
              <a:off x="1338" y="2931"/>
              <a:ext cx="1316" cy="154"/>
            </a:xfrm>
            <a:prstGeom prst="rect">
              <a:avLst/>
            </a:prstGeom>
            <a:noFill/>
            <a:ln w="9525">
              <a:noFill/>
              <a:miter lim="800000"/>
              <a:headEnd/>
              <a:tailEnd/>
            </a:ln>
          </p:spPr>
          <p:txBody>
            <a:bodyPr>
              <a:spAutoFit/>
            </a:bodyPr>
            <a:lstStyle/>
            <a:p>
              <a:pPr>
                <a:spcBef>
                  <a:spcPct val="50000"/>
                </a:spcBef>
              </a:pPr>
              <a:r>
                <a:rPr lang="fr-FR" sz="1000" b="1" dirty="0" smtClean="0"/>
                <a:t>       VRBP              </a:t>
              </a:r>
              <a:r>
                <a:rPr lang="fr-FR" sz="1000" b="1" dirty="0"/>
                <a:t>2</a:t>
              </a:r>
              <a:r>
                <a:rPr lang="fr-FR" sz="1000" b="1" baseline="30000" dirty="0"/>
                <a:t>ème</a:t>
              </a:r>
              <a:r>
                <a:rPr lang="fr-FR" sz="1000" b="1" dirty="0"/>
                <a:t> milieu Sélectif</a:t>
              </a:r>
              <a:r>
                <a:rPr lang="fr-FR" sz="1000" dirty="0"/>
                <a:t> </a:t>
              </a:r>
            </a:p>
          </p:txBody>
        </p:sp>
        <p:sp>
          <p:nvSpPr>
            <p:cNvPr id="14" name="Text Box 58"/>
            <p:cNvSpPr txBox="1">
              <a:spLocks noChangeArrowheads="1"/>
            </p:cNvSpPr>
            <p:nvPr/>
          </p:nvSpPr>
          <p:spPr bwMode="auto">
            <a:xfrm>
              <a:off x="2789" y="2976"/>
              <a:ext cx="1633" cy="154"/>
            </a:xfrm>
            <a:prstGeom prst="rect">
              <a:avLst/>
            </a:prstGeom>
            <a:noFill/>
            <a:ln w="9525">
              <a:noFill/>
              <a:miter lim="800000"/>
              <a:headEnd/>
              <a:tailEnd/>
            </a:ln>
          </p:spPr>
          <p:txBody>
            <a:bodyPr>
              <a:spAutoFit/>
            </a:bodyPr>
            <a:lstStyle/>
            <a:p>
              <a:pPr>
                <a:spcBef>
                  <a:spcPct val="50000"/>
                </a:spcBef>
              </a:pPr>
              <a:r>
                <a:rPr lang="fr-FR" sz="1000" b="1"/>
                <a:t>VRBP                             2</a:t>
              </a:r>
              <a:r>
                <a:rPr lang="fr-FR" sz="1000" b="1" baseline="30000"/>
                <a:t>ème</a:t>
              </a:r>
              <a:r>
                <a:rPr lang="fr-FR" sz="1000" b="1"/>
                <a:t> milieu Sélectif</a:t>
              </a:r>
              <a:r>
                <a:rPr lang="fr-FR" sz="1000"/>
                <a:t> </a:t>
              </a:r>
            </a:p>
          </p:txBody>
        </p:sp>
        <p:sp>
          <p:nvSpPr>
            <p:cNvPr id="15" name="Text Box 59"/>
            <p:cNvSpPr txBox="1">
              <a:spLocks noChangeArrowheads="1"/>
            </p:cNvSpPr>
            <p:nvPr/>
          </p:nvSpPr>
          <p:spPr bwMode="auto">
            <a:xfrm>
              <a:off x="3288" y="3612"/>
              <a:ext cx="590" cy="154"/>
            </a:xfrm>
            <a:prstGeom prst="rect">
              <a:avLst/>
            </a:prstGeom>
            <a:noFill/>
            <a:ln w="9525">
              <a:noFill/>
              <a:miter lim="800000"/>
              <a:headEnd/>
              <a:tailEnd/>
            </a:ln>
          </p:spPr>
          <p:txBody>
            <a:bodyPr>
              <a:spAutoFit/>
            </a:bodyPr>
            <a:lstStyle/>
            <a:p>
              <a:pPr>
                <a:spcBef>
                  <a:spcPct val="50000"/>
                </a:spcBef>
              </a:pPr>
              <a:r>
                <a:rPr lang="en-GB" sz="1000" b="1"/>
                <a:t>37°C/24h</a:t>
              </a:r>
              <a:r>
                <a:rPr lang="fr-FR" sz="1000"/>
                <a:t> </a:t>
              </a:r>
            </a:p>
          </p:txBody>
        </p:sp>
        <p:sp>
          <p:nvSpPr>
            <p:cNvPr id="16" name="Text Box 60"/>
            <p:cNvSpPr txBox="1">
              <a:spLocks noChangeArrowheads="1"/>
            </p:cNvSpPr>
            <p:nvPr/>
          </p:nvSpPr>
          <p:spPr bwMode="auto">
            <a:xfrm>
              <a:off x="1565" y="3612"/>
              <a:ext cx="590" cy="154"/>
            </a:xfrm>
            <a:prstGeom prst="rect">
              <a:avLst/>
            </a:prstGeom>
            <a:noFill/>
            <a:ln w="9525">
              <a:noFill/>
              <a:miter lim="800000"/>
              <a:headEnd/>
              <a:tailEnd/>
            </a:ln>
          </p:spPr>
          <p:txBody>
            <a:bodyPr>
              <a:spAutoFit/>
            </a:bodyPr>
            <a:lstStyle/>
            <a:p>
              <a:pPr>
                <a:spcBef>
                  <a:spcPct val="50000"/>
                </a:spcBef>
              </a:pPr>
              <a:r>
                <a:rPr lang="en-GB" sz="1000" b="1"/>
                <a:t>42°C/24h</a:t>
              </a:r>
              <a:r>
                <a:rPr lang="fr-FR" sz="1000"/>
                <a:t> </a:t>
              </a:r>
            </a:p>
          </p:txBody>
        </p:sp>
        <p:sp>
          <p:nvSpPr>
            <p:cNvPr id="17" name="Text Box 61"/>
            <p:cNvSpPr txBox="1">
              <a:spLocks noChangeArrowheads="1"/>
            </p:cNvSpPr>
            <p:nvPr/>
          </p:nvSpPr>
          <p:spPr bwMode="auto">
            <a:xfrm>
              <a:off x="930" y="3793"/>
              <a:ext cx="4082" cy="407"/>
            </a:xfrm>
            <a:prstGeom prst="rect">
              <a:avLst/>
            </a:prstGeom>
            <a:noFill/>
            <a:ln w="9525">
              <a:noFill/>
              <a:miter lim="800000"/>
              <a:headEnd/>
              <a:tailEnd/>
            </a:ln>
          </p:spPr>
          <p:txBody>
            <a:bodyPr wrap="square">
              <a:spAutoFit/>
            </a:bodyPr>
            <a:lstStyle/>
            <a:p>
              <a:pPr algn="ctr"/>
              <a:r>
                <a:rPr lang="fr-FR" sz="1200" b="1" dirty="0">
                  <a:solidFill>
                    <a:srgbClr val="FF0000"/>
                  </a:solidFill>
                </a:rPr>
                <a:t>Lecture </a:t>
              </a:r>
              <a:r>
                <a:rPr lang="fr-FR" sz="1200" dirty="0">
                  <a:solidFill>
                    <a:srgbClr val="FF0000"/>
                  </a:solidFill>
                </a:rPr>
                <a:t>: </a:t>
              </a:r>
            </a:p>
            <a:p>
              <a:r>
                <a:rPr lang="fr-FR" sz="1200" b="1" dirty="0"/>
                <a:t>- </a:t>
              </a:r>
              <a:r>
                <a:rPr lang="fr-FR" sz="1200" b="1" dirty="0">
                  <a:solidFill>
                    <a:srgbClr val="FF0000"/>
                  </a:solidFill>
                </a:rPr>
                <a:t>Sur gélose VBRP</a:t>
              </a:r>
              <a:r>
                <a:rPr lang="fr-FR" sz="1200" b="1" dirty="0"/>
                <a:t> : les colonies sont rouge entourées d’une zone rouge brillante (sauf </a:t>
              </a:r>
              <a:r>
                <a:rPr lang="fr-FR" sz="1200" b="1" i="1" dirty="0" err="1"/>
                <a:t>S.typhi</a:t>
              </a:r>
              <a:r>
                <a:rPr lang="fr-FR" sz="1200" b="1" dirty="0"/>
                <a:t>).</a:t>
              </a:r>
            </a:p>
            <a:p>
              <a:r>
                <a:rPr lang="fr-FR" sz="1200" b="1" dirty="0"/>
                <a:t>-</a:t>
              </a:r>
              <a:r>
                <a:rPr lang="fr-FR" sz="1200" b="1" dirty="0">
                  <a:solidFill>
                    <a:srgbClr val="FF0000"/>
                  </a:solidFill>
                </a:rPr>
                <a:t>Sur gélose Hektoen</a:t>
              </a:r>
              <a:r>
                <a:rPr lang="fr-FR" sz="1200" b="1" dirty="0"/>
                <a:t> : les salmonelles forment des colonies verte ou verte à centre noir (H2S +).</a:t>
              </a:r>
            </a:p>
          </p:txBody>
        </p:sp>
        <p:sp>
          <p:nvSpPr>
            <p:cNvPr id="18" name="Text Box 62"/>
            <p:cNvSpPr txBox="1">
              <a:spLocks noChangeArrowheads="1"/>
            </p:cNvSpPr>
            <p:nvPr/>
          </p:nvSpPr>
          <p:spPr bwMode="auto">
            <a:xfrm>
              <a:off x="748" y="799"/>
              <a:ext cx="953" cy="173"/>
            </a:xfrm>
            <a:prstGeom prst="rect">
              <a:avLst/>
            </a:prstGeom>
            <a:noFill/>
            <a:ln w="9525">
              <a:noFill/>
              <a:miter lim="800000"/>
              <a:headEnd/>
              <a:tailEnd/>
            </a:ln>
          </p:spPr>
          <p:txBody>
            <a:bodyPr>
              <a:spAutoFit/>
            </a:bodyPr>
            <a:lstStyle/>
            <a:p>
              <a:pPr>
                <a:spcBef>
                  <a:spcPct val="50000"/>
                </a:spcBef>
              </a:pPr>
              <a:r>
                <a:rPr lang="fr-FR" sz="1200" b="1">
                  <a:solidFill>
                    <a:srgbClr val="FF0000"/>
                  </a:solidFill>
                </a:rPr>
                <a:t>Pré- enrichissement</a:t>
              </a:r>
            </a:p>
          </p:txBody>
        </p:sp>
        <p:sp>
          <p:nvSpPr>
            <p:cNvPr id="19" name="AutoShape 64"/>
            <p:cNvSpPr>
              <a:spLocks noChangeArrowheads="1"/>
            </p:cNvSpPr>
            <p:nvPr/>
          </p:nvSpPr>
          <p:spPr bwMode="auto">
            <a:xfrm>
              <a:off x="1701" y="885"/>
              <a:ext cx="726" cy="45"/>
            </a:xfrm>
            <a:prstGeom prst="rightArrow">
              <a:avLst>
                <a:gd name="adj1" fmla="val 50000"/>
                <a:gd name="adj2" fmla="val 403333"/>
              </a:avLst>
            </a:prstGeom>
            <a:solidFill>
              <a:schemeClr val="accent1"/>
            </a:solidFill>
            <a:ln w="9525">
              <a:solidFill>
                <a:schemeClr val="tx1"/>
              </a:solidFill>
              <a:miter lim="800000"/>
              <a:headEnd/>
              <a:tailEnd/>
            </a:ln>
          </p:spPr>
          <p:txBody>
            <a:bodyPr wrap="none" anchor="ctr"/>
            <a:lstStyle/>
            <a:p>
              <a:endParaRPr lang="fr-FR"/>
            </a:p>
          </p:txBody>
        </p:sp>
        <p:sp>
          <p:nvSpPr>
            <p:cNvPr id="20" name="Text Box 65"/>
            <p:cNvSpPr txBox="1">
              <a:spLocks noChangeArrowheads="1"/>
            </p:cNvSpPr>
            <p:nvPr/>
          </p:nvSpPr>
          <p:spPr bwMode="auto">
            <a:xfrm>
              <a:off x="295" y="1579"/>
              <a:ext cx="953" cy="173"/>
            </a:xfrm>
            <a:prstGeom prst="rect">
              <a:avLst/>
            </a:prstGeom>
            <a:noFill/>
            <a:ln w="9525">
              <a:noFill/>
              <a:miter lim="800000"/>
              <a:headEnd/>
              <a:tailEnd/>
            </a:ln>
          </p:spPr>
          <p:txBody>
            <a:bodyPr>
              <a:spAutoFit/>
            </a:bodyPr>
            <a:lstStyle/>
            <a:p>
              <a:pPr>
                <a:spcBef>
                  <a:spcPct val="50000"/>
                </a:spcBef>
              </a:pPr>
              <a:r>
                <a:rPr lang="fr-FR" sz="1200" b="1">
                  <a:solidFill>
                    <a:srgbClr val="FF0000"/>
                  </a:solidFill>
                </a:rPr>
                <a:t> Enrichissement</a:t>
              </a:r>
            </a:p>
          </p:txBody>
        </p:sp>
        <p:sp>
          <p:nvSpPr>
            <p:cNvPr id="21" name="AutoShape 66"/>
            <p:cNvSpPr>
              <a:spLocks noChangeArrowheads="1"/>
            </p:cNvSpPr>
            <p:nvPr/>
          </p:nvSpPr>
          <p:spPr bwMode="auto">
            <a:xfrm rot="678596">
              <a:off x="1247" y="1661"/>
              <a:ext cx="726" cy="91"/>
            </a:xfrm>
            <a:prstGeom prst="rightArrow">
              <a:avLst>
                <a:gd name="adj1" fmla="val 50000"/>
                <a:gd name="adj2" fmla="val 199451"/>
              </a:avLst>
            </a:prstGeom>
            <a:solidFill>
              <a:schemeClr val="accent1"/>
            </a:solidFill>
            <a:ln w="9525">
              <a:solidFill>
                <a:schemeClr val="tx1"/>
              </a:solidFill>
              <a:miter lim="800000"/>
              <a:headEnd/>
              <a:tailEnd/>
            </a:ln>
          </p:spPr>
          <p:txBody>
            <a:bodyPr wrap="none" anchor="ctr"/>
            <a:lstStyle/>
            <a:p>
              <a:endParaRPr lang="fr-FR"/>
            </a:p>
          </p:txBody>
        </p:sp>
        <p:sp>
          <p:nvSpPr>
            <p:cNvPr id="22" name="AutoShape 67"/>
            <p:cNvSpPr>
              <a:spLocks noChangeArrowheads="1"/>
            </p:cNvSpPr>
            <p:nvPr/>
          </p:nvSpPr>
          <p:spPr bwMode="auto">
            <a:xfrm>
              <a:off x="703" y="2795"/>
              <a:ext cx="726" cy="45"/>
            </a:xfrm>
            <a:prstGeom prst="rightArrow">
              <a:avLst>
                <a:gd name="adj1" fmla="val 50000"/>
                <a:gd name="adj2" fmla="val 403333"/>
              </a:avLst>
            </a:prstGeom>
            <a:solidFill>
              <a:schemeClr val="accent1"/>
            </a:solidFill>
            <a:ln w="9525">
              <a:solidFill>
                <a:schemeClr val="tx1"/>
              </a:solidFill>
              <a:miter lim="800000"/>
              <a:headEnd/>
              <a:tailEnd/>
            </a:ln>
          </p:spPr>
          <p:txBody>
            <a:bodyPr wrap="none" anchor="ctr"/>
            <a:lstStyle/>
            <a:p>
              <a:endParaRPr lang="fr-FR"/>
            </a:p>
          </p:txBody>
        </p:sp>
        <p:sp>
          <p:nvSpPr>
            <p:cNvPr id="23" name="Text Box 68"/>
            <p:cNvSpPr txBox="1">
              <a:spLocks noChangeArrowheads="1"/>
            </p:cNvSpPr>
            <p:nvPr/>
          </p:nvSpPr>
          <p:spPr bwMode="auto">
            <a:xfrm>
              <a:off x="136" y="2704"/>
              <a:ext cx="521" cy="173"/>
            </a:xfrm>
            <a:prstGeom prst="rect">
              <a:avLst/>
            </a:prstGeom>
            <a:noFill/>
            <a:ln w="9525">
              <a:noFill/>
              <a:miter lim="800000"/>
              <a:headEnd/>
              <a:tailEnd/>
            </a:ln>
          </p:spPr>
          <p:txBody>
            <a:bodyPr>
              <a:spAutoFit/>
            </a:bodyPr>
            <a:lstStyle/>
            <a:p>
              <a:pPr>
                <a:spcBef>
                  <a:spcPct val="50000"/>
                </a:spcBef>
              </a:pPr>
              <a:r>
                <a:rPr lang="fr-FR" sz="1200" b="1">
                  <a:solidFill>
                    <a:srgbClr val="FF0000"/>
                  </a:solidFill>
                </a:rPr>
                <a:t>Isolement</a:t>
              </a:r>
            </a:p>
          </p:txBody>
        </p:sp>
      </p:grpSp>
      <p:sp>
        <p:nvSpPr>
          <p:cNvPr id="48" name="Rectangle 47"/>
          <p:cNvSpPr/>
          <p:nvPr/>
        </p:nvSpPr>
        <p:spPr>
          <a:xfrm>
            <a:off x="179512" y="4581128"/>
            <a:ext cx="3528392" cy="1384995"/>
          </a:xfrm>
          <a:prstGeom prst="rect">
            <a:avLst/>
          </a:prstGeom>
        </p:spPr>
        <p:txBody>
          <a:bodyPr wrap="square">
            <a:spAutoFit/>
          </a:bodyPr>
          <a:lstStyle/>
          <a:p>
            <a:r>
              <a:rPr lang="fr-FR" sz="1200" b="1" dirty="0" smtClean="0">
                <a:solidFill>
                  <a:srgbClr val="FF0000"/>
                </a:solidFill>
                <a:latin typeface="Times New Roman" pitchFamily="18" charset="0"/>
                <a:cs typeface="Times New Roman" pitchFamily="18" charset="0"/>
              </a:rPr>
              <a:t>VBRP :</a:t>
            </a:r>
            <a:r>
              <a:rPr lang="fr-FR" sz="1200" b="1" dirty="0" smtClean="0">
                <a:latin typeface="Times New Roman" pitchFamily="18" charset="0"/>
                <a:cs typeface="Times New Roman" pitchFamily="18" charset="0"/>
              </a:rPr>
              <a:t> Vert Brillant et au Rouge de Phénol</a:t>
            </a:r>
          </a:p>
          <a:p>
            <a:r>
              <a:rPr lang="fr-FR" sz="1200" b="1" dirty="0" smtClean="0">
                <a:solidFill>
                  <a:srgbClr val="FF0000"/>
                </a:solidFill>
                <a:latin typeface="Times New Roman" pitchFamily="18" charset="0"/>
                <a:cs typeface="Times New Roman" pitchFamily="18" charset="0"/>
              </a:rPr>
              <a:t>2</a:t>
            </a:r>
            <a:r>
              <a:rPr lang="fr-FR" sz="1200" b="1" baseline="30000" dirty="0" smtClean="0">
                <a:solidFill>
                  <a:srgbClr val="FF0000"/>
                </a:solidFill>
                <a:latin typeface="Times New Roman" pitchFamily="18" charset="0"/>
                <a:cs typeface="Times New Roman" pitchFamily="18" charset="0"/>
              </a:rPr>
              <a:t>éme </a:t>
            </a:r>
            <a:r>
              <a:rPr lang="fr-FR" sz="1200" b="1" dirty="0" smtClean="0">
                <a:solidFill>
                  <a:srgbClr val="FF0000"/>
                </a:solidFill>
                <a:latin typeface="Times New Roman" pitchFamily="18" charset="0"/>
                <a:cs typeface="Times New Roman" pitchFamily="18" charset="0"/>
              </a:rPr>
              <a:t>Milieu: </a:t>
            </a:r>
            <a:r>
              <a:rPr lang="fr-FR" sz="1200" b="1" dirty="0" smtClean="0">
                <a:latin typeface="Times New Roman" pitchFamily="18" charset="0"/>
                <a:cs typeface="Times New Roman" pitchFamily="18" charset="0"/>
              </a:rPr>
              <a:t>Hektoen,</a:t>
            </a:r>
            <a:r>
              <a:rPr lang="fr-FR" sz="1200" dirty="0" smtClean="0">
                <a:latin typeface="Times New Roman" pitchFamily="18" charset="0"/>
                <a:cs typeface="Times New Roman" pitchFamily="18" charset="0"/>
              </a:rPr>
              <a:t> </a:t>
            </a:r>
            <a:r>
              <a:rPr lang="fr-FR" sz="1200" b="1" dirty="0" smtClean="0">
                <a:latin typeface="Times New Roman" pitchFamily="18" charset="0"/>
                <a:cs typeface="Times New Roman" pitchFamily="18" charset="0"/>
              </a:rPr>
              <a:t>DCL, DCLS,SS</a:t>
            </a:r>
          </a:p>
          <a:p>
            <a:endParaRPr lang="fr-FR" sz="1200" dirty="0" smtClean="0">
              <a:latin typeface="Times New Roman" pitchFamily="18" charset="0"/>
              <a:cs typeface="Times New Roman" pitchFamily="18" charset="0"/>
            </a:endParaRPr>
          </a:p>
          <a:p>
            <a:r>
              <a:rPr lang="fr-FR" sz="1200" dirty="0" smtClean="0">
                <a:latin typeface="Times New Roman" pitchFamily="18" charset="0"/>
                <a:cs typeface="Times New Roman" pitchFamily="18" charset="0"/>
              </a:rPr>
              <a:t>On peut utiliser, pour chaque milieu, une grande</a:t>
            </a:r>
            <a:br>
              <a:rPr lang="fr-FR" sz="1200" dirty="0" smtClean="0">
                <a:latin typeface="Times New Roman" pitchFamily="18" charset="0"/>
                <a:cs typeface="Times New Roman" pitchFamily="18" charset="0"/>
              </a:rPr>
            </a:br>
            <a:r>
              <a:rPr lang="fr-FR" sz="1200" dirty="0" smtClean="0">
                <a:latin typeface="Times New Roman" pitchFamily="18" charset="0"/>
                <a:cs typeface="Times New Roman" pitchFamily="18" charset="0"/>
              </a:rPr>
              <a:t>boîte de </a:t>
            </a:r>
            <a:r>
              <a:rPr lang="fr-FR" sz="1200" dirty="0" err="1" smtClean="0">
                <a:latin typeface="Times New Roman" pitchFamily="18" charset="0"/>
                <a:cs typeface="Times New Roman" pitchFamily="18" charset="0"/>
              </a:rPr>
              <a:t>Petri</a:t>
            </a:r>
            <a:r>
              <a:rPr lang="fr-FR" sz="1200" dirty="0" smtClean="0">
                <a:latin typeface="Times New Roman" pitchFamily="18" charset="0"/>
                <a:cs typeface="Times New Roman" pitchFamily="18" charset="0"/>
              </a:rPr>
              <a:t> (diamètre 120mm) ou deux boîtes de diamètre habituel (90 mm) sur lesquelles l'inoculum est épuisé en stries </a:t>
            </a:r>
            <a:endParaRPr lang="fr-FR" sz="1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b="9075"/>
          <a:stretch>
            <a:fillRect/>
          </a:stretch>
        </p:blipFill>
        <p:spPr bwMode="auto">
          <a:xfrm>
            <a:off x="611560" y="5876656"/>
            <a:ext cx="2160240" cy="10087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468313" y="777205"/>
            <a:ext cx="8207375" cy="5172075"/>
          </a:xfrm>
          <a:prstGeom prst="rect">
            <a:avLst/>
          </a:prstGeom>
          <a:noFill/>
          <a:ln w="9525">
            <a:solidFill>
              <a:srgbClr val="FF0000"/>
            </a:solidFill>
            <a:miter lim="800000"/>
            <a:headEnd/>
            <a:tailEnd/>
          </a:ln>
        </p:spPr>
        <p:txBody>
          <a:bodyPr>
            <a:spAutoFit/>
          </a:bodyPr>
          <a:lstStyle/>
          <a:p>
            <a:r>
              <a:rPr lang="fr-FR" b="1">
                <a:solidFill>
                  <a:srgbClr val="FF0000"/>
                </a:solidFill>
                <a:latin typeface="Times New Roman" pitchFamily="18" charset="0"/>
                <a:cs typeface="Times New Roman" pitchFamily="18" charset="0"/>
              </a:rPr>
              <a:t>Identification :</a:t>
            </a:r>
            <a:endParaRPr lang="fr-FR">
              <a:solidFill>
                <a:srgbClr val="FF0000"/>
              </a:solidFill>
              <a:latin typeface="Times New Roman" pitchFamily="18" charset="0"/>
              <a:cs typeface="Times New Roman" pitchFamily="18" charset="0"/>
            </a:endParaRPr>
          </a:p>
          <a:p>
            <a:pPr lvl="1">
              <a:buFontTx/>
              <a:buChar char="-"/>
            </a:pPr>
            <a:r>
              <a:rPr lang="fr-FR" b="1">
                <a:latin typeface="Times New Roman" pitchFamily="18" charset="0"/>
                <a:cs typeface="Times New Roman" pitchFamily="18" charset="0"/>
              </a:rPr>
              <a:t>Pour l’identification, choisir 5 colonies suspectes, réaliser un ré isolement, purifier les colonies suspectes sur gélose VBRP et Hektoen.</a:t>
            </a:r>
          </a:p>
          <a:p>
            <a:endParaRPr lang="fr-FR" b="1">
              <a:latin typeface="Times New Roman" pitchFamily="18" charset="0"/>
              <a:cs typeface="Times New Roman" pitchFamily="18" charset="0"/>
            </a:endParaRPr>
          </a:p>
          <a:p>
            <a:r>
              <a:rPr lang="fr-FR" sz="1600" b="1">
                <a:solidFill>
                  <a:srgbClr val="FF0000"/>
                </a:solidFill>
                <a:latin typeface="Times New Roman" pitchFamily="18" charset="0"/>
                <a:cs typeface="Times New Roman" pitchFamily="18" charset="0"/>
              </a:rPr>
              <a:t>1. Culture pure</a:t>
            </a:r>
            <a:r>
              <a:rPr lang="fr-FR" sz="1600" b="1">
                <a:latin typeface="Times New Roman" pitchFamily="18" charset="0"/>
                <a:cs typeface="Times New Roman" pitchFamily="18" charset="0"/>
              </a:rPr>
              <a:t> : Gram, catalase, inoculation du milieu TSI, tests biochimiques:</a:t>
            </a:r>
          </a:p>
          <a:p>
            <a:pPr lvl="2">
              <a:buFontTx/>
              <a:buChar char="-"/>
            </a:pPr>
            <a:r>
              <a:rPr lang="fr-FR" sz="1600" b="1">
                <a:latin typeface="Times New Roman" pitchFamily="18" charset="0"/>
                <a:cs typeface="Times New Roman" pitchFamily="18" charset="0"/>
              </a:rPr>
              <a:t>Uréase </a:t>
            </a:r>
            <a:r>
              <a:rPr lang="fr-FR" sz="1200" b="1" baseline="30000">
                <a:latin typeface="Times New Roman" pitchFamily="18" charset="0"/>
                <a:cs typeface="Times New Roman" pitchFamily="18" charset="0"/>
              </a:rPr>
              <a:t>(-)</a:t>
            </a:r>
            <a:r>
              <a:rPr lang="fr-FR" sz="1600" b="1">
                <a:latin typeface="Times New Roman" pitchFamily="18" charset="0"/>
                <a:cs typeface="Times New Roman" pitchFamily="18" charset="0"/>
              </a:rPr>
              <a:t>,</a:t>
            </a:r>
            <a:r>
              <a:rPr lang="fr-FR">
                <a:latin typeface="Times New Roman" pitchFamily="18" charset="0"/>
                <a:cs typeface="Times New Roman" pitchFamily="18" charset="0"/>
              </a:rPr>
              <a:t> </a:t>
            </a:r>
          </a:p>
          <a:p>
            <a:pPr lvl="2">
              <a:buFontTx/>
              <a:buChar char="-"/>
            </a:pPr>
            <a:r>
              <a:rPr lang="fr-FR" sz="1600" b="1">
                <a:latin typeface="Times New Roman" pitchFamily="18" charset="0"/>
                <a:cs typeface="Times New Roman" pitchFamily="18" charset="0"/>
              </a:rPr>
              <a:t>TDA</a:t>
            </a:r>
            <a:r>
              <a:rPr lang="fr-FR" sz="1200" b="1" baseline="30000">
                <a:latin typeface="Times New Roman" pitchFamily="18" charset="0"/>
                <a:cs typeface="Times New Roman" pitchFamily="18" charset="0"/>
              </a:rPr>
              <a:t>(-)</a:t>
            </a:r>
            <a:r>
              <a:rPr lang="fr-FR" sz="1600" b="1">
                <a:latin typeface="Times New Roman" pitchFamily="18" charset="0"/>
                <a:cs typeface="Times New Roman" pitchFamily="18" charset="0"/>
              </a:rPr>
              <a:t>, </a:t>
            </a:r>
          </a:p>
          <a:p>
            <a:pPr lvl="2">
              <a:buFontTx/>
              <a:buChar char="-"/>
            </a:pPr>
            <a:r>
              <a:rPr lang="fr-FR" sz="1600" b="1">
                <a:latin typeface="Times New Roman" pitchFamily="18" charset="0"/>
                <a:cs typeface="Times New Roman" pitchFamily="18" charset="0"/>
              </a:rPr>
              <a:t>Indole</a:t>
            </a:r>
            <a:r>
              <a:rPr lang="fr-FR" sz="1200" b="1" baseline="30000">
                <a:latin typeface="Times New Roman" pitchFamily="18" charset="0"/>
                <a:cs typeface="Times New Roman" pitchFamily="18" charset="0"/>
              </a:rPr>
              <a:t>(-)</a:t>
            </a:r>
            <a:r>
              <a:rPr lang="fr-FR" sz="1600" b="1">
                <a:latin typeface="Times New Roman" pitchFamily="18" charset="0"/>
                <a:cs typeface="Times New Roman" pitchFamily="18" charset="0"/>
              </a:rPr>
              <a:t>, </a:t>
            </a:r>
          </a:p>
          <a:p>
            <a:pPr lvl="2">
              <a:buFontTx/>
              <a:buChar char="-"/>
            </a:pPr>
            <a:r>
              <a:rPr lang="fr-FR" sz="1600" b="1">
                <a:latin typeface="Times New Roman" pitchFamily="18" charset="0"/>
                <a:cs typeface="Times New Roman" pitchFamily="18" charset="0"/>
              </a:rPr>
              <a:t>Acétoine</a:t>
            </a:r>
            <a:r>
              <a:rPr lang="fr-FR" sz="1200" b="1" baseline="30000">
                <a:latin typeface="Times New Roman" pitchFamily="18" charset="0"/>
                <a:cs typeface="Times New Roman" pitchFamily="18" charset="0"/>
              </a:rPr>
              <a:t>(-)</a:t>
            </a:r>
            <a:r>
              <a:rPr lang="fr-FR" sz="1600" b="1">
                <a:latin typeface="Times New Roman" pitchFamily="18" charset="0"/>
                <a:cs typeface="Times New Roman" pitchFamily="18" charset="0"/>
              </a:rPr>
              <a:t>, </a:t>
            </a:r>
          </a:p>
          <a:p>
            <a:pPr lvl="2">
              <a:buFontTx/>
              <a:buChar char="-"/>
            </a:pPr>
            <a:r>
              <a:rPr lang="fr-FR" sz="1600" b="1">
                <a:latin typeface="Times New Roman" pitchFamily="18" charset="0"/>
                <a:cs typeface="Times New Roman" pitchFamily="18" charset="0"/>
              </a:rPr>
              <a:t>Lactose </a:t>
            </a:r>
            <a:r>
              <a:rPr lang="fr-FR" sz="1200" b="1" baseline="30000">
                <a:latin typeface="Times New Roman" pitchFamily="18" charset="0"/>
                <a:cs typeface="Times New Roman" pitchFamily="18" charset="0"/>
              </a:rPr>
              <a:t>(-)</a:t>
            </a:r>
            <a:r>
              <a:rPr lang="fr-FR" sz="1600" b="1">
                <a:latin typeface="Times New Roman" pitchFamily="18" charset="0"/>
                <a:cs typeface="Times New Roman" pitchFamily="18" charset="0"/>
              </a:rPr>
              <a:t>, </a:t>
            </a:r>
          </a:p>
          <a:p>
            <a:pPr lvl="2">
              <a:buFontTx/>
              <a:buChar char="-"/>
            </a:pPr>
            <a:r>
              <a:rPr lang="fr-FR" sz="1600" b="1">
                <a:latin typeface="Times New Roman" pitchFamily="18" charset="0"/>
                <a:cs typeface="Times New Roman" pitchFamily="18" charset="0"/>
              </a:rPr>
              <a:t>LDC</a:t>
            </a:r>
            <a:r>
              <a:rPr lang="fr-FR" sz="1200" b="1" baseline="30000">
                <a:latin typeface="Times New Roman" pitchFamily="18" charset="0"/>
                <a:cs typeface="Times New Roman" pitchFamily="18" charset="0"/>
              </a:rPr>
              <a:t>(+)</a:t>
            </a:r>
            <a:r>
              <a:rPr lang="fr-FR" sz="1600" b="1">
                <a:latin typeface="Times New Roman" pitchFamily="18" charset="0"/>
                <a:cs typeface="Times New Roman" pitchFamily="18" charset="0"/>
              </a:rPr>
              <a:t>, </a:t>
            </a:r>
          </a:p>
          <a:p>
            <a:pPr lvl="2">
              <a:buFontTx/>
              <a:buChar char="-"/>
            </a:pPr>
            <a:r>
              <a:rPr lang="fr-FR" sz="1600" b="1">
                <a:latin typeface="Times New Roman" pitchFamily="18" charset="0"/>
                <a:cs typeface="Times New Roman" pitchFamily="18" charset="0"/>
              </a:rPr>
              <a:t>ODC </a:t>
            </a:r>
            <a:r>
              <a:rPr lang="fr-FR" sz="1200" b="1" baseline="30000">
                <a:latin typeface="Times New Roman" pitchFamily="18" charset="0"/>
                <a:cs typeface="Times New Roman" pitchFamily="18" charset="0"/>
              </a:rPr>
              <a:t>(+)</a:t>
            </a:r>
            <a:r>
              <a:rPr lang="fr-FR" sz="1600" b="1">
                <a:latin typeface="Times New Roman" pitchFamily="18" charset="0"/>
                <a:cs typeface="Times New Roman" pitchFamily="18" charset="0"/>
              </a:rPr>
              <a:t>, </a:t>
            </a:r>
          </a:p>
          <a:p>
            <a:pPr lvl="2">
              <a:buFontTx/>
              <a:buChar char="-"/>
            </a:pPr>
            <a:r>
              <a:rPr lang="fr-FR" sz="1600" b="1">
                <a:latin typeface="Times New Roman" pitchFamily="18" charset="0"/>
                <a:cs typeface="Times New Roman" pitchFamily="18" charset="0"/>
              </a:rPr>
              <a:t>Saccharose </a:t>
            </a:r>
            <a:r>
              <a:rPr lang="fr-FR" sz="1200" b="1" baseline="30000">
                <a:latin typeface="Times New Roman" pitchFamily="18" charset="0"/>
                <a:cs typeface="Times New Roman" pitchFamily="18" charset="0"/>
              </a:rPr>
              <a:t>(-)</a:t>
            </a:r>
            <a:r>
              <a:rPr lang="fr-FR" sz="1600" b="1">
                <a:latin typeface="Times New Roman" pitchFamily="18" charset="0"/>
                <a:cs typeface="Times New Roman" pitchFamily="18" charset="0"/>
              </a:rPr>
              <a:t>,</a:t>
            </a:r>
          </a:p>
          <a:p>
            <a:pPr lvl="2">
              <a:buFontTx/>
              <a:buChar char="-"/>
            </a:pPr>
            <a:r>
              <a:rPr lang="fr-FR" sz="1600" b="1">
                <a:latin typeface="Times New Roman" pitchFamily="18" charset="0"/>
                <a:cs typeface="Times New Roman" pitchFamily="18" charset="0"/>
              </a:rPr>
              <a:t>Inositol </a:t>
            </a:r>
            <a:r>
              <a:rPr lang="fr-FR" sz="1200" b="1" baseline="30000">
                <a:latin typeface="Times New Roman" pitchFamily="18" charset="0"/>
                <a:cs typeface="Times New Roman" pitchFamily="18" charset="0"/>
              </a:rPr>
              <a:t>(-)</a:t>
            </a:r>
            <a:r>
              <a:rPr lang="fr-FR" sz="1600" b="1">
                <a:latin typeface="Times New Roman" pitchFamily="18" charset="0"/>
                <a:cs typeface="Times New Roman" pitchFamily="18" charset="0"/>
              </a:rPr>
              <a:t>,</a:t>
            </a:r>
          </a:p>
          <a:p>
            <a:pPr lvl="2">
              <a:buFontTx/>
              <a:buChar char="-"/>
            </a:pPr>
            <a:r>
              <a:rPr lang="fr-FR" sz="1600" b="1">
                <a:latin typeface="Times New Roman" pitchFamily="18" charset="0"/>
                <a:cs typeface="Times New Roman" pitchFamily="18" charset="0"/>
              </a:rPr>
              <a:t> Adonitol </a:t>
            </a:r>
            <a:r>
              <a:rPr lang="fr-FR" sz="1200" b="1" baseline="30000">
                <a:latin typeface="Times New Roman" pitchFamily="18" charset="0"/>
                <a:cs typeface="Times New Roman" pitchFamily="18" charset="0"/>
              </a:rPr>
              <a:t>(-)</a:t>
            </a:r>
            <a:r>
              <a:rPr lang="fr-FR" sz="1600" b="1">
                <a:latin typeface="Times New Roman" pitchFamily="18" charset="0"/>
                <a:cs typeface="Times New Roman" pitchFamily="18" charset="0"/>
              </a:rPr>
              <a:t>,</a:t>
            </a:r>
          </a:p>
          <a:p>
            <a:pPr lvl="2">
              <a:buFontTx/>
              <a:buChar char="-"/>
            </a:pPr>
            <a:r>
              <a:rPr lang="fr-FR" sz="1600" b="1">
                <a:latin typeface="Times New Roman" pitchFamily="18" charset="0"/>
                <a:cs typeface="Times New Roman" pitchFamily="18" charset="0"/>
              </a:rPr>
              <a:t> 2-Cétogluconate </a:t>
            </a:r>
            <a:r>
              <a:rPr lang="fr-FR" sz="1200" b="1" baseline="30000">
                <a:latin typeface="Times New Roman" pitchFamily="18" charset="0"/>
                <a:cs typeface="Times New Roman" pitchFamily="18" charset="0"/>
              </a:rPr>
              <a:t>(-)</a:t>
            </a:r>
            <a:r>
              <a:rPr lang="fr-FR" sz="1600" b="1">
                <a:latin typeface="Times New Roman" pitchFamily="18" charset="0"/>
                <a:cs typeface="Times New Roman" pitchFamily="18" charset="0"/>
              </a:rPr>
              <a:t>, </a:t>
            </a:r>
          </a:p>
          <a:p>
            <a:pPr lvl="2">
              <a:buFontTx/>
              <a:buChar char="-"/>
            </a:pPr>
            <a:r>
              <a:rPr lang="fr-FR" sz="1600" b="1">
                <a:latin typeface="Times New Roman" pitchFamily="18" charset="0"/>
                <a:cs typeface="Times New Roman" pitchFamily="18" charset="0"/>
              </a:rPr>
              <a:t>H2S </a:t>
            </a:r>
            <a:r>
              <a:rPr lang="fr-FR" sz="1200" b="1" baseline="30000">
                <a:latin typeface="Times New Roman" pitchFamily="18" charset="0"/>
                <a:cs typeface="Times New Roman" pitchFamily="18" charset="0"/>
              </a:rPr>
              <a:t>(+)</a:t>
            </a:r>
          </a:p>
          <a:p>
            <a:r>
              <a:rPr lang="fr-FR">
                <a:solidFill>
                  <a:srgbClr val="FF0000"/>
                </a:solidFill>
                <a:latin typeface="Times New Roman" pitchFamily="18" charset="0"/>
                <a:cs typeface="Times New Roman" pitchFamily="18" charset="0"/>
              </a:rPr>
              <a:t>2. </a:t>
            </a:r>
            <a:r>
              <a:rPr lang="fr-FR" sz="1600" b="1">
                <a:solidFill>
                  <a:srgbClr val="FF0000"/>
                </a:solidFill>
                <a:latin typeface="Times New Roman" pitchFamily="18" charset="0"/>
                <a:cs typeface="Times New Roman" pitchFamily="18" charset="0"/>
              </a:rPr>
              <a:t>Identification immunologique</a:t>
            </a:r>
            <a:r>
              <a:rPr lang="fr-FR" sz="1600" b="1">
                <a:latin typeface="Times New Roman" pitchFamily="18" charset="0"/>
                <a:cs typeface="Times New Roman" pitchFamily="18" charset="0"/>
              </a:rPr>
              <a:t>: Sérums O, H et Vi</a:t>
            </a:r>
          </a:p>
          <a:p>
            <a:r>
              <a:rPr lang="fr-FR" sz="1600" b="1">
                <a:solidFill>
                  <a:srgbClr val="FF0000"/>
                </a:solidFill>
                <a:latin typeface="Times New Roman" pitchFamily="18" charset="0"/>
                <a:cs typeface="Times New Roman" pitchFamily="18" charset="0"/>
              </a:rPr>
              <a:t>3. Identification moléculaire</a:t>
            </a:r>
          </a:p>
          <a:p>
            <a:endParaRPr lang="fr-FR" sz="1600" b="1" u="sng">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89734"/>
            <a:ext cx="8568952" cy="5693866"/>
          </a:xfrm>
          <a:prstGeom prst="rect">
            <a:avLst/>
          </a:prstGeom>
        </p:spPr>
        <p:txBody>
          <a:bodyPr wrap="square">
            <a:spAutoFit/>
          </a:bodyPr>
          <a:lstStyle/>
          <a:p>
            <a:pPr algn="ctr"/>
            <a:r>
              <a:rPr lang="fr-FR" sz="2800" dirty="0" smtClean="0">
                <a:solidFill>
                  <a:srgbClr val="FF0000"/>
                </a:solidFill>
                <a:latin typeface="Times New Roman" pitchFamily="18" charset="0"/>
                <a:cs typeface="Times New Roman" pitchFamily="18" charset="0"/>
              </a:rPr>
              <a:t>Recherche et dénombrement de </a:t>
            </a:r>
            <a:r>
              <a:rPr lang="fr-FR" sz="2800" i="1" dirty="0" smtClean="0">
                <a:solidFill>
                  <a:srgbClr val="FF0000"/>
                </a:solidFill>
                <a:latin typeface="Times New Roman" pitchFamily="18" charset="0"/>
                <a:cs typeface="Times New Roman" pitchFamily="18" charset="0"/>
              </a:rPr>
              <a:t>Staphylococcus aureus</a:t>
            </a:r>
          </a:p>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Cocci  en grappe, Gram+, </a:t>
            </a:r>
            <a:r>
              <a:rPr lang="fr-FR" sz="2400" dirty="0" err="1" smtClean="0">
                <a:latin typeface="Times New Roman" pitchFamily="18" charset="0"/>
                <a:cs typeface="Times New Roman" pitchFamily="18" charset="0"/>
              </a:rPr>
              <a:t>asporulé</a:t>
            </a:r>
            <a:r>
              <a:rPr lang="fr-FR" sz="2400" dirty="0" smtClean="0">
                <a:latin typeface="Times New Roman" pitchFamily="18" charset="0"/>
                <a:cs typeface="Times New Roman" pitchFamily="18" charset="0"/>
              </a:rPr>
              <a:t>, immobile, catalase+, produit plusieurs enzymes (protéase, lipase, </a:t>
            </a:r>
            <a:r>
              <a:rPr lang="fr-FR" sz="2400" dirty="0" err="1" smtClean="0">
                <a:latin typeface="Times New Roman" pitchFamily="18" charset="0"/>
                <a:cs typeface="Times New Roman" pitchFamily="18" charset="0"/>
              </a:rPr>
              <a:t>coagulase</a:t>
            </a:r>
            <a:r>
              <a:rPr lang="fr-FR" sz="2400" dirty="0" smtClean="0">
                <a:latin typeface="Times New Roman" pitchFamily="18" charset="0"/>
                <a:cs typeface="Times New Roman" pitchFamily="18" charset="0"/>
              </a:rPr>
              <a:t> liée et libre, </a:t>
            </a:r>
            <a:r>
              <a:rPr lang="fr-FR" sz="2400" dirty="0" err="1" smtClean="0">
                <a:latin typeface="Times New Roman" pitchFamily="18" charset="0"/>
                <a:cs typeface="Times New Roman" pitchFamily="18" charset="0"/>
              </a:rPr>
              <a:t>thermonucléase</a:t>
            </a:r>
            <a:r>
              <a:rPr lang="fr-FR" sz="2400" dirty="0" smtClean="0">
                <a:latin typeface="Times New Roman" pitchFamily="18" charset="0"/>
                <a:cs typeface="Times New Roman" pitchFamily="18" charset="0"/>
              </a:rPr>
              <a:t>).  </a:t>
            </a:r>
          </a:p>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Il peut provoquer des infections différentes : </a:t>
            </a:r>
          </a:p>
          <a:p>
            <a:pPr lvl="3">
              <a:buFontTx/>
              <a:buChar char="•"/>
            </a:pPr>
            <a:r>
              <a:rPr lang="fr-FR" sz="2400" dirty="0" smtClean="0">
                <a:latin typeface="Times New Roman" pitchFamily="18" charset="0"/>
                <a:cs typeface="Times New Roman" pitchFamily="18" charset="0"/>
              </a:rPr>
              <a:t> localisés (abcès, mammites),</a:t>
            </a:r>
          </a:p>
          <a:p>
            <a:pPr lvl="3">
              <a:buFontTx/>
              <a:buChar char="•"/>
            </a:pPr>
            <a:r>
              <a:rPr lang="fr-FR" sz="2400" dirty="0" smtClean="0">
                <a:latin typeface="Times New Roman" pitchFamily="18" charset="0"/>
                <a:cs typeface="Times New Roman" pitchFamily="18" charset="0"/>
              </a:rPr>
              <a:t> générales (septicémie) </a:t>
            </a:r>
          </a:p>
          <a:p>
            <a:pPr lvl="3">
              <a:buFontTx/>
              <a:buChar char="•"/>
            </a:pPr>
            <a:r>
              <a:rPr lang="fr-FR" sz="2400" dirty="0" smtClean="0">
                <a:latin typeface="Times New Roman" pitchFamily="18" charset="0"/>
                <a:cs typeface="Times New Roman" pitchFamily="18" charset="0"/>
              </a:rPr>
              <a:t> peut provoquer des maladies liées à la production de toxines (dermatoses bulbeuses, syndromes du choc toxique).</a:t>
            </a:r>
          </a:p>
          <a:p>
            <a:r>
              <a:rPr lang="fr-FR" sz="2400" dirty="0" smtClean="0">
                <a:latin typeface="Times New Roman" pitchFamily="18" charset="0"/>
                <a:cs typeface="Times New Roman" pitchFamily="18" charset="0"/>
              </a:rPr>
              <a:t>                                                                                                                                            </a:t>
            </a:r>
          </a:p>
          <a:p>
            <a:r>
              <a:rPr lang="fr-FR" sz="2400" dirty="0" smtClean="0">
                <a:latin typeface="Times New Roman" pitchFamily="18" charset="0"/>
                <a:cs typeface="Times New Roman" pitchFamily="18" charset="0"/>
              </a:rPr>
              <a:t>Le seul à produire une </a:t>
            </a:r>
            <a:r>
              <a:rPr lang="fr-FR" sz="2400" dirty="0" err="1" smtClean="0">
                <a:latin typeface="Times New Roman" pitchFamily="18" charset="0"/>
                <a:cs typeface="Times New Roman" pitchFamily="18" charset="0"/>
              </a:rPr>
              <a:t>entérotoxine</a:t>
            </a:r>
            <a:r>
              <a:rPr lang="fr-FR" sz="2400" dirty="0" smtClean="0">
                <a:latin typeface="Times New Roman" pitchFamily="18" charset="0"/>
                <a:cs typeface="Times New Roman" pitchFamily="18" charset="0"/>
              </a:rPr>
              <a:t> protéique qui cause des intoxications alimentaires.</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1480"/>
            <a:ext cx="9144000"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Sur une chaîne technologique, Les prélèvements doivent être réalisés au niveau des matières premières et chacun des équipements de façon à diagnostiquer toute source de contamination possible</a:t>
            </a:r>
          </a:p>
        </p:txBody>
      </p:sp>
      <p:sp>
        <p:nvSpPr>
          <p:cNvPr id="4" name="Rectangle 3"/>
          <p:cNvSpPr/>
          <p:nvPr/>
        </p:nvSpPr>
        <p:spPr>
          <a:xfrm>
            <a:off x="0" y="71414"/>
            <a:ext cx="9144000" cy="523220"/>
          </a:xfrm>
          <a:prstGeom prst="rect">
            <a:avLst/>
          </a:prstGeom>
        </p:spPr>
        <p:txBody>
          <a:bodyPr wrap="square">
            <a:spAutoFit/>
          </a:bodyPr>
          <a:lstStyle/>
          <a:p>
            <a:pPr algn="ctr"/>
            <a:r>
              <a:rPr lang="fr-FR" sz="2800" b="1" dirty="0" smtClean="0">
                <a:latin typeface="Times New Roman" pitchFamily="18" charset="0"/>
                <a:cs typeface="Times New Roman" pitchFamily="18" charset="0"/>
              </a:rPr>
              <a:t> Prélèvement</a:t>
            </a:r>
            <a:endParaRPr lang="fr-FR" sz="2800" dirty="0"/>
          </a:p>
        </p:txBody>
      </p:sp>
      <p:pic>
        <p:nvPicPr>
          <p:cNvPr id="13313" name="Picture 1"/>
          <p:cNvPicPr>
            <a:picLocks noChangeAspect="1" noChangeArrowheads="1"/>
          </p:cNvPicPr>
          <p:nvPr/>
        </p:nvPicPr>
        <p:blipFill>
          <a:blip r:embed="rId2"/>
          <a:srcRect t="10447"/>
          <a:stretch>
            <a:fillRect/>
          </a:stretch>
        </p:blipFill>
        <p:spPr bwMode="auto">
          <a:xfrm>
            <a:off x="285720" y="2352351"/>
            <a:ext cx="5276870" cy="4362797"/>
          </a:xfrm>
          <a:prstGeom prst="rect">
            <a:avLst/>
          </a:prstGeom>
          <a:noFill/>
          <a:ln w="9525">
            <a:noFill/>
            <a:miter lim="800000"/>
            <a:headEnd/>
            <a:tailEnd/>
          </a:ln>
          <a:effectLst/>
        </p:spPr>
      </p:pic>
      <p:sp>
        <p:nvSpPr>
          <p:cNvPr id="7" name="Rectangle 6"/>
          <p:cNvSpPr/>
          <p:nvPr/>
        </p:nvSpPr>
        <p:spPr>
          <a:xfrm>
            <a:off x="0" y="1783667"/>
            <a:ext cx="9144000" cy="430887"/>
          </a:xfrm>
          <a:prstGeom prst="rect">
            <a:avLst/>
          </a:prstGeom>
        </p:spPr>
        <p:txBody>
          <a:bodyPr wrap="square">
            <a:spAutoFit/>
          </a:bodyPr>
          <a:lstStyle/>
          <a:p>
            <a:pPr algn="just"/>
            <a:r>
              <a:rPr lang="fr-FR" sz="2200" dirty="0" smtClean="0">
                <a:latin typeface="Times New Roman" pitchFamily="18" charset="0"/>
                <a:cs typeface="Times New Roman" pitchFamily="18" charset="0"/>
              </a:rPr>
              <a:t>Exemple : une yaourtière  </a:t>
            </a:r>
          </a:p>
        </p:txBody>
      </p:sp>
      <p:sp>
        <p:nvSpPr>
          <p:cNvPr id="8" name="Rectangle 7"/>
          <p:cNvSpPr/>
          <p:nvPr/>
        </p:nvSpPr>
        <p:spPr>
          <a:xfrm>
            <a:off x="6517992" y="4857760"/>
            <a:ext cx="2626040" cy="461665"/>
          </a:xfrm>
          <a:prstGeom prst="rect">
            <a:avLst/>
          </a:prstGeom>
        </p:spPr>
        <p:txBody>
          <a:bodyPr wrap="none">
            <a:spAutoFit/>
          </a:bodyPr>
          <a:lstStyle/>
          <a:p>
            <a:r>
              <a:rPr lang="fr-FR" sz="2400" dirty="0" smtClean="0">
                <a:latin typeface="Times New Roman" pitchFamily="18" charset="0"/>
                <a:cs typeface="Times New Roman" pitchFamily="18" charset="0"/>
              </a:rPr>
              <a:t>Matières premières </a:t>
            </a:r>
            <a:endParaRPr lang="fr-FR" sz="2400" dirty="0"/>
          </a:p>
        </p:txBody>
      </p:sp>
      <p:sp>
        <p:nvSpPr>
          <p:cNvPr id="9" name="Accolade fermante 8"/>
          <p:cNvSpPr/>
          <p:nvPr/>
        </p:nvSpPr>
        <p:spPr>
          <a:xfrm>
            <a:off x="5643570" y="3500438"/>
            <a:ext cx="785818" cy="31432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67335"/>
            <a:ext cx="4572000" cy="1200329"/>
          </a:xfrm>
          <a:prstGeom prst="rect">
            <a:avLst/>
          </a:prstGeom>
        </p:spPr>
        <p:txBody>
          <a:bodyPr>
            <a:spAutoFit/>
          </a:bodyPr>
          <a:lstStyle/>
          <a:p>
            <a:r>
              <a:rPr lang="fr-FR" b="1" dirty="0" smtClean="0">
                <a:solidFill>
                  <a:srgbClr val="FF0000"/>
                </a:solidFill>
              </a:rPr>
              <a:t>Identification </a:t>
            </a:r>
          </a:p>
          <a:p>
            <a:r>
              <a:rPr lang="fr-FR" b="1" dirty="0" smtClean="0">
                <a:solidFill>
                  <a:srgbClr val="FF0000"/>
                </a:solidFill>
              </a:rPr>
              <a:t>Gram </a:t>
            </a:r>
            <a:r>
              <a:rPr lang="fr-FR" b="1" dirty="0" smtClean="0"/>
              <a:t>/ </a:t>
            </a:r>
            <a:r>
              <a:rPr lang="fr-FR" b="1" dirty="0" smtClean="0">
                <a:solidFill>
                  <a:srgbClr val="FF0000"/>
                </a:solidFill>
              </a:rPr>
              <a:t>catalase</a:t>
            </a:r>
            <a:r>
              <a:rPr lang="fr-FR" b="1" dirty="0" smtClean="0"/>
              <a:t> / </a:t>
            </a:r>
            <a:r>
              <a:rPr lang="fr-FR" b="1" dirty="0" smtClean="0">
                <a:solidFill>
                  <a:srgbClr val="FF0000"/>
                </a:solidFill>
              </a:rPr>
              <a:t>mannitol</a:t>
            </a:r>
            <a:r>
              <a:rPr lang="fr-FR" b="1" dirty="0" smtClean="0"/>
              <a:t> et </a:t>
            </a:r>
            <a:r>
              <a:rPr lang="fr-FR" b="1" dirty="0" err="1" smtClean="0">
                <a:solidFill>
                  <a:srgbClr val="FF0000"/>
                </a:solidFill>
              </a:rPr>
              <a:t>acétoine</a:t>
            </a:r>
            <a:r>
              <a:rPr lang="fr-FR" b="1" dirty="0" smtClean="0"/>
              <a:t> (</a:t>
            </a:r>
            <a:r>
              <a:rPr lang="fr-FR" b="1" dirty="0" smtClean="0">
                <a:solidFill>
                  <a:schemeClr val="accent2"/>
                </a:solidFill>
              </a:rPr>
              <a:t>en anaérobiose</a:t>
            </a:r>
            <a:r>
              <a:rPr lang="fr-FR" b="1" dirty="0" smtClean="0"/>
              <a:t>)/ </a:t>
            </a:r>
            <a:r>
              <a:rPr lang="fr-FR" b="1" dirty="0" err="1" smtClean="0">
                <a:solidFill>
                  <a:srgbClr val="FF0000"/>
                </a:solidFill>
              </a:rPr>
              <a:t>coagulase</a:t>
            </a:r>
            <a:r>
              <a:rPr lang="fr-FR" b="1" dirty="0" smtClean="0"/>
              <a:t> (libre et liée)               - la recherche de la </a:t>
            </a:r>
            <a:r>
              <a:rPr lang="fr-FR" b="1" dirty="0" smtClean="0">
                <a:solidFill>
                  <a:srgbClr val="FF0000"/>
                </a:solidFill>
              </a:rPr>
              <a:t> </a:t>
            </a:r>
            <a:r>
              <a:rPr lang="fr-FR" b="1" dirty="0" err="1" smtClean="0">
                <a:solidFill>
                  <a:schemeClr val="accent2"/>
                </a:solidFill>
              </a:rPr>
              <a:t>thermonucléase</a:t>
            </a:r>
            <a:endParaRPr lang="fr-FR" dirty="0"/>
          </a:p>
        </p:txBody>
      </p:sp>
      <p:sp>
        <p:nvSpPr>
          <p:cNvPr id="3" name="Rectangle 2"/>
          <p:cNvSpPr/>
          <p:nvPr/>
        </p:nvSpPr>
        <p:spPr>
          <a:xfrm>
            <a:off x="2286000" y="2082044"/>
            <a:ext cx="1602175" cy="369332"/>
          </a:xfrm>
          <a:prstGeom prst="rect">
            <a:avLst/>
          </a:prstGeom>
        </p:spPr>
        <p:txBody>
          <a:bodyPr wrap="square">
            <a:spAutoFit/>
          </a:bodyPr>
          <a:lstStyle/>
          <a:p>
            <a:r>
              <a:rPr lang="fr-FR" b="1" dirty="0" smtClean="0">
                <a:solidFill>
                  <a:srgbClr val="FF0000"/>
                </a:solidFill>
              </a:rPr>
              <a:t>Isolement  </a:t>
            </a:r>
          </a:p>
        </p:txBody>
      </p:sp>
      <p:sp>
        <p:nvSpPr>
          <p:cNvPr id="4" name="Rectangle 3"/>
          <p:cNvSpPr/>
          <p:nvPr/>
        </p:nvSpPr>
        <p:spPr>
          <a:xfrm>
            <a:off x="2286000" y="1196752"/>
            <a:ext cx="1602175" cy="369332"/>
          </a:xfrm>
          <a:prstGeom prst="rect">
            <a:avLst/>
          </a:prstGeom>
        </p:spPr>
        <p:txBody>
          <a:bodyPr wrap="square">
            <a:spAutoFit/>
          </a:bodyPr>
          <a:lstStyle/>
          <a:p>
            <a:r>
              <a:rPr lang="fr-FR" b="1" dirty="0" smtClean="0">
                <a:solidFill>
                  <a:srgbClr val="FF0000"/>
                </a:solidFill>
              </a:rPr>
              <a:t>recherche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979613" y="188913"/>
            <a:ext cx="4537075" cy="336550"/>
          </a:xfrm>
          <a:prstGeom prst="rect">
            <a:avLst/>
          </a:prstGeom>
          <a:noFill/>
          <a:ln w="9525">
            <a:noFill/>
            <a:miter lim="800000"/>
            <a:headEnd/>
            <a:tailEnd/>
          </a:ln>
        </p:spPr>
        <p:txBody>
          <a:bodyPr>
            <a:spAutoFit/>
          </a:bodyPr>
          <a:lstStyle/>
          <a:p>
            <a:pPr algn="ctr">
              <a:spcBef>
                <a:spcPct val="50000"/>
              </a:spcBef>
            </a:pPr>
            <a:r>
              <a:rPr lang="fr-FR" sz="1600" b="1" dirty="0">
                <a:latin typeface="Times New Roman" pitchFamily="18" charset="0"/>
                <a:cs typeface="Times New Roman" pitchFamily="18" charset="0"/>
              </a:rPr>
              <a:t>Recherche de la </a:t>
            </a:r>
            <a:r>
              <a:rPr lang="fr-FR" sz="1600" b="1" dirty="0" err="1">
                <a:latin typeface="Times New Roman" pitchFamily="18" charset="0"/>
                <a:cs typeface="Times New Roman" pitchFamily="18" charset="0"/>
              </a:rPr>
              <a:t>thermonucléase</a:t>
            </a:r>
            <a:endParaRPr lang="fr-FR" sz="1600" b="1" dirty="0">
              <a:latin typeface="Times New Roman" pitchFamily="18" charset="0"/>
              <a:cs typeface="Times New Roman" pitchFamily="18" charset="0"/>
            </a:endParaRPr>
          </a:p>
        </p:txBody>
      </p:sp>
      <p:sp>
        <p:nvSpPr>
          <p:cNvPr id="3" name="AutoShape 5"/>
          <p:cNvSpPr>
            <a:spLocks noChangeArrowheads="1"/>
          </p:cNvSpPr>
          <p:nvPr/>
        </p:nvSpPr>
        <p:spPr bwMode="auto">
          <a:xfrm>
            <a:off x="4067175" y="692150"/>
            <a:ext cx="139700" cy="757238"/>
          </a:xfrm>
          <a:prstGeom prst="can">
            <a:avLst>
              <a:gd name="adj" fmla="val 155587"/>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4" name="AutoShape 6"/>
          <p:cNvSpPr>
            <a:spLocks noChangeArrowheads="1"/>
          </p:cNvSpPr>
          <p:nvPr/>
        </p:nvSpPr>
        <p:spPr bwMode="auto">
          <a:xfrm>
            <a:off x="4356100" y="692150"/>
            <a:ext cx="139700" cy="757238"/>
          </a:xfrm>
          <a:prstGeom prst="can">
            <a:avLst>
              <a:gd name="adj" fmla="val 155587"/>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5" name="Text Box 7"/>
          <p:cNvSpPr txBox="1">
            <a:spLocks noChangeArrowheads="1"/>
          </p:cNvSpPr>
          <p:nvPr/>
        </p:nvSpPr>
        <p:spPr bwMode="auto">
          <a:xfrm>
            <a:off x="4643438" y="908050"/>
            <a:ext cx="1584325" cy="274638"/>
          </a:xfrm>
          <a:prstGeom prst="rect">
            <a:avLst/>
          </a:prstGeom>
          <a:noFill/>
          <a:ln w="9525">
            <a:noFill/>
            <a:miter lim="800000"/>
            <a:headEnd/>
            <a:tailEnd/>
          </a:ln>
        </p:spPr>
        <p:txBody>
          <a:bodyPr>
            <a:spAutoFit/>
          </a:bodyPr>
          <a:lstStyle/>
          <a:p>
            <a:pPr>
              <a:spcBef>
                <a:spcPct val="50000"/>
              </a:spcBef>
            </a:pPr>
            <a:r>
              <a:rPr lang="fr-FR" sz="1200" b="1">
                <a:latin typeface="Times New Roman" pitchFamily="18" charset="0"/>
                <a:cs typeface="Times New Roman" pitchFamily="18" charset="0"/>
              </a:rPr>
              <a:t>Culture sur BCC</a:t>
            </a:r>
          </a:p>
        </p:txBody>
      </p:sp>
      <p:grpSp>
        <p:nvGrpSpPr>
          <p:cNvPr id="6" name="Group 8"/>
          <p:cNvGrpSpPr>
            <a:grpSpLocks/>
          </p:cNvGrpSpPr>
          <p:nvPr/>
        </p:nvGrpSpPr>
        <p:grpSpPr bwMode="auto">
          <a:xfrm>
            <a:off x="5364163" y="1484313"/>
            <a:ext cx="1019175" cy="941387"/>
            <a:chOff x="3300" y="2615"/>
            <a:chExt cx="1605" cy="1483"/>
          </a:xfrm>
        </p:grpSpPr>
        <p:sp>
          <p:nvSpPr>
            <p:cNvPr id="7" name="AutoShape 9"/>
            <p:cNvSpPr>
              <a:spLocks noChangeArrowheads="1"/>
            </p:cNvSpPr>
            <p:nvPr/>
          </p:nvSpPr>
          <p:spPr bwMode="auto">
            <a:xfrm>
              <a:off x="3920" y="2615"/>
              <a:ext cx="220" cy="1192"/>
            </a:xfrm>
            <a:prstGeom prst="can">
              <a:avLst>
                <a:gd name="adj" fmla="val 155522"/>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8" name="AutoShape 10"/>
            <p:cNvCxnSpPr>
              <a:cxnSpLocks noChangeShapeType="1"/>
            </p:cNvCxnSpPr>
            <p:nvPr/>
          </p:nvCxnSpPr>
          <p:spPr bwMode="auto">
            <a:xfrm>
              <a:off x="3300" y="3198"/>
              <a:ext cx="0" cy="900"/>
            </a:xfrm>
            <a:prstGeom prst="straightConnector1">
              <a:avLst/>
            </a:prstGeom>
            <a:noFill/>
            <a:ln w="9525">
              <a:solidFill>
                <a:srgbClr val="000000"/>
              </a:solidFill>
              <a:round/>
              <a:headEnd/>
              <a:tailEnd/>
            </a:ln>
          </p:spPr>
        </p:cxnSp>
        <p:cxnSp>
          <p:nvCxnSpPr>
            <p:cNvPr id="9" name="AutoShape 11"/>
            <p:cNvCxnSpPr>
              <a:cxnSpLocks noChangeShapeType="1"/>
            </p:cNvCxnSpPr>
            <p:nvPr/>
          </p:nvCxnSpPr>
          <p:spPr bwMode="auto">
            <a:xfrm>
              <a:off x="3300" y="4098"/>
              <a:ext cx="1605" cy="0"/>
            </a:xfrm>
            <a:prstGeom prst="straightConnector1">
              <a:avLst/>
            </a:prstGeom>
            <a:noFill/>
            <a:ln w="9525">
              <a:solidFill>
                <a:srgbClr val="000000"/>
              </a:solidFill>
              <a:round/>
              <a:headEnd/>
              <a:tailEnd/>
            </a:ln>
          </p:spPr>
        </p:cxnSp>
        <p:cxnSp>
          <p:nvCxnSpPr>
            <p:cNvPr id="10" name="AutoShape 12"/>
            <p:cNvCxnSpPr>
              <a:cxnSpLocks noChangeShapeType="1"/>
            </p:cNvCxnSpPr>
            <p:nvPr/>
          </p:nvCxnSpPr>
          <p:spPr bwMode="auto">
            <a:xfrm flipV="1">
              <a:off x="4905" y="3198"/>
              <a:ext cx="0" cy="900"/>
            </a:xfrm>
            <a:prstGeom prst="straightConnector1">
              <a:avLst/>
            </a:prstGeom>
            <a:noFill/>
            <a:ln w="9525">
              <a:solidFill>
                <a:srgbClr val="000000"/>
              </a:solidFill>
              <a:round/>
              <a:headEnd/>
              <a:tailEnd/>
            </a:ln>
          </p:spPr>
        </p:cxnSp>
        <p:cxnSp>
          <p:nvCxnSpPr>
            <p:cNvPr id="11" name="AutoShape 13"/>
            <p:cNvCxnSpPr>
              <a:cxnSpLocks noChangeShapeType="1"/>
            </p:cNvCxnSpPr>
            <p:nvPr/>
          </p:nvCxnSpPr>
          <p:spPr bwMode="auto">
            <a:xfrm>
              <a:off x="4140" y="3408"/>
              <a:ext cx="765" cy="0"/>
            </a:xfrm>
            <a:prstGeom prst="straightConnector1">
              <a:avLst/>
            </a:prstGeom>
            <a:noFill/>
            <a:ln w="9525">
              <a:solidFill>
                <a:srgbClr val="000000"/>
              </a:solidFill>
              <a:round/>
              <a:headEnd/>
              <a:tailEnd/>
            </a:ln>
          </p:spPr>
        </p:cxnSp>
        <p:cxnSp>
          <p:nvCxnSpPr>
            <p:cNvPr id="12" name="AutoShape 14"/>
            <p:cNvCxnSpPr>
              <a:cxnSpLocks noChangeShapeType="1"/>
            </p:cNvCxnSpPr>
            <p:nvPr/>
          </p:nvCxnSpPr>
          <p:spPr bwMode="auto">
            <a:xfrm flipH="1">
              <a:off x="3300" y="3408"/>
              <a:ext cx="620" cy="0"/>
            </a:xfrm>
            <a:prstGeom prst="straightConnector1">
              <a:avLst/>
            </a:prstGeom>
            <a:noFill/>
            <a:ln w="9525">
              <a:solidFill>
                <a:srgbClr val="000000"/>
              </a:solidFill>
              <a:round/>
              <a:headEnd/>
              <a:tailEnd/>
            </a:ln>
          </p:spPr>
        </p:cxnSp>
      </p:grpSp>
      <p:sp>
        <p:nvSpPr>
          <p:cNvPr id="13" name="AutoShape 15"/>
          <p:cNvSpPr>
            <a:spLocks noChangeArrowheads="1"/>
          </p:cNvSpPr>
          <p:nvPr/>
        </p:nvSpPr>
        <p:spPr bwMode="auto">
          <a:xfrm rot="2482711">
            <a:off x="4552950" y="1557338"/>
            <a:ext cx="595313" cy="142875"/>
          </a:xfrm>
          <a:prstGeom prst="rightArrow">
            <a:avLst>
              <a:gd name="adj1" fmla="val 50000"/>
              <a:gd name="adj2" fmla="val 104167"/>
            </a:avLst>
          </a:prstGeom>
          <a:solidFill>
            <a:schemeClr val="accent1"/>
          </a:solidFill>
          <a:ln w="9525">
            <a:solidFill>
              <a:schemeClr val="tx1"/>
            </a:solidFill>
            <a:miter lim="800000"/>
            <a:headEnd/>
            <a:tailEnd/>
          </a:ln>
        </p:spPr>
        <p:txBody>
          <a:bodyPr wrap="none" anchor="ctr"/>
          <a:lstStyle/>
          <a:p>
            <a:endParaRPr lang="fr-FR">
              <a:latin typeface="Times New Roman" pitchFamily="18" charset="0"/>
              <a:cs typeface="Times New Roman" pitchFamily="18" charset="0"/>
            </a:endParaRPr>
          </a:p>
        </p:txBody>
      </p:sp>
      <p:sp>
        <p:nvSpPr>
          <p:cNvPr id="14" name="AutoShape 16"/>
          <p:cNvSpPr>
            <a:spLocks noChangeArrowheads="1"/>
          </p:cNvSpPr>
          <p:nvPr/>
        </p:nvSpPr>
        <p:spPr bwMode="auto">
          <a:xfrm rot="5400000">
            <a:off x="3998913" y="5154612"/>
            <a:ext cx="431800" cy="149225"/>
          </a:xfrm>
          <a:prstGeom prst="rightArrow">
            <a:avLst>
              <a:gd name="adj1" fmla="val 50000"/>
              <a:gd name="adj2" fmla="val 72340"/>
            </a:avLst>
          </a:prstGeom>
          <a:solidFill>
            <a:schemeClr val="accent1"/>
          </a:solidFill>
          <a:ln w="9525">
            <a:solidFill>
              <a:schemeClr val="tx1"/>
            </a:solidFill>
            <a:miter lim="800000"/>
            <a:headEnd/>
            <a:tailEnd/>
          </a:ln>
        </p:spPr>
        <p:txBody>
          <a:bodyPr wrap="none" anchor="ctr"/>
          <a:lstStyle/>
          <a:p>
            <a:endParaRPr lang="fr-FR">
              <a:latin typeface="Times New Roman" pitchFamily="18" charset="0"/>
              <a:cs typeface="Times New Roman" pitchFamily="18" charset="0"/>
            </a:endParaRPr>
          </a:p>
        </p:txBody>
      </p:sp>
      <p:sp>
        <p:nvSpPr>
          <p:cNvPr id="15" name="AutoShape 20"/>
          <p:cNvSpPr>
            <a:spLocks noChangeArrowheads="1"/>
          </p:cNvSpPr>
          <p:nvPr/>
        </p:nvSpPr>
        <p:spPr bwMode="auto">
          <a:xfrm rot="7446211">
            <a:off x="3633787" y="1603376"/>
            <a:ext cx="512763" cy="119062"/>
          </a:xfrm>
          <a:prstGeom prst="rightArrow">
            <a:avLst>
              <a:gd name="adj1" fmla="val 50000"/>
              <a:gd name="adj2" fmla="val 107667"/>
            </a:avLst>
          </a:prstGeom>
          <a:solidFill>
            <a:schemeClr val="accent1"/>
          </a:solidFill>
          <a:ln w="9525">
            <a:solidFill>
              <a:schemeClr val="tx1"/>
            </a:solidFill>
            <a:miter lim="800000"/>
            <a:headEnd/>
            <a:tailEnd/>
          </a:ln>
        </p:spPr>
        <p:txBody>
          <a:bodyPr wrap="none" anchor="ctr"/>
          <a:lstStyle/>
          <a:p>
            <a:endParaRPr lang="fr-FR">
              <a:latin typeface="Times New Roman" pitchFamily="18" charset="0"/>
              <a:cs typeface="Times New Roman" pitchFamily="18" charset="0"/>
            </a:endParaRPr>
          </a:p>
        </p:txBody>
      </p:sp>
      <p:sp>
        <p:nvSpPr>
          <p:cNvPr id="16" name="AutoShape 21"/>
          <p:cNvSpPr>
            <a:spLocks noChangeArrowheads="1"/>
          </p:cNvSpPr>
          <p:nvPr/>
        </p:nvSpPr>
        <p:spPr bwMode="auto">
          <a:xfrm>
            <a:off x="3419475" y="1519238"/>
            <a:ext cx="139700" cy="757237"/>
          </a:xfrm>
          <a:prstGeom prst="can">
            <a:avLst>
              <a:gd name="adj" fmla="val 155587"/>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17" name="Text Box 22"/>
          <p:cNvSpPr txBox="1">
            <a:spLocks noChangeArrowheads="1"/>
          </p:cNvSpPr>
          <p:nvPr/>
        </p:nvSpPr>
        <p:spPr bwMode="auto">
          <a:xfrm>
            <a:off x="6516688" y="1874838"/>
            <a:ext cx="2016125" cy="457200"/>
          </a:xfrm>
          <a:prstGeom prst="rect">
            <a:avLst/>
          </a:prstGeom>
          <a:noFill/>
          <a:ln w="9525">
            <a:noFill/>
            <a:miter lim="800000"/>
            <a:headEnd/>
            <a:tailEnd/>
          </a:ln>
        </p:spPr>
        <p:txBody>
          <a:bodyPr>
            <a:spAutoFit/>
          </a:bodyPr>
          <a:lstStyle/>
          <a:p>
            <a:pPr>
              <a:spcBef>
                <a:spcPct val="50000"/>
              </a:spcBef>
            </a:pPr>
            <a:r>
              <a:rPr lang="fr-FR" sz="1200" b="1">
                <a:latin typeface="Times New Roman" pitchFamily="18" charset="0"/>
                <a:cs typeface="Times New Roman" pitchFamily="18" charset="0"/>
              </a:rPr>
              <a:t>100°C/15min pour éliminer ADNase thermolabile </a:t>
            </a:r>
          </a:p>
        </p:txBody>
      </p:sp>
      <p:sp>
        <p:nvSpPr>
          <p:cNvPr id="18" name="AutoShape 23"/>
          <p:cNvSpPr>
            <a:spLocks noChangeArrowheads="1"/>
          </p:cNvSpPr>
          <p:nvPr/>
        </p:nvSpPr>
        <p:spPr bwMode="auto">
          <a:xfrm rot="3568378">
            <a:off x="3420270" y="2564606"/>
            <a:ext cx="595312" cy="142875"/>
          </a:xfrm>
          <a:prstGeom prst="rightArrow">
            <a:avLst>
              <a:gd name="adj1" fmla="val 50000"/>
              <a:gd name="adj2" fmla="val 104167"/>
            </a:avLst>
          </a:prstGeom>
          <a:solidFill>
            <a:schemeClr val="accent1"/>
          </a:solidFill>
          <a:ln w="9525">
            <a:solidFill>
              <a:schemeClr val="tx1"/>
            </a:solidFill>
            <a:miter lim="800000"/>
            <a:headEnd/>
            <a:tailEnd/>
          </a:ln>
        </p:spPr>
        <p:txBody>
          <a:bodyPr wrap="none" anchor="ctr"/>
          <a:lstStyle/>
          <a:p>
            <a:endParaRPr lang="fr-FR">
              <a:latin typeface="Times New Roman" pitchFamily="18" charset="0"/>
              <a:cs typeface="Times New Roman" pitchFamily="18" charset="0"/>
            </a:endParaRPr>
          </a:p>
        </p:txBody>
      </p:sp>
      <p:sp>
        <p:nvSpPr>
          <p:cNvPr id="19" name="AutoShape 24"/>
          <p:cNvSpPr>
            <a:spLocks noChangeArrowheads="1"/>
          </p:cNvSpPr>
          <p:nvPr/>
        </p:nvSpPr>
        <p:spPr bwMode="auto">
          <a:xfrm rot="7446211">
            <a:off x="4739482" y="2613818"/>
            <a:ext cx="647700" cy="119063"/>
          </a:xfrm>
          <a:prstGeom prst="rightArrow">
            <a:avLst>
              <a:gd name="adj1" fmla="val 50000"/>
              <a:gd name="adj2" fmla="val 135999"/>
            </a:avLst>
          </a:prstGeom>
          <a:solidFill>
            <a:schemeClr val="accent1"/>
          </a:solidFill>
          <a:ln w="9525">
            <a:solidFill>
              <a:schemeClr val="tx1"/>
            </a:solidFill>
            <a:miter lim="800000"/>
            <a:headEnd/>
            <a:tailEnd/>
          </a:ln>
        </p:spPr>
        <p:txBody>
          <a:bodyPr wrap="none" anchor="ctr"/>
          <a:lstStyle/>
          <a:p>
            <a:endParaRPr lang="fr-FR">
              <a:latin typeface="Times New Roman" pitchFamily="18" charset="0"/>
              <a:cs typeface="Times New Roman" pitchFamily="18" charset="0"/>
            </a:endParaRPr>
          </a:p>
        </p:txBody>
      </p:sp>
      <p:sp>
        <p:nvSpPr>
          <p:cNvPr id="20" name="Oval 33" descr="5%"/>
          <p:cNvSpPr>
            <a:spLocks noChangeArrowheads="1"/>
          </p:cNvSpPr>
          <p:nvPr/>
        </p:nvSpPr>
        <p:spPr bwMode="auto">
          <a:xfrm>
            <a:off x="3779838" y="4221163"/>
            <a:ext cx="833437" cy="720725"/>
          </a:xfrm>
          <a:prstGeom prst="ellipse">
            <a:avLst/>
          </a:prstGeom>
          <a:pattFill prst="pct5">
            <a:fgClr>
              <a:srgbClr val="000000"/>
            </a:fgClr>
            <a:bgClr>
              <a:srgbClr val="FFFFFF"/>
            </a:bgClr>
          </a:patt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1" name="AutoShape 34"/>
          <p:cNvSpPr>
            <a:spLocks noChangeArrowheads="1"/>
          </p:cNvSpPr>
          <p:nvPr/>
        </p:nvSpPr>
        <p:spPr bwMode="auto">
          <a:xfrm>
            <a:off x="4271963" y="4294188"/>
            <a:ext cx="139700" cy="125412"/>
          </a:xfrm>
          <a:prstGeom prst="flowChartConnector">
            <a:avLst/>
          </a:prstGeom>
          <a:solidFill>
            <a:srgbClr val="FEA0F7"/>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2" name="AutoShape 40"/>
          <p:cNvSpPr>
            <a:spLocks noChangeArrowheads="1"/>
          </p:cNvSpPr>
          <p:nvPr/>
        </p:nvSpPr>
        <p:spPr bwMode="auto">
          <a:xfrm>
            <a:off x="4079875" y="4254500"/>
            <a:ext cx="139700" cy="125413"/>
          </a:xfrm>
          <a:prstGeom prst="flowChartConnector">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3" name="AutoShape 41"/>
          <p:cNvSpPr>
            <a:spLocks noChangeArrowheads="1"/>
          </p:cNvSpPr>
          <p:nvPr/>
        </p:nvSpPr>
        <p:spPr bwMode="auto">
          <a:xfrm>
            <a:off x="3876675" y="4672013"/>
            <a:ext cx="139700" cy="125412"/>
          </a:xfrm>
          <a:prstGeom prst="flowChartConnector">
            <a:avLst/>
          </a:prstGeom>
          <a:solidFill>
            <a:srgbClr val="FEA0F7"/>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4" name="AutoShape 42"/>
          <p:cNvSpPr>
            <a:spLocks noChangeArrowheads="1"/>
          </p:cNvSpPr>
          <p:nvPr/>
        </p:nvSpPr>
        <p:spPr bwMode="auto">
          <a:xfrm>
            <a:off x="3851275" y="4514850"/>
            <a:ext cx="139700" cy="125413"/>
          </a:xfrm>
          <a:prstGeom prst="flowChartConnector">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5" name="AutoShape 43"/>
          <p:cNvSpPr>
            <a:spLocks noChangeArrowheads="1"/>
          </p:cNvSpPr>
          <p:nvPr/>
        </p:nvSpPr>
        <p:spPr bwMode="auto">
          <a:xfrm>
            <a:off x="4386263" y="4598988"/>
            <a:ext cx="139700" cy="125412"/>
          </a:xfrm>
          <a:prstGeom prst="flowChartConnector">
            <a:avLst/>
          </a:prstGeom>
          <a:solidFill>
            <a:srgbClr val="FEA0F7"/>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6" name="AutoShape 44"/>
          <p:cNvSpPr>
            <a:spLocks noChangeArrowheads="1"/>
          </p:cNvSpPr>
          <p:nvPr/>
        </p:nvSpPr>
        <p:spPr bwMode="auto">
          <a:xfrm>
            <a:off x="4279900" y="4730750"/>
            <a:ext cx="139700" cy="125413"/>
          </a:xfrm>
          <a:prstGeom prst="flowChartConnector">
            <a:avLst/>
          </a:prstGeom>
          <a:solidFill>
            <a:srgbClr val="FFFFFF"/>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27" name="Text Box 45"/>
          <p:cNvSpPr txBox="1">
            <a:spLocks noChangeArrowheads="1"/>
          </p:cNvSpPr>
          <p:nvPr/>
        </p:nvSpPr>
        <p:spPr bwMode="auto">
          <a:xfrm>
            <a:off x="4716463" y="4365625"/>
            <a:ext cx="3384550" cy="3968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Gélose à l’ADN et au Bleu de Toluidine coulée et solidifiée</a:t>
            </a:r>
            <a:r>
              <a:rPr lang="fr-FR" sz="1000">
                <a:latin typeface="Times New Roman" pitchFamily="18" charset="0"/>
                <a:cs typeface="Times New Roman" pitchFamily="18" charset="0"/>
              </a:rPr>
              <a:t>           </a:t>
            </a:r>
            <a:r>
              <a:rPr lang="fr-FR" sz="1000" b="1">
                <a:latin typeface="Times New Roman" pitchFamily="18" charset="0"/>
                <a:cs typeface="Times New Roman" pitchFamily="18" charset="0"/>
              </a:rPr>
              <a:t>Confection des puits et dépôt de cultures T et traitée</a:t>
            </a:r>
          </a:p>
        </p:txBody>
      </p:sp>
      <p:grpSp>
        <p:nvGrpSpPr>
          <p:cNvPr id="28" name="Group 46"/>
          <p:cNvGrpSpPr>
            <a:grpSpLocks/>
          </p:cNvGrpSpPr>
          <p:nvPr/>
        </p:nvGrpSpPr>
        <p:grpSpPr bwMode="auto">
          <a:xfrm>
            <a:off x="4356100" y="3141663"/>
            <a:ext cx="360363" cy="1079500"/>
            <a:chOff x="6457" y="8722"/>
            <a:chExt cx="548" cy="1560"/>
          </a:xfrm>
        </p:grpSpPr>
        <p:sp>
          <p:nvSpPr>
            <p:cNvPr id="29" name="Arc 47"/>
            <p:cNvSpPr>
              <a:spLocks/>
            </p:cNvSpPr>
            <p:nvPr/>
          </p:nvSpPr>
          <p:spPr bwMode="auto">
            <a:xfrm flipH="1">
              <a:off x="6465" y="8722"/>
              <a:ext cx="540" cy="1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30" name="AutoShape 48"/>
            <p:cNvCxnSpPr>
              <a:cxnSpLocks noChangeShapeType="1"/>
            </p:cNvCxnSpPr>
            <p:nvPr/>
          </p:nvCxnSpPr>
          <p:spPr bwMode="auto">
            <a:xfrm>
              <a:off x="6457" y="9832"/>
              <a:ext cx="0" cy="360"/>
            </a:xfrm>
            <a:prstGeom prst="straightConnector1">
              <a:avLst/>
            </a:prstGeom>
            <a:noFill/>
            <a:ln w="9525">
              <a:solidFill>
                <a:srgbClr val="000000"/>
              </a:solidFill>
              <a:round/>
              <a:headEnd/>
              <a:tailEnd type="triangle" w="med" len="med"/>
            </a:ln>
          </p:spPr>
        </p:cxnSp>
      </p:grpSp>
      <p:sp>
        <p:nvSpPr>
          <p:cNvPr id="31" name="AutoShape 49"/>
          <p:cNvSpPr>
            <a:spLocks noChangeArrowheads="1"/>
          </p:cNvSpPr>
          <p:nvPr/>
        </p:nvSpPr>
        <p:spPr bwMode="auto">
          <a:xfrm>
            <a:off x="3635375" y="3032125"/>
            <a:ext cx="139700" cy="757238"/>
          </a:xfrm>
          <a:prstGeom prst="can">
            <a:avLst>
              <a:gd name="adj" fmla="val 155587"/>
            </a:avLst>
          </a:prstGeom>
          <a:solidFill>
            <a:srgbClr val="808080"/>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sp>
        <p:nvSpPr>
          <p:cNvPr id="32" name="AutoShape 50"/>
          <p:cNvSpPr>
            <a:spLocks noChangeArrowheads="1"/>
          </p:cNvSpPr>
          <p:nvPr/>
        </p:nvSpPr>
        <p:spPr bwMode="auto">
          <a:xfrm>
            <a:off x="4741863" y="3013075"/>
            <a:ext cx="139700" cy="757238"/>
          </a:xfrm>
          <a:prstGeom prst="can">
            <a:avLst>
              <a:gd name="adj" fmla="val 155587"/>
            </a:avLst>
          </a:prstGeom>
          <a:solidFill>
            <a:srgbClr val="FEA0F7"/>
          </a:solidFill>
          <a:ln w="9525">
            <a:solidFill>
              <a:srgbClr val="000000"/>
            </a:solidFill>
            <a:round/>
            <a:headEnd/>
            <a:tailEnd/>
          </a:ln>
        </p:spPr>
        <p:txBody>
          <a:bodyPr/>
          <a:lstStyle/>
          <a:p>
            <a:endParaRPr lang="fr-FR">
              <a:latin typeface="Times New Roman" pitchFamily="18" charset="0"/>
              <a:cs typeface="Times New Roman" pitchFamily="18" charset="0"/>
            </a:endParaRPr>
          </a:p>
        </p:txBody>
      </p:sp>
      <p:grpSp>
        <p:nvGrpSpPr>
          <p:cNvPr id="33" name="Group 51"/>
          <p:cNvGrpSpPr>
            <a:grpSpLocks/>
          </p:cNvGrpSpPr>
          <p:nvPr/>
        </p:nvGrpSpPr>
        <p:grpSpPr bwMode="auto">
          <a:xfrm>
            <a:off x="3816350" y="3216275"/>
            <a:ext cx="323850" cy="1004888"/>
            <a:chOff x="5790" y="8812"/>
            <a:chExt cx="510" cy="1470"/>
          </a:xfrm>
        </p:grpSpPr>
        <p:sp>
          <p:nvSpPr>
            <p:cNvPr id="34" name="Arc 52"/>
            <p:cNvSpPr>
              <a:spLocks/>
            </p:cNvSpPr>
            <p:nvPr/>
          </p:nvSpPr>
          <p:spPr bwMode="auto">
            <a:xfrm>
              <a:off x="5790" y="8812"/>
              <a:ext cx="510" cy="14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fr-FR">
                <a:latin typeface="Times New Roman" pitchFamily="18" charset="0"/>
                <a:cs typeface="Times New Roman" pitchFamily="18" charset="0"/>
              </a:endParaRPr>
            </a:p>
          </p:txBody>
        </p:sp>
        <p:cxnSp>
          <p:nvCxnSpPr>
            <p:cNvPr id="35" name="AutoShape 53"/>
            <p:cNvCxnSpPr>
              <a:cxnSpLocks noChangeShapeType="1"/>
            </p:cNvCxnSpPr>
            <p:nvPr/>
          </p:nvCxnSpPr>
          <p:spPr bwMode="auto">
            <a:xfrm>
              <a:off x="6277" y="9832"/>
              <a:ext cx="0" cy="360"/>
            </a:xfrm>
            <a:prstGeom prst="straightConnector1">
              <a:avLst/>
            </a:prstGeom>
            <a:noFill/>
            <a:ln w="9525">
              <a:solidFill>
                <a:srgbClr val="000000"/>
              </a:solidFill>
              <a:round/>
              <a:headEnd/>
              <a:tailEnd type="triangle" w="med" len="med"/>
            </a:ln>
          </p:spPr>
        </p:cxnSp>
      </p:grpSp>
      <p:sp>
        <p:nvSpPr>
          <p:cNvPr id="36" name="Text Box 54"/>
          <p:cNvSpPr txBox="1">
            <a:spLocks noChangeArrowheads="1"/>
          </p:cNvSpPr>
          <p:nvPr/>
        </p:nvSpPr>
        <p:spPr bwMode="auto">
          <a:xfrm>
            <a:off x="4356100" y="5068888"/>
            <a:ext cx="936625"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37°C/ 2 h -4 h</a:t>
            </a:r>
          </a:p>
        </p:txBody>
      </p:sp>
      <p:sp>
        <p:nvSpPr>
          <p:cNvPr id="37" name="Text Box 55"/>
          <p:cNvSpPr txBox="1">
            <a:spLocks noChangeArrowheads="1"/>
          </p:cNvSpPr>
          <p:nvPr/>
        </p:nvSpPr>
        <p:spPr bwMode="auto">
          <a:xfrm>
            <a:off x="2268538" y="1844675"/>
            <a:ext cx="10795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Culture témoin</a:t>
            </a:r>
          </a:p>
        </p:txBody>
      </p:sp>
      <p:sp>
        <p:nvSpPr>
          <p:cNvPr id="38" name="Text Box 56"/>
          <p:cNvSpPr txBox="1">
            <a:spLocks noChangeArrowheads="1"/>
          </p:cNvSpPr>
          <p:nvPr/>
        </p:nvSpPr>
        <p:spPr bwMode="auto">
          <a:xfrm>
            <a:off x="323850" y="5589588"/>
            <a:ext cx="7777163" cy="738664"/>
          </a:xfrm>
          <a:prstGeom prst="rect">
            <a:avLst/>
          </a:prstGeom>
          <a:noFill/>
          <a:ln w="9525">
            <a:noFill/>
            <a:miter lim="800000"/>
            <a:headEnd/>
            <a:tailEnd/>
          </a:ln>
        </p:spPr>
        <p:txBody>
          <a:bodyPr>
            <a:spAutoFit/>
          </a:bodyPr>
          <a:lstStyle/>
          <a:p>
            <a:pPr algn="ctr"/>
            <a:r>
              <a:rPr lang="fr-FR" sz="1400" b="1" u="sng">
                <a:latin typeface="Times New Roman" pitchFamily="18" charset="0"/>
                <a:cs typeface="Times New Roman" pitchFamily="18" charset="0"/>
              </a:rPr>
              <a:t>Lecture </a:t>
            </a:r>
          </a:p>
          <a:p>
            <a:r>
              <a:rPr lang="fr-FR" sz="1300" b="1">
                <a:latin typeface="Times New Roman" pitchFamily="18" charset="0"/>
                <a:cs typeface="Times New Roman" pitchFamily="18" charset="0"/>
              </a:rPr>
              <a:t>-Présence</a:t>
            </a:r>
            <a:r>
              <a:rPr lang="fr-FR" sz="1400" b="1">
                <a:latin typeface="Times New Roman" pitchFamily="18" charset="0"/>
                <a:cs typeface="Times New Roman" pitchFamily="18" charset="0"/>
              </a:rPr>
              <a:t> </a:t>
            </a:r>
            <a:r>
              <a:rPr lang="fr-FR" sz="1300" b="1">
                <a:latin typeface="Times New Roman" pitchFamily="18" charset="0"/>
                <a:cs typeface="Times New Roman" pitchFamily="18" charset="0"/>
              </a:rPr>
              <a:t>halo rose à bord net autour du puit de la culture traitée: présence d’une DNase thermorésistante.</a:t>
            </a:r>
          </a:p>
          <a:p>
            <a:r>
              <a:rPr lang="fr-FR" sz="1300" b="1">
                <a:latin typeface="Times New Roman" pitchFamily="18" charset="0"/>
                <a:cs typeface="Times New Roman" pitchFamily="18" charset="0"/>
              </a:rPr>
              <a:t>Conclusion: présence d’une thermonucléase : j’ai un </a:t>
            </a:r>
            <a:r>
              <a:rPr lang="fr-FR" sz="1300" i="1">
                <a:latin typeface="Times New Roman" pitchFamily="18" charset="0"/>
                <a:cs typeface="Times New Roman" pitchFamily="18" charset="0"/>
              </a:rPr>
              <a:t>Staphylococcus aureus</a:t>
            </a:r>
            <a:r>
              <a:rPr lang="fr-FR" sz="1300" b="1">
                <a:latin typeface="Times New Roman" pitchFamily="18" charset="0"/>
                <a:cs typeface="Times New Roman" pitchFamily="18" charset="0"/>
              </a:rPr>
              <a:t> entérotoxique</a:t>
            </a:r>
            <a:r>
              <a:rPr lang="fr-FR" sz="1400" b="1">
                <a:latin typeface="Times New Roman" pitchFamily="18" charset="0"/>
                <a:cs typeface="Times New Roman" pitchFamily="18" charset="0"/>
              </a:rPr>
              <a:t> </a:t>
            </a:r>
          </a:p>
        </p:txBody>
      </p:sp>
      <p:sp>
        <p:nvSpPr>
          <p:cNvPr id="39" name="Text Box 57"/>
          <p:cNvSpPr txBox="1">
            <a:spLocks noChangeArrowheads="1"/>
          </p:cNvSpPr>
          <p:nvPr/>
        </p:nvSpPr>
        <p:spPr bwMode="auto">
          <a:xfrm>
            <a:off x="4427538" y="3933825"/>
            <a:ext cx="4318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7µl</a:t>
            </a:r>
          </a:p>
        </p:txBody>
      </p:sp>
      <p:sp>
        <p:nvSpPr>
          <p:cNvPr id="40" name="Text Box 58"/>
          <p:cNvSpPr txBox="1">
            <a:spLocks noChangeArrowheads="1"/>
          </p:cNvSpPr>
          <p:nvPr/>
        </p:nvSpPr>
        <p:spPr bwMode="auto">
          <a:xfrm>
            <a:off x="3563938" y="3905250"/>
            <a:ext cx="431800" cy="244475"/>
          </a:xfrm>
          <a:prstGeom prst="rect">
            <a:avLst/>
          </a:prstGeom>
          <a:noFill/>
          <a:ln w="9525">
            <a:noFill/>
            <a:miter lim="800000"/>
            <a:headEnd/>
            <a:tailEnd/>
          </a:ln>
        </p:spPr>
        <p:txBody>
          <a:bodyPr>
            <a:spAutoFit/>
          </a:bodyPr>
          <a:lstStyle/>
          <a:p>
            <a:pPr>
              <a:spcBef>
                <a:spcPct val="50000"/>
              </a:spcBef>
            </a:pPr>
            <a:r>
              <a:rPr lang="fr-FR" sz="1000" b="1">
                <a:latin typeface="Times New Roman" pitchFamily="18" charset="0"/>
                <a:cs typeface="Times New Roman" pitchFamily="18" charset="0"/>
              </a:rPr>
              <a:t>7µl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l="7912" t="47603" r="6656" b="20650"/>
          <a:stretch>
            <a:fillRect/>
          </a:stretch>
        </p:blipFill>
        <p:spPr bwMode="auto">
          <a:xfrm>
            <a:off x="2177852" y="4301827"/>
            <a:ext cx="5130800" cy="1873250"/>
          </a:xfrm>
          <a:prstGeom prst="rect">
            <a:avLst/>
          </a:prstGeom>
          <a:noFill/>
          <a:ln w="9525">
            <a:noFill/>
            <a:miter lim="800000"/>
            <a:headEnd/>
            <a:tailEnd/>
          </a:ln>
        </p:spPr>
      </p:pic>
      <p:grpSp>
        <p:nvGrpSpPr>
          <p:cNvPr id="3" name="Group 10"/>
          <p:cNvGrpSpPr>
            <a:grpSpLocks/>
          </p:cNvGrpSpPr>
          <p:nvPr/>
        </p:nvGrpSpPr>
        <p:grpSpPr bwMode="auto">
          <a:xfrm>
            <a:off x="3852664" y="2287289"/>
            <a:ext cx="1800225" cy="503238"/>
            <a:chOff x="1382" y="346"/>
            <a:chExt cx="772" cy="272"/>
          </a:xfrm>
        </p:grpSpPr>
        <p:sp>
          <p:nvSpPr>
            <p:cNvPr id="4" name="Rectangle 4"/>
            <p:cNvSpPr>
              <a:spLocks noChangeArrowheads="1"/>
            </p:cNvSpPr>
            <p:nvPr/>
          </p:nvSpPr>
          <p:spPr bwMode="auto">
            <a:xfrm>
              <a:off x="1382" y="346"/>
              <a:ext cx="772" cy="272"/>
            </a:xfrm>
            <a:prstGeom prst="rect">
              <a:avLst/>
            </a:prstGeom>
            <a:solidFill>
              <a:srgbClr val="FFFFFF"/>
            </a:solidFill>
            <a:ln w="9525">
              <a:solidFill>
                <a:srgbClr val="000000"/>
              </a:solidFill>
              <a:miter lim="800000"/>
              <a:headEnd/>
              <a:tailEnd/>
            </a:ln>
          </p:spPr>
          <p:txBody>
            <a:bodyPr/>
            <a:lstStyle/>
            <a:p>
              <a:endParaRPr lang="fr-FR"/>
            </a:p>
          </p:txBody>
        </p:sp>
        <p:sp>
          <p:nvSpPr>
            <p:cNvPr id="5" name="Oval 7"/>
            <p:cNvSpPr>
              <a:spLocks noChangeArrowheads="1"/>
            </p:cNvSpPr>
            <p:nvPr/>
          </p:nvSpPr>
          <p:spPr bwMode="auto">
            <a:xfrm>
              <a:off x="1474" y="436"/>
              <a:ext cx="91" cy="91"/>
            </a:xfrm>
            <a:prstGeom prst="ellipse">
              <a:avLst/>
            </a:prstGeom>
            <a:noFill/>
            <a:ln w="9525">
              <a:solidFill>
                <a:schemeClr val="tx1"/>
              </a:solidFill>
              <a:round/>
              <a:headEnd/>
              <a:tailEnd/>
            </a:ln>
          </p:spPr>
          <p:txBody>
            <a:bodyPr wrap="none" anchor="ctr"/>
            <a:lstStyle/>
            <a:p>
              <a:endParaRPr lang="fr-FR"/>
            </a:p>
          </p:txBody>
        </p:sp>
        <p:sp>
          <p:nvSpPr>
            <p:cNvPr id="6" name="Oval 9"/>
            <p:cNvSpPr>
              <a:spLocks noChangeArrowheads="1"/>
            </p:cNvSpPr>
            <p:nvPr/>
          </p:nvSpPr>
          <p:spPr bwMode="auto">
            <a:xfrm>
              <a:off x="1973" y="436"/>
              <a:ext cx="91" cy="91"/>
            </a:xfrm>
            <a:prstGeom prst="ellipse">
              <a:avLst/>
            </a:prstGeom>
            <a:noFill/>
            <a:ln w="9525">
              <a:solidFill>
                <a:schemeClr val="tx1"/>
              </a:solidFill>
              <a:round/>
              <a:headEnd/>
              <a:tailEnd/>
            </a:ln>
          </p:spPr>
          <p:txBody>
            <a:bodyPr wrap="none" anchor="ctr"/>
            <a:lstStyle/>
            <a:p>
              <a:endParaRPr lang="fr-FR"/>
            </a:p>
          </p:txBody>
        </p:sp>
      </p:grpSp>
      <p:sp>
        <p:nvSpPr>
          <p:cNvPr id="7" name="Rectangle 11"/>
          <p:cNvSpPr>
            <a:spLocks noChangeArrowheads="1"/>
          </p:cNvSpPr>
          <p:nvPr/>
        </p:nvSpPr>
        <p:spPr bwMode="auto">
          <a:xfrm>
            <a:off x="539552" y="2188864"/>
            <a:ext cx="3116262" cy="457200"/>
          </a:xfrm>
          <a:prstGeom prst="rect">
            <a:avLst/>
          </a:prstGeom>
          <a:noFill/>
          <a:ln w="9525">
            <a:noFill/>
            <a:miter lim="800000"/>
            <a:headEnd/>
            <a:tailEnd/>
          </a:ln>
        </p:spPr>
        <p:txBody>
          <a:bodyPr wrap="none">
            <a:spAutoFit/>
          </a:bodyPr>
          <a:lstStyle/>
          <a:p>
            <a:r>
              <a:rPr lang="fr-FR" sz="1200" b="1">
                <a:solidFill>
                  <a:srgbClr val="FF0000"/>
                </a:solidFill>
              </a:rPr>
              <a:t>1. </a:t>
            </a:r>
            <a:r>
              <a:rPr lang="fr-FR" sz="1200" b="1"/>
              <a:t>Déposer une goutte d’hématies témoins (-) </a:t>
            </a:r>
          </a:p>
          <a:p>
            <a:r>
              <a:rPr lang="fr-FR" sz="1200" b="1"/>
              <a:t>           une goutte d’hématies sensibilisées (+).</a:t>
            </a:r>
          </a:p>
        </p:txBody>
      </p:sp>
      <p:sp>
        <p:nvSpPr>
          <p:cNvPr id="8" name="Rectangle 12"/>
          <p:cNvSpPr>
            <a:spLocks noChangeArrowheads="1"/>
          </p:cNvSpPr>
          <p:nvPr/>
        </p:nvSpPr>
        <p:spPr bwMode="auto">
          <a:xfrm>
            <a:off x="5795764" y="2214264"/>
            <a:ext cx="3125788" cy="274638"/>
          </a:xfrm>
          <a:prstGeom prst="rect">
            <a:avLst/>
          </a:prstGeom>
          <a:noFill/>
          <a:ln w="9525">
            <a:noFill/>
            <a:miter lim="800000"/>
            <a:headEnd/>
            <a:tailEnd/>
          </a:ln>
        </p:spPr>
        <p:txBody>
          <a:bodyPr wrap="none">
            <a:spAutoFit/>
          </a:bodyPr>
          <a:lstStyle/>
          <a:p>
            <a:r>
              <a:rPr lang="fr-FR" sz="1200" b="1">
                <a:solidFill>
                  <a:srgbClr val="FF0000"/>
                </a:solidFill>
              </a:rPr>
              <a:t>2. </a:t>
            </a:r>
            <a:r>
              <a:rPr lang="fr-FR" sz="1200" b="1"/>
              <a:t>disperser 1 à 2 colonies dans chaque goutte</a:t>
            </a:r>
          </a:p>
        </p:txBody>
      </p:sp>
      <p:grpSp>
        <p:nvGrpSpPr>
          <p:cNvPr id="9" name="Group 19"/>
          <p:cNvGrpSpPr>
            <a:grpSpLocks/>
          </p:cNvGrpSpPr>
          <p:nvPr/>
        </p:nvGrpSpPr>
        <p:grpSpPr bwMode="auto">
          <a:xfrm>
            <a:off x="4246364" y="1853902"/>
            <a:ext cx="1477963" cy="892175"/>
            <a:chOff x="2670" y="1054"/>
            <a:chExt cx="931" cy="562"/>
          </a:xfrm>
        </p:grpSpPr>
        <p:sp>
          <p:nvSpPr>
            <p:cNvPr id="10" name="Arc 17"/>
            <p:cNvSpPr>
              <a:spLocks/>
            </p:cNvSpPr>
            <p:nvPr/>
          </p:nvSpPr>
          <p:spPr bwMode="auto">
            <a:xfrm rot="1902523" flipH="1">
              <a:off x="2739" y="1054"/>
              <a:ext cx="862"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fr-FR"/>
            </a:p>
          </p:txBody>
        </p:sp>
        <p:cxnSp>
          <p:nvCxnSpPr>
            <p:cNvPr id="11" name="AutoShape 18"/>
            <p:cNvCxnSpPr>
              <a:cxnSpLocks noChangeShapeType="1"/>
            </p:cNvCxnSpPr>
            <p:nvPr/>
          </p:nvCxnSpPr>
          <p:spPr bwMode="auto">
            <a:xfrm rot="1902523" flipH="1">
              <a:off x="2670" y="1265"/>
              <a:ext cx="0" cy="138"/>
            </a:xfrm>
            <a:prstGeom prst="straightConnector1">
              <a:avLst/>
            </a:prstGeom>
            <a:noFill/>
            <a:ln w="9525">
              <a:solidFill>
                <a:srgbClr val="000000"/>
              </a:solidFill>
              <a:round/>
              <a:headEnd/>
              <a:tailEnd type="triangle" w="med" len="med"/>
            </a:ln>
          </p:spPr>
        </p:cxnSp>
      </p:grpSp>
      <p:sp>
        <p:nvSpPr>
          <p:cNvPr id="12" name="AutoShape 20"/>
          <p:cNvSpPr>
            <a:spLocks noChangeArrowheads="1"/>
          </p:cNvSpPr>
          <p:nvPr/>
        </p:nvSpPr>
        <p:spPr bwMode="auto">
          <a:xfrm rot="5400000">
            <a:off x="4503540" y="2931814"/>
            <a:ext cx="431800" cy="149225"/>
          </a:xfrm>
          <a:prstGeom prst="rightArrow">
            <a:avLst>
              <a:gd name="adj1" fmla="val 50000"/>
              <a:gd name="adj2" fmla="val 72340"/>
            </a:avLst>
          </a:prstGeom>
          <a:solidFill>
            <a:schemeClr val="accent1"/>
          </a:solidFill>
          <a:ln w="9525">
            <a:solidFill>
              <a:schemeClr val="tx1"/>
            </a:solidFill>
            <a:miter lim="800000"/>
            <a:headEnd/>
            <a:tailEnd/>
          </a:ln>
        </p:spPr>
        <p:txBody>
          <a:bodyPr wrap="none" anchor="ctr"/>
          <a:lstStyle/>
          <a:p>
            <a:endParaRPr lang="fr-FR"/>
          </a:p>
        </p:txBody>
      </p:sp>
      <p:sp>
        <p:nvSpPr>
          <p:cNvPr id="13" name="Rectangle 21"/>
          <p:cNvSpPr>
            <a:spLocks noChangeArrowheads="1"/>
          </p:cNvSpPr>
          <p:nvPr/>
        </p:nvSpPr>
        <p:spPr bwMode="auto">
          <a:xfrm>
            <a:off x="3662164" y="3222327"/>
            <a:ext cx="3225800" cy="274637"/>
          </a:xfrm>
          <a:prstGeom prst="rect">
            <a:avLst/>
          </a:prstGeom>
          <a:noFill/>
          <a:ln w="9525">
            <a:noFill/>
            <a:miter lim="800000"/>
            <a:headEnd/>
            <a:tailEnd/>
          </a:ln>
        </p:spPr>
        <p:txBody>
          <a:bodyPr wrap="none">
            <a:spAutoFit/>
          </a:bodyPr>
          <a:lstStyle/>
          <a:p>
            <a:r>
              <a:rPr lang="fr-FR" sz="1200" b="1"/>
              <a:t>léger mouvement de rotation – Repos de 15 sec</a:t>
            </a:r>
          </a:p>
        </p:txBody>
      </p:sp>
      <p:sp>
        <p:nvSpPr>
          <p:cNvPr id="14" name="AutoShape 22"/>
          <p:cNvSpPr>
            <a:spLocks noChangeArrowheads="1"/>
          </p:cNvSpPr>
          <p:nvPr/>
        </p:nvSpPr>
        <p:spPr bwMode="auto">
          <a:xfrm rot="5400000">
            <a:off x="4503540" y="3650951"/>
            <a:ext cx="431800" cy="149225"/>
          </a:xfrm>
          <a:prstGeom prst="rightArrow">
            <a:avLst>
              <a:gd name="adj1" fmla="val 50000"/>
              <a:gd name="adj2" fmla="val 72340"/>
            </a:avLst>
          </a:prstGeom>
          <a:solidFill>
            <a:schemeClr val="accent1"/>
          </a:solidFill>
          <a:ln w="9525">
            <a:solidFill>
              <a:schemeClr val="tx1"/>
            </a:solidFill>
            <a:miter lim="800000"/>
            <a:headEnd/>
            <a:tailEnd/>
          </a:ln>
        </p:spPr>
        <p:txBody>
          <a:bodyPr wrap="none" anchor="ctr"/>
          <a:lstStyle/>
          <a:p>
            <a:endParaRPr lang="fr-FR"/>
          </a:p>
        </p:txBody>
      </p:sp>
      <p:sp>
        <p:nvSpPr>
          <p:cNvPr id="15" name="Rectangle 23"/>
          <p:cNvSpPr>
            <a:spLocks noChangeArrowheads="1"/>
          </p:cNvSpPr>
          <p:nvPr/>
        </p:nvSpPr>
        <p:spPr bwMode="auto">
          <a:xfrm>
            <a:off x="4428927" y="3941464"/>
            <a:ext cx="635000" cy="274638"/>
          </a:xfrm>
          <a:prstGeom prst="rect">
            <a:avLst/>
          </a:prstGeom>
          <a:noFill/>
          <a:ln w="9525">
            <a:noFill/>
            <a:miter lim="800000"/>
            <a:headEnd/>
            <a:tailEnd/>
          </a:ln>
        </p:spPr>
        <p:txBody>
          <a:bodyPr wrap="none">
            <a:spAutoFit/>
          </a:bodyPr>
          <a:lstStyle/>
          <a:p>
            <a:r>
              <a:rPr lang="fr-FR" sz="1200" b="1"/>
              <a:t>lecture</a:t>
            </a:r>
          </a:p>
        </p:txBody>
      </p:sp>
      <p:sp>
        <p:nvSpPr>
          <p:cNvPr id="16" name="Text Box 24"/>
          <p:cNvSpPr txBox="1">
            <a:spLocks noChangeArrowheads="1"/>
          </p:cNvSpPr>
          <p:nvPr/>
        </p:nvSpPr>
        <p:spPr bwMode="auto">
          <a:xfrm>
            <a:off x="2844602" y="5957589"/>
            <a:ext cx="4679950" cy="639763"/>
          </a:xfrm>
          <a:prstGeom prst="rect">
            <a:avLst/>
          </a:prstGeom>
          <a:noFill/>
          <a:ln w="9525">
            <a:noFill/>
            <a:miter lim="800000"/>
            <a:headEnd/>
            <a:tailEnd/>
          </a:ln>
        </p:spPr>
        <p:txBody>
          <a:bodyPr>
            <a:spAutoFit/>
          </a:bodyPr>
          <a:lstStyle/>
          <a:p>
            <a:r>
              <a:rPr lang="fr-FR" sz="1200" b="1">
                <a:solidFill>
                  <a:srgbClr val="FF0000"/>
                </a:solidFill>
              </a:rPr>
              <a:t>réponse +:</a:t>
            </a:r>
            <a:r>
              <a:rPr lang="fr-FR" sz="1200" b="1"/>
              <a:t> agglutination massive avec les hématies sensibilisées (99% des </a:t>
            </a:r>
            <a:r>
              <a:rPr lang="fr-FR" sz="1200" b="1" i="1"/>
              <a:t>S. aureus)</a:t>
            </a:r>
          </a:p>
          <a:p>
            <a:r>
              <a:rPr lang="fr-FR" sz="1200" b="1">
                <a:solidFill>
                  <a:srgbClr val="FF0000"/>
                </a:solidFill>
              </a:rPr>
              <a:t>Réponse -:</a:t>
            </a:r>
            <a:r>
              <a:rPr lang="fr-FR" sz="1200" b="1" i="1"/>
              <a:t> Micrococcus </a:t>
            </a:r>
            <a:r>
              <a:rPr lang="fr-FR" sz="1200" b="1"/>
              <a:t>et les autres </a:t>
            </a:r>
            <a:r>
              <a:rPr lang="fr-FR" sz="1200" b="1" i="1"/>
              <a:t>Staphylococcus</a:t>
            </a:r>
          </a:p>
        </p:txBody>
      </p:sp>
      <p:sp>
        <p:nvSpPr>
          <p:cNvPr id="17" name="ZoneTexte 16"/>
          <p:cNvSpPr txBox="1"/>
          <p:nvPr/>
        </p:nvSpPr>
        <p:spPr>
          <a:xfrm>
            <a:off x="2555776" y="476672"/>
            <a:ext cx="3328796" cy="461665"/>
          </a:xfrm>
          <a:prstGeom prst="rect">
            <a:avLst/>
          </a:prstGeom>
          <a:noFill/>
        </p:spPr>
        <p:txBody>
          <a:bodyPr wrap="none" rtlCol="0">
            <a:spAutoFit/>
          </a:bodyPr>
          <a:lstStyle/>
          <a:p>
            <a:r>
              <a:rPr lang="fr-FR" sz="2400" dirty="0" smtClean="0"/>
              <a:t>Agglutination (</a:t>
            </a:r>
            <a:r>
              <a:rPr lang="fr-FR" sz="2400" dirty="0" err="1" smtClean="0"/>
              <a:t>coagulase</a:t>
            </a:r>
            <a:r>
              <a:rPr lang="fr-FR" sz="2400" dirty="0" smtClean="0"/>
              <a:t>)</a:t>
            </a:r>
            <a:endParaRPr lang="fr-FR"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2037" t="3781" b="13025"/>
          <a:stretch>
            <a:fillRect/>
          </a:stretch>
        </p:blipFill>
        <p:spPr bwMode="auto">
          <a:xfrm>
            <a:off x="2267744" y="1772816"/>
            <a:ext cx="6840760" cy="4752528"/>
          </a:xfrm>
          <a:prstGeom prst="rect">
            <a:avLst/>
          </a:prstGeom>
          <a:noFill/>
          <a:ln w="9525">
            <a:noFill/>
            <a:miter lim="800000"/>
            <a:headEnd/>
            <a:tailEnd/>
          </a:ln>
        </p:spPr>
      </p:pic>
      <p:sp>
        <p:nvSpPr>
          <p:cNvPr id="3" name="Rectangle 2"/>
          <p:cNvSpPr/>
          <p:nvPr/>
        </p:nvSpPr>
        <p:spPr>
          <a:xfrm>
            <a:off x="0" y="764704"/>
            <a:ext cx="9144000" cy="1015663"/>
          </a:xfrm>
          <a:prstGeom prst="rect">
            <a:avLst/>
          </a:prstGeom>
        </p:spPr>
        <p:txBody>
          <a:bodyPr wrap="square">
            <a:spAutoFit/>
          </a:bodyPr>
          <a:lstStyle/>
          <a:p>
            <a:r>
              <a:rPr lang="fr-FR" sz="2000" dirty="0" smtClean="0">
                <a:latin typeface="Times New Roman" pitchFamily="18" charset="0"/>
                <a:cs typeface="Times New Roman" pitchFamily="18" charset="0"/>
              </a:rPr>
              <a:t>sont de petits coccobacilles Gram +, </a:t>
            </a:r>
            <a:r>
              <a:rPr lang="fr-FR" sz="2000" dirty="0" smtClean="0">
                <a:latin typeface="Times New Roman" pitchFamily="18" charset="0"/>
                <a:cs typeface="Times New Roman" pitchFamily="18" charset="0"/>
              </a:rPr>
              <a:t>isolés </a:t>
            </a:r>
            <a:r>
              <a:rPr lang="fr-FR" sz="2000" dirty="0" smtClean="0">
                <a:latin typeface="Times New Roman" pitchFamily="18" charset="0"/>
                <a:cs typeface="Times New Roman" pitchFamily="18" charset="0"/>
              </a:rPr>
              <a:t>ou en courtes chainettes, mobiles </a:t>
            </a:r>
            <a:r>
              <a:rPr lang="fr-FR" sz="2000" b="1" dirty="0" smtClean="0">
                <a:latin typeface="Times New Roman" pitchFamily="18" charset="0"/>
                <a:cs typeface="Times New Roman" pitchFamily="18" charset="0"/>
              </a:rPr>
              <a:t>à </a:t>
            </a:r>
            <a:r>
              <a:rPr lang="fr-FR" sz="2000" dirty="0" smtClean="0">
                <a:latin typeface="Times New Roman" pitchFamily="18" charset="0"/>
                <a:cs typeface="Times New Roman" pitchFamily="18" charset="0"/>
              </a:rPr>
              <a:t>20-25°C par quelques flagelles </a:t>
            </a:r>
            <a:r>
              <a:rPr lang="fr-FR" sz="2000" dirty="0" err="1" smtClean="0">
                <a:latin typeface="Times New Roman" pitchFamily="18" charset="0"/>
                <a:cs typeface="Times New Roman" pitchFamily="18" charset="0"/>
              </a:rPr>
              <a:t>péritriches</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asporulés</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aéro</a:t>
            </a:r>
            <a:r>
              <a:rPr lang="fr-FR" sz="2000" dirty="0" smtClean="0">
                <a:latin typeface="Times New Roman" pitchFamily="18" charset="0"/>
                <a:cs typeface="Times New Roman" pitchFamily="18" charset="0"/>
              </a:rPr>
              <a:t>-anaérobies facultatifs, catalase+, oxydase-. </a:t>
            </a:r>
            <a:endParaRPr lang="fr-FR" sz="2000" dirty="0">
              <a:latin typeface="Times New Roman" pitchFamily="18" charset="0"/>
              <a:cs typeface="Times New Roman" pitchFamily="18" charset="0"/>
            </a:endParaRPr>
          </a:p>
        </p:txBody>
      </p:sp>
      <p:sp>
        <p:nvSpPr>
          <p:cNvPr id="4" name="Rectangle 3"/>
          <p:cNvSpPr/>
          <p:nvPr/>
        </p:nvSpPr>
        <p:spPr>
          <a:xfrm>
            <a:off x="0" y="44624"/>
            <a:ext cx="9144000" cy="461665"/>
          </a:xfrm>
          <a:prstGeom prst="rect">
            <a:avLst/>
          </a:prstGeom>
        </p:spPr>
        <p:txBody>
          <a:bodyPr wrap="square">
            <a:spAutoFit/>
          </a:bodyPr>
          <a:lstStyle/>
          <a:p>
            <a:pPr algn="ctr"/>
            <a:r>
              <a:rPr lang="fr-FR" sz="2400" b="1" i="1" dirty="0" smtClean="0">
                <a:latin typeface="Times New Roman" pitchFamily="18" charset="0"/>
                <a:cs typeface="Times New Roman" pitchFamily="18" charset="0"/>
              </a:rPr>
              <a:t>Listeria </a:t>
            </a:r>
            <a:endParaRPr lang="fr-FR" sz="2400" dirty="0"/>
          </a:p>
        </p:txBody>
      </p:sp>
      <p:sp>
        <p:nvSpPr>
          <p:cNvPr id="5" name="Rectangle 4"/>
          <p:cNvSpPr/>
          <p:nvPr/>
        </p:nvSpPr>
        <p:spPr>
          <a:xfrm>
            <a:off x="107504" y="4941168"/>
            <a:ext cx="3960440" cy="523220"/>
          </a:xfrm>
          <a:prstGeom prst="rect">
            <a:avLst/>
          </a:prstGeom>
        </p:spPr>
        <p:txBody>
          <a:bodyPr wrap="square">
            <a:spAutoFit/>
          </a:bodyPr>
          <a:lstStyle/>
          <a:p>
            <a:r>
              <a:rPr lang="fr-FR" sz="1400" b="1" dirty="0" smtClean="0">
                <a:solidFill>
                  <a:srgbClr val="FF0000"/>
                </a:solidFill>
                <a:latin typeface="Times New Roman" pitchFamily="18" charset="0"/>
                <a:cs typeface="Times New Roman" pitchFamily="18" charset="0"/>
              </a:rPr>
              <a:t>grises ou gris verdâtres  luisantes d’un diamètre de 1mm entourées d’un halo brun noir .</a:t>
            </a:r>
            <a:endParaRPr lang="fr-FR" sz="1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2924944"/>
            <a:ext cx="5544616" cy="1384995"/>
          </a:xfrm>
          <a:prstGeom prst="rect">
            <a:avLst/>
          </a:prstGeom>
        </p:spPr>
        <p:txBody>
          <a:bodyPr wrap="square">
            <a:spAutoFit/>
          </a:bodyPr>
          <a:lstStyle/>
          <a:p>
            <a:pPr lvl="0" algn="ctr" eaLnBrk="0" fontAlgn="base" hangingPunct="0">
              <a:spcBef>
                <a:spcPct val="0"/>
              </a:spcBef>
              <a:spcAft>
                <a:spcPct val="0"/>
              </a:spcAft>
            </a:pPr>
            <a:r>
              <a:rPr lang="fr-FR" altLang="zh-CN" sz="2800" b="1" dirty="0" smtClean="0">
                <a:latin typeface="Times New Roman" pitchFamily="18" charset="0"/>
                <a:ea typeface="Times New Roman" pitchFamily="18" charset="0"/>
                <a:cs typeface="Times New Roman" pitchFamily="18" charset="0"/>
              </a:rPr>
              <a:t>Réalisation du contrôle microbiologique dans une</a:t>
            </a:r>
            <a:r>
              <a:rPr lang="fr-FR" altLang="zh-CN" sz="2800" b="1" dirty="0" smtClean="0">
                <a:latin typeface="Times New Roman" pitchFamily="18" charset="0"/>
                <a:cs typeface="Times New Roman" pitchFamily="18" charset="0"/>
              </a:rPr>
              <a:t> b</a:t>
            </a:r>
            <a:r>
              <a:rPr lang="fr-FR" altLang="zh-CN" sz="2800" b="1" dirty="0" smtClean="0">
                <a:latin typeface="Times New Roman" pitchFamily="18" charset="0"/>
                <a:ea typeface="Times New Roman" pitchFamily="18" charset="0"/>
                <a:cs typeface="Times New Roman" pitchFamily="18" charset="0"/>
              </a:rPr>
              <a:t>io Industrie avec fermentation</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7468"/>
            <a:ext cx="91440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400" b="1" dirty="0" smtClean="0">
                <a:solidFill>
                  <a:schemeClr val="tx1"/>
                </a:solidFill>
                <a:latin typeface="Times New Roman" pitchFamily="18" charset="0"/>
                <a:cs typeface="Times New Roman" pitchFamily="18" charset="0"/>
              </a:rPr>
              <a:t>Estimation de la viabilité d’un ferment</a:t>
            </a:r>
            <a:endParaRPr lang="fr-FR" sz="2400" b="1" dirty="0">
              <a:solidFill>
                <a:schemeClr val="tx1"/>
              </a:solidFill>
              <a:latin typeface="Times New Roman" pitchFamily="18" charset="0"/>
              <a:cs typeface="Times New Roman" pitchFamily="18" charset="0"/>
            </a:endParaRPr>
          </a:p>
        </p:txBody>
      </p:sp>
      <p:sp>
        <p:nvSpPr>
          <p:cNvPr id="3" name="Rectangle 2"/>
          <p:cNvSpPr/>
          <p:nvPr/>
        </p:nvSpPr>
        <p:spPr>
          <a:xfrm>
            <a:off x="-36512" y="2562870"/>
            <a:ext cx="9144000" cy="2123658"/>
          </a:xfrm>
          <a:prstGeom prst="rect">
            <a:avLst/>
          </a:prstGeom>
        </p:spPr>
        <p:txBody>
          <a:bodyPr wrap="square">
            <a:spAutoFit/>
          </a:bodyPr>
          <a:lstStyle/>
          <a:p>
            <a:pPr algn="just"/>
            <a:r>
              <a:rPr lang="fr-FR" sz="2200" dirty="0" smtClean="0">
                <a:latin typeface="Times New Roman" pitchFamily="18" charset="0"/>
                <a:cs typeface="Times New Roman" pitchFamily="18" charset="0"/>
              </a:rPr>
              <a:t>Donc Il est intéressant de réaliser une estimation de la viabilité et contrôler la régression de la densité microbienne </a:t>
            </a:r>
          </a:p>
          <a:p>
            <a:pPr algn="just"/>
            <a:endParaRPr lang="fr-FR" sz="2200" dirty="0" smtClean="0">
              <a:latin typeface="Times New Roman" pitchFamily="18" charset="0"/>
              <a:cs typeface="Times New Roman" pitchFamily="18" charset="0"/>
            </a:endParaRPr>
          </a:p>
          <a:p>
            <a:pPr algn="just">
              <a:buFont typeface="Wingdings" pitchFamily="2" charset="2"/>
              <a:buChar char="Ø"/>
            </a:pPr>
            <a:r>
              <a:rPr lang="fr-FR" sz="2200" dirty="0" smtClean="0">
                <a:latin typeface="Times New Roman" pitchFamily="18" charset="0"/>
                <a:cs typeface="Times New Roman" pitchFamily="18" charset="0"/>
              </a:rPr>
              <a:t>Après les fermentations, </a:t>
            </a:r>
          </a:p>
          <a:p>
            <a:pPr algn="just">
              <a:buFont typeface="Wingdings" pitchFamily="2" charset="2"/>
              <a:buChar char="Ø"/>
            </a:pPr>
            <a:r>
              <a:rPr lang="fr-FR" sz="2200" dirty="0" smtClean="0">
                <a:latin typeface="Times New Roman" pitchFamily="18" charset="0"/>
                <a:cs typeface="Times New Roman" pitchFamily="18" charset="0"/>
              </a:rPr>
              <a:t> Au cours des phases de fabrication</a:t>
            </a:r>
          </a:p>
          <a:p>
            <a:pPr algn="just">
              <a:buFont typeface="Wingdings" pitchFamily="2" charset="2"/>
              <a:buChar char="Ø"/>
            </a:pPr>
            <a:r>
              <a:rPr lang="fr-FR" sz="2200" dirty="0" smtClean="0">
                <a:latin typeface="Times New Roman" pitchFamily="18" charset="0"/>
                <a:cs typeface="Times New Roman" pitchFamily="18" charset="0"/>
              </a:rPr>
              <a:t> Au stade d’emballage et de conservation, </a:t>
            </a:r>
          </a:p>
        </p:txBody>
      </p:sp>
      <p:sp>
        <p:nvSpPr>
          <p:cNvPr id="8" name="Rectangle 7"/>
          <p:cNvSpPr/>
          <p:nvPr/>
        </p:nvSpPr>
        <p:spPr>
          <a:xfrm>
            <a:off x="0" y="6351711"/>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Calcul détaillé du dénombrement</a:t>
            </a:r>
            <a:endParaRPr lang="fr-FR" sz="2200" dirty="0">
              <a:latin typeface="Times New Roman" pitchFamily="18" charset="0"/>
              <a:cs typeface="Times New Roman" pitchFamily="18" charset="0"/>
            </a:endParaRPr>
          </a:p>
        </p:txBody>
      </p:sp>
      <p:sp>
        <p:nvSpPr>
          <p:cNvPr id="9" name="Rectangle 8"/>
          <p:cNvSpPr/>
          <p:nvPr/>
        </p:nvSpPr>
        <p:spPr>
          <a:xfrm>
            <a:off x="0" y="5303676"/>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Comptage sur cellule de numération (</a:t>
            </a:r>
            <a:r>
              <a:rPr lang="fr-FR" sz="2200" dirty="0" err="1" smtClean="0">
                <a:latin typeface="Times New Roman" pitchFamily="18" charset="0"/>
                <a:cs typeface="Times New Roman" pitchFamily="18" charset="0"/>
              </a:rPr>
              <a:t>Thoma</a:t>
            </a:r>
            <a:r>
              <a:rPr lang="fr-FR" sz="2200" dirty="0" smtClean="0">
                <a:latin typeface="Times New Roman" pitchFamily="18" charset="0"/>
                <a:cs typeface="Times New Roman" pitchFamily="18" charset="0"/>
              </a:rPr>
              <a:t> et </a:t>
            </a:r>
            <a:r>
              <a:rPr lang="fr-FR" sz="2200" dirty="0" err="1" smtClean="0">
                <a:latin typeface="Times New Roman" pitchFamily="18" charset="0"/>
                <a:cs typeface="Times New Roman" pitchFamily="18" charset="0"/>
              </a:rPr>
              <a:t>Malassez</a:t>
            </a:r>
            <a:r>
              <a:rPr lang="fr-FR" sz="2200" dirty="0" smtClean="0">
                <a:latin typeface="Times New Roman" pitchFamily="18" charset="0"/>
                <a:cs typeface="Times New Roman" pitchFamily="18" charset="0"/>
              </a:rPr>
              <a:t>) au microscope </a:t>
            </a:r>
            <a:endParaRPr lang="fr-FR" sz="2200" dirty="0">
              <a:latin typeface="Times New Roman" pitchFamily="18" charset="0"/>
              <a:cs typeface="Times New Roman" pitchFamily="18" charset="0"/>
            </a:endParaRPr>
          </a:p>
        </p:txBody>
      </p:sp>
      <p:sp>
        <p:nvSpPr>
          <p:cNvPr id="7" name="Rectangle 6"/>
          <p:cNvSpPr/>
          <p:nvPr/>
        </p:nvSpPr>
        <p:spPr>
          <a:xfrm>
            <a:off x="0" y="1176281"/>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Les produits de la fermentation nécessite souvent un niveau de population élevé avec un taux de cellules vivantes lui-même élevé.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155516"/>
            <a:ext cx="6228184" cy="4154984"/>
          </a:xfrm>
          <a:prstGeom prst="rect">
            <a:avLst/>
          </a:prstGeom>
        </p:spPr>
        <p:txBody>
          <a:bodyPr wrap="square">
            <a:spAutoFit/>
          </a:bodyPr>
          <a:lstStyle/>
          <a:p>
            <a:pPr marL="342900" indent="-342900"/>
            <a:r>
              <a:rPr lang="fr-FR" sz="2400" dirty="0" smtClean="0">
                <a:latin typeface="Times New Roman" pitchFamily="18" charset="0"/>
              </a:rPr>
              <a:t> C’est pour savoir si</a:t>
            </a:r>
          </a:p>
          <a:p>
            <a:pPr marL="342900" indent="-342900"/>
            <a:endParaRPr lang="fr-FR" sz="2400" dirty="0" smtClean="0">
              <a:latin typeface="Times New Roman" pitchFamily="18" charset="0"/>
            </a:endParaRPr>
          </a:p>
          <a:p>
            <a:pPr marL="800100" lvl="1" indent="-342900" algn="just">
              <a:buFont typeface="Wingdings" pitchFamily="2" charset="2"/>
              <a:buChar char="v"/>
            </a:pPr>
            <a:r>
              <a:rPr lang="fr-FR" sz="2400" dirty="0" smtClean="0">
                <a:latin typeface="Times New Roman" pitchFamily="18" charset="0"/>
              </a:rPr>
              <a:t>Le ferment est contaminé par des phages </a:t>
            </a:r>
            <a:r>
              <a:rPr lang="fr-FR" sz="2400" dirty="0" err="1" smtClean="0">
                <a:latin typeface="Times New Roman" pitchFamily="18" charset="0"/>
              </a:rPr>
              <a:t>lysogénique</a:t>
            </a:r>
            <a:endParaRPr lang="fr-FR" sz="2400" dirty="0" smtClean="0">
              <a:latin typeface="Times New Roman" pitchFamily="18" charset="0"/>
            </a:endParaRPr>
          </a:p>
          <a:p>
            <a:pPr marL="800100" lvl="1" indent="-342900" algn="just">
              <a:buFont typeface="Wingdings" pitchFamily="2" charset="2"/>
              <a:buChar char="v"/>
            </a:pPr>
            <a:endParaRPr lang="fr-FR" sz="2400" dirty="0" smtClean="0">
              <a:latin typeface="Times New Roman" pitchFamily="18" charset="0"/>
            </a:endParaRPr>
          </a:p>
          <a:p>
            <a:pPr marL="800100" lvl="1" indent="-342900" algn="just">
              <a:buFont typeface="Wingdings" pitchFamily="2" charset="2"/>
              <a:buChar char="v"/>
            </a:pPr>
            <a:r>
              <a:rPr lang="fr-FR" sz="2400" dirty="0" smtClean="0">
                <a:latin typeface="Times New Roman" pitchFamily="18" charset="0"/>
              </a:rPr>
              <a:t>L’environnement de préparation du ferment (usine ou laboratoire) est contaminé par des bactériophages</a:t>
            </a:r>
          </a:p>
          <a:p>
            <a:pPr marL="800100" lvl="1" indent="-342900" algn="just">
              <a:buFont typeface="Wingdings" pitchFamily="2" charset="2"/>
              <a:buChar char="v"/>
            </a:pPr>
            <a:endParaRPr lang="fr-FR" sz="2400" dirty="0" smtClean="0">
              <a:latin typeface="Times New Roman" pitchFamily="18" charset="0"/>
            </a:endParaRPr>
          </a:p>
          <a:p>
            <a:pPr marL="800100" lvl="1" indent="-342900" algn="just">
              <a:buFont typeface="Wingdings" pitchFamily="2" charset="2"/>
              <a:buChar char="v"/>
            </a:pPr>
            <a:r>
              <a:rPr lang="fr-FR" sz="2400" dirty="0" smtClean="0">
                <a:latin typeface="Times New Roman" pitchFamily="18" charset="0"/>
              </a:rPr>
              <a:t>La matière première est contaminée par des phages</a:t>
            </a:r>
          </a:p>
        </p:txBody>
      </p:sp>
      <p:pic>
        <p:nvPicPr>
          <p:cNvPr id="1028" name="Picture 4"/>
          <p:cNvPicPr>
            <a:picLocks noChangeAspect="1" noChangeArrowheads="1"/>
          </p:cNvPicPr>
          <p:nvPr/>
        </p:nvPicPr>
        <p:blipFill>
          <a:blip r:embed="rId2" cstate="print"/>
          <a:srcRect/>
          <a:stretch>
            <a:fillRect/>
          </a:stretch>
        </p:blipFill>
        <p:spPr bwMode="auto">
          <a:xfrm>
            <a:off x="6300192" y="1340768"/>
            <a:ext cx="2714523" cy="3600400"/>
          </a:xfrm>
          <a:prstGeom prst="rect">
            <a:avLst/>
          </a:prstGeom>
          <a:noFill/>
          <a:ln w="9525">
            <a:noFill/>
            <a:miter lim="800000"/>
            <a:headEnd/>
            <a:tailEnd/>
          </a:ln>
        </p:spPr>
      </p:pic>
      <p:sp>
        <p:nvSpPr>
          <p:cNvPr id="13" name="Rectangle 12"/>
          <p:cNvSpPr/>
          <p:nvPr/>
        </p:nvSpPr>
        <p:spPr>
          <a:xfrm>
            <a:off x="0" y="97468"/>
            <a:ext cx="9144000" cy="523220"/>
          </a:xfrm>
          <a:prstGeom prst="rect">
            <a:avLst/>
          </a:prstGeom>
        </p:spPr>
        <p:txBody>
          <a:bodyPr wrap="square">
            <a:spAutoFit/>
          </a:bodyPr>
          <a:lstStyle/>
          <a:p>
            <a:pPr algn="ctr"/>
            <a:r>
              <a:rPr lang="fr-FR" sz="2800" b="1" dirty="0" smtClean="0">
                <a:latin typeface="Times New Roman" pitchFamily="18" charset="0"/>
              </a:rPr>
              <a:t>Recherche et dénombrement des phages</a:t>
            </a:r>
            <a:endParaRPr lang="fr-FR"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11786</TotalTime>
  <Words>5013</Words>
  <Application>Microsoft Office PowerPoint</Application>
  <PresentationFormat>Affichage à l'écran (4:3)</PresentationFormat>
  <Paragraphs>701</Paragraphs>
  <Slides>63</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63</vt:i4>
      </vt:variant>
    </vt:vector>
  </HeadingPairs>
  <TitlesOfParts>
    <vt:vector size="70" baseType="lpstr">
      <vt:lpstr>宋体</vt:lpstr>
      <vt:lpstr>宋体</vt: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RAHMOUNE</dc:creator>
  <cp:lastModifiedBy>Yazid Rahmoune</cp:lastModifiedBy>
  <cp:revision>52</cp:revision>
  <dcterms:created xsi:type="dcterms:W3CDTF">2017-05-06T16:58:08Z</dcterms:created>
  <dcterms:modified xsi:type="dcterms:W3CDTF">2023-04-18T14:29:32Z</dcterms:modified>
</cp:coreProperties>
</file>