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57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58" r:id="rId14"/>
    <p:sldId id="259" r:id="rId15"/>
    <p:sldId id="26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  <a:srgbClr val="7A140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09/08/2020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09/08/2020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09/08/2020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09/08/2020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09/08/2020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09/08/2020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09/08/2020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09/08/2020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09/08/2020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09/08/2020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09/08/2020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09/08/2020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fr.wikipedia.org/wiki/Antisens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852" t="34970" b="15431"/>
          <a:stretch>
            <a:fillRect/>
          </a:stretch>
        </p:blipFill>
        <p:spPr bwMode="auto">
          <a:xfrm>
            <a:off x="857224" y="4000504"/>
            <a:ext cx="7572401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5286388"/>
            <a:ext cx="241935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ZoneTexte 3"/>
          <p:cNvSpPr txBox="1"/>
          <p:nvPr/>
        </p:nvSpPr>
        <p:spPr>
          <a:xfrm>
            <a:off x="4643438" y="6068817"/>
            <a:ext cx="3429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 lactose subit une isomérisation en </a:t>
            </a:r>
            <a:r>
              <a:rPr lang="fr-FR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allolactose</a:t>
            </a:r>
            <a:r>
              <a:rPr lang="fr-F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fr-FR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 l="19859" t="5275" r="61996"/>
          <a:stretch>
            <a:fillRect/>
          </a:stretch>
        </p:blipFill>
        <p:spPr bwMode="auto">
          <a:xfrm>
            <a:off x="4071934" y="4105287"/>
            <a:ext cx="857256" cy="1966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b="74249"/>
          <a:stretch>
            <a:fillRect/>
          </a:stretch>
        </p:blipFill>
        <p:spPr bwMode="auto">
          <a:xfrm>
            <a:off x="642964" y="71414"/>
            <a:ext cx="7715250" cy="1223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 l="33210" t="87375" r="31605"/>
          <a:stretch>
            <a:fillRect/>
          </a:stretch>
        </p:blipFill>
        <p:spPr bwMode="auto">
          <a:xfrm>
            <a:off x="857224" y="4186260"/>
            <a:ext cx="2714644" cy="6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43392" y="2428868"/>
            <a:ext cx="73342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ZoneTexte 9"/>
          <p:cNvSpPr txBox="1"/>
          <p:nvPr/>
        </p:nvSpPr>
        <p:spPr>
          <a:xfrm>
            <a:off x="428596" y="3354173"/>
            <a:ext cx="3000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Changement de conformation du répresseur </a:t>
            </a:r>
            <a:endParaRPr lang="fr-FR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62549" y="2571744"/>
            <a:ext cx="3038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Ellipse 11"/>
          <p:cNvSpPr/>
          <p:nvPr/>
        </p:nvSpPr>
        <p:spPr>
          <a:xfrm>
            <a:off x="8143900" y="6215082"/>
            <a:ext cx="428628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357158" y="4214818"/>
            <a:ext cx="428628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Flèche courbée vers la gauche 14"/>
          <p:cNvSpPr/>
          <p:nvPr/>
        </p:nvSpPr>
        <p:spPr>
          <a:xfrm rot="10800000">
            <a:off x="3500430" y="2786058"/>
            <a:ext cx="500066" cy="171451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6" name="Ellipse 15"/>
          <p:cNvSpPr/>
          <p:nvPr/>
        </p:nvSpPr>
        <p:spPr>
          <a:xfrm>
            <a:off x="1785918" y="3000372"/>
            <a:ext cx="428628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81306" y="1071546"/>
            <a:ext cx="64198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/>
          <a:srcRect l="7614" r="39086"/>
          <a:stretch>
            <a:fillRect/>
          </a:stretch>
        </p:blipFill>
        <p:spPr bwMode="auto">
          <a:xfrm>
            <a:off x="357158" y="2041760"/>
            <a:ext cx="500066" cy="95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8"/>
          <p:cNvPicPr>
            <a:picLocks noChangeAspect="1" noChangeArrowheads="1"/>
          </p:cNvPicPr>
          <p:nvPr/>
        </p:nvPicPr>
        <p:blipFill>
          <a:blip r:embed="rId7"/>
          <a:srcRect l="36424" r="20178" b="46907"/>
          <a:stretch>
            <a:fillRect/>
          </a:stretch>
        </p:blipFill>
        <p:spPr bwMode="auto">
          <a:xfrm>
            <a:off x="71406" y="1438260"/>
            <a:ext cx="2786082" cy="49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9"/>
          <p:cNvPicPr>
            <a:picLocks noChangeAspect="1" noChangeArrowheads="1"/>
          </p:cNvPicPr>
          <p:nvPr/>
        </p:nvPicPr>
        <p:blipFill>
          <a:blip r:embed="rId8"/>
          <a:srcRect l="7614" r="39086"/>
          <a:stretch>
            <a:fillRect/>
          </a:stretch>
        </p:blipFill>
        <p:spPr bwMode="auto">
          <a:xfrm>
            <a:off x="509558" y="2194160"/>
            <a:ext cx="500066" cy="95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3" name="Connecteur droit avec flèche 22"/>
          <p:cNvCxnSpPr>
            <a:stCxn id="20" idx="2"/>
          </p:cNvCxnSpPr>
          <p:nvPr/>
        </p:nvCxnSpPr>
        <p:spPr>
          <a:xfrm rot="16200000" flipH="1">
            <a:off x="732207" y="2661041"/>
            <a:ext cx="3214710" cy="17502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64 -4.20907E-6 C -0.00469 -0.0999 -0.01216 -0.19958 0.02604 -0.24421 C 0.06458 -0.28862 0.20069 -0.26364 0.23593 -0.26757 " pathEditMode="relative" rAng="0" ptsTypes="aaA">
                                      <p:cBhvr>
                                        <p:cTn id="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" y="-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6457E-6 C 0.06232 -0.08858 0.12482 -0.17715 0.25538 -0.21739 C 0.38594 -0.25763 0.69496 -0.23775 0.78298 -0.24191 " pathEditMode="relative" rAng="0" ptsTypes="aaA">
                                      <p:cBhvr>
                                        <p:cTn id="60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1" y="-1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2" grpId="0" animBg="1"/>
      <p:bldP spid="13" grpId="0" animBg="1"/>
      <p:bldP spid="15" grpId="0" animBg="1"/>
      <p:bldP spid="1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 l="12601" t="6124" r="4514" b="3382"/>
          <a:stretch>
            <a:fillRect/>
          </a:stretch>
        </p:blipFill>
        <p:spPr bwMode="auto">
          <a:xfrm>
            <a:off x="1928794" y="1142984"/>
            <a:ext cx="5857916" cy="47149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4" name="ZoneTexte 3"/>
          <p:cNvSpPr txBox="1"/>
          <p:nvPr/>
        </p:nvSpPr>
        <p:spPr>
          <a:xfrm>
            <a:off x="1928794" y="671436"/>
            <a:ext cx="1316386" cy="40011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Induction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024063"/>
            <a:ext cx="8220075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2324055" y="3643314"/>
            <a:ext cx="6000792" cy="8572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9417" y="1738304"/>
            <a:ext cx="8191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ZoneTexte 10"/>
          <p:cNvSpPr txBox="1"/>
          <p:nvPr/>
        </p:nvSpPr>
        <p:spPr>
          <a:xfrm>
            <a:off x="2920256" y="1285860"/>
            <a:ext cx="11897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b="1" dirty="0" smtClean="0">
                <a:latin typeface="Times New Roman" pitchFamily="18" charset="0"/>
                <a:cs typeface="Times New Roman" pitchFamily="18" charset="0"/>
              </a:rPr>
              <a:t>ARN </a:t>
            </a:r>
          </a:p>
          <a:p>
            <a:pPr algn="ctr"/>
            <a:r>
              <a:rPr lang="fr-FR" sz="1600" b="1" dirty="0" smtClean="0">
                <a:latin typeface="Times New Roman" pitchFamily="18" charset="0"/>
                <a:cs typeface="Times New Roman" pitchFamily="18" charset="0"/>
              </a:rPr>
              <a:t>polymérase</a:t>
            </a:r>
            <a:endParaRPr lang="fr-FR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2643182"/>
            <a:ext cx="418147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/>
          <a:srcRect t="61894"/>
          <a:stretch>
            <a:fillRect/>
          </a:stretch>
        </p:blipFill>
        <p:spPr bwMode="auto">
          <a:xfrm>
            <a:off x="4181492" y="5000636"/>
            <a:ext cx="317659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ZoneTexte 13"/>
          <p:cNvSpPr txBox="1"/>
          <p:nvPr/>
        </p:nvSpPr>
        <p:spPr>
          <a:xfrm>
            <a:off x="4000496" y="6072206"/>
            <a:ext cx="385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Production de protéines structurales</a:t>
            </a:r>
            <a:endParaRPr lang="fr-F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avec flèche vers le bas 15"/>
          <p:cNvSpPr/>
          <p:nvPr/>
        </p:nvSpPr>
        <p:spPr>
          <a:xfrm>
            <a:off x="857224" y="4786322"/>
            <a:ext cx="1714512" cy="1071570"/>
          </a:xfrm>
          <a:prstGeom prst="downArrow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Répression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supprimée </a:t>
            </a:r>
          </a:p>
          <a:p>
            <a:pPr algn="ctr"/>
            <a:endParaRPr lang="fr-FR" sz="2000" dirty="0"/>
          </a:p>
        </p:txBody>
      </p:sp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5"/>
          <a:srcRect t="15683" b="48469"/>
          <a:stretch>
            <a:fillRect/>
          </a:stretch>
        </p:blipFill>
        <p:spPr bwMode="auto">
          <a:xfrm>
            <a:off x="4214810" y="3571876"/>
            <a:ext cx="3143272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Explosion 1 16"/>
          <p:cNvSpPr/>
          <p:nvPr/>
        </p:nvSpPr>
        <p:spPr>
          <a:xfrm>
            <a:off x="500066" y="5643578"/>
            <a:ext cx="2500298" cy="1143008"/>
          </a:xfrm>
          <a:prstGeom prst="irregularSeal1">
            <a:avLst/>
          </a:prstGeom>
          <a:solidFill>
            <a:srgbClr val="99FF66"/>
          </a:solidFill>
          <a:ln>
            <a:solidFill>
              <a:srgbClr val="99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rgbClr val="7A140C"/>
                </a:solidFill>
                <a:latin typeface="Times New Roman" pitchFamily="18" charset="0"/>
                <a:cs typeface="Times New Roman" pitchFamily="18" charset="0"/>
              </a:rPr>
              <a:t>Régulation négative </a:t>
            </a:r>
            <a:endParaRPr lang="fr-FR" sz="2000" b="1" dirty="0">
              <a:solidFill>
                <a:srgbClr val="7A140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Flèche en arc 18"/>
          <p:cNvSpPr/>
          <p:nvPr/>
        </p:nvSpPr>
        <p:spPr>
          <a:xfrm rot="294544" flipV="1">
            <a:off x="752011" y="628960"/>
            <a:ext cx="3169504" cy="3651354"/>
          </a:xfrm>
          <a:prstGeom prst="circularArrow">
            <a:avLst>
              <a:gd name="adj1" fmla="val 5589"/>
              <a:gd name="adj2" fmla="val 643807"/>
              <a:gd name="adj3" fmla="val 20489262"/>
              <a:gd name="adj4" fmla="val 16459533"/>
              <a:gd name="adj5" fmla="val 92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0" name="Multiplier 19"/>
          <p:cNvSpPr/>
          <p:nvPr/>
        </p:nvSpPr>
        <p:spPr>
          <a:xfrm rot="19920006">
            <a:off x="2353433" y="2803923"/>
            <a:ext cx="1357322" cy="1843094"/>
          </a:xfrm>
          <a:prstGeom prst="mathMultiply">
            <a:avLst>
              <a:gd name="adj1" fmla="val 967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0.00855 L 0.36806 -0.00855 " pathEditMode="relative" rAng="0" ptsTypes="AA">
                                      <p:cBhvr>
                                        <p:cTn id="2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59019E-7 L 0.36025 -0.00301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" y="-2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4" grpId="0"/>
      <p:bldP spid="16" grpId="0" animBg="1"/>
      <p:bldP spid="17" grpId="0" animBg="1"/>
      <p:bldP spid="19" grpId="0" animBg="1"/>
      <p:bldP spid="19" grpId="1" animBg="1"/>
      <p:bldP spid="20" grpId="0" animBg="1"/>
      <p:bldP spid="20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/>
          <a:srcRect b="11954"/>
          <a:stretch>
            <a:fillRect/>
          </a:stretch>
        </p:blipFill>
        <p:spPr bwMode="auto">
          <a:xfrm>
            <a:off x="1000100" y="1428736"/>
            <a:ext cx="7143800" cy="3545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b="75207"/>
          <a:stretch>
            <a:fillRect/>
          </a:stretch>
        </p:blipFill>
        <p:spPr bwMode="auto">
          <a:xfrm>
            <a:off x="785786" y="1214422"/>
            <a:ext cx="718185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32095" t="59296" r="56963" b="22109"/>
          <a:stretch>
            <a:fillRect/>
          </a:stretch>
        </p:blipFill>
        <p:spPr bwMode="auto">
          <a:xfrm>
            <a:off x="3181290" y="5214950"/>
            <a:ext cx="785818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2449" y="1785926"/>
            <a:ext cx="70294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 t="59090" r="69297" b="20766"/>
          <a:stretch>
            <a:fillRect/>
          </a:stretch>
        </p:blipFill>
        <p:spPr bwMode="auto">
          <a:xfrm>
            <a:off x="966712" y="5143512"/>
            <a:ext cx="220505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1" name="Groupe 10"/>
          <p:cNvGrpSpPr/>
          <p:nvPr/>
        </p:nvGrpSpPr>
        <p:grpSpPr>
          <a:xfrm>
            <a:off x="1033463" y="142852"/>
            <a:ext cx="6610371" cy="1352550"/>
            <a:chOff x="1033463" y="3362334"/>
            <a:chExt cx="6610371" cy="1352550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4"/>
            <a:srcRect r="78264"/>
            <a:stretch>
              <a:fillRect/>
            </a:stretch>
          </p:blipFill>
          <p:spPr bwMode="auto">
            <a:xfrm>
              <a:off x="1033463" y="3362334"/>
              <a:ext cx="1538273" cy="1352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" name="Picture 5"/>
            <p:cNvPicPr>
              <a:picLocks noChangeAspect="1" noChangeArrowheads="1"/>
            </p:cNvPicPr>
            <p:nvPr/>
          </p:nvPicPr>
          <p:blipFill>
            <a:blip r:embed="rId4"/>
            <a:srcRect l="31696" t="41197"/>
            <a:stretch>
              <a:fillRect/>
            </a:stretch>
          </p:blipFill>
          <p:spPr bwMode="auto">
            <a:xfrm>
              <a:off x="2809888" y="3640938"/>
              <a:ext cx="4833946" cy="795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848 -0.06707 C 0.0217 -0.11864 0.07187 -0.16998 0.0901 -0.23936 C 0.10833 -0.30874 0.08246 -0.43987 0.0809 -0.48312 C 0.07934 -0.52636 0.0809 -0.49676 0.0809 -0.49954 " pathEditMode="relative" ptsTypes="aaaA">
                                      <p:cBhvr>
                                        <p:cTn id="12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e 11"/>
          <p:cNvGrpSpPr/>
          <p:nvPr/>
        </p:nvGrpSpPr>
        <p:grpSpPr>
          <a:xfrm>
            <a:off x="285720" y="142852"/>
            <a:ext cx="7696179" cy="4929222"/>
            <a:chOff x="285720" y="142852"/>
            <a:chExt cx="7696179" cy="4929222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2"/>
            <a:srcRect b="75207"/>
            <a:stretch>
              <a:fillRect/>
            </a:stretch>
          </p:blipFill>
          <p:spPr bwMode="auto">
            <a:xfrm>
              <a:off x="785786" y="1214422"/>
              <a:ext cx="7181850" cy="1143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/>
            <a:srcRect l="32095" t="59296" r="56963" b="22109"/>
            <a:stretch>
              <a:fillRect/>
            </a:stretch>
          </p:blipFill>
          <p:spPr bwMode="auto">
            <a:xfrm>
              <a:off x="3181290" y="4214818"/>
              <a:ext cx="785818" cy="857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52449" y="1785926"/>
              <a:ext cx="7029450" cy="2381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/>
            <a:srcRect t="59090" r="69297" b="20766"/>
            <a:stretch>
              <a:fillRect/>
            </a:stretch>
          </p:blipFill>
          <p:spPr bwMode="auto">
            <a:xfrm>
              <a:off x="966712" y="4143380"/>
              <a:ext cx="2205054" cy="928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6" name="Groupe 5"/>
            <p:cNvGrpSpPr/>
            <p:nvPr/>
          </p:nvGrpSpPr>
          <p:grpSpPr>
            <a:xfrm>
              <a:off x="1033463" y="142852"/>
              <a:ext cx="6610371" cy="1352550"/>
              <a:chOff x="1033463" y="3362334"/>
              <a:chExt cx="6610371" cy="1352550"/>
            </a:xfrm>
          </p:grpSpPr>
          <p:pic>
            <p:nvPicPr>
              <p:cNvPr id="7" name="Picture 5"/>
              <p:cNvPicPr>
                <a:picLocks noChangeAspect="1" noChangeArrowheads="1"/>
              </p:cNvPicPr>
              <p:nvPr/>
            </p:nvPicPr>
            <p:blipFill>
              <a:blip r:embed="rId4"/>
              <a:srcRect r="78264"/>
              <a:stretch>
                <a:fillRect/>
              </a:stretch>
            </p:blipFill>
            <p:spPr bwMode="auto">
              <a:xfrm>
                <a:off x="1033463" y="3362334"/>
                <a:ext cx="1538273" cy="1352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8" name="Picture 5"/>
              <p:cNvPicPr>
                <a:picLocks noChangeAspect="1" noChangeArrowheads="1"/>
              </p:cNvPicPr>
              <p:nvPr/>
            </p:nvPicPr>
            <p:blipFill>
              <a:blip r:embed="rId4"/>
              <a:srcRect l="31696" t="41197"/>
              <a:stretch>
                <a:fillRect/>
              </a:stretch>
            </p:blipFill>
            <p:spPr bwMode="auto">
              <a:xfrm>
                <a:off x="2809888" y="3640938"/>
                <a:ext cx="4833946" cy="7953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9" name="Ellipse 8"/>
            <p:cNvSpPr/>
            <p:nvPr/>
          </p:nvSpPr>
          <p:spPr>
            <a:xfrm>
              <a:off x="500034" y="4429132"/>
              <a:ext cx="428628" cy="4286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400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fr-FR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Ellipse 9"/>
            <p:cNvSpPr/>
            <p:nvPr/>
          </p:nvSpPr>
          <p:spPr>
            <a:xfrm>
              <a:off x="4429124" y="3000372"/>
              <a:ext cx="428628" cy="4286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4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fr-FR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Ellipse 10"/>
            <p:cNvSpPr/>
            <p:nvPr/>
          </p:nvSpPr>
          <p:spPr>
            <a:xfrm>
              <a:off x="285720" y="571480"/>
              <a:ext cx="428628" cy="4286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400" dirty="0" smtClean="0">
                  <a:latin typeface="Times New Roman" pitchFamily="18" charset="0"/>
                  <a:cs typeface="Times New Roman" pitchFamily="18" charset="0"/>
                </a:rPr>
                <a:t>3</a:t>
              </a:r>
              <a:endParaRPr lang="fr-FR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e 9"/>
          <p:cNvGrpSpPr/>
          <p:nvPr/>
        </p:nvGrpSpPr>
        <p:grpSpPr>
          <a:xfrm>
            <a:off x="142898" y="714355"/>
            <a:ext cx="6857994" cy="4248000"/>
            <a:chOff x="714375" y="409571"/>
            <a:chExt cx="7715250" cy="4733941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/>
            <a:srcRect t="3307"/>
            <a:stretch>
              <a:fillRect/>
            </a:stretch>
          </p:blipFill>
          <p:spPr bwMode="auto">
            <a:xfrm>
              <a:off x="714375" y="409571"/>
              <a:ext cx="7715250" cy="47339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Rectangle 8"/>
            <p:cNvSpPr/>
            <p:nvPr/>
          </p:nvSpPr>
          <p:spPr>
            <a:xfrm>
              <a:off x="3428992" y="2143116"/>
              <a:ext cx="4643470" cy="11430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24" y="5000636"/>
            <a:ext cx="728133" cy="922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/>
          <a:srcRect l="23843" t="19354"/>
          <a:stretch>
            <a:fillRect/>
          </a:stretch>
        </p:blipFill>
        <p:spPr bwMode="auto">
          <a:xfrm>
            <a:off x="1857355" y="1132868"/>
            <a:ext cx="5119198" cy="12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6" name="Groupe 15"/>
          <p:cNvGrpSpPr/>
          <p:nvPr/>
        </p:nvGrpSpPr>
        <p:grpSpPr>
          <a:xfrm>
            <a:off x="2357422" y="2571744"/>
            <a:ext cx="4635528" cy="879391"/>
            <a:chOff x="2786050" y="2214554"/>
            <a:chExt cx="5214974" cy="1000132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/>
            <a:srcRect l="35988" t="36673" r="3827" b="42899"/>
            <a:stretch>
              <a:fillRect/>
            </a:stretch>
          </p:blipFill>
          <p:spPr bwMode="auto">
            <a:xfrm>
              <a:off x="3357554" y="2214554"/>
              <a:ext cx="4643470" cy="1000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2" name="Ellipse 11"/>
            <p:cNvSpPr/>
            <p:nvPr/>
          </p:nvSpPr>
          <p:spPr>
            <a:xfrm>
              <a:off x="2786050" y="2500306"/>
              <a:ext cx="428628" cy="4286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400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fr-FR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7" name="Groupe 16"/>
          <p:cNvGrpSpPr/>
          <p:nvPr/>
        </p:nvGrpSpPr>
        <p:grpSpPr>
          <a:xfrm>
            <a:off x="2357422" y="4129127"/>
            <a:ext cx="4648199" cy="728633"/>
            <a:chOff x="2928926" y="4067184"/>
            <a:chExt cx="5229229" cy="828675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500430" y="4067184"/>
              <a:ext cx="4657725" cy="828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3" name="Ellipse 12"/>
            <p:cNvSpPr/>
            <p:nvPr/>
          </p:nvSpPr>
          <p:spPr>
            <a:xfrm>
              <a:off x="2928926" y="4267207"/>
              <a:ext cx="428628" cy="4286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4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fr-FR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8" name="Groupe 17"/>
          <p:cNvGrpSpPr/>
          <p:nvPr/>
        </p:nvGrpSpPr>
        <p:grpSpPr>
          <a:xfrm>
            <a:off x="2357422" y="5180229"/>
            <a:ext cx="5151965" cy="569507"/>
            <a:chOff x="2428860" y="4995878"/>
            <a:chExt cx="5795966" cy="647700"/>
          </a:xfrm>
        </p:grpSpPr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928926" y="4995878"/>
              <a:ext cx="5295900" cy="647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" name="Ellipse 13"/>
            <p:cNvSpPr/>
            <p:nvPr/>
          </p:nvSpPr>
          <p:spPr>
            <a:xfrm>
              <a:off x="2428860" y="5105414"/>
              <a:ext cx="428628" cy="4286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400" dirty="0" smtClean="0">
                  <a:latin typeface="Times New Roman" pitchFamily="18" charset="0"/>
                  <a:cs typeface="Times New Roman" pitchFamily="18" charset="0"/>
                </a:rPr>
                <a:t>3</a:t>
              </a:r>
              <a:endParaRPr lang="fr-FR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9" name="Groupe 18"/>
          <p:cNvGrpSpPr/>
          <p:nvPr/>
        </p:nvGrpSpPr>
        <p:grpSpPr>
          <a:xfrm>
            <a:off x="2357422" y="6072206"/>
            <a:ext cx="5461033" cy="619757"/>
            <a:chOff x="2000232" y="5867422"/>
            <a:chExt cx="6143668" cy="704850"/>
          </a:xfrm>
        </p:grpSpPr>
        <p:pic>
          <p:nvPicPr>
            <p:cNvPr id="3079" name="Picture 7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657500" y="5867422"/>
              <a:ext cx="5486400" cy="704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5" name="Ellipse 14"/>
            <p:cNvSpPr/>
            <p:nvPr/>
          </p:nvSpPr>
          <p:spPr>
            <a:xfrm>
              <a:off x="2000232" y="6005533"/>
              <a:ext cx="428628" cy="4286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400" dirty="0" smtClean="0">
                  <a:latin typeface="Times New Roman" pitchFamily="18" charset="0"/>
                  <a:cs typeface="Times New Roman" pitchFamily="18" charset="0"/>
                </a:rPr>
                <a:t>4</a:t>
              </a:r>
              <a:endParaRPr lang="fr-FR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68085E-6 C 0.05469 -0.19796 0.10972 -0.39546 0.00451 -0.48635 C -0.10052 -0.57701 -0.52396 -0.53607 -0.62934 -0.54602 " pathEditMode="relative" rAng="0" ptsTypes="aaA">
                                      <p:cBhvr>
                                        <p:cTn id="27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-2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4762529"/>
            <a:ext cx="8220075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ylindre 4"/>
          <p:cNvSpPr/>
          <p:nvPr/>
        </p:nvSpPr>
        <p:spPr>
          <a:xfrm rot="5400000">
            <a:off x="2220182" y="365050"/>
            <a:ext cx="288000" cy="28440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Cylindre 1"/>
          <p:cNvSpPr/>
          <p:nvPr/>
        </p:nvSpPr>
        <p:spPr>
          <a:xfrm rot="16200000">
            <a:off x="659223" y="1587926"/>
            <a:ext cx="285752" cy="396000"/>
          </a:xfrm>
          <a:prstGeom prst="can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Cylindre 5"/>
          <p:cNvSpPr/>
          <p:nvPr/>
        </p:nvSpPr>
        <p:spPr>
          <a:xfrm rot="16200000">
            <a:off x="1145786" y="1425927"/>
            <a:ext cx="285752" cy="720000"/>
          </a:xfrm>
          <a:prstGeom prst="can">
            <a:avLst/>
          </a:prstGeom>
          <a:solidFill>
            <a:srgbClr val="99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Cylindre 6"/>
          <p:cNvSpPr/>
          <p:nvPr/>
        </p:nvSpPr>
        <p:spPr>
          <a:xfrm rot="16200000">
            <a:off x="1537853" y="1533927"/>
            <a:ext cx="285752" cy="504000"/>
          </a:xfrm>
          <a:prstGeom prst="ca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/>
        </p:nvGrpSpPr>
        <p:grpSpPr>
          <a:xfrm>
            <a:off x="571472" y="1214422"/>
            <a:ext cx="6857994" cy="4248000"/>
            <a:chOff x="714375" y="409571"/>
            <a:chExt cx="7715250" cy="4733941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/>
            <a:srcRect t="3307"/>
            <a:stretch>
              <a:fillRect/>
            </a:stretch>
          </p:blipFill>
          <p:spPr bwMode="auto">
            <a:xfrm>
              <a:off x="714375" y="409571"/>
              <a:ext cx="7715250" cy="47339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" name="Rectangle 3"/>
            <p:cNvSpPr/>
            <p:nvPr/>
          </p:nvSpPr>
          <p:spPr>
            <a:xfrm>
              <a:off x="3428992" y="2143116"/>
              <a:ext cx="4643470" cy="11430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76778"/>
            <a:ext cx="914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[Glucose] ↓↓↓ ══&gt; [P-2IIA-P] ↑↑↑ ══&gt; L'</a:t>
            </a:r>
            <a:r>
              <a:rPr kumimoji="0" lang="fr-FR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adénylate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cyclase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est activé ══&gt; ↑↑↑ [AMPc] ══&gt; [CRP-AMPc] ↑↑↑ ══&gt;se lie donc pas à l'holoenzyme ══&gt; forte affinité de l'holoenzyme pour le promoteur══&gt;forte transcription des cistrons de l'opéron lactose.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Image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51451" y="2428868"/>
            <a:ext cx="4478267" cy="38939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4500562" y="2671700"/>
            <a:ext cx="23609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[P-2IIA-P] </a:t>
            </a:r>
            <a:r>
              <a:rPr lang="fr-FR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active l’ 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" y="5643578"/>
            <a:ext cx="442912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Le promoteur de l'opéron lac est un promoteur faible, c'est-à-dire que l’ARN polymérase a une faible affinité pour cette séquence.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0688" y="1519238"/>
            <a:ext cx="5762625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 r="1068"/>
          <a:stretch>
            <a:fillRect/>
          </a:stretch>
        </p:blipFill>
        <p:spPr bwMode="auto">
          <a:xfrm>
            <a:off x="428595" y="1071546"/>
            <a:ext cx="8072495" cy="3910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e 19"/>
          <p:cNvGrpSpPr/>
          <p:nvPr/>
        </p:nvGrpSpPr>
        <p:grpSpPr>
          <a:xfrm>
            <a:off x="1142976" y="285728"/>
            <a:ext cx="6286544" cy="5072098"/>
            <a:chOff x="1142976" y="285728"/>
            <a:chExt cx="6286544" cy="5072098"/>
          </a:xfrm>
        </p:grpSpPr>
        <p:pic>
          <p:nvPicPr>
            <p:cNvPr id="3" name="Image 2"/>
            <p:cNvPicPr/>
            <p:nvPr/>
          </p:nvPicPr>
          <p:blipFill>
            <a:blip r:embed="rId2"/>
            <a:srcRect l="1278" t="2905" r="575" b="1235"/>
            <a:stretch>
              <a:fillRect/>
            </a:stretch>
          </p:blipFill>
          <p:spPr bwMode="auto">
            <a:xfrm>
              <a:off x="1142976" y="285728"/>
              <a:ext cx="6286544" cy="47149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Image 3"/>
            <p:cNvPicPr/>
            <p:nvPr/>
          </p:nvPicPr>
          <p:blipFill>
            <a:blip r:embed="rId3"/>
            <a:srcRect l="68078" r="596" b="19289"/>
            <a:stretch>
              <a:fillRect/>
            </a:stretch>
          </p:blipFill>
          <p:spPr bwMode="auto">
            <a:xfrm>
              <a:off x="5451800" y="5000636"/>
              <a:ext cx="1977720" cy="357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Image 4"/>
            <p:cNvPicPr/>
            <p:nvPr/>
          </p:nvPicPr>
          <p:blipFill>
            <a:blip r:embed="rId3"/>
            <a:srcRect l="1327" r="86567" b="51573"/>
            <a:stretch>
              <a:fillRect/>
            </a:stretch>
          </p:blipFill>
          <p:spPr bwMode="auto">
            <a:xfrm>
              <a:off x="1172232" y="5000636"/>
              <a:ext cx="756562" cy="25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Image 6"/>
            <p:cNvPicPr/>
            <p:nvPr/>
          </p:nvPicPr>
          <p:blipFill>
            <a:blip r:embed="rId3"/>
            <a:srcRect l="34796" r="52923" b="51573"/>
            <a:stretch>
              <a:fillRect/>
            </a:stretch>
          </p:blipFill>
          <p:spPr bwMode="auto">
            <a:xfrm>
              <a:off x="3428992" y="5000636"/>
              <a:ext cx="792000" cy="28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Rectangle 7"/>
          <p:cNvSpPr/>
          <p:nvPr/>
        </p:nvSpPr>
        <p:spPr>
          <a:xfrm>
            <a:off x="1071538" y="285728"/>
            <a:ext cx="6429420" cy="5214974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" name="Connecteur droit 9"/>
          <p:cNvCxnSpPr/>
          <p:nvPr/>
        </p:nvCxnSpPr>
        <p:spPr>
          <a:xfrm rot="16200000" flipH="1">
            <a:off x="1107321" y="3321908"/>
            <a:ext cx="4356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 rot="16200000" flipH="1">
            <a:off x="2751125" y="2892422"/>
            <a:ext cx="5214974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1071538" y="928670"/>
            <a:ext cx="642942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>
            <a:off x="1071538" y="1927214"/>
            <a:ext cx="642942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>
            <a:off x="1071538" y="2284404"/>
            <a:ext cx="642942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>
            <a:off x="1071538" y="4284668"/>
            <a:ext cx="642942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>
            <a:off x="1071538" y="3998916"/>
            <a:ext cx="642942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>
            <a:off x="1071538" y="2284404"/>
            <a:ext cx="642942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>
            <a:off x="1071538" y="1142984"/>
            <a:ext cx="642942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>
            <a:off x="1071538" y="927082"/>
            <a:ext cx="642942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 rot="16200000" flipH="1">
            <a:off x="2943322" y="607232"/>
            <a:ext cx="684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57628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A : Représentation graphique des plasmides en passant parles pore </a:t>
            </a:r>
            <a:r>
              <a:rPr lang="fr-FR" sz="1400" dirty="0" err="1" smtClean="0">
                <a:latin typeface="Times New Roman" pitchFamily="18" charset="0"/>
                <a:cs typeface="Times New Roman" pitchFamily="18" charset="0"/>
              </a:rPr>
              <a:t>saqueux</a:t>
            </a: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 dans la membrane plasmique. B : Phénomène d’</a:t>
            </a:r>
            <a:r>
              <a:rPr lang="fr-FR" sz="1400" dirty="0" err="1" smtClean="0">
                <a:latin typeface="Times New Roman" pitchFamily="18" charset="0"/>
                <a:cs typeface="Times New Roman" pitchFamily="18" charset="0"/>
              </a:rPr>
              <a:t>électroporation</a:t>
            </a: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fr-FR" sz="1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Groupe 10"/>
          <p:cNvGrpSpPr/>
          <p:nvPr/>
        </p:nvGrpSpPr>
        <p:grpSpPr>
          <a:xfrm>
            <a:off x="-142908" y="-24"/>
            <a:ext cx="9286940" cy="3786214"/>
            <a:chOff x="-142908" y="-24"/>
            <a:chExt cx="9286940" cy="3786214"/>
          </a:xfrm>
        </p:grpSpPr>
        <p:pic>
          <p:nvPicPr>
            <p:cNvPr id="3" name="Image 2"/>
            <p:cNvPicPr/>
            <p:nvPr/>
          </p:nvPicPr>
          <p:blipFill>
            <a:blip r:embed="rId2"/>
            <a:srcRect l="12497" t="41308" r="23864" b="9432"/>
            <a:stretch>
              <a:fillRect/>
            </a:stretch>
          </p:blipFill>
          <p:spPr bwMode="auto">
            <a:xfrm>
              <a:off x="2857488" y="428604"/>
              <a:ext cx="6286544" cy="3357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Image 3"/>
            <p:cNvPicPr/>
            <p:nvPr/>
          </p:nvPicPr>
          <p:blipFill>
            <a:blip r:embed="rId2"/>
            <a:srcRect l="27587" t="7652" r="39870" b="65343"/>
            <a:stretch>
              <a:fillRect/>
            </a:stretch>
          </p:blipFill>
          <p:spPr bwMode="auto">
            <a:xfrm>
              <a:off x="-142908" y="500042"/>
              <a:ext cx="3214710" cy="24288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Image 5"/>
            <p:cNvPicPr/>
            <p:nvPr/>
          </p:nvPicPr>
          <p:blipFill>
            <a:blip r:embed="rId2"/>
            <a:srcRect l="27587" t="34533" r="47921" b="59880"/>
            <a:stretch>
              <a:fillRect/>
            </a:stretch>
          </p:blipFill>
          <p:spPr bwMode="auto">
            <a:xfrm>
              <a:off x="214282" y="3214686"/>
              <a:ext cx="2419368" cy="428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ZoneTexte 8"/>
            <p:cNvSpPr txBox="1"/>
            <p:nvPr/>
          </p:nvSpPr>
          <p:spPr>
            <a:xfrm>
              <a:off x="1357290" y="0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 smtClean="0">
                  <a:latin typeface="Times New Roman" pitchFamily="18" charset="0"/>
                  <a:cs typeface="Times New Roman" pitchFamily="18" charset="0"/>
                </a:rPr>
                <a:t>A</a:t>
              </a:r>
              <a:endParaRPr lang="fr-FR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5929322" y="-24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 smtClean="0">
                  <a:latin typeface="Times New Roman" pitchFamily="18" charset="0"/>
                  <a:cs typeface="Times New Roman" pitchFamily="18" charset="0"/>
                </a:rPr>
                <a:t>B</a:t>
              </a:r>
              <a:endParaRPr lang="fr-FR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e 17"/>
          <p:cNvGrpSpPr/>
          <p:nvPr/>
        </p:nvGrpSpPr>
        <p:grpSpPr>
          <a:xfrm>
            <a:off x="357158" y="71414"/>
            <a:ext cx="8643998" cy="6643734"/>
            <a:chOff x="357158" y="71414"/>
            <a:chExt cx="8643998" cy="6643734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/>
            <a:srcRect l="1852" t="34970" b="15431"/>
            <a:stretch>
              <a:fillRect/>
            </a:stretch>
          </p:blipFill>
          <p:spPr bwMode="auto">
            <a:xfrm>
              <a:off x="857224" y="4000504"/>
              <a:ext cx="7572401" cy="2357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072066" y="5286388"/>
              <a:ext cx="2419350" cy="733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ZoneTexte 4"/>
            <p:cNvSpPr txBox="1"/>
            <p:nvPr/>
          </p:nvSpPr>
          <p:spPr>
            <a:xfrm>
              <a:off x="4643438" y="6068817"/>
              <a:ext cx="34290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Le lactose subit une isomérisation en </a:t>
              </a:r>
              <a:r>
                <a:rPr lang="fr-FR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allolactose</a:t>
              </a:r>
              <a:r>
                <a:rPr lang="fr-FR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fr-FR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4"/>
            <a:srcRect l="19859" t="5275" r="61996"/>
            <a:stretch>
              <a:fillRect/>
            </a:stretch>
          </p:blipFill>
          <p:spPr bwMode="auto">
            <a:xfrm>
              <a:off x="4071934" y="4105287"/>
              <a:ext cx="857256" cy="19669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/>
            <a:srcRect b="74249"/>
            <a:stretch>
              <a:fillRect/>
            </a:stretch>
          </p:blipFill>
          <p:spPr bwMode="auto">
            <a:xfrm>
              <a:off x="642964" y="71414"/>
              <a:ext cx="7715250" cy="12239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/>
            <a:srcRect l="33210" t="87375" r="31605"/>
            <a:stretch>
              <a:fillRect/>
            </a:stretch>
          </p:blipFill>
          <p:spPr bwMode="auto">
            <a:xfrm>
              <a:off x="857224" y="4186260"/>
              <a:ext cx="2714644" cy="600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" name="Picture 6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043392" y="2428868"/>
              <a:ext cx="733425" cy="704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ZoneTexte 9"/>
            <p:cNvSpPr txBox="1"/>
            <p:nvPr/>
          </p:nvSpPr>
          <p:spPr>
            <a:xfrm>
              <a:off x="428596" y="3354173"/>
              <a:ext cx="30003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Changement de conformation du répresseur </a:t>
              </a:r>
              <a:endParaRPr lang="fr-FR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1" name="Picture 7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962549" y="2571744"/>
              <a:ext cx="303847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2" name="Ellipse 11"/>
            <p:cNvSpPr/>
            <p:nvPr/>
          </p:nvSpPr>
          <p:spPr>
            <a:xfrm>
              <a:off x="8143900" y="6215082"/>
              <a:ext cx="428628" cy="4286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400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fr-FR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Ellipse 12"/>
            <p:cNvSpPr/>
            <p:nvPr/>
          </p:nvSpPr>
          <p:spPr>
            <a:xfrm>
              <a:off x="357158" y="4214818"/>
              <a:ext cx="428628" cy="4286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4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fr-FR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Flèche courbée vers la gauche 13"/>
            <p:cNvSpPr/>
            <p:nvPr/>
          </p:nvSpPr>
          <p:spPr>
            <a:xfrm rot="10800000">
              <a:off x="3500430" y="2786058"/>
              <a:ext cx="500066" cy="1714512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5" name="Ellipse 14"/>
            <p:cNvSpPr/>
            <p:nvPr/>
          </p:nvSpPr>
          <p:spPr>
            <a:xfrm>
              <a:off x="1785918" y="3000372"/>
              <a:ext cx="428628" cy="4286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400" dirty="0" smtClean="0">
                  <a:latin typeface="Times New Roman" pitchFamily="18" charset="0"/>
                  <a:cs typeface="Times New Roman" pitchFamily="18" charset="0"/>
                </a:rPr>
                <a:t>3</a:t>
              </a:r>
              <a:endParaRPr lang="fr-FR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6" name="Picture 8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581306" y="1290629"/>
              <a:ext cx="6419850" cy="923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7" name="Picture 9"/>
            <p:cNvPicPr>
              <a:picLocks noChangeAspect="1" noChangeArrowheads="1"/>
            </p:cNvPicPr>
            <p:nvPr/>
          </p:nvPicPr>
          <p:blipFill>
            <a:blip r:embed="rId8"/>
            <a:srcRect l="7614" r="39086"/>
            <a:stretch>
              <a:fillRect/>
            </a:stretch>
          </p:blipFill>
          <p:spPr bwMode="auto">
            <a:xfrm>
              <a:off x="3357554" y="285728"/>
              <a:ext cx="500066" cy="958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1" name="Ellipse 20"/>
            <p:cNvSpPr/>
            <p:nvPr/>
          </p:nvSpPr>
          <p:spPr>
            <a:xfrm>
              <a:off x="2000232" y="1285860"/>
              <a:ext cx="428628" cy="4286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400" dirty="0" smtClean="0">
                  <a:latin typeface="Times New Roman" pitchFamily="18" charset="0"/>
                  <a:cs typeface="Times New Roman" pitchFamily="18" charset="0"/>
                </a:rPr>
                <a:t>4</a:t>
              </a:r>
              <a:endParaRPr lang="fr-FR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2" y="3857628"/>
            <a:ext cx="91440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 smtClean="0">
                <a:latin typeface="Times New Roman" pitchFamily="18" charset="0"/>
                <a:cs typeface="Times New Roman" pitchFamily="18" charset="0"/>
              </a:rPr>
              <a:t>Adaptation de </a:t>
            </a:r>
            <a:r>
              <a:rPr lang="fr-FR" sz="1600" b="1" dirty="0" smtClean="0">
                <a:latin typeface="Times New Roman" pitchFamily="18" charset="0"/>
                <a:cs typeface="Times New Roman" pitchFamily="18" charset="0"/>
              </a:rPr>
              <a:t>la concentration des ribosomes 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et des autres facteurs intervenant dans la traduction à la vitesse de croissance : plus les bactéries se divisent rapidement, plus il y a de ribosomes dans la cellule.</a:t>
            </a:r>
            <a:endParaRPr lang="fr-FR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32" y="4632150"/>
            <a:ext cx="91440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 smtClean="0">
                <a:latin typeface="Times New Roman" pitchFamily="18" charset="0"/>
                <a:cs typeface="Times New Roman" pitchFamily="18" charset="0"/>
              </a:rPr>
              <a:t>Modifications </a:t>
            </a:r>
            <a:r>
              <a:rPr lang="fr-FR" sz="1600" b="1" dirty="0" smtClean="0">
                <a:latin typeface="Times New Roman" pitchFamily="18" charset="0"/>
                <a:cs typeface="Times New Roman" pitchFamily="18" charset="0"/>
              </a:rPr>
              <a:t>de l'activité des facteurs de </a:t>
            </a:r>
            <a:r>
              <a:rPr lang="fr-FR" sz="1600" b="1" dirty="0" smtClean="0">
                <a:latin typeface="Times New Roman" pitchFamily="18" charset="0"/>
                <a:cs typeface="Times New Roman" pitchFamily="18" charset="0"/>
              </a:rPr>
              <a:t>traduction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 par des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phosphorylations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pour adapte 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l'efficacité de traduction à la présence de nutriments ou de facteurs de croissance, en agissant sur l'activité du </a:t>
            </a:r>
            <a:r>
              <a:rPr lang="fr-FR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facteur d'initiation eIF4E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fr-FR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5534585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 smtClean="0">
                <a:latin typeface="Times New Roman" pitchFamily="18" charset="0"/>
                <a:cs typeface="Times New Roman" pitchFamily="18" charset="0"/>
              </a:rPr>
              <a:t>Régulation du </a:t>
            </a:r>
            <a:r>
              <a:rPr lang="fr-FR" sz="1600" b="1" dirty="0" smtClean="0">
                <a:latin typeface="Times New Roman" pitchFamily="18" charset="0"/>
                <a:cs typeface="Times New Roman" pitchFamily="18" charset="0"/>
              </a:rPr>
              <a:t>démarrage  pour 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déterminer 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le taux de protéine produite. </a:t>
            </a:r>
            <a:r>
              <a:rPr lang="fr-FR" sz="1600" b="1" dirty="0" smtClean="0">
                <a:latin typeface="Times New Roman" pitchFamily="18" charset="0"/>
                <a:cs typeface="Times New Roman" pitchFamily="18" charset="0"/>
              </a:rPr>
              <a:t>par le fait 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rendre accessible ou inaccessible le codon d'initiation à la petite-sous unité du 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ribosome. </a:t>
            </a:r>
          </a:p>
          <a:p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- Le 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codon de démarrage peut être masqué par un ARN </a:t>
            </a:r>
            <a:r>
              <a:rPr lang="fr-FR" sz="1600" dirty="0" err="1" smtClean="0">
                <a:latin typeface="Times New Roman" pitchFamily="18" charset="0"/>
                <a:cs typeface="Times New Roman" pitchFamily="18" charset="0"/>
                <a:hlinkClick r:id="rId2" tooltip="Antisens"/>
              </a:rPr>
              <a:t>antisens</a:t>
            </a:r>
            <a:endParaRPr lang="fr-FR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- Organisation de l’</a:t>
            </a:r>
            <a:r>
              <a:rPr lang="fr-FR" sz="1600" dirty="0" err="1" smtClean="0">
                <a:latin typeface="Times New Roman" pitchFamily="18" charset="0"/>
                <a:cs typeface="Times New Roman" pitchFamily="18" charset="0"/>
              </a:rPr>
              <a:t>ARNm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 située 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entre la coiffe et le codon de 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démarrage en 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ne 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structure secondaire 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qui bloque le 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balayage par la sous-unité 40S du 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ribosome.</a:t>
            </a:r>
            <a:endParaRPr lang="fr-FR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l="29928" t="20844" r="31076" b="10655"/>
          <a:stretch>
            <a:fillRect/>
          </a:stretch>
        </p:blipFill>
        <p:spPr bwMode="auto">
          <a:xfrm>
            <a:off x="5185634" y="285728"/>
            <a:ext cx="3886960" cy="3525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5357818" y="1285860"/>
            <a:ext cx="1571636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460360"/>
            <a:ext cx="507206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La régulation peut faire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intervenir un régulateur traductionnel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exogène qui peut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être soit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une protéine, soit un autre ARN qui interfère avec la traduction par le ribosome, en réponse à un signal extérieur (concentration d'un métabolite, température, présence d'un facteur protéique...). 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536" y="2786058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Un opéron</a:t>
            </a:r>
            <a:r>
              <a:rPr lang="fr-FR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est une unité génétique composée de plusieurs gènes </a:t>
            </a:r>
            <a:r>
              <a:rPr lang="fr-FR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(dont l'</a:t>
            </a:r>
            <a:r>
              <a:rPr lang="fr-FR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ARNm</a:t>
            </a:r>
            <a:r>
              <a:rPr lang="fr-FR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est</a:t>
            </a:r>
            <a:r>
              <a:rPr lang="fr-FR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fr-FR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polycistronique) dont l’expression est contrôlée</a:t>
            </a:r>
            <a:r>
              <a:rPr lang="fr-FR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par des protéines </a:t>
            </a:r>
            <a:r>
              <a:rPr lang="fr-FR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régulatrices codées par </a:t>
            </a:r>
            <a:r>
              <a:rPr lang="fr-FR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le même promoteur.</a:t>
            </a:r>
            <a:endParaRPr lang="fr-FR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1857420" y="1785926"/>
            <a:ext cx="11358674" cy="37147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" name="Connecteur droit 3"/>
          <p:cNvCxnSpPr/>
          <p:nvPr/>
        </p:nvCxnSpPr>
        <p:spPr>
          <a:xfrm rot="10800000" flipH="1">
            <a:off x="-1113752" y="3750471"/>
            <a:ext cx="104040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1078282" y="3643314"/>
            <a:ext cx="360000" cy="214314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3339726" y="3643314"/>
            <a:ext cx="1143008" cy="21431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CDS 1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4679188" y="3643314"/>
            <a:ext cx="1143008" cy="21431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CDS 2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6018650" y="3643314"/>
            <a:ext cx="1143008" cy="214314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CDS 3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7358114" y="3643314"/>
            <a:ext cx="1143008" cy="21431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CDS 4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3223499" y="3678471"/>
            <a:ext cx="36000" cy="144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4562961" y="3678471"/>
            <a:ext cx="36000" cy="144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5902423" y="3678471"/>
            <a:ext cx="36000" cy="144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7241885" y="3678471"/>
            <a:ext cx="36000" cy="144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Rectangle 13"/>
          <p:cNvSpPr/>
          <p:nvPr/>
        </p:nvSpPr>
        <p:spPr>
          <a:xfrm>
            <a:off x="1792662" y="3643314"/>
            <a:ext cx="360000" cy="214314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" name="Rectangle 14"/>
          <p:cNvSpPr/>
          <p:nvPr/>
        </p:nvSpPr>
        <p:spPr>
          <a:xfrm>
            <a:off x="2000200" y="3643314"/>
            <a:ext cx="576000" cy="21431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Rectangle 15"/>
          <p:cNvSpPr/>
          <p:nvPr/>
        </p:nvSpPr>
        <p:spPr>
          <a:xfrm>
            <a:off x="1435472" y="3643314"/>
            <a:ext cx="360000" cy="214314"/>
          </a:xfrm>
          <a:prstGeom prst="rect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Rectangle 16"/>
          <p:cNvSpPr/>
          <p:nvPr/>
        </p:nvSpPr>
        <p:spPr>
          <a:xfrm>
            <a:off x="926382" y="3643314"/>
            <a:ext cx="288000" cy="21431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Rectangle 17"/>
          <p:cNvSpPr/>
          <p:nvPr/>
        </p:nvSpPr>
        <p:spPr>
          <a:xfrm>
            <a:off x="2928958" y="3929066"/>
            <a:ext cx="6591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RBS 1</a:t>
            </a:r>
            <a:endParaRPr lang="fr-FR" sz="1400" dirty="0"/>
          </a:p>
        </p:txBody>
      </p:sp>
      <p:sp>
        <p:nvSpPr>
          <p:cNvPr id="19" name="Rectangle 18"/>
          <p:cNvSpPr/>
          <p:nvPr/>
        </p:nvSpPr>
        <p:spPr>
          <a:xfrm>
            <a:off x="4270613" y="3929066"/>
            <a:ext cx="6591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RBS 2</a:t>
            </a:r>
            <a:endParaRPr lang="fr-FR" sz="1400" dirty="0"/>
          </a:p>
        </p:txBody>
      </p:sp>
      <p:sp>
        <p:nvSpPr>
          <p:cNvPr id="20" name="Rectangle 19"/>
          <p:cNvSpPr/>
          <p:nvPr/>
        </p:nvSpPr>
        <p:spPr>
          <a:xfrm>
            <a:off x="5612268" y="3929066"/>
            <a:ext cx="6591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RBS 3</a:t>
            </a:r>
            <a:endParaRPr lang="fr-FR" sz="1400" dirty="0"/>
          </a:p>
        </p:txBody>
      </p:sp>
      <p:sp>
        <p:nvSpPr>
          <p:cNvPr id="21" name="Rectangle 20"/>
          <p:cNvSpPr/>
          <p:nvPr/>
        </p:nvSpPr>
        <p:spPr>
          <a:xfrm>
            <a:off x="6953923" y="3929066"/>
            <a:ext cx="6591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RBS 4</a:t>
            </a:r>
            <a:endParaRPr lang="fr-FR" sz="1400" dirty="0"/>
          </a:p>
        </p:txBody>
      </p:sp>
      <p:sp>
        <p:nvSpPr>
          <p:cNvPr id="22" name="Rectangle 21"/>
          <p:cNvSpPr/>
          <p:nvPr/>
        </p:nvSpPr>
        <p:spPr>
          <a:xfrm>
            <a:off x="857224" y="3071810"/>
            <a:ext cx="1785950" cy="3693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Promoteur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035112" y="4071942"/>
            <a:ext cx="1107996" cy="369332"/>
          </a:xfrm>
          <a:prstGeom prst="rect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Opérateur</a:t>
            </a:r>
            <a:endParaRPr lang="fr-FR" dirty="0">
              <a:solidFill>
                <a:srgbClr val="FFFF00"/>
              </a:solidFill>
            </a:endParaRPr>
          </a:p>
        </p:txBody>
      </p:sp>
      <p:cxnSp>
        <p:nvCxnSpPr>
          <p:cNvPr id="24" name="Connecteur droit 23"/>
          <p:cNvCxnSpPr/>
          <p:nvPr/>
        </p:nvCxnSpPr>
        <p:spPr>
          <a:xfrm rot="5400000" flipH="1" flipV="1">
            <a:off x="2750363" y="3537745"/>
            <a:ext cx="35719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>
            <a:off x="2928958" y="3357562"/>
            <a:ext cx="35719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2857520" y="3059668"/>
            <a:ext cx="4299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+1</a:t>
            </a:r>
            <a:endParaRPr lang="fr-FR" dirty="0"/>
          </a:p>
        </p:txBody>
      </p:sp>
      <p:cxnSp>
        <p:nvCxnSpPr>
          <p:cNvPr id="27" name="Connecteur droit 26"/>
          <p:cNvCxnSpPr/>
          <p:nvPr/>
        </p:nvCxnSpPr>
        <p:spPr>
          <a:xfrm rot="5400000" flipH="1" flipV="1">
            <a:off x="8663403" y="3535363"/>
            <a:ext cx="357190" cy="1588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Hexagone 27"/>
          <p:cNvSpPr/>
          <p:nvPr/>
        </p:nvSpPr>
        <p:spPr>
          <a:xfrm>
            <a:off x="8643998" y="3143248"/>
            <a:ext cx="396000" cy="285752"/>
          </a:xfrm>
          <a:prstGeom prst="hexagon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191344" y="3929066"/>
            <a:ext cx="13099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rgbClr val="00B150"/>
                </a:solidFill>
                <a:latin typeface="Times New Roman" pitchFamily="18" charset="0"/>
                <a:cs typeface="Times New Roman" pitchFamily="18" charset="0"/>
              </a:rPr>
              <a:t>Terminateur</a:t>
            </a:r>
            <a:endParaRPr lang="fr-FR" dirty="0"/>
          </a:p>
        </p:txBody>
      </p:sp>
      <p:sp>
        <p:nvSpPr>
          <p:cNvPr id="30" name="Rectangle 29"/>
          <p:cNvSpPr/>
          <p:nvPr/>
        </p:nvSpPr>
        <p:spPr>
          <a:xfrm>
            <a:off x="-714412" y="3643314"/>
            <a:ext cx="428628" cy="214314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1" name="Rectangle 30"/>
          <p:cNvSpPr/>
          <p:nvPr/>
        </p:nvSpPr>
        <p:spPr>
          <a:xfrm>
            <a:off x="-1071602" y="4059800"/>
            <a:ext cx="1210588" cy="36933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Répresseur</a:t>
            </a:r>
            <a:endParaRPr lang="fr-F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5882" t="5319" r="5882" b="2127"/>
          <a:stretch>
            <a:fillRect/>
          </a:stretch>
        </p:blipFill>
        <p:spPr bwMode="auto">
          <a:xfrm>
            <a:off x="1928794" y="1428736"/>
            <a:ext cx="5286412" cy="41434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4" name="ZoneTexte 3"/>
          <p:cNvSpPr txBox="1"/>
          <p:nvPr/>
        </p:nvSpPr>
        <p:spPr>
          <a:xfrm>
            <a:off x="1928794" y="1000108"/>
            <a:ext cx="1204176" cy="369332"/>
          </a:xfrm>
          <a:prstGeom prst="rect">
            <a:avLst/>
          </a:prstGeom>
          <a:solidFill>
            <a:srgbClr val="99FF66"/>
          </a:solidFill>
          <a:ln>
            <a:solidFill>
              <a:srgbClr val="99FF66"/>
            </a:solidFill>
          </a:ln>
        </p:spPr>
        <p:txBody>
          <a:bodyPr wrap="none" rtlCol="0">
            <a:spAutoFit/>
          </a:bodyPr>
          <a:lstStyle/>
          <a:p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Induction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 l="15584" t="9454" r="2597" b="2855"/>
          <a:stretch>
            <a:fillRect/>
          </a:stretch>
        </p:blipFill>
        <p:spPr bwMode="auto">
          <a:xfrm>
            <a:off x="3929058" y="3071810"/>
            <a:ext cx="4500594" cy="3571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3" name="ZoneTexte 2"/>
          <p:cNvSpPr txBox="1"/>
          <p:nvPr/>
        </p:nvSpPr>
        <p:spPr>
          <a:xfrm>
            <a:off x="3929058" y="2631040"/>
            <a:ext cx="1332416" cy="369332"/>
          </a:xfrm>
          <a:prstGeom prst="rect">
            <a:avLst/>
          </a:prstGeom>
          <a:solidFill>
            <a:srgbClr val="99FF66"/>
          </a:solidFill>
          <a:ln>
            <a:solidFill>
              <a:srgbClr val="99FF66"/>
            </a:solidFill>
          </a:ln>
        </p:spPr>
        <p:txBody>
          <a:bodyPr wrap="none" rtlCol="0">
            <a:spAutoFit/>
          </a:bodyPr>
          <a:lstStyle/>
          <a:p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Répression 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5718</TotalTime>
  <Words>298</Words>
  <PresentationFormat>Affichage à l'écran (4:3)</PresentationFormat>
  <Paragraphs>53</Paragraphs>
  <Slides>19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0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EFIBAC-ZIZI</dc:creator>
  <cp:lastModifiedBy>EFIBAC-ZIZI</cp:lastModifiedBy>
  <cp:revision>6</cp:revision>
  <dcterms:created xsi:type="dcterms:W3CDTF">2020-04-04T11:43:58Z</dcterms:created>
  <dcterms:modified xsi:type="dcterms:W3CDTF">2020-08-13T08:57:21Z</dcterms:modified>
</cp:coreProperties>
</file>