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71"/>
  </p:handoutMasterIdLst>
  <p:sldIdLst>
    <p:sldId id="256" r:id="rId3"/>
    <p:sldId id="257" r:id="rId4"/>
    <p:sldId id="258" r:id="rId5"/>
    <p:sldId id="259" r:id="rId6"/>
    <p:sldId id="260" r:id="rId7"/>
    <p:sldId id="263" r:id="rId8"/>
    <p:sldId id="261" r:id="rId9"/>
    <p:sldId id="262" r:id="rId10"/>
    <p:sldId id="264" r:id="rId12"/>
    <p:sldId id="265" r:id="rId13"/>
    <p:sldId id="266" r:id="rId14"/>
    <p:sldId id="267" r:id="rId15"/>
    <p:sldId id="268" r:id="rId16"/>
    <p:sldId id="269" r:id="rId17"/>
    <p:sldId id="270" r:id="rId18"/>
    <p:sldId id="271" r:id="rId19"/>
    <p:sldId id="272" r:id="rId20"/>
    <p:sldId id="315" r:id="rId21"/>
    <p:sldId id="273" r:id="rId22"/>
    <p:sldId id="274" r:id="rId23"/>
    <p:sldId id="275" r:id="rId24"/>
    <p:sldId id="276" r:id="rId25"/>
    <p:sldId id="277" r:id="rId26"/>
    <p:sldId id="314" r:id="rId27"/>
    <p:sldId id="316" r:id="rId28"/>
    <p:sldId id="318" r:id="rId29"/>
    <p:sldId id="317" r:id="rId30"/>
    <p:sldId id="319" r:id="rId31"/>
    <p:sldId id="320"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9" r:id="rId53"/>
    <p:sldId id="300" r:id="rId54"/>
    <p:sldId id="322" r:id="rId55"/>
    <p:sldId id="321" r:id="rId56"/>
    <p:sldId id="301" r:id="rId57"/>
    <p:sldId id="298"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364" autoAdjust="0"/>
  </p:normalViewPr>
  <p:slideViewPr>
    <p:cSldViewPr showGuides="1">
      <p:cViewPr varScale="1">
        <p:scale>
          <a:sx n="69" d="100"/>
          <a:sy n="69" d="100"/>
        </p:scale>
        <p:origin x="1416" y="96"/>
      </p:cViewPr>
      <p:guideLst>
        <p:guide orient="horz" pos="2160"/>
        <p:guide pos="2880"/>
      </p:guideLst>
    </p:cSldViewPr>
  </p:slideViewPr>
  <p:outlineViewPr>
    <p:cViewPr>
      <p:scale>
        <a:sx n="33" d="100"/>
        <a:sy n="33" d="100"/>
      </p:scale>
      <p:origin x="0" y="-74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68E2FB-9586-41B2-902D-1D22B7334B1A}" type="datetimeFigureOut">
              <a:rPr lang="fr-FR" smtClean="0"/>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E6C99-121C-436C-BCE1-D492459C7BBE}" type="slidenum">
              <a:rPr lang="fr-FR" smtClean="0"/>
            </a:fld>
            <a:endParaRPr lang="fr-F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0000"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4-25T23:09:51"/>
    </inkml:context>
    <inkml:brush xml:id="br0">
      <inkml:brushProperty name="width" value="0.05292" units="cm"/>
      <inkml:brushProperty name="height" value="0.05292" units="cm"/>
      <inkml:brushProperty name="color" value="#ff0000"/>
    </inkml:brush>
  </inkml:definitions>
  <inkml:trace contextRef="#ctx0" brushRef="#br0">5135 7838 0,'-25'0'141,"0"0"-141,1 0 31,-1 0-15,0 0 15,0 0 110,25 25-110,0 0 0,0 0 1,0-1 14,0 1 48,25-25-63,0 0-15,24 0 0,1 0-1,0 0 1,-26 0-16,1 0 16,0 0-1,0 0 1,0 0-1,-1 0 48,1 50-47,-25-25-1,0 0 1,0-1-1,0 1-15,0 0 16,0 0-16,-25 0 16,-24-1-1,-1 1-15,-24 0 16,49-25 0,0 0-16,-24 25 15,24-25 1,0 0-16,0 0 15,0 0 1,0 0 15</inkml:trace>
  <inkml:trace contextRef="#ctx0" brushRef="#br0">5259 7689 0</inkml:trace>
  <inkml:trace contextRef="#ctx0" brushRef="#br0">5259 7689 0,'0'-24'172,"0"-1"-172,25 25 15,-25-25-15,0 0 16,25 25 0,-25-25 15,24 25-31,-24-24 31</inkml:trace>
  <inkml:trace contextRef="#ctx0" brushRef="#br0">18554 8136 0</inkml:trace>
  <inkml:trace contextRef="#ctx0" brushRef="#br0">18554 8136 0,'25'0'156,"0"0"-141,0 0 1,-1 0 0,1 0-1,25 0 1,-25 0 0,-1 0 30,-24 25 48,0 0-63,-24-25-15,48 0 125,1 0-126,0 24-15,0-24 32,0 0 14,-25 25-30,0 0 0,0 0-1,0 24 1,-50-24 0,0 25-1,1-1 1,24-49-16,0 25 15,0-25 1,1 0-16,-1 0 31,0 0-15,0 0 0,0 0-1,1 0 32,48 0 250,1 0-297,0 0 16,25 0-1,-26 0 1,1 0 15,0 0-15,0 0-1,-25 25 48,25-25-48,-25 25 64,0 0-48,0-1 0,-25-24 0,0 0-15,0 0 15,0 0 16,1 0-16,-1 0-15,0 0 109,0 0-94,0 0 0,1 0 1</inkml:trace>
  <inkml:trace contextRef="#ctx0" brushRef="#br0">19125 8111 0,'-25'0'109,"0"25"-78,25 0 1,-25 0-32,25-1 31,-24-24-16,-1 0 1,25 25 15</inkml:trace>
  <inkml:trace contextRef="#ctx0" brushRef="#br0">8905 11261 0,'25'-24'218,"0"24"-218,0 0 16,-1 0 0,1 0-1,0-25 16,0 25-15,0 0 15,-1 0 32,-24 25 62,0-1-94,-24-24 16,24 25-31,-25-25-1,25 25 1,-25-25 15,0 25 266,50-25 156,0 0-390,0 0-17,-1 0 17,1 0-32,-25 25 235,0-1-204,0 1-15,-25-25-31,25 25 46,-24-25-30,-1 0 30,25 25-31,-25-25-15</inkml:trace>
  <inkml:trace contextRef="#ctx0" brushRef="#br0">9302 11112 0,'0'25'188,"0"0"-173,0 0-15,0 0 16,0 0 0,0-1 15,0 1-16,0 0 48,0-50 234,0 0-282,0 1 1,25 24-16,-25-50 16,25 25-1,-25 0 17,25 25-1,-25-25-31,24 25 31,-24-24-15,0-1-1,25 25 1,0 0 15,0 0 32,0 0-1,-1 0 48,-24 25-32,0-1-31,0 1-16,-24-25-16,-1 0 1,25 25 0,-25-25-1,0 0 1,0 0 0,1 0-1,24 25 1,-25-25-1,0 0 1,25 25 0,-25-25 15,0 0 31</inkml:trace>
  <inkml:trace contextRef="#ctx0" brushRef="#br0">10468 11509 0,'0'25'250,"0"0"-234,0 0-16,0 0 31,0-1 16,25-24 78,0 0-110,-1 0-15,1-24 16,0 24 0,0 0-1,24 0 1,-24 0-1,0 0 17,0 0-17,0 0 32,-25 24-31,0 1-1,0 0 1,-50 0 0,-74 49-1,99-49 1,0-25 0,-24 25-1,24-25 16,0 0 16</inkml:trace>
  <inkml:trace contextRef="#ctx0" brushRef="#br0">10518 11559 0,'24'-25'156,"1"25"-140,-25-25-16,25 1 16,0-1-1,0 0 1,-1 25 15</inkml:trace>
  <inkml:trace contextRef="#ctx0" brushRef="#br0">10890 11212 0,'0'25'218,"0"-1"110,0 1-312,0 0 0,0 0-1,0 0 1,0-1-16,0 1 16,0 0 15,0 0-16,0 0 64,0-50 202,0 0-281,24 0 15,1-49 1,-25 49 0,50-25-1,-25 26 1,-25-1 0,24 0-1,-24 0 1,25 0-1,0 0 48,0 25-47,0 0 46,-1 0 1,1 0-17,-25 25 64,0 0-95,0 0 17,0 0-1,0 0 0,-25-25-15,25 24-1,0 1 1,-24-25 0,-1 0 15,0 0-31,25 25 16,-25-25-1,0 0 16,1 25 1,-1-25-17,0 0 1,0 0 15,0 0 32</inkml:trace>
  <inkml:trace contextRef="#ctx0" brushRef="#br0">10418 11261 0,'-24'0'125,"24"25"-94,0 0-31,-25 25 16,25-26-1,0 1 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0000"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4-25T23:37:47"/>
    </inkml:context>
    <inkml:brush xml:id="br0">
      <inkml:brushProperty name="width" value="0.05292" units="cm"/>
      <inkml:brushProperty name="height" value="0.05292" units="cm"/>
      <inkml:brushProperty name="color" value="#ff0000"/>
    </inkml:brush>
  </inkml:definitions>
  <inkml:trace contextRef="#ctx0" brushRef="#br0">18902 11460 0,'0'25'500,"0"-1"-485,24-24 1,-24 25 0,0 0 15,25 0-16,0-25 32,-25 25-31,25-25 15,-25 24 16,25-24-31,-25 25 15,0 0 0,24-25-15,-24 25 15,0 0-15,25-25-1,-25 24 1,0 1 0,25 0-1,-25 0 1,0 0-1,0-1 1,0 1 15,25-25-15,-25 25 0,0 0 15,25 0 0,-25-1-15,0 1-1,0 0 1,24 0 0,-24 0-1,25-1 1,-25 1 15,0 0 0,25-25-31,-25 25 16,0 0 15,25-25-15,-25 25-1,25-25 1,-25 24 0,24 1-1,-24 0 17,0 0-17,25-25 1,-25 25-1,0-1-15,0 1 32,25 0-1,0 0-15,-25 0-16,25-25 15,-25 24-15,0 1 16,24-25 15,-24 25-15,0 0 15,25-25-15,-25 25-16,25-25 15,-25 24 1,25-24 31,-25 25-16</inkml:trace>
  <inkml:trace contextRef="#ctx0" brushRef="#br0">18653 11683 0,'25'25'172,"0"0"-156,-25 24-1,25 1 1,24-1-1,-24 1 1,-25 0 0,50-1-1,-25 50 1,0-74 0,-25 25-1,24-25 1,-24 0-1,25-1 17,-25 1-17,0 0 1,25-25 15,-25 25-15,25-25-1,-25 25 1,0-1 0,25-24-1,-25 25-15,0 0 16,0 0 0,0 0-1,24-1 1,-24 1-1,25 0 1,-25 0 0,25 0-1,-25-1 17,25-24-17,-25 25 1,0 0-16,0 0 15,25 0 1,-25-1 0,0 1 15,24-25 188,-24 25-172,25-25-32,-25 25 63</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0000"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5-08T21:07:4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10542 17711 0,'-24'0'140,"-26"0"-124,-74-25 0,25-25-1,24 25-15,-123-24 16,123 49 0,-24-25-16,-124-74 15,-199-25 1,249 49-16,-175-74 15,125 75 1,25-25-16,-125-25 16,224 99-1,-199-99 1,174 50-16,-24-26 16,-101-49-1,76 1 1,74 98-16,-25-49 15,74 74-15,0-25 16,-49-24 0,25-50-1,74 74-15,-75-74 16,75 100-16,-24-26 16,24 25-1,0 0 1,-25 1-1,25-1 1,-25 0 31,25 0-31,0 0-16,0 0 15,-25 25 1,25-49-16,-25 24 15,0-25-15,25 26 16,-24-1 0,24 0-16,0 0 15,-25 25-15,0-25 16,25 1 0,0-1-1,0 0-15</inkml:trace>
  <inkml:trace contextRef="#ctx0" brushRef="#br0">6003 15056 0,'0'25'157,"0"0"-142,0 0-15,0 0 31,0-1-31,0 26 16,0-25 0,0 0-1,0-1 17,25-24 186,0-24-202,-1 24-16,-24-25 16,25 25-1,-25-25 1,25 25-16,0 0 15,-25-25 1,25 0 0,0 25-1,-1 0 1,-24-24 15,25 24-15,0 0-1,0 0 17,-25-25 124,-25 25-140,0 0 15,0 0-16,1 0 1,-1-25 0,0 25-1,0 0 1,0 0 0,0 0 30,1 0 79,24-25-78,-25 25-31,0 0 15</inkml:trace>
  <inkml:trace contextRef="#ctx0" brushRef="#br0">5755 13618 0,'0'-25'125,"0"0"-110,0 0-15,0-24 16,0-50-1,0-1 1,0 1 0,0 0-1,0 24-15,-25 1 16,0 49-16,25 0 16,-49-49-1,24 0 1,-25 24-1,1-49 1,-1 49 0,50 25-16,-74-24 15,49 24 1,0 0-16,-24 0 16,24 1-1,-25-1-15,1 0 16,-1 0-1,-24-49 1,-1 24 0,25 50-16,-24-74 15,49 74-15,0-25 16,-74 0 0,50 0-1,-1 0-15,-49 25 16,49 0-16,25 0 15,-74-24 1,0 24 0,0 0-1,0 0 1,-1 0 0,51 0-1,-26 24-15,1 1 16,49 0-16,-74 25 31,74-50-31,-25 49 16,26-24-16,-26-25 0,25 50 15,-49-1 1,-1 1 0,26 0-16,-50 98 15,24-73-15,50-26 16,-49 26-1,-1 49 1,51-75-16,-26 75 16,0-74-1,50 0-15,-24 24 16,-1-24 0,25-1-1,-25 75-15,25-74 16,0 0-16,0 24 31,0 0-15,0-24-1,0 0 1,25 24 0,-25-49-16,25 49 15,-1-74-15,-24 50 16,50-25-1,-25 24 1,0-49-16,-1 25 16,1 0-1,25 0-15,49 49 16,-24-74 0,98 99-16,-123-99 15,-1 25-15,100 25 16,-74-25-1,-1-1 1,-24 1-16,-1-25 0,1 0 16,49 25-1,0 0 1,-49-25-16,0 0 16,74 25-16,-75-25 15,26 0 1,-1 0-1,-49 0-15,49 0 16,-49 0 0,0 0-16,74 0 15,-25 0 1,-49 0 0,50 0-16,-51 0 15,26-25-15,0 0 16,-25 0-1,49 25 1,-49-25-16,24 1 16,26-1-1,-26 0 1,-24 25-16,50-50 16,-51 50-1,1-25-15,0 1 16,0 24-1,0-25-15,24 0 16,-24 25 0,0-50-16,0 50 15,-25-24-15,49-1 16,-24 0 0,-25 0-1,25 25-15,0-25 16,-1 25-1,-24-49 1,25 49-16,-25-25 16,25 25-1,-25-25-15,0 0 16,25 1-16,0-1 31,-25 0 0,0 0-31,0 0 16,24 1 0,-24-1-1,0-25 1,0 25 0,0 1-1,0-1 1,0 0 15,0 0-15,0 0-1,0 1 17,-24-1-17,-1 25 1,0-25 15,0 25 16,0-25 0,1 25-32</inkml:trace>
  <inkml:trace contextRef="#ctx0" brushRef="#br0">4341 12675 0,'-25'0'203,"1"0"-187,-26 0 0,0 25-1,1-25-15,24 0 16,0 25 0,0-25-16,1 0 15,-26 25 1,50-1-1,-25 1-15,0-25 16,0 25 0,1-25-1,24 25 32,-25 0-31,25-1 62,-25-24-62,25 50-16,-25-25 15,0 0 1,25-1-1,0 1-15,0 0 16,0 0 0,-24-25-1,24 25-15,0-1 16,0 1 0,0 0-1,0 0-15,0 0 16,0 24-1,0 1 1,0-25 0,0 24-1,0-24 1,0 0 0,0 0-1,24 0 1,1-1-16,-25 26 15,25-25 1,-25 0 0,0-1-1,0 1 1,25-25 0,-25 25-1,0 0 16,25-25-15,-1 0 0,-24 25 15,25-25-31,0 24 16,0-24-1,0 0 1,24 0-1,-24 0 17,0 0-32,0 0 15,0 0-15,-1 0 16,1 0 0,0 0-1,25 0 1,-1 0-1,-24 0 1,0 0-16,0 0 16,-1 0-1,1 0-15,0-24 16,25 24 0,-26-25-1,1 25 1,0-25-1,0 0 17,0 25-32,-25-25 15,24 25-15,1 0 16,-25-24 0,25 24-16,0 0 15,0-25-15,-1 25 16,-24-25-1,25 0 1,0 25-16,0-25 16,-25 1-1,25-1-15,-25 0 16,24 25-16,-24-25 16,25 25-1,-25-25-15,0 1 0,25-1 16,-25 0-1,25 25 1,-25-50 0,25 50-16,-25-24 15,25-1 1,-25-25 0,0 25-16,0-24 15,0 24 1,0 0-16,0 0 15,0 0 1,0 1 15,0-1 32,0 0-48,0 0 1,-25 0 15,25 1-15,-25 24 0,0-25-1,25 0 1,-50 25-1,26-25-15,-1 25 32,0 0-17,0 0 1,0-25 0,1 25-1,-26-24 1,25 24 15,0 0 0,1 0-15,-1 0 0,0 0-1,25-25 16,-25 25 63,0 0-47,1 0-16,-1 0 16,0 0 16,0 0-16,0 0-32,1 0 32,-1 0-16,0 0 1,0 0-17,0 0 48</inkml:trace>
  <inkml:trace contextRef="#ctx0" brushRef="#br1">4118 12626 0,'0'24'188,"0"1"-157,0 0-15,0 0 31,0 0 125,0-1 156,0 1-313,0 0 1,0 0 15,0 0 16,25-25 219,0 0-235,-1 0 16,1 0-32,0 0 1,0 0 0,0 0-1,-1 0 1,1 0 15,0 0-31,0 0 31,0 0 1,-1 0-1,1 0-15,0 0 30,0 0 1,0 0 16,-1 0 15,1 0-47,0 0 16,-25-25-31,25 25 31,0 0-16,-1 0 0,1 0 16,0-25 31,0 25-31,0 0-16,-1 0 32,1 0-1,-25-25 282,0 0-328,0 1 15,0-1-16,0 0 1,0 0 0,0 0 31,0 1 359,0-1-359,0 0 0,0 0 218,0 0-171,-25 25 93,1 0-155,-1 0-32,0 0 15,0 0 1,-24 0 0,24 0-1,0 0-15,0 0 31,0 0 32,1 0 15,-1 0-47,0 0-15,0 0 0,0 0 30,1 0-14,-1 0 15,0 0-16,0 0 16,0 0-16,1 0 0,-1 0 0,0 0 16,0 0-15,0 0-1,1 0-31,-1 0 31,0 0 0,0 0 16,0 0 172,25 25-125,0 0-79,0 0-15,0 0 78,25-25 94,0 0-140,0 0-32,0 0 31,-1 0 0</inkml:trace>
  <inkml:trace contextRef="#ctx0" brushRef="#br1">4416 12576 0,'0'-25'156,"-25"0"-140,-50-74-1,1 0 1,0-25-1,24 99-15,0-49 16,-24-75-16,24 99 16,1-49-1,-26 25 1,50 24-16,-49-49 16,24 49-1,26 1-15,-26-26 16,0 1-1,1 24 1,-1 1 0,50 24-1,0 0 1,-25 25 0,25-25-16,-24 25 0,24-25 15,0 0 1,0 1 156,0-1-110,-25 0-31,0 25-31,0-25 16</inkml:trace>
  <inkml:trace contextRef="#ctx0" brushRef="#br1">2704 10096 0,'0'49'188,"25"-49"-173,0 50 1,24 24-1,1 25 1,-1-24 0,-24-50-16,0 24 15,0-24-15,-25 0 16,25-25 0,0 25-1,-1-25 32,-48 0 187,-1 0-218,25-25 0,-25 25-1</inkml:trace>
  <inkml:trace contextRef="#ctx0" brushRef="#br1">2902 10418 0,'-24'25'157,"24"0"-126,0-1-31,0 1 31,0 0 0,0 0 32,0 0-32,0-1 0,0 1-15,0 0 15,0 0 0,0 0 376</inkml:trace>
  <inkml:trace contextRef="#ctx0" brushRef="#br1">3448 11162 0,'0'-25'140,"0"0"-124,-25 25-1,25-24 17,-24 24-17,-1 0 1,25-25 0,-25 25 30,25-25-14,0 0 15,-25 25 15,25-25-31,-25 25 1,1 0-1,24-24-31,0-1 78,0 0-47,-25 25 47,25-25-31,-25 25 0,0 0 109,0 0-93,25-25-48,-24 25 32,24-24 16,-25 24-48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69C96-86A0-44D4-AA6F-94E18FB4685A}" type="datetimeFigureOut">
              <a:rPr lang="fr-FR" smtClean="0"/>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614FA-07AB-451B-ABDD-45F2BF01D093}"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7614FA-07AB-451B-ABDD-45F2BF01D093}"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C7614FA-07AB-451B-ABDD-45F2BF01D093}" type="slidenum">
              <a:rPr lang="fr-FR" smtClean="0"/>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7614FA-07AB-451B-ABDD-45F2BF01D093}"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lstStyle/>
          <a:p>
            <a:fld id="{AA309A6D-C09C-4548-B29A-6CF363A7E532}" type="datetimeFigureOut">
              <a:rPr lang="fr-FR" smtClean="0"/>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AA309A6D-C09C-4548-B29A-6CF363A7E532}" type="datetimeFigureOut">
              <a:rPr lang="fr-FR" smtClean="0"/>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AA309A6D-C09C-4548-B29A-6CF363A7E532}" type="datetimeFigureOut">
              <a:rPr lang="fr-FR" smtClean="0"/>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s://fr.wikipedia.org/wiki/Nucl%C3%A9otide" TargetMode="External"/><Relationship Id="rId4" Type="http://schemas.openxmlformats.org/officeDocument/2006/relationships/hyperlink" Target="https://fr.wikipedia.org/wiki/Brin_d'acide_nucl%C3%A9ique" TargetMode="External"/><Relationship Id="rId3" Type="http://schemas.openxmlformats.org/officeDocument/2006/relationships/hyperlink" Target="https://fr.wikipedia.org/wiki/Liaison_phosphodiester" TargetMode="External"/><Relationship Id="rId2" Type="http://schemas.openxmlformats.org/officeDocument/2006/relationships/hyperlink" Target="https://fr.wikipedia.org/wiki/Clivage_(chimie)" TargetMode="External"/><Relationship Id="rId1" Type="http://schemas.openxmlformats.org/officeDocument/2006/relationships/hyperlink" Target="https://fr.wikipedia.org/wiki/Hydrolase" TargetMode="Externa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s://fr.wikipedia.org/wiki/3'" TargetMode="External"/><Relationship Id="rId4" Type="http://schemas.openxmlformats.org/officeDocument/2006/relationships/hyperlink" Target="https://fr.wikipedia.org/wiki/5'" TargetMode="External"/><Relationship Id="rId3" Type="http://schemas.openxmlformats.org/officeDocument/2006/relationships/hyperlink" Target="https://fr.wikipedia.org/wiki/Acide_ribonucl%C3%A9ique" TargetMode="External"/><Relationship Id="rId2" Type="http://schemas.openxmlformats.org/officeDocument/2006/relationships/hyperlink" Target="https://fr.wikipedia.org/wiki/Acide_d%C3%A9soxyribonucl%C3%A9ique" TargetMode="Externa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2.png"/><Relationship Id="rId2" Type="http://schemas.openxmlformats.org/officeDocument/2006/relationships/customXml" Target="../ink/ink1.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9.png"/><Relationship Id="rId3" Type="http://schemas.openxmlformats.org/officeDocument/2006/relationships/customXml" Target="../ink/ink2.xml"/><Relationship Id="rId2" Type="http://schemas.openxmlformats.org/officeDocument/2006/relationships/image" Target="../media/image38.png"/><Relationship Id="rId1"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hyperlink" Target="https://fr.wikipedia.org/wiki/Iodure_de_propidium" TargetMode="External"/><Relationship Id="rId7" Type="http://schemas.openxmlformats.org/officeDocument/2006/relationships/hyperlink" Target="https://fr.wikipedia.org/wiki/Institut_national_de_recherche_et_de_s%C3%A9curit%C3%A9" TargetMode="External"/><Relationship Id="rId6" Type="http://schemas.openxmlformats.org/officeDocument/2006/relationships/hyperlink" Target="https://fr.wikipedia.org/wiki/T%C3%A9ratog%C3%A8ne" TargetMode="External"/><Relationship Id="rId5" Type="http://schemas.openxmlformats.org/officeDocument/2006/relationships/hyperlink" Target="https://fr.wikipedia.org/wiki/Canc%C3%A9rig%C3%A8ne" TargetMode="External"/><Relationship Id="rId4" Type="http://schemas.openxmlformats.org/officeDocument/2006/relationships/image" Target="../media/image3.png"/><Relationship Id="rId3" Type="http://schemas.openxmlformats.org/officeDocument/2006/relationships/hyperlink" Target="https://fr.wikipedia.org/wiki/Acide_d%C3%A9soxyribonucl%C3%A9ique" TargetMode="External"/><Relationship Id="rId2" Type="http://schemas.openxmlformats.org/officeDocument/2006/relationships/hyperlink" Target="https://fr.wikipedia.org/wiki/Fluorescence" TargetMode="External"/><Relationship Id="rId10" Type="http://schemas.openxmlformats.org/officeDocument/2006/relationships/slideLayout" Target="../slideLayouts/slideLayout7.xml"/><Relationship Id="rId1" Type="http://schemas.openxmlformats.org/officeDocument/2006/relationships/hyperlink" Target="https://fr.wikipedia.org/wiki/Ultraviolet" TargetMode="Externa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2.png"/><Relationship Id="rId2" Type="http://schemas.openxmlformats.org/officeDocument/2006/relationships/customXml" Target="../ink/ink3.xml"/><Relationship Id="rId1"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4.png"/><Relationship Id="rId1" Type="http://schemas.openxmlformats.org/officeDocument/2006/relationships/image" Target="../media/image5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s://fr.wikipedia.org/wiki/Thymine" TargetMode="External"/><Relationship Id="rId4" Type="http://schemas.openxmlformats.org/officeDocument/2006/relationships/hyperlink" Target="https://fr.wikipedia.org/wiki/Ad%C3%A9nine" TargetMode="External"/><Relationship Id="rId3" Type="http://schemas.openxmlformats.org/officeDocument/2006/relationships/hyperlink" Target="https://fr.wikipedia.org/wiki/Cytom%C3%A9trie_en_flux" TargetMode="External"/><Relationship Id="rId2" Type="http://schemas.openxmlformats.org/officeDocument/2006/relationships/hyperlink" Target="https://fr.wikipedia.org/wiki/Microscopie_%C3%A0_%C3%A9pifluorescence" TargetMode="Externa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0.png"/><Relationship Id="rId1" Type="http://schemas.openxmlformats.org/officeDocument/2006/relationships/image" Target="../media/image59.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fr.wikipedia.org/wiki/Thymine" TargetMode="External"/><Relationship Id="rId3" Type="http://schemas.openxmlformats.org/officeDocument/2006/relationships/hyperlink" Target="https://fr.wikipedia.org/wiki/Ad%C3%A9nine" TargetMode="External"/><Relationship Id="rId2" Type="http://schemas.openxmlformats.org/officeDocument/2006/relationships/hyperlink" Target="https://fr.wikipedia.org/wiki/DAPI" TargetMode="External"/><Relationship Id="rId1" Type="http://schemas.openxmlformats.org/officeDocument/2006/relationships/hyperlink" Target="https://fr.wikipedia.org/wiki/Acide_nucl%C3%A9iqu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hyperlink" Target="https://fr.wikipedia.org/wiki/Cancer" TargetMode="External"/><Relationship Id="rId2" Type="http://schemas.openxmlformats.org/officeDocument/2006/relationships/hyperlink" Target="https://fr.wikipedia.org/wiki/Chimioth%C3%A9rapie" TargetMode="Externa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8337"/>
            <a:ext cx="9144000" cy="1200329"/>
          </a:xfrm>
          <a:prstGeom prst="rect">
            <a:avLst/>
          </a:prstGeom>
        </p:spPr>
        <p:txBody>
          <a:bodyPr wrap="square">
            <a:spAutoFit/>
          </a:bodyPr>
          <a:lstStyle/>
          <a:p>
            <a:pPr lvl="0" fontAlgn="base">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Est l'ensemble des outils permettant de modifier la constitution génétique d'un organisme en supprimant, en introduisant ou en remplaçant de l'ADN qui peut être introduit directement dans les cellules de l'organisme hôte ou dans des cellules cultivées </a:t>
            </a:r>
            <a:r>
              <a:rPr lang="fr-FR" i="1" dirty="0" smtClean="0">
                <a:latin typeface="Times New Roman" panose="02020603050405020304" pitchFamily="18" charset="0"/>
                <a:ea typeface="Times New Roman" panose="02020603050405020304" pitchFamily="18" charset="0"/>
                <a:cs typeface="Times New Roman" panose="02020603050405020304" pitchFamily="18" charset="0"/>
              </a:rPr>
              <a:t>in vitro</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puis réintroduites dans un organisme. </a:t>
            </a:r>
            <a:endParaRPr lang="fr-FR"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5955589"/>
            <a:ext cx="4000496" cy="923330"/>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4- L'hôte transformé peut assurer la propagation du vecteur à chaque cycle de réplication.</a:t>
            </a:r>
            <a:r>
              <a:rPr lang="fr-FR" dirty="0" smtClean="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110968"/>
            <a:ext cx="9144000" cy="400110"/>
          </a:xfrm>
          <a:prstGeom prst="rect">
            <a:avLst/>
          </a:prstGeom>
        </p:spPr>
        <p:txBody>
          <a:bodyPr wrap="square">
            <a:spAutoFit/>
          </a:bodyPr>
          <a:lstStyle/>
          <a:p>
            <a:pPr algn="ct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Le </a:t>
            </a: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génie génétique</a:t>
            </a:r>
            <a:endParaRPr lang="fr-FR" sz="2000" dirty="0"/>
          </a:p>
        </p:txBody>
      </p:sp>
      <p:pic>
        <p:nvPicPr>
          <p:cNvPr id="7" name="Image 6"/>
          <p:cNvPicPr/>
          <p:nvPr/>
        </p:nvPicPr>
        <p:blipFill>
          <a:blip r:embed="rId1"/>
          <a:srcRect l="32534" t="10885" r="31653" b="9386"/>
          <a:stretch>
            <a:fillRect/>
          </a:stretch>
        </p:blipFill>
        <p:spPr bwMode="auto">
          <a:xfrm>
            <a:off x="4071934" y="1785926"/>
            <a:ext cx="4786346" cy="5018050"/>
          </a:xfrm>
          <a:prstGeom prst="rect">
            <a:avLst/>
          </a:prstGeom>
          <a:noFill/>
          <a:ln w="9525">
            <a:solidFill>
              <a:schemeClr val="accent1"/>
            </a:solidFill>
            <a:miter lim="800000"/>
            <a:headEnd/>
            <a:tailEnd/>
          </a:ln>
        </p:spPr>
      </p:pic>
      <p:sp>
        <p:nvSpPr>
          <p:cNvPr id="8" name="Rectangle 7"/>
          <p:cNvSpPr/>
          <p:nvPr/>
        </p:nvSpPr>
        <p:spPr>
          <a:xfrm>
            <a:off x="0" y="1857364"/>
            <a:ext cx="4000496" cy="369332"/>
          </a:xfrm>
          <a:prstGeom prst="rect">
            <a:avLst/>
          </a:prstGeom>
        </p:spPr>
        <p:txBody>
          <a:bodyPr wrap="square">
            <a:spAutoFit/>
          </a:bodyPr>
          <a:lstStyle/>
          <a:p>
            <a:pPr lvl="0" algn="just" eaLnBrk="0" fontAlgn="base" hangingPunct="0">
              <a:spcBef>
                <a:spcPct val="0"/>
              </a:spcBef>
              <a:spcAft>
                <a:spcPct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Les étapes à entreprendre sont:</a:t>
            </a:r>
            <a:endParaRPr lang="fr-FR" b="1"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2674171"/>
            <a:ext cx="4000496" cy="646331"/>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1- Isolement d'une séquence d'acide nucléique, idéalement un gène.</a:t>
            </a:r>
            <a:endParaRPr lang="fr-FR"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0" y="3767977"/>
            <a:ext cx="4000496" cy="646331"/>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2- L'insertion de ce gène dans un vecteur (Ex. plasmide ou phage).</a:t>
            </a:r>
            <a:endParaRPr lang="fr-FR"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0" y="4861783"/>
            <a:ext cx="4000496" cy="646331"/>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3- L'incorporation de  vecteur dans un hôte (Ex. </a:t>
            </a:r>
            <a:r>
              <a:rPr lang="fr-FR" i="1" dirty="0" smtClean="0">
                <a:latin typeface="Times New Roman" panose="02020603050405020304" pitchFamily="18" charset="0"/>
                <a:ea typeface="Times New Roman" panose="02020603050405020304" pitchFamily="18" charset="0"/>
                <a:cs typeface="Times New Roman" panose="02020603050405020304" pitchFamily="18" charset="0"/>
              </a:rPr>
              <a:t>E. coli</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3018445"/>
            <a:ext cx="9144000" cy="9233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Sont des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 tooltip="Hydrolase"/>
              </a:rPr>
              <a:t>hydrolase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qui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livage (chimie)"/>
              </a:rPr>
              <a:t>clive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les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Liaison phosphodiester"/>
              </a:rPr>
              <a:t>liaisons </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Liaison phosphodiester"/>
              </a:rPr>
              <a:t>phosphodiester</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(au niveau d’un phosphate) de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Brin d'acide nucléique"/>
              </a:rPr>
              <a:t>brins d'acides nucléiques</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entre deux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Nucléotide"/>
              </a:rPr>
              <a:t>nucléotides</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et libèrent deux fragments un se terminant par un 3’OH et l’autre par un 5’ phosphate.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142852"/>
            <a:ext cx="9144000" cy="400110"/>
          </a:xfrm>
          <a:prstGeom prst="rect">
            <a:avLst/>
          </a:prstGeom>
        </p:spPr>
        <p:txBody>
          <a:bodyPr wrap="square">
            <a:spAutoFit/>
          </a:bodyPr>
          <a:lstStyle/>
          <a:p>
            <a:pPr lvl="0" fontAlgn="base">
              <a:spcBef>
                <a:spcPct val="0"/>
              </a:spcBef>
              <a:spcAft>
                <a:spcPct val="0"/>
              </a:spcAft>
            </a:pPr>
            <a:r>
              <a:rPr lang="fr-FR" sz="2000" b="1" i="1" dirty="0" smtClean="0">
                <a:latin typeface="Times New Roman" panose="02020603050405020304" pitchFamily="18" charset="0"/>
                <a:ea typeface="Times New Roman" panose="02020603050405020304" pitchFamily="18" charset="0"/>
                <a:cs typeface="Times New Roman" panose="02020603050405020304" pitchFamily="18" charset="0"/>
              </a:rPr>
              <a:t>Les enzymes</a:t>
            </a:r>
            <a:endParaRPr lang="fr-FR" sz="20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815584"/>
            <a:ext cx="9144000"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Ils permettent de travailler sur les acides nucléiques, de les modifier, de les couper, de les associer etc...</a:t>
            </a:r>
            <a:endParaRPr lang="fr-FR"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1734537"/>
            <a:ext cx="9144000" cy="369332"/>
          </a:xfrm>
          <a:prstGeom prst="rect">
            <a:avLst/>
          </a:prstGeom>
        </p:spPr>
        <p:txBody>
          <a:bodyPr wrap="square">
            <a:spAutoFit/>
          </a:bodyPr>
          <a:lstStyle/>
          <a:p>
            <a:r>
              <a:rPr lang="fr-FR" b="1" i="1" dirty="0" smtClean="0">
                <a:latin typeface="Times New Roman" panose="02020603050405020304" pitchFamily="18" charset="0"/>
                <a:ea typeface="Times New Roman" panose="02020603050405020304" pitchFamily="18" charset="0"/>
                <a:cs typeface="Times New Roman" panose="02020603050405020304" pitchFamily="18" charset="0"/>
              </a:rPr>
              <a:t>1) les nucléases (</a:t>
            </a:r>
            <a:r>
              <a:rPr lang="fr-FR" b="1" i="1" dirty="0" err="1" smtClean="0">
                <a:latin typeface="Times New Roman" panose="02020603050405020304" pitchFamily="18" charset="0"/>
                <a:ea typeface="Times New Roman" panose="02020603050405020304" pitchFamily="18" charset="0"/>
                <a:cs typeface="Times New Roman" panose="02020603050405020304" pitchFamily="18" charset="0"/>
              </a:rPr>
              <a:t>DNases</a:t>
            </a:r>
            <a:r>
              <a:rPr lang="fr-FR" b="1" i="1" dirty="0" smtClean="0">
                <a:latin typeface="Times New Roman" panose="02020603050405020304" pitchFamily="18" charset="0"/>
                <a:ea typeface="Times New Roman" panose="02020603050405020304" pitchFamily="18" charset="0"/>
                <a:cs typeface="Times New Roman" panose="02020603050405020304" pitchFamily="18" charset="0"/>
              </a:rPr>
              <a:t> et </a:t>
            </a:r>
            <a:r>
              <a:rPr lang="fr-FR" b="1" i="1" dirty="0" err="1" smtClean="0">
                <a:latin typeface="Times New Roman" panose="02020603050405020304" pitchFamily="18" charset="0"/>
                <a:ea typeface="Times New Roman" panose="02020603050405020304" pitchFamily="18" charset="0"/>
                <a:cs typeface="Times New Roman" panose="02020603050405020304" pitchFamily="18" charset="0"/>
              </a:rPr>
              <a:t>RNases</a:t>
            </a:r>
            <a:r>
              <a:rPr lang="fr-FR" b="1" i="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p>
        </p:txBody>
      </p:sp>
      <p:sp>
        <p:nvSpPr>
          <p:cNvPr id="6" name="Rectangle 5"/>
          <p:cNvSpPr/>
          <p:nvPr/>
        </p:nvSpPr>
        <p:spPr>
          <a:xfrm>
            <a:off x="-1" y="2376491"/>
            <a:ext cx="9144000" cy="369332"/>
          </a:xfrm>
          <a:prstGeom prst="rect">
            <a:avLst/>
          </a:prstGeom>
        </p:spPr>
        <p:txBody>
          <a:bodyPr wrap="square">
            <a:spAutoFit/>
          </a:bodyPr>
          <a:lstStyle/>
          <a:p>
            <a:pPr lvl="0" eaLnBrk="0" fontAlgn="base" hangingPunct="0">
              <a:spcBef>
                <a:spcPct val="0"/>
              </a:spcBef>
              <a:spcAft>
                <a:spcPct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a) Les </a:t>
            </a:r>
            <a:r>
              <a:rPr lang="fr-FR" b="1" dirty="0" err="1" smtClean="0">
                <a:latin typeface="Times New Roman" panose="02020603050405020304" pitchFamily="18" charset="0"/>
                <a:ea typeface="Times New Roman" panose="02020603050405020304" pitchFamily="18" charset="0"/>
                <a:cs typeface="Times New Roman" panose="02020603050405020304" pitchFamily="18" charset="0"/>
              </a:rPr>
              <a:t>DNases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0" y="4214396"/>
            <a:ext cx="9144000"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Toutes les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DNases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ont besoin d'ions divalents. Pour les inhiber, il suffit juste d’ajouter un chélateur d'ion divalent tel que l'EDTA dans la solution d’ADN pour quelle soit stable.</a:t>
            </a:r>
            <a:endParaRPr lang="fr-FR"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0" y="5133348"/>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On distingue deux types de nucléases : </a:t>
            </a:r>
            <a:endParaRPr lang="fr-FR"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6417254"/>
            <a:ext cx="9144000" cy="369332"/>
          </a:xfrm>
          <a:prstGeom prst="rect">
            <a:avLst/>
          </a:prstGeom>
        </p:spPr>
        <p:txBody>
          <a:bodyPr wrap="square">
            <a:spAutoFit/>
          </a:bodyPr>
          <a:lstStyle/>
          <a:p>
            <a:pPr lvl="0" eaLnBrk="0" fontAlgn="base" hangingPunct="0">
              <a:spcBef>
                <a:spcPct val="0"/>
              </a:spcBef>
              <a:spcAft>
                <a:spcPct val="0"/>
              </a:spcAft>
              <a:buFontTx/>
              <a:buChar char="•"/>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endonucléases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qui coupent un des deux brins au milieu du polymère.</a:t>
            </a:r>
            <a:endParaRPr lang="fr-FR"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0" y="5775302"/>
            <a:ext cx="9144000" cy="369332"/>
          </a:xfrm>
          <a:prstGeom prst="rect">
            <a:avLst/>
          </a:prstGeom>
        </p:spPr>
        <p:txBody>
          <a:bodyPr wrap="square">
            <a:spAutoFit/>
          </a:bodyPr>
          <a:lstStyle/>
          <a:p>
            <a:pPr lvl="0" eaLnBrk="0" fontAlgn="base" hangingPunct="0">
              <a:spcBef>
                <a:spcPct val="0"/>
              </a:spcBef>
              <a:spcAft>
                <a:spcPct val="0"/>
              </a:spcAft>
              <a:buFontTx/>
              <a:buChar char="•"/>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exonucléases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qui digèrent l'ADN en retirant les nucléotides à partir d’une extrémité,</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71370"/>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fr-FR" sz="2000" b="1" dirty="0" err="1" smtClean="0">
                <a:latin typeface="Times New Roman" panose="02020603050405020304" pitchFamily="18" charset="0"/>
                <a:ea typeface="Times New Roman" panose="02020603050405020304" pitchFamily="18" charset="0"/>
                <a:cs typeface="Times New Roman" panose="02020603050405020304" pitchFamily="18" charset="0"/>
              </a:rPr>
              <a:t>E</a:t>
            </a:r>
            <a:r>
              <a:rPr kumimoji="0" lang="fr-FR"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xonucléases</a:t>
            </a: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(classées dans les groupes EC 3.1.11 à EC 3.1.16)</a:t>
            </a:r>
            <a:endParaRPr kumimoji="0" lang="fr-FR"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673" name="Image 29"/>
          <p:cNvPicPr>
            <a:picLocks noChangeAspect="1" noChangeArrowheads="1"/>
          </p:cNvPicPr>
          <p:nvPr/>
        </p:nvPicPr>
        <p:blipFill>
          <a:blip r:embed="rId1"/>
          <a:srcRect/>
          <a:stretch>
            <a:fillRect/>
          </a:stretch>
        </p:blipFill>
        <p:spPr bwMode="auto">
          <a:xfrm>
            <a:off x="4572032" y="2382198"/>
            <a:ext cx="4572000" cy="2946011"/>
          </a:xfrm>
          <a:prstGeom prst="rect">
            <a:avLst/>
          </a:prstGeom>
          <a:noFill/>
        </p:spPr>
      </p:pic>
      <p:sp>
        <p:nvSpPr>
          <p:cNvPr id="28675" name="Rectangle 3"/>
          <p:cNvSpPr>
            <a:spLocks noChangeArrowheads="1"/>
          </p:cNvSpPr>
          <p:nvPr/>
        </p:nvSpPr>
        <p:spPr bwMode="auto">
          <a:xfrm>
            <a:off x="0" y="5275704"/>
            <a:ext cx="184731" cy="369332"/>
          </a:xfrm>
          <a:prstGeom prst="rect">
            <a:avLst/>
          </a:prstGeom>
          <a:solidFill>
            <a:srgbClr val="FFFFFF"/>
          </a:solid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8676" name="Rectangle 4"/>
          <p:cNvSpPr>
            <a:spLocks noChangeArrowheads="1"/>
          </p:cNvSpPr>
          <p:nvPr/>
        </p:nvSpPr>
        <p:spPr bwMode="auto">
          <a:xfrm>
            <a:off x="0" y="2858483"/>
            <a:ext cx="4572000" cy="923330"/>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H</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ydrolyse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ADN double brin dans le sens 3'→5' à la condition que</a:t>
            </a:r>
            <a:r>
              <a:rPr kumimoji="0" lang="fr-FR"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extrémités 3'(OH)</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soit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en retrait</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(n’est pas sortante)</a:t>
            </a:r>
            <a:endPar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677" name="Rectangle 5"/>
          <p:cNvSpPr>
            <a:spLocks noChangeArrowheads="1"/>
          </p:cNvSpPr>
          <p:nvPr/>
        </p:nvSpPr>
        <p:spPr bwMode="auto">
          <a:xfrm>
            <a:off x="0" y="2065371"/>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fr-FR"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III</a:t>
            </a:r>
            <a:endParaRPr kumimoji="0" lang="fr-F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0" y="4205593"/>
            <a:ext cx="4643438"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Libère des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monodésoxynucléotides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à partir de l'extrémité 3' d'un ADN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bicaténaire</a:t>
            </a:r>
            <a:endParaRPr lang="fr-FR" sz="280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6068817"/>
            <a:ext cx="9144000" cy="646331"/>
          </a:xfrm>
          <a:prstGeom prst="rect">
            <a:avLst/>
          </a:prstGeom>
        </p:spPr>
        <p:txBody>
          <a:bodyPr wrap="square">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Elle est inactive sur ADN simple brin et sur des ADN double brins obtenus par coupure franche avec des enzymes de restriction.</a:t>
            </a:r>
            <a:endParaRPr lang="fr-FR" dirty="0">
              <a:latin typeface="Times New Roman" panose="02020603050405020304" pitchFamily="18" charset="0"/>
              <a:cs typeface="Times New Roman" panose="02020603050405020304" pitchFamily="18" charset="0"/>
            </a:endParaRPr>
          </a:p>
        </p:txBody>
      </p:sp>
      <p:sp>
        <p:nvSpPr>
          <p:cNvPr id="10" name="Rectangle 9"/>
          <p:cNvSpPr/>
          <p:nvPr/>
        </p:nvSpPr>
        <p:spPr>
          <a:xfrm>
            <a:off x="0" y="995260"/>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Hydrolysent le premier ou le dernier nucléotide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des acides nucléiques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2" tooltip="Acide désoxyribonucléique"/>
              </a:rPr>
              <a:t>ADN</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ou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3" tooltip="Acide ribonucléique"/>
              </a:rPr>
              <a:t>ARN</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à partir d'une extrémité</a:t>
            </a:r>
            <a:r>
              <a:rPr lang="fr-FR" baseline="30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dans un sens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4" tooltip="5'"/>
              </a:rPr>
              <a:t>5'</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vers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5" tooltip="3'"/>
              </a:rPr>
              <a:t>3'</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ou l'inverse.</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993444"/>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E</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xonucléase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dont le sens principale est  3’→ 5’ car elle a aussi une activité 5’→3’. </a:t>
            </a:r>
            <a:endPar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9697" name="Image 26"/>
          <p:cNvPicPr>
            <a:picLocks noChangeAspect="1" noChangeArrowheads="1"/>
          </p:cNvPicPr>
          <p:nvPr/>
        </p:nvPicPr>
        <p:blipFill>
          <a:blip r:embed="rId1"/>
          <a:srcRect l="9200" r="5821"/>
          <a:stretch>
            <a:fillRect/>
          </a:stretch>
        </p:blipFill>
        <p:spPr bwMode="auto">
          <a:xfrm>
            <a:off x="3862412" y="1830180"/>
            <a:ext cx="5210182" cy="3371294"/>
          </a:xfrm>
          <a:prstGeom prst="rect">
            <a:avLst/>
          </a:prstGeom>
          <a:noFill/>
        </p:spPr>
      </p:pic>
      <p:sp>
        <p:nvSpPr>
          <p:cNvPr id="5" name="Rectangle 4"/>
          <p:cNvSpPr/>
          <p:nvPr/>
        </p:nvSpPr>
        <p:spPr>
          <a:xfrm>
            <a:off x="0" y="142852"/>
            <a:ext cx="9144000" cy="400110"/>
          </a:xfrm>
          <a:prstGeom prst="rect">
            <a:avLst/>
          </a:prstGeom>
        </p:spPr>
        <p:txBody>
          <a:bodyPr wrap="square">
            <a:spAutoFit/>
          </a:bodyPr>
          <a:lstStyle/>
          <a:p>
            <a:pPr lvl="0" fontAlgn="base">
              <a:spcBef>
                <a:spcPct val="0"/>
              </a:spcBef>
              <a:spcAft>
                <a:spcPct val="0"/>
              </a:spcAft>
            </a:pPr>
            <a:r>
              <a:rPr lang="fr-FR" sz="2000" b="1" i="1" dirty="0" smtClean="0">
                <a:latin typeface="Times New Roman" panose="02020603050405020304" pitchFamily="18" charset="0"/>
                <a:ea typeface="Times New Roman" panose="02020603050405020304" pitchFamily="18" charset="0"/>
                <a:cs typeface="Times New Roman" panose="02020603050405020304" pitchFamily="18" charset="0"/>
              </a:rPr>
              <a:t>2. Bal 31 </a:t>
            </a:r>
            <a:endParaRPr lang="fr-FR" sz="1100" dirty="0" smtClean="0">
              <a:latin typeface="Arial" panose="020B0604020202020204" pitchFamily="34" charset="0"/>
              <a:cs typeface="Arial" panose="020B0604020202020204" pitchFamily="34" charset="0"/>
            </a:endParaRPr>
          </a:p>
        </p:txBody>
      </p:sp>
      <p:sp>
        <p:nvSpPr>
          <p:cNvPr id="6" name="Rectangle 5"/>
          <p:cNvSpPr/>
          <p:nvPr/>
        </p:nvSpPr>
        <p:spPr>
          <a:xfrm>
            <a:off x="0" y="3741068"/>
            <a:ext cx="3857620" cy="1477328"/>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Utilisée pour le caractère progressif de son activité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exonucléasique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pour connaître l’ordre des bases dans les sites de restriction dans une séquence  d’ADN.</a:t>
            </a:r>
            <a:endParaRPr lang="fr-FR"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0" y="1813258"/>
            <a:ext cx="3857620" cy="1477328"/>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Résorbe progressivement les extrémités 3’ des ADN double brin puis agit comme une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endonucléase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pour détruire les fragments d’ADN simple brin sortants qu’elle isole du coté 5’. </a:t>
            </a:r>
            <a:endParaRPr lang="fr-FR"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32" y="5668878"/>
            <a:ext cx="9144032"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Elle est absolument dépendante de la présence de Ca</a:t>
            </a:r>
            <a:r>
              <a:rPr lang="fr-FR" baseline="30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comme cofacteur. </a:t>
            </a:r>
            <a:endParaRPr lang="fr-FR"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6488692"/>
            <a:ext cx="3281732" cy="369332"/>
          </a:xfrm>
          <a:prstGeom prst="rect">
            <a:avLst/>
          </a:prstGeom>
        </p:spPr>
        <p:txBody>
          <a:bodyPr wrap="none">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Elle a peu d’activité sur les ARN.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809677"/>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 une 5’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qui a comme substrat de l’ADN double brin avec un 5’ phosphate ou un 5’OH.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21" name="Image 32"/>
          <p:cNvPicPr>
            <a:picLocks noChangeAspect="1" noChangeArrowheads="1"/>
          </p:cNvPicPr>
          <p:nvPr/>
        </p:nvPicPr>
        <p:blipFill>
          <a:blip r:embed="rId1"/>
          <a:srcRect r="6213"/>
          <a:stretch>
            <a:fillRect/>
          </a:stretch>
        </p:blipFill>
        <p:spPr bwMode="auto">
          <a:xfrm>
            <a:off x="1571636" y="1722723"/>
            <a:ext cx="5643570" cy="3729085"/>
          </a:xfrm>
          <a:prstGeom prst="rect">
            <a:avLst/>
          </a:prstGeom>
          <a:noFill/>
        </p:spPr>
      </p:pic>
      <p:sp>
        <p:nvSpPr>
          <p:cNvPr id="5" name="Rectangle 4"/>
          <p:cNvSpPr/>
          <p:nvPr/>
        </p:nvSpPr>
        <p:spPr>
          <a:xfrm>
            <a:off x="0" y="6354569"/>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est exprimée dans les cultures bactériennes infectées par ces phages.</a:t>
            </a:r>
            <a:endParaRPr lang="fr-FR" dirty="0"/>
          </a:p>
        </p:txBody>
      </p:sp>
      <p:sp>
        <p:nvSpPr>
          <p:cNvPr id="6" name="Rectangle 5"/>
          <p:cNvSpPr/>
          <p:nvPr/>
        </p:nvSpPr>
        <p:spPr>
          <a:xfrm>
            <a:off x="0" y="5718523"/>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la rencontre aussi chez les bactériophages T4 ou T7, et les Mammifères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DNase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IV). </a:t>
            </a:r>
            <a:endParaRPr lang="fr-FR" dirty="0"/>
          </a:p>
        </p:txBody>
      </p:sp>
      <p:sp>
        <p:nvSpPr>
          <p:cNvPr id="7" name="Rectangle 6"/>
          <p:cNvSpPr/>
          <p:nvPr/>
        </p:nvSpPr>
        <p:spPr>
          <a:xfrm>
            <a:off x="5950" y="142852"/>
            <a:ext cx="913805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exodésoxyribonucléase</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 bactériophage λ</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531798"/>
            <a:ext cx="9144000" cy="9233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Certaines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coupent l'ADN double brin d'autre l'ADN simple brin, et d’autre dites</a:t>
            </a:r>
            <a:r>
              <a:rPr kumimoji="0" lang="fr-FR" b="0" i="0" u="none" strike="noStrike" cap="none" normalizeH="0" baseline="0" dirty="0"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enzymes de restriction coupent un brin d'ADN</a:t>
            </a:r>
            <a:r>
              <a:rPr kumimoji="0" lang="fr-FR" b="0" i="0" u="none" strike="noStrike" cap="none" normalizeH="0" baseline="0" dirty="0"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 </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bicat</a:t>
            </a:r>
            <a:r>
              <a:rPr kumimoji="0" lang="fr-FR" b="0" i="0" u="none" strike="noStrike" cap="none" normalizeH="0" baseline="0" dirty="0" err="1"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é</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naire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dans des sites sp</a:t>
            </a:r>
            <a:r>
              <a:rPr kumimoji="0" lang="fr-FR" b="0" i="0" u="none" strike="noStrike" cap="none" normalizeH="0" baseline="0" dirty="0"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é</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cifique de</a:t>
            </a:r>
            <a:r>
              <a:rPr kumimoji="0" lang="fr-FR" b="0" i="0" u="none" strike="noStrike" cap="none" normalizeH="0" baseline="0" dirty="0"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nucl</a:t>
            </a:r>
            <a:r>
              <a:rPr kumimoji="0" lang="fr-FR" b="0" i="0" u="none" strike="noStrike" cap="none" normalizeH="0" baseline="0" dirty="0"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é</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otides</a:t>
            </a:r>
            <a:r>
              <a:rPr kumimoji="0" lang="fr-FR" b="0" i="0" u="none" strike="noStrike" cap="none" normalizeH="0" baseline="0" dirty="0" smtClean="0">
                <a:ln>
                  <a:noFill/>
                </a:ln>
                <a:solidFill>
                  <a:schemeClr val="tx1"/>
                </a:solidFill>
                <a:effectLst/>
                <a:latin typeface="Calibri" panose="020F0502020204030204"/>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 site de restriction. On parle alors de la digestion de l'ADN.</a:t>
            </a:r>
            <a:r>
              <a:rPr kumimoji="0" lang="fr-FR" b="0" i="0" u="none" strike="noStrike" cap="none" normalizeH="0" baseline="0" dirty="0" smtClean="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1857356" y="214290"/>
            <a:ext cx="4346062" cy="369332"/>
          </a:xfrm>
          <a:prstGeom prst="rect">
            <a:avLst/>
          </a:prstGeom>
        </p:spPr>
        <p:txBody>
          <a:bodyPr wrap="none">
            <a:spAutoFit/>
          </a:bodyPr>
          <a:lstStyle/>
          <a:p>
            <a:pPr lvl="0" fontAlgn="base">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endonucl</a:t>
            </a:r>
            <a:r>
              <a:rPr lang="fr-FR" b="1" dirty="0" err="1" smtClean="0">
                <a:solidFill>
                  <a:srgbClr val="000000"/>
                </a:solidFill>
                <a:ea typeface="Times New Roman" panose="02020603050405020304" pitchFamily="18" charset="0"/>
                <a:cs typeface="Times New Roman" panose="02020603050405020304" pitchFamily="18" charset="0"/>
              </a:rPr>
              <a:t>é</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ases</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 C 3.1.21 à EC 3.1.27)</a:t>
            </a:r>
            <a:endParaRPr lang="fr-FR"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0" y="928670"/>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Coupent un</a:t>
            </a:r>
            <a:r>
              <a:rPr lang="fr-FR" dirty="0" smtClean="0">
                <a:ea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acide nucl</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ique au milieu de la cha</a:t>
            </a:r>
            <a:r>
              <a:rPr lang="fr-FR" dirty="0" smtClean="0">
                <a:ea typeface="Times New Roman" panose="02020603050405020304" pitchFamily="18" charset="0"/>
                <a:cs typeface="Times New Roman" panose="02020603050405020304" pitchFamily="18" charset="0"/>
              </a:rPr>
              <a:t>î</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ne et g</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n</a:t>
            </a:r>
            <a:r>
              <a:rPr lang="fr-FR" dirty="0" smtClean="0">
                <a:ea typeface="Times New Roman" panose="02020603050405020304" pitchFamily="18" charset="0"/>
                <a:cs typeface="Times New Roman" panose="02020603050405020304" pitchFamily="18" charset="0"/>
              </a:rPr>
              <a:t>è</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rent des fragments plus courts.</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38"/>
          <p:cNvPicPr>
            <a:picLocks noChangeAspect="1" noChangeArrowheads="1"/>
          </p:cNvPicPr>
          <p:nvPr/>
        </p:nvPicPr>
        <p:blipFill>
          <a:blip r:embed="rId1"/>
          <a:srcRect/>
          <a:stretch>
            <a:fillRect/>
          </a:stretch>
        </p:blipFill>
        <p:spPr bwMode="auto">
          <a:xfrm>
            <a:off x="3972997" y="1741028"/>
            <a:ext cx="5171035" cy="3286149"/>
          </a:xfrm>
          <a:prstGeom prst="rect">
            <a:avLst/>
          </a:prstGeom>
          <a:noFill/>
        </p:spPr>
      </p:pic>
      <p:sp>
        <p:nvSpPr>
          <p:cNvPr id="32771" name="Rectangle 3"/>
          <p:cNvSpPr>
            <a:spLocks noChangeArrowheads="1"/>
          </p:cNvSpPr>
          <p:nvPr/>
        </p:nvSpPr>
        <p:spPr bwMode="auto">
          <a:xfrm>
            <a:off x="-32" y="535619"/>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 l’enzyme de la digestion des ADN chez les animaux.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2772" name="Rectangle 4"/>
          <p:cNvSpPr>
            <a:spLocks noChangeArrowheads="1"/>
          </p:cNvSpPr>
          <p:nvPr/>
        </p:nvSpPr>
        <p:spPr bwMode="auto">
          <a:xfrm>
            <a:off x="-32" y="2000240"/>
            <a:ext cx="3929090" cy="923330"/>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présence de Mg2+, elle coupe les liaisons de chaque brin au hasard et de manière indépendante la séquence.</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0" y="71414"/>
            <a:ext cx="9144000" cy="369332"/>
          </a:xfrm>
          <a:prstGeom prst="rect">
            <a:avLst/>
          </a:prstGeom>
        </p:spPr>
        <p:txBody>
          <a:bodyPr wrap="square">
            <a:spAutoFit/>
          </a:bodyPr>
          <a:lstStyle/>
          <a:p>
            <a:pPr lvl="0" algn="ctr" fontAlgn="base">
              <a:spcBef>
                <a:spcPct val="0"/>
              </a:spcBef>
              <a:spcAft>
                <a:spcPct val="0"/>
              </a:spcAft>
            </a:pP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DNase</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 : ou désoxyribonucléase I </a:t>
            </a:r>
            <a:endParaRPr lang="fr-FR" b="1"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32" y="999824"/>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Coupe préférentiellement les liaisons adjacentes aux nucléosides pyrimidiques d’un ADN double ou simple brin jusqu’à un mélange de nucléotides et d’</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oligonucléotides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p>
        </p:txBody>
      </p:sp>
      <p:sp>
        <p:nvSpPr>
          <p:cNvPr id="10" name="Rectangle 9"/>
          <p:cNvSpPr/>
          <p:nvPr/>
        </p:nvSpPr>
        <p:spPr>
          <a:xfrm>
            <a:off x="-32" y="3497850"/>
            <a:ext cx="3929090" cy="1200329"/>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présence d’ions Mn2+ (10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mM</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elle produit préférentiellement des coupures double brin et plus dépendante de la séquence</a:t>
            </a:r>
            <a:endParaRPr lang="fr-FR" dirty="0"/>
          </a:p>
        </p:txBody>
      </p:sp>
      <p:sp>
        <p:nvSpPr>
          <p:cNvPr id="12" name="Rectangle 11"/>
          <p:cNvSpPr/>
          <p:nvPr/>
        </p:nvSpPr>
        <p:spPr>
          <a:xfrm>
            <a:off x="0" y="5863256"/>
            <a:ext cx="9144000" cy="923330"/>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l’utilise par exemple lorsque l’on veut éliminer l’ADN d’une solution ou pour faire des «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nicks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sur l’ADN comme dans la technique de marquage par déplacement de coupure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nick</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translation)</a:t>
            </a:r>
            <a:endParaRPr lang="fr-FR" dirty="0"/>
          </a:p>
        </p:txBody>
      </p:sp>
      <p:sp>
        <p:nvSpPr>
          <p:cNvPr id="13" name="Rectangle à coins arrondis 12"/>
          <p:cNvSpPr/>
          <p:nvPr/>
        </p:nvSpPr>
        <p:spPr>
          <a:xfrm>
            <a:off x="4071934" y="2786058"/>
            <a:ext cx="1500198" cy="2214578"/>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000760" y="2786058"/>
            <a:ext cx="1500198" cy="2214578"/>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0" y="5122050"/>
            <a:ext cx="9144000"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Utilisée pour l'analyse des sites de liaison protéines –ADN par la technique de foot-printing (empreinte de pas). La protéine liée à l'ADN le protège de l'hydrolyse par cette enzyme </a:t>
            </a:r>
            <a:endParaRPr lang="fr-FR" dirty="0" smtClean="0">
              <a:latin typeface="Times New Roman" panose="02020603050405020304" pitchFamily="18" charset="0"/>
              <a:cs typeface="Times New Roman" panose="02020603050405020304" pitchFamily="18" charset="0"/>
            </a:endParaRPr>
          </a:p>
        </p:txBody>
      </p:sp>
      <p:sp>
        <p:nvSpPr>
          <p:cNvPr id="16" name="Rectangle à coins arrondis 15"/>
          <p:cNvSpPr/>
          <p:nvPr/>
        </p:nvSpPr>
        <p:spPr>
          <a:xfrm>
            <a:off x="7572396" y="2285992"/>
            <a:ext cx="1571636" cy="2428892"/>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animBg="1"/>
      <p:bldP spid="8" grpId="0"/>
      <p:bldP spid="10" grpId="0"/>
      <p:bldP spid="12" grpId="0"/>
      <p:bldP spid="13" grpId="0" animBg="1"/>
      <p:bldP spid="14" grpId="0" animBg="1"/>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0" y="642070"/>
            <a:ext cx="5400000" cy="646331"/>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C’est une est une métalloprotéine (PM: 32000 Da) produite par</a:t>
            </a:r>
            <a:r>
              <a:rPr kumimoji="0" lang="fr-FR"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Aspergillus </a:t>
            </a:r>
            <a:r>
              <a:rPr kumimoji="0" lang="fr-FR" b="0"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oryzae</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0" y="59272"/>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Nucléase S1 </a:t>
            </a:r>
            <a:r>
              <a:rPr lang="fr-FR"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smtClean="0">
              <a:latin typeface="Times New Roman" panose="02020603050405020304" pitchFamily="18" charset="0"/>
              <a:cs typeface="Times New Roman" panose="02020603050405020304" pitchFamily="18" charset="0"/>
            </a:endParaRPr>
          </a:p>
        </p:txBody>
      </p:sp>
      <p:sp>
        <p:nvSpPr>
          <p:cNvPr id="15" name="Rectangle 14"/>
          <p:cNvSpPr/>
          <p:nvPr/>
        </p:nvSpPr>
        <p:spPr>
          <a:xfrm>
            <a:off x="0" y="1471089"/>
            <a:ext cx="5400000"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agit en milieu acide (pH 4-4.3) en présence d'ion Zinc (Zn++)</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dégrade principalement l’ADN et l’ARN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simple brin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bien qu’à des concentrations élevées elle agisse aussi sur les hybrides. </a:t>
            </a:r>
            <a:endParaRPr lang="fr-FR" sz="1050" dirty="0" smtClean="0">
              <a:latin typeface="Times New Roman" panose="02020603050405020304" pitchFamily="18" charset="0"/>
              <a:cs typeface="Times New Roman" panose="02020603050405020304" pitchFamily="18" charset="0"/>
            </a:endParaRPr>
          </a:p>
        </p:txBody>
      </p:sp>
      <p:pic>
        <p:nvPicPr>
          <p:cNvPr id="16" name="Image 47"/>
          <p:cNvPicPr>
            <a:picLocks noChangeAspect="1" noChangeArrowheads="1"/>
          </p:cNvPicPr>
          <p:nvPr/>
        </p:nvPicPr>
        <p:blipFill>
          <a:blip r:embed="rId1"/>
          <a:srcRect/>
          <a:stretch>
            <a:fillRect/>
          </a:stretch>
        </p:blipFill>
        <p:spPr bwMode="auto">
          <a:xfrm>
            <a:off x="4243419" y="3571876"/>
            <a:ext cx="4829175" cy="3238500"/>
          </a:xfrm>
          <a:prstGeom prst="rect">
            <a:avLst/>
          </a:prstGeom>
          <a:noFill/>
        </p:spPr>
      </p:pic>
      <p:sp>
        <p:nvSpPr>
          <p:cNvPr id="17" name="Rectangle 4"/>
          <p:cNvSpPr>
            <a:spLocks noChangeArrowheads="1"/>
          </p:cNvSpPr>
          <p:nvPr/>
        </p:nvSpPr>
        <p:spPr bwMode="auto">
          <a:xfrm>
            <a:off x="0" y="2854107"/>
            <a:ext cx="5400000" cy="646331"/>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tilisée pour faire des bouts francs aux extrémités des fragments d’ADN double brin.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0" y="4729461"/>
            <a:ext cx="4143372" cy="923330"/>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Utilisée pour cartographie de la structure d’un gène, de sa composition en intron et exon. </a:t>
            </a:r>
            <a:endParaRPr lang="fr-FR" dirty="0"/>
          </a:p>
        </p:txBody>
      </p:sp>
      <p:pic>
        <p:nvPicPr>
          <p:cNvPr id="33794" name="Image 41"/>
          <p:cNvPicPr>
            <a:picLocks noChangeAspect="1" noChangeArrowheads="1"/>
          </p:cNvPicPr>
          <p:nvPr/>
        </p:nvPicPr>
        <p:blipFill>
          <a:blip r:embed="rId2"/>
          <a:srcRect l="7216" t="6373" r="7732" b="8987"/>
          <a:stretch>
            <a:fillRect/>
          </a:stretch>
        </p:blipFill>
        <p:spPr bwMode="auto">
          <a:xfrm>
            <a:off x="5357818" y="389638"/>
            <a:ext cx="3714776" cy="3039362"/>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15" grpId="0"/>
      <p:bldP spid="17"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124744"/>
            <a:ext cx="5436096"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Sont des enzymes bactériennes participant à un mécanisme de défense des bactéries vis-à-vis des virus : système de restriction-méthylation.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0" y="71414"/>
            <a:ext cx="9144000" cy="461665"/>
          </a:xfrm>
          <a:prstGeom prst="rect">
            <a:avLst/>
          </a:prstGeom>
        </p:spPr>
        <p:txBody>
          <a:bodyPr wrap="square">
            <a:spAutoFit/>
          </a:bodyPr>
          <a:lstStyle/>
          <a:p>
            <a:pPr algn="ctr"/>
            <a:r>
              <a:rPr lang="fr-F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enzymes de restriction </a:t>
            </a:r>
            <a:endParaRPr lang="fr-FR" sz="2400" dirty="0">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rotWithShape="1">
          <a:blip r:embed="rId1"/>
          <a:srcRect l="14286" t="3846" r="6122"/>
          <a:stretch>
            <a:fillRect/>
          </a:stretch>
        </p:blipFill>
        <p:spPr>
          <a:xfrm>
            <a:off x="5868144" y="567146"/>
            <a:ext cx="3168352" cy="6174222"/>
          </a:xfrm>
          <a:prstGeom prst="rect">
            <a:avLst/>
          </a:prstGeom>
        </p:spPr>
      </p:pic>
      <p:sp>
        <p:nvSpPr>
          <p:cNvPr id="2" name="Rectangle 1"/>
          <p:cNvSpPr/>
          <p:nvPr/>
        </p:nvSpPr>
        <p:spPr>
          <a:xfrm>
            <a:off x="0" y="3212976"/>
            <a:ext cx="5436096" cy="2862322"/>
          </a:xfrm>
          <a:prstGeom prst="rect">
            <a:avLst/>
          </a:prstGeom>
        </p:spPr>
        <p:txBody>
          <a:bodyPr wrap="square">
            <a:spAutoFit/>
          </a:bodyPr>
          <a:lstStyle/>
          <a:p>
            <a:pPr lvl="0" algn="just" fontAlgn="base">
              <a:spcBef>
                <a:spcPct val="0"/>
              </a:spcBef>
              <a:spcAft>
                <a:spcPct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Elles catalysent la coupure de l’ADN non </a:t>
            </a:r>
            <a:r>
              <a:rPr lang="fr-FR"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méthylé</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 niveau ou à proximité d’une séquence particulière caractérisés par une séquence spécifique de nucléotides (site de restriction) et génèrent des fragments de restriction de taille variables, présentant à leurs extrémités des bouts francs (deux brins d’égale longueur) ou bouts collants (un brin plus long que l’autre de quelques nucléotides)</a:t>
            </a:r>
            <a:endPar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9388"/>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existe trois grandes classes d’enzymes de restriction isolées des bactéries (type I, II et III) </a:t>
            </a:r>
            <a:endParaRPr lang="fr-FR"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1080368"/>
            <a:ext cx="914400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enzymes de restriction de Type I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 coupent pas au niveau du site de reconnaissance, mais plus loin (plusieurs 1000pb ou plus).</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igèrent l’ADN au hasard et sont action nécessite la présence de Mg++, d’ATP comme cofacteur et de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Sadénosyle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-méthionine.).</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2800781"/>
            <a:ext cx="9144000" cy="646331"/>
          </a:xfrm>
          <a:prstGeom prst="rect">
            <a:avLst/>
          </a:prstGeom>
        </p:spPr>
        <p:txBody>
          <a:bodyPr wrap="square">
            <a:spAutoFit/>
          </a:bodyPr>
          <a:lstStyle/>
          <a:p>
            <a:pPr lvl="0" fontAlgn="base">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enzymes de restriction de Type III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Reconnaissent une séquence d'ADN spécifique  et coupe après de 25 </a:t>
            </a:r>
            <a:r>
              <a:rPr lang="fr-FR" dirty="0" err="1"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pb</a:t>
            </a:r>
            <a:r>
              <a:rPr lang="fr-FR" dirty="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3967196"/>
            <a:ext cx="9144000"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 sont pas utilisés en biologie moléculaire car  ils la coupure est ATP dépendante, et il ont une activité de </a:t>
            </a:r>
            <a:r>
              <a:rPr lang="fr-FR"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méthylation</a:t>
            </a:r>
            <a:endParaRPr lang="fr-FR" b="1" dirty="0" smtClean="0">
              <a:solidFill>
                <a:srgbClr val="FF0000"/>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0" y="5133611"/>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enzymes de restriction de Type II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0" y="6023029"/>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Reconnaissent  des séquences le plus souvent palindromiques et libèrent des extrémités 5’ phosphate et 3’ OH </a:t>
            </a:r>
            <a:endParaRPr lang="fr-FR"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44624"/>
            <a:ext cx="9144000" cy="461665"/>
          </a:xfrm>
          <a:prstGeom prst="rect">
            <a:avLst/>
          </a:prstGeom>
        </p:spPr>
        <p:txBody>
          <a:bodyPr wrap="square">
            <a:spAutoFit/>
          </a:bodyPr>
          <a:lstStyle/>
          <a:p>
            <a:pPr algn="ctr"/>
            <a:r>
              <a:rPr lang="fr-F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Classes </a:t>
            </a:r>
            <a:r>
              <a:rPr lang="fr-F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d’enzymes de restriction </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7539"/>
            <a:ext cx="9144000" cy="400110"/>
          </a:xfrm>
          <a:prstGeom prst="rect">
            <a:avLst/>
          </a:prstGeom>
        </p:spPr>
        <p:txBody>
          <a:bodyPr wrap="square">
            <a:spAutoFit/>
          </a:bodyPr>
          <a:lstStyle/>
          <a:p>
            <a:r>
              <a:rPr lang="fr-FR"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Donnent soit des extrémités cohésives soit des extrémités franches.</a:t>
            </a:r>
            <a:endParaRPr lang="fr-FR" sz="2000" dirty="0"/>
          </a:p>
        </p:txBody>
      </p:sp>
      <p:grpSp>
        <p:nvGrpSpPr>
          <p:cNvPr id="12" name="Groupe 11"/>
          <p:cNvGrpSpPr/>
          <p:nvPr/>
        </p:nvGrpSpPr>
        <p:grpSpPr>
          <a:xfrm>
            <a:off x="-73179" y="1123057"/>
            <a:ext cx="3997107" cy="3168351"/>
            <a:chOff x="5286396" y="-34148"/>
            <a:chExt cx="4870168" cy="4281622"/>
          </a:xfrm>
        </p:grpSpPr>
        <p:sp>
          <p:nvSpPr>
            <p:cNvPr id="4" name="Rectangle 3"/>
            <p:cNvSpPr/>
            <p:nvPr/>
          </p:nvSpPr>
          <p:spPr>
            <a:xfrm>
              <a:off x="5286396" y="-34148"/>
              <a:ext cx="4143404" cy="873434"/>
            </a:xfrm>
            <a:prstGeom prst="rect">
              <a:avLst/>
            </a:prstGeom>
          </p:spPr>
          <p:txBody>
            <a:bodyPr wrap="square">
              <a:spAutoFit/>
            </a:bodyPr>
            <a:lstStyle/>
            <a:p>
              <a:pPr lvl="0" algn="ctr"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Eco RI reconnaît et coupe la séquence G/AATTC (5' sortante)</a:t>
              </a:r>
              <a:endParaRPr lang="fr-FR" dirty="0" smtClean="0">
                <a:latin typeface="Times New Roman" panose="02020603050405020304" pitchFamily="18" charset="0"/>
                <a:cs typeface="Times New Roman" panose="02020603050405020304" pitchFamily="18" charset="0"/>
              </a:endParaRPr>
            </a:p>
          </p:txBody>
        </p:sp>
        <p:pic>
          <p:nvPicPr>
            <p:cNvPr id="6" name="Image 5"/>
            <p:cNvPicPr/>
            <p:nvPr/>
          </p:nvPicPr>
          <p:blipFill>
            <a:blip r:embed="rId1"/>
            <a:srcRect b="11725"/>
            <a:stretch>
              <a:fillRect/>
            </a:stretch>
          </p:blipFill>
          <p:spPr bwMode="auto">
            <a:xfrm>
              <a:off x="5322098" y="857231"/>
              <a:ext cx="4834466" cy="3390243"/>
            </a:xfrm>
            <a:prstGeom prst="rect">
              <a:avLst/>
            </a:prstGeom>
            <a:noFill/>
            <a:ln w="9525">
              <a:noFill/>
              <a:miter lim="800000"/>
              <a:headEnd/>
              <a:tailEnd/>
            </a:ln>
          </p:spPr>
        </p:pic>
      </p:grpSp>
      <p:grpSp>
        <p:nvGrpSpPr>
          <p:cNvPr id="14" name="Groupe 13"/>
          <p:cNvGrpSpPr/>
          <p:nvPr/>
        </p:nvGrpSpPr>
        <p:grpSpPr>
          <a:xfrm>
            <a:off x="5292080" y="1124743"/>
            <a:ext cx="3829510" cy="3168353"/>
            <a:chOff x="-379715" y="3639925"/>
            <a:chExt cx="4665963" cy="4281623"/>
          </a:xfrm>
        </p:grpSpPr>
        <p:pic>
          <p:nvPicPr>
            <p:cNvPr id="7" name="Image 6"/>
            <p:cNvPicPr/>
            <p:nvPr/>
          </p:nvPicPr>
          <p:blipFill>
            <a:blip r:embed="rId2"/>
            <a:srcRect/>
            <a:stretch>
              <a:fillRect/>
            </a:stretch>
          </p:blipFill>
          <p:spPr bwMode="auto">
            <a:xfrm>
              <a:off x="-379715" y="4531306"/>
              <a:ext cx="4594540" cy="3390242"/>
            </a:xfrm>
            <a:prstGeom prst="rect">
              <a:avLst/>
            </a:prstGeom>
            <a:noFill/>
            <a:ln w="9525">
              <a:noFill/>
              <a:miter lim="800000"/>
              <a:headEnd/>
              <a:tailEnd/>
            </a:ln>
          </p:spPr>
        </p:pic>
        <p:sp>
          <p:nvSpPr>
            <p:cNvPr id="10" name="Rectangle 9"/>
            <p:cNvSpPr/>
            <p:nvPr/>
          </p:nvSpPr>
          <p:spPr>
            <a:xfrm>
              <a:off x="71438" y="3639925"/>
              <a:ext cx="4214810" cy="646331"/>
            </a:xfrm>
            <a:prstGeom prst="rect">
              <a:avLst/>
            </a:prstGeom>
          </p:spPr>
          <p:txBody>
            <a:bodyPr wrap="square">
              <a:spAutoFit/>
            </a:bodyPr>
            <a:lstStyle/>
            <a:p>
              <a:pPr lvl="0" algn="ctr"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Pst I reconnaît et coupe la séquence CTGCA/G (3' sortante)</a:t>
              </a:r>
              <a:endParaRPr lang="fr-FR" dirty="0" smtClean="0">
                <a:latin typeface="Times New Roman" panose="02020603050405020304" pitchFamily="18" charset="0"/>
                <a:cs typeface="Times New Roman" panose="02020603050405020304" pitchFamily="18" charset="0"/>
              </a:endParaRPr>
            </a:p>
          </p:txBody>
        </p:sp>
      </p:grpSp>
      <p:grpSp>
        <p:nvGrpSpPr>
          <p:cNvPr id="13" name="Groupe 12"/>
          <p:cNvGrpSpPr/>
          <p:nvPr/>
        </p:nvGrpSpPr>
        <p:grpSpPr>
          <a:xfrm>
            <a:off x="395536" y="4386815"/>
            <a:ext cx="7344816" cy="2570577"/>
            <a:chOff x="711977" y="3312781"/>
            <a:chExt cx="8949082" cy="3473805"/>
          </a:xfrm>
        </p:grpSpPr>
        <p:pic>
          <p:nvPicPr>
            <p:cNvPr id="8" name="Image 7"/>
            <p:cNvPicPr/>
            <p:nvPr/>
          </p:nvPicPr>
          <p:blipFill>
            <a:blip r:embed="rId3"/>
            <a:srcRect/>
            <a:stretch>
              <a:fillRect/>
            </a:stretch>
          </p:blipFill>
          <p:spPr bwMode="auto">
            <a:xfrm>
              <a:off x="4979501" y="3312781"/>
              <a:ext cx="4681558" cy="3473805"/>
            </a:xfrm>
            <a:prstGeom prst="rect">
              <a:avLst/>
            </a:prstGeom>
            <a:noFill/>
            <a:ln w="9525">
              <a:noFill/>
              <a:miter lim="800000"/>
              <a:headEnd/>
              <a:tailEnd/>
            </a:ln>
          </p:spPr>
        </p:pic>
        <p:sp>
          <p:nvSpPr>
            <p:cNvPr id="11" name="Rectangle 10"/>
            <p:cNvSpPr/>
            <p:nvPr/>
          </p:nvSpPr>
          <p:spPr>
            <a:xfrm>
              <a:off x="711977" y="4487353"/>
              <a:ext cx="4107652" cy="923330"/>
            </a:xfrm>
            <a:prstGeom prst="rect">
              <a:avLst/>
            </a:prstGeom>
          </p:spPr>
          <p:txBody>
            <a:bodyPr wrap="square">
              <a:spAutoFit/>
            </a:bodyPr>
            <a:lstStyle/>
            <a:p>
              <a:pPr lvl="0" algn="ctr"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Eco R V reconnaît et coupe la séquence GAT/ATC ce qui donne des extrémités franches</a:t>
              </a:r>
              <a:endParaRPr lang="fr-FR" dirty="0" smtClean="0">
                <a:latin typeface="Times New Roman" panose="02020603050405020304" pitchFamily="18" charset="0"/>
                <a:cs typeface="Times New Roman" panose="02020603050405020304" pitchFamily="18" charset="0"/>
              </a:endParaRPr>
            </a:p>
          </p:txBody>
        </p:sp>
      </p:grpSp>
      <p:sp>
        <p:nvSpPr>
          <p:cNvPr id="15" name="Rectangle 3"/>
          <p:cNvSpPr>
            <a:spLocks noChangeArrowheads="1"/>
          </p:cNvSpPr>
          <p:nvPr/>
        </p:nvSpPr>
        <p:spPr bwMode="auto">
          <a:xfrm>
            <a:off x="0" y="15007"/>
            <a:ext cx="9144000"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fr-FR"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enzymes de restriction de Type II </a:t>
            </a:r>
            <a:r>
              <a:rPr kumimoji="0" lang="fr-FR"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4000504"/>
            <a:ext cx="4572000" cy="369332"/>
          </a:xfrm>
          <a:prstGeom prst="rect">
            <a:avLst/>
          </a:prstGeom>
        </p:spPr>
        <p:txBody>
          <a:bodyPr>
            <a:spAutoFit/>
          </a:bodyPr>
          <a:lstStyle/>
          <a:p>
            <a:pPr lvl="0" eaLnBrk="0" fontAlgn="base" hangingPunct="0">
              <a:spcBef>
                <a:spcPct val="0"/>
              </a:spcBef>
              <a:spcAft>
                <a:spcPct val="0"/>
              </a:spcAft>
            </a:pPr>
            <a:r>
              <a:rPr lang="fr-FR" b="1" i="1" dirty="0" smtClean="0">
                <a:latin typeface="Times New Roman" panose="02020603050405020304" pitchFamily="18" charset="0"/>
                <a:ea typeface="Times New Roman" panose="02020603050405020304" pitchFamily="18" charset="0"/>
                <a:cs typeface="Times New Roman" panose="02020603050405020304" pitchFamily="18" charset="0"/>
              </a:rPr>
              <a:t>2) Coloration</a:t>
            </a:r>
            <a:endParaRPr lang="fr-FR" sz="2800" dirty="0" smtClean="0">
              <a:latin typeface="Arial" panose="020B0604020202020204" pitchFamily="34" charset="0"/>
              <a:cs typeface="Arial" panose="020B0604020202020204" pitchFamily="34" charset="0"/>
            </a:endParaRPr>
          </a:p>
        </p:txBody>
      </p:sp>
      <p:sp>
        <p:nvSpPr>
          <p:cNvPr id="4" name="Rectangle 3"/>
          <p:cNvSpPr/>
          <p:nvPr/>
        </p:nvSpPr>
        <p:spPr>
          <a:xfrm>
            <a:off x="2643174" y="0"/>
            <a:ext cx="3463449" cy="369332"/>
          </a:xfrm>
          <a:prstGeom prst="rect">
            <a:avLst/>
          </a:prstGeom>
        </p:spPr>
        <p:txBody>
          <a:bodyPr wrap="none">
            <a:spAutoFit/>
          </a:bodyPr>
          <a:lstStyle/>
          <a:p>
            <a:pPr lvl="0" fontAlgn="base">
              <a:spcBef>
                <a:spcPct val="0"/>
              </a:spcBef>
              <a:spcAft>
                <a:spcPct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Les outils en biologie mol</a:t>
            </a:r>
            <a:r>
              <a:rPr lang="fr-FR" b="1" dirty="0" smtClean="0">
                <a:ea typeface="Times New Roman" panose="02020603050405020304" pitchFamily="18" charset="0"/>
                <a:cs typeface="Times New Roman" panose="02020603050405020304" pitchFamily="18" charset="0"/>
              </a:rPr>
              <a:t>é</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culaire</a:t>
            </a:r>
            <a:endParaRPr lang="fr-FR" sz="1050" dirty="0" smtClean="0">
              <a:latin typeface="Arial" panose="020B0604020202020204" pitchFamily="34" charset="0"/>
              <a:cs typeface="Arial" panose="020B0604020202020204" pitchFamily="34" charset="0"/>
            </a:endParaRPr>
          </a:p>
        </p:txBody>
      </p:sp>
      <p:sp>
        <p:nvSpPr>
          <p:cNvPr id="5" name="Rectangle 4"/>
          <p:cNvSpPr/>
          <p:nvPr/>
        </p:nvSpPr>
        <p:spPr>
          <a:xfrm>
            <a:off x="0" y="1214422"/>
            <a:ext cx="4576894" cy="369332"/>
          </a:xfrm>
          <a:prstGeom prst="rect">
            <a:avLst/>
          </a:prstGeom>
        </p:spPr>
        <p:txBody>
          <a:bodyPr wrap="none">
            <a:spAutoFit/>
          </a:bodyPr>
          <a:lstStyle/>
          <a:p>
            <a:pPr lvl="0" eaLnBrk="0" fontAlgn="base" hangingPunct="0">
              <a:spcBef>
                <a:spcPct val="0"/>
              </a:spcBef>
              <a:spcAft>
                <a:spcPct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fr-FR" b="1" dirty="0" smtClean="0">
                <a:ea typeface="Times New Roman" panose="02020603050405020304" pitchFamily="18" charset="0"/>
                <a:cs typeface="Times New Roman" panose="02020603050405020304" pitchFamily="18" charset="0"/>
              </a:rPr>
              <a:t>é</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tection et coloration des acides nucl</a:t>
            </a:r>
            <a:r>
              <a:rPr lang="fr-FR" b="1" dirty="0" smtClean="0">
                <a:ea typeface="Times New Roman" panose="02020603050405020304" pitchFamily="18" charset="0"/>
                <a:cs typeface="Times New Roman" panose="02020603050405020304" pitchFamily="18" charset="0"/>
              </a:rPr>
              <a:t>é</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iques</a:t>
            </a:r>
            <a:endParaRPr lang="fr-FR" sz="1050" dirty="0" smtClean="0">
              <a:latin typeface="Arial" panose="020B0604020202020204" pitchFamily="34" charset="0"/>
              <a:cs typeface="Arial" panose="020B0604020202020204" pitchFamily="34" charset="0"/>
            </a:endParaRPr>
          </a:p>
        </p:txBody>
      </p:sp>
      <p:sp>
        <p:nvSpPr>
          <p:cNvPr id="6" name="Rectangle 5"/>
          <p:cNvSpPr/>
          <p:nvPr/>
        </p:nvSpPr>
        <p:spPr>
          <a:xfrm>
            <a:off x="0" y="1928802"/>
            <a:ext cx="2198102" cy="369332"/>
          </a:xfrm>
          <a:prstGeom prst="rect">
            <a:avLst/>
          </a:prstGeom>
        </p:spPr>
        <p:txBody>
          <a:bodyPr wrap="none">
            <a:spAutoFit/>
          </a:bodyPr>
          <a:lstStyle/>
          <a:p>
            <a:pPr lvl="0" eaLnBrk="0" fontAlgn="base" hangingPunct="0">
              <a:spcBef>
                <a:spcPct val="0"/>
              </a:spcBef>
              <a:spcAft>
                <a:spcPct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1. Absorption en UV</a:t>
            </a:r>
            <a:endParaRPr lang="fr-FR" sz="105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53"/>
          <p:cNvPicPr>
            <a:picLocks noChangeAspect="1" noChangeArrowheads="1"/>
          </p:cNvPicPr>
          <p:nvPr/>
        </p:nvPicPr>
        <p:blipFill>
          <a:blip r:embed="rId1"/>
          <a:srcRect l="2045" r="2101"/>
          <a:stretch>
            <a:fillRect/>
          </a:stretch>
        </p:blipFill>
        <p:spPr bwMode="auto">
          <a:xfrm>
            <a:off x="5000660" y="920860"/>
            <a:ext cx="4143372" cy="2873629"/>
          </a:xfrm>
          <a:prstGeom prst="rect">
            <a:avLst/>
          </a:prstGeom>
          <a:noFill/>
        </p:spPr>
      </p:pic>
      <p:pic>
        <p:nvPicPr>
          <p:cNvPr id="35841" name="Image 71"/>
          <p:cNvPicPr>
            <a:picLocks noChangeAspect="1" noChangeArrowheads="1"/>
          </p:cNvPicPr>
          <p:nvPr/>
        </p:nvPicPr>
        <p:blipFill>
          <a:blip r:embed="rId2"/>
          <a:srcRect l="26418" t="62395" b="4178"/>
          <a:stretch>
            <a:fillRect/>
          </a:stretch>
        </p:blipFill>
        <p:spPr bwMode="auto">
          <a:xfrm>
            <a:off x="1896706" y="6215082"/>
            <a:ext cx="4604120" cy="571504"/>
          </a:xfrm>
          <a:prstGeom prst="rect">
            <a:avLst/>
          </a:prstGeom>
          <a:noFill/>
          <a:ln>
            <a:solidFill>
              <a:srgbClr val="FF0000"/>
            </a:solidFill>
          </a:ln>
        </p:spPr>
      </p:pic>
      <p:sp>
        <p:nvSpPr>
          <p:cNvPr id="35843" name="Rectangle 3"/>
          <p:cNvSpPr>
            <a:spLocks noChangeArrowheads="1"/>
          </p:cNvSpPr>
          <p:nvPr/>
        </p:nvSpPr>
        <p:spPr bwMode="auto">
          <a:xfrm>
            <a:off x="0" y="1342012"/>
            <a:ext cx="5214942" cy="203132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exemple </a:t>
            </a:r>
            <a:r>
              <a:rPr kumimoji="0" lang="fr-FR" b="1" i="0" u="none"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EcoRI</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provient</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1" i="1"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scherichia </a:t>
            </a:r>
            <a:r>
              <a:rPr kumimoji="0" lang="fr-FR" b="1" i="1"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 </a:t>
            </a:r>
            <a:endPar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Souche </a:t>
            </a:r>
            <a:r>
              <a:rPr kumimoji="0" lang="fr-FR"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 </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signifie que c'est la 1</a:t>
            </a:r>
            <a:r>
              <a:rPr kumimoji="0" lang="fr-FR" b="0" i="0" u="none" strike="noStrike" cap="none" normalizeH="0" baseline="3000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enzyme qui a été découverte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5844" name="Rectangle 4"/>
          <p:cNvSpPr>
            <a:spLocks noChangeArrowheads="1"/>
          </p:cNvSpPr>
          <p:nvPr/>
        </p:nvSpPr>
        <p:spPr bwMode="auto">
          <a:xfrm>
            <a:off x="32" y="4243825"/>
            <a:ext cx="9144000" cy="646331"/>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appelle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isoschizomères</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des enzymes qui reconnaissent et coupent la même séquence mais qui proviennent de deux bactéries différentes</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2214546" y="71414"/>
            <a:ext cx="4657429" cy="400110"/>
          </a:xfrm>
          <a:prstGeom prst="rect">
            <a:avLst/>
          </a:prstGeom>
        </p:spPr>
        <p:txBody>
          <a:bodyPr wrap="none">
            <a:spAutoFit/>
          </a:bodyPr>
          <a:lstStyle/>
          <a:p>
            <a:pPr lvl="0"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Nomenclature des enzymes de restriction</a:t>
            </a:r>
            <a:endParaRPr lang="fr-FR" sz="20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0" y="511526"/>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nom des enzymes de restriction provient de la bactérie dont elles ont été isolées.</a:t>
            </a:r>
            <a:endParaRPr lang="fr-FR"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3834491"/>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la bactérie, cette enzyme sert à digérer l’ADN des phages qui pourraient l'infecter.</a:t>
            </a:r>
            <a:endParaRPr lang="fr-FR" dirty="0"/>
          </a:p>
        </p:txBody>
      </p:sp>
      <p:pic>
        <p:nvPicPr>
          <p:cNvPr id="10" name="Image 71"/>
          <p:cNvPicPr>
            <a:picLocks noChangeAspect="1" noChangeArrowheads="1"/>
          </p:cNvPicPr>
          <p:nvPr/>
        </p:nvPicPr>
        <p:blipFill>
          <a:blip r:embed="rId2"/>
          <a:srcRect l="26418" b="62952"/>
          <a:stretch>
            <a:fillRect/>
          </a:stretch>
        </p:blipFill>
        <p:spPr bwMode="auto">
          <a:xfrm>
            <a:off x="1896706" y="4930158"/>
            <a:ext cx="4604120" cy="633418"/>
          </a:xfrm>
          <a:prstGeom prst="rect">
            <a:avLst/>
          </a:prstGeom>
          <a:noFill/>
          <a:ln>
            <a:solidFill>
              <a:srgbClr val="FF0000"/>
            </a:solidFill>
          </a:ln>
        </p:spPr>
      </p:pic>
      <p:pic>
        <p:nvPicPr>
          <p:cNvPr id="11" name="Image 71"/>
          <p:cNvPicPr>
            <a:picLocks noChangeAspect="1" noChangeArrowheads="1"/>
          </p:cNvPicPr>
          <p:nvPr/>
        </p:nvPicPr>
        <p:blipFill>
          <a:blip r:embed="rId2"/>
          <a:srcRect l="26418" t="32313" b="34261"/>
          <a:stretch>
            <a:fillRect/>
          </a:stretch>
        </p:blipFill>
        <p:spPr bwMode="auto">
          <a:xfrm>
            <a:off x="1896706" y="5603578"/>
            <a:ext cx="4604120" cy="571504"/>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228407"/>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faut noter que certaines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enzymes de restriction ne reconnaissent pas uniquement la séquence la de l'ADN mais la structure de l'ADN. </a:t>
            </a:r>
            <a:endParaRPr kumimoji="0" lang="fr-FR" sz="10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7889" name="Image 77"/>
          <p:cNvPicPr>
            <a:picLocks noChangeAspect="1" noChangeArrowheads="1"/>
          </p:cNvPicPr>
          <p:nvPr/>
        </p:nvPicPr>
        <p:blipFill>
          <a:blip r:embed="rId1"/>
          <a:srcRect/>
          <a:stretch>
            <a:fillRect/>
          </a:stretch>
        </p:blipFill>
        <p:spPr bwMode="auto">
          <a:xfrm>
            <a:off x="1857388" y="2741222"/>
            <a:ext cx="6215074" cy="3902488"/>
          </a:xfrm>
          <a:prstGeom prst="rect">
            <a:avLst/>
          </a:prstGeom>
          <a:noFill/>
        </p:spPr>
      </p:pic>
      <p:sp>
        <p:nvSpPr>
          <p:cNvPr id="5" name="Rectangle 4"/>
          <p:cNvSpPr/>
          <p:nvPr/>
        </p:nvSpPr>
        <p:spPr>
          <a:xfrm>
            <a:off x="0" y="1087443"/>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le cas notamment de Not I qui ne reconnait pas l'ADN surenroulé. </a:t>
            </a:r>
            <a:endParaRPr lang="fr-FR" dirty="0"/>
          </a:p>
        </p:txBody>
      </p:sp>
      <p:sp>
        <p:nvSpPr>
          <p:cNvPr id="6" name="Rectangle 5"/>
          <p:cNvSpPr/>
          <p:nvPr/>
        </p:nvSpPr>
        <p:spPr>
          <a:xfrm>
            <a:off x="0" y="1669480"/>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par ailleurs un  plasmide surenroulé est incubé en présence de Not I, on n'obtient pas de coupure, par contre s’il est linéarisé on observe la coupure.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71414"/>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Exemple  d’enzymes de restriction de type II</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8913" name="Image 56"/>
          <p:cNvPicPr>
            <a:picLocks noChangeAspect="1" noChangeArrowheads="1"/>
          </p:cNvPicPr>
          <p:nvPr/>
        </p:nvPicPr>
        <p:blipFill>
          <a:blip r:embed="rId1"/>
          <a:srcRect l="-3026" t="-3753" r="-1227" b="-4206"/>
          <a:stretch>
            <a:fillRect/>
          </a:stretch>
        </p:blipFill>
        <p:spPr bwMode="auto">
          <a:xfrm>
            <a:off x="71406" y="714356"/>
            <a:ext cx="4909739" cy="5143536"/>
          </a:xfrm>
          <a:prstGeom prst="rect">
            <a:avLst/>
          </a:prstGeom>
          <a:noFill/>
          <a:ln>
            <a:solidFill>
              <a:srgbClr val="FF0000"/>
            </a:solidFill>
          </a:ln>
        </p:spPr>
      </p:pic>
      <p:sp>
        <p:nvSpPr>
          <p:cNvPr id="38916" name="Rectangle 4"/>
          <p:cNvSpPr>
            <a:spLocks noChangeArrowheads="1"/>
          </p:cNvSpPr>
          <p:nvPr/>
        </p:nvSpPr>
        <p:spPr bwMode="auto">
          <a:xfrm>
            <a:off x="5000628" y="987966"/>
            <a:ext cx="4143372"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Fréquence de reconnaissent</a:t>
            </a:r>
            <a:endParaRPr kumimoji="0" lang="fr-FR" sz="10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000628" y="6345816"/>
            <a:ext cx="4143372"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elle  reconnait 8 bases tous les 65536 nt. </a:t>
            </a:r>
            <a:endParaRPr lang="fr-FR" dirty="0"/>
          </a:p>
        </p:txBody>
      </p:sp>
      <p:sp>
        <p:nvSpPr>
          <p:cNvPr id="7" name="Rectangle 6"/>
          <p:cNvSpPr/>
          <p:nvPr/>
        </p:nvSpPr>
        <p:spPr>
          <a:xfrm>
            <a:off x="5000628" y="5591343"/>
            <a:ext cx="4143372"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elle  reconnait 6 bases, elle coupera tous  les 4</a:t>
            </a:r>
            <a:r>
              <a:rPr lang="fr-FR"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4096 nt</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000628" y="3251394"/>
            <a:ext cx="4143372"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elle  reconnait 4 bases, elle coupera en moyenne tous les 4</a:t>
            </a:r>
            <a:r>
              <a:rPr lang="fr-FR"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bases soit tous les 256 nucl</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otides.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000628" y="4282869"/>
            <a:ext cx="4143372"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la suite de la coupure d'un ADN g</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nomique, on obtient une population de mol</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cules dont la taille moyenne est de 256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5000628" y="2219919"/>
            <a:ext cx="4143372"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Ainsi la fr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quence de reconnaissance sera d</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autant plus faible que le nombre de bases reconnues est </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5000628" y="1465443"/>
            <a:ext cx="4143372"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enzymes de restriction reconnaissent 4, 6 ou 8 bases.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71414"/>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Utilisation des enzymes de restriction.</a:t>
            </a:r>
            <a:endParaRPr kumimoji="0" lang="fr-FR"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0" y="5476950"/>
            <a:ext cx="3869008" cy="369332"/>
          </a:xfrm>
          <a:prstGeom prst="rect">
            <a:avLst/>
          </a:prstGeom>
        </p:spPr>
        <p:txBody>
          <a:bodyPr wrap="non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Construction d</a:t>
            </a:r>
            <a:r>
              <a:rPr lang="fr-FR" b="1" dirty="0" smtClean="0">
                <a:solidFill>
                  <a:srgbClr val="000000"/>
                </a:solidFill>
                <a:ea typeface="Times New Roman" panose="02020603050405020304" pitchFamily="18" charset="0"/>
                <a:cs typeface="Times New Roman" panose="02020603050405020304" pitchFamily="18" charset="0"/>
              </a:rPr>
              <a:t>’</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 recombinante</a:t>
            </a:r>
            <a:endParaRPr lang="fr-FR" sz="2800" dirty="0" smtClean="0">
              <a:latin typeface="Arial" panose="020B0604020202020204" pitchFamily="34" charset="0"/>
              <a:cs typeface="Arial" panose="020B0604020202020204" pitchFamily="34" charset="0"/>
            </a:endParaRPr>
          </a:p>
        </p:txBody>
      </p:sp>
      <p:sp>
        <p:nvSpPr>
          <p:cNvPr id="4" name="Rectangle 3"/>
          <p:cNvSpPr/>
          <p:nvPr/>
        </p:nvSpPr>
        <p:spPr>
          <a:xfrm>
            <a:off x="0" y="1285924"/>
            <a:ext cx="4094391" cy="369332"/>
          </a:xfrm>
          <a:prstGeom prst="rect">
            <a:avLst/>
          </a:prstGeom>
        </p:spPr>
        <p:txBody>
          <a:bodyPr wrap="non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Cartographie d</a:t>
            </a:r>
            <a:r>
              <a:rPr lang="fr-FR" b="1" dirty="0" smtClean="0">
                <a:solidFill>
                  <a:srgbClr val="000000"/>
                </a:solidFill>
                <a:ea typeface="Times New Roman" panose="02020603050405020304" pitchFamily="18" charset="0"/>
                <a:cs typeface="Times New Roman" panose="02020603050405020304" pitchFamily="18" charset="0"/>
              </a:rPr>
              <a:t>’</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fragment d</a:t>
            </a:r>
            <a:r>
              <a:rPr lang="fr-FR" b="1" dirty="0" smtClean="0">
                <a:solidFill>
                  <a:srgbClr val="000000"/>
                </a:solidFill>
                <a:ea typeface="Times New Roman" panose="02020603050405020304" pitchFamily="18" charset="0"/>
                <a:cs typeface="Times New Roman" panose="02020603050405020304" pitchFamily="18" charset="0"/>
              </a:rPr>
              <a:t>’</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a:t>
            </a:r>
            <a:r>
              <a:rPr lang="fr-FR" b="1" dirty="0" smtClean="0">
                <a:solidFill>
                  <a:srgbClr val="000000"/>
                </a:solidFill>
                <a:ea typeface="Times New Roman" panose="02020603050405020304" pitchFamily="18" charset="0"/>
                <a:cs typeface="Times New Roman" panose="02020603050405020304" pitchFamily="18" charset="0"/>
              </a:rPr>
              <a:t>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1050" dirty="0" smtClean="0">
              <a:latin typeface="Arial" panose="020B0604020202020204" pitchFamily="34" charset="0"/>
              <a:cs typeface="Arial" panose="020B0604020202020204" pitchFamily="34" charset="0"/>
            </a:endParaRPr>
          </a:p>
        </p:txBody>
      </p:sp>
      <p:sp>
        <p:nvSpPr>
          <p:cNvPr id="5" name="Rectangle 4"/>
          <p:cNvSpPr/>
          <p:nvPr/>
        </p:nvSpPr>
        <p:spPr>
          <a:xfrm>
            <a:off x="0" y="694058"/>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y a deux grands domaines d</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utilisation des enzymes de restriction. </a:t>
            </a:r>
            <a:endParaRPr lang="fr-FR" sz="1050" dirty="0" smtClean="0">
              <a:latin typeface="Arial" panose="020B0604020202020204" pitchFamily="34" charset="0"/>
              <a:cs typeface="Arial" panose="020B0604020202020204" pitchFamily="34" charset="0"/>
            </a:endParaRPr>
          </a:p>
        </p:txBody>
      </p:sp>
      <p:pic>
        <p:nvPicPr>
          <p:cNvPr id="39938" name="Picture 2"/>
          <p:cNvPicPr>
            <a:picLocks noChangeAspect="1" noChangeArrowheads="1"/>
          </p:cNvPicPr>
          <p:nvPr/>
        </p:nvPicPr>
        <p:blipFill>
          <a:blip r:embed="rId1"/>
          <a:srcRect/>
          <a:stretch>
            <a:fillRect/>
          </a:stretch>
        </p:blipFill>
        <p:spPr bwMode="auto">
          <a:xfrm>
            <a:off x="3636320" y="1877790"/>
            <a:ext cx="5364836" cy="3376626"/>
          </a:xfrm>
          <a:prstGeom prst="rect">
            <a:avLst/>
          </a:prstGeom>
          <a:noFill/>
          <a:ln w="9525">
            <a:solidFill>
              <a:srgbClr val="FF0000"/>
            </a:solidFill>
            <a:miter lim="800000"/>
            <a:headEnd/>
            <a:tailEnd/>
          </a:ln>
          <a:effectLst/>
        </p:spPr>
      </p:pic>
      <p:sp>
        <p:nvSpPr>
          <p:cNvPr id="39939" name="Rectangle 3"/>
          <p:cNvSpPr>
            <a:spLocks noChangeArrowheads="1"/>
          </p:cNvSpPr>
          <p:nvPr/>
        </p:nvSpPr>
        <p:spPr bwMode="auto">
          <a:xfrm>
            <a:off x="71438" y="2827439"/>
            <a:ext cx="3500430" cy="14773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Faite pour des fragments d’ADN de petite taille tel que les plasmides</a:t>
            </a:r>
            <a:r>
              <a:rPr kumimoji="0" lang="fr-FR"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 détermination des site de coupure des enzymes de restriction sur un gel d'électrophorèse. </a:t>
            </a:r>
            <a:endParaRPr kumimoji="0" lang="fr-F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940" name="Rectangle 4"/>
          <p:cNvSpPr>
            <a:spLocks noChangeArrowheads="1"/>
          </p:cNvSpPr>
          <p:nvPr/>
        </p:nvSpPr>
        <p:spPr bwMode="auto">
          <a:xfrm>
            <a:off x="0" y="6068817"/>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collage (ligature) de deux fragment de restriction ayant deux extrémités compatibles, c’est à dire présentent les mêmes extrémités cohésives ou des extrémités franches.</a:t>
            </a:r>
            <a:endParaRPr kumimoji="0" lang="fr-FR" sz="10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9939" grpId="0"/>
      <p:bldP spid="399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1"/>
          <a:srcRect r="13154"/>
          <a:stretch>
            <a:fillRect/>
          </a:stretch>
        </p:blipFill>
        <p:spPr>
          <a:xfrm>
            <a:off x="5148065" y="1216097"/>
            <a:ext cx="3888432" cy="5525271"/>
          </a:xfrm>
          <a:prstGeom prst="rect">
            <a:avLst/>
          </a:prstGeom>
        </p:spPr>
      </p:pic>
      <p:sp>
        <p:nvSpPr>
          <p:cNvPr id="5" name="Rectangle 4"/>
          <p:cNvSpPr/>
          <p:nvPr/>
        </p:nvSpPr>
        <p:spPr>
          <a:xfrm>
            <a:off x="0" y="30562"/>
            <a:ext cx="3869008" cy="369332"/>
          </a:xfrm>
          <a:prstGeom prst="rect">
            <a:avLst/>
          </a:prstGeom>
        </p:spPr>
        <p:txBody>
          <a:bodyPr wrap="non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Construction d</a:t>
            </a:r>
            <a:r>
              <a:rPr lang="fr-FR" b="1" dirty="0" smtClean="0">
                <a:solidFill>
                  <a:srgbClr val="000000"/>
                </a:solidFill>
                <a:ea typeface="Times New Roman" panose="02020603050405020304" pitchFamily="18" charset="0"/>
                <a:cs typeface="Times New Roman" panose="02020603050405020304" pitchFamily="18" charset="0"/>
              </a:rPr>
              <a:t>’</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 recombinante</a:t>
            </a:r>
            <a:endParaRPr lang="fr-FR" sz="2800" dirty="0" smtClean="0">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428471"/>
            <a:ext cx="4499992"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collage (ligature) de deux fragment de restriction ayant deux extrémités compatibles, c’est à dire présentent les mêmes extrémités cohésives ou des extrémités franches.</a:t>
            </a:r>
            <a:endParaRPr kumimoji="0" lang="fr-FR" sz="10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stretch>
            <a:fillRect/>
          </a:stretch>
        </p:blipFill>
        <p:spPr>
          <a:xfrm>
            <a:off x="827584" y="1552556"/>
            <a:ext cx="2592288" cy="5260820"/>
          </a:xfrm>
          <a:prstGeom prst="rect">
            <a:avLst/>
          </a:prstGeom>
        </p:spPr>
      </p:pic>
      <p:sp>
        <p:nvSpPr>
          <p:cNvPr id="8" name="Rectangle 7"/>
          <p:cNvSpPr/>
          <p:nvPr/>
        </p:nvSpPr>
        <p:spPr>
          <a:xfrm>
            <a:off x="5004048" y="44624"/>
            <a:ext cx="4139952" cy="369332"/>
          </a:xfrm>
          <a:prstGeom prst="rect">
            <a:avLst/>
          </a:prstGeom>
        </p:spPr>
        <p:txBody>
          <a:bodyPr wrap="square">
            <a:spAutoFit/>
          </a:bodyPr>
          <a:lstStyle/>
          <a:p>
            <a:pPr lvl="0" algn="ctr"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Clonage </a:t>
            </a:r>
            <a:endParaRPr lang="fr-FR" sz="28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92696"/>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1" i="0" u="sng" strike="noStrike" cap="none" normalizeH="0" baseline="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Exercice 1:</a:t>
            </a:r>
            <a:endParaRPr kumimoji="0" lang="fr-FR" altLang="fr-FR"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Une molécule d’ADN linéaire est soumise à l’action de diverses endonucléases de restriction. Les enzymes de restriction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BamHI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et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PstI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clivent respectivement les séquences suivantes : 5’-G/GATCC et 5-CTGCA/G.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1. Comment les extrémités générées soit par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PstI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soit par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BamHI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seraient-elles modifiées si les molécules clivées étaient incubées en présences d’une ADN polymérase et les quatre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dNTP</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2. Après la réaction de la question b, pourrait-on toujours rejoindre les extrémités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BamHI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par incubation avec l’ADN ligase de T4 ?  Pourrait-on toujours rejoindre les extrémités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PstI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3. La jonction des extrémités (question c) restaura-t-elle le site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BamHI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 Restaura-t-elle le site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PstI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La digestion de la molécule par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PstI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donne 3 fragments ayant les tailles suivantes : 0.8, 1.2 et 2.5</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La digestion de la molécule par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BamHI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donne 3 fragments ayant les tailles suivantes : 1.5, 1.7 et 1.3</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La double digestion par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BamHI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et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PstI</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donne les fragments ayant les tailles suivantes : 0.8, 1.2, 0.5, 0.7 et 1.3</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-Les produits des digestions enzymatiques sont soumis à une électrophorèse dans un gel d’agarose et ensuite à une analyse par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Southern</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blot avec une sonde moléculaire marquée à son extrémité 5’ par du </a:t>
            </a:r>
            <a:r>
              <a:rPr kumimoji="0" lang="fr-FR" altLang="fr-FR" b="0" i="0" u="none" strike="noStrike" cap="none" normalizeH="0" baseline="3000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32</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P qui reconnaît spécifiquement la région 0.8Kb qui se trouve à l’extrémité  5’ de la molécule d’ADN.</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4. Donner le profil électrophorétique des produits de la digestion par les enzymes.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910"/>
            <a:ext cx="9144000" cy="2616101"/>
          </a:xfrm>
          <a:prstGeom prst="rect">
            <a:avLst/>
          </a:prstGeom>
        </p:spPr>
        <p:txBody>
          <a:bodyPr wrap="square">
            <a:spAutoFit/>
          </a:bodyPr>
          <a:lstStyle/>
          <a:p>
            <a:r>
              <a:rPr lang="fr-FR" sz="2000" dirty="0">
                <a:latin typeface="Times New Roman" panose="02020603050405020304" pitchFamily="18" charset="0"/>
              </a:rPr>
              <a:t>Exercice </a:t>
            </a:r>
            <a:r>
              <a:rPr lang="fr-FR" sz="2000" dirty="0" smtClean="0">
                <a:latin typeface="Times New Roman" panose="02020603050405020304" pitchFamily="18" charset="0"/>
              </a:rPr>
              <a:t>2:</a:t>
            </a:r>
            <a:endParaRPr lang="fr-FR" sz="2000" dirty="0">
              <a:latin typeface="Times New Roman" panose="02020603050405020304" pitchFamily="18" charset="0"/>
            </a:endParaRPr>
          </a:p>
          <a:p>
            <a:r>
              <a:rPr lang="fr-FR" dirty="0">
                <a:latin typeface="Times New Roman" panose="02020603050405020304" pitchFamily="18" charset="0"/>
              </a:rPr>
              <a:t>Vous avez purifié l’ADN et vous désirer localiser les sites de restriction sur cet ADN. Après digestion </a:t>
            </a:r>
            <a:r>
              <a:rPr lang="fr-FR" dirty="0" smtClean="0">
                <a:latin typeface="Times New Roman" panose="02020603050405020304" pitchFamily="18" charset="0"/>
              </a:rPr>
              <a:t>par </a:t>
            </a:r>
            <a:r>
              <a:rPr lang="fr-FR" dirty="0" err="1" smtClean="0">
                <a:latin typeface="Times New Roman" panose="02020603050405020304" pitchFamily="18" charset="0"/>
              </a:rPr>
              <a:t>EcoRI</a:t>
            </a:r>
            <a:r>
              <a:rPr lang="fr-FR" dirty="0">
                <a:latin typeface="Times New Roman" panose="02020603050405020304" pitchFamily="18" charset="0"/>
              </a:rPr>
              <a:t>, vous obtenez les fragments 1, 2, 3 et 4. Après digestion de chacun de ces fragments par </a:t>
            </a:r>
            <a:r>
              <a:rPr lang="fr-FR" dirty="0" err="1">
                <a:latin typeface="Times New Roman" panose="02020603050405020304" pitchFamily="18" charset="0"/>
              </a:rPr>
              <a:t>HindII</a:t>
            </a:r>
            <a:r>
              <a:rPr lang="fr-FR" dirty="0">
                <a:latin typeface="Times New Roman" panose="02020603050405020304" pitchFamily="18" charset="0"/>
              </a:rPr>
              <a:t>, vous </a:t>
            </a:r>
            <a:r>
              <a:rPr lang="fr-FR" dirty="0" smtClean="0">
                <a:latin typeface="Times New Roman" panose="02020603050405020304" pitchFamily="18" charset="0"/>
              </a:rPr>
              <a:t>constatez que </a:t>
            </a:r>
            <a:r>
              <a:rPr lang="fr-FR" dirty="0">
                <a:latin typeface="Times New Roman" panose="02020603050405020304" pitchFamily="18" charset="0"/>
              </a:rPr>
              <a:t>le fragment 3 donne deux sous fragments (3</a:t>
            </a:r>
            <a:r>
              <a:rPr lang="fr-FR" sz="800" dirty="0">
                <a:latin typeface="Times New Roman" panose="02020603050405020304" pitchFamily="18" charset="0"/>
              </a:rPr>
              <a:t>1</a:t>
            </a:r>
            <a:r>
              <a:rPr lang="fr-FR" dirty="0">
                <a:latin typeface="Times New Roman" panose="02020603050405020304" pitchFamily="18" charset="0"/>
              </a:rPr>
              <a:t>et3</a:t>
            </a:r>
            <a:r>
              <a:rPr lang="fr-FR" sz="800" dirty="0">
                <a:latin typeface="Times New Roman" panose="02020603050405020304" pitchFamily="18" charset="0"/>
              </a:rPr>
              <a:t>2</a:t>
            </a:r>
            <a:r>
              <a:rPr lang="fr-FR" dirty="0">
                <a:latin typeface="Times New Roman" panose="02020603050405020304" pitchFamily="18" charset="0"/>
              </a:rPr>
              <a:t>) et que le fragment 2 en donne trois (2</a:t>
            </a:r>
            <a:r>
              <a:rPr lang="fr-FR" sz="800" dirty="0">
                <a:latin typeface="Times New Roman" panose="02020603050405020304" pitchFamily="18" charset="0"/>
              </a:rPr>
              <a:t>1</a:t>
            </a:r>
            <a:r>
              <a:rPr lang="fr-FR" dirty="0">
                <a:latin typeface="Times New Roman" panose="02020603050405020304" pitchFamily="18" charset="0"/>
              </a:rPr>
              <a:t>,2</a:t>
            </a:r>
            <a:r>
              <a:rPr lang="fr-FR" sz="800" dirty="0">
                <a:latin typeface="Times New Roman" panose="02020603050405020304" pitchFamily="18" charset="0"/>
              </a:rPr>
              <a:t>2 </a:t>
            </a:r>
            <a:r>
              <a:rPr lang="fr-FR" dirty="0">
                <a:latin typeface="Times New Roman" panose="02020603050405020304" pitchFamily="18" charset="0"/>
              </a:rPr>
              <a:t>et 2</a:t>
            </a:r>
            <a:r>
              <a:rPr lang="fr-FR" sz="800" dirty="0">
                <a:latin typeface="Times New Roman" panose="02020603050405020304" pitchFamily="18" charset="0"/>
              </a:rPr>
              <a:t>3</a:t>
            </a:r>
            <a:r>
              <a:rPr lang="fr-FR" dirty="0">
                <a:latin typeface="Times New Roman" panose="02020603050405020304" pitchFamily="18" charset="0"/>
              </a:rPr>
              <a:t>). Après </a:t>
            </a:r>
            <a:r>
              <a:rPr lang="fr-FR" dirty="0" smtClean="0">
                <a:latin typeface="Times New Roman" panose="02020603050405020304" pitchFamily="18" charset="0"/>
              </a:rPr>
              <a:t>digestion de </a:t>
            </a:r>
            <a:r>
              <a:rPr lang="fr-FR" dirty="0">
                <a:latin typeface="Times New Roman" panose="02020603050405020304" pitchFamily="18" charset="0"/>
              </a:rPr>
              <a:t>la molécule entière par </a:t>
            </a:r>
            <a:r>
              <a:rPr lang="fr-FR" dirty="0" err="1">
                <a:latin typeface="Times New Roman" panose="02020603050405020304" pitchFamily="18" charset="0"/>
              </a:rPr>
              <a:t>HindII</a:t>
            </a:r>
            <a:r>
              <a:rPr lang="fr-FR" dirty="0">
                <a:latin typeface="Times New Roman" panose="02020603050405020304" pitchFamily="18" charset="0"/>
              </a:rPr>
              <a:t>, vous récupérez quatre fragments : A, B, C et </a:t>
            </a:r>
            <a:r>
              <a:rPr lang="fr-FR" dirty="0" smtClean="0">
                <a:latin typeface="Times New Roman" panose="02020603050405020304" pitchFamily="18" charset="0"/>
              </a:rPr>
              <a:t>D. Lorsque </a:t>
            </a:r>
            <a:r>
              <a:rPr lang="fr-FR" dirty="0">
                <a:latin typeface="Times New Roman" panose="02020603050405020304" pitchFamily="18" charset="0"/>
              </a:rPr>
              <a:t>ces fragments sont traités par </a:t>
            </a:r>
            <a:r>
              <a:rPr lang="fr-FR" dirty="0" err="1">
                <a:latin typeface="Times New Roman" panose="02020603050405020304" pitchFamily="18" charset="0"/>
              </a:rPr>
              <a:t>EcoRI</a:t>
            </a:r>
            <a:r>
              <a:rPr lang="fr-FR" dirty="0">
                <a:latin typeface="Times New Roman" panose="02020603050405020304" pitchFamily="18" charset="0"/>
              </a:rPr>
              <a:t>, </a:t>
            </a:r>
            <a:r>
              <a:rPr lang="fr-FR" dirty="0" smtClean="0">
                <a:latin typeface="Times New Roman" panose="02020603050405020304" pitchFamily="18" charset="0"/>
              </a:rPr>
              <a:t>le fragment </a:t>
            </a:r>
            <a:r>
              <a:rPr lang="fr-FR" dirty="0">
                <a:latin typeface="Times New Roman" panose="02020603050405020304" pitchFamily="18" charset="0"/>
              </a:rPr>
              <a:t>D produit les fragments 1 et 3</a:t>
            </a:r>
            <a:r>
              <a:rPr lang="fr-FR" sz="800" dirty="0">
                <a:latin typeface="Times New Roman" panose="02020603050405020304" pitchFamily="18" charset="0"/>
              </a:rPr>
              <a:t>1</a:t>
            </a:r>
            <a:r>
              <a:rPr lang="fr-FR" dirty="0">
                <a:latin typeface="Times New Roman" panose="02020603050405020304" pitchFamily="18" charset="0"/>
              </a:rPr>
              <a:t>, le fragment A produit 3</a:t>
            </a:r>
            <a:r>
              <a:rPr lang="fr-FR" sz="800" dirty="0">
                <a:latin typeface="Times New Roman" panose="02020603050405020304" pitchFamily="18" charset="0"/>
              </a:rPr>
              <a:t>2 </a:t>
            </a:r>
            <a:r>
              <a:rPr lang="fr-FR" dirty="0" smtClean="0">
                <a:latin typeface="Times New Roman" panose="02020603050405020304" pitchFamily="18" charset="0"/>
              </a:rPr>
              <a:t>et 2</a:t>
            </a:r>
            <a:r>
              <a:rPr lang="fr-FR" sz="800" dirty="0" smtClean="0">
                <a:latin typeface="Times New Roman" panose="02020603050405020304" pitchFamily="18" charset="0"/>
              </a:rPr>
              <a:t>1 </a:t>
            </a:r>
            <a:r>
              <a:rPr lang="fr-FR" dirty="0">
                <a:latin typeface="Times New Roman" panose="02020603050405020304" pitchFamily="18" charset="0"/>
              </a:rPr>
              <a:t>et le fragment B produit 2</a:t>
            </a:r>
            <a:r>
              <a:rPr lang="fr-FR" sz="800" dirty="0">
                <a:latin typeface="Times New Roman" panose="02020603050405020304" pitchFamily="18" charset="0"/>
              </a:rPr>
              <a:t>3 </a:t>
            </a:r>
            <a:r>
              <a:rPr lang="fr-FR" dirty="0">
                <a:latin typeface="Times New Roman" panose="02020603050405020304" pitchFamily="18" charset="0"/>
              </a:rPr>
              <a:t>et 4. Le fragment C est identique à 2</a:t>
            </a:r>
            <a:r>
              <a:rPr lang="fr-FR" sz="800" dirty="0">
                <a:latin typeface="Times New Roman" panose="02020603050405020304" pitchFamily="18" charset="0"/>
              </a:rPr>
              <a:t>2</a:t>
            </a:r>
            <a:r>
              <a:rPr lang="fr-FR" dirty="0">
                <a:latin typeface="Times New Roman" panose="02020603050405020304" pitchFamily="18" charset="0"/>
              </a:rPr>
              <a:t>.</a:t>
            </a:r>
            <a:endParaRPr lang="fr-FR" dirty="0">
              <a:latin typeface="Times New Roman" panose="02020603050405020304" pitchFamily="18" charset="0"/>
            </a:endParaRPr>
          </a:p>
          <a:p>
            <a:r>
              <a:rPr lang="fr-FR" dirty="0">
                <a:latin typeface="Times New Roman" panose="02020603050405020304" pitchFamily="18" charset="0"/>
              </a:rPr>
              <a:t>-Dessinez la carte de restriction de ce segment d’ADN.</a:t>
            </a:r>
            <a:endParaRPr lang="fr-FR" dirty="0"/>
          </a:p>
        </p:txBody>
      </p:sp>
      <p:pic>
        <p:nvPicPr>
          <p:cNvPr id="3" name="Image 2"/>
          <p:cNvPicPr>
            <a:picLocks noChangeAspect="1"/>
          </p:cNvPicPr>
          <p:nvPr/>
        </p:nvPicPr>
        <p:blipFill rotWithShape="1">
          <a:blip r:embed="rId1"/>
          <a:srcRect l="6611" t="17552" r="5906" b="3747"/>
          <a:stretch>
            <a:fillRect/>
          </a:stretch>
        </p:blipFill>
        <p:spPr>
          <a:xfrm>
            <a:off x="66359" y="3068960"/>
            <a:ext cx="9134729" cy="3456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60267" y="1776968"/>
          <a:ext cx="5399965" cy="2804160"/>
        </p:xfrm>
        <a:graphic>
          <a:graphicData uri="http://schemas.openxmlformats.org/drawingml/2006/table">
            <a:tbl>
              <a:tblPr firstRow="1" firstCol="1" lastRow="1" lastCol="1" bandRow="1" bandCol="1">
                <a:tableStyleId>{5C22544A-7EE6-4342-B048-85BDC9FD1C3A}</a:tableStyleId>
              </a:tblPr>
              <a:tblGrid>
                <a:gridCol w="2497557"/>
                <a:gridCol w="2902408"/>
              </a:tblGrid>
              <a:tr h="170180">
                <a:tc>
                  <a:txBody>
                    <a:bodyPr/>
                    <a:lstStyle/>
                    <a:p>
                      <a:pPr marL="228600" indent="-228600" algn="just">
                        <a:lnSpc>
                          <a:spcPct val="115000"/>
                        </a:lnSpc>
                        <a:spcAft>
                          <a:spcPts val="0"/>
                        </a:spcAft>
                        <a:tabLst>
                          <a:tab pos="457200" algn="l"/>
                          <a:tab pos="685800" algn="l"/>
                        </a:tabLst>
                      </a:pPr>
                      <a:r>
                        <a:rPr lang="fr-FR" sz="2000">
                          <a:effectLst/>
                        </a:rPr>
                        <a:t>Enzyme de restriction</a:t>
                      </a:r>
                      <a:endParaRPr lang="fr-FR" sz="2000">
                        <a:effectLst/>
                        <a:latin typeface="Calibri" panose="020F0502020204030204" charset="0"/>
                        <a:ea typeface="Calibri" panose="020F0502020204030204" charset="0"/>
                        <a:cs typeface="Arial" panose="020B0604020202020204" pitchFamily="34" charset="0"/>
                      </a:endParaRPr>
                    </a:p>
                  </a:txBody>
                  <a:tcPr marL="68580" marR="68580" marT="0" marB="0"/>
                </a:tc>
                <a:tc>
                  <a:txBody>
                    <a:bodyPr/>
                    <a:lstStyle/>
                    <a:p>
                      <a:pPr marL="228600" indent="-228600" algn="just">
                        <a:lnSpc>
                          <a:spcPct val="115000"/>
                        </a:lnSpc>
                        <a:spcAft>
                          <a:spcPts val="0"/>
                        </a:spcAft>
                        <a:tabLst>
                          <a:tab pos="457200" algn="l"/>
                          <a:tab pos="685800" algn="l"/>
                        </a:tabLst>
                      </a:pPr>
                      <a:r>
                        <a:rPr lang="fr-FR" sz="2000">
                          <a:effectLst/>
                        </a:rPr>
                        <a:t>Longueur de fragments (kb)</a:t>
                      </a:r>
                      <a:endParaRPr lang="fr-FR" sz="2000">
                        <a:effectLst/>
                        <a:latin typeface="Calibri" panose="020F0502020204030204" charset="0"/>
                        <a:ea typeface="Calibri" panose="020F0502020204030204" charset="0"/>
                        <a:cs typeface="Arial" panose="020B0604020202020204" pitchFamily="34" charset="0"/>
                      </a:endParaRPr>
                    </a:p>
                  </a:txBody>
                  <a:tcPr marL="68580" marR="68580" marT="0" marB="0"/>
                </a:tc>
              </a:tr>
              <a:tr h="930910">
                <a:tc>
                  <a:txBody>
                    <a:bodyPr/>
                    <a:lstStyle/>
                    <a:p>
                      <a:pPr marL="228600" indent="-228600" algn="just">
                        <a:lnSpc>
                          <a:spcPct val="115000"/>
                        </a:lnSpc>
                        <a:spcAft>
                          <a:spcPts val="0"/>
                        </a:spcAft>
                        <a:tabLst>
                          <a:tab pos="457200" algn="l"/>
                          <a:tab pos="685800" algn="l"/>
                        </a:tabLst>
                      </a:pPr>
                      <a:r>
                        <a:rPr lang="fr-FR" sz="2000">
                          <a:effectLst/>
                        </a:rPr>
                        <a:t>EcoRI</a:t>
                      </a:r>
                      <a:endParaRPr lang="fr-FR" sz="2000">
                        <a:effectLst/>
                      </a:endParaRPr>
                    </a:p>
                    <a:p>
                      <a:pPr marL="228600" indent="-228600" algn="just">
                        <a:lnSpc>
                          <a:spcPct val="115000"/>
                        </a:lnSpc>
                        <a:spcAft>
                          <a:spcPts val="0"/>
                        </a:spcAft>
                        <a:tabLst>
                          <a:tab pos="457200" algn="l"/>
                          <a:tab pos="685800" algn="l"/>
                        </a:tabLst>
                      </a:pPr>
                      <a:r>
                        <a:rPr lang="fr-FR" sz="2000">
                          <a:effectLst/>
                        </a:rPr>
                        <a:t>HaeII</a:t>
                      </a:r>
                      <a:endParaRPr lang="fr-FR" sz="2000">
                        <a:effectLst/>
                      </a:endParaRPr>
                    </a:p>
                    <a:p>
                      <a:pPr marL="228600" indent="-228600" algn="just">
                        <a:lnSpc>
                          <a:spcPct val="115000"/>
                        </a:lnSpc>
                        <a:spcAft>
                          <a:spcPts val="0"/>
                        </a:spcAft>
                        <a:tabLst>
                          <a:tab pos="457200" algn="l"/>
                          <a:tab pos="685800" algn="l"/>
                        </a:tabLst>
                      </a:pPr>
                      <a:r>
                        <a:rPr lang="fr-FR" sz="2000">
                          <a:effectLst/>
                        </a:rPr>
                        <a:t>PstI</a:t>
                      </a:r>
                      <a:endParaRPr lang="fr-FR" sz="2000">
                        <a:effectLst/>
                      </a:endParaRPr>
                    </a:p>
                    <a:p>
                      <a:pPr marL="228600" indent="-228600" algn="just">
                        <a:lnSpc>
                          <a:spcPct val="115000"/>
                        </a:lnSpc>
                        <a:spcAft>
                          <a:spcPts val="0"/>
                        </a:spcAft>
                        <a:tabLst>
                          <a:tab pos="457200" algn="l"/>
                          <a:tab pos="685800" algn="l"/>
                        </a:tabLst>
                      </a:pPr>
                      <a:r>
                        <a:rPr lang="fr-FR" sz="2000">
                          <a:effectLst/>
                        </a:rPr>
                        <a:t>EcoRI et HaeII</a:t>
                      </a:r>
                      <a:endParaRPr lang="fr-FR" sz="2000">
                        <a:effectLst/>
                      </a:endParaRPr>
                    </a:p>
                    <a:p>
                      <a:pPr marL="228600" indent="-228600" algn="just">
                        <a:lnSpc>
                          <a:spcPct val="115000"/>
                        </a:lnSpc>
                        <a:spcAft>
                          <a:spcPts val="0"/>
                        </a:spcAft>
                        <a:tabLst>
                          <a:tab pos="457200" algn="l"/>
                          <a:tab pos="685800" algn="l"/>
                        </a:tabLst>
                      </a:pPr>
                      <a:r>
                        <a:rPr lang="fr-FR" sz="2000">
                          <a:effectLst/>
                        </a:rPr>
                        <a:t>EcoRI et PstI</a:t>
                      </a:r>
                      <a:endParaRPr lang="fr-FR" sz="2000">
                        <a:effectLst/>
                      </a:endParaRPr>
                    </a:p>
                    <a:p>
                      <a:pPr marL="228600" indent="-228600" algn="just">
                        <a:lnSpc>
                          <a:spcPct val="115000"/>
                        </a:lnSpc>
                        <a:spcAft>
                          <a:spcPts val="0"/>
                        </a:spcAft>
                        <a:tabLst>
                          <a:tab pos="457200" algn="l"/>
                          <a:tab pos="685800" algn="l"/>
                        </a:tabLst>
                      </a:pPr>
                      <a:r>
                        <a:rPr lang="fr-FR" sz="2000">
                          <a:effectLst/>
                        </a:rPr>
                        <a:t>HaeII et PstI</a:t>
                      </a:r>
                      <a:endParaRPr lang="fr-FR" sz="2000">
                        <a:effectLst/>
                        <a:latin typeface="Calibri" panose="020F0502020204030204" charset="0"/>
                        <a:ea typeface="Calibri" panose="020F0502020204030204" charset="0"/>
                        <a:cs typeface="Arial" panose="020B0604020202020204" pitchFamily="34" charset="0"/>
                      </a:endParaRPr>
                    </a:p>
                  </a:txBody>
                  <a:tcPr marL="68580" marR="68580" marT="0" marB="0"/>
                </a:tc>
                <a:tc>
                  <a:txBody>
                    <a:bodyPr/>
                    <a:lstStyle/>
                    <a:p>
                      <a:pPr marL="228600" indent="-228600" algn="just">
                        <a:lnSpc>
                          <a:spcPct val="115000"/>
                        </a:lnSpc>
                        <a:spcAft>
                          <a:spcPts val="0"/>
                        </a:spcAft>
                        <a:tabLst>
                          <a:tab pos="457200" algn="l"/>
                          <a:tab pos="685800" algn="l"/>
                        </a:tabLst>
                      </a:pPr>
                      <a:r>
                        <a:rPr lang="fr-FR" sz="2000" dirty="0">
                          <a:effectLst/>
                        </a:rPr>
                        <a:t>4.0</a:t>
                      </a:r>
                      <a:endParaRPr lang="fr-FR" sz="2000" dirty="0">
                        <a:effectLst/>
                      </a:endParaRPr>
                    </a:p>
                    <a:p>
                      <a:pPr marL="228600" indent="-228600" algn="just">
                        <a:lnSpc>
                          <a:spcPct val="115000"/>
                        </a:lnSpc>
                        <a:spcAft>
                          <a:spcPts val="0"/>
                        </a:spcAft>
                        <a:tabLst>
                          <a:tab pos="457200" algn="l"/>
                          <a:tab pos="685800" algn="l"/>
                        </a:tabLst>
                      </a:pPr>
                      <a:r>
                        <a:rPr lang="fr-FR" sz="2000" dirty="0">
                          <a:effectLst/>
                        </a:rPr>
                        <a:t>1.6, 2.4</a:t>
                      </a:r>
                      <a:endParaRPr lang="fr-FR" sz="2000" dirty="0">
                        <a:effectLst/>
                      </a:endParaRPr>
                    </a:p>
                    <a:p>
                      <a:pPr marL="228600" indent="-228600" algn="just">
                        <a:lnSpc>
                          <a:spcPct val="115000"/>
                        </a:lnSpc>
                        <a:spcAft>
                          <a:spcPts val="0"/>
                        </a:spcAft>
                        <a:tabLst>
                          <a:tab pos="457200" algn="l"/>
                          <a:tab pos="685800" algn="l"/>
                        </a:tabLst>
                      </a:pPr>
                      <a:r>
                        <a:rPr lang="fr-FR" sz="2000" dirty="0">
                          <a:effectLst/>
                        </a:rPr>
                        <a:t>1.9, 2.1</a:t>
                      </a:r>
                      <a:endParaRPr lang="fr-FR" sz="2000" dirty="0">
                        <a:effectLst/>
                      </a:endParaRPr>
                    </a:p>
                    <a:p>
                      <a:pPr marL="228600" indent="-228600" algn="just">
                        <a:lnSpc>
                          <a:spcPct val="115000"/>
                        </a:lnSpc>
                        <a:spcAft>
                          <a:spcPts val="0"/>
                        </a:spcAft>
                        <a:tabLst>
                          <a:tab pos="457200" algn="l"/>
                          <a:tab pos="685800" algn="l"/>
                        </a:tabLst>
                      </a:pPr>
                      <a:r>
                        <a:rPr lang="fr-FR" sz="2000" dirty="0">
                          <a:effectLst/>
                        </a:rPr>
                        <a:t>0.7, 1.6, 1.7</a:t>
                      </a:r>
                      <a:endParaRPr lang="fr-FR" sz="2000" dirty="0">
                        <a:effectLst/>
                      </a:endParaRPr>
                    </a:p>
                    <a:p>
                      <a:pPr marL="228600" indent="-228600" algn="just">
                        <a:lnSpc>
                          <a:spcPct val="115000"/>
                        </a:lnSpc>
                        <a:spcAft>
                          <a:spcPts val="0"/>
                        </a:spcAft>
                        <a:tabLst>
                          <a:tab pos="457200" algn="l"/>
                          <a:tab pos="685800" algn="l"/>
                        </a:tabLst>
                      </a:pPr>
                      <a:r>
                        <a:rPr lang="fr-FR" sz="2000" dirty="0">
                          <a:effectLst/>
                        </a:rPr>
                        <a:t>0.8, 1.3, 1.9</a:t>
                      </a:r>
                      <a:endParaRPr lang="fr-FR" sz="2000" dirty="0">
                        <a:effectLst/>
                      </a:endParaRPr>
                    </a:p>
                    <a:p>
                      <a:pPr marL="228600" indent="-228600" algn="just">
                        <a:lnSpc>
                          <a:spcPct val="115000"/>
                        </a:lnSpc>
                        <a:spcAft>
                          <a:spcPts val="0"/>
                        </a:spcAft>
                        <a:tabLst>
                          <a:tab pos="457200" algn="l"/>
                          <a:tab pos="685800" algn="l"/>
                        </a:tabLst>
                      </a:pPr>
                      <a:r>
                        <a:rPr lang="fr-FR" sz="2000" dirty="0">
                          <a:effectLst/>
                        </a:rPr>
                        <a:t>0.6, 0.9, 1.0, 1.5</a:t>
                      </a:r>
                      <a:endParaRPr lang="fr-FR" sz="2000" dirty="0">
                        <a:effectLst/>
                        <a:latin typeface="Calibri" panose="020F0502020204030204" charset="0"/>
                        <a:ea typeface="Calibri" panose="020F0502020204030204" charset="0"/>
                        <a:cs typeface="Arial" panose="020B0604020202020204" pitchFamily="34" charset="0"/>
                      </a:endParaRPr>
                    </a:p>
                  </a:txBody>
                  <a:tcPr marL="68580" marR="68580" marT="0" marB="0"/>
                </a:tc>
              </a:tr>
            </a:tbl>
          </a:graphicData>
        </a:graphic>
      </p:graphicFrame>
      <p:sp>
        <p:nvSpPr>
          <p:cNvPr id="3" name="Rectangle 1"/>
          <p:cNvSpPr>
            <a:spLocks noChangeArrowheads="1"/>
          </p:cNvSpPr>
          <p:nvPr/>
        </p:nvSpPr>
        <p:spPr bwMode="auto">
          <a:xfrm>
            <a:off x="1" y="-1847443"/>
            <a:ext cx="9144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sz="2000" b="1" i="0" u="sng"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Exercice 3:</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Construire la carte de restriction d'un plasmide circulaire en utilisant les donn</a:t>
            </a:r>
            <a:r>
              <a:rPr kumimoji="0" lang="fr-FR" altLang="fr-FR" sz="2000" b="0" i="0" u="none" strike="noStrike" cap="none" normalizeH="0" baseline="0" dirty="0" smtClean="0">
                <a:ln>
                  <a:noFill/>
                </a:ln>
                <a:solidFill>
                  <a:schemeClr val="tx1"/>
                </a:solidFill>
                <a:effectLst/>
                <a:latin typeface="Calibri" panose="020F0502020204030204" charset="0"/>
                <a:ea typeface="Calibri" panose="020F050202020403020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es suivantes.</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fr-FR" altLang="fr-FR" sz="2000" dirty="0" smtClean="0">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fr-FR" altLang="fr-FR" sz="2000" dirty="0" smtClean="0">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fr-FR" altLang="fr-FR" sz="2000" dirty="0" smtClean="0">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fr-FR" altLang="fr-FR" sz="2000" dirty="0" smtClean="0">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fr-FR" altLang="fr-FR" sz="2000" dirty="0" smtClean="0">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sch</a:t>
            </a:r>
            <a:r>
              <a:rPr kumimoji="0" lang="fr-FR" altLang="fr-FR" sz="2000" b="0" i="0" u="none" strike="noStrike" cap="none" normalizeH="0" baseline="0" dirty="0" smtClean="0">
                <a:ln>
                  <a:noFill/>
                </a:ln>
                <a:solidFill>
                  <a:schemeClr val="tx1"/>
                </a:solidFill>
                <a:effectLst/>
                <a:latin typeface="Calibri" panose="020F0502020204030204" charset="0"/>
                <a:ea typeface="Calibri" panose="020F050202020403020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matisez le profil </a:t>
            </a:r>
            <a:r>
              <a:rPr kumimoji="0" lang="fr-FR" altLang="fr-FR" sz="2000" b="0" i="0" u="none" strike="noStrike" cap="none" normalizeH="0" baseline="0" dirty="0" smtClean="0">
                <a:ln>
                  <a:noFill/>
                </a:ln>
                <a:solidFill>
                  <a:schemeClr val="tx1"/>
                </a:solidFill>
                <a:effectLst/>
                <a:latin typeface="Calibri" panose="020F0502020204030204" charset="0"/>
                <a:ea typeface="Calibri" panose="020F050202020403020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lectrophor</a:t>
            </a:r>
            <a:r>
              <a:rPr kumimoji="0" lang="fr-FR" altLang="fr-FR" sz="2000" b="0" i="0" u="none" strike="noStrike" cap="none" normalizeH="0" baseline="0" dirty="0" smtClean="0">
                <a:ln>
                  <a:noFill/>
                </a:ln>
                <a:solidFill>
                  <a:schemeClr val="tx1"/>
                </a:solidFill>
                <a:effectLst/>
                <a:latin typeface="Calibri" panose="020F0502020204030204" charset="0"/>
                <a:ea typeface="Calibri" panose="020F050202020403020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tique des r</a:t>
            </a:r>
            <a:r>
              <a:rPr kumimoji="0" lang="fr-FR" altLang="fr-FR" sz="2000" b="0" i="0" u="none" strike="noStrike" cap="none" normalizeH="0" baseline="0" dirty="0" smtClean="0">
                <a:ln>
                  <a:noFill/>
                </a:ln>
                <a:solidFill>
                  <a:schemeClr val="tx1"/>
                </a:solidFill>
                <a:effectLst/>
                <a:latin typeface="Calibri" panose="020F0502020204030204" charset="0"/>
                <a:ea typeface="Calibri" panose="020F050202020403020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sultats obtenus.</a:t>
            </a:r>
            <a:endPar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charset="0"/>
                <a:cs typeface="Times New Roman" panose="02020603050405020304" pitchFamily="18" charset="0"/>
              </a:rPr>
              <a:t>- schématisez les sites de restriction sur la molécule d’ADN</a:t>
            </a:r>
            <a:r>
              <a:rPr kumimoji="0" lang="fr-FR" altLang="fr-FR" sz="2000" b="0" i="0" u="none" strike="noStrike" cap="none" normalizeH="0" baseline="0" dirty="0" smtClean="0">
                <a:ln>
                  <a:noFill/>
                </a:ln>
                <a:solidFill>
                  <a:schemeClr val="tx1"/>
                </a:solidFill>
                <a:effectLst/>
              </a:rPr>
              <a:t> </a:t>
            </a:r>
            <a:endParaRPr kumimoji="0" lang="fr-FR" altLang="fr-FR"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1"/>
          <a:stretch>
            <a:fillRect/>
          </a:stretch>
        </p:blipFill>
        <p:spPr>
          <a:xfrm>
            <a:off x="30560" y="332656"/>
            <a:ext cx="9005936" cy="626469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7456"/>
            <a:ext cx="9144000" cy="2893100"/>
          </a:xfrm>
          <a:prstGeom prst="rect">
            <a:avLst/>
          </a:prstGeom>
        </p:spPr>
        <p:txBody>
          <a:bodyPr wrap="square">
            <a:spAutoFit/>
          </a:bodyPr>
          <a:lstStyle/>
          <a:p>
            <a:r>
              <a:rPr lang="fr-FR" sz="2000" dirty="0">
                <a:latin typeface="Times New Roman" panose="02020603050405020304" pitchFamily="18" charset="0"/>
              </a:rPr>
              <a:t>Exercice 4:</a:t>
            </a:r>
            <a:endParaRPr lang="fr-FR" sz="2000" dirty="0">
              <a:latin typeface="Times New Roman" panose="02020603050405020304" pitchFamily="18" charset="0"/>
            </a:endParaRPr>
          </a:p>
          <a:p>
            <a:r>
              <a:rPr lang="fr-FR" dirty="0">
                <a:latin typeface="Times New Roman" panose="02020603050405020304" pitchFamily="18" charset="0"/>
              </a:rPr>
              <a:t>Une molécule d’ADN circulaire (5 </a:t>
            </a:r>
            <a:r>
              <a:rPr lang="fr-FR" dirty="0" err="1">
                <a:latin typeface="Times New Roman" panose="02020603050405020304" pitchFamily="18" charset="0"/>
              </a:rPr>
              <a:t>Kbp</a:t>
            </a:r>
            <a:r>
              <a:rPr lang="fr-FR" dirty="0">
                <a:latin typeface="Times New Roman" panose="02020603050405020304" pitchFamily="18" charset="0"/>
              </a:rPr>
              <a:t>) est soumise à l’action des divers endonucléases de restriction. Les </a:t>
            </a:r>
            <a:r>
              <a:rPr lang="fr-FR" dirty="0" smtClean="0">
                <a:latin typeface="Times New Roman" panose="02020603050405020304" pitchFamily="18" charset="0"/>
              </a:rPr>
              <a:t>produits des </a:t>
            </a:r>
            <a:r>
              <a:rPr lang="fr-FR" dirty="0">
                <a:latin typeface="Times New Roman" panose="02020603050405020304" pitchFamily="18" charset="0"/>
              </a:rPr>
              <a:t>digestions enzymatiques sont soumis à une électrophorèse dans un gel d’agarose. Les résultats sont comme suit :</a:t>
            </a:r>
            <a:endParaRPr lang="fr-FR" dirty="0">
              <a:latin typeface="Times New Roman" panose="02020603050405020304" pitchFamily="18" charset="0"/>
            </a:endParaRPr>
          </a:p>
          <a:p>
            <a:r>
              <a:rPr lang="fr-FR" dirty="0">
                <a:latin typeface="Times New Roman" panose="02020603050405020304" pitchFamily="18" charset="0"/>
              </a:rPr>
              <a:t>- la digestion par une enzyme </a:t>
            </a:r>
            <a:r>
              <a:rPr lang="fr-FR" dirty="0" err="1">
                <a:latin typeface="Times New Roman" panose="02020603050405020304" pitchFamily="18" charset="0"/>
              </a:rPr>
              <a:t>EcoRI</a:t>
            </a:r>
            <a:r>
              <a:rPr lang="fr-FR" dirty="0">
                <a:latin typeface="Times New Roman" panose="02020603050405020304" pitchFamily="18" charset="0"/>
              </a:rPr>
              <a:t> donne une bande d’environ 5000 </a:t>
            </a:r>
            <a:r>
              <a:rPr lang="fr-FR" dirty="0" err="1">
                <a:latin typeface="Times New Roman" panose="02020603050405020304" pitchFamily="18" charset="0"/>
              </a:rPr>
              <a:t>pb</a:t>
            </a:r>
            <a:r>
              <a:rPr lang="fr-FR" dirty="0">
                <a:latin typeface="Times New Roman" panose="02020603050405020304" pitchFamily="18" charset="0"/>
              </a:rPr>
              <a:t>.</a:t>
            </a:r>
            <a:endParaRPr lang="fr-FR" dirty="0">
              <a:latin typeface="Times New Roman" panose="02020603050405020304" pitchFamily="18" charset="0"/>
            </a:endParaRPr>
          </a:p>
          <a:p>
            <a:r>
              <a:rPr lang="fr-FR" dirty="0">
                <a:latin typeface="Times New Roman" panose="02020603050405020304" pitchFamily="18" charset="0"/>
              </a:rPr>
              <a:t>- la digestion par une enzyme </a:t>
            </a:r>
            <a:r>
              <a:rPr lang="fr-FR" dirty="0" err="1">
                <a:latin typeface="Times New Roman" panose="02020603050405020304" pitchFamily="18" charset="0"/>
              </a:rPr>
              <a:t>HindIII</a:t>
            </a:r>
            <a:r>
              <a:rPr lang="fr-FR" dirty="0">
                <a:latin typeface="Times New Roman" panose="02020603050405020304" pitchFamily="18" charset="0"/>
              </a:rPr>
              <a:t> donne deux bandes (4000 </a:t>
            </a:r>
            <a:r>
              <a:rPr lang="fr-FR" dirty="0" err="1">
                <a:latin typeface="Times New Roman" panose="02020603050405020304" pitchFamily="18" charset="0"/>
              </a:rPr>
              <a:t>bp</a:t>
            </a:r>
            <a:r>
              <a:rPr lang="fr-FR" dirty="0">
                <a:latin typeface="Times New Roman" panose="02020603050405020304" pitchFamily="18" charset="0"/>
              </a:rPr>
              <a:t> et 1000 </a:t>
            </a:r>
            <a:r>
              <a:rPr lang="fr-FR" dirty="0" err="1">
                <a:latin typeface="Times New Roman" panose="02020603050405020304" pitchFamily="18" charset="0"/>
              </a:rPr>
              <a:t>pb</a:t>
            </a:r>
            <a:r>
              <a:rPr lang="fr-FR" dirty="0">
                <a:latin typeface="Times New Roman" panose="02020603050405020304" pitchFamily="18" charset="0"/>
              </a:rPr>
              <a:t>).</a:t>
            </a:r>
            <a:endParaRPr lang="fr-FR" dirty="0">
              <a:latin typeface="Times New Roman" panose="02020603050405020304" pitchFamily="18" charset="0"/>
            </a:endParaRPr>
          </a:p>
          <a:p>
            <a:r>
              <a:rPr lang="fr-FR" dirty="0">
                <a:latin typeface="Times New Roman" panose="02020603050405020304" pitchFamily="18" charset="0"/>
              </a:rPr>
              <a:t>- la digestion par les deux enzymes </a:t>
            </a:r>
            <a:r>
              <a:rPr lang="fr-FR" dirty="0" err="1">
                <a:latin typeface="Times New Roman" panose="02020603050405020304" pitchFamily="18" charset="0"/>
              </a:rPr>
              <a:t>EcoRI</a:t>
            </a:r>
            <a:r>
              <a:rPr lang="fr-FR" dirty="0">
                <a:latin typeface="Times New Roman" panose="02020603050405020304" pitchFamily="18" charset="0"/>
              </a:rPr>
              <a:t> est </a:t>
            </a:r>
            <a:r>
              <a:rPr lang="fr-FR" dirty="0" err="1">
                <a:latin typeface="Times New Roman" panose="02020603050405020304" pitchFamily="18" charset="0"/>
              </a:rPr>
              <a:t>Hind</a:t>
            </a:r>
            <a:r>
              <a:rPr lang="fr-FR" dirty="0">
                <a:latin typeface="Times New Roman" panose="02020603050405020304" pitchFamily="18" charset="0"/>
              </a:rPr>
              <a:t> III à la fois donne 3 bandes, les tailles des fragments </a:t>
            </a:r>
            <a:r>
              <a:rPr lang="fr-FR" dirty="0" smtClean="0">
                <a:latin typeface="Times New Roman" panose="02020603050405020304" pitchFamily="18" charset="0"/>
              </a:rPr>
              <a:t>d’ADN générés </a:t>
            </a:r>
            <a:r>
              <a:rPr lang="fr-FR" dirty="0">
                <a:latin typeface="Times New Roman" panose="02020603050405020304" pitchFamily="18" charset="0"/>
              </a:rPr>
              <a:t>par l’action des ces deux enzyme sont 1000 </a:t>
            </a:r>
            <a:r>
              <a:rPr lang="fr-FR" dirty="0" err="1">
                <a:latin typeface="Times New Roman" panose="02020603050405020304" pitchFamily="18" charset="0"/>
              </a:rPr>
              <a:t>pb</a:t>
            </a:r>
            <a:r>
              <a:rPr lang="fr-FR" dirty="0">
                <a:latin typeface="Times New Roman" panose="02020603050405020304" pitchFamily="18" charset="0"/>
              </a:rPr>
              <a:t>, 820 </a:t>
            </a:r>
            <a:r>
              <a:rPr lang="fr-FR" dirty="0" err="1">
                <a:latin typeface="Times New Roman" panose="02020603050405020304" pitchFamily="18" charset="0"/>
              </a:rPr>
              <a:t>pb</a:t>
            </a:r>
            <a:r>
              <a:rPr lang="fr-FR" dirty="0">
                <a:latin typeface="Times New Roman" panose="02020603050405020304" pitchFamily="18" charset="0"/>
              </a:rPr>
              <a:t> et 3180 </a:t>
            </a:r>
            <a:r>
              <a:rPr lang="fr-FR" dirty="0" err="1">
                <a:latin typeface="Times New Roman" panose="02020603050405020304" pitchFamily="18" charset="0"/>
              </a:rPr>
              <a:t>pb</a:t>
            </a:r>
            <a:r>
              <a:rPr lang="fr-FR" dirty="0">
                <a:latin typeface="Times New Roman" panose="02020603050405020304" pitchFamily="18" charset="0"/>
              </a:rPr>
              <a:t>.</a:t>
            </a:r>
            <a:endParaRPr lang="fr-FR" dirty="0">
              <a:latin typeface="Times New Roman" panose="02020603050405020304" pitchFamily="18" charset="0"/>
            </a:endParaRPr>
          </a:p>
          <a:p>
            <a:r>
              <a:rPr lang="fr-FR" dirty="0">
                <a:latin typeface="Times New Roman" panose="02020603050405020304" pitchFamily="18" charset="0"/>
              </a:rPr>
              <a:t>- schématisez le profil électrophorétique des résultats obtenus.</a:t>
            </a:r>
            <a:endParaRPr lang="fr-FR" dirty="0">
              <a:latin typeface="Times New Roman" panose="02020603050405020304" pitchFamily="18" charset="0"/>
            </a:endParaRPr>
          </a:p>
          <a:p>
            <a:r>
              <a:rPr lang="fr-FR" dirty="0">
                <a:latin typeface="Times New Roman" panose="02020603050405020304" pitchFamily="18" charset="0"/>
              </a:rPr>
              <a:t>- schématisez les sites de restriction sur la molécule d’ADN.</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4635413"/>
            <a:ext cx="9144000" cy="923330"/>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Expérimentalement  une unité absorbance de 1 Do donne une concentration de 50 µg d'ADN/ml en raison des interactions entre les bases dans les structures secondaires de l'ARN ou dans la double hélice d’ADN.</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32" y="546273"/>
            <a:ext cx="9144000" cy="369332"/>
          </a:xfrm>
          <a:prstGeom prst="rect">
            <a:avLst/>
          </a:prstGeom>
        </p:spPr>
        <p:txBody>
          <a:bodyPr wrap="square">
            <a:spAutoFit/>
          </a:bodyPr>
          <a:lstStyle/>
          <a:p>
            <a:pPr lvl="0" fontAlgn="base">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bases azotées (A, C, G, T et U) absorbent dans l’UV aux alentours de 260 nm.</a:t>
            </a:r>
            <a:endParaRPr lang="fr-FR"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32" y="918916"/>
            <a:ext cx="3071097" cy="369332"/>
          </a:xfrm>
          <a:prstGeom prst="rect">
            <a:avLst/>
          </a:prstGeom>
        </p:spPr>
        <p:txBody>
          <a:bodyPr wrap="none">
            <a:spAutoFit/>
          </a:bodyPr>
          <a:lstStyle/>
          <a:p>
            <a:pPr lvl="0" eaLnBrk="0" fontAlgn="base" hangingPunct="0">
              <a:spcBef>
                <a:spcPct val="0"/>
              </a:spcBef>
              <a:spcAft>
                <a:spcPct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DO =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ε</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x C x L = 10.000 C x L</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32" y="1291559"/>
            <a:ext cx="1083951" cy="369332"/>
          </a:xfrm>
          <a:prstGeom prst="rect">
            <a:avLst/>
          </a:prstGeom>
        </p:spPr>
        <p:txBody>
          <a:bodyPr wrap="non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 1 cm, </a:t>
            </a:r>
            <a:endParaRPr lang="fr-FR"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32" y="3144841"/>
            <a:ext cx="2456122" cy="369332"/>
          </a:xfrm>
          <a:prstGeom prst="rect">
            <a:avLst/>
          </a:prstGeom>
        </p:spPr>
        <p:txBody>
          <a:bodyPr wrap="none">
            <a:spAutoFit/>
          </a:bodyPr>
          <a:lstStyle/>
          <a:p>
            <a:pPr lvl="0" eaLnBrk="0" fontAlgn="base" hangingPunct="0">
              <a:spcBef>
                <a:spcPct val="0"/>
              </a:spcBef>
              <a:spcAft>
                <a:spcPct val="0"/>
              </a:spcAft>
            </a:pPr>
            <a:r>
              <a:rPr lang="en-US"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onc DO = 10.000 x C.</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2" y="3517484"/>
            <a:ext cx="6429388" cy="369332"/>
          </a:xfrm>
          <a:prstGeom prst="rect">
            <a:avLst/>
          </a:prstGeom>
        </p:spPr>
        <p:txBody>
          <a:bodyPr wrap="square">
            <a:spAutoFit/>
          </a:bodyPr>
          <a:lstStyle/>
          <a:p>
            <a:pPr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 poids moléculaire moyen d’un nucléotide est égal à 300.</a:t>
            </a:r>
            <a:endParaRPr lang="fr-FR"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32" y="142852"/>
            <a:ext cx="3143240" cy="400110"/>
          </a:xfrm>
          <a:prstGeom prst="rect">
            <a:avLst/>
          </a:prstGeom>
        </p:spPr>
        <p:txBody>
          <a:bodyPr wrap="square">
            <a:spAutoFit/>
          </a:bodyPr>
          <a:lstStyle/>
          <a:p>
            <a:pPr lvl="0" eaLnBrk="0" fontAlgn="base" hangingPunct="0">
              <a:spcBef>
                <a:spcPct val="0"/>
              </a:spcBef>
              <a:spcAft>
                <a:spcPct val="0"/>
              </a:spcAft>
            </a:pP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1. Absorption en UV</a:t>
            </a:r>
            <a:endParaRPr lang="fr-FR" sz="2000" dirty="0" smtClean="0">
              <a:latin typeface="Times New Roman" panose="02020603050405020304" pitchFamily="18" charset="0"/>
              <a:cs typeface="Times New Roman" panose="02020603050405020304" pitchFamily="18" charset="0"/>
            </a:endParaRPr>
          </a:p>
        </p:txBody>
      </p:sp>
      <p:grpSp>
        <p:nvGrpSpPr>
          <p:cNvPr id="17" name="Groupe 16"/>
          <p:cNvGrpSpPr/>
          <p:nvPr/>
        </p:nvGrpSpPr>
        <p:grpSpPr>
          <a:xfrm>
            <a:off x="-32" y="1664202"/>
            <a:ext cx="5934142" cy="1477328"/>
            <a:chOff x="-32" y="2214554"/>
            <a:chExt cx="5934142" cy="1477328"/>
          </a:xfrm>
        </p:grpSpPr>
        <p:sp>
          <p:nvSpPr>
            <p:cNvPr id="7" name="Rectangle 6"/>
            <p:cNvSpPr/>
            <p:nvPr/>
          </p:nvSpPr>
          <p:spPr>
            <a:xfrm>
              <a:off x="-32" y="2214554"/>
              <a:ext cx="4572000" cy="1477328"/>
            </a:xfrm>
            <a:prstGeom prst="rect">
              <a:avLst/>
            </a:prstGeom>
          </p:spPr>
          <p:txBody>
            <a:bodyPr>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AMP: ε259 =15.400 M-1cm</a:t>
              </a:r>
              <a:r>
                <a:rPr lang="fr-FR" baseline="30000" dirty="0" smtClean="0">
                  <a:latin typeface="Times New Roman" panose="02020603050405020304" pitchFamily="18" charset="0"/>
                  <a:ea typeface="Times New Roman" panose="02020603050405020304" pitchFamily="18" charset="0"/>
                  <a:cs typeface="Times New Roman" panose="02020603050405020304" pitchFamily="18" charset="0"/>
                </a:rPr>
                <a:t>-1</a:t>
              </a:r>
              <a:endParaRPr lang="fr-FR" baseline="3000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GMP: ε 253 =13.700 M-1cm</a:t>
              </a:r>
              <a:r>
                <a:rPr lang="fr-FR" baseline="30000" dirty="0" smtClean="0">
                  <a:latin typeface="Times New Roman" panose="02020603050405020304" pitchFamily="18" charset="0"/>
                  <a:ea typeface="Times New Roman" panose="02020603050405020304" pitchFamily="18" charset="0"/>
                  <a:cs typeface="Times New Roman" panose="02020603050405020304" pitchFamily="18" charset="0"/>
                </a:rPr>
                <a:t>-1</a:t>
              </a:r>
              <a:endParaRPr lang="fr-FR" baseline="3000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CMP: ε 271 = 9.000 M-1cm</a:t>
              </a:r>
              <a:r>
                <a:rPr lang="fr-FR" baseline="30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TMP: ε 267 = 9.600 M-1cm</a:t>
              </a:r>
              <a:r>
                <a:rPr lang="fr-FR" baseline="30000" dirty="0" smtClean="0">
                  <a:latin typeface="Times New Roman" panose="02020603050405020304" pitchFamily="18" charset="0"/>
                  <a:ea typeface="Times New Roman" panose="02020603050405020304" pitchFamily="18" charset="0"/>
                  <a:cs typeface="Times New Roman" panose="02020603050405020304" pitchFamily="18" charset="0"/>
                </a:rPr>
                <a:t>-1</a:t>
              </a:r>
              <a:endParaRPr lang="fr-FR" baseline="3000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UMP: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ε</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262 =10.000 M-1cm</a:t>
              </a:r>
              <a:r>
                <a:rPr lang="en-US" baseline="30000" dirty="0"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US" baseline="30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Accolade fermante 10"/>
            <p:cNvSpPr/>
            <p:nvPr/>
          </p:nvSpPr>
          <p:spPr>
            <a:xfrm>
              <a:off x="2857488" y="2285992"/>
              <a:ext cx="428628" cy="1357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grpSp>
          <p:nvGrpSpPr>
            <p:cNvPr id="14" name="Groupe 13"/>
            <p:cNvGrpSpPr/>
            <p:nvPr/>
          </p:nvGrpSpPr>
          <p:grpSpPr>
            <a:xfrm>
              <a:off x="3454946" y="2681583"/>
              <a:ext cx="2479164" cy="369332"/>
              <a:chOff x="3454946" y="2681583"/>
              <a:chExt cx="2479164" cy="369332"/>
            </a:xfrm>
          </p:grpSpPr>
          <p:sp>
            <p:nvSpPr>
              <p:cNvPr id="12" name="Rectangle 11"/>
              <p:cNvSpPr/>
              <p:nvPr/>
            </p:nvSpPr>
            <p:spPr>
              <a:xfrm>
                <a:off x="3500430" y="2681583"/>
                <a:ext cx="2433680" cy="369332"/>
              </a:xfrm>
              <a:prstGeom prst="rect">
                <a:avLst/>
              </a:prstGeom>
            </p:spPr>
            <p:txBody>
              <a:bodyPr wrap="none">
                <a:spAutoFit/>
              </a:bodyPr>
              <a:lstStyle/>
              <a:p>
                <a:pPr lvl="0"/>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ε</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260 = 10.000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M-1cm</a:t>
                </a:r>
                <a:r>
                  <a:rPr lang="en-US" baseline="30000" dirty="0"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US" baseline="30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3454946" y="2681583"/>
                <a:ext cx="293670" cy="276999"/>
              </a:xfrm>
              <a:prstGeom prst="rect">
                <a:avLst/>
              </a:prstGeom>
            </p:spPr>
            <p:txBody>
              <a:bodyPr wrap="none">
                <a:spAutoFit/>
              </a:bodyPr>
              <a:lstStyle/>
              <a:p>
                <a:pPr lvl="0" eaLnBrk="0" fontAlgn="base" hangingPunct="0">
                  <a:spcBef>
                    <a:spcPct val="0"/>
                  </a:spcBef>
                  <a:spcAft>
                    <a:spcPct val="0"/>
                  </a:spcAft>
                </a:pPr>
                <a:r>
                  <a:rPr lang="en-US" b="1" baseline="30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b="1" baseline="30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sp>
        <p:nvSpPr>
          <p:cNvPr id="15" name="Rectangle 14"/>
          <p:cNvSpPr/>
          <p:nvPr/>
        </p:nvSpPr>
        <p:spPr>
          <a:xfrm>
            <a:off x="-32" y="4262770"/>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Donc une unité absorbance de 1 Do donne une concentration de 30 µg d'ADN/ml</a:t>
            </a:r>
            <a:endParaRPr lang="fr-FR" dirty="0" smtClean="0">
              <a:latin typeface="Times New Roman" panose="02020603050405020304" pitchFamily="18" charset="0"/>
              <a:cs typeface="Times New Roman" panose="02020603050405020304" pitchFamily="18" charset="0"/>
            </a:endParaRPr>
          </a:p>
        </p:txBody>
      </p:sp>
      <p:sp>
        <p:nvSpPr>
          <p:cNvPr id="18" name="Rectangle 17"/>
          <p:cNvSpPr/>
          <p:nvPr/>
        </p:nvSpPr>
        <p:spPr>
          <a:xfrm>
            <a:off x="-32" y="3890127"/>
            <a:ext cx="9144032" cy="369332"/>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DO = 10.000 </a:t>
            </a:r>
            <a:r>
              <a:rPr lang="fr-FR" dirty="0" err="1" smtClean="0">
                <a:latin typeface="Times New Roman" panose="02020603050405020304" pitchFamily="18" charset="0"/>
                <a:cs typeface="Times New Roman" panose="02020603050405020304" pitchFamily="18" charset="0"/>
              </a:rPr>
              <a:t>xC</a:t>
            </a:r>
            <a:r>
              <a:rPr lang="fr-FR" dirty="0" smtClean="0">
                <a:latin typeface="Times New Roman" panose="02020603050405020304" pitchFamily="18" charset="0"/>
                <a:cs typeface="Times New Roman" panose="02020603050405020304" pitchFamily="18" charset="0"/>
              </a:rPr>
              <a:t> / 300 (avec C en g/l). Dans ce cas DO = C/30 (avec C en µg/ml)</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5"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14314"/>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a:t>
            </a:r>
            <a:r>
              <a:rPr kumimoji="0" lang="fr-FR" sz="20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RNases</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3014489"/>
            <a:ext cx="9144000" cy="1754326"/>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Tout de même il existe des inhibiteurs des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facilitent les expériences avec des ARN.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sont soit des détergents comme </a:t>
            </a:r>
            <a:r>
              <a:rPr lang="fr-FR"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 SDS (</a:t>
            </a:r>
            <a:r>
              <a:rPr lang="fr-FR"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laurylsulfate</a:t>
            </a:r>
            <a:r>
              <a:rPr lang="fr-FR"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de sodium),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soit des protéines la </a:t>
            </a:r>
            <a:r>
              <a:rPr lang="fr-FR"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RNasin</a:t>
            </a:r>
            <a:r>
              <a:rPr lang="fr-FR"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qui est une protéine de 50 kDa qui interagit avec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l’inhibe et ce avec une stœchiométrie 1:1 et une constante de dissociation de 10</a:t>
            </a:r>
            <a:r>
              <a:rPr lang="fr-FR" baseline="30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-16</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 .</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32" y="1722024"/>
            <a:ext cx="9144032"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des enzymes extrêmement stables et difficile  à inactiver par autoclavage car le plus souvent, elle se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renaturent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après un chauffage à 100°C, cette propriété complique le travail avec les ARN vu  qu’il est  difficile de purifier l’ARN sans trace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983558"/>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des hydrolases qui coupent les ARN.</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83"/>
          <p:cNvPicPr>
            <a:picLocks noChangeAspect="1" noChangeArrowheads="1"/>
          </p:cNvPicPr>
          <p:nvPr/>
        </p:nvPicPr>
        <p:blipFill>
          <a:blip r:embed="rId1"/>
          <a:srcRect l="14177"/>
          <a:stretch>
            <a:fillRect/>
          </a:stretch>
        </p:blipFill>
        <p:spPr bwMode="auto">
          <a:xfrm>
            <a:off x="2071670" y="2585587"/>
            <a:ext cx="5429288" cy="1639901"/>
          </a:xfrm>
          <a:prstGeom prst="rect">
            <a:avLst/>
          </a:prstGeom>
          <a:noFill/>
          <a:ln>
            <a:solidFill>
              <a:srgbClr val="FF0000"/>
            </a:solidFill>
          </a:ln>
        </p:spPr>
      </p:pic>
      <p:pic>
        <p:nvPicPr>
          <p:cNvPr id="43009" name="Image 86"/>
          <p:cNvPicPr>
            <a:picLocks noChangeAspect="1" noChangeArrowheads="1"/>
          </p:cNvPicPr>
          <p:nvPr/>
        </p:nvPicPr>
        <p:blipFill>
          <a:blip r:embed="rId2"/>
          <a:srcRect/>
          <a:stretch>
            <a:fillRect/>
          </a:stretch>
        </p:blipFill>
        <p:spPr bwMode="auto">
          <a:xfrm>
            <a:off x="4429124" y="4786322"/>
            <a:ext cx="4667250" cy="2000250"/>
          </a:xfrm>
          <a:prstGeom prst="rect">
            <a:avLst/>
          </a:prstGeom>
          <a:noFill/>
          <a:ln>
            <a:solidFill>
              <a:srgbClr val="FF0000"/>
            </a:solidFill>
          </a:ln>
        </p:spPr>
      </p:pic>
      <p:sp>
        <p:nvSpPr>
          <p:cNvPr id="43011" name="Rectangle 3"/>
          <p:cNvSpPr>
            <a:spLocks noChangeArrowheads="1"/>
          </p:cNvSpPr>
          <p:nvPr/>
        </p:nvSpPr>
        <p:spPr bwMode="auto">
          <a:xfrm>
            <a:off x="0" y="71414"/>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Char char="•"/>
            </a:pPr>
            <a:r>
              <a:rPr kumimoji="0" lang="fr-FR" sz="20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RNAse</a:t>
            </a: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ou Ribonucléase A: </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0" y="4248191"/>
            <a:ext cx="9144000" cy="400110"/>
          </a:xfrm>
          <a:prstGeom prst="rect">
            <a:avLst/>
          </a:prstGeom>
        </p:spPr>
        <p:txBody>
          <a:bodyPr wrap="square">
            <a:spAutoFit/>
          </a:bodyPr>
          <a:lstStyle/>
          <a:p>
            <a:pPr lvl="0" eaLnBrk="0" fontAlgn="base" hangingPunct="0">
              <a:spcBef>
                <a:spcPct val="0"/>
              </a:spcBef>
              <a:spcAft>
                <a:spcPct val="0"/>
              </a:spcAft>
              <a:buFontTx/>
              <a:buChar char="•"/>
            </a:pP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T1 ou Ribonucléase T1</a:t>
            </a:r>
            <a:r>
              <a:rPr lang="fr-FR"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0" y="1639554"/>
            <a:ext cx="914400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Hydrolysent la liaison entre le phosphate et le carbone 5’ du nucléotide suivant et donnent  un mélange d'</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oligonucléotides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terminant tous par une pyrimidine estérifiée par un phosphate en 3' (3' phosphate).</a:t>
            </a:r>
            <a:endParaRPr lang="fr-FR" dirty="0"/>
          </a:p>
        </p:txBody>
      </p:sp>
      <p:sp>
        <p:nvSpPr>
          <p:cNvPr id="9" name="Rectangle 8"/>
          <p:cNvSpPr/>
          <p:nvPr/>
        </p:nvSpPr>
        <p:spPr>
          <a:xfrm>
            <a:off x="0" y="463449"/>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Enzyme de la digestion des ARN chez les animaux.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0" y="855484"/>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Active sur  </a:t>
            </a:r>
            <a:r>
              <a:rPr lang="fr-FR"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l’ARN simples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brin et </a:t>
            </a:r>
            <a:r>
              <a:rPr lang="fr-FR"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inactive sur l'ARN double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brin</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0" y="1247519"/>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Coupe préférentiellement après les résidus  pyrimidiques (C, U)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0" y="5032260"/>
            <a:ext cx="4357686" cy="1754326"/>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Hydrolyse spécifiquement des ARN simple brin en rompant les liaisons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phosphodiester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aval des GMP, et donnent après hydrolyse une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guanosine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3’-phosphate ou un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oligonucléotide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terminant par une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guanosine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3’-phosphate.</a:t>
            </a:r>
            <a:endParaRPr lang="fr-FR" dirty="0" smtClean="0">
              <a:latin typeface="Times New Roman" panose="02020603050405020304" pitchFamily="18" charset="0"/>
              <a:cs typeface="Times New Roman" panose="02020603050405020304" pitchFamily="18" charset="0"/>
            </a:endParaRPr>
          </a:p>
        </p:txBody>
      </p:sp>
      <p:sp>
        <p:nvSpPr>
          <p:cNvPr id="13" name="Rectangle 12"/>
          <p:cNvSpPr/>
          <p:nvPr/>
        </p:nvSpPr>
        <p:spPr>
          <a:xfrm>
            <a:off x="0" y="4640226"/>
            <a:ext cx="4357686"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produite par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Aspergillus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oryzae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elle à 11KDa</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762471"/>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Produite aussi par </a:t>
            </a:r>
            <a:r>
              <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Aspergillus </a:t>
            </a:r>
            <a:r>
              <a:rPr kumimoji="0" lang="fr-FR" b="0"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oryzae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elle a un PM de 36000 Da.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4033" name="Image 89"/>
          <p:cNvPicPr>
            <a:picLocks noChangeAspect="1" noChangeArrowheads="1"/>
          </p:cNvPicPr>
          <p:nvPr/>
        </p:nvPicPr>
        <p:blipFill>
          <a:blip r:embed="rId1"/>
          <a:srcRect/>
          <a:stretch>
            <a:fillRect/>
          </a:stretch>
        </p:blipFill>
        <p:spPr bwMode="auto">
          <a:xfrm>
            <a:off x="1549734" y="2421584"/>
            <a:ext cx="6044532" cy="2286016"/>
          </a:xfrm>
          <a:prstGeom prst="rect">
            <a:avLst/>
          </a:prstGeom>
          <a:noFill/>
          <a:ln>
            <a:solidFill>
              <a:srgbClr val="FF0000"/>
            </a:solidFill>
          </a:ln>
        </p:spPr>
      </p:pic>
      <p:sp>
        <p:nvSpPr>
          <p:cNvPr id="5" name="Rectangle 4"/>
          <p:cNvSpPr/>
          <p:nvPr/>
        </p:nvSpPr>
        <p:spPr>
          <a:xfrm>
            <a:off x="0" y="71414"/>
            <a:ext cx="9144000" cy="400110"/>
          </a:xfrm>
          <a:prstGeom prst="rect">
            <a:avLst/>
          </a:prstGeom>
        </p:spPr>
        <p:txBody>
          <a:bodyPr wrap="square">
            <a:spAutoFit/>
          </a:bodyPr>
          <a:lstStyle/>
          <a:p>
            <a:pPr lvl="0" fontAlgn="base">
              <a:spcBef>
                <a:spcPct val="0"/>
              </a:spcBef>
              <a:spcAft>
                <a:spcPct val="0"/>
              </a:spcAft>
              <a:buFontTx/>
              <a:buChar char="•"/>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Ribonucléase T2</a:t>
            </a:r>
            <a:endParaRPr lang="fr-FR" sz="20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1453528"/>
            <a:ext cx="9144000" cy="646331"/>
          </a:xfrm>
          <a:prstGeom prst="rect">
            <a:avLst/>
          </a:prstGeom>
        </p:spPr>
        <p:txBody>
          <a:bodyPr wrap="square">
            <a:spAutoFit/>
          </a:bodyPr>
          <a:lstStyle/>
          <a:p>
            <a:r>
              <a:rPr lang="fr-FR"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Hydrolyse spécifiquement les ARN simple brin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rompant les liaisons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phosphoester</a:t>
            </a:r>
            <a:b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aval de l'adénosine (AMP) </a:t>
            </a:r>
            <a:endParaRPr lang="fr-FR" dirty="0">
              <a:latin typeface="Times New Roman" panose="02020603050405020304" pitchFamily="18" charset="0"/>
              <a:cs typeface="Times New Roman" panose="02020603050405020304" pitchFamily="18" charset="0"/>
            </a:endParaRPr>
          </a:p>
        </p:txBody>
      </p:sp>
      <p:sp>
        <p:nvSpPr>
          <p:cNvPr id="44036" name="Rectangle 4"/>
          <p:cNvSpPr>
            <a:spLocks noChangeArrowheads="1"/>
          </p:cNvSpPr>
          <p:nvPr/>
        </p:nvSpPr>
        <p:spPr bwMode="auto">
          <a:xfrm>
            <a:off x="0" y="5029325"/>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buFontTx/>
              <a:buChar char="•"/>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 </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l’</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T1 et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Ribonucléase T2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sont utilisées pour dégrader l’ARN, pour séquencer directement l’ARN ou pour couper les fragments d’ARN non hybridés à de l’ADN.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5997379"/>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Elles peuvent également être utilisées comme sondes de structure (ne digèrent le nucléotide ou la région concernée que s’il est sous la forme simple brin).</a:t>
            </a:r>
            <a:endParaRPr lang="fr-FR"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2" p14:bwMode="auto">
            <p14:nvContentPartPr>
              <p14:cNvPr id="2" name="Encre 1"/>
              <p14:cNvContentPartPr/>
              <p14:nvPr/>
            </p14:nvContentPartPr>
            <p14:xfrm>
              <a:off x="1776960" y="2714760"/>
              <a:ext cx="5108400" cy="1545120"/>
            </p14:xfrm>
          </p:contentPart>
        </mc:Choice>
        <mc:Fallback xmlns="">
          <p:pic>
            <p:nvPicPr>
              <p:cNvPr id="2" name="Encre 1"/>
            </p:nvPicPr>
            <p:blipFill>
              <a:blip r:embed="rId3"/>
            </p:blipFill>
            <p:spPr>
              <a:xfrm>
                <a:off x="1776960" y="2714760"/>
                <a:ext cx="5108400" cy="1545120"/>
              </a:xfrm>
              <a:prstGeom prst="rect"/>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42852"/>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Char char="•"/>
            </a:pPr>
            <a:r>
              <a:rPr kumimoji="0" lang="fr-FR" sz="20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RNAse</a:t>
            </a: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ou La ribonucléase H:</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5057" name="Image 92"/>
          <p:cNvPicPr>
            <a:picLocks noChangeAspect="1" noChangeArrowheads="1"/>
          </p:cNvPicPr>
          <p:nvPr/>
        </p:nvPicPr>
        <p:blipFill>
          <a:blip r:embed="rId1"/>
          <a:srcRect/>
          <a:stretch>
            <a:fillRect/>
          </a:stretch>
        </p:blipFill>
        <p:spPr bwMode="auto">
          <a:xfrm>
            <a:off x="4267231" y="857273"/>
            <a:ext cx="4733925" cy="58578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pic>
      <p:sp>
        <p:nvSpPr>
          <p:cNvPr id="5" name="Rectangle 4"/>
          <p:cNvSpPr/>
          <p:nvPr/>
        </p:nvSpPr>
        <p:spPr>
          <a:xfrm>
            <a:off x="0" y="5363190"/>
            <a:ext cx="421481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est utilisé pour éliminer l’ARN après avoir fabriqué un premier brin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cDNA</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l’aide de la reverse transcriptase.</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3633336"/>
            <a:ext cx="421481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RNAse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  n'hydrolyse ni l'ARN simple ni l’ARN double brin.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0" y="1626484"/>
            <a:ext cx="421481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Hydrolyse le brin d'ARN dans un double brin hybride ADN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:ARN et libère des extrémités 3'-OH et 5'-phosphate</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Cadre 8"/>
          <p:cNvSpPr/>
          <p:nvPr/>
        </p:nvSpPr>
        <p:spPr>
          <a:xfrm>
            <a:off x="4143372" y="3143248"/>
            <a:ext cx="5000628" cy="2500330"/>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7601"/>
            <a:ext cx="9144000" cy="584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FR"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Les polymérases</a:t>
            </a:r>
            <a:endParaRPr kumimoji="0" lang="fr-FR"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3997115"/>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ADN polymérases n’ayant pas besoin de matrice (les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terminal transférases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0" y="3142293"/>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ADN polymérases ARN dépendantes (ou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reverse transcriptases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2287470"/>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ADN polymérases ADN dépendantes (ou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ADN polymérases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0" y="1630908"/>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les ADN polymérases o</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n distingue:</a:t>
            </a:r>
            <a:endParaRPr lang="fr-FR" b="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0" y="710967"/>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des enzymes qui synthétisent les acides nucléiques de 5' vers 3' en utilisant des nucléotides triphosphates. L’énergie est fournie par les nucléotides triphosphates entrants. </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1367392"/>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Elles ont besoin d'une amorce (primer) ou une base déjà hybridée.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899562" y="5934694"/>
            <a:ext cx="8244437" cy="923330"/>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 activité terminal-transférase consiste à incorporer sur double brin des nucléotides de préférence une adénine sortante en 3’. Ce nucléotide ajouté est aussi retiré par l’activité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899562" y="5081144"/>
            <a:ext cx="8244437" cy="923330"/>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 polymérases font des erreurs, ainsi la polymérisation est bloquée et l’activité 3’5’</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retire le nucléotide mal apparié et le corrige pour la polymérisation continue. </a:t>
            </a:r>
            <a:endParaRPr lang="fr-FR"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3651043"/>
            <a:ext cx="9144032"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DNA polymérases utilisées en biologie moléculaire sont des enzymes de réparations d’ADN. </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1943943"/>
            <a:ext cx="9144000"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Toutes les ADN polymérases ont : une activité de polymérisation de 5’ vers 3’ et une activité terminal-transférase</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0" y="142852"/>
            <a:ext cx="9144000" cy="369332"/>
          </a:xfrm>
          <a:prstGeom prst="rect">
            <a:avLst/>
          </a:prstGeom>
        </p:spPr>
        <p:txBody>
          <a:bodyPr wrap="square">
            <a:spAutoFit/>
          </a:bodyPr>
          <a:lstStyle/>
          <a:p>
            <a:pPr marL="0" lvl="1" algn="just" fontAlgn="base">
              <a:spcBef>
                <a:spcPct val="0"/>
              </a:spcBef>
              <a:spcAft>
                <a:spcPct val="0"/>
              </a:spcAft>
              <a:buFontTx/>
              <a:buAutoNum type="arabicPeriod"/>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 polymérase ADN dépendante</a:t>
            </a:r>
            <a:endParaRPr lang="fr-FR"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0" y="790841"/>
            <a:ext cx="9144000" cy="369332"/>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Synthétisent  de l'ADN en prenant comme matrice de l'ADN</a:t>
            </a:r>
            <a:endParaRPr lang="fr-FR" dirty="0"/>
          </a:p>
        </p:txBody>
      </p:sp>
      <p:sp>
        <p:nvSpPr>
          <p:cNvPr id="9" name="Rectangle 8"/>
          <p:cNvSpPr/>
          <p:nvPr/>
        </p:nvSpPr>
        <p:spPr>
          <a:xfrm>
            <a:off x="0" y="2797493"/>
            <a:ext cx="9144000" cy="646331"/>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Certaines ont une activité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correction, une activité 5’3’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fait une digestion de 3' vers 5' du fragment d'ADN.</a:t>
            </a:r>
            <a:endParaRPr lang="fr-FR" dirty="0"/>
          </a:p>
        </p:txBody>
      </p:sp>
      <p:sp>
        <p:nvSpPr>
          <p:cNvPr id="10" name="Rectangle 9"/>
          <p:cNvSpPr/>
          <p:nvPr/>
        </p:nvSpPr>
        <p:spPr>
          <a:xfrm>
            <a:off x="899592" y="4227594"/>
            <a:ext cx="8244408" cy="646331"/>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Elles ont une faible processivité (synthétisent une vingtaine de nucléotides à la suite et se décrocher de l’ADN et une autre prend le roulet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P spid="3" grpId="0"/>
      <p:bldP spid="4" grpId="0"/>
      <p:bldP spid="5" grpId="0"/>
      <p:bldP spid="6"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6" y="361269"/>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C’est une enzyme de 100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kDa</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 a une activité 5'-3' polymérase, une activité 3'-5'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(activité de correction) et une activité 5'-3'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8131" name="Rectangle 3"/>
          <p:cNvSpPr>
            <a:spLocks noChangeArrowheads="1"/>
          </p:cNvSpPr>
          <p:nvPr/>
        </p:nvSpPr>
        <p:spPr bwMode="auto">
          <a:xfrm>
            <a:off x="-16" y="3718773"/>
            <a:ext cx="9144000" cy="646331"/>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l’utilise pour rendre franches des extrémités sortantes, qu’elles soient 5’ sortantes en utilisant l’activité de polymérisation ou 3’ sortantes en utilisant l’activité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16" y="3070701"/>
            <a:ext cx="9144000" cy="646331"/>
          </a:xfrm>
          <a:prstGeom prst="rect">
            <a:avLst/>
          </a:prstGeom>
          <a:ln>
            <a:noFill/>
          </a:ln>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Elles ont les mêmes activités que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Klenow</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(5’-3’ polymérase et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sauf que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l’activité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de la T4 est plus importante que celle de la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Klenow</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6" y="999561"/>
            <a:ext cx="9144000" cy="923330"/>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L’activité 5'-3'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souvent gênante et en 1970,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Klenow</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Henningsen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l’ont enlevée et ont obtenu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le fragment «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Klenow</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de 76 kDa, qui garde l'activité polymérase et l'activité 3'-5'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solidFill>
                <a:srgbClr val="0070C0"/>
              </a:solidFill>
            </a:endParaRPr>
          </a:p>
        </p:txBody>
      </p:sp>
      <p:sp>
        <p:nvSpPr>
          <p:cNvPr id="8" name="Rectangle 7"/>
          <p:cNvSpPr/>
          <p:nvPr/>
        </p:nvSpPr>
        <p:spPr>
          <a:xfrm>
            <a:off x="-16" y="-24"/>
            <a:ext cx="9144000" cy="369332"/>
          </a:xfrm>
          <a:prstGeom prst="rect">
            <a:avLst/>
          </a:prstGeom>
        </p:spPr>
        <p:txBody>
          <a:bodyPr wrap="square">
            <a:spAutoFit/>
          </a:bodyPr>
          <a:lstStyle/>
          <a:p>
            <a:pPr marL="0" lvl="2" fontAlgn="base">
              <a:spcBef>
                <a:spcPct val="0"/>
              </a:spcBef>
              <a:spcAft>
                <a:spcPct val="0"/>
              </a:spcAf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ADN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polymérase</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coli</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Klenow</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16" y="1914852"/>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Depuis, ce grand fragment est obtenu par expression d'un gène coupé. </a:t>
            </a:r>
            <a:endParaRPr lang="fr-FR" dirty="0"/>
          </a:p>
        </p:txBody>
      </p:sp>
      <p:sp>
        <p:nvSpPr>
          <p:cNvPr id="10" name="Rectangle 9"/>
          <p:cNvSpPr/>
          <p:nvPr/>
        </p:nvSpPr>
        <p:spPr>
          <a:xfrm>
            <a:off x="0" y="2699628"/>
            <a:ext cx="9144000" cy="369332"/>
          </a:xfrm>
          <a:prstGeom prst="rect">
            <a:avLst/>
          </a:prstGeom>
          <a:ln>
            <a:noFill/>
          </a:ln>
        </p:spPr>
        <p:txBody>
          <a:bodyPr wrap="square">
            <a:spAutoFit/>
          </a:bodyPr>
          <a:lstStyle/>
          <a:p>
            <a:pPr marL="0" lvl="2" eaLnBrk="0" fontAlgn="base" hangingPunct="0">
              <a:spcBef>
                <a:spcPct val="0"/>
              </a:spcBef>
              <a:spcAft>
                <a:spcPct val="0"/>
              </a:spcAft>
              <a:buFontTx/>
              <a:buAutoNum type="arabicPeriod"/>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T4 et T7 ADN polymérases :</a:t>
            </a:r>
            <a:endParaRPr lang="fr-FR" dirty="0" smtClean="0">
              <a:latin typeface="Times New Roman" panose="02020603050405020304" pitchFamily="18" charset="0"/>
              <a:cs typeface="Times New Roman" panose="02020603050405020304" pitchFamily="18" charset="0"/>
            </a:endParaRPr>
          </a:p>
        </p:txBody>
      </p:sp>
      <p:pic>
        <p:nvPicPr>
          <p:cNvPr id="48129" name="Image 1"/>
          <p:cNvPicPr>
            <a:picLocks noChangeAspect="1" noChangeArrowheads="1"/>
          </p:cNvPicPr>
          <p:nvPr/>
        </p:nvPicPr>
        <p:blipFill>
          <a:blip r:embed="rId1"/>
          <a:srcRect/>
          <a:stretch>
            <a:fillRect/>
          </a:stretch>
        </p:blipFill>
        <p:spPr bwMode="auto">
          <a:xfrm>
            <a:off x="1343208" y="4453887"/>
            <a:ext cx="5821080" cy="2404137"/>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animBg="1"/>
      <p:bldP spid="5" grpId="0"/>
      <p:bldP spid="7"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014225"/>
            <a:ext cx="914400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 La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Taq</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ADN polymérase de </a:t>
            </a:r>
            <a:r>
              <a:rPr kumimoji="0" lang="fr-FR" b="1"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Thermus</a:t>
            </a:r>
            <a:r>
              <a:rPr kumimoji="0" lang="fr-FR" b="1"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1"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aquaticus</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 La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Pfu</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la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Pwo</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DNA polymérase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 La Vent ADN polymérase</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 La KOD1 DNA polymérase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142852"/>
            <a:ext cx="9144000" cy="369332"/>
          </a:xfrm>
          <a:prstGeom prst="rect">
            <a:avLst/>
          </a:prstGeom>
        </p:spPr>
        <p:txBody>
          <a:bodyPr wrap="square">
            <a:spAutoFit/>
          </a:bodyPr>
          <a:lstStyle/>
          <a:p>
            <a:pPr lvl="0" fontAlgn="base">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 Les ADN polymérases thermostables</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1260235"/>
            <a:ext cx="9144000" cy="14773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les activités 5'-3' polymérase, 5'-3'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une terminal transférase efficace.</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épourvue d'activité 3'-5'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exonucléase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taux d'erreurs est d'environ 10</a:t>
            </a:r>
            <a:r>
              <a:rPr kumimoji="0" lang="fr-FR" b="0" i="0" u="none" strike="noStrike" cap="none" normalizeH="0" baseline="3000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357166"/>
            <a:ext cx="9144000" cy="400110"/>
          </a:xfrm>
          <a:prstGeom prst="rect">
            <a:avLst/>
          </a:prstGeom>
        </p:spPr>
        <p:txBody>
          <a:bodyPr wrap="square">
            <a:spAutoFit/>
          </a:bodyPr>
          <a:lstStyle/>
          <a:p>
            <a:pPr lvl="0" eaLnBrk="0" fontAlgn="base" hangingPunct="0">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Taq</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ADN polymérase de </a:t>
            </a:r>
            <a:r>
              <a:rPr lang="fr-FR" sz="20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Thermus</a:t>
            </a:r>
            <a:r>
              <a:rPr lang="fr-FR"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aquaticus</a:t>
            </a:r>
            <a:endParaRPr lang="fr-FR" sz="32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4174369"/>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Taq</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polymérase au quelle on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enlevé l'activité 5'-3'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d'une manière analogue à celle de l’ADN polymérase I de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coli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obtenir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Klenow</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3271300"/>
            <a:ext cx="9144000" cy="400110"/>
          </a:xfrm>
          <a:prstGeom prst="rect">
            <a:avLst/>
          </a:prstGeom>
        </p:spPr>
        <p:txBody>
          <a:bodyPr wrap="square">
            <a:spAutoFit/>
          </a:bodyPr>
          <a:lstStyle/>
          <a:p>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KlenTaq</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 </a:t>
            </a: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Titanium</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Taq</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Clontech</a:t>
            </a: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0" y="5354437"/>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Cette polymérase est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plus efficace que la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Taq</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ADN polymérase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les produits d’amplification sont plus faciles à insérer dans un vecteur de clonage</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44624"/>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 La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Pfu</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la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Pwo</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DNA polymérase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5818038"/>
            <a:ext cx="9144000" cy="923330"/>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1.2.4. La KOD1 DNA polymérase :</a:t>
            </a:r>
            <a:endParaRPr lang="fr-FR" dirty="0" smtClean="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a été isolée de l'archaebactérie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Thermococcus</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kodakarensis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a les activités 5'-3‘ polymérase et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2996952"/>
            <a:ext cx="9144000" cy="923330"/>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1.2.3. La Vent ADN polymérase</a:t>
            </a:r>
            <a:endParaRPr lang="fr-FR" dirty="0" smtClean="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Provient de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Thermococcus</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littoralis</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a les activités 5’-3’ polymérase et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 activité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3’-5’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 été retirée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permettre une meilleure amplification.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1196752"/>
            <a:ext cx="9144000" cy="923330"/>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ont les Activités 5'-3' polymérase et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mais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pas d'activité 5'-3'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L’activité 3'-5'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exonucléase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dite correctrice permet de diminuer le taux d’erreurs à 10-6 par base dupliquée.</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478413"/>
            <a:ext cx="9144000"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Elles proviennent de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Pyrococcus</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furiosus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Pyrococcus</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woesei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resectivement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isolées des sources géothermiques en Italie</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
          <a:srcRect/>
          <a:stretch>
            <a:fillRect/>
          </a:stretch>
        </p:blipFill>
        <p:spPr bwMode="auto">
          <a:xfrm>
            <a:off x="1800222" y="785794"/>
            <a:ext cx="5986488" cy="4988740"/>
          </a:xfrm>
          <a:prstGeom prst="rect">
            <a:avLst/>
          </a:prstGeom>
          <a:noFill/>
          <a:ln w="9525">
            <a:noFill/>
            <a:miter lim="800000"/>
            <a:headEnd/>
            <a:tailEnd/>
          </a:ln>
          <a:effectLst/>
        </p:spPr>
      </p:pic>
      <p:sp>
        <p:nvSpPr>
          <p:cNvPr id="3" name="Rectangle 2"/>
          <p:cNvSpPr/>
          <p:nvPr/>
        </p:nvSpPr>
        <p:spPr>
          <a:xfrm>
            <a:off x="-32" y="204204"/>
            <a:ext cx="9144000"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Notez bien qu’à  260nm on ne dose pas seulement l'ADN ou l'ARN mais aussi les nucléotides libres.</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6143644"/>
            <a:ext cx="9144000" cy="646331"/>
          </a:xfrm>
          <a:prstGeom prst="rect">
            <a:avLst/>
          </a:prstGeom>
        </p:spPr>
        <p:txBody>
          <a:bodyPr wrap="square">
            <a:spAutoFit/>
          </a:bodyPr>
          <a:lstStyle/>
          <a:p>
            <a:pPr lvl="0" fontAlgn="base">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Les prot</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ines absorbent </a:t>
            </a:r>
            <a:r>
              <a:rPr lang="fr-FR" dirty="0" smtClean="0">
                <a:ea typeface="Times New Roman" panose="02020603050405020304" pitchFamily="18" charset="0"/>
                <a:cs typeface="Times New Roman" panose="02020603050405020304" pitchFamily="18" charset="0"/>
              </a:rPr>
              <a:t>à</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280 nm (ε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trp</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 5600 M-1cm-1 et ε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tyr</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 1200 M-1cm-1), si bien qu'on consid</a:t>
            </a:r>
            <a:r>
              <a:rPr lang="fr-FR" dirty="0" smtClean="0">
                <a:ea typeface="Times New Roman" panose="02020603050405020304" pitchFamily="18" charset="0"/>
                <a:cs typeface="Times New Roman" panose="02020603050405020304" pitchFamily="18" charset="0"/>
              </a:rPr>
              <a:t>è</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re que si le rapport A280/A260 = 0.5, la solution est d</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pourvue de prot</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ines.</a:t>
            </a:r>
            <a:endParaRPr lang="fr-FR" sz="28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ADN polym</a:t>
            </a:r>
            <a:r>
              <a:rPr kumimoji="0" lang="fr-FR" sz="2000" b="1" i="0" u="none" strike="noStrike" cap="none" normalizeH="0" baseline="0" dirty="0" smtClean="0">
                <a:ln>
                  <a:noFill/>
                </a:ln>
                <a:solidFill>
                  <a:srgbClr val="000000"/>
                </a:solidFill>
                <a:effectLst/>
                <a:latin typeface="Calibri" panose="020F0502020204030204"/>
                <a:ea typeface="Times New Roman" panose="02020603050405020304" pitchFamily="18" charset="0"/>
                <a:cs typeface="Times New Roman" panose="02020603050405020304" pitchFamily="18" charset="0"/>
              </a:rPr>
              <a:t>é</a:t>
            </a: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rase ARN d</a:t>
            </a:r>
            <a:r>
              <a:rPr kumimoji="0" lang="fr-FR" sz="2000" b="1" i="0" u="none" strike="noStrike" cap="none" normalizeH="0" baseline="0" dirty="0" smtClean="0">
                <a:ln>
                  <a:noFill/>
                </a:ln>
                <a:solidFill>
                  <a:srgbClr val="000000"/>
                </a:solidFill>
                <a:effectLst/>
                <a:latin typeface="Calibri" panose="020F0502020204030204"/>
                <a:ea typeface="Times New Roman" panose="02020603050405020304" pitchFamily="18" charset="0"/>
                <a:cs typeface="Times New Roman" panose="02020603050405020304" pitchFamily="18" charset="0"/>
              </a:rPr>
              <a:t>é</a:t>
            </a: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pendante : reverse transcriptase</a:t>
            </a:r>
            <a:endParaRPr kumimoji="0" lang="fr-FR"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2225" name="Image 7"/>
          <p:cNvPicPr>
            <a:picLocks noChangeAspect="1" noChangeArrowheads="1"/>
          </p:cNvPicPr>
          <p:nvPr/>
        </p:nvPicPr>
        <p:blipFill>
          <a:blip r:embed="rId1"/>
          <a:stretch>
            <a:fillRect/>
          </a:stretch>
        </p:blipFill>
        <p:spPr bwMode="auto">
          <a:xfrm>
            <a:off x="214282" y="2254831"/>
            <a:ext cx="5357818" cy="3340997"/>
          </a:xfrm>
          <a:prstGeom prst="rect">
            <a:avLst/>
          </a:prstGeom>
          <a:noFill/>
          <a:ln>
            <a:noFill/>
          </a:ln>
        </p:spPr>
      </p:pic>
      <p:sp>
        <p:nvSpPr>
          <p:cNvPr id="52227" name="Rectangle 3"/>
          <p:cNvSpPr>
            <a:spLocks noChangeArrowheads="1"/>
          </p:cNvSpPr>
          <p:nvPr/>
        </p:nvSpPr>
        <p:spPr bwMode="auto">
          <a:xfrm>
            <a:off x="-32" y="5615905"/>
            <a:ext cx="9144000" cy="1477328"/>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amorces qui peuvent être utilisées sont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fr-FR"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Un </a:t>
            </a:r>
            <a:r>
              <a:rPr kumimoji="0" lang="fr-FR"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oligo</a:t>
            </a:r>
            <a:r>
              <a:rPr kumimoji="0" lang="fr-FR"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dT</a:t>
            </a:r>
            <a:r>
              <a:rPr kumimoji="0" lang="fr-FR"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dans ce cas on obtient une population d’</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ADNc</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fr-FR"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Une amorce spécifique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 une séquence présente sur un ARN, on obtient alors des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ADNc</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séquence unique correspondant à un seul gène à partir d’ARN de cellules eucaryotes</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fr-FR"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Une amorce au hasard</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obtient alors une population d’</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ADNc</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dont l’extrémité 5’ est variable</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420189"/>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Issues de 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trovirus.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0" y="1588422"/>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utilisation principale de cette enzyme est la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synth</a:t>
            </a:r>
            <a:r>
              <a:rPr lang="fr-FR" dirty="0" smtClean="0">
                <a:solidFill>
                  <a:srgbClr val="0070C0"/>
                </a:solidFill>
                <a:ea typeface="Times New Roman" panose="02020603050405020304" pitchFamily="18" charset="0"/>
                <a:cs typeface="Times New Roman" panose="02020603050405020304" pitchFamily="18" charset="0"/>
              </a:rPr>
              <a:t>è</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se d</a:t>
            </a:r>
            <a:r>
              <a:rPr lang="fr-FR" dirty="0" smtClean="0">
                <a:solidFill>
                  <a:srgbClr val="0070C0"/>
                </a:solidFill>
                <a:ea typeface="Times New Roman" panose="02020603050405020304" pitchFamily="18" charset="0"/>
                <a:cs typeface="Times New Roman" panose="02020603050405020304" pitchFamily="18" charset="0"/>
              </a:rPr>
              <a:t>’</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ADN compl</a:t>
            </a:r>
            <a:r>
              <a:rPr lang="fr-FR" dirty="0" smtClean="0">
                <a:solidFill>
                  <a:srgbClr val="0070C0"/>
                </a:solidFill>
                <a:ea typeface="Times New Roman" panose="02020603050405020304" pitchFamily="18" charset="0"/>
                <a:cs typeface="Times New Roman" panose="02020603050405020304" pitchFamily="18" charset="0"/>
              </a:rPr>
              <a:t>é</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mentaire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ADNc</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ea typeface="Times New Roman" panose="02020603050405020304" pitchFamily="18" charset="0"/>
                <a:cs typeface="Times New Roman" panose="02020603050405020304" pitchFamily="18" charset="0"/>
              </a:rPr>
              <a:t>à</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partir des ARN messagers en pr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sence d</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 amorce hybrid</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endParaRPr lang="fr-FR" sz="1050" dirty="0" smtClean="0">
              <a:latin typeface="Arial" panose="020B0604020202020204" pitchFamily="34" charset="0"/>
              <a:cs typeface="Arial" panose="020B0604020202020204" pitchFamily="34" charset="0"/>
            </a:endParaRPr>
          </a:p>
        </p:txBody>
      </p:sp>
      <p:sp>
        <p:nvSpPr>
          <p:cNvPr id="7" name="Rectangle 6"/>
          <p:cNvSpPr/>
          <p:nvPr/>
        </p:nvSpPr>
        <p:spPr>
          <a:xfrm>
            <a:off x="0" y="1199011"/>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uniquement une activit</a:t>
            </a:r>
            <a:r>
              <a:rPr lang="fr-FR" dirty="0" smtClean="0">
                <a:solidFill>
                  <a:srgbClr val="0070C0"/>
                </a:solidFill>
                <a:ea typeface="Times New Roman" panose="02020603050405020304" pitchFamily="18" charset="0"/>
                <a:cs typeface="Times New Roman" panose="02020603050405020304" pitchFamily="18" charset="0"/>
              </a:rPr>
              <a:t>é</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5</a:t>
            </a:r>
            <a:r>
              <a:rPr lang="fr-FR" dirty="0" smtClean="0">
                <a:solidFill>
                  <a:srgbClr val="0070C0"/>
                </a:solidFill>
                <a:ea typeface="Times New Roman" panose="02020603050405020304" pitchFamily="18" charset="0"/>
                <a:cs typeface="Times New Roman" panose="02020603050405020304" pitchFamily="18" charset="0"/>
              </a:rPr>
              <a:t>’</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dirty="0" smtClean="0">
                <a:solidFill>
                  <a:srgbClr val="0070C0"/>
                </a:solidFill>
                <a:ea typeface="Times New Roman" panose="02020603050405020304" pitchFamily="18" charset="0"/>
                <a:cs typeface="Times New Roman" panose="02020603050405020304" pitchFamily="18" charset="0"/>
              </a:rPr>
              <a:t>’</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polym</a:t>
            </a:r>
            <a:r>
              <a:rPr lang="fr-FR" dirty="0" smtClean="0">
                <a:solidFill>
                  <a:srgbClr val="0070C0"/>
                </a:solidFill>
                <a:ea typeface="Times New Roman" panose="02020603050405020304" pitchFamily="18" charset="0"/>
                <a:cs typeface="Times New Roman" panose="02020603050405020304" pitchFamily="18" charset="0"/>
              </a:rPr>
              <a:t>é</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(pas de correction d'erreur)</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0" y="809600"/>
            <a:ext cx="3725828" cy="369332"/>
          </a:xfrm>
          <a:prstGeom prst="rect">
            <a:avLst/>
          </a:prstGeom>
        </p:spPr>
        <p:txBody>
          <a:bodyPr wrap="non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Fabrique de l ADN </a:t>
            </a:r>
            <a:r>
              <a:rPr lang="fr-FR" dirty="0" smtClean="0">
                <a:solidFill>
                  <a:srgbClr val="000000"/>
                </a:solidFill>
                <a:ea typeface="Times New Roman" panose="02020603050405020304" pitchFamily="18" charset="0"/>
                <a:cs typeface="Times New Roman" panose="02020603050405020304" pitchFamily="18" charset="0"/>
              </a:rPr>
              <a:t>à</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partir d</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ARN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643570" y="3094680"/>
            <a:ext cx="3500430" cy="1477328"/>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améliorer la synthèse et obtenir de longs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cDNA</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peut ajouter des stabilisateurs de protéines tels que le tréhalose (170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mM</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le sorbitol (750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mM</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 grpId="0"/>
      <p:bldP spid="6"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Image 10"/>
          <p:cNvPicPr>
            <a:picLocks noChangeAspect="1" noChangeArrowheads="1"/>
          </p:cNvPicPr>
          <p:nvPr/>
        </p:nvPicPr>
        <p:blipFill>
          <a:blip r:embed="rId1"/>
          <a:srcRect/>
          <a:stretch>
            <a:fillRect/>
          </a:stretch>
        </p:blipFill>
        <p:spPr bwMode="auto">
          <a:xfrm>
            <a:off x="4691588" y="2571744"/>
            <a:ext cx="4309568" cy="3846796"/>
          </a:xfrm>
          <a:prstGeom prst="rect">
            <a:avLst/>
          </a:prstGeom>
          <a:noFill/>
        </p:spPr>
      </p:pic>
      <p:sp>
        <p:nvSpPr>
          <p:cNvPr id="5" name="Rectangle 4"/>
          <p:cNvSpPr/>
          <p:nvPr/>
        </p:nvSpPr>
        <p:spPr>
          <a:xfrm>
            <a:off x="0" y="2240182"/>
            <a:ext cx="9144000" cy="369332"/>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télomérases</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27384"/>
            <a:ext cx="9144000" cy="2062103"/>
          </a:xfrm>
          <a:prstGeom prst="rect">
            <a:avLst/>
          </a:prstGeom>
        </p:spPr>
        <p:txBody>
          <a:bodyPr wrap="square">
            <a:spAutoFit/>
          </a:bodyPr>
          <a:lstStyle/>
          <a:p>
            <a:pPr lvl="0" algn="just"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Terminal transférase: </a:t>
            </a:r>
            <a:endParaRPr lang="fr-FR" sz="2000" dirty="0" smtClean="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une enzyme rare, qui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n'a pas besoin de matrice pour ajouter des nucléotides à l'extrémité du brin d'ADN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Elle ajoute des nucléotides en 3' en présence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dNTP</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si on veut en ajouter qu'un seul, on ajoute un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ddNTP</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Cette enzyme est utilisée pour ajouter une queue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homopolymérique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 une extrémité cohésive à l'extrémité 3' du brin d'ADN. </a:t>
            </a:r>
            <a:endParaRPr lang="fr-FR" dirty="0" smtClean="0">
              <a:latin typeface="Times New Roman" panose="02020603050405020304" pitchFamily="18" charset="0"/>
              <a:cs typeface="Times New Roman" panose="02020603050405020304" pitchFamily="18" charset="0"/>
            </a:endParaRPr>
          </a:p>
        </p:txBody>
      </p:sp>
      <p:sp>
        <p:nvSpPr>
          <p:cNvPr id="53252" name="Rectangle 4"/>
          <p:cNvSpPr>
            <a:spLocks noChangeArrowheads="1"/>
          </p:cNvSpPr>
          <p:nvPr/>
        </p:nvSpPr>
        <p:spPr bwMode="auto">
          <a:xfrm>
            <a:off x="0" y="5349563"/>
            <a:ext cx="4572000" cy="14773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plupart des cellules somatiques n'ont pas d'activité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télomérase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le chromosome se raccourci peu à peu alors que les cellules embryonnaires, les cellules souches ou les cellules cancéreuses ont cette activité.</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0" y="2814977"/>
            <a:ext cx="4572000" cy="923330"/>
          </a:xfrm>
          <a:prstGeom prst="rect">
            <a:avLst/>
          </a:prstGeom>
        </p:spPr>
        <p:txBody>
          <a:bodyPr>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des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ribonucléoprotéines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ajoutent  de motifs répétés de séquence TTAGGG à l'extrémité des chromosomes.</a:t>
            </a:r>
            <a:endParaRPr lang="fr-FR" dirty="0">
              <a:latin typeface="Times New Roman" panose="02020603050405020304" pitchFamily="18" charset="0"/>
              <a:cs typeface="Times New Roman" panose="02020603050405020304" pitchFamily="18" charset="0"/>
            </a:endParaRPr>
          </a:p>
        </p:txBody>
      </p:sp>
      <p:sp>
        <p:nvSpPr>
          <p:cNvPr id="9" name="Rectangle 8"/>
          <p:cNvSpPr/>
          <p:nvPr/>
        </p:nvSpPr>
        <p:spPr>
          <a:xfrm>
            <a:off x="0" y="3943770"/>
            <a:ext cx="4572000" cy="1200329"/>
          </a:xfrm>
          <a:prstGeom prst="rect">
            <a:avLst/>
          </a:prstGeom>
        </p:spPr>
        <p:txBody>
          <a:bodyPr>
            <a:spAutoFit/>
          </a:bodyPr>
          <a:lstStyle/>
          <a:p>
            <a:pPr algn="just" fontAlgn="base">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L'ARN présent dans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télomérase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sert de matrice pour la synthèse de l'ADN,  donc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télomérase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donc une activité reverse transcriptase. </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3252"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13"/>
          <p:cNvPicPr>
            <a:picLocks noChangeAspect="1" noChangeArrowheads="1"/>
          </p:cNvPicPr>
          <p:nvPr/>
        </p:nvPicPr>
        <p:blipFill>
          <a:blip r:embed="rId1"/>
          <a:srcRect/>
          <a:stretch>
            <a:fillRect/>
          </a:stretch>
        </p:blipFill>
        <p:spPr bwMode="auto">
          <a:xfrm>
            <a:off x="5143504" y="428604"/>
            <a:ext cx="3929090" cy="2254843"/>
          </a:xfrm>
          <a:prstGeom prst="rect">
            <a:avLst/>
          </a:prstGeom>
          <a:noFill/>
        </p:spPr>
      </p:pic>
      <p:pic>
        <p:nvPicPr>
          <p:cNvPr id="54273" name="Image 16"/>
          <p:cNvPicPr>
            <a:picLocks noChangeAspect="1" noChangeArrowheads="1"/>
          </p:cNvPicPr>
          <p:nvPr/>
        </p:nvPicPr>
        <p:blipFill>
          <a:blip r:embed="rId2"/>
          <a:srcRect/>
          <a:stretch>
            <a:fillRect/>
          </a:stretch>
        </p:blipFill>
        <p:spPr bwMode="auto">
          <a:xfrm>
            <a:off x="5214942" y="2752688"/>
            <a:ext cx="3857652" cy="4114829"/>
          </a:xfrm>
          <a:prstGeom prst="rect">
            <a:avLst/>
          </a:prstGeom>
          <a:noFill/>
          <a:ln>
            <a:solidFill>
              <a:srgbClr val="FF0000"/>
            </a:solidFill>
          </a:ln>
        </p:spPr>
      </p:pic>
      <p:sp>
        <p:nvSpPr>
          <p:cNvPr id="54275" name="Rectangle 3"/>
          <p:cNvSpPr>
            <a:spLocks noChangeArrowheads="1"/>
          </p:cNvSpPr>
          <p:nvPr/>
        </p:nvSpPr>
        <p:spPr bwMode="auto">
          <a:xfrm>
            <a:off x="0" y="857232"/>
            <a:ext cx="5000628" cy="14773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Elle modifie l’enroulement des deux brins en hydrolysant un brin de l’ADN en 3' de la séquence (C ou T) CCTT en formant un 3’ phosphate-enzyme et un 5’ OH. Elle reforme ensuite la liaison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phosphodiester</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4276" name="Rectangle 4"/>
          <p:cNvSpPr>
            <a:spLocks noChangeArrowheads="1"/>
          </p:cNvSpPr>
          <p:nvPr/>
        </p:nvSpPr>
        <p:spPr bwMode="auto">
          <a:xfrm>
            <a:off x="0" y="3071810"/>
            <a:ext cx="492919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on ajoute deux séquences (C ou T)CCTT sur les deux brins et à proximité, on a coupure des deux brins, la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topoisomérase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reste attachée par une liaison covalente au brin d’ADN.</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4277" name="Rectangle 5"/>
          <p:cNvSpPr>
            <a:spLocks noChangeArrowheads="1"/>
          </p:cNvSpPr>
          <p:nvPr/>
        </p:nvSpPr>
        <p:spPr bwMode="auto">
          <a:xfrm>
            <a:off x="457200" y="6181725"/>
            <a:ext cx="9144000" cy="0"/>
          </a:xfrm>
          <a:prstGeom prst="rect">
            <a:avLst/>
          </a:prstGeom>
          <a:solidFill>
            <a:srgbClr val="FFFFFF"/>
          </a:solid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6"/>
          <p:cNvSpPr/>
          <p:nvPr/>
        </p:nvSpPr>
        <p:spPr>
          <a:xfrm>
            <a:off x="0" y="130710"/>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a:t>
            </a:r>
            <a:r>
              <a:rPr lang="fr-FR"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topoisomérases</a:t>
            </a:r>
            <a:endParaRPr lang="fr-FR" sz="11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0" y="5286388"/>
            <a:ext cx="5072066" cy="923330"/>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présence d’un fragment d’ADN, elle peut reformer la liaison à condition que la séquence du fragment d’ADN soit 5’OH</a:t>
            </a:r>
            <a:endParaRPr lang="fr-FR" dirty="0"/>
          </a:p>
        </p:txBody>
      </p:sp>
      <mc:AlternateContent xmlns:mc="http://schemas.openxmlformats.org/markup-compatibility/2006" xmlns:p14="http://schemas.microsoft.com/office/powerpoint/2010/main">
        <mc:Choice Requires="p14">
          <p:contentPart r:id="rId3" p14:bwMode="auto">
            <p14:nvContentPartPr>
              <p14:cNvPr id="2" name="Encre 1"/>
              <p14:cNvContentPartPr/>
              <p14:nvPr/>
            </p14:nvContentPartPr>
            <p14:xfrm>
              <a:off x="6715080" y="4125600"/>
              <a:ext cx="304200" cy="500400"/>
            </p14:xfrm>
          </p:contentPart>
        </mc:Choice>
        <mc:Fallback xmlns="">
          <p:pic>
            <p:nvPicPr>
              <p:cNvPr id="2" name="Encre 1"/>
            </p:nvPicPr>
            <p:blipFill>
              <a:blip r:embed="rId4"/>
            </p:blipFill>
            <p:spPr>
              <a:xfrm>
                <a:off x="6715080" y="4125600"/>
                <a:ext cx="304200" cy="50040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44528"/>
            <a:ext cx="9144000" cy="923330"/>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T4 ADN ligase</a:t>
            </a:r>
            <a:endParaRPr lang="fr-FR"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ligue de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l’ADN double brin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 la formation d'une liaison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phosphodiester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entre un 3' OH et un 5' phosphate, elle a besoin d'ATP et d’ions divalents.</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0" y="99932"/>
            <a:ext cx="9144000" cy="400110"/>
          </a:xfrm>
          <a:prstGeom prst="rect">
            <a:avLst/>
          </a:prstGeom>
        </p:spPr>
        <p:txBody>
          <a:bodyPr wrap="square">
            <a:spAutoFit/>
          </a:bodyPr>
          <a:lstStyle/>
          <a:p>
            <a:pPr lvl="0" algn="ctr"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ligases</a:t>
            </a:r>
            <a:r>
              <a:rPr lang="fr-FR"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32" y="1526716"/>
            <a:ext cx="9144032"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y a plusieurs ligases utilisées en biologie moléculaire</a:t>
            </a:r>
            <a:endParaRPr lang="fr-FR" dirty="0">
              <a:latin typeface="Times New Roman" panose="02020603050405020304" pitchFamily="18" charset="0"/>
              <a:cs typeface="Times New Roman" panose="02020603050405020304" pitchFamily="18" charset="0"/>
            </a:endParaRPr>
          </a:p>
        </p:txBody>
      </p:sp>
      <p:sp>
        <p:nvSpPr>
          <p:cNvPr id="9" name="Rectangle 8"/>
          <p:cNvSpPr/>
          <p:nvPr/>
        </p:nvSpPr>
        <p:spPr>
          <a:xfrm>
            <a:off x="0" y="631905"/>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des enzymes capables de reconstituer la liaison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phosphoester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entre le carbone 3’-OH et le phosphate-5’ de deux nucléotides voisins sur un brin de DNA</a:t>
            </a:r>
            <a:endParaRPr lang="fr-FR" dirty="0">
              <a:latin typeface="Times New Roman" panose="02020603050405020304" pitchFamily="18" charset="0"/>
              <a:cs typeface="Times New Roman" panose="02020603050405020304" pitchFamily="18" charset="0"/>
            </a:endParaRPr>
          </a:p>
        </p:txBody>
      </p:sp>
      <p:sp>
        <p:nvSpPr>
          <p:cNvPr id="10" name="Rectangle 9"/>
          <p:cNvSpPr/>
          <p:nvPr/>
        </p:nvSpPr>
        <p:spPr>
          <a:xfrm>
            <a:off x="0" y="4211149"/>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extrémités à liguer doivent être générées par la même ou bien par enzymes différentes qui génèrent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des extrémités cohésives compatibles </a:t>
            </a:r>
            <a:endParaRPr lang="fr-FR" dirty="0" smtClean="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6000768"/>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les deux extrémités sont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déphosphorylées</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la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ligation</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ne peut avoir lieu</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par contre si une seule est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déphosphorylée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ligation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lieu sur un des deux brins, l'autre reste avec un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nick</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12" name="Rectangle 11"/>
          <p:cNvSpPr/>
          <p:nvPr/>
        </p:nvSpPr>
        <p:spPr>
          <a:xfrm>
            <a:off x="0" y="3316338"/>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Elles sont utilisées dans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ligature d'extrémités franches d'extrémités cohésives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fragments de restriction. </a:t>
            </a:r>
            <a:endParaRPr lang="fr-FR" dirty="0" smtClean="0">
              <a:latin typeface="Times New Roman" panose="02020603050405020304" pitchFamily="18" charset="0"/>
              <a:cs typeface="Times New Roman" panose="02020603050405020304" pitchFamily="18" charset="0"/>
            </a:endParaRPr>
          </a:p>
        </p:txBody>
      </p:sp>
      <p:sp>
        <p:nvSpPr>
          <p:cNvPr id="13" name="Rectangle 12"/>
          <p:cNvSpPr/>
          <p:nvPr/>
        </p:nvSpPr>
        <p:spPr>
          <a:xfrm>
            <a:off x="0" y="5105960"/>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 cas d’extrémités franches, 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ligation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souvent effectuée à 15-20°C pendant 4 à 16 heures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pour favoriser l’interaction entre les extrémités. </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63124"/>
            <a:ext cx="9144000" cy="923330"/>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ADN ligase d</a:t>
            </a:r>
            <a:r>
              <a:rPr lang="fr-FR" b="1" dirty="0" smtClean="0">
                <a:solidFill>
                  <a:srgbClr val="000000"/>
                </a:solidFill>
                <a:ea typeface="Times New Roman" panose="02020603050405020304" pitchFamily="18" charset="0"/>
                <a:cs typeface="Times New Roman" panose="02020603050405020304" pitchFamily="18" charset="0"/>
              </a:rPr>
              <a:t>’</a:t>
            </a:r>
            <a:r>
              <a:rPr lang="fr-FR"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coli</a:t>
            </a:r>
            <a:b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sp</a:t>
            </a:r>
            <a:r>
              <a:rPr lang="fr-FR" dirty="0" smtClean="0">
                <a:solidFill>
                  <a:srgbClr val="0070C0"/>
                </a:solidFill>
                <a:ea typeface="Times New Roman" panose="02020603050405020304" pitchFamily="18" charset="0"/>
                <a:cs typeface="Times New Roman" panose="02020603050405020304" pitchFamily="18" charset="0"/>
              </a:rPr>
              <a:t>é</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cifique des fragment d</a:t>
            </a:r>
            <a:r>
              <a:rPr lang="fr-FR" dirty="0" smtClean="0">
                <a:solidFill>
                  <a:srgbClr val="0070C0"/>
                </a:solidFill>
                <a:ea typeface="Times New Roman" panose="02020603050405020304" pitchFamily="18" charset="0"/>
                <a:cs typeface="Times New Roman" panose="02020603050405020304" pitchFamily="18" charset="0"/>
              </a:rPr>
              <a:t>’</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ADN double brins</a:t>
            </a:r>
            <a:r>
              <a:rPr lang="fr-FR" dirty="0" smtClean="0">
                <a:solidFill>
                  <a:srgbClr val="000000"/>
                </a:solidFill>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elle est inefficace pour liguer des extr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mit</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franches ou pour liguer de l</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ARN. </a:t>
            </a:r>
            <a:endParaRPr lang="fr-FR" sz="2800" dirty="0" smtClean="0">
              <a:latin typeface="Arial" panose="020B0604020202020204" pitchFamily="34" charset="0"/>
              <a:cs typeface="Arial" panose="020B0604020202020204" pitchFamily="34" charset="0"/>
            </a:endParaRPr>
          </a:p>
        </p:txBody>
      </p:sp>
      <p:sp>
        <p:nvSpPr>
          <p:cNvPr id="3" name="Rectangle 2"/>
          <p:cNvSpPr/>
          <p:nvPr/>
        </p:nvSpPr>
        <p:spPr>
          <a:xfrm>
            <a:off x="0" y="2972699"/>
            <a:ext cx="9144000" cy="923330"/>
          </a:xfrm>
          <a:prstGeom prst="rect">
            <a:avLst/>
          </a:prstGeom>
        </p:spPr>
        <p:txBody>
          <a:bodyPr wrap="square">
            <a:spAutoFit/>
          </a:bodyPr>
          <a:lstStyle/>
          <a:p>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T4 ARN ligase</a:t>
            </a:r>
            <a:b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Catalyse la jonction entre un 5' phosphate d'un ARN ou d'un ADN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simple brin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avec un 3' OH (ions divalents et ATP)</a:t>
            </a:r>
            <a:endParaRPr lang="fr-FR" dirty="0"/>
          </a:p>
        </p:txBody>
      </p:sp>
      <p:sp>
        <p:nvSpPr>
          <p:cNvPr id="4" name="Rectangle 3"/>
          <p:cNvSpPr/>
          <p:nvPr/>
        </p:nvSpPr>
        <p:spPr>
          <a:xfrm>
            <a:off x="0" y="1082274"/>
            <a:ext cx="9144000" cy="923330"/>
          </a:xfrm>
          <a:prstGeom prst="rect">
            <a:avLst/>
          </a:prstGeom>
        </p:spPr>
        <p:txBody>
          <a:bodyPr wrap="square">
            <a:spAutoFit/>
          </a:bodyPr>
          <a:lstStyle/>
          <a:p>
            <a:pPr lvl="0" eaLnBrk="0" fontAlgn="base" hangingPunct="0">
              <a:spcBef>
                <a:spcPct val="0"/>
              </a:spcBef>
              <a:spcAft>
                <a:spcPct val="0"/>
              </a:spcAft>
              <a:buFontTx/>
              <a:buChar char="•"/>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Taq</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ADN ligase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05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la même activit</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la T4 ADN ligase, mais elle n</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cessite du NAD </a:t>
            </a:r>
            <a:r>
              <a:rPr lang="fr-FR" dirty="0" smtClean="0">
                <a:solidFill>
                  <a:srgbClr val="000000"/>
                </a:solidFill>
                <a:ea typeface="Times New Roman" panose="02020603050405020304" pitchFamily="18" charset="0"/>
                <a:cs typeface="Times New Roman" panose="02020603050405020304" pitchFamily="18" charset="0"/>
              </a:rPr>
              <a:t>à</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place de l</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ATP. Elle est plus stable et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fonctionne </a:t>
            </a:r>
            <a:r>
              <a:rPr lang="fr-FR" dirty="0" smtClean="0">
                <a:solidFill>
                  <a:srgbClr val="0070C0"/>
                </a:solidFill>
                <a:ea typeface="Times New Roman" panose="02020603050405020304" pitchFamily="18" charset="0"/>
                <a:cs typeface="Times New Roman" panose="02020603050405020304" pitchFamily="18" charset="0"/>
              </a:rPr>
              <a:t>à</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45°C</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05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5728"/>
            <a:ext cx="9144000" cy="400110"/>
          </a:xfrm>
          <a:prstGeom prst="rect">
            <a:avLst/>
          </a:prstGeom>
        </p:spPr>
        <p:txBody>
          <a:bodyPr wrap="square">
            <a:spAutoFit/>
          </a:bodyPr>
          <a:lstStyle/>
          <a:p>
            <a:pPr lvl="0" algn="ctr"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kinases et phosphatases</a:t>
            </a:r>
            <a:endParaRPr lang="fr-FR" sz="2000" dirty="0" smtClean="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433090"/>
            <a:ext cx="9144000" cy="1200329"/>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phosphatases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catalysent le retrait du phosphate en 5'.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Ces enzymes sont utilisées pour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déphosphoryler</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les vecteurs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clonage avant de liguer un insert pour éviter sa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recircularisation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y a deux phosphatases qui sont utilisées.</a:t>
            </a:r>
            <a:r>
              <a:rPr lang="fr-FR" dirty="0" smtClean="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1097799"/>
            <a:ext cx="9144000" cy="923330"/>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kinases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(exemple : T4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polynucléotide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kinase) sont utilisées pour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le marquage de l'extrémité 5' de l'ADN et des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oligonucléotides</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transferant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phosphate en γ de l'ATP sur le 5'OH de l'ADN (double ou simple brin) ou sur l'ARN.</a:t>
            </a:r>
            <a:endParaRPr lang="fr-FR"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827584" y="5103674"/>
            <a:ext cx="8316416" cy="1200329"/>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La phosphatase alcaline de crevette (SAP)</a:t>
            </a:r>
            <a:b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Elle est moins stable que la CIP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inactivée à 65°C /15 mn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mais n’a pas besoin de zinc pour être active, donc peut être utilisée dans la plupart des tampons compatibles avec les enzymes de restriction. </a:t>
            </a:r>
            <a:endParaRPr lang="fr-FR"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827584" y="3768381"/>
            <a:ext cx="8316416" cy="923330"/>
          </a:xfrm>
          <a:prstGeom prst="rect">
            <a:avLst/>
          </a:prstGeom>
        </p:spPr>
        <p:txBody>
          <a:bodyPr wrap="square">
            <a:spAutoFit/>
          </a:bodyPr>
          <a:lstStyle/>
          <a:p>
            <a:pPr lvl="0" fontAlgn="base">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La phosphatase alcaline bovine (CIP)</a:t>
            </a:r>
            <a:endParaRPr lang="fr-FR"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plus utilisée. Elle est thermolabile, inactivée à 65°C/ 1 heure et nécessite le zinc et un pH comprit entre 9 et 10 pour fonctionner</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6844"/>
            <a:ext cx="914400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Peuvent être des cellules procaryotes ou eucaryotes non pathog</a:t>
            </a:r>
            <a:r>
              <a:rPr lang="fr-FR" dirty="0" smtClean="0">
                <a:solidFill>
                  <a:srgbClr val="000000"/>
                </a:solidFill>
                <a:ea typeface="Times New Roman" panose="02020603050405020304" pitchFamily="18" charset="0"/>
                <a:cs typeface="Times New Roman" panose="02020603050405020304" pitchFamily="18" charset="0"/>
              </a:rPr>
              <a:t>è</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nes, bien connus (g</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nome enti</a:t>
            </a:r>
            <a:r>
              <a:rPr lang="fr-FR" dirty="0" smtClean="0">
                <a:solidFill>
                  <a:srgbClr val="000000"/>
                </a:solidFill>
                <a:ea typeface="Times New Roman" panose="02020603050405020304" pitchFamily="18" charset="0"/>
                <a:cs typeface="Times New Roman" panose="02020603050405020304" pitchFamily="18" charset="0"/>
              </a:rPr>
              <a:t>è</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rement s</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quenc</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capable d</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incorporer l</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 tout en ayant les enzymes appropri</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 pour la 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plication du vecteur et une culture stable et rapide dans un milieu de culture peu on</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reux.</a:t>
            </a:r>
            <a:endParaRPr lang="fr-FR" sz="2800" dirty="0" smtClean="0">
              <a:latin typeface="Arial" panose="020B0604020202020204" pitchFamily="34" charset="0"/>
              <a:cs typeface="Arial" panose="020B0604020202020204" pitchFamily="34" charset="0"/>
            </a:endParaRPr>
          </a:p>
        </p:txBody>
      </p:sp>
      <p:grpSp>
        <p:nvGrpSpPr>
          <p:cNvPr id="20" name="Groupe 19"/>
          <p:cNvGrpSpPr/>
          <p:nvPr/>
        </p:nvGrpSpPr>
        <p:grpSpPr>
          <a:xfrm>
            <a:off x="1428728" y="1571611"/>
            <a:ext cx="6286544" cy="5072098"/>
            <a:chOff x="1142976" y="285728"/>
            <a:chExt cx="6286544" cy="5072098"/>
          </a:xfrm>
        </p:grpSpPr>
        <p:pic>
          <p:nvPicPr>
            <p:cNvPr id="33" name="Image 32"/>
            <p:cNvPicPr/>
            <p:nvPr/>
          </p:nvPicPr>
          <p:blipFill>
            <a:blip r:embed="rId1"/>
            <a:srcRect l="1278" t="2905" r="575" b="1235"/>
            <a:stretch>
              <a:fillRect/>
            </a:stretch>
          </p:blipFill>
          <p:spPr bwMode="auto">
            <a:xfrm>
              <a:off x="1142976" y="285728"/>
              <a:ext cx="6286544" cy="4714908"/>
            </a:xfrm>
            <a:prstGeom prst="rect">
              <a:avLst/>
            </a:prstGeom>
            <a:noFill/>
            <a:ln w="9525">
              <a:noFill/>
              <a:miter lim="800000"/>
              <a:headEnd/>
              <a:tailEnd/>
            </a:ln>
          </p:spPr>
        </p:pic>
        <p:pic>
          <p:nvPicPr>
            <p:cNvPr id="34" name="Image 33"/>
            <p:cNvPicPr/>
            <p:nvPr/>
          </p:nvPicPr>
          <p:blipFill>
            <a:blip r:embed="rId2"/>
            <a:srcRect l="68078" r="596" b="19289"/>
            <a:stretch>
              <a:fillRect/>
            </a:stretch>
          </p:blipFill>
          <p:spPr bwMode="auto">
            <a:xfrm>
              <a:off x="5451800" y="5000636"/>
              <a:ext cx="1977720" cy="357190"/>
            </a:xfrm>
            <a:prstGeom prst="rect">
              <a:avLst/>
            </a:prstGeom>
            <a:noFill/>
            <a:ln w="9525">
              <a:noFill/>
              <a:miter lim="800000"/>
              <a:headEnd/>
              <a:tailEnd/>
            </a:ln>
          </p:spPr>
        </p:pic>
        <p:pic>
          <p:nvPicPr>
            <p:cNvPr id="35" name="Image 34"/>
            <p:cNvPicPr/>
            <p:nvPr/>
          </p:nvPicPr>
          <p:blipFill>
            <a:blip r:embed="rId2"/>
            <a:srcRect l="1327" r="86567" b="51573"/>
            <a:stretch>
              <a:fillRect/>
            </a:stretch>
          </p:blipFill>
          <p:spPr bwMode="auto">
            <a:xfrm>
              <a:off x="1172232" y="5000636"/>
              <a:ext cx="756562" cy="252000"/>
            </a:xfrm>
            <a:prstGeom prst="rect">
              <a:avLst/>
            </a:prstGeom>
            <a:noFill/>
            <a:ln w="9525">
              <a:noFill/>
              <a:miter lim="800000"/>
              <a:headEnd/>
              <a:tailEnd/>
            </a:ln>
          </p:spPr>
        </p:pic>
        <p:pic>
          <p:nvPicPr>
            <p:cNvPr id="36" name="Image 35"/>
            <p:cNvPicPr/>
            <p:nvPr/>
          </p:nvPicPr>
          <p:blipFill>
            <a:blip r:embed="rId2"/>
            <a:srcRect l="34796" r="52923" b="51573"/>
            <a:stretch>
              <a:fillRect/>
            </a:stretch>
          </p:blipFill>
          <p:spPr bwMode="auto">
            <a:xfrm>
              <a:off x="3428992" y="5000636"/>
              <a:ext cx="792000" cy="288000"/>
            </a:xfrm>
            <a:prstGeom prst="rect">
              <a:avLst/>
            </a:prstGeom>
            <a:noFill/>
            <a:ln w="9525">
              <a:noFill/>
              <a:miter lim="800000"/>
              <a:headEnd/>
              <a:tailEnd/>
            </a:ln>
          </p:spPr>
        </p:pic>
      </p:grpSp>
      <p:sp>
        <p:nvSpPr>
          <p:cNvPr id="21" name="Rectangle 20"/>
          <p:cNvSpPr/>
          <p:nvPr/>
        </p:nvSpPr>
        <p:spPr>
          <a:xfrm>
            <a:off x="1357290" y="1571611"/>
            <a:ext cx="6429420" cy="5214974"/>
          </a:xfrm>
          <a:prstGeom prst="rect">
            <a:avLst/>
          </a:prstGeom>
          <a:noFill/>
          <a:ln w="25400" cap="flat" cmpd="sng" algn="ctr">
            <a:solidFill>
              <a:sysClr val="windowText" lastClr="000000"/>
            </a:solidFill>
            <a:prstDash val="solid"/>
          </a:ln>
          <a:effectLst/>
        </p:spPr>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22" name="Connecteur droit 21"/>
          <p:cNvCxnSpPr/>
          <p:nvPr/>
        </p:nvCxnSpPr>
        <p:spPr>
          <a:xfrm rot="16200000" flipH="1">
            <a:off x="1393073" y="4607791"/>
            <a:ext cx="4356000" cy="1588"/>
          </a:xfrm>
          <a:prstGeom prst="line">
            <a:avLst/>
          </a:prstGeom>
          <a:noFill/>
          <a:ln w="28575" cap="flat" cmpd="sng" algn="ctr">
            <a:solidFill>
              <a:sysClr val="windowText" lastClr="000000"/>
            </a:solidFill>
            <a:prstDash val="solid"/>
          </a:ln>
          <a:effectLst/>
        </p:spPr>
      </p:cxnSp>
      <p:cxnSp>
        <p:nvCxnSpPr>
          <p:cNvPr id="23" name="Connecteur droit 22"/>
          <p:cNvCxnSpPr/>
          <p:nvPr/>
        </p:nvCxnSpPr>
        <p:spPr>
          <a:xfrm rot="16200000" flipH="1">
            <a:off x="3036877" y="4178305"/>
            <a:ext cx="5214974" cy="1588"/>
          </a:xfrm>
          <a:prstGeom prst="line">
            <a:avLst/>
          </a:prstGeom>
          <a:noFill/>
          <a:ln w="28575" cap="flat" cmpd="sng" algn="ctr">
            <a:solidFill>
              <a:sysClr val="windowText" lastClr="000000"/>
            </a:solidFill>
            <a:prstDash val="solid"/>
          </a:ln>
          <a:effectLst/>
        </p:spPr>
      </p:cxnSp>
      <p:cxnSp>
        <p:nvCxnSpPr>
          <p:cNvPr id="24" name="Connecteur droit 23"/>
          <p:cNvCxnSpPr/>
          <p:nvPr/>
        </p:nvCxnSpPr>
        <p:spPr>
          <a:xfrm>
            <a:off x="1357290" y="2214553"/>
            <a:ext cx="6429420" cy="1588"/>
          </a:xfrm>
          <a:prstGeom prst="line">
            <a:avLst/>
          </a:prstGeom>
          <a:noFill/>
          <a:ln w="28575" cap="flat" cmpd="sng" algn="ctr">
            <a:solidFill>
              <a:sysClr val="windowText" lastClr="000000"/>
            </a:solidFill>
            <a:prstDash val="solid"/>
          </a:ln>
          <a:effectLst/>
        </p:spPr>
      </p:cxnSp>
      <p:cxnSp>
        <p:nvCxnSpPr>
          <p:cNvPr id="25" name="Connecteur droit 24"/>
          <p:cNvCxnSpPr/>
          <p:nvPr/>
        </p:nvCxnSpPr>
        <p:spPr>
          <a:xfrm>
            <a:off x="1357290" y="3213097"/>
            <a:ext cx="6429420" cy="1588"/>
          </a:xfrm>
          <a:prstGeom prst="line">
            <a:avLst/>
          </a:prstGeom>
          <a:noFill/>
          <a:ln w="28575" cap="flat" cmpd="sng" algn="ctr">
            <a:solidFill>
              <a:sysClr val="windowText" lastClr="000000"/>
            </a:solidFill>
            <a:prstDash val="solid"/>
          </a:ln>
          <a:effectLst/>
        </p:spPr>
      </p:cxnSp>
      <p:cxnSp>
        <p:nvCxnSpPr>
          <p:cNvPr id="26" name="Connecteur droit 25"/>
          <p:cNvCxnSpPr/>
          <p:nvPr/>
        </p:nvCxnSpPr>
        <p:spPr>
          <a:xfrm>
            <a:off x="1357290" y="3570287"/>
            <a:ext cx="6429420" cy="1588"/>
          </a:xfrm>
          <a:prstGeom prst="line">
            <a:avLst/>
          </a:prstGeom>
          <a:noFill/>
          <a:ln w="28575" cap="flat" cmpd="sng" algn="ctr">
            <a:solidFill>
              <a:sysClr val="windowText" lastClr="000000"/>
            </a:solidFill>
            <a:prstDash val="solid"/>
          </a:ln>
          <a:effectLst/>
        </p:spPr>
      </p:cxnSp>
      <p:cxnSp>
        <p:nvCxnSpPr>
          <p:cNvPr id="27" name="Connecteur droit 26"/>
          <p:cNvCxnSpPr/>
          <p:nvPr/>
        </p:nvCxnSpPr>
        <p:spPr>
          <a:xfrm>
            <a:off x="1357290" y="5570551"/>
            <a:ext cx="6429420" cy="1588"/>
          </a:xfrm>
          <a:prstGeom prst="line">
            <a:avLst/>
          </a:prstGeom>
          <a:noFill/>
          <a:ln w="28575" cap="flat" cmpd="sng" algn="ctr">
            <a:solidFill>
              <a:sysClr val="windowText" lastClr="000000"/>
            </a:solidFill>
            <a:prstDash val="solid"/>
          </a:ln>
          <a:effectLst/>
        </p:spPr>
      </p:cxnSp>
      <p:cxnSp>
        <p:nvCxnSpPr>
          <p:cNvPr id="28" name="Connecteur droit 27"/>
          <p:cNvCxnSpPr/>
          <p:nvPr/>
        </p:nvCxnSpPr>
        <p:spPr>
          <a:xfrm>
            <a:off x="1357290" y="5284799"/>
            <a:ext cx="6429420" cy="1588"/>
          </a:xfrm>
          <a:prstGeom prst="line">
            <a:avLst/>
          </a:prstGeom>
          <a:noFill/>
          <a:ln w="76200" cap="flat" cmpd="sng" algn="ctr">
            <a:solidFill>
              <a:sysClr val="windowText" lastClr="000000"/>
            </a:solidFill>
            <a:prstDash val="solid"/>
          </a:ln>
          <a:effectLst/>
        </p:spPr>
      </p:cxnSp>
      <p:cxnSp>
        <p:nvCxnSpPr>
          <p:cNvPr id="29" name="Connecteur droit 28"/>
          <p:cNvCxnSpPr/>
          <p:nvPr/>
        </p:nvCxnSpPr>
        <p:spPr>
          <a:xfrm>
            <a:off x="1357290" y="3570287"/>
            <a:ext cx="6429420" cy="1588"/>
          </a:xfrm>
          <a:prstGeom prst="line">
            <a:avLst/>
          </a:prstGeom>
          <a:noFill/>
          <a:ln w="76200" cap="flat" cmpd="sng" algn="ctr">
            <a:solidFill>
              <a:sysClr val="windowText" lastClr="000000"/>
            </a:solidFill>
            <a:prstDash val="solid"/>
          </a:ln>
          <a:effectLst/>
        </p:spPr>
      </p:cxnSp>
      <p:cxnSp>
        <p:nvCxnSpPr>
          <p:cNvPr id="30" name="Connecteur droit 29"/>
          <p:cNvCxnSpPr/>
          <p:nvPr/>
        </p:nvCxnSpPr>
        <p:spPr>
          <a:xfrm>
            <a:off x="1357290" y="2428867"/>
            <a:ext cx="6429420" cy="1588"/>
          </a:xfrm>
          <a:prstGeom prst="line">
            <a:avLst/>
          </a:prstGeom>
          <a:noFill/>
          <a:ln w="76200" cap="flat" cmpd="sng" algn="ctr">
            <a:solidFill>
              <a:sysClr val="windowText" lastClr="000000"/>
            </a:solidFill>
            <a:prstDash val="solid"/>
          </a:ln>
          <a:effectLst/>
        </p:spPr>
      </p:cxnSp>
      <p:cxnSp>
        <p:nvCxnSpPr>
          <p:cNvPr id="31" name="Connecteur droit 30"/>
          <p:cNvCxnSpPr/>
          <p:nvPr/>
        </p:nvCxnSpPr>
        <p:spPr>
          <a:xfrm>
            <a:off x="1357290" y="2212965"/>
            <a:ext cx="6429420" cy="1588"/>
          </a:xfrm>
          <a:prstGeom prst="line">
            <a:avLst/>
          </a:prstGeom>
          <a:noFill/>
          <a:ln w="76200" cap="flat" cmpd="sng" algn="ctr">
            <a:solidFill>
              <a:sysClr val="windowText" lastClr="000000"/>
            </a:solidFill>
            <a:prstDash val="solid"/>
          </a:ln>
          <a:effectLst/>
        </p:spPr>
      </p:cxnSp>
      <p:cxnSp>
        <p:nvCxnSpPr>
          <p:cNvPr id="32" name="Connecteur droit 31"/>
          <p:cNvCxnSpPr/>
          <p:nvPr/>
        </p:nvCxnSpPr>
        <p:spPr>
          <a:xfrm rot="16200000" flipH="1">
            <a:off x="3229074" y="1893115"/>
            <a:ext cx="684000" cy="1588"/>
          </a:xfrm>
          <a:prstGeom prst="line">
            <a:avLst/>
          </a:prstGeom>
          <a:noFill/>
          <a:ln w="28575" cap="flat" cmpd="sng" algn="ctr">
            <a:solidFill>
              <a:sysClr val="windowText" lastClr="000000"/>
            </a:solidFill>
            <a:prstDash val="solid"/>
          </a:ln>
          <a:effectLst/>
        </p:spPr>
      </p:cxnSp>
      <p:sp>
        <p:nvSpPr>
          <p:cNvPr id="37" name="Rectangle 36"/>
          <p:cNvSpPr/>
          <p:nvPr/>
        </p:nvSpPr>
        <p:spPr>
          <a:xfrm>
            <a:off x="0" y="71414"/>
            <a:ext cx="9144000" cy="400110"/>
          </a:xfrm>
          <a:prstGeom prst="rect">
            <a:avLst/>
          </a:prstGeom>
        </p:spPr>
        <p:txBody>
          <a:bodyPr wrap="square">
            <a:spAutoFit/>
          </a:bodyPr>
          <a:lstStyle/>
          <a:p>
            <a:pPr lvl="0" algn="ctr"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cellules hôtes</a:t>
            </a:r>
            <a:endParaRPr lang="fr-FR" sz="11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vecteurs de clonage</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2748645"/>
            <a:ext cx="9144000" cy="369332"/>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peuvent être des plasmides, des virus ou de petits chromosomes.</a:t>
            </a:r>
            <a:endParaRPr lang="fr-FR" sz="28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1571612"/>
            <a:ext cx="9144000" cy="646331"/>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 rôle est de transporter l'ADN d'intérêt dans un site spécifique sans que cela affecte sa propre réplication (d'où le nom de vecteur).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500042"/>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un morceau d'ADN capable de s’  auto-répliquer en utilisant les enzymes présents dans la cellule hôte</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FR" sz="2000" b="1"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Les plasmides</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5720380"/>
            <a:ext cx="9144000" cy="923330"/>
          </a:xfrm>
          <a:prstGeom prst="rect">
            <a:avLst/>
          </a:prstGeom>
        </p:spPr>
        <p:txBody>
          <a:bodyPr wrap="square">
            <a:spAutoFit/>
          </a:bodyPr>
          <a:lstStyle/>
          <a:p>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Bons vecteurs de clonage chez les bactéries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 qu’ils se multiplient en nombre de copies important et sont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aisément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purifiables</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 l’utilisation des marqueurs de sélection (résistance aux antibiotiques) permettant l’identification des bactéries recombinantes (transformées).</a:t>
            </a:r>
            <a:endParaRPr lang="fr-FR" dirty="0"/>
          </a:p>
        </p:txBody>
      </p:sp>
      <p:sp>
        <p:nvSpPr>
          <p:cNvPr id="4" name="Rectangle 3"/>
          <p:cNvSpPr/>
          <p:nvPr/>
        </p:nvSpPr>
        <p:spPr>
          <a:xfrm>
            <a:off x="0" y="4946807"/>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contiennent des gènes codants pour la résistance aux antibiotiques, aux métaux lourds</a:t>
            </a:r>
            <a:b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gradation de composés aromatiques, la production de toxines et d’antibiotiques. </a:t>
            </a:r>
            <a:endParaRPr lang="fr-FR"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527352"/>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de petites molécules d'ADN double brin de 1 à 300 kb, extra chromosomiques, circulaires et doués d’une réplication autonome qu'on trouve dans les bactéries.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age 7"/>
          <p:cNvPicPr/>
          <p:nvPr/>
        </p:nvPicPr>
        <p:blipFill>
          <a:blip r:embed="rId1"/>
          <a:srcRect/>
          <a:stretch>
            <a:fillRect/>
          </a:stretch>
        </p:blipFill>
        <p:spPr bwMode="auto">
          <a:xfrm>
            <a:off x="357158" y="1300925"/>
            <a:ext cx="7858180" cy="3518640"/>
          </a:xfrm>
          <a:prstGeom prst="rect">
            <a:avLst/>
          </a:prstGeom>
          <a:noFill/>
          <a:ln w="9525">
            <a:solidFill>
              <a:sysClr val="windowText" lastClr="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1"/>
          <a:srcRect/>
          <a:stretch>
            <a:fillRect/>
          </a:stretch>
        </p:blipFill>
        <p:spPr bwMode="auto">
          <a:xfrm>
            <a:off x="1142976" y="571480"/>
            <a:ext cx="6929486" cy="2928958"/>
          </a:xfrm>
          <a:prstGeom prst="rect">
            <a:avLst/>
          </a:prstGeom>
          <a:noFill/>
          <a:ln w="9525">
            <a:noFill/>
            <a:miter lim="800000"/>
            <a:headEnd/>
            <a:tailEnd/>
          </a:ln>
        </p:spPr>
      </p:pic>
      <p:sp>
        <p:nvSpPr>
          <p:cNvPr id="10" name="Rectangle 9"/>
          <p:cNvSpPr/>
          <p:nvPr/>
        </p:nvSpPr>
        <p:spPr>
          <a:xfrm>
            <a:off x="0" y="4614644"/>
            <a:ext cx="2071670" cy="1600438"/>
          </a:xfrm>
          <a:prstGeom prst="rect">
            <a:avLst/>
          </a:prstGeom>
        </p:spPr>
        <p:txBody>
          <a:bodyPr wrap="square">
            <a:spAutoFit/>
          </a:bodyPr>
          <a:lstStyle/>
          <a:p>
            <a:r>
              <a:rPr lang="fr-FR" sz="1400" b="1" dirty="0" smtClean="0">
                <a:latin typeface="Times New Roman" panose="02020603050405020304" pitchFamily="18" charset="0"/>
                <a:cs typeface="Times New Roman" panose="02020603050405020304" pitchFamily="18" charset="0"/>
              </a:rPr>
              <a:t>Un </a:t>
            </a:r>
            <a:r>
              <a:rPr lang="fr-FR" sz="1400" b="1" dirty="0" err="1" smtClean="0">
                <a:latin typeface="Times New Roman" panose="02020603050405020304" pitchFamily="18" charset="0"/>
                <a:cs typeface="Times New Roman" panose="02020603050405020304" pitchFamily="18" charset="0"/>
              </a:rPr>
              <a:t>polylinker</a:t>
            </a:r>
            <a:r>
              <a:rPr lang="fr-FR" sz="1400" b="1" dirty="0" smtClean="0">
                <a:latin typeface="Times New Roman" panose="02020603050405020304" pitchFamily="18" charset="0"/>
                <a:cs typeface="Times New Roman" panose="02020603050405020304" pitchFamily="18" charset="0"/>
              </a:rPr>
              <a:t> </a:t>
            </a:r>
            <a:r>
              <a:rPr lang="fr-FR" sz="1400" dirty="0" smtClean="0">
                <a:latin typeface="Times New Roman" panose="02020603050405020304" pitchFamily="18" charset="0"/>
                <a:cs typeface="Times New Roman" panose="02020603050405020304" pitchFamily="18" charset="0"/>
              </a:rPr>
              <a:t>est un fragment d’ADN double brin contenant un ou plusieurs sites de restriction uniques dans le vecteur, les uns à la suite des autres</a:t>
            </a:r>
            <a:endParaRPr lang="fr-FR" sz="1400" dirty="0">
              <a:latin typeface="Times New Roman" panose="02020603050405020304" pitchFamily="18" charset="0"/>
              <a:cs typeface="Times New Roman" panose="02020603050405020304" pitchFamily="18" charset="0"/>
            </a:endParaRPr>
          </a:p>
        </p:txBody>
      </p:sp>
      <p:sp>
        <p:nvSpPr>
          <p:cNvPr id="13" name="Rectangle 12"/>
          <p:cNvSpPr/>
          <p:nvPr/>
        </p:nvSpPr>
        <p:spPr>
          <a:xfrm>
            <a:off x="5357818" y="5428555"/>
            <a:ext cx="82800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1799598" y="4142671"/>
            <a:ext cx="4500594" cy="2500330"/>
            <a:chOff x="1714480" y="4142671"/>
            <a:chExt cx="4500594" cy="2500330"/>
          </a:xfrm>
        </p:grpSpPr>
        <p:pic>
          <p:nvPicPr>
            <p:cNvPr id="9" name="Image 8"/>
            <p:cNvPicPr/>
            <p:nvPr/>
          </p:nvPicPr>
          <p:blipFill>
            <a:blip r:embed="rId2"/>
            <a:srcRect l="6388" t="10847"/>
            <a:stretch>
              <a:fillRect/>
            </a:stretch>
          </p:blipFill>
          <p:spPr bwMode="auto">
            <a:xfrm>
              <a:off x="1714480" y="4142671"/>
              <a:ext cx="4500594" cy="2500330"/>
            </a:xfrm>
            <a:prstGeom prst="rect">
              <a:avLst/>
            </a:prstGeom>
            <a:noFill/>
            <a:ln w="9525">
              <a:solidFill>
                <a:schemeClr val="bg1"/>
              </a:solidFill>
              <a:miter lim="800000"/>
              <a:headEnd/>
              <a:tailEnd/>
            </a:ln>
          </p:spPr>
        </p:pic>
        <p:sp>
          <p:nvSpPr>
            <p:cNvPr id="12" name="Arc plein 11"/>
            <p:cNvSpPr/>
            <p:nvPr/>
          </p:nvSpPr>
          <p:spPr>
            <a:xfrm rot="7473813">
              <a:off x="3529035" y="4497941"/>
              <a:ext cx="1745968" cy="1680829"/>
            </a:xfrm>
            <a:prstGeom prst="blockArc">
              <a:avLst>
                <a:gd name="adj1" fmla="val 13683682"/>
                <a:gd name="adj2" fmla="val 84783"/>
                <a:gd name="adj3" fmla="val 126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Arc plein 16"/>
            <p:cNvSpPr/>
            <p:nvPr/>
          </p:nvSpPr>
          <p:spPr>
            <a:xfrm rot="21287867">
              <a:off x="3480616" y="4446594"/>
              <a:ext cx="1764000" cy="1692000"/>
            </a:xfrm>
            <a:prstGeom prst="blockArc">
              <a:avLst>
                <a:gd name="adj1" fmla="val 20181529"/>
                <a:gd name="adj2" fmla="val 21381562"/>
                <a:gd name="adj3" fmla="val 13147"/>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18" name="Rectangle 17"/>
          <p:cNvSpPr/>
          <p:nvPr/>
        </p:nvSpPr>
        <p:spPr>
          <a:xfrm>
            <a:off x="0" y="4143380"/>
            <a:ext cx="3571868" cy="250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0" y="3457518"/>
            <a:ext cx="9144000" cy="400110"/>
          </a:xfrm>
          <a:prstGeom prst="rect">
            <a:avLst/>
          </a:prstGeom>
        </p:spPr>
        <p:txBody>
          <a:bodyPr wrap="square">
            <a:spAutoFit/>
          </a:bodyPr>
          <a:lstStyle/>
          <a:p>
            <a:pPr algn="ctr"/>
            <a:r>
              <a:rPr lang="fr-FR" sz="2000" b="1" dirty="0" smtClean="0">
                <a:latin typeface="Times New Roman" panose="02020603050405020304" pitchFamily="18" charset="0"/>
                <a:cs typeface="Times New Roman" panose="02020603050405020304" pitchFamily="18" charset="0"/>
              </a:rPr>
              <a:t>Les parties accessoires </a:t>
            </a:r>
            <a:endParaRPr lang="fr-FR" sz="2000" dirty="0">
              <a:latin typeface="Times New Roman" panose="02020603050405020304" pitchFamily="18" charset="0"/>
              <a:cs typeface="Times New Roman" panose="02020603050405020304" pitchFamily="18" charset="0"/>
            </a:endParaRPr>
          </a:p>
        </p:txBody>
      </p:sp>
      <p:sp>
        <p:nvSpPr>
          <p:cNvPr id="22" name="Rectangle 21"/>
          <p:cNvSpPr/>
          <p:nvPr/>
        </p:nvSpPr>
        <p:spPr>
          <a:xfrm>
            <a:off x="0" y="71414"/>
            <a:ext cx="9144000" cy="400110"/>
          </a:xfrm>
          <a:prstGeom prst="rect">
            <a:avLst/>
          </a:prstGeom>
        </p:spPr>
        <p:txBody>
          <a:bodyPr wrap="square">
            <a:spAutoFit/>
          </a:bodyPr>
          <a:lstStyle/>
          <a:p>
            <a:pPr algn="ctr"/>
            <a:r>
              <a:rPr lang="fr-FR" sz="2000" b="1" dirty="0" smtClean="0">
                <a:latin typeface="Times New Roman" panose="02020603050405020304" pitchFamily="18" charset="0"/>
                <a:cs typeface="Times New Roman" panose="02020603050405020304" pitchFamily="18" charset="0"/>
              </a:rPr>
              <a:t>Les parties essentielles </a:t>
            </a:r>
            <a:endParaRPr lang="fr-FR" sz="2000" dirty="0">
              <a:latin typeface="Times New Roman" panose="02020603050405020304" pitchFamily="18" charset="0"/>
              <a:cs typeface="Times New Roman" panose="02020603050405020304" pitchFamily="18" charset="0"/>
            </a:endParaRPr>
          </a:p>
        </p:txBody>
      </p:sp>
      <p:sp>
        <p:nvSpPr>
          <p:cNvPr id="62468" name="Rectangle 4"/>
          <p:cNvSpPr>
            <a:spLocks noChangeArrowheads="1"/>
          </p:cNvSpPr>
          <p:nvPr/>
        </p:nvSpPr>
        <p:spPr bwMode="auto">
          <a:xfrm>
            <a:off x="6072198" y="4000504"/>
            <a:ext cx="2857520" cy="1293971"/>
          </a:xfrm>
          <a:prstGeom prst="wedgeRoundRectCallout">
            <a:avLst>
              <a:gd name="adj1" fmla="val -84613"/>
              <a:gd name="adj2" fmla="val 27617"/>
              <a:gd name="adj3" fmla="val 16667"/>
            </a:avLst>
          </a:prstGeom>
          <a:noFill/>
          <a:ln w="9525">
            <a:solidFill>
              <a:schemeClr val="tx1"/>
            </a:solid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kumimoji="0" lang="fr-FR"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Promoteurs d’ARN polymérases</a:t>
            </a:r>
            <a:r>
              <a:rPr lang="fr-FR"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140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T3 ou T7 </a:t>
            </a:r>
            <a:r>
              <a:rPr lang="fr-FR" sz="1400" dirty="0" smtClean="0">
                <a:latin typeface="Times New Roman" panose="02020603050405020304" pitchFamily="18" charset="0"/>
                <a:ea typeface="Times New Roman" panose="02020603050405020304" pitchFamily="18" charset="0"/>
                <a:cs typeface="Times New Roman" panose="02020603050405020304" pitchFamily="18" charset="0"/>
              </a:rPr>
              <a:t>pour </a:t>
            </a:r>
            <a:r>
              <a:rPr kumimoji="0" lang="fr-FR" sz="140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faire des sondes ARN, des </a:t>
            </a:r>
            <a:r>
              <a:rPr kumimoji="0" lang="fr-FR" sz="140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ARNc</a:t>
            </a:r>
            <a:r>
              <a:rPr kumimoji="0" lang="fr-FR" sz="140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 pourront être traduit </a:t>
            </a:r>
            <a:r>
              <a:rPr kumimoji="0" lang="fr-FR" sz="140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vitro</a:t>
            </a:r>
            <a:r>
              <a:rPr lang="fr-FR"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a:t>
            </a:r>
            <a:r>
              <a:rPr kumimoji="0" lang="fr-FR" sz="140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des ARN anti-sens.</a:t>
            </a:r>
            <a:endParaRPr kumimoji="0" lang="fr-FR" sz="1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2467" name="Rectangle 3"/>
          <p:cNvSpPr>
            <a:spLocks noChangeArrowheads="1"/>
          </p:cNvSpPr>
          <p:nvPr/>
        </p:nvSpPr>
        <p:spPr bwMode="auto">
          <a:xfrm>
            <a:off x="4857752" y="6000059"/>
            <a:ext cx="1357322" cy="715089"/>
          </a:xfrm>
          <a:prstGeom prst="wedgeRoundRectCallout">
            <a:avLst>
              <a:gd name="adj1" fmla="val -36380"/>
              <a:gd name="adj2" fmla="val -96848"/>
              <a:gd name="adj3" fmla="val 16667"/>
            </a:avLst>
          </a:prstGeom>
          <a:noFill/>
          <a:ln w="9525">
            <a:solidFill>
              <a:schemeClr val="tx1"/>
            </a:solid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lang="fr-FR" sz="1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kumimoji="0" lang="fr-FR" sz="1200" b="1" i="0" u="none" strike="noStrike" cap="none" normalizeH="0" baseline="0" dirty="0" smtClean="0">
                <a:ln>
                  <a:noFill/>
                </a:ln>
                <a:solidFill>
                  <a:srgbClr val="000000"/>
                </a:solidFill>
                <a:effectLst/>
                <a:latin typeface="Calibri" panose="020F0502020204030204"/>
                <a:ea typeface="Times New Roman" panose="02020603050405020304" pitchFamily="18" charset="0"/>
                <a:cs typeface="Times New Roman" panose="02020603050405020304" pitchFamily="18" charset="0"/>
              </a:rPr>
              <a:t>è</a:t>
            </a:r>
            <a:r>
              <a:rPr kumimoji="0" lang="fr-FR" sz="12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 codant le peptide α de la β-galactosidase.</a:t>
            </a:r>
            <a:endParaRPr kumimoji="0" lang="fr-F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62468" grpId="0" animBg="1"/>
      <p:bldP spid="624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937274"/>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C’est agent intercalant qui interagit avec les plateaux des bases.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109815"/>
            <a:ext cx="9144000" cy="461665"/>
          </a:xfrm>
          <a:prstGeom prst="rect">
            <a:avLst/>
          </a:prstGeom>
        </p:spPr>
        <p:txBody>
          <a:bodyPr wrap="square">
            <a:spAutoFit/>
          </a:bodyPr>
          <a:lstStyle/>
          <a:p>
            <a:pPr algn="ctr"/>
            <a:r>
              <a:rPr lang="fr-FR" sz="2400" b="1" i="1" dirty="0" smtClean="0">
                <a:latin typeface="Times New Roman" panose="02020603050405020304" pitchFamily="18" charset="0"/>
                <a:ea typeface="Times New Roman" panose="02020603050405020304" pitchFamily="18" charset="0"/>
                <a:cs typeface="Times New Roman" panose="02020603050405020304" pitchFamily="18" charset="0"/>
              </a:rPr>
              <a:t>Coloration</a:t>
            </a:r>
            <a:endParaRPr lang="fr-FR"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0" y="569711"/>
            <a:ext cx="9144000" cy="369332"/>
          </a:xfrm>
          <a:prstGeom prst="rect">
            <a:avLst/>
          </a:prstGeom>
        </p:spPr>
        <p:txBody>
          <a:bodyPr wrap="square">
            <a:spAutoFit/>
          </a:bodyPr>
          <a:lstStyle/>
          <a:p>
            <a:pPr lvl="0" fontAlgn="base">
              <a:spcBef>
                <a:spcPct val="0"/>
              </a:spcBef>
              <a:spcAft>
                <a:spcPct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a) Le bromure d'</a:t>
            </a:r>
            <a:r>
              <a:rPr lang="fr-FR" b="1" dirty="0" err="1" smtClean="0">
                <a:latin typeface="Times New Roman" panose="02020603050405020304" pitchFamily="18" charset="0"/>
                <a:ea typeface="Times New Roman" panose="02020603050405020304" pitchFamily="18" charset="0"/>
                <a:cs typeface="Times New Roman" panose="02020603050405020304" pitchFamily="18" charset="0"/>
              </a:rPr>
              <a:t>éthidium</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 (BET)</a:t>
            </a:r>
            <a:endParaRPr lang="fr-FR" b="1"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1949399"/>
            <a:ext cx="9144000"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Lorsqu'il est exposé à des rayonnements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1" tooltip="Ultraviolet"/>
              </a:rPr>
              <a:t>ultraviolets</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(λ exc.: 302 nm ou 546nm; λ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:590nm), il devient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2" tooltip="Fluorescence"/>
              </a:rPr>
              <a:t>fluorescent</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avec une couleur rouge-orangé, 20 fois plus intense lorsqu'il est lié à l'</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3" tooltip="Acide désoxyribonucléique"/>
              </a:rPr>
              <a:t>ADN</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p:txBody>
      </p:sp>
      <p:pic>
        <p:nvPicPr>
          <p:cNvPr id="6" name="Image 5"/>
          <p:cNvPicPr/>
          <p:nvPr/>
        </p:nvPicPr>
        <p:blipFill>
          <a:blip r:embed="rId4"/>
          <a:srcRect/>
          <a:stretch>
            <a:fillRect/>
          </a:stretch>
        </p:blipFill>
        <p:spPr bwMode="auto">
          <a:xfrm>
            <a:off x="142844" y="3005788"/>
            <a:ext cx="2752090" cy="2637790"/>
          </a:xfrm>
          <a:prstGeom prst="rect">
            <a:avLst/>
          </a:prstGeom>
          <a:noFill/>
          <a:ln w="9525">
            <a:noFill/>
            <a:miter lim="800000"/>
            <a:headEnd/>
            <a:tailEnd/>
          </a:ln>
        </p:spPr>
      </p:pic>
      <p:sp>
        <p:nvSpPr>
          <p:cNvPr id="17410" name="Rectangle 2"/>
          <p:cNvSpPr>
            <a:spLocks noChangeArrowheads="1"/>
          </p:cNvSpPr>
          <p:nvPr/>
        </p:nvSpPr>
        <p:spPr bwMode="auto">
          <a:xfrm>
            <a:off x="0" y="6068817"/>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C’est un agent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mutagène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Cancérigène"/>
              </a:rPr>
              <a:t>cancérigène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et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Tératogène"/>
              </a:rPr>
              <a:t>tératogène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En France, l'</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Institut national de recherche et de sécurité"/>
              </a:rPr>
              <a:t>Institut national de recherche et de sécurité</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propose l’</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Iodure de propidium"/>
              </a:rPr>
              <a:t>iodure de </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Iodure de propidium"/>
              </a:rPr>
              <a:t>propidium</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comme produit de substitution.</a:t>
            </a:r>
            <a:endParaRPr kumimoji="0" lang="fr-F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7415" name="Picture 7"/>
          <p:cNvPicPr>
            <a:picLocks noChangeAspect="1" noChangeArrowheads="1"/>
          </p:cNvPicPr>
          <p:nvPr/>
        </p:nvPicPr>
        <p:blipFill>
          <a:blip r:embed="rId9"/>
          <a:srcRect/>
          <a:stretch>
            <a:fillRect/>
          </a:stretch>
        </p:blipFill>
        <p:spPr bwMode="auto">
          <a:xfrm>
            <a:off x="3552854" y="2593961"/>
            <a:ext cx="5162550" cy="3476625"/>
          </a:xfrm>
          <a:prstGeom prst="rect">
            <a:avLst/>
          </a:prstGeom>
          <a:noFill/>
          <a:ln w="9525">
            <a:noFill/>
            <a:miter lim="800000"/>
            <a:headEnd/>
            <a:tailEnd/>
          </a:ln>
          <a:effectLst/>
        </p:spPr>
      </p:pic>
      <p:sp>
        <p:nvSpPr>
          <p:cNvPr id="11" name="Rectangle 10"/>
          <p:cNvSpPr/>
          <p:nvPr/>
        </p:nvSpPr>
        <p:spPr>
          <a:xfrm>
            <a:off x="0" y="1304837"/>
            <a:ext cx="9144000" cy="646331"/>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L'interaction du BET entre les bases les éloigne les unes des autres,  augmente le pas de l’hélice et diminue de la densité de l’ADN</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4" grpId="0"/>
      <p:bldP spid="5" grpId="0"/>
      <p:bldP spid="174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Image 10"/>
          <p:cNvPicPr>
            <a:picLocks noChangeAspect="1" noChangeArrowheads="1"/>
          </p:cNvPicPr>
          <p:nvPr/>
        </p:nvPicPr>
        <p:blipFill>
          <a:blip r:embed="rId1"/>
          <a:srcRect l="12166" r="7967"/>
          <a:stretch>
            <a:fillRect/>
          </a:stretch>
        </p:blipFill>
        <p:spPr bwMode="auto">
          <a:xfrm>
            <a:off x="4764109" y="628646"/>
            <a:ext cx="4308485" cy="3371858"/>
          </a:xfrm>
          <a:prstGeom prst="rect">
            <a:avLst/>
          </a:prstGeom>
          <a:noFill/>
        </p:spPr>
      </p:pic>
      <p:sp>
        <p:nvSpPr>
          <p:cNvPr id="5" name="Rectangle 4"/>
          <p:cNvSpPr/>
          <p:nvPr/>
        </p:nvSpPr>
        <p:spPr>
          <a:xfrm>
            <a:off x="0" y="44624"/>
            <a:ext cx="9144000" cy="400110"/>
          </a:xfrm>
          <a:prstGeom prst="rect">
            <a:avLst/>
          </a:prstGeom>
        </p:spPr>
        <p:txBody>
          <a:bodyPr wrap="square">
            <a:spAutoFit/>
          </a:bodyPr>
          <a:lstStyle/>
          <a:p>
            <a:pPr lvl="0" algn="ctr"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vecteurs de clonage de première génération</a:t>
            </a:r>
            <a:endParaRPr lang="fr-FR" sz="11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548680"/>
            <a:ext cx="2236510" cy="369332"/>
          </a:xfrm>
          <a:prstGeom prst="rect">
            <a:avLst/>
          </a:prstGeom>
        </p:spPr>
        <p:txBody>
          <a:bodyPr wrap="none">
            <a:spAutoFit/>
          </a:bodyPr>
          <a:lstStyle/>
          <a:p>
            <a:pPr lvl="0" algn="just"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plasmide pBR322</a:t>
            </a:r>
            <a:endParaRPr lang="fr-FR" sz="105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0" y="4211796"/>
            <a:ext cx="9144000" cy="369332"/>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 un ADN circulaire double brin de 4361 paires de bases. </a:t>
            </a:r>
            <a:endParaRPr lang="fr-FR" sz="105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1022874"/>
            <a:ext cx="4572000" cy="1200329"/>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Construit par génie génétique en rassemblant les éléments intéressants des plasmides naturels et en augmentant le nombre de sites uniques de coupure par les enzymes de restriction.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0" y="2328065"/>
            <a:ext cx="4572000"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Possède une vingt sites de restriction uniques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0" y="2802259"/>
            <a:ext cx="4643438"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Capable d’intégré  un fragment d’ADN qui peut aller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jusqu’à 10kpb pas plus,</a:t>
            </a:r>
            <a:endPar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0" y="3501008"/>
            <a:ext cx="4643438"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Facilement transférable par transformation ou par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électroporation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1050" dirty="0" smtClean="0">
              <a:latin typeface="Times New Roman" panose="02020603050405020304" pitchFamily="18" charset="0"/>
              <a:cs typeface="Times New Roman" panose="02020603050405020304" pitchFamily="18" charset="0"/>
            </a:endParaRPr>
          </a:p>
        </p:txBody>
      </p:sp>
      <p:sp>
        <p:nvSpPr>
          <p:cNvPr id="15" name="Rectangle 14"/>
          <p:cNvSpPr>
            <a:spLocks noChangeArrowheads="1"/>
          </p:cNvSpPr>
          <p:nvPr/>
        </p:nvSpPr>
        <p:spPr bwMode="auto">
          <a:xfrm>
            <a:off x="32" y="4629502"/>
            <a:ext cx="9144000" cy="1477328"/>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contient:</a:t>
            </a:r>
            <a:endPar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une origine de réplication (2535)</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 gène de résistance à la tétracycline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tet</a:t>
            </a:r>
            <a:r>
              <a:rPr kumimoji="0" lang="fr-FR" b="0" i="0" u="none" strike="noStrike" cap="none" normalizeH="0" baseline="3000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86-1276)</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 gène de résistance à l’ampicilline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a:t>
            </a:r>
            <a:r>
              <a:rPr kumimoji="0" lang="fr-FR" b="0" i="0" u="none" strike="noStrike" cap="none" normalizeH="0" baseline="3000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4153-3293) qui code pour une β-</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lactamase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site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BamH</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(position 375) est localisé au début du gène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tet</a:t>
            </a:r>
            <a:r>
              <a:rPr kumimoji="0" lang="fr-FR" b="0" i="0" u="none" strike="noStrike" cap="none" normalizeH="0" baseline="3000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p:cNvSpPr/>
          <p:nvPr/>
        </p:nvSpPr>
        <p:spPr>
          <a:xfrm>
            <a:off x="32" y="6143644"/>
            <a:ext cx="9144000" cy="646331"/>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L’ajout de chloramphénicol dans la culture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inhibe la réplication bactérienne mais pas celle du plasmide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Ainsi sa production peut aller de 20 jusqu’à 1000 ou 3000 copies par cellule)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5" grpId="0" animBg="1"/>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5143536"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Vecteurs de clonage de seconde génération</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1744116"/>
            <a:ext cx="5143536" cy="369332"/>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plasmides pUC18 et pUC19</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0" y="436029"/>
            <a:ext cx="5143536"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des petits plasmides d’environ 2700pb,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age 4"/>
          <p:cNvPicPr/>
          <p:nvPr/>
        </p:nvPicPr>
        <p:blipFill>
          <a:blip r:embed="rId1"/>
          <a:srcRect l="5333" t="2524" r="6442"/>
          <a:stretch>
            <a:fillRect/>
          </a:stretch>
        </p:blipFill>
        <p:spPr bwMode="auto">
          <a:xfrm>
            <a:off x="5143504" y="212111"/>
            <a:ext cx="3826487" cy="2931137"/>
          </a:xfrm>
          <a:prstGeom prst="rect">
            <a:avLst/>
          </a:prstGeom>
          <a:noFill/>
          <a:ln w="9525">
            <a:noFill/>
            <a:miter lim="800000"/>
            <a:headEnd/>
            <a:tailEnd/>
          </a:ln>
        </p:spPr>
      </p:pic>
      <p:sp>
        <p:nvSpPr>
          <p:cNvPr id="6" name="Rectangle 5"/>
          <p:cNvSpPr/>
          <p:nvPr/>
        </p:nvSpPr>
        <p:spPr>
          <a:xfrm>
            <a:off x="-1" y="1308087"/>
            <a:ext cx="5143536" cy="369332"/>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le cas de la famille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pUC</a:t>
            </a:r>
            <a:endParaRPr lang="fr-FR" dirty="0"/>
          </a:p>
        </p:txBody>
      </p:sp>
      <p:sp>
        <p:nvSpPr>
          <p:cNvPr id="7" name="Rectangle 6"/>
          <p:cNvSpPr/>
          <p:nvPr/>
        </p:nvSpPr>
        <p:spPr>
          <a:xfrm>
            <a:off x="0" y="872058"/>
            <a:ext cx="5143536" cy="369332"/>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Plus puissants que pBR322 et sans cesse croissantes</a:t>
            </a:r>
            <a:endParaRPr lang="fr-FR" dirty="0"/>
          </a:p>
        </p:txBody>
      </p:sp>
      <p:sp>
        <p:nvSpPr>
          <p:cNvPr id="9" name="Rectangle 8"/>
          <p:cNvSpPr/>
          <p:nvPr/>
        </p:nvSpPr>
        <p:spPr>
          <a:xfrm>
            <a:off x="0" y="3765231"/>
            <a:ext cx="4714908" cy="1200329"/>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partie issue pBR322 contient le gène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amp</a:t>
            </a:r>
            <a:r>
              <a:rPr lang="fr-FR" baseline="30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 partie issue de M13 contient le promoteur du gène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lacZ</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suivi d’une séquence modifiée comprenant un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polylinker</a:t>
            </a:r>
            <a:endParaRPr lang="fr-FR"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32" y="2616174"/>
            <a:ext cx="5143536"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construits à partir de pBR322 (2250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du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bactériophagr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M13 (446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0" y="2180145"/>
            <a:ext cx="5143536" cy="369332"/>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 circulaires double brin de 2696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pb</a:t>
            </a:r>
            <a:endParaRPr lang="fr-FR" dirty="0"/>
          </a:p>
        </p:txBody>
      </p:sp>
      <p:sp>
        <p:nvSpPr>
          <p:cNvPr id="65538" name="Rectangle 2"/>
          <p:cNvSpPr>
            <a:spLocks noChangeArrowheads="1"/>
          </p:cNvSpPr>
          <p:nvPr/>
        </p:nvSpPr>
        <p:spPr bwMode="auto">
          <a:xfrm>
            <a:off x="0" y="5032260"/>
            <a:ext cx="4714908" cy="1754326"/>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 un milieu gélosé contenant le X-gal</a:t>
            </a:r>
            <a:r>
              <a:rPr kumimoji="0" lang="fr-FR"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dont l’hydrolyse donne une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couleur bleu, indiquant la production de β-galactosidase, les colonies résistantes à l’ampicilline et de couleur blanche sont donc transformées par le vecteur recombinant.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3" name="Image 12"/>
          <p:cNvPicPr/>
          <p:nvPr/>
        </p:nvPicPr>
        <p:blipFill>
          <a:blip r:embed="rId2"/>
          <a:srcRect l="1661" t="2283"/>
          <a:stretch>
            <a:fillRect/>
          </a:stretch>
        </p:blipFill>
        <p:spPr bwMode="auto">
          <a:xfrm>
            <a:off x="4714876" y="3286124"/>
            <a:ext cx="4214842" cy="3516015"/>
          </a:xfrm>
          <a:prstGeom prst="rect">
            <a:avLst/>
          </a:prstGeom>
          <a:noFill/>
          <a:ln w="9525">
            <a:solidFill>
              <a:schemeClr val="tx1"/>
            </a:solidFill>
            <a:miter lim="800000"/>
            <a:headEnd/>
            <a:tailEnd/>
          </a:ln>
        </p:spPr>
      </p:pic>
      <p:sp>
        <p:nvSpPr>
          <p:cNvPr id="14" name="Rectangle 13"/>
          <p:cNvSpPr/>
          <p:nvPr/>
        </p:nvSpPr>
        <p:spPr>
          <a:xfrm>
            <a:off x="0" y="3329202"/>
            <a:ext cx="4643438" cy="369332"/>
          </a:xfrm>
          <a:prstGeom prst="rect">
            <a:avLst/>
          </a:prstGeom>
        </p:spPr>
        <p:txBody>
          <a:bodyPr wrap="square">
            <a:spAutoFit/>
          </a:bodyPr>
          <a:lstStyle/>
          <a:p>
            <a:pPr algn="just"/>
            <a:r>
              <a:rPr lang="fr-FR" dirty="0" smtClean="0">
                <a:latin typeface="Times New Roman" panose="02020603050405020304" pitchFamily="18" charset="0"/>
                <a:cs typeface="Times New Roman" panose="02020603050405020304" pitchFamily="18" charset="0"/>
              </a:rPr>
              <a:t>Insertion d'un fragment d'ADN (&lt; 10 kb) </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1"/>
          <a:srcRect l="5333" t="2524" r="6442"/>
          <a:stretch>
            <a:fillRect/>
          </a:stretch>
        </p:blipFill>
        <p:spPr bwMode="auto">
          <a:xfrm>
            <a:off x="899592" y="212111"/>
            <a:ext cx="8070399" cy="61692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1"/>
          <a:srcRect l="1661" t="2283"/>
          <a:stretch>
            <a:fillRect/>
          </a:stretch>
        </p:blipFill>
        <p:spPr bwMode="auto">
          <a:xfrm>
            <a:off x="683568" y="0"/>
            <a:ext cx="7886110" cy="6802139"/>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647737"/>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ont des virus n'infectant que des bactéries.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6561" name="Image 22"/>
          <p:cNvPicPr>
            <a:picLocks noChangeAspect="1" noChangeArrowheads="1"/>
          </p:cNvPicPr>
          <p:nvPr/>
        </p:nvPicPr>
        <p:blipFill>
          <a:blip r:embed="rId1"/>
          <a:srcRect t="10638"/>
          <a:stretch>
            <a:fillRect/>
          </a:stretch>
        </p:blipFill>
        <p:spPr bwMode="auto">
          <a:xfrm>
            <a:off x="5786446" y="142852"/>
            <a:ext cx="3143272" cy="2979860"/>
          </a:xfrm>
          <a:prstGeom prst="rect">
            <a:avLst/>
          </a:prstGeom>
          <a:noFill/>
          <a:ln>
            <a:solidFill>
              <a:srgbClr val="FF0000"/>
            </a:solidFill>
          </a:ln>
        </p:spPr>
      </p:pic>
      <p:sp>
        <p:nvSpPr>
          <p:cNvPr id="66563" name="Rectangle 3"/>
          <p:cNvSpPr>
            <a:spLocks noChangeArrowheads="1"/>
          </p:cNvSpPr>
          <p:nvPr/>
        </p:nvSpPr>
        <p:spPr bwMode="auto">
          <a:xfrm>
            <a:off x="0" y="2149901"/>
            <a:ext cx="4500562" cy="923330"/>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séquences de ces phages utilisés comme vecteurs sont connues (40 à 50 kb d’ADN double brin).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142876"/>
            <a:ext cx="9144000" cy="400110"/>
          </a:xfrm>
          <a:prstGeom prst="rect">
            <a:avLst/>
          </a:prstGeom>
        </p:spPr>
        <p:txBody>
          <a:bodyPr wrap="square">
            <a:spAutoFit/>
          </a:bodyPr>
          <a:lstStyle/>
          <a:p>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Les phages </a:t>
            </a:r>
            <a:endParaRPr lang="fr-FR" sz="2000" b="1" dirty="0"/>
          </a:p>
        </p:txBody>
      </p:sp>
      <p:sp>
        <p:nvSpPr>
          <p:cNvPr id="6" name="Rectangle 5"/>
          <p:cNvSpPr/>
          <p:nvPr/>
        </p:nvSpPr>
        <p:spPr>
          <a:xfrm>
            <a:off x="0" y="1121820"/>
            <a:ext cx="4500562"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Deux phages sont très utilisés: le phage λ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lamba</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phage M13 et des phages dérivés de ces deux phages). </a:t>
            </a:r>
            <a:endParaRPr lang="fr-FR"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0" y="3177982"/>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extrémités de cet ADN sont simples brins sur une longueur réduite, et complémentaires l’une de l’autre et surtout formant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des extrémités cohésives,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appelées </a:t>
            </a:r>
            <a:r>
              <a:rPr lang="fr-FR"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séquences cos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cohésives).</a:t>
            </a:r>
            <a:endParaRPr lang="fr-FR" dirty="0"/>
          </a:p>
        </p:txBody>
      </p:sp>
      <p:pic>
        <p:nvPicPr>
          <p:cNvPr id="8" name="Image 7"/>
          <p:cNvPicPr/>
          <p:nvPr/>
        </p:nvPicPr>
        <p:blipFill>
          <a:blip r:embed="rId2"/>
          <a:srcRect l="4907" t="4319" r="1564" b="2658"/>
          <a:stretch>
            <a:fillRect/>
          </a:stretch>
        </p:blipFill>
        <p:spPr bwMode="auto">
          <a:xfrm>
            <a:off x="2992656" y="3929066"/>
            <a:ext cx="3508169" cy="2819037"/>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animBg="1"/>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71414"/>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 bactériophage λ</a:t>
            </a:r>
            <a:r>
              <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0" y="1187314"/>
            <a:ext cx="9144000" cy="923330"/>
          </a:xfrm>
          <a:prstGeom prst="rect">
            <a:avLst/>
          </a:prstGeom>
        </p:spPr>
        <p:txBody>
          <a:bodyPr wrap="square">
            <a:spAutoFit/>
          </a:bodyPr>
          <a:lstStyle/>
          <a:p>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Les extrémités 5' de cet ADN sont simple brin et complémentaire sur une longueur de 12 </a:t>
            </a:r>
            <a:r>
              <a:rPr lang="fr-FR"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nts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telle sorte que l’ADN du phage peut devenir circulaire et forment un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site cos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comporte éléments important pour la réplication et l'encapsidation de bactériophage λ.</a:t>
            </a:r>
            <a:endParaRPr lang="fr-FR" dirty="0"/>
          </a:p>
        </p:txBody>
      </p:sp>
      <p:sp>
        <p:nvSpPr>
          <p:cNvPr id="8" name="Rectangle 7"/>
          <p:cNvSpPr/>
          <p:nvPr/>
        </p:nvSpPr>
        <p:spPr>
          <a:xfrm>
            <a:off x="-32" y="839160"/>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l'ADN de ce phage est linéaire et double brin de 48502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p>
        </p:txBody>
      </p:sp>
      <p:sp>
        <p:nvSpPr>
          <p:cNvPr id="9" name="Rectangle 8"/>
          <p:cNvSpPr/>
          <p:nvPr/>
        </p:nvSpPr>
        <p:spPr>
          <a:xfrm>
            <a:off x="0" y="491006"/>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C'est un virus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coli,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découvert par E.M.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Lederberg</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 1950</a:t>
            </a:r>
            <a:endParaRPr lang="fr-FR" dirty="0"/>
          </a:p>
        </p:txBody>
      </p:sp>
      <p:pic>
        <p:nvPicPr>
          <p:cNvPr id="10" name="Image 9"/>
          <p:cNvPicPr/>
          <p:nvPr/>
        </p:nvPicPr>
        <p:blipFill>
          <a:blip r:embed="rId1"/>
          <a:srcRect l="7367"/>
          <a:stretch>
            <a:fillRect/>
          </a:stretch>
        </p:blipFill>
        <p:spPr bwMode="auto">
          <a:xfrm>
            <a:off x="2664519" y="2714620"/>
            <a:ext cx="4550687" cy="3995560"/>
          </a:xfrm>
          <a:prstGeom prst="rect">
            <a:avLst/>
          </a:prstGeom>
          <a:noFill/>
          <a:ln w="9525">
            <a:solidFill>
              <a:schemeClr val="tx1"/>
            </a:solidFill>
            <a:miter lim="800000"/>
            <a:headEnd/>
            <a:tailEnd/>
          </a:ln>
        </p:spPr>
      </p:pic>
      <p:sp>
        <p:nvSpPr>
          <p:cNvPr id="63490" name="Rectangle 2"/>
          <p:cNvSpPr>
            <a:spLocks noChangeArrowheads="1"/>
          </p:cNvSpPr>
          <p:nvPr/>
        </p:nvSpPr>
        <p:spPr bwMode="auto">
          <a:xfrm>
            <a:off x="0" y="2089466"/>
            <a:ext cx="9144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multiplie selon deux modes possibles: soit par </a:t>
            </a:r>
            <a:r>
              <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multiplication lytique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soit par </a:t>
            </a:r>
            <a:r>
              <a:rPr kumimoji="0" lang="fr-FR"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multiplication </a:t>
            </a:r>
            <a:r>
              <a:rPr kumimoji="0" lang="fr-FR" b="0"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lysog</a:t>
            </a:r>
            <a:r>
              <a:rPr kumimoji="0" lang="fr-FR" b="0" i="1" u="none" strike="noStrike" cap="none" normalizeH="0" baseline="0" dirty="0" err="1" smtClean="0">
                <a:ln>
                  <a:noFill/>
                </a:ln>
                <a:solidFill>
                  <a:srgbClr val="000000"/>
                </a:solidFill>
                <a:effectLst/>
                <a:latin typeface="Calibri" panose="020F0502020204030204"/>
                <a:ea typeface="Times New Roman" panose="02020603050405020304" pitchFamily="18" charset="0"/>
                <a:cs typeface="Times New Roman" panose="02020603050405020304" pitchFamily="18" charset="0"/>
              </a:rPr>
              <a:t>é</a:t>
            </a:r>
            <a:r>
              <a:rPr kumimoji="0" lang="fr-FR" b="0" i="1"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nique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349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1" cstate="print"/>
          <a:srcRect/>
          <a:stretch>
            <a:fillRect/>
          </a:stretch>
        </p:blipFill>
        <p:spPr bwMode="auto">
          <a:xfrm>
            <a:off x="214282" y="1285861"/>
            <a:ext cx="8929718" cy="5357849"/>
          </a:xfrm>
          <a:prstGeom prst="rect">
            <a:avLst/>
          </a:prstGeom>
          <a:noFill/>
        </p:spPr>
      </p:pic>
      <p:sp>
        <p:nvSpPr>
          <p:cNvPr id="67585" name="Rectangle 1"/>
          <p:cNvSpPr>
            <a:spLocks noChangeArrowheads="1"/>
          </p:cNvSpPr>
          <p:nvPr/>
        </p:nvSpPr>
        <p:spPr bwMode="auto">
          <a:xfrm>
            <a:off x="0" y="148216"/>
            <a:ext cx="9144000" cy="9233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suppression</a:t>
            </a:r>
            <a:r>
              <a:rPr kumimoji="0" lang="fr-FR"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gène du répresseur du cycle lytique dans la partie centrale, favorise la réplication du phage et l’insertion  d’un  fragment d'ADN de remplacement d'une taille équivalente de 9 kb à 23 kb tout en ajoutant le gène de la β-galactosidase après le gène J (λ gt11)</a:t>
            </a:r>
            <a:endParaRPr kumimoji="0" lang="fr-F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1"/>
          <a:srcRect/>
          <a:stretch>
            <a:fillRect/>
          </a:stretch>
        </p:blipFill>
        <p:spPr bwMode="auto">
          <a:xfrm>
            <a:off x="1678761" y="857232"/>
            <a:ext cx="5786478" cy="5929354"/>
          </a:xfrm>
          <a:prstGeom prst="rect">
            <a:avLst/>
          </a:prstGeom>
          <a:noFill/>
          <a:ln w="9525">
            <a:solidFill>
              <a:schemeClr val="tx1"/>
            </a:solidFill>
            <a:miter lim="800000"/>
            <a:headEnd/>
            <a:tailEnd/>
          </a:ln>
        </p:spPr>
      </p:pic>
      <p:sp>
        <p:nvSpPr>
          <p:cNvPr id="68609" name="Rectangle 1"/>
          <p:cNvSpPr>
            <a:spLocks noChangeArrowheads="1"/>
          </p:cNvSpPr>
          <p:nvPr/>
        </p:nvSpPr>
        <p:spPr bwMode="auto">
          <a:xfrm>
            <a:off x="0" y="242808"/>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 bactériophage λ utilisé comme vecteur d'insertion</a:t>
            </a:r>
            <a:endParaRPr kumimoji="0" lang="fr-FR"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2" p14:bwMode="auto">
            <p14:nvContentPartPr>
              <p14:cNvPr id="3" name="Encre 2"/>
              <p14:cNvContentPartPr/>
              <p14:nvPr/>
            </p14:nvContentPartPr>
            <p14:xfrm>
              <a:off x="973440" y="3634560"/>
              <a:ext cx="2822040" cy="2741760"/>
            </p14:xfrm>
          </p:contentPart>
        </mc:Choice>
        <mc:Fallback xmlns="">
          <p:pic>
            <p:nvPicPr>
              <p:cNvPr id="3" name="Encre 2"/>
            </p:nvPicPr>
            <p:blipFill>
              <a:blip r:embed="rId3"/>
            </p:blipFill>
            <p:spPr>
              <a:xfrm>
                <a:off x="973440" y="3634560"/>
                <a:ext cx="2822040" cy="2741760"/>
              </a:xfrm>
              <a:prstGeom prst="rect"/>
            </p:spPr>
          </p:pic>
        </mc:Fallback>
      </mc:AlternateContent>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Image 47"/>
          <p:cNvPicPr>
            <a:picLocks noChangeAspect="1" noChangeArrowheads="1"/>
          </p:cNvPicPr>
          <p:nvPr/>
        </p:nvPicPr>
        <p:blipFill>
          <a:blip r:embed="rId1"/>
          <a:srcRect l="6923" t="8421" r="3731" b="5263"/>
          <a:stretch>
            <a:fillRect/>
          </a:stretch>
        </p:blipFill>
        <p:spPr bwMode="auto">
          <a:xfrm>
            <a:off x="72562" y="4092153"/>
            <a:ext cx="4428000" cy="2761791"/>
          </a:xfrm>
          <a:prstGeom prst="rect">
            <a:avLst/>
          </a:prstGeom>
          <a:noFill/>
        </p:spPr>
      </p:pic>
      <p:pic>
        <p:nvPicPr>
          <p:cNvPr id="70662" name="Image 44"/>
          <p:cNvPicPr>
            <a:picLocks noChangeAspect="1" noChangeArrowheads="1"/>
          </p:cNvPicPr>
          <p:nvPr/>
        </p:nvPicPr>
        <p:blipFill>
          <a:blip r:embed="rId2"/>
          <a:srcRect l="6111" t="3807" r="5750"/>
          <a:stretch>
            <a:fillRect/>
          </a:stretch>
        </p:blipFill>
        <p:spPr bwMode="auto">
          <a:xfrm>
            <a:off x="4786314" y="226505"/>
            <a:ext cx="4143404" cy="3000396"/>
          </a:xfrm>
          <a:prstGeom prst="rect">
            <a:avLst/>
          </a:prstGeom>
          <a:noFill/>
        </p:spPr>
      </p:pic>
      <p:sp>
        <p:nvSpPr>
          <p:cNvPr id="70666" name="Rectangle 10"/>
          <p:cNvSpPr>
            <a:spLocks noChangeArrowheads="1"/>
          </p:cNvSpPr>
          <p:nvPr/>
        </p:nvSpPr>
        <p:spPr bwMode="auto">
          <a:xfrm>
            <a:off x="4752594" y="5586257"/>
            <a:ext cx="432000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bactéries avec l’épisome F’ sont des variétés commercialisées pour permettre l’expression des gènes clonés dans le phage M13.</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752594" y="3390917"/>
            <a:ext cx="4320000" cy="2031325"/>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absence de l’épisome F’, l’ADN du phage s’incorpore sous la forme d’un ADN double brin capable d’exprimer les gènes qu’il contient ou qu’on a inséré dans sa structure, par exemple la β-galactosidase. C’est le principe de construction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Puc</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18/19</a:t>
            </a:r>
            <a:endParaRPr lang="fr-FR" dirty="0"/>
          </a:p>
        </p:txBody>
      </p:sp>
      <p:sp>
        <p:nvSpPr>
          <p:cNvPr id="13" name="Rectangle 12"/>
          <p:cNvSpPr/>
          <p:nvPr/>
        </p:nvSpPr>
        <p:spPr>
          <a:xfrm>
            <a:off x="72562" y="71414"/>
            <a:ext cx="4428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Bactériophage M13</a:t>
            </a:r>
            <a:endParaRPr lang="fr-FR" sz="2000" dirty="0" smtClean="0">
              <a:latin typeface="Times New Roman" panose="02020603050405020304" pitchFamily="18" charset="0"/>
              <a:cs typeface="Times New Roman" panose="02020603050405020304" pitchFamily="18" charset="0"/>
            </a:endParaRPr>
          </a:p>
        </p:txBody>
      </p:sp>
      <p:sp>
        <p:nvSpPr>
          <p:cNvPr id="14" name="Rectangle 13"/>
          <p:cNvSpPr/>
          <p:nvPr/>
        </p:nvSpPr>
        <p:spPr>
          <a:xfrm>
            <a:off x="72562" y="416516"/>
            <a:ext cx="4428000"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est petit virus d’</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coli,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Constituée d’une membrane entourant un ADN simple brin  positif (brin+) et circulaire de 6,4 kb.</a:t>
            </a:r>
            <a:endParaRPr lang="fr-FR" dirty="0" smtClean="0">
              <a:latin typeface="Times New Roman" panose="02020603050405020304" pitchFamily="18" charset="0"/>
              <a:cs typeface="Times New Roman" panose="02020603050405020304" pitchFamily="18" charset="0"/>
            </a:endParaRPr>
          </a:p>
        </p:txBody>
      </p:sp>
      <p:sp>
        <p:nvSpPr>
          <p:cNvPr id="15" name="Rectangle 14"/>
          <p:cNvSpPr/>
          <p:nvPr/>
        </p:nvSpPr>
        <p:spPr>
          <a:xfrm>
            <a:off x="72562" y="1561837"/>
            <a:ext cx="4428000" cy="2585323"/>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transfection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des bactéries par M13 et l’expression du virus dépendent de la présence d’un chromosome surnuméraire bactérien (épisome F’) qui permet le cycle normal du phage : </a:t>
            </a:r>
            <a:r>
              <a:rPr lang="fr-FR"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synthèse d’un brin d’ADN complémentaire (brin -), réplication et en fin de  cycle synthèse spécifique d’un seul des deux brins de l’ADN (brin +)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qui sera pourvu d’une membrane et sécrété hors de la cellule.</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P spid="12" grpId="0"/>
      <p:bldP spid="14"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42852"/>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es </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vecteurs qui dérivent du</a:t>
            </a:r>
            <a:r>
              <a:rPr kumimoji="0" lang="fr-FR" b="1"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phage M13 </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peuvent être utilisés :</a:t>
            </a:r>
            <a:endParaRPr kumimoji="0" lang="fr-FR"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6" name="Groupe 15"/>
          <p:cNvGrpSpPr/>
          <p:nvPr/>
        </p:nvGrpSpPr>
        <p:grpSpPr>
          <a:xfrm>
            <a:off x="785786" y="2857496"/>
            <a:ext cx="7858180" cy="3786214"/>
            <a:chOff x="785786" y="2857496"/>
            <a:chExt cx="7858180" cy="3786214"/>
          </a:xfrm>
        </p:grpSpPr>
        <p:pic>
          <p:nvPicPr>
            <p:cNvPr id="3" name="Picture 4"/>
            <p:cNvPicPr>
              <a:picLocks noChangeAspect="1" noChangeArrowheads="1"/>
            </p:cNvPicPr>
            <p:nvPr/>
          </p:nvPicPr>
          <p:blipFill>
            <a:blip r:embed="rId1"/>
            <a:srcRect l="24194" t="40901" b="9532"/>
            <a:stretch>
              <a:fillRect/>
            </a:stretch>
          </p:blipFill>
          <p:spPr bwMode="auto">
            <a:xfrm>
              <a:off x="4071934" y="4500570"/>
              <a:ext cx="4476738" cy="2000264"/>
            </a:xfrm>
            <a:prstGeom prst="rect">
              <a:avLst/>
            </a:prstGeom>
            <a:noFill/>
            <a:ln w="9525">
              <a:noFill/>
              <a:miter lim="800000"/>
              <a:headEnd/>
              <a:tailEnd/>
            </a:ln>
            <a:effectLst/>
          </p:spPr>
        </p:pic>
        <p:pic>
          <p:nvPicPr>
            <p:cNvPr id="4" name="Picture 4"/>
            <p:cNvPicPr>
              <a:picLocks noChangeAspect="1" noChangeArrowheads="1"/>
            </p:cNvPicPr>
            <p:nvPr/>
          </p:nvPicPr>
          <p:blipFill>
            <a:blip r:embed="rId1"/>
            <a:srcRect l="56074" r="30199" b="57972"/>
            <a:stretch>
              <a:fillRect/>
            </a:stretch>
          </p:blipFill>
          <p:spPr bwMode="auto">
            <a:xfrm>
              <a:off x="5572132" y="3143248"/>
              <a:ext cx="1143008" cy="1381116"/>
            </a:xfrm>
            <a:prstGeom prst="rect">
              <a:avLst/>
            </a:prstGeom>
            <a:noFill/>
            <a:ln w="9525">
              <a:noFill/>
              <a:miter lim="800000"/>
              <a:headEnd/>
              <a:tailEnd/>
            </a:ln>
            <a:effectLst/>
          </p:spPr>
        </p:pic>
        <p:pic>
          <p:nvPicPr>
            <p:cNvPr id="5" name="Picture 4"/>
            <p:cNvPicPr>
              <a:picLocks noChangeAspect="1" noChangeArrowheads="1"/>
            </p:cNvPicPr>
            <p:nvPr/>
          </p:nvPicPr>
          <p:blipFill>
            <a:blip r:embed="rId1"/>
            <a:srcRect l="6376" t="4164" r="68919" b="57972"/>
            <a:stretch>
              <a:fillRect/>
            </a:stretch>
          </p:blipFill>
          <p:spPr bwMode="auto">
            <a:xfrm>
              <a:off x="928662" y="3143248"/>
              <a:ext cx="2214546" cy="1428760"/>
            </a:xfrm>
            <a:prstGeom prst="rect">
              <a:avLst/>
            </a:prstGeom>
            <a:noFill/>
            <a:ln w="9525">
              <a:noFill/>
              <a:miter lim="800000"/>
              <a:headEnd/>
              <a:tailEnd/>
            </a:ln>
            <a:effectLst/>
          </p:spPr>
        </p:pic>
        <p:pic>
          <p:nvPicPr>
            <p:cNvPr id="6" name="Picture 4"/>
            <p:cNvPicPr>
              <a:picLocks noChangeAspect="1" noChangeArrowheads="1"/>
            </p:cNvPicPr>
            <p:nvPr/>
          </p:nvPicPr>
          <p:blipFill>
            <a:blip r:embed="rId1"/>
            <a:srcRect l="44264" t="378" r="43560" b="57972"/>
            <a:stretch>
              <a:fillRect/>
            </a:stretch>
          </p:blipFill>
          <p:spPr bwMode="auto">
            <a:xfrm>
              <a:off x="4500562" y="3036091"/>
              <a:ext cx="1091462" cy="1571636"/>
            </a:xfrm>
            <a:prstGeom prst="rect">
              <a:avLst/>
            </a:prstGeom>
            <a:noFill/>
            <a:ln w="9525">
              <a:noFill/>
              <a:miter lim="800000"/>
              <a:headEnd/>
              <a:tailEnd/>
            </a:ln>
            <a:effectLst/>
          </p:spPr>
        </p:pic>
        <p:pic>
          <p:nvPicPr>
            <p:cNvPr id="7" name="Picture 4"/>
            <p:cNvPicPr>
              <a:picLocks noChangeAspect="1" noChangeArrowheads="1"/>
            </p:cNvPicPr>
            <p:nvPr/>
          </p:nvPicPr>
          <p:blipFill>
            <a:blip r:embed="rId1"/>
            <a:srcRect l="31513" t="4164" r="55630" b="75011"/>
            <a:stretch>
              <a:fillRect/>
            </a:stretch>
          </p:blipFill>
          <p:spPr bwMode="auto">
            <a:xfrm>
              <a:off x="3286084" y="3357562"/>
              <a:ext cx="1152532" cy="785818"/>
            </a:xfrm>
            <a:prstGeom prst="rect">
              <a:avLst/>
            </a:prstGeom>
            <a:noFill/>
            <a:ln w="9525">
              <a:noFill/>
              <a:miter lim="800000"/>
              <a:headEnd/>
              <a:tailEnd/>
            </a:ln>
            <a:effectLst/>
          </p:spPr>
        </p:pic>
        <p:pic>
          <p:nvPicPr>
            <p:cNvPr id="8" name="Picture 4"/>
            <p:cNvPicPr>
              <a:picLocks noChangeAspect="1" noChangeArrowheads="1"/>
            </p:cNvPicPr>
            <p:nvPr/>
          </p:nvPicPr>
          <p:blipFill>
            <a:blip r:embed="rId1"/>
            <a:srcRect l="69679" r="8358" b="57972"/>
            <a:stretch>
              <a:fillRect/>
            </a:stretch>
          </p:blipFill>
          <p:spPr bwMode="auto">
            <a:xfrm>
              <a:off x="6715140" y="3131351"/>
              <a:ext cx="1714512" cy="1381116"/>
            </a:xfrm>
            <a:prstGeom prst="rect">
              <a:avLst/>
            </a:prstGeom>
            <a:noFill/>
            <a:ln w="9525">
              <a:noFill/>
              <a:miter lim="800000"/>
              <a:headEnd/>
              <a:tailEnd/>
            </a:ln>
            <a:effectLst/>
          </p:spPr>
        </p:pic>
        <p:sp>
          <p:nvSpPr>
            <p:cNvPr id="9" name="Rectangle 8"/>
            <p:cNvSpPr/>
            <p:nvPr/>
          </p:nvSpPr>
          <p:spPr>
            <a:xfrm>
              <a:off x="785786" y="2857496"/>
              <a:ext cx="7858180" cy="3786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atin typeface="Times New Roman" panose="02020603050405020304" pitchFamily="18" charset="0"/>
                <a:cs typeface="Times New Roman" panose="02020603050405020304" pitchFamily="18" charset="0"/>
              </a:endParaRPr>
            </a:p>
          </p:txBody>
        </p:sp>
        <p:sp>
          <p:nvSpPr>
            <p:cNvPr id="10" name="ZoneTexte 10"/>
            <p:cNvSpPr txBox="1"/>
            <p:nvPr/>
          </p:nvSpPr>
          <p:spPr>
            <a:xfrm>
              <a:off x="1000100" y="5220314"/>
              <a:ext cx="3000396" cy="92333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smtClean="0">
                  <a:latin typeface="Times New Roman" panose="02020603050405020304" pitchFamily="18" charset="0"/>
                  <a:cs typeface="Times New Roman" panose="02020603050405020304" pitchFamily="18" charset="0"/>
                </a:rPr>
                <a:t>Le </a:t>
              </a:r>
              <a:r>
                <a:rPr lang="fr-FR" b="1" dirty="0" smtClean="0">
                  <a:latin typeface="Times New Roman" panose="02020603050405020304" pitchFamily="18" charset="0"/>
                  <a:cs typeface="Times New Roman" panose="02020603050405020304" pitchFamily="18" charset="0"/>
                </a:rPr>
                <a:t>T</a:t>
              </a:r>
              <a:r>
                <a:rPr lang="fr-FR" dirty="0" smtClean="0">
                  <a:latin typeface="Times New Roman" panose="02020603050405020304" pitchFamily="18" charset="0"/>
                  <a:cs typeface="Times New Roman" panose="02020603050405020304" pitchFamily="18" charset="0"/>
                </a:rPr>
                <a:t> dans le type sauvage devient un </a:t>
              </a:r>
              <a:r>
                <a:rPr lang="fr-FR" b="1" dirty="0" smtClean="0">
                  <a:solidFill>
                    <a:srgbClr val="0000CC"/>
                  </a:solidFill>
                  <a:latin typeface="Times New Roman" panose="02020603050405020304" pitchFamily="18" charset="0"/>
                  <a:cs typeface="Times New Roman" panose="02020603050405020304" pitchFamily="18" charset="0"/>
                </a:rPr>
                <a:t>C</a:t>
              </a:r>
              <a:r>
                <a:rPr lang="fr-FR" dirty="0" smtClean="0">
                  <a:latin typeface="Times New Roman" panose="02020603050405020304" pitchFamily="18" charset="0"/>
                  <a:cs typeface="Times New Roman" panose="02020603050405020304" pitchFamily="18" charset="0"/>
                </a:rPr>
                <a:t> après réplication de type mutant </a:t>
              </a:r>
              <a:endParaRPr lang="fr-FR" dirty="0">
                <a:latin typeface="Times New Roman" panose="02020603050405020304" pitchFamily="18" charset="0"/>
                <a:cs typeface="Times New Roman" panose="02020603050405020304" pitchFamily="18" charset="0"/>
              </a:endParaRPr>
            </a:p>
          </p:txBody>
        </p:sp>
      </p:grpSp>
      <p:sp>
        <p:nvSpPr>
          <p:cNvPr id="12" name="Rectangle 11"/>
          <p:cNvSpPr/>
          <p:nvPr/>
        </p:nvSpPr>
        <p:spPr>
          <a:xfrm>
            <a:off x="0" y="2425366"/>
            <a:ext cx="2922595" cy="369332"/>
          </a:xfrm>
          <a:prstGeom prst="rect">
            <a:avLst/>
          </a:prstGeom>
        </p:spPr>
        <p:txBody>
          <a:bodyPr wrap="none">
            <a:spAutoFit/>
          </a:bodyPr>
          <a:lstStyle/>
          <a:p>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la mutagénèse dirigée.</a:t>
            </a:r>
            <a:endParaRPr lang="fr-FR" dirty="0">
              <a:latin typeface="Times New Roman" panose="02020603050405020304" pitchFamily="18" charset="0"/>
              <a:cs typeface="Times New Roman" panose="02020603050405020304" pitchFamily="18" charset="0"/>
            </a:endParaRPr>
          </a:p>
        </p:txBody>
      </p:sp>
      <p:sp>
        <p:nvSpPr>
          <p:cNvPr id="13" name="Rectangle 12"/>
          <p:cNvSpPr/>
          <p:nvPr/>
        </p:nvSpPr>
        <p:spPr>
          <a:xfrm>
            <a:off x="0" y="1993237"/>
            <a:ext cx="9144000" cy="369332"/>
          </a:xfrm>
          <a:prstGeom prst="rect">
            <a:avLst/>
          </a:prstGeom>
        </p:spPr>
        <p:txBody>
          <a:bodyPr wrap="square">
            <a:spAutoFit/>
          </a:bodyPr>
          <a:lstStyle/>
          <a:p>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la transfection des cellules compétentes d’E</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coli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 les deux formes (MC, BC [RF]).</a:t>
            </a:r>
            <a:endParaRPr lang="fr-FR" dirty="0">
              <a:latin typeface="Times New Roman" panose="02020603050405020304" pitchFamily="18" charset="0"/>
              <a:cs typeface="Times New Roman" panose="02020603050405020304" pitchFamily="18" charset="0"/>
            </a:endParaRPr>
          </a:p>
        </p:txBody>
      </p:sp>
      <p:sp>
        <p:nvSpPr>
          <p:cNvPr id="14" name="Rectangle 13"/>
          <p:cNvSpPr/>
          <p:nvPr/>
        </p:nvSpPr>
        <p:spPr>
          <a:xfrm>
            <a:off x="0" y="1284109"/>
            <a:ext cx="9144000" cy="646331"/>
          </a:xfrm>
          <a:prstGeom prst="rect">
            <a:avLst/>
          </a:prstGeom>
        </p:spPr>
        <p:txBody>
          <a:bodyPr wrap="square">
            <a:spAutoFit/>
          </a:bodyPr>
          <a:lstStyle/>
          <a:p>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le clonage des fragments d'ADN de taille jusqu'à 36 kb (six fois plus grand que l'ADN viral)</a:t>
            </a:r>
            <a:endParaRPr lang="fr-FR" dirty="0">
              <a:latin typeface="Times New Roman" panose="02020603050405020304" pitchFamily="18" charset="0"/>
              <a:cs typeface="Times New Roman" panose="02020603050405020304" pitchFamily="18" charset="0"/>
            </a:endParaRPr>
          </a:p>
        </p:txBody>
      </p:sp>
      <p:sp>
        <p:nvSpPr>
          <p:cNvPr id="15" name="Rectangle 14"/>
          <p:cNvSpPr/>
          <p:nvPr/>
        </p:nvSpPr>
        <p:spPr>
          <a:xfrm>
            <a:off x="0" y="574981"/>
            <a:ext cx="9144000"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séquencer des fragments d'ADN même de séquences inconnues par la technique de</a:t>
            </a:r>
            <a:b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Sanger.</a:t>
            </a:r>
            <a:endParaRPr lang="fr-FR"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30710"/>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 DAPI, 4',6-</a:t>
            </a:r>
            <a:r>
              <a:rPr kumimoji="0" lang="fr-FR"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diamino</a:t>
            </a: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phenylindole</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9" name="Groupe 8"/>
          <p:cNvGrpSpPr/>
          <p:nvPr/>
        </p:nvGrpSpPr>
        <p:grpSpPr>
          <a:xfrm>
            <a:off x="71406" y="1072429"/>
            <a:ext cx="9050682" cy="2624143"/>
            <a:chOff x="71406" y="785794"/>
            <a:chExt cx="9050682" cy="2624143"/>
          </a:xfrm>
        </p:grpSpPr>
        <p:pic>
          <p:nvPicPr>
            <p:cNvPr id="19457" name="Image 17"/>
            <p:cNvPicPr>
              <a:picLocks noChangeAspect="1" noChangeArrowheads="1"/>
            </p:cNvPicPr>
            <p:nvPr/>
          </p:nvPicPr>
          <p:blipFill>
            <a:blip r:embed="rId1"/>
            <a:srcRect/>
            <a:stretch>
              <a:fillRect/>
            </a:stretch>
          </p:blipFill>
          <p:spPr bwMode="auto">
            <a:xfrm>
              <a:off x="5071739" y="785794"/>
              <a:ext cx="4050349" cy="2624143"/>
            </a:xfrm>
            <a:prstGeom prst="rect">
              <a:avLst/>
            </a:prstGeom>
            <a:noFill/>
          </p:spPr>
        </p:pic>
        <p:sp>
          <p:nvSpPr>
            <p:cNvPr id="5" name="Rectangle 4"/>
            <p:cNvSpPr/>
            <p:nvPr/>
          </p:nvSpPr>
          <p:spPr>
            <a:xfrm>
              <a:off x="71406" y="1497701"/>
              <a:ext cx="4786346" cy="1200329"/>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Est un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fluorochrome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λexc</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344nm,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λem</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466nm) ce qui permet de détecter et quantifier l'ADN de l’ordre du nano gramme  grâce à un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2" tooltip="Microscopie à épifluorescence"/>
                </a:rPr>
                <a:t>microscope à fluorescence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ou par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hlinkClick r:id="rId3" tooltip="Cytométrie en flux"/>
                </a:rPr>
                <a:t>cytométrie</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3" tooltip="Cytométrie en flux"/>
                </a:rPr>
                <a:t> en flux</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p:txBody>
        </p:sp>
      </p:grpSp>
      <p:sp>
        <p:nvSpPr>
          <p:cNvPr id="6" name="Rectangle 5"/>
          <p:cNvSpPr/>
          <p:nvPr/>
        </p:nvSpPr>
        <p:spPr>
          <a:xfrm>
            <a:off x="0" y="5149122"/>
            <a:ext cx="9144000" cy="369332"/>
          </a:xfrm>
          <a:prstGeom prst="rect">
            <a:avLst/>
          </a:prstGeom>
        </p:spPr>
        <p:txBody>
          <a:bodyPr wrap="square">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N’est pas affectée par le surenroulement</a:t>
            </a:r>
            <a:endParaRPr lang="fr-FR" dirty="0"/>
          </a:p>
        </p:txBody>
      </p:sp>
      <p:sp>
        <p:nvSpPr>
          <p:cNvPr id="7" name="Rectangle 6"/>
          <p:cNvSpPr/>
          <p:nvPr/>
        </p:nvSpPr>
        <p:spPr>
          <a:xfrm>
            <a:off x="0" y="4238181"/>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Il est très spécifique de l’ADN, il ne réagit pas avec l’ARN</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0" y="6060064"/>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Se lier fortement aux bases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4" tooltip="Adénine"/>
              </a:rPr>
              <a:t>adénine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 et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5" tooltip="Thymine"/>
              </a:rPr>
              <a:t>thymine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(T) de l'ADN. </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671153"/>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Avantages et inconvénient des phages :</a:t>
            </a:r>
            <a:endParaRPr kumimoji="0" lang="fr-FR" sz="10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3809060"/>
            <a:ext cx="9144000" cy="1200329"/>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Inconvénients:</a:t>
            </a:r>
            <a:b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Nombre de sites de restriction restreints dans le génome des phages.</a:t>
            </a:r>
            <a:endParaRPr lang="fr-FR" sz="105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Obligation d’empaqueter l’ADN.</a:t>
            </a:r>
            <a:endParaRPr lang="fr-FR" sz="105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Contraintes de taille pour l’ADN à insérer.</a:t>
            </a:r>
            <a:endParaRPr lang="fr-FR" sz="105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1409110"/>
            <a:ext cx="9144000" cy="2031325"/>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Avantages:</a:t>
            </a:r>
            <a:b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taille des fragments d’ADN insérables est supérieure à celle des plasmides.</a:t>
            </a:r>
            <a:endParaRPr lang="fr-FR" sz="105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 possibilité d'empaqueter in vitro l'ADN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phagique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nu recombinant dans les têtes de phage.</a:t>
            </a:r>
            <a:endParaRPr lang="fr-FR" sz="105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Il a une capacité d'infection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transfection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l'hôte très rapide.</a:t>
            </a:r>
            <a:endParaRPr lang="fr-FR" sz="105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nombre de copies par cellule étant considérable.</a:t>
            </a:r>
            <a:endParaRPr lang="fr-FR" sz="1050"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 rendement de cette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transfection</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 très supérieur à ce qui est obtenu lors de la transformation de la bactérie par les plasmides.</a:t>
            </a:r>
            <a:endParaRPr lang="fr-FR" sz="105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Image 50"/>
          <p:cNvPicPr>
            <a:picLocks noChangeAspect="1" noChangeArrowheads="1"/>
          </p:cNvPicPr>
          <p:nvPr/>
        </p:nvPicPr>
        <p:blipFill>
          <a:blip r:embed="rId1"/>
          <a:srcRect l="7817" t="9747" b="2888"/>
          <a:stretch>
            <a:fillRect/>
          </a:stretch>
        </p:blipFill>
        <p:spPr bwMode="auto">
          <a:xfrm>
            <a:off x="4786314" y="2240082"/>
            <a:ext cx="4286280" cy="3071834"/>
          </a:xfrm>
          <a:prstGeom prst="rect">
            <a:avLst/>
          </a:prstGeom>
          <a:noFill/>
        </p:spPr>
      </p:pic>
      <p:sp>
        <p:nvSpPr>
          <p:cNvPr id="5" name="Rectangle 4"/>
          <p:cNvSpPr/>
          <p:nvPr/>
        </p:nvSpPr>
        <p:spPr>
          <a:xfrm>
            <a:off x="0" y="0"/>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cosmides</a:t>
            </a:r>
            <a:endParaRPr lang="fr-FR" sz="1100" dirty="0" smtClean="0">
              <a:latin typeface="Arial" panose="020B0604020202020204" pitchFamily="34" charset="0"/>
              <a:cs typeface="Arial" panose="020B0604020202020204" pitchFamily="34" charset="0"/>
            </a:endParaRPr>
          </a:p>
        </p:txBody>
      </p:sp>
      <p:sp>
        <p:nvSpPr>
          <p:cNvPr id="6" name="Rectangle 5"/>
          <p:cNvSpPr/>
          <p:nvPr/>
        </p:nvSpPr>
        <p:spPr>
          <a:xfrm>
            <a:off x="-32" y="2214424"/>
            <a:ext cx="4680000" cy="1200329"/>
          </a:xfrm>
          <a:prstGeom prst="rect">
            <a:avLst/>
          </a:prstGeom>
        </p:spPr>
        <p:txBody>
          <a:bodyPr wrap="square">
            <a:spAutoFit/>
          </a:bodyPr>
          <a:lstStyle/>
          <a:p>
            <a:pPr algn="just"/>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partie plasmidique  comporte une origine de réplication, des sites de restriction permettant l’insertion d’ADN étranger et  un gène de résistance aux antibiotiques (ampicilline</a:t>
            </a:r>
            <a:endParaRPr lang="fr-FR" dirty="0">
              <a:latin typeface="Times New Roman" panose="02020603050405020304" pitchFamily="18" charset="0"/>
              <a:cs typeface="Times New Roman" panose="02020603050405020304" pitchFamily="18" charset="0"/>
            </a:endParaRPr>
          </a:p>
        </p:txBody>
      </p:sp>
      <p:sp>
        <p:nvSpPr>
          <p:cNvPr id="7" name="Rectangle 6"/>
          <p:cNvSpPr/>
          <p:nvPr/>
        </p:nvSpPr>
        <p:spPr>
          <a:xfrm>
            <a:off x="-3543" y="4117212"/>
            <a:ext cx="4680000" cy="1200329"/>
          </a:xfrm>
          <a:prstGeom prst="rect">
            <a:avLst/>
          </a:prstGeom>
        </p:spPr>
        <p:txBody>
          <a:bodyPr wrap="square">
            <a:spAutoFit/>
          </a:bodyPr>
          <a:lstStyle/>
          <a:p>
            <a:pPr algn="just"/>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 extrémités cos du phage λ permettent au cosmide d’être empaqueté dans la tête d’un virus et de sélectionner les recombinants avec de grands inserts (45 kb). </a:t>
            </a:r>
            <a:endParaRPr lang="fr-FR" dirty="0">
              <a:latin typeface="Times New Roman" panose="02020603050405020304" pitchFamily="18" charset="0"/>
              <a:cs typeface="Times New Roman" panose="02020603050405020304" pitchFamily="18" charset="0"/>
            </a:endParaRPr>
          </a:p>
        </p:txBody>
      </p:sp>
      <p:sp>
        <p:nvSpPr>
          <p:cNvPr id="8" name="Rectangle 7"/>
          <p:cNvSpPr/>
          <p:nvPr/>
        </p:nvSpPr>
        <p:spPr>
          <a:xfrm>
            <a:off x="0" y="6060064"/>
            <a:ext cx="9144000"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Pour qu'il soit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encapsidé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l’ADN étranger à insérer doit être de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32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47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kb.</a:t>
            </a:r>
            <a:endParaRPr lang="fr-FR" sz="105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1122601"/>
            <a:ext cx="9144000"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des vecteurs artificiels obtenues on ajoutant deux extrémités cos à un plasmide.</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1"/>
          <a:srcRect/>
          <a:stretch>
            <a:fillRect/>
          </a:stretch>
        </p:blipFill>
        <p:spPr bwMode="auto">
          <a:xfrm>
            <a:off x="1357291" y="601128"/>
            <a:ext cx="5715040" cy="4572032"/>
          </a:xfrm>
          <a:prstGeom prst="rect">
            <a:avLst/>
          </a:prstGeom>
          <a:noFill/>
          <a:ln w="9525">
            <a:noFill/>
            <a:miter lim="800000"/>
            <a:headEnd/>
            <a:tailEnd/>
          </a:ln>
        </p:spPr>
      </p:pic>
      <p:sp>
        <p:nvSpPr>
          <p:cNvPr id="4" name="Rectangle 3"/>
          <p:cNvSpPr/>
          <p:nvPr/>
        </p:nvSpPr>
        <p:spPr>
          <a:xfrm>
            <a:off x="0" y="6140255"/>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la fin les cellules transformées sont sélectionnées sur un milieu contenant de l’antibiotique (ampicilline).</a:t>
            </a:r>
            <a:endParaRPr lang="fr-FR" sz="28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0" y="71414"/>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Après encapsidation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vitro,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particule virale formée peut infecter une cellule hôte appropriée.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0" y="5333542"/>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L'ADN du cosmide recombinant injecté se circularise à l'intérieur de la cellule comme un ADN de phages et se réplique comme un plasmide, sans exprimer les fonctions du phage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2033843"/>
            <a:ext cx="9144000" cy="147732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région de M13 contient le site de coupure de la protéine du gène II pour l’initiation de la réplication en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rolling</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circle</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une séquence suffisante pour le packaging de l'ADN simple brin dans les particules du phage, une séquence utile pour la synthèse du brin -, et une séquence de terminaison, site de coupure de l’ADN simple brin et site de </a:t>
            </a:r>
            <a:r>
              <a:rPr kumimoji="0" lang="fr-FR"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recircularisation</a:t>
            </a:r>
            <a:r>
              <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 la protéine du gène II. </a:t>
            </a:r>
            <a:endParaRPr kumimoji="0" lang="fr-FR"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44624"/>
            <a:ext cx="9144000" cy="369332"/>
          </a:xfrm>
          <a:prstGeom prst="rect">
            <a:avLst/>
          </a:prstGeom>
        </p:spPr>
        <p:txBody>
          <a:bodyPr wrap="square">
            <a:spAutoFit/>
          </a:bodyPr>
          <a:lstStyle/>
          <a:p>
            <a:pPr lvl="0" fontAlgn="base">
              <a:spcBef>
                <a:spcPct val="0"/>
              </a:spcBef>
              <a:spcAft>
                <a:spcPct val="0"/>
              </a:spcAft>
            </a:pPr>
            <a:r>
              <a:rPr lang="fr-FR"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Phagemide</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(Plasmide + M13)</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050" dirty="0" smtClean="0">
              <a:latin typeface="Arial" panose="020B0604020202020204" pitchFamily="34" charset="0"/>
              <a:cs typeface="Arial" panose="020B0604020202020204" pitchFamily="34" charset="0"/>
            </a:endParaRPr>
          </a:p>
        </p:txBody>
      </p:sp>
      <p:sp>
        <p:nvSpPr>
          <p:cNvPr id="4" name="Rectangle 3"/>
          <p:cNvSpPr/>
          <p:nvPr/>
        </p:nvSpPr>
        <p:spPr>
          <a:xfrm>
            <a:off x="-32" y="1370770"/>
            <a:ext cx="893445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 un plasmide qui contient l'origine de réplication du bactériophage  M13. </a:t>
            </a:r>
            <a:endParaRPr lang="fr-FR" dirty="0"/>
          </a:p>
        </p:txBody>
      </p:sp>
      <p:sp>
        <p:nvSpPr>
          <p:cNvPr id="5" name="Rectangle 4"/>
          <p:cNvSpPr/>
          <p:nvPr/>
        </p:nvSpPr>
        <p:spPr>
          <a:xfrm>
            <a:off x="0" y="707697"/>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Utilisés pour cloner de grand fragment d'ADN et la manipulation des gènes</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32" y="4744984"/>
            <a:ext cx="9144032"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les cultive comme des plasmides mais si on veut du simple brin on infecte la bactérie avec un autre M13. </a:t>
            </a:r>
            <a:endParaRPr lang="fr-FR"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0" y="3804912"/>
            <a:ext cx="9144000"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M13 produit toutes les protéines pour la réplication en simple brin et l'encapsidation si bien que les deux ADN, du M13 et du plasmide sont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encapsidés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p>
        </p:txBody>
      </p:sp>
      <p:sp>
        <p:nvSpPr>
          <p:cNvPr id="2" name="Rectangle 1"/>
          <p:cNvSpPr/>
          <p:nvPr/>
        </p:nvSpPr>
        <p:spPr>
          <a:xfrm>
            <a:off x="0" y="5685055"/>
            <a:ext cx="9144000" cy="1200329"/>
          </a:xfrm>
          <a:prstGeom prst="rect">
            <a:avLst/>
          </a:prstGeom>
        </p:spPr>
        <p:txBody>
          <a:bodyPr wrap="square">
            <a:spAutoFit/>
          </a:bodyPr>
          <a:lstStyle/>
          <a:p>
            <a:pPr lvl="0" eaLnBrk="0" fontAlgn="base" hangingPunct="0">
              <a:spcBef>
                <a:spcPct val="0"/>
              </a:spcBef>
              <a:spcAft>
                <a:spcPct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purifiant le virus on obtient les deux ADN. Pour obtenir une plus grande quantité de simple brin du plasmide par rapport à celui du phage on utilise un phage muté dans la zone de coupure par la protéine du gène II comme le M13K07. On appelle ces phages « phages </a:t>
            </a:r>
            <a:r>
              <a:rPr lang="fr-F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Helper</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Ils ne peuvent pas eux-mêmes être </a:t>
            </a:r>
            <a:r>
              <a:rPr lang="fr-F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encapsidés</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71438"/>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Exemple le </a:t>
            </a:r>
            <a:r>
              <a:rPr kumimoji="0" lang="fr-FR" sz="20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phagemide</a:t>
            </a:r>
            <a:r>
              <a:rPr kumimoji="0" lang="fr-FR" sz="20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pYW01</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7825" name="Image 56"/>
          <p:cNvPicPr>
            <a:picLocks noChangeAspect="1" noChangeArrowheads="1"/>
          </p:cNvPicPr>
          <p:nvPr/>
        </p:nvPicPr>
        <p:blipFill>
          <a:blip r:embed="rId1"/>
          <a:srcRect l="5656" t="5333" r="6155"/>
          <a:stretch>
            <a:fillRect/>
          </a:stretch>
        </p:blipFill>
        <p:spPr bwMode="auto">
          <a:xfrm>
            <a:off x="2571768" y="898083"/>
            <a:ext cx="4000496" cy="3673925"/>
          </a:xfrm>
          <a:prstGeom prst="rect">
            <a:avLst/>
          </a:prstGeom>
          <a:noFill/>
        </p:spPr>
      </p:pic>
      <p:sp>
        <p:nvSpPr>
          <p:cNvPr id="5" name="Rectangle 4"/>
          <p:cNvSpPr/>
          <p:nvPr/>
        </p:nvSpPr>
        <p:spPr>
          <a:xfrm>
            <a:off x="32" y="4500570"/>
            <a:ext cx="9144000" cy="2308324"/>
          </a:xfrm>
          <a:prstGeom prst="rect">
            <a:avLst/>
          </a:prstGeom>
        </p:spPr>
        <p:txBody>
          <a:bodyPr wrap="square">
            <a:spAutoFit/>
          </a:bodyPr>
          <a:lstStyle/>
          <a:p>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ppsp</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promoteur de la prot</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ine de choc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phagique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pelB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codant pour une s</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quence signal de prot</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PelB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MCS</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cassette de clonage multiple;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myc</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tag</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une </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tiquette peptidique commune;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gIII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domaine C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gIII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f1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l'origine de 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plication du phage f1 pour la g</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ration d'</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ADNsb</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pour l</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empaquetage dans les particules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phag</a:t>
            </a:r>
            <a:r>
              <a:rPr lang="fr-FR" dirty="0" err="1" smtClean="0">
                <a:solidFill>
                  <a:srgbClr val="000000"/>
                </a:solidFill>
                <a:ea typeface="Times New Roman" panose="02020603050405020304" pitchFamily="18" charset="0"/>
                <a:cs typeface="Times New Roman" panose="02020603050405020304" pitchFamily="18" charset="0"/>
              </a:rPr>
              <a:t>é</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mide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CmR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cassette de 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sistance au chloramph</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nicol;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colD</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ori</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l'origine du plasmide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colD</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r</a:t>
            </a:r>
            <a:r>
              <a:rPr lang="fr-FR" dirty="0" smtClean="0">
                <a:solidFill>
                  <a:srgbClr val="000000"/>
                </a:solidFill>
                <a:ea typeface="Times New Roman" panose="02020603050405020304" pitchFamily="18" charset="0"/>
                <a:cs typeface="Times New Roman" panose="02020603050405020304" pitchFamily="18" charset="0"/>
              </a:rPr>
              <a:t>é</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plication.</a:t>
            </a:r>
            <a:endParaRPr lang="fr-FR" dirty="0"/>
          </a:p>
        </p:txBody>
      </p:sp>
      <p:sp>
        <p:nvSpPr>
          <p:cNvPr id="6" name="Rectangle 5"/>
          <p:cNvSpPr/>
          <p:nvPr/>
        </p:nvSpPr>
        <p:spPr>
          <a:xfrm>
            <a:off x="0" y="462412"/>
            <a:ext cx="9144000"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composantes de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phagemide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pYW01 dans le sens des aiguille d</a:t>
            </a:r>
            <a:r>
              <a:rPr lang="fr-FR" dirty="0" smtClean="0">
                <a:solidFill>
                  <a:srgbClr val="000000"/>
                </a:solidFill>
                <a:ea typeface="Times New Roman" panose="02020603050405020304" pitchFamily="18" charset="0"/>
                <a:cs typeface="Times New Roman" panose="02020603050405020304" pitchFamily="18" charset="0"/>
              </a:rPr>
              <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 montre sont:</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78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6119"/>
            <a:ext cx="6072198"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fabriqués en utilisant la particularité des bactéries HFR  qui transfère souvent une partie du chromosome bactérien d'une cellule donatrice à une cellule réceptrice après l'intégration au chromosome.</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2101043"/>
            <a:ext cx="6072198" cy="369332"/>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sont construits à partir du plasmide</a:t>
            </a:r>
            <a:endParaRPr lang="fr-FR" dirty="0"/>
          </a:p>
        </p:txBody>
      </p:sp>
      <p:sp>
        <p:nvSpPr>
          <p:cNvPr id="5" name="Rectangle 4"/>
          <p:cNvSpPr/>
          <p:nvPr/>
        </p:nvSpPr>
        <p:spPr>
          <a:xfrm>
            <a:off x="0" y="2684970"/>
            <a:ext cx="6072198" cy="646331"/>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Leur taille est d’environ 100 kb, et ont la capacité d'insérer jusqu'au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300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kb</a:t>
            </a:r>
            <a:endParaRPr lang="fr-FR" dirty="0"/>
          </a:p>
        </p:txBody>
      </p:sp>
      <p:sp>
        <p:nvSpPr>
          <p:cNvPr id="6" name="Rectangle 5"/>
          <p:cNvSpPr/>
          <p:nvPr/>
        </p:nvSpPr>
        <p:spPr>
          <a:xfrm>
            <a:off x="0" y="3545896"/>
            <a:ext cx="6143636" cy="1477328"/>
          </a:xfrm>
          <a:prstGeom prst="rect">
            <a:avLst/>
          </a:prstGeom>
        </p:spPr>
        <p:txBody>
          <a:bodyPr wrap="square">
            <a:spAutoFit/>
          </a:bodyPr>
          <a:lstStyle/>
          <a:p>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Contiennent une petite fraction du plasmide F, un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polylinker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 gène de résistance au chloramphénicol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comme marqueur de sélection, une origine de réplication et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rep</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qui sont nécessaires à la réplication et des régulateurs de la réplication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sop</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sop</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pour maintenir un faible nombre de copies.</a:t>
            </a:r>
            <a:endParaRPr lang="fr-FR" dirty="0"/>
          </a:p>
        </p:txBody>
      </p:sp>
      <p:sp>
        <p:nvSpPr>
          <p:cNvPr id="7" name="Rectangle 6"/>
          <p:cNvSpPr/>
          <p:nvPr/>
        </p:nvSpPr>
        <p:spPr>
          <a:xfrm>
            <a:off x="0" y="71414"/>
            <a:ext cx="6072198" cy="400110"/>
          </a:xfrm>
          <a:prstGeom prst="rect">
            <a:avLst/>
          </a:prstGeom>
        </p:spPr>
        <p:txBody>
          <a:bodyPr wrap="square">
            <a:spAutoFit/>
          </a:bodyPr>
          <a:lstStyle/>
          <a:p>
            <a:pPr lvl="0" fontAlgn="base">
              <a:spcBef>
                <a:spcPct val="0"/>
              </a:spcBef>
              <a:spcAft>
                <a:spcPct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BAC (Bacterial artificial chromosome) </a:t>
            </a:r>
            <a:endParaRPr lang="fr-FR" sz="2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0" y="5237820"/>
            <a:ext cx="6072198" cy="1477328"/>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L'hôte typique d'un BAC est une souche d’E. coli,</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laquelle on a enlevée les </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systèmes de recombinaison, de modification et de restriction de la souche sauvage  pour empêcher la recombinaison et les réarrangements de l'ADN cloné du BAC avec le chromosome de l'hôte et la destruction du BAC.</a:t>
            </a:r>
            <a:endParaRPr lang="fr-FR" dirty="0" smtClean="0">
              <a:latin typeface="Times New Roman" panose="02020603050405020304" pitchFamily="18" charset="0"/>
              <a:cs typeface="Times New Roman" panose="02020603050405020304" pitchFamily="18" charset="0"/>
            </a:endParaRPr>
          </a:p>
        </p:txBody>
      </p:sp>
      <p:pic>
        <p:nvPicPr>
          <p:cNvPr id="78851" name="Picture 3" descr="https://www.genome.gov/sites/default/files/tg/en/illustration/bac_bacterial_artificial_chromosome.jpg"/>
          <p:cNvPicPr>
            <a:picLocks noChangeAspect="1" noChangeArrowheads="1"/>
          </p:cNvPicPr>
          <p:nvPr/>
        </p:nvPicPr>
        <p:blipFill>
          <a:blip r:embed="rId1" cstate="print"/>
          <a:srcRect/>
          <a:stretch>
            <a:fillRect/>
          </a:stretch>
        </p:blipFill>
        <p:spPr bwMode="auto">
          <a:xfrm>
            <a:off x="6085981" y="-25"/>
            <a:ext cx="2986613" cy="3286149"/>
          </a:xfrm>
          <a:prstGeom prst="rect">
            <a:avLst/>
          </a:prstGeom>
          <a:noFill/>
        </p:spPr>
      </p:pic>
      <p:pic>
        <p:nvPicPr>
          <p:cNvPr id="78852" name="Picture 4"/>
          <p:cNvPicPr>
            <a:picLocks noChangeAspect="1" noChangeArrowheads="1"/>
          </p:cNvPicPr>
          <p:nvPr/>
        </p:nvPicPr>
        <p:blipFill>
          <a:blip r:embed="rId2"/>
          <a:srcRect t="3704"/>
          <a:stretch>
            <a:fillRect/>
          </a:stretch>
        </p:blipFill>
        <p:spPr bwMode="auto">
          <a:xfrm>
            <a:off x="6314033" y="3143248"/>
            <a:ext cx="2829999" cy="37147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80191"/>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YAC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yeast</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artificial</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chormomosome</a:t>
            </a:r>
            <a:r>
              <a:rPr kumimoji="0" lang="fr-FR"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1924501"/>
            <a:ext cx="4500562" cy="1754326"/>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contiennent une origine de réplication, un centromère pour la ségrégation lors de la mitose, deux télomères pour la réplication de l'ADN aux extrémités du chromosome,  un</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polylinker</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(site de clonage multiple MCS) et un Marqueur de sélection</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694961"/>
            <a:ext cx="9144000"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Sont dérivés des chromosomes de </a:t>
            </a:r>
            <a:r>
              <a:rPr lang="fr-FR"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Saccharomyces </a:t>
            </a:r>
            <a:r>
              <a:rPr lang="fr-FR"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cerevisiae</a:t>
            </a: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1309731"/>
            <a:ext cx="9144000"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Ils  ont une taille d'environ 10kb, et peuvent recevoir des inserts de 200 jusqu'au 2000 kb).</a:t>
            </a:r>
            <a:endParaRPr lang="fr-FR" dirty="0" smtClean="0">
              <a:latin typeface="Times New Roman" panose="02020603050405020304" pitchFamily="18" charset="0"/>
              <a:cs typeface="Times New Roman" panose="02020603050405020304" pitchFamily="18" charset="0"/>
            </a:endParaRPr>
          </a:p>
        </p:txBody>
      </p:sp>
      <p:pic>
        <p:nvPicPr>
          <p:cNvPr id="6" name="Image 5"/>
          <p:cNvPicPr/>
          <p:nvPr/>
        </p:nvPicPr>
        <p:blipFill>
          <a:blip r:embed="rId1"/>
          <a:srcRect/>
          <a:stretch>
            <a:fillRect/>
          </a:stretch>
        </p:blipFill>
        <p:spPr bwMode="auto">
          <a:xfrm>
            <a:off x="4520260" y="1785926"/>
            <a:ext cx="4338020" cy="5000660"/>
          </a:xfrm>
          <a:prstGeom prst="rect">
            <a:avLst/>
          </a:prstGeom>
          <a:noFill/>
          <a:ln w="9525">
            <a:noFill/>
            <a:miter lim="800000"/>
            <a:headEnd/>
            <a:tailEnd/>
          </a:ln>
        </p:spPr>
      </p:pic>
      <p:sp>
        <p:nvSpPr>
          <p:cNvPr id="7" name="Rectangle 6"/>
          <p:cNvSpPr/>
          <p:nvPr/>
        </p:nvSpPr>
        <p:spPr>
          <a:xfrm>
            <a:off x="0" y="3924264"/>
            <a:ext cx="4357686" cy="2862322"/>
          </a:xfrm>
          <a:prstGeom prst="rect">
            <a:avLst/>
          </a:prstGeom>
        </p:spPr>
        <p:txBody>
          <a:bodyPr wrap="square">
            <a:spAutoFit/>
          </a:bodyPr>
          <a:lstStyle/>
          <a:p>
            <a:pPr algn="just"/>
            <a:r>
              <a:rPr lang="fr-FR" dirty="0" smtClean="0">
                <a:latin typeface="Times New Roman" panose="02020603050405020304" pitchFamily="18" charset="0"/>
                <a:cs typeface="Times New Roman" panose="02020603050405020304" pitchFamily="18" charset="0"/>
              </a:rPr>
              <a:t>Ces vecteurs ont été principalement utilisés pour réaliser des clonages positionnels (recherche de la position dans le génome d'une séquence nucléotidique (gène, séquence régulatrice, etc.) responsable d'un trait observable)  mais cette application est aujourd’hui abandonnée car elle est difficile à réaliser et qu’il y avait trop de recombinaisons et de réarrangement de l'ADN cloné</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879162"/>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est souvent utilisé comme alternative à un autre colorant d'</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 tooltip="Acide nucléique"/>
              </a:rPr>
              <a:t>acide nucléique</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le </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DAPI"/>
              </a:rPr>
              <a:t>DAPI</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4809286"/>
            <a:ext cx="4929190" cy="923330"/>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Utilisé à une concentration comprise entre 0,1 et 12 µg/ml pour la coloration de cellules car il est perméable aux cellules </a:t>
            </a:r>
            <a:endParaRPr lang="fr-FR"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6068817"/>
            <a:ext cx="4857752" cy="646331"/>
          </a:xfrm>
          <a:prstGeom prst="rect">
            <a:avLst/>
          </a:prstGeom>
        </p:spPr>
        <p:txBody>
          <a:bodyPr wrap="square">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Permet de marquer les cellules vivantes fixées.  Par exemple pour détecter les cellules en division.</a:t>
            </a:r>
            <a:endParaRPr lang="fr-FR" dirty="0">
              <a:latin typeface="Times New Roman" panose="02020603050405020304" pitchFamily="18" charset="0"/>
              <a:cs typeface="Times New Roman" panose="02020603050405020304" pitchFamily="18" charset="0"/>
            </a:endParaRPr>
          </a:p>
        </p:txBody>
      </p:sp>
      <p:sp>
        <p:nvSpPr>
          <p:cNvPr id="18434" name="Rectangle 2"/>
          <p:cNvSpPr>
            <a:spLocks noChangeArrowheads="1"/>
          </p:cNvSpPr>
          <p:nvPr/>
        </p:nvSpPr>
        <p:spPr bwMode="auto">
          <a:xfrm>
            <a:off x="0" y="1584694"/>
            <a:ext cx="4857752" cy="92333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C'est un composé fluorescent (λ exc.: 365nm, λ </a:t>
            </a:r>
            <a:r>
              <a:rPr kumimoji="0" lang="fr-FR"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450nm) qui se fixe au niveau du sillon mineur de la double ; il ne s'intercale pas entre les bases.</a:t>
            </a:r>
            <a:endParaRPr kumimoji="0" 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0" y="2844224"/>
            <a:ext cx="4786314" cy="646331"/>
          </a:xfrm>
          <a:prstGeom prst="rect">
            <a:avLst/>
          </a:prstGeom>
        </p:spPr>
        <p:txBody>
          <a:bodyPr wrap="square">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Il a plus d'affinité pour les séquences riches en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3" tooltip="Adénine"/>
              </a:rPr>
              <a:t>adénine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et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4" tooltip="Thymine"/>
              </a:rPr>
              <a:t>thymine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pic>
        <p:nvPicPr>
          <p:cNvPr id="7" name="Image 6"/>
          <p:cNvPicPr/>
          <p:nvPr/>
        </p:nvPicPr>
        <p:blipFill>
          <a:blip r:embed="rId5"/>
          <a:srcRect/>
          <a:stretch>
            <a:fillRect/>
          </a:stretch>
        </p:blipFill>
        <p:spPr bwMode="auto">
          <a:xfrm>
            <a:off x="4929190" y="3786190"/>
            <a:ext cx="4214842" cy="3071834"/>
          </a:xfrm>
          <a:prstGeom prst="rect">
            <a:avLst/>
          </a:prstGeom>
          <a:noFill/>
          <a:ln w="9525">
            <a:noFill/>
            <a:miter lim="800000"/>
            <a:headEnd/>
            <a:tailEnd/>
          </a:ln>
        </p:spPr>
      </p:pic>
      <p:sp>
        <p:nvSpPr>
          <p:cNvPr id="8" name="Rectangle 7"/>
          <p:cNvSpPr/>
          <p:nvPr/>
        </p:nvSpPr>
        <p:spPr>
          <a:xfrm>
            <a:off x="0" y="142852"/>
            <a:ext cx="9144000" cy="400110"/>
          </a:xfrm>
          <a:prstGeom prst="rect">
            <a:avLst/>
          </a:prstGeom>
        </p:spPr>
        <p:txBody>
          <a:bodyPr wrap="square">
            <a:spAutoFit/>
          </a:bodyPr>
          <a:lstStyle/>
          <a:p>
            <a:pPr lvl="0" fontAlgn="base">
              <a:spcBef>
                <a:spcPct val="0"/>
              </a:spcBef>
              <a:spcAft>
                <a:spcPct val="0"/>
              </a:spcAft>
            </a:pP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fr-FR" sz="2000" b="1" dirty="0" err="1" smtClean="0">
                <a:latin typeface="Times New Roman" panose="02020603050405020304" pitchFamily="18" charset="0"/>
                <a:ea typeface="Times New Roman" panose="02020603050405020304" pitchFamily="18" charset="0"/>
                <a:cs typeface="Times New Roman" panose="02020603050405020304" pitchFamily="18" charset="0"/>
              </a:rPr>
              <a:t>bisbenzimide</a:t>
            </a: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 ou Hoechst 33258</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cs typeface="Times New Roman" panose="02020603050405020304" pitchFamily="18" charset="0"/>
            </a:endParaRPr>
          </a:p>
        </p:txBody>
      </p:sp>
      <p:pic>
        <p:nvPicPr>
          <p:cNvPr id="9" name="Image 8"/>
          <p:cNvPicPr/>
          <p:nvPr/>
        </p:nvPicPr>
        <p:blipFill>
          <a:blip r:embed="rId6"/>
          <a:srcRect/>
          <a:stretch>
            <a:fillRect/>
          </a:stretch>
        </p:blipFill>
        <p:spPr bwMode="auto">
          <a:xfrm>
            <a:off x="4929190" y="1214422"/>
            <a:ext cx="4143404" cy="2500329"/>
          </a:xfrm>
          <a:prstGeom prst="rect">
            <a:avLst/>
          </a:prstGeom>
          <a:noFill/>
          <a:ln w="9525">
            <a:noFill/>
            <a:miter lim="800000"/>
            <a:headEnd/>
            <a:tailEnd/>
          </a:ln>
        </p:spPr>
      </p:pic>
      <p:sp>
        <p:nvSpPr>
          <p:cNvPr id="10" name="Rectangle 9"/>
          <p:cNvSpPr/>
          <p:nvPr/>
        </p:nvSpPr>
        <p:spPr>
          <a:xfrm>
            <a:off x="0" y="3826755"/>
            <a:ext cx="4929190" cy="646331"/>
          </a:xfrm>
          <a:prstGeom prst="rect">
            <a:avLst/>
          </a:prstGeom>
        </p:spPr>
        <p:txBody>
          <a:bodyPr wrap="square">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La sur des séquences riches en AT augmente considérablement la fluorescence obtenue.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71370"/>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cristal violet ou  violet de gentiane</a:t>
            </a: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81" name="Image 20"/>
          <p:cNvPicPr>
            <a:picLocks noChangeAspect="1" noChangeArrowheads="1"/>
          </p:cNvPicPr>
          <p:nvPr/>
        </p:nvPicPr>
        <p:blipFill>
          <a:blip r:embed="rId1"/>
          <a:srcRect l="15919" t="5852" r="4825" b="9802"/>
          <a:stretch>
            <a:fillRect/>
          </a:stretch>
        </p:blipFill>
        <p:spPr bwMode="auto">
          <a:xfrm>
            <a:off x="4982278" y="2468778"/>
            <a:ext cx="3447374" cy="3674866"/>
          </a:xfrm>
          <a:prstGeom prst="rect">
            <a:avLst/>
          </a:prstGeom>
          <a:noFill/>
        </p:spPr>
      </p:pic>
      <p:sp>
        <p:nvSpPr>
          <p:cNvPr id="5" name="Rectangle 4"/>
          <p:cNvSpPr/>
          <p:nvPr/>
        </p:nvSpPr>
        <p:spPr>
          <a:xfrm>
            <a:off x="0" y="1139120"/>
            <a:ext cx="8929718"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De couleur violette, d'autant plus fonc</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e que le nombre de groupements m</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thyle augmente</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0" y="5572140"/>
            <a:ext cx="4572000" cy="923330"/>
          </a:xfrm>
          <a:prstGeom prst="rect">
            <a:avLst/>
          </a:prstGeom>
        </p:spPr>
        <p:txBody>
          <a:bodyPr>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Il est principalement utilis</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pour colorer des gels pr</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paratifs d</a:t>
            </a:r>
            <a:r>
              <a:rPr lang="fr-FR" dirty="0" smtClean="0">
                <a:ea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agarose ou de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polyacrylamide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pour faire un clonage.</a:t>
            </a:r>
            <a:endParaRPr lang="fr-FR" sz="1050" dirty="0" smtClean="0">
              <a:latin typeface="Arial" panose="020B0604020202020204" pitchFamily="34" charset="0"/>
              <a:cs typeface="Arial" panose="020B0604020202020204" pitchFamily="34" charset="0"/>
            </a:endParaRPr>
          </a:p>
        </p:txBody>
      </p:sp>
      <p:sp>
        <p:nvSpPr>
          <p:cNvPr id="7" name="Rectangle 6"/>
          <p:cNvSpPr/>
          <p:nvPr/>
        </p:nvSpPr>
        <p:spPr>
          <a:xfrm>
            <a:off x="0" y="3632801"/>
            <a:ext cx="4572000" cy="1200329"/>
          </a:xfrm>
          <a:prstGeom prst="rect">
            <a:avLst/>
          </a:prstGeom>
        </p:spPr>
        <p:txBody>
          <a:bodyPr>
            <a:spAutoFit/>
          </a:bodyPr>
          <a:lstStyle/>
          <a:p>
            <a:r>
              <a:rPr lang="fr-FR" dirty="0" smtClean="0">
                <a:latin typeface="Times New Roman" panose="02020603050405020304" pitchFamily="18" charset="0"/>
                <a:ea typeface="Times New Roman" panose="02020603050405020304" pitchFamily="18" charset="0"/>
                <a:cs typeface="Times New Roman" panose="02020603050405020304" pitchFamily="18" charset="0"/>
              </a:rPr>
              <a:t>n'est pas tr</a:t>
            </a:r>
            <a:r>
              <a:rPr lang="fr-FR" dirty="0" smtClean="0">
                <a:ea typeface="Times New Roman" panose="02020603050405020304" pitchFamily="18" charset="0"/>
                <a:cs typeface="Times New Roman" panose="02020603050405020304" pitchFamily="18" charset="0"/>
              </a:rPr>
              <a:t>è</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 sensible, il faut au moins 200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ng</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d'ADN pour r</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v</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ler la pr</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sence d</a:t>
            </a:r>
            <a:r>
              <a:rPr lang="fr-FR" dirty="0" smtClean="0">
                <a:ea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ADN sur un gel alors que 10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ng</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suffisent pour la d</a:t>
            </a:r>
            <a:r>
              <a:rPr lang="fr-FR" dirty="0" smtClean="0">
                <a:ea typeface="Times New Roman" panose="02020603050405020304" pitchFamily="18" charset="0"/>
                <a:cs typeface="Times New Roman" panose="02020603050405020304" pitchFamily="18" charset="0"/>
              </a:rPr>
              <a:t>é</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tection au bromure d</a:t>
            </a:r>
            <a:r>
              <a:rPr lang="fr-FR" dirty="0" smtClean="0">
                <a:ea typeface="Times New Roman" panose="02020603050405020304" pitchFamily="18" charset="0"/>
                <a:cs typeface="Times New Roman" panose="02020603050405020304" pitchFamily="18" charset="0"/>
              </a:rPr>
              <a:t>’</a:t>
            </a:r>
            <a:r>
              <a:rPr lang="fr-FR" dirty="0" err="1" smtClean="0">
                <a:ea typeface="Times New Roman" panose="02020603050405020304" pitchFamily="18" charset="0"/>
                <a:cs typeface="Times New Roman" panose="02020603050405020304" pitchFamily="18" charset="0"/>
              </a:rPr>
              <a:t>é</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thidium</a:t>
            </a:r>
            <a:endParaRPr lang="fr-FR" dirty="0"/>
          </a:p>
        </p:txBody>
      </p:sp>
      <p:sp>
        <p:nvSpPr>
          <p:cNvPr id="8" name="Rectangle 7"/>
          <p:cNvSpPr/>
          <p:nvPr/>
        </p:nvSpPr>
        <p:spPr>
          <a:xfrm>
            <a:off x="0" y="2247461"/>
            <a:ext cx="4572000" cy="646331"/>
          </a:xfrm>
          <a:prstGeom prst="rect">
            <a:avLst/>
          </a:prstGeom>
        </p:spPr>
        <p:txBody>
          <a:bodyPr>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Il n'est pas toxique et n</a:t>
            </a:r>
            <a:r>
              <a:rPr lang="fr-FR" dirty="0" smtClean="0">
                <a:ea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ab</a:t>
            </a:r>
            <a:r>
              <a:rPr lang="fr-FR" dirty="0" smtClean="0">
                <a:ea typeface="Times New Roman" panose="02020603050405020304" pitchFamily="18" charset="0"/>
                <a:cs typeface="Times New Roman" panose="02020603050405020304" pitchFamily="18" charset="0"/>
              </a:rPr>
              <a:t>î</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me pas l'ADN comme le bromure d'</a:t>
            </a:r>
            <a:r>
              <a:rPr lang="fr-FR" dirty="0" err="1" smtClean="0">
                <a:ea typeface="Times New Roman" panose="02020603050405020304" pitchFamily="18" charset="0"/>
                <a:cs typeface="Times New Roman" panose="02020603050405020304" pitchFamily="18" charset="0"/>
              </a:rPr>
              <a:t>é</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thidium</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202148"/>
            <a:ext cx="9144000"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kumimoji="0" lang="fr-FR"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adriamycine</a:t>
            </a: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doxorubicine</a:t>
            </a:r>
            <a:r>
              <a:rPr kumimoji="0" lang="fr-FR"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1505" name="Image 23"/>
          <p:cNvPicPr>
            <a:picLocks noChangeAspect="1" noChangeArrowheads="1"/>
          </p:cNvPicPr>
          <p:nvPr/>
        </p:nvPicPr>
        <p:blipFill>
          <a:blip r:embed="rId1"/>
          <a:srcRect/>
          <a:stretch>
            <a:fillRect/>
          </a:stretch>
        </p:blipFill>
        <p:spPr bwMode="auto">
          <a:xfrm>
            <a:off x="5214942" y="2289470"/>
            <a:ext cx="3786214" cy="3568422"/>
          </a:xfrm>
          <a:prstGeom prst="rect">
            <a:avLst/>
          </a:prstGeom>
          <a:noFill/>
        </p:spPr>
      </p:pic>
      <p:sp>
        <p:nvSpPr>
          <p:cNvPr id="21507" name="Rectangle 3"/>
          <p:cNvSpPr>
            <a:spLocks noChangeArrowheads="1"/>
          </p:cNvSpPr>
          <p:nvPr/>
        </p:nvSpPr>
        <p:spPr bwMode="auto">
          <a:xfrm>
            <a:off x="32" y="4560543"/>
            <a:ext cx="5214910" cy="646331"/>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Cette molécule peut s'intercaler préférentiellement entre deux bases G-C</a:t>
            </a:r>
            <a:endParaRPr kumimoji="0" lang="fr-F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2" y="3540194"/>
            <a:ext cx="5286412"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Spécifique de l’ADN et ne réagit pas avec l’ARN.</a:t>
            </a:r>
            <a:endParaRPr lang="fr-FR"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0" y="5857892"/>
            <a:ext cx="5286412"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Absorbe à 475 nm est réduite proportionnellement à la quantité d’ADN ajoutée au milieu.</a:t>
            </a:r>
            <a:endParaRPr lang="fr-FR"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0" y="2519845"/>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Sensibilité de l’ordre de 5 µg. </a:t>
            </a:r>
            <a:endParaRPr lang="fr-FR"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0" y="1222497"/>
            <a:ext cx="9144000"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adriamycine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est un composé </a:t>
            </a:r>
            <a:r>
              <a:rPr lang="fr-FR" dirty="0" err="1" smtClean="0">
                <a:latin typeface="Times New Roman" panose="02020603050405020304" pitchFamily="18" charset="0"/>
                <a:ea typeface="Times New Roman" panose="02020603050405020304" pitchFamily="18" charset="0"/>
                <a:cs typeface="Times New Roman" panose="02020603050405020304" pitchFamily="18" charset="0"/>
              </a:rPr>
              <a:t>antitumoral</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utilisé dans la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2" tooltip="Chimiothérapie"/>
              </a:rPr>
              <a:t>chimiothérapie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du </a:t>
            </a:r>
            <a:r>
              <a:rPr lang="fr-FR" dirty="0" smtClean="0">
                <a:latin typeface="Times New Roman" panose="02020603050405020304" pitchFamily="18" charset="0"/>
                <a:ea typeface="Times New Roman" panose="02020603050405020304" pitchFamily="18" charset="0"/>
                <a:cs typeface="Times New Roman" panose="02020603050405020304" pitchFamily="18" charset="0"/>
                <a:hlinkClick r:id="rId3" tooltip="Cancer"/>
              </a:rPr>
              <a:t>cancer</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 qui forme des complexes avec l’ADN et non avec les autres composants de la cellule.</a:t>
            </a:r>
            <a:r>
              <a:rPr lang="fr-FR" dirty="0" smtClean="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36607</Words>
  <Application>WPS Presentation</Application>
  <PresentationFormat>Affichage à l'écran (4:3)</PresentationFormat>
  <Paragraphs>731</Paragraphs>
  <Slides>67</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67</vt:i4>
      </vt:variant>
    </vt:vector>
  </HeadingPairs>
  <TitlesOfParts>
    <vt:vector size="76" baseType="lpstr">
      <vt:lpstr>Arial</vt:lpstr>
      <vt:lpstr>SimSun</vt:lpstr>
      <vt:lpstr>Wingdings</vt:lpstr>
      <vt:lpstr>Times New Roman</vt:lpstr>
      <vt:lpstr>Calibri</vt:lpstr>
      <vt:lpstr>Microsoft YaHei</vt:lpstr>
      <vt:lpstr>Arial Unicode MS</vt:lpstr>
      <vt:lpstr>Calibri</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EFIBAC-ZIZI</dc:creator>
  <cp:lastModifiedBy>yazid</cp:lastModifiedBy>
  <cp:revision>47</cp:revision>
  <dcterms:created xsi:type="dcterms:W3CDTF">2020-08-13T09:16:00Z</dcterms:created>
  <dcterms:modified xsi:type="dcterms:W3CDTF">2024-04-14T15:41:09Z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A9B6ED973D8E46E8BF7F4D98D891291B_12</vt:lpwstr>
  </property>
  <property fmtid="{D5CDD505-2E9C-101B-9397-08002B2CF9AE}" pid="3" name="KSOProductBuildVer">
    <vt:lpwstr>1033-12.2.0.13489</vt:lpwstr>
  </property>
</Properties>
</file>