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8" r:id="rId5"/>
    <p:sldId id="259" r:id="rId6"/>
    <p:sldId id="260" r:id="rId7"/>
    <p:sldId id="261" r:id="rId8"/>
    <p:sldId id="262" r:id="rId9"/>
    <p:sldId id="263" r:id="rId10"/>
    <p:sldId id="265" r:id="rId11"/>
    <p:sldId id="266" r:id="rId12"/>
    <p:sldId id="264" r:id="rId13"/>
    <p:sldId id="267" r:id="rId14"/>
    <p:sldId id="268" r:id="rId15"/>
    <p:sldId id="269" r:id="rId16"/>
    <p:sldId id="270" r:id="rId17"/>
    <p:sldId id="273"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0" r:id="rId43"/>
    <p:sldId id="299" r:id="rId44"/>
    <p:sldId id="303" r:id="rId45"/>
    <p:sldId id="301" r:id="rId46"/>
    <p:sldId id="304" r:id="rId47"/>
    <p:sldId id="305" r:id="rId48"/>
    <p:sldId id="306" r:id="rId49"/>
    <p:sldId id="307" r:id="rId50"/>
    <p:sldId id="309" r:id="rId51"/>
    <p:sldId id="310" r:id="rId52"/>
    <p:sldId id="311" r:id="rId53"/>
    <p:sldId id="312"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85"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24/06/2023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24/06/2023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3995936" y="1484784"/>
            <a:ext cx="2214578" cy="893137"/>
            <a:chOff x="2207675" y="397"/>
            <a:chExt cx="893137" cy="893137"/>
          </a:xfrm>
        </p:grpSpPr>
        <p:sp>
          <p:nvSpPr>
            <p:cNvPr id="12" name="Ellipse 11"/>
            <p:cNvSpPr/>
            <p:nvPr/>
          </p:nvSpPr>
          <p:spPr>
            <a:xfrm>
              <a:off x="2207675" y="397"/>
              <a:ext cx="893137"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4"/>
            <p:cNvSpPr/>
            <p:nvPr/>
          </p:nvSpPr>
          <p:spPr>
            <a:xfrm>
              <a:off x="2338472" y="131194"/>
              <a:ext cx="631543" cy="631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0" lang="fr-FR" sz="2000" b="1" i="0" u="none" strike="noStrike" kern="1200" cap="none" normalizeH="0" baseline="0" dirty="0" smtClean="0">
                  <a:ln>
                    <a:noFill/>
                  </a:ln>
                  <a:solidFill>
                    <a:srgbClr val="FFFF00"/>
                  </a:solidFill>
                  <a:effectLst/>
                  <a:latin typeface="Times New Roman" pitchFamily="18" charset="0"/>
                  <a:ea typeface="Times New Roman" pitchFamily="18" charset="0"/>
                  <a:cs typeface="Times New Roman" pitchFamily="18" charset="0"/>
                </a:rPr>
                <a:t>Détergents ioniques</a:t>
              </a:r>
              <a:endParaRPr lang="fr-FR" sz="2000" b="1" kern="1200" dirty="0">
                <a:solidFill>
                  <a:srgbClr val="FFFF00"/>
                </a:solidFill>
              </a:endParaRPr>
            </a:p>
          </p:txBody>
        </p:sp>
      </p:grpSp>
      <p:grpSp>
        <p:nvGrpSpPr>
          <p:cNvPr id="3" name="Groupe 2"/>
          <p:cNvGrpSpPr/>
          <p:nvPr/>
        </p:nvGrpSpPr>
        <p:grpSpPr>
          <a:xfrm>
            <a:off x="3995936" y="2924944"/>
            <a:ext cx="2214578" cy="893137"/>
            <a:chOff x="2787838" y="1005268"/>
            <a:chExt cx="893137" cy="893137"/>
          </a:xfrm>
        </p:grpSpPr>
        <p:sp>
          <p:nvSpPr>
            <p:cNvPr id="10" name="Ellipse 9"/>
            <p:cNvSpPr/>
            <p:nvPr/>
          </p:nvSpPr>
          <p:spPr>
            <a:xfrm>
              <a:off x="2787838" y="1005268"/>
              <a:ext cx="893137"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Ellipse 6"/>
            <p:cNvSpPr/>
            <p:nvPr/>
          </p:nvSpPr>
          <p:spPr>
            <a:xfrm>
              <a:off x="2918635" y="1136065"/>
              <a:ext cx="631543" cy="631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0" lang="fr-FR" sz="2000" b="1" i="0" u="none" strike="noStrike" kern="1200" cap="none" normalizeH="0" baseline="0" dirty="0" smtClean="0">
                  <a:ln>
                    <a:noFill/>
                  </a:ln>
                  <a:solidFill>
                    <a:srgbClr val="FFFF00"/>
                  </a:solidFill>
                  <a:effectLst/>
                  <a:latin typeface="Times New Roman" pitchFamily="18" charset="0"/>
                  <a:ea typeface="Times New Roman" pitchFamily="18" charset="0"/>
                  <a:cs typeface="Times New Roman" pitchFamily="18" charset="0"/>
                </a:rPr>
                <a:t>Des agents réducteurs </a:t>
              </a:r>
              <a:endParaRPr lang="fr-FR" sz="2000" b="1" kern="1200" dirty="0">
                <a:solidFill>
                  <a:srgbClr val="FFFF00"/>
                </a:solidFill>
              </a:endParaRPr>
            </a:p>
          </p:txBody>
        </p:sp>
      </p:grpSp>
      <p:grpSp>
        <p:nvGrpSpPr>
          <p:cNvPr id="4" name="Groupe 3"/>
          <p:cNvGrpSpPr/>
          <p:nvPr/>
        </p:nvGrpSpPr>
        <p:grpSpPr>
          <a:xfrm>
            <a:off x="3995936" y="4437112"/>
            <a:ext cx="2214578" cy="893137"/>
            <a:chOff x="2787838" y="2165593"/>
            <a:chExt cx="893137" cy="893137"/>
          </a:xfrm>
        </p:grpSpPr>
        <p:sp>
          <p:nvSpPr>
            <p:cNvPr id="8" name="Ellipse 7"/>
            <p:cNvSpPr/>
            <p:nvPr/>
          </p:nvSpPr>
          <p:spPr>
            <a:xfrm>
              <a:off x="2787838" y="2165593"/>
              <a:ext cx="893137"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Ellipse 8"/>
            <p:cNvSpPr/>
            <p:nvPr/>
          </p:nvSpPr>
          <p:spPr>
            <a:xfrm>
              <a:off x="2918635" y="2296390"/>
              <a:ext cx="631543" cy="631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kumimoji="0" lang="fr-FR" sz="2000" b="1" i="0" u="none" strike="noStrike" kern="1200" cap="none" normalizeH="0" baseline="0" dirty="0" smtClean="0">
                  <a:ln>
                    <a:noFill/>
                  </a:ln>
                  <a:solidFill>
                    <a:srgbClr val="FFFF00"/>
                  </a:solidFill>
                  <a:effectLst/>
                  <a:latin typeface="Times New Roman" pitchFamily="18" charset="0"/>
                  <a:ea typeface="Times New Roman" pitchFamily="18" charset="0"/>
                  <a:cs typeface="Times New Roman" pitchFamily="18" charset="0"/>
                </a:rPr>
                <a:t>Des agents </a:t>
              </a:r>
              <a:r>
                <a:rPr kumimoji="0" lang="fr-FR" sz="2000" b="1" i="0" u="none" strike="noStrike" kern="1200"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chaotropes</a:t>
              </a:r>
              <a:r>
                <a:rPr kumimoji="0" lang="fr-FR" sz="2000" b="1" i="0" u="none" strike="noStrike" kern="1200"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endParaRPr lang="fr-FR" sz="2000" b="1" kern="1200" dirty="0">
                <a:solidFill>
                  <a:srgbClr val="FFFF00"/>
                </a:solidFill>
              </a:endParaRPr>
            </a:p>
          </p:txBody>
        </p:sp>
      </p:grpSp>
      <p:grpSp>
        <p:nvGrpSpPr>
          <p:cNvPr id="5" name="Groupe 4"/>
          <p:cNvGrpSpPr/>
          <p:nvPr/>
        </p:nvGrpSpPr>
        <p:grpSpPr>
          <a:xfrm>
            <a:off x="3995936" y="5964863"/>
            <a:ext cx="2214578" cy="893137"/>
            <a:chOff x="2207675" y="3170464"/>
            <a:chExt cx="893137" cy="893137"/>
          </a:xfrm>
        </p:grpSpPr>
        <p:sp>
          <p:nvSpPr>
            <p:cNvPr id="6" name="Ellipse 5"/>
            <p:cNvSpPr/>
            <p:nvPr/>
          </p:nvSpPr>
          <p:spPr>
            <a:xfrm>
              <a:off x="2207675" y="3170464"/>
              <a:ext cx="893137"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Ellipse 10"/>
            <p:cNvSpPr/>
            <p:nvPr/>
          </p:nvSpPr>
          <p:spPr>
            <a:xfrm>
              <a:off x="2338472" y="3301261"/>
              <a:ext cx="631543" cy="631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2000" b="1" dirty="0" smtClean="0">
                  <a:solidFill>
                    <a:srgbClr val="FFFF00"/>
                  </a:solidFill>
                  <a:latin typeface="Times New Roman" pitchFamily="18" charset="0"/>
                  <a:ea typeface="Times New Roman" pitchFamily="18" charset="0"/>
                  <a:cs typeface="Times New Roman" pitchFamily="18" charset="0"/>
                </a:rPr>
                <a:t>P</a:t>
              </a:r>
              <a:r>
                <a:rPr kumimoji="0" lang="fr-FR" sz="2000" b="1" i="0" u="none" strike="noStrike" kern="1200" cap="none" normalizeH="0" baseline="0" dirty="0" smtClean="0">
                  <a:ln>
                    <a:noFill/>
                  </a:ln>
                  <a:solidFill>
                    <a:srgbClr val="FFFF00"/>
                  </a:solidFill>
                  <a:effectLst/>
                  <a:latin typeface="Times New Roman" pitchFamily="18" charset="0"/>
                  <a:ea typeface="Times New Roman" pitchFamily="18" charset="0"/>
                  <a:cs typeface="Times New Roman" pitchFamily="18" charset="0"/>
                </a:rPr>
                <a:t>rotéinase K </a:t>
              </a:r>
              <a:endParaRPr lang="fr-FR" sz="2000" b="1" kern="1200" dirty="0">
                <a:solidFill>
                  <a:srgbClr val="FFFF00"/>
                </a:solidFill>
              </a:endParaRPr>
            </a:p>
          </p:txBody>
        </p:sp>
      </p:grpSp>
      <p:sp>
        <p:nvSpPr>
          <p:cNvPr id="14" name="Rectangle 1"/>
          <p:cNvSpPr>
            <a:spLocks noChangeArrowheads="1"/>
          </p:cNvSpPr>
          <p:nvPr/>
        </p:nvSpPr>
        <p:spPr bwMode="auto">
          <a:xfrm>
            <a:off x="-36512" y="2309880"/>
            <a:ext cx="3326349" cy="3245941"/>
          </a:xfrm>
          <a:prstGeom prst="ellipse">
            <a:avLst/>
          </a:prstGeom>
          <a:solidFill>
            <a:srgbClr val="FFFF0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1.2. La dénaturation des protéines et des complexes nucléoprotéiques </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6" name="Connecteur droit 15"/>
          <p:cNvCxnSpPr>
            <a:stCxn id="14" idx="7"/>
            <a:endCxn id="12" idx="2"/>
          </p:cNvCxnSpPr>
          <p:nvPr/>
        </p:nvCxnSpPr>
        <p:spPr>
          <a:xfrm flipV="1">
            <a:off x="2802704" y="1931353"/>
            <a:ext cx="1193232" cy="853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14" idx="6"/>
            <a:endCxn id="10" idx="2"/>
          </p:cNvCxnSpPr>
          <p:nvPr/>
        </p:nvCxnSpPr>
        <p:spPr>
          <a:xfrm flipV="1">
            <a:off x="3289837" y="3371513"/>
            <a:ext cx="706099" cy="561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6" idx="2"/>
          </p:cNvCxnSpPr>
          <p:nvPr/>
        </p:nvCxnSpPr>
        <p:spPr>
          <a:xfrm>
            <a:off x="2688761" y="5241745"/>
            <a:ext cx="1307175" cy="1169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14" idx="6"/>
            <a:endCxn id="8" idx="2"/>
          </p:cNvCxnSpPr>
          <p:nvPr/>
        </p:nvCxnSpPr>
        <p:spPr>
          <a:xfrm>
            <a:off x="3289837" y="3932851"/>
            <a:ext cx="706099" cy="95083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367039" y="3076549"/>
            <a:ext cx="1776993" cy="8931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7367039" y="4236874"/>
            <a:ext cx="1776993" cy="8931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6786876" y="5241745"/>
            <a:ext cx="1776993" cy="8931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Rectangle 38"/>
          <p:cNvSpPr/>
          <p:nvPr/>
        </p:nvSpPr>
        <p:spPr>
          <a:xfrm>
            <a:off x="7331511" y="1556792"/>
            <a:ext cx="1776993" cy="7502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622300">
              <a:lnSpc>
                <a:spcPct val="90000"/>
              </a:lnSpc>
              <a:spcBef>
                <a:spcPct val="0"/>
              </a:spcBef>
              <a:spcAft>
                <a:spcPct val="15000"/>
              </a:spcAft>
            </a:pPr>
            <a:r>
              <a:rPr kumimoji="0" lang="fr-FR" sz="2000" b="0" i="0" u="none" strike="noStrike" kern="1200"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SDS </a:t>
            </a:r>
            <a:endParaRPr lang="fr-FR" sz="2000" kern="1200" dirty="0"/>
          </a:p>
        </p:txBody>
      </p:sp>
      <p:sp>
        <p:nvSpPr>
          <p:cNvPr id="40" name="Rectangle 39"/>
          <p:cNvSpPr/>
          <p:nvPr/>
        </p:nvSpPr>
        <p:spPr>
          <a:xfrm>
            <a:off x="6856876" y="2924944"/>
            <a:ext cx="2251628" cy="8931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pPr>
            <a:r>
              <a:rPr kumimoji="0" lang="fr-FR" sz="2000" b="0" i="0" u="none" strike="noStrike" kern="1200"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Béta</a:t>
            </a:r>
            <a:r>
              <a:rPr kumimoji="0" lang="fr-FR" sz="2000" b="0" i="0" u="none" strike="noStrike" kern="1200"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000" b="0" i="0" u="none" strike="noStrike" kern="1200"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mercaptoéthanol</a:t>
            </a:r>
            <a:r>
              <a:rPr kumimoji="0" lang="fr-FR" sz="2000" b="0" i="0" u="none" strike="noStrike" kern="1200"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pour couper les ponts disulfures </a:t>
            </a:r>
            <a:endParaRPr lang="fr-FR" sz="2000" kern="1200" dirty="0"/>
          </a:p>
        </p:txBody>
      </p:sp>
      <p:sp>
        <p:nvSpPr>
          <p:cNvPr id="41" name="Rectangle 40"/>
          <p:cNvSpPr/>
          <p:nvPr/>
        </p:nvSpPr>
        <p:spPr>
          <a:xfrm>
            <a:off x="6504153" y="4365104"/>
            <a:ext cx="2604351" cy="10641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pPr>
            <a:r>
              <a:rPr lang="fr-FR" sz="2000" dirty="0">
                <a:latin typeface="Times New Roman" panose="02020603050405020304" pitchFamily="18" charset="0"/>
                <a:cs typeface="Times New Roman" panose="02020603050405020304" pitchFamily="18" charset="0"/>
              </a:rPr>
              <a:t>Destructeur des liaisons hydrogènes dans les molécules </a:t>
            </a:r>
            <a:r>
              <a:rPr lang="fr-FR" sz="2000" dirty="0" smtClean="0">
                <a:latin typeface="Times New Roman" panose="02020603050405020304" pitchFamily="18" charset="0"/>
                <a:cs typeface="Times New Roman" panose="02020603050405020304" pitchFamily="18" charset="0"/>
              </a:rPr>
              <a:t>biologiques </a:t>
            </a:r>
            <a:r>
              <a:rPr lang="fr-FR" sz="2000" dirty="0" err="1" smtClean="0">
                <a:latin typeface="Times New Roman" panose="02020603050405020304" pitchFamily="18" charset="0"/>
                <a:cs typeface="Times New Roman" panose="02020603050405020304" pitchFamily="18" charset="0"/>
              </a:rPr>
              <a:t>exp</a:t>
            </a:r>
            <a:r>
              <a:rPr lang="fr-FR" sz="2000" dirty="0" smtClean="0">
                <a:latin typeface="Times New Roman" panose="02020603050405020304" pitchFamily="18" charset="0"/>
                <a:cs typeface="Times New Roman" panose="02020603050405020304" pitchFamily="18" charset="0"/>
              </a:rPr>
              <a:t>: </a:t>
            </a:r>
            <a:r>
              <a:rPr lang="fr-FR" sz="2000" dirty="0">
                <a:solidFill>
                  <a:srgbClr val="000000"/>
                </a:solidFill>
                <a:latin typeface="Times New Roman" pitchFamily="18" charset="0"/>
                <a:cs typeface="Times New Roman" pitchFamily="18" charset="0"/>
              </a:rPr>
              <a:t>c</a:t>
            </a:r>
            <a:r>
              <a:rPr kumimoji="0" lang="fr-FR" sz="2000" b="0" i="0" u="none" strike="noStrike" kern="1200"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hlorure de guanidine</a:t>
            </a:r>
            <a:endParaRPr lang="fr-FR" sz="2000" kern="1200" dirty="0">
              <a:latin typeface="Times New Roman" panose="02020603050405020304" pitchFamily="18" charset="0"/>
              <a:cs typeface="Times New Roman" panose="02020603050405020304" pitchFamily="18" charset="0"/>
            </a:endParaRPr>
          </a:p>
        </p:txBody>
      </p:sp>
      <p:sp>
        <p:nvSpPr>
          <p:cNvPr id="42" name="Rectangle 41"/>
          <p:cNvSpPr/>
          <p:nvPr/>
        </p:nvSpPr>
        <p:spPr>
          <a:xfrm>
            <a:off x="6961407" y="6031969"/>
            <a:ext cx="2147097" cy="7093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algn="ctr" defTabSz="622300">
              <a:lnSpc>
                <a:spcPct val="90000"/>
              </a:lnSpc>
              <a:spcBef>
                <a:spcPct val="0"/>
              </a:spcBef>
              <a:spcAft>
                <a:spcPct val="15000"/>
              </a:spcAft>
            </a:pPr>
            <a:r>
              <a:rPr kumimoji="0" lang="fr-FR" sz="2000" b="0" i="0" u="none" strike="noStrike" kern="1200"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Digestion des protéines</a:t>
            </a:r>
            <a:endParaRPr lang="fr-FR" sz="2000" kern="1200" dirty="0"/>
          </a:p>
        </p:txBody>
      </p:sp>
      <p:sp>
        <p:nvSpPr>
          <p:cNvPr id="43" name="Rectangle 1"/>
          <p:cNvSpPr>
            <a:spLocks noChangeArrowheads="1"/>
          </p:cNvSpPr>
          <p:nvPr/>
        </p:nvSpPr>
        <p:spPr bwMode="auto">
          <a:xfrm>
            <a:off x="0" y="140593"/>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1.2. La dénaturation des protéines et des complexes nucléoprotéiques </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 name="Rectangle 43"/>
          <p:cNvSpPr/>
          <p:nvPr/>
        </p:nvSpPr>
        <p:spPr>
          <a:xfrm>
            <a:off x="0" y="785794"/>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Après la lyse, les protéines et les complexes nucléoprotéiques sont dénaturés par des</a:t>
            </a:r>
            <a:endParaRPr lang="fr-FR" sz="2000" dirty="0">
              <a:latin typeface="Times New Roman" pitchFamily="18" charset="0"/>
              <a:cs typeface="Times New Roman" pitchFamily="18" charset="0"/>
            </a:endParaRPr>
          </a:p>
        </p:txBody>
      </p:sp>
      <p:cxnSp>
        <p:nvCxnSpPr>
          <p:cNvPr id="19" name="Connecteur droit 18"/>
          <p:cNvCxnSpPr>
            <a:stCxn id="12" idx="6"/>
            <a:endCxn id="39" idx="1"/>
          </p:cNvCxnSpPr>
          <p:nvPr/>
        </p:nvCxnSpPr>
        <p:spPr>
          <a:xfrm>
            <a:off x="6210514" y="1931353"/>
            <a:ext cx="1120997" cy="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10" idx="6"/>
            <a:endCxn id="40" idx="1"/>
          </p:cNvCxnSpPr>
          <p:nvPr/>
        </p:nvCxnSpPr>
        <p:spPr>
          <a:xfrm>
            <a:off x="6210514" y="3371513"/>
            <a:ext cx="6463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a:stCxn id="8" idx="6"/>
            <a:endCxn id="41" idx="1"/>
          </p:cNvCxnSpPr>
          <p:nvPr/>
        </p:nvCxnSpPr>
        <p:spPr>
          <a:xfrm>
            <a:off x="6210514" y="4883681"/>
            <a:ext cx="293639" cy="1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6" idx="6"/>
            <a:endCxn id="42" idx="1"/>
          </p:cNvCxnSpPr>
          <p:nvPr/>
        </p:nvCxnSpPr>
        <p:spPr>
          <a:xfrm flipV="1">
            <a:off x="6210514" y="6386669"/>
            <a:ext cx="750893" cy="2476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2272"/>
            <a:ext cx="9144000" cy="461665"/>
          </a:xfrm>
          <a:prstGeom prst="rect">
            <a:avLst/>
          </a:prstGeom>
        </p:spPr>
        <p:txBody>
          <a:bodyPr wrap="square">
            <a:spAutoFit/>
          </a:bodyPr>
          <a:lstStyle/>
          <a:p>
            <a:r>
              <a:rPr lang="fr-FR" sz="2400" b="1" dirty="0" smtClean="0">
                <a:solidFill>
                  <a:srgbClr val="000000"/>
                </a:solidFill>
                <a:latin typeface="Times New Roman" pitchFamily="18" charset="0"/>
                <a:ea typeface="Times New Roman" pitchFamily="18" charset="0"/>
                <a:cs typeface="Times New Roman" pitchFamily="18" charset="0"/>
              </a:rPr>
              <a:t>1.2.1. Agent </a:t>
            </a:r>
            <a:r>
              <a:rPr lang="fr-FR" sz="2400" b="1" dirty="0" err="1" smtClean="0">
                <a:solidFill>
                  <a:srgbClr val="000000"/>
                </a:solidFill>
                <a:latin typeface="Times New Roman" pitchFamily="18" charset="0"/>
                <a:ea typeface="Times New Roman" pitchFamily="18" charset="0"/>
                <a:cs typeface="Times New Roman" pitchFamily="18" charset="0"/>
              </a:rPr>
              <a:t>chaotropique</a:t>
            </a:r>
            <a:r>
              <a:rPr lang="fr-FR" sz="2400" dirty="0" smtClean="0">
                <a:solidFill>
                  <a:srgbClr val="000000"/>
                </a:solidFill>
                <a:latin typeface="Times New Roman" pitchFamily="18" charset="0"/>
                <a:ea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
        <p:nvSpPr>
          <p:cNvPr id="4" name="Rectangle 3"/>
          <p:cNvSpPr/>
          <p:nvPr/>
        </p:nvSpPr>
        <p:spPr>
          <a:xfrm>
            <a:off x="0" y="749997"/>
            <a:ext cx="9144000" cy="400110"/>
          </a:xfrm>
          <a:prstGeom prst="rect">
            <a:avLst/>
          </a:prstGeom>
        </p:spPr>
        <p:txBody>
          <a:bodyPr wrap="square">
            <a:spAutoFit/>
          </a:bodyPr>
          <a:lstStyle/>
          <a:p>
            <a:pPr lvl="0" fontAlgn="base">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C’set des sels qui modifient la solubilité des molécules et provoquer leur précipitation</a:t>
            </a:r>
          </a:p>
        </p:txBody>
      </p:sp>
      <p:sp>
        <p:nvSpPr>
          <p:cNvPr id="5" name="Rectangle 4"/>
          <p:cNvSpPr/>
          <p:nvPr/>
        </p:nvSpPr>
        <p:spPr>
          <a:xfrm>
            <a:off x="0" y="1259494"/>
            <a:ext cx="9144000" cy="400110"/>
          </a:xfrm>
          <a:prstGeom prst="rect">
            <a:avLst/>
          </a:prstGeom>
        </p:spPr>
        <p:txBody>
          <a:bodyPr wrap="square">
            <a:spAutoFit/>
          </a:bodyPr>
          <a:lstStyle/>
          <a:p>
            <a:pPr lvl="0" fontAlgn="base">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Ils peuvent être :</a:t>
            </a:r>
            <a:endParaRPr lang="fr-FR" sz="1100" dirty="0" smtClean="0">
              <a:latin typeface="Times New Roman" pitchFamily="18" charset="0"/>
              <a:cs typeface="Times New Roman" pitchFamily="18" charset="0"/>
            </a:endParaRPr>
          </a:p>
        </p:txBody>
      </p:sp>
      <p:sp>
        <p:nvSpPr>
          <p:cNvPr id="6" name="Rectangle 5"/>
          <p:cNvSpPr/>
          <p:nvPr/>
        </p:nvSpPr>
        <p:spPr>
          <a:xfrm>
            <a:off x="0" y="3297482"/>
            <a:ext cx="9144000" cy="400110"/>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sz="2000" dirty="0" smtClean="0">
                <a:solidFill>
                  <a:srgbClr val="000000"/>
                </a:solidFill>
                <a:latin typeface="Times New Roman" pitchFamily="18" charset="0"/>
                <a:ea typeface="Times New Roman" pitchFamily="18" charset="0"/>
                <a:cs typeface="Times New Roman" pitchFamily="18" charset="0"/>
              </a:rPr>
              <a:t> Neutralisant les charges ioniques requises pour le maintien de la solubilité </a:t>
            </a:r>
          </a:p>
        </p:txBody>
      </p:sp>
      <p:sp>
        <p:nvSpPr>
          <p:cNvPr id="7" name="Rectangle 6"/>
          <p:cNvSpPr/>
          <p:nvPr/>
        </p:nvSpPr>
        <p:spPr>
          <a:xfrm>
            <a:off x="0" y="5102972"/>
            <a:ext cx="9144000" cy="707886"/>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Comme le perchlorate de sodium (NaClO4), le </a:t>
            </a:r>
            <a:r>
              <a:rPr lang="fr-FR" sz="2000" dirty="0" err="1" smtClean="0">
                <a:solidFill>
                  <a:srgbClr val="000000"/>
                </a:solidFill>
                <a:latin typeface="Times New Roman" pitchFamily="18" charset="0"/>
                <a:ea typeface="Times New Roman" pitchFamily="18" charset="0"/>
                <a:cs typeface="Times New Roman" pitchFamily="18" charset="0"/>
              </a:rPr>
              <a:t>thiocyanate</a:t>
            </a:r>
            <a:r>
              <a:rPr lang="fr-FR" sz="2000" dirty="0" smtClean="0">
                <a:solidFill>
                  <a:srgbClr val="000000"/>
                </a:solidFill>
                <a:latin typeface="Times New Roman" pitchFamily="18" charset="0"/>
                <a:ea typeface="Times New Roman" pitchFamily="18" charset="0"/>
                <a:cs typeface="Times New Roman" pitchFamily="18" charset="0"/>
              </a:rPr>
              <a:t> de guanidine (TCG), l’iodure de sodium (</a:t>
            </a:r>
            <a:r>
              <a:rPr lang="fr-FR" sz="2000" dirty="0" err="1" smtClean="0">
                <a:solidFill>
                  <a:srgbClr val="000000"/>
                </a:solidFill>
                <a:latin typeface="Times New Roman" pitchFamily="18" charset="0"/>
                <a:ea typeface="Times New Roman" pitchFamily="18" charset="0"/>
                <a:cs typeface="Times New Roman" pitchFamily="18" charset="0"/>
              </a:rPr>
              <a:t>NaI</a:t>
            </a:r>
            <a:r>
              <a:rPr lang="fr-FR" sz="2000" dirty="0" smtClean="0">
                <a:solidFill>
                  <a:srgbClr val="000000"/>
                </a:solidFill>
                <a:latin typeface="Times New Roman" pitchFamily="18" charset="0"/>
                <a:ea typeface="Times New Roman" pitchFamily="18" charset="0"/>
                <a:cs typeface="Times New Roman" pitchFamily="18" charset="0"/>
              </a:rPr>
              <a:t>) et le chlorure de lithium. </a:t>
            </a:r>
            <a:endParaRPr lang="fr-FR" sz="3200" dirty="0" smtClean="0">
              <a:latin typeface="Times New Roman" pitchFamily="18" charset="0"/>
              <a:cs typeface="Times New Roman" pitchFamily="18" charset="0"/>
            </a:endParaRPr>
          </a:p>
        </p:txBody>
      </p:sp>
      <p:sp>
        <p:nvSpPr>
          <p:cNvPr id="8" name="Rectangle 7"/>
          <p:cNvSpPr/>
          <p:nvPr/>
        </p:nvSpPr>
        <p:spPr>
          <a:xfrm>
            <a:off x="-1" y="1768991"/>
            <a:ext cx="9144000" cy="400110"/>
          </a:xfrm>
          <a:prstGeom prst="rect">
            <a:avLst/>
          </a:prstGeom>
        </p:spPr>
        <p:txBody>
          <a:bodyPr wrap="square">
            <a:spAutoFit/>
          </a:bodyPr>
          <a:lstStyle/>
          <a:p>
            <a:r>
              <a:rPr lang="fr-FR" sz="2000" b="1" dirty="0" smtClean="0">
                <a:solidFill>
                  <a:srgbClr val="000000"/>
                </a:solidFill>
                <a:latin typeface="Times New Roman" pitchFamily="18" charset="0"/>
                <a:ea typeface="Times New Roman" pitchFamily="18" charset="0"/>
                <a:cs typeface="Times New Roman" pitchFamily="18" charset="0"/>
              </a:rPr>
              <a:t>Non dénaturants:</a:t>
            </a:r>
            <a:endParaRPr lang="fr-FR" sz="2000" dirty="0">
              <a:latin typeface="Times New Roman" pitchFamily="18" charset="0"/>
              <a:cs typeface="Times New Roman" pitchFamily="18" charset="0"/>
            </a:endParaRPr>
          </a:p>
        </p:txBody>
      </p:sp>
      <p:sp>
        <p:nvSpPr>
          <p:cNvPr id="9" name="Rectangle 8"/>
          <p:cNvSpPr/>
          <p:nvPr/>
        </p:nvSpPr>
        <p:spPr>
          <a:xfrm>
            <a:off x="0" y="2278488"/>
            <a:ext cx="9144000" cy="400110"/>
          </a:xfrm>
          <a:prstGeom prst="rect">
            <a:avLst/>
          </a:prstGeom>
        </p:spPr>
        <p:txBody>
          <a:bodyPr wrap="square">
            <a:spAutoFit/>
          </a:bodyPr>
          <a:lstStyle/>
          <a:p>
            <a:r>
              <a:rPr lang="fr-FR" sz="2000" dirty="0" smtClean="0">
                <a:solidFill>
                  <a:srgbClr val="000000"/>
                </a:solidFill>
                <a:latin typeface="Times New Roman" pitchFamily="18" charset="0"/>
                <a:ea typeface="Times New Roman" pitchFamily="18" charset="0"/>
                <a:cs typeface="Times New Roman" pitchFamily="18" charset="0"/>
              </a:rPr>
              <a:t>Comme le (</a:t>
            </a:r>
            <a:r>
              <a:rPr lang="fr-FR" sz="2000" dirty="0" err="1" smtClean="0">
                <a:solidFill>
                  <a:srgbClr val="000000"/>
                </a:solidFill>
                <a:latin typeface="Times New Roman" pitchFamily="18" charset="0"/>
                <a:ea typeface="Times New Roman" pitchFamily="18" charset="0"/>
                <a:cs typeface="Times New Roman" pitchFamily="18" charset="0"/>
              </a:rPr>
              <a:t>NaCl</a:t>
            </a:r>
            <a:r>
              <a:rPr lang="fr-FR" sz="2000" dirty="0" smtClean="0">
                <a:solidFill>
                  <a:srgbClr val="000000"/>
                </a:solidFill>
                <a:latin typeface="Times New Roman" pitchFamily="18" charset="0"/>
                <a:ea typeface="Times New Roman" pitchFamily="18" charset="0"/>
                <a:cs typeface="Times New Roman" pitchFamily="18" charset="0"/>
              </a:rPr>
              <a:t>) et le sulfate d’ammonium. </a:t>
            </a:r>
            <a:endParaRPr lang="fr-FR" sz="2000" dirty="0">
              <a:latin typeface="Times New Roman" pitchFamily="18" charset="0"/>
              <a:cs typeface="Times New Roman" pitchFamily="18" charset="0"/>
            </a:endParaRPr>
          </a:p>
        </p:txBody>
      </p:sp>
      <p:sp>
        <p:nvSpPr>
          <p:cNvPr id="10" name="Rectangle 9"/>
          <p:cNvSpPr/>
          <p:nvPr/>
        </p:nvSpPr>
        <p:spPr>
          <a:xfrm>
            <a:off x="-1" y="2787985"/>
            <a:ext cx="9144000" cy="400110"/>
          </a:xfrm>
          <a:prstGeom prst="rect">
            <a:avLst/>
          </a:prstGeom>
        </p:spPr>
        <p:txBody>
          <a:bodyPr wrap="square">
            <a:spAutoFit/>
          </a:bodyPr>
          <a:lstStyle/>
          <a:p>
            <a:r>
              <a:rPr lang="fr-FR" sz="2000" dirty="0" smtClean="0">
                <a:solidFill>
                  <a:srgbClr val="000000"/>
                </a:solidFill>
                <a:latin typeface="Times New Roman" pitchFamily="18" charset="0"/>
                <a:ea typeface="Times New Roman" pitchFamily="18" charset="0"/>
                <a:cs typeface="Times New Roman" pitchFamily="18" charset="0"/>
              </a:rPr>
              <a:t>Ils agissent soit en  </a:t>
            </a:r>
            <a:endParaRPr lang="fr-FR" sz="2000" dirty="0">
              <a:latin typeface="Times New Roman" pitchFamily="18" charset="0"/>
              <a:cs typeface="Times New Roman" pitchFamily="18" charset="0"/>
            </a:endParaRPr>
          </a:p>
        </p:txBody>
      </p:sp>
      <p:sp>
        <p:nvSpPr>
          <p:cNvPr id="11" name="Rectangle 10"/>
          <p:cNvSpPr/>
          <p:nvPr/>
        </p:nvSpPr>
        <p:spPr>
          <a:xfrm>
            <a:off x="0" y="3806979"/>
            <a:ext cx="9144000" cy="400110"/>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sz="2000" dirty="0" smtClean="0">
                <a:solidFill>
                  <a:srgbClr val="000000"/>
                </a:solidFill>
                <a:latin typeface="Times New Roman" pitchFamily="18" charset="0"/>
                <a:ea typeface="Times New Roman" pitchFamily="18" charset="0"/>
                <a:cs typeface="Times New Roman" pitchFamily="18" charset="0"/>
              </a:rPr>
              <a:t> Interférant dans les interactions protéines-eau et modifier la solubilité des protéines.  </a:t>
            </a:r>
            <a:endParaRPr lang="fr-FR" sz="1100" dirty="0" smtClean="0">
              <a:latin typeface="Times New Roman" pitchFamily="18" charset="0"/>
              <a:cs typeface="Times New Roman" pitchFamily="18" charset="0"/>
            </a:endParaRPr>
          </a:p>
        </p:txBody>
      </p:sp>
      <p:sp>
        <p:nvSpPr>
          <p:cNvPr id="12" name="Rectangle 11"/>
          <p:cNvSpPr/>
          <p:nvPr/>
        </p:nvSpPr>
        <p:spPr>
          <a:xfrm>
            <a:off x="0" y="4593475"/>
            <a:ext cx="9144000" cy="400110"/>
          </a:xfrm>
          <a:prstGeom prst="rect">
            <a:avLst/>
          </a:prstGeom>
        </p:spPr>
        <p:txBody>
          <a:bodyPr wrap="square">
            <a:spAutoFit/>
          </a:bodyPr>
          <a:lstStyle/>
          <a:p>
            <a:r>
              <a:rPr lang="fr-FR" sz="2000" b="1" dirty="0" smtClean="0">
                <a:solidFill>
                  <a:srgbClr val="000000"/>
                </a:solidFill>
                <a:latin typeface="Times New Roman" pitchFamily="18" charset="0"/>
                <a:ea typeface="Times New Roman" pitchFamily="18" charset="0"/>
                <a:cs typeface="Times New Roman" pitchFamily="18" charset="0"/>
              </a:rPr>
              <a:t>Dénaturant </a:t>
            </a:r>
            <a:endParaRPr lang="fr-FR" sz="2000" b="1" dirty="0">
              <a:latin typeface="Times New Roman" pitchFamily="18" charset="0"/>
              <a:cs typeface="Times New Roman" pitchFamily="18" charset="0"/>
            </a:endParaRPr>
          </a:p>
        </p:txBody>
      </p:sp>
      <p:sp>
        <p:nvSpPr>
          <p:cNvPr id="13" name="Rectangle 12"/>
          <p:cNvSpPr/>
          <p:nvPr/>
        </p:nvSpPr>
        <p:spPr>
          <a:xfrm>
            <a:off x="0" y="5889466"/>
            <a:ext cx="9144000" cy="707886"/>
          </a:xfrm>
          <a:prstGeom prst="rect">
            <a:avLst/>
          </a:prstGeom>
        </p:spPr>
        <p:txBody>
          <a:bodyPr wrap="square">
            <a:spAutoFit/>
          </a:bodyPr>
          <a:lstStyle/>
          <a:p>
            <a:r>
              <a:rPr lang="fr-FR" sz="2000" dirty="0" smtClean="0">
                <a:solidFill>
                  <a:srgbClr val="000000"/>
                </a:solidFill>
                <a:latin typeface="Times New Roman" pitchFamily="18" charset="0"/>
                <a:ea typeface="Times New Roman" pitchFamily="18" charset="0"/>
                <a:cs typeface="Times New Roman" pitchFamily="18" charset="0"/>
              </a:rPr>
              <a:t>Ils provoquent la rupture des liaisons hydrogènes, l’apparaissions  des régions hydrophobes qui s’agrègent  et la précipitent des protéines.</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6632"/>
            <a:ext cx="9144000" cy="461665"/>
          </a:xfrm>
          <a:prstGeom prst="rect">
            <a:avLst/>
          </a:prstGeom>
        </p:spPr>
        <p:txBody>
          <a:bodyPr wrap="square">
            <a:spAutoFit/>
          </a:bodyPr>
          <a:lstStyle/>
          <a:p>
            <a:r>
              <a:rPr lang="fr-FR"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1.2.2.La protéinase K</a:t>
            </a:r>
            <a:r>
              <a:rPr lang="fr-FR"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0" y="5405154"/>
            <a:ext cx="9144000" cy="400110"/>
          </a:xfrm>
          <a:prstGeom prst="rect">
            <a:avLst/>
          </a:prstGeom>
        </p:spPr>
        <p:txBody>
          <a:bodyPr wrap="square">
            <a:spAutoFit/>
          </a:bodyPr>
          <a:lstStyle/>
          <a:p>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L’EDTA évite l’action des </a:t>
            </a:r>
            <a:r>
              <a:rPr lang="fr-FR" sz="2000" dirty="0" err="1" smtClean="0">
                <a:latin typeface="Times New Roman" panose="02020603050405020304" pitchFamily="18" charset="0"/>
                <a:ea typeface="Times New Roman" panose="02020603050405020304" pitchFamily="18" charset="0"/>
                <a:cs typeface="Times New Roman" panose="02020603050405020304" pitchFamily="18" charset="0"/>
              </a:rPr>
              <a:t>DNases</a:t>
            </a:r>
            <a:endParaRPr lang="fr-FR"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0" y="4526538"/>
            <a:ext cx="9144000" cy="707886"/>
          </a:xfrm>
          <a:prstGeom prst="rect">
            <a:avLst/>
          </a:prstGeom>
        </p:spPr>
        <p:txBody>
          <a:bodyPr wrap="square">
            <a:spAutoFit/>
          </a:bodyPr>
          <a:lstStyle/>
          <a:p>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Le SDS en plus de solubiliser les lipides et contribuer à la lyse de la cellule, facilite l’action de la protéinase K car il déploie la chaîne protéique</a:t>
            </a:r>
            <a:endParaRPr lang="fr-FR"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0" y="3955701"/>
            <a:ext cx="9144000" cy="400110"/>
          </a:xfrm>
          <a:prstGeom prst="rect">
            <a:avLst/>
          </a:prstGeom>
        </p:spPr>
        <p:txBody>
          <a:bodyPr wrap="square">
            <a:spAutoFit/>
          </a:bodyPr>
          <a:lstStyle/>
          <a:p>
            <a:pPr lvl="0" fontAlgn="base">
              <a:spcBef>
                <a:spcPct val="0"/>
              </a:spcBef>
              <a:spcAft>
                <a:spcPct val="0"/>
              </a:spcAft>
            </a:pP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Elle est utilisée en présence d’un détergent dénaturant comme le SDS et d’EDTA.</a:t>
            </a:r>
          </a:p>
        </p:txBody>
      </p:sp>
      <p:sp>
        <p:nvSpPr>
          <p:cNvPr id="2" name="Rectangle 1"/>
          <p:cNvSpPr/>
          <p:nvPr/>
        </p:nvSpPr>
        <p:spPr>
          <a:xfrm>
            <a:off x="0" y="1319861"/>
            <a:ext cx="9144000" cy="1015663"/>
          </a:xfrm>
          <a:prstGeom prst="rect">
            <a:avLst/>
          </a:prstGeom>
        </p:spPr>
        <p:txBody>
          <a:bodyPr wrap="square">
            <a:spAutoFit/>
          </a:bodyPr>
          <a:lstStyle/>
          <a:p>
            <a:pPr lvl="0"/>
            <a:r>
              <a:rPr lang="fr-FR" sz="2000" dirty="0">
                <a:latin typeface="Times New Roman" panose="02020603050405020304" pitchFamily="18" charset="0"/>
                <a:cs typeface="Times New Roman" panose="02020603050405020304" pitchFamily="18" charset="0"/>
              </a:rPr>
              <a:t>E</a:t>
            </a:r>
            <a:r>
              <a:rPr lang="fr-FR" sz="2000" dirty="0" smtClean="0">
                <a:latin typeface="Times New Roman" panose="02020603050405020304" pitchFamily="18" charset="0"/>
                <a:cs typeface="Times New Roman" panose="02020603050405020304" pitchFamily="18" charset="0"/>
              </a:rPr>
              <a:t>st </a:t>
            </a:r>
            <a:r>
              <a:rPr lang="fr-FR" sz="2000" dirty="0">
                <a:latin typeface="Times New Roman" panose="02020603050405020304" pitchFamily="18" charset="0"/>
                <a:cs typeface="Times New Roman" panose="02020603050405020304" pitchFamily="18" charset="0"/>
              </a:rPr>
              <a:t>une </a:t>
            </a:r>
            <a:r>
              <a:rPr lang="fr-FR" sz="2000" dirty="0" err="1">
                <a:latin typeface="Times New Roman" panose="02020603050405020304" pitchFamily="18" charset="0"/>
                <a:ea typeface="Times New Roman" panose="02020603050405020304" pitchFamily="18" charset="0"/>
                <a:cs typeface="Times New Roman" panose="02020603050405020304" pitchFamily="18" charset="0"/>
              </a:rPr>
              <a:t>endoprotéase</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 très stable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fr-FR" sz="2000" dirty="0">
                <a:latin typeface="Times New Roman" panose="02020603050405020304" pitchFamily="18" charset="0"/>
                <a:ea typeface="Times New Roman" panose="02020603050405020304" pitchFamily="18" charset="0"/>
                <a:cs typeface="Times New Roman" panose="02020603050405020304" pitchFamily="18" charset="0"/>
              </a:rPr>
              <a:t>active à </a:t>
            </a:r>
            <a:r>
              <a:rPr lang="fr-FR" sz="2000" dirty="0" smtClean="0">
                <a:latin typeface="Times New Roman" panose="02020603050405020304" pitchFamily="18" charset="0"/>
                <a:ea typeface="Times New Roman" panose="02020603050405020304" pitchFamily="18" charset="0"/>
                <a:cs typeface="Times New Roman" panose="02020603050405020304" pitchFamily="18" charset="0"/>
              </a:rPr>
              <a:t>65°C) </a:t>
            </a:r>
            <a:r>
              <a:rPr lang="fr-FR" sz="2000" dirty="0" smtClean="0">
                <a:latin typeface="Times New Roman" panose="02020603050405020304" pitchFamily="18" charset="0"/>
                <a:cs typeface="Times New Roman" panose="02020603050405020304" pitchFamily="18" charset="0"/>
              </a:rPr>
              <a:t>qui </a:t>
            </a:r>
            <a:r>
              <a:rPr lang="fr-FR" sz="2000" dirty="0">
                <a:latin typeface="Times New Roman" panose="02020603050405020304" pitchFamily="18" charset="0"/>
                <a:cs typeface="Times New Roman" panose="02020603050405020304" pitchFamily="18" charset="0"/>
              </a:rPr>
              <a:t>coupe les liaisons peptidiques de préférence au niveau du carboxyle d'un acide aminé à chaîne latérale hydrophobe ou aromatique. </a:t>
            </a:r>
          </a:p>
        </p:txBody>
      </p:sp>
      <p:sp>
        <p:nvSpPr>
          <p:cNvPr id="3" name="Rectangle 2"/>
          <p:cNvSpPr/>
          <p:nvPr/>
        </p:nvSpPr>
        <p:spPr>
          <a:xfrm>
            <a:off x="-6064" y="749024"/>
            <a:ext cx="9150063" cy="400110"/>
          </a:xfrm>
          <a:prstGeom prst="rect">
            <a:avLst/>
          </a:prstGeom>
        </p:spPr>
        <p:txBody>
          <a:bodyPr wrap="square">
            <a:spAutoFit/>
          </a:bodyPr>
          <a:lstStyle/>
          <a:p>
            <a:r>
              <a:rPr lang="fr-FR" sz="2000" dirty="0" smtClean="0">
                <a:latin typeface="Times New Roman" panose="02020603050405020304" pitchFamily="18" charset="0"/>
                <a:cs typeface="Times New Roman" panose="02020603050405020304" pitchFamily="18" charset="0"/>
              </a:rPr>
              <a:t>Est </a:t>
            </a:r>
            <a:r>
              <a:rPr lang="fr-FR" sz="2000" dirty="0">
                <a:latin typeface="Times New Roman" panose="02020603050405020304" pitchFamily="18" charset="0"/>
                <a:cs typeface="Times New Roman" panose="02020603050405020304" pitchFamily="18" charset="0"/>
              </a:rPr>
              <a:t>une </a:t>
            </a:r>
            <a:r>
              <a:rPr lang="fr-FR" sz="2000" dirty="0" smtClean="0">
                <a:latin typeface="Times New Roman" panose="02020603050405020304" pitchFamily="18" charset="0"/>
                <a:cs typeface="Times New Roman" panose="02020603050405020304" pitchFamily="18" charset="0"/>
              </a:rPr>
              <a:t>enzyme</a:t>
            </a:r>
            <a:r>
              <a:rPr lang="fr-FR" sz="2000" dirty="0">
                <a:latin typeface="Times New Roman" panose="02020603050405020304" pitchFamily="18" charset="0"/>
                <a:cs typeface="Times New Roman" panose="02020603050405020304" pitchFamily="18" charset="0"/>
              </a:rPr>
              <a:t> de la famille des </a:t>
            </a:r>
            <a:r>
              <a:rPr lang="fr-FR" sz="2000" dirty="0" smtClean="0">
                <a:latin typeface="Times New Roman" panose="02020603050405020304" pitchFamily="18" charset="0"/>
                <a:cs typeface="Times New Roman" panose="02020603050405020304" pitchFamily="18" charset="0"/>
              </a:rPr>
              <a:t>protéases</a:t>
            </a:r>
            <a:r>
              <a:rPr lang="fr-FR" sz="2000" dirty="0">
                <a:latin typeface="Times New Roman" panose="02020603050405020304" pitchFamily="18" charset="0"/>
                <a:cs typeface="Times New Roman" panose="02020603050405020304" pitchFamily="18" charset="0"/>
              </a:rPr>
              <a:t> à sérine</a:t>
            </a:r>
          </a:p>
        </p:txBody>
      </p:sp>
      <p:sp>
        <p:nvSpPr>
          <p:cNvPr id="4" name="Rectangle 3"/>
          <p:cNvSpPr/>
          <p:nvPr/>
        </p:nvSpPr>
        <p:spPr>
          <a:xfrm>
            <a:off x="-35792" y="2506251"/>
            <a:ext cx="9179791" cy="400110"/>
          </a:xfrm>
          <a:prstGeom prst="rect">
            <a:avLst/>
          </a:prstGeom>
        </p:spPr>
        <p:txBody>
          <a:bodyPr wrap="square">
            <a:spAutoFit/>
          </a:bodyPr>
          <a:lstStyle/>
          <a:p>
            <a:r>
              <a:rPr lang="fr-FR" sz="2000" dirty="0" smtClean="0">
                <a:latin typeface="Times New Roman" panose="02020603050405020304" pitchFamily="18" charset="0"/>
                <a:cs typeface="Times New Roman" panose="02020603050405020304" pitchFamily="18" charset="0"/>
              </a:rPr>
              <a:t>Digère </a:t>
            </a:r>
            <a:r>
              <a:rPr lang="fr-FR" sz="2000" dirty="0">
                <a:latin typeface="Times New Roman" panose="02020603050405020304" pitchFamily="18" charset="0"/>
                <a:cs typeface="Times New Roman" panose="02020603050405020304" pitchFamily="18" charset="0"/>
              </a:rPr>
              <a:t>des protéines et enlever des contaminants de préparation d'acides nucléiques</a:t>
            </a:r>
          </a:p>
        </p:txBody>
      </p:sp>
      <p:sp>
        <p:nvSpPr>
          <p:cNvPr id="5" name="Rectangle 4"/>
          <p:cNvSpPr/>
          <p:nvPr/>
        </p:nvSpPr>
        <p:spPr>
          <a:xfrm>
            <a:off x="0" y="3077088"/>
            <a:ext cx="9144000" cy="707886"/>
          </a:xfrm>
          <a:prstGeom prst="rect">
            <a:avLst/>
          </a:prstGeom>
        </p:spPr>
        <p:txBody>
          <a:bodyPr wrap="square">
            <a:spAutoFit/>
          </a:bodyPr>
          <a:lstStyle/>
          <a:p>
            <a:r>
              <a:rPr lang="fr-FR" sz="2000" dirty="0">
                <a:latin typeface="Times New Roman" panose="02020603050405020304" pitchFamily="18" charset="0"/>
                <a:cs typeface="Times New Roman" panose="02020603050405020304" pitchFamily="18" charset="0"/>
              </a:rPr>
              <a:t>Elle inactive les </a:t>
            </a:r>
            <a:r>
              <a:rPr lang="fr-FR" sz="2000" dirty="0" err="1">
                <a:latin typeface="Times New Roman" panose="02020603050405020304" pitchFamily="18" charset="0"/>
                <a:cs typeface="Times New Roman" panose="02020603050405020304" pitchFamily="18" charset="0"/>
              </a:rPr>
              <a:t>ADNases</a:t>
            </a:r>
            <a:r>
              <a:rPr lang="fr-FR" sz="2000" dirty="0">
                <a:latin typeface="Times New Roman" panose="02020603050405020304" pitchFamily="18" charset="0"/>
                <a:cs typeface="Times New Roman" panose="02020603050405020304" pitchFamily="18" charset="0"/>
              </a:rPr>
              <a:t> et </a:t>
            </a:r>
            <a:r>
              <a:rPr lang="fr-FR" sz="2000" dirty="0" err="1">
                <a:latin typeface="Times New Roman" panose="02020603050405020304" pitchFamily="18" charset="0"/>
                <a:cs typeface="Times New Roman" panose="02020603050405020304" pitchFamily="18" charset="0"/>
              </a:rPr>
              <a:t>ARNases</a:t>
            </a:r>
            <a:r>
              <a:rPr lang="fr-FR" sz="2000" dirty="0">
                <a:latin typeface="Times New Roman" panose="02020603050405020304" pitchFamily="18" charset="0"/>
                <a:cs typeface="Times New Roman" panose="02020603050405020304" pitchFamily="18" charset="0"/>
              </a:rPr>
              <a:t> et peut modifier les protéines de surface des cellules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73488"/>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1.3. Inactivation des nucléases</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2357430"/>
            <a:ext cx="9144000" cy="1323439"/>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A l’issue de ces trois étapes, les acides nucléiques (ADN et ARN) se trouvent dans un lysat qui contient les débris cellulaires, tels que les protéines, les lipides, les polysaccharides et autres impuretés. Il est donc indispensable d’éliminer ces impuretés pour obtenir des fractions pures d’ADN ou ARN.</a:t>
            </a:r>
            <a:endParaRPr lang="fr-FR" sz="2000" dirty="0" smtClean="0">
              <a:latin typeface="Times New Roman" pitchFamily="18" charset="0"/>
              <a:cs typeface="Times New Roman" pitchFamily="18" charset="0"/>
            </a:endParaRPr>
          </a:p>
        </p:txBody>
      </p:sp>
      <p:sp>
        <p:nvSpPr>
          <p:cNvPr id="4" name="Rectangle 3"/>
          <p:cNvSpPr/>
          <p:nvPr/>
        </p:nvSpPr>
        <p:spPr>
          <a:xfrm>
            <a:off x="0" y="928670"/>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Se fait par les agents </a:t>
            </a:r>
            <a:r>
              <a:rPr lang="fr-FR" sz="2000" dirty="0" err="1" smtClean="0">
                <a:solidFill>
                  <a:srgbClr val="000000"/>
                </a:solidFill>
                <a:latin typeface="Times New Roman" pitchFamily="18" charset="0"/>
                <a:ea typeface="Times New Roman" pitchFamily="18" charset="0"/>
                <a:cs typeface="Times New Roman" pitchFamily="18" charset="0"/>
              </a:rPr>
              <a:t>chaotropiques</a:t>
            </a:r>
            <a:r>
              <a:rPr lang="fr-FR" sz="2000" dirty="0" smtClean="0">
                <a:solidFill>
                  <a:srgbClr val="000000"/>
                </a:solidFill>
                <a:latin typeface="Times New Roman" pitchFamily="18" charset="0"/>
                <a:ea typeface="Times New Roman" pitchFamily="18" charset="0"/>
                <a:cs typeface="Times New Roman" pitchFamily="18" charset="0"/>
              </a:rPr>
              <a:t> (urée, chlorure de guanidine, </a:t>
            </a:r>
            <a:r>
              <a:rPr lang="fr-FR" sz="2000" dirty="0" err="1" smtClean="0">
                <a:solidFill>
                  <a:srgbClr val="000000"/>
                </a:solidFill>
                <a:latin typeface="Times New Roman" pitchFamily="18" charset="0"/>
                <a:ea typeface="Times New Roman" pitchFamily="18" charset="0"/>
                <a:cs typeface="Times New Roman" pitchFamily="18" charset="0"/>
              </a:rPr>
              <a:t>thiocyanate</a:t>
            </a:r>
            <a:r>
              <a:rPr lang="fr-FR" sz="2000" dirty="0" smtClean="0">
                <a:solidFill>
                  <a:srgbClr val="000000"/>
                </a:solidFill>
                <a:latin typeface="Times New Roman" pitchFamily="18" charset="0"/>
                <a:ea typeface="Times New Roman" pitchFamily="18" charset="0"/>
                <a:cs typeface="Times New Roman" pitchFamily="18" charset="0"/>
              </a:rPr>
              <a:t> de guanidine …) et les chélateurs comme l’EDTA souvent inclus dans les tampons de lyse.</a:t>
            </a:r>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37571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ea typeface="Times New Roman" pitchFamily="18" charset="0"/>
                <a:cs typeface="Times New Roman" pitchFamily="18" charset="0"/>
              </a:rPr>
              <a:t>S</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éparer les ADN ou les ARN de toutes les impuretés présentes dans le lysat. </a:t>
            </a:r>
          </a:p>
        </p:txBody>
      </p:sp>
      <p:sp>
        <p:nvSpPr>
          <p:cNvPr id="3" name="Rectangle 2"/>
          <p:cNvSpPr/>
          <p:nvPr/>
        </p:nvSpPr>
        <p:spPr>
          <a:xfrm>
            <a:off x="0" y="18520"/>
            <a:ext cx="9144000" cy="400110"/>
          </a:xfrm>
          <a:prstGeom prst="rect">
            <a:avLst/>
          </a:prstGeom>
        </p:spPr>
        <p:txBody>
          <a:bodyPr wrap="square">
            <a:spAutoFit/>
          </a:bodyPr>
          <a:lstStyle/>
          <a:p>
            <a:pPr lvl="0" algn="ctr" fontAlgn="base">
              <a:spcBef>
                <a:spcPct val="0"/>
              </a:spcBef>
              <a:spcAft>
                <a:spcPct val="0"/>
              </a:spcAft>
            </a:pPr>
            <a:r>
              <a:rPr lang="fr-FR" sz="2000" b="1" dirty="0" smtClean="0">
                <a:solidFill>
                  <a:srgbClr val="FF0000"/>
                </a:solidFill>
                <a:latin typeface="Times New Roman" pitchFamily="18" charset="0"/>
                <a:ea typeface="Times New Roman" pitchFamily="18" charset="0"/>
                <a:cs typeface="Times New Roman" pitchFamily="18" charset="0"/>
              </a:rPr>
              <a:t>1.4. La purification des acides nucléiques</a:t>
            </a:r>
            <a:r>
              <a:rPr lang="fr-FR" sz="2000" dirty="0" smtClean="0">
                <a:solidFill>
                  <a:srgbClr val="FF0000"/>
                </a:solidFill>
                <a:latin typeface="Times New Roman" pitchFamily="18" charset="0"/>
                <a:ea typeface="Times New Roman" pitchFamily="18" charset="0"/>
                <a:cs typeface="Times New Roman" pitchFamily="18" charset="0"/>
              </a:rPr>
              <a:t> </a:t>
            </a:r>
            <a:endParaRPr lang="fr-FR" sz="2000" dirty="0" smtClean="0">
              <a:latin typeface="Times New Roman" pitchFamily="18" charset="0"/>
              <a:cs typeface="Times New Roman" pitchFamily="18" charset="0"/>
            </a:endParaRPr>
          </a:p>
        </p:txBody>
      </p:sp>
      <p:sp>
        <p:nvSpPr>
          <p:cNvPr id="4" name="Rectangle 3"/>
          <p:cNvSpPr/>
          <p:nvPr/>
        </p:nvSpPr>
        <p:spPr>
          <a:xfrm>
            <a:off x="0" y="1118608"/>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Le principe de cette purification est scindé en deux étapes : </a:t>
            </a:r>
            <a:endParaRPr lang="fr-FR" dirty="0" smtClean="0">
              <a:latin typeface="Times New Roman" pitchFamily="18" charset="0"/>
              <a:cs typeface="Times New Roman" pitchFamily="18" charset="0"/>
            </a:endParaRPr>
          </a:p>
        </p:txBody>
      </p:sp>
      <p:sp>
        <p:nvSpPr>
          <p:cNvPr id="5" name="Rectangle 4"/>
          <p:cNvSpPr/>
          <p:nvPr/>
        </p:nvSpPr>
        <p:spPr>
          <a:xfrm>
            <a:off x="0" y="740272"/>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Des solutions organiques ou inorganiques sont utilisées </a:t>
            </a:r>
            <a:endParaRPr lang="fr-FR" dirty="0" smtClean="0">
              <a:latin typeface="Times New Roman" pitchFamily="18" charset="0"/>
              <a:cs typeface="Times New Roman" pitchFamily="18" charset="0"/>
            </a:endParaRPr>
          </a:p>
        </p:txBody>
      </p:sp>
      <p:sp>
        <p:nvSpPr>
          <p:cNvPr id="7" name="Rectangle 6"/>
          <p:cNvSpPr/>
          <p:nvPr/>
        </p:nvSpPr>
        <p:spPr>
          <a:xfrm>
            <a:off x="0" y="1488032"/>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1.  Séparations par des Solvants organiques</a:t>
            </a:r>
            <a:endParaRPr lang="fr-FR" dirty="0" smtClean="0">
              <a:latin typeface="Times New Roman" pitchFamily="18" charset="0"/>
              <a:cs typeface="Times New Roman" pitchFamily="18" charset="0"/>
            </a:endParaRPr>
          </a:p>
        </p:txBody>
      </p:sp>
      <p:sp>
        <p:nvSpPr>
          <p:cNvPr id="9" name="Rectangle 8"/>
          <p:cNvSpPr/>
          <p:nvPr/>
        </p:nvSpPr>
        <p:spPr>
          <a:xfrm>
            <a:off x="0" y="3961040"/>
            <a:ext cx="9144000"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 chloroforme,</a:t>
            </a:r>
            <a:r>
              <a:rPr lang="fr-FR" dirty="0" smtClean="0">
                <a:solidFill>
                  <a:srgbClr val="000000"/>
                </a:solidFill>
                <a:latin typeface="Times New Roman" pitchFamily="18" charset="0"/>
                <a:ea typeface="Times New Roman" pitchFamily="18" charset="0"/>
                <a:cs typeface="Times New Roman" pitchFamily="18" charset="0"/>
              </a:rPr>
              <a:t> éliminer toutes traces de phénol aqueux pour permettre l’action ultérieure d’enzyme (de restriction par exemple) sur l’acide nucléique extrait. </a:t>
            </a:r>
            <a:endParaRPr lang="fr-FR" dirty="0" smtClean="0">
              <a:solidFill>
                <a:prstClr val="black"/>
              </a:solidFill>
              <a:latin typeface="Times New Roman" pitchFamily="18" charset="0"/>
              <a:cs typeface="Times New Roman" pitchFamily="18" charset="0"/>
            </a:endParaRPr>
          </a:p>
        </p:txBody>
      </p:sp>
      <p:sp>
        <p:nvSpPr>
          <p:cNvPr id="10" name="Rectangle 9"/>
          <p:cNvSpPr/>
          <p:nvPr/>
        </p:nvSpPr>
        <p:spPr>
          <a:xfrm>
            <a:off x="0" y="4699955"/>
            <a:ext cx="9144000" cy="369332"/>
          </a:xfrm>
          <a:prstGeom prst="rect">
            <a:avLst/>
          </a:prstGeom>
        </p:spPr>
        <p:txBody>
          <a:bodyPr wrap="square">
            <a:spAutoFit/>
          </a:bodyPr>
          <a:lstStyle/>
          <a:p>
            <a:r>
              <a:rPr lang="fr-FR" b="1" dirty="0" smtClean="0">
                <a:solidFill>
                  <a:srgbClr val="000000"/>
                </a:solidFill>
                <a:latin typeface="Times New Roman" pitchFamily="18" charset="0"/>
                <a:ea typeface="Times New Roman" pitchFamily="18" charset="0"/>
                <a:cs typeface="Times New Roman" pitchFamily="18" charset="0"/>
              </a:rPr>
              <a:t>L’alcool </a:t>
            </a:r>
            <a:r>
              <a:rPr lang="fr-FR" b="1" dirty="0" err="1" smtClean="0">
                <a:solidFill>
                  <a:srgbClr val="000000"/>
                </a:solidFill>
                <a:latin typeface="Times New Roman" pitchFamily="18" charset="0"/>
                <a:ea typeface="Times New Roman" pitchFamily="18" charset="0"/>
                <a:cs typeface="Times New Roman" pitchFamily="18" charset="0"/>
              </a:rPr>
              <a:t>isoamylique</a:t>
            </a:r>
            <a:r>
              <a:rPr lang="fr-FR" b="1" dirty="0" smtClean="0">
                <a:solidFill>
                  <a:srgbClr val="000000"/>
                </a:solidFill>
                <a:latin typeface="Times New Roman" pitchFamily="18" charset="0"/>
                <a:ea typeface="Times New Roman" pitchFamily="18" charset="0"/>
                <a:cs typeface="Times New Roman" pitchFamily="18" charset="0"/>
              </a:rPr>
              <a:t>, </a:t>
            </a:r>
            <a:r>
              <a:rPr lang="fr-FR" dirty="0" smtClean="0">
                <a:solidFill>
                  <a:srgbClr val="000000"/>
                </a:solidFill>
                <a:latin typeface="Times New Roman" pitchFamily="18" charset="0"/>
                <a:ea typeface="Times New Roman" pitchFamily="18" charset="0"/>
                <a:cs typeface="Times New Roman" pitchFamily="18" charset="0"/>
              </a:rPr>
              <a:t>est un agent anti-mousse et stabilise la séparation des phases</a:t>
            </a:r>
            <a:endParaRPr lang="fr-FR" dirty="0"/>
          </a:p>
        </p:txBody>
      </p:sp>
      <p:sp>
        <p:nvSpPr>
          <p:cNvPr id="11" name="Rectangle 10"/>
          <p:cNvSpPr/>
          <p:nvPr/>
        </p:nvSpPr>
        <p:spPr>
          <a:xfrm>
            <a:off x="-32" y="3499124"/>
            <a:ext cx="9144000" cy="369332"/>
          </a:xfrm>
          <a:prstGeom prst="rect">
            <a:avLst/>
          </a:prstGeom>
        </p:spPr>
        <p:txBody>
          <a:bodyPr wrap="square">
            <a:spAutoFit/>
          </a:bodyPr>
          <a:lstStyle/>
          <a:p>
            <a:r>
              <a:rPr lang="fr-FR" b="1" dirty="0" smtClean="0">
                <a:solidFill>
                  <a:srgbClr val="000000"/>
                </a:solidFill>
                <a:latin typeface="Times New Roman" pitchFamily="18" charset="0"/>
                <a:ea typeface="Times New Roman" pitchFamily="18" charset="0"/>
                <a:cs typeface="Times New Roman" pitchFamily="18" charset="0"/>
              </a:rPr>
              <a:t>Le chloroforme ou l'éther</a:t>
            </a:r>
            <a:r>
              <a:rPr lang="fr-FR" dirty="0" smtClean="0">
                <a:solidFill>
                  <a:srgbClr val="000000"/>
                </a:solidFill>
                <a:latin typeface="Times New Roman" pitchFamily="18" charset="0"/>
                <a:ea typeface="Times New Roman" pitchFamily="18" charset="0"/>
                <a:cs typeface="Times New Roman" pitchFamily="18" charset="0"/>
              </a:rPr>
              <a:t> additionnés d’alcool </a:t>
            </a:r>
            <a:r>
              <a:rPr lang="fr-FR" dirty="0" err="1" smtClean="0">
                <a:solidFill>
                  <a:srgbClr val="000000"/>
                </a:solidFill>
                <a:latin typeface="Times New Roman" pitchFamily="18" charset="0"/>
                <a:ea typeface="Times New Roman" pitchFamily="18" charset="0"/>
                <a:cs typeface="Times New Roman" pitchFamily="18" charset="0"/>
              </a:rPr>
              <a:t>isoamylique</a:t>
            </a:r>
            <a:r>
              <a:rPr lang="fr-FR" dirty="0" smtClean="0">
                <a:solidFill>
                  <a:srgbClr val="000000"/>
                </a:solidFill>
                <a:latin typeface="Times New Roman" pitchFamily="18" charset="0"/>
                <a:ea typeface="Times New Roman" pitchFamily="18" charset="0"/>
                <a:cs typeface="Times New Roman" pitchFamily="18" charset="0"/>
              </a:rPr>
              <a:t> </a:t>
            </a:r>
            <a:endParaRPr lang="fr-FR" dirty="0"/>
          </a:p>
        </p:txBody>
      </p:sp>
      <p:sp>
        <p:nvSpPr>
          <p:cNvPr id="12" name="Rectangle 11"/>
          <p:cNvSpPr/>
          <p:nvPr/>
        </p:nvSpPr>
        <p:spPr>
          <a:xfrm>
            <a:off x="-32" y="2483210"/>
            <a:ext cx="9144000" cy="923330"/>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 phénol, </a:t>
            </a:r>
            <a:r>
              <a:rPr lang="fr-FR" dirty="0" smtClean="0">
                <a:solidFill>
                  <a:srgbClr val="000000"/>
                </a:solidFill>
                <a:latin typeface="Times New Roman" pitchFamily="18" charset="0"/>
                <a:ea typeface="Times New Roman" pitchFamily="18" charset="0"/>
                <a:cs typeface="Times New Roman" pitchFamily="18" charset="0"/>
              </a:rPr>
              <a:t>joue deux rôles </a:t>
            </a:r>
          </a:p>
          <a:p>
            <a:pPr marL="400050" lvl="0" indent="-400050" eaLnBrk="0" fontAlgn="base" hangingPunct="0">
              <a:spcBef>
                <a:spcPct val="0"/>
              </a:spcBef>
              <a:spcAft>
                <a:spcPct val="0"/>
              </a:spcAft>
              <a:buAutoNum type="romanLcPeriod"/>
            </a:pPr>
            <a:r>
              <a:rPr lang="fr-FR" dirty="0" smtClean="0">
                <a:solidFill>
                  <a:srgbClr val="000000"/>
                </a:solidFill>
                <a:latin typeface="Times New Roman" pitchFamily="18" charset="0"/>
                <a:ea typeface="Times New Roman" pitchFamily="18" charset="0"/>
                <a:cs typeface="Times New Roman" pitchFamily="18" charset="0"/>
              </a:rPr>
              <a:t>Débarrasse les débris membranaire lipidique.</a:t>
            </a:r>
          </a:p>
          <a:p>
            <a:pPr marL="400050" lvl="0" indent="-400050" eaLnBrk="0" fontAlgn="base" hangingPunct="0">
              <a:spcBef>
                <a:spcPct val="0"/>
              </a:spcBef>
              <a:spcAft>
                <a:spcPct val="0"/>
              </a:spcAft>
              <a:buAutoNum type="romanLcPeriod"/>
            </a:pPr>
            <a:r>
              <a:rPr lang="fr-FR" dirty="0" smtClean="0">
                <a:solidFill>
                  <a:srgbClr val="000000"/>
                </a:solidFill>
                <a:latin typeface="Times New Roman" pitchFamily="18" charset="0"/>
                <a:ea typeface="Times New Roman" pitchFamily="18" charset="0"/>
                <a:cs typeface="Times New Roman" pitchFamily="18" charset="0"/>
              </a:rPr>
              <a:t>Précipite les protéines qui se sédimentent au fond de phase aqueuse (</a:t>
            </a:r>
            <a:r>
              <a:rPr lang="fr-FR" dirty="0" err="1" smtClean="0">
                <a:solidFill>
                  <a:srgbClr val="000000"/>
                </a:solidFill>
                <a:latin typeface="Times New Roman" pitchFamily="18" charset="0"/>
                <a:ea typeface="Times New Roman" pitchFamily="18" charset="0"/>
                <a:cs typeface="Times New Roman" pitchFamily="18" charset="0"/>
              </a:rPr>
              <a:t>déprotéinisant</a:t>
            </a:r>
            <a:r>
              <a:rPr lang="fr-FR" dirty="0" smtClean="0">
                <a:solidFill>
                  <a:srgbClr val="000000"/>
                </a:solidFill>
                <a:latin typeface="Times New Roman" pitchFamily="18" charset="0"/>
                <a:ea typeface="Times New Roman" pitchFamily="18" charset="0"/>
                <a:cs typeface="Times New Roman" pitchFamily="18" charset="0"/>
              </a:rPr>
              <a:t> puissant)</a:t>
            </a:r>
          </a:p>
        </p:txBody>
      </p:sp>
      <p:sp>
        <p:nvSpPr>
          <p:cNvPr id="13" name="Rectangle 12"/>
          <p:cNvSpPr/>
          <p:nvPr/>
        </p:nvSpPr>
        <p:spPr>
          <a:xfrm>
            <a:off x="0" y="5161871"/>
            <a:ext cx="9144000" cy="369332"/>
          </a:xfrm>
          <a:prstGeom prst="rect">
            <a:avLst/>
          </a:prstGeom>
        </p:spPr>
        <p:txBody>
          <a:bodyPr wrap="square">
            <a:spAutoFit/>
          </a:bodyPr>
          <a:lstStyle/>
          <a:p>
            <a:pPr lvl="0" eaLnBrk="0" fontAlgn="base" hangingPunct="0">
              <a:spcBef>
                <a:spcPct val="0"/>
              </a:spcBef>
              <a:spcAft>
                <a:spcPct val="0"/>
              </a:spcAft>
            </a:pPr>
            <a:r>
              <a:rPr lang="fr-FR" b="1" dirty="0" smtClean="0">
                <a:latin typeface="Times New Roman" pitchFamily="18" charset="0"/>
                <a:ea typeface="Times New Roman" pitchFamily="18" charset="0"/>
                <a:cs typeface="Times New Roman" pitchFamily="18" charset="0"/>
              </a:rPr>
              <a:t>2. Précipitation </a:t>
            </a:r>
            <a:r>
              <a:rPr lang="fr-FR" b="1" dirty="0" smtClean="0">
                <a:solidFill>
                  <a:srgbClr val="000000"/>
                </a:solidFill>
                <a:latin typeface="Times New Roman" pitchFamily="18" charset="0"/>
                <a:ea typeface="Times New Roman" pitchFamily="18" charset="0"/>
                <a:cs typeface="Times New Roman" pitchFamily="18" charset="0"/>
              </a:rPr>
              <a:t>acides nucléiques</a:t>
            </a:r>
            <a:endParaRPr lang="fr-FR" dirty="0" smtClean="0">
              <a:latin typeface="Times New Roman" pitchFamily="18" charset="0"/>
              <a:cs typeface="Times New Roman" pitchFamily="18" charset="0"/>
            </a:endParaRPr>
          </a:p>
        </p:txBody>
      </p:sp>
      <p:sp>
        <p:nvSpPr>
          <p:cNvPr id="14" name="Rectangle 13"/>
          <p:cNvSpPr/>
          <p:nvPr/>
        </p:nvSpPr>
        <p:spPr>
          <a:xfrm>
            <a:off x="0" y="6085699"/>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Après la centrifugation, les ADN se trouvent dans la phase aqueuse supérieure et sont précipités avec de l’éthanol en présence d’acétate de sodium. </a:t>
            </a:r>
            <a:endParaRPr lang="fr-FR" dirty="0"/>
          </a:p>
        </p:txBody>
      </p:sp>
      <p:sp>
        <p:nvSpPr>
          <p:cNvPr id="15" name="Rectangle 14"/>
          <p:cNvSpPr/>
          <p:nvPr/>
        </p:nvSpPr>
        <p:spPr>
          <a:xfrm>
            <a:off x="0" y="5623787"/>
            <a:ext cx="9144000" cy="369332"/>
          </a:xfrm>
          <a:prstGeom prst="rect">
            <a:avLst/>
          </a:prstGeom>
        </p:spPr>
        <p:txBody>
          <a:bodyPr wrap="square">
            <a:spAutoFit/>
          </a:bodyPr>
          <a:lstStyle/>
          <a:p>
            <a:r>
              <a:rPr lang="fr-FR" dirty="0" smtClean="0">
                <a:latin typeface="Times New Roman" pitchFamily="18" charset="0"/>
                <a:ea typeface="Times New Roman" pitchFamily="18" charset="0"/>
                <a:cs typeface="Times New Roman" pitchFamily="18" charset="0"/>
              </a:rPr>
              <a:t>Avec de l’alcool et du sel pour concentrer les acides nucléiques et améliorer leur pureté.</a:t>
            </a:r>
            <a:endParaRPr lang="fr-FR" dirty="0"/>
          </a:p>
        </p:txBody>
      </p:sp>
      <p:sp>
        <p:nvSpPr>
          <p:cNvPr id="16" name="Rectangle 3"/>
          <p:cNvSpPr>
            <a:spLocks noChangeArrowheads="1"/>
          </p:cNvSpPr>
          <p:nvPr/>
        </p:nvSpPr>
        <p:spPr bwMode="auto">
          <a:xfrm>
            <a:off x="0" y="185736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Les ADN chargés négativement sont insolubles dans les solvants organiques hydrophobes et solubles dans les solutions aqueuses hydrophiles.</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32" y="1629497"/>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ADN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peuvent être séparés avec un mélange contenant du phénol, du chloroforme et de l’alcool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isoamylique</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(ratio de 25:24:1).</a:t>
            </a:r>
          </a:p>
        </p:txBody>
      </p:sp>
      <p:sp>
        <p:nvSpPr>
          <p:cNvPr id="16" name="Rectangle 15"/>
          <p:cNvSpPr/>
          <p:nvPr/>
        </p:nvSpPr>
        <p:spPr>
          <a:xfrm>
            <a:off x="0" y="71414"/>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Extraction et purification d’ADN chromosomique </a:t>
            </a:r>
            <a:endParaRPr lang="fr-FR" sz="2000" dirty="0" smtClean="0">
              <a:latin typeface="Times New Roman" pitchFamily="18" charset="0"/>
              <a:cs typeface="Times New Roman" pitchFamily="18" charset="0"/>
            </a:endParaRPr>
          </a:p>
        </p:txBody>
      </p:sp>
      <p:sp>
        <p:nvSpPr>
          <p:cNvPr id="17" name="Rectangle 16"/>
          <p:cNvSpPr/>
          <p:nvPr/>
        </p:nvSpPr>
        <p:spPr>
          <a:xfrm>
            <a:off x="1" y="727345"/>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Faite par de solvants organiques qui est méthode de choix pour isoler des ADN de grande taille (jusqu’à 1 </a:t>
            </a:r>
            <a:r>
              <a:rPr lang="fr-FR" dirty="0" err="1" smtClean="0">
                <a:solidFill>
                  <a:srgbClr val="000000"/>
                </a:solidFill>
                <a:latin typeface="Times New Roman" pitchFamily="18" charset="0"/>
                <a:ea typeface="Times New Roman" pitchFamily="18" charset="0"/>
                <a:cs typeface="Times New Roman" pitchFamily="18" charset="0"/>
              </a:rPr>
              <a:t>Mbp</a:t>
            </a:r>
            <a:r>
              <a:rPr lang="fr-FR" dirty="0" smtClean="0">
                <a:solidFill>
                  <a:srgbClr val="000000"/>
                </a:solidFill>
                <a:latin typeface="Times New Roman" pitchFamily="18" charset="0"/>
                <a:ea typeface="Times New Roman" pitchFamily="18" charset="0"/>
                <a:cs typeface="Times New Roman" pitchFamily="18" charset="0"/>
              </a:rPr>
              <a:t>). </a:t>
            </a:r>
            <a:endParaRPr lang="fr-FR" dirty="0"/>
          </a:p>
        </p:txBody>
      </p:sp>
      <p:sp>
        <p:nvSpPr>
          <p:cNvPr id="18" name="Rectangle 17"/>
          <p:cNvSpPr/>
          <p:nvPr/>
        </p:nvSpPr>
        <p:spPr>
          <a:xfrm>
            <a:off x="0" y="2531649"/>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Les extraits acellulaires obtenus contiennent les deux types d’acides nucléiques: ADN et ARN. </a:t>
            </a:r>
            <a:endParaRPr lang="fr-FR" dirty="0"/>
          </a:p>
        </p:txBody>
      </p:sp>
      <p:sp>
        <p:nvSpPr>
          <p:cNvPr id="19" name="Rectangle 18"/>
          <p:cNvSpPr/>
          <p:nvPr/>
        </p:nvSpPr>
        <p:spPr>
          <a:xfrm>
            <a:off x="0" y="3156802"/>
            <a:ext cx="9144000" cy="369332"/>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ARN peuvent être hydrolysés de deux façons </a:t>
            </a:r>
            <a:endParaRPr lang="fr-FR" dirty="0" smtClean="0">
              <a:latin typeface="Times New Roman" pitchFamily="18" charset="0"/>
              <a:cs typeface="Times New Roman" pitchFamily="18" charset="0"/>
            </a:endParaRPr>
          </a:p>
        </p:txBody>
      </p:sp>
      <p:sp>
        <p:nvSpPr>
          <p:cNvPr id="20" name="Rectangle 19"/>
          <p:cNvSpPr/>
          <p:nvPr/>
        </p:nvSpPr>
        <p:spPr>
          <a:xfrm>
            <a:off x="-32" y="3781955"/>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1. </a:t>
            </a:r>
            <a:r>
              <a:rPr lang="fr-FR" b="1" dirty="0" smtClean="0">
                <a:solidFill>
                  <a:srgbClr val="000000"/>
                </a:solidFill>
                <a:latin typeface="Times New Roman" pitchFamily="18" charset="0"/>
                <a:ea typeface="Times New Roman" pitchFamily="18" charset="0"/>
                <a:cs typeface="Times New Roman" pitchFamily="18" charset="0"/>
              </a:rPr>
              <a:t>Hydrolyse chimique avec </a:t>
            </a:r>
            <a:r>
              <a:rPr lang="fr-FR" b="1" dirty="0" err="1" smtClean="0">
                <a:solidFill>
                  <a:srgbClr val="000000"/>
                </a:solidFill>
                <a:latin typeface="Times New Roman" pitchFamily="18" charset="0"/>
                <a:ea typeface="Times New Roman" pitchFamily="18" charset="0"/>
                <a:cs typeface="Times New Roman" pitchFamily="18" charset="0"/>
              </a:rPr>
              <a:t>NaOH</a:t>
            </a:r>
            <a:r>
              <a:rPr lang="fr-FR" b="1" dirty="0" smtClean="0">
                <a:solidFill>
                  <a:srgbClr val="000000"/>
                </a:solidFill>
                <a:latin typeface="Times New Roman" pitchFamily="18" charset="0"/>
                <a:ea typeface="Times New Roman" pitchFamily="18" charset="0"/>
                <a:cs typeface="Times New Roman" pitchFamily="18" charset="0"/>
              </a:rPr>
              <a:t> : </a:t>
            </a:r>
            <a:r>
              <a:rPr lang="fr-FR" dirty="0" smtClean="0">
                <a:solidFill>
                  <a:srgbClr val="000000"/>
                </a:solidFill>
                <a:latin typeface="Times New Roman" pitchFamily="18" charset="0"/>
                <a:ea typeface="Times New Roman" pitchFamily="18" charset="0"/>
                <a:cs typeface="Times New Roman" pitchFamily="18" charset="0"/>
              </a:rPr>
              <a:t>A pH alcalin l’ARN est hydrolysé et pas l’ADN qui est protégé de la lyse alcaline par l’absence de groupement hydroxyle en 2’ sur le désoxyribose</a:t>
            </a:r>
            <a:endParaRPr lang="fr-FR" dirty="0" smtClean="0">
              <a:latin typeface="Times New Roman" pitchFamily="18" charset="0"/>
              <a:cs typeface="Times New Roman" pitchFamily="18" charset="0"/>
            </a:endParaRPr>
          </a:p>
        </p:txBody>
      </p:sp>
      <p:sp>
        <p:nvSpPr>
          <p:cNvPr id="21" name="Rectangle 20"/>
          <p:cNvSpPr/>
          <p:nvPr/>
        </p:nvSpPr>
        <p:spPr>
          <a:xfrm>
            <a:off x="0" y="4684107"/>
            <a:ext cx="9144000" cy="923330"/>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2. digestion enzymatique </a:t>
            </a:r>
            <a:r>
              <a:rPr lang="fr-FR" dirty="0" smtClean="0">
                <a:solidFill>
                  <a:srgbClr val="000000"/>
                </a:solidFill>
                <a:latin typeface="Times New Roman" pitchFamily="18" charset="0"/>
                <a:ea typeface="Times New Roman" pitchFamily="18" charset="0"/>
                <a:cs typeface="Times New Roman" pitchFamily="18" charset="0"/>
              </a:rPr>
              <a:t>: se fait par un  </a:t>
            </a:r>
            <a:r>
              <a:rPr lang="fr-FR" dirty="0" err="1" smtClean="0">
                <a:solidFill>
                  <a:srgbClr val="000000"/>
                </a:solidFill>
                <a:latin typeface="Times New Roman" pitchFamily="18" charset="0"/>
                <a:ea typeface="Times New Roman" pitchFamily="18" charset="0"/>
                <a:cs typeface="Times New Roman" pitchFamily="18" charset="0"/>
              </a:rPr>
              <a:t>RNase</a:t>
            </a:r>
            <a:r>
              <a:rPr lang="fr-FR" dirty="0" smtClean="0">
                <a:solidFill>
                  <a:srgbClr val="000000"/>
                </a:solidFill>
                <a:latin typeface="Times New Roman" pitchFamily="18" charset="0"/>
                <a:ea typeface="Times New Roman" pitchFamily="18" charset="0"/>
                <a:cs typeface="Times New Roman" pitchFamily="18" charset="0"/>
              </a:rPr>
              <a:t> «</a:t>
            </a:r>
            <a:r>
              <a:rPr lang="fr-FR" dirty="0" err="1" smtClean="0">
                <a:solidFill>
                  <a:srgbClr val="000000"/>
                </a:solidFill>
                <a:latin typeface="Times New Roman" pitchFamily="18" charset="0"/>
                <a:ea typeface="Times New Roman" pitchFamily="18" charset="0"/>
                <a:cs typeface="Times New Roman" pitchFamily="18" charset="0"/>
              </a:rPr>
              <a:t>DNase</a:t>
            </a:r>
            <a:r>
              <a:rPr lang="fr-FR" dirty="0" smtClean="0">
                <a:solidFill>
                  <a:srgbClr val="000000"/>
                </a:solidFill>
                <a:latin typeface="Times New Roman" pitchFamily="18" charset="0"/>
                <a:ea typeface="Times New Roman" pitchFamily="18" charset="0"/>
                <a:cs typeface="Times New Roman" pitchFamily="18" charset="0"/>
              </a:rPr>
              <a:t> free», thermostable (5 min à 100°C). En effet les </a:t>
            </a:r>
            <a:r>
              <a:rPr lang="fr-FR" dirty="0" err="1" smtClean="0">
                <a:solidFill>
                  <a:srgbClr val="000000"/>
                </a:solidFill>
                <a:latin typeface="Times New Roman" pitchFamily="18" charset="0"/>
                <a:ea typeface="Times New Roman" pitchFamily="18" charset="0"/>
                <a:cs typeface="Times New Roman" pitchFamily="18" charset="0"/>
              </a:rPr>
              <a:t>RNases</a:t>
            </a:r>
            <a:r>
              <a:rPr lang="fr-FR" dirty="0" smtClean="0">
                <a:solidFill>
                  <a:srgbClr val="000000"/>
                </a:solidFill>
                <a:latin typeface="Times New Roman" pitchFamily="18" charset="0"/>
                <a:ea typeface="Times New Roman" pitchFamily="18" charset="0"/>
                <a:cs typeface="Times New Roman" pitchFamily="18" charset="0"/>
              </a:rPr>
              <a:t> du commerce sont par fois contaminées par des </a:t>
            </a:r>
            <a:r>
              <a:rPr lang="fr-FR" dirty="0" err="1" smtClean="0">
                <a:solidFill>
                  <a:srgbClr val="000000"/>
                </a:solidFill>
                <a:latin typeface="Times New Roman" pitchFamily="18" charset="0"/>
                <a:ea typeface="Times New Roman" pitchFamily="18" charset="0"/>
                <a:cs typeface="Times New Roman" pitchFamily="18" charset="0"/>
              </a:rPr>
              <a:t>DNases</a:t>
            </a:r>
            <a:r>
              <a:rPr lang="fr-FR" dirty="0" smtClean="0">
                <a:solidFill>
                  <a:srgbClr val="000000"/>
                </a:solidFill>
                <a:latin typeface="Times New Roman" pitchFamily="18" charset="0"/>
                <a:ea typeface="Times New Roman" pitchFamily="18" charset="0"/>
                <a:cs typeface="Times New Roman" pitchFamily="18" charset="0"/>
              </a:rPr>
              <a:t> qu’on dénature  par un chauffage (5 min à 100°C).</a:t>
            </a:r>
            <a:endParaRPr lang="fr-FR" dirty="0" smtClean="0">
              <a:latin typeface="Times New Roman" pitchFamily="18" charset="0"/>
              <a:cs typeface="Times New Roman" pitchFamily="18" charset="0"/>
            </a:endParaRPr>
          </a:p>
        </p:txBody>
      </p:sp>
      <p:sp>
        <p:nvSpPr>
          <p:cNvPr id="23" name="Rectangle 1"/>
          <p:cNvSpPr>
            <a:spLocks noChangeArrowheads="1"/>
          </p:cNvSpPr>
          <p:nvPr/>
        </p:nvSpPr>
        <p:spPr bwMode="auto">
          <a:xfrm>
            <a:off x="-32" y="5863256"/>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Lors de la préparation d’un extrait ADN, l’élimination de l’ARN peut être effectué à la fin</a:t>
            </a:r>
            <a:b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ou avant l’étape phénolique. S’il est effectué après l’étape phénolique, ce traitement doit être</a:t>
            </a:r>
            <a:b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suivi d’une deuxième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déprotéinisation</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afin d’éliminer la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RNase</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résiduelle.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05399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solidFill>
                  <a:srgbClr val="000000"/>
                </a:solidFill>
                <a:latin typeface="Times New Roman" pitchFamily="18" charset="0"/>
                <a:ea typeface="Times New Roman" pitchFamily="18" charset="0"/>
                <a:cs typeface="Times New Roman" pitchFamily="18" charset="0"/>
              </a:rPr>
              <a:t>L</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es ARN sont très sensibles à l’action des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RNases</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qu’on peut trouver sur la peau, des tissus naturellement enrichis en ribonucléases (pancréas par exemple) </a:t>
            </a:r>
          </a:p>
        </p:txBody>
      </p:sp>
      <p:sp>
        <p:nvSpPr>
          <p:cNvPr id="10" name="Rectangle 9"/>
          <p:cNvSpPr/>
          <p:nvPr/>
        </p:nvSpPr>
        <p:spPr>
          <a:xfrm>
            <a:off x="0" y="373542"/>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Extraction et purification d’ARN</a:t>
            </a:r>
            <a:endParaRPr lang="fr-FR" sz="2000" dirty="0" smtClean="0">
              <a:latin typeface="Times New Roman" pitchFamily="18" charset="0"/>
              <a:cs typeface="Times New Roman" pitchFamily="18" charset="0"/>
            </a:endParaRPr>
          </a:p>
        </p:txBody>
      </p:sp>
      <p:sp>
        <p:nvSpPr>
          <p:cNvPr id="12" name="Rectangle 11"/>
          <p:cNvSpPr/>
          <p:nvPr/>
        </p:nvSpPr>
        <p:spPr>
          <a:xfrm>
            <a:off x="0" y="1980675"/>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Il faut  prendre certaines précaution comme le  port de gants, matériels et réactifs à usage unique traités sans ribonucléases.</a:t>
            </a:r>
          </a:p>
        </p:txBody>
      </p:sp>
      <p:sp>
        <p:nvSpPr>
          <p:cNvPr id="14" name="Rectangle 13"/>
          <p:cNvSpPr/>
          <p:nvPr/>
        </p:nvSpPr>
        <p:spPr>
          <a:xfrm>
            <a:off x="0" y="2907352"/>
            <a:ext cx="9144000"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Les ARN</a:t>
            </a:r>
            <a:r>
              <a:rPr lang="fr-FR" dirty="0" smtClean="0">
                <a:solidFill>
                  <a:srgbClr val="000000"/>
                </a:solidFill>
                <a:latin typeface="Times New Roman" pitchFamily="18" charset="0"/>
                <a:ea typeface="Times New Roman" pitchFamily="18" charset="0"/>
                <a:cs typeface="Times New Roman" pitchFamily="18" charset="0"/>
              </a:rPr>
              <a:t> sont extraits avec un mélange contenant du phénol, du chloroforme et de l’isothiocyanate de guanidine. </a:t>
            </a:r>
            <a:endParaRPr lang="fr-FR" dirty="0" smtClean="0">
              <a:latin typeface="Times New Roman" pitchFamily="18" charset="0"/>
              <a:cs typeface="Times New Roman" pitchFamily="18" charset="0"/>
            </a:endParaRPr>
          </a:p>
        </p:txBody>
      </p:sp>
      <p:sp>
        <p:nvSpPr>
          <p:cNvPr id="15" name="Rectangle 14"/>
          <p:cNvSpPr/>
          <p:nvPr/>
        </p:nvSpPr>
        <p:spPr>
          <a:xfrm>
            <a:off x="0" y="4483707"/>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β-</a:t>
            </a:r>
            <a:r>
              <a:rPr lang="fr-FR" dirty="0" err="1" smtClean="0">
                <a:solidFill>
                  <a:srgbClr val="000000"/>
                </a:solidFill>
                <a:latin typeface="Times New Roman" pitchFamily="18" charset="0"/>
                <a:ea typeface="Times New Roman" pitchFamily="18" charset="0"/>
                <a:cs typeface="Times New Roman" pitchFamily="18" charset="0"/>
              </a:rPr>
              <a:t>mercaptoéthanol</a:t>
            </a:r>
            <a:r>
              <a:rPr lang="fr-FR" dirty="0" smtClean="0">
                <a:solidFill>
                  <a:srgbClr val="000000"/>
                </a:solidFill>
                <a:latin typeface="Times New Roman" pitchFamily="18" charset="0"/>
                <a:ea typeface="Times New Roman" pitchFamily="18" charset="0"/>
                <a:cs typeface="Times New Roman" pitchFamily="18" charset="0"/>
              </a:rPr>
              <a:t> dénature les </a:t>
            </a:r>
            <a:r>
              <a:rPr lang="fr-FR" dirty="0" err="1" smtClean="0">
                <a:solidFill>
                  <a:srgbClr val="000000"/>
                </a:solidFill>
                <a:latin typeface="Times New Roman" pitchFamily="18" charset="0"/>
                <a:ea typeface="Times New Roman" pitchFamily="18" charset="0"/>
                <a:cs typeface="Times New Roman" pitchFamily="18" charset="0"/>
              </a:rPr>
              <a:t>ribonuléases</a:t>
            </a:r>
            <a:r>
              <a:rPr lang="fr-FR" dirty="0" smtClean="0">
                <a:solidFill>
                  <a:srgbClr val="000000"/>
                </a:solidFill>
                <a:latin typeface="Times New Roman" pitchFamily="18" charset="0"/>
                <a:ea typeface="Times New Roman" pitchFamily="18" charset="0"/>
                <a:cs typeface="Times New Roman" pitchFamily="18" charset="0"/>
              </a:rPr>
              <a:t> en coupant les ponts disulfures de la protéine</a:t>
            </a:r>
          </a:p>
        </p:txBody>
      </p:sp>
      <p:sp>
        <p:nvSpPr>
          <p:cNvPr id="16" name="Rectangle 15"/>
          <p:cNvSpPr/>
          <p:nvPr/>
        </p:nvSpPr>
        <p:spPr>
          <a:xfrm>
            <a:off x="0" y="3834029"/>
            <a:ext cx="9358346"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L’isothiocyanate de guanidine ou de chlorure de lithium pour dénaturer les </a:t>
            </a:r>
            <a:r>
              <a:rPr lang="fr-FR" dirty="0" err="1" smtClean="0">
                <a:solidFill>
                  <a:srgbClr val="000000"/>
                </a:solidFill>
                <a:latin typeface="Times New Roman" pitchFamily="18" charset="0"/>
                <a:ea typeface="Times New Roman" pitchFamily="18" charset="0"/>
                <a:cs typeface="Times New Roman" pitchFamily="18" charset="0"/>
              </a:rPr>
              <a:t>RNases</a:t>
            </a:r>
            <a:r>
              <a:rPr lang="fr-FR" dirty="0" smtClean="0">
                <a:solidFill>
                  <a:srgbClr val="000000"/>
                </a:solidFill>
                <a:latin typeface="Times New Roman" pitchFamily="18" charset="0"/>
                <a:ea typeface="Times New Roman" pitchFamily="18" charset="0"/>
                <a:cs typeface="Times New Roman" pitchFamily="18" charset="0"/>
              </a:rPr>
              <a:t> endogènes. </a:t>
            </a:r>
          </a:p>
        </p:txBody>
      </p:sp>
      <p:sp>
        <p:nvSpPr>
          <p:cNvPr id="17" name="Rectangle 16"/>
          <p:cNvSpPr/>
          <p:nvPr/>
        </p:nvSpPr>
        <p:spPr>
          <a:xfrm>
            <a:off x="0" y="5133385"/>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Lorsque le pH est acide, les ARN sont dans la phase aqueuse supérieure et les ADN devenant plus solubles sont dans la phase organique inférieure. </a:t>
            </a:r>
            <a:endParaRPr lang="fr-FR" dirty="0"/>
          </a:p>
        </p:txBody>
      </p:sp>
      <p:sp>
        <p:nvSpPr>
          <p:cNvPr id="18" name="Rectangle 17"/>
          <p:cNvSpPr/>
          <p:nvPr/>
        </p:nvSpPr>
        <p:spPr>
          <a:xfrm>
            <a:off x="0" y="6060064"/>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Les ARN sont ensuite précipités à l’aide d’</a:t>
            </a:r>
            <a:r>
              <a:rPr lang="fr-FR" dirty="0" err="1" smtClean="0">
                <a:solidFill>
                  <a:srgbClr val="000000"/>
                </a:solidFill>
                <a:latin typeface="Times New Roman" pitchFamily="18" charset="0"/>
                <a:ea typeface="Times New Roman" pitchFamily="18" charset="0"/>
                <a:cs typeface="Times New Roman" pitchFamily="18" charset="0"/>
              </a:rPr>
              <a:t>isopropanol</a:t>
            </a:r>
            <a:r>
              <a:rPr lang="fr-FR" dirty="0" smtClean="0">
                <a:solidFill>
                  <a:srgbClr val="000000"/>
                </a:solidFill>
                <a:latin typeface="Times New Roman" pitchFamily="18" charset="0"/>
                <a:ea typeface="Times New Roman" pitchFamily="18" charset="0"/>
                <a:cs typeface="Times New Roman" pitchFamily="18" charset="0"/>
              </a:rPr>
              <a:t> et de chlorure de lithium.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400110"/>
          </a:xfrm>
          <a:prstGeom prst="rect">
            <a:avLst/>
          </a:prstGeom>
        </p:spPr>
        <p:txBody>
          <a:bodyPr wrap="square">
            <a:spAutoFit/>
          </a:bodyPr>
          <a:lstStyle/>
          <a:p>
            <a:r>
              <a:rPr lang="fr-FR" sz="2000" b="1" dirty="0" smtClean="0">
                <a:latin typeface="Times New Roman" pitchFamily="18" charset="0"/>
                <a:cs typeface="Times New Roman" pitchFamily="18" charset="0"/>
              </a:rPr>
              <a:t>Extraction de l’ADN </a:t>
            </a:r>
            <a:r>
              <a:rPr lang="fr-FR" sz="2000" b="1" dirty="0" err="1" smtClean="0">
                <a:latin typeface="Times New Roman" pitchFamily="18" charset="0"/>
                <a:cs typeface="Times New Roman" pitchFamily="18" charset="0"/>
              </a:rPr>
              <a:t>plasmidique</a:t>
            </a:r>
            <a:endParaRPr lang="fr-FR" sz="2000" b="1" dirty="0">
              <a:latin typeface="Times New Roman" pitchFamily="18" charset="0"/>
              <a:cs typeface="Times New Roman" pitchFamily="18" charset="0"/>
            </a:endParaRPr>
          </a:p>
        </p:txBody>
      </p:sp>
      <p:sp>
        <p:nvSpPr>
          <p:cNvPr id="29698" name="Rectangle 2"/>
          <p:cNvSpPr>
            <a:spLocks noChangeArrowheads="1"/>
          </p:cNvSpPr>
          <p:nvPr/>
        </p:nvSpPr>
        <p:spPr bwMode="auto">
          <a:xfrm>
            <a:off x="785786" y="3397974"/>
            <a:ext cx="83582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La neutralisation de la solution provoque la renaturation brutale mais partielle de l'ADN chromosomique formant des complexes non solubles</a:t>
            </a:r>
          </a:p>
        </p:txBody>
      </p:sp>
      <p:sp>
        <p:nvSpPr>
          <p:cNvPr id="5" name="Rectangle 4"/>
          <p:cNvSpPr/>
          <p:nvPr/>
        </p:nvSpPr>
        <p:spPr>
          <a:xfrm>
            <a:off x="785786" y="1629567"/>
            <a:ext cx="8358214" cy="369332"/>
          </a:xfrm>
          <a:prstGeom prst="rect">
            <a:avLst/>
          </a:prstGeom>
        </p:spPr>
        <p:txBody>
          <a:bodyPr wrap="square">
            <a:spAutoFit/>
          </a:bodyPr>
          <a:lstStyle/>
          <a:p>
            <a:pPr lvl="0" fontAlgn="base">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Le SDS dénature les macromolécules comme les protéines</a:t>
            </a:r>
            <a:endParaRPr lang="fr-FR" dirty="0" smtClean="0">
              <a:latin typeface="Times New Roman" pitchFamily="18" charset="0"/>
              <a:cs typeface="Times New Roman" pitchFamily="18" charset="0"/>
            </a:endParaRPr>
          </a:p>
        </p:txBody>
      </p:sp>
      <p:sp>
        <p:nvSpPr>
          <p:cNvPr id="6" name="Rectangle 5"/>
          <p:cNvSpPr/>
          <p:nvPr/>
        </p:nvSpPr>
        <p:spPr>
          <a:xfrm>
            <a:off x="0" y="763099"/>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La lyse des cellules est effectuée  par le SDS en présence de </a:t>
            </a:r>
            <a:r>
              <a:rPr lang="fr-FR" dirty="0" err="1" smtClean="0">
                <a:solidFill>
                  <a:srgbClr val="000000"/>
                </a:solidFill>
                <a:latin typeface="Times New Roman" pitchFamily="18" charset="0"/>
                <a:ea typeface="Times New Roman" pitchFamily="18" charset="0"/>
                <a:cs typeface="Times New Roman" pitchFamily="18" charset="0"/>
              </a:rPr>
              <a:t>NaOH</a:t>
            </a:r>
            <a:r>
              <a:rPr lang="fr-FR" dirty="0" smtClean="0">
                <a:solidFill>
                  <a:srgbClr val="000000"/>
                </a:solidFill>
                <a:latin typeface="Times New Roman" pitchFamily="18" charset="0"/>
                <a:ea typeface="Times New Roman" pitchFamily="18" charset="0"/>
                <a:cs typeface="Times New Roman" pitchFamily="18" charset="0"/>
              </a:rPr>
              <a:t>, à pH 13 et des ribonucléases suivi d’une neutralisation rapide de la solution de lyse</a:t>
            </a:r>
            <a:endParaRPr lang="fr-FR" dirty="0"/>
          </a:p>
        </p:txBody>
      </p:sp>
      <p:sp>
        <p:nvSpPr>
          <p:cNvPr id="7" name="Rectangle 6"/>
          <p:cNvSpPr/>
          <p:nvPr/>
        </p:nvSpPr>
        <p:spPr>
          <a:xfrm>
            <a:off x="785786" y="2808505"/>
            <a:ext cx="8358214" cy="369332"/>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Le  pH alcalin dénature l’ADN double brins (séparation des brins de la double-hélice).</a:t>
            </a:r>
          </a:p>
        </p:txBody>
      </p:sp>
      <p:sp>
        <p:nvSpPr>
          <p:cNvPr id="8" name="Rectangle 7"/>
          <p:cNvSpPr/>
          <p:nvPr/>
        </p:nvSpPr>
        <p:spPr>
          <a:xfrm>
            <a:off x="785786" y="2219036"/>
            <a:ext cx="8358214" cy="369332"/>
          </a:xfrm>
          <a:prstGeom prst="rect">
            <a:avLst/>
          </a:prstGeom>
        </p:spPr>
        <p:txBody>
          <a:bodyPr wrap="square">
            <a:spAutoFit/>
          </a:bodyPr>
          <a:lstStyle/>
          <a:p>
            <a:pPr>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Les  ribonucléases éliminent les ARN</a:t>
            </a:r>
            <a:endParaRPr lang="fr-FR" dirty="0"/>
          </a:p>
        </p:txBody>
      </p:sp>
      <p:sp>
        <p:nvSpPr>
          <p:cNvPr id="9" name="Rectangle 8"/>
          <p:cNvSpPr/>
          <p:nvPr/>
        </p:nvSpPr>
        <p:spPr>
          <a:xfrm>
            <a:off x="0" y="5720380"/>
            <a:ext cx="9144000" cy="923330"/>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De nombreux kits existent et souvent la lyse alcaline est combinée aux colonnes de purification (petites colonnes de résine chromatographique échangeuse d'ion) permettant d'améliorer la pureté de l'ADN obtenu. </a:t>
            </a:r>
            <a:endParaRPr lang="fr-FR" dirty="0"/>
          </a:p>
        </p:txBody>
      </p:sp>
      <p:sp>
        <p:nvSpPr>
          <p:cNvPr id="10" name="Rectangle 9"/>
          <p:cNvSpPr/>
          <p:nvPr/>
        </p:nvSpPr>
        <p:spPr>
          <a:xfrm>
            <a:off x="785786" y="4264442"/>
            <a:ext cx="8358214"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L'ADN </a:t>
            </a:r>
            <a:r>
              <a:rPr lang="fr-FR" dirty="0" err="1" smtClean="0">
                <a:solidFill>
                  <a:srgbClr val="000000"/>
                </a:solidFill>
                <a:latin typeface="Times New Roman" pitchFamily="18" charset="0"/>
                <a:ea typeface="Times New Roman" pitchFamily="18" charset="0"/>
                <a:cs typeface="Times New Roman" pitchFamily="18" charset="0"/>
              </a:rPr>
              <a:t>plasmidique</a:t>
            </a:r>
            <a:r>
              <a:rPr lang="fr-FR" dirty="0" smtClean="0">
                <a:solidFill>
                  <a:srgbClr val="000000"/>
                </a:solidFill>
                <a:latin typeface="Times New Roman" pitchFamily="18" charset="0"/>
                <a:ea typeface="Times New Roman" pitchFamily="18" charset="0"/>
                <a:cs typeface="Times New Roman" pitchFamily="18" charset="0"/>
              </a:rPr>
              <a:t>  de petite taille se ré-nature complètement et reste dans le surnageant après la centrifugation. </a:t>
            </a:r>
            <a:endParaRPr lang="fr-FR" b="1" dirty="0" smtClean="0">
              <a:solidFill>
                <a:srgbClr val="000000"/>
              </a:solidFill>
              <a:latin typeface="Times New Roman" pitchFamily="18" charset="0"/>
              <a:ea typeface="Times New Roman" pitchFamily="18" charset="0"/>
              <a:cs typeface="Times New Roman" pitchFamily="18" charset="0"/>
            </a:endParaRPr>
          </a:p>
        </p:txBody>
      </p:sp>
      <p:sp>
        <p:nvSpPr>
          <p:cNvPr id="11" name="Rectangle 10"/>
          <p:cNvSpPr/>
          <p:nvPr/>
        </p:nvSpPr>
        <p:spPr>
          <a:xfrm>
            <a:off x="0" y="5130910"/>
            <a:ext cx="4095993" cy="369332"/>
          </a:xfrm>
          <a:prstGeom prst="rect">
            <a:avLst/>
          </a:prstGeom>
        </p:spPr>
        <p:txBody>
          <a:bodyPr wrap="none">
            <a:spAutoFit/>
          </a:bodyPr>
          <a:lstStyle/>
          <a:p>
            <a:r>
              <a:rPr lang="fr-FR" dirty="0" smtClean="0">
                <a:solidFill>
                  <a:srgbClr val="000000"/>
                </a:solidFill>
                <a:latin typeface="Times New Roman" pitchFamily="18" charset="0"/>
                <a:ea typeface="Times New Roman" pitchFamily="18" charset="0"/>
                <a:cs typeface="Times New Roman" pitchFamily="18" charset="0"/>
              </a:rPr>
              <a:t>Puis concentré par précipitation à </a:t>
            </a:r>
            <a:r>
              <a:rPr lang="fr-FR" b="1" dirty="0" smtClean="0">
                <a:solidFill>
                  <a:srgbClr val="000000"/>
                </a:solidFill>
                <a:latin typeface="Times New Roman" pitchFamily="18" charset="0"/>
                <a:ea typeface="Times New Roman" pitchFamily="18" charset="0"/>
                <a:cs typeface="Times New Roman" pitchFamily="18" charset="0"/>
              </a:rPr>
              <a:t>l'alcool.</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28"/>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FF0000"/>
                </a:solidFill>
                <a:latin typeface="Times New Roman" pitchFamily="18" charset="0"/>
                <a:ea typeface="Times New Roman" pitchFamily="18" charset="0"/>
                <a:cs typeface="Times New Roman" pitchFamily="18" charset="0"/>
              </a:rPr>
              <a:t>1.5. Dosage des acides nucléiques</a:t>
            </a:r>
            <a:endParaRPr lang="fr-FR" sz="2000" dirty="0" smtClean="0">
              <a:latin typeface="Times New Roman" pitchFamily="18" charset="0"/>
              <a:cs typeface="Times New Roman" pitchFamily="18" charset="0"/>
            </a:endParaRPr>
          </a:p>
        </p:txBody>
      </p:sp>
      <p:sp>
        <p:nvSpPr>
          <p:cNvPr id="4" name="Rectangle 3"/>
          <p:cNvSpPr/>
          <p:nvPr/>
        </p:nvSpPr>
        <p:spPr>
          <a:xfrm>
            <a:off x="0" y="1151737"/>
            <a:ext cx="9144000"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pyrimidines et les purines absorbent fortement les UV à 260nm. </a:t>
            </a: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Une unité de densité optique à 260 nm correspond à:</a:t>
            </a:r>
            <a:endParaRPr lang="fr-FR" dirty="0" smtClean="0">
              <a:latin typeface="Times New Roman" pitchFamily="18" charset="0"/>
              <a:cs typeface="Times New Roman" pitchFamily="18" charset="0"/>
            </a:endParaRP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Une solution de DNA double brin à 50µg/ml</a:t>
            </a:r>
            <a:endParaRPr lang="fr-FR" dirty="0" smtClean="0">
              <a:latin typeface="Times New Roman" pitchFamily="18" charset="0"/>
              <a:cs typeface="Times New Roman" pitchFamily="18" charset="0"/>
            </a:endParaRP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Une solution de DNA simple brin ou RNA à 25µg/ml</a:t>
            </a:r>
            <a:endParaRPr lang="fr-FR" dirty="0" smtClean="0">
              <a:latin typeface="Times New Roman" pitchFamily="18" charset="0"/>
              <a:cs typeface="Times New Roman" pitchFamily="18" charset="0"/>
            </a:endParaRPr>
          </a:p>
        </p:txBody>
      </p:sp>
      <p:sp>
        <p:nvSpPr>
          <p:cNvPr id="5" name="Rectangle 4"/>
          <p:cNvSpPr/>
          <p:nvPr/>
        </p:nvSpPr>
        <p:spPr>
          <a:xfrm>
            <a:off x="0" y="3653196"/>
            <a:ext cx="664367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P (pureté)= A260 /A280</a:t>
            </a:r>
          </a:p>
        </p:txBody>
      </p:sp>
      <p:sp>
        <p:nvSpPr>
          <p:cNvPr id="7" name="Rectangle 6"/>
          <p:cNvSpPr/>
          <p:nvPr/>
        </p:nvSpPr>
        <p:spPr>
          <a:xfrm>
            <a:off x="0" y="2817965"/>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Pour vérifier la pureté de l'ADN il faut calculer :</a:t>
            </a:r>
            <a:endParaRPr lang="fr-FR" dirty="0" smtClean="0">
              <a:latin typeface="Times New Roman" pitchFamily="18" charset="0"/>
              <a:cs typeface="Times New Roman" pitchFamily="18" charset="0"/>
            </a:endParaRPr>
          </a:p>
        </p:txBody>
      </p:sp>
      <p:sp>
        <p:nvSpPr>
          <p:cNvPr id="8" name="Rectangle 7"/>
          <p:cNvSpPr/>
          <p:nvPr/>
        </p:nvSpPr>
        <p:spPr>
          <a:xfrm>
            <a:off x="0" y="4488428"/>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Une solution d'ADN est considérée pure si : 1.7 ≤ P ≤ 2</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a:stretch>
            <a:fillRect/>
          </a:stretch>
        </p:blipFill>
        <p:spPr bwMode="auto">
          <a:xfrm>
            <a:off x="1357291" y="2404186"/>
            <a:ext cx="4995564" cy="2953640"/>
          </a:xfrm>
          <a:prstGeom prst="rect">
            <a:avLst/>
          </a:prstGeom>
          <a:noFill/>
          <a:ln w="9525">
            <a:solidFill>
              <a:schemeClr val="tx1"/>
            </a:solidFill>
            <a:miter lim="800000"/>
            <a:headEnd/>
            <a:tailEnd/>
          </a:ln>
        </p:spPr>
      </p:pic>
      <p:sp>
        <p:nvSpPr>
          <p:cNvPr id="3" name="Rectangle 2"/>
          <p:cNvSpPr/>
          <p:nvPr/>
        </p:nvSpPr>
        <p:spPr>
          <a:xfrm>
            <a:off x="0" y="853843"/>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Est une technique de </a:t>
            </a:r>
            <a:r>
              <a:rPr lang="fr-FR" dirty="0" err="1" smtClean="0">
                <a:solidFill>
                  <a:srgbClr val="000000"/>
                </a:solidFill>
                <a:latin typeface="Times New Roman" pitchFamily="18" charset="0"/>
                <a:ea typeface="Times New Roman" pitchFamily="18" charset="0"/>
                <a:cs typeface="Times New Roman" pitchFamily="18" charset="0"/>
              </a:rPr>
              <a:t>bioséparation</a:t>
            </a:r>
            <a:r>
              <a:rPr lang="fr-FR" dirty="0" smtClean="0">
                <a:solidFill>
                  <a:srgbClr val="000000"/>
                </a:solidFill>
                <a:latin typeface="Times New Roman" pitchFamily="18" charset="0"/>
                <a:ea typeface="Times New Roman" pitchFamily="18" charset="0"/>
                <a:cs typeface="Times New Roman" pitchFamily="18" charset="0"/>
              </a:rPr>
              <a:t> de biomolécules (ADN, ARN, protéines) dans un champ électrique selon leur charge et leur taille. </a:t>
            </a:r>
            <a:endParaRPr lang="fr-FR" dirty="0" smtClean="0">
              <a:solidFill>
                <a:srgbClr val="000000"/>
              </a:solidFill>
              <a:latin typeface="Times New Roman" pitchFamily="18" charset="0"/>
              <a:cs typeface="Times New Roman" pitchFamily="18" charset="0"/>
            </a:endParaRPr>
          </a:p>
        </p:txBody>
      </p:sp>
      <p:sp>
        <p:nvSpPr>
          <p:cNvPr id="4" name="Rectangle 3"/>
          <p:cNvSpPr/>
          <p:nvPr/>
        </p:nvSpPr>
        <p:spPr>
          <a:xfrm>
            <a:off x="0" y="282126"/>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Electrophorèse</a:t>
            </a:r>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4" y="2764688"/>
            <a:ext cx="4428017" cy="500066"/>
          </a:xfrm>
        </p:spPr>
        <p:txBody>
          <a:bodyPr>
            <a:noAutofit/>
          </a:bodyPr>
          <a:lstStyle/>
          <a:p>
            <a:r>
              <a:rPr lang="fr-FR" sz="2000" b="1" dirty="0">
                <a:solidFill>
                  <a:srgbClr val="FF0000"/>
                </a:solidFill>
                <a:latin typeface="Times New Roman" pitchFamily="18" charset="0"/>
                <a:cs typeface="Times New Roman" pitchFamily="18" charset="0"/>
              </a:rPr>
              <a:t>E</a:t>
            </a:r>
            <a:r>
              <a:rPr lang="fr-FR" sz="2000" b="1" dirty="0" smtClean="0">
                <a:solidFill>
                  <a:srgbClr val="FF0000"/>
                </a:solidFill>
                <a:latin typeface="Times New Roman" pitchFamily="18" charset="0"/>
                <a:cs typeface="Times New Roman" pitchFamily="18" charset="0"/>
              </a:rPr>
              <a:t>lles passent par:</a:t>
            </a:r>
            <a:endParaRPr lang="fr-FR" sz="2000" b="1" dirty="0">
              <a:solidFill>
                <a:srgbClr val="FF0000"/>
              </a:solidFill>
              <a:latin typeface="Times New Roman" pitchFamily="18" charset="0"/>
              <a:cs typeface="Times New Roman" pitchFamily="18" charset="0"/>
            </a:endParaRPr>
          </a:p>
        </p:txBody>
      </p:sp>
      <p:sp>
        <p:nvSpPr>
          <p:cNvPr id="6" name="Rectangle 5"/>
          <p:cNvSpPr/>
          <p:nvPr/>
        </p:nvSpPr>
        <p:spPr>
          <a:xfrm>
            <a:off x="0" y="441720"/>
            <a:ext cx="9144000" cy="400110"/>
          </a:xfrm>
          <a:prstGeom prst="rect">
            <a:avLst/>
          </a:prstGeom>
        </p:spPr>
        <p:txBody>
          <a:bodyPr wrap="square">
            <a:spAutoFit/>
          </a:bodyPr>
          <a:lstStyle/>
          <a:p>
            <a:r>
              <a:rPr lang="fr-FR" sz="2000" dirty="0" smtClean="0">
                <a:latin typeface="Times New Roman" pitchFamily="18" charset="0"/>
                <a:cs typeface="Times New Roman" pitchFamily="18" charset="0"/>
              </a:rPr>
              <a:t>Sont utilisées pour la caractérisation et l’étude des fonctions de gènes. </a:t>
            </a:r>
          </a:p>
        </p:txBody>
      </p:sp>
      <p:sp>
        <p:nvSpPr>
          <p:cNvPr id="7" name="Rectangle 6"/>
          <p:cNvSpPr/>
          <p:nvPr/>
        </p:nvSpPr>
        <p:spPr>
          <a:xfrm>
            <a:off x="0" y="833763"/>
            <a:ext cx="3929058" cy="1938992"/>
          </a:xfrm>
          <a:prstGeom prst="rect">
            <a:avLst/>
          </a:prstGeom>
        </p:spPr>
        <p:txBody>
          <a:bodyPr wrap="square">
            <a:spAutoFit/>
          </a:bodyPr>
          <a:lstStyle/>
          <a:p>
            <a:r>
              <a:rPr lang="fr-FR" sz="2000" b="1" dirty="0">
                <a:solidFill>
                  <a:srgbClr val="FF0000"/>
                </a:solidFill>
                <a:latin typeface="Times New Roman" pitchFamily="18" charset="0"/>
                <a:cs typeface="Times New Roman" pitchFamily="18" charset="0"/>
              </a:rPr>
              <a:t>P</a:t>
            </a:r>
            <a:r>
              <a:rPr lang="fr-FR" sz="2000" b="1" dirty="0" smtClean="0">
                <a:solidFill>
                  <a:srgbClr val="FF0000"/>
                </a:solidFill>
                <a:latin typeface="Times New Roman" pitchFamily="18" charset="0"/>
                <a:cs typeface="Times New Roman" pitchFamily="18" charset="0"/>
              </a:rPr>
              <a:t>euvent être des méthodes</a:t>
            </a:r>
            <a:endParaRPr lang="fr-FR" sz="2000" b="1" dirty="0">
              <a:solidFill>
                <a:srgbClr val="FF0000"/>
              </a:solidFill>
              <a:latin typeface="Times New Roman" pitchFamily="18" charset="0"/>
              <a:cs typeface="Times New Roman" pitchFamily="18" charset="0"/>
            </a:endParaRPr>
          </a:p>
          <a:p>
            <a:pPr marL="285750" indent="-285750">
              <a:buFont typeface="Wingdings" panose="05000000000000000000" pitchFamily="2" charset="2"/>
              <a:buChar char="Ø"/>
            </a:pPr>
            <a:r>
              <a:rPr lang="fr-FR" sz="2000" dirty="0" smtClean="0">
                <a:latin typeface="Times New Roman" pitchFamily="18" charset="0"/>
                <a:cs typeface="Times New Roman" pitchFamily="18" charset="0"/>
              </a:rPr>
              <a:t>d’extraction</a:t>
            </a:r>
            <a:endParaRPr lang="fr-FR" sz="2000" dirty="0">
              <a:latin typeface="Times New Roman" pitchFamily="18" charset="0"/>
              <a:cs typeface="Times New Roman" pitchFamily="18" charset="0"/>
            </a:endParaRPr>
          </a:p>
          <a:p>
            <a:pPr marL="285750" indent="-285750">
              <a:buFont typeface="Wingdings" panose="05000000000000000000" pitchFamily="2" charset="2"/>
              <a:buChar char="Ø"/>
            </a:pPr>
            <a:r>
              <a:rPr lang="fr-FR" sz="2000" dirty="0" smtClean="0">
                <a:latin typeface="Times New Roman" pitchFamily="18" charset="0"/>
                <a:cs typeface="Times New Roman" pitchFamily="18" charset="0"/>
              </a:rPr>
              <a:t>de  purification</a:t>
            </a:r>
          </a:p>
          <a:p>
            <a:pPr marL="285750" indent="-285750">
              <a:buFont typeface="Wingdings" panose="05000000000000000000" pitchFamily="2" charset="2"/>
              <a:buChar char="Ø"/>
            </a:pPr>
            <a:r>
              <a:rPr lang="fr-FR" sz="2000" dirty="0" smtClean="0">
                <a:latin typeface="Times New Roman" pitchFamily="18" charset="0"/>
                <a:cs typeface="Times New Roman" pitchFamily="18" charset="0"/>
              </a:rPr>
              <a:t>de séparation</a:t>
            </a:r>
          </a:p>
          <a:p>
            <a:pPr marL="285750" indent="-285750">
              <a:buFont typeface="Wingdings" panose="05000000000000000000" pitchFamily="2" charset="2"/>
              <a:buChar char="Ø"/>
            </a:pPr>
            <a:r>
              <a:rPr lang="fr-FR" sz="2000" dirty="0" smtClean="0">
                <a:latin typeface="Times New Roman" pitchFamily="18" charset="0"/>
                <a:cs typeface="Times New Roman" pitchFamily="18" charset="0"/>
              </a:rPr>
              <a:t>d’amplification</a:t>
            </a:r>
            <a:endParaRPr lang="fr-FR" sz="2000" dirty="0">
              <a:latin typeface="Times New Roman" pitchFamily="18" charset="0"/>
              <a:cs typeface="Times New Roman" pitchFamily="18" charset="0"/>
            </a:endParaRPr>
          </a:p>
          <a:p>
            <a:pPr marL="285750" indent="-285750">
              <a:buFont typeface="Wingdings" panose="05000000000000000000" pitchFamily="2" charset="2"/>
              <a:buChar char="Ø"/>
            </a:pPr>
            <a:r>
              <a:rPr lang="fr-FR" sz="2000" dirty="0" smtClean="0">
                <a:latin typeface="Times New Roman" pitchFamily="18" charset="0"/>
                <a:cs typeface="Times New Roman" pitchFamily="18" charset="0"/>
              </a:rPr>
              <a:t>de séquençage …</a:t>
            </a:r>
            <a:r>
              <a:rPr lang="fr-FR" sz="2000" dirty="0" err="1" smtClean="0">
                <a:latin typeface="Times New Roman" pitchFamily="18" charset="0"/>
                <a:cs typeface="Times New Roman" pitchFamily="18" charset="0"/>
              </a:rPr>
              <a:t>etc</a:t>
            </a:r>
            <a:endParaRPr lang="fr-FR" sz="2000" dirty="0">
              <a:latin typeface="Times New Roman" pitchFamily="18" charset="0"/>
              <a:cs typeface="Times New Roman" pitchFamily="18" charset="0"/>
            </a:endParaRPr>
          </a:p>
        </p:txBody>
      </p:sp>
      <p:sp>
        <p:nvSpPr>
          <p:cNvPr id="8" name="Rectangle 7"/>
          <p:cNvSpPr/>
          <p:nvPr/>
        </p:nvSpPr>
        <p:spPr>
          <a:xfrm>
            <a:off x="-2" y="3256687"/>
            <a:ext cx="4428017" cy="707886"/>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 une extraction et purification du matériel génétique (ADN, ARN)</a:t>
            </a:r>
          </a:p>
        </p:txBody>
      </p:sp>
      <p:sp>
        <p:nvSpPr>
          <p:cNvPr id="9" name="Rectangle 8"/>
          <p:cNvSpPr/>
          <p:nvPr/>
        </p:nvSpPr>
        <p:spPr>
          <a:xfrm>
            <a:off x="-33" y="3956506"/>
            <a:ext cx="4428017" cy="707886"/>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repérage (hybridation d’une sonde marquée)</a:t>
            </a:r>
          </a:p>
        </p:txBody>
      </p:sp>
      <p:sp>
        <p:nvSpPr>
          <p:cNvPr id="10" name="Rectangle 9"/>
          <p:cNvSpPr/>
          <p:nvPr/>
        </p:nvSpPr>
        <p:spPr>
          <a:xfrm>
            <a:off x="-2" y="4656325"/>
            <a:ext cx="4428017" cy="400110"/>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 amplification (PCR)</a:t>
            </a:r>
          </a:p>
        </p:txBody>
      </p:sp>
      <p:sp>
        <p:nvSpPr>
          <p:cNvPr id="11" name="Rectangle 10"/>
          <p:cNvSpPr/>
          <p:nvPr/>
        </p:nvSpPr>
        <p:spPr>
          <a:xfrm>
            <a:off x="-2" y="5048368"/>
            <a:ext cx="4428017" cy="707886"/>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 synthèse de l'</a:t>
            </a:r>
            <a:r>
              <a:rPr lang="fr-FR" sz="2000" dirty="0" err="1" smtClean="0">
                <a:latin typeface="Times New Roman" pitchFamily="18" charset="0"/>
                <a:cs typeface="Times New Roman" pitchFamily="18" charset="0"/>
              </a:rPr>
              <a:t>ADNc</a:t>
            </a:r>
            <a:r>
              <a:rPr lang="fr-FR" sz="2000" dirty="0" smtClean="0">
                <a:latin typeface="Times New Roman" pitchFamily="18" charset="0"/>
                <a:cs typeface="Times New Roman" pitchFamily="18" charset="0"/>
              </a:rPr>
              <a:t> s’il s’agit d’un </a:t>
            </a:r>
            <a:r>
              <a:rPr lang="fr-FR" sz="2000" dirty="0" err="1" smtClean="0">
                <a:latin typeface="Times New Roman" pitchFamily="18" charset="0"/>
                <a:cs typeface="Times New Roman" pitchFamily="18" charset="0"/>
              </a:rPr>
              <a:t>ARNm</a:t>
            </a:r>
            <a:endParaRPr lang="fr-FR" sz="2000" dirty="0" smtClean="0">
              <a:latin typeface="Times New Roman" pitchFamily="18" charset="0"/>
              <a:cs typeface="Times New Roman" pitchFamily="18" charset="0"/>
            </a:endParaRPr>
          </a:p>
        </p:txBody>
      </p:sp>
      <p:sp>
        <p:nvSpPr>
          <p:cNvPr id="12" name="Rectangle 11"/>
          <p:cNvSpPr/>
          <p:nvPr/>
        </p:nvSpPr>
        <p:spPr>
          <a:xfrm>
            <a:off x="-2" y="5748187"/>
            <a:ext cx="4428017" cy="400110"/>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séquençage</a:t>
            </a:r>
          </a:p>
        </p:txBody>
      </p:sp>
      <p:sp>
        <p:nvSpPr>
          <p:cNvPr id="13" name="Rectangle 12"/>
          <p:cNvSpPr/>
          <p:nvPr/>
        </p:nvSpPr>
        <p:spPr>
          <a:xfrm>
            <a:off x="-2" y="6140231"/>
            <a:ext cx="4428017" cy="707886"/>
          </a:xfrm>
          <a:prstGeom prst="rect">
            <a:avLst/>
          </a:prstGeom>
        </p:spPr>
        <p:txBody>
          <a:bodyPr wrap="square">
            <a:spAutoFit/>
          </a:bodyPr>
          <a:lstStyle/>
          <a:p>
            <a:pPr>
              <a:buFont typeface="Wingdings" pitchFamily="2" charset="2"/>
              <a:buChar char="Ø"/>
            </a:pPr>
            <a:r>
              <a:rPr lang="fr-FR" sz="2000" dirty="0" smtClean="0">
                <a:latin typeface="Times New Roman" pitchFamily="18" charset="0"/>
                <a:cs typeface="Times New Roman" pitchFamily="18" charset="0"/>
              </a:rPr>
              <a:t>détermination de la fonction du gène cible par </a:t>
            </a:r>
            <a:r>
              <a:rPr lang="fr-FR" sz="2000" i="1" dirty="0" smtClean="0">
                <a:latin typeface="Times New Roman" pitchFamily="18" charset="0"/>
                <a:cs typeface="Times New Roman" pitchFamily="18" charset="0"/>
              </a:rPr>
              <a:t>Knock-out</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pic>
        <p:nvPicPr>
          <p:cNvPr id="14" name="Espace réservé du contenu 13"/>
          <p:cNvPicPr>
            <a:picLocks noGrp="1"/>
          </p:cNvPicPr>
          <p:nvPr>
            <p:ph idx="1"/>
          </p:nvPr>
        </p:nvPicPr>
        <p:blipFill>
          <a:blip r:embed="rId2"/>
          <a:srcRect/>
          <a:stretch>
            <a:fillRect/>
          </a:stretch>
        </p:blipFill>
        <p:spPr bwMode="auto">
          <a:xfrm>
            <a:off x="4529956" y="1108570"/>
            <a:ext cx="4578548" cy="5776102"/>
          </a:xfrm>
          <a:prstGeom prst="rect">
            <a:avLst/>
          </a:prstGeom>
          <a:noFill/>
          <a:ln w="9525">
            <a:solidFill>
              <a:schemeClr val="tx1"/>
            </a:solidFill>
            <a:miter lim="800000"/>
            <a:headEnd/>
            <a:tailEnd/>
          </a:ln>
        </p:spPr>
      </p:pic>
      <p:sp>
        <p:nvSpPr>
          <p:cNvPr id="2" name="Rectangle 1"/>
          <p:cNvSpPr/>
          <p:nvPr/>
        </p:nvSpPr>
        <p:spPr>
          <a:xfrm>
            <a:off x="2257659" y="-11878"/>
            <a:ext cx="4788298" cy="461665"/>
          </a:xfrm>
          <a:prstGeom prst="rect">
            <a:avLst/>
          </a:prstGeom>
        </p:spPr>
        <p:txBody>
          <a:bodyPr wrap="none">
            <a:spAutoFit/>
          </a:bodyPr>
          <a:lstStyle/>
          <a:p>
            <a:r>
              <a:rPr lang="fr-FR" sz="2400" b="1" dirty="0">
                <a:latin typeface="Times New Roman" panose="02020603050405020304" pitchFamily="18" charset="0"/>
                <a:cs typeface="Times New Roman" panose="02020603050405020304" pitchFamily="18" charset="0"/>
              </a:rPr>
              <a:t>Techniques de Biologie moléculaire</a:t>
            </a:r>
            <a:endParaRPr lang="fr-F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484974"/>
            <a:ext cx="9144000" cy="646331"/>
          </a:xfrm>
          <a:prstGeom prst="rect">
            <a:avLst/>
          </a:prstGeom>
        </p:spPr>
        <p:txBody>
          <a:bodyPr wrap="square">
            <a:spAutoFit/>
          </a:bodyPr>
          <a:lstStyle/>
          <a:p>
            <a:pPr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La longueur de la molécule d'ADN </a:t>
            </a:r>
            <a:r>
              <a:rPr lang="fr-FR" dirty="0" smtClean="0">
                <a:solidFill>
                  <a:srgbClr val="000000"/>
                </a:solidFill>
                <a:latin typeface="Times New Roman" pitchFamily="18" charset="0"/>
                <a:ea typeface="Times New Roman" pitchFamily="18" charset="0"/>
                <a:cs typeface="Times New Roman" pitchFamily="18" charset="0"/>
              </a:rPr>
              <a:t>: Les molécules ayant une grande taille passent difficilement à travers les mailles du gel et migrent plus lentement que les petites molécules</a:t>
            </a:r>
            <a:endParaRPr lang="fr-FR" dirty="0" smtClean="0">
              <a:latin typeface="Times New Roman" pitchFamily="18" charset="0"/>
              <a:cs typeface="Times New Roman" pitchFamily="18" charset="0"/>
            </a:endParaRPr>
          </a:p>
        </p:txBody>
      </p:sp>
      <p:pic>
        <p:nvPicPr>
          <p:cNvPr id="17" name="Image 4"/>
          <p:cNvPicPr>
            <a:picLocks noChangeAspect="1" noChangeArrowheads="1"/>
          </p:cNvPicPr>
          <p:nvPr/>
        </p:nvPicPr>
        <p:blipFill>
          <a:blip r:embed="rId2"/>
          <a:srcRect/>
          <a:stretch>
            <a:fillRect/>
          </a:stretch>
        </p:blipFill>
        <p:spPr bwMode="auto">
          <a:xfrm>
            <a:off x="785787" y="1468681"/>
            <a:ext cx="7072361" cy="2059796"/>
          </a:xfrm>
          <a:prstGeom prst="rect">
            <a:avLst/>
          </a:prstGeom>
          <a:noFill/>
        </p:spPr>
      </p:pic>
      <p:sp>
        <p:nvSpPr>
          <p:cNvPr id="19" name="Rectangle 18"/>
          <p:cNvSpPr/>
          <p:nvPr/>
        </p:nvSpPr>
        <p:spPr>
          <a:xfrm>
            <a:off x="32" y="3683560"/>
            <a:ext cx="9144000"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 voltage </a:t>
            </a:r>
            <a:r>
              <a:rPr lang="fr-FR" dirty="0" smtClean="0">
                <a:solidFill>
                  <a:srgbClr val="000000"/>
                </a:solidFill>
                <a:latin typeface="Times New Roman" pitchFamily="18" charset="0"/>
                <a:ea typeface="Times New Roman" pitchFamily="18" charset="0"/>
                <a:cs typeface="Times New Roman" pitchFamily="18" charset="0"/>
              </a:rPr>
              <a:t>: plus le voltage est important, plus la vitesse de migration augmente.</a:t>
            </a:r>
            <a:br>
              <a:rPr lang="fr-FR" dirty="0" smtClean="0">
                <a:solidFill>
                  <a:srgbClr val="000000"/>
                </a:solidFill>
                <a:latin typeface="Times New Roman" pitchFamily="18" charset="0"/>
                <a:ea typeface="Times New Roman" pitchFamily="18" charset="0"/>
                <a:cs typeface="Times New Roman" pitchFamily="18" charset="0"/>
              </a:rPr>
            </a:br>
            <a:r>
              <a:rPr lang="fr-FR" dirty="0" smtClean="0">
                <a:solidFill>
                  <a:srgbClr val="000000"/>
                </a:solidFill>
                <a:latin typeface="Times New Roman" pitchFamily="18" charset="0"/>
                <a:ea typeface="Times New Roman" pitchFamily="18" charset="0"/>
                <a:cs typeface="Times New Roman" pitchFamily="18" charset="0"/>
              </a:rPr>
              <a:t>Toutefois le voltage est limité en intensité (5V/cm): un fort voltage peut faire fondre le gel.</a:t>
            </a:r>
            <a:endParaRPr lang="fr-FR" dirty="0" smtClean="0">
              <a:latin typeface="Times New Roman" pitchFamily="18" charset="0"/>
              <a:cs typeface="Times New Roman" pitchFamily="18" charset="0"/>
            </a:endParaRPr>
          </a:p>
        </p:txBody>
      </p:sp>
      <p:sp>
        <p:nvSpPr>
          <p:cNvPr id="20" name="Rectangle 19"/>
          <p:cNvSpPr/>
          <p:nvPr/>
        </p:nvSpPr>
        <p:spPr>
          <a:xfrm>
            <a:off x="0" y="667267"/>
            <a:ext cx="9144000"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La concentration du gel </a:t>
            </a:r>
            <a:r>
              <a:rPr lang="fr-FR" dirty="0" smtClean="0">
                <a:solidFill>
                  <a:srgbClr val="000000"/>
                </a:solidFill>
                <a:latin typeface="Times New Roman" pitchFamily="18" charset="0"/>
                <a:ea typeface="Times New Roman" pitchFamily="18" charset="0"/>
                <a:cs typeface="Times New Roman" pitchFamily="18" charset="0"/>
              </a:rPr>
              <a:t>: L'augmentation de la concentration permet la séparation de fragment d'ADN de plus petite taille </a:t>
            </a:r>
          </a:p>
        </p:txBody>
      </p:sp>
      <p:sp>
        <p:nvSpPr>
          <p:cNvPr id="22" name="Rectangle 21"/>
          <p:cNvSpPr/>
          <p:nvPr/>
        </p:nvSpPr>
        <p:spPr>
          <a:xfrm>
            <a:off x="0" y="142852"/>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La mobilité est influencée par </a:t>
            </a:r>
            <a:endParaRPr lang="fr-FR" dirty="0"/>
          </a:p>
        </p:txBody>
      </p:sp>
      <p:grpSp>
        <p:nvGrpSpPr>
          <p:cNvPr id="24" name="Groupe 23"/>
          <p:cNvGrpSpPr/>
          <p:nvPr/>
        </p:nvGrpSpPr>
        <p:grpSpPr>
          <a:xfrm>
            <a:off x="0" y="5286388"/>
            <a:ext cx="9044887" cy="1315853"/>
            <a:chOff x="0" y="5500702"/>
            <a:chExt cx="9044887" cy="1315853"/>
          </a:xfrm>
        </p:grpSpPr>
        <p:sp>
          <p:nvSpPr>
            <p:cNvPr id="21" name="Rectangle 20"/>
            <p:cNvSpPr/>
            <p:nvPr/>
          </p:nvSpPr>
          <p:spPr>
            <a:xfrm>
              <a:off x="0" y="5738432"/>
              <a:ext cx="7429520" cy="923330"/>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La conformation de l’ADN </a:t>
              </a:r>
              <a:r>
                <a:rPr lang="fr-FR" dirty="0" smtClean="0">
                  <a:solidFill>
                    <a:srgbClr val="000000"/>
                  </a:solidFill>
                  <a:latin typeface="Times New Roman" pitchFamily="18" charset="0"/>
                  <a:ea typeface="Times New Roman" pitchFamily="18" charset="0"/>
                  <a:cs typeface="Times New Roman" pitchFamily="18" charset="0"/>
                </a:rPr>
                <a:t>: l'ADN </a:t>
              </a:r>
              <a:r>
                <a:rPr lang="fr-FR" dirty="0" err="1" smtClean="0">
                  <a:solidFill>
                    <a:srgbClr val="000000"/>
                  </a:solidFill>
                  <a:latin typeface="Times New Roman" pitchFamily="18" charset="0"/>
                  <a:ea typeface="Times New Roman" pitchFamily="18" charset="0"/>
                  <a:cs typeface="Times New Roman" pitchFamily="18" charset="0"/>
                </a:rPr>
                <a:t>plasmidique</a:t>
              </a:r>
              <a:r>
                <a:rPr lang="fr-FR" dirty="0" smtClean="0">
                  <a:solidFill>
                    <a:srgbClr val="000000"/>
                  </a:solidFill>
                  <a:latin typeface="Times New Roman" pitchFamily="18" charset="0"/>
                  <a:ea typeface="Times New Roman" pitchFamily="18" charset="0"/>
                  <a:cs typeface="Times New Roman" pitchFamily="18" charset="0"/>
                </a:rPr>
                <a:t>, non digéré par une enzyme de restriction, migre à différentes vitesses (du plus lent au plus rapide) : ADN circulaire r</a:t>
              </a:r>
              <a:r>
                <a:rPr lang="fr-FR" dirty="0" smtClean="0">
                  <a:solidFill>
                    <a:srgbClr val="000000"/>
                  </a:solidFill>
                  <a:latin typeface="Times New Roman" pitchFamily="18" charset="0"/>
                  <a:ea typeface="Times New Roman" pitchFamily="18" charset="0"/>
                  <a:cs typeface="Times New Roman" pitchFamily="18" charset="0"/>
                  <a:sym typeface="Wingdings" pitchFamily="2" charset="2"/>
                </a:rPr>
                <a:t>elâch</a:t>
              </a:r>
              <a:r>
                <a:rPr lang="fr-FR" dirty="0" smtClean="0">
                  <a:solidFill>
                    <a:srgbClr val="000000"/>
                  </a:solidFill>
                  <a:ea typeface="Times New Roman" pitchFamily="18" charset="0"/>
                  <a:cs typeface="Times New Roman" pitchFamily="18" charset="0"/>
                  <a:sym typeface="Wingdings" pitchFamily="2" charset="2"/>
                </a:rPr>
                <a:t>é</a:t>
              </a:r>
              <a:r>
                <a:rPr lang="fr-FR" dirty="0" smtClean="0">
                  <a:solidFill>
                    <a:srgbClr val="000000"/>
                  </a:solidFill>
                  <a:latin typeface="Times New Roman" pitchFamily="18" charset="0"/>
                  <a:ea typeface="Times New Roman" pitchFamily="18" charset="0"/>
                  <a:cs typeface="Times New Roman" pitchFamily="18" charset="0"/>
                  <a:sym typeface="Wingdings" pitchFamily="2" charset="2"/>
                </a:rPr>
                <a:t> </a:t>
              </a:r>
              <a:r>
                <a:rPr lang="fr-FR" dirty="0" smtClean="0">
                  <a:solidFill>
                    <a:srgbClr val="000000"/>
                  </a:solidFill>
                  <a:latin typeface="Times New Roman" pitchFamily="18" charset="0"/>
                  <a:ea typeface="Times New Roman" pitchFamily="18" charset="0"/>
                  <a:cs typeface="Times New Roman" pitchFamily="18" charset="0"/>
                </a:rPr>
                <a:t>, ADN linéaire et ADN </a:t>
              </a:r>
              <a:r>
                <a:rPr lang="fr-FR" dirty="0" err="1" smtClean="0">
                  <a:solidFill>
                    <a:srgbClr val="000000"/>
                  </a:solidFill>
                  <a:latin typeface="Times New Roman" pitchFamily="18" charset="0"/>
                  <a:ea typeface="Times New Roman" pitchFamily="18" charset="0"/>
                  <a:cs typeface="Times New Roman" pitchFamily="18" charset="0"/>
                </a:rPr>
                <a:t>superenroulé</a:t>
              </a:r>
              <a:r>
                <a:rPr lang="fr-FR" dirty="0" smtClean="0">
                  <a:solidFill>
                    <a:srgbClr val="000000"/>
                  </a:solidFill>
                  <a:latin typeface="Times New Roman" pitchFamily="18" charset="0"/>
                  <a:ea typeface="Times New Roman" pitchFamily="18" charset="0"/>
                  <a:cs typeface="Times New Roman" pitchFamily="18" charset="0"/>
                </a:rPr>
                <a:t>.</a:t>
              </a:r>
              <a:endParaRPr lang="fr-FR" dirty="0" smtClean="0">
                <a:latin typeface="Times New Roman" pitchFamily="18" charset="0"/>
                <a:cs typeface="Times New Roman" pitchFamily="18" charset="0"/>
              </a:endParaRPr>
            </a:p>
          </p:txBody>
        </p:sp>
        <p:pic>
          <p:nvPicPr>
            <p:cNvPr id="23" name="Image 22"/>
            <p:cNvPicPr/>
            <p:nvPr/>
          </p:nvPicPr>
          <p:blipFill>
            <a:blip r:embed="rId3"/>
            <a:srcRect l="33386" t="6491" r="41918" b="25348"/>
            <a:stretch>
              <a:fillRect/>
            </a:stretch>
          </p:blipFill>
          <p:spPr bwMode="auto">
            <a:xfrm>
              <a:off x="7358082" y="5500702"/>
              <a:ext cx="1686805" cy="131585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Image 10"/>
          <p:cNvPicPr>
            <a:picLocks noChangeAspect="1" noChangeArrowheads="1"/>
          </p:cNvPicPr>
          <p:nvPr/>
        </p:nvPicPr>
        <p:blipFill>
          <a:blip r:embed="rId2"/>
          <a:srcRect l="-3391" t="-5299" r="-3389" b="-5977"/>
          <a:stretch>
            <a:fillRect/>
          </a:stretch>
        </p:blipFill>
        <p:spPr bwMode="auto">
          <a:xfrm>
            <a:off x="4572000" y="3786214"/>
            <a:ext cx="4500562" cy="3000372"/>
          </a:xfrm>
          <a:prstGeom prst="rect">
            <a:avLst/>
          </a:prstGeom>
          <a:noFill/>
          <a:ln>
            <a:solidFill>
              <a:schemeClr val="tx1"/>
            </a:solidFill>
          </a:ln>
        </p:spPr>
      </p:pic>
      <p:sp>
        <p:nvSpPr>
          <p:cNvPr id="33800" name="Rectangle 8"/>
          <p:cNvSpPr>
            <a:spLocks noChangeArrowheads="1"/>
          </p:cNvSpPr>
          <p:nvPr/>
        </p:nvSpPr>
        <p:spPr bwMode="auto">
          <a:xfrm>
            <a:off x="0" y="101059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Estimation du poids moléculaire de fragment d'ADN après une digestion par des enzymes de restriction</a:t>
            </a:r>
            <a:r>
              <a:rPr kumimoji="0" lang="fr-FR"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en utilisant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des marqueurs de taille connus</a:t>
            </a:r>
            <a:endParaRPr kumimoji="0" lang="fr-FR" sz="105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801" name="Rectangle 9"/>
          <p:cNvSpPr>
            <a:spLocks noChangeArrowheads="1"/>
          </p:cNvSpPr>
          <p:nvPr/>
        </p:nvSpPr>
        <p:spPr bwMode="auto">
          <a:xfrm>
            <a:off x="-32" y="4317880"/>
            <a:ext cx="442915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taille des fragments peut aussi se faire par la détermination du  rapport entre la distance de migration d'une bande et la distance de migration du front de migration. La droite : log (nombre de kb) = f(mobilité relative), permet de déterminer la taille d'une molécule d'ADN inconnue.</a:t>
            </a:r>
            <a:endParaRPr kumimoji="0" lang="fr-FR" sz="105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25" name="Groupe 24"/>
          <p:cNvGrpSpPr/>
          <p:nvPr/>
        </p:nvGrpSpPr>
        <p:grpSpPr>
          <a:xfrm>
            <a:off x="690551" y="1757156"/>
            <a:ext cx="7739101" cy="1928826"/>
            <a:chOff x="690551" y="1428737"/>
            <a:chExt cx="7739101" cy="1928826"/>
          </a:xfrm>
        </p:grpSpPr>
        <p:pic>
          <p:nvPicPr>
            <p:cNvPr id="33799" name="Image 7"/>
            <p:cNvPicPr>
              <a:picLocks noChangeAspect="1" noChangeArrowheads="1"/>
            </p:cNvPicPr>
            <p:nvPr/>
          </p:nvPicPr>
          <p:blipFill>
            <a:blip r:embed="rId3"/>
            <a:srcRect/>
            <a:stretch>
              <a:fillRect/>
            </a:stretch>
          </p:blipFill>
          <p:spPr bwMode="auto">
            <a:xfrm>
              <a:off x="690551" y="1428737"/>
              <a:ext cx="2476908" cy="1928826"/>
            </a:xfrm>
            <a:prstGeom prst="rect">
              <a:avLst/>
            </a:prstGeom>
            <a:noFill/>
          </p:spPr>
        </p:pic>
        <p:sp>
          <p:nvSpPr>
            <p:cNvPr id="33802" name="Rectangle 10"/>
            <p:cNvSpPr>
              <a:spLocks noChangeArrowheads="1"/>
            </p:cNvSpPr>
            <p:nvPr/>
          </p:nvSpPr>
          <p:spPr bwMode="auto">
            <a:xfrm>
              <a:off x="4000496" y="1654486"/>
              <a:ext cx="44291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Exemples de marqueurs de taille</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Phage λ coupé par </a:t>
              </a:r>
              <a:r>
                <a:rPr kumimoji="0" lang="fr-FR"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Bst</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EII</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(0.12</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8.45)</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Phage λ coupé par </a:t>
              </a:r>
              <a:r>
                <a:rPr kumimoji="0" lang="fr-FR"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Hind</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III</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(0.13</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23.13)</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pBR322 coupé par </a:t>
              </a:r>
              <a:r>
                <a:rPr kumimoji="0" lang="fr-FR"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Bst</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NI</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(0.12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1.86)</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- 100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pb</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Ladder</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Wingdings" pitchFamily="2" charset="2"/>
                </a:rPr>
                <a:t> (100</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1000)</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p:txBody>
        </p:sp>
      </p:grpSp>
      <p:sp>
        <p:nvSpPr>
          <p:cNvPr id="23" name="Rectangle 22"/>
          <p:cNvSpPr/>
          <p:nvPr/>
        </p:nvSpPr>
        <p:spPr>
          <a:xfrm>
            <a:off x="0" y="71462"/>
            <a:ext cx="9144000" cy="369332"/>
          </a:xfrm>
          <a:prstGeom prst="rect">
            <a:avLst/>
          </a:prstGeom>
        </p:spPr>
        <p:txBody>
          <a:bodyPr wrap="square">
            <a:spAutoFit/>
          </a:bodyPr>
          <a:lstStyle/>
          <a:p>
            <a:pPr lv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Applications de l’électrophorèse </a:t>
            </a:r>
            <a:endParaRPr lang="fr-FR" sz="1050" dirty="0" smtClean="0">
              <a:latin typeface="Times New Roman" pitchFamily="18" charset="0"/>
              <a:cs typeface="Times New Roman" pitchFamily="18" charset="0"/>
            </a:endParaRPr>
          </a:p>
        </p:txBody>
      </p:sp>
      <p:sp>
        <p:nvSpPr>
          <p:cNvPr id="24" name="Rectangle 23"/>
          <p:cNvSpPr/>
          <p:nvPr/>
        </p:nvSpPr>
        <p:spPr>
          <a:xfrm>
            <a:off x="0" y="541027"/>
            <a:ext cx="3736985" cy="369332"/>
          </a:xfrm>
          <a:prstGeom prst="rect">
            <a:avLst/>
          </a:prstGeom>
        </p:spPr>
        <p:txBody>
          <a:bodyPr wrap="none">
            <a:spAutoFit/>
          </a:bodyPr>
          <a:lstStyle/>
          <a:p>
            <a:r>
              <a:rPr lang="fr-FR" dirty="0" smtClean="0">
                <a:solidFill>
                  <a:srgbClr val="000000"/>
                </a:solidFill>
                <a:latin typeface="Times New Roman" pitchFamily="18" charset="0"/>
                <a:ea typeface="Times New Roman" pitchFamily="18" charset="0"/>
                <a:cs typeface="Times New Roman" pitchFamily="18" charset="0"/>
              </a:rPr>
              <a:t>Séparation de fragments ADN digérés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8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3380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Deux types de gel peuvent être utilisés:</a:t>
            </a:r>
            <a:r>
              <a:rPr lang="fr-FR" b="1" dirty="0" smtClean="0">
                <a:solidFill>
                  <a:srgbClr val="000000"/>
                </a:solidFill>
                <a:latin typeface="Times New Roman" pitchFamily="18" charset="0"/>
                <a:ea typeface="Times New Roman" pitchFamily="18" charset="0"/>
                <a:cs typeface="Times New Roman" pitchFamily="18" charset="0"/>
              </a:rPr>
              <a:t> l'agarose </a:t>
            </a:r>
            <a:r>
              <a:rPr lang="fr-FR" dirty="0" smtClean="0">
                <a:solidFill>
                  <a:srgbClr val="000000"/>
                </a:solidFill>
                <a:latin typeface="Times New Roman" pitchFamily="18" charset="0"/>
                <a:ea typeface="Times New Roman" pitchFamily="18" charset="0"/>
                <a:cs typeface="Times New Roman" pitchFamily="18" charset="0"/>
              </a:rPr>
              <a:t>et le </a:t>
            </a:r>
            <a:r>
              <a:rPr lang="fr-FR" b="1" dirty="0" err="1" smtClean="0">
                <a:solidFill>
                  <a:srgbClr val="000000"/>
                </a:solidFill>
                <a:latin typeface="Times New Roman" pitchFamily="18" charset="0"/>
                <a:ea typeface="Times New Roman" pitchFamily="18" charset="0"/>
                <a:cs typeface="Times New Roman" pitchFamily="18" charset="0"/>
              </a:rPr>
              <a:t>polyacrylamide</a:t>
            </a:r>
            <a:endParaRPr lang="fr-FR" b="1" dirty="0">
              <a:latin typeface="Times New Roman" pitchFamily="18" charset="0"/>
              <a:cs typeface="Times New Roman" pitchFamily="18" charset="0"/>
            </a:endParaRPr>
          </a:p>
        </p:txBody>
      </p:sp>
      <p:sp>
        <p:nvSpPr>
          <p:cNvPr id="9" name="Rectangle 8"/>
          <p:cNvSpPr/>
          <p:nvPr/>
        </p:nvSpPr>
        <p:spPr>
          <a:xfrm>
            <a:off x="0" y="1140080"/>
            <a:ext cx="5786446" cy="923330"/>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Un polym</a:t>
            </a:r>
            <a:r>
              <a:rPr lang="fr-FR" dirty="0" smtClean="0">
                <a:ea typeface="Times New Roman" pitchFamily="18" charset="0"/>
                <a:cs typeface="Times New Roman" pitchFamily="18" charset="0"/>
              </a:rPr>
              <a:t>è</a:t>
            </a:r>
            <a:r>
              <a:rPr lang="fr-FR" dirty="0" smtClean="0">
                <a:latin typeface="Times New Roman" pitchFamily="18" charset="0"/>
                <a:ea typeface="Times New Roman" pitchFamily="18" charset="0"/>
                <a:cs typeface="Times New Roman" pitchFamily="18" charset="0"/>
              </a:rPr>
              <a:t>re</a:t>
            </a:r>
            <a:r>
              <a:rPr lang="fr-FR" dirty="0" smtClean="0">
                <a:ea typeface="Times New Roman" pitchFamily="18" charset="0"/>
                <a:cs typeface="Times New Roman" pitchFamily="18" charset="0"/>
              </a:rPr>
              <a:t> </a:t>
            </a:r>
            <a:r>
              <a:rPr lang="fr-FR" dirty="0" smtClean="0">
                <a:latin typeface="Times New Roman" pitchFamily="18" charset="0"/>
                <a:ea typeface="Times New Roman" pitchFamily="18" charset="0"/>
                <a:cs typeface="Times New Roman" pitchFamily="18" charset="0"/>
              </a:rPr>
              <a:t>non-ramifi</a:t>
            </a:r>
            <a:r>
              <a:rPr lang="fr-FR" dirty="0" smtClean="0">
                <a:ea typeface="Times New Roman" pitchFamily="18" charset="0"/>
                <a:cs typeface="Times New Roman" pitchFamily="18" charset="0"/>
              </a:rPr>
              <a:t>é</a:t>
            </a:r>
            <a:r>
              <a:rPr lang="fr-FR" dirty="0" smtClean="0">
                <a:latin typeface="Times New Roman" pitchFamily="18" charset="0"/>
                <a:ea typeface="Times New Roman" pitchFamily="18" charset="0"/>
                <a:cs typeface="Times New Roman" pitchFamily="18" charset="0"/>
              </a:rPr>
              <a:t> </a:t>
            </a:r>
            <a:r>
              <a:rPr lang="fr-FR" dirty="0" smtClean="0">
                <a:ea typeface="Times New Roman" pitchFamily="18" charset="0"/>
                <a:cs typeface="Times New Roman" pitchFamily="18" charset="0"/>
              </a:rPr>
              <a:t>à</a:t>
            </a:r>
            <a:r>
              <a:rPr lang="fr-FR" dirty="0" smtClean="0">
                <a:latin typeface="Times New Roman" pitchFamily="18" charset="0"/>
                <a:ea typeface="Times New Roman" pitchFamily="18" charset="0"/>
                <a:cs typeface="Times New Roman" pitchFamily="18" charset="0"/>
              </a:rPr>
              <a:t> base galactose</a:t>
            </a:r>
            <a:r>
              <a:rPr lang="fr-FR" dirty="0" smtClean="0">
                <a:ea typeface="Times New Roman" pitchFamily="18" charset="0"/>
                <a:cs typeface="Times New Roman" pitchFamily="18" charset="0"/>
              </a:rPr>
              <a:t> </a:t>
            </a:r>
            <a:r>
              <a:rPr lang="fr-FR" dirty="0" smtClean="0">
                <a:latin typeface="Times New Roman" pitchFamily="18" charset="0"/>
                <a:ea typeface="Times New Roman" pitchFamily="18" charset="0"/>
                <a:cs typeface="Times New Roman" pitchFamily="18" charset="0"/>
              </a:rPr>
              <a:t>(agar-agar) contenu dans la</a:t>
            </a:r>
            <a:r>
              <a:rPr lang="fr-FR" dirty="0" smtClean="0">
                <a:ea typeface="Times New Roman" pitchFamily="18" charset="0"/>
                <a:cs typeface="Times New Roman" pitchFamily="18" charset="0"/>
              </a:rPr>
              <a:t> </a:t>
            </a:r>
            <a:r>
              <a:rPr lang="fr-FR" dirty="0" smtClean="0">
                <a:latin typeface="Times New Roman" pitchFamily="18" charset="0"/>
                <a:ea typeface="Times New Roman" pitchFamily="18" charset="0"/>
                <a:cs typeface="Times New Roman" pitchFamily="18" charset="0"/>
              </a:rPr>
              <a:t>paroi cellulaire</a:t>
            </a:r>
            <a:r>
              <a:rPr lang="fr-FR" dirty="0" smtClean="0">
                <a:ea typeface="Times New Roman" pitchFamily="18" charset="0"/>
                <a:cs typeface="Times New Roman" pitchFamily="18" charset="0"/>
              </a:rPr>
              <a:t> </a:t>
            </a:r>
            <a:r>
              <a:rPr lang="fr-FR" dirty="0" smtClean="0">
                <a:latin typeface="Times New Roman" pitchFamily="18" charset="0"/>
                <a:ea typeface="Times New Roman" pitchFamily="18" charset="0"/>
                <a:cs typeface="Times New Roman" pitchFamily="18" charset="0"/>
              </a:rPr>
              <a:t>de certaines esp</a:t>
            </a:r>
            <a:r>
              <a:rPr lang="fr-FR" dirty="0" smtClean="0">
                <a:ea typeface="Times New Roman" pitchFamily="18" charset="0"/>
                <a:cs typeface="Times New Roman" pitchFamily="18" charset="0"/>
              </a:rPr>
              <a:t>è</a:t>
            </a:r>
            <a:r>
              <a:rPr lang="fr-FR" dirty="0" smtClean="0">
                <a:latin typeface="Times New Roman" pitchFamily="18" charset="0"/>
                <a:ea typeface="Times New Roman" pitchFamily="18" charset="0"/>
                <a:cs typeface="Times New Roman" pitchFamily="18" charset="0"/>
              </a:rPr>
              <a:t>ces d'algues rouges</a:t>
            </a:r>
            <a:endParaRPr lang="fr-FR" sz="1050" dirty="0" smtClean="0">
              <a:latin typeface="Arial" pitchFamily="34" charset="0"/>
              <a:cs typeface="Arial" pitchFamily="34" charset="0"/>
            </a:endParaRPr>
          </a:p>
        </p:txBody>
      </p:sp>
      <p:sp>
        <p:nvSpPr>
          <p:cNvPr id="10" name="Rectangle 9"/>
          <p:cNvSpPr/>
          <p:nvPr/>
        </p:nvSpPr>
        <p:spPr>
          <a:xfrm>
            <a:off x="0" y="641466"/>
            <a:ext cx="1733808" cy="369332"/>
          </a:xfrm>
          <a:prstGeom prst="rect">
            <a:avLst/>
          </a:prstGeom>
        </p:spPr>
        <p:txBody>
          <a:bodyPr wrap="none">
            <a:spAutoFit/>
          </a:bodyPr>
          <a:lstStyle/>
          <a:p>
            <a:pPr lv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Gels d</a:t>
            </a:r>
            <a:r>
              <a:rPr lang="fr-FR" b="1" dirty="0" smtClean="0">
                <a:solidFill>
                  <a:srgbClr val="000000"/>
                </a:solidFill>
                <a:ea typeface="Times New Roman" pitchFamily="18" charset="0"/>
                <a:cs typeface="Times New Roman" pitchFamily="18" charset="0"/>
              </a:rPr>
              <a:t>’</a:t>
            </a:r>
            <a:r>
              <a:rPr lang="fr-FR" b="1" dirty="0" smtClean="0">
                <a:solidFill>
                  <a:srgbClr val="000000"/>
                </a:solidFill>
                <a:latin typeface="Times New Roman" pitchFamily="18" charset="0"/>
                <a:ea typeface="Times New Roman" pitchFamily="18" charset="0"/>
                <a:cs typeface="Times New Roman" pitchFamily="18" charset="0"/>
              </a:rPr>
              <a:t>agarose </a:t>
            </a:r>
            <a:r>
              <a:rPr lang="fr-FR" dirty="0" smtClean="0">
                <a:solidFill>
                  <a:srgbClr val="000000"/>
                </a:solidFill>
                <a:latin typeface="Times New Roman" pitchFamily="18" charset="0"/>
                <a:ea typeface="Times New Roman" pitchFamily="18" charset="0"/>
                <a:cs typeface="Times New Roman" pitchFamily="18" charset="0"/>
              </a:rPr>
              <a:t> </a:t>
            </a:r>
            <a:endParaRPr lang="fr-FR" sz="1050" dirty="0" smtClean="0">
              <a:latin typeface="Arial" pitchFamily="34" charset="0"/>
              <a:cs typeface="Arial" pitchFamily="34" charset="0"/>
            </a:endParaRPr>
          </a:p>
        </p:txBody>
      </p:sp>
      <p:sp>
        <p:nvSpPr>
          <p:cNvPr id="11" name="Rectangle 10"/>
          <p:cNvSpPr/>
          <p:nvPr/>
        </p:nvSpPr>
        <p:spPr>
          <a:xfrm>
            <a:off x="-32" y="2192692"/>
            <a:ext cx="5786446"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Préparé avec concentration de </a:t>
            </a:r>
            <a:r>
              <a:rPr lang="fr-FR" b="1" dirty="0" smtClean="0">
                <a:solidFill>
                  <a:srgbClr val="000000"/>
                </a:solidFill>
                <a:latin typeface="Times New Roman" pitchFamily="18" charset="0"/>
                <a:ea typeface="Times New Roman" pitchFamily="18" charset="0"/>
                <a:cs typeface="Times New Roman" pitchFamily="18" charset="0"/>
              </a:rPr>
              <a:t>0,5 à 2 %  </a:t>
            </a:r>
            <a:r>
              <a:rPr lang="fr-FR" dirty="0" smtClean="0">
                <a:solidFill>
                  <a:srgbClr val="000000"/>
                </a:solidFill>
                <a:latin typeface="Times New Roman" pitchFamily="18" charset="0"/>
                <a:ea typeface="Times New Roman" pitchFamily="18" charset="0"/>
                <a:cs typeface="Times New Roman" pitchFamily="18" charset="0"/>
              </a:rPr>
              <a:t>(poids/volume) pour séparer des molécules d'ADN ou de l'ARN</a:t>
            </a:r>
            <a:endParaRPr lang="fr-FR" dirty="0"/>
          </a:p>
        </p:txBody>
      </p:sp>
      <p:sp>
        <p:nvSpPr>
          <p:cNvPr id="12" name="Rectangle 11"/>
          <p:cNvSpPr/>
          <p:nvPr/>
        </p:nvSpPr>
        <p:spPr>
          <a:xfrm>
            <a:off x="0" y="2968305"/>
            <a:ext cx="600076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La révélation est faite par le bromure d'</a:t>
            </a:r>
            <a:r>
              <a:rPr lang="fr-FR" dirty="0" err="1" smtClean="0">
                <a:solidFill>
                  <a:srgbClr val="000000"/>
                </a:solidFill>
                <a:latin typeface="Times New Roman" pitchFamily="18" charset="0"/>
                <a:ea typeface="Times New Roman" pitchFamily="18" charset="0"/>
                <a:cs typeface="Times New Roman" pitchFamily="18" charset="0"/>
              </a:rPr>
              <a:t>éthidium</a:t>
            </a:r>
            <a:r>
              <a:rPr lang="fr-FR" dirty="0" smtClean="0">
                <a:solidFill>
                  <a:srgbClr val="000000"/>
                </a:solidFill>
                <a:latin typeface="Times New Roman" pitchFamily="18" charset="0"/>
                <a:ea typeface="Times New Roman" pitchFamily="18" charset="0"/>
                <a:cs typeface="Times New Roman" pitchFamily="18" charset="0"/>
              </a:rPr>
              <a:t> (BET) qui  devient fluorescent sous UV et émit une couleur rouge-orangée</a:t>
            </a:r>
            <a:endParaRPr lang="fr-FR" dirty="0"/>
          </a:p>
        </p:txBody>
      </p:sp>
      <p:sp>
        <p:nvSpPr>
          <p:cNvPr id="13" name="Rectangle 12"/>
          <p:cNvSpPr/>
          <p:nvPr/>
        </p:nvSpPr>
        <p:spPr>
          <a:xfrm>
            <a:off x="0" y="3743918"/>
            <a:ext cx="914400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Pour des fragments de (50pb) à (20 kb) un champ électrique constant est utilisé </a:t>
            </a: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Pour séparer des fragments supérieure à 20 kb</a:t>
            </a:r>
            <a:r>
              <a:rPr lang="fr-FR" dirty="0" smtClean="0">
                <a:latin typeface="Times New Roman" pitchFamily="18" charset="0"/>
                <a:ea typeface="Times New Roman" pitchFamily="18" charset="0"/>
                <a:cs typeface="Times New Roman" pitchFamily="18" charset="0"/>
              </a:rPr>
              <a:t>, </a:t>
            </a:r>
            <a:r>
              <a:rPr lang="fr-FR" dirty="0" smtClean="0">
                <a:solidFill>
                  <a:srgbClr val="000000"/>
                </a:solidFill>
                <a:latin typeface="Times New Roman" pitchFamily="18" charset="0"/>
                <a:ea typeface="Times New Roman" pitchFamily="18" charset="0"/>
                <a:cs typeface="Times New Roman" pitchFamily="18" charset="0"/>
              </a:rPr>
              <a:t>un champ électrique alternatif est utilisé </a:t>
            </a: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pour la séparation de fragments de plus de 10 000 kb : c’est l’électrophorèse en champs pulsés</a:t>
            </a:r>
            <a:endParaRPr lang="fr-FR" dirty="0"/>
          </a:p>
        </p:txBody>
      </p:sp>
      <p:sp>
        <p:nvSpPr>
          <p:cNvPr id="14" name="Rectangle 13"/>
          <p:cNvSpPr/>
          <p:nvPr/>
        </p:nvSpPr>
        <p:spPr>
          <a:xfrm>
            <a:off x="0" y="5572140"/>
            <a:ext cx="9144000"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Ces gels sont généralement utilisés pour : </a:t>
            </a:r>
            <a:endParaRPr lang="fr-FR" dirty="0" smtClean="0">
              <a:latin typeface="Times New Roman" pitchFamily="18" charset="0"/>
              <a:cs typeface="Times New Roman" pitchFamily="18" charset="0"/>
            </a:endParaRP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Séparer des fragments d’ADN avant </a:t>
            </a:r>
            <a:r>
              <a:rPr lang="fr-FR" dirty="0" err="1" smtClean="0">
                <a:solidFill>
                  <a:srgbClr val="000000"/>
                </a:solidFill>
                <a:latin typeface="Times New Roman" pitchFamily="18" charset="0"/>
                <a:ea typeface="Times New Roman" pitchFamily="18" charset="0"/>
                <a:cs typeface="Times New Roman" pitchFamily="18" charset="0"/>
              </a:rPr>
              <a:t>Southern</a:t>
            </a:r>
            <a:r>
              <a:rPr lang="fr-FR" dirty="0" smtClean="0">
                <a:solidFill>
                  <a:srgbClr val="000000"/>
                </a:solidFill>
                <a:latin typeface="Times New Roman" pitchFamily="18" charset="0"/>
                <a:ea typeface="Times New Roman" pitchFamily="18" charset="0"/>
                <a:cs typeface="Times New Roman" pitchFamily="18" charset="0"/>
              </a:rPr>
              <a:t> blot,</a:t>
            </a:r>
            <a:endParaRPr lang="fr-FR" dirty="0" smtClean="0">
              <a:latin typeface="Times New Roman" pitchFamily="18" charset="0"/>
              <a:cs typeface="Times New Roman" pitchFamily="18" charset="0"/>
            </a:endParaRP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Vérifier la qualité ou la quantité d’un échantillon d’ADN, </a:t>
            </a:r>
            <a:endParaRPr lang="fr-FR" dirty="0" smtClean="0">
              <a:latin typeface="Times New Roman" pitchFamily="18" charset="0"/>
              <a:cs typeface="Times New Roman" pitchFamily="18" charset="0"/>
            </a:endParaRP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Déterminer la taille d’un produit PCR, d’une insertion d’ADN dans un vecteur.</a:t>
            </a:r>
            <a:endParaRPr lang="fr-FR" dirty="0" smtClean="0">
              <a:latin typeface="Times New Roman" pitchFamily="18" charset="0"/>
              <a:cs typeface="Times New Roman" pitchFamily="18" charset="0"/>
            </a:endParaRPr>
          </a:p>
        </p:txBody>
      </p:sp>
      <p:sp>
        <p:nvSpPr>
          <p:cNvPr id="15" name="Rectangle 14"/>
          <p:cNvSpPr/>
          <p:nvPr/>
        </p:nvSpPr>
        <p:spPr>
          <a:xfrm>
            <a:off x="0" y="4796530"/>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Pour des études ultérieures les bandes peuvent être découpées et séparées du gel, puis dissoutes afin de récupérer l'ADN purifié et à cet effet de l’agarose de grande pureté est utilisé.   </a:t>
            </a:r>
            <a:endParaRPr lang="fr-FR" dirty="0" smtClean="0">
              <a:latin typeface="Times New Roman" pitchFamily="18" charset="0"/>
              <a:cs typeface="Times New Roman" pitchFamily="18" charset="0"/>
            </a:endParaRPr>
          </a:p>
        </p:txBody>
      </p:sp>
      <p:grpSp>
        <p:nvGrpSpPr>
          <p:cNvPr id="17" name="Groupe 16"/>
          <p:cNvGrpSpPr/>
          <p:nvPr/>
        </p:nvGrpSpPr>
        <p:grpSpPr>
          <a:xfrm>
            <a:off x="5929322" y="642918"/>
            <a:ext cx="3143272" cy="3000396"/>
            <a:chOff x="5857884" y="714356"/>
            <a:chExt cx="3143272" cy="3000396"/>
          </a:xfrm>
        </p:grpSpPr>
        <p:grpSp>
          <p:nvGrpSpPr>
            <p:cNvPr id="8" name="Groupe 7"/>
            <p:cNvGrpSpPr/>
            <p:nvPr/>
          </p:nvGrpSpPr>
          <p:grpSpPr>
            <a:xfrm>
              <a:off x="6019830" y="885828"/>
              <a:ext cx="2838450" cy="2686048"/>
              <a:chOff x="5948392" y="1419225"/>
              <a:chExt cx="2838450" cy="2686048"/>
            </a:xfrm>
          </p:grpSpPr>
          <p:pic>
            <p:nvPicPr>
              <p:cNvPr id="34817" name="Image 22"/>
              <p:cNvPicPr>
                <a:picLocks noChangeAspect="1" noChangeArrowheads="1"/>
              </p:cNvPicPr>
              <p:nvPr/>
            </p:nvPicPr>
            <p:blipFill>
              <a:blip r:embed="rId2"/>
              <a:srcRect/>
              <a:stretch>
                <a:fillRect/>
              </a:stretch>
            </p:blipFill>
            <p:spPr bwMode="auto">
              <a:xfrm>
                <a:off x="5948392" y="1419225"/>
                <a:ext cx="2838450" cy="1924050"/>
              </a:xfrm>
              <a:prstGeom prst="rect">
                <a:avLst/>
              </a:prstGeom>
              <a:noFill/>
            </p:spPr>
          </p:pic>
          <p:pic>
            <p:nvPicPr>
              <p:cNvPr id="34818" name="Image 16"/>
              <p:cNvPicPr>
                <a:picLocks noChangeAspect="1" noChangeArrowheads="1"/>
              </p:cNvPicPr>
              <p:nvPr/>
            </p:nvPicPr>
            <p:blipFill>
              <a:blip r:embed="rId3"/>
              <a:srcRect/>
              <a:stretch>
                <a:fillRect/>
              </a:stretch>
            </p:blipFill>
            <p:spPr bwMode="auto">
              <a:xfrm>
                <a:off x="6136510" y="3143248"/>
                <a:ext cx="2462215" cy="962025"/>
              </a:xfrm>
              <a:prstGeom prst="rect">
                <a:avLst/>
              </a:prstGeom>
              <a:noFill/>
            </p:spPr>
          </p:pic>
        </p:grpSp>
        <p:sp>
          <p:nvSpPr>
            <p:cNvPr id="16" name="Rectangle 15"/>
            <p:cNvSpPr/>
            <p:nvPr/>
          </p:nvSpPr>
          <p:spPr>
            <a:xfrm>
              <a:off x="5857884" y="714356"/>
              <a:ext cx="3143272" cy="30003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25"/>
          <p:cNvPicPr>
            <a:picLocks noChangeAspect="1" noChangeArrowheads="1"/>
          </p:cNvPicPr>
          <p:nvPr/>
        </p:nvPicPr>
        <p:blipFill>
          <a:blip r:embed="rId2"/>
          <a:srcRect/>
          <a:stretch>
            <a:fillRect/>
          </a:stretch>
        </p:blipFill>
        <p:spPr bwMode="auto">
          <a:xfrm>
            <a:off x="6500826" y="642918"/>
            <a:ext cx="2500330" cy="3571900"/>
          </a:xfrm>
          <a:prstGeom prst="rect">
            <a:avLst/>
          </a:prstGeom>
          <a:noFill/>
          <a:ln>
            <a:solidFill>
              <a:srgbClr val="FF0000"/>
            </a:solidFill>
          </a:ln>
        </p:spPr>
      </p:pic>
      <p:sp>
        <p:nvSpPr>
          <p:cNvPr id="36869" name="Rectangle 5"/>
          <p:cNvSpPr>
            <a:spLocks noChangeArrowheads="1"/>
          </p:cNvSpPr>
          <p:nvPr/>
        </p:nvSpPr>
        <p:spPr bwMode="auto">
          <a:xfrm>
            <a:off x="0" y="5586257"/>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Ils sont utilisés pour: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séparation fine des fragments d’ADN de tailles voisines :</a:t>
            </a:r>
          </a:p>
          <a:p>
            <a:pPr marL="0" marR="0" lvl="0" indent="0" algn="just"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ea typeface="Times New Roman" pitchFamily="18" charset="0"/>
                <a:cs typeface="Times New Roman" pitchFamily="18" charset="0"/>
              </a:rPr>
              <a:t>Le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séquençage d’ADN, </a:t>
            </a:r>
          </a:p>
          <a:p>
            <a:pPr marL="0" marR="0" lvl="0" indent="0" algn="just" defTabSz="914400" rtl="0" eaLnBrk="0" fontAlgn="base" latinLnBrk="0" hangingPunct="0">
              <a:lnSpc>
                <a:spcPct val="100000"/>
              </a:lnSpc>
              <a:spcBef>
                <a:spcPct val="0"/>
              </a:spcBef>
              <a:spcAft>
                <a:spcPct val="0"/>
              </a:spcAft>
              <a:buClrTx/>
              <a:buSzTx/>
              <a:buFontTx/>
              <a:buNone/>
              <a:tabLst/>
            </a:pPr>
            <a:r>
              <a:rPr lang="fr-FR" dirty="0" smtClean="0">
                <a:latin typeface="Times New Roman" pitchFamily="18" charset="0"/>
                <a:ea typeface="Times New Roman" pitchFamily="18" charset="0"/>
                <a:cs typeface="Times New Roman" pitchFamily="18" charset="0"/>
              </a:rPr>
              <a:t>A</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nalyses de </a:t>
            </a:r>
            <a:r>
              <a:rPr kumimoji="0" lang="fr-FR"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polymorphismesde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longueur comme les microsatellites ou les AFLP ... </a:t>
            </a:r>
          </a:p>
        </p:txBody>
      </p:sp>
      <p:sp>
        <p:nvSpPr>
          <p:cNvPr id="7" name="Rectangle 6"/>
          <p:cNvSpPr/>
          <p:nvPr/>
        </p:nvSpPr>
        <p:spPr>
          <a:xfrm>
            <a:off x="-32" y="130710"/>
            <a:ext cx="9144032" cy="369332"/>
          </a:xfrm>
          <a:prstGeom prst="rect">
            <a:avLst/>
          </a:prstGeom>
        </p:spPr>
        <p:txBody>
          <a:bodyPr wrap="square">
            <a:spAutoFit/>
          </a:bodyPr>
          <a:lstStyle/>
          <a:p>
            <a:pPr lvl="0" algn="just" eaLnBrk="0" fontAlgn="base" hangingPunct="0">
              <a:spcBef>
                <a:spcPct val="0"/>
              </a:spcBef>
              <a:spcAft>
                <a:spcPct val="0"/>
              </a:spcAft>
            </a:pPr>
            <a:r>
              <a:rPr lang="fr-FR" b="1" dirty="0" smtClean="0">
                <a:latin typeface="Times New Roman" pitchFamily="18" charset="0"/>
                <a:ea typeface="Times New Roman" pitchFamily="18" charset="0"/>
                <a:cs typeface="Times New Roman" pitchFamily="18" charset="0"/>
              </a:rPr>
              <a:t>Gel de </a:t>
            </a:r>
            <a:r>
              <a:rPr lang="fr-FR" b="1" dirty="0" err="1" smtClean="0">
                <a:latin typeface="Times New Roman" pitchFamily="18" charset="0"/>
                <a:ea typeface="Times New Roman" pitchFamily="18" charset="0"/>
                <a:cs typeface="Times New Roman" pitchFamily="18" charset="0"/>
              </a:rPr>
              <a:t>polyacrylamide</a:t>
            </a:r>
            <a:endParaRPr lang="fr-FR" dirty="0" smtClean="0">
              <a:latin typeface="Arial" pitchFamily="34" charset="0"/>
              <a:ea typeface="Times New Roman" pitchFamily="18" charset="0"/>
              <a:cs typeface="Arial" pitchFamily="34" charset="0"/>
            </a:endParaRPr>
          </a:p>
        </p:txBody>
      </p:sp>
      <p:sp>
        <p:nvSpPr>
          <p:cNvPr id="8" name="Rectangle 7"/>
          <p:cNvSpPr/>
          <p:nvPr/>
        </p:nvSpPr>
        <p:spPr>
          <a:xfrm>
            <a:off x="-32" y="2936743"/>
            <a:ext cx="6429420" cy="1200329"/>
          </a:xfrm>
          <a:prstGeom prst="rect">
            <a:avLst/>
          </a:prstGeom>
        </p:spPr>
        <p:txBody>
          <a:bodyPr wrap="square">
            <a:spAutoFit/>
          </a:bodyPr>
          <a:lstStyle/>
          <a:p>
            <a:pPr algn="just"/>
            <a:r>
              <a:rPr lang="fr-FR" dirty="0" smtClean="0">
                <a:latin typeface="Times New Roman" pitchFamily="18" charset="0"/>
                <a:ea typeface="Times New Roman" pitchFamily="18" charset="0"/>
                <a:cs typeface="Times New Roman" pitchFamily="18" charset="0"/>
              </a:rPr>
              <a:t>La réaction de polymérisation se fait grâce à l'ajout de deux substances réactives : le "TEMED" et "le persulfate d'ammonium" qui, en réagissant avec la lumière, deviennent des anions hyper réactifs enclenchant la polymérisation.</a:t>
            </a:r>
            <a:endParaRPr lang="fr-FR" dirty="0"/>
          </a:p>
        </p:txBody>
      </p:sp>
      <p:sp>
        <p:nvSpPr>
          <p:cNvPr id="9" name="Rectangle 8"/>
          <p:cNvSpPr/>
          <p:nvPr/>
        </p:nvSpPr>
        <p:spPr>
          <a:xfrm>
            <a:off x="0" y="1888986"/>
            <a:ext cx="6357950" cy="923330"/>
          </a:xfrm>
          <a:prstGeom prst="rect">
            <a:avLst/>
          </a:prstGeom>
        </p:spPr>
        <p:txBody>
          <a:bodyPr wrap="square">
            <a:spAutoFit/>
          </a:bodyPr>
          <a:lstStyle/>
          <a:p>
            <a:pPr lvl="0" algn="just" fontAlgn="base">
              <a:spcBef>
                <a:spcPct val="0"/>
              </a:spcBef>
              <a:spcAft>
                <a:spcPct val="0"/>
              </a:spcAft>
            </a:pPr>
            <a:r>
              <a:rPr lang="fr-FR" dirty="0" smtClean="0">
                <a:latin typeface="Times New Roman" pitchFamily="18" charset="0"/>
                <a:ea typeface="Times New Roman" pitchFamily="18" charset="0"/>
                <a:cs typeface="Times New Roman" pitchFamily="18" charset="0"/>
              </a:rPr>
              <a:t>Ils sont constitués d'</a:t>
            </a:r>
            <a:r>
              <a:rPr lang="fr-FR" dirty="0" err="1" smtClean="0">
                <a:latin typeface="Times New Roman" pitchFamily="18" charset="0"/>
                <a:ea typeface="Times New Roman" pitchFamily="18" charset="0"/>
                <a:cs typeface="Times New Roman" pitchFamily="18" charset="0"/>
              </a:rPr>
              <a:t>acrylamide</a:t>
            </a:r>
            <a:r>
              <a:rPr lang="fr-FR" dirty="0" smtClean="0">
                <a:latin typeface="Times New Roman" pitchFamily="18" charset="0"/>
                <a:ea typeface="Times New Roman" pitchFamily="18" charset="0"/>
                <a:cs typeface="Times New Roman" pitchFamily="18" charset="0"/>
              </a:rPr>
              <a:t> (C</a:t>
            </a:r>
            <a:r>
              <a:rPr lang="fr-FR" baseline="-30000" dirty="0" smtClean="0">
                <a:latin typeface="Times New Roman" pitchFamily="18" charset="0"/>
                <a:ea typeface="Times New Roman" pitchFamily="18" charset="0"/>
                <a:cs typeface="Times New Roman" pitchFamily="18" charset="0"/>
              </a:rPr>
              <a:t>3</a:t>
            </a:r>
            <a:r>
              <a:rPr lang="fr-FR" dirty="0" smtClean="0">
                <a:latin typeface="Times New Roman" pitchFamily="18" charset="0"/>
                <a:ea typeface="Times New Roman" pitchFamily="18" charset="0"/>
                <a:cs typeface="Times New Roman" pitchFamily="18" charset="0"/>
              </a:rPr>
              <a:t>H</a:t>
            </a:r>
            <a:r>
              <a:rPr lang="fr-FR" baseline="-30000" dirty="0" smtClean="0">
                <a:latin typeface="Times New Roman" pitchFamily="18" charset="0"/>
                <a:ea typeface="Times New Roman" pitchFamily="18" charset="0"/>
                <a:cs typeface="Times New Roman" pitchFamily="18" charset="0"/>
              </a:rPr>
              <a:t>5</a:t>
            </a:r>
            <a:r>
              <a:rPr lang="fr-FR" dirty="0" smtClean="0">
                <a:latin typeface="Times New Roman" pitchFamily="18" charset="0"/>
                <a:ea typeface="Times New Roman" pitchFamily="18" charset="0"/>
                <a:cs typeface="Times New Roman" pitchFamily="18" charset="0"/>
              </a:rPr>
              <a:t>NO)  qui est l'unité de base et de </a:t>
            </a:r>
            <a:r>
              <a:rPr lang="fr-FR" dirty="0" err="1" smtClean="0">
                <a:latin typeface="Times New Roman" pitchFamily="18" charset="0"/>
                <a:ea typeface="Times New Roman" pitchFamily="18" charset="0"/>
                <a:cs typeface="Times New Roman" pitchFamily="18" charset="0"/>
              </a:rPr>
              <a:t>bisacrylamide</a:t>
            </a:r>
            <a:r>
              <a:rPr lang="fr-FR" dirty="0" smtClean="0">
                <a:latin typeface="Times New Roman" pitchFamily="18" charset="0"/>
                <a:ea typeface="Times New Roman" pitchFamily="18" charset="0"/>
                <a:cs typeface="Times New Roman" pitchFamily="18" charset="0"/>
              </a:rPr>
              <a:t> ou </a:t>
            </a:r>
            <a:r>
              <a:rPr lang="fr-FR" dirty="0" err="1" smtClean="0">
                <a:latin typeface="Times New Roman" pitchFamily="18" charset="0"/>
                <a:ea typeface="Times New Roman" pitchFamily="18" charset="0"/>
                <a:cs typeface="Times New Roman" pitchFamily="18" charset="0"/>
              </a:rPr>
              <a:t>N,N-méthylène-bisacrylamide</a:t>
            </a:r>
            <a:r>
              <a:rPr lang="fr-FR" dirty="0" smtClean="0">
                <a:latin typeface="Times New Roman" pitchFamily="18" charset="0"/>
                <a:ea typeface="Times New Roman" pitchFamily="18" charset="0"/>
                <a:cs typeface="Times New Roman" pitchFamily="18" charset="0"/>
              </a:rPr>
              <a:t> (C</a:t>
            </a:r>
            <a:r>
              <a:rPr lang="fr-FR" baseline="-30000" dirty="0" smtClean="0">
                <a:latin typeface="Times New Roman" pitchFamily="18" charset="0"/>
                <a:ea typeface="Times New Roman" pitchFamily="18" charset="0"/>
                <a:cs typeface="Times New Roman" pitchFamily="18" charset="0"/>
              </a:rPr>
              <a:t>7</a:t>
            </a:r>
            <a:r>
              <a:rPr lang="fr-FR" dirty="0" smtClean="0">
                <a:latin typeface="Times New Roman" pitchFamily="18" charset="0"/>
                <a:ea typeface="Times New Roman" pitchFamily="18" charset="0"/>
                <a:cs typeface="Times New Roman" pitchFamily="18" charset="0"/>
              </a:rPr>
              <a:t>H</a:t>
            </a:r>
            <a:r>
              <a:rPr lang="fr-FR" baseline="-30000" dirty="0" smtClean="0">
                <a:latin typeface="Times New Roman" pitchFamily="18" charset="0"/>
                <a:ea typeface="Times New Roman" pitchFamily="18" charset="0"/>
                <a:cs typeface="Times New Roman" pitchFamily="18" charset="0"/>
              </a:rPr>
              <a:t>10</a:t>
            </a:r>
            <a:r>
              <a:rPr lang="fr-FR" dirty="0" smtClean="0">
                <a:latin typeface="Times New Roman" pitchFamily="18" charset="0"/>
                <a:ea typeface="Times New Roman" pitchFamily="18" charset="0"/>
                <a:cs typeface="Times New Roman" pitchFamily="18" charset="0"/>
              </a:rPr>
              <a:t>N</a:t>
            </a:r>
            <a:r>
              <a:rPr lang="fr-FR" baseline="-30000" dirty="0" smtClean="0">
                <a:latin typeface="Times New Roman" pitchFamily="18" charset="0"/>
                <a:ea typeface="Times New Roman" pitchFamily="18" charset="0"/>
                <a:cs typeface="Times New Roman" pitchFamily="18" charset="0"/>
              </a:rPr>
              <a:t>2</a:t>
            </a:r>
            <a:r>
              <a:rPr lang="fr-FR" dirty="0" smtClean="0">
                <a:latin typeface="Times New Roman" pitchFamily="18" charset="0"/>
                <a:ea typeface="Times New Roman" pitchFamily="18" charset="0"/>
                <a:cs typeface="Times New Roman" pitchFamily="18" charset="0"/>
              </a:rPr>
              <a:t>O</a:t>
            </a:r>
            <a:r>
              <a:rPr lang="fr-FR" baseline="-30000" dirty="0" smtClean="0">
                <a:latin typeface="Times New Roman" pitchFamily="18" charset="0"/>
                <a:ea typeface="Times New Roman" pitchFamily="18" charset="0"/>
                <a:cs typeface="Times New Roman" pitchFamily="18" charset="0"/>
              </a:rPr>
              <a:t>2</a:t>
            </a:r>
            <a:r>
              <a:rPr lang="fr-FR" dirty="0" smtClean="0">
                <a:latin typeface="Times New Roman" pitchFamily="18" charset="0"/>
                <a:ea typeface="Times New Roman" pitchFamily="18" charset="0"/>
                <a:cs typeface="Times New Roman" pitchFamily="18" charset="0"/>
              </a:rPr>
              <a:t>) qui est l'agent pontant.</a:t>
            </a:r>
          </a:p>
        </p:txBody>
      </p:sp>
      <p:sp>
        <p:nvSpPr>
          <p:cNvPr id="10" name="Rectangle 9"/>
          <p:cNvSpPr/>
          <p:nvPr/>
        </p:nvSpPr>
        <p:spPr>
          <a:xfrm>
            <a:off x="0" y="624469"/>
            <a:ext cx="6429388" cy="369332"/>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Plus résolutifs que les gels d’agarose</a:t>
            </a:r>
          </a:p>
        </p:txBody>
      </p:sp>
      <p:sp>
        <p:nvSpPr>
          <p:cNvPr id="11" name="Rectangle 10"/>
          <p:cNvSpPr/>
          <p:nvPr/>
        </p:nvSpPr>
        <p:spPr>
          <a:xfrm>
            <a:off x="0" y="1118228"/>
            <a:ext cx="6429388" cy="646331"/>
          </a:xfrm>
          <a:prstGeom prst="rect">
            <a:avLst/>
          </a:prstGeom>
        </p:spPr>
        <p:txBody>
          <a:bodyPr wrap="square">
            <a:spAutoFit/>
          </a:bodyPr>
          <a:lstStyle/>
          <a:p>
            <a:pPr algn="just"/>
            <a:r>
              <a:rPr lang="fr-FR" dirty="0" smtClean="0">
                <a:latin typeface="Times New Roman" pitchFamily="18" charset="0"/>
                <a:ea typeface="Times New Roman" pitchFamily="18" charset="0"/>
                <a:cs typeface="Times New Roman" pitchFamily="18" charset="0"/>
              </a:rPr>
              <a:t>Ils séparent des fragments de quelques dizaines à quelques centaines de paires de bases, à la base près. </a:t>
            </a:r>
            <a:endParaRPr lang="fr-FR" dirty="0"/>
          </a:p>
        </p:txBody>
      </p:sp>
      <p:sp>
        <p:nvSpPr>
          <p:cNvPr id="12" name="Rectangle 11"/>
          <p:cNvSpPr/>
          <p:nvPr/>
        </p:nvSpPr>
        <p:spPr>
          <a:xfrm>
            <a:off x="0" y="4261499"/>
            <a:ext cx="9144000" cy="1200329"/>
          </a:xfrm>
          <a:prstGeom prst="rect">
            <a:avLst/>
          </a:prstGeom>
        </p:spPr>
        <p:txBody>
          <a:bodyPr wrap="square">
            <a:spAutoFit/>
          </a:bodyPr>
          <a:lstStyle/>
          <a:p>
            <a:pPr lvl="0" algn="just" fontAlgn="base">
              <a:spcBef>
                <a:spcPct val="0"/>
              </a:spcBef>
              <a:spcAft>
                <a:spcPct val="0"/>
              </a:spcAft>
            </a:pPr>
            <a:r>
              <a:rPr lang="fr-FR" dirty="0" smtClean="0">
                <a:latin typeface="Times New Roman" pitchFamily="18" charset="0"/>
                <a:ea typeface="Times New Roman" pitchFamily="18" charset="0"/>
                <a:cs typeface="Times New Roman" pitchFamily="18" charset="0"/>
              </a:rPr>
              <a:t>Différentes compositions de ces gels (par exemple présence ou absence d’agents dénaturants comme la </a:t>
            </a:r>
            <a:r>
              <a:rPr lang="fr-FR" dirty="0" err="1" smtClean="0">
                <a:latin typeface="Times New Roman" pitchFamily="18" charset="0"/>
                <a:ea typeface="Times New Roman" pitchFamily="18" charset="0"/>
                <a:cs typeface="Times New Roman" pitchFamily="18" charset="0"/>
              </a:rPr>
              <a:t>formamide</a:t>
            </a:r>
            <a:r>
              <a:rPr lang="fr-FR" dirty="0" smtClean="0">
                <a:latin typeface="Times New Roman" pitchFamily="18" charset="0"/>
                <a:ea typeface="Times New Roman" pitchFamily="18" charset="0"/>
                <a:cs typeface="Times New Roman" pitchFamily="18" charset="0"/>
              </a:rPr>
              <a:t> ou l’urée), associées à différentes conditions de migration (à chaud, à froid, en gradient de température...) donnent autant de techniques différentes qui permettent de révéler des polymorphismes de toutes sortes.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8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0710"/>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Marquage et suivi des acides nucléiques</a:t>
            </a:r>
            <a:endParaRPr lang="fr-FR" sz="3200" dirty="0" smtClean="0">
              <a:latin typeface="Times New Roman" pitchFamily="18" charset="0"/>
              <a:cs typeface="Times New Roman" pitchFamily="18" charset="0"/>
            </a:endParaRPr>
          </a:p>
        </p:txBody>
      </p:sp>
      <p:sp>
        <p:nvSpPr>
          <p:cNvPr id="37890" name="Rectangle 2"/>
          <p:cNvSpPr>
            <a:spLocks noChangeArrowheads="1"/>
          </p:cNvSpPr>
          <p:nvPr/>
        </p:nvSpPr>
        <p:spPr bwMode="auto">
          <a:xfrm>
            <a:off x="0" y="146713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onsiste à visualiser une hybridation</a:t>
            </a:r>
            <a:r>
              <a:rPr kumimoji="0" lang="fr-FR"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d’une molécule donnée avec une sonde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marquée</a:t>
            </a:r>
            <a:r>
              <a:rPr lang="fr-FR" dirty="0" smtClean="0">
                <a:solidFill>
                  <a:srgbClr val="000000"/>
                </a:solidFill>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ADN ou ARN simple brin</a:t>
            </a:r>
            <a:r>
              <a:rPr lang="fr-FR" baseline="0" dirty="0" smtClean="0">
                <a:solidFill>
                  <a:srgbClr val="000000"/>
                </a:solidFill>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p:txBody>
      </p:sp>
      <p:sp>
        <p:nvSpPr>
          <p:cNvPr id="5" name="Rectangle 4"/>
          <p:cNvSpPr/>
          <p:nvPr/>
        </p:nvSpPr>
        <p:spPr>
          <a:xfrm>
            <a:off x="0" y="3702610"/>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Méthodes de révélation avec marquage.</a:t>
            </a:r>
            <a:endParaRPr lang="fr-FR" dirty="0" smtClean="0">
              <a:latin typeface="Times New Roman" pitchFamily="18" charset="0"/>
              <a:cs typeface="Times New Roman" pitchFamily="18" charset="0"/>
            </a:endParaRPr>
          </a:p>
        </p:txBody>
      </p:sp>
      <p:sp>
        <p:nvSpPr>
          <p:cNvPr id="6" name="Rectangle 5"/>
          <p:cNvSpPr/>
          <p:nvPr/>
        </p:nvSpPr>
        <p:spPr>
          <a:xfrm>
            <a:off x="0" y="814313"/>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Se fait dans certains types d’expériences (</a:t>
            </a:r>
            <a:r>
              <a:rPr lang="fr-FR" dirty="0" err="1" smtClean="0">
                <a:solidFill>
                  <a:srgbClr val="000000"/>
                </a:solidFill>
                <a:latin typeface="Times New Roman" pitchFamily="18" charset="0"/>
                <a:ea typeface="Times New Roman" pitchFamily="18" charset="0"/>
                <a:cs typeface="Times New Roman" pitchFamily="18" charset="0"/>
              </a:rPr>
              <a:t>Southern</a:t>
            </a:r>
            <a:r>
              <a:rPr lang="fr-FR" dirty="0" smtClean="0">
                <a:solidFill>
                  <a:srgbClr val="000000"/>
                </a:solidFill>
                <a:latin typeface="Times New Roman" pitchFamily="18" charset="0"/>
                <a:ea typeface="Times New Roman" pitchFamily="18" charset="0"/>
                <a:cs typeface="Times New Roman" pitchFamily="18" charset="0"/>
              </a:rPr>
              <a:t>, </a:t>
            </a:r>
            <a:r>
              <a:rPr lang="fr-FR" dirty="0" err="1" smtClean="0">
                <a:solidFill>
                  <a:srgbClr val="000000"/>
                </a:solidFill>
                <a:latin typeface="Times New Roman" pitchFamily="18" charset="0"/>
                <a:ea typeface="Times New Roman" pitchFamily="18" charset="0"/>
                <a:cs typeface="Times New Roman" pitchFamily="18" charset="0"/>
              </a:rPr>
              <a:t>northern</a:t>
            </a:r>
            <a:r>
              <a:rPr lang="fr-FR" dirty="0" smtClean="0">
                <a:solidFill>
                  <a:srgbClr val="000000"/>
                </a:solidFill>
                <a:latin typeface="Times New Roman" pitchFamily="18" charset="0"/>
                <a:ea typeface="Times New Roman" pitchFamily="18" charset="0"/>
                <a:cs typeface="Times New Roman" pitchFamily="18" charset="0"/>
              </a:rPr>
              <a:t>, hybridation in situ, ...)  </a:t>
            </a:r>
            <a:endParaRPr lang="fr-FR" dirty="0"/>
          </a:p>
        </p:txBody>
      </p:sp>
      <p:sp>
        <p:nvSpPr>
          <p:cNvPr id="7" name="Rectangle 6"/>
          <p:cNvSpPr/>
          <p:nvPr/>
        </p:nvSpPr>
        <p:spPr>
          <a:xfrm>
            <a:off x="0" y="2396962"/>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Plusieurs méthodes de révélation de l’ADN sont utilisées seules ou en combinaison. </a:t>
            </a:r>
          </a:p>
        </p:txBody>
      </p:sp>
      <p:sp>
        <p:nvSpPr>
          <p:cNvPr id="8" name="Rectangle 7"/>
          <p:cNvSpPr/>
          <p:nvPr/>
        </p:nvSpPr>
        <p:spPr>
          <a:xfrm>
            <a:off x="0" y="3049787"/>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Méthodes de révélation sans marquage (par coloration)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18268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b="1" dirty="0" smtClean="0">
                <a:solidFill>
                  <a:srgbClr val="000000"/>
                </a:solidFill>
                <a:latin typeface="Times New Roman" pitchFamily="18" charset="0"/>
                <a:ea typeface="Times New Roman" pitchFamily="18" charset="0"/>
                <a:cs typeface="Times New Roman" pitchFamily="18" charset="0"/>
              </a:rPr>
              <a:t>C</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onsistent à visualiser l’ADN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après sa séparation</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sans un marquage préalable. </a:t>
            </a:r>
          </a:p>
        </p:txBody>
      </p:sp>
      <p:sp>
        <p:nvSpPr>
          <p:cNvPr id="3" name="Rectangle 2"/>
          <p:cNvSpPr/>
          <p:nvPr/>
        </p:nvSpPr>
        <p:spPr>
          <a:xfrm>
            <a:off x="0" y="1088374"/>
            <a:ext cx="9144000" cy="400110"/>
          </a:xfrm>
          <a:prstGeom prst="rect">
            <a:avLst/>
          </a:prstGeom>
        </p:spPr>
        <p:txBody>
          <a:bodyPr wrap="square">
            <a:spAutoFit/>
          </a:bodyPr>
          <a:lstStyle/>
          <a:p>
            <a:r>
              <a:rPr lang="fr-FR" sz="2000" b="1" dirty="0" smtClean="0">
                <a:solidFill>
                  <a:srgbClr val="000000"/>
                </a:solidFill>
                <a:latin typeface="Times New Roman" pitchFamily="18" charset="0"/>
                <a:ea typeface="Times New Roman" pitchFamily="18" charset="0"/>
                <a:cs typeface="Times New Roman" pitchFamily="18" charset="0"/>
              </a:rPr>
              <a:t>1. Méthodes de révélation sans marquage (par coloration) </a:t>
            </a:r>
            <a:endParaRPr lang="fr-FR" sz="2000" dirty="0"/>
          </a:p>
        </p:txBody>
      </p:sp>
      <p:sp>
        <p:nvSpPr>
          <p:cNvPr id="4" name="Rectangle 3"/>
          <p:cNvSpPr/>
          <p:nvPr/>
        </p:nvSpPr>
        <p:spPr>
          <a:xfrm>
            <a:off x="-1" y="4226879"/>
            <a:ext cx="9144001" cy="646331"/>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b="1" dirty="0" smtClean="0">
                <a:solidFill>
                  <a:srgbClr val="000000"/>
                </a:solidFill>
                <a:latin typeface="Times New Roman" pitchFamily="18" charset="0"/>
                <a:ea typeface="Times New Roman" pitchFamily="18" charset="0"/>
                <a:cs typeface="Times New Roman" pitchFamily="18" charset="0"/>
              </a:rPr>
              <a:t> La coloration à l’argent </a:t>
            </a:r>
            <a:r>
              <a:rPr lang="fr-FR" dirty="0" smtClean="0">
                <a:solidFill>
                  <a:srgbClr val="000000"/>
                </a:solidFill>
                <a:latin typeface="Times New Roman" pitchFamily="18" charset="0"/>
                <a:ea typeface="Times New Roman" pitchFamily="18" charset="0"/>
                <a:cs typeface="Times New Roman" pitchFamily="18" charset="0"/>
              </a:rPr>
              <a:t>: cette technique est le plus souvent utilisée pour les colorations de fragments simples brins, pour lesquels le BET est moins efficace</a:t>
            </a:r>
            <a:endParaRPr lang="fr-FR" dirty="0" smtClean="0">
              <a:latin typeface="Times New Roman" pitchFamily="18" charset="0"/>
              <a:cs typeface="Times New Roman" pitchFamily="18" charset="0"/>
            </a:endParaRPr>
          </a:p>
        </p:txBody>
      </p:sp>
      <p:sp>
        <p:nvSpPr>
          <p:cNvPr id="5" name="Rectangle 4"/>
          <p:cNvSpPr/>
          <p:nvPr/>
        </p:nvSpPr>
        <p:spPr>
          <a:xfrm>
            <a:off x="-1" y="3242198"/>
            <a:ext cx="9144001" cy="646331"/>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b="1" dirty="0" smtClean="0">
                <a:solidFill>
                  <a:srgbClr val="000000"/>
                </a:solidFill>
                <a:latin typeface="Times New Roman" pitchFamily="18" charset="0"/>
                <a:ea typeface="Times New Roman" pitchFamily="18" charset="0"/>
                <a:cs typeface="Times New Roman" pitchFamily="18" charset="0"/>
              </a:rPr>
              <a:t> La révélation par </a:t>
            </a:r>
            <a:r>
              <a:rPr lang="fr-FR" b="1" dirty="0" err="1" smtClean="0">
                <a:solidFill>
                  <a:srgbClr val="000000"/>
                </a:solidFill>
                <a:latin typeface="Times New Roman" pitchFamily="18" charset="0"/>
                <a:ea typeface="Times New Roman" pitchFamily="18" charset="0"/>
                <a:cs typeface="Times New Roman" pitchFamily="18" charset="0"/>
              </a:rPr>
              <a:t>bromured’éthidium</a:t>
            </a:r>
            <a:r>
              <a:rPr lang="fr-FR" b="1" dirty="0" smtClean="0">
                <a:solidFill>
                  <a:srgbClr val="000000"/>
                </a:solidFill>
                <a:latin typeface="Times New Roman" pitchFamily="18" charset="0"/>
                <a:ea typeface="Times New Roman" pitchFamily="18" charset="0"/>
                <a:cs typeface="Times New Roman" pitchFamily="18" charset="0"/>
              </a:rPr>
              <a:t> (BET) </a:t>
            </a:r>
            <a:r>
              <a:rPr lang="fr-FR" dirty="0" smtClean="0">
                <a:solidFill>
                  <a:srgbClr val="000000"/>
                </a:solidFill>
                <a:latin typeface="Times New Roman" pitchFamily="18" charset="0"/>
                <a:ea typeface="Times New Roman" pitchFamily="18" charset="0"/>
                <a:cs typeface="Times New Roman" pitchFamily="18" charset="0"/>
              </a:rPr>
              <a:t>: cet agent intercalant se fixe à l’ADN double brin, et émet une fluorescence quand il est excité par des rayons ultraviolets ;</a:t>
            </a:r>
            <a:endParaRPr lang="fr-FR" dirty="0" smtClean="0">
              <a:latin typeface="Times New Roman" pitchFamily="18" charset="0"/>
              <a:cs typeface="Times New Roman" pitchFamily="18" charset="0"/>
            </a:endParaRPr>
          </a:p>
        </p:txBody>
      </p:sp>
      <p:sp>
        <p:nvSpPr>
          <p:cNvPr id="6" name="Rectangle 5"/>
          <p:cNvSpPr/>
          <p:nvPr/>
        </p:nvSpPr>
        <p:spPr>
          <a:xfrm>
            <a:off x="-2" y="2534516"/>
            <a:ext cx="9144001" cy="369332"/>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Deux méthodes couramment utilisées : </a:t>
            </a:r>
            <a:endParaRPr lang="fr-FR" dirty="0" smtClean="0">
              <a:latin typeface="Times New Roman" pitchFamily="18" charset="0"/>
              <a:cs typeface="Times New Roman" pitchFamily="18" charset="0"/>
            </a:endParaRPr>
          </a:p>
        </p:txBody>
      </p:sp>
      <p:sp>
        <p:nvSpPr>
          <p:cNvPr id="7" name="Rectangle 6"/>
          <p:cNvSpPr/>
          <p:nvPr/>
        </p:nvSpPr>
        <p:spPr>
          <a:xfrm>
            <a:off x="0" y="5211561"/>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Elle est basée sur le même principe que la photographie et permet la formation d’un précipité d’argent sur la molécule d’ADN.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57406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Elles consistent à visualiser l’ADN marqué au préalable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avant qu’il soit séparé. </a:t>
            </a:r>
          </a:p>
        </p:txBody>
      </p:sp>
      <p:sp>
        <p:nvSpPr>
          <p:cNvPr id="3" name="Rectangle 2"/>
          <p:cNvSpPr/>
          <p:nvPr/>
        </p:nvSpPr>
        <p:spPr>
          <a:xfrm>
            <a:off x="0" y="142852"/>
            <a:ext cx="9144000" cy="369332"/>
          </a:xfrm>
          <a:prstGeom prst="rect">
            <a:avLst/>
          </a:prstGeom>
        </p:spPr>
        <p:txBody>
          <a:bodyPr wrap="square">
            <a:spAutoFit/>
          </a:bodyPr>
          <a:lstStyle/>
          <a:p>
            <a:r>
              <a:rPr lang="fr-FR" b="1" dirty="0" smtClean="0">
                <a:solidFill>
                  <a:srgbClr val="000000"/>
                </a:solidFill>
                <a:latin typeface="Times New Roman" pitchFamily="18" charset="0"/>
                <a:ea typeface="Times New Roman" pitchFamily="18" charset="0"/>
                <a:cs typeface="Times New Roman" pitchFamily="18" charset="0"/>
              </a:rPr>
              <a:t>2. Méthodes de révélation avec marquage</a:t>
            </a:r>
            <a:endParaRPr lang="fr-FR" dirty="0"/>
          </a:p>
        </p:txBody>
      </p:sp>
      <p:sp>
        <p:nvSpPr>
          <p:cNvPr id="4" name="Rectangle 3"/>
          <p:cNvSpPr/>
          <p:nvPr/>
        </p:nvSpPr>
        <p:spPr>
          <a:xfrm>
            <a:off x="0" y="1005278"/>
            <a:ext cx="9144000"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Deux types de marquage sont distingués </a:t>
            </a:r>
            <a:endParaRPr lang="fr-FR" dirty="0" smtClean="0">
              <a:latin typeface="Times New Roman" pitchFamily="18" charset="0"/>
              <a:cs typeface="Times New Roman" pitchFamily="18" charset="0"/>
            </a:endParaRPr>
          </a:p>
        </p:txBody>
      </p:sp>
      <p:sp>
        <p:nvSpPr>
          <p:cNvPr id="5" name="Rectangle 4"/>
          <p:cNvSpPr/>
          <p:nvPr/>
        </p:nvSpPr>
        <p:spPr>
          <a:xfrm>
            <a:off x="0" y="1436491"/>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 marquage « chaud » en  </a:t>
            </a:r>
            <a:r>
              <a:rPr lang="fr-FR" dirty="0" smtClean="0">
                <a:solidFill>
                  <a:srgbClr val="000000"/>
                </a:solidFill>
                <a:latin typeface="Times New Roman" pitchFamily="18" charset="0"/>
                <a:ea typeface="Times New Roman" pitchFamily="18" charset="0"/>
                <a:cs typeface="Times New Roman" pitchFamily="18" charset="0"/>
              </a:rPr>
              <a:t>utilisant des éléments radioactifs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 </a:t>
            </a:r>
            <a:r>
              <a:rPr lang="fr-FR" baseline="-30000" dirty="0" smtClean="0">
                <a:solidFill>
                  <a:srgbClr val="000000"/>
                </a:solidFill>
                <a:latin typeface="Times New Roman" pitchFamily="18" charset="0"/>
                <a:ea typeface="Times New Roman" pitchFamily="18" charset="0"/>
                <a:cs typeface="Times New Roman" pitchFamily="18" charset="0"/>
              </a:rPr>
              <a:t>33</a:t>
            </a:r>
            <a:r>
              <a:rPr lang="fr-FR" dirty="0" smtClean="0">
                <a:solidFill>
                  <a:srgbClr val="000000"/>
                </a:solidFill>
                <a:latin typeface="Times New Roman" pitchFamily="18" charset="0"/>
                <a:ea typeface="Times New Roman" pitchFamily="18" charset="0"/>
                <a:cs typeface="Times New Roman" pitchFamily="18" charset="0"/>
              </a:rPr>
              <a:t>P et </a:t>
            </a:r>
            <a:r>
              <a:rPr lang="fr-FR" baseline="-30000" dirty="0" smtClean="0">
                <a:solidFill>
                  <a:srgbClr val="000000"/>
                </a:solidFill>
                <a:latin typeface="Times New Roman" pitchFamily="18" charset="0"/>
                <a:ea typeface="Times New Roman" pitchFamily="18" charset="0"/>
                <a:cs typeface="Times New Roman" pitchFamily="18" charset="0"/>
              </a:rPr>
              <a:t>35</a:t>
            </a:r>
            <a:r>
              <a:rPr lang="fr-FR" dirty="0" smtClean="0">
                <a:solidFill>
                  <a:srgbClr val="000000"/>
                </a:solidFill>
                <a:latin typeface="Times New Roman" pitchFamily="18" charset="0"/>
                <a:ea typeface="Times New Roman" pitchFamily="18" charset="0"/>
                <a:cs typeface="Times New Roman" pitchFamily="18" charset="0"/>
              </a:rPr>
              <a:t>S) </a:t>
            </a:r>
            <a:endParaRPr lang="fr-FR" dirty="0" smtClean="0">
              <a:latin typeface="Times New Roman" pitchFamily="18" charset="0"/>
              <a:cs typeface="Times New Roman" pitchFamily="18" charset="0"/>
            </a:endParaRPr>
          </a:p>
        </p:txBody>
      </p:sp>
      <p:sp>
        <p:nvSpPr>
          <p:cNvPr id="6" name="Rectangle 5"/>
          <p:cNvSpPr/>
          <p:nvPr/>
        </p:nvSpPr>
        <p:spPr>
          <a:xfrm>
            <a:off x="0" y="4140795"/>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Les marquage « froid », </a:t>
            </a:r>
            <a:r>
              <a:rPr lang="fr-FR" dirty="0" smtClean="0">
                <a:solidFill>
                  <a:srgbClr val="000000"/>
                </a:solidFill>
                <a:latin typeface="Times New Roman" pitchFamily="18" charset="0"/>
                <a:ea typeface="Times New Roman" pitchFamily="18" charset="0"/>
                <a:cs typeface="Times New Roman" pitchFamily="18" charset="0"/>
              </a:rPr>
              <a:t>plus pratique et plus employé se fait en utilisant des </a:t>
            </a:r>
            <a:r>
              <a:rPr lang="fr-FR" dirty="0" err="1" smtClean="0">
                <a:solidFill>
                  <a:srgbClr val="000000"/>
                </a:solidFill>
                <a:latin typeface="Times New Roman" pitchFamily="18" charset="0"/>
                <a:ea typeface="Times New Roman" pitchFamily="18" charset="0"/>
                <a:cs typeface="Times New Roman" pitchFamily="18" charset="0"/>
              </a:rPr>
              <a:t>fluorophores</a:t>
            </a:r>
            <a:r>
              <a:rPr lang="fr-FR" dirty="0" smtClean="0">
                <a:solidFill>
                  <a:srgbClr val="000000"/>
                </a:solidFill>
                <a:latin typeface="Times New Roman" pitchFamily="18" charset="0"/>
                <a:ea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pic>
        <p:nvPicPr>
          <p:cNvPr id="8" name="Image 7"/>
          <p:cNvPicPr/>
          <p:nvPr/>
        </p:nvPicPr>
        <p:blipFill>
          <a:blip r:embed="rId2"/>
          <a:srcRect t="3757"/>
          <a:stretch>
            <a:fillRect/>
          </a:stretch>
        </p:blipFill>
        <p:spPr bwMode="auto">
          <a:xfrm>
            <a:off x="2542407" y="1867704"/>
            <a:ext cx="3815543" cy="2211210"/>
          </a:xfrm>
          <a:prstGeom prst="rect">
            <a:avLst/>
          </a:prstGeom>
          <a:noFill/>
          <a:ln>
            <a:solidFill>
              <a:srgbClr val="FF0000"/>
            </a:solidFill>
          </a:ln>
        </p:spPr>
      </p:pic>
      <p:pic>
        <p:nvPicPr>
          <p:cNvPr id="10" name="Image 9"/>
          <p:cNvPicPr/>
          <p:nvPr/>
        </p:nvPicPr>
        <p:blipFill>
          <a:blip r:embed="rId3"/>
          <a:srcRect l="2601" t="6984" r="2601" b="8207"/>
          <a:stretch>
            <a:fillRect/>
          </a:stretch>
        </p:blipFill>
        <p:spPr bwMode="auto">
          <a:xfrm>
            <a:off x="2571736" y="4572008"/>
            <a:ext cx="3816000" cy="2214578"/>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 y="493417"/>
            <a:ext cx="9144032" cy="369332"/>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C’est le marquage le plus simple. </a:t>
            </a:r>
          </a:p>
        </p:txBody>
      </p:sp>
      <p:sp>
        <p:nvSpPr>
          <p:cNvPr id="5" name="Rectangle 4"/>
          <p:cNvSpPr/>
          <p:nvPr/>
        </p:nvSpPr>
        <p:spPr>
          <a:xfrm>
            <a:off x="-32" y="924295"/>
            <a:ext cx="9144032" cy="646331"/>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Se fait par l’incorporation dans une sonde des nucléotides marqués </a:t>
            </a:r>
            <a:r>
              <a:rPr lang="fr-FR" dirty="0" err="1" smtClean="0">
                <a:solidFill>
                  <a:srgbClr val="000000"/>
                </a:solidFill>
                <a:latin typeface="Times New Roman" pitchFamily="18" charset="0"/>
                <a:ea typeface="Times New Roman" pitchFamily="18" charset="0"/>
                <a:cs typeface="Times New Roman" pitchFamily="18" charset="0"/>
              </a:rPr>
              <a:t>radioactivement</a:t>
            </a:r>
            <a:r>
              <a:rPr lang="fr-FR" dirty="0" smtClean="0">
                <a:solidFill>
                  <a:srgbClr val="000000"/>
                </a:solidFill>
                <a:latin typeface="Times New Roman" pitchFamily="18" charset="0"/>
                <a:ea typeface="Times New Roman" pitchFamily="18" charset="0"/>
                <a:cs typeface="Times New Roman" pitchFamily="18" charset="0"/>
              </a:rPr>
              <a:t> par les </a:t>
            </a:r>
            <a:r>
              <a:rPr lang="fr-FR" dirty="0" err="1" smtClean="0">
                <a:solidFill>
                  <a:srgbClr val="000000"/>
                </a:solidFill>
                <a:latin typeface="Times New Roman" pitchFamily="18" charset="0"/>
                <a:ea typeface="Times New Roman" pitchFamily="18" charset="0"/>
                <a:cs typeface="Times New Roman" pitchFamily="18" charset="0"/>
              </a:rPr>
              <a:t>isotopse</a:t>
            </a:r>
            <a:r>
              <a:rPr lang="fr-FR" dirty="0" smtClean="0">
                <a:solidFill>
                  <a:srgbClr val="000000"/>
                </a:solidFill>
                <a:latin typeface="Times New Roman" pitchFamily="18" charset="0"/>
                <a:ea typeface="Times New Roman" pitchFamily="18" charset="0"/>
                <a:cs typeface="Times New Roman" pitchFamily="18" charset="0"/>
              </a:rPr>
              <a:t>  32P, 33P et 35S, grâce à des enzymes.</a:t>
            </a:r>
            <a:endParaRPr lang="fr-FR" sz="1050" dirty="0" smtClean="0">
              <a:latin typeface="Times New Roman" pitchFamily="18" charset="0"/>
              <a:cs typeface="Times New Roman" pitchFamily="18" charset="0"/>
            </a:endParaRPr>
          </a:p>
        </p:txBody>
      </p:sp>
      <p:sp>
        <p:nvSpPr>
          <p:cNvPr id="6" name="Rectangle 5"/>
          <p:cNvSpPr/>
          <p:nvPr/>
        </p:nvSpPr>
        <p:spPr>
          <a:xfrm>
            <a:off x="-32" y="1632172"/>
            <a:ext cx="9144032"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éléments radioactifs les plus utilisés en biologie moléculaire sont :</a:t>
            </a:r>
            <a:endParaRPr lang="fr-FR" sz="1050" dirty="0" smtClean="0">
              <a:latin typeface="Times New Roman" pitchFamily="18" charset="0"/>
              <a:cs typeface="Times New Roman" pitchFamily="18" charset="0"/>
            </a:endParaRPr>
          </a:p>
        </p:txBody>
      </p:sp>
      <p:sp>
        <p:nvSpPr>
          <p:cNvPr id="7" name="Rectangle 6"/>
          <p:cNvSpPr/>
          <p:nvPr/>
        </p:nvSpPr>
        <p:spPr>
          <a:xfrm>
            <a:off x="-32" y="3339042"/>
            <a:ext cx="9144032"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Le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  demi-vie : 14 jours et E=1,7 MeV (très forte sensibilité).</a:t>
            </a:r>
            <a:endParaRPr lang="fr-FR" sz="1050" dirty="0" smtClean="0">
              <a:latin typeface="Times New Roman" pitchFamily="18" charset="0"/>
              <a:cs typeface="Times New Roman" pitchFamily="18" charset="0"/>
            </a:endParaRPr>
          </a:p>
        </p:txBody>
      </p:sp>
      <p:sp>
        <p:nvSpPr>
          <p:cNvPr id="8" name="Rectangle 7"/>
          <p:cNvSpPr/>
          <p:nvPr/>
        </p:nvSpPr>
        <p:spPr>
          <a:xfrm>
            <a:off x="-32" y="3769920"/>
            <a:ext cx="9144032" cy="369332"/>
          </a:xfrm>
          <a:prstGeom prst="rect">
            <a:avLst/>
          </a:prstGeom>
        </p:spPr>
        <p:txBody>
          <a:bodyPr wrap="square">
            <a:spAutoFit/>
          </a:bodyPr>
          <a:lstStyle/>
          <a:p>
            <a:pPr lvl="0" eaLnBrk="0" fontAlgn="base" hangingPunct="0">
              <a:spcBef>
                <a:spcPct val="0"/>
              </a:spcBef>
              <a:spcAft>
                <a:spcPct val="0"/>
              </a:spcAft>
              <a:buFontTx/>
              <a:buChar char="-"/>
            </a:pPr>
            <a:r>
              <a:rPr lang="fr-FR" dirty="0" smtClean="0">
                <a:solidFill>
                  <a:srgbClr val="000000"/>
                </a:solidFill>
                <a:latin typeface="Times New Roman" pitchFamily="18" charset="0"/>
                <a:ea typeface="Times New Roman" pitchFamily="18" charset="0"/>
                <a:cs typeface="Times New Roman" pitchFamily="18" charset="0"/>
              </a:rPr>
              <a:t>Le </a:t>
            </a:r>
            <a:r>
              <a:rPr lang="fr-FR" baseline="-30000" dirty="0" smtClean="0">
                <a:solidFill>
                  <a:srgbClr val="000000"/>
                </a:solidFill>
                <a:latin typeface="Times New Roman" pitchFamily="18" charset="0"/>
                <a:ea typeface="Times New Roman" pitchFamily="18" charset="0"/>
                <a:cs typeface="Times New Roman" pitchFamily="18" charset="0"/>
              </a:rPr>
              <a:t>35</a:t>
            </a:r>
            <a:r>
              <a:rPr lang="fr-FR" dirty="0" smtClean="0">
                <a:solidFill>
                  <a:srgbClr val="000000"/>
                </a:solidFill>
                <a:latin typeface="Times New Roman" pitchFamily="18" charset="0"/>
                <a:ea typeface="Times New Roman" pitchFamily="18" charset="0"/>
                <a:cs typeface="Times New Roman" pitchFamily="18" charset="0"/>
              </a:rPr>
              <a:t>S : demi-vie : 90 jours et E=0,17 </a:t>
            </a:r>
            <a:r>
              <a:rPr lang="fr-FR" dirty="0" err="1" smtClean="0">
                <a:solidFill>
                  <a:srgbClr val="000000"/>
                </a:solidFill>
                <a:latin typeface="Times New Roman" pitchFamily="18" charset="0"/>
                <a:ea typeface="Times New Roman" pitchFamily="18" charset="0"/>
                <a:cs typeface="Times New Roman" pitchFamily="18" charset="0"/>
              </a:rPr>
              <a:t>Mev</a:t>
            </a:r>
            <a:r>
              <a:rPr lang="fr-FR" dirty="0" smtClean="0">
                <a:solidFill>
                  <a:srgbClr val="000000"/>
                </a:solidFill>
                <a:latin typeface="Times New Roman" pitchFamily="18" charset="0"/>
                <a:ea typeface="Times New Roman" pitchFamily="18" charset="0"/>
                <a:cs typeface="Times New Roman" pitchFamily="18" charset="0"/>
              </a:rPr>
              <a:t> (moins sensible et plus précis que le 32P. </a:t>
            </a:r>
          </a:p>
        </p:txBody>
      </p:sp>
      <p:sp>
        <p:nvSpPr>
          <p:cNvPr id="10" name="Rectangle 9"/>
          <p:cNvSpPr/>
          <p:nvPr/>
        </p:nvSpPr>
        <p:spPr>
          <a:xfrm>
            <a:off x="-32" y="5914942"/>
            <a:ext cx="9144032"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Le </a:t>
            </a:r>
            <a:r>
              <a:rPr lang="fr-FR" baseline="-30000" dirty="0" smtClean="0">
                <a:solidFill>
                  <a:srgbClr val="000000"/>
                </a:solidFill>
                <a:latin typeface="Times New Roman" pitchFamily="18" charset="0"/>
                <a:ea typeface="Times New Roman" pitchFamily="18" charset="0"/>
                <a:cs typeface="Times New Roman" pitchFamily="18" charset="0"/>
              </a:rPr>
              <a:t>3</a:t>
            </a:r>
            <a:r>
              <a:rPr lang="fr-FR" dirty="0" smtClean="0">
                <a:solidFill>
                  <a:srgbClr val="000000"/>
                </a:solidFill>
                <a:latin typeface="Times New Roman" pitchFamily="18" charset="0"/>
                <a:ea typeface="Times New Roman" pitchFamily="18" charset="0"/>
                <a:cs typeface="Times New Roman" pitchFamily="18" charset="0"/>
              </a:rPr>
              <a:t>H, a une demi-vie de 12 ans et E=0,02 </a:t>
            </a:r>
            <a:r>
              <a:rPr lang="fr-FR" dirty="0" err="1" smtClean="0">
                <a:solidFill>
                  <a:srgbClr val="000000"/>
                </a:solidFill>
                <a:latin typeface="Times New Roman" pitchFamily="18" charset="0"/>
                <a:ea typeface="Times New Roman" pitchFamily="18" charset="0"/>
                <a:cs typeface="Times New Roman" pitchFamily="18" charset="0"/>
              </a:rPr>
              <a:t>Mev</a:t>
            </a:r>
            <a:r>
              <a:rPr lang="fr-FR" dirty="0" smtClean="0">
                <a:solidFill>
                  <a:srgbClr val="000000"/>
                </a:solidFill>
                <a:latin typeface="Times New Roman" pitchFamily="18" charset="0"/>
                <a:ea typeface="Times New Roman" pitchFamily="18" charset="0"/>
                <a:cs typeface="Times New Roman" pitchFamily="18" charset="0"/>
              </a:rPr>
              <a:t>.</a:t>
            </a:r>
            <a:endParaRPr lang="fr-FR" sz="1050" dirty="0" smtClean="0">
              <a:latin typeface="Times New Roman" pitchFamily="18" charset="0"/>
              <a:cs typeface="Times New Roman" pitchFamily="18" charset="0"/>
            </a:endParaRPr>
          </a:p>
        </p:txBody>
      </p:sp>
      <p:sp>
        <p:nvSpPr>
          <p:cNvPr id="11" name="Rectangle 10"/>
          <p:cNvSpPr/>
          <p:nvPr/>
        </p:nvSpPr>
        <p:spPr>
          <a:xfrm>
            <a:off x="-32" y="6345816"/>
            <a:ext cx="9144032"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 </a:t>
            </a:r>
            <a:r>
              <a:rPr lang="fr-FR" baseline="-30000" dirty="0" smtClean="0">
                <a:solidFill>
                  <a:srgbClr val="000000"/>
                </a:solidFill>
                <a:latin typeface="Times New Roman" pitchFamily="18" charset="0"/>
                <a:ea typeface="Times New Roman" pitchFamily="18" charset="0"/>
                <a:cs typeface="Times New Roman" pitchFamily="18" charset="0"/>
              </a:rPr>
              <a:t>35</a:t>
            </a:r>
            <a:r>
              <a:rPr lang="fr-FR" dirty="0" smtClean="0">
                <a:solidFill>
                  <a:srgbClr val="000000"/>
                </a:solidFill>
                <a:latin typeface="Times New Roman" pitchFamily="18" charset="0"/>
                <a:ea typeface="Times New Roman" pitchFamily="18" charset="0"/>
                <a:cs typeface="Times New Roman" pitchFamily="18" charset="0"/>
              </a:rPr>
              <a:t>S </a:t>
            </a:r>
            <a:r>
              <a:rPr lang="fr-FR" dirty="0" smtClean="0">
                <a:latin typeface="Times New Roman" pitchFamily="18" charset="0"/>
                <a:ea typeface="Times New Roman" pitchFamily="18" charset="0"/>
                <a:cs typeface="Times New Roman" pitchFamily="18" charset="0"/>
              </a:rPr>
              <a:t> et </a:t>
            </a:r>
            <a:r>
              <a:rPr lang="fr-FR" dirty="0" smtClean="0">
                <a:solidFill>
                  <a:srgbClr val="000000"/>
                </a:solidFill>
                <a:latin typeface="Times New Roman" pitchFamily="18" charset="0"/>
                <a:ea typeface="Times New Roman" pitchFamily="18" charset="0"/>
                <a:cs typeface="Times New Roman" pitchFamily="18" charset="0"/>
              </a:rPr>
              <a:t>le </a:t>
            </a:r>
            <a:r>
              <a:rPr lang="fr-FR" baseline="-30000" dirty="0" smtClean="0">
                <a:solidFill>
                  <a:srgbClr val="000000"/>
                </a:solidFill>
                <a:latin typeface="Times New Roman" pitchFamily="18" charset="0"/>
                <a:ea typeface="Times New Roman" pitchFamily="18" charset="0"/>
                <a:cs typeface="Times New Roman" pitchFamily="18" charset="0"/>
              </a:rPr>
              <a:t>3</a:t>
            </a:r>
            <a:r>
              <a:rPr lang="fr-FR" dirty="0" smtClean="0">
                <a:solidFill>
                  <a:srgbClr val="000000"/>
                </a:solidFill>
                <a:latin typeface="Times New Roman" pitchFamily="18" charset="0"/>
                <a:ea typeface="Times New Roman" pitchFamily="18" charset="0"/>
                <a:cs typeface="Times New Roman" pitchFamily="18" charset="0"/>
              </a:rPr>
              <a:t>H</a:t>
            </a:r>
            <a:r>
              <a:rPr lang="fr-FR" dirty="0" smtClean="0">
                <a:latin typeface="Times New Roman" pitchFamily="18" charset="0"/>
                <a:ea typeface="Times New Roman" pitchFamily="18" charset="0"/>
                <a:cs typeface="Times New Roman" pitchFamily="18" charset="0"/>
              </a:rPr>
              <a:t> sont </a:t>
            </a:r>
            <a:r>
              <a:rPr lang="fr-FR" dirty="0" smtClean="0">
                <a:solidFill>
                  <a:srgbClr val="000000"/>
                </a:solidFill>
                <a:latin typeface="Times New Roman" pitchFamily="18" charset="0"/>
                <a:ea typeface="Times New Roman" pitchFamily="18" charset="0"/>
                <a:cs typeface="Times New Roman" pitchFamily="18" charset="0"/>
              </a:rPr>
              <a:t>utilisés pour le séquençage et hybridation in situ.</a:t>
            </a:r>
            <a:endParaRPr lang="fr-FR" sz="1050" dirty="0" smtClean="0">
              <a:latin typeface="Times New Roman" pitchFamily="18" charset="0"/>
              <a:cs typeface="Times New Roman" pitchFamily="18" charset="0"/>
            </a:endParaRPr>
          </a:p>
        </p:txBody>
      </p:sp>
      <p:sp>
        <p:nvSpPr>
          <p:cNvPr id="12" name="Rectangle 11"/>
          <p:cNvSpPr/>
          <p:nvPr/>
        </p:nvSpPr>
        <p:spPr>
          <a:xfrm>
            <a:off x="-16" y="62539"/>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Le marquage « chaud »</a:t>
            </a:r>
            <a:endParaRPr lang="fr-FR" dirty="0" smtClean="0">
              <a:latin typeface="Times New Roman" pitchFamily="18" charset="0"/>
              <a:cs typeface="Times New Roman" pitchFamily="18" charset="0"/>
            </a:endParaRPr>
          </a:p>
        </p:txBody>
      </p:sp>
      <p:pic>
        <p:nvPicPr>
          <p:cNvPr id="13" name="Image 12"/>
          <p:cNvPicPr/>
          <p:nvPr/>
        </p:nvPicPr>
        <p:blipFill>
          <a:blip r:embed="rId2"/>
          <a:srcRect t="3757" b="58931"/>
          <a:stretch>
            <a:fillRect/>
          </a:stretch>
        </p:blipFill>
        <p:spPr bwMode="auto">
          <a:xfrm>
            <a:off x="2557056" y="2063050"/>
            <a:ext cx="4029857" cy="1214446"/>
          </a:xfrm>
          <a:prstGeom prst="rect">
            <a:avLst/>
          </a:prstGeom>
          <a:noFill/>
          <a:ln>
            <a:solidFill>
              <a:srgbClr val="FF0000"/>
            </a:solidFill>
          </a:ln>
        </p:spPr>
      </p:pic>
      <p:grpSp>
        <p:nvGrpSpPr>
          <p:cNvPr id="15" name="Groupe 14"/>
          <p:cNvGrpSpPr/>
          <p:nvPr/>
        </p:nvGrpSpPr>
        <p:grpSpPr>
          <a:xfrm>
            <a:off x="142828" y="4200798"/>
            <a:ext cx="8858312" cy="1652598"/>
            <a:chOff x="-32" y="3705228"/>
            <a:chExt cx="8858312" cy="1652598"/>
          </a:xfrm>
        </p:grpSpPr>
        <p:sp>
          <p:nvSpPr>
            <p:cNvPr id="9" name="Rectangle 8"/>
            <p:cNvSpPr/>
            <p:nvPr/>
          </p:nvSpPr>
          <p:spPr>
            <a:xfrm>
              <a:off x="-32" y="3792863"/>
              <a:ext cx="4786346" cy="1477328"/>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Il n’est normalement pas présent dans les acides nucléiques mais comme il est proche de l’oxygène on peut faire des analogues soufrés des nucléotides dans lesquels un oxygène est remplacé par un soufre).</a:t>
              </a:r>
              <a:endParaRPr lang="fr-FR" sz="1050" dirty="0" smtClean="0">
                <a:latin typeface="Times New Roman" pitchFamily="18" charset="0"/>
                <a:cs typeface="Times New Roman" pitchFamily="18" charset="0"/>
              </a:endParaRPr>
            </a:p>
          </p:txBody>
        </p:sp>
        <p:pic>
          <p:nvPicPr>
            <p:cNvPr id="14" name="Image 13"/>
            <p:cNvPicPr/>
            <p:nvPr/>
          </p:nvPicPr>
          <p:blipFill>
            <a:blip r:embed="rId2"/>
            <a:srcRect t="43617"/>
            <a:stretch>
              <a:fillRect/>
            </a:stretch>
          </p:blipFill>
          <p:spPr bwMode="auto">
            <a:xfrm>
              <a:off x="4828423" y="3705228"/>
              <a:ext cx="4029857" cy="1652598"/>
            </a:xfrm>
            <a:prstGeom prst="rect">
              <a:avLst/>
            </a:prstGeom>
            <a:noFill/>
            <a:ln>
              <a:solidFill>
                <a:srgbClr val="FF0000"/>
              </a:solidFill>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 43"/>
          <p:cNvPicPr>
            <a:picLocks noChangeAspect="1" noChangeArrowheads="1"/>
          </p:cNvPicPr>
          <p:nvPr/>
        </p:nvPicPr>
        <p:blipFill>
          <a:blip r:embed="rId2"/>
          <a:srcRect r="6416" b="5142"/>
          <a:stretch>
            <a:fillRect/>
          </a:stretch>
        </p:blipFill>
        <p:spPr bwMode="auto">
          <a:xfrm>
            <a:off x="-1" y="2214554"/>
            <a:ext cx="4303140" cy="4572032"/>
          </a:xfrm>
          <a:prstGeom prst="rect">
            <a:avLst/>
          </a:prstGeom>
          <a:noFill/>
        </p:spPr>
      </p:pic>
      <p:sp>
        <p:nvSpPr>
          <p:cNvPr id="5" name="Rectangle 4"/>
          <p:cNvSpPr/>
          <p:nvPr/>
        </p:nvSpPr>
        <p:spPr>
          <a:xfrm>
            <a:off x="4357686" y="4786322"/>
            <a:ext cx="4714908" cy="2031325"/>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Cette méthode n’est plus utilisée et a été remplacée par le « </a:t>
            </a:r>
            <a:r>
              <a:rPr lang="fr-FR" dirty="0" err="1" smtClean="0">
                <a:solidFill>
                  <a:srgbClr val="000000"/>
                </a:solidFill>
                <a:latin typeface="Times New Roman" pitchFamily="18" charset="0"/>
                <a:ea typeface="Times New Roman" pitchFamily="18" charset="0"/>
                <a:cs typeface="Times New Roman" pitchFamily="18" charset="0"/>
              </a:rPr>
              <a:t>Ramdom</a:t>
            </a:r>
            <a:r>
              <a:rPr lang="fr-FR" dirty="0" smtClean="0">
                <a:solidFill>
                  <a:srgbClr val="000000"/>
                </a:solidFill>
                <a:latin typeface="Times New Roman" pitchFamily="18" charset="0"/>
                <a:ea typeface="Times New Roman" pitchFamily="18" charset="0"/>
                <a:cs typeface="Times New Roman" pitchFamily="18" charset="0"/>
              </a:rPr>
              <a:t> priming » à cause de la difficulté trouvée pour réaliser la digestion ménagée</a:t>
            </a:r>
          </a:p>
          <a:p>
            <a:pPr lvl="0" eaLnBrk="0" fontAlgn="base" hangingPunct="0">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Trop de </a:t>
            </a:r>
            <a:r>
              <a:rPr lang="fr-FR" dirty="0" err="1" smtClean="0">
                <a:solidFill>
                  <a:srgbClr val="000000"/>
                </a:solidFill>
                <a:latin typeface="Times New Roman" pitchFamily="18" charset="0"/>
                <a:ea typeface="Times New Roman" pitchFamily="18" charset="0"/>
                <a:cs typeface="Times New Roman" pitchFamily="18" charset="0"/>
              </a:rPr>
              <a:t>nick</a:t>
            </a:r>
            <a:r>
              <a:rPr lang="fr-FR" dirty="0" smtClean="0">
                <a:solidFill>
                  <a:srgbClr val="000000"/>
                </a:solidFill>
                <a:latin typeface="Times New Roman" pitchFamily="18" charset="0"/>
                <a:ea typeface="Times New Roman" pitchFamily="18" charset="0"/>
                <a:cs typeface="Times New Roman" pitchFamily="18" charset="0"/>
              </a:rPr>
              <a:t> → petits morceaux d’ADN,</a:t>
            </a:r>
          </a:p>
          <a:p>
            <a:pPr lvl="0" eaLnBrk="0" fontAlgn="base" hangingPunct="0">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Peu de </a:t>
            </a:r>
            <a:r>
              <a:rPr lang="fr-FR" dirty="0" err="1" smtClean="0">
                <a:solidFill>
                  <a:srgbClr val="000000"/>
                </a:solidFill>
                <a:latin typeface="Times New Roman" pitchFamily="18" charset="0"/>
                <a:ea typeface="Times New Roman" pitchFamily="18" charset="0"/>
                <a:cs typeface="Times New Roman" pitchFamily="18" charset="0"/>
              </a:rPr>
              <a:t>nick</a:t>
            </a:r>
            <a:r>
              <a:rPr lang="fr-FR" dirty="0" smtClean="0">
                <a:solidFill>
                  <a:srgbClr val="000000"/>
                </a:solidFill>
                <a:latin typeface="Times New Roman" pitchFamily="18" charset="0"/>
                <a:ea typeface="Times New Roman" pitchFamily="18" charset="0"/>
                <a:cs typeface="Times New Roman" pitchFamily="18" charset="0"/>
              </a:rPr>
              <a:t> → plusieurs molécules ne sont pas marquées)</a:t>
            </a:r>
            <a:endParaRPr lang="fr-FR" sz="1050" dirty="0" smtClean="0">
              <a:latin typeface="Times New Roman" pitchFamily="18" charset="0"/>
              <a:cs typeface="Times New Roman" pitchFamily="18" charset="0"/>
            </a:endParaRPr>
          </a:p>
        </p:txBody>
      </p:sp>
      <p:sp>
        <p:nvSpPr>
          <p:cNvPr id="6" name="Rectangle 5"/>
          <p:cNvSpPr/>
          <p:nvPr/>
        </p:nvSpPr>
        <p:spPr>
          <a:xfrm>
            <a:off x="4286248" y="3966000"/>
            <a:ext cx="4857752"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 Les deux brins sont ainsi marqués sur toute leur longueur à l’exception de leur extrémité 5’. </a:t>
            </a:r>
            <a:endParaRPr lang="fr-FR" sz="1050" dirty="0" smtClean="0">
              <a:latin typeface="Times New Roman" pitchFamily="18" charset="0"/>
              <a:cs typeface="Times New Roman" pitchFamily="18" charset="0"/>
            </a:endParaRPr>
          </a:p>
        </p:txBody>
      </p:sp>
      <p:sp>
        <p:nvSpPr>
          <p:cNvPr id="7" name="Rectangle 6"/>
          <p:cNvSpPr/>
          <p:nvPr/>
        </p:nvSpPr>
        <p:spPr>
          <a:xfrm>
            <a:off x="4286248" y="2314680"/>
            <a:ext cx="4786314" cy="1477328"/>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L’ADN polymérase I utilise son  activité </a:t>
            </a:r>
            <a:r>
              <a:rPr lang="fr-FR" dirty="0" err="1" smtClean="0">
                <a:solidFill>
                  <a:srgbClr val="000000"/>
                </a:solidFill>
                <a:latin typeface="Times New Roman" pitchFamily="18" charset="0"/>
                <a:ea typeface="Times New Roman" pitchFamily="18" charset="0"/>
                <a:cs typeface="Times New Roman" pitchFamily="18" charset="0"/>
              </a:rPr>
              <a:t>exonucléase</a:t>
            </a:r>
            <a:r>
              <a:rPr lang="fr-FR" dirty="0" smtClean="0">
                <a:solidFill>
                  <a:srgbClr val="000000"/>
                </a:solidFill>
                <a:latin typeface="Times New Roman" pitchFamily="18" charset="0"/>
                <a:ea typeface="Times New Roman" pitchFamily="18" charset="0"/>
                <a:cs typeface="Times New Roman" pitchFamily="18" charset="0"/>
              </a:rPr>
              <a:t> 5’3’pour dégrader l'ADN au niveau de ces coupures et son activité </a:t>
            </a:r>
            <a:r>
              <a:rPr lang="fr-FR" dirty="0" err="1" smtClean="0">
                <a:solidFill>
                  <a:srgbClr val="000000"/>
                </a:solidFill>
                <a:latin typeface="Times New Roman" pitchFamily="18" charset="0"/>
                <a:ea typeface="Times New Roman" pitchFamily="18" charset="0"/>
                <a:cs typeface="Times New Roman" pitchFamily="18" charset="0"/>
              </a:rPr>
              <a:t>polymérasique</a:t>
            </a:r>
            <a:r>
              <a:rPr lang="fr-FR" dirty="0" smtClean="0">
                <a:solidFill>
                  <a:srgbClr val="000000"/>
                </a:solidFill>
                <a:latin typeface="Times New Roman" pitchFamily="18" charset="0"/>
                <a:ea typeface="Times New Roman" pitchFamily="18" charset="0"/>
                <a:cs typeface="Times New Roman" pitchFamily="18" charset="0"/>
              </a:rPr>
              <a:t> 5’3 pour réparer les coupures réalisées en présence de </a:t>
            </a:r>
            <a:r>
              <a:rPr lang="fr-FR" dirty="0" err="1" smtClean="0">
                <a:solidFill>
                  <a:srgbClr val="000000"/>
                </a:solidFill>
                <a:latin typeface="Times New Roman" pitchFamily="18" charset="0"/>
                <a:ea typeface="Times New Roman" pitchFamily="18" charset="0"/>
                <a:cs typeface="Times New Roman" pitchFamily="18" charset="0"/>
              </a:rPr>
              <a:t>ddNTP</a:t>
            </a:r>
            <a:r>
              <a:rPr lang="fr-FR" dirty="0" smtClean="0">
                <a:solidFill>
                  <a:srgbClr val="000000"/>
                </a:solidFill>
                <a:latin typeface="Times New Roman" pitchFamily="18" charset="0"/>
                <a:ea typeface="Times New Roman" pitchFamily="18" charset="0"/>
                <a:cs typeface="Times New Roman" pitchFamily="18" charset="0"/>
              </a:rPr>
              <a:t> marqués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a:t>
            </a:r>
            <a:endParaRPr lang="fr-FR" dirty="0">
              <a:latin typeface="Times New Roman" pitchFamily="18" charset="0"/>
              <a:cs typeface="Times New Roman" pitchFamily="18" charset="0"/>
            </a:endParaRPr>
          </a:p>
        </p:txBody>
      </p:sp>
      <p:sp>
        <p:nvSpPr>
          <p:cNvPr id="8" name="Rectangle 7"/>
          <p:cNvSpPr/>
          <p:nvPr/>
        </p:nvSpPr>
        <p:spPr>
          <a:xfrm>
            <a:off x="0" y="1217358"/>
            <a:ext cx="914400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On fait une digestion ménagée de l’ADN  par la </a:t>
            </a:r>
            <a:r>
              <a:rPr lang="fr-FR" dirty="0" err="1" smtClean="0">
                <a:solidFill>
                  <a:srgbClr val="000000"/>
                </a:solidFill>
                <a:latin typeface="Times New Roman" pitchFamily="18" charset="0"/>
                <a:ea typeface="Times New Roman" pitchFamily="18" charset="0"/>
                <a:cs typeface="Times New Roman" pitchFamily="18" charset="0"/>
              </a:rPr>
              <a:t>DNase</a:t>
            </a:r>
            <a:r>
              <a:rPr lang="fr-FR" dirty="0" smtClean="0">
                <a:solidFill>
                  <a:srgbClr val="000000"/>
                </a:solidFill>
                <a:latin typeface="Times New Roman" pitchFamily="18" charset="0"/>
                <a:ea typeface="Times New Roman" pitchFamily="18" charset="0"/>
                <a:cs typeface="Times New Roman" pitchFamily="18" charset="0"/>
              </a:rPr>
              <a:t> I de </a:t>
            </a:r>
            <a:r>
              <a:rPr lang="fr-FR" i="1" dirty="0" smtClean="0">
                <a:solidFill>
                  <a:srgbClr val="000000"/>
                </a:solidFill>
                <a:latin typeface="Times New Roman" pitchFamily="18" charset="0"/>
                <a:ea typeface="Times New Roman" pitchFamily="18" charset="0"/>
                <a:cs typeface="Times New Roman" pitchFamily="18" charset="0"/>
              </a:rPr>
              <a:t>E. coli </a:t>
            </a:r>
            <a:r>
              <a:rPr lang="fr-FR" dirty="0" smtClean="0">
                <a:solidFill>
                  <a:srgbClr val="000000"/>
                </a:solidFill>
                <a:latin typeface="Times New Roman" pitchFamily="18" charset="0"/>
                <a:ea typeface="Times New Roman" pitchFamily="18" charset="0"/>
                <a:cs typeface="Times New Roman" pitchFamily="18" charset="0"/>
              </a:rPr>
              <a:t>qui coupe après les pyrimidines, sur un seul des brins (</a:t>
            </a:r>
            <a:r>
              <a:rPr lang="fr-FR" dirty="0" err="1" smtClean="0">
                <a:solidFill>
                  <a:srgbClr val="000000"/>
                </a:solidFill>
                <a:latin typeface="Times New Roman" pitchFamily="18" charset="0"/>
                <a:ea typeface="Times New Roman" pitchFamily="18" charset="0"/>
                <a:cs typeface="Times New Roman" pitchFamily="18" charset="0"/>
              </a:rPr>
              <a:t>nicks</a:t>
            </a:r>
            <a:r>
              <a:rPr lang="fr-FR" dirty="0" smtClean="0">
                <a:solidFill>
                  <a:srgbClr val="000000"/>
                </a:solidFill>
                <a:latin typeface="Times New Roman" pitchFamily="18" charset="0"/>
                <a:ea typeface="Times New Roman" pitchFamily="18" charset="0"/>
                <a:cs typeface="Times New Roman" pitchFamily="18" charset="0"/>
              </a:rPr>
              <a:t>) et libèrent des extrémités 5’ OH à l’intérieur du fragment. . </a:t>
            </a:r>
            <a:endParaRPr lang="fr-FR" sz="1050" dirty="0" smtClean="0">
              <a:latin typeface="Times New Roman" pitchFamily="18" charset="0"/>
              <a:cs typeface="Times New Roman" pitchFamily="18" charset="0"/>
            </a:endParaRPr>
          </a:p>
        </p:txBody>
      </p:sp>
      <p:sp>
        <p:nvSpPr>
          <p:cNvPr id="9" name="Rectangle 8"/>
          <p:cNvSpPr/>
          <p:nvPr/>
        </p:nvSpPr>
        <p:spPr>
          <a:xfrm>
            <a:off x="0" y="674034"/>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Vise à marquer un ADN double brin. </a:t>
            </a:r>
            <a:endParaRPr lang="fr-FR" dirty="0">
              <a:latin typeface="Times New Roman" pitchFamily="18" charset="0"/>
              <a:cs typeface="Times New Roman" pitchFamily="18" charset="0"/>
            </a:endParaRPr>
          </a:p>
        </p:txBody>
      </p:sp>
      <p:sp>
        <p:nvSpPr>
          <p:cNvPr id="11" name="Rectangle 10"/>
          <p:cNvSpPr/>
          <p:nvPr/>
        </p:nvSpPr>
        <p:spPr>
          <a:xfrm>
            <a:off x="0" y="130710"/>
            <a:ext cx="9144000" cy="369332"/>
          </a:xfrm>
          <a:prstGeom prst="rect">
            <a:avLst/>
          </a:prstGeom>
        </p:spPr>
        <p:txBody>
          <a:bodyPr wrap="square">
            <a:spAutoFit/>
          </a:bodyPr>
          <a:lstStyle/>
          <a:p>
            <a:r>
              <a:rPr lang="fr-FR" b="1" dirty="0" smtClean="0">
                <a:latin typeface="Times New Roman" pitchFamily="18" charset="0"/>
                <a:ea typeface="Times New Roman" pitchFamily="18" charset="0"/>
                <a:cs typeface="Times New Roman" pitchFamily="18" charset="0"/>
              </a:rPr>
              <a:t>Nick Translation (</a:t>
            </a:r>
            <a:r>
              <a:rPr lang="fr-FR" b="1" dirty="0" smtClean="0">
                <a:solidFill>
                  <a:srgbClr val="000000"/>
                </a:solidFill>
                <a:latin typeface="Times New Roman" pitchFamily="18" charset="0"/>
                <a:ea typeface="Times New Roman" pitchFamily="18" charset="0"/>
                <a:cs typeface="Times New Roman" pitchFamily="18" charset="0"/>
              </a:rPr>
              <a:t>déplacement de coupure)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27321"/>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Random</a:t>
            </a:r>
            <a:r>
              <a:rPr kumimoji="0" lang="fr-FR"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Printing</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3009" name="Image 46"/>
          <p:cNvPicPr>
            <a:picLocks noChangeAspect="1" noChangeArrowheads="1"/>
          </p:cNvPicPr>
          <p:nvPr/>
        </p:nvPicPr>
        <p:blipFill>
          <a:blip r:embed="rId2"/>
          <a:srcRect/>
          <a:stretch>
            <a:fillRect/>
          </a:stretch>
        </p:blipFill>
        <p:spPr bwMode="auto">
          <a:xfrm>
            <a:off x="5214974" y="2403692"/>
            <a:ext cx="3786182" cy="4454332"/>
          </a:xfrm>
          <a:prstGeom prst="rect">
            <a:avLst/>
          </a:prstGeom>
          <a:noFill/>
        </p:spPr>
      </p:pic>
      <p:sp>
        <p:nvSpPr>
          <p:cNvPr id="5" name="Rectangle 4"/>
          <p:cNvSpPr/>
          <p:nvPr/>
        </p:nvSpPr>
        <p:spPr>
          <a:xfrm>
            <a:off x="0" y="6140255"/>
            <a:ext cx="5214942" cy="646331"/>
          </a:xfrm>
          <a:prstGeom prst="rect">
            <a:avLst/>
          </a:prstGeom>
        </p:spPr>
        <p:txBody>
          <a:bodyPr wrap="square">
            <a:spAutoFit/>
          </a:bodyPr>
          <a:lstStyle/>
          <a:p>
            <a:pPr algn="just"/>
            <a:r>
              <a:rPr lang="fr-FR" dirty="0" smtClean="0">
                <a:latin typeface="Times New Roman" pitchFamily="18" charset="0"/>
                <a:ea typeface="Times New Roman" pitchFamily="18" charset="0"/>
                <a:cs typeface="Times New Roman" pitchFamily="18" charset="0"/>
              </a:rPr>
              <a:t>Des ADN polymérases par exemple dérivée du phage T7 sont actuellement les plus utilisées</a:t>
            </a:r>
            <a:endParaRPr lang="fr-FR" dirty="0"/>
          </a:p>
        </p:txBody>
      </p:sp>
      <p:sp>
        <p:nvSpPr>
          <p:cNvPr id="6" name="Rectangle 5"/>
          <p:cNvSpPr/>
          <p:nvPr/>
        </p:nvSpPr>
        <p:spPr>
          <a:xfrm>
            <a:off x="0" y="4494233"/>
            <a:ext cx="5214942" cy="1477328"/>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Ces </a:t>
            </a:r>
            <a:r>
              <a:rPr lang="fr-FR" dirty="0" err="1" smtClean="0">
                <a:latin typeface="Times New Roman" pitchFamily="18" charset="0"/>
                <a:ea typeface="Times New Roman" pitchFamily="18" charset="0"/>
                <a:cs typeface="Times New Roman" pitchFamily="18" charset="0"/>
              </a:rPr>
              <a:t>oligonucléotides</a:t>
            </a:r>
            <a:r>
              <a:rPr lang="fr-FR" dirty="0" smtClean="0">
                <a:latin typeface="Times New Roman" pitchFamily="18" charset="0"/>
                <a:ea typeface="Times New Roman" pitchFamily="18" charset="0"/>
                <a:cs typeface="Times New Roman" pitchFamily="18" charset="0"/>
              </a:rPr>
              <a:t> vont s'hybrider avec des séquences consensus de la sonde et serviront d’amorces au fragment de </a:t>
            </a:r>
            <a:r>
              <a:rPr lang="fr-FR" dirty="0" err="1" smtClean="0">
                <a:latin typeface="Times New Roman" pitchFamily="18" charset="0"/>
                <a:ea typeface="Times New Roman" pitchFamily="18" charset="0"/>
                <a:cs typeface="Times New Roman" pitchFamily="18" charset="0"/>
              </a:rPr>
              <a:t>Klenow</a:t>
            </a:r>
            <a:r>
              <a:rPr lang="fr-FR" dirty="0" smtClean="0">
                <a:latin typeface="Times New Roman" pitchFamily="18" charset="0"/>
                <a:ea typeface="Times New Roman" pitchFamily="18" charset="0"/>
                <a:cs typeface="Times New Roman" pitchFamily="18" charset="0"/>
              </a:rPr>
              <a:t> de l'ADN polymérase I qui va reconstituer l'intégrité des deux fragments en présence de </a:t>
            </a:r>
            <a:r>
              <a:rPr lang="fr-FR" dirty="0" err="1" smtClean="0">
                <a:solidFill>
                  <a:srgbClr val="000000"/>
                </a:solidFill>
                <a:latin typeface="Times New Roman" pitchFamily="18" charset="0"/>
                <a:ea typeface="Times New Roman" pitchFamily="18" charset="0"/>
                <a:cs typeface="Times New Roman" pitchFamily="18" charset="0"/>
              </a:rPr>
              <a:t>ddNTP</a:t>
            </a:r>
            <a:r>
              <a:rPr lang="fr-FR" dirty="0" smtClean="0">
                <a:solidFill>
                  <a:srgbClr val="000000"/>
                </a:solidFill>
                <a:latin typeface="Times New Roman" pitchFamily="18" charset="0"/>
                <a:ea typeface="Times New Roman" pitchFamily="18" charset="0"/>
                <a:cs typeface="Times New Roman" pitchFamily="18" charset="0"/>
              </a:rPr>
              <a:t> marqués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a:t>
            </a:r>
          </a:p>
        </p:txBody>
      </p:sp>
      <p:sp>
        <p:nvSpPr>
          <p:cNvPr id="7" name="Rectangle 6"/>
          <p:cNvSpPr/>
          <p:nvPr/>
        </p:nvSpPr>
        <p:spPr>
          <a:xfrm>
            <a:off x="0" y="3402212"/>
            <a:ext cx="5214942" cy="923330"/>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Un mélange </a:t>
            </a:r>
            <a:r>
              <a:rPr lang="fr-FR" dirty="0" err="1" smtClean="0">
                <a:latin typeface="Times New Roman" pitchFamily="18" charset="0"/>
                <a:ea typeface="Times New Roman" pitchFamily="18" charset="0"/>
                <a:cs typeface="Times New Roman" pitchFamily="18" charset="0"/>
              </a:rPr>
              <a:t>hexanucléotides</a:t>
            </a:r>
            <a:r>
              <a:rPr lang="fr-FR" dirty="0" smtClean="0">
                <a:latin typeface="Times New Roman" pitchFamily="18" charset="0"/>
                <a:ea typeface="Times New Roman" pitchFamily="18" charset="0"/>
                <a:cs typeface="Times New Roman" pitchFamily="18" charset="0"/>
              </a:rPr>
              <a:t> de synthèse  (4</a:t>
            </a:r>
            <a:r>
              <a:rPr lang="fr-FR" baseline="30000" dirty="0" smtClean="0">
                <a:latin typeface="Times New Roman" pitchFamily="18" charset="0"/>
                <a:ea typeface="Times New Roman" pitchFamily="18" charset="0"/>
                <a:cs typeface="Times New Roman" pitchFamily="18" charset="0"/>
              </a:rPr>
              <a:t>6</a:t>
            </a:r>
            <a:r>
              <a:rPr lang="fr-FR" dirty="0" smtClean="0">
                <a:latin typeface="Times New Roman" pitchFamily="18" charset="0"/>
                <a:ea typeface="Times New Roman" pitchFamily="18" charset="0"/>
                <a:cs typeface="Times New Roman" pitchFamily="18" charset="0"/>
              </a:rPr>
              <a:t> = 4096 ) correspondant à toutes les combinaisons mathématiquement possibles est ajouté. </a:t>
            </a:r>
          </a:p>
        </p:txBody>
      </p:sp>
      <p:sp>
        <p:nvSpPr>
          <p:cNvPr id="8" name="Rectangle 7"/>
          <p:cNvSpPr/>
          <p:nvPr/>
        </p:nvSpPr>
        <p:spPr>
          <a:xfrm>
            <a:off x="0" y="2587190"/>
            <a:ext cx="5214942" cy="646331"/>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En suite un refroidissent brutale (glace) est effectué pour ne pas reformer la structure secondaire l’ADN </a:t>
            </a:r>
          </a:p>
        </p:txBody>
      </p:sp>
      <p:sp>
        <p:nvSpPr>
          <p:cNvPr id="9" name="Rectangle 8"/>
          <p:cNvSpPr/>
          <p:nvPr/>
        </p:nvSpPr>
        <p:spPr>
          <a:xfrm>
            <a:off x="-32" y="2049167"/>
            <a:ext cx="9144032" cy="369332"/>
          </a:xfrm>
          <a:prstGeom prst="rect">
            <a:avLst/>
          </a:prstGeom>
        </p:spPr>
        <p:txBody>
          <a:bodyPr wrap="square">
            <a:spAutoFit/>
          </a:bodyPr>
          <a:lstStyle/>
          <a:p>
            <a:pPr lvl="0" algn="just"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Les deux brins l’ADN sont préalablement séparés par chauffage à  95°C. </a:t>
            </a:r>
          </a:p>
        </p:txBody>
      </p:sp>
      <p:sp>
        <p:nvSpPr>
          <p:cNvPr id="10" name="Rectangle 9"/>
          <p:cNvSpPr/>
          <p:nvPr/>
        </p:nvSpPr>
        <p:spPr>
          <a:xfrm>
            <a:off x="0" y="1234145"/>
            <a:ext cx="9144000"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il permet d'obtenir des activités spécifiques plus élevées, nécessaires pour détecter un gène sur quelques mg d'ADN génomique</a:t>
            </a:r>
          </a:p>
        </p:txBody>
      </p:sp>
      <p:sp>
        <p:nvSpPr>
          <p:cNvPr id="11" name="Rectangle 10"/>
          <p:cNvSpPr/>
          <p:nvPr/>
        </p:nvSpPr>
        <p:spPr>
          <a:xfrm>
            <a:off x="0" y="696122"/>
            <a:ext cx="9144000"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Très employé pour les </a:t>
            </a:r>
            <a:r>
              <a:rPr lang="fr-FR" dirty="0" err="1" smtClean="0">
                <a:solidFill>
                  <a:srgbClr val="000000"/>
                </a:solidFill>
                <a:latin typeface="Times New Roman" pitchFamily="18" charset="0"/>
                <a:ea typeface="Times New Roman" pitchFamily="18" charset="0"/>
                <a:cs typeface="Times New Roman" pitchFamily="18" charset="0"/>
              </a:rPr>
              <a:t>Southern</a:t>
            </a:r>
            <a:r>
              <a:rPr lang="fr-FR" dirty="0" smtClean="0">
                <a:solidFill>
                  <a:srgbClr val="000000"/>
                </a:solidFill>
                <a:latin typeface="Times New Roman" pitchFamily="18" charset="0"/>
                <a:ea typeface="Times New Roman" pitchFamily="18" charset="0"/>
                <a:cs typeface="Times New Roman" pitchFamily="18" charset="0"/>
              </a:rPr>
              <a:t> et </a:t>
            </a:r>
            <a:r>
              <a:rPr lang="fr-FR" dirty="0" err="1" smtClean="0">
                <a:solidFill>
                  <a:srgbClr val="000000"/>
                </a:solidFill>
                <a:latin typeface="Times New Roman" pitchFamily="18" charset="0"/>
                <a:ea typeface="Times New Roman" pitchFamily="18" charset="0"/>
                <a:cs typeface="Times New Roman" pitchFamily="18" charset="0"/>
              </a:rPr>
              <a:t>Northern</a:t>
            </a:r>
            <a:r>
              <a:rPr lang="fr-FR" dirty="0" smtClean="0">
                <a:solidFill>
                  <a:srgbClr val="000000"/>
                </a:solidFill>
                <a:latin typeface="Times New Roman" pitchFamily="18" charset="0"/>
                <a:ea typeface="Times New Roman" pitchFamily="18" charset="0"/>
                <a:cs typeface="Times New Roman" pitchFamily="18" charset="0"/>
              </a:rPr>
              <a:t> Blot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7087"/>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fr-FR" sz="24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Extraction et purification des acides nucléiques</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764704"/>
            <a:ext cx="9144000" cy="1569660"/>
          </a:xfrm>
          <a:prstGeom prst="rect">
            <a:avLst/>
          </a:prstGeom>
        </p:spPr>
        <p:txBody>
          <a:bodyPr wrap="square">
            <a:spAutoFit/>
          </a:bodyPr>
          <a:lstStyle/>
          <a:p>
            <a:pPr lvl="0" algn="just"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Sont des techniques relativement simples qui ont pour but l’isolement d'un ADN génomique, </a:t>
            </a:r>
            <a:r>
              <a:rPr lang="fr-FR" sz="2400" dirty="0" err="1" smtClean="0">
                <a:latin typeface="Times New Roman" pitchFamily="18" charset="0"/>
                <a:ea typeface="Times New Roman" pitchFamily="18" charset="0"/>
                <a:cs typeface="Times New Roman" pitchFamily="18" charset="0"/>
              </a:rPr>
              <a:t>plasmidique</a:t>
            </a:r>
            <a:r>
              <a:rPr lang="fr-FR" sz="2400" dirty="0" smtClean="0">
                <a:latin typeface="Times New Roman" pitchFamily="18" charset="0"/>
                <a:ea typeface="Times New Roman" pitchFamily="18" charset="0"/>
                <a:cs typeface="Times New Roman" pitchFamily="18" charset="0"/>
              </a:rPr>
              <a:t> ou viral, en prenant soin d’éviter sa destruction par des nucléases endogènes ou mécanique une fois la cellule est lysée. </a:t>
            </a: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age 49"/>
          <p:cNvPicPr>
            <a:picLocks noChangeAspect="1" noChangeArrowheads="1"/>
          </p:cNvPicPr>
          <p:nvPr/>
        </p:nvPicPr>
        <p:blipFill>
          <a:blip r:embed="rId2"/>
          <a:srcRect/>
          <a:stretch>
            <a:fillRect/>
          </a:stretch>
        </p:blipFill>
        <p:spPr bwMode="auto">
          <a:xfrm>
            <a:off x="5000660" y="627669"/>
            <a:ext cx="4071934" cy="4658719"/>
          </a:xfrm>
          <a:prstGeom prst="rect">
            <a:avLst/>
          </a:prstGeom>
          <a:noFill/>
        </p:spPr>
      </p:pic>
      <p:sp>
        <p:nvSpPr>
          <p:cNvPr id="5" name="Rectangle 4"/>
          <p:cNvSpPr/>
          <p:nvPr/>
        </p:nvSpPr>
        <p:spPr>
          <a:xfrm>
            <a:off x="0" y="5305790"/>
            <a:ext cx="9144000" cy="646331"/>
          </a:xfrm>
          <a:prstGeom prst="rect">
            <a:avLst/>
          </a:prstGeom>
        </p:spPr>
        <p:txBody>
          <a:bodyPr wrap="square">
            <a:spAutoFit/>
          </a:bodyPr>
          <a:lstStyle/>
          <a:p>
            <a:r>
              <a:rPr lang="fr-FR" dirty="0" smtClean="0">
                <a:latin typeface="Times New Roman" pitchFamily="18" charset="0"/>
                <a:ea typeface="Times New Roman" pitchFamily="18" charset="0"/>
                <a:cs typeface="Times New Roman" pitchFamily="18" charset="0"/>
              </a:rPr>
              <a:t>Le nucléotide marqué est généralement en quantité limitée (3 à </a:t>
            </a:r>
            <a:r>
              <a:rPr lang="fr-FR" dirty="0" smtClean="0">
                <a:solidFill>
                  <a:srgbClr val="000000"/>
                </a:solidFill>
                <a:latin typeface="Times New Roman" pitchFamily="18" charset="0"/>
                <a:ea typeface="Times New Roman" pitchFamily="18" charset="0"/>
                <a:cs typeface="Times New Roman" pitchFamily="18" charset="0"/>
              </a:rPr>
              <a:t>5 µM) pour ralentir la polymérisation des  8-12 premières bases. </a:t>
            </a:r>
            <a:endParaRPr lang="fr-FR" dirty="0">
              <a:latin typeface="Times New Roman" pitchFamily="18" charset="0"/>
              <a:cs typeface="Times New Roman" pitchFamily="18" charset="0"/>
            </a:endParaRPr>
          </a:p>
        </p:txBody>
      </p:sp>
      <p:sp>
        <p:nvSpPr>
          <p:cNvPr id="6" name="Rectangle 5"/>
          <p:cNvSpPr/>
          <p:nvPr/>
        </p:nvSpPr>
        <p:spPr>
          <a:xfrm>
            <a:off x="0" y="4542763"/>
            <a:ext cx="5143504" cy="369332"/>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iii) </a:t>
            </a:r>
            <a:r>
              <a:rPr lang="fr-FR" dirty="0" smtClean="0">
                <a:solidFill>
                  <a:srgbClr val="000000"/>
                </a:solidFill>
                <a:latin typeface="Times New Roman" pitchFamily="18" charset="0"/>
                <a:ea typeface="Times New Roman" pitchFamily="18" charset="0"/>
                <a:cs typeface="Times New Roman" pitchFamily="18" charset="0"/>
              </a:rPr>
              <a:t>Des </a:t>
            </a:r>
            <a:r>
              <a:rPr lang="fr-FR" dirty="0" err="1" smtClean="0">
                <a:solidFill>
                  <a:srgbClr val="000000"/>
                </a:solidFill>
                <a:latin typeface="Times New Roman" pitchFamily="18" charset="0"/>
                <a:ea typeface="Times New Roman" pitchFamily="18" charset="0"/>
                <a:cs typeface="Times New Roman" pitchFamily="18" charset="0"/>
              </a:rPr>
              <a:t>dNTP</a:t>
            </a:r>
            <a:r>
              <a:rPr lang="fr-FR" dirty="0" smtClean="0">
                <a:solidFill>
                  <a:srgbClr val="000000"/>
                </a:solidFill>
                <a:latin typeface="Times New Roman" pitchFamily="18" charset="0"/>
                <a:ea typeface="Times New Roman" pitchFamily="18" charset="0"/>
                <a:cs typeface="Times New Roman" pitchFamily="18" charset="0"/>
              </a:rPr>
              <a:t> marqués </a:t>
            </a:r>
            <a:r>
              <a:rPr lang="fr-FR" dirty="0" smtClean="0">
                <a:latin typeface="Times New Roman" pitchFamily="18" charset="0"/>
                <a:ea typeface="Times New Roman" pitchFamily="18" charset="0"/>
                <a:cs typeface="Times New Roman" pitchFamily="18" charset="0"/>
              </a:rPr>
              <a:t>dont un est marqué en α.</a:t>
            </a:r>
            <a:endParaRPr lang="fr-FR" sz="1050" dirty="0" smtClean="0">
              <a:latin typeface="Times New Roman" pitchFamily="18" charset="0"/>
              <a:cs typeface="Times New Roman" pitchFamily="18" charset="0"/>
            </a:endParaRPr>
          </a:p>
        </p:txBody>
      </p:sp>
      <p:sp>
        <p:nvSpPr>
          <p:cNvPr id="7" name="Rectangle 6"/>
          <p:cNvSpPr/>
          <p:nvPr/>
        </p:nvSpPr>
        <p:spPr>
          <a:xfrm>
            <a:off x="0" y="3502737"/>
            <a:ext cx="5143504" cy="646331"/>
          </a:xfrm>
          <a:prstGeom prst="rect">
            <a:avLst/>
          </a:prstGeom>
        </p:spPr>
        <p:txBody>
          <a:bodyPr wrap="square">
            <a:spAutoFit/>
          </a:bodyPr>
          <a:lstStyle/>
          <a:p>
            <a:pPr lvl="0" eaLnBrk="0" fontAlgn="base" hangingPunct="0">
              <a:spcBef>
                <a:spcPct val="0"/>
              </a:spcBef>
              <a:spcAft>
                <a:spcPct val="0"/>
              </a:spcAft>
            </a:pPr>
            <a:r>
              <a:rPr lang="fr-FR" dirty="0" smtClean="0">
                <a:latin typeface="Times New Roman" pitchFamily="18" charset="0"/>
                <a:ea typeface="Times New Roman" pitchFamily="18" charset="0"/>
                <a:cs typeface="Times New Roman" pitchFamily="18" charset="0"/>
              </a:rPr>
              <a:t>ii) D’une ARN polymérase reconnaissant ce promoteur </a:t>
            </a:r>
            <a:endParaRPr lang="fr-FR" sz="1050" dirty="0" smtClean="0">
              <a:latin typeface="Times New Roman" pitchFamily="18" charset="0"/>
              <a:cs typeface="Times New Roman" pitchFamily="18" charset="0"/>
            </a:endParaRPr>
          </a:p>
        </p:txBody>
      </p:sp>
      <p:sp>
        <p:nvSpPr>
          <p:cNvPr id="8" name="Rectangle 7"/>
          <p:cNvSpPr/>
          <p:nvPr/>
        </p:nvSpPr>
        <p:spPr>
          <a:xfrm>
            <a:off x="0" y="2462711"/>
            <a:ext cx="5143504"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i) D’un ADN linéaire double brin servant de matrice positionné en aval d’un promoteur </a:t>
            </a:r>
            <a:endParaRPr lang="fr-FR" sz="1050" dirty="0" smtClean="0">
              <a:latin typeface="Times New Roman" pitchFamily="18" charset="0"/>
              <a:cs typeface="Times New Roman" pitchFamily="18" charset="0"/>
            </a:endParaRPr>
          </a:p>
        </p:txBody>
      </p:sp>
      <p:sp>
        <p:nvSpPr>
          <p:cNvPr id="9" name="Rectangle 8"/>
          <p:cNvSpPr/>
          <p:nvPr/>
        </p:nvSpPr>
        <p:spPr>
          <a:xfrm>
            <a:off x="0" y="936657"/>
            <a:ext cx="5143504"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On utilise une sonde ARN synthétisée </a:t>
            </a:r>
            <a:r>
              <a:rPr lang="fr-FR" i="1" dirty="0" smtClean="0">
                <a:solidFill>
                  <a:srgbClr val="000000"/>
                </a:solidFill>
                <a:latin typeface="Times New Roman" pitchFamily="18" charset="0"/>
                <a:ea typeface="Times New Roman" pitchFamily="18" charset="0"/>
                <a:cs typeface="Times New Roman" pitchFamily="18" charset="0"/>
              </a:rPr>
              <a:t>in vitro. </a:t>
            </a:r>
            <a:endParaRPr lang="fr-FR" sz="1050" dirty="0" smtClean="0">
              <a:latin typeface="Times New Roman" pitchFamily="18" charset="0"/>
              <a:cs typeface="Times New Roman" pitchFamily="18" charset="0"/>
            </a:endParaRPr>
          </a:p>
        </p:txBody>
      </p:sp>
      <p:sp>
        <p:nvSpPr>
          <p:cNvPr id="10" name="Rectangle 9"/>
          <p:cNvSpPr/>
          <p:nvPr/>
        </p:nvSpPr>
        <p:spPr>
          <a:xfrm>
            <a:off x="0" y="142852"/>
            <a:ext cx="5143504" cy="400110"/>
          </a:xfrm>
          <a:prstGeom prst="rect">
            <a:avLst/>
          </a:prstGeom>
        </p:spPr>
        <p:txBody>
          <a:bodyPr wrap="square">
            <a:spAutoFit/>
          </a:bodyPr>
          <a:lstStyle/>
          <a:p>
            <a:pPr lvl="0" fontAlgn="base">
              <a:spcBef>
                <a:spcPct val="0"/>
              </a:spcBef>
              <a:spcAft>
                <a:spcPct val="0"/>
              </a:spcAft>
            </a:pPr>
            <a:r>
              <a:rPr lang="fr-FR" sz="2000" b="1" dirty="0" smtClean="0">
                <a:latin typeface="Times New Roman" pitchFamily="18" charset="0"/>
                <a:ea typeface="Times New Roman" pitchFamily="18" charset="0"/>
                <a:cs typeface="Times New Roman" pitchFamily="18" charset="0"/>
              </a:rPr>
              <a:t>Sonde d’un seul brin </a:t>
            </a:r>
            <a:endParaRPr lang="fr-FR" sz="1100" dirty="0" smtClean="0">
              <a:latin typeface="Times New Roman" pitchFamily="18" charset="0"/>
              <a:cs typeface="Times New Roman" pitchFamily="18" charset="0"/>
            </a:endParaRPr>
          </a:p>
        </p:txBody>
      </p:sp>
      <p:sp>
        <p:nvSpPr>
          <p:cNvPr id="11" name="Rectangle 10"/>
          <p:cNvSpPr/>
          <p:nvPr/>
        </p:nvSpPr>
        <p:spPr>
          <a:xfrm>
            <a:off x="0" y="1699684"/>
            <a:ext cx="5143504"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Pour faire une transcription </a:t>
            </a:r>
            <a:r>
              <a:rPr lang="fr-FR" i="1" dirty="0" smtClean="0">
                <a:solidFill>
                  <a:srgbClr val="000000"/>
                </a:solidFill>
                <a:latin typeface="Times New Roman" pitchFamily="18" charset="0"/>
                <a:ea typeface="Times New Roman" pitchFamily="18" charset="0"/>
                <a:cs typeface="Times New Roman" pitchFamily="18" charset="0"/>
              </a:rPr>
              <a:t>in vitro</a:t>
            </a:r>
            <a:r>
              <a:rPr lang="fr-FR" dirty="0" smtClean="0">
                <a:solidFill>
                  <a:srgbClr val="000000"/>
                </a:solidFill>
                <a:latin typeface="Times New Roman" pitchFamily="18" charset="0"/>
                <a:ea typeface="Times New Roman" pitchFamily="18" charset="0"/>
                <a:cs typeface="Times New Roman" pitchFamily="18" charset="0"/>
              </a:rPr>
              <a:t>, on aura besoin </a:t>
            </a:r>
            <a:endParaRPr lang="fr-FR" dirty="0">
              <a:latin typeface="Times New Roman" pitchFamily="18" charset="0"/>
              <a:cs typeface="Times New Roman" pitchFamily="18" charset="0"/>
            </a:endParaRPr>
          </a:p>
        </p:txBody>
      </p:sp>
      <p:sp>
        <p:nvSpPr>
          <p:cNvPr id="13" name="Rectangle 12"/>
          <p:cNvSpPr/>
          <p:nvPr/>
        </p:nvSpPr>
        <p:spPr>
          <a:xfrm>
            <a:off x="0" y="6345816"/>
            <a:ext cx="9144000" cy="369332"/>
          </a:xfrm>
          <a:prstGeom prst="rect">
            <a:avLst/>
          </a:prstGeom>
        </p:spPr>
        <p:txBody>
          <a:bodyPr wrap="square">
            <a:spAutoFit/>
          </a:bodyPr>
          <a:lstStyle/>
          <a:p>
            <a:pPr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Cette méthode de marquage donne de meilleures sondes que la méthode </a:t>
            </a:r>
            <a:r>
              <a:rPr lang="fr-FR" b="1" dirty="0" err="1" smtClean="0">
                <a:latin typeface="Times New Roman" pitchFamily="18" charset="0"/>
                <a:ea typeface="Times New Roman" pitchFamily="18" charset="0"/>
                <a:cs typeface="Times New Roman" pitchFamily="18" charset="0"/>
              </a:rPr>
              <a:t>Random</a:t>
            </a:r>
            <a:r>
              <a:rPr lang="fr-FR" b="1" dirty="0" smtClean="0">
                <a:latin typeface="Times New Roman" pitchFamily="18" charset="0"/>
                <a:ea typeface="Times New Roman" pitchFamily="18" charset="0"/>
                <a:cs typeface="Times New Roman" pitchFamily="18" charset="0"/>
              </a:rPr>
              <a:t> Printing</a:t>
            </a: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967071"/>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Ces méthodes sont utilisées pour le marquage des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oligonucléotides</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car ils sont  trop petits pour envisager un marquage interne. Ces sondes sont marquées soit l’extrémité 5’, soit l’extrémité 3’.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5057" name="Image 64"/>
          <p:cNvPicPr>
            <a:picLocks noChangeAspect="1" noChangeArrowheads="1"/>
          </p:cNvPicPr>
          <p:nvPr/>
        </p:nvPicPr>
        <p:blipFill>
          <a:blip r:embed="rId2"/>
          <a:srcRect l="4042" t="15028" r="6519" b="12595"/>
          <a:stretch>
            <a:fillRect/>
          </a:stretch>
        </p:blipFill>
        <p:spPr bwMode="auto">
          <a:xfrm>
            <a:off x="285720" y="2028836"/>
            <a:ext cx="8584464" cy="2686048"/>
          </a:xfrm>
          <a:prstGeom prst="rect">
            <a:avLst/>
          </a:prstGeom>
          <a:noFill/>
          <a:ln>
            <a:solidFill>
              <a:srgbClr val="FF0000"/>
            </a:solidFill>
          </a:ln>
        </p:spPr>
      </p:pic>
      <p:sp>
        <p:nvSpPr>
          <p:cNvPr id="45059" name="Rectangle 3"/>
          <p:cNvSpPr>
            <a:spLocks noChangeArrowheads="1"/>
          </p:cNvSpPr>
          <p:nvPr/>
        </p:nvSpPr>
        <p:spPr bwMode="auto">
          <a:xfrm>
            <a:off x="0" y="1866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0" y="285728"/>
            <a:ext cx="2732479" cy="369332"/>
          </a:xfrm>
          <a:prstGeom prst="rect">
            <a:avLst/>
          </a:prstGeom>
        </p:spPr>
        <p:txBody>
          <a:bodyPr wrap="none">
            <a:spAutoFit/>
          </a:bodyPr>
          <a:lstStyle/>
          <a:p>
            <a:pPr lv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Marquage aux extrémités</a:t>
            </a:r>
            <a:endParaRPr lang="fr-FR" dirty="0" smtClean="0">
              <a:latin typeface="Times New Roman" pitchFamily="18" charset="0"/>
              <a:cs typeface="Times New Roman" pitchFamily="18" charset="0"/>
            </a:endParaRPr>
          </a:p>
        </p:txBody>
      </p:sp>
      <p:sp>
        <p:nvSpPr>
          <p:cNvPr id="6" name="Ellipse 5"/>
          <p:cNvSpPr/>
          <p:nvPr/>
        </p:nvSpPr>
        <p:spPr>
          <a:xfrm>
            <a:off x="3214678" y="4000504"/>
            <a:ext cx="71438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71472" y="3571876"/>
            <a:ext cx="71438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7643834" y="3571876"/>
            <a:ext cx="71438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072066" y="3929066"/>
            <a:ext cx="71438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5927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Marquage en 5' des ARN par polymérisation</a:t>
            </a:r>
            <a:endParaRPr kumimoji="0" lang="fr-FR"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6081" name="Image 58"/>
          <p:cNvPicPr>
            <a:picLocks noChangeAspect="1" noChangeArrowheads="1"/>
          </p:cNvPicPr>
          <p:nvPr/>
        </p:nvPicPr>
        <p:blipFill>
          <a:blip r:embed="rId2"/>
          <a:srcRect/>
          <a:stretch>
            <a:fillRect/>
          </a:stretch>
        </p:blipFill>
        <p:spPr bwMode="auto">
          <a:xfrm>
            <a:off x="2786082" y="2214554"/>
            <a:ext cx="3929058" cy="4546018"/>
          </a:xfrm>
          <a:prstGeom prst="rect">
            <a:avLst/>
          </a:prstGeom>
          <a:noFill/>
        </p:spPr>
      </p:pic>
      <p:sp>
        <p:nvSpPr>
          <p:cNvPr id="5" name="Rectangle 4"/>
          <p:cNvSpPr/>
          <p:nvPr/>
        </p:nvSpPr>
        <p:spPr>
          <a:xfrm>
            <a:off x="0" y="571480"/>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 premier codon des </a:t>
            </a:r>
            <a:r>
              <a:rPr lang="fr-FR" dirty="0" err="1" smtClean="0">
                <a:solidFill>
                  <a:srgbClr val="000000"/>
                </a:solidFill>
                <a:latin typeface="Times New Roman" pitchFamily="18" charset="0"/>
                <a:ea typeface="Times New Roman" pitchFamily="18" charset="0"/>
                <a:cs typeface="Times New Roman" pitchFamily="18" charset="0"/>
              </a:rPr>
              <a:t>ARNm</a:t>
            </a:r>
            <a:r>
              <a:rPr lang="fr-FR" dirty="0" smtClean="0">
                <a:solidFill>
                  <a:srgbClr val="000000"/>
                </a:solidFill>
                <a:latin typeface="Times New Roman" pitchFamily="18" charset="0"/>
                <a:ea typeface="Times New Roman" pitchFamily="18" charset="0"/>
                <a:cs typeface="Times New Roman" pitchFamily="18" charset="0"/>
              </a:rPr>
              <a:t> est le codon d</a:t>
            </a:r>
            <a:r>
              <a:rPr lang="fr-FR" dirty="0" smtClean="0">
                <a:solidFill>
                  <a:srgbClr val="000000"/>
                </a:solidFill>
                <a:ea typeface="Times New Roman" pitchFamily="18" charset="0"/>
                <a:cs typeface="Times New Roman" pitchFamily="18" charset="0"/>
              </a:rPr>
              <a:t>’</a:t>
            </a:r>
            <a:r>
              <a:rPr lang="fr-FR" dirty="0" smtClean="0">
                <a:solidFill>
                  <a:srgbClr val="000000"/>
                </a:solidFill>
                <a:latin typeface="Times New Roman" pitchFamily="18" charset="0"/>
                <a:ea typeface="Times New Roman" pitchFamily="18" charset="0"/>
                <a:cs typeface="Times New Roman" pitchFamily="18" charset="0"/>
              </a:rPr>
              <a:t>initiation AUG, donc la premi</a:t>
            </a:r>
            <a:r>
              <a:rPr lang="fr-FR" dirty="0" smtClean="0">
                <a:solidFill>
                  <a:srgbClr val="000000"/>
                </a:solidFill>
                <a:ea typeface="Times New Roman" pitchFamily="18" charset="0"/>
                <a:cs typeface="Times New Roman" pitchFamily="18" charset="0"/>
              </a:rPr>
              <a:t>è</a:t>
            </a:r>
            <a:r>
              <a:rPr lang="fr-FR" dirty="0" smtClean="0">
                <a:solidFill>
                  <a:srgbClr val="000000"/>
                </a:solidFill>
                <a:latin typeface="Times New Roman" pitchFamily="18" charset="0"/>
                <a:ea typeface="Times New Roman" pitchFamily="18" charset="0"/>
                <a:cs typeface="Times New Roman" pitchFamily="18" charset="0"/>
              </a:rPr>
              <a:t>re base des ARN est g</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n</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ralement une ad</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nine triphosphate. </a:t>
            </a:r>
            <a:endParaRPr lang="fr-FR" sz="1050" dirty="0" smtClean="0">
              <a:latin typeface="Arial" pitchFamily="34" charset="0"/>
              <a:cs typeface="Arial" pitchFamily="34" charset="0"/>
            </a:endParaRPr>
          </a:p>
        </p:txBody>
      </p:sp>
      <p:sp>
        <p:nvSpPr>
          <p:cNvPr id="6" name="Rectangle 5"/>
          <p:cNvSpPr/>
          <p:nvPr/>
        </p:nvSpPr>
        <p:spPr>
          <a:xfrm>
            <a:off x="0" y="1285860"/>
            <a:ext cx="9144000" cy="923330"/>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Si une transcription </a:t>
            </a:r>
            <a:r>
              <a:rPr lang="fr-FR" i="1" dirty="0" smtClean="0">
                <a:solidFill>
                  <a:srgbClr val="000000"/>
                </a:solidFill>
                <a:latin typeface="Times New Roman" pitchFamily="18" charset="0"/>
                <a:ea typeface="Times New Roman" pitchFamily="18" charset="0"/>
                <a:cs typeface="Times New Roman" pitchFamily="18" charset="0"/>
              </a:rPr>
              <a:t>in vitro est </a:t>
            </a:r>
            <a:r>
              <a:rPr lang="fr-FR" dirty="0" smtClean="0">
                <a:solidFill>
                  <a:srgbClr val="000000"/>
                </a:solidFill>
                <a:latin typeface="Times New Roman" pitchFamily="18" charset="0"/>
                <a:ea typeface="Times New Roman" pitchFamily="18" charset="0"/>
                <a:cs typeface="Times New Roman" pitchFamily="18" charset="0"/>
              </a:rPr>
              <a:t>effectu</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e en pr</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sence de </a:t>
            </a:r>
            <a:r>
              <a:rPr lang="fr-FR" dirty="0" err="1" smtClean="0">
                <a:solidFill>
                  <a:srgbClr val="000000"/>
                </a:solidFill>
                <a:latin typeface="Times New Roman" pitchFamily="18" charset="0"/>
                <a:ea typeface="Times New Roman" pitchFamily="18" charset="0"/>
                <a:cs typeface="Times New Roman" pitchFamily="18" charset="0"/>
              </a:rPr>
              <a:t>γATP</a:t>
            </a:r>
            <a:r>
              <a:rPr lang="fr-FR" dirty="0" smtClean="0">
                <a:solidFill>
                  <a:srgbClr val="000000"/>
                </a:solidFill>
                <a:latin typeface="Times New Roman" pitchFamily="18" charset="0"/>
                <a:ea typeface="Times New Roman" pitchFamily="18" charset="0"/>
                <a:cs typeface="Times New Roman" pitchFamily="18" charset="0"/>
              </a:rPr>
              <a:t>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 ou </a:t>
            </a:r>
            <a:r>
              <a:rPr lang="fr-FR" dirty="0" err="1" smtClean="0">
                <a:solidFill>
                  <a:srgbClr val="000000"/>
                </a:solidFill>
                <a:latin typeface="Times New Roman" pitchFamily="18" charset="0"/>
                <a:ea typeface="Times New Roman" pitchFamily="18" charset="0"/>
                <a:cs typeface="Times New Roman" pitchFamily="18" charset="0"/>
              </a:rPr>
              <a:t>βATP</a:t>
            </a:r>
            <a:r>
              <a:rPr lang="fr-FR" dirty="0" smtClean="0">
                <a:solidFill>
                  <a:srgbClr val="000000"/>
                </a:solidFill>
                <a:latin typeface="Times New Roman" pitchFamily="18" charset="0"/>
                <a:ea typeface="Times New Roman" pitchFamily="18" charset="0"/>
                <a:cs typeface="Times New Roman" pitchFamily="18" charset="0"/>
              </a:rPr>
              <a:t>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 seul l</a:t>
            </a:r>
            <a:r>
              <a:rPr lang="fr-FR" dirty="0" smtClean="0">
                <a:solidFill>
                  <a:srgbClr val="000000"/>
                </a:solidFill>
                <a:ea typeface="Times New Roman" pitchFamily="18" charset="0"/>
                <a:cs typeface="Times New Roman" pitchFamily="18" charset="0"/>
              </a:rPr>
              <a:t>’</a:t>
            </a:r>
            <a:r>
              <a:rPr lang="fr-FR" dirty="0" smtClean="0">
                <a:solidFill>
                  <a:srgbClr val="000000"/>
                </a:solidFill>
                <a:latin typeface="Times New Roman" pitchFamily="18" charset="0"/>
                <a:ea typeface="Times New Roman" pitchFamily="18" charset="0"/>
                <a:cs typeface="Times New Roman" pitchFamily="18" charset="0"/>
              </a:rPr>
              <a:t>ad</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nine  en 5</a:t>
            </a:r>
            <a:r>
              <a:rPr lang="fr-FR" dirty="0" smtClean="0">
                <a:solidFill>
                  <a:srgbClr val="000000"/>
                </a:solidFill>
                <a:ea typeface="Times New Roman" pitchFamily="18" charset="0"/>
                <a:cs typeface="Times New Roman" pitchFamily="18" charset="0"/>
              </a:rPr>
              <a:t>’</a:t>
            </a:r>
            <a:r>
              <a:rPr lang="fr-FR" dirty="0" smtClean="0">
                <a:solidFill>
                  <a:srgbClr val="000000"/>
                </a:solidFill>
                <a:latin typeface="Times New Roman" pitchFamily="18" charset="0"/>
                <a:ea typeface="Times New Roman" pitchFamily="18" charset="0"/>
                <a:cs typeface="Times New Roman" pitchFamily="18" charset="0"/>
              </a:rPr>
              <a:t> sera marqu</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 car  les autres ad</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nines incorpor</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es dans l</a:t>
            </a:r>
            <a:r>
              <a:rPr lang="fr-FR" dirty="0" smtClean="0">
                <a:solidFill>
                  <a:srgbClr val="000000"/>
                </a:solidFill>
                <a:ea typeface="Times New Roman" pitchFamily="18" charset="0"/>
                <a:cs typeface="Times New Roman" pitchFamily="18" charset="0"/>
              </a:rPr>
              <a:t>’</a:t>
            </a:r>
            <a:r>
              <a:rPr lang="fr-FR" dirty="0" err="1" smtClean="0">
                <a:solidFill>
                  <a:srgbClr val="000000"/>
                </a:solidFill>
                <a:latin typeface="Times New Roman" pitchFamily="18" charset="0"/>
                <a:ea typeface="Times New Roman" pitchFamily="18" charset="0"/>
                <a:cs typeface="Times New Roman" pitchFamily="18" charset="0"/>
              </a:rPr>
              <a:t>ARNm</a:t>
            </a:r>
            <a:r>
              <a:rPr lang="fr-FR" dirty="0" smtClean="0">
                <a:solidFill>
                  <a:srgbClr val="000000"/>
                </a:solidFill>
                <a:latin typeface="Times New Roman" pitchFamily="18" charset="0"/>
                <a:ea typeface="Times New Roman" pitchFamily="18" charset="0"/>
                <a:cs typeface="Times New Roman" pitchFamily="18" charset="0"/>
              </a:rPr>
              <a:t> contiennent uniquement le phosphate α qui n</a:t>
            </a:r>
            <a:r>
              <a:rPr lang="fr-FR" dirty="0" smtClean="0">
                <a:solidFill>
                  <a:srgbClr val="000000"/>
                </a:solidFill>
                <a:ea typeface="Times New Roman" pitchFamily="18" charset="0"/>
                <a:cs typeface="Times New Roman" pitchFamily="18" charset="0"/>
              </a:rPr>
              <a:t>’</a:t>
            </a:r>
            <a:r>
              <a:rPr lang="fr-FR" dirty="0" smtClean="0">
                <a:solidFill>
                  <a:srgbClr val="000000"/>
                </a:solidFill>
                <a:latin typeface="Times New Roman" pitchFamily="18" charset="0"/>
                <a:ea typeface="Times New Roman" pitchFamily="18" charset="0"/>
                <a:cs typeface="Times New Roman" pitchFamily="18" charset="0"/>
              </a:rPr>
              <a:t>est pas marqu</a:t>
            </a:r>
            <a:r>
              <a:rPr lang="fr-FR" dirty="0" smtClean="0">
                <a:solidFill>
                  <a:srgbClr val="000000"/>
                </a:solidFill>
                <a:ea typeface="Times New Roman" pitchFamily="18" charset="0"/>
                <a:cs typeface="Times New Roman" pitchFamily="18" charset="0"/>
              </a:rPr>
              <a:t>é</a:t>
            </a:r>
            <a:r>
              <a:rPr lang="fr-FR" dirty="0" smtClean="0">
                <a:solidFill>
                  <a:srgbClr val="000000"/>
                </a:solidFill>
                <a:latin typeface="Times New Roman" pitchFamily="18" charset="0"/>
                <a:ea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7141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Marquage en 5’ des acides nucléiques (ADN ou ARN)</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0" y="444769"/>
            <a:ext cx="914400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 marquage en 5’ nécessite la présence d’un groupement hydroxyle dans l’extrémité 5’ (5‘OH). A partir de ce 5‘OH  on peut ajouter un phosphate marqué par la T4 </a:t>
            </a:r>
            <a:r>
              <a:rPr lang="fr-FR" dirty="0" err="1" smtClean="0">
                <a:solidFill>
                  <a:srgbClr val="000000"/>
                </a:solidFill>
                <a:latin typeface="Times New Roman" pitchFamily="18" charset="0"/>
                <a:ea typeface="Times New Roman" pitchFamily="18" charset="0"/>
                <a:cs typeface="Times New Roman" pitchFamily="18" charset="0"/>
              </a:rPr>
              <a:t>Polynucléotide</a:t>
            </a:r>
            <a:r>
              <a:rPr lang="fr-FR" dirty="0" smtClean="0">
                <a:solidFill>
                  <a:srgbClr val="000000"/>
                </a:solidFill>
                <a:latin typeface="Times New Roman" pitchFamily="18" charset="0"/>
                <a:ea typeface="Times New Roman" pitchFamily="18" charset="0"/>
                <a:cs typeface="Times New Roman" pitchFamily="18" charset="0"/>
              </a:rPr>
              <a:t> kinase et de γ32P ATP.</a:t>
            </a:r>
            <a:endParaRPr lang="fr-FR" dirty="0" smtClean="0">
              <a:latin typeface="Times New Roman" pitchFamily="18" charset="0"/>
              <a:cs typeface="Times New Roman" pitchFamily="18" charset="0"/>
            </a:endParaRPr>
          </a:p>
        </p:txBody>
      </p:sp>
      <p:grpSp>
        <p:nvGrpSpPr>
          <p:cNvPr id="18" name="Groupe 17"/>
          <p:cNvGrpSpPr/>
          <p:nvPr/>
        </p:nvGrpSpPr>
        <p:grpSpPr>
          <a:xfrm>
            <a:off x="2000232" y="1428736"/>
            <a:ext cx="5072098" cy="4714908"/>
            <a:chOff x="2000232" y="1841410"/>
            <a:chExt cx="5072098" cy="4714908"/>
          </a:xfrm>
        </p:grpSpPr>
        <p:pic>
          <p:nvPicPr>
            <p:cNvPr id="17" name="Image 64"/>
            <p:cNvPicPr>
              <a:picLocks noChangeAspect="1" noChangeArrowheads="1"/>
            </p:cNvPicPr>
            <p:nvPr/>
          </p:nvPicPr>
          <p:blipFill>
            <a:blip r:embed="rId2"/>
            <a:srcRect l="6130" t="36093" r="56799" b="19347"/>
            <a:stretch>
              <a:fillRect/>
            </a:stretch>
          </p:blipFill>
          <p:spPr bwMode="auto">
            <a:xfrm>
              <a:off x="2000232" y="4198864"/>
              <a:ext cx="5072098" cy="2357454"/>
            </a:xfrm>
            <a:prstGeom prst="rect">
              <a:avLst/>
            </a:prstGeom>
            <a:noFill/>
            <a:ln>
              <a:noFill/>
            </a:ln>
          </p:spPr>
        </p:pic>
        <p:grpSp>
          <p:nvGrpSpPr>
            <p:cNvPr id="16" name="Groupe 15"/>
            <p:cNvGrpSpPr/>
            <p:nvPr/>
          </p:nvGrpSpPr>
          <p:grpSpPr>
            <a:xfrm>
              <a:off x="2143124" y="1841410"/>
              <a:ext cx="4643438" cy="2444846"/>
              <a:chOff x="4500562" y="2428868"/>
              <a:chExt cx="4643438" cy="2444846"/>
            </a:xfrm>
          </p:grpSpPr>
          <p:sp>
            <p:nvSpPr>
              <p:cNvPr id="15" name="Rectangle 14"/>
              <p:cNvSpPr/>
              <p:nvPr/>
            </p:nvSpPr>
            <p:spPr>
              <a:xfrm>
                <a:off x="4500562" y="2428868"/>
                <a:ext cx="4643438" cy="230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4572000" y="2428868"/>
                <a:ext cx="4500562" cy="2444846"/>
                <a:chOff x="469467" y="457200"/>
                <a:chExt cx="4500562" cy="2444846"/>
              </a:xfrm>
            </p:grpSpPr>
            <p:pic>
              <p:nvPicPr>
                <p:cNvPr id="8" name="Image 64"/>
                <p:cNvPicPr>
                  <a:picLocks noChangeAspect="1" noChangeArrowheads="1"/>
                </p:cNvPicPr>
                <p:nvPr/>
              </p:nvPicPr>
              <p:blipFill>
                <a:blip r:embed="rId2"/>
                <a:srcRect l="7996" t="19620" r="59111" b="64087"/>
                <a:stretch>
                  <a:fillRect/>
                </a:stretch>
              </p:blipFill>
              <p:spPr bwMode="auto">
                <a:xfrm>
                  <a:off x="469467" y="457200"/>
                  <a:ext cx="4500562" cy="861978"/>
                </a:xfrm>
                <a:prstGeom prst="rect">
                  <a:avLst/>
                </a:prstGeom>
                <a:noFill/>
                <a:ln>
                  <a:noFill/>
                </a:ln>
              </p:spPr>
            </p:pic>
            <p:pic>
              <p:nvPicPr>
                <p:cNvPr id="10" name="Image 64"/>
                <p:cNvPicPr>
                  <a:picLocks noChangeAspect="1" noChangeArrowheads="1"/>
                </p:cNvPicPr>
                <p:nvPr/>
              </p:nvPicPr>
              <p:blipFill>
                <a:blip r:embed="rId2"/>
                <a:srcRect l="9397" t="15028" r="59276" b="66067"/>
                <a:stretch>
                  <a:fillRect/>
                </a:stretch>
              </p:blipFill>
              <p:spPr bwMode="auto">
                <a:xfrm>
                  <a:off x="683781" y="1901914"/>
                  <a:ext cx="4286248" cy="1000132"/>
                </a:xfrm>
                <a:prstGeom prst="rect">
                  <a:avLst/>
                </a:prstGeom>
                <a:noFill/>
                <a:ln>
                  <a:noFill/>
                </a:ln>
              </p:spPr>
            </p:pic>
            <p:cxnSp>
              <p:nvCxnSpPr>
                <p:cNvPr id="13" name="Connecteur droit avec flèche 12"/>
                <p:cNvCxnSpPr/>
                <p:nvPr/>
              </p:nvCxnSpPr>
              <p:spPr>
                <a:xfrm rot="16200000" flipH="1">
                  <a:off x="2358359" y="1798972"/>
                  <a:ext cx="1080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9" name="Rectangle 18"/>
          <p:cNvSpPr/>
          <p:nvPr/>
        </p:nvSpPr>
        <p:spPr>
          <a:xfrm>
            <a:off x="0" y="6345816"/>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L’obtention d’acides nucléiques avec un 5’OH se fait de trois manières selon la matrice utilisée</a:t>
            </a:r>
            <a:endParaRPr lang="fr-FR" dirty="0"/>
          </a:p>
        </p:txBody>
      </p:sp>
      <p:sp>
        <p:nvSpPr>
          <p:cNvPr id="20" name="Rectangle 19"/>
          <p:cNvSpPr/>
          <p:nvPr/>
        </p:nvSpPr>
        <p:spPr>
          <a:xfrm>
            <a:off x="2196309" y="3000372"/>
            <a:ext cx="928694"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5’</a:t>
            </a:r>
          </a:p>
          <a:p>
            <a:pPr algn="r"/>
            <a:r>
              <a:rPr lang="fr-FR" b="1" dirty="0" smtClean="0">
                <a:solidFill>
                  <a:srgbClr val="FF0000"/>
                </a:solidFill>
                <a:latin typeface="Times New Roman" pitchFamily="18" charset="0"/>
                <a:cs typeface="Times New Roman" pitchFamily="18" charset="0"/>
              </a:rPr>
              <a:t>OH</a:t>
            </a:r>
          </a:p>
        </p:txBody>
      </p:sp>
      <p:sp>
        <p:nvSpPr>
          <p:cNvPr id="21" name="Rectangle 20"/>
          <p:cNvSpPr/>
          <p:nvPr/>
        </p:nvSpPr>
        <p:spPr>
          <a:xfrm>
            <a:off x="5851156" y="3500438"/>
            <a:ext cx="864000"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070C0"/>
                </a:solidFill>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OH</a:t>
            </a:r>
          </a:p>
          <a:p>
            <a:pPr algn="r"/>
            <a:r>
              <a:rPr lang="fr-FR" b="1" dirty="0" smtClean="0">
                <a:solidFill>
                  <a:srgbClr val="FF0000"/>
                </a:solidFill>
                <a:latin typeface="Times New Roman" pitchFamily="18" charset="0"/>
                <a:cs typeface="Times New Roman" pitchFamily="18" charset="0"/>
              </a:rPr>
              <a:t>5’</a:t>
            </a:r>
            <a:endParaRPr lang="fr-FR"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463289"/>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Ces </a:t>
            </a:r>
            <a:r>
              <a:rPr lang="fr-FR" dirty="0" err="1" smtClean="0">
                <a:solidFill>
                  <a:srgbClr val="000000"/>
                </a:solidFill>
                <a:latin typeface="Times New Roman" pitchFamily="18" charset="0"/>
                <a:ea typeface="Times New Roman" pitchFamily="18" charset="0"/>
                <a:cs typeface="Times New Roman" pitchFamily="18" charset="0"/>
              </a:rPr>
              <a:t>ARNm</a:t>
            </a:r>
            <a:r>
              <a:rPr lang="fr-FR" dirty="0" smtClean="0">
                <a:solidFill>
                  <a:srgbClr val="000000"/>
                </a:solidFill>
                <a:latin typeface="Times New Roman" pitchFamily="18" charset="0"/>
                <a:ea typeface="Times New Roman" pitchFamily="18" charset="0"/>
                <a:cs typeface="Times New Roman" pitchFamily="18" charset="0"/>
              </a:rPr>
              <a:t> ont un cap en 5’, qui doit être détruit par actions simultanées d’une </a:t>
            </a:r>
            <a:r>
              <a:rPr lang="fr-FR" dirty="0" err="1" smtClean="0">
                <a:solidFill>
                  <a:srgbClr val="000000"/>
                </a:solidFill>
                <a:latin typeface="Times New Roman" pitchFamily="18" charset="0"/>
                <a:ea typeface="Times New Roman" pitchFamily="18" charset="0"/>
                <a:cs typeface="Times New Roman" pitchFamily="18" charset="0"/>
              </a:rPr>
              <a:t>pyrophosphatase</a:t>
            </a:r>
            <a:r>
              <a:rPr lang="fr-FR" dirty="0" smtClean="0">
                <a:solidFill>
                  <a:srgbClr val="000000"/>
                </a:solidFill>
                <a:latin typeface="Times New Roman" pitchFamily="18" charset="0"/>
                <a:ea typeface="Times New Roman" pitchFamily="18" charset="0"/>
                <a:cs typeface="Times New Roman" pitchFamily="18" charset="0"/>
              </a:rPr>
              <a:t> qui élimine le  pyrophosphate et la phosphatase qui élimine le phosphate restant. </a:t>
            </a:r>
            <a:endParaRPr lang="fr-FR" dirty="0" smtClean="0">
              <a:latin typeface="Times New Roman" pitchFamily="18" charset="0"/>
              <a:cs typeface="Times New Roman" pitchFamily="18" charset="0"/>
            </a:endParaRPr>
          </a:p>
        </p:txBody>
      </p:sp>
      <p:sp>
        <p:nvSpPr>
          <p:cNvPr id="13" name="Rectangle 12"/>
          <p:cNvSpPr/>
          <p:nvPr/>
        </p:nvSpPr>
        <p:spPr>
          <a:xfrm>
            <a:off x="0" y="2114339"/>
            <a:ext cx="4786314"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Dans ce cas de figure on a un 5’phosphate. </a:t>
            </a:r>
            <a:endParaRPr lang="fr-FR" dirty="0" smtClean="0">
              <a:latin typeface="Times New Roman" pitchFamily="18" charset="0"/>
              <a:cs typeface="Times New Roman" pitchFamily="18" charset="0"/>
            </a:endParaRPr>
          </a:p>
        </p:txBody>
      </p:sp>
      <p:sp>
        <p:nvSpPr>
          <p:cNvPr id="14" name="Rectangle 13"/>
          <p:cNvSpPr/>
          <p:nvPr/>
        </p:nvSpPr>
        <p:spPr>
          <a:xfrm>
            <a:off x="0" y="71414"/>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Synthétise chimique</a:t>
            </a:r>
            <a:endParaRPr lang="fr-FR" b="1" dirty="0" smtClean="0">
              <a:latin typeface="Times New Roman" pitchFamily="18" charset="0"/>
              <a:cs typeface="Times New Roman" pitchFamily="18" charset="0"/>
            </a:endParaRPr>
          </a:p>
        </p:txBody>
      </p:sp>
      <p:sp>
        <p:nvSpPr>
          <p:cNvPr id="16" name="Rectangle 15"/>
          <p:cNvSpPr/>
          <p:nvPr/>
        </p:nvSpPr>
        <p:spPr>
          <a:xfrm>
            <a:off x="0" y="648110"/>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Dans ce cas la polymérisation s’effectue de 3’ vers 5’ ainsi l’extrémité 5’ du ribose ou désoxyribose est hydroxylé (C</a:t>
            </a:r>
            <a:r>
              <a:rPr lang="fr-FR" baseline="30000" dirty="0" smtClean="0">
                <a:solidFill>
                  <a:srgbClr val="000000"/>
                </a:solidFill>
                <a:latin typeface="Times New Roman" pitchFamily="18" charset="0"/>
                <a:ea typeface="Times New Roman" pitchFamily="18" charset="0"/>
                <a:cs typeface="Times New Roman" pitchFamily="18" charset="0"/>
              </a:rPr>
              <a:t>5</a:t>
            </a:r>
            <a:r>
              <a:rPr lang="fr-FR" dirty="0" smtClean="0">
                <a:solidFill>
                  <a:srgbClr val="000000"/>
                </a:solidFill>
                <a:latin typeface="Times New Roman" pitchFamily="18" charset="0"/>
                <a:ea typeface="Times New Roman" pitchFamily="18" charset="0"/>
                <a:cs typeface="Times New Roman" pitchFamily="18" charset="0"/>
              </a:rPr>
              <a:t>H</a:t>
            </a:r>
            <a:r>
              <a:rPr lang="fr-FR" baseline="-30000" dirty="0" smtClean="0">
                <a:solidFill>
                  <a:srgbClr val="000000"/>
                </a:solidFill>
                <a:latin typeface="Times New Roman" pitchFamily="18" charset="0"/>
                <a:ea typeface="Times New Roman" pitchFamily="18" charset="0"/>
                <a:cs typeface="Times New Roman" pitchFamily="18" charset="0"/>
              </a:rPr>
              <a:t>2</a:t>
            </a:r>
            <a:r>
              <a:rPr lang="fr-FR" dirty="0" smtClean="0">
                <a:solidFill>
                  <a:srgbClr val="000000"/>
                </a:solidFill>
                <a:latin typeface="Times New Roman" pitchFamily="18" charset="0"/>
                <a:ea typeface="Times New Roman" pitchFamily="18" charset="0"/>
                <a:cs typeface="Times New Roman" pitchFamily="18" charset="0"/>
              </a:rPr>
              <a:t> OH). Donc aucun traitement préliminaire à faire.</a:t>
            </a:r>
            <a:endParaRPr lang="fr-FR" dirty="0" smtClean="0">
              <a:latin typeface="Times New Roman" pitchFamily="18" charset="0"/>
              <a:cs typeface="Times New Roman" pitchFamily="18" charset="0"/>
            </a:endParaRPr>
          </a:p>
        </p:txBody>
      </p:sp>
      <p:sp>
        <p:nvSpPr>
          <p:cNvPr id="17" name="Rectangle 16"/>
          <p:cNvSpPr/>
          <p:nvPr/>
        </p:nvSpPr>
        <p:spPr>
          <a:xfrm>
            <a:off x="0" y="1501806"/>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Digestion par une </a:t>
            </a:r>
            <a:r>
              <a:rPr lang="fr-FR" b="1" dirty="0" err="1" smtClean="0">
                <a:solidFill>
                  <a:srgbClr val="000000"/>
                </a:solidFill>
                <a:latin typeface="Times New Roman" pitchFamily="18" charset="0"/>
                <a:ea typeface="Times New Roman" pitchFamily="18" charset="0"/>
                <a:cs typeface="Times New Roman" pitchFamily="18" charset="0"/>
              </a:rPr>
              <a:t>endonucléase</a:t>
            </a:r>
            <a:r>
              <a:rPr lang="fr-FR" b="1" dirty="0" smtClean="0">
                <a:solidFill>
                  <a:srgbClr val="000000"/>
                </a:solidFill>
                <a:latin typeface="Times New Roman" pitchFamily="18" charset="0"/>
                <a:ea typeface="Times New Roman" pitchFamily="18" charset="0"/>
                <a:cs typeface="Times New Roman" pitchFamily="18" charset="0"/>
              </a:rPr>
              <a:t> de restriction</a:t>
            </a:r>
            <a:endParaRPr lang="fr-FR" b="1" dirty="0" smtClean="0">
              <a:latin typeface="Times New Roman" pitchFamily="18" charset="0"/>
              <a:cs typeface="Times New Roman" pitchFamily="18" charset="0"/>
            </a:endParaRPr>
          </a:p>
        </p:txBody>
      </p:sp>
      <p:sp>
        <p:nvSpPr>
          <p:cNvPr id="18" name="Rectangle 17"/>
          <p:cNvSpPr/>
          <p:nvPr/>
        </p:nvSpPr>
        <p:spPr>
          <a:xfrm>
            <a:off x="0" y="5059932"/>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ARN messagers eucaryotes</a:t>
            </a:r>
            <a:endParaRPr lang="fr-FR" b="1" dirty="0" smtClean="0">
              <a:latin typeface="Times New Roman" pitchFamily="18" charset="0"/>
              <a:cs typeface="Times New Roman" pitchFamily="18" charset="0"/>
            </a:endParaRPr>
          </a:p>
        </p:txBody>
      </p:sp>
      <p:sp>
        <p:nvSpPr>
          <p:cNvPr id="26" name="Rectangle 25"/>
          <p:cNvSpPr/>
          <p:nvPr/>
        </p:nvSpPr>
        <p:spPr>
          <a:xfrm>
            <a:off x="0" y="3616402"/>
            <a:ext cx="4786314" cy="1200329"/>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La phosphatase est ensuite détruite par chauffage ou par extraction phénolique, avant de faire agir la T4 </a:t>
            </a:r>
            <a:r>
              <a:rPr lang="fr-FR" dirty="0" err="1" smtClean="0">
                <a:solidFill>
                  <a:srgbClr val="000000"/>
                </a:solidFill>
                <a:latin typeface="Times New Roman" pitchFamily="18" charset="0"/>
                <a:ea typeface="Times New Roman" pitchFamily="18" charset="0"/>
                <a:cs typeface="Times New Roman" pitchFamily="18" charset="0"/>
              </a:rPr>
              <a:t>Polynucléotide</a:t>
            </a:r>
            <a:r>
              <a:rPr lang="fr-FR" dirty="0" smtClean="0">
                <a:solidFill>
                  <a:srgbClr val="000000"/>
                </a:solidFill>
                <a:latin typeface="Times New Roman" pitchFamily="18" charset="0"/>
                <a:ea typeface="Times New Roman" pitchFamily="18" charset="0"/>
                <a:cs typeface="Times New Roman" pitchFamily="18" charset="0"/>
              </a:rPr>
              <a:t> kinase sur le produit de la réaction.</a:t>
            </a:r>
            <a:endParaRPr lang="fr-FR" dirty="0"/>
          </a:p>
        </p:txBody>
      </p:sp>
      <p:sp>
        <p:nvSpPr>
          <p:cNvPr id="27" name="Rectangle 26"/>
          <p:cNvSpPr/>
          <p:nvPr/>
        </p:nvSpPr>
        <p:spPr>
          <a:xfrm>
            <a:off x="0" y="2726871"/>
            <a:ext cx="4714876"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Ce phosphate est éliminé par un phosphatase. On obtient une extrémité </a:t>
            </a:r>
            <a:r>
              <a:rPr lang="fr-FR" b="1" dirty="0" smtClean="0">
                <a:solidFill>
                  <a:srgbClr val="FF0000"/>
                </a:solidFill>
                <a:latin typeface="Times New Roman" pitchFamily="18" charset="0"/>
                <a:ea typeface="Times New Roman" pitchFamily="18" charset="0"/>
                <a:cs typeface="Times New Roman" pitchFamily="18" charset="0"/>
              </a:rPr>
              <a:t>5'OH.</a:t>
            </a:r>
            <a:endParaRPr lang="fr-FR" b="1" dirty="0">
              <a:solidFill>
                <a:srgbClr val="FF0000"/>
              </a:solidFill>
            </a:endParaRPr>
          </a:p>
        </p:txBody>
      </p:sp>
      <p:sp>
        <p:nvSpPr>
          <p:cNvPr id="29" name="Rectangle 28"/>
          <p:cNvSpPr/>
          <p:nvPr/>
        </p:nvSpPr>
        <p:spPr>
          <a:xfrm>
            <a:off x="0" y="6143644"/>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Cette méthode est généralement employée pour les </a:t>
            </a:r>
            <a:r>
              <a:rPr lang="fr-FR" dirty="0" err="1" smtClean="0">
                <a:solidFill>
                  <a:srgbClr val="000000"/>
                </a:solidFill>
                <a:latin typeface="Times New Roman" pitchFamily="18" charset="0"/>
                <a:ea typeface="Times New Roman" pitchFamily="18" charset="0"/>
                <a:cs typeface="Times New Roman" pitchFamily="18" charset="0"/>
              </a:rPr>
              <a:t>oligonucléotides</a:t>
            </a:r>
            <a:r>
              <a:rPr lang="fr-FR" dirty="0" smtClean="0">
                <a:solidFill>
                  <a:srgbClr val="000000"/>
                </a:solidFill>
                <a:latin typeface="Times New Roman" pitchFamily="18" charset="0"/>
                <a:ea typeface="Times New Roman" pitchFamily="18" charset="0"/>
                <a:cs typeface="Times New Roman" pitchFamily="18" charset="0"/>
              </a:rPr>
              <a:t> pour lesquels les marquages internes ne sont pas possibles du fait de leur petite taille.</a:t>
            </a:r>
            <a:endParaRPr lang="fr-FR" dirty="0"/>
          </a:p>
        </p:txBody>
      </p:sp>
      <p:pic>
        <p:nvPicPr>
          <p:cNvPr id="48130" name="Picture 2"/>
          <p:cNvPicPr>
            <a:picLocks noChangeAspect="1" noChangeArrowheads="1"/>
          </p:cNvPicPr>
          <p:nvPr/>
        </p:nvPicPr>
        <p:blipFill>
          <a:blip r:embed="rId2"/>
          <a:srcRect/>
          <a:stretch>
            <a:fillRect/>
          </a:stretch>
        </p:blipFill>
        <p:spPr bwMode="auto">
          <a:xfrm>
            <a:off x="4781444" y="1530295"/>
            <a:ext cx="4148274" cy="3827531"/>
          </a:xfrm>
          <a:prstGeom prst="rect">
            <a:avLst/>
          </a:prstGeom>
          <a:noFill/>
          <a:ln w="9525">
            <a:solidFill>
              <a:srgbClr val="00B0F0"/>
            </a:solidFill>
            <a:miter lim="800000"/>
            <a:headEnd/>
            <a:tailEnd/>
          </a:ln>
          <a:effectLst/>
        </p:spPr>
      </p:pic>
      <p:sp>
        <p:nvSpPr>
          <p:cNvPr id="28" name="Rectangle 27"/>
          <p:cNvSpPr/>
          <p:nvPr/>
        </p:nvSpPr>
        <p:spPr>
          <a:xfrm>
            <a:off x="7072330" y="2308517"/>
            <a:ext cx="1415772" cy="369332"/>
          </a:xfrm>
          <a:prstGeom prst="rect">
            <a:avLst/>
          </a:prstGeom>
        </p:spPr>
        <p:txBody>
          <a:bodyPr wrap="none">
            <a:spAutoFit/>
          </a:bodyPr>
          <a:lstStyle/>
          <a:p>
            <a:r>
              <a:rPr lang="fr-FR" b="1" dirty="0" smtClean="0">
                <a:solidFill>
                  <a:srgbClr val="FF0000"/>
                </a:solidFill>
                <a:latin typeface="Times New Roman" pitchFamily="18" charset="0"/>
                <a:ea typeface="Times New Roman" pitchFamily="18" charset="0"/>
                <a:cs typeface="Times New Roman" pitchFamily="18" charset="0"/>
              </a:rPr>
              <a:t>Phosphatase</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P spid="26" grpId="0"/>
      <p:bldP spid="27"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488362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On utilise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terminale transférase</a:t>
            </a:r>
            <a:r>
              <a:rPr kumimoji="0" lang="fr-FR"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spécifique de</a:t>
            </a:r>
            <a:r>
              <a:rPr kumimoji="0" lang="fr-FR"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l’ADN</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double brin, en présence des </a:t>
            </a:r>
            <a:r>
              <a:rPr kumimoji="0" lang="fr-FR"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dNTP</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marquées. </a:t>
            </a:r>
            <a:r>
              <a:rPr lang="fr-FR" dirty="0" smtClean="0">
                <a:solidFill>
                  <a:srgbClr val="000000"/>
                </a:solidFill>
                <a:latin typeface="Times New Roman" pitchFamily="18" charset="0"/>
                <a:ea typeface="Times New Roman" pitchFamily="18" charset="0"/>
                <a:cs typeface="Times New Roman" pitchFamily="18" charset="0"/>
              </a:rPr>
              <a:t>Des </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poly-nucléotides marqués seront ajouté aux </a:t>
            </a:r>
            <a:r>
              <a:rPr lang="fr-FR" dirty="0" smtClean="0">
                <a:solidFill>
                  <a:srgbClr val="000000"/>
                </a:solidFill>
                <a:latin typeface="Times New Roman" pitchFamily="18" charset="0"/>
                <a:ea typeface="Times New Roman" pitchFamily="18" charset="0"/>
                <a:cs typeface="Times New Roman" pitchFamily="18" charset="0"/>
              </a:rPr>
              <a:t>extrémités</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3’OH de l’ADN</a:t>
            </a:r>
          </a:p>
        </p:txBody>
      </p:sp>
      <p:sp>
        <p:nvSpPr>
          <p:cNvPr id="3" name="Rectangle 2"/>
          <p:cNvSpPr/>
          <p:nvPr/>
        </p:nvSpPr>
        <p:spPr>
          <a:xfrm>
            <a:off x="0" y="142852"/>
            <a:ext cx="9144000" cy="369332"/>
          </a:xfrm>
          <a:prstGeom prst="rect">
            <a:avLst/>
          </a:prstGeom>
        </p:spPr>
        <p:txBody>
          <a:bodyPr wrap="square">
            <a:spAutoFit/>
          </a:bodyPr>
          <a:lstStyle/>
          <a:p>
            <a:pPr lv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Marquage en 3 des acides nucléiques (ADN ou ARN) </a:t>
            </a:r>
            <a:endParaRPr lang="fr-FR" sz="1050" dirty="0" smtClean="0">
              <a:latin typeface="Times New Roman" pitchFamily="18" charset="0"/>
              <a:cs typeface="Times New Roman" pitchFamily="18" charset="0"/>
            </a:endParaRPr>
          </a:p>
        </p:txBody>
      </p:sp>
      <p:sp>
        <p:nvSpPr>
          <p:cNvPr id="4" name="Rectangle 3"/>
          <p:cNvSpPr/>
          <p:nvPr/>
        </p:nvSpPr>
        <p:spPr>
          <a:xfrm>
            <a:off x="0" y="596949"/>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Se fait par ajout d’un ou plusieurs nucléotides marqués à l’extrémité 3’ de la sonde. </a:t>
            </a:r>
            <a:endParaRPr lang="fr-FR" sz="1050" dirty="0" smtClean="0">
              <a:latin typeface="Times New Roman" pitchFamily="18" charset="0"/>
              <a:cs typeface="Times New Roman" pitchFamily="18" charset="0"/>
            </a:endParaRPr>
          </a:p>
        </p:txBody>
      </p:sp>
      <p:sp>
        <p:nvSpPr>
          <p:cNvPr id="5" name="Rectangle 4"/>
          <p:cNvSpPr/>
          <p:nvPr/>
        </p:nvSpPr>
        <p:spPr>
          <a:xfrm>
            <a:off x="0" y="1505143"/>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On utilise une ARN ligase en présence d’un nucléotide </a:t>
            </a:r>
            <a:r>
              <a:rPr lang="fr-FR" dirty="0" err="1" smtClean="0">
                <a:solidFill>
                  <a:srgbClr val="000000"/>
                </a:solidFill>
                <a:latin typeface="Times New Roman" pitchFamily="18" charset="0"/>
                <a:ea typeface="Times New Roman" pitchFamily="18" charset="0"/>
                <a:cs typeface="Times New Roman" pitchFamily="18" charset="0"/>
              </a:rPr>
              <a:t>monophosphate</a:t>
            </a:r>
            <a:r>
              <a:rPr lang="fr-FR" dirty="0" smtClean="0">
                <a:solidFill>
                  <a:srgbClr val="000000"/>
                </a:solidFill>
                <a:latin typeface="Times New Roman" pitchFamily="18" charset="0"/>
                <a:ea typeface="Times New Roman" pitchFamily="18" charset="0"/>
                <a:cs typeface="Times New Roman" pitchFamily="18" charset="0"/>
              </a:rPr>
              <a:t> marqué et d’ATP pour fournir de l’énergie. Le nucléotide sera ajouté en 3’OH. </a:t>
            </a:r>
          </a:p>
        </p:txBody>
      </p:sp>
      <p:sp>
        <p:nvSpPr>
          <p:cNvPr id="6" name="Rectangle 5"/>
          <p:cNvSpPr/>
          <p:nvPr/>
        </p:nvSpPr>
        <p:spPr>
          <a:xfrm>
            <a:off x="0" y="2236239"/>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Pour qu’il n’y ait pas plusieurs nucléotides ajoutés, on utilisera un nucléotide ayant son extrémité 3’ bloquée par exemple par un phosphate.</a:t>
            </a:r>
            <a:endParaRPr lang="fr-FR" dirty="0">
              <a:latin typeface="Times New Roman" pitchFamily="18" charset="0"/>
              <a:cs typeface="Times New Roman" pitchFamily="18" charset="0"/>
            </a:endParaRPr>
          </a:p>
        </p:txBody>
      </p:sp>
      <p:sp>
        <p:nvSpPr>
          <p:cNvPr id="7" name="Rectangle 6"/>
          <p:cNvSpPr/>
          <p:nvPr/>
        </p:nvSpPr>
        <p:spPr>
          <a:xfrm>
            <a:off x="0" y="3421432"/>
            <a:ext cx="9144000" cy="646331"/>
          </a:xfrm>
          <a:prstGeom prst="rect">
            <a:avLst/>
          </a:prstGeom>
        </p:spPr>
        <p:txBody>
          <a:bodyPr wrap="square">
            <a:spAutoFit/>
          </a:bodyPr>
          <a:lstStyle/>
          <a:p>
            <a:pPr lvl="0" eaLnBrk="0" fontAlgn="base" hangingPunct="0">
              <a:spcBef>
                <a:spcPct val="0"/>
              </a:spcBef>
              <a:spcAft>
                <a:spcPct val="0"/>
              </a:spcAft>
              <a:buAutoNum type="arabicPeriod"/>
            </a:pPr>
            <a:r>
              <a:rPr lang="fr-FR" b="1" dirty="0" smtClean="0">
                <a:solidFill>
                  <a:srgbClr val="000000"/>
                </a:solidFill>
                <a:latin typeface="Times New Roman" pitchFamily="18" charset="0"/>
                <a:ea typeface="Times New Roman" pitchFamily="18" charset="0"/>
                <a:cs typeface="Times New Roman" pitchFamily="18" charset="0"/>
              </a:rPr>
              <a:t>On utilise </a:t>
            </a:r>
            <a:r>
              <a:rPr lang="fr-FR" dirty="0" smtClean="0">
                <a:solidFill>
                  <a:srgbClr val="000000"/>
                </a:solidFill>
                <a:latin typeface="Times New Roman" pitchFamily="18" charset="0"/>
                <a:ea typeface="Times New Roman" pitchFamily="18" charset="0"/>
                <a:cs typeface="Times New Roman" pitchFamily="18" charset="0"/>
              </a:rPr>
              <a:t>une </a:t>
            </a:r>
            <a:r>
              <a:rPr lang="fr-FR" dirty="0" err="1" smtClean="0">
                <a:solidFill>
                  <a:srgbClr val="000000"/>
                </a:solidFill>
                <a:latin typeface="Times New Roman" pitchFamily="18" charset="0"/>
                <a:ea typeface="Times New Roman" pitchFamily="18" charset="0"/>
                <a:cs typeface="Times New Roman" pitchFamily="18" charset="0"/>
              </a:rPr>
              <a:t>déoxynucléotidyl</a:t>
            </a:r>
            <a:r>
              <a:rPr lang="fr-FR" dirty="0" smtClean="0">
                <a:solidFill>
                  <a:srgbClr val="000000"/>
                </a:solidFill>
                <a:latin typeface="Times New Roman" pitchFamily="18" charset="0"/>
                <a:ea typeface="Times New Roman" pitchFamily="18" charset="0"/>
                <a:cs typeface="Times New Roman" pitchFamily="18" charset="0"/>
              </a:rPr>
              <a:t> terminal transférase avec </a:t>
            </a:r>
            <a:r>
              <a:rPr lang="fr-FR" dirty="0" err="1" smtClean="0">
                <a:solidFill>
                  <a:srgbClr val="000000"/>
                </a:solidFill>
                <a:latin typeface="Times New Roman" pitchFamily="18" charset="0"/>
                <a:ea typeface="Times New Roman" pitchFamily="18" charset="0"/>
                <a:cs typeface="Times New Roman" pitchFamily="18" charset="0"/>
              </a:rPr>
              <a:t>dNTP</a:t>
            </a:r>
            <a:r>
              <a:rPr lang="fr-FR" dirty="0" smtClean="0">
                <a:solidFill>
                  <a:srgbClr val="000000"/>
                </a:solidFill>
                <a:latin typeface="Times New Roman" pitchFamily="18" charset="0"/>
                <a:ea typeface="Times New Roman" pitchFamily="18" charset="0"/>
                <a:cs typeface="Times New Roman" pitchFamily="18" charset="0"/>
              </a:rPr>
              <a:t>  marqués avec un  α </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 Il y a alors ajout de plusieurs nucléotides en 3'. </a:t>
            </a:r>
          </a:p>
        </p:txBody>
      </p:sp>
      <p:sp>
        <p:nvSpPr>
          <p:cNvPr id="8" name="Rectangle 7"/>
          <p:cNvSpPr/>
          <p:nvPr/>
        </p:nvSpPr>
        <p:spPr>
          <a:xfrm>
            <a:off x="0" y="1051046"/>
            <a:ext cx="1584793" cy="369332"/>
          </a:xfrm>
          <a:prstGeom prst="rect">
            <a:avLst/>
          </a:prstGeom>
        </p:spPr>
        <p:txBody>
          <a:bodyPr wrap="none">
            <a:spAutoFit/>
          </a:bodyPr>
          <a:lstStyle/>
          <a:p>
            <a:r>
              <a:rPr lang="fr-FR" b="1" dirty="0" smtClean="0">
                <a:solidFill>
                  <a:srgbClr val="000000"/>
                </a:solidFill>
                <a:latin typeface="Times New Roman" pitchFamily="18" charset="0"/>
                <a:ea typeface="Times New Roman" pitchFamily="18" charset="0"/>
                <a:cs typeface="Times New Roman" pitchFamily="18" charset="0"/>
              </a:rPr>
              <a:t>Pour les ARN </a:t>
            </a:r>
            <a:endParaRPr lang="fr-FR" b="1" dirty="0">
              <a:latin typeface="Times New Roman" pitchFamily="18" charset="0"/>
              <a:cs typeface="Times New Roman" pitchFamily="18" charset="0"/>
            </a:endParaRPr>
          </a:p>
        </p:txBody>
      </p:sp>
      <p:sp>
        <p:nvSpPr>
          <p:cNvPr id="9" name="Rectangle 8"/>
          <p:cNvSpPr/>
          <p:nvPr/>
        </p:nvSpPr>
        <p:spPr>
          <a:xfrm>
            <a:off x="0" y="2967335"/>
            <a:ext cx="1527085" cy="369332"/>
          </a:xfrm>
          <a:prstGeom prst="rect">
            <a:avLst/>
          </a:prstGeom>
        </p:spPr>
        <p:txBody>
          <a:bodyPr wrap="none">
            <a:spAutoFit/>
          </a:bodyPr>
          <a:lstStyle/>
          <a:p>
            <a:r>
              <a:rPr lang="fr-FR" b="1" dirty="0" smtClean="0">
                <a:solidFill>
                  <a:srgbClr val="000000"/>
                </a:solidFill>
                <a:latin typeface="Times New Roman" pitchFamily="18" charset="0"/>
                <a:ea typeface="Times New Roman" pitchFamily="18" charset="0"/>
                <a:cs typeface="Times New Roman" pitchFamily="18" charset="0"/>
              </a:rPr>
              <a:t>Pour les ADN</a:t>
            </a:r>
            <a:endParaRPr lang="fr-FR" b="1" dirty="0">
              <a:latin typeface="Times New Roman" pitchFamily="18" charset="0"/>
              <a:cs typeface="Times New Roman" pitchFamily="18" charset="0"/>
            </a:endParaRPr>
          </a:p>
        </p:txBody>
      </p:sp>
      <p:sp>
        <p:nvSpPr>
          <p:cNvPr id="10" name="Rectangle 9"/>
          <p:cNvSpPr/>
          <p:nvPr/>
        </p:nvSpPr>
        <p:spPr>
          <a:xfrm>
            <a:off x="0" y="4152528"/>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Si on veut n'en rajouter qu'un, il faut utiliser un </a:t>
            </a:r>
            <a:r>
              <a:rPr lang="fr-FR" dirty="0" err="1" smtClean="0">
                <a:solidFill>
                  <a:srgbClr val="000000"/>
                </a:solidFill>
                <a:latin typeface="Times New Roman" pitchFamily="18" charset="0"/>
                <a:ea typeface="Times New Roman" pitchFamily="18" charset="0"/>
                <a:cs typeface="Times New Roman" pitchFamily="18" charset="0"/>
              </a:rPr>
              <a:t>didéoxynucléotide</a:t>
            </a:r>
            <a:r>
              <a:rPr lang="fr-FR" dirty="0" smtClean="0">
                <a:solidFill>
                  <a:srgbClr val="000000"/>
                </a:solidFill>
                <a:latin typeface="Times New Roman" pitchFamily="18" charset="0"/>
                <a:ea typeface="Times New Roman" pitchFamily="18" charset="0"/>
                <a:cs typeface="Times New Roman" pitchFamily="18" charset="0"/>
              </a:rPr>
              <a:t> marqué à la place d’un </a:t>
            </a:r>
            <a:r>
              <a:rPr lang="fr-FR" dirty="0" err="1" smtClean="0">
                <a:solidFill>
                  <a:srgbClr val="000000"/>
                </a:solidFill>
                <a:latin typeface="Times New Roman" pitchFamily="18" charset="0"/>
                <a:ea typeface="Times New Roman" pitchFamily="18" charset="0"/>
                <a:cs typeface="Times New Roman" pitchFamily="18" charset="0"/>
              </a:rPr>
              <a:t>déoxynucléotide</a:t>
            </a:r>
            <a:r>
              <a:rPr lang="fr-FR" dirty="0" smtClean="0">
                <a:solidFill>
                  <a:srgbClr val="000000"/>
                </a:solidFill>
                <a:latin typeface="Times New Roman" pitchFamily="18" charset="0"/>
                <a:ea typeface="Times New Roman" pitchFamily="18" charset="0"/>
                <a:cs typeface="Times New Roman" pitchFamily="18" charset="0"/>
              </a:rPr>
              <a:t>.</a:t>
            </a:r>
          </a:p>
        </p:txBody>
      </p:sp>
      <p:sp>
        <p:nvSpPr>
          <p:cNvPr id="11" name="Rectangle 10"/>
          <p:cNvSpPr/>
          <p:nvPr/>
        </p:nvSpPr>
        <p:spPr>
          <a:xfrm>
            <a:off x="0" y="5614720"/>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Si on veut ajouter un seul nucléotide en 3’ on utilise un </a:t>
            </a:r>
            <a:r>
              <a:rPr lang="fr-FR" dirty="0" err="1" smtClean="0">
                <a:solidFill>
                  <a:srgbClr val="000000"/>
                </a:solidFill>
                <a:latin typeface="Times New Roman" pitchFamily="18" charset="0"/>
                <a:ea typeface="Times New Roman" pitchFamily="18" charset="0"/>
                <a:cs typeface="Times New Roman" pitchFamily="18" charset="0"/>
              </a:rPr>
              <a:t>ddNTP</a:t>
            </a:r>
            <a:r>
              <a:rPr lang="fr-FR" dirty="0" smtClean="0">
                <a:solidFill>
                  <a:srgbClr val="000000"/>
                </a:solidFill>
                <a:latin typeface="Times New Roman" pitchFamily="18" charset="0"/>
                <a:ea typeface="Times New Roman" pitchFamily="18" charset="0"/>
                <a:cs typeface="Times New Roman" pitchFamily="18" charset="0"/>
              </a:rPr>
              <a:t> . </a:t>
            </a:r>
            <a:endParaRPr lang="fr-FR" dirty="0" smtClean="0">
              <a:latin typeface="Times New Roman" pitchFamily="18" charset="0"/>
              <a:cs typeface="Times New Roman" pitchFamily="18" charset="0"/>
            </a:endParaRPr>
          </a:p>
        </p:txBody>
      </p:sp>
      <p:sp>
        <p:nvSpPr>
          <p:cNvPr id="12" name="Rectangle 11"/>
          <p:cNvSpPr/>
          <p:nvPr/>
        </p:nvSpPr>
        <p:spPr>
          <a:xfrm>
            <a:off x="0" y="6068817"/>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C’est une adénine qui est préférentiellement ajoutée, on fera donc le marquage avec du </a:t>
            </a:r>
            <a:r>
              <a:rPr lang="fr-FR" dirty="0" err="1" smtClean="0">
                <a:solidFill>
                  <a:srgbClr val="000000"/>
                </a:solidFill>
                <a:latin typeface="Times New Roman" pitchFamily="18" charset="0"/>
                <a:ea typeface="Times New Roman" pitchFamily="18" charset="0"/>
                <a:cs typeface="Times New Roman" pitchFamily="18" charset="0"/>
              </a:rPr>
              <a:t>dATP</a:t>
            </a:r>
            <a:r>
              <a:rPr lang="fr-FR" dirty="0" smtClean="0">
                <a:solidFill>
                  <a:srgbClr val="000000"/>
                </a:solidFill>
                <a:latin typeface="Times New Roman" pitchFamily="18" charset="0"/>
                <a:ea typeface="Times New Roman" pitchFamily="18" charset="0"/>
                <a:cs typeface="Times New Roman" pitchFamily="18" charset="0"/>
              </a:rPr>
              <a:t> α</a:t>
            </a:r>
            <a:r>
              <a:rPr lang="fr-FR" baseline="-30000" dirty="0" smtClean="0">
                <a:solidFill>
                  <a:srgbClr val="000000"/>
                </a:solidFill>
                <a:latin typeface="Times New Roman" pitchFamily="18" charset="0"/>
                <a:ea typeface="Times New Roman" pitchFamily="18" charset="0"/>
                <a:cs typeface="Times New Roman" pitchFamily="18" charset="0"/>
              </a:rPr>
              <a:t>32</a:t>
            </a:r>
            <a:r>
              <a:rPr lang="fr-FR" dirty="0" smtClean="0">
                <a:solidFill>
                  <a:srgbClr val="000000"/>
                </a:solidFill>
                <a:latin typeface="Times New Roman" pitchFamily="18" charset="0"/>
                <a:ea typeface="Times New Roman" pitchFamily="18" charset="0"/>
                <a:cs typeface="Times New Roman" pitchFamily="18" charset="0"/>
              </a:rPr>
              <a:t>P.</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4072" r="3267" b="9484"/>
          <a:stretch>
            <a:fillRect/>
          </a:stretch>
        </p:blipFill>
        <p:spPr bwMode="auto">
          <a:xfrm>
            <a:off x="357158" y="2357430"/>
            <a:ext cx="5143536" cy="4221796"/>
          </a:xfrm>
          <a:prstGeom prst="rect">
            <a:avLst/>
          </a:prstGeom>
          <a:noFill/>
          <a:ln w="9525">
            <a:solidFill>
              <a:srgbClr val="FF0000"/>
            </a:solidFill>
            <a:miter lim="800000"/>
            <a:headEnd/>
            <a:tailEnd/>
          </a:ln>
        </p:spPr>
      </p:pic>
      <p:sp>
        <p:nvSpPr>
          <p:cNvPr id="50177" name="Rectangle 1"/>
          <p:cNvSpPr>
            <a:spLocks noChangeArrowheads="1"/>
          </p:cNvSpPr>
          <p:nvPr/>
        </p:nvSpPr>
        <p:spPr bwMode="auto">
          <a:xfrm>
            <a:off x="0" y="1059969"/>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solidFill>
                  <a:srgbClr val="000000"/>
                </a:solidFill>
                <a:latin typeface="Times New Roman" pitchFamily="18" charset="0"/>
                <a:ea typeface="Times New Roman" pitchFamily="18" charset="0"/>
                <a:cs typeface="Times New Roman" pitchFamily="18" charset="0"/>
              </a:rPr>
              <a:t>C</a:t>
            </a: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orrespond à l'association de deux brins d’ADN, deux brins d’ARN ou un brin d’ARN et un</a:t>
            </a:r>
            <a:b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b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brin d’ADN en suivant la  règles de complémentarité des bases par l’établissement de liaisons hydrogènes spécifiques (A=T, A=U, G≡C).</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0" y="285728"/>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Hybridation moléculaire </a:t>
            </a:r>
            <a:endParaRPr lang="fr-FR" sz="2000" dirty="0" smtClean="0">
              <a:latin typeface="Times New Roman" pitchFamily="18" charset="0"/>
              <a:cs typeface="Times New Roman" pitchFamily="18" charset="0"/>
            </a:endParaRPr>
          </a:p>
        </p:txBody>
      </p:sp>
      <p:sp>
        <p:nvSpPr>
          <p:cNvPr id="5" name="Rectangle 4"/>
          <p:cNvSpPr/>
          <p:nvPr/>
        </p:nvSpPr>
        <p:spPr>
          <a:xfrm>
            <a:off x="5643570" y="2300109"/>
            <a:ext cx="3286084" cy="1200329"/>
          </a:xfrm>
          <a:prstGeom prst="rect">
            <a:avLst/>
          </a:prstGeom>
        </p:spPr>
        <p:txBody>
          <a:bodyPr wrap="square">
            <a:spAutoFit/>
          </a:bodyPr>
          <a:lstStyle/>
          <a:p>
            <a:r>
              <a:rPr lang="fr-FR" dirty="0" smtClean="0">
                <a:latin typeface="Times New Roman" pitchFamily="18" charset="0"/>
                <a:cs typeface="Times New Roman" pitchFamily="18" charset="0"/>
              </a:rPr>
              <a:t>Le Tm dépend de</a:t>
            </a:r>
          </a:p>
          <a:p>
            <a:pPr>
              <a:buFont typeface="Wingdings" pitchFamily="2" charset="2"/>
              <a:buChar char="Ø"/>
            </a:pPr>
            <a:r>
              <a:rPr lang="fr-FR" dirty="0" smtClean="0">
                <a:latin typeface="Times New Roman" pitchFamily="18" charset="0"/>
                <a:cs typeface="Times New Roman" pitchFamily="18" charset="0"/>
              </a:rPr>
              <a:t> La longueur du fragment </a:t>
            </a:r>
          </a:p>
          <a:p>
            <a:pPr>
              <a:buFont typeface="Wingdings" pitchFamily="2" charset="2"/>
              <a:buChar char="Ø"/>
            </a:pPr>
            <a:r>
              <a:rPr lang="fr-FR" dirty="0" smtClean="0">
                <a:latin typeface="Times New Roman" pitchFamily="18" charset="0"/>
                <a:cs typeface="Times New Roman" pitchFamily="18" charset="0"/>
              </a:rPr>
              <a:t> La composition en GC</a:t>
            </a:r>
          </a:p>
          <a:p>
            <a:pPr>
              <a:buFont typeface="Wingdings" pitchFamily="2" charset="2"/>
              <a:buChar char="Ø"/>
            </a:pPr>
            <a:r>
              <a:rPr lang="fr-FR" dirty="0" smtClean="0">
                <a:latin typeface="Times New Roman" pitchFamily="18" charset="0"/>
                <a:cs typeface="Times New Roman" pitchFamily="18" charset="0"/>
              </a:rPr>
              <a:t> Présence de mésappariements </a:t>
            </a:r>
            <a:endParaRPr lang="fr-FR" dirty="0">
              <a:latin typeface="Times New Roman" pitchFamily="18" charset="0"/>
              <a:cs typeface="Times New Roman" pitchFamily="18" charset="0"/>
            </a:endParaRPr>
          </a:p>
        </p:txBody>
      </p:sp>
      <p:sp>
        <p:nvSpPr>
          <p:cNvPr id="6" name="Rectangle 5"/>
          <p:cNvSpPr/>
          <p:nvPr/>
        </p:nvSpPr>
        <p:spPr>
          <a:xfrm>
            <a:off x="928662" y="4619162"/>
            <a:ext cx="1143008" cy="738664"/>
          </a:xfrm>
          <a:prstGeom prst="rect">
            <a:avLst/>
          </a:prstGeom>
        </p:spPr>
        <p:txBody>
          <a:bodyPr wrap="square">
            <a:spAutoFit/>
          </a:bodyPr>
          <a:lstStyle/>
          <a:p>
            <a:pPr algn="ctr"/>
            <a:r>
              <a:rPr lang="fr-FR" sz="1400" b="1" dirty="0" smtClean="0">
                <a:solidFill>
                  <a:srgbClr val="FF0000"/>
                </a:solidFill>
                <a:latin typeface="Times New Roman" pitchFamily="18" charset="0"/>
                <a:cs typeface="Times New Roman" pitchFamily="18" charset="0"/>
              </a:rPr>
              <a:t>température de fusion</a:t>
            </a:r>
          </a:p>
          <a:p>
            <a:pPr algn="ctr"/>
            <a:r>
              <a:rPr lang="fr-FR" sz="1400" b="1" dirty="0" smtClean="0">
                <a:solidFill>
                  <a:srgbClr val="FF0000"/>
                </a:solidFill>
                <a:latin typeface="Times New Roman" pitchFamily="18" charset="0"/>
                <a:cs typeface="Times New Roman" pitchFamily="18" charset="0"/>
              </a:rPr>
              <a:t>(Tm) </a:t>
            </a:r>
            <a:endParaRPr lang="fr-FR" sz="1400" b="1" dirty="0">
              <a:solidFill>
                <a:srgbClr val="FF0000"/>
              </a:solidFill>
              <a:latin typeface="Times New Roman" pitchFamily="18" charset="0"/>
              <a:cs typeface="Times New Roman" pitchFamily="18" charset="0"/>
            </a:endParaRPr>
          </a:p>
        </p:txBody>
      </p:sp>
      <p:sp>
        <p:nvSpPr>
          <p:cNvPr id="7" name="Rectangle 6"/>
          <p:cNvSpPr/>
          <p:nvPr/>
        </p:nvSpPr>
        <p:spPr>
          <a:xfrm>
            <a:off x="3428992" y="4619162"/>
            <a:ext cx="1665145" cy="584775"/>
          </a:xfrm>
          <a:prstGeom prst="rect">
            <a:avLst/>
          </a:prstGeom>
        </p:spPr>
        <p:txBody>
          <a:bodyPr wrap="square">
            <a:spAutoFit/>
          </a:bodyPr>
          <a:lstStyle/>
          <a:p>
            <a:pPr algn="ctr"/>
            <a:r>
              <a:rPr lang="fr-FR" sz="1600" b="1" dirty="0" smtClean="0">
                <a:solidFill>
                  <a:srgbClr val="FF0000"/>
                </a:solidFill>
                <a:latin typeface="Times New Roman" pitchFamily="18" charset="0"/>
                <a:cs typeface="Times New Roman" pitchFamily="18" charset="0"/>
              </a:rPr>
              <a:t>Refroidissement</a:t>
            </a:r>
          </a:p>
          <a:p>
            <a:pPr algn="ctr"/>
            <a:r>
              <a:rPr lang="fr-FR" sz="1600" b="1" dirty="0" smtClean="0">
                <a:solidFill>
                  <a:srgbClr val="FF0000"/>
                </a:solidFill>
                <a:latin typeface="Times New Roman" pitchFamily="18" charset="0"/>
                <a:cs typeface="Times New Roman" pitchFamily="18" charset="0"/>
              </a:rPr>
              <a:t>Progressif  </a:t>
            </a:r>
            <a:endParaRPr lang="fr-FR" sz="1600" b="1" dirty="0">
              <a:solidFill>
                <a:srgbClr val="FF0000"/>
              </a:solidFill>
              <a:latin typeface="Times New Roman" pitchFamily="18" charset="0"/>
              <a:cs typeface="Times New Roman" pitchFamily="18" charset="0"/>
            </a:endParaRPr>
          </a:p>
        </p:txBody>
      </p:sp>
      <p:sp>
        <p:nvSpPr>
          <p:cNvPr id="50178" name="Rectangle 2"/>
          <p:cNvSpPr>
            <a:spLocks noChangeArrowheads="1"/>
          </p:cNvSpPr>
          <p:nvPr/>
        </p:nvSpPr>
        <p:spPr bwMode="auto">
          <a:xfrm>
            <a:off x="5643634" y="3673450"/>
            <a:ext cx="35003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éléments du milieu qui peuvent varier le Tm sont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5572164" y="6131478"/>
            <a:ext cx="3571836" cy="646331"/>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Les pH extrêmes dénaturent l’ADN</a:t>
            </a:r>
            <a:r>
              <a:rPr lang="fr-FR" dirty="0" smtClean="0">
                <a:latin typeface="Times New Roman" pitchFamily="18" charset="0"/>
                <a:ea typeface="Times New Roman" pitchFamily="18" charset="0"/>
                <a:cs typeface="Times New Roman" pitchFamily="18" charset="0"/>
              </a:rPr>
              <a:t> (</a:t>
            </a:r>
            <a:r>
              <a:rPr lang="fr-FR" dirty="0" err="1" smtClean="0">
                <a:solidFill>
                  <a:srgbClr val="000000"/>
                </a:solidFill>
                <a:latin typeface="Times New Roman" pitchFamily="18" charset="0"/>
                <a:ea typeface="Times New Roman" pitchFamily="18" charset="0"/>
                <a:cs typeface="Times New Roman" pitchFamily="18" charset="0"/>
              </a:rPr>
              <a:t>NaOH</a:t>
            </a:r>
            <a:r>
              <a:rPr lang="fr-FR" dirty="0" smtClean="0">
                <a:solidFill>
                  <a:srgbClr val="000000"/>
                </a:solidFill>
                <a:latin typeface="Times New Roman" pitchFamily="18" charset="0"/>
                <a:ea typeface="Times New Roman" pitchFamily="18" charset="0"/>
                <a:cs typeface="Times New Roman" pitchFamily="18" charset="0"/>
              </a:rPr>
              <a:t>)</a:t>
            </a:r>
            <a:endParaRPr lang="fr-FR" dirty="0" smtClean="0">
              <a:latin typeface="Times New Roman" pitchFamily="18" charset="0"/>
              <a:cs typeface="Times New Roman" pitchFamily="18" charset="0"/>
            </a:endParaRPr>
          </a:p>
        </p:txBody>
      </p:sp>
      <p:sp>
        <p:nvSpPr>
          <p:cNvPr id="10" name="Rectangle 9"/>
          <p:cNvSpPr/>
          <p:nvPr/>
        </p:nvSpPr>
        <p:spPr>
          <a:xfrm>
            <a:off x="5572163" y="5589135"/>
            <a:ext cx="3571836" cy="369332"/>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L'urée abaisser le Tm</a:t>
            </a:r>
            <a:endParaRPr lang="fr-FR" dirty="0" smtClean="0">
              <a:latin typeface="Times New Roman" pitchFamily="18" charset="0"/>
              <a:cs typeface="Times New Roman" pitchFamily="18" charset="0"/>
            </a:endParaRPr>
          </a:p>
        </p:txBody>
      </p:sp>
      <p:sp>
        <p:nvSpPr>
          <p:cNvPr id="11" name="Rectangle 10"/>
          <p:cNvSpPr/>
          <p:nvPr/>
        </p:nvSpPr>
        <p:spPr>
          <a:xfrm>
            <a:off x="5572164" y="4492793"/>
            <a:ext cx="3571836" cy="923330"/>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fr-FR" dirty="0" smtClean="0">
                <a:solidFill>
                  <a:srgbClr val="000000"/>
                </a:solidFill>
                <a:latin typeface="Times New Roman" pitchFamily="18" charset="0"/>
                <a:ea typeface="Times New Roman" pitchFamily="18" charset="0"/>
                <a:cs typeface="Times New Roman" pitchFamily="18" charset="0"/>
              </a:rPr>
              <a:t> La force ionique des sels (</a:t>
            </a:r>
            <a:r>
              <a:rPr lang="fr-FR" dirty="0" err="1" smtClean="0">
                <a:solidFill>
                  <a:srgbClr val="000000"/>
                </a:solidFill>
                <a:latin typeface="Times New Roman" pitchFamily="18" charset="0"/>
                <a:ea typeface="Times New Roman" pitchFamily="18" charset="0"/>
                <a:cs typeface="Times New Roman" pitchFamily="18" charset="0"/>
              </a:rPr>
              <a:t>NaCl</a:t>
            </a:r>
            <a:r>
              <a:rPr lang="fr-FR" dirty="0" smtClean="0">
                <a:solidFill>
                  <a:srgbClr val="000000"/>
                </a:solidFill>
                <a:latin typeface="Times New Roman" pitchFamily="18" charset="0"/>
                <a:ea typeface="Times New Roman" pitchFamily="18" charset="0"/>
                <a:cs typeface="Times New Roman" pitchFamily="18" charset="0"/>
              </a:rPr>
              <a:t>) </a:t>
            </a:r>
            <a:endParaRPr lang="fr-FR" dirty="0" smtClean="0">
              <a:latin typeface="Times New Roman" pitchFamily="18" charset="0"/>
              <a:cs typeface="Times New Roman" pitchFamily="18" charset="0"/>
            </a:endParaRPr>
          </a:p>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diminuent les répulsions électrostatique entre les deux brins.</a:t>
            </a: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5" grpId="0"/>
      <p:bldP spid="6" grpId="0"/>
      <p:bldP spid="7" grpId="0"/>
      <p:bldP spid="5017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7141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L’hybridation est faite entre deux brins</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2"/>
          <a:srcRect l="4072" r="3267" b="9484"/>
          <a:stretch>
            <a:fillRect/>
          </a:stretch>
        </p:blipFill>
        <p:spPr bwMode="auto">
          <a:xfrm>
            <a:off x="2000232" y="2019781"/>
            <a:ext cx="4786346" cy="4000528"/>
          </a:xfrm>
          <a:prstGeom prst="rect">
            <a:avLst/>
          </a:prstGeom>
          <a:noFill/>
          <a:ln w="9525">
            <a:solidFill>
              <a:srgbClr val="FF0000"/>
            </a:solidFill>
            <a:miter lim="800000"/>
            <a:headEnd/>
            <a:tailEnd/>
          </a:ln>
        </p:spPr>
      </p:pic>
      <p:sp>
        <p:nvSpPr>
          <p:cNvPr id="4" name="Rectangle 3"/>
          <p:cNvSpPr/>
          <p:nvPr/>
        </p:nvSpPr>
        <p:spPr>
          <a:xfrm>
            <a:off x="0" y="489256"/>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FF0000"/>
                </a:solidFill>
                <a:latin typeface="Times New Roman" pitchFamily="18" charset="0"/>
                <a:ea typeface="Times New Roman" pitchFamily="18" charset="0"/>
                <a:cs typeface="Times New Roman" pitchFamily="18" charset="0"/>
              </a:rPr>
              <a:t>La cible </a:t>
            </a:r>
            <a:r>
              <a:rPr lang="fr-FR" dirty="0" smtClean="0">
                <a:solidFill>
                  <a:srgbClr val="000000"/>
                </a:solidFill>
                <a:latin typeface="Times New Roman" pitchFamily="18" charset="0"/>
                <a:ea typeface="Times New Roman" pitchFamily="18" charset="0"/>
                <a:cs typeface="Times New Roman" pitchFamily="18" charset="0"/>
              </a:rPr>
              <a:t>que l’on souhaite caractérisée</a:t>
            </a:r>
          </a:p>
        </p:txBody>
      </p:sp>
      <p:sp>
        <p:nvSpPr>
          <p:cNvPr id="5" name="Rectangle 4"/>
          <p:cNvSpPr/>
          <p:nvPr/>
        </p:nvSpPr>
        <p:spPr>
          <a:xfrm>
            <a:off x="0" y="907098"/>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FF0000"/>
                </a:solidFill>
                <a:latin typeface="Times New Roman" pitchFamily="18" charset="0"/>
                <a:ea typeface="Times New Roman" pitchFamily="18" charset="0"/>
                <a:cs typeface="Times New Roman" pitchFamily="18" charset="0"/>
              </a:rPr>
              <a:t>La sonde marquée </a:t>
            </a:r>
            <a:r>
              <a:rPr lang="fr-FR" dirty="0" smtClean="0">
                <a:solidFill>
                  <a:srgbClr val="000000"/>
                </a:solidFill>
                <a:latin typeface="Times New Roman" pitchFamily="18" charset="0"/>
                <a:ea typeface="Times New Roman" pitchFamily="18" charset="0"/>
                <a:cs typeface="Times New Roman" pitchFamily="18" charset="0"/>
              </a:rPr>
              <a:t>dont on connaît la totalité ou une partie de la séquence</a:t>
            </a:r>
            <a:endParaRPr lang="fr-FR" dirty="0" smtClean="0">
              <a:latin typeface="Times New Roman" pitchFamily="18" charset="0"/>
              <a:cs typeface="Times New Roman" pitchFamily="18" charset="0"/>
            </a:endParaRPr>
          </a:p>
        </p:txBody>
      </p:sp>
      <p:sp>
        <p:nvSpPr>
          <p:cNvPr id="6" name="Rectangle 5"/>
          <p:cNvSpPr/>
          <p:nvPr/>
        </p:nvSpPr>
        <p:spPr>
          <a:xfrm>
            <a:off x="0" y="1324940"/>
            <a:ext cx="9144000" cy="646331"/>
          </a:xfrm>
          <a:prstGeom prst="rect">
            <a:avLst/>
          </a:prstGeom>
        </p:spPr>
        <p:txBody>
          <a:bodyPr wrap="square">
            <a:spAutoFit/>
          </a:bodyPr>
          <a:lstStyle/>
          <a:p>
            <a:r>
              <a:rPr lang="fr-FR" dirty="0" smtClean="0">
                <a:latin typeface="Times New Roman" pitchFamily="18" charset="0"/>
                <a:cs typeface="Times New Roman" pitchFamily="18" charset="0"/>
              </a:rPr>
              <a:t>Elle peut être une partie de l’</a:t>
            </a:r>
            <a:r>
              <a:rPr lang="fr-FR" dirty="0" err="1" smtClean="0">
                <a:latin typeface="Times New Roman" pitchFamily="18" charset="0"/>
                <a:cs typeface="Times New Roman" pitchFamily="18" charset="0"/>
              </a:rPr>
              <a:t>ARNm</a:t>
            </a:r>
            <a:r>
              <a:rPr lang="fr-FR" dirty="0" smtClean="0">
                <a:latin typeface="Times New Roman" pitchFamily="18" charset="0"/>
                <a:cs typeface="Times New Roman" pitchFamily="18" charset="0"/>
              </a:rPr>
              <a:t> ou d’ l’</a:t>
            </a:r>
            <a:r>
              <a:rPr lang="fr-FR" dirty="0" err="1" smtClean="0">
                <a:latin typeface="Times New Roman" pitchFamily="18" charset="0"/>
                <a:cs typeface="Times New Roman" pitchFamily="18" charset="0"/>
              </a:rPr>
              <a:t>ADNc</a:t>
            </a:r>
            <a:r>
              <a:rPr lang="fr-FR" dirty="0" smtClean="0">
                <a:latin typeface="Times New Roman" pitchFamily="18" charset="0"/>
                <a:cs typeface="Times New Roman" pitchFamily="18" charset="0"/>
              </a:rPr>
              <a:t>, obtenues par synthèse chimique après séquençage d’une protéine </a:t>
            </a:r>
            <a:endParaRPr lang="fr-FR" dirty="0">
              <a:latin typeface="Times New Roman" pitchFamily="18" charset="0"/>
              <a:cs typeface="Times New Roman" pitchFamily="18" charset="0"/>
            </a:endParaRPr>
          </a:p>
        </p:txBody>
      </p:sp>
      <p:sp>
        <p:nvSpPr>
          <p:cNvPr id="7" name="Rectangle 6"/>
          <p:cNvSpPr/>
          <p:nvPr/>
        </p:nvSpPr>
        <p:spPr>
          <a:xfrm>
            <a:off x="0" y="6068817"/>
            <a:ext cx="9144000" cy="646331"/>
          </a:xfrm>
          <a:prstGeom prst="rect">
            <a:avLst/>
          </a:prstGeom>
        </p:spPr>
        <p:txBody>
          <a:bodyPr wrap="square">
            <a:spAutoFit/>
          </a:bodyPr>
          <a:lstStyle/>
          <a:p>
            <a:r>
              <a:rPr lang="fr-FR" dirty="0" smtClean="0">
                <a:latin typeface="Times New Roman" pitchFamily="18" charset="0"/>
                <a:cs typeface="Times New Roman" pitchFamily="18" charset="0"/>
              </a:rPr>
              <a:t>L’hybridation sonde-ADN cible nécessite des conditions physicochimiques parfaites (tampon, pH, température, etc..).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Types d’hybridation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32" y="1142984"/>
            <a:ext cx="4572000" cy="369332"/>
          </a:xfrm>
          <a:prstGeom prst="rect">
            <a:avLst/>
          </a:prstGeom>
        </p:spPr>
        <p:txBody>
          <a:bodyPr>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Hybridation en phase liquide</a:t>
            </a:r>
            <a:endParaRPr lang="fr-FR" dirty="0" smtClean="0">
              <a:latin typeface="Times New Roman" pitchFamily="18" charset="0"/>
              <a:cs typeface="Times New Roman" pitchFamily="18" charset="0"/>
            </a:endParaRPr>
          </a:p>
        </p:txBody>
      </p:sp>
      <p:sp>
        <p:nvSpPr>
          <p:cNvPr id="4" name="Rectangle 3"/>
          <p:cNvSpPr/>
          <p:nvPr/>
        </p:nvSpPr>
        <p:spPr>
          <a:xfrm>
            <a:off x="-32" y="2345288"/>
            <a:ext cx="3226204" cy="369332"/>
          </a:xfrm>
          <a:prstGeom prst="rect">
            <a:avLst/>
          </a:prstGeom>
        </p:spPr>
        <p:txBody>
          <a:bodyPr wrap="non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Hybridation sur support solide</a:t>
            </a:r>
            <a:endParaRPr lang="fr-FR" dirty="0" smtClean="0">
              <a:latin typeface="Times New Roman" pitchFamily="18" charset="0"/>
              <a:cs typeface="Times New Roman" pitchFamily="18" charset="0"/>
            </a:endParaRPr>
          </a:p>
        </p:txBody>
      </p:sp>
      <p:graphicFrame>
        <p:nvGraphicFramePr>
          <p:cNvPr id="5" name="Tableau 4"/>
          <p:cNvGraphicFramePr>
            <a:graphicFrameLocks noGrp="1"/>
          </p:cNvGraphicFramePr>
          <p:nvPr/>
        </p:nvGraphicFramePr>
        <p:xfrm>
          <a:off x="4071928" y="3218688"/>
          <a:ext cx="3215966" cy="1853386"/>
        </p:xfrm>
        <a:graphic>
          <a:graphicData uri="http://schemas.openxmlformats.org/drawingml/2006/table">
            <a:tbl>
              <a:tblPr/>
              <a:tblGrid>
                <a:gridCol w="247382">
                  <a:extLst>
                    <a:ext uri="{9D8B030D-6E8A-4147-A177-3AD203B41FA5}">
                      <a16:colId xmlns:a16="http://schemas.microsoft.com/office/drawing/2014/main" val="20000"/>
                    </a:ext>
                  </a:extLst>
                </a:gridCol>
                <a:gridCol w="247382">
                  <a:extLst>
                    <a:ext uri="{9D8B030D-6E8A-4147-A177-3AD203B41FA5}">
                      <a16:colId xmlns:a16="http://schemas.microsoft.com/office/drawing/2014/main" val="20001"/>
                    </a:ext>
                  </a:extLst>
                </a:gridCol>
                <a:gridCol w="247382">
                  <a:extLst>
                    <a:ext uri="{9D8B030D-6E8A-4147-A177-3AD203B41FA5}">
                      <a16:colId xmlns:a16="http://schemas.microsoft.com/office/drawing/2014/main" val="20002"/>
                    </a:ext>
                  </a:extLst>
                </a:gridCol>
                <a:gridCol w="247382">
                  <a:extLst>
                    <a:ext uri="{9D8B030D-6E8A-4147-A177-3AD203B41FA5}">
                      <a16:colId xmlns:a16="http://schemas.microsoft.com/office/drawing/2014/main" val="20003"/>
                    </a:ext>
                  </a:extLst>
                </a:gridCol>
                <a:gridCol w="247382">
                  <a:extLst>
                    <a:ext uri="{9D8B030D-6E8A-4147-A177-3AD203B41FA5}">
                      <a16:colId xmlns:a16="http://schemas.microsoft.com/office/drawing/2014/main" val="20004"/>
                    </a:ext>
                  </a:extLst>
                </a:gridCol>
                <a:gridCol w="247382">
                  <a:extLst>
                    <a:ext uri="{9D8B030D-6E8A-4147-A177-3AD203B41FA5}">
                      <a16:colId xmlns:a16="http://schemas.microsoft.com/office/drawing/2014/main" val="20005"/>
                    </a:ext>
                  </a:extLst>
                </a:gridCol>
                <a:gridCol w="247382">
                  <a:extLst>
                    <a:ext uri="{9D8B030D-6E8A-4147-A177-3AD203B41FA5}">
                      <a16:colId xmlns:a16="http://schemas.microsoft.com/office/drawing/2014/main" val="20006"/>
                    </a:ext>
                  </a:extLst>
                </a:gridCol>
                <a:gridCol w="247382">
                  <a:extLst>
                    <a:ext uri="{9D8B030D-6E8A-4147-A177-3AD203B41FA5}">
                      <a16:colId xmlns:a16="http://schemas.microsoft.com/office/drawing/2014/main" val="20007"/>
                    </a:ext>
                  </a:extLst>
                </a:gridCol>
                <a:gridCol w="247382">
                  <a:extLst>
                    <a:ext uri="{9D8B030D-6E8A-4147-A177-3AD203B41FA5}">
                      <a16:colId xmlns:a16="http://schemas.microsoft.com/office/drawing/2014/main" val="20008"/>
                    </a:ext>
                  </a:extLst>
                </a:gridCol>
                <a:gridCol w="247382">
                  <a:extLst>
                    <a:ext uri="{9D8B030D-6E8A-4147-A177-3AD203B41FA5}">
                      <a16:colId xmlns:a16="http://schemas.microsoft.com/office/drawing/2014/main" val="20009"/>
                    </a:ext>
                  </a:extLst>
                </a:gridCol>
                <a:gridCol w="247382">
                  <a:extLst>
                    <a:ext uri="{9D8B030D-6E8A-4147-A177-3AD203B41FA5}">
                      <a16:colId xmlns:a16="http://schemas.microsoft.com/office/drawing/2014/main" val="20010"/>
                    </a:ext>
                  </a:extLst>
                </a:gridCol>
                <a:gridCol w="247382">
                  <a:extLst>
                    <a:ext uri="{9D8B030D-6E8A-4147-A177-3AD203B41FA5}">
                      <a16:colId xmlns:a16="http://schemas.microsoft.com/office/drawing/2014/main" val="20011"/>
                    </a:ext>
                  </a:extLst>
                </a:gridCol>
                <a:gridCol w="247382">
                  <a:extLst>
                    <a:ext uri="{9D8B030D-6E8A-4147-A177-3AD203B41FA5}">
                      <a16:colId xmlns:a16="http://schemas.microsoft.com/office/drawing/2014/main" val="20012"/>
                    </a:ext>
                  </a:extLst>
                </a:gridCol>
              </a:tblGrid>
              <a:tr h="276716">
                <a:tc>
                  <a:txBody>
                    <a:bodyPr/>
                    <a:lstStyle/>
                    <a:p>
                      <a:pPr algn="just">
                        <a:lnSpc>
                          <a:spcPct val="115000"/>
                        </a:lnSpc>
                        <a:spcAft>
                          <a:spcPts val="0"/>
                        </a:spcAft>
                      </a:pPr>
                      <a:endParaRPr lang="fr-FR" sz="1200" dirty="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dirty="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fr-FR" sz="120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76670">
                <a:tc gridSpan="13">
                  <a:txBody>
                    <a:bodyPr/>
                    <a:lstStyle/>
                    <a:p>
                      <a:pPr algn="just">
                        <a:lnSpc>
                          <a:spcPct val="115000"/>
                        </a:lnSpc>
                        <a:spcAft>
                          <a:spcPts val="0"/>
                        </a:spcAft>
                      </a:pPr>
                      <a:endParaRPr lang="fr-FR" sz="1200" dirty="0">
                        <a:solidFill>
                          <a:srgbClr val="000000"/>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7124" y="1183055"/>
            <a:ext cx="4392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ctr" defTabSz="914400" rtl="0" eaLnBrk="0" fontAlgn="base" latinLnBrk="0" hangingPunct="0">
              <a:lnSpc>
                <a:spcPct val="100000"/>
              </a:lnSpc>
              <a:spcBef>
                <a:spcPct val="0"/>
              </a:spcBef>
              <a:spcAft>
                <a:spcPct val="0"/>
              </a:spcAft>
              <a:buClrTx/>
              <a:buSzTx/>
              <a:buFontTx/>
              <a:buAutoNum type="alphaLcParenR"/>
              <a:tabLst/>
            </a:pPr>
            <a:r>
              <a:rPr lang="fr-FR" b="1" dirty="0" smtClean="0">
                <a:solidFill>
                  <a:srgbClr val="000000"/>
                </a:solidFill>
                <a:latin typeface="Times New Roman" pitchFamily="18" charset="0"/>
                <a:ea typeface="Times New Roman" pitchFamily="18" charset="0"/>
                <a:cs typeface="Times New Roman" pitchFamily="18" charset="0"/>
              </a:rPr>
              <a:t>M</a:t>
            </a: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esurer le Tm, par la DO</a:t>
            </a:r>
          </a:p>
        </p:txBody>
      </p:sp>
      <p:pic>
        <p:nvPicPr>
          <p:cNvPr id="53249" name="Image 1"/>
          <p:cNvPicPr>
            <a:picLocks noChangeAspect="1" noChangeArrowheads="1"/>
          </p:cNvPicPr>
          <p:nvPr/>
        </p:nvPicPr>
        <p:blipFill>
          <a:blip r:embed="rId2"/>
          <a:srcRect l="1724" t="2478" r="1724" b="4240"/>
          <a:stretch>
            <a:fillRect/>
          </a:stretch>
        </p:blipFill>
        <p:spPr bwMode="auto">
          <a:xfrm>
            <a:off x="4718842" y="1546322"/>
            <a:ext cx="4123636" cy="3240000"/>
          </a:xfrm>
          <a:prstGeom prst="rect">
            <a:avLst/>
          </a:prstGeom>
          <a:noFill/>
          <a:ln>
            <a:solidFill>
              <a:schemeClr val="tx1"/>
            </a:solidFill>
          </a:ln>
        </p:spPr>
      </p:pic>
      <p:sp>
        <p:nvSpPr>
          <p:cNvPr id="5" name="Rectangle 4"/>
          <p:cNvSpPr/>
          <p:nvPr/>
        </p:nvSpPr>
        <p:spPr>
          <a:xfrm>
            <a:off x="0" y="59272"/>
            <a:ext cx="9144000" cy="400110"/>
          </a:xfrm>
          <a:prstGeom prst="rect">
            <a:avLst/>
          </a:prstGeom>
        </p:spPr>
        <p:txBody>
          <a:bodyPr wrap="square">
            <a:spAutoFit/>
          </a:bodyPr>
          <a:lstStyle/>
          <a:p>
            <a:pPr lvl="0" eaLnBrk="0" fontAlgn="base" hangingPunct="0">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Hybridation en phase liquide</a:t>
            </a:r>
            <a:endParaRPr lang="fr-FR" sz="2000" dirty="0" smtClean="0">
              <a:latin typeface="Times New Roman" pitchFamily="18" charset="0"/>
              <a:cs typeface="Times New Roman" pitchFamily="18" charset="0"/>
            </a:endParaRPr>
          </a:p>
        </p:txBody>
      </p:sp>
      <p:sp>
        <p:nvSpPr>
          <p:cNvPr id="6" name="Rectangle 5"/>
          <p:cNvSpPr/>
          <p:nvPr/>
        </p:nvSpPr>
        <p:spPr>
          <a:xfrm>
            <a:off x="0" y="454385"/>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Dans ce cas les deux brins sont en solution. </a:t>
            </a:r>
            <a:endParaRPr lang="fr-FR" dirty="0"/>
          </a:p>
        </p:txBody>
      </p:sp>
      <p:sp>
        <p:nvSpPr>
          <p:cNvPr id="7" name="Rectangle 6"/>
          <p:cNvSpPr/>
          <p:nvPr/>
        </p:nvSpPr>
        <p:spPr>
          <a:xfrm>
            <a:off x="0" y="818720"/>
            <a:ext cx="9144000" cy="369332"/>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On l’utilise pour </a:t>
            </a:r>
            <a:endParaRPr lang="fr-FR" dirty="0" smtClean="0">
              <a:latin typeface="Times New Roman" pitchFamily="18" charset="0"/>
              <a:cs typeface="Times New Roman" pitchFamily="18" charset="0"/>
            </a:endParaRPr>
          </a:p>
        </p:txBody>
      </p:sp>
      <p:sp>
        <p:nvSpPr>
          <p:cNvPr id="8" name="Rectangle 7"/>
          <p:cNvSpPr/>
          <p:nvPr/>
        </p:nvSpPr>
        <p:spPr>
          <a:xfrm>
            <a:off x="4429124" y="1130842"/>
            <a:ext cx="4714876" cy="369332"/>
          </a:xfrm>
          <a:prstGeom prst="rect">
            <a:avLst/>
          </a:prstGeom>
        </p:spPr>
        <p:txBody>
          <a:bodyPr wrap="square">
            <a:spAutoFit/>
          </a:bodyPr>
          <a:lstStyle/>
          <a:p>
            <a:pPr lvl="0" algn="ctr"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b) Délimiter les introns et les exons d’un gène.</a:t>
            </a:r>
            <a:endParaRPr lang="fr-FR" b="1" dirty="0" smtClean="0">
              <a:latin typeface="Times New Roman" pitchFamily="18" charset="0"/>
              <a:cs typeface="Times New Roman" pitchFamily="18" charset="0"/>
            </a:endParaRPr>
          </a:p>
        </p:txBody>
      </p:sp>
      <p:pic>
        <p:nvPicPr>
          <p:cNvPr id="53252" name="Picture 4"/>
          <p:cNvPicPr>
            <a:picLocks noChangeAspect="1" noChangeArrowheads="1"/>
          </p:cNvPicPr>
          <p:nvPr/>
        </p:nvPicPr>
        <p:blipFill>
          <a:blip r:embed="rId3"/>
          <a:srcRect/>
          <a:stretch>
            <a:fillRect/>
          </a:stretch>
        </p:blipFill>
        <p:spPr bwMode="auto">
          <a:xfrm>
            <a:off x="142844" y="1547390"/>
            <a:ext cx="4290275" cy="3240000"/>
          </a:xfrm>
          <a:prstGeom prst="rect">
            <a:avLst/>
          </a:prstGeom>
          <a:noFill/>
          <a:ln w="9525">
            <a:solidFill>
              <a:schemeClr val="tx1"/>
            </a:solidFill>
            <a:miter lim="800000"/>
            <a:headEnd/>
            <a:tailEnd/>
          </a:ln>
          <a:effectLst/>
        </p:spPr>
      </p:pic>
      <p:sp>
        <p:nvSpPr>
          <p:cNvPr id="53253" name="Rectangle 5"/>
          <p:cNvSpPr>
            <a:spLocks noChangeArrowheads="1"/>
          </p:cNvSpPr>
          <p:nvPr/>
        </p:nvSpPr>
        <p:spPr bwMode="auto">
          <a:xfrm>
            <a:off x="0" y="514672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Dans un tube on met une préparation d’ADN d’un organisme. On le chauffe au-dessus du Tm puis on le refroidit rapidement . </a:t>
            </a:r>
          </a:p>
        </p:txBody>
      </p:sp>
      <p:sp>
        <p:nvSpPr>
          <p:cNvPr id="11" name="Rectangle 10"/>
          <p:cNvSpPr/>
          <p:nvPr/>
        </p:nvSpPr>
        <p:spPr>
          <a:xfrm>
            <a:off x="0" y="6152397"/>
            <a:ext cx="9144000" cy="646331"/>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En comparent la migration des fragments d’ADN après dénaturation et renaturation par rapport aux fragments intacts on arrive à estimer la complexité relative d’un ADN.</a:t>
            </a:r>
            <a:endParaRPr lang="fr-FR" sz="2800" dirty="0" smtClean="0">
              <a:latin typeface="Times New Roman" pitchFamily="18" charset="0"/>
              <a:cs typeface="Times New Roman" pitchFamily="18" charset="0"/>
            </a:endParaRPr>
          </a:p>
        </p:txBody>
      </p:sp>
      <p:sp>
        <p:nvSpPr>
          <p:cNvPr id="12" name="Rectangle 11"/>
          <p:cNvSpPr/>
          <p:nvPr/>
        </p:nvSpPr>
        <p:spPr>
          <a:xfrm>
            <a:off x="0" y="4782393"/>
            <a:ext cx="9144000" cy="369332"/>
          </a:xfrm>
          <a:prstGeom prst="rect">
            <a:avLst/>
          </a:prstGeom>
        </p:spPr>
        <p:txBody>
          <a:bodyPr wrap="square">
            <a:spAutoFit/>
          </a:bodyPr>
          <a:lstStyle/>
          <a:p>
            <a:r>
              <a:rPr lang="fr-FR" b="1" dirty="0" smtClean="0">
                <a:solidFill>
                  <a:srgbClr val="000000"/>
                </a:solidFill>
                <a:latin typeface="Times New Roman" pitchFamily="18" charset="0"/>
                <a:ea typeface="Times New Roman" pitchFamily="18" charset="0"/>
                <a:cs typeface="Times New Roman" pitchFamily="18" charset="0"/>
              </a:rPr>
              <a:t>c) Comparaison de la complexité de génome sans séquence répétitive. </a:t>
            </a:r>
            <a:endParaRPr lang="fr-FR" b="1" dirty="0"/>
          </a:p>
        </p:txBody>
      </p:sp>
      <p:sp>
        <p:nvSpPr>
          <p:cNvPr id="13" name="Rectangle 12"/>
          <p:cNvSpPr/>
          <p:nvPr/>
        </p:nvSpPr>
        <p:spPr>
          <a:xfrm>
            <a:off x="0" y="5788062"/>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si le génome est complexe, il aura moins de rappariement de base des deux brins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2677656"/>
          </a:xfrm>
          <a:prstGeom prst="rect">
            <a:avLst/>
          </a:prstGeom>
        </p:spPr>
        <p:txBody>
          <a:bodyPr wrap="square">
            <a:spAutoFit/>
          </a:bodyPr>
          <a:lstStyle/>
          <a:p>
            <a:pPr lvl="0"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L’extraction est réalisée en suivant différents protocoles qui ont approximativement le même de principe : </a:t>
            </a:r>
          </a:p>
          <a:p>
            <a:pPr lvl="0"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1. Lyse des cellules</a:t>
            </a:r>
            <a:endParaRPr lang="fr-FR" sz="2400" dirty="0" smtClean="0">
              <a:latin typeface="Times New Roman" pitchFamily="18" charset="0"/>
              <a:cs typeface="Times New Roman" pitchFamily="18" charset="0"/>
            </a:endParaRPr>
          </a:p>
          <a:p>
            <a:pPr lvl="0"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2. La dénaturation des protéines et des complexes nucléoprotéiques </a:t>
            </a:r>
            <a:endParaRPr lang="fr-FR" sz="2400" dirty="0" smtClean="0">
              <a:latin typeface="Times New Roman" pitchFamily="18" charset="0"/>
              <a:cs typeface="Times New Roman" pitchFamily="18" charset="0"/>
            </a:endParaRPr>
          </a:p>
          <a:p>
            <a:pPr lvl="0"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3. L’inactivation des nucléases</a:t>
            </a:r>
            <a:endParaRPr lang="fr-FR" sz="2400" dirty="0" smtClean="0">
              <a:latin typeface="Times New Roman" pitchFamily="18" charset="0"/>
              <a:cs typeface="Times New Roman" pitchFamily="18" charset="0"/>
            </a:endParaRPr>
          </a:p>
          <a:p>
            <a:pPr lvl="0"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4. Elimination des autres acides nucléiques (ARN,…)</a:t>
            </a:r>
            <a:endParaRPr lang="fr-FR" sz="2400" dirty="0" smtClean="0">
              <a:latin typeface="Times New Roman" pitchFamily="18" charset="0"/>
              <a:cs typeface="Times New Roman" pitchFamily="18" charset="0"/>
            </a:endParaRPr>
          </a:p>
          <a:p>
            <a:pPr lvl="0" eaLnBrk="0" fontAlgn="base" hangingPunct="0">
              <a:spcBef>
                <a:spcPct val="0"/>
              </a:spcBef>
              <a:spcAft>
                <a:spcPct val="0"/>
              </a:spcAft>
            </a:pPr>
            <a:r>
              <a:rPr lang="fr-FR" sz="2400" dirty="0" smtClean="0">
                <a:latin typeface="Times New Roman" pitchFamily="18" charset="0"/>
                <a:ea typeface="Times New Roman" pitchFamily="18" charset="0"/>
                <a:cs typeface="Times New Roman" pitchFamily="18" charset="0"/>
              </a:rPr>
              <a:t>5. Concentration de l'ADN par précipitation à l'alcool</a:t>
            </a:r>
            <a:endParaRPr lang="fr-FR" sz="2400" dirty="0"/>
          </a:p>
        </p:txBody>
      </p:sp>
      <p:pic>
        <p:nvPicPr>
          <p:cNvPr id="3" name="Image 2"/>
          <p:cNvPicPr>
            <a:picLocks noChangeAspect="1"/>
          </p:cNvPicPr>
          <p:nvPr/>
        </p:nvPicPr>
        <p:blipFill>
          <a:blip r:embed="rId2"/>
          <a:stretch>
            <a:fillRect/>
          </a:stretch>
        </p:blipFill>
        <p:spPr>
          <a:xfrm>
            <a:off x="817124" y="2722281"/>
            <a:ext cx="6963212" cy="4091096"/>
          </a:xfrm>
          <a:prstGeom prst="rect">
            <a:avLst/>
          </a:prstGeom>
        </p:spPr>
      </p:pic>
    </p:spTree>
    <p:extLst>
      <p:ext uri="{BB962C8B-B14F-4D97-AF65-F5344CB8AC3E}">
        <p14:creationId xmlns:p14="http://schemas.microsoft.com/office/powerpoint/2010/main" val="1487298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9993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Hybridation sur support solide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0" y="1445847"/>
            <a:ext cx="9144000" cy="369332"/>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Inconvénient: </a:t>
            </a:r>
            <a:r>
              <a:rPr lang="fr-FR" dirty="0" smtClean="0">
                <a:solidFill>
                  <a:srgbClr val="000000"/>
                </a:solidFill>
                <a:latin typeface="Times New Roman" pitchFamily="18" charset="0"/>
                <a:ea typeface="Times New Roman" pitchFamily="18" charset="0"/>
                <a:cs typeface="Times New Roman" pitchFamily="18" charset="0"/>
              </a:rPr>
              <a:t>Souvent moins sensible du fait que le support masque une partie des bases.</a:t>
            </a:r>
            <a:endParaRPr lang="fr-FR" dirty="0" smtClean="0">
              <a:latin typeface="Times New Roman" pitchFamily="18" charset="0"/>
              <a:cs typeface="Times New Roman" pitchFamily="18" charset="0"/>
            </a:endParaRPr>
          </a:p>
        </p:txBody>
      </p:sp>
      <p:sp>
        <p:nvSpPr>
          <p:cNvPr id="5" name="Rectangle 4"/>
          <p:cNvSpPr/>
          <p:nvPr/>
        </p:nvSpPr>
        <p:spPr>
          <a:xfrm>
            <a:off x="0" y="569089"/>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Consiste en l'immobilisation de l'une des séquences complémentaires </a:t>
            </a:r>
          </a:p>
        </p:txBody>
      </p:sp>
      <p:sp>
        <p:nvSpPr>
          <p:cNvPr id="6" name="Rectangle 5"/>
          <p:cNvSpPr/>
          <p:nvPr/>
        </p:nvSpPr>
        <p:spPr>
          <a:xfrm>
            <a:off x="-32" y="1007468"/>
            <a:ext cx="9144032" cy="369332"/>
          </a:xfrm>
          <a:prstGeom prst="rect">
            <a:avLst/>
          </a:prstGeom>
        </p:spPr>
        <p:txBody>
          <a:bodyPr wrap="square">
            <a:spAutoFit/>
          </a:bodyPr>
          <a:lstStyle/>
          <a:p>
            <a:r>
              <a:rPr lang="fr-FR" b="1" dirty="0" smtClean="0">
                <a:solidFill>
                  <a:srgbClr val="000000"/>
                </a:solidFill>
                <a:latin typeface="Times New Roman" pitchFamily="18" charset="0"/>
                <a:ea typeface="Times New Roman" pitchFamily="18" charset="0"/>
                <a:cs typeface="Times New Roman" pitchFamily="18" charset="0"/>
              </a:rPr>
              <a:t>Avantage: </a:t>
            </a:r>
            <a:r>
              <a:rPr lang="fr-FR" dirty="0" smtClean="0">
                <a:solidFill>
                  <a:srgbClr val="000000"/>
                </a:solidFill>
                <a:latin typeface="Times New Roman" pitchFamily="18" charset="0"/>
                <a:ea typeface="Times New Roman" pitchFamily="18" charset="0"/>
                <a:cs typeface="Times New Roman" pitchFamily="18" charset="0"/>
              </a:rPr>
              <a:t>Elle facilite certaines manipulations </a:t>
            </a:r>
            <a:endParaRPr lang="fr-FR" dirty="0"/>
          </a:p>
        </p:txBody>
      </p:sp>
      <p:grpSp>
        <p:nvGrpSpPr>
          <p:cNvPr id="25" name="Groupe 24"/>
          <p:cNvGrpSpPr/>
          <p:nvPr/>
        </p:nvGrpSpPr>
        <p:grpSpPr>
          <a:xfrm>
            <a:off x="6710845" y="3214686"/>
            <a:ext cx="1996485" cy="2000264"/>
            <a:chOff x="1714480" y="3000372"/>
            <a:chExt cx="1627587" cy="1714512"/>
          </a:xfrm>
        </p:grpSpPr>
        <p:sp>
          <p:nvSpPr>
            <p:cNvPr id="10" name="Cylindre 9"/>
            <p:cNvSpPr/>
            <p:nvPr/>
          </p:nvSpPr>
          <p:spPr>
            <a:xfrm>
              <a:off x="1785918" y="3000372"/>
              <a:ext cx="1388016" cy="1714512"/>
            </a:xfrm>
            <a:prstGeom prst="can">
              <a:avLst>
                <a:gd name="adj" fmla="val 152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714480" y="3467260"/>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2" name="ZoneTexte 11"/>
            <p:cNvSpPr txBox="1"/>
            <p:nvPr/>
          </p:nvSpPr>
          <p:spPr>
            <a:xfrm>
              <a:off x="1714480" y="3241087"/>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3" name="ZoneTexte 12"/>
            <p:cNvSpPr txBox="1"/>
            <p:nvPr/>
          </p:nvSpPr>
          <p:spPr>
            <a:xfrm>
              <a:off x="1714480" y="3693433"/>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4" name="ZoneTexte 13"/>
            <p:cNvSpPr txBox="1"/>
            <p:nvPr/>
          </p:nvSpPr>
          <p:spPr>
            <a:xfrm>
              <a:off x="1714480" y="3919606"/>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5" name="ZoneTexte 14"/>
            <p:cNvSpPr txBox="1"/>
            <p:nvPr/>
          </p:nvSpPr>
          <p:spPr>
            <a:xfrm>
              <a:off x="1714480" y="4145779"/>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6" name="ZoneTexte 15"/>
            <p:cNvSpPr txBox="1"/>
            <p:nvPr/>
          </p:nvSpPr>
          <p:spPr>
            <a:xfrm>
              <a:off x="1714480" y="4371953"/>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7" name="ZoneTexte 16"/>
            <p:cNvSpPr txBox="1"/>
            <p:nvPr/>
          </p:nvSpPr>
          <p:spPr>
            <a:xfrm>
              <a:off x="2766268" y="3241087"/>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8" name="ZoneTexte 17"/>
            <p:cNvSpPr txBox="1"/>
            <p:nvPr/>
          </p:nvSpPr>
          <p:spPr>
            <a:xfrm>
              <a:off x="2766268" y="3693433"/>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19" name="ZoneTexte 18"/>
            <p:cNvSpPr txBox="1"/>
            <p:nvPr/>
          </p:nvSpPr>
          <p:spPr>
            <a:xfrm>
              <a:off x="2766268" y="3919606"/>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20" name="ZoneTexte 19"/>
            <p:cNvSpPr txBox="1"/>
            <p:nvPr/>
          </p:nvSpPr>
          <p:spPr>
            <a:xfrm>
              <a:off x="2766268" y="4145779"/>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21" name="ZoneTexte 20"/>
            <p:cNvSpPr txBox="1"/>
            <p:nvPr/>
          </p:nvSpPr>
          <p:spPr>
            <a:xfrm>
              <a:off x="2766268" y="4371953"/>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sp>
          <p:nvSpPr>
            <p:cNvPr id="22" name="ZoneTexte 21"/>
            <p:cNvSpPr txBox="1"/>
            <p:nvPr/>
          </p:nvSpPr>
          <p:spPr>
            <a:xfrm>
              <a:off x="2766268" y="3443259"/>
              <a:ext cx="575799" cy="230832"/>
            </a:xfrm>
            <a:prstGeom prst="rect">
              <a:avLst/>
            </a:prstGeom>
            <a:noFill/>
          </p:spPr>
          <p:txBody>
            <a:bodyPr wrap="none" rtlCol="0">
              <a:spAutoFit/>
            </a:bodyPr>
            <a:lstStyle/>
            <a:p>
              <a:r>
                <a:rPr lang="fr-FR" sz="900" dirty="0" smtClean="0">
                  <a:latin typeface="Times New Roman" pitchFamily="18" charset="0"/>
                  <a:cs typeface="Times New Roman" pitchFamily="18" charset="0"/>
                </a:rPr>
                <a:t>TTTTT-</a:t>
              </a:r>
              <a:endParaRPr lang="fr-FR" sz="900" dirty="0">
                <a:latin typeface="Times New Roman" pitchFamily="18" charset="0"/>
                <a:cs typeface="Times New Roman" pitchFamily="18" charset="0"/>
              </a:endParaRPr>
            </a:p>
          </p:txBody>
        </p:sp>
      </p:grpSp>
      <p:sp>
        <p:nvSpPr>
          <p:cNvPr id="26" name="Rectangle 1"/>
          <p:cNvSpPr>
            <a:spLocks noChangeArrowheads="1"/>
          </p:cNvSpPr>
          <p:nvPr/>
        </p:nvSpPr>
        <p:spPr bwMode="auto">
          <a:xfrm>
            <a:off x="0" y="1884226"/>
            <a:ext cx="642938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Fixation sur gel de chromatographie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26"/>
          <p:cNvSpPr/>
          <p:nvPr/>
        </p:nvSpPr>
        <p:spPr>
          <a:xfrm>
            <a:off x="0" y="5532138"/>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Pour décrocher les </a:t>
            </a:r>
            <a:r>
              <a:rPr lang="fr-FR" dirty="0" err="1" smtClean="0">
                <a:solidFill>
                  <a:srgbClr val="000000"/>
                </a:solidFill>
                <a:latin typeface="Times New Roman" pitchFamily="18" charset="0"/>
                <a:ea typeface="Times New Roman" pitchFamily="18" charset="0"/>
                <a:cs typeface="Times New Roman" pitchFamily="18" charset="0"/>
              </a:rPr>
              <a:t>ARNm</a:t>
            </a:r>
            <a:r>
              <a:rPr lang="fr-FR" dirty="0" smtClean="0">
                <a:solidFill>
                  <a:srgbClr val="000000"/>
                </a:solidFill>
                <a:latin typeface="Times New Roman" pitchFamily="18" charset="0"/>
                <a:ea typeface="Times New Roman" pitchFamily="18" charset="0"/>
                <a:cs typeface="Times New Roman" pitchFamily="18" charset="0"/>
              </a:rPr>
              <a:t> hybridés on augmenter le Tm par exemple en diminuant la concentration de sel de la phase mobile et en chauffant. </a:t>
            </a:r>
          </a:p>
        </p:txBody>
      </p:sp>
      <p:sp>
        <p:nvSpPr>
          <p:cNvPr id="28" name="Rectangle 27"/>
          <p:cNvSpPr/>
          <p:nvPr/>
        </p:nvSpPr>
        <p:spPr>
          <a:xfrm>
            <a:off x="0" y="3300116"/>
            <a:ext cx="6429388"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Une solution contenant les ARN totaux eucaryotes est faite passer sur la colonne </a:t>
            </a:r>
            <a:r>
              <a:rPr lang="fr-FR" dirty="0" err="1" smtClean="0">
                <a:solidFill>
                  <a:srgbClr val="000000"/>
                </a:solidFill>
                <a:latin typeface="Times New Roman" pitchFamily="18" charset="0"/>
                <a:ea typeface="Times New Roman" pitchFamily="18" charset="0"/>
                <a:cs typeface="Times New Roman" pitchFamily="18" charset="0"/>
              </a:rPr>
              <a:t>oligodT</a:t>
            </a:r>
            <a:r>
              <a:rPr lang="fr-FR" dirty="0" smtClean="0">
                <a:solidFill>
                  <a:srgbClr val="000000"/>
                </a:solidFill>
                <a:latin typeface="Times New Roman" pitchFamily="18" charset="0"/>
                <a:ea typeface="Times New Roman" pitchFamily="18" charset="0"/>
                <a:cs typeface="Times New Roman" pitchFamily="18" charset="0"/>
              </a:rPr>
              <a:t> , dans des conditions inférieures au Tm. </a:t>
            </a:r>
            <a:endParaRPr lang="fr-FR" dirty="0" smtClean="0">
              <a:latin typeface="Times New Roman" pitchFamily="18" charset="0"/>
              <a:cs typeface="Times New Roman" pitchFamily="18" charset="0"/>
            </a:endParaRPr>
          </a:p>
        </p:txBody>
      </p:sp>
      <p:sp>
        <p:nvSpPr>
          <p:cNvPr id="29" name="Rectangle 28"/>
          <p:cNvSpPr/>
          <p:nvPr/>
        </p:nvSpPr>
        <p:spPr>
          <a:xfrm>
            <a:off x="0" y="2322605"/>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utilisée pour purifier les </a:t>
            </a:r>
            <a:r>
              <a:rPr lang="fr-FR" dirty="0" err="1" smtClean="0">
                <a:solidFill>
                  <a:srgbClr val="000000"/>
                </a:solidFill>
                <a:latin typeface="Times New Roman" pitchFamily="18" charset="0"/>
                <a:ea typeface="Times New Roman" pitchFamily="18" charset="0"/>
                <a:cs typeface="Times New Roman" pitchFamily="18" charset="0"/>
              </a:rPr>
              <a:t>ARNm</a:t>
            </a:r>
            <a:r>
              <a:rPr lang="fr-FR" dirty="0" smtClean="0">
                <a:solidFill>
                  <a:srgbClr val="000000"/>
                </a:solidFill>
                <a:latin typeface="Times New Roman" pitchFamily="18" charset="0"/>
                <a:ea typeface="Times New Roman" pitchFamily="18" charset="0"/>
                <a:cs typeface="Times New Roman" pitchFamily="18" charset="0"/>
              </a:rPr>
              <a:t> </a:t>
            </a:r>
            <a:r>
              <a:rPr lang="fr-FR" dirty="0" err="1" smtClean="0">
                <a:solidFill>
                  <a:srgbClr val="000000"/>
                </a:solidFill>
                <a:latin typeface="Times New Roman" pitchFamily="18" charset="0"/>
                <a:ea typeface="Times New Roman" pitchFamily="18" charset="0"/>
                <a:cs typeface="Times New Roman" pitchFamily="18" charset="0"/>
              </a:rPr>
              <a:t>polyadénylés</a:t>
            </a:r>
            <a:r>
              <a:rPr lang="fr-FR" dirty="0" smtClean="0">
                <a:solidFill>
                  <a:srgbClr val="000000"/>
                </a:solidFill>
                <a:latin typeface="Times New Roman" pitchFamily="18" charset="0"/>
                <a:ea typeface="Times New Roman" pitchFamily="18" charset="0"/>
                <a:cs typeface="Times New Roman" pitchFamily="18" charset="0"/>
              </a:rPr>
              <a:t> d’une cellules eucaryotes par  la chromatographie d'affinité sur un support de chromatographie sur lequel on a fixé des </a:t>
            </a:r>
            <a:r>
              <a:rPr lang="fr-FR" dirty="0" err="1" smtClean="0">
                <a:solidFill>
                  <a:srgbClr val="000000"/>
                </a:solidFill>
                <a:latin typeface="Times New Roman" pitchFamily="18" charset="0"/>
                <a:ea typeface="Times New Roman" pitchFamily="18" charset="0"/>
                <a:cs typeface="Times New Roman" pitchFamily="18" charset="0"/>
              </a:rPr>
              <a:t>oligodT</a:t>
            </a:r>
            <a:r>
              <a:rPr lang="fr-FR" dirty="0" smtClean="0">
                <a:solidFill>
                  <a:srgbClr val="000000"/>
                </a:solidFill>
                <a:latin typeface="Times New Roman" pitchFamily="18" charset="0"/>
                <a:ea typeface="Times New Roman" pitchFamily="18" charset="0"/>
                <a:cs typeface="Times New Roman" pitchFamily="18" charset="0"/>
              </a:rPr>
              <a:t>.</a:t>
            </a:r>
          </a:p>
        </p:txBody>
      </p:sp>
      <p:sp>
        <p:nvSpPr>
          <p:cNvPr id="30" name="Rectangle 29"/>
          <p:cNvSpPr/>
          <p:nvPr/>
        </p:nvSpPr>
        <p:spPr>
          <a:xfrm>
            <a:off x="0" y="4277627"/>
            <a:ext cx="6429388"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ARN messagers </a:t>
            </a:r>
            <a:r>
              <a:rPr lang="fr-FR" dirty="0" err="1" smtClean="0">
                <a:solidFill>
                  <a:srgbClr val="000000"/>
                </a:solidFill>
                <a:latin typeface="Times New Roman" pitchFamily="18" charset="0"/>
                <a:ea typeface="Times New Roman" pitchFamily="18" charset="0"/>
                <a:cs typeface="Times New Roman" pitchFamily="18" charset="0"/>
              </a:rPr>
              <a:t>polyadénylés</a:t>
            </a:r>
            <a:r>
              <a:rPr lang="fr-FR" dirty="0" smtClean="0">
                <a:solidFill>
                  <a:srgbClr val="000000"/>
                </a:solidFill>
                <a:latin typeface="Times New Roman" pitchFamily="18" charset="0"/>
                <a:ea typeface="Times New Roman" pitchFamily="18" charset="0"/>
                <a:cs typeface="Times New Roman" pitchFamily="18" charset="0"/>
              </a:rPr>
              <a:t> en 3’ s’hybrident aux </a:t>
            </a:r>
            <a:r>
              <a:rPr lang="fr-FR" dirty="0" err="1" smtClean="0">
                <a:solidFill>
                  <a:srgbClr val="000000"/>
                </a:solidFill>
                <a:latin typeface="Times New Roman" pitchFamily="18" charset="0"/>
                <a:ea typeface="Times New Roman" pitchFamily="18" charset="0"/>
                <a:cs typeface="Times New Roman" pitchFamily="18" charset="0"/>
              </a:rPr>
              <a:t>oligodT</a:t>
            </a:r>
            <a:r>
              <a:rPr lang="fr-FR" dirty="0" smtClean="0">
                <a:solidFill>
                  <a:srgbClr val="000000"/>
                </a:solidFill>
                <a:latin typeface="Times New Roman" pitchFamily="18" charset="0"/>
                <a:ea typeface="Times New Roman" pitchFamily="18" charset="0"/>
                <a:cs typeface="Times New Roman" pitchFamily="18" charset="0"/>
              </a:rPr>
              <a:t> de la colonne contrairement aux ARN </a:t>
            </a:r>
            <a:r>
              <a:rPr lang="fr-FR" dirty="0" err="1" smtClean="0">
                <a:solidFill>
                  <a:srgbClr val="000000"/>
                </a:solidFill>
                <a:latin typeface="Times New Roman" pitchFamily="18" charset="0"/>
                <a:ea typeface="Times New Roman" pitchFamily="18" charset="0"/>
                <a:cs typeface="Times New Roman" pitchFamily="18" charset="0"/>
              </a:rPr>
              <a:t>ribosomiques</a:t>
            </a:r>
            <a:r>
              <a:rPr lang="fr-FR" dirty="0" smtClean="0">
                <a:solidFill>
                  <a:srgbClr val="000000"/>
                </a:solidFill>
                <a:latin typeface="Times New Roman" pitchFamily="18" charset="0"/>
                <a:ea typeface="Times New Roman" pitchFamily="18" charset="0"/>
                <a:cs typeface="Times New Roman" pitchFamily="18" charset="0"/>
              </a:rPr>
              <a:t> et ARN de transfert</a:t>
            </a:r>
          </a:p>
        </p:txBody>
      </p:sp>
      <p:sp>
        <p:nvSpPr>
          <p:cNvPr id="31" name="Rectangle 30"/>
          <p:cNvSpPr/>
          <p:nvPr/>
        </p:nvSpPr>
        <p:spPr>
          <a:xfrm>
            <a:off x="0" y="6345816"/>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A partir d’une solution d’ARN totaux, on obtient une solution fortement enrichie en </a:t>
            </a:r>
            <a:r>
              <a:rPr lang="fr-FR" dirty="0" err="1" smtClean="0">
                <a:solidFill>
                  <a:srgbClr val="000000"/>
                </a:solidFill>
                <a:latin typeface="Times New Roman" pitchFamily="18" charset="0"/>
                <a:ea typeface="Times New Roman" pitchFamily="18" charset="0"/>
                <a:cs typeface="Times New Roman" pitchFamily="18" charset="0"/>
              </a:rPr>
              <a:t>ARNm</a:t>
            </a:r>
            <a:r>
              <a:rPr lang="fr-FR" dirty="0" smtClean="0">
                <a:solidFill>
                  <a:srgbClr val="000000"/>
                </a:solidFill>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6" grpId="0"/>
      <p:bldP spid="27" grpId="0"/>
      <p:bldP spid="28" grpId="0"/>
      <p:bldP spid="29" grpId="0"/>
      <p:bldP spid="30" grpId="0"/>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4290"/>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b) Fixation sur membrane</a:t>
            </a:r>
            <a:r>
              <a:rPr lang="fr-FR" sz="2000" dirty="0" smtClean="0">
                <a:solidFill>
                  <a:srgbClr val="000000"/>
                </a:solidFill>
                <a:latin typeface="Times New Roman" pitchFamily="18" charset="0"/>
                <a:ea typeface="Times New Roman" pitchFamily="18" charset="0"/>
                <a:cs typeface="Times New Roman" pitchFamily="18" charset="0"/>
              </a:rPr>
              <a:t> </a:t>
            </a:r>
            <a:endParaRPr lang="fr-FR" sz="2000" dirty="0" smtClean="0">
              <a:latin typeface="Times New Roman" pitchFamily="18" charset="0"/>
              <a:cs typeface="Times New Roman" pitchFamily="18" charset="0"/>
            </a:endParaRPr>
          </a:p>
        </p:txBody>
      </p:sp>
      <p:sp>
        <p:nvSpPr>
          <p:cNvPr id="11" name="Rectangle 10"/>
          <p:cNvSpPr/>
          <p:nvPr/>
        </p:nvSpPr>
        <p:spPr>
          <a:xfrm>
            <a:off x="0" y="2690336"/>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La fixation sur lamelle de verre (la puce à ADN) s’effectue grâce à des </a:t>
            </a:r>
            <a:r>
              <a:rPr lang="fr-FR" dirty="0" err="1" smtClean="0">
                <a:solidFill>
                  <a:srgbClr val="000000"/>
                </a:solidFill>
                <a:latin typeface="Times New Roman" pitchFamily="18" charset="0"/>
                <a:ea typeface="Times New Roman" pitchFamily="18" charset="0"/>
                <a:cs typeface="Times New Roman" pitchFamily="18" charset="0"/>
              </a:rPr>
              <a:t>linkers</a:t>
            </a:r>
            <a:r>
              <a:rPr lang="fr-FR" dirty="0" smtClean="0">
                <a:solidFill>
                  <a:srgbClr val="000000"/>
                </a:solidFill>
                <a:latin typeface="Times New Roman" pitchFamily="18" charset="0"/>
                <a:ea typeface="Times New Roman" pitchFamily="18" charset="0"/>
                <a:cs typeface="Times New Roman" pitchFamily="18" charset="0"/>
              </a:rPr>
              <a:t>, qui lient des fragments d’ADN à l’aide de liaisons chimiques covalentes. </a:t>
            </a:r>
            <a:endParaRPr lang="fr-FR" dirty="0" smtClean="0">
              <a:latin typeface="Times New Roman" pitchFamily="18" charset="0"/>
              <a:cs typeface="Times New Roman" pitchFamily="18" charset="0"/>
            </a:endParaRPr>
          </a:p>
        </p:txBody>
      </p:sp>
      <p:sp>
        <p:nvSpPr>
          <p:cNvPr id="12" name="Rectangle 11"/>
          <p:cNvSpPr/>
          <p:nvPr/>
        </p:nvSpPr>
        <p:spPr>
          <a:xfrm>
            <a:off x="0" y="857232"/>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Plusieurs sortes de membranes sont disponibles: la nitrocellulose, le Nylon ou la lamelle de verre. </a:t>
            </a:r>
            <a:endParaRPr lang="fr-FR" dirty="0" smtClean="0">
              <a:latin typeface="Times New Roman" pitchFamily="18" charset="0"/>
              <a:cs typeface="Times New Roman" pitchFamily="18" charset="0"/>
            </a:endParaRPr>
          </a:p>
        </p:txBody>
      </p:sp>
      <p:sp>
        <p:nvSpPr>
          <p:cNvPr id="13" name="Rectangle 12"/>
          <p:cNvSpPr/>
          <p:nvPr/>
        </p:nvSpPr>
        <p:spPr>
          <a:xfrm>
            <a:off x="0" y="1500174"/>
            <a:ext cx="9144000" cy="923330"/>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La fixation de l’ADN sur la nitrocellulose (le </a:t>
            </a:r>
            <a:r>
              <a:rPr lang="fr-FR" dirty="0" err="1" smtClean="0">
                <a:solidFill>
                  <a:srgbClr val="000000"/>
                </a:solidFill>
                <a:latin typeface="Times New Roman" pitchFamily="18" charset="0"/>
                <a:ea typeface="Times New Roman" pitchFamily="18" charset="0"/>
                <a:cs typeface="Times New Roman" pitchFamily="18" charset="0"/>
              </a:rPr>
              <a:t>Southern</a:t>
            </a:r>
            <a:r>
              <a:rPr lang="fr-FR" dirty="0" smtClean="0">
                <a:solidFill>
                  <a:srgbClr val="000000"/>
                </a:solidFill>
                <a:latin typeface="Times New Roman" pitchFamily="18" charset="0"/>
                <a:ea typeface="Times New Roman" pitchFamily="18" charset="0"/>
                <a:cs typeface="Times New Roman" pitchFamily="18" charset="0"/>
              </a:rPr>
              <a:t>, le </a:t>
            </a:r>
            <a:r>
              <a:rPr lang="fr-FR" dirty="0" err="1" smtClean="0">
                <a:solidFill>
                  <a:srgbClr val="000000"/>
                </a:solidFill>
                <a:latin typeface="Times New Roman" pitchFamily="18" charset="0"/>
                <a:ea typeface="Times New Roman" pitchFamily="18" charset="0"/>
                <a:cs typeface="Times New Roman" pitchFamily="18" charset="0"/>
              </a:rPr>
              <a:t>northern</a:t>
            </a:r>
            <a:r>
              <a:rPr lang="fr-FR" dirty="0" smtClean="0">
                <a:solidFill>
                  <a:srgbClr val="000000"/>
                </a:solidFill>
                <a:latin typeface="Times New Roman" pitchFamily="18" charset="0"/>
                <a:ea typeface="Times New Roman" pitchFamily="18" charset="0"/>
                <a:cs typeface="Times New Roman" pitchFamily="18" charset="0"/>
              </a:rPr>
              <a:t>) s’effectue par cuisson à 80°C, et l’irradiation aux UV (254 nm) permet de réaliser des liaisons covalentes entre les acides nucléiques et le Nylon. </a:t>
            </a: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14"/>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Le </a:t>
            </a:r>
            <a:r>
              <a:rPr lang="fr-FR" sz="2000" b="1" dirty="0" err="1" smtClean="0">
                <a:solidFill>
                  <a:srgbClr val="000000"/>
                </a:solidFill>
                <a:latin typeface="Times New Roman" pitchFamily="18" charset="0"/>
                <a:ea typeface="Times New Roman" pitchFamily="18" charset="0"/>
                <a:cs typeface="Times New Roman" pitchFamily="18" charset="0"/>
              </a:rPr>
              <a:t>Southern</a:t>
            </a:r>
            <a:r>
              <a:rPr lang="fr-FR" sz="2000" b="1" dirty="0" smtClean="0">
                <a:solidFill>
                  <a:srgbClr val="000000"/>
                </a:solidFill>
                <a:latin typeface="Times New Roman" pitchFamily="18" charset="0"/>
                <a:ea typeface="Times New Roman" pitchFamily="18" charset="0"/>
                <a:cs typeface="Times New Roman" pitchFamily="18" charset="0"/>
              </a:rPr>
              <a:t> blot</a:t>
            </a:r>
            <a:endParaRPr lang="fr-FR" sz="2000" dirty="0" smtClean="0">
              <a:latin typeface="Times New Roman" pitchFamily="18" charset="0"/>
              <a:cs typeface="Times New Roman" pitchFamily="18" charset="0"/>
            </a:endParaRPr>
          </a:p>
        </p:txBody>
      </p:sp>
      <p:sp>
        <p:nvSpPr>
          <p:cNvPr id="3" name="Rectangle 2"/>
          <p:cNvSpPr/>
          <p:nvPr/>
        </p:nvSpPr>
        <p:spPr>
          <a:xfrm>
            <a:off x="0" y="562029"/>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Décrite par E.M. SOUTHERN en 1975. </a:t>
            </a:r>
            <a:endParaRPr lang="fr-FR" dirty="0"/>
          </a:p>
        </p:txBody>
      </p:sp>
      <p:sp>
        <p:nvSpPr>
          <p:cNvPr id="4" name="Rectangle 3"/>
          <p:cNvSpPr/>
          <p:nvPr/>
        </p:nvSpPr>
        <p:spPr>
          <a:xfrm>
            <a:off x="0" y="1021866"/>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Consiste à détecter des fragments d’ADN transférés sur un filtre par leur hybridation à des séquences complémentaires marquées par un </a:t>
            </a:r>
            <a:r>
              <a:rPr lang="fr-FR" dirty="0" err="1" smtClean="0">
                <a:solidFill>
                  <a:srgbClr val="000000"/>
                </a:solidFill>
                <a:latin typeface="Times New Roman" pitchFamily="18" charset="0"/>
                <a:ea typeface="Times New Roman" pitchFamily="18" charset="0"/>
                <a:cs typeface="Times New Roman" pitchFamily="18" charset="0"/>
              </a:rPr>
              <a:t>radioisotope</a:t>
            </a:r>
            <a:endParaRPr lang="fr-FR" dirty="0"/>
          </a:p>
        </p:txBody>
      </p:sp>
      <p:sp>
        <p:nvSpPr>
          <p:cNvPr id="5" name="Rectangle 4"/>
          <p:cNvSpPr/>
          <p:nvPr/>
        </p:nvSpPr>
        <p:spPr>
          <a:xfrm>
            <a:off x="0" y="1758702"/>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étapes successives de cette technique sont les suivantes:</a:t>
            </a:r>
            <a:endParaRPr lang="fr-FR" dirty="0" smtClean="0">
              <a:latin typeface="Times New Roman" pitchFamily="18" charset="0"/>
              <a:cs typeface="Times New Roman" pitchFamily="18" charset="0"/>
            </a:endParaRPr>
          </a:p>
        </p:txBody>
      </p:sp>
      <p:sp>
        <p:nvSpPr>
          <p:cNvPr id="6" name="Rectangle 5"/>
          <p:cNvSpPr/>
          <p:nvPr/>
        </p:nvSpPr>
        <p:spPr>
          <a:xfrm>
            <a:off x="0" y="2218539"/>
            <a:ext cx="3454792" cy="369332"/>
          </a:xfrm>
          <a:prstGeom prst="rect">
            <a:avLst/>
          </a:prstGeom>
        </p:spPr>
        <p:txBody>
          <a:bodyPr wrap="non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1-Extraction de l’ADN génomique.</a:t>
            </a:r>
            <a:endParaRPr lang="fr-FR" dirty="0" smtClean="0">
              <a:latin typeface="Times New Roman" pitchFamily="18" charset="0"/>
              <a:cs typeface="Times New Roman" pitchFamily="18" charset="0"/>
            </a:endParaRPr>
          </a:p>
        </p:txBody>
      </p:sp>
      <p:sp>
        <p:nvSpPr>
          <p:cNvPr id="7" name="Rectangle 6"/>
          <p:cNvSpPr/>
          <p:nvPr/>
        </p:nvSpPr>
        <p:spPr>
          <a:xfrm>
            <a:off x="0" y="2678376"/>
            <a:ext cx="6429388"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2-Digestion par des enzymes de restriction de l’ADN</a:t>
            </a:r>
            <a:endParaRPr lang="fr-FR" dirty="0"/>
          </a:p>
        </p:txBody>
      </p:sp>
      <p:sp>
        <p:nvSpPr>
          <p:cNvPr id="8" name="Rectangle 7"/>
          <p:cNvSpPr/>
          <p:nvPr/>
        </p:nvSpPr>
        <p:spPr>
          <a:xfrm>
            <a:off x="0" y="3138213"/>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3-Séparation des fragments d’ADN par électrophorèse dans un gel d’agarose.</a:t>
            </a:r>
            <a:endParaRPr lang="fr-FR" dirty="0" smtClean="0">
              <a:latin typeface="Times New Roman" pitchFamily="18" charset="0"/>
              <a:cs typeface="Times New Roman" pitchFamily="18" charset="0"/>
            </a:endParaRPr>
          </a:p>
        </p:txBody>
      </p:sp>
      <p:sp>
        <p:nvSpPr>
          <p:cNvPr id="9" name="Rectangle 8"/>
          <p:cNvSpPr/>
          <p:nvPr/>
        </p:nvSpPr>
        <p:spPr>
          <a:xfrm>
            <a:off x="0" y="5997379"/>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Dénaturation de l’ADN par un traitement alcalin sur le gel d’électrophorèse. Ce traitement transforme les fragments d’ADN </a:t>
            </a:r>
            <a:r>
              <a:rPr lang="fr-FR" dirty="0" err="1" smtClean="0">
                <a:solidFill>
                  <a:srgbClr val="000000"/>
                </a:solidFill>
                <a:latin typeface="Times New Roman" pitchFamily="18" charset="0"/>
                <a:ea typeface="Times New Roman" pitchFamily="18" charset="0"/>
                <a:cs typeface="Times New Roman" pitchFamily="18" charset="0"/>
              </a:rPr>
              <a:t>bicaténaire</a:t>
            </a:r>
            <a:r>
              <a:rPr lang="fr-FR" dirty="0" smtClean="0">
                <a:solidFill>
                  <a:srgbClr val="000000"/>
                </a:solidFill>
                <a:latin typeface="Times New Roman" pitchFamily="18" charset="0"/>
                <a:ea typeface="Times New Roman" pitchFamily="18" charset="0"/>
                <a:cs typeface="Times New Roman" pitchFamily="18" charset="0"/>
              </a:rPr>
              <a:t>  en fragments d’ADN monocaténaire</a:t>
            </a:r>
            <a:endParaRPr lang="fr-FR" dirty="0"/>
          </a:p>
        </p:txBody>
      </p:sp>
      <p:pic>
        <p:nvPicPr>
          <p:cNvPr id="10" name="Picture 3"/>
          <p:cNvPicPr>
            <a:picLocks noChangeAspect="1" noChangeArrowheads="1"/>
          </p:cNvPicPr>
          <p:nvPr/>
        </p:nvPicPr>
        <p:blipFill>
          <a:blip r:embed="rId2"/>
          <a:srcRect/>
          <a:stretch>
            <a:fillRect/>
          </a:stretch>
        </p:blipFill>
        <p:spPr bwMode="auto">
          <a:xfrm>
            <a:off x="-32" y="3598050"/>
            <a:ext cx="4500000" cy="2308826"/>
          </a:xfrm>
          <a:prstGeom prst="rect">
            <a:avLst/>
          </a:prstGeom>
          <a:noFill/>
          <a:ln w="9525">
            <a:noFill/>
            <a:miter lim="800000"/>
            <a:headEnd/>
            <a:tailEnd/>
          </a:ln>
          <a:effectLst/>
        </p:spPr>
      </p:pic>
      <p:pic>
        <p:nvPicPr>
          <p:cNvPr id="11" name="Picture 4"/>
          <p:cNvPicPr>
            <a:picLocks noChangeAspect="1" noChangeArrowheads="1"/>
          </p:cNvPicPr>
          <p:nvPr/>
        </p:nvPicPr>
        <p:blipFill>
          <a:blip r:embed="rId3"/>
          <a:srcRect/>
          <a:stretch>
            <a:fillRect/>
          </a:stretch>
        </p:blipFill>
        <p:spPr bwMode="auto">
          <a:xfrm>
            <a:off x="4644032" y="3643314"/>
            <a:ext cx="4500000" cy="22718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1414"/>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4-Transfert des fragments d’ADN monocaténaires du gel d’agarose sur une membrane de nitrocellulose ou de nylon par simple capillarités</a:t>
            </a:r>
            <a:endParaRPr lang="fr-FR" dirty="0" smtClean="0">
              <a:latin typeface="Times New Roman" pitchFamily="18" charset="0"/>
              <a:cs typeface="Times New Roman" pitchFamily="18" charset="0"/>
            </a:endParaRPr>
          </a:p>
        </p:txBody>
      </p:sp>
      <p:sp>
        <p:nvSpPr>
          <p:cNvPr id="142" name="Rectangle 141"/>
          <p:cNvSpPr/>
          <p:nvPr/>
        </p:nvSpPr>
        <p:spPr>
          <a:xfrm>
            <a:off x="0" y="852055"/>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Les fragments d’ADN monocaténaires sont fixés sur la membrane par cuisson à 80°C, et l’irradiation aux UV (254 nm) par des liaisons covalentes</a:t>
            </a:r>
            <a:endParaRPr lang="fr-FR" dirty="0"/>
          </a:p>
        </p:txBody>
      </p:sp>
      <p:sp>
        <p:nvSpPr>
          <p:cNvPr id="143" name="Rectangle 142"/>
          <p:cNvSpPr/>
          <p:nvPr/>
        </p:nvSpPr>
        <p:spPr>
          <a:xfrm>
            <a:off x="0" y="1632696"/>
            <a:ext cx="3714744" cy="1200329"/>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5- La membrane est ensuite plongée dans une solution contenant un fragment d'ADN marqué à une température inférieure au Tm</a:t>
            </a:r>
            <a:endParaRPr lang="fr-FR" dirty="0"/>
          </a:p>
        </p:txBody>
      </p:sp>
      <p:sp>
        <p:nvSpPr>
          <p:cNvPr id="144" name="Rectangle 143"/>
          <p:cNvSpPr/>
          <p:nvPr/>
        </p:nvSpPr>
        <p:spPr>
          <a:xfrm>
            <a:off x="0" y="2967335"/>
            <a:ext cx="3714744" cy="923330"/>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L'hybridation a lieu lorsqu'il y a une séquence complémentaire à la sonde sur la membrane </a:t>
            </a:r>
            <a:endParaRPr lang="fr-FR" dirty="0"/>
          </a:p>
        </p:txBody>
      </p:sp>
      <p:sp>
        <p:nvSpPr>
          <p:cNvPr id="145" name="Rectangle 144"/>
          <p:cNvSpPr/>
          <p:nvPr/>
        </p:nvSpPr>
        <p:spPr>
          <a:xfrm>
            <a:off x="0" y="4024975"/>
            <a:ext cx="3714744"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6-Lavages et révélation (dans ce cas par autoradiographie). </a:t>
            </a:r>
            <a:endParaRPr lang="fr-FR" dirty="0" smtClean="0">
              <a:latin typeface="Times New Roman" pitchFamily="18" charset="0"/>
              <a:cs typeface="Times New Roman" pitchFamily="18" charset="0"/>
            </a:endParaRPr>
          </a:p>
        </p:txBody>
      </p:sp>
      <p:pic>
        <p:nvPicPr>
          <p:cNvPr id="146" name="Image 145"/>
          <p:cNvPicPr/>
          <p:nvPr/>
        </p:nvPicPr>
        <p:blipFill>
          <a:blip r:embed="rId2"/>
          <a:srcRect l="4502" r="2696" b="7480"/>
          <a:stretch>
            <a:fillRect/>
          </a:stretch>
        </p:blipFill>
        <p:spPr bwMode="auto">
          <a:xfrm>
            <a:off x="3797779" y="1835006"/>
            <a:ext cx="5346253" cy="3737134"/>
          </a:xfrm>
          <a:prstGeom prst="rect">
            <a:avLst/>
          </a:prstGeom>
          <a:noFill/>
          <a:ln w="9525">
            <a:solidFill>
              <a:schemeClr val="tx1"/>
            </a:solidFill>
            <a:miter lim="800000"/>
            <a:headEnd/>
            <a:tailEnd/>
          </a:ln>
        </p:spPr>
      </p:pic>
      <p:sp>
        <p:nvSpPr>
          <p:cNvPr id="147" name="Rectangle 146"/>
          <p:cNvSpPr/>
          <p:nvPr/>
        </p:nvSpPr>
        <p:spPr>
          <a:xfrm>
            <a:off x="0" y="6140255"/>
            <a:ext cx="9144000" cy="646331"/>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La position de ces bandes par rapport à des témoins de poids moléculaire permet de déterminer la taille de ces fragments</a:t>
            </a:r>
            <a:endParaRPr lang="fr-FR" dirty="0"/>
          </a:p>
        </p:txBody>
      </p:sp>
      <p:sp>
        <p:nvSpPr>
          <p:cNvPr id="148" name="Rectangle 147"/>
          <p:cNvSpPr/>
          <p:nvPr/>
        </p:nvSpPr>
        <p:spPr>
          <a:xfrm>
            <a:off x="-32" y="4805616"/>
            <a:ext cx="3786214" cy="1200329"/>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bandes d’ADN monocaténaires hybridées avec la sonde radioactive sont visibles sous forme de bandes noires sur un fond blanc.</a:t>
            </a:r>
            <a:r>
              <a:rPr lang="fr-FR" dirty="0" smtClean="0">
                <a:latin typeface="Times New Roman" pitchFamily="18" charset="0"/>
                <a:cs typeface="Times New Roman" pitchFamily="18" charset="0"/>
              </a:rPr>
              <a:t> </a:t>
            </a:r>
          </a:p>
        </p:txBody>
      </p:sp>
      <p:sp>
        <p:nvSpPr>
          <p:cNvPr id="10" name="Rectangle 9"/>
          <p:cNvSpPr/>
          <p:nvPr/>
        </p:nvSpPr>
        <p:spPr>
          <a:xfrm>
            <a:off x="7596336" y="1840921"/>
            <a:ext cx="13000547" cy="2031325"/>
          </a:xfrm>
          <a:prstGeom prst="rect">
            <a:avLst/>
          </a:prstGeom>
        </p:spPr>
        <p:txBody>
          <a:bodyPr wrap="none">
            <a:spAutoFit/>
          </a:bodyPr>
          <a:lstStyle/>
          <a:p>
            <a:pPr lvl="0" eaLnBrk="0" fontAlgn="base" hangingPunct="0">
              <a:spcBef>
                <a:spcPct val="0"/>
              </a:spcBef>
              <a:spcAft>
                <a:spcPct val="0"/>
              </a:spcAft>
            </a:pPr>
            <a:r>
              <a:rPr lang="fr-FR" dirty="0">
                <a:solidFill>
                  <a:srgbClr val="000000"/>
                </a:solidFill>
                <a:latin typeface="Times New Roman" pitchFamily="18" charset="0"/>
                <a:ea typeface="Times New Roman" pitchFamily="18" charset="0"/>
                <a:cs typeface="Times New Roman" pitchFamily="18" charset="0"/>
              </a:rPr>
              <a:t>1-Extraction de l’ADN génomique</a:t>
            </a:r>
            <a:r>
              <a:rPr lang="fr-FR" dirty="0" smtClean="0">
                <a:solidFill>
                  <a:srgbClr val="000000"/>
                </a:solidFill>
                <a:latin typeface="Times New Roman" pitchFamily="18" charset="0"/>
                <a:ea typeface="Times New Roman" pitchFamily="18" charset="0"/>
                <a:cs typeface="Times New Roman" pitchFamily="18" charset="0"/>
              </a:rPr>
              <a:t>.</a:t>
            </a:r>
          </a:p>
          <a:p>
            <a:pPr eaLnBrk="0" fontAlgn="base" hangingPunct="0">
              <a:spcBef>
                <a:spcPct val="0"/>
              </a:spcBef>
              <a:spcAft>
                <a:spcPct val="0"/>
              </a:spcAft>
            </a:pPr>
            <a:r>
              <a:rPr lang="fr-FR" dirty="0">
                <a:solidFill>
                  <a:srgbClr val="000000"/>
                </a:solidFill>
                <a:latin typeface="Times New Roman" pitchFamily="18" charset="0"/>
                <a:ea typeface="Times New Roman" pitchFamily="18" charset="0"/>
                <a:cs typeface="Times New Roman" pitchFamily="18" charset="0"/>
              </a:rPr>
              <a:t>2-Digestion par des enzymes de restriction de </a:t>
            </a:r>
            <a:r>
              <a:rPr lang="fr-FR" dirty="0" smtClean="0">
                <a:solidFill>
                  <a:srgbClr val="000000"/>
                </a:solidFill>
                <a:latin typeface="Times New Roman" pitchFamily="18" charset="0"/>
                <a:ea typeface="Times New Roman" pitchFamily="18" charset="0"/>
                <a:cs typeface="Times New Roman" pitchFamily="18" charset="0"/>
              </a:rPr>
              <a:t>l’ADN</a:t>
            </a:r>
          </a:p>
          <a:p>
            <a:pPr eaLnBrk="0" fontAlgn="base" hangingPunct="0">
              <a:spcBef>
                <a:spcPct val="0"/>
              </a:spcBef>
              <a:spcAft>
                <a:spcPct val="0"/>
              </a:spcAft>
            </a:pPr>
            <a:r>
              <a:rPr lang="fr-FR" dirty="0">
                <a:solidFill>
                  <a:srgbClr val="000000"/>
                </a:solidFill>
                <a:latin typeface="Times New Roman" pitchFamily="18" charset="0"/>
                <a:ea typeface="Times New Roman" pitchFamily="18" charset="0"/>
                <a:cs typeface="Times New Roman" pitchFamily="18" charset="0"/>
              </a:rPr>
              <a:t>3-Séparation des fragments d’ADN par électrophorèse dans un gel </a:t>
            </a:r>
            <a:r>
              <a:rPr lang="fr-FR" dirty="0" smtClean="0">
                <a:solidFill>
                  <a:srgbClr val="000000"/>
                </a:solidFill>
                <a:latin typeface="Times New Roman" pitchFamily="18" charset="0"/>
                <a:ea typeface="Times New Roman" pitchFamily="18" charset="0"/>
                <a:cs typeface="Times New Roman" pitchFamily="18" charset="0"/>
              </a:rPr>
              <a:t>d’agarose</a:t>
            </a:r>
          </a:p>
          <a:p>
            <a:pPr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4-Dénaturation </a:t>
            </a:r>
            <a:r>
              <a:rPr lang="fr-FR" dirty="0">
                <a:solidFill>
                  <a:srgbClr val="000000"/>
                </a:solidFill>
                <a:latin typeface="Times New Roman" pitchFamily="18" charset="0"/>
                <a:ea typeface="Times New Roman" pitchFamily="18" charset="0"/>
                <a:cs typeface="Times New Roman" pitchFamily="18" charset="0"/>
              </a:rPr>
              <a:t>de l’ADN par un traitement alcalin sur le gel d’électrophorèse</a:t>
            </a:r>
            <a:endParaRPr lang="fr-FR" dirty="0"/>
          </a:p>
          <a:p>
            <a:pPr eaLnBrk="0" fontAlgn="base" hangingPunct="0">
              <a:spcBef>
                <a:spcPct val="0"/>
              </a:spcBef>
              <a:spcAft>
                <a:spcPct val="0"/>
              </a:spcAft>
            </a:pPr>
            <a:r>
              <a:rPr lang="fr-FR" dirty="0">
                <a:solidFill>
                  <a:srgbClr val="000000"/>
                </a:solidFill>
                <a:latin typeface="Times New Roman" pitchFamily="18" charset="0"/>
                <a:ea typeface="Times New Roman" pitchFamily="18" charset="0"/>
                <a:cs typeface="Times New Roman" pitchFamily="18" charset="0"/>
              </a:rPr>
              <a:t>5</a:t>
            </a:r>
            <a:r>
              <a:rPr lang="fr-FR" dirty="0" smtClean="0">
                <a:solidFill>
                  <a:srgbClr val="000000"/>
                </a:solidFill>
                <a:latin typeface="Times New Roman" pitchFamily="18" charset="0"/>
                <a:ea typeface="Times New Roman" pitchFamily="18" charset="0"/>
                <a:cs typeface="Times New Roman" pitchFamily="18" charset="0"/>
              </a:rPr>
              <a:t>-Transfert </a:t>
            </a:r>
            <a:r>
              <a:rPr lang="fr-FR" dirty="0">
                <a:solidFill>
                  <a:srgbClr val="000000"/>
                </a:solidFill>
                <a:latin typeface="Times New Roman" pitchFamily="18" charset="0"/>
                <a:ea typeface="Times New Roman" pitchFamily="18" charset="0"/>
                <a:cs typeface="Times New Roman" pitchFamily="18" charset="0"/>
              </a:rPr>
              <a:t>des fragments d’ADN monocaténaires du gel d’agarose sur une membrane de nitrocellulose ou de nylon par simple capillarités</a:t>
            </a:r>
            <a:endParaRPr lang="fr-FR" dirty="0">
              <a:latin typeface="Times New Roman" pitchFamily="18" charset="0"/>
              <a:cs typeface="Times New Roman" pitchFamily="18" charset="0"/>
            </a:endParaRPr>
          </a:p>
          <a:p>
            <a:pPr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6- </a:t>
            </a:r>
            <a:r>
              <a:rPr lang="fr-FR" dirty="0">
                <a:solidFill>
                  <a:srgbClr val="000000"/>
                </a:solidFill>
                <a:latin typeface="Times New Roman" pitchFamily="18" charset="0"/>
                <a:ea typeface="Times New Roman" pitchFamily="18" charset="0"/>
                <a:cs typeface="Times New Roman" pitchFamily="18" charset="0"/>
              </a:rPr>
              <a:t>La membrane est ensuite plongée dans une solution contenant un fragment d'ADN marqué à une température inférieure au Tm</a:t>
            </a:r>
            <a:endParaRPr lang="fr-FR" dirty="0"/>
          </a:p>
          <a:p>
            <a:pPr eaLnBrk="0" fontAlgn="base" hangingPunct="0">
              <a:spcBef>
                <a:spcPct val="0"/>
              </a:spcBef>
              <a:spcAft>
                <a:spcPct val="0"/>
              </a:spcAft>
            </a:pPr>
            <a:r>
              <a:rPr lang="fr-FR" dirty="0">
                <a:solidFill>
                  <a:srgbClr val="000000"/>
                </a:solidFill>
                <a:latin typeface="Times New Roman" pitchFamily="18" charset="0"/>
                <a:ea typeface="Times New Roman" pitchFamily="18" charset="0"/>
                <a:cs typeface="Times New Roman" pitchFamily="18" charset="0"/>
              </a:rPr>
              <a:t>7</a:t>
            </a:r>
            <a:r>
              <a:rPr lang="fr-FR" dirty="0" smtClean="0">
                <a:solidFill>
                  <a:srgbClr val="000000"/>
                </a:solidFill>
                <a:latin typeface="Times New Roman" pitchFamily="18" charset="0"/>
                <a:ea typeface="Times New Roman" pitchFamily="18" charset="0"/>
                <a:cs typeface="Times New Roman" pitchFamily="18" charset="0"/>
              </a:rPr>
              <a:t>-Lavages </a:t>
            </a:r>
            <a:r>
              <a:rPr lang="fr-FR" dirty="0">
                <a:solidFill>
                  <a:srgbClr val="000000"/>
                </a:solidFill>
                <a:latin typeface="Times New Roman" pitchFamily="18" charset="0"/>
                <a:ea typeface="Times New Roman" pitchFamily="18" charset="0"/>
                <a:cs typeface="Times New Roman" pitchFamily="18" charset="0"/>
              </a:rPr>
              <a:t>et révélation (dans ce cas par autoradiographie).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2" grpId="0"/>
      <p:bldP spid="143" grpId="0"/>
      <p:bldP spid="144" grpId="0"/>
      <p:bldP spid="145" grpId="0"/>
      <p:bldP spid="147" grpId="0"/>
      <p:bldP spid="1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142976" y="571480"/>
            <a:ext cx="6715172" cy="5757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555103"/>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Déterminer le nombre de gènes</a:t>
            </a:r>
            <a:r>
              <a:rPr kumimoji="0" lang="fr-FR"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dans ce cas il faut que la sonde provienne d’un ADN génomique.</a:t>
            </a:r>
            <a:endParaRPr kumimoji="0" lang="fr-FR"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7345" name="Image 7"/>
          <p:cNvPicPr>
            <a:picLocks noChangeAspect="1" noChangeArrowheads="1"/>
          </p:cNvPicPr>
          <p:nvPr/>
        </p:nvPicPr>
        <p:blipFill>
          <a:blip r:embed="rId2"/>
          <a:srcRect/>
          <a:stretch>
            <a:fillRect/>
          </a:stretch>
        </p:blipFill>
        <p:spPr bwMode="auto">
          <a:xfrm>
            <a:off x="4429156" y="1576371"/>
            <a:ext cx="4572000" cy="5138777"/>
          </a:xfrm>
          <a:prstGeom prst="rect">
            <a:avLst/>
          </a:prstGeom>
          <a:noFill/>
          <a:ln>
            <a:solidFill>
              <a:srgbClr val="FF0000"/>
            </a:solidFill>
          </a:ln>
        </p:spPr>
      </p:pic>
      <p:sp>
        <p:nvSpPr>
          <p:cNvPr id="5" name="Rectangle 4"/>
          <p:cNvSpPr/>
          <p:nvPr/>
        </p:nvSpPr>
        <p:spPr>
          <a:xfrm>
            <a:off x="0" y="71414"/>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Les applications de la technique de SOUTHERN</a:t>
            </a:r>
            <a:endParaRPr lang="fr-FR" sz="2000" dirty="0" smtClean="0">
              <a:latin typeface="Times New Roman" pitchFamily="18" charset="0"/>
              <a:cs typeface="Times New Roman" pitchFamily="18" charset="0"/>
            </a:endParaRPr>
          </a:p>
        </p:txBody>
      </p:sp>
      <p:sp>
        <p:nvSpPr>
          <p:cNvPr id="6" name="Rectangle 5"/>
          <p:cNvSpPr/>
          <p:nvPr/>
        </p:nvSpPr>
        <p:spPr>
          <a:xfrm>
            <a:off x="0" y="2014923"/>
            <a:ext cx="4357686" cy="1477328"/>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L’ADN d’un plasmide est digéré dans différents tube par Eco RI seule; </a:t>
            </a:r>
            <a:r>
              <a:rPr lang="fr-FR" dirty="0" err="1" smtClean="0">
                <a:solidFill>
                  <a:srgbClr val="000000"/>
                </a:solidFill>
                <a:latin typeface="Times New Roman" pitchFamily="18" charset="0"/>
                <a:ea typeface="Times New Roman" pitchFamily="18" charset="0"/>
                <a:cs typeface="Times New Roman" pitchFamily="18" charset="0"/>
              </a:rPr>
              <a:t>Hind</a:t>
            </a:r>
            <a:r>
              <a:rPr lang="fr-FR" dirty="0" smtClean="0">
                <a:solidFill>
                  <a:srgbClr val="000000"/>
                </a:solidFill>
                <a:latin typeface="Times New Roman" pitchFamily="18" charset="0"/>
                <a:ea typeface="Times New Roman" pitchFamily="18" charset="0"/>
                <a:cs typeface="Times New Roman" pitchFamily="18" charset="0"/>
              </a:rPr>
              <a:t> III seule puis Eco RI et </a:t>
            </a:r>
            <a:r>
              <a:rPr lang="fr-FR" dirty="0" err="1" smtClean="0">
                <a:solidFill>
                  <a:srgbClr val="000000"/>
                </a:solidFill>
                <a:latin typeface="Times New Roman" pitchFamily="18" charset="0"/>
                <a:ea typeface="Times New Roman" pitchFamily="18" charset="0"/>
                <a:cs typeface="Times New Roman" pitchFamily="18" charset="0"/>
              </a:rPr>
              <a:t>HindIII</a:t>
            </a:r>
            <a:r>
              <a:rPr lang="fr-FR" dirty="0" smtClean="0">
                <a:solidFill>
                  <a:srgbClr val="000000"/>
                </a:solidFill>
                <a:latin typeface="Times New Roman" pitchFamily="18" charset="0"/>
                <a:ea typeface="Times New Roman" pitchFamily="18" charset="0"/>
                <a:cs typeface="Times New Roman" pitchFamily="18" charset="0"/>
              </a:rPr>
              <a:t> respectivement) et la détection réalisée à l’aide d’une sonde marquée du gène étudié.</a:t>
            </a:r>
            <a:endParaRPr lang="fr-FR" dirty="0" smtClean="0">
              <a:latin typeface="Times New Roman" pitchFamily="18" charset="0"/>
              <a:cs typeface="Times New Roman" pitchFamily="18" charset="0"/>
            </a:endParaRPr>
          </a:p>
        </p:txBody>
      </p:sp>
      <p:sp>
        <p:nvSpPr>
          <p:cNvPr id="8" name="Rectangle 7"/>
          <p:cNvSpPr/>
          <p:nvPr/>
        </p:nvSpPr>
        <p:spPr>
          <a:xfrm>
            <a:off x="0" y="1285013"/>
            <a:ext cx="4429124"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2. Déterminer la carte de restriction de l’ADN</a:t>
            </a:r>
            <a:endParaRPr lang="fr-FR" dirty="0" smtClean="0">
              <a:latin typeface="Times New Roman" pitchFamily="18" charset="0"/>
              <a:cs typeface="Times New Roman" pitchFamily="18" charset="0"/>
            </a:endParaRPr>
          </a:p>
        </p:txBody>
      </p:sp>
      <p:sp>
        <p:nvSpPr>
          <p:cNvPr id="9" name="Rectangle 8"/>
          <p:cNvSpPr/>
          <p:nvPr/>
        </p:nvSpPr>
        <p:spPr>
          <a:xfrm>
            <a:off x="-32" y="4582739"/>
            <a:ext cx="4357718" cy="1477328"/>
          </a:xfrm>
          <a:prstGeom prst="rect">
            <a:avLst/>
          </a:prstGeom>
        </p:spPr>
        <p:txBody>
          <a:bodyPr wrap="square">
            <a:spAutoFit/>
          </a:bodyPr>
          <a:lstStyle/>
          <a:p>
            <a:pPr algn="just"/>
            <a:r>
              <a:rPr lang="fr-FR" b="1" dirty="0" smtClean="0">
                <a:solidFill>
                  <a:srgbClr val="000000"/>
                </a:solidFill>
                <a:latin typeface="Times New Roman" pitchFamily="18" charset="0"/>
                <a:ea typeface="Times New Roman" pitchFamily="18" charset="0"/>
                <a:cs typeface="Times New Roman" pitchFamily="18" charset="0"/>
              </a:rPr>
              <a:t>4.</a:t>
            </a:r>
            <a:r>
              <a:rPr lang="fr-FR" dirty="0" smtClean="0">
                <a:solidFill>
                  <a:srgbClr val="000000"/>
                </a:solidFill>
                <a:latin typeface="Times New Roman" pitchFamily="18" charset="0"/>
                <a:ea typeface="Times New Roman" pitchFamily="18" charset="0"/>
                <a:cs typeface="Times New Roman" pitchFamily="18" charset="0"/>
              </a:rPr>
              <a:t> </a:t>
            </a:r>
            <a:r>
              <a:rPr lang="fr-FR" b="1" dirty="0" smtClean="0">
                <a:solidFill>
                  <a:srgbClr val="000000"/>
                </a:solidFill>
                <a:latin typeface="Times New Roman" pitchFamily="18" charset="0"/>
                <a:ea typeface="Times New Roman" pitchFamily="18" charset="0"/>
                <a:cs typeface="Times New Roman" pitchFamily="18" charset="0"/>
              </a:rPr>
              <a:t>Comparaison d’ADN </a:t>
            </a:r>
            <a:r>
              <a:rPr lang="fr-FR" dirty="0" smtClean="0">
                <a:solidFill>
                  <a:srgbClr val="000000"/>
                </a:solidFill>
                <a:latin typeface="Times New Roman" pitchFamily="18" charset="0"/>
                <a:ea typeface="Times New Roman" pitchFamily="18" charset="0"/>
                <a:cs typeface="Times New Roman" pitchFamily="18" charset="0"/>
              </a:rPr>
              <a:t>de différents individus et mise en évidence des polymorphisme de taille des fragments de restriction (ou RFLP pour « restriction fragment </a:t>
            </a:r>
            <a:r>
              <a:rPr lang="fr-FR" dirty="0" err="1" smtClean="0">
                <a:solidFill>
                  <a:srgbClr val="000000"/>
                </a:solidFill>
                <a:latin typeface="Times New Roman" pitchFamily="18" charset="0"/>
                <a:ea typeface="Times New Roman" pitchFamily="18" charset="0"/>
                <a:cs typeface="Times New Roman" pitchFamily="18" charset="0"/>
              </a:rPr>
              <a:t>length</a:t>
            </a:r>
            <a:r>
              <a:rPr lang="fr-FR" dirty="0" smtClean="0">
                <a:solidFill>
                  <a:srgbClr val="000000"/>
                </a:solidFill>
                <a:latin typeface="Times New Roman" pitchFamily="18" charset="0"/>
                <a:ea typeface="Times New Roman" pitchFamily="18" charset="0"/>
                <a:cs typeface="Times New Roman" pitchFamily="18" charset="0"/>
              </a:rPr>
              <a:t> </a:t>
            </a:r>
            <a:r>
              <a:rPr lang="fr-FR" dirty="0" err="1" smtClean="0">
                <a:solidFill>
                  <a:srgbClr val="000000"/>
                </a:solidFill>
                <a:latin typeface="Times New Roman" pitchFamily="18" charset="0"/>
                <a:ea typeface="Times New Roman" pitchFamily="18" charset="0"/>
                <a:cs typeface="Times New Roman" pitchFamily="18" charset="0"/>
              </a:rPr>
              <a:t>polymorphism</a:t>
            </a:r>
            <a:r>
              <a:rPr lang="fr-FR" dirty="0" smtClean="0">
                <a:solidFill>
                  <a:srgbClr val="000000"/>
                </a:solidFill>
                <a:latin typeface="Times New Roman" pitchFamily="18" charset="0"/>
                <a:ea typeface="Times New Roman" pitchFamily="18" charset="0"/>
                <a:cs typeface="Times New Roman" pitchFamily="18" charset="0"/>
              </a:rPr>
              <a:t> »).</a:t>
            </a:r>
            <a:endParaRPr lang="fr-FR" dirty="0"/>
          </a:p>
        </p:txBody>
      </p:sp>
      <p:sp>
        <p:nvSpPr>
          <p:cNvPr id="10" name="Rectangle 9"/>
          <p:cNvSpPr/>
          <p:nvPr/>
        </p:nvSpPr>
        <p:spPr>
          <a:xfrm>
            <a:off x="-32" y="6143644"/>
            <a:ext cx="4357718" cy="646331"/>
          </a:xfrm>
          <a:prstGeom prst="rect">
            <a:avLst/>
          </a:prstGeom>
        </p:spPr>
        <p:txBody>
          <a:bodyPr wrap="squar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5. </a:t>
            </a:r>
            <a:r>
              <a:rPr lang="fr-FR" dirty="0" smtClean="0">
                <a:solidFill>
                  <a:srgbClr val="000000"/>
                </a:solidFill>
                <a:latin typeface="Times New Roman" pitchFamily="18" charset="0"/>
                <a:ea typeface="Times New Roman" pitchFamily="18" charset="0"/>
                <a:cs typeface="Times New Roman" pitchFamily="18" charset="0"/>
              </a:rPr>
              <a:t>Mise en évidence des recombinaisons entre des gènes.</a:t>
            </a:r>
            <a:endParaRPr lang="fr-FR" sz="2800" dirty="0" smtClean="0">
              <a:latin typeface="Times New Roman" pitchFamily="18" charset="0"/>
              <a:cs typeface="Times New Roman" pitchFamily="18" charset="0"/>
            </a:endParaRPr>
          </a:p>
        </p:txBody>
      </p:sp>
      <p:sp>
        <p:nvSpPr>
          <p:cNvPr id="11" name="Rectangle 10"/>
          <p:cNvSpPr/>
          <p:nvPr/>
        </p:nvSpPr>
        <p:spPr>
          <a:xfrm>
            <a:off x="0" y="3575830"/>
            <a:ext cx="4357686" cy="923330"/>
          </a:xfrm>
          <a:prstGeom prst="rect">
            <a:avLst/>
          </a:prstGeom>
        </p:spPr>
        <p:txBody>
          <a:bodyPr wrap="square">
            <a:spAutoFit/>
          </a:bodyPr>
          <a:lstStyle/>
          <a:p>
            <a:pPr lvl="0" fontAlgn="base">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3. Mise en évidence des délétions </a:t>
            </a:r>
            <a:r>
              <a:rPr lang="fr-FR" dirty="0" smtClean="0">
                <a:solidFill>
                  <a:srgbClr val="000000"/>
                </a:solidFill>
                <a:latin typeface="Times New Roman" pitchFamily="18" charset="0"/>
                <a:ea typeface="Times New Roman" pitchFamily="18" charset="0"/>
                <a:cs typeface="Times New Roman" pitchFamily="18" charset="0"/>
              </a:rPr>
              <a:t>dans un gène par la détermination de la taille des fragments d’ADN.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3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6" grpId="0"/>
      <p:bldP spid="8" grpId="0"/>
      <p:bldP spid="9" grpId="0"/>
      <p:bldP spid="10"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7065" b="4891"/>
          <a:stretch>
            <a:fillRect/>
          </a:stretch>
        </p:blipFill>
        <p:spPr bwMode="auto">
          <a:xfrm>
            <a:off x="1924050" y="1893860"/>
            <a:ext cx="5295900" cy="3857652"/>
          </a:xfrm>
          <a:prstGeom prst="rect">
            <a:avLst/>
          </a:prstGeom>
          <a:noFill/>
          <a:ln w="9525">
            <a:solidFill>
              <a:schemeClr val="tx1"/>
            </a:solidFill>
            <a:miter lim="800000"/>
            <a:headEnd/>
            <a:tailEnd/>
          </a:ln>
          <a:effectLst/>
        </p:spPr>
      </p:pic>
      <p:sp>
        <p:nvSpPr>
          <p:cNvPr id="61441" name="Rectangle 1"/>
          <p:cNvSpPr>
            <a:spLocks noChangeArrowheads="1"/>
          </p:cNvSpPr>
          <p:nvPr/>
        </p:nvSpPr>
        <p:spPr bwMode="auto">
          <a:xfrm>
            <a:off x="0" y="5863256"/>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La visualisation d'un ARN par une sonde permet d’apprécier sa distribution dans les tissus, d’étudier son abondance relative, de déterminer sa taille, de détecter les intermédiaires de maturation et les différentes formes d'épissage de l'ARN.</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0" y="1412783"/>
            <a:ext cx="9144000" cy="369332"/>
          </a:xfrm>
          <a:prstGeom prst="rect">
            <a:avLst/>
          </a:prstGeom>
        </p:spPr>
        <p:txBody>
          <a:bodyPr wrap="square">
            <a:spAutoFit/>
          </a:bodyPr>
          <a:lstStyle/>
          <a:p>
            <a:r>
              <a:rPr lang="fr-FR" dirty="0" smtClean="0">
                <a:solidFill>
                  <a:srgbClr val="000000"/>
                </a:solidFill>
                <a:latin typeface="Times New Roman" pitchFamily="18" charset="0"/>
                <a:ea typeface="Times New Roman" pitchFamily="18" charset="0"/>
                <a:cs typeface="Times New Roman" pitchFamily="18" charset="0"/>
              </a:rPr>
              <a:t>Le principe est le même que pour le </a:t>
            </a:r>
            <a:r>
              <a:rPr lang="fr-FR" dirty="0" err="1" smtClean="0">
                <a:solidFill>
                  <a:srgbClr val="000000"/>
                </a:solidFill>
                <a:latin typeface="Times New Roman" pitchFamily="18" charset="0"/>
                <a:ea typeface="Times New Roman" pitchFamily="18" charset="0"/>
                <a:cs typeface="Times New Roman" pitchFamily="18" charset="0"/>
              </a:rPr>
              <a:t>Southern</a:t>
            </a:r>
            <a:r>
              <a:rPr lang="fr-FR" dirty="0" smtClean="0">
                <a:solidFill>
                  <a:srgbClr val="000000"/>
                </a:solidFill>
                <a:latin typeface="Times New Roman" pitchFamily="18" charset="0"/>
                <a:ea typeface="Times New Roman" pitchFamily="18" charset="0"/>
                <a:cs typeface="Times New Roman" pitchFamily="18" charset="0"/>
              </a:rPr>
              <a:t> Blot mais ici ce sont les </a:t>
            </a:r>
            <a:r>
              <a:rPr lang="fr-FR" b="1" dirty="0" smtClean="0">
                <a:solidFill>
                  <a:srgbClr val="000000"/>
                </a:solidFill>
                <a:latin typeface="Times New Roman" pitchFamily="18" charset="0"/>
                <a:ea typeface="Times New Roman" pitchFamily="18" charset="0"/>
                <a:cs typeface="Times New Roman" pitchFamily="18" charset="0"/>
              </a:rPr>
              <a:t>ARN </a:t>
            </a:r>
            <a:r>
              <a:rPr lang="fr-FR" dirty="0" smtClean="0">
                <a:solidFill>
                  <a:srgbClr val="000000"/>
                </a:solidFill>
                <a:latin typeface="Times New Roman" pitchFamily="18" charset="0"/>
                <a:ea typeface="Times New Roman" pitchFamily="18" charset="0"/>
                <a:cs typeface="Times New Roman" pitchFamily="18" charset="0"/>
              </a:rPr>
              <a:t>qui sont étudiés. </a:t>
            </a:r>
            <a:endParaRPr lang="fr-FR" dirty="0"/>
          </a:p>
        </p:txBody>
      </p:sp>
      <p:sp>
        <p:nvSpPr>
          <p:cNvPr id="5" name="Rectangle 4"/>
          <p:cNvSpPr/>
          <p:nvPr/>
        </p:nvSpPr>
        <p:spPr>
          <a:xfrm>
            <a:off x="0" y="654707"/>
            <a:ext cx="9144000" cy="646331"/>
          </a:xfrm>
          <a:prstGeom prst="rect">
            <a:avLst/>
          </a:prstGeom>
        </p:spPr>
        <p:txBody>
          <a:bodyPr wrap="square">
            <a:spAutoFit/>
          </a:bodyPr>
          <a:lstStyle/>
          <a:p>
            <a:pPr lvl="0" fontAlgn="base">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Utilisée pour étudier l’expression des gènes et révéler la présence des séquences spécifiques dans les ARN</a:t>
            </a:r>
          </a:p>
        </p:txBody>
      </p:sp>
      <p:sp>
        <p:nvSpPr>
          <p:cNvPr id="6" name="Rectangle 5"/>
          <p:cNvSpPr/>
          <p:nvPr/>
        </p:nvSpPr>
        <p:spPr>
          <a:xfrm>
            <a:off x="0" y="142852"/>
            <a:ext cx="9144000" cy="400110"/>
          </a:xfrm>
          <a:prstGeom prst="rect">
            <a:avLst/>
          </a:prstGeom>
        </p:spPr>
        <p:txBody>
          <a:bodyPr wrap="square">
            <a:spAutoFit/>
          </a:bodyPr>
          <a:lstStyle/>
          <a:p>
            <a:r>
              <a:rPr lang="fr-FR" sz="2000" b="1" dirty="0" err="1" smtClean="0">
                <a:latin typeface="Times New Roman" pitchFamily="18" charset="0"/>
                <a:cs typeface="Times New Roman" pitchFamily="18" charset="0"/>
              </a:rPr>
              <a:t>Northern</a:t>
            </a:r>
            <a:r>
              <a:rPr lang="fr-FR" sz="2000" b="1" dirty="0" smtClean="0">
                <a:latin typeface="Times New Roman" pitchFamily="18" charset="0"/>
                <a:cs typeface="Times New Roman" pitchFamily="18" charset="0"/>
              </a:rPr>
              <a:t> Blot</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4623399"/>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 peut considérer deux sortes d’hybridation</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214290"/>
            <a:ext cx="9144000" cy="400110"/>
          </a:xfrm>
          <a:prstGeom prst="rect">
            <a:avLst/>
          </a:prstGeom>
        </p:spPr>
        <p:txBody>
          <a:bodyPr wrap="square">
            <a:spAutoFit/>
          </a:bodyPr>
          <a:lstStyle/>
          <a:p>
            <a:pPr lvl="0" fontAlgn="base">
              <a:spcBef>
                <a:spcPct val="0"/>
              </a:spcBef>
              <a:spcAft>
                <a:spcPct val="0"/>
              </a:spcAft>
            </a:pPr>
            <a:r>
              <a:rPr lang="fr-FR" sz="2000" b="1" dirty="0" smtClean="0">
                <a:solidFill>
                  <a:srgbClr val="000000"/>
                </a:solidFill>
                <a:latin typeface="Times New Roman" pitchFamily="18" charset="0"/>
                <a:ea typeface="Times New Roman" pitchFamily="18" charset="0"/>
                <a:cs typeface="Times New Roman" pitchFamily="18" charset="0"/>
              </a:rPr>
              <a:t>Hybridation in situ (HIS)</a:t>
            </a:r>
            <a:endParaRPr lang="fr-FR" sz="1100" dirty="0" smtClean="0">
              <a:latin typeface="Arial" pitchFamily="34" charset="0"/>
              <a:cs typeface="Arial" pitchFamily="34" charset="0"/>
            </a:endParaRPr>
          </a:p>
        </p:txBody>
      </p:sp>
      <p:sp>
        <p:nvSpPr>
          <p:cNvPr id="4" name="Rectangle 3"/>
          <p:cNvSpPr/>
          <p:nvPr/>
        </p:nvSpPr>
        <p:spPr>
          <a:xfrm>
            <a:off x="0" y="902975"/>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Est utilisée pour repérer une séquence donnée d’ARN ou d’ADN à l’intérieur d’une cellule.</a:t>
            </a:r>
            <a:endParaRPr lang="fr-FR" dirty="0" smtClean="0">
              <a:latin typeface="Times New Roman" pitchFamily="18" charset="0"/>
              <a:cs typeface="Times New Roman" pitchFamily="18" charset="0"/>
            </a:endParaRPr>
          </a:p>
        </p:txBody>
      </p:sp>
      <p:sp>
        <p:nvSpPr>
          <p:cNvPr id="5" name="Rectangle 4"/>
          <p:cNvSpPr/>
          <p:nvPr/>
        </p:nvSpPr>
        <p:spPr>
          <a:xfrm>
            <a:off x="0" y="3657715"/>
            <a:ext cx="9144000" cy="646331"/>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Des colonies bactériennes (permet de repérer les colonies recombinantes qui ont intégré le vecteur contenant la séquence d’intérêt lors d’une expérience de clonage de gène)</a:t>
            </a:r>
            <a:endParaRPr lang="fr-FR" dirty="0" smtClean="0">
              <a:latin typeface="Times New Roman" pitchFamily="18" charset="0"/>
              <a:cs typeface="Times New Roman" pitchFamily="18" charset="0"/>
            </a:endParaRPr>
          </a:p>
        </p:txBody>
      </p:sp>
      <p:sp>
        <p:nvSpPr>
          <p:cNvPr id="6" name="Rectangle 5"/>
          <p:cNvSpPr/>
          <p:nvPr/>
        </p:nvSpPr>
        <p:spPr>
          <a:xfrm>
            <a:off x="0" y="1591660"/>
            <a:ext cx="2758127" cy="369332"/>
          </a:xfrm>
          <a:prstGeom prst="rect">
            <a:avLst/>
          </a:prstGeom>
        </p:spPr>
        <p:txBody>
          <a:bodyPr wrap="none">
            <a:spAutoFit/>
          </a:bodyPr>
          <a:lstStyle/>
          <a:p>
            <a:pPr lvl="0" eaLnBrk="0" fontAlgn="base" hangingPunct="0">
              <a:spcBef>
                <a:spcPct val="0"/>
              </a:spcBef>
              <a:spcAft>
                <a:spcPct val="0"/>
              </a:spcAft>
            </a:pPr>
            <a:r>
              <a:rPr lang="fr-FR" b="1" dirty="0" smtClean="0">
                <a:solidFill>
                  <a:srgbClr val="000000"/>
                </a:solidFill>
                <a:latin typeface="Times New Roman" pitchFamily="18" charset="0"/>
                <a:ea typeface="Times New Roman" pitchFamily="18" charset="0"/>
                <a:cs typeface="Times New Roman" pitchFamily="18" charset="0"/>
              </a:rPr>
              <a:t>Elle peut être réalisée sur:</a:t>
            </a:r>
          </a:p>
        </p:txBody>
      </p:sp>
      <p:sp>
        <p:nvSpPr>
          <p:cNvPr id="7" name="Rectangle 6"/>
          <p:cNvSpPr/>
          <p:nvPr/>
        </p:nvSpPr>
        <p:spPr>
          <a:xfrm>
            <a:off x="0" y="2280345"/>
            <a:ext cx="2089033" cy="369332"/>
          </a:xfrm>
          <a:prstGeom prst="rect">
            <a:avLst/>
          </a:prstGeom>
        </p:spPr>
        <p:txBody>
          <a:bodyPr wrap="non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Des coupes de tissus</a:t>
            </a:r>
          </a:p>
        </p:txBody>
      </p:sp>
      <p:sp>
        <p:nvSpPr>
          <p:cNvPr id="8" name="Rectangle 7"/>
          <p:cNvSpPr/>
          <p:nvPr/>
        </p:nvSpPr>
        <p:spPr>
          <a:xfrm>
            <a:off x="0" y="2969030"/>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Des chromosomes métaphasiques (localisation des gènes sur les chromosomes eucaryotes) </a:t>
            </a:r>
          </a:p>
        </p:txBody>
      </p:sp>
      <p:sp>
        <p:nvSpPr>
          <p:cNvPr id="9" name="Rectangle 8"/>
          <p:cNvSpPr/>
          <p:nvPr/>
        </p:nvSpPr>
        <p:spPr>
          <a:xfrm>
            <a:off x="0" y="5312084"/>
            <a:ext cx="2948243" cy="369332"/>
          </a:xfrm>
          <a:prstGeom prst="rect">
            <a:avLst/>
          </a:prstGeom>
        </p:spPr>
        <p:txBody>
          <a:bodyPr wrap="none">
            <a:spAutoFit/>
          </a:bodyPr>
          <a:lstStyle/>
          <a:p>
            <a:r>
              <a:rPr lang="fr-FR" dirty="0" smtClean="0">
                <a:solidFill>
                  <a:srgbClr val="000000"/>
                </a:solidFill>
                <a:latin typeface="Times New Roman" pitchFamily="18" charset="0"/>
                <a:ea typeface="Times New Roman" pitchFamily="18" charset="0"/>
                <a:cs typeface="Times New Roman" pitchFamily="18" charset="0"/>
              </a:rPr>
              <a:t>Hybridation sur chromosome </a:t>
            </a:r>
            <a:endParaRPr lang="fr-FR" dirty="0"/>
          </a:p>
        </p:txBody>
      </p:sp>
      <p:sp>
        <p:nvSpPr>
          <p:cNvPr id="10" name="Rectangle 9"/>
          <p:cNvSpPr/>
          <p:nvPr/>
        </p:nvSpPr>
        <p:spPr>
          <a:xfrm>
            <a:off x="0" y="6000768"/>
            <a:ext cx="2313518" cy="369332"/>
          </a:xfrm>
          <a:prstGeom prst="rect">
            <a:avLst/>
          </a:prstGeom>
        </p:spPr>
        <p:txBody>
          <a:bodyPr wrap="none">
            <a:spAutoFit/>
          </a:bodyPr>
          <a:lstStyle/>
          <a:p>
            <a:r>
              <a:rPr lang="fr-FR" dirty="0" smtClean="0">
                <a:solidFill>
                  <a:srgbClr val="000000"/>
                </a:solidFill>
                <a:latin typeface="Times New Roman" pitchFamily="18" charset="0"/>
                <a:ea typeface="Times New Roman" pitchFamily="18" charset="0"/>
                <a:cs typeface="Times New Roman" pitchFamily="18" charset="0"/>
              </a:rPr>
              <a:t>Hybridation des ARN.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P spid="5" grpId="0"/>
      <p:bldP spid="6" grpId="0"/>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4"/>
            <a:ext cx="51435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Hybridation sur colonie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4513" name="Image 10"/>
          <p:cNvPicPr>
            <a:picLocks noChangeAspect="1" noChangeArrowheads="1"/>
          </p:cNvPicPr>
          <p:nvPr/>
        </p:nvPicPr>
        <p:blipFill>
          <a:blip r:embed="rId2"/>
          <a:srcRect l="1823" t="1643"/>
          <a:stretch>
            <a:fillRect/>
          </a:stretch>
        </p:blipFill>
        <p:spPr bwMode="auto">
          <a:xfrm>
            <a:off x="5214942" y="0"/>
            <a:ext cx="3857652" cy="6800836"/>
          </a:xfrm>
          <a:prstGeom prst="rect">
            <a:avLst/>
          </a:prstGeom>
          <a:noFill/>
          <a:ln>
            <a:solidFill>
              <a:schemeClr val="tx1"/>
            </a:solidFill>
          </a:ln>
        </p:spPr>
      </p:pic>
      <p:sp>
        <p:nvSpPr>
          <p:cNvPr id="5" name="Rectangle 4"/>
          <p:cNvSpPr/>
          <p:nvPr/>
        </p:nvSpPr>
        <p:spPr>
          <a:xfrm>
            <a:off x="0" y="5487120"/>
            <a:ext cx="5143504" cy="369332"/>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On hybride la réplique avec une sonde marquée.</a:t>
            </a:r>
          </a:p>
        </p:txBody>
      </p:sp>
      <p:sp>
        <p:nvSpPr>
          <p:cNvPr id="6" name="Rectangle 5"/>
          <p:cNvSpPr/>
          <p:nvPr/>
        </p:nvSpPr>
        <p:spPr>
          <a:xfrm>
            <a:off x="0" y="4549354"/>
            <a:ext cx="5143504" cy="923330"/>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cellules sont lysées par la soude, l’ADN est ainsi dénaturé et libéré puis fixer sur la nitrocellulose à l’emplacement de la colonie. </a:t>
            </a:r>
          </a:p>
        </p:txBody>
      </p:sp>
      <p:sp>
        <p:nvSpPr>
          <p:cNvPr id="7" name="Rectangle 6"/>
          <p:cNvSpPr/>
          <p:nvPr/>
        </p:nvSpPr>
        <p:spPr>
          <a:xfrm>
            <a:off x="0" y="3888587"/>
            <a:ext cx="5143504"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Une fois qu’elles ont poussé, on fait une réplique sur une membrane de </a:t>
            </a:r>
            <a:r>
              <a:rPr lang="fr-FR" dirty="0" err="1" smtClean="0">
                <a:solidFill>
                  <a:srgbClr val="000000"/>
                </a:solidFill>
                <a:latin typeface="Times New Roman" pitchFamily="18" charset="0"/>
                <a:ea typeface="Times New Roman" pitchFamily="18" charset="0"/>
                <a:cs typeface="Times New Roman" pitchFamily="18" charset="0"/>
              </a:rPr>
              <a:t>nitrocellulosen</a:t>
            </a:r>
            <a:r>
              <a:rPr lang="fr-FR" dirty="0" smtClean="0">
                <a:solidFill>
                  <a:srgbClr val="000000"/>
                </a:solidFill>
                <a:latin typeface="Times New Roman" pitchFamily="18" charset="0"/>
                <a:ea typeface="Times New Roman" pitchFamily="18" charset="0"/>
                <a:cs typeface="Times New Roman" pitchFamily="18" charset="0"/>
              </a:rPr>
              <a:t> </a:t>
            </a:r>
          </a:p>
        </p:txBody>
      </p:sp>
      <p:sp>
        <p:nvSpPr>
          <p:cNvPr id="8" name="Rectangle 7"/>
          <p:cNvSpPr/>
          <p:nvPr/>
        </p:nvSpPr>
        <p:spPr>
          <a:xfrm>
            <a:off x="0" y="3227820"/>
            <a:ext cx="5143504"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Les colonies de la banque de clone sont étalées sur une boîte de pétri. </a:t>
            </a:r>
          </a:p>
        </p:txBody>
      </p:sp>
      <p:sp>
        <p:nvSpPr>
          <p:cNvPr id="9" name="Rectangle 8"/>
          <p:cNvSpPr/>
          <p:nvPr/>
        </p:nvSpPr>
        <p:spPr>
          <a:xfrm>
            <a:off x="0" y="1736056"/>
            <a:ext cx="5143504" cy="1477328"/>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Si chacune d'entre elle porte un plasmide contenant un fragment d'ADN humain, et on veut trouver celle qui porte ce fragment on fera un hybridation avec un fragment complémentaire (sonde) dans le but de faire un criblage des banques de plasmide.</a:t>
            </a:r>
            <a:endParaRPr lang="fr-FR" dirty="0" smtClean="0">
              <a:latin typeface="Times New Roman" pitchFamily="18" charset="0"/>
              <a:cs typeface="Times New Roman" pitchFamily="18" charset="0"/>
            </a:endParaRPr>
          </a:p>
        </p:txBody>
      </p:sp>
      <p:sp>
        <p:nvSpPr>
          <p:cNvPr id="10" name="Rectangle 9"/>
          <p:cNvSpPr/>
          <p:nvPr/>
        </p:nvSpPr>
        <p:spPr>
          <a:xfrm>
            <a:off x="0" y="1075289"/>
            <a:ext cx="5143504" cy="646331"/>
          </a:xfrm>
          <a:prstGeom prst="rect">
            <a:avLst/>
          </a:prstGeom>
        </p:spPr>
        <p:txBody>
          <a:bodyPr wrap="square">
            <a:spAutoFit/>
          </a:bodyPr>
          <a:lstStyle/>
          <a:p>
            <a:pPr algn="just"/>
            <a:r>
              <a:rPr lang="fr-FR" dirty="0" smtClean="0">
                <a:solidFill>
                  <a:srgbClr val="000000"/>
                </a:solidFill>
                <a:latin typeface="Times New Roman" pitchFamily="18" charset="0"/>
                <a:ea typeface="Times New Roman" pitchFamily="18" charset="0"/>
                <a:cs typeface="Times New Roman" pitchFamily="18" charset="0"/>
              </a:rPr>
              <a:t>L'ensemble de ces bactéries s'appelle une banque de clone. </a:t>
            </a:r>
            <a:endParaRPr lang="fr-FR" dirty="0"/>
          </a:p>
        </p:txBody>
      </p:sp>
      <p:sp>
        <p:nvSpPr>
          <p:cNvPr id="11" name="Rectangle 10"/>
          <p:cNvSpPr/>
          <p:nvPr/>
        </p:nvSpPr>
        <p:spPr>
          <a:xfrm>
            <a:off x="0" y="414522"/>
            <a:ext cx="5143504" cy="646331"/>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L'ADN d'une espèce peut être sous forme fragmenté dans des plasmides intégrés dans des bactéries. </a:t>
            </a:r>
            <a:endParaRPr lang="fr-FR" dirty="0" smtClean="0">
              <a:latin typeface="Times New Roman" pitchFamily="18" charset="0"/>
              <a:cs typeface="Times New Roman" pitchFamily="18" charset="0"/>
            </a:endParaRPr>
          </a:p>
        </p:txBody>
      </p:sp>
      <p:sp>
        <p:nvSpPr>
          <p:cNvPr id="12" name="Rectangle 11"/>
          <p:cNvSpPr/>
          <p:nvPr/>
        </p:nvSpPr>
        <p:spPr>
          <a:xfrm>
            <a:off x="0" y="5857892"/>
            <a:ext cx="5143504" cy="923330"/>
          </a:xfrm>
          <a:prstGeom prst="rect">
            <a:avLst/>
          </a:prstGeom>
        </p:spPr>
        <p:txBody>
          <a:bodyPr wrap="square">
            <a:spAutoFit/>
          </a:bodyPr>
          <a:lstStyle/>
          <a:p>
            <a:pPr lvl="0" algn="just"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L’emplacement de l’hybridation vas permettre de connaître la colonie qui contient le fragment recherché et de cribler des banques de plasmide.</a:t>
            </a:r>
            <a:endParaRPr lang="fr-FR"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4462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1.1. Lyse des cellules</a:t>
            </a:r>
            <a:r>
              <a:rPr kumimoji="0" lang="fr-FR" sz="20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fr-FR"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4" name="Rectangle 3"/>
          <p:cNvSpPr/>
          <p:nvPr/>
        </p:nvSpPr>
        <p:spPr>
          <a:xfrm>
            <a:off x="0" y="476672"/>
            <a:ext cx="9144000" cy="369332"/>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Times New Roman" pitchFamily="18" charset="0"/>
                <a:ea typeface="Times New Roman" pitchFamily="18" charset="0"/>
                <a:cs typeface="Times New Roman" pitchFamily="18" charset="0"/>
              </a:rPr>
              <a:t>Permet d’avoir à partir d’un  échantillon de cellule un lysat ou un homogénat brut.</a:t>
            </a:r>
            <a:endParaRPr lang="fr-FR" dirty="0" smtClean="0">
              <a:latin typeface="Times New Roman" pitchFamily="18" charset="0"/>
              <a:cs typeface="Times New Roman" pitchFamily="18" charset="0"/>
            </a:endParaRPr>
          </a:p>
        </p:txBody>
      </p:sp>
      <p:sp>
        <p:nvSpPr>
          <p:cNvPr id="6" name="Ellipse 5"/>
          <p:cNvSpPr/>
          <p:nvPr/>
        </p:nvSpPr>
        <p:spPr>
          <a:xfrm>
            <a:off x="2123728" y="1599759"/>
            <a:ext cx="2214578"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b="1" dirty="0" smtClean="0">
                <a:solidFill>
                  <a:srgbClr val="FFFF00"/>
                </a:solidFill>
                <a:latin typeface="Times New Roman" pitchFamily="18" charset="0"/>
                <a:ea typeface="Times New Roman" pitchFamily="18" charset="0"/>
                <a:cs typeface="Times New Roman" pitchFamily="18" charset="0"/>
              </a:rPr>
              <a:t>Lyse mécanique</a:t>
            </a:r>
            <a:endParaRPr lang="fr-FR" b="1" dirty="0" smtClean="0">
              <a:solidFill>
                <a:srgbClr val="FFFF00"/>
              </a:solidFill>
            </a:endParaRPr>
          </a:p>
          <a:p>
            <a:endParaRPr lang="fr-FR" dirty="0"/>
          </a:p>
        </p:txBody>
      </p:sp>
      <p:sp>
        <p:nvSpPr>
          <p:cNvPr id="9" name="Ellipse 8"/>
          <p:cNvSpPr/>
          <p:nvPr/>
        </p:nvSpPr>
        <p:spPr>
          <a:xfrm>
            <a:off x="2123728" y="3429000"/>
            <a:ext cx="2214578"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fr-FR" b="1" dirty="0" smtClean="0">
                <a:solidFill>
                  <a:srgbClr val="FFFF00"/>
                </a:solidFill>
                <a:latin typeface="Times New Roman" pitchFamily="18" charset="0"/>
                <a:ea typeface="Times New Roman" pitchFamily="18" charset="0"/>
                <a:cs typeface="Times New Roman" pitchFamily="18" charset="0"/>
              </a:rPr>
              <a:t>Lyse chimiques</a:t>
            </a:r>
            <a:endParaRPr lang="fr-FR" b="1" dirty="0" smtClean="0">
              <a:solidFill>
                <a:srgbClr val="FFFF00"/>
              </a:solidFill>
            </a:endParaRPr>
          </a:p>
          <a:p>
            <a:endParaRPr lang="fr-FR" dirty="0"/>
          </a:p>
        </p:txBody>
      </p:sp>
      <p:sp>
        <p:nvSpPr>
          <p:cNvPr id="15" name="Ellipse 14"/>
          <p:cNvSpPr/>
          <p:nvPr/>
        </p:nvSpPr>
        <p:spPr>
          <a:xfrm>
            <a:off x="2123728" y="5572140"/>
            <a:ext cx="2214578" cy="8931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fr-FR" b="1" dirty="0" smtClean="0">
                <a:solidFill>
                  <a:srgbClr val="FFFF00"/>
                </a:solidFill>
                <a:latin typeface="Times New Roman" pitchFamily="18" charset="0"/>
                <a:ea typeface="Times New Roman" pitchFamily="18" charset="0"/>
                <a:cs typeface="Times New Roman" pitchFamily="18" charset="0"/>
              </a:rPr>
              <a:t>Lyse par choc thermique</a:t>
            </a:r>
          </a:p>
          <a:p>
            <a:endParaRPr lang="fr-FR" dirty="0"/>
          </a:p>
        </p:txBody>
      </p:sp>
      <p:sp>
        <p:nvSpPr>
          <p:cNvPr id="17" name="Rectangle 1"/>
          <p:cNvSpPr>
            <a:spLocks noChangeArrowheads="1"/>
          </p:cNvSpPr>
          <p:nvPr/>
        </p:nvSpPr>
        <p:spPr bwMode="auto">
          <a:xfrm>
            <a:off x="69126" y="3036633"/>
            <a:ext cx="1622554" cy="1687890"/>
          </a:xfrm>
          <a:prstGeom prst="ellipse">
            <a:avLst/>
          </a:prstGeom>
          <a:solidFill>
            <a:srgbClr val="FFFF00"/>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b="1" dirty="0" smtClean="0">
                <a:solidFill>
                  <a:srgbClr val="FF0000"/>
                </a:solidFill>
                <a:latin typeface="Times New Roman" pitchFamily="18" charset="0"/>
                <a:ea typeface="Times New Roman" pitchFamily="18" charset="0"/>
                <a:cs typeface="Times New Roman" pitchFamily="18" charset="0"/>
              </a:rPr>
              <a:t>Lyse des cellules</a:t>
            </a:r>
            <a:r>
              <a:rPr lang="fr-FR" sz="2400" dirty="0" smtClean="0">
                <a:solidFill>
                  <a:srgbClr val="FF0000"/>
                </a:solidFill>
                <a:latin typeface="Times New Roman" pitchFamily="18" charset="0"/>
                <a:ea typeface="Times New Roman" pitchFamily="18" charset="0"/>
                <a:cs typeface="Times New Roman" pitchFamily="18" charset="0"/>
              </a:rPr>
              <a:t> </a:t>
            </a:r>
          </a:p>
        </p:txBody>
      </p:sp>
      <p:cxnSp>
        <p:nvCxnSpPr>
          <p:cNvPr id="18" name="Connecteur droit 17"/>
          <p:cNvCxnSpPr>
            <a:stCxn id="17" idx="6"/>
            <a:endCxn id="6" idx="2"/>
          </p:cNvCxnSpPr>
          <p:nvPr/>
        </p:nvCxnSpPr>
        <p:spPr>
          <a:xfrm flipV="1">
            <a:off x="1691680" y="2046328"/>
            <a:ext cx="432048" cy="1834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stCxn id="17" idx="6"/>
            <a:endCxn id="9" idx="2"/>
          </p:cNvCxnSpPr>
          <p:nvPr/>
        </p:nvCxnSpPr>
        <p:spPr>
          <a:xfrm flipV="1">
            <a:off x="1691680" y="3875569"/>
            <a:ext cx="432048" cy="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7" idx="6"/>
            <a:endCxn id="15" idx="2"/>
          </p:cNvCxnSpPr>
          <p:nvPr/>
        </p:nvCxnSpPr>
        <p:spPr>
          <a:xfrm>
            <a:off x="1691680" y="3880578"/>
            <a:ext cx="432048" cy="2138131"/>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67039" y="3156749"/>
            <a:ext cx="1776993" cy="8931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7367039" y="4317074"/>
            <a:ext cx="1776993" cy="8931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4770356" y="1670627"/>
            <a:ext cx="1213880" cy="7502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indent="-114300" algn="ctr" defTabSz="622300">
              <a:lnSpc>
                <a:spcPct val="90000"/>
              </a:lnSpc>
              <a:spcBef>
                <a:spcPct val="0"/>
              </a:spcBef>
            </a:pPr>
            <a:r>
              <a:rPr lang="fr-FR" dirty="0" smtClean="0">
                <a:solidFill>
                  <a:srgbClr val="000000"/>
                </a:solidFill>
                <a:latin typeface="Times New Roman" pitchFamily="18" charset="0"/>
                <a:ea typeface="Times New Roman" pitchFamily="18" charset="0"/>
                <a:cs typeface="Times New Roman" pitchFamily="18" charset="0"/>
              </a:rPr>
              <a:t>Billes de broyage et broyeurs</a:t>
            </a:r>
            <a:r>
              <a:rPr kumimoji="0" lang="fr-FR" b="0" i="0" u="none" strike="noStrike" kern="1200"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lang="fr-FR" kern="1200" dirty="0"/>
          </a:p>
        </p:txBody>
      </p:sp>
      <p:sp>
        <p:nvSpPr>
          <p:cNvPr id="27" name="Rectangle 26"/>
          <p:cNvSpPr/>
          <p:nvPr/>
        </p:nvSpPr>
        <p:spPr>
          <a:xfrm>
            <a:off x="4678303" y="2669994"/>
            <a:ext cx="1785950" cy="7858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22300">
              <a:lnSpc>
                <a:spcPct val="90000"/>
              </a:lnSpc>
              <a:spcBef>
                <a:spcPct val="0"/>
              </a:spcBef>
              <a:spcAft>
                <a:spcPct val="15000"/>
              </a:spcAft>
            </a:pPr>
            <a:r>
              <a:rPr lang="fr-FR" dirty="0" smtClean="0">
                <a:solidFill>
                  <a:srgbClr val="000000"/>
                </a:solidFill>
                <a:latin typeface="Times New Roman" pitchFamily="18" charset="0"/>
                <a:ea typeface="Times New Roman" pitchFamily="18" charset="0"/>
                <a:cs typeface="Times New Roman" pitchFamily="18" charset="0"/>
              </a:rPr>
              <a:t>Détergents comme le CTAB, SDS</a:t>
            </a:r>
            <a:endParaRPr lang="fr-FR" kern="1200" dirty="0"/>
          </a:p>
        </p:txBody>
      </p:sp>
      <p:sp>
        <p:nvSpPr>
          <p:cNvPr id="28" name="Rectangle 27"/>
          <p:cNvSpPr/>
          <p:nvPr/>
        </p:nvSpPr>
        <p:spPr>
          <a:xfrm>
            <a:off x="4678303" y="4075198"/>
            <a:ext cx="1975260" cy="8931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defTabSz="622300">
              <a:lnSpc>
                <a:spcPct val="90000"/>
              </a:lnSpc>
              <a:spcBef>
                <a:spcPct val="0"/>
              </a:spcBef>
              <a:spcAft>
                <a:spcPct val="15000"/>
              </a:spcAft>
            </a:pPr>
            <a:r>
              <a:rPr lang="fr-FR" dirty="0" smtClean="0">
                <a:solidFill>
                  <a:srgbClr val="000000"/>
                </a:solidFill>
                <a:latin typeface="Times New Roman" pitchFamily="18" charset="0"/>
                <a:ea typeface="Times New Roman" pitchFamily="18" charset="0"/>
                <a:cs typeface="Times New Roman" pitchFamily="18" charset="0"/>
              </a:rPr>
              <a:t>Enzymatiques protéinase K, lysozyme, </a:t>
            </a:r>
            <a:r>
              <a:rPr lang="fr-FR" dirty="0" err="1" smtClean="0">
                <a:solidFill>
                  <a:srgbClr val="000000"/>
                </a:solidFill>
                <a:latin typeface="Times New Roman" pitchFamily="18" charset="0"/>
                <a:ea typeface="Times New Roman" pitchFamily="18" charset="0"/>
                <a:cs typeface="Times New Roman" pitchFamily="18" charset="0"/>
              </a:rPr>
              <a:t>zymolase</a:t>
            </a:r>
            <a:r>
              <a:rPr lang="fr-FR" dirty="0" smtClean="0">
                <a:solidFill>
                  <a:srgbClr val="000000"/>
                </a:solidFill>
                <a:latin typeface="Times New Roman" pitchFamily="18" charset="0"/>
                <a:ea typeface="Times New Roman" pitchFamily="18" charset="0"/>
                <a:cs typeface="Times New Roman" pitchFamily="18" charset="0"/>
              </a:rPr>
              <a:t>, etc.</a:t>
            </a:r>
            <a:endParaRPr lang="fr-FR" kern="1200" dirty="0"/>
          </a:p>
        </p:txBody>
      </p:sp>
      <p:sp>
        <p:nvSpPr>
          <p:cNvPr id="29" name="Rectangle 28"/>
          <p:cNvSpPr/>
          <p:nvPr/>
        </p:nvSpPr>
        <p:spPr>
          <a:xfrm>
            <a:off x="4678304" y="5540602"/>
            <a:ext cx="1975259" cy="9847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r>
              <a:rPr lang="fr-FR" dirty="0" smtClean="0">
                <a:solidFill>
                  <a:srgbClr val="000000"/>
                </a:solidFill>
                <a:latin typeface="Times New Roman" pitchFamily="18" charset="0"/>
                <a:ea typeface="Times New Roman" pitchFamily="18" charset="0"/>
                <a:cs typeface="Times New Roman" pitchFamily="18" charset="0"/>
              </a:rPr>
              <a:t>Cycles de congélation/ décongélation (-20°C/- 80°C à 37°C) </a:t>
            </a:r>
          </a:p>
        </p:txBody>
      </p:sp>
      <p:cxnSp>
        <p:nvCxnSpPr>
          <p:cNvPr id="47" name="Connecteur droit 46"/>
          <p:cNvCxnSpPr>
            <a:stCxn id="9" idx="6"/>
            <a:endCxn id="27" idx="1"/>
          </p:cNvCxnSpPr>
          <p:nvPr/>
        </p:nvCxnSpPr>
        <p:spPr>
          <a:xfrm flipV="1">
            <a:off x="4338306" y="3062903"/>
            <a:ext cx="339997" cy="812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a:stCxn id="9" idx="6"/>
            <a:endCxn id="28" idx="1"/>
          </p:cNvCxnSpPr>
          <p:nvPr/>
        </p:nvCxnSpPr>
        <p:spPr>
          <a:xfrm>
            <a:off x="4338306" y="3875569"/>
            <a:ext cx="339997" cy="646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6" idx="6"/>
            <a:endCxn id="26" idx="1"/>
          </p:cNvCxnSpPr>
          <p:nvPr/>
        </p:nvCxnSpPr>
        <p:spPr>
          <a:xfrm flipV="1">
            <a:off x="4338306" y="2045758"/>
            <a:ext cx="432050" cy="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a:stCxn id="15" idx="6"/>
            <a:endCxn id="29" idx="1"/>
          </p:cNvCxnSpPr>
          <p:nvPr/>
        </p:nvCxnSpPr>
        <p:spPr>
          <a:xfrm>
            <a:off x="4338306" y="6018709"/>
            <a:ext cx="339998" cy="14264"/>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Image 49"/>
          <p:cNvPicPr>
            <a:picLocks noChangeAspect="1"/>
          </p:cNvPicPr>
          <p:nvPr/>
        </p:nvPicPr>
        <p:blipFill rotWithShape="1">
          <a:blip r:embed="rId2"/>
          <a:srcRect l="2750" t="14569" r="4806"/>
          <a:stretch/>
        </p:blipFill>
        <p:spPr>
          <a:xfrm>
            <a:off x="6581555" y="1052736"/>
            <a:ext cx="2454941" cy="1775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P spid="17" grpId="0" animBg="1"/>
      <p:bldP spid="26" grpId="0"/>
      <p:bldP spid="27" grpId="0"/>
      <p:bldP spid="28"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2887" y="548680"/>
            <a:ext cx="8658225" cy="5688632"/>
          </a:xfrm>
          <a:prstGeom prst="rect">
            <a:avLst/>
          </a:prstGeom>
        </p:spPr>
      </p:pic>
    </p:spTree>
    <p:extLst>
      <p:ext uri="{BB962C8B-B14F-4D97-AF65-F5344CB8AC3E}">
        <p14:creationId xmlns:p14="http://schemas.microsoft.com/office/powerpoint/2010/main" val="2489553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2887" y="188640"/>
            <a:ext cx="8658225" cy="6264695"/>
          </a:xfrm>
          <a:prstGeom prst="rect">
            <a:avLst/>
          </a:prstGeom>
        </p:spPr>
      </p:pic>
    </p:spTree>
    <p:extLst>
      <p:ext uri="{BB962C8B-B14F-4D97-AF65-F5344CB8AC3E}">
        <p14:creationId xmlns:p14="http://schemas.microsoft.com/office/powerpoint/2010/main" val="2924093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188641"/>
            <a:ext cx="9141456" cy="6696744"/>
          </a:xfrm>
          <a:prstGeom prst="rect">
            <a:avLst/>
          </a:prstGeom>
        </p:spPr>
      </p:pic>
    </p:spTree>
    <p:extLst>
      <p:ext uri="{BB962C8B-B14F-4D97-AF65-F5344CB8AC3E}">
        <p14:creationId xmlns:p14="http://schemas.microsoft.com/office/powerpoint/2010/main" val="1314011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07020"/>
            <a:ext cx="9180512" cy="3077964"/>
          </a:xfrm>
          <a:prstGeom prst="rect">
            <a:avLst/>
          </a:prstGeom>
        </p:spPr>
      </p:pic>
      <p:pic>
        <p:nvPicPr>
          <p:cNvPr id="3" name="Image 2"/>
          <p:cNvPicPr>
            <a:picLocks noChangeAspect="1"/>
          </p:cNvPicPr>
          <p:nvPr/>
        </p:nvPicPr>
        <p:blipFill>
          <a:blip r:embed="rId3"/>
          <a:stretch>
            <a:fillRect/>
          </a:stretch>
        </p:blipFill>
        <p:spPr>
          <a:xfrm>
            <a:off x="0" y="3645024"/>
            <a:ext cx="9144000" cy="2952328"/>
          </a:xfrm>
          <a:prstGeom prst="rect">
            <a:avLst/>
          </a:prstGeom>
        </p:spPr>
      </p:pic>
    </p:spTree>
    <p:extLst>
      <p:ext uri="{BB962C8B-B14F-4D97-AF65-F5344CB8AC3E}">
        <p14:creationId xmlns:p14="http://schemas.microsoft.com/office/powerpoint/2010/main" val="223963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57680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Elle est préférentiellement réservée aux cellules eucaryotes</a:t>
            </a:r>
          </a:p>
        </p:txBody>
      </p:sp>
      <p:sp>
        <p:nvSpPr>
          <p:cNvPr id="3" name="Rectangle 2"/>
          <p:cNvSpPr/>
          <p:nvPr/>
        </p:nvSpPr>
        <p:spPr>
          <a:xfrm>
            <a:off x="35496" y="4491459"/>
            <a:ext cx="9108504" cy="707886"/>
          </a:xfrm>
          <a:prstGeom prst="rect">
            <a:avLst/>
          </a:prstGeom>
        </p:spPr>
        <p:txBody>
          <a:bodyPr wrap="square">
            <a:spAutoFit/>
          </a:bodyPr>
          <a:lstStyle/>
          <a:p>
            <a:pPr algn="just"/>
            <a:r>
              <a:rPr lang="fr-FR" sz="2000" dirty="0" smtClean="0">
                <a:solidFill>
                  <a:srgbClr val="000000"/>
                </a:solidFill>
                <a:latin typeface="Times New Roman" pitchFamily="18" charset="0"/>
                <a:ea typeface="Times New Roman" pitchFamily="18" charset="0"/>
                <a:cs typeface="Times New Roman" pitchFamily="18" charset="0"/>
              </a:rPr>
              <a:t>De taille moyenne (ex. 1,4 mm, 2,8 mm) adaptées uniquement aux broyeurs à haute vitesse et aux échantillons les plus difficiles ou pour la purification d’ARN. </a:t>
            </a:r>
            <a:endParaRPr lang="fr-FR" sz="2000" dirty="0"/>
          </a:p>
        </p:txBody>
      </p:sp>
      <p:sp>
        <p:nvSpPr>
          <p:cNvPr id="4" name="Rectangle 3"/>
          <p:cNvSpPr/>
          <p:nvPr/>
        </p:nvSpPr>
        <p:spPr>
          <a:xfrm>
            <a:off x="35496" y="3668414"/>
            <a:ext cx="9108504" cy="707886"/>
          </a:xfrm>
          <a:prstGeom prst="rect">
            <a:avLst/>
          </a:prstGeom>
        </p:spPr>
        <p:txBody>
          <a:bodyPr wrap="square">
            <a:spAutoFit/>
          </a:bodyPr>
          <a:lstStyle/>
          <a:p>
            <a:pPr lvl="0" algn="just"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De Petite taille (ex. 0,1 mm, 0,5 mm)</a:t>
            </a:r>
            <a:r>
              <a:rPr lang="fr-FR" sz="2000" dirty="0" smtClean="0">
                <a:latin typeface="Times New Roman" pitchFamily="18" charset="0"/>
                <a:ea typeface="Times New Roman" pitchFamily="18" charset="0"/>
                <a:cs typeface="Times New Roman" pitchFamily="18" charset="0"/>
              </a:rPr>
              <a:t> </a:t>
            </a:r>
            <a:r>
              <a:rPr lang="fr-FR" sz="2000" dirty="0" smtClean="0">
                <a:solidFill>
                  <a:srgbClr val="000000"/>
                </a:solidFill>
                <a:latin typeface="Times New Roman" pitchFamily="18" charset="0"/>
                <a:ea typeface="Times New Roman" pitchFamily="18" charset="0"/>
                <a:cs typeface="Times New Roman" pitchFamily="18" charset="0"/>
              </a:rPr>
              <a:t>adaptées aux vortex</a:t>
            </a:r>
            <a:r>
              <a:rPr lang="fr-FR" sz="2000" dirty="0" smtClean="0">
                <a:latin typeface="Times New Roman" pitchFamily="18" charset="0"/>
                <a:ea typeface="Times New Roman" pitchFamily="18" charset="0"/>
                <a:cs typeface="Times New Roman" pitchFamily="18" charset="0"/>
              </a:rPr>
              <a:t> </a:t>
            </a:r>
            <a:r>
              <a:rPr lang="fr-FR" sz="2000" dirty="0" smtClean="0">
                <a:solidFill>
                  <a:srgbClr val="000000"/>
                </a:solidFill>
                <a:latin typeface="Times New Roman" pitchFamily="18" charset="0"/>
                <a:ea typeface="Times New Roman" pitchFamily="18" charset="0"/>
                <a:cs typeface="Times New Roman" pitchFamily="18" charset="0"/>
              </a:rPr>
              <a:t>et aux micro-organismes, spores et champignons </a:t>
            </a:r>
            <a:endParaRPr lang="fr-FR" sz="2000" dirty="0" smtClean="0">
              <a:latin typeface="Times New Roman" pitchFamily="18" charset="0"/>
              <a:cs typeface="Times New Roman" pitchFamily="18" charset="0"/>
            </a:endParaRPr>
          </a:p>
        </p:txBody>
      </p:sp>
      <p:sp>
        <p:nvSpPr>
          <p:cNvPr id="5" name="Rectangle 4"/>
          <p:cNvSpPr/>
          <p:nvPr/>
        </p:nvSpPr>
        <p:spPr>
          <a:xfrm>
            <a:off x="35496" y="2637876"/>
            <a:ext cx="9108504" cy="400110"/>
          </a:xfrm>
          <a:prstGeom prst="rect">
            <a:avLst/>
          </a:prstGeom>
        </p:spPr>
        <p:txBody>
          <a:bodyPr wrap="square">
            <a:spAutoFit/>
          </a:bodyPr>
          <a:lstStyle/>
          <a:p>
            <a:pPr lvl="0" algn="just"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En grenat de forme irrégulière adaptées aux vortex</a:t>
            </a:r>
            <a:endParaRPr lang="fr-FR" sz="2000" dirty="0" smtClean="0">
              <a:latin typeface="Times New Roman" pitchFamily="18" charset="0"/>
              <a:cs typeface="Times New Roman" pitchFamily="18" charset="0"/>
            </a:endParaRPr>
          </a:p>
        </p:txBody>
      </p:sp>
      <p:sp>
        <p:nvSpPr>
          <p:cNvPr id="6" name="Rectangle 5"/>
          <p:cNvSpPr/>
          <p:nvPr/>
        </p:nvSpPr>
        <p:spPr>
          <a:xfrm>
            <a:off x="35496" y="2122607"/>
            <a:ext cx="9108504" cy="400110"/>
          </a:xfrm>
          <a:prstGeom prst="rect">
            <a:avLst/>
          </a:prstGeom>
        </p:spPr>
        <p:txBody>
          <a:bodyPr wrap="square">
            <a:spAutoFit/>
          </a:bodyPr>
          <a:lstStyle/>
          <a:p>
            <a:pPr algn="just"/>
            <a:r>
              <a:rPr lang="fr-FR" sz="2000" dirty="0" smtClean="0">
                <a:solidFill>
                  <a:srgbClr val="000000"/>
                </a:solidFill>
                <a:latin typeface="Times New Roman" pitchFamily="18" charset="0"/>
                <a:ea typeface="Times New Roman" pitchFamily="18" charset="0"/>
                <a:cs typeface="Times New Roman" pitchFamily="18" charset="0"/>
              </a:rPr>
              <a:t>En céramique de forme sphérique utilisées pour la purification d’ARN</a:t>
            </a:r>
            <a:endParaRPr lang="fr-FR" sz="2000" dirty="0"/>
          </a:p>
        </p:txBody>
      </p:sp>
      <p:sp>
        <p:nvSpPr>
          <p:cNvPr id="7" name="Rectangle 6"/>
          <p:cNvSpPr/>
          <p:nvPr/>
        </p:nvSpPr>
        <p:spPr>
          <a:xfrm>
            <a:off x="35496" y="1607338"/>
            <a:ext cx="9108504" cy="400110"/>
          </a:xfrm>
          <a:prstGeom prst="rect">
            <a:avLst/>
          </a:prstGeom>
        </p:spPr>
        <p:txBody>
          <a:bodyPr wrap="square">
            <a:spAutoFit/>
          </a:bodyPr>
          <a:lstStyle/>
          <a:p>
            <a:pPr lvl="0" algn="just"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En verre (sphérique</a:t>
            </a:r>
            <a:r>
              <a:rPr lang="fr-FR" sz="2000" dirty="0" smtClean="0">
                <a:latin typeface="Times New Roman" pitchFamily="18" charset="0"/>
                <a:ea typeface="Times New Roman" pitchFamily="18" charset="0"/>
                <a:cs typeface="Times New Roman" pitchFamily="18" charset="0"/>
              </a:rPr>
              <a:t>, </a:t>
            </a:r>
            <a:r>
              <a:rPr lang="fr-FR" sz="2000" dirty="0" smtClean="0">
                <a:solidFill>
                  <a:srgbClr val="000000"/>
                </a:solidFill>
                <a:latin typeface="Times New Roman" pitchFamily="18" charset="0"/>
                <a:ea typeface="Times New Roman" pitchFamily="18" charset="0"/>
                <a:cs typeface="Times New Roman" pitchFamily="18" charset="0"/>
              </a:rPr>
              <a:t>adaptées au vortex et aux broyeurs à haute vitesse</a:t>
            </a:r>
          </a:p>
        </p:txBody>
      </p:sp>
      <p:sp>
        <p:nvSpPr>
          <p:cNvPr id="8" name="Rectangle 7"/>
          <p:cNvSpPr/>
          <p:nvPr/>
        </p:nvSpPr>
        <p:spPr>
          <a:xfrm>
            <a:off x="0" y="1092069"/>
            <a:ext cx="9144000" cy="400110"/>
          </a:xfrm>
          <a:prstGeom prst="rect">
            <a:avLst/>
          </a:prstGeom>
        </p:spPr>
        <p:txBody>
          <a:bodyPr wrap="square">
            <a:spAutoFit/>
          </a:bodyPr>
          <a:lstStyle/>
          <a:p>
            <a:r>
              <a:rPr lang="fr-FR" sz="2000" b="1" dirty="0" smtClean="0">
                <a:solidFill>
                  <a:srgbClr val="000000"/>
                </a:solidFill>
                <a:latin typeface="Times New Roman" pitchFamily="18" charset="0"/>
                <a:ea typeface="Times New Roman" pitchFamily="18" charset="0"/>
                <a:cs typeface="Times New Roman" pitchFamily="18" charset="0"/>
              </a:rPr>
              <a:t>Réalisée à l’aide de billes de broyage</a:t>
            </a:r>
            <a:endParaRPr lang="fr-FR" sz="2000" b="1" dirty="0"/>
          </a:p>
        </p:txBody>
      </p:sp>
      <p:sp>
        <p:nvSpPr>
          <p:cNvPr id="9" name="Rectangle 8"/>
          <p:cNvSpPr/>
          <p:nvPr/>
        </p:nvSpPr>
        <p:spPr>
          <a:xfrm>
            <a:off x="0" y="-24"/>
            <a:ext cx="9144000" cy="461665"/>
          </a:xfrm>
          <a:prstGeom prst="rect">
            <a:avLst/>
          </a:prstGeom>
        </p:spPr>
        <p:txBody>
          <a:bodyPr wrap="square">
            <a:spAutoFit/>
          </a:bodyPr>
          <a:lstStyle/>
          <a:p>
            <a:pPr lvl="0" fontAlgn="base">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1.1.1. Lyse mécanique</a:t>
            </a:r>
            <a:endParaRPr lang="fr-FR" sz="2400" dirty="0" smtClean="0">
              <a:latin typeface="Times New Roman" pitchFamily="18" charset="0"/>
              <a:cs typeface="Times New Roman" pitchFamily="18" charset="0"/>
            </a:endParaRPr>
          </a:p>
        </p:txBody>
      </p:sp>
      <p:sp>
        <p:nvSpPr>
          <p:cNvPr id="17410" name="Rectangle 2"/>
          <p:cNvSpPr>
            <a:spLocks noChangeArrowheads="1"/>
          </p:cNvSpPr>
          <p:nvPr/>
        </p:nvSpPr>
        <p:spPr bwMode="auto">
          <a:xfrm>
            <a:off x="35496" y="5314504"/>
            <a:ext cx="91085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Tubes renforcés  très résistants, adaptés aux broyages de puissances très élevées (haute vitesse, broyage à sec des échantillons durs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10"/>
          <p:cNvSpPr/>
          <p:nvPr/>
        </p:nvSpPr>
        <p:spPr>
          <a:xfrm>
            <a:off x="35496" y="6137546"/>
            <a:ext cx="9108504" cy="400110"/>
          </a:xfrm>
          <a:prstGeom prst="rect">
            <a:avLst/>
          </a:prstGeom>
        </p:spPr>
        <p:txBody>
          <a:bodyPr wrap="square">
            <a:spAutoFit/>
          </a:bodyPr>
          <a:lstStyle/>
          <a:p>
            <a:pPr lvl="0" algn="just" eaLnBrk="0" fontAlgn="base" hangingPunct="0">
              <a:spcBef>
                <a:spcPct val="0"/>
              </a:spcBef>
              <a:spcAft>
                <a:spcPct val="0"/>
              </a:spcAft>
              <a:buFontTx/>
              <a:buChar char="•"/>
            </a:pPr>
            <a:r>
              <a:rPr lang="fr-FR" sz="2000" dirty="0" smtClean="0">
                <a:solidFill>
                  <a:srgbClr val="000000"/>
                </a:solidFill>
                <a:latin typeface="Times New Roman" pitchFamily="18" charset="0"/>
                <a:ea typeface="Times New Roman" pitchFamily="18" charset="0"/>
                <a:cs typeface="Times New Roman" pitchFamily="18" charset="0"/>
              </a:rPr>
              <a:t>Tubes Standards : pour des broyages ne nécessitant pas une vitesse très élevée.</a:t>
            </a:r>
            <a:endParaRPr lang="fr-FR" sz="2000" dirty="0" smtClean="0">
              <a:latin typeface="Times New Roman" pitchFamily="18" charset="0"/>
              <a:cs typeface="Times New Roman" pitchFamily="18" charset="0"/>
            </a:endParaRPr>
          </a:p>
        </p:txBody>
      </p:sp>
      <p:sp>
        <p:nvSpPr>
          <p:cNvPr id="12" name="Rectangle 11"/>
          <p:cNvSpPr/>
          <p:nvPr/>
        </p:nvSpPr>
        <p:spPr>
          <a:xfrm>
            <a:off x="35496" y="3153145"/>
            <a:ext cx="9108504" cy="400110"/>
          </a:xfrm>
          <a:prstGeom prst="rect">
            <a:avLst/>
          </a:prstGeom>
        </p:spPr>
        <p:txBody>
          <a:bodyPr wrap="square">
            <a:spAutoFit/>
          </a:bodyPr>
          <a:lstStyle/>
          <a:p>
            <a:pPr algn="just"/>
            <a:r>
              <a:rPr lang="fr-FR" sz="2000" dirty="0" smtClean="0">
                <a:solidFill>
                  <a:srgbClr val="000000"/>
                </a:solidFill>
                <a:latin typeface="Times New Roman" pitchFamily="18" charset="0"/>
                <a:ea typeface="Times New Roman" pitchFamily="18" charset="0"/>
                <a:cs typeface="Times New Roman" pitchFamily="18" charset="0"/>
              </a:rPr>
              <a:t>En métal (sphérique, utiliser pour le broyage à sec).</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74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692696"/>
            <a:ext cx="70922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Un vortex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 utilisant des billes de forme irrégulière</a:t>
            </a:r>
            <a:r>
              <a:rPr lang="fr-FR" sz="2000" dirty="0" smtClean="0">
                <a:latin typeface="Times New Roman" pitchFamily="18" charset="0"/>
                <a:ea typeface="Times New Roman" pitchFamily="18" charset="0"/>
                <a:cs typeface="Times New Roman" pitchFamily="18" charset="0"/>
              </a:rPr>
              <a:t> </a:t>
            </a: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quand on souhaite conserver l’intégrité des ADN génomiques.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0" y="2132856"/>
            <a:ext cx="6854282" cy="1015663"/>
          </a:xfrm>
          <a:prstGeom prst="rect">
            <a:avLst/>
          </a:prstGeom>
        </p:spPr>
        <p:txBody>
          <a:bodyPr wrap="square">
            <a:spAutoFit/>
          </a:bodyPr>
          <a:lstStyle/>
          <a:p>
            <a:pPr lvl="0" fontAlgn="base">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2. Les broyeurs à haute vitesse sont conçus pour broyer / homogénéiser / lyser les échantillons dans un  temps très court </a:t>
            </a:r>
            <a:r>
              <a:rPr lang="fr-FR" sz="2000" dirty="0" smtClean="0">
                <a:latin typeface="Times New Roman" pitchFamily="18" charset="0"/>
                <a:ea typeface="Times New Roman" pitchFamily="18" charset="0"/>
                <a:cs typeface="Times New Roman" pitchFamily="18" charset="0"/>
              </a:rPr>
              <a:t> </a:t>
            </a:r>
            <a:r>
              <a:rPr lang="fr-FR" sz="2000" dirty="0" smtClean="0">
                <a:solidFill>
                  <a:srgbClr val="000000"/>
                </a:solidFill>
                <a:latin typeface="Times New Roman" pitchFamily="18" charset="0"/>
                <a:ea typeface="Times New Roman" pitchFamily="18" charset="0"/>
                <a:cs typeface="Times New Roman" pitchFamily="18" charset="0"/>
              </a:rPr>
              <a:t>secondes. </a:t>
            </a:r>
            <a:endParaRPr lang="fr-FR" sz="2000" dirty="0" smtClean="0">
              <a:latin typeface="Times New Roman" pitchFamily="18" charset="0"/>
              <a:cs typeface="Times New Roman" pitchFamily="18" charset="0"/>
            </a:endParaRPr>
          </a:p>
        </p:txBody>
      </p:sp>
      <p:sp>
        <p:nvSpPr>
          <p:cNvPr id="5" name="Rectangle 4"/>
          <p:cNvSpPr/>
          <p:nvPr/>
        </p:nvSpPr>
        <p:spPr>
          <a:xfrm>
            <a:off x="0" y="5169386"/>
            <a:ext cx="5835766" cy="707886"/>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3. Un mortier ou pilon en congelant l’échantillon avec  l’azote liquide (moins utilisée).</a:t>
            </a:r>
            <a:endParaRPr lang="fr-FR" sz="2000" dirty="0" smtClean="0">
              <a:latin typeface="Times New Roman" pitchFamily="18" charset="0"/>
              <a:cs typeface="Times New Roman" pitchFamily="18" charset="0"/>
            </a:endParaRPr>
          </a:p>
        </p:txBody>
      </p:sp>
      <p:sp>
        <p:nvSpPr>
          <p:cNvPr id="6" name="Rectangle 5"/>
          <p:cNvSpPr/>
          <p:nvPr/>
        </p:nvSpPr>
        <p:spPr>
          <a:xfrm>
            <a:off x="-1" y="3284984"/>
            <a:ext cx="6876257" cy="707886"/>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Certains modèles équipés de modules de refroidissement sont recommandés pour la purification des ARN.</a:t>
            </a:r>
            <a:endParaRPr lang="fr-FR" sz="2000" dirty="0" smtClean="0">
              <a:latin typeface="Times New Roman" pitchFamily="18" charset="0"/>
              <a:cs typeface="Times New Roman" pitchFamily="18" charset="0"/>
            </a:endParaRPr>
          </a:p>
        </p:txBody>
      </p:sp>
      <p:sp>
        <p:nvSpPr>
          <p:cNvPr id="7" name="Rectangle 6"/>
          <p:cNvSpPr/>
          <p:nvPr/>
        </p:nvSpPr>
        <p:spPr>
          <a:xfrm>
            <a:off x="-1" y="44624"/>
            <a:ext cx="9144000" cy="461665"/>
          </a:xfrm>
          <a:prstGeom prst="rect">
            <a:avLst/>
          </a:prstGeom>
        </p:spPr>
        <p:txBody>
          <a:bodyPr wrap="square">
            <a:spAutoFit/>
          </a:bodyPr>
          <a:lstStyle/>
          <a:p>
            <a:pPr lvl="0" fontAlgn="base">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En utilisant soit : </a:t>
            </a:r>
            <a:endParaRPr lang="fr-FR" sz="2400" b="1" dirty="0" smtClean="0">
              <a:latin typeface="Times New Roman" pitchFamily="18" charset="0"/>
              <a:cs typeface="Times New Roman" pitchFamily="18" charset="0"/>
            </a:endParaRPr>
          </a:p>
        </p:txBody>
      </p:sp>
      <p:pic>
        <p:nvPicPr>
          <p:cNvPr id="2" name="Image 1"/>
          <p:cNvPicPr>
            <a:picLocks noChangeAspect="1"/>
          </p:cNvPicPr>
          <p:nvPr/>
        </p:nvPicPr>
        <p:blipFill>
          <a:blip r:embed="rId2"/>
          <a:stretch>
            <a:fillRect/>
          </a:stretch>
        </p:blipFill>
        <p:spPr>
          <a:xfrm>
            <a:off x="6876256" y="116632"/>
            <a:ext cx="1816397" cy="1872208"/>
          </a:xfrm>
          <a:prstGeom prst="rect">
            <a:avLst/>
          </a:prstGeom>
        </p:spPr>
      </p:pic>
      <p:pic>
        <p:nvPicPr>
          <p:cNvPr id="3" name="Image 2"/>
          <p:cNvPicPr>
            <a:picLocks noChangeAspect="1"/>
          </p:cNvPicPr>
          <p:nvPr/>
        </p:nvPicPr>
        <p:blipFill>
          <a:blip r:embed="rId3"/>
          <a:stretch>
            <a:fillRect/>
          </a:stretch>
        </p:blipFill>
        <p:spPr>
          <a:xfrm>
            <a:off x="6960413" y="1988840"/>
            <a:ext cx="2220099" cy="1886249"/>
          </a:xfrm>
          <a:prstGeom prst="rect">
            <a:avLst/>
          </a:prstGeom>
        </p:spPr>
      </p:pic>
      <p:pic>
        <p:nvPicPr>
          <p:cNvPr id="8" name="Image 7"/>
          <p:cNvPicPr>
            <a:picLocks noChangeAspect="1"/>
          </p:cNvPicPr>
          <p:nvPr/>
        </p:nvPicPr>
        <p:blipFill>
          <a:blip r:embed="rId4"/>
          <a:stretch>
            <a:fillRect/>
          </a:stretch>
        </p:blipFill>
        <p:spPr>
          <a:xfrm>
            <a:off x="5835766" y="3992870"/>
            <a:ext cx="3344746" cy="2838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990083"/>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Elle est souvent utilisée pour les spores et les champignons. </a:t>
            </a:r>
          </a:p>
        </p:txBody>
      </p:sp>
      <p:sp>
        <p:nvSpPr>
          <p:cNvPr id="3" name="Rectangle 2"/>
          <p:cNvSpPr/>
          <p:nvPr/>
        </p:nvSpPr>
        <p:spPr>
          <a:xfrm>
            <a:off x="0" y="214290"/>
            <a:ext cx="9144000" cy="461665"/>
          </a:xfrm>
          <a:prstGeom prst="rect">
            <a:avLst/>
          </a:prstGeom>
        </p:spPr>
        <p:txBody>
          <a:bodyPr wrap="square">
            <a:spAutoFit/>
          </a:bodyPr>
          <a:lstStyle/>
          <a:p>
            <a:pPr lvl="0" fontAlgn="base">
              <a:spcBef>
                <a:spcPct val="0"/>
              </a:spcBef>
              <a:spcAft>
                <a:spcPct val="0"/>
              </a:spcAft>
            </a:pPr>
            <a:r>
              <a:rPr lang="fr-FR" sz="2400" b="1" dirty="0" smtClean="0">
                <a:solidFill>
                  <a:srgbClr val="000000"/>
                </a:solidFill>
                <a:latin typeface="Times New Roman" pitchFamily="18" charset="0"/>
                <a:ea typeface="Times New Roman" pitchFamily="18" charset="0"/>
                <a:cs typeface="Times New Roman" pitchFamily="18" charset="0"/>
              </a:rPr>
              <a:t>1.1.2. Lyse par choc thermique</a:t>
            </a:r>
            <a:endParaRPr lang="fr-FR" sz="2400" dirty="0" smtClean="0">
              <a:latin typeface="Times New Roman" pitchFamily="18" charset="0"/>
              <a:cs typeface="Times New Roman" pitchFamily="18" charset="0"/>
            </a:endParaRPr>
          </a:p>
        </p:txBody>
      </p:sp>
      <p:sp>
        <p:nvSpPr>
          <p:cNvPr id="4" name="Rectangle 3"/>
          <p:cNvSpPr/>
          <p:nvPr/>
        </p:nvSpPr>
        <p:spPr>
          <a:xfrm>
            <a:off x="0" y="1857364"/>
            <a:ext cx="9144000" cy="1015663"/>
          </a:xfrm>
          <a:prstGeom prst="rect">
            <a:avLst/>
          </a:prstGeom>
        </p:spPr>
        <p:txBody>
          <a:bodyPr wrap="square">
            <a:spAutoFit/>
          </a:bodyPr>
          <a:lstStyle/>
          <a:p>
            <a:r>
              <a:rPr lang="fr-FR" sz="2000" dirty="0" smtClean="0">
                <a:solidFill>
                  <a:srgbClr val="000000"/>
                </a:solidFill>
                <a:latin typeface="Times New Roman" pitchFamily="18" charset="0"/>
                <a:ea typeface="Times New Roman" pitchFamily="18" charset="0"/>
                <a:cs typeface="Times New Roman" pitchFamily="18" charset="0"/>
              </a:rPr>
              <a:t>Les cycles de congélation/ décongélation (-20°C/- 80°C à 37°C) des échantillons contribuent la création de cristaux très fin  et coupant qui participent à la rupture des membranes cellulaires. </a:t>
            </a: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80148"/>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1.1.3. Lyse chimique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81" name="Image 4"/>
          <p:cNvPicPr>
            <a:picLocks noChangeAspect="1" noChangeArrowheads="1"/>
          </p:cNvPicPr>
          <p:nvPr/>
        </p:nvPicPr>
        <p:blipFill>
          <a:blip r:embed="rId2"/>
          <a:srcRect t="11764" b="8824"/>
          <a:stretch>
            <a:fillRect/>
          </a:stretch>
        </p:blipFill>
        <p:spPr bwMode="auto">
          <a:xfrm>
            <a:off x="0" y="3649535"/>
            <a:ext cx="8905897" cy="1285884"/>
          </a:xfrm>
          <a:prstGeom prst="rect">
            <a:avLst/>
          </a:prstGeom>
          <a:noFill/>
        </p:spPr>
      </p:pic>
      <p:sp>
        <p:nvSpPr>
          <p:cNvPr id="20483" name="Rectangle 3"/>
          <p:cNvSpPr>
            <a:spLocks noChangeArrowheads="1"/>
          </p:cNvSpPr>
          <p:nvPr/>
        </p:nvSpPr>
        <p:spPr bwMode="auto">
          <a:xfrm>
            <a:off x="-32" y="5194907"/>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Les détergents solubilisent les lipides et dénaturent les protéines membranaires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1807119"/>
            <a:ext cx="9144000" cy="707886"/>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Se fait par un tampon de lyse efficace ne dégradent pas les acides nucléiques en utilisant des enzymes et/ou des détergent.</a:t>
            </a:r>
            <a:endParaRPr lang="fr-FR" sz="2000" dirty="0" smtClean="0">
              <a:latin typeface="Times New Roman" pitchFamily="18" charset="0"/>
              <a:cs typeface="Times New Roman" pitchFamily="18" charset="0"/>
            </a:endParaRPr>
          </a:p>
        </p:txBody>
      </p:sp>
      <p:sp>
        <p:nvSpPr>
          <p:cNvPr id="7" name="Rectangle 6"/>
          <p:cNvSpPr/>
          <p:nvPr/>
        </p:nvSpPr>
        <p:spPr>
          <a:xfrm>
            <a:off x="0" y="885911"/>
            <a:ext cx="9144000" cy="707886"/>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Est préférable pour la lyse des cellules bactériennes Gram+, végétales et fongiques et l’extraction sélective des plasmides bactériens. </a:t>
            </a:r>
          </a:p>
        </p:txBody>
      </p:sp>
      <p:sp>
        <p:nvSpPr>
          <p:cNvPr id="9" name="Rectangle 8"/>
          <p:cNvSpPr/>
          <p:nvPr/>
        </p:nvSpPr>
        <p:spPr>
          <a:xfrm>
            <a:off x="0" y="2728327"/>
            <a:ext cx="9144000" cy="707886"/>
          </a:xfrm>
          <a:prstGeom prst="rect">
            <a:avLst/>
          </a:prstGeom>
        </p:spPr>
        <p:txBody>
          <a:bodyPr wrap="square">
            <a:spAutoFit/>
          </a:bodyPr>
          <a:lstStyle/>
          <a:p>
            <a:pPr lvl="0" fontAlgn="base">
              <a:spcBef>
                <a:spcPct val="0"/>
              </a:spcBef>
              <a:spcAft>
                <a:spcPct val="0"/>
              </a:spcAft>
            </a:pPr>
            <a:r>
              <a:rPr lang="fr-FR" sz="2000" dirty="0" smtClean="0">
                <a:solidFill>
                  <a:srgbClr val="000000"/>
                </a:solidFill>
                <a:latin typeface="Times New Roman" pitchFamily="18" charset="0"/>
                <a:ea typeface="Times New Roman" pitchFamily="18" charset="0"/>
                <a:cs typeface="Times New Roman" pitchFamily="18" charset="0"/>
              </a:rPr>
              <a:t>Le traitement enzymatique des parois crée des </a:t>
            </a:r>
            <a:r>
              <a:rPr lang="fr-FR" sz="2000" dirty="0" err="1" smtClean="0">
                <a:solidFill>
                  <a:srgbClr val="000000"/>
                </a:solidFill>
                <a:latin typeface="Times New Roman" pitchFamily="18" charset="0"/>
                <a:ea typeface="Times New Roman" pitchFamily="18" charset="0"/>
                <a:cs typeface="Times New Roman" pitchFamily="18" charset="0"/>
              </a:rPr>
              <a:t>protoplastes</a:t>
            </a:r>
            <a:r>
              <a:rPr lang="fr-FR" sz="2000" dirty="0" smtClean="0">
                <a:solidFill>
                  <a:srgbClr val="000000"/>
                </a:solidFill>
                <a:latin typeface="Times New Roman" pitchFamily="18" charset="0"/>
                <a:ea typeface="Times New Roman" pitchFamily="18" charset="0"/>
                <a:cs typeface="Times New Roman" pitchFamily="18" charset="0"/>
              </a:rPr>
              <a:t>  qui gonflent avec le principe de l’osmose jusqu’à rupture des membranes plasmiques.</a:t>
            </a:r>
            <a:endParaRPr lang="fr-FR" sz="3200" dirty="0" smtClean="0">
              <a:latin typeface="Times New Roman" pitchFamily="18" charset="0"/>
              <a:cs typeface="Times New Roman" pitchFamily="18" charset="0"/>
            </a:endParaRPr>
          </a:p>
        </p:txBody>
      </p:sp>
      <p:sp>
        <p:nvSpPr>
          <p:cNvPr id="10" name="Rectangle 9"/>
          <p:cNvSpPr/>
          <p:nvPr/>
        </p:nvSpPr>
        <p:spPr>
          <a:xfrm>
            <a:off x="0" y="5854503"/>
            <a:ext cx="9144000" cy="707886"/>
          </a:xfrm>
          <a:prstGeom prst="rect">
            <a:avLst/>
          </a:prstGeom>
        </p:spPr>
        <p:txBody>
          <a:bodyPr wrap="square">
            <a:spAutoFit/>
          </a:bodyPr>
          <a:lstStyle/>
          <a:p>
            <a:r>
              <a:rPr lang="fr-FR" sz="2000" dirty="0" smtClean="0">
                <a:solidFill>
                  <a:srgbClr val="000000"/>
                </a:solidFill>
                <a:latin typeface="Times New Roman" pitchFamily="18" charset="0"/>
                <a:ea typeface="Times New Roman" pitchFamily="18" charset="0"/>
                <a:cs typeface="Times New Roman" pitchFamily="18" charset="0"/>
              </a:rPr>
              <a:t>Le SDS (sodium </a:t>
            </a:r>
            <a:r>
              <a:rPr lang="fr-FR" sz="2000" dirty="0" err="1" smtClean="0">
                <a:solidFill>
                  <a:srgbClr val="000000"/>
                </a:solidFill>
                <a:latin typeface="Times New Roman" pitchFamily="18" charset="0"/>
                <a:ea typeface="Times New Roman" pitchFamily="18" charset="0"/>
                <a:cs typeface="Times New Roman" pitchFamily="18" charset="0"/>
              </a:rPr>
              <a:t>Dodécyl</a:t>
            </a:r>
            <a:r>
              <a:rPr lang="fr-FR" sz="2000" dirty="0" smtClean="0">
                <a:solidFill>
                  <a:srgbClr val="000000"/>
                </a:solidFill>
                <a:latin typeface="Times New Roman" pitchFamily="18" charset="0"/>
                <a:ea typeface="Times New Roman" pitchFamily="18" charset="0"/>
                <a:cs typeface="Times New Roman" pitchFamily="18" charset="0"/>
              </a:rPr>
              <a:t> Sulfate) et le </a:t>
            </a:r>
            <a:r>
              <a:rPr lang="fr-FR" sz="2000" dirty="0" err="1" smtClean="0">
                <a:solidFill>
                  <a:srgbClr val="000000"/>
                </a:solidFill>
                <a:latin typeface="Times New Roman" pitchFamily="18" charset="0"/>
                <a:ea typeface="Times New Roman" pitchFamily="18" charset="0"/>
                <a:cs typeface="Times New Roman" pitchFamily="18" charset="0"/>
              </a:rPr>
              <a:t>sarcosyl</a:t>
            </a:r>
            <a:r>
              <a:rPr lang="fr-FR" sz="2000" dirty="0" smtClean="0">
                <a:solidFill>
                  <a:srgbClr val="000000"/>
                </a:solidFill>
                <a:latin typeface="Times New Roman" pitchFamily="18" charset="0"/>
                <a:ea typeface="Times New Roman" pitchFamily="18" charset="0"/>
                <a:cs typeface="Times New Roman" pitchFamily="18" charset="0"/>
              </a:rPr>
              <a:t> solubilisent les lipides membranaires et créent des pores suffisamment large pour libérer le contenue cellulaire.</a:t>
            </a:r>
            <a:r>
              <a:rPr lang="fr-FR" sz="2000" b="1" dirty="0" smtClean="0">
                <a:solidFill>
                  <a:srgbClr val="000000"/>
                </a:solidFill>
                <a:latin typeface="Times New Roman" pitchFamily="18" charset="0"/>
                <a:ea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6" grpId="0"/>
      <p:bldP spid="7" grpId="0"/>
      <p:bldP spid="9" grpId="0"/>
      <p:bldP spid="10"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7213</TotalTime>
  <Words>4669</Words>
  <Application>Microsoft Office PowerPoint</Application>
  <PresentationFormat>Affichage à l'écran (4:3)</PresentationFormat>
  <Paragraphs>371</Paragraphs>
  <Slides>53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53</vt:i4>
      </vt:variant>
    </vt:vector>
  </HeadingPairs>
  <TitlesOfParts>
    <vt:vector size="58"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de Biologie moléculaire</dc:title>
  <dc:creator>EFIBAC-ZIZI</dc:creator>
  <cp:lastModifiedBy>Yazid Rahmoune</cp:lastModifiedBy>
  <cp:revision>38</cp:revision>
  <dcterms:created xsi:type="dcterms:W3CDTF">2020-08-19T13:46:38Z</dcterms:created>
  <dcterms:modified xsi:type="dcterms:W3CDTF">2023-06-24T16:58:48Z</dcterms:modified>
</cp:coreProperties>
</file>