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8" r:id="rId3"/>
    <p:sldId id="257" r:id="rId4"/>
    <p:sldId id="296" r:id="rId5"/>
    <p:sldId id="294" r:id="rId6"/>
    <p:sldId id="259" r:id="rId7"/>
    <p:sldId id="261" r:id="rId8"/>
    <p:sldId id="262" r:id="rId9"/>
    <p:sldId id="297" r:id="rId10"/>
    <p:sldId id="298" r:id="rId11"/>
    <p:sldId id="299" r:id="rId12"/>
    <p:sldId id="300" r:id="rId13"/>
    <p:sldId id="301" r:id="rId14"/>
    <p:sldId id="302" r:id="rId15"/>
    <p:sldId id="305" r:id="rId16"/>
    <p:sldId id="303" r:id="rId17"/>
    <p:sldId id="306" r:id="rId18"/>
    <p:sldId id="304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85" r:id="rId32"/>
    <p:sldId id="275" r:id="rId33"/>
    <p:sldId id="295" r:id="rId34"/>
    <p:sldId id="276" r:id="rId35"/>
    <p:sldId id="281" r:id="rId36"/>
    <p:sldId id="286" r:id="rId37"/>
    <p:sldId id="282" r:id="rId38"/>
    <p:sldId id="283" r:id="rId39"/>
    <p:sldId id="287" r:id="rId40"/>
    <p:sldId id="288" r:id="rId4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3" autoAdjust="0"/>
    <p:restoredTop sz="94607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655442-3D5D-4227-AAA5-C6471A0F94F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7C2450-F33D-4059-ADF8-6C376788C034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fr-FR" sz="2400" dirty="0">
              <a:solidFill>
                <a:srgbClr val="FF0000"/>
              </a:solidFill>
              <a:latin typeface="Baskerville Old Face" pitchFamily="18" charset="0"/>
            </a:rPr>
            <a:t>Bioénergétique</a:t>
          </a:r>
          <a:r>
            <a:rPr lang="fr-FR" sz="2400" dirty="0">
              <a:solidFill>
                <a:schemeClr val="bg1"/>
              </a:solidFill>
              <a:latin typeface="Baskerville Old Face" pitchFamily="18" charset="0"/>
            </a:rPr>
            <a:t> </a:t>
          </a:r>
          <a:r>
            <a:rPr lang="fr-FR" sz="2800" dirty="0">
              <a:solidFill>
                <a:schemeClr val="tx1"/>
              </a:solidFill>
              <a:latin typeface="Baskerville Old Face" pitchFamily="18" charset="0"/>
            </a:rPr>
            <a:t>: origine et devenir de l’énergie dans la matière vivante</a:t>
          </a:r>
          <a:r>
            <a:rPr lang="fr-FR" sz="2800" dirty="0">
              <a:solidFill>
                <a:schemeClr val="tx1"/>
              </a:solidFill>
            </a:rPr>
            <a:t> </a:t>
          </a:r>
        </a:p>
      </dgm:t>
    </dgm:pt>
    <dgm:pt modelId="{5A7A522F-B047-4521-B764-47CB9CC99471}" type="parTrans" cxnId="{42FE3AD9-FF19-4B1D-AD55-996F1BD58BAF}">
      <dgm:prSet/>
      <dgm:spPr/>
      <dgm:t>
        <a:bodyPr/>
        <a:lstStyle/>
        <a:p>
          <a:endParaRPr lang="fr-FR"/>
        </a:p>
      </dgm:t>
    </dgm:pt>
    <dgm:pt modelId="{8B9550CD-0DBF-4F28-95FC-2D26B31C7633}" type="sibTrans" cxnId="{42FE3AD9-FF19-4B1D-AD55-996F1BD58BAF}">
      <dgm:prSet/>
      <dgm:spPr>
        <a:solidFill>
          <a:schemeClr val="accent5"/>
        </a:solidFill>
      </dgm:spPr>
      <dgm:t>
        <a:bodyPr/>
        <a:lstStyle/>
        <a:p>
          <a:endParaRPr lang="fr-FR"/>
        </a:p>
      </dgm:t>
    </dgm:pt>
    <dgm:pt modelId="{78E2E56B-F862-48EA-9B1C-D6F10AB99407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fr-FR" sz="2000" dirty="0">
              <a:solidFill>
                <a:schemeClr val="tx1"/>
              </a:solidFill>
              <a:latin typeface="Baskerville Old Face" pitchFamily="18" charset="0"/>
            </a:rPr>
            <a:t>L’homme : être hétérotrophe(utilise l’énergie chimique contenue dans les Glucides les lipides et les protéines (</a:t>
          </a:r>
          <a:r>
            <a:rPr lang="fr-FR" sz="2000" b="1" dirty="0">
              <a:solidFill>
                <a:schemeClr val="tx1"/>
              </a:solidFill>
              <a:latin typeface="Baskerville Old Face" pitchFamily="18" charset="0"/>
            </a:rPr>
            <a:t>G.L.P</a:t>
          </a:r>
          <a:r>
            <a:rPr lang="fr-FR" sz="2000" dirty="0">
              <a:solidFill>
                <a:schemeClr val="tx1"/>
              </a:solidFill>
              <a:latin typeface="Baskerville Old Face" pitchFamily="18" charset="0"/>
            </a:rPr>
            <a:t>)          </a:t>
          </a:r>
          <a:r>
            <a:rPr lang="fr-FR" sz="1800" dirty="0">
              <a:solidFill>
                <a:schemeClr val="tx1"/>
              </a:solidFill>
              <a:latin typeface="Baskerville Old Face" pitchFamily="18" charset="0"/>
            </a:rPr>
            <a:t>alimentation(végétaux= êtres autotrophes) </a:t>
          </a:r>
          <a:r>
            <a:rPr lang="fr-FR" sz="2000" dirty="0">
              <a:solidFill>
                <a:schemeClr val="tx1"/>
              </a:solidFill>
              <a:latin typeface="Baskerville Old Face" pitchFamily="18" charset="0"/>
            </a:rPr>
            <a:t> </a:t>
          </a:r>
        </a:p>
      </dgm:t>
    </dgm:pt>
    <dgm:pt modelId="{1998C4CB-A9A7-4E94-A31D-67592BCFBC6E}" type="parTrans" cxnId="{BBA6A6DE-D769-49D7-BFCF-10E533A30029}">
      <dgm:prSet/>
      <dgm:spPr/>
      <dgm:t>
        <a:bodyPr/>
        <a:lstStyle/>
        <a:p>
          <a:endParaRPr lang="fr-FR"/>
        </a:p>
      </dgm:t>
    </dgm:pt>
    <dgm:pt modelId="{A8C61CE2-9790-4F13-B5A1-52913478D75B}" type="sibTrans" cxnId="{BBA6A6DE-D769-49D7-BFCF-10E533A30029}">
      <dgm:prSet/>
      <dgm:spPr/>
      <dgm:t>
        <a:bodyPr/>
        <a:lstStyle/>
        <a:p>
          <a:endParaRPr lang="fr-FR"/>
        </a:p>
      </dgm:t>
    </dgm:pt>
    <dgm:pt modelId="{87E31AE6-8514-4DAE-A894-51C419534D0E}" type="pres">
      <dgm:prSet presAssocID="{AC655442-3D5D-4227-AAA5-C6471A0F94F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36B2CF5-C8A9-4C70-A01A-33183E3A4C13}" type="pres">
      <dgm:prSet presAssocID="{1B7C2450-F33D-4059-ADF8-6C376788C034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397322-D089-4E43-90AE-DAB9E0EE969C}" type="pres">
      <dgm:prSet presAssocID="{8B9550CD-0DBF-4F28-95FC-2D26B31C7633}" presName="sibTrans" presStyleLbl="sibTrans2D1" presStyleIdx="0" presStyleCnt="1" custLinFactNeighborX="-2033" custLinFactNeighborY="-474"/>
      <dgm:spPr/>
      <dgm:t>
        <a:bodyPr/>
        <a:lstStyle/>
        <a:p>
          <a:endParaRPr lang="fr-FR"/>
        </a:p>
      </dgm:t>
    </dgm:pt>
    <dgm:pt modelId="{B5ED3116-1600-4520-98BC-8F727469E082}" type="pres">
      <dgm:prSet presAssocID="{8B9550CD-0DBF-4F28-95FC-2D26B31C7633}" presName="connectorText" presStyleLbl="sibTrans2D1" presStyleIdx="0" presStyleCnt="1"/>
      <dgm:spPr/>
      <dgm:t>
        <a:bodyPr/>
        <a:lstStyle/>
        <a:p>
          <a:endParaRPr lang="fr-FR"/>
        </a:p>
      </dgm:t>
    </dgm:pt>
    <dgm:pt modelId="{DFED0A70-B8D4-4B0D-BCCF-FD4C1079CFE5}" type="pres">
      <dgm:prSet presAssocID="{78E2E56B-F862-48EA-9B1C-D6F10AB9940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0D9A2CF-EB57-42D9-8E4F-EEE60DD5D0D3}" type="presOf" srcId="{AC655442-3D5D-4227-AAA5-C6471A0F94FD}" destId="{87E31AE6-8514-4DAE-A894-51C419534D0E}" srcOrd="0" destOrd="0" presId="urn:microsoft.com/office/officeart/2005/8/layout/process1"/>
    <dgm:cxn modelId="{065699B2-35A5-48B7-91CB-FD3096DF9F5E}" type="presOf" srcId="{8B9550CD-0DBF-4F28-95FC-2D26B31C7633}" destId="{71397322-D089-4E43-90AE-DAB9E0EE969C}" srcOrd="0" destOrd="0" presId="urn:microsoft.com/office/officeart/2005/8/layout/process1"/>
    <dgm:cxn modelId="{F156DB97-9194-445E-BDF7-2000CBC965C0}" type="presOf" srcId="{1B7C2450-F33D-4059-ADF8-6C376788C034}" destId="{536B2CF5-C8A9-4C70-A01A-33183E3A4C13}" srcOrd="0" destOrd="0" presId="urn:microsoft.com/office/officeart/2005/8/layout/process1"/>
    <dgm:cxn modelId="{BBA6A6DE-D769-49D7-BFCF-10E533A30029}" srcId="{AC655442-3D5D-4227-AAA5-C6471A0F94FD}" destId="{78E2E56B-F862-48EA-9B1C-D6F10AB99407}" srcOrd="1" destOrd="0" parTransId="{1998C4CB-A9A7-4E94-A31D-67592BCFBC6E}" sibTransId="{A8C61CE2-9790-4F13-B5A1-52913478D75B}"/>
    <dgm:cxn modelId="{7459189A-BB81-48D2-B7B1-74504AEE3215}" type="presOf" srcId="{8B9550CD-0DBF-4F28-95FC-2D26B31C7633}" destId="{B5ED3116-1600-4520-98BC-8F727469E082}" srcOrd="1" destOrd="0" presId="urn:microsoft.com/office/officeart/2005/8/layout/process1"/>
    <dgm:cxn modelId="{42FE3AD9-FF19-4B1D-AD55-996F1BD58BAF}" srcId="{AC655442-3D5D-4227-AAA5-C6471A0F94FD}" destId="{1B7C2450-F33D-4059-ADF8-6C376788C034}" srcOrd="0" destOrd="0" parTransId="{5A7A522F-B047-4521-B764-47CB9CC99471}" sibTransId="{8B9550CD-0DBF-4F28-95FC-2D26B31C7633}"/>
    <dgm:cxn modelId="{B13D85E4-A7BD-472A-933F-36F064D36116}" type="presOf" srcId="{78E2E56B-F862-48EA-9B1C-D6F10AB99407}" destId="{DFED0A70-B8D4-4B0D-BCCF-FD4C1079CFE5}" srcOrd="0" destOrd="0" presId="urn:microsoft.com/office/officeart/2005/8/layout/process1"/>
    <dgm:cxn modelId="{674773F4-CD5E-4C0C-A0B6-5C4D213B9B22}" type="presParOf" srcId="{87E31AE6-8514-4DAE-A894-51C419534D0E}" destId="{536B2CF5-C8A9-4C70-A01A-33183E3A4C13}" srcOrd="0" destOrd="0" presId="urn:microsoft.com/office/officeart/2005/8/layout/process1"/>
    <dgm:cxn modelId="{748BCC95-2327-4363-ADE2-EB690EA70842}" type="presParOf" srcId="{87E31AE6-8514-4DAE-A894-51C419534D0E}" destId="{71397322-D089-4E43-90AE-DAB9E0EE969C}" srcOrd="1" destOrd="0" presId="urn:microsoft.com/office/officeart/2005/8/layout/process1"/>
    <dgm:cxn modelId="{155608DB-5B54-4B54-966C-5AD49576FBEC}" type="presParOf" srcId="{71397322-D089-4E43-90AE-DAB9E0EE969C}" destId="{B5ED3116-1600-4520-98BC-8F727469E082}" srcOrd="0" destOrd="0" presId="urn:microsoft.com/office/officeart/2005/8/layout/process1"/>
    <dgm:cxn modelId="{27A23E4A-01FA-4AB9-946F-91C95604AD16}" type="presParOf" srcId="{87E31AE6-8514-4DAE-A894-51C419534D0E}" destId="{DFED0A70-B8D4-4B0D-BCCF-FD4C1079CFE5}" srcOrd="2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9D2067-F8AF-47DB-9D47-BB9A03C70E12}" type="doc">
      <dgm:prSet loTypeId="urn:microsoft.com/office/officeart/2005/8/layout/equation1" loCatId="relationship" qsTypeId="urn:microsoft.com/office/officeart/2005/8/quickstyle/3d2" qsCatId="3D" csTypeId="urn:microsoft.com/office/officeart/2005/8/colors/colorful3" csCatId="colorful" phldr="1"/>
      <dgm:spPr/>
    </dgm:pt>
    <dgm:pt modelId="{6C613EEF-2571-4B8B-B9E8-B9358B2749B5}">
      <dgm:prSet phldrT="[Texte]"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Variation des réserve énergétique</a:t>
          </a:r>
          <a:endParaRPr lang="fr-FR" dirty="0">
            <a:solidFill>
              <a:schemeClr val="tx1"/>
            </a:solidFill>
          </a:endParaRPr>
        </a:p>
      </dgm:t>
    </dgm:pt>
    <dgm:pt modelId="{79D82B00-91BE-4164-9FDA-9070233BCDF0}" type="parTrans" cxnId="{7697239F-0FE6-47E6-B537-C1D5A34F2B64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94357414-A04A-44CD-A1B1-E777212AF941}" type="sibTrans" cxnId="{7697239F-0FE6-47E6-B537-C1D5A34F2B64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7B2FC1AA-FF5C-4E65-9890-1A6FC3C11D9F}">
      <dgm:prSet phldrT="[Texte]"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Apport d’énergie </a:t>
          </a:r>
          <a:endParaRPr lang="fr-FR" dirty="0">
            <a:solidFill>
              <a:schemeClr val="tx1"/>
            </a:solidFill>
          </a:endParaRPr>
        </a:p>
      </dgm:t>
    </dgm:pt>
    <dgm:pt modelId="{D7E75DD6-4640-47F4-97A0-400A3BA66B07}" type="parTrans" cxnId="{AA82DF1B-73F7-4086-B6BF-F4AC7DB20684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CCB14D0F-B4B2-4924-B827-5276B6D71491}" type="sibTrans" cxnId="{AA82DF1B-73F7-4086-B6BF-F4AC7DB20684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8C2FB34D-8872-42B8-9977-89FCAA9E9C66}">
      <dgm:prSet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Dépense d’énergie</a:t>
          </a:r>
          <a:endParaRPr lang="fr-FR" dirty="0">
            <a:solidFill>
              <a:schemeClr val="tx1"/>
            </a:solidFill>
          </a:endParaRPr>
        </a:p>
      </dgm:t>
    </dgm:pt>
    <dgm:pt modelId="{40DED501-2BF1-4D26-B447-6040BD3D0C5A}" type="parTrans" cxnId="{92813AC9-DDA5-411A-A491-90B068B2FA32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098174BA-AD43-4BEA-9B29-0B49D52C765C}" type="sibTrans" cxnId="{92813AC9-DDA5-411A-A491-90B068B2FA32}">
      <dgm:prSet/>
      <dgm:spPr/>
      <dgm:t>
        <a:bodyPr/>
        <a:lstStyle/>
        <a:p>
          <a:pPr algn="ctr"/>
          <a:endParaRPr lang="fr-FR">
            <a:solidFill>
              <a:schemeClr val="tx1"/>
            </a:solidFill>
          </a:endParaRPr>
        </a:p>
      </dgm:t>
    </dgm:pt>
    <dgm:pt modelId="{09A29497-DACA-4015-B59E-A73EEF719BAC}" type="pres">
      <dgm:prSet presAssocID="{219D2067-F8AF-47DB-9D47-BB9A03C70E12}" presName="linearFlow" presStyleCnt="0">
        <dgm:presLayoutVars>
          <dgm:dir/>
          <dgm:resizeHandles val="exact"/>
        </dgm:presLayoutVars>
      </dgm:prSet>
      <dgm:spPr/>
    </dgm:pt>
    <dgm:pt modelId="{33F513DB-9213-495C-A517-D3AA41C9F5ED}" type="pres">
      <dgm:prSet presAssocID="{8C2FB34D-8872-42B8-9977-89FCAA9E9C66}" presName="node" presStyleLbl="node1" presStyleIdx="0" presStyleCnt="3" custLinFactX="152586" custLinFactY="-14604" custLinFactNeighborX="200000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4E6A57-D14F-4C6C-A57F-2C8DFB92C71E}" type="pres">
      <dgm:prSet presAssocID="{098174BA-AD43-4BEA-9B29-0B49D52C765C}" presName="spacerL" presStyleCnt="0"/>
      <dgm:spPr/>
    </dgm:pt>
    <dgm:pt modelId="{EB4E2E22-9F38-40B1-84AB-29A5F6391411}" type="pres">
      <dgm:prSet presAssocID="{098174BA-AD43-4BEA-9B29-0B49D52C765C}" presName="sibTrans" presStyleLbl="sibTrans2D1" presStyleIdx="0" presStyleCnt="2" custLinFactX="251693" custLinFactY="-28071" custLinFactNeighborX="300000" custLinFactNeighborY="-100000"/>
      <dgm:spPr/>
      <dgm:t>
        <a:bodyPr/>
        <a:lstStyle/>
        <a:p>
          <a:endParaRPr lang="fr-FR"/>
        </a:p>
      </dgm:t>
    </dgm:pt>
    <dgm:pt modelId="{FF73F68F-8C71-4C4A-A5FD-D6D62E7CB7EA}" type="pres">
      <dgm:prSet presAssocID="{098174BA-AD43-4BEA-9B29-0B49D52C765C}" presName="spacerR" presStyleCnt="0"/>
      <dgm:spPr/>
    </dgm:pt>
    <dgm:pt modelId="{C3D48C52-008C-44BA-933C-1C9804A26DDF}" type="pres">
      <dgm:prSet presAssocID="{6C613EEF-2571-4B8B-B9E8-B9358B2749B5}" presName="node" presStyleLbl="node1" presStyleIdx="1" presStyleCnt="3" custScaleY="101680" custLinFactX="156356" custLinFactY="-13764" custLinFactNeighborX="200000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7F56F9-56C6-4D0D-AEE9-36ACB11A8419}" type="pres">
      <dgm:prSet presAssocID="{94357414-A04A-44CD-A1B1-E777212AF941}" presName="spacerL" presStyleCnt="0"/>
      <dgm:spPr/>
    </dgm:pt>
    <dgm:pt modelId="{FDE7CDCB-BAF5-4F93-938E-18B5F04F9BC3}" type="pres">
      <dgm:prSet presAssocID="{94357414-A04A-44CD-A1B1-E777212AF941}" presName="sibTrans" presStyleLbl="sibTrans2D1" presStyleIdx="1" presStyleCnt="2" custAng="0" custLinFactX="-254275" custLinFactY="-28071" custLinFactNeighborX="-300000" custLinFactNeighborY="-100000"/>
      <dgm:spPr/>
      <dgm:t>
        <a:bodyPr/>
        <a:lstStyle/>
        <a:p>
          <a:endParaRPr lang="fr-FR"/>
        </a:p>
      </dgm:t>
    </dgm:pt>
    <dgm:pt modelId="{D546CBA0-04B8-48CB-8D98-E56E727A6C82}" type="pres">
      <dgm:prSet presAssocID="{94357414-A04A-44CD-A1B1-E777212AF941}" presName="spacerR" presStyleCnt="0"/>
      <dgm:spPr/>
    </dgm:pt>
    <dgm:pt modelId="{60CE1F6B-E328-4BE8-874C-10CDE70EC28F}" type="pres">
      <dgm:prSet presAssocID="{7B2FC1AA-FF5C-4E65-9890-1A6FC3C11D9F}" presName="node" presStyleLbl="node1" presStyleIdx="2" presStyleCnt="3" custLinFactX="-307019" custLinFactY="-14604" custLinFactNeighborX="-400000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CD51FF2-C537-482A-A768-199681CB2269}" type="presOf" srcId="{6C613EEF-2571-4B8B-B9E8-B9358B2749B5}" destId="{C3D48C52-008C-44BA-933C-1C9804A26DDF}" srcOrd="0" destOrd="0" presId="urn:microsoft.com/office/officeart/2005/8/layout/equation1"/>
    <dgm:cxn modelId="{7697239F-0FE6-47E6-B537-C1D5A34F2B64}" srcId="{219D2067-F8AF-47DB-9D47-BB9A03C70E12}" destId="{6C613EEF-2571-4B8B-B9E8-B9358B2749B5}" srcOrd="1" destOrd="0" parTransId="{79D82B00-91BE-4164-9FDA-9070233BCDF0}" sibTransId="{94357414-A04A-44CD-A1B1-E777212AF941}"/>
    <dgm:cxn modelId="{92813AC9-DDA5-411A-A491-90B068B2FA32}" srcId="{219D2067-F8AF-47DB-9D47-BB9A03C70E12}" destId="{8C2FB34D-8872-42B8-9977-89FCAA9E9C66}" srcOrd="0" destOrd="0" parTransId="{40DED501-2BF1-4D26-B447-6040BD3D0C5A}" sibTransId="{098174BA-AD43-4BEA-9B29-0B49D52C765C}"/>
    <dgm:cxn modelId="{AA82DF1B-73F7-4086-B6BF-F4AC7DB20684}" srcId="{219D2067-F8AF-47DB-9D47-BB9A03C70E12}" destId="{7B2FC1AA-FF5C-4E65-9890-1A6FC3C11D9F}" srcOrd="2" destOrd="0" parTransId="{D7E75DD6-4640-47F4-97A0-400A3BA66B07}" sibTransId="{CCB14D0F-B4B2-4924-B827-5276B6D71491}"/>
    <dgm:cxn modelId="{9F99FA0E-BBAD-4CFB-AC5F-ED5B269ACAE1}" type="presOf" srcId="{098174BA-AD43-4BEA-9B29-0B49D52C765C}" destId="{EB4E2E22-9F38-40B1-84AB-29A5F6391411}" srcOrd="0" destOrd="0" presId="urn:microsoft.com/office/officeart/2005/8/layout/equation1"/>
    <dgm:cxn modelId="{4366E7EA-3B01-4B8C-AE04-BEE7CF7510EE}" type="presOf" srcId="{7B2FC1AA-FF5C-4E65-9890-1A6FC3C11D9F}" destId="{60CE1F6B-E328-4BE8-874C-10CDE70EC28F}" srcOrd="0" destOrd="0" presId="urn:microsoft.com/office/officeart/2005/8/layout/equation1"/>
    <dgm:cxn modelId="{5B085937-7CF2-4AF7-AAFA-4270061614D2}" type="presOf" srcId="{94357414-A04A-44CD-A1B1-E777212AF941}" destId="{FDE7CDCB-BAF5-4F93-938E-18B5F04F9BC3}" srcOrd="0" destOrd="0" presId="urn:microsoft.com/office/officeart/2005/8/layout/equation1"/>
    <dgm:cxn modelId="{C3DBC8BE-7D0B-410F-8234-327C08337F7D}" type="presOf" srcId="{219D2067-F8AF-47DB-9D47-BB9A03C70E12}" destId="{09A29497-DACA-4015-B59E-A73EEF719BAC}" srcOrd="0" destOrd="0" presId="urn:microsoft.com/office/officeart/2005/8/layout/equation1"/>
    <dgm:cxn modelId="{7DC4F95D-C119-4A25-9C49-C2905C48BC26}" type="presOf" srcId="{8C2FB34D-8872-42B8-9977-89FCAA9E9C66}" destId="{33F513DB-9213-495C-A517-D3AA41C9F5ED}" srcOrd="0" destOrd="0" presId="urn:microsoft.com/office/officeart/2005/8/layout/equation1"/>
    <dgm:cxn modelId="{E49A8370-146F-4F99-9346-9A1D9E0BC409}" type="presParOf" srcId="{09A29497-DACA-4015-B59E-A73EEF719BAC}" destId="{33F513DB-9213-495C-A517-D3AA41C9F5ED}" srcOrd="0" destOrd="0" presId="urn:microsoft.com/office/officeart/2005/8/layout/equation1"/>
    <dgm:cxn modelId="{EE4F2D5F-5B4A-4A08-BBBA-0C5846B9C1F8}" type="presParOf" srcId="{09A29497-DACA-4015-B59E-A73EEF719BAC}" destId="{614E6A57-D14F-4C6C-A57F-2C8DFB92C71E}" srcOrd="1" destOrd="0" presId="urn:microsoft.com/office/officeart/2005/8/layout/equation1"/>
    <dgm:cxn modelId="{5DBC3629-1804-4500-9205-21428874DAD8}" type="presParOf" srcId="{09A29497-DACA-4015-B59E-A73EEF719BAC}" destId="{EB4E2E22-9F38-40B1-84AB-29A5F6391411}" srcOrd="2" destOrd="0" presId="urn:microsoft.com/office/officeart/2005/8/layout/equation1"/>
    <dgm:cxn modelId="{62ADDCC3-E26C-43DC-936E-5D6CF1E656BA}" type="presParOf" srcId="{09A29497-DACA-4015-B59E-A73EEF719BAC}" destId="{FF73F68F-8C71-4C4A-A5FD-D6D62E7CB7EA}" srcOrd="3" destOrd="0" presId="urn:microsoft.com/office/officeart/2005/8/layout/equation1"/>
    <dgm:cxn modelId="{972C6F74-2C5C-4171-B47D-693CFF9ABE50}" type="presParOf" srcId="{09A29497-DACA-4015-B59E-A73EEF719BAC}" destId="{C3D48C52-008C-44BA-933C-1C9804A26DDF}" srcOrd="4" destOrd="0" presId="urn:microsoft.com/office/officeart/2005/8/layout/equation1"/>
    <dgm:cxn modelId="{CF6567C6-3725-4F98-B947-9931B0ECD1C6}" type="presParOf" srcId="{09A29497-DACA-4015-B59E-A73EEF719BAC}" destId="{117F56F9-56C6-4D0D-AEE9-36ACB11A8419}" srcOrd="5" destOrd="0" presId="urn:microsoft.com/office/officeart/2005/8/layout/equation1"/>
    <dgm:cxn modelId="{31D32E49-676D-427F-BB15-70090A4ACE8C}" type="presParOf" srcId="{09A29497-DACA-4015-B59E-A73EEF719BAC}" destId="{FDE7CDCB-BAF5-4F93-938E-18B5F04F9BC3}" srcOrd="6" destOrd="0" presId="urn:microsoft.com/office/officeart/2005/8/layout/equation1"/>
    <dgm:cxn modelId="{BDE27696-D0CC-4CE4-A451-1771C1863E24}" type="presParOf" srcId="{09A29497-DACA-4015-B59E-A73EEF719BAC}" destId="{D546CBA0-04B8-48CB-8D98-E56E727A6C82}" srcOrd="7" destOrd="0" presId="urn:microsoft.com/office/officeart/2005/8/layout/equation1"/>
    <dgm:cxn modelId="{0325D570-6065-4029-A148-12F9BA0C61B4}" type="presParOf" srcId="{09A29497-DACA-4015-B59E-A73EEF719BAC}" destId="{60CE1F6B-E328-4BE8-874C-10CDE70EC28F}" srcOrd="8" destOrd="0" presId="urn:microsoft.com/office/officeart/2005/8/layout/equatio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2764A2-FF9B-4450-9AB1-32B9968B767D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A4D108A-68E1-499F-9D60-01D33EB7F5AC}">
      <dgm:prSet phldrT="[Texte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fr-FR" sz="2800" b="1" dirty="0">
              <a:solidFill>
                <a:srgbClr val="FF0000"/>
              </a:solidFill>
              <a:latin typeface="Baskerville Old Face" pitchFamily="18" charset="0"/>
            </a:rPr>
            <a:t>Organique dont la dégradation produit de l’énergie</a:t>
          </a:r>
        </a:p>
      </dgm:t>
    </dgm:pt>
    <dgm:pt modelId="{B26D763F-8A94-43D7-9687-25FBCE1A0AA1}" type="parTrans" cxnId="{BC6FA645-11F1-4DCE-B87A-D693E381E30C}">
      <dgm:prSet/>
      <dgm:spPr/>
      <dgm:t>
        <a:bodyPr/>
        <a:lstStyle/>
        <a:p>
          <a:endParaRPr lang="fr-FR"/>
        </a:p>
      </dgm:t>
    </dgm:pt>
    <dgm:pt modelId="{17A4468C-C85B-4D02-830E-502E0ADF820B}" type="sibTrans" cxnId="{BC6FA645-11F1-4DCE-B87A-D693E381E30C}">
      <dgm:prSet/>
      <dgm:spPr/>
      <dgm:t>
        <a:bodyPr/>
        <a:lstStyle/>
        <a:p>
          <a:endParaRPr lang="fr-FR"/>
        </a:p>
      </dgm:t>
    </dgm:pt>
    <dgm:pt modelId="{54C39CB8-EA34-46B1-9F3F-F5F8B2B4664D}">
      <dgm:prSet phldrT="[Texte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fr-FR" sz="2800" b="1" dirty="0">
              <a:solidFill>
                <a:schemeClr val="accent6">
                  <a:lumMod val="50000"/>
                </a:schemeClr>
              </a:solidFill>
              <a:latin typeface="Baskerville Old Face" pitchFamily="18" charset="0"/>
            </a:rPr>
            <a:t>Non organique : non dégradé  pour avoir de l’énergie</a:t>
          </a:r>
        </a:p>
      </dgm:t>
    </dgm:pt>
    <dgm:pt modelId="{C9A6F8D7-7C01-47BF-B2A0-285E522D3EA2}" type="parTrans" cxnId="{7BB00DE7-5B4C-4E96-BE41-E0E345A24EBC}">
      <dgm:prSet/>
      <dgm:spPr/>
      <dgm:t>
        <a:bodyPr/>
        <a:lstStyle/>
        <a:p>
          <a:endParaRPr lang="fr-FR"/>
        </a:p>
      </dgm:t>
    </dgm:pt>
    <dgm:pt modelId="{7764F1DA-F314-49B1-A2AC-1CB41BC91630}" type="sibTrans" cxnId="{7BB00DE7-5B4C-4E96-BE41-E0E345A24EBC}">
      <dgm:prSet/>
      <dgm:spPr/>
      <dgm:t>
        <a:bodyPr/>
        <a:lstStyle/>
        <a:p>
          <a:endParaRPr lang="fr-FR"/>
        </a:p>
      </dgm:t>
    </dgm:pt>
    <dgm:pt modelId="{79E44696-E932-4592-88A9-580076CDF3B4}">
      <dgm:prSet phldrT="[Texte]"/>
      <dgm:spPr>
        <a:solidFill>
          <a:schemeClr val="accent5">
            <a:lumMod val="20000"/>
            <a:lumOff val="80000"/>
          </a:schemeClr>
        </a:solidFill>
        <a:effectLst>
          <a:outerShdw blurRad="50800" dist="38100" dir="16200000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r-FR" b="1" dirty="0">
              <a:solidFill>
                <a:srgbClr val="FF0000"/>
              </a:solidFill>
            </a:rPr>
            <a:t>Glucides</a:t>
          </a:r>
        </a:p>
      </dgm:t>
    </dgm:pt>
    <dgm:pt modelId="{1AAABBE6-846B-418F-9134-04AA20AFDFD4}" type="parTrans" cxnId="{9A0771F6-E986-4F61-AB48-38AA7FAF07D3}">
      <dgm:prSet/>
      <dgm:spPr/>
      <dgm:t>
        <a:bodyPr/>
        <a:lstStyle/>
        <a:p>
          <a:endParaRPr lang="fr-FR"/>
        </a:p>
      </dgm:t>
    </dgm:pt>
    <dgm:pt modelId="{3F3FE779-0C7E-4FFF-8D44-D2DBA1573DE9}" type="sibTrans" cxnId="{9A0771F6-E986-4F61-AB48-38AA7FAF07D3}">
      <dgm:prSet/>
      <dgm:spPr/>
      <dgm:t>
        <a:bodyPr/>
        <a:lstStyle/>
        <a:p>
          <a:endParaRPr lang="fr-FR"/>
        </a:p>
      </dgm:t>
    </dgm:pt>
    <dgm:pt modelId="{37DD26B7-8FAB-42B6-BFB9-803714A4772C}">
      <dgm:prSet phldrT="[Texte]"/>
      <dgm:spPr>
        <a:solidFill>
          <a:schemeClr val="accent3">
            <a:lumMod val="40000"/>
            <a:lumOff val="60000"/>
          </a:schemeClr>
        </a:solidFill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 extrusionH="76200">
          <a:extrusionClr>
            <a:schemeClr val="tx2"/>
          </a:extrusionClr>
        </a:sp3d>
      </dgm:spPr>
      <dgm:t>
        <a:bodyPr/>
        <a:lstStyle/>
        <a:p>
          <a:r>
            <a:rPr lang="fr-FR" b="1" dirty="0">
              <a:solidFill>
                <a:schemeClr val="tx1"/>
              </a:solidFill>
            </a:rPr>
            <a:t>Lipides</a:t>
          </a:r>
        </a:p>
      </dgm:t>
    </dgm:pt>
    <dgm:pt modelId="{1D95967B-9D95-408D-82FE-AA1CE0F3EC71}" type="parTrans" cxnId="{CF40E35A-AD08-4517-9FEA-9549DF35240D}">
      <dgm:prSet/>
      <dgm:spPr/>
      <dgm:t>
        <a:bodyPr/>
        <a:lstStyle/>
        <a:p>
          <a:endParaRPr lang="fr-FR"/>
        </a:p>
      </dgm:t>
    </dgm:pt>
    <dgm:pt modelId="{E7A22AA1-42AB-4083-91DD-FD7D05D3D093}" type="sibTrans" cxnId="{CF40E35A-AD08-4517-9FEA-9549DF35240D}">
      <dgm:prSet/>
      <dgm:spPr/>
      <dgm:t>
        <a:bodyPr/>
        <a:lstStyle/>
        <a:p>
          <a:endParaRPr lang="fr-FR"/>
        </a:p>
      </dgm:t>
    </dgm:pt>
    <dgm:pt modelId="{1A8A6A89-C042-462E-9901-E431E1F92557}">
      <dgm:prSet phldrT="[Texte]"/>
      <dgm:spPr>
        <a:solidFill>
          <a:srgbClr val="FFFF00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>
            <a:rot lat="600000" lon="600000" rev="0"/>
          </a:camera>
          <a:lightRig rig="threePt" dir="t">
            <a:rot lat="0" lon="0" rev="600000"/>
          </a:lightRig>
        </a:scene3d>
        <a:sp3d z="6350"/>
      </dgm:spPr>
      <dgm:t>
        <a:bodyPr/>
        <a:lstStyle/>
        <a:p>
          <a:r>
            <a:rPr lang="fr-FR" b="1" dirty="0">
              <a:solidFill>
                <a:srgbClr val="FF0000"/>
              </a:solidFill>
            </a:rPr>
            <a:t>Protéines</a:t>
          </a:r>
        </a:p>
      </dgm:t>
    </dgm:pt>
    <dgm:pt modelId="{A1CB56E0-A94B-4997-AAC9-B1D69FE8D0B3}" type="parTrans" cxnId="{6FB16931-8362-459B-8A01-6050620111D5}">
      <dgm:prSet/>
      <dgm:spPr/>
      <dgm:t>
        <a:bodyPr/>
        <a:lstStyle/>
        <a:p>
          <a:endParaRPr lang="fr-FR"/>
        </a:p>
      </dgm:t>
    </dgm:pt>
    <dgm:pt modelId="{33D93DB7-1EBF-4E2E-BE13-CCFF489E530C}" type="sibTrans" cxnId="{6FB16931-8362-459B-8A01-6050620111D5}">
      <dgm:prSet/>
      <dgm:spPr/>
      <dgm:t>
        <a:bodyPr/>
        <a:lstStyle/>
        <a:p>
          <a:endParaRPr lang="fr-FR"/>
        </a:p>
      </dgm:t>
    </dgm:pt>
    <dgm:pt modelId="{E1DDCCBE-11B4-4A3B-A7B3-4168EE7EC408}">
      <dgm:prSet phldrT="[Texte]"/>
      <dgm:spPr/>
      <dgm:t>
        <a:bodyPr/>
        <a:lstStyle/>
        <a:p>
          <a:r>
            <a:rPr lang="fr-FR" b="1" dirty="0">
              <a:solidFill>
                <a:schemeClr val="bg1"/>
              </a:solidFill>
            </a:rPr>
            <a:t>Eau , minéraux</a:t>
          </a:r>
        </a:p>
        <a:p>
          <a:r>
            <a:rPr lang="fr-FR" b="1" dirty="0">
              <a:solidFill>
                <a:schemeClr val="bg1"/>
              </a:solidFill>
            </a:rPr>
            <a:t>oligoéléments</a:t>
          </a:r>
        </a:p>
      </dgm:t>
    </dgm:pt>
    <dgm:pt modelId="{56788AB2-3868-4608-A2B7-E00EC3670329}" type="parTrans" cxnId="{7412CD54-D7F2-4876-A614-E974C6CF6196}">
      <dgm:prSet/>
      <dgm:spPr/>
      <dgm:t>
        <a:bodyPr/>
        <a:lstStyle/>
        <a:p>
          <a:endParaRPr lang="fr-FR"/>
        </a:p>
      </dgm:t>
    </dgm:pt>
    <dgm:pt modelId="{1454B528-ADEC-40E7-85CE-75D9DA0F68D8}" type="sibTrans" cxnId="{7412CD54-D7F2-4876-A614-E974C6CF6196}">
      <dgm:prSet/>
      <dgm:spPr/>
      <dgm:t>
        <a:bodyPr/>
        <a:lstStyle/>
        <a:p>
          <a:endParaRPr lang="fr-FR"/>
        </a:p>
      </dgm:t>
    </dgm:pt>
    <dgm:pt modelId="{DB2D76CB-0E8F-421C-B2E8-CE4B2C75D1F7}" type="pres">
      <dgm:prSet presAssocID="{C72764A2-FF9B-4450-9AB1-32B9968B767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483FF04-6A27-4BC8-A5D7-F1E511AB5352}" type="pres">
      <dgm:prSet presAssocID="{AA4D108A-68E1-499F-9D60-01D33EB7F5AC}" presName="node" presStyleLbl="node1" presStyleIdx="0" presStyleCnt="6" custLinFactNeighborX="-26" custLinFactNeighborY="-11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3C2D5B-58DC-42B7-8277-1B6463C3A330}" type="pres">
      <dgm:prSet presAssocID="{17A4468C-C85B-4D02-830E-502E0ADF820B}" presName="sibTrans" presStyleCnt="0"/>
      <dgm:spPr/>
    </dgm:pt>
    <dgm:pt modelId="{E0E675E2-D3B3-4ECF-AA76-E48B6B334142}" type="pres">
      <dgm:prSet presAssocID="{54C39CB8-EA34-46B1-9F3F-F5F8B2B4664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950CBE-87AA-40DB-BD1B-E4F1275BC54B}" type="pres">
      <dgm:prSet presAssocID="{7764F1DA-F314-49B1-A2AC-1CB41BC91630}" presName="sibTrans" presStyleCnt="0"/>
      <dgm:spPr/>
    </dgm:pt>
    <dgm:pt modelId="{710A2048-23E1-44A4-95D4-DED3897C1CB7}" type="pres">
      <dgm:prSet presAssocID="{79E44696-E932-4592-88A9-580076CDF3B4}" presName="node" presStyleLbl="node1" presStyleIdx="2" presStyleCnt="6" custScaleX="28159" custScaleY="28678" custLinFactNeighborX="-31602" custLinFactNeighborY="46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7B7F64-421D-42CA-9F05-77BA6486812D}" type="pres">
      <dgm:prSet presAssocID="{3F3FE779-0C7E-4FFF-8D44-D2DBA1573DE9}" presName="sibTrans" presStyleCnt="0"/>
      <dgm:spPr/>
    </dgm:pt>
    <dgm:pt modelId="{9B4F3A83-C36F-416A-A76B-4FDFAE0EE80D}" type="pres">
      <dgm:prSet presAssocID="{37DD26B7-8FAB-42B6-BFB9-803714A4772C}" presName="node" presStyleLbl="node1" presStyleIdx="3" presStyleCnt="6" custScaleX="25968" custScaleY="28501" custLinFactNeighborX="-33293" custLinFactNeighborY="45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51646B-F93F-4EE6-974D-1F46C5E024A9}" type="pres">
      <dgm:prSet presAssocID="{E7A22AA1-42AB-4083-91DD-FD7D05D3D093}" presName="sibTrans" presStyleCnt="0"/>
      <dgm:spPr/>
    </dgm:pt>
    <dgm:pt modelId="{9C221748-5693-4034-A90E-C7F3AFD286BC}" type="pres">
      <dgm:prSet presAssocID="{1A8A6A89-C042-462E-9901-E431E1F92557}" presName="node" presStyleLbl="node1" presStyleIdx="4" presStyleCnt="6" custScaleX="25968" custScaleY="28967" custLinFactNeighborX="-38264" custLinFactNeighborY="477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0E58BD-4AC0-48EF-8539-03CDE82D1956}" type="pres">
      <dgm:prSet presAssocID="{33D93DB7-1EBF-4E2E-BE13-CCFF489E530C}" presName="sibTrans" presStyleCnt="0"/>
      <dgm:spPr/>
    </dgm:pt>
    <dgm:pt modelId="{FC031CDA-E5C3-4C20-B940-C7BCA6818803}" type="pres">
      <dgm:prSet presAssocID="{E1DDCCBE-11B4-4A3B-A7B3-4168EE7EC408}" presName="node" presStyleLbl="node1" presStyleIdx="5" presStyleCnt="6" custScaleX="36753" custScaleY="28967" custLinFactNeighborX="18838" custLinFactNeighborY="108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BB00DE7-5B4C-4E96-BE41-E0E345A24EBC}" srcId="{C72764A2-FF9B-4450-9AB1-32B9968B767D}" destId="{54C39CB8-EA34-46B1-9F3F-F5F8B2B4664D}" srcOrd="1" destOrd="0" parTransId="{C9A6F8D7-7C01-47BF-B2A0-285E522D3EA2}" sibTransId="{7764F1DA-F314-49B1-A2AC-1CB41BC91630}"/>
    <dgm:cxn modelId="{0A308C62-1334-4638-9895-D0388D057192}" type="presOf" srcId="{1A8A6A89-C042-462E-9901-E431E1F92557}" destId="{9C221748-5693-4034-A90E-C7F3AFD286BC}" srcOrd="0" destOrd="0" presId="urn:microsoft.com/office/officeart/2005/8/layout/default#1"/>
    <dgm:cxn modelId="{7A06B798-AA2E-4717-923A-5C96576D8934}" type="presOf" srcId="{AA4D108A-68E1-499F-9D60-01D33EB7F5AC}" destId="{7483FF04-6A27-4BC8-A5D7-F1E511AB5352}" srcOrd="0" destOrd="0" presId="urn:microsoft.com/office/officeart/2005/8/layout/default#1"/>
    <dgm:cxn modelId="{BF42F153-A2EA-49BF-8F91-6829C1E3F36E}" type="presOf" srcId="{54C39CB8-EA34-46B1-9F3F-F5F8B2B4664D}" destId="{E0E675E2-D3B3-4ECF-AA76-E48B6B334142}" srcOrd="0" destOrd="0" presId="urn:microsoft.com/office/officeart/2005/8/layout/default#1"/>
    <dgm:cxn modelId="{152506AB-D6E8-4BF2-AE20-BDEE11BDCA76}" type="presOf" srcId="{C72764A2-FF9B-4450-9AB1-32B9968B767D}" destId="{DB2D76CB-0E8F-421C-B2E8-CE4B2C75D1F7}" srcOrd="0" destOrd="0" presId="urn:microsoft.com/office/officeart/2005/8/layout/default#1"/>
    <dgm:cxn modelId="{6FB16931-8362-459B-8A01-6050620111D5}" srcId="{C72764A2-FF9B-4450-9AB1-32B9968B767D}" destId="{1A8A6A89-C042-462E-9901-E431E1F92557}" srcOrd="4" destOrd="0" parTransId="{A1CB56E0-A94B-4997-AAC9-B1D69FE8D0B3}" sibTransId="{33D93DB7-1EBF-4E2E-BE13-CCFF489E530C}"/>
    <dgm:cxn modelId="{58216FCB-0AD5-4C97-8489-AFCFF852393C}" type="presOf" srcId="{37DD26B7-8FAB-42B6-BFB9-803714A4772C}" destId="{9B4F3A83-C36F-416A-A76B-4FDFAE0EE80D}" srcOrd="0" destOrd="0" presId="urn:microsoft.com/office/officeart/2005/8/layout/default#1"/>
    <dgm:cxn modelId="{CF40E35A-AD08-4517-9FEA-9549DF35240D}" srcId="{C72764A2-FF9B-4450-9AB1-32B9968B767D}" destId="{37DD26B7-8FAB-42B6-BFB9-803714A4772C}" srcOrd="3" destOrd="0" parTransId="{1D95967B-9D95-408D-82FE-AA1CE0F3EC71}" sibTransId="{E7A22AA1-42AB-4083-91DD-FD7D05D3D093}"/>
    <dgm:cxn modelId="{7412CD54-D7F2-4876-A614-E974C6CF6196}" srcId="{C72764A2-FF9B-4450-9AB1-32B9968B767D}" destId="{E1DDCCBE-11B4-4A3B-A7B3-4168EE7EC408}" srcOrd="5" destOrd="0" parTransId="{56788AB2-3868-4608-A2B7-E00EC3670329}" sibTransId="{1454B528-ADEC-40E7-85CE-75D9DA0F68D8}"/>
    <dgm:cxn modelId="{13FF8141-2192-41AE-ADD3-072D3BCBBA91}" type="presOf" srcId="{E1DDCCBE-11B4-4A3B-A7B3-4168EE7EC408}" destId="{FC031CDA-E5C3-4C20-B940-C7BCA6818803}" srcOrd="0" destOrd="0" presId="urn:microsoft.com/office/officeart/2005/8/layout/default#1"/>
    <dgm:cxn modelId="{BC6FA645-11F1-4DCE-B87A-D693E381E30C}" srcId="{C72764A2-FF9B-4450-9AB1-32B9968B767D}" destId="{AA4D108A-68E1-499F-9D60-01D33EB7F5AC}" srcOrd="0" destOrd="0" parTransId="{B26D763F-8A94-43D7-9687-25FBCE1A0AA1}" sibTransId="{17A4468C-C85B-4D02-830E-502E0ADF820B}"/>
    <dgm:cxn modelId="{239C14E9-B2B9-4977-ACFE-B84ADE60F126}" type="presOf" srcId="{79E44696-E932-4592-88A9-580076CDF3B4}" destId="{710A2048-23E1-44A4-95D4-DED3897C1CB7}" srcOrd="0" destOrd="0" presId="urn:microsoft.com/office/officeart/2005/8/layout/default#1"/>
    <dgm:cxn modelId="{9A0771F6-E986-4F61-AB48-38AA7FAF07D3}" srcId="{C72764A2-FF9B-4450-9AB1-32B9968B767D}" destId="{79E44696-E932-4592-88A9-580076CDF3B4}" srcOrd="2" destOrd="0" parTransId="{1AAABBE6-846B-418F-9134-04AA20AFDFD4}" sibTransId="{3F3FE779-0C7E-4FFF-8D44-D2DBA1573DE9}"/>
    <dgm:cxn modelId="{917B278B-DF56-43D5-A9AC-08F78F1BEC33}" type="presParOf" srcId="{DB2D76CB-0E8F-421C-B2E8-CE4B2C75D1F7}" destId="{7483FF04-6A27-4BC8-A5D7-F1E511AB5352}" srcOrd="0" destOrd="0" presId="urn:microsoft.com/office/officeart/2005/8/layout/default#1"/>
    <dgm:cxn modelId="{EBF8C726-F5A4-4F7F-A90F-F6E30F79974D}" type="presParOf" srcId="{DB2D76CB-0E8F-421C-B2E8-CE4B2C75D1F7}" destId="{803C2D5B-58DC-42B7-8277-1B6463C3A330}" srcOrd="1" destOrd="0" presId="urn:microsoft.com/office/officeart/2005/8/layout/default#1"/>
    <dgm:cxn modelId="{82063C0C-E60F-45CB-AA72-B80A473D5A04}" type="presParOf" srcId="{DB2D76CB-0E8F-421C-B2E8-CE4B2C75D1F7}" destId="{E0E675E2-D3B3-4ECF-AA76-E48B6B334142}" srcOrd="2" destOrd="0" presId="urn:microsoft.com/office/officeart/2005/8/layout/default#1"/>
    <dgm:cxn modelId="{8DD08587-F0D8-4763-BF57-379F339E74AF}" type="presParOf" srcId="{DB2D76CB-0E8F-421C-B2E8-CE4B2C75D1F7}" destId="{55950CBE-87AA-40DB-BD1B-E4F1275BC54B}" srcOrd="3" destOrd="0" presId="urn:microsoft.com/office/officeart/2005/8/layout/default#1"/>
    <dgm:cxn modelId="{90457DAC-20AE-4E51-948C-DAA5EFC5F6BE}" type="presParOf" srcId="{DB2D76CB-0E8F-421C-B2E8-CE4B2C75D1F7}" destId="{710A2048-23E1-44A4-95D4-DED3897C1CB7}" srcOrd="4" destOrd="0" presId="urn:microsoft.com/office/officeart/2005/8/layout/default#1"/>
    <dgm:cxn modelId="{C89E3202-0EA0-4CF0-AF3E-996C4614E572}" type="presParOf" srcId="{DB2D76CB-0E8F-421C-B2E8-CE4B2C75D1F7}" destId="{217B7F64-421D-42CA-9F05-77BA6486812D}" srcOrd="5" destOrd="0" presId="urn:microsoft.com/office/officeart/2005/8/layout/default#1"/>
    <dgm:cxn modelId="{258F65A2-793B-4294-888D-7A52753B064F}" type="presParOf" srcId="{DB2D76CB-0E8F-421C-B2E8-CE4B2C75D1F7}" destId="{9B4F3A83-C36F-416A-A76B-4FDFAE0EE80D}" srcOrd="6" destOrd="0" presId="urn:microsoft.com/office/officeart/2005/8/layout/default#1"/>
    <dgm:cxn modelId="{1CDE7D91-A03A-4051-A66E-7353D8ECDDFD}" type="presParOf" srcId="{DB2D76CB-0E8F-421C-B2E8-CE4B2C75D1F7}" destId="{7D51646B-F93F-4EE6-974D-1F46C5E024A9}" srcOrd="7" destOrd="0" presId="urn:microsoft.com/office/officeart/2005/8/layout/default#1"/>
    <dgm:cxn modelId="{154868E0-9824-492D-9347-1E44F52DCC36}" type="presParOf" srcId="{DB2D76CB-0E8F-421C-B2E8-CE4B2C75D1F7}" destId="{9C221748-5693-4034-A90E-C7F3AFD286BC}" srcOrd="8" destOrd="0" presId="urn:microsoft.com/office/officeart/2005/8/layout/default#1"/>
    <dgm:cxn modelId="{E0B01DE5-72FE-4382-936A-E3FD1098C078}" type="presParOf" srcId="{DB2D76CB-0E8F-421C-B2E8-CE4B2C75D1F7}" destId="{550E58BD-4AC0-48EF-8539-03CDE82D1956}" srcOrd="9" destOrd="0" presId="urn:microsoft.com/office/officeart/2005/8/layout/default#1"/>
    <dgm:cxn modelId="{57835848-2963-442B-A710-D02BB7BB84F1}" type="presParOf" srcId="{DB2D76CB-0E8F-421C-B2E8-CE4B2C75D1F7}" destId="{FC031CDA-E5C3-4C20-B940-C7BCA6818803}" srcOrd="10" destOrd="0" presId="urn:microsoft.com/office/officeart/2005/8/layout/default#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A00A3C-2BA2-4B24-831B-BF3631C0E9E5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1DBD99F7-A912-495D-AB7C-529ED6BC1748}">
      <dgm:prSet phldrT="[Texte]"/>
      <dgm:spPr/>
      <dgm:t>
        <a:bodyPr/>
        <a:lstStyle/>
        <a:p>
          <a:r>
            <a:rPr lang="fr-FR" dirty="0" smtClean="0"/>
            <a:t>thermorégulation</a:t>
          </a:r>
          <a:endParaRPr lang="fr-FR" dirty="0"/>
        </a:p>
      </dgm:t>
    </dgm:pt>
    <dgm:pt modelId="{75753A0E-41DF-4BE8-BE65-29EEBD8EBE3E}" type="parTrans" cxnId="{88ED792A-CC36-4ACC-AA5B-90F26B2FC262}">
      <dgm:prSet/>
      <dgm:spPr/>
      <dgm:t>
        <a:bodyPr/>
        <a:lstStyle/>
        <a:p>
          <a:endParaRPr lang="fr-FR"/>
        </a:p>
      </dgm:t>
    </dgm:pt>
    <dgm:pt modelId="{1EC3C1B1-5152-43F5-A633-6A1FCE1EAE75}" type="sibTrans" cxnId="{88ED792A-CC36-4ACC-AA5B-90F26B2FC262}">
      <dgm:prSet/>
      <dgm:spPr/>
      <dgm:t>
        <a:bodyPr/>
        <a:lstStyle/>
        <a:p>
          <a:endParaRPr lang="fr-FR"/>
        </a:p>
      </dgm:t>
    </dgm:pt>
    <dgm:pt modelId="{BCCB4A1C-6AF7-473E-8939-98DCB93E0120}">
      <dgm:prSet phldrT="[Texte]"/>
      <dgm:spPr/>
      <dgm:t>
        <a:bodyPr/>
        <a:lstStyle/>
        <a:p>
          <a:r>
            <a:rPr lang="fr-FR" dirty="0" smtClean="0"/>
            <a:t>Thermogénèse des aliments</a:t>
          </a:r>
        </a:p>
        <a:p>
          <a:r>
            <a:rPr lang="fr-FR" dirty="0" smtClean="0">
              <a:solidFill>
                <a:schemeClr val="accent1">
                  <a:lumMod val="50000"/>
                </a:schemeClr>
              </a:solidFill>
            </a:rPr>
            <a:t>au cours de la digestion, absorption, du transport et du stockage</a:t>
          </a:r>
          <a:endParaRPr lang="fr-FR" dirty="0">
            <a:solidFill>
              <a:schemeClr val="accent1">
                <a:lumMod val="50000"/>
              </a:schemeClr>
            </a:solidFill>
          </a:endParaRPr>
        </a:p>
      </dgm:t>
    </dgm:pt>
    <dgm:pt modelId="{F989238D-D7B3-4841-8615-1F85D1B4521D}" type="parTrans" cxnId="{2749EFFF-26C5-456F-9684-0A7AA7E1F91A}">
      <dgm:prSet/>
      <dgm:spPr/>
      <dgm:t>
        <a:bodyPr/>
        <a:lstStyle/>
        <a:p>
          <a:endParaRPr lang="fr-FR"/>
        </a:p>
      </dgm:t>
    </dgm:pt>
    <dgm:pt modelId="{CEE98374-7A39-4071-8AEE-976FDA469E5B}" type="sibTrans" cxnId="{2749EFFF-26C5-456F-9684-0A7AA7E1F91A}">
      <dgm:prSet/>
      <dgm:spPr/>
      <dgm:t>
        <a:bodyPr/>
        <a:lstStyle/>
        <a:p>
          <a:endParaRPr lang="fr-FR"/>
        </a:p>
      </dgm:t>
    </dgm:pt>
    <dgm:pt modelId="{7EA23696-D016-47B5-BEAC-942641C7ED68}">
      <dgm:prSet phldrT="[Texte]"/>
      <dgm:spPr/>
      <dgm:t>
        <a:bodyPr/>
        <a:lstStyle/>
        <a:p>
          <a:r>
            <a:rPr lang="fr-FR" dirty="0" smtClean="0"/>
            <a:t>thermogénèse</a:t>
          </a:r>
          <a:endParaRPr lang="fr-FR" dirty="0"/>
        </a:p>
      </dgm:t>
    </dgm:pt>
    <dgm:pt modelId="{31DB69A9-4EBC-45AE-A4CC-1A337372B815}" type="parTrans" cxnId="{F4759094-1E13-4410-B2CF-7FFBE77880B6}">
      <dgm:prSet/>
      <dgm:spPr/>
      <dgm:t>
        <a:bodyPr/>
        <a:lstStyle/>
        <a:p>
          <a:endParaRPr lang="fr-FR"/>
        </a:p>
      </dgm:t>
    </dgm:pt>
    <dgm:pt modelId="{36195C6F-0FE0-489D-A96F-EA40C1C065AC}" type="sibTrans" cxnId="{F4759094-1E13-4410-B2CF-7FFBE77880B6}">
      <dgm:prSet/>
      <dgm:spPr/>
      <dgm:t>
        <a:bodyPr/>
        <a:lstStyle/>
        <a:p>
          <a:endParaRPr lang="fr-FR"/>
        </a:p>
      </dgm:t>
    </dgm:pt>
    <dgm:pt modelId="{E4DE9BFB-53EF-44A8-8202-D2243ADC91AD}" type="pres">
      <dgm:prSet presAssocID="{1BA00A3C-2BA2-4B24-831B-BF3631C0E9E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F799E76-84CB-4A1A-9206-617896404685}" type="pres">
      <dgm:prSet presAssocID="{1BA00A3C-2BA2-4B24-831B-BF3631C0E9E5}" presName="vNodes" presStyleCnt="0"/>
      <dgm:spPr/>
    </dgm:pt>
    <dgm:pt modelId="{77BC2CEE-AA41-4C43-A6C5-6CC1EA535350}" type="pres">
      <dgm:prSet presAssocID="{1DBD99F7-A912-495D-AB7C-529ED6BC1748}" presName="node" presStyleLbl="node1" presStyleIdx="0" presStyleCnt="3" custScaleX="199630" custScaleY="145524" custLinFactY="189428" custLinFactNeighborX="-24634" custLinFactNeighborY="2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9F7364-CC93-430A-81A7-D09EC8F30FAE}" type="pres">
      <dgm:prSet presAssocID="{1EC3C1B1-5152-43F5-A633-6A1FCE1EAE75}" presName="spacerT" presStyleCnt="0"/>
      <dgm:spPr/>
    </dgm:pt>
    <dgm:pt modelId="{12292255-B2D8-466A-9054-4285C6994E24}" type="pres">
      <dgm:prSet presAssocID="{1EC3C1B1-5152-43F5-A633-6A1FCE1EAE75}" presName="sibTrans" presStyleLbl="sibTrans2D1" presStyleIdx="0" presStyleCnt="2" custLinFactX="100000" custLinFactY="144199" custLinFactNeighborX="149140" custLinFactNeighborY="200000"/>
      <dgm:spPr/>
      <dgm:t>
        <a:bodyPr/>
        <a:lstStyle/>
        <a:p>
          <a:endParaRPr lang="fr-FR"/>
        </a:p>
      </dgm:t>
    </dgm:pt>
    <dgm:pt modelId="{964C6E4C-8679-4152-9146-F9285A01A4CC}" type="pres">
      <dgm:prSet presAssocID="{1EC3C1B1-5152-43F5-A633-6A1FCE1EAE75}" presName="spacerB" presStyleCnt="0"/>
      <dgm:spPr/>
    </dgm:pt>
    <dgm:pt modelId="{F6E4ED1E-1D4E-4F02-A42D-25AAC826017D}" type="pres">
      <dgm:prSet presAssocID="{BCCB4A1C-6AF7-473E-8939-98DCB93E0120}" presName="node" presStyleLbl="node1" presStyleIdx="1" presStyleCnt="3" custScaleX="190008" custScaleY="127466" custLinFactX="100000" custLinFactY="781" custLinFactNeighborX="177347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F1B596-5ABA-4E06-A025-A7F41ACDD760}" type="pres">
      <dgm:prSet presAssocID="{1BA00A3C-2BA2-4B24-831B-BF3631C0E9E5}" presName="sibTransLast" presStyleLbl="sibTrans2D1" presStyleIdx="1" presStyleCnt="2"/>
      <dgm:spPr/>
      <dgm:t>
        <a:bodyPr/>
        <a:lstStyle/>
        <a:p>
          <a:endParaRPr lang="fr-FR"/>
        </a:p>
      </dgm:t>
    </dgm:pt>
    <dgm:pt modelId="{99342DBE-1867-47D2-9705-B80AF70C9278}" type="pres">
      <dgm:prSet presAssocID="{1BA00A3C-2BA2-4B24-831B-BF3631C0E9E5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783A794F-C8E0-4218-B434-9197C75EA6B4}" type="pres">
      <dgm:prSet presAssocID="{1BA00A3C-2BA2-4B24-831B-BF3631C0E9E5}" presName="lastNode" presStyleLbl="node1" presStyleIdx="2" presStyleCnt="3" custScaleY="74890" custLinFactX="-29285" custLinFactNeighborX="-100000" custLinFactNeighborY="-374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8ED792A-CC36-4ACC-AA5B-90F26B2FC262}" srcId="{1BA00A3C-2BA2-4B24-831B-BF3631C0E9E5}" destId="{1DBD99F7-A912-495D-AB7C-529ED6BC1748}" srcOrd="0" destOrd="0" parTransId="{75753A0E-41DF-4BE8-BE65-29EEBD8EBE3E}" sibTransId="{1EC3C1B1-5152-43F5-A633-6A1FCE1EAE75}"/>
    <dgm:cxn modelId="{F1FC2AD0-81AA-45F6-BA53-AC070DB613F0}" type="presOf" srcId="{CEE98374-7A39-4071-8AEE-976FDA469E5B}" destId="{29F1B596-5ABA-4E06-A025-A7F41ACDD760}" srcOrd="0" destOrd="0" presId="urn:microsoft.com/office/officeart/2005/8/layout/equation2"/>
    <dgm:cxn modelId="{24B655DC-5407-44DE-B11C-C162252E49AA}" type="presOf" srcId="{1DBD99F7-A912-495D-AB7C-529ED6BC1748}" destId="{77BC2CEE-AA41-4C43-A6C5-6CC1EA535350}" srcOrd="0" destOrd="0" presId="urn:microsoft.com/office/officeart/2005/8/layout/equation2"/>
    <dgm:cxn modelId="{E30E5958-9914-43EB-8496-56B38A4ECA83}" type="presOf" srcId="{CEE98374-7A39-4071-8AEE-976FDA469E5B}" destId="{99342DBE-1867-47D2-9705-B80AF70C9278}" srcOrd="1" destOrd="0" presId="urn:microsoft.com/office/officeart/2005/8/layout/equation2"/>
    <dgm:cxn modelId="{F4759094-1E13-4410-B2CF-7FFBE77880B6}" srcId="{1BA00A3C-2BA2-4B24-831B-BF3631C0E9E5}" destId="{7EA23696-D016-47B5-BEAC-942641C7ED68}" srcOrd="2" destOrd="0" parTransId="{31DB69A9-4EBC-45AE-A4CC-1A337372B815}" sibTransId="{36195C6F-0FE0-489D-A96F-EA40C1C065AC}"/>
    <dgm:cxn modelId="{57C6D771-2F6E-4E8B-A5D5-883F8D59923F}" type="presOf" srcId="{1EC3C1B1-5152-43F5-A633-6A1FCE1EAE75}" destId="{12292255-B2D8-466A-9054-4285C6994E24}" srcOrd="0" destOrd="0" presId="urn:microsoft.com/office/officeart/2005/8/layout/equation2"/>
    <dgm:cxn modelId="{2749EFFF-26C5-456F-9684-0A7AA7E1F91A}" srcId="{1BA00A3C-2BA2-4B24-831B-BF3631C0E9E5}" destId="{BCCB4A1C-6AF7-473E-8939-98DCB93E0120}" srcOrd="1" destOrd="0" parTransId="{F989238D-D7B3-4841-8615-1F85D1B4521D}" sibTransId="{CEE98374-7A39-4071-8AEE-976FDA469E5B}"/>
    <dgm:cxn modelId="{66312D5A-893D-4869-9F5C-EE4DB3FC8ECE}" type="presOf" srcId="{1BA00A3C-2BA2-4B24-831B-BF3631C0E9E5}" destId="{E4DE9BFB-53EF-44A8-8202-D2243ADC91AD}" srcOrd="0" destOrd="0" presId="urn:microsoft.com/office/officeart/2005/8/layout/equation2"/>
    <dgm:cxn modelId="{BD7DB873-86CA-42E7-A13D-4FF35AEE332E}" type="presOf" srcId="{7EA23696-D016-47B5-BEAC-942641C7ED68}" destId="{783A794F-C8E0-4218-B434-9197C75EA6B4}" srcOrd="0" destOrd="0" presId="urn:microsoft.com/office/officeart/2005/8/layout/equation2"/>
    <dgm:cxn modelId="{E15F86D0-BA7F-462A-8CBC-5B619C1D2E4A}" type="presOf" srcId="{BCCB4A1C-6AF7-473E-8939-98DCB93E0120}" destId="{F6E4ED1E-1D4E-4F02-A42D-25AAC826017D}" srcOrd="0" destOrd="0" presId="urn:microsoft.com/office/officeart/2005/8/layout/equation2"/>
    <dgm:cxn modelId="{F5FFD923-5727-499D-9E23-9C148F7FB9C7}" type="presParOf" srcId="{E4DE9BFB-53EF-44A8-8202-D2243ADC91AD}" destId="{DF799E76-84CB-4A1A-9206-617896404685}" srcOrd="0" destOrd="0" presId="urn:microsoft.com/office/officeart/2005/8/layout/equation2"/>
    <dgm:cxn modelId="{EC4829A5-2CF1-4191-ADD0-58E0C13D0DAD}" type="presParOf" srcId="{DF799E76-84CB-4A1A-9206-617896404685}" destId="{77BC2CEE-AA41-4C43-A6C5-6CC1EA535350}" srcOrd="0" destOrd="0" presId="urn:microsoft.com/office/officeart/2005/8/layout/equation2"/>
    <dgm:cxn modelId="{479AA85B-6455-4584-B38F-170F5B5D376F}" type="presParOf" srcId="{DF799E76-84CB-4A1A-9206-617896404685}" destId="{0E9F7364-CC93-430A-81A7-D09EC8F30FAE}" srcOrd="1" destOrd="0" presId="urn:microsoft.com/office/officeart/2005/8/layout/equation2"/>
    <dgm:cxn modelId="{853CE304-6925-49FA-AC25-9BB9C6EFF77C}" type="presParOf" srcId="{DF799E76-84CB-4A1A-9206-617896404685}" destId="{12292255-B2D8-466A-9054-4285C6994E24}" srcOrd="2" destOrd="0" presId="urn:microsoft.com/office/officeart/2005/8/layout/equation2"/>
    <dgm:cxn modelId="{B75F3DE1-3AD0-4757-ABC4-663D6E653BF0}" type="presParOf" srcId="{DF799E76-84CB-4A1A-9206-617896404685}" destId="{964C6E4C-8679-4152-9146-F9285A01A4CC}" srcOrd="3" destOrd="0" presId="urn:microsoft.com/office/officeart/2005/8/layout/equation2"/>
    <dgm:cxn modelId="{4E1E9A89-1A26-4885-9827-4B93D00E5D3D}" type="presParOf" srcId="{DF799E76-84CB-4A1A-9206-617896404685}" destId="{F6E4ED1E-1D4E-4F02-A42D-25AAC826017D}" srcOrd="4" destOrd="0" presId="urn:microsoft.com/office/officeart/2005/8/layout/equation2"/>
    <dgm:cxn modelId="{63658EF1-21EA-4215-A170-12F4F2A9D576}" type="presParOf" srcId="{E4DE9BFB-53EF-44A8-8202-D2243ADC91AD}" destId="{29F1B596-5ABA-4E06-A025-A7F41ACDD760}" srcOrd="1" destOrd="0" presId="urn:microsoft.com/office/officeart/2005/8/layout/equation2"/>
    <dgm:cxn modelId="{CD51812B-3DC9-48A6-B662-8B6DC3A926D8}" type="presParOf" srcId="{29F1B596-5ABA-4E06-A025-A7F41ACDD760}" destId="{99342DBE-1867-47D2-9705-B80AF70C9278}" srcOrd="0" destOrd="0" presId="urn:microsoft.com/office/officeart/2005/8/layout/equation2"/>
    <dgm:cxn modelId="{11301A85-2C84-4741-9AF4-AA50CBC48953}" type="presParOf" srcId="{E4DE9BFB-53EF-44A8-8202-D2243ADC91AD}" destId="{783A794F-C8E0-4218-B434-9197C75EA6B4}" srcOrd="2" destOrd="0" presId="urn:microsoft.com/office/officeart/2005/8/layout/equati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58D31A-771B-425C-9E5B-CF5F5DADB66C}" type="doc">
      <dgm:prSet loTypeId="urn:microsoft.com/office/officeart/2005/8/layout/balance1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3B25381A-C617-4C5C-A364-0F7AE14660ED}">
      <dgm:prSet phldrT="[Texte]"/>
      <dgm:spPr/>
      <dgm:t>
        <a:bodyPr/>
        <a:lstStyle/>
        <a:p>
          <a:r>
            <a:rPr lang="fr-FR" dirty="0" smtClean="0"/>
            <a:t>Protéine</a:t>
          </a:r>
        </a:p>
        <a:p>
          <a:r>
            <a:rPr lang="fr-FR" dirty="0" smtClean="0"/>
            <a:t>Lipide  </a:t>
          </a:r>
          <a:endParaRPr lang="fr-FR" dirty="0"/>
        </a:p>
      </dgm:t>
    </dgm:pt>
    <dgm:pt modelId="{07A1DEDB-783B-40BC-8E22-E334FBCAF8F4}" type="parTrans" cxnId="{145B3A4A-23E5-4F86-A0CF-3C820F9171E5}">
      <dgm:prSet/>
      <dgm:spPr/>
      <dgm:t>
        <a:bodyPr/>
        <a:lstStyle/>
        <a:p>
          <a:endParaRPr lang="fr-FR"/>
        </a:p>
      </dgm:t>
    </dgm:pt>
    <dgm:pt modelId="{F0E3D455-9592-4319-9D56-D6716A0B0BF6}" type="sibTrans" cxnId="{145B3A4A-23E5-4F86-A0CF-3C820F9171E5}">
      <dgm:prSet/>
      <dgm:spPr/>
      <dgm:t>
        <a:bodyPr/>
        <a:lstStyle/>
        <a:p>
          <a:endParaRPr lang="fr-FR"/>
        </a:p>
      </dgm:t>
    </dgm:pt>
    <dgm:pt modelId="{4B94E566-B195-422F-A787-3D9E9439120D}">
      <dgm:prSet phldrT="[Texte]"/>
      <dgm:spPr/>
      <dgm:t>
        <a:bodyPr/>
        <a:lstStyle/>
        <a:p>
          <a:r>
            <a:rPr lang="fr-FR" dirty="0" smtClean="0"/>
            <a:t>Entré d’énergie</a:t>
          </a:r>
          <a:endParaRPr lang="fr-FR" dirty="0"/>
        </a:p>
      </dgm:t>
    </dgm:pt>
    <dgm:pt modelId="{D40B07E6-D62D-4A06-B7CD-9944EB9B6608}" type="parTrans" cxnId="{E84E9997-A1EA-4F9D-A994-DE2EC8FD8404}">
      <dgm:prSet/>
      <dgm:spPr/>
      <dgm:t>
        <a:bodyPr/>
        <a:lstStyle/>
        <a:p>
          <a:endParaRPr lang="fr-FR"/>
        </a:p>
      </dgm:t>
    </dgm:pt>
    <dgm:pt modelId="{55B785B0-1A78-45EB-9F97-E3471C9C6F9D}" type="sibTrans" cxnId="{E84E9997-A1EA-4F9D-A994-DE2EC8FD8404}">
      <dgm:prSet/>
      <dgm:spPr/>
      <dgm:t>
        <a:bodyPr/>
        <a:lstStyle/>
        <a:p>
          <a:endParaRPr lang="fr-FR"/>
        </a:p>
      </dgm:t>
    </dgm:pt>
    <dgm:pt modelId="{7639B58C-C281-4ECE-BBA4-E0FF0033430A}">
      <dgm:prSet phldrT="[Texte]"/>
      <dgm:spPr/>
      <dgm:t>
        <a:bodyPr/>
        <a:lstStyle/>
        <a:p>
          <a:r>
            <a:rPr lang="fr-FR" dirty="0" smtClean="0"/>
            <a:t>Hydrate de carbone</a:t>
          </a:r>
          <a:endParaRPr lang="fr-FR" dirty="0"/>
        </a:p>
      </dgm:t>
    </dgm:pt>
    <dgm:pt modelId="{95AD21AF-2015-48D6-B8A8-62EE26A699FE}" type="parTrans" cxnId="{B594623D-AEAC-480F-97D7-4F464D511963}">
      <dgm:prSet/>
      <dgm:spPr/>
      <dgm:t>
        <a:bodyPr/>
        <a:lstStyle/>
        <a:p>
          <a:endParaRPr lang="fr-FR"/>
        </a:p>
      </dgm:t>
    </dgm:pt>
    <dgm:pt modelId="{BA966002-9094-439E-A133-D0C31FCBE980}" type="sibTrans" cxnId="{B594623D-AEAC-480F-97D7-4F464D511963}">
      <dgm:prSet/>
      <dgm:spPr/>
      <dgm:t>
        <a:bodyPr/>
        <a:lstStyle/>
        <a:p>
          <a:endParaRPr lang="fr-FR"/>
        </a:p>
      </dgm:t>
    </dgm:pt>
    <dgm:pt modelId="{6F04B22D-0ABF-4109-8DCD-4F48E72A457C}">
      <dgm:prSet phldrT="[Texte]" custT="1"/>
      <dgm:spPr/>
      <dgm:t>
        <a:bodyPr/>
        <a:lstStyle/>
        <a:p>
          <a:r>
            <a:rPr lang="fr-FR" sz="1600" dirty="0" smtClean="0"/>
            <a:t>Gain de poids</a:t>
          </a:r>
        </a:p>
        <a:p>
          <a:r>
            <a:rPr lang="fr-FR" sz="1600" dirty="0" smtClean="0"/>
            <a:t>=</a:t>
          </a:r>
        </a:p>
        <a:p>
          <a:r>
            <a:rPr lang="fr-FR" sz="1600" dirty="0" smtClean="0"/>
            <a:t> perte de poids </a:t>
          </a:r>
          <a:endParaRPr lang="fr-FR" sz="1600" dirty="0"/>
        </a:p>
      </dgm:t>
    </dgm:pt>
    <dgm:pt modelId="{AE1DBA96-1BC4-4C8F-9B7A-6B2E8896308F}" type="parTrans" cxnId="{021B1D3F-3BD6-4281-9FCA-7C5E3C3D9D32}">
      <dgm:prSet/>
      <dgm:spPr/>
      <dgm:t>
        <a:bodyPr/>
        <a:lstStyle/>
        <a:p>
          <a:endParaRPr lang="fr-FR"/>
        </a:p>
      </dgm:t>
    </dgm:pt>
    <dgm:pt modelId="{243A2A58-7C65-45A3-B8B4-7A8B34EBD938}" type="sibTrans" cxnId="{021B1D3F-3BD6-4281-9FCA-7C5E3C3D9D32}">
      <dgm:prSet/>
      <dgm:spPr/>
      <dgm:t>
        <a:bodyPr/>
        <a:lstStyle/>
        <a:p>
          <a:endParaRPr lang="fr-FR"/>
        </a:p>
      </dgm:t>
    </dgm:pt>
    <dgm:pt modelId="{8BA2AF58-7308-4939-B946-D7365F1F5B44}">
      <dgm:prSet phldrT="[Texte]"/>
      <dgm:spPr/>
      <dgm:t>
        <a:bodyPr/>
        <a:lstStyle/>
        <a:p>
          <a:r>
            <a:rPr lang="fr-FR" dirty="0" smtClean="0"/>
            <a:t>Sortie d’énergie </a:t>
          </a:r>
          <a:endParaRPr lang="fr-FR" dirty="0"/>
        </a:p>
      </dgm:t>
    </dgm:pt>
    <dgm:pt modelId="{763418A1-918B-4A54-8BD2-459E4612F5E7}" type="parTrans" cxnId="{2F264675-6895-4201-BB7F-3441084A892A}">
      <dgm:prSet/>
      <dgm:spPr/>
      <dgm:t>
        <a:bodyPr/>
        <a:lstStyle/>
        <a:p>
          <a:endParaRPr lang="fr-FR"/>
        </a:p>
      </dgm:t>
    </dgm:pt>
    <dgm:pt modelId="{99CD7397-B1DE-460E-AEDA-4844DB5D715F}" type="sibTrans" cxnId="{2F264675-6895-4201-BB7F-3441084A892A}">
      <dgm:prSet/>
      <dgm:spPr/>
      <dgm:t>
        <a:bodyPr/>
        <a:lstStyle/>
        <a:p>
          <a:endParaRPr lang="fr-FR"/>
        </a:p>
      </dgm:t>
    </dgm:pt>
    <dgm:pt modelId="{824CF9B4-0267-4587-999F-6C4A8FD39F1F}">
      <dgm:prSet phldrT="[Texte]"/>
      <dgm:spPr/>
      <dgm:t>
        <a:bodyPr/>
        <a:lstStyle/>
        <a:p>
          <a:r>
            <a:rPr lang="fr-FR" dirty="0" smtClean="0"/>
            <a:t>Métabolisme de base</a:t>
          </a:r>
          <a:endParaRPr lang="fr-FR" dirty="0"/>
        </a:p>
      </dgm:t>
    </dgm:pt>
    <dgm:pt modelId="{D3C5EC93-6177-4B16-9CAD-578C1386B811}" type="parTrans" cxnId="{130F0EE8-54C1-4931-A8C2-558E00414E15}">
      <dgm:prSet/>
      <dgm:spPr/>
      <dgm:t>
        <a:bodyPr/>
        <a:lstStyle/>
        <a:p>
          <a:endParaRPr lang="fr-FR"/>
        </a:p>
      </dgm:t>
    </dgm:pt>
    <dgm:pt modelId="{8EDA4E0E-016D-4589-B87E-9AE3835D61D3}" type="sibTrans" cxnId="{130F0EE8-54C1-4931-A8C2-558E00414E15}">
      <dgm:prSet/>
      <dgm:spPr/>
      <dgm:t>
        <a:bodyPr/>
        <a:lstStyle/>
        <a:p>
          <a:endParaRPr lang="fr-FR"/>
        </a:p>
      </dgm:t>
    </dgm:pt>
    <dgm:pt modelId="{BEB5648A-0CFD-476D-A774-3282F86C1588}">
      <dgm:prSet phldrT="[Texte]"/>
      <dgm:spPr/>
      <dgm:t>
        <a:bodyPr/>
        <a:lstStyle/>
        <a:p>
          <a:r>
            <a:rPr lang="fr-FR" dirty="0" smtClean="0"/>
            <a:t>Activité physique</a:t>
          </a:r>
          <a:endParaRPr lang="fr-FR" dirty="0"/>
        </a:p>
      </dgm:t>
    </dgm:pt>
    <dgm:pt modelId="{647A6F16-D765-4856-88BA-B17ACAA59CA1}" type="parTrans" cxnId="{FB4D6D2E-493C-4FEB-922F-715FFBCEA017}">
      <dgm:prSet/>
      <dgm:spPr/>
      <dgm:t>
        <a:bodyPr/>
        <a:lstStyle/>
        <a:p>
          <a:endParaRPr lang="fr-FR"/>
        </a:p>
      </dgm:t>
    </dgm:pt>
    <dgm:pt modelId="{D2176CC3-216C-40B5-BA24-F25593F1D2A4}" type="sibTrans" cxnId="{FB4D6D2E-493C-4FEB-922F-715FFBCEA017}">
      <dgm:prSet/>
      <dgm:spPr/>
      <dgm:t>
        <a:bodyPr/>
        <a:lstStyle/>
        <a:p>
          <a:endParaRPr lang="fr-FR"/>
        </a:p>
      </dgm:t>
    </dgm:pt>
    <dgm:pt modelId="{06E0C0DC-0356-4CC3-A9C5-4F5A23A78D91}">
      <dgm:prSet phldrT="[Texte]" custAng="21360000" custLinFactNeighborX="-20095" custLinFactNeighborY="69414"/>
      <dgm:spPr/>
      <dgm:t>
        <a:bodyPr/>
        <a:lstStyle/>
        <a:p>
          <a:endParaRPr lang="fr-FR" dirty="0"/>
        </a:p>
      </dgm:t>
    </dgm:pt>
    <dgm:pt modelId="{6E940506-DD51-44D6-90E4-4E3FB89C53D9}" type="parTrans" cxnId="{10DAAFD1-B6D4-437F-A04B-4857B00DFF97}">
      <dgm:prSet/>
      <dgm:spPr/>
      <dgm:t>
        <a:bodyPr/>
        <a:lstStyle/>
        <a:p>
          <a:endParaRPr lang="fr-FR"/>
        </a:p>
      </dgm:t>
    </dgm:pt>
    <dgm:pt modelId="{43BE04A0-2053-468F-8759-AD2E9EC4F549}" type="sibTrans" cxnId="{10DAAFD1-B6D4-437F-A04B-4857B00DFF97}">
      <dgm:prSet/>
      <dgm:spPr/>
      <dgm:t>
        <a:bodyPr/>
        <a:lstStyle/>
        <a:p>
          <a:endParaRPr lang="fr-FR"/>
        </a:p>
      </dgm:t>
    </dgm:pt>
    <dgm:pt modelId="{9CD71D4F-5A87-4039-8BB1-D5F7C77E2DA5}" type="pres">
      <dgm:prSet presAssocID="{5B58D31A-771B-425C-9E5B-CF5F5DADB66C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BBBF594-7CD5-48A1-A210-8DE19F338890}" type="pres">
      <dgm:prSet presAssocID="{5B58D31A-771B-425C-9E5B-CF5F5DADB66C}" presName="dummyMaxCanvas" presStyleCnt="0"/>
      <dgm:spPr/>
    </dgm:pt>
    <dgm:pt modelId="{488C24DB-B86F-4BA7-8B53-242D5366848D}" type="pres">
      <dgm:prSet presAssocID="{5B58D31A-771B-425C-9E5B-CF5F5DADB66C}" presName="parentComposite" presStyleCnt="0"/>
      <dgm:spPr/>
    </dgm:pt>
    <dgm:pt modelId="{78C03BF9-60DA-4F4E-9D75-DDF2B3D4D052}" type="pres">
      <dgm:prSet presAssocID="{5B58D31A-771B-425C-9E5B-CF5F5DADB66C}" presName="parent1" presStyleLbl="alignAccFollowNode1" presStyleIdx="0" presStyleCnt="4" custLinFactY="68301" custLinFactNeighborX="-44135" custLinFactNeighborY="100000">
        <dgm:presLayoutVars>
          <dgm:chMax val="4"/>
        </dgm:presLayoutVars>
      </dgm:prSet>
      <dgm:spPr/>
      <dgm:t>
        <a:bodyPr/>
        <a:lstStyle/>
        <a:p>
          <a:endParaRPr lang="fr-FR"/>
        </a:p>
      </dgm:t>
    </dgm:pt>
    <dgm:pt modelId="{23BCD20D-D92F-48F4-B6FB-348B5D0B6600}" type="pres">
      <dgm:prSet presAssocID="{5B58D31A-771B-425C-9E5B-CF5F5DADB66C}" presName="parent2" presStyleLbl="alignAccFollowNode1" presStyleIdx="1" presStyleCnt="4" custScaleX="209668" custLinFactNeighborX="-41370" custLinFactNeighborY="45401">
        <dgm:presLayoutVars>
          <dgm:chMax val="4"/>
        </dgm:presLayoutVars>
      </dgm:prSet>
      <dgm:spPr/>
      <dgm:t>
        <a:bodyPr/>
        <a:lstStyle/>
        <a:p>
          <a:endParaRPr lang="fr-FR"/>
        </a:p>
      </dgm:t>
    </dgm:pt>
    <dgm:pt modelId="{366F89C0-7229-4202-B9E6-03F13A653ED7}" type="pres">
      <dgm:prSet presAssocID="{5B58D31A-771B-425C-9E5B-CF5F5DADB66C}" presName="childrenComposite" presStyleCnt="0"/>
      <dgm:spPr/>
    </dgm:pt>
    <dgm:pt modelId="{73E422E6-A8D2-44F9-BE99-AFB9C86935EC}" type="pres">
      <dgm:prSet presAssocID="{5B58D31A-771B-425C-9E5B-CF5F5DADB66C}" presName="dummyMaxCanvas_ChildArea" presStyleCnt="0"/>
      <dgm:spPr/>
    </dgm:pt>
    <dgm:pt modelId="{89906F4E-270F-4284-B247-9C73B5DE8BB6}" type="pres">
      <dgm:prSet presAssocID="{5B58D31A-771B-425C-9E5B-CF5F5DADB66C}" presName="fulcrum" presStyleLbl="alignAccFollowNode1" presStyleIdx="2" presStyleCnt="4" custScaleY="132397" custLinFactNeighborX="-3389" custLinFactNeighborY="-34046"/>
      <dgm:spPr/>
    </dgm:pt>
    <dgm:pt modelId="{DF800ABE-A50C-4619-9880-ACFEE1D9DFBB}" type="pres">
      <dgm:prSet presAssocID="{5B58D31A-771B-425C-9E5B-CF5F5DADB66C}" presName="balance_23" presStyleLbl="alignAccFollowNode1" presStyleIdx="3" presStyleCnt="4" custAng="21360000" custLinFactNeighborX="-1143" custLinFactNeighborY="-58739">
        <dgm:presLayoutVars>
          <dgm:bulletEnabled val="1"/>
        </dgm:presLayoutVars>
      </dgm:prSet>
      <dgm:spPr/>
    </dgm:pt>
    <dgm:pt modelId="{F8C7AA01-6BF8-4555-A6C9-E79190B4194F}" type="pres">
      <dgm:prSet presAssocID="{5B58D31A-771B-425C-9E5B-CF5F5DADB66C}" presName="right_23_1" presStyleLbl="node1" presStyleIdx="0" presStyleCnt="5" custAng="21360000" custScaleX="117364" custLinFactY="8320" custLinFactNeighborX="4885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6A27AF-AB71-4831-ABE4-305C3CF35D3D}" type="pres">
      <dgm:prSet presAssocID="{5B58D31A-771B-425C-9E5B-CF5F5DADB66C}" presName="right_23_2" presStyleLbl="node1" presStyleIdx="1" presStyleCnt="5" custAng="21360000" custLinFactNeighborX="33616" custLinFactNeighborY="5145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F26F91-210B-4EBE-A5AE-F873A58C3123}" type="pres">
      <dgm:prSet presAssocID="{5B58D31A-771B-425C-9E5B-CF5F5DADB66C}" presName="right_23_3" presStyleLbl="node1" presStyleIdx="2" presStyleCnt="5" custAng="21360000" custLinFactNeighborX="30102" custLinFactNeighborY="527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D19A3E3-43AB-429C-8EBA-4C064C5A0C7C}" type="pres">
      <dgm:prSet presAssocID="{5B58D31A-771B-425C-9E5B-CF5F5DADB66C}" presName="left_23_1" presStyleLbl="node1" presStyleIdx="3" presStyleCnt="5" custAng="21360000" custScaleX="113574" custLinFactY="18428" custLinFactNeighborX="-64505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1D4F90-F915-4949-AE06-9810B10D934C}" type="pres">
      <dgm:prSet presAssocID="{5B58D31A-771B-425C-9E5B-CF5F5DADB66C}" presName="left_23_2" presStyleLbl="node1" presStyleIdx="4" presStyleCnt="5" custAng="21360000" custLinFactNeighborX="-77294" custLinFactNeighborY="702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0DAAFD1-B6D4-437F-A04B-4857B00DFF97}" srcId="{5B58D31A-771B-425C-9E5B-CF5F5DADB66C}" destId="{06E0C0DC-0356-4CC3-A9C5-4F5A23A78D91}" srcOrd="2" destOrd="0" parTransId="{6E940506-DD51-44D6-90E4-4E3FB89C53D9}" sibTransId="{43BE04A0-2053-468F-8759-AD2E9EC4F549}"/>
    <dgm:cxn modelId="{FB4D6D2E-493C-4FEB-922F-715FFBCEA017}" srcId="{6F04B22D-0ABF-4109-8DCD-4F48E72A457C}" destId="{BEB5648A-0CFD-476D-A774-3282F86C1588}" srcOrd="2" destOrd="0" parTransId="{647A6F16-D765-4856-88BA-B17ACAA59CA1}" sibTransId="{D2176CC3-216C-40B5-BA24-F25593F1D2A4}"/>
    <dgm:cxn modelId="{130F0EE8-54C1-4931-A8C2-558E00414E15}" srcId="{6F04B22D-0ABF-4109-8DCD-4F48E72A457C}" destId="{824CF9B4-0267-4587-999F-6C4A8FD39F1F}" srcOrd="1" destOrd="0" parTransId="{D3C5EC93-6177-4B16-9CAD-578C1386B811}" sibTransId="{8EDA4E0E-016D-4589-B87E-9AE3835D61D3}"/>
    <dgm:cxn modelId="{9C4F8892-6B07-4D94-8AD2-9AEA26E58482}" type="presOf" srcId="{7639B58C-C281-4ECE-BBA4-E0FF0033430A}" destId="{9A1D4F90-F915-4949-AE06-9810B10D934C}" srcOrd="0" destOrd="0" presId="urn:microsoft.com/office/officeart/2005/8/layout/balance1"/>
    <dgm:cxn modelId="{2F264675-6895-4201-BB7F-3441084A892A}" srcId="{6F04B22D-0ABF-4109-8DCD-4F48E72A457C}" destId="{8BA2AF58-7308-4939-B946-D7365F1F5B44}" srcOrd="0" destOrd="0" parTransId="{763418A1-918B-4A54-8BD2-459E4612F5E7}" sibTransId="{99CD7397-B1DE-460E-AEDA-4844DB5D715F}"/>
    <dgm:cxn modelId="{E84E9997-A1EA-4F9D-A994-DE2EC8FD8404}" srcId="{3B25381A-C617-4C5C-A364-0F7AE14660ED}" destId="{4B94E566-B195-422F-A787-3D9E9439120D}" srcOrd="0" destOrd="0" parTransId="{D40B07E6-D62D-4A06-B7CD-9944EB9B6608}" sibTransId="{55B785B0-1A78-45EB-9F97-E3471C9C6F9D}"/>
    <dgm:cxn modelId="{021B1D3F-3BD6-4281-9FCA-7C5E3C3D9D32}" srcId="{5B58D31A-771B-425C-9E5B-CF5F5DADB66C}" destId="{6F04B22D-0ABF-4109-8DCD-4F48E72A457C}" srcOrd="1" destOrd="0" parTransId="{AE1DBA96-1BC4-4C8F-9B7A-6B2E8896308F}" sibTransId="{243A2A58-7C65-45A3-B8B4-7A8B34EBD938}"/>
    <dgm:cxn modelId="{FDAAC842-719E-4AF1-9EFB-950049DE375D}" type="presOf" srcId="{BEB5648A-0CFD-476D-A774-3282F86C1588}" destId="{B6F26F91-210B-4EBE-A5AE-F873A58C3123}" srcOrd="0" destOrd="0" presId="urn:microsoft.com/office/officeart/2005/8/layout/balance1"/>
    <dgm:cxn modelId="{D1412D87-50E7-424E-B958-1D7E24E7DC31}" type="presOf" srcId="{5B58D31A-771B-425C-9E5B-CF5F5DADB66C}" destId="{9CD71D4F-5A87-4039-8BB1-D5F7C77E2DA5}" srcOrd="0" destOrd="0" presId="urn:microsoft.com/office/officeart/2005/8/layout/balance1"/>
    <dgm:cxn modelId="{3962599C-BA58-4BAF-9DF8-7B547BBB52A1}" type="presOf" srcId="{8BA2AF58-7308-4939-B946-D7365F1F5B44}" destId="{F8C7AA01-6BF8-4555-A6C9-E79190B4194F}" srcOrd="0" destOrd="0" presId="urn:microsoft.com/office/officeart/2005/8/layout/balance1"/>
    <dgm:cxn modelId="{D184C9AC-02D4-4C33-9737-33F2AA925AE7}" type="presOf" srcId="{3B25381A-C617-4C5C-A364-0F7AE14660ED}" destId="{78C03BF9-60DA-4F4E-9D75-DDF2B3D4D052}" srcOrd="0" destOrd="0" presId="urn:microsoft.com/office/officeart/2005/8/layout/balance1"/>
    <dgm:cxn modelId="{415DF8B2-8192-40B5-8F8A-98297E9706F6}" type="presOf" srcId="{4B94E566-B195-422F-A787-3D9E9439120D}" destId="{BD19A3E3-43AB-429C-8EBA-4C064C5A0C7C}" srcOrd="0" destOrd="0" presId="urn:microsoft.com/office/officeart/2005/8/layout/balance1"/>
    <dgm:cxn modelId="{72ECB37A-AF48-4F99-86C3-42D1507A0EDE}" type="presOf" srcId="{824CF9B4-0267-4587-999F-6C4A8FD39F1F}" destId="{206A27AF-AB71-4831-ABE4-305C3CF35D3D}" srcOrd="0" destOrd="0" presId="urn:microsoft.com/office/officeart/2005/8/layout/balance1"/>
    <dgm:cxn modelId="{B594623D-AEAC-480F-97D7-4F464D511963}" srcId="{3B25381A-C617-4C5C-A364-0F7AE14660ED}" destId="{7639B58C-C281-4ECE-BBA4-E0FF0033430A}" srcOrd="1" destOrd="0" parTransId="{95AD21AF-2015-48D6-B8A8-62EE26A699FE}" sibTransId="{BA966002-9094-439E-A133-D0C31FCBE980}"/>
    <dgm:cxn modelId="{145B3A4A-23E5-4F86-A0CF-3C820F9171E5}" srcId="{5B58D31A-771B-425C-9E5B-CF5F5DADB66C}" destId="{3B25381A-C617-4C5C-A364-0F7AE14660ED}" srcOrd="0" destOrd="0" parTransId="{07A1DEDB-783B-40BC-8E22-E334FBCAF8F4}" sibTransId="{F0E3D455-9592-4319-9D56-D6716A0B0BF6}"/>
    <dgm:cxn modelId="{E5724CAE-C9D1-4F8A-B84A-BD036872B924}" type="presOf" srcId="{6F04B22D-0ABF-4109-8DCD-4F48E72A457C}" destId="{23BCD20D-D92F-48F4-B6FB-348B5D0B6600}" srcOrd="0" destOrd="0" presId="urn:microsoft.com/office/officeart/2005/8/layout/balance1"/>
    <dgm:cxn modelId="{CEF66689-5A43-4CAE-8C17-645295294D7F}" type="presParOf" srcId="{9CD71D4F-5A87-4039-8BB1-D5F7C77E2DA5}" destId="{2BBBF594-7CD5-48A1-A210-8DE19F338890}" srcOrd="0" destOrd="0" presId="urn:microsoft.com/office/officeart/2005/8/layout/balance1"/>
    <dgm:cxn modelId="{A7B8EA13-7E0C-407D-9299-1C6B2853A4AA}" type="presParOf" srcId="{9CD71D4F-5A87-4039-8BB1-D5F7C77E2DA5}" destId="{488C24DB-B86F-4BA7-8B53-242D5366848D}" srcOrd="1" destOrd="0" presId="urn:microsoft.com/office/officeart/2005/8/layout/balance1"/>
    <dgm:cxn modelId="{740E9D9E-2E3A-4F9E-A3BB-4021719982DD}" type="presParOf" srcId="{488C24DB-B86F-4BA7-8B53-242D5366848D}" destId="{78C03BF9-60DA-4F4E-9D75-DDF2B3D4D052}" srcOrd="0" destOrd="0" presId="urn:microsoft.com/office/officeart/2005/8/layout/balance1"/>
    <dgm:cxn modelId="{0E9DB7BA-E0C6-4DB1-90C6-7599DC1F3E1D}" type="presParOf" srcId="{488C24DB-B86F-4BA7-8B53-242D5366848D}" destId="{23BCD20D-D92F-48F4-B6FB-348B5D0B6600}" srcOrd="1" destOrd="0" presId="urn:microsoft.com/office/officeart/2005/8/layout/balance1"/>
    <dgm:cxn modelId="{09B083DF-0BC3-40E8-8585-113E4B4E339E}" type="presParOf" srcId="{9CD71D4F-5A87-4039-8BB1-D5F7C77E2DA5}" destId="{366F89C0-7229-4202-B9E6-03F13A653ED7}" srcOrd="2" destOrd="0" presId="urn:microsoft.com/office/officeart/2005/8/layout/balance1"/>
    <dgm:cxn modelId="{D0F26E51-CD90-48F5-B409-97AAF0788D6B}" type="presParOf" srcId="{366F89C0-7229-4202-B9E6-03F13A653ED7}" destId="{73E422E6-A8D2-44F9-BE99-AFB9C86935EC}" srcOrd="0" destOrd="0" presId="urn:microsoft.com/office/officeart/2005/8/layout/balance1"/>
    <dgm:cxn modelId="{0767A7A9-1E46-45BD-B662-2941A988FE7B}" type="presParOf" srcId="{366F89C0-7229-4202-B9E6-03F13A653ED7}" destId="{89906F4E-270F-4284-B247-9C73B5DE8BB6}" srcOrd="1" destOrd="0" presId="urn:microsoft.com/office/officeart/2005/8/layout/balance1"/>
    <dgm:cxn modelId="{1155AAC0-F1D2-4F6F-B6C3-C836B2CFF537}" type="presParOf" srcId="{366F89C0-7229-4202-B9E6-03F13A653ED7}" destId="{DF800ABE-A50C-4619-9880-ACFEE1D9DFBB}" srcOrd="2" destOrd="0" presId="urn:microsoft.com/office/officeart/2005/8/layout/balance1"/>
    <dgm:cxn modelId="{3B3DE216-615F-407F-9586-6AFEB557667E}" type="presParOf" srcId="{366F89C0-7229-4202-B9E6-03F13A653ED7}" destId="{F8C7AA01-6BF8-4555-A6C9-E79190B4194F}" srcOrd="3" destOrd="0" presId="urn:microsoft.com/office/officeart/2005/8/layout/balance1"/>
    <dgm:cxn modelId="{301F227A-2E15-4F24-BF91-695C33C9AE68}" type="presParOf" srcId="{366F89C0-7229-4202-B9E6-03F13A653ED7}" destId="{206A27AF-AB71-4831-ABE4-305C3CF35D3D}" srcOrd="4" destOrd="0" presId="urn:microsoft.com/office/officeart/2005/8/layout/balance1"/>
    <dgm:cxn modelId="{F2B1913F-FE59-4F87-BA61-ED07D49A76FB}" type="presParOf" srcId="{366F89C0-7229-4202-B9E6-03F13A653ED7}" destId="{B6F26F91-210B-4EBE-A5AE-F873A58C3123}" srcOrd="5" destOrd="0" presId="urn:microsoft.com/office/officeart/2005/8/layout/balance1"/>
    <dgm:cxn modelId="{CC5D30B9-067A-45C8-8C7C-7034AA797678}" type="presParOf" srcId="{366F89C0-7229-4202-B9E6-03F13A653ED7}" destId="{BD19A3E3-43AB-429C-8EBA-4C064C5A0C7C}" srcOrd="6" destOrd="0" presId="urn:microsoft.com/office/officeart/2005/8/layout/balance1"/>
    <dgm:cxn modelId="{5BE000D2-4C42-4794-AD48-ACB9962C2C01}" type="presParOf" srcId="{366F89C0-7229-4202-B9E6-03F13A653ED7}" destId="{9A1D4F90-F915-4949-AE06-9810B10D934C}" srcOrd="7" destOrd="0" presId="urn:microsoft.com/office/officeart/2005/8/layout/balance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F851D6-3BA4-4B80-8298-721F927D385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DCBE8AD-EA95-45B7-9D8A-2CA718079792}">
      <dgm:prSet phldrT="[Texte]" custT="1"/>
      <dgm:spPr/>
      <dgm:t>
        <a:bodyPr/>
        <a:lstStyle/>
        <a:p>
          <a:r>
            <a:rPr lang="fr-FR" sz="3200" b="1" dirty="0">
              <a:solidFill>
                <a:schemeClr val="bg1"/>
              </a:solidFill>
              <a:latin typeface="Baskerville Old Face" pitchFamily="18" charset="0"/>
            </a:rPr>
            <a:t>LA CALORIMETRIE </a:t>
          </a:r>
        </a:p>
        <a:p>
          <a:r>
            <a:rPr lang="fr-FR" sz="3200" dirty="0">
              <a:latin typeface="Baskerville Old Face" pitchFamily="18" charset="0"/>
            </a:rPr>
            <a:t>PEUT SE FAIRE </a:t>
          </a:r>
        </a:p>
      </dgm:t>
    </dgm:pt>
    <dgm:pt modelId="{88CA0718-06B0-40CC-8C7F-004529E37043}" type="parTrans" cxnId="{AEFAF2E6-747C-4182-8A27-98FF9CA11D2A}">
      <dgm:prSet/>
      <dgm:spPr/>
      <dgm:t>
        <a:bodyPr/>
        <a:lstStyle/>
        <a:p>
          <a:endParaRPr lang="fr-FR"/>
        </a:p>
      </dgm:t>
    </dgm:pt>
    <dgm:pt modelId="{D3C6D95B-9867-410C-A2C7-326855FDCCA5}" type="sibTrans" cxnId="{AEFAF2E6-747C-4182-8A27-98FF9CA11D2A}">
      <dgm:prSet/>
      <dgm:spPr/>
      <dgm:t>
        <a:bodyPr/>
        <a:lstStyle/>
        <a:p>
          <a:endParaRPr lang="fr-FR"/>
        </a:p>
      </dgm:t>
    </dgm:pt>
    <dgm:pt modelId="{FB8759DB-657A-4759-A199-844664D8D222}">
      <dgm:prSet phldrT="[Texte]" custT="1"/>
      <dgm:spPr/>
      <dgm:t>
        <a:bodyPr/>
        <a:lstStyle/>
        <a:p>
          <a:pPr algn="l"/>
          <a:r>
            <a:rPr lang="fr-FR" sz="2400" b="1" dirty="0">
              <a:solidFill>
                <a:schemeClr val="bg1"/>
              </a:solidFill>
              <a:latin typeface="Baskerville Old Face" pitchFamily="18" charset="0"/>
            </a:rPr>
            <a:t>Indirecte </a:t>
          </a:r>
        </a:p>
        <a:p>
          <a:pPr algn="l"/>
          <a:r>
            <a:rPr lang="fr-FR" sz="2000" b="1" dirty="0">
              <a:solidFill>
                <a:schemeClr val="bg1"/>
              </a:solidFill>
              <a:latin typeface="Baskerville Old Face" pitchFamily="18" charset="0"/>
            </a:rPr>
            <a:t>1° </a:t>
          </a:r>
          <a:r>
            <a:rPr lang="fr-FR" sz="2000" b="1" dirty="0">
              <a:latin typeface="Baskerville Old Face" pitchFamily="18" charset="0"/>
            </a:rPr>
            <a:t>Alimentaire ou</a:t>
          </a:r>
        </a:p>
        <a:p>
          <a:pPr algn="l"/>
          <a:r>
            <a:rPr lang="fr-FR" sz="2000" b="1" dirty="0">
              <a:latin typeface="Baskerville Old Face" pitchFamily="18" charset="0"/>
            </a:rPr>
            <a:t>  </a:t>
          </a:r>
          <a:r>
            <a:rPr lang="fr-FR" sz="2000" b="1" dirty="0">
              <a:solidFill>
                <a:schemeClr val="bg1"/>
              </a:solidFill>
              <a:latin typeface="Baskerville Old Face" pitchFamily="18" charset="0"/>
            </a:rPr>
            <a:t>2°   </a:t>
          </a:r>
          <a:r>
            <a:rPr lang="fr-FR" sz="2000" b="1" dirty="0">
              <a:latin typeface="Baskerville Old Face" pitchFamily="18" charset="0"/>
            </a:rPr>
            <a:t>respiratoire</a:t>
          </a:r>
        </a:p>
      </dgm:t>
    </dgm:pt>
    <dgm:pt modelId="{BADCE8B0-C575-48CA-AC17-CEC41937277D}" type="parTrans" cxnId="{A67B6A08-2A89-4697-8EA2-26C1FD05F935}">
      <dgm:prSet/>
      <dgm:spPr/>
      <dgm:t>
        <a:bodyPr/>
        <a:lstStyle/>
        <a:p>
          <a:endParaRPr lang="fr-FR"/>
        </a:p>
      </dgm:t>
    </dgm:pt>
    <dgm:pt modelId="{97B303EA-9B3F-4D3E-A41C-EAEBC9458612}" type="sibTrans" cxnId="{A67B6A08-2A89-4697-8EA2-26C1FD05F935}">
      <dgm:prSet/>
      <dgm:spPr/>
      <dgm:t>
        <a:bodyPr/>
        <a:lstStyle/>
        <a:p>
          <a:endParaRPr lang="fr-FR"/>
        </a:p>
      </dgm:t>
    </dgm:pt>
    <dgm:pt modelId="{ED967E9C-41CC-4C9A-BBB8-E046A8333B37}">
      <dgm:prSet phldrT="[Texte]" custT="1"/>
      <dgm:spPr/>
      <dgm:t>
        <a:bodyPr/>
        <a:lstStyle/>
        <a:p>
          <a:pPr algn="l"/>
          <a:r>
            <a:rPr lang="fr-FR" sz="2400" b="1" dirty="0">
              <a:solidFill>
                <a:schemeClr val="bg1"/>
              </a:solidFill>
              <a:latin typeface="Baskerville Old Face" pitchFamily="18" charset="0"/>
            </a:rPr>
            <a:t>DIRECTE</a:t>
          </a:r>
          <a:r>
            <a:rPr lang="fr-FR" sz="2400" b="1" dirty="0">
              <a:latin typeface="Baskerville Old Face" pitchFamily="18" charset="0"/>
            </a:rPr>
            <a:t>  (bombe calorimétrique) ou </a:t>
          </a:r>
        </a:p>
        <a:p>
          <a:pPr algn="l"/>
          <a:r>
            <a:rPr lang="fr-FR" sz="2400" b="1" dirty="0">
              <a:latin typeface="Baskerville Old Face" pitchFamily="18" charset="0"/>
            </a:rPr>
            <a:t>chambre isolante</a:t>
          </a:r>
        </a:p>
      </dgm:t>
    </dgm:pt>
    <dgm:pt modelId="{CFB8B0D7-3839-40FB-A907-9C9504A755CD}" type="parTrans" cxnId="{70F6C3E3-158F-4F33-9865-852435F0CF72}">
      <dgm:prSet/>
      <dgm:spPr/>
      <dgm:t>
        <a:bodyPr/>
        <a:lstStyle/>
        <a:p>
          <a:endParaRPr lang="fr-FR"/>
        </a:p>
      </dgm:t>
    </dgm:pt>
    <dgm:pt modelId="{16A54D0C-08DB-4F0B-83A0-512C573DBF74}" type="sibTrans" cxnId="{70F6C3E3-158F-4F33-9865-852435F0CF72}">
      <dgm:prSet/>
      <dgm:spPr/>
      <dgm:t>
        <a:bodyPr/>
        <a:lstStyle/>
        <a:p>
          <a:endParaRPr lang="fr-FR"/>
        </a:p>
      </dgm:t>
    </dgm:pt>
    <dgm:pt modelId="{8D333A8D-4CD4-4EC3-A199-DDA9EE0E79EA}" type="pres">
      <dgm:prSet presAssocID="{CCF851D6-3BA4-4B80-8298-721F927D385A}" presName="compositeShape" presStyleCnt="0">
        <dgm:presLayoutVars>
          <dgm:chMax val="7"/>
          <dgm:dir/>
          <dgm:resizeHandles val="exact"/>
        </dgm:presLayoutVars>
      </dgm:prSet>
      <dgm:spPr/>
    </dgm:pt>
    <dgm:pt modelId="{749ACDAE-7CF0-4303-BD5E-8EA23A7660C8}" type="pres">
      <dgm:prSet presAssocID="{3DCBE8AD-EA95-45B7-9D8A-2CA718079792}" presName="circ1" presStyleLbl="vennNode1" presStyleIdx="0" presStyleCnt="3" custScaleX="150183" custScaleY="62602" custLinFactNeighborX="-2306" custLinFactNeighborY="-22409"/>
      <dgm:spPr/>
      <dgm:t>
        <a:bodyPr/>
        <a:lstStyle/>
        <a:p>
          <a:endParaRPr lang="fr-FR"/>
        </a:p>
      </dgm:t>
    </dgm:pt>
    <dgm:pt modelId="{B1A5A04B-B789-4A28-9884-B3357F22E4ED}" type="pres">
      <dgm:prSet presAssocID="{3DCBE8AD-EA95-45B7-9D8A-2CA71807979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833FC3-2A59-4158-97EC-91768EF83F07}" type="pres">
      <dgm:prSet presAssocID="{FB8759DB-657A-4759-A199-844664D8D222}" presName="circ2" presStyleLbl="vennNode1" presStyleIdx="1" presStyleCnt="3" custScaleX="120372" custScaleY="79408" custLinFactNeighborX="27317" custLinFactNeighborY="7236"/>
      <dgm:spPr/>
      <dgm:t>
        <a:bodyPr/>
        <a:lstStyle/>
        <a:p>
          <a:endParaRPr lang="fr-FR"/>
        </a:p>
      </dgm:t>
    </dgm:pt>
    <dgm:pt modelId="{0CC94716-D303-415A-BB53-C3452B0154D9}" type="pres">
      <dgm:prSet presAssocID="{FB8759DB-657A-4759-A199-844664D8D22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00BD-5DE1-4CAB-8327-317713FE7493}" type="pres">
      <dgm:prSet presAssocID="{ED967E9C-41CC-4C9A-BBB8-E046A8333B37}" presName="circ3" presStyleLbl="vennNode1" presStyleIdx="2" presStyleCnt="3" custScaleX="120113" custScaleY="82926" custLinFactNeighborX="-28722" custLinFactNeighborY="6016"/>
      <dgm:spPr/>
      <dgm:t>
        <a:bodyPr/>
        <a:lstStyle/>
        <a:p>
          <a:endParaRPr lang="fr-FR"/>
        </a:p>
      </dgm:t>
    </dgm:pt>
    <dgm:pt modelId="{72DFEF84-8BB4-4174-B941-5E3B18C2E82A}" type="pres">
      <dgm:prSet presAssocID="{ED967E9C-41CC-4C9A-BBB8-E046A8333B3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0F6C3E3-158F-4F33-9865-852435F0CF72}" srcId="{CCF851D6-3BA4-4B80-8298-721F927D385A}" destId="{ED967E9C-41CC-4C9A-BBB8-E046A8333B37}" srcOrd="2" destOrd="0" parTransId="{CFB8B0D7-3839-40FB-A907-9C9504A755CD}" sibTransId="{16A54D0C-08DB-4F0B-83A0-512C573DBF74}"/>
    <dgm:cxn modelId="{770339B3-382C-4DBB-BE32-CBE0C9B63BE7}" type="presOf" srcId="{CCF851D6-3BA4-4B80-8298-721F927D385A}" destId="{8D333A8D-4CD4-4EC3-A199-DDA9EE0E79EA}" srcOrd="0" destOrd="0" presId="urn:microsoft.com/office/officeart/2005/8/layout/venn1"/>
    <dgm:cxn modelId="{A67B6A08-2A89-4697-8EA2-26C1FD05F935}" srcId="{CCF851D6-3BA4-4B80-8298-721F927D385A}" destId="{FB8759DB-657A-4759-A199-844664D8D222}" srcOrd="1" destOrd="0" parTransId="{BADCE8B0-C575-48CA-AC17-CEC41937277D}" sibTransId="{97B303EA-9B3F-4D3E-A41C-EAEBC9458612}"/>
    <dgm:cxn modelId="{3AA000F5-AE04-41D4-9393-E1A3245C5339}" type="presOf" srcId="{3DCBE8AD-EA95-45B7-9D8A-2CA718079792}" destId="{749ACDAE-7CF0-4303-BD5E-8EA23A7660C8}" srcOrd="0" destOrd="0" presId="urn:microsoft.com/office/officeart/2005/8/layout/venn1"/>
    <dgm:cxn modelId="{5A1E61C1-7DEE-4430-ACCD-11401895BAD3}" type="presOf" srcId="{3DCBE8AD-EA95-45B7-9D8A-2CA718079792}" destId="{B1A5A04B-B789-4A28-9884-B3357F22E4ED}" srcOrd="1" destOrd="0" presId="urn:microsoft.com/office/officeart/2005/8/layout/venn1"/>
    <dgm:cxn modelId="{55AE96FE-A640-46B3-AD09-EEDDFFC41AAB}" type="presOf" srcId="{FB8759DB-657A-4759-A199-844664D8D222}" destId="{2C833FC3-2A59-4158-97EC-91768EF83F07}" srcOrd="0" destOrd="0" presId="urn:microsoft.com/office/officeart/2005/8/layout/venn1"/>
    <dgm:cxn modelId="{AEFAF2E6-747C-4182-8A27-98FF9CA11D2A}" srcId="{CCF851D6-3BA4-4B80-8298-721F927D385A}" destId="{3DCBE8AD-EA95-45B7-9D8A-2CA718079792}" srcOrd="0" destOrd="0" parTransId="{88CA0718-06B0-40CC-8C7F-004529E37043}" sibTransId="{D3C6D95B-9867-410C-A2C7-326855FDCCA5}"/>
    <dgm:cxn modelId="{AC953F64-2A56-41C8-BF1F-22003C07B10C}" type="presOf" srcId="{ED967E9C-41CC-4C9A-BBB8-E046A8333B37}" destId="{A46300BD-5DE1-4CAB-8327-317713FE7493}" srcOrd="0" destOrd="0" presId="urn:microsoft.com/office/officeart/2005/8/layout/venn1"/>
    <dgm:cxn modelId="{3E51F915-94A8-4815-9051-BD39F9A86AE4}" type="presOf" srcId="{FB8759DB-657A-4759-A199-844664D8D222}" destId="{0CC94716-D303-415A-BB53-C3452B0154D9}" srcOrd="1" destOrd="0" presId="urn:microsoft.com/office/officeart/2005/8/layout/venn1"/>
    <dgm:cxn modelId="{9B8524A6-AF2C-4B36-8E5C-A021AC801B87}" type="presOf" srcId="{ED967E9C-41CC-4C9A-BBB8-E046A8333B37}" destId="{72DFEF84-8BB4-4174-B941-5E3B18C2E82A}" srcOrd="1" destOrd="0" presId="urn:microsoft.com/office/officeart/2005/8/layout/venn1"/>
    <dgm:cxn modelId="{AF1A321D-E80C-4B0A-89EC-170417413543}" type="presParOf" srcId="{8D333A8D-4CD4-4EC3-A199-DDA9EE0E79EA}" destId="{749ACDAE-7CF0-4303-BD5E-8EA23A7660C8}" srcOrd="0" destOrd="0" presId="urn:microsoft.com/office/officeart/2005/8/layout/venn1"/>
    <dgm:cxn modelId="{01972EC5-61C2-4253-A996-C69A9F62D123}" type="presParOf" srcId="{8D333A8D-4CD4-4EC3-A199-DDA9EE0E79EA}" destId="{B1A5A04B-B789-4A28-9884-B3357F22E4ED}" srcOrd="1" destOrd="0" presId="urn:microsoft.com/office/officeart/2005/8/layout/venn1"/>
    <dgm:cxn modelId="{6E1B6FBB-CA07-4745-AD5B-555DA7BF6B99}" type="presParOf" srcId="{8D333A8D-4CD4-4EC3-A199-DDA9EE0E79EA}" destId="{2C833FC3-2A59-4158-97EC-91768EF83F07}" srcOrd="2" destOrd="0" presId="urn:microsoft.com/office/officeart/2005/8/layout/venn1"/>
    <dgm:cxn modelId="{A3EE260F-20A9-437B-B64B-B1D78221319B}" type="presParOf" srcId="{8D333A8D-4CD4-4EC3-A199-DDA9EE0E79EA}" destId="{0CC94716-D303-415A-BB53-C3452B0154D9}" srcOrd="3" destOrd="0" presId="urn:microsoft.com/office/officeart/2005/8/layout/venn1"/>
    <dgm:cxn modelId="{D8EC709F-81F7-4A30-90DA-2376496B63B9}" type="presParOf" srcId="{8D333A8D-4CD4-4EC3-A199-DDA9EE0E79EA}" destId="{A46300BD-5DE1-4CAB-8327-317713FE7493}" srcOrd="4" destOrd="0" presId="urn:microsoft.com/office/officeart/2005/8/layout/venn1"/>
    <dgm:cxn modelId="{14ECD63A-503F-40ED-A5FF-EABDED8B4912}" type="presParOf" srcId="{8D333A8D-4CD4-4EC3-A199-DDA9EE0E79EA}" destId="{72DFEF84-8BB4-4174-B941-5E3B18C2E82A}" srcOrd="5" destOrd="0" presId="urn:microsoft.com/office/officeart/2005/8/layout/ven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A827C13-C35B-4121-8601-C5BB7CD9DE6E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E38CBA03-667B-4203-9548-ACE5FDAF5CE2}">
      <dgm:prSet phldrT="[Texte]"/>
      <dgm:spPr/>
      <dgm:t>
        <a:bodyPr/>
        <a:lstStyle/>
        <a:p>
          <a:r>
            <a:rPr lang="fr-FR" dirty="0"/>
            <a:t>1 g de Glucide = </a:t>
          </a:r>
          <a:r>
            <a:rPr lang="fr-FR" dirty="0">
              <a:solidFill>
                <a:srgbClr val="FF0000"/>
              </a:solidFill>
            </a:rPr>
            <a:t>4.1</a:t>
          </a:r>
          <a:r>
            <a:rPr lang="fr-FR" dirty="0"/>
            <a:t> K cal</a:t>
          </a:r>
        </a:p>
      </dgm:t>
    </dgm:pt>
    <dgm:pt modelId="{C1092154-B38D-4A2F-B592-4E7AA7A12784}" type="parTrans" cxnId="{8FB38792-19B8-4DC4-A75A-B4E1684F625C}">
      <dgm:prSet/>
      <dgm:spPr/>
      <dgm:t>
        <a:bodyPr/>
        <a:lstStyle/>
        <a:p>
          <a:endParaRPr lang="fr-FR"/>
        </a:p>
      </dgm:t>
    </dgm:pt>
    <dgm:pt modelId="{12C6D38A-6A97-4032-BB5A-241F06ADD354}" type="sibTrans" cxnId="{8FB38792-19B8-4DC4-A75A-B4E1684F625C}">
      <dgm:prSet/>
      <dgm:spPr/>
      <dgm:t>
        <a:bodyPr/>
        <a:lstStyle/>
        <a:p>
          <a:endParaRPr lang="fr-FR"/>
        </a:p>
      </dgm:t>
    </dgm:pt>
    <dgm:pt modelId="{72BE70E1-0AA0-480D-A52B-AFB88B24B02A}">
      <dgm:prSet phldrT="[Texte]"/>
      <dgm:spPr/>
      <dgm:t>
        <a:bodyPr/>
        <a:lstStyle/>
        <a:p>
          <a:r>
            <a:rPr lang="fr-FR" dirty="0"/>
            <a:t>1 g de protide =</a:t>
          </a:r>
          <a:r>
            <a:rPr lang="fr-FR" dirty="0">
              <a:solidFill>
                <a:srgbClr val="FF0000"/>
              </a:solidFill>
            </a:rPr>
            <a:t>5.7</a:t>
          </a:r>
          <a:r>
            <a:rPr lang="fr-FR" dirty="0"/>
            <a:t> Kcal</a:t>
          </a:r>
        </a:p>
      </dgm:t>
    </dgm:pt>
    <dgm:pt modelId="{B1A36058-19C7-4053-8CFA-8029415C1F4E}" type="parTrans" cxnId="{EC17FADA-AA3D-422C-94A8-4B75B8DCD1D9}">
      <dgm:prSet/>
      <dgm:spPr/>
      <dgm:t>
        <a:bodyPr/>
        <a:lstStyle/>
        <a:p>
          <a:endParaRPr lang="fr-FR"/>
        </a:p>
      </dgm:t>
    </dgm:pt>
    <dgm:pt modelId="{4292FDC9-6B51-4862-8EAC-A8707E5B58B2}" type="sibTrans" cxnId="{EC17FADA-AA3D-422C-94A8-4B75B8DCD1D9}">
      <dgm:prSet/>
      <dgm:spPr/>
      <dgm:t>
        <a:bodyPr/>
        <a:lstStyle/>
        <a:p>
          <a:endParaRPr lang="fr-FR"/>
        </a:p>
      </dgm:t>
    </dgm:pt>
    <dgm:pt modelId="{AAE32A6D-1102-4B6E-90ED-8983724A1488}">
      <dgm:prSet phldrT="[Texte]"/>
      <dgm:spPr/>
      <dgm:t>
        <a:bodyPr/>
        <a:lstStyle/>
        <a:p>
          <a:r>
            <a:rPr lang="fr-FR" dirty="0"/>
            <a:t>1g de lipide =</a:t>
          </a:r>
          <a:r>
            <a:rPr lang="fr-FR" dirty="0">
              <a:solidFill>
                <a:srgbClr val="FF0000"/>
              </a:solidFill>
            </a:rPr>
            <a:t>9.3 </a:t>
          </a:r>
          <a:r>
            <a:rPr lang="fr-FR" dirty="0"/>
            <a:t>Kcal</a:t>
          </a:r>
        </a:p>
      </dgm:t>
    </dgm:pt>
    <dgm:pt modelId="{AAE3EBD6-864A-4803-9FA1-849584CD9E87}" type="parTrans" cxnId="{195E9366-62D7-4058-AAEE-D167F77C0A23}">
      <dgm:prSet/>
      <dgm:spPr/>
      <dgm:t>
        <a:bodyPr/>
        <a:lstStyle/>
        <a:p>
          <a:endParaRPr lang="fr-FR"/>
        </a:p>
      </dgm:t>
    </dgm:pt>
    <dgm:pt modelId="{793AAEA3-73EA-4A30-A97D-710FE5600118}" type="sibTrans" cxnId="{195E9366-62D7-4058-AAEE-D167F77C0A23}">
      <dgm:prSet/>
      <dgm:spPr/>
      <dgm:t>
        <a:bodyPr/>
        <a:lstStyle/>
        <a:p>
          <a:endParaRPr lang="fr-FR"/>
        </a:p>
      </dgm:t>
    </dgm:pt>
    <dgm:pt modelId="{5B6A82F0-0589-4B6D-A14E-CD454B9CA6DA}" type="pres">
      <dgm:prSet presAssocID="{7A827C13-C35B-4121-8601-C5BB7CD9DE6E}" presName="composite" presStyleCnt="0">
        <dgm:presLayoutVars>
          <dgm:chMax val="5"/>
          <dgm:dir/>
          <dgm:resizeHandles val="exact"/>
        </dgm:presLayoutVars>
      </dgm:prSet>
      <dgm:spPr/>
    </dgm:pt>
    <dgm:pt modelId="{D4F44211-431F-41B6-8741-DE65B03445BB}" type="pres">
      <dgm:prSet presAssocID="{E38CBA03-667B-4203-9548-ACE5FDAF5CE2}" presName="circle1" presStyleLbl="lnNode1" presStyleIdx="0" presStyleCnt="3" custScaleX="254170" custScaleY="212503" custLinFactNeighborX="17134" custLinFactNeighborY="-31750"/>
      <dgm:spPr>
        <a:solidFill>
          <a:schemeClr val="accent6">
            <a:lumMod val="40000"/>
            <a:lumOff val="60000"/>
          </a:schemeClr>
        </a:solidFill>
      </dgm:spPr>
    </dgm:pt>
    <dgm:pt modelId="{17B1D18B-25C9-4355-A36A-CB8129E1BAFB}" type="pres">
      <dgm:prSet presAssocID="{E38CBA03-667B-4203-9548-ACE5FDAF5CE2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5BA3CF-7B62-4880-9B17-5798F58E7E50}" type="pres">
      <dgm:prSet presAssocID="{E38CBA03-667B-4203-9548-ACE5FDAF5CE2}" presName="line1" presStyleLbl="callout" presStyleIdx="0" presStyleCnt="6"/>
      <dgm:spPr/>
    </dgm:pt>
    <dgm:pt modelId="{C692E3E9-DD5C-43BF-B719-9773D60195B0}" type="pres">
      <dgm:prSet presAssocID="{E38CBA03-667B-4203-9548-ACE5FDAF5CE2}" presName="d1" presStyleLbl="callout" presStyleIdx="1" presStyleCnt="6" custLinFactNeighborX="1818" custLinFactNeighborY="-1435"/>
      <dgm:spPr>
        <a:ln>
          <a:solidFill>
            <a:schemeClr val="accent6"/>
          </a:solidFill>
        </a:ln>
      </dgm:spPr>
    </dgm:pt>
    <dgm:pt modelId="{5FF0431C-1B1D-4F95-B736-BAC0D05A24E4}" type="pres">
      <dgm:prSet presAssocID="{72BE70E1-0AA0-480D-A52B-AFB88B24B02A}" presName="circle2" presStyleLbl="lnNode1" presStyleIdx="1" presStyleCnt="3" custScaleX="122223" custScaleY="134723" custLinFactNeighborX="2125" custLinFactNeighborY="-10548"/>
      <dgm:spPr>
        <a:solidFill>
          <a:srgbClr val="FFFF00"/>
        </a:solidFill>
      </dgm:spPr>
    </dgm:pt>
    <dgm:pt modelId="{585C1B60-1CD4-4CA9-A220-4E6EFFB25480}" type="pres">
      <dgm:prSet presAssocID="{72BE70E1-0AA0-480D-A52B-AFB88B24B02A}" presName="text2" presStyleLbl="revTx" presStyleIdx="1" presStyleCnt="3" custScaleX="96615" custLinFactNeighborX="27761" custLinFactNeighborY="-8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6D1AE4-234F-4B03-96CA-F88AD70EDB43}" type="pres">
      <dgm:prSet presAssocID="{72BE70E1-0AA0-480D-A52B-AFB88B24B02A}" presName="line2" presStyleLbl="callout" presStyleIdx="2" presStyleCnt="6" custFlipVert="1" custFlipHor="0" custSzY="45720" custScaleX="216669" custLinFactX="7672" custLinFactY="14897" custLinFactNeighborX="100000" custLinFactNeighborY="100000"/>
      <dgm:spPr/>
    </dgm:pt>
    <dgm:pt modelId="{F8B4BA1A-A7C8-4A20-86D7-DC6B471F6DE5}" type="pres">
      <dgm:prSet presAssocID="{72BE70E1-0AA0-480D-A52B-AFB88B24B02A}" presName="d2" presStyleLbl="callout" presStyleIdx="3" presStyleCnt="6" custScaleX="95015" custScaleY="100624" custLinFactNeighborX="16888" custLinFactNeighborY="1272"/>
      <dgm:spPr>
        <a:ln>
          <a:solidFill>
            <a:schemeClr val="accent6"/>
          </a:solidFill>
        </a:ln>
      </dgm:spPr>
    </dgm:pt>
    <dgm:pt modelId="{40C67BCD-48E6-4A21-937F-A682E3FB2886}" type="pres">
      <dgm:prSet presAssocID="{AAE32A6D-1102-4B6E-90ED-8983724A1488}" presName="circle3" presStyleLbl="lnNode1" presStyleIdx="2" presStyleCnt="3" custScaleX="137501" custScaleY="118892" custLinFactNeighborX="812" custLinFactNeighborY="-10274"/>
      <dgm:spPr>
        <a:solidFill>
          <a:schemeClr val="accent4">
            <a:lumMod val="40000"/>
            <a:lumOff val="60000"/>
          </a:schemeClr>
        </a:solidFill>
      </dgm:spPr>
    </dgm:pt>
    <dgm:pt modelId="{09CFD80E-B9E5-459D-B0A6-0605A44D0CF1}" type="pres">
      <dgm:prSet presAssocID="{AAE32A6D-1102-4B6E-90ED-8983724A1488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AF68B6-DF69-4382-9A97-7C5DFA6C012E}" type="pres">
      <dgm:prSet presAssocID="{AAE32A6D-1102-4B6E-90ED-8983724A1488}" presName="line3" presStyleLbl="callout" presStyleIdx="4" presStyleCnt="6" custFlipVert="0" custFlipHor="0" custSzY="45720" custScaleX="49999" custLinFactNeighborX="50000" custLinFactNeighborY="45861"/>
      <dgm:spPr/>
    </dgm:pt>
    <dgm:pt modelId="{FF4DFE6F-73D0-4E48-9468-4CA25664EFB7}" type="pres">
      <dgm:prSet presAssocID="{AAE32A6D-1102-4B6E-90ED-8983724A1488}" presName="d3" presStyleLbl="callout" presStyleIdx="5" presStyleCnt="6" custLinFactNeighborX="30779" custLinFactNeighborY="-440"/>
      <dgm:spPr>
        <a:ln>
          <a:solidFill>
            <a:schemeClr val="accent6"/>
          </a:solidFill>
        </a:ln>
      </dgm:spPr>
    </dgm:pt>
  </dgm:ptLst>
  <dgm:cxnLst>
    <dgm:cxn modelId="{C3FD742D-BC0A-4936-887F-32F8D13048CC}" type="presOf" srcId="{72BE70E1-0AA0-480D-A52B-AFB88B24B02A}" destId="{585C1B60-1CD4-4CA9-A220-4E6EFFB25480}" srcOrd="0" destOrd="0" presId="urn:microsoft.com/office/officeart/2005/8/layout/target1"/>
    <dgm:cxn modelId="{EC17FADA-AA3D-422C-94A8-4B75B8DCD1D9}" srcId="{7A827C13-C35B-4121-8601-C5BB7CD9DE6E}" destId="{72BE70E1-0AA0-480D-A52B-AFB88B24B02A}" srcOrd="1" destOrd="0" parTransId="{B1A36058-19C7-4053-8CFA-8029415C1F4E}" sibTransId="{4292FDC9-6B51-4862-8EAC-A8707E5B58B2}"/>
    <dgm:cxn modelId="{325A60A1-168A-4E41-9B4F-F7F507A6AAEB}" type="presOf" srcId="{7A827C13-C35B-4121-8601-C5BB7CD9DE6E}" destId="{5B6A82F0-0589-4B6D-A14E-CD454B9CA6DA}" srcOrd="0" destOrd="0" presId="urn:microsoft.com/office/officeart/2005/8/layout/target1"/>
    <dgm:cxn modelId="{9CD021F6-D3BC-4943-AE9C-0C37D2B64466}" type="presOf" srcId="{E38CBA03-667B-4203-9548-ACE5FDAF5CE2}" destId="{17B1D18B-25C9-4355-A36A-CB8129E1BAFB}" srcOrd="0" destOrd="0" presId="urn:microsoft.com/office/officeart/2005/8/layout/target1"/>
    <dgm:cxn modelId="{195E9366-62D7-4058-AAEE-D167F77C0A23}" srcId="{7A827C13-C35B-4121-8601-C5BB7CD9DE6E}" destId="{AAE32A6D-1102-4B6E-90ED-8983724A1488}" srcOrd="2" destOrd="0" parTransId="{AAE3EBD6-864A-4803-9FA1-849584CD9E87}" sibTransId="{793AAEA3-73EA-4A30-A97D-710FE5600118}"/>
    <dgm:cxn modelId="{51C5FEDB-F151-4902-AEF8-58D26BFBC8A9}" type="presOf" srcId="{AAE32A6D-1102-4B6E-90ED-8983724A1488}" destId="{09CFD80E-B9E5-459D-B0A6-0605A44D0CF1}" srcOrd="0" destOrd="0" presId="urn:microsoft.com/office/officeart/2005/8/layout/target1"/>
    <dgm:cxn modelId="{8FB38792-19B8-4DC4-A75A-B4E1684F625C}" srcId="{7A827C13-C35B-4121-8601-C5BB7CD9DE6E}" destId="{E38CBA03-667B-4203-9548-ACE5FDAF5CE2}" srcOrd="0" destOrd="0" parTransId="{C1092154-B38D-4A2F-B592-4E7AA7A12784}" sibTransId="{12C6D38A-6A97-4032-BB5A-241F06ADD354}"/>
    <dgm:cxn modelId="{8053FF87-F4F0-4EA4-BE21-F7829D3C91E2}" type="presParOf" srcId="{5B6A82F0-0589-4B6D-A14E-CD454B9CA6DA}" destId="{D4F44211-431F-41B6-8741-DE65B03445BB}" srcOrd="0" destOrd="0" presId="urn:microsoft.com/office/officeart/2005/8/layout/target1"/>
    <dgm:cxn modelId="{A97B4A63-D106-4632-80E4-CD1E60FC9389}" type="presParOf" srcId="{5B6A82F0-0589-4B6D-A14E-CD454B9CA6DA}" destId="{17B1D18B-25C9-4355-A36A-CB8129E1BAFB}" srcOrd="1" destOrd="0" presId="urn:microsoft.com/office/officeart/2005/8/layout/target1"/>
    <dgm:cxn modelId="{8B334F1F-1C39-495F-8D04-B6F9B22754F2}" type="presParOf" srcId="{5B6A82F0-0589-4B6D-A14E-CD454B9CA6DA}" destId="{545BA3CF-7B62-4880-9B17-5798F58E7E50}" srcOrd="2" destOrd="0" presId="urn:microsoft.com/office/officeart/2005/8/layout/target1"/>
    <dgm:cxn modelId="{AF4C4867-49C4-41CF-8822-2998A425F67C}" type="presParOf" srcId="{5B6A82F0-0589-4B6D-A14E-CD454B9CA6DA}" destId="{C692E3E9-DD5C-43BF-B719-9773D60195B0}" srcOrd="3" destOrd="0" presId="urn:microsoft.com/office/officeart/2005/8/layout/target1"/>
    <dgm:cxn modelId="{B3ED1CF2-E8F7-42D5-A31D-0B48006DCE48}" type="presParOf" srcId="{5B6A82F0-0589-4B6D-A14E-CD454B9CA6DA}" destId="{5FF0431C-1B1D-4F95-B736-BAC0D05A24E4}" srcOrd="4" destOrd="0" presId="urn:microsoft.com/office/officeart/2005/8/layout/target1"/>
    <dgm:cxn modelId="{8F481C78-804F-4930-B0B3-809971A1E5B7}" type="presParOf" srcId="{5B6A82F0-0589-4B6D-A14E-CD454B9CA6DA}" destId="{585C1B60-1CD4-4CA9-A220-4E6EFFB25480}" srcOrd="5" destOrd="0" presId="urn:microsoft.com/office/officeart/2005/8/layout/target1"/>
    <dgm:cxn modelId="{9D14F600-84FA-4571-8847-429FD3FDA984}" type="presParOf" srcId="{5B6A82F0-0589-4B6D-A14E-CD454B9CA6DA}" destId="{656D1AE4-234F-4B03-96CA-F88AD70EDB43}" srcOrd="6" destOrd="0" presId="urn:microsoft.com/office/officeart/2005/8/layout/target1"/>
    <dgm:cxn modelId="{ABE81634-F7E9-4F46-80C5-8C1B17255199}" type="presParOf" srcId="{5B6A82F0-0589-4B6D-A14E-CD454B9CA6DA}" destId="{F8B4BA1A-A7C8-4A20-86D7-DC6B471F6DE5}" srcOrd="7" destOrd="0" presId="urn:microsoft.com/office/officeart/2005/8/layout/target1"/>
    <dgm:cxn modelId="{4FC30961-029D-4061-8014-DECC52C6C799}" type="presParOf" srcId="{5B6A82F0-0589-4B6D-A14E-CD454B9CA6DA}" destId="{40C67BCD-48E6-4A21-937F-A682E3FB2886}" srcOrd="8" destOrd="0" presId="urn:microsoft.com/office/officeart/2005/8/layout/target1"/>
    <dgm:cxn modelId="{6BF272A5-3DBF-4F14-95F2-4B437D1DA0E3}" type="presParOf" srcId="{5B6A82F0-0589-4B6D-A14E-CD454B9CA6DA}" destId="{09CFD80E-B9E5-459D-B0A6-0605A44D0CF1}" srcOrd="9" destOrd="0" presId="urn:microsoft.com/office/officeart/2005/8/layout/target1"/>
    <dgm:cxn modelId="{61E80003-4866-4411-BF83-C7E97B81DF9D}" type="presParOf" srcId="{5B6A82F0-0589-4B6D-A14E-CD454B9CA6DA}" destId="{93AF68B6-DF69-4382-9A97-7C5DFA6C012E}" srcOrd="10" destOrd="0" presId="urn:microsoft.com/office/officeart/2005/8/layout/target1"/>
    <dgm:cxn modelId="{D90264D8-7311-4275-92C3-D6A5D0C4C782}" type="presParOf" srcId="{5B6A82F0-0589-4B6D-A14E-CD454B9CA6DA}" destId="{FF4DFE6F-73D0-4E48-9468-4CA25664EFB7}" srcOrd="11" destOrd="0" presId="urn:microsoft.com/office/officeart/2005/8/layout/targe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6B2CF5-C8A9-4C70-A01A-33183E3A4C13}">
      <dsp:nvSpPr>
        <dsp:cNvPr id="0" name=""/>
        <dsp:cNvSpPr/>
      </dsp:nvSpPr>
      <dsp:spPr>
        <a:xfrm>
          <a:off x="1607" y="1209500"/>
          <a:ext cx="3427660" cy="2152999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>
              <a:solidFill>
                <a:srgbClr val="FF0000"/>
              </a:solidFill>
              <a:latin typeface="Baskerville Old Face" pitchFamily="18" charset="0"/>
            </a:rPr>
            <a:t>Bioénergétique</a:t>
          </a:r>
          <a:r>
            <a:rPr lang="fr-FR" sz="2400" kern="1200" dirty="0">
              <a:solidFill>
                <a:schemeClr val="bg1"/>
              </a:solidFill>
              <a:latin typeface="Baskerville Old Face" pitchFamily="18" charset="0"/>
            </a:rPr>
            <a:t> </a:t>
          </a:r>
          <a:r>
            <a:rPr lang="fr-FR" sz="2800" kern="1200" dirty="0">
              <a:solidFill>
                <a:schemeClr val="tx1"/>
              </a:solidFill>
              <a:latin typeface="Baskerville Old Face" pitchFamily="18" charset="0"/>
            </a:rPr>
            <a:t>: origine et devenir de l’énergie dans la matière vivante</a:t>
          </a:r>
          <a:r>
            <a:rPr lang="fr-FR" sz="2800" kern="1200" dirty="0">
              <a:solidFill>
                <a:schemeClr val="tx1"/>
              </a:solidFill>
            </a:rPr>
            <a:t> </a:t>
          </a:r>
        </a:p>
      </dsp:txBody>
      <dsp:txXfrm>
        <a:off x="1607" y="1209500"/>
        <a:ext cx="3427660" cy="2152999"/>
      </dsp:txXfrm>
    </dsp:sp>
    <dsp:sp modelId="{71397322-D089-4E43-90AE-DAB9E0EE969C}">
      <dsp:nvSpPr>
        <dsp:cNvPr id="0" name=""/>
        <dsp:cNvSpPr/>
      </dsp:nvSpPr>
      <dsp:spPr>
        <a:xfrm>
          <a:off x="3757260" y="1856940"/>
          <a:ext cx="726664" cy="850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/>
        </a:p>
      </dsp:txBody>
      <dsp:txXfrm>
        <a:off x="3757260" y="1856940"/>
        <a:ext cx="726664" cy="850059"/>
      </dsp:txXfrm>
    </dsp:sp>
    <dsp:sp modelId="{DFED0A70-B8D4-4B0D-BCCF-FD4C1079CFE5}">
      <dsp:nvSpPr>
        <dsp:cNvPr id="0" name=""/>
        <dsp:cNvSpPr/>
      </dsp:nvSpPr>
      <dsp:spPr>
        <a:xfrm>
          <a:off x="4800332" y="1209500"/>
          <a:ext cx="3427660" cy="215299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>
              <a:solidFill>
                <a:schemeClr val="tx1"/>
              </a:solidFill>
              <a:latin typeface="Baskerville Old Face" pitchFamily="18" charset="0"/>
            </a:rPr>
            <a:t>L’homme : être hétérotrophe(utilise l’énergie chimique contenue dans les Glucides les lipides et les protéines (</a:t>
          </a:r>
          <a:r>
            <a:rPr lang="fr-FR" sz="2000" b="1" kern="1200" dirty="0">
              <a:solidFill>
                <a:schemeClr val="tx1"/>
              </a:solidFill>
              <a:latin typeface="Baskerville Old Face" pitchFamily="18" charset="0"/>
            </a:rPr>
            <a:t>G.L.P</a:t>
          </a:r>
          <a:r>
            <a:rPr lang="fr-FR" sz="2000" kern="1200" dirty="0">
              <a:solidFill>
                <a:schemeClr val="tx1"/>
              </a:solidFill>
              <a:latin typeface="Baskerville Old Face" pitchFamily="18" charset="0"/>
            </a:rPr>
            <a:t>)          </a:t>
          </a:r>
          <a:r>
            <a:rPr lang="fr-FR" sz="1800" kern="1200" dirty="0">
              <a:solidFill>
                <a:schemeClr val="tx1"/>
              </a:solidFill>
              <a:latin typeface="Baskerville Old Face" pitchFamily="18" charset="0"/>
            </a:rPr>
            <a:t>alimentation(végétaux= êtres autotrophes) </a:t>
          </a:r>
          <a:r>
            <a:rPr lang="fr-FR" sz="2000" kern="1200" dirty="0">
              <a:solidFill>
                <a:schemeClr val="tx1"/>
              </a:solidFill>
              <a:latin typeface="Baskerville Old Face" pitchFamily="18" charset="0"/>
            </a:rPr>
            <a:t> </a:t>
          </a:r>
        </a:p>
      </dsp:txBody>
      <dsp:txXfrm>
        <a:off x="4800332" y="1209500"/>
        <a:ext cx="3427660" cy="21529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F513DB-9213-495C-A517-D3AA41C9F5ED}">
      <dsp:nvSpPr>
        <dsp:cNvPr id="0" name=""/>
        <dsp:cNvSpPr/>
      </dsp:nvSpPr>
      <dsp:spPr>
        <a:xfrm>
          <a:off x="2969200" y="0"/>
          <a:ext cx="1757948" cy="175794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smtClean="0">
              <a:solidFill>
                <a:schemeClr val="tx1"/>
              </a:solidFill>
            </a:rPr>
            <a:t>Dépense d’énergie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2969200" y="0"/>
        <a:ext cx="1757948" cy="1757948"/>
      </dsp:txXfrm>
    </dsp:sp>
    <dsp:sp modelId="{EB4E2E22-9F38-40B1-84AB-29A5F6391411}">
      <dsp:nvSpPr>
        <dsp:cNvPr id="0" name=""/>
        <dsp:cNvSpPr/>
      </dsp:nvSpPr>
      <dsp:spPr>
        <a:xfrm>
          <a:off x="4896543" y="360039"/>
          <a:ext cx="1019610" cy="1019610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>
            <a:solidFill>
              <a:schemeClr val="tx1"/>
            </a:solidFill>
          </a:endParaRPr>
        </a:p>
      </dsp:txBody>
      <dsp:txXfrm>
        <a:off x="4896543" y="360039"/>
        <a:ext cx="1019610" cy="1019610"/>
      </dsp:txXfrm>
    </dsp:sp>
    <dsp:sp modelId="{C3D48C52-008C-44BA-933C-1C9804A26DDF}">
      <dsp:nvSpPr>
        <dsp:cNvPr id="0" name=""/>
        <dsp:cNvSpPr/>
      </dsp:nvSpPr>
      <dsp:spPr>
        <a:xfrm>
          <a:off x="6098524" y="0"/>
          <a:ext cx="1757948" cy="1787482"/>
        </a:xfrm>
        <a:prstGeom prst="ellipse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>
              <a:solidFill>
                <a:schemeClr val="tx1"/>
              </a:solidFill>
            </a:rPr>
            <a:t>Variation des réserve énergétique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6098524" y="0"/>
        <a:ext cx="1757948" cy="1787482"/>
      </dsp:txXfrm>
    </dsp:sp>
    <dsp:sp modelId="{FDE7CDCB-BAF5-4F93-938E-18B5F04F9BC3}">
      <dsp:nvSpPr>
        <dsp:cNvPr id="0" name=""/>
        <dsp:cNvSpPr/>
      </dsp:nvSpPr>
      <dsp:spPr>
        <a:xfrm>
          <a:off x="1944219" y="360039"/>
          <a:ext cx="1019610" cy="1019610"/>
        </a:xfrm>
        <a:prstGeom prst="mathEqual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>
            <a:solidFill>
              <a:schemeClr val="tx1"/>
            </a:solidFill>
          </a:endParaRPr>
        </a:p>
      </dsp:txBody>
      <dsp:txXfrm>
        <a:off x="1944219" y="360039"/>
        <a:ext cx="1019610" cy="1019610"/>
      </dsp:txXfrm>
    </dsp:sp>
    <dsp:sp modelId="{60CE1F6B-E328-4BE8-874C-10CDE70EC28F}">
      <dsp:nvSpPr>
        <dsp:cNvPr id="0" name=""/>
        <dsp:cNvSpPr/>
      </dsp:nvSpPr>
      <dsp:spPr>
        <a:xfrm>
          <a:off x="159207" y="0"/>
          <a:ext cx="1757948" cy="1757948"/>
        </a:xfrm>
        <a:prstGeom prst="ellipse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>
              <a:solidFill>
                <a:schemeClr val="tx1"/>
              </a:solidFill>
            </a:rPr>
            <a:t>Apport d’énergie 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159207" y="0"/>
        <a:ext cx="1757948" cy="17579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83FF04-6A27-4BC8-A5D7-F1E511AB5352}">
      <dsp:nvSpPr>
        <dsp:cNvPr id="0" name=""/>
        <dsp:cNvSpPr/>
      </dsp:nvSpPr>
      <dsp:spPr>
        <a:xfrm>
          <a:off x="0" y="571515"/>
          <a:ext cx="3917900" cy="235074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>
              <a:solidFill>
                <a:srgbClr val="FF0000"/>
              </a:solidFill>
              <a:latin typeface="Baskerville Old Face" pitchFamily="18" charset="0"/>
            </a:rPr>
            <a:t>Organique dont la dégradation produit de l’énergie</a:t>
          </a:r>
        </a:p>
      </dsp:txBody>
      <dsp:txXfrm>
        <a:off x="0" y="571515"/>
        <a:ext cx="3917900" cy="2350740"/>
      </dsp:txXfrm>
    </dsp:sp>
    <dsp:sp modelId="{E0E675E2-D3B3-4ECF-AA76-E48B6B334142}">
      <dsp:nvSpPr>
        <dsp:cNvPr id="0" name=""/>
        <dsp:cNvSpPr/>
      </dsp:nvSpPr>
      <dsp:spPr>
        <a:xfrm>
          <a:off x="4310695" y="574265"/>
          <a:ext cx="3917900" cy="2350740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>
              <a:solidFill>
                <a:schemeClr val="accent6">
                  <a:lumMod val="50000"/>
                </a:schemeClr>
              </a:solidFill>
              <a:latin typeface="Baskerville Old Face" pitchFamily="18" charset="0"/>
            </a:rPr>
            <a:t>Non organique : non dégradé  pour avoir de l’énergie</a:t>
          </a:r>
        </a:p>
      </dsp:txBody>
      <dsp:txXfrm>
        <a:off x="4310695" y="574265"/>
        <a:ext cx="3917900" cy="2350740"/>
      </dsp:txXfrm>
    </dsp:sp>
    <dsp:sp modelId="{710A2048-23E1-44A4-95D4-DED3897C1CB7}">
      <dsp:nvSpPr>
        <dsp:cNvPr id="0" name=""/>
        <dsp:cNvSpPr/>
      </dsp:nvSpPr>
      <dsp:spPr>
        <a:xfrm>
          <a:off x="0" y="3429031"/>
          <a:ext cx="1103241" cy="67414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6200000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rgbClr val="FF0000"/>
              </a:solidFill>
            </a:rPr>
            <a:t>Glucides</a:t>
          </a:r>
        </a:p>
      </dsp:txBody>
      <dsp:txXfrm>
        <a:off x="0" y="3429031"/>
        <a:ext cx="1103241" cy="674145"/>
      </dsp:txXfrm>
    </dsp:sp>
    <dsp:sp modelId="{9B4F3A83-C36F-416A-A76B-4FDFAE0EE80D}">
      <dsp:nvSpPr>
        <dsp:cNvPr id="0" name=""/>
        <dsp:cNvSpPr/>
      </dsp:nvSpPr>
      <dsp:spPr>
        <a:xfrm>
          <a:off x="1428765" y="3429020"/>
          <a:ext cx="1017400" cy="669984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 extrusionH="76200">
          <a:extrusionClr>
            <a:schemeClr val="tx2"/>
          </a:extrusion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chemeClr val="tx1"/>
              </a:solidFill>
            </a:rPr>
            <a:t>Lipides</a:t>
          </a:r>
        </a:p>
      </dsp:txBody>
      <dsp:txXfrm>
        <a:off x="1428765" y="3429020"/>
        <a:ext cx="1017400" cy="669984"/>
      </dsp:txXfrm>
    </dsp:sp>
    <dsp:sp modelId="{9C221748-5693-4034-A90E-C7F3AFD286BC}">
      <dsp:nvSpPr>
        <dsp:cNvPr id="0" name=""/>
        <dsp:cNvSpPr/>
      </dsp:nvSpPr>
      <dsp:spPr>
        <a:xfrm>
          <a:off x="2643197" y="3429020"/>
          <a:ext cx="1017400" cy="680938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>
            <a:rot lat="600000" lon="600000" rev="0"/>
          </a:camera>
          <a:lightRig rig="threePt" dir="t">
            <a:rot lat="0" lon="0" rev="600000"/>
          </a:lightRig>
        </a:scene3d>
        <a:sp3d z="635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rgbClr val="FF0000"/>
              </a:solidFill>
            </a:rPr>
            <a:t>Protéines</a:t>
          </a:r>
        </a:p>
      </dsp:txBody>
      <dsp:txXfrm>
        <a:off x="2643197" y="3429020"/>
        <a:ext cx="1017400" cy="680938"/>
      </dsp:txXfrm>
    </dsp:sp>
    <dsp:sp modelId="{FC031CDA-E5C3-4C20-B940-C7BCA6818803}">
      <dsp:nvSpPr>
        <dsp:cNvPr id="0" name=""/>
        <dsp:cNvSpPr/>
      </dsp:nvSpPr>
      <dsp:spPr>
        <a:xfrm>
          <a:off x="6289587" y="3571898"/>
          <a:ext cx="1439945" cy="6809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chemeClr val="bg1"/>
              </a:solidFill>
            </a:rPr>
            <a:t>Eau , minéraux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>
              <a:solidFill>
                <a:schemeClr val="bg1"/>
              </a:solidFill>
            </a:rPr>
            <a:t>oligoéléments</a:t>
          </a:r>
        </a:p>
      </dsp:txBody>
      <dsp:txXfrm>
        <a:off x="6289587" y="3571898"/>
        <a:ext cx="1439945" cy="68093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BC2CEE-AA41-4C43-A6C5-6CC1EA535350}">
      <dsp:nvSpPr>
        <dsp:cNvPr id="0" name=""/>
        <dsp:cNvSpPr/>
      </dsp:nvSpPr>
      <dsp:spPr>
        <a:xfrm>
          <a:off x="144016" y="2770944"/>
          <a:ext cx="2739980" cy="19973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thermorégulation</a:t>
          </a:r>
          <a:endParaRPr lang="fr-FR" sz="1400" kern="1200" dirty="0"/>
        </a:p>
      </dsp:txBody>
      <dsp:txXfrm>
        <a:off x="144016" y="2770944"/>
        <a:ext cx="2739980" cy="1997359"/>
      </dsp:txXfrm>
    </dsp:sp>
    <dsp:sp modelId="{12292255-B2D8-466A-9054-4285C6994E24}">
      <dsp:nvSpPr>
        <dsp:cNvPr id="0" name=""/>
        <dsp:cNvSpPr/>
      </dsp:nvSpPr>
      <dsp:spPr>
        <a:xfrm>
          <a:off x="3437403" y="3480863"/>
          <a:ext cx="796067" cy="796067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3437403" y="3480863"/>
        <a:ext cx="796067" cy="796067"/>
      </dsp:txXfrm>
    </dsp:sp>
    <dsp:sp modelId="{F6E4ED1E-1D4E-4F02-A42D-25AAC826017D}">
      <dsp:nvSpPr>
        <dsp:cNvPr id="0" name=""/>
        <dsp:cNvSpPr/>
      </dsp:nvSpPr>
      <dsp:spPr>
        <a:xfrm>
          <a:off x="4354827" y="3018795"/>
          <a:ext cx="2607915" cy="1749508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Thermogénèse des aliments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chemeClr val="accent1">
                  <a:lumMod val="50000"/>
                </a:schemeClr>
              </a:solidFill>
            </a:rPr>
            <a:t>au cours de la digestion, absorption, du transport et du stockage</a:t>
          </a:r>
          <a:endParaRPr lang="fr-FR" sz="1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354827" y="3018795"/>
        <a:ext cx="2607915" cy="1749508"/>
      </dsp:txXfrm>
    </dsp:sp>
    <dsp:sp modelId="{29F1B596-5ABA-4E06-A025-A7F41ACDD760}">
      <dsp:nvSpPr>
        <dsp:cNvPr id="0" name=""/>
        <dsp:cNvSpPr/>
      </dsp:nvSpPr>
      <dsp:spPr>
        <a:xfrm rot="5800909">
          <a:off x="3590429" y="1940377"/>
          <a:ext cx="204200" cy="5105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 rot="5800909">
        <a:off x="3590429" y="1940377"/>
        <a:ext cx="204200" cy="510580"/>
      </dsp:txXfrm>
    </dsp:sp>
    <dsp:sp modelId="{783A794F-C8E0-4218-B434-9197C75EA6B4}">
      <dsp:nvSpPr>
        <dsp:cNvPr id="0" name=""/>
        <dsp:cNvSpPr/>
      </dsp:nvSpPr>
      <dsp:spPr>
        <a:xfrm>
          <a:off x="2418215" y="329420"/>
          <a:ext cx="2745058" cy="2055774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thermogénèse</a:t>
          </a:r>
          <a:endParaRPr lang="fr-FR" sz="2500" kern="1200" dirty="0"/>
        </a:p>
      </dsp:txBody>
      <dsp:txXfrm>
        <a:off x="2418215" y="329420"/>
        <a:ext cx="2745058" cy="205577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C03BF9-60DA-4F4E-9D75-DDF2B3D4D052}">
      <dsp:nvSpPr>
        <dsp:cNvPr id="0" name=""/>
        <dsp:cNvSpPr/>
      </dsp:nvSpPr>
      <dsp:spPr>
        <a:xfrm>
          <a:off x="420142" y="1856449"/>
          <a:ext cx="2021984" cy="112332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Protéine</a:t>
          </a:r>
          <a:endParaRPr lang="fr-FR" sz="2500" kern="1200" dirty="0" smtClean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Lipide  </a:t>
          </a:r>
          <a:endParaRPr lang="fr-FR" sz="2500" kern="1200" dirty="0"/>
        </a:p>
      </dsp:txBody>
      <dsp:txXfrm>
        <a:off x="420142" y="1856449"/>
        <a:ext cx="2021984" cy="1123324"/>
      </dsp:txXfrm>
    </dsp:sp>
    <dsp:sp modelId="{23BCD20D-D92F-48F4-B6FB-348B5D0B6600}">
      <dsp:nvSpPr>
        <dsp:cNvPr id="0" name=""/>
        <dsp:cNvSpPr/>
      </dsp:nvSpPr>
      <dsp:spPr>
        <a:xfrm>
          <a:off x="2287960" y="475882"/>
          <a:ext cx="4239454" cy="112332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Gain de poids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=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 perte de poids </a:t>
          </a:r>
          <a:endParaRPr lang="fr-FR" sz="1600" kern="1200" dirty="0"/>
        </a:p>
      </dsp:txBody>
      <dsp:txXfrm>
        <a:off x="2287960" y="475882"/>
        <a:ext cx="4239454" cy="1123324"/>
      </dsp:txXfrm>
    </dsp:sp>
    <dsp:sp modelId="{89906F4E-270F-4284-B247-9C73B5DE8BB6}">
      <dsp:nvSpPr>
        <dsp:cNvPr id="0" name=""/>
        <dsp:cNvSpPr/>
      </dsp:nvSpPr>
      <dsp:spPr>
        <a:xfrm>
          <a:off x="3888429" y="4248470"/>
          <a:ext cx="842493" cy="1115436"/>
        </a:xfrm>
        <a:prstGeom prst="triangl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800ABE-A50C-4619-9880-ACFEE1D9DFBB}">
      <dsp:nvSpPr>
        <dsp:cNvPr id="0" name=""/>
        <dsp:cNvSpPr/>
      </dsp:nvSpPr>
      <dsp:spPr>
        <a:xfrm>
          <a:off x="1745777" y="3896385"/>
          <a:ext cx="5056505" cy="35358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C7AA01-6BF8-4555-A6C9-E79190B4194F}">
      <dsp:nvSpPr>
        <dsp:cNvPr id="0" name=""/>
        <dsp:cNvSpPr/>
      </dsp:nvSpPr>
      <dsp:spPr>
        <a:xfrm>
          <a:off x="5679452" y="4607532"/>
          <a:ext cx="2381006" cy="9145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Sortie d’énergie </a:t>
          </a:r>
          <a:endParaRPr lang="fr-FR" sz="2300" kern="1200" dirty="0"/>
        </a:p>
      </dsp:txBody>
      <dsp:txXfrm>
        <a:off x="5679452" y="4607532"/>
        <a:ext cx="2381006" cy="914528"/>
      </dsp:txXfrm>
    </dsp:sp>
    <dsp:sp modelId="{206A27AF-AB71-4831-ABE4-305C3CF35D3D}">
      <dsp:nvSpPr>
        <dsp:cNvPr id="0" name=""/>
        <dsp:cNvSpPr/>
      </dsp:nvSpPr>
      <dsp:spPr>
        <a:xfrm>
          <a:off x="5617574" y="2970624"/>
          <a:ext cx="2017497" cy="93994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Métabolisme de base</a:t>
          </a:r>
          <a:endParaRPr lang="fr-FR" sz="2300" kern="1200" dirty="0"/>
        </a:p>
      </dsp:txBody>
      <dsp:txXfrm>
        <a:off x="5617574" y="2970624"/>
        <a:ext cx="2017497" cy="939947"/>
      </dsp:txXfrm>
    </dsp:sp>
    <dsp:sp modelId="{B6F26F91-210B-4EBE-A5AE-F873A58C3123}">
      <dsp:nvSpPr>
        <dsp:cNvPr id="0" name=""/>
        <dsp:cNvSpPr/>
      </dsp:nvSpPr>
      <dsp:spPr>
        <a:xfrm>
          <a:off x="5617564" y="1996107"/>
          <a:ext cx="2017497" cy="93994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Activité physique</a:t>
          </a:r>
          <a:endParaRPr lang="fr-FR" sz="2300" kern="1200" dirty="0"/>
        </a:p>
      </dsp:txBody>
      <dsp:txXfrm>
        <a:off x="5617564" y="1996107"/>
        <a:ext cx="2017497" cy="939947"/>
      </dsp:txXfrm>
    </dsp:sp>
    <dsp:sp modelId="{BD19A3E3-43AB-429C-8EBA-4C064C5A0C7C}">
      <dsp:nvSpPr>
        <dsp:cNvPr id="0" name=""/>
        <dsp:cNvSpPr/>
      </dsp:nvSpPr>
      <dsp:spPr>
        <a:xfrm>
          <a:off x="470811" y="4511563"/>
          <a:ext cx="2301664" cy="9200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Entré d’énergie</a:t>
          </a:r>
          <a:endParaRPr lang="fr-FR" sz="2300" kern="1200" dirty="0"/>
        </a:p>
      </dsp:txBody>
      <dsp:txXfrm>
        <a:off x="470811" y="4511563"/>
        <a:ext cx="2301664" cy="920077"/>
      </dsp:txXfrm>
    </dsp:sp>
    <dsp:sp modelId="{9A1D4F90-F915-4949-AE06-9810B10D934C}">
      <dsp:nvSpPr>
        <dsp:cNvPr id="0" name=""/>
        <dsp:cNvSpPr/>
      </dsp:nvSpPr>
      <dsp:spPr>
        <a:xfrm>
          <a:off x="420136" y="2970624"/>
          <a:ext cx="2017497" cy="93994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Hydrate de carbone</a:t>
          </a:r>
          <a:endParaRPr lang="fr-FR" sz="2300" kern="1200" dirty="0"/>
        </a:p>
      </dsp:txBody>
      <dsp:txXfrm>
        <a:off x="420136" y="2970624"/>
        <a:ext cx="2017497" cy="93994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9ACDAE-7CF0-4303-BD5E-8EA23A7660C8}">
      <dsp:nvSpPr>
        <dsp:cNvPr id="0" name=""/>
        <dsp:cNvSpPr/>
      </dsp:nvSpPr>
      <dsp:spPr>
        <a:xfrm>
          <a:off x="1614943" y="0"/>
          <a:ext cx="5109907" cy="21300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1" kern="1200" dirty="0">
              <a:solidFill>
                <a:schemeClr val="bg1"/>
              </a:solidFill>
              <a:latin typeface="Baskerville Old Face" pitchFamily="18" charset="0"/>
            </a:rPr>
            <a:t>LA CALORIMETRIE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>
              <a:latin typeface="Baskerville Old Face" pitchFamily="18" charset="0"/>
            </a:rPr>
            <a:t>PEUT SE FAIRE </a:t>
          </a:r>
        </a:p>
      </dsp:txBody>
      <dsp:txXfrm>
        <a:off x="2296264" y="372750"/>
        <a:ext cx="3747265" cy="958501"/>
      </dsp:txXfrm>
    </dsp:sp>
    <dsp:sp modelId="{2C833FC3-2A59-4158-97EC-91768EF83F07}">
      <dsp:nvSpPr>
        <dsp:cNvPr id="0" name=""/>
        <dsp:cNvSpPr/>
      </dsp:nvSpPr>
      <dsp:spPr>
        <a:xfrm>
          <a:off x="4357724" y="2714625"/>
          <a:ext cx="4095602" cy="27018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solidFill>
                <a:schemeClr val="bg1"/>
              </a:solidFill>
              <a:latin typeface="Baskerville Old Face" pitchFamily="18" charset="0"/>
            </a:rPr>
            <a:t>Indirecte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>
              <a:solidFill>
                <a:schemeClr val="bg1"/>
              </a:solidFill>
              <a:latin typeface="Baskerville Old Face" pitchFamily="18" charset="0"/>
            </a:rPr>
            <a:t>1° </a:t>
          </a:r>
          <a:r>
            <a:rPr lang="fr-FR" sz="2000" b="1" kern="1200" dirty="0">
              <a:latin typeface="Baskerville Old Face" pitchFamily="18" charset="0"/>
            </a:rPr>
            <a:t>Alimentaire ou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>
              <a:latin typeface="Baskerville Old Face" pitchFamily="18" charset="0"/>
            </a:rPr>
            <a:t>  </a:t>
          </a:r>
          <a:r>
            <a:rPr lang="fr-FR" sz="2000" b="1" kern="1200" dirty="0">
              <a:solidFill>
                <a:schemeClr val="bg1"/>
              </a:solidFill>
              <a:latin typeface="Baskerville Old Face" pitchFamily="18" charset="0"/>
            </a:rPr>
            <a:t>2°   </a:t>
          </a:r>
          <a:r>
            <a:rPr lang="fr-FR" sz="2000" b="1" kern="1200" dirty="0">
              <a:latin typeface="Baskerville Old Face" pitchFamily="18" charset="0"/>
            </a:rPr>
            <a:t>respiratoire</a:t>
          </a:r>
        </a:p>
      </dsp:txBody>
      <dsp:txXfrm>
        <a:off x="5610295" y="3412595"/>
        <a:ext cx="2457361" cy="1486001"/>
      </dsp:txXfrm>
    </dsp:sp>
    <dsp:sp modelId="{A46300BD-5DE1-4CAB-8327-317713FE7493}">
      <dsp:nvSpPr>
        <dsp:cNvPr id="0" name=""/>
        <dsp:cNvSpPr/>
      </dsp:nvSpPr>
      <dsp:spPr>
        <a:xfrm>
          <a:off x="0" y="2613266"/>
          <a:ext cx="4086789" cy="282151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solidFill>
                <a:schemeClr val="bg1"/>
              </a:solidFill>
              <a:latin typeface="Baskerville Old Face" pitchFamily="18" charset="0"/>
            </a:rPr>
            <a:t>DIRECTE</a:t>
          </a:r>
          <a:r>
            <a:rPr lang="fr-FR" sz="2400" b="1" kern="1200" dirty="0">
              <a:latin typeface="Baskerville Old Face" pitchFamily="18" charset="0"/>
            </a:rPr>
            <a:t>  (bombe calorimétrique) ou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latin typeface="Baskerville Old Face" pitchFamily="18" charset="0"/>
            </a:rPr>
            <a:t>chambre isolante</a:t>
          </a:r>
        </a:p>
      </dsp:txBody>
      <dsp:txXfrm>
        <a:off x="384839" y="3342158"/>
        <a:ext cx="2452073" cy="155183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C67BCD-48E6-4A21-937F-A682E3FB2886}">
      <dsp:nvSpPr>
        <dsp:cNvPr id="0" name=""/>
        <dsp:cNvSpPr/>
      </dsp:nvSpPr>
      <dsp:spPr>
        <a:xfrm>
          <a:off x="520529" y="347719"/>
          <a:ext cx="5377956" cy="4650118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F0431C-1B1D-4F95-B736-BAC0D05A24E4}">
      <dsp:nvSpPr>
        <dsp:cNvPr id="0" name=""/>
        <dsp:cNvSpPr/>
      </dsp:nvSpPr>
      <dsp:spPr>
        <a:xfrm>
          <a:off x="1793496" y="1246293"/>
          <a:ext cx="2868240" cy="3161581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F44211-431F-41B6-8741-DE65B03445BB}">
      <dsp:nvSpPr>
        <dsp:cNvPr id="0" name=""/>
        <dsp:cNvSpPr/>
      </dsp:nvSpPr>
      <dsp:spPr>
        <a:xfrm>
          <a:off x="2317664" y="1995110"/>
          <a:ext cx="1988225" cy="166228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B1D18B-25C9-4355-A36A-CB8129E1BAFB}">
      <dsp:nvSpPr>
        <dsp:cNvPr id="0" name=""/>
        <dsp:cNvSpPr/>
      </dsp:nvSpPr>
      <dsp:spPr>
        <a:xfrm>
          <a:off x="5785223" y="-184726"/>
          <a:ext cx="1955606" cy="1140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/>
            <a:t>1 g de Glucide = </a:t>
          </a:r>
          <a:r>
            <a:rPr lang="fr-FR" sz="2500" kern="1200" dirty="0">
              <a:solidFill>
                <a:srgbClr val="FF0000"/>
              </a:solidFill>
            </a:rPr>
            <a:t>4.1</a:t>
          </a:r>
          <a:r>
            <a:rPr lang="fr-FR" sz="2500" kern="1200" dirty="0"/>
            <a:t> K cal</a:t>
          </a:r>
        </a:p>
      </dsp:txBody>
      <dsp:txXfrm>
        <a:off x="5785223" y="-184726"/>
        <a:ext cx="1955606" cy="1140770"/>
      </dsp:txXfrm>
    </dsp:sp>
    <dsp:sp modelId="{545BA3CF-7B62-4880-9B17-5798F58E7E50}">
      <dsp:nvSpPr>
        <dsp:cNvPr id="0" name=""/>
        <dsp:cNvSpPr/>
      </dsp:nvSpPr>
      <dsp:spPr>
        <a:xfrm>
          <a:off x="5296321" y="385658"/>
          <a:ext cx="4889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92E3E9-DD5C-43BF-B719-9773D60195B0}">
      <dsp:nvSpPr>
        <dsp:cNvPr id="0" name=""/>
        <dsp:cNvSpPr/>
      </dsp:nvSpPr>
      <dsp:spPr>
        <a:xfrm rot="5400000">
          <a:off x="2930384" y="633577"/>
          <a:ext cx="2688306" cy="211661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5C1B60-1CD4-4CA9-A220-4E6EFFB25480}">
      <dsp:nvSpPr>
        <dsp:cNvPr id="0" name=""/>
        <dsp:cNvSpPr/>
      </dsp:nvSpPr>
      <dsp:spPr>
        <a:xfrm>
          <a:off x="6340191" y="946780"/>
          <a:ext cx="1889408" cy="1140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/>
            <a:t>1 g de protide =</a:t>
          </a:r>
          <a:r>
            <a:rPr lang="fr-FR" sz="2500" kern="1200" dirty="0">
              <a:solidFill>
                <a:srgbClr val="FF0000"/>
              </a:solidFill>
            </a:rPr>
            <a:t>5.7</a:t>
          </a:r>
          <a:r>
            <a:rPr lang="fr-FR" sz="2500" kern="1200" dirty="0"/>
            <a:t> Kcal</a:t>
          </a:r>
        </a:p>
      </dsp:txBody>
      <dsp:txXfrm>
        <a:off x="6340191" y="946780"/>
        <a:ext cx="1889408" cy="1140770"/>
      </dsp:txXfrm>
    </dsp:sp>
    <dsp:sp modelId="{656D1AE4-234F-4B03-96CA-F88AD70EDB43}">
      <dsp:nvSpPr>
        <dsp:cNvPr id="0" name=""/>
        <dsp:cNvSpPr/>
      </dsp:nvSpPr>
      <dsp:spPr>
        <a:xfrm flipV="1">
          <a:off x="5537533" y="1556099"/>
          <a:ext cx="1059298" cy="4572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B4BA1A-A7C8-4A20-86D7-DC6B471F6DE5}">
      <dsp:nvSpPr>
        <dsp:cNvPr id="0" name=""/>
        <dsp:cNvSpPr/>
      </dsp:nvSpPr>
      <dsp:spPr>
        <a:xfrm rot="5400000">
          <a:off x="3725181" y="1860559"/>
          <a:ext cx="2107917" cy="147844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CFD80E-B9E5-459D-B0A6-0605A44D0CF1}">
      <dsp:nvSpPr>
        <dsp:cNvPr id="0" name=""/>
        <dsp:cNvSpPr/>
      </dsp:nvSpPr>
      <dsp:spPr>
        <a:xfrm>
          <a:off x="5785223" y="2096814"/>
          <a:ext cx="1955606" cy="1140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/>
            <a:t>1g de lipide =</a:t>
          </a:r>
          <a:r>
            <a:rPr lang="fr-FR" sz="2500" kern="1200" dirty="0">
              <a:solidFill>
                <a:srgbClr val="FF0000"/>
              </a:solidFill>
            </a:rPr>
            <a:t>9.3 </a:t>
          </a:r>
          <a:r>
            <a:rPr lang="fr-FR" sz="2500" kern="1200" dirty="0"/>
            <a:t>Kcal</a:t>
          </a:r>
        </a:p>
      </dsp:txBody>
      <dsp:txXfrm>
        <a:off x="5785223" y="2096814"/>
        <a:ext cx="1955606" cy="1140770"/>
      </dsp:txXfrm>
    </dsp:sp>
    <dsp:sp modelId="{93AF68B6-DF69-4382-9A97-7C5DFA6C012E}">
      <dsp:nvSpPr>
        <dsp:cNvPr id="0" name=""/>
        <dsp:cNvSpPr/>
      </dsp:nvSpPr>
      <dsp:spPr>
        <a:xfrm>
          <a:off x="5663000" y="2665306"/>
          <a:ext cx="244445" cy="4572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DFE6F-73D0-4E48-9468-4CA25664EFB7}">
      <dsp:nvSpPr>
        <dsp:cNvPr id="0" name=""/>
        <dsp:cNvSpPr/>
      </dsp:nvSpPr>
      <dsp:spPr>
        <a:xfrm rot="5400000">
          <a:off x="4353064" y="2910605"/>
          <a:ext cx="1496690" cy="99540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48852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036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5429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5980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59608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104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32218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13442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3871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34429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21125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20AD7-6E72-446E-8D14-7D2F17B7E14E}" type="datetimeFigureOut">
              <a:rPr lang="fr-FR" smtClean="0"/>
              <a:pPr/>
              <a:t>23/02/2024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B4895-3784-46F0-BCB6-C1A3892EC0B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11114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6021288"/>
            <a:ext cx="7886700" cy="464418"/>
          </a:xfrm>
        </p:spPr>
        <p:txBody>
          <a:bodyPr>
            <a:noAutofit/>
          </a:bodyPr>
          <a:lstStyle/>
          <a:p>
            <a:pPr algn="ctr"/>
            <a:r>
              <a:rPr lang="fr-FR" sz="2000" b="1" u="sng" dirty="0" smtClean="0"/>
              <a:t>Année universitaire 2019-2020</a:t>
            </a:r>
            <a:endParaRPr lang="fr-FR" sz="2000" b="1" u="sng" dirty="0"/>
          </a:p>
        </p:txBody>
      </p:sp>
      <p:sp>
        <p:nvSpPr>
          <p:cNvPr id="3" name="Sous-titre 2"/>
          <p:cNvSpPr>
            <a:spLocks noGrp="1"/>
          </p:cNvSpPr>
          <p:nvPr>
            <p:ph sz="half" idx="1"/>
          </p:nvPr>
        </p:nvSpPr>
        <p:spPr>
          <a:xfrm>
            <a:off x="4788024" y="476672"/>
            <a:ext cx="3886200" cy="1916832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fr-FR" sz="3200" b="1" dirty="0" smtClean="0">
                <a:latin typeface="Baskerville Old Face" pitchFamily="18" charset="0"/>
              </a:rPr>
              <a:t> </a:t>
            </a:r>
            <a:endParaRPr lang="fr-FR" sz="3200" b="1" dirty="0">
              <a:latin typeface="Baskerville Old Face" pitchFamily="18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1520" y="3789040"/>
            <a:ext cx="2518223" cy="1799157"/>
          </a:xfrm>
        </p:spPr>
        <p:txBody>
          <a:bodyPr/>
          <a:lstStyle/>
          <a:p>
            <a:pPr marL="0" indent="0" algn="ctr">
              <a:buNone/>
            </a:pPr>
            <a:r>
              <a:rPr lang="fr-FR" sz="2600" u="sng" dirty="0" smtClean="0"/>
              <a:t>Réalisé par:</a:t>
            </a:r>
          </a:p>
          <a:p>
            <a:pPr algn="ctr"/>
            <a:r>
              <a:rPr lang="fr-FR" dirty="0" smtClean="0"/>
              <a:t>Dr </a:t>
            </a:r>
            <a:r>
              <a:rPr lang="fr-FR" dirty="0" err="1" smtClean="0"/>
              <a:t>Medeni</a:t>
            </a:r>
            <a:endParaRPr lang="fr-FR" dirty="0" smtClean="0"/>
          </a:p>
          <a:p>
            <a:pPr algn="ctr"/>
            <a:r>
              <a:rPr lang="fr-FR" dirty="0" smtClean="0"/>
              <a:t> Dr </a:t>
            </a:r>
            <a:r>
              <a:rPr lang="fr-FR" dirty="0" err="1" smtClean="0"/>
              <a:t>Bouaziz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875588" y="1142984"/>
            <a:ext cx="539282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askerville Old Face" pitchFamily="18" charset="0"/>
              </a:rPr>
              <a:t>bioénergétique</a:t>
            </a:r>
            <a:endParaRPr lang="fr-FR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askerville Old Face" pitchFamily="18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29330" y="1996777"/>
            <a:ext cx="6255038" cy="856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886700" cy="917452"/>
          </a:xfrm>
        </p:spPr>
        <p:txBody>
          <a:bodyPr>
            <a:normAutofit/>
          </a:bodyPr>
          <a:lstStyle/>
          <a:p>
            <a:r>
              <a:rPr lang="fr-FR" dirty="0">
                <a:latin typeface="+mn-lt"/>
              </a:rPr>
              <a:t>Le métabolisme de base (MB)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23528" y="1964124"/>
            <a:ext cx="8120090" cy="4071966"/>
          </a:xfrm>
        </p:spPr>
        <p:txBody>
          <a:bodyPr>
            <a:noAutofit/>
          </a:bodyPr>
          <a:lstStyle/>
          <a:p>
            <a:r>
              <a:rPr lang="fr-FR" sz="3200" dirty="0"/>
              <a:t> </a:t>
            </a:r>
            <a:r>
              <a:rPr lang="fr-FR" sz="3600" dirty="0">
                <a:solidFill>
                  <a:schemeClr val="tx1"/>
                </a:solidFill>
              </a:rPr>
              <a:t>Le </a:t>
            </a:r>
            <a:r>
              <a:rPr lang="fr-FR" sz="3600" b="1" dirty="0">
                <a:solidFill>
                  <a:schemeClr val="tx1"/>
                </a:solidFill>
              </a:rPr>
              <a:t>MB</a:t>
            </a:r>
            <a:r>
              <a:rPr lang="fr-FR" sz="3600" dirty="0">
                <a:solidFill>
                  <a:schemeClr val="tx1"/>
                </a:solidFill>
              </a:rPr>
              <a:t> N’inclut pas les dépenses énergétiques liée à la lute contre le froid ou le  chaud et celles non immédiatement indispensable à la vie</a:t>
            </a:r>
          </a:p>
          <a:p>
            <a:endParaRPr lang="fr-FR" sz="3600" dirty="0">
              <a:solidFill>
                <a:schemeClr val="tx1"/>
              </a:solidFill>
            </a:endParaRPr>
          </a:p>
          <a:p>
            <a:r>
              <a:rPr lang="fr-FR" sz="3600" dirty="0">
                <a:solidFill>
                  <a:schemeClr val="tx1"/>
                </a:solidFill>
              </a:rPr>
              <a:t>Le MB n’est pas le niveau de métabolisme le plus bas       </a:t>
            </a:r>
            <a:r>
              <a:rPr lang="fr-FR" sz="3600" dirty="0" smtClean="0">
                <a:solidFill>
                  <a:schemeClr val="tx1"/>
                </a:solidFill>
              </a:rPr>
              <a:t>sommeil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411760" y="5445224"/>
            <a:ext cx="571504" cy="1588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b="1" dirty="0" smtClean="0"/>
              <a:t>Le métabolisme de base (MB)</a:t>
            </a:r>
            <a:endParaRPr lang="fr-FR" sz="4000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2400" dirty="0" smtClean="0"/>
              <a:t>Représente 45 à 70% des dépenses totales=dépense des organes et des tissus ( foie 20%-  20%cerveau)</a:t>
            </a:r>
          </a:p>
          <a:p>
            <a:r>
              <a:rPr lang="fr-FR" sz="2400" dirty="0" smtClean="0"/>
              <a:t> le métabolisme de base varie selon </a:t>
            </a:r>
          </a:p>
          <a:p>
            <a:pPr>
              <a:buNone/>
            </a:pPr>
            <a:r>
              <a:rPr lang="fr-FR" sz="2400" dirty="0" smtClean="0"/>
              <a:t>   -sexe</a:t>
            </a:r>
          </a:p>
          <a:p>
            <a:pPr>
              <a:buNone/>
            </a:pPr>
            <a:r>
              <a:rPr lang="fr-FR" sz="2400" dirty="0" smtClean="0"/>
              <a:t>   - l’âge.</a:t>
            </a:r>
          </a:p>
          <a:p>
            <a:pPr>
              <a:buNone/>
            </a:pPr>
            <a:r>
              <a:rPr lang="fr-FR" sz="2400" dirty="0" smtClean="0"/>
              <a:t>   -composition corporelle.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Dépense énergétique totale diminue avec l’</a:t>
            </a:r>
            <a:r>
              <a:rPr lang="fr-FR" sz="2400" dirty="0" err="1" smtClean="0"/>
              <a:t>age</a:t>
            </a:r>
            <a:r>
              <a:rPr lang="fr-FR" sz="2400" dirty="0" smtClean="0"/>
              <a:t> :</a:t>
            </a:r>
          </a:p>
          <a:p>
            <a:pPr>
              <a:buNone/>
            </a:pPr>
            <a:r>
              <a:rPr lang="fr-FR" sz="2400" dirty="0" smtClean="0"/>
              <a:t>-métabolisme de base diminue environ 2% tous les 10 ans (réduction de la masse maigre associée à l’</a:t>
            </a:r>
            <a:r>
              <a:rPr lang="fr-FR" sz="2400" dirty="0" err="1" smtClean="0"/>
              <a:t>age</a:t>
            </a:r>
            <a:r>
              <a:rPr lang="fr-FR" sz="2400" dirty="0" smtClean="0"/>
              <a:t>)</a:t>
            </a:r>
          </a:p>
          <a:p>
            <a:pPr>
              <a:buNone/>
            </a:pPr>
            <a:r>
              <a:rPr lang="fr-FR" sz="2400" dirty="0" smtClean="0"/>
              <a:t>-le temps consacré à l’activité physique et son intensité diminuent avec l’ âge.</a:t>
            </a:r>
          </a:p>
          <a:p>
            <a:pPr>
              <a:buNone/>
            </a:pPr>
            <a:r>
              <a:rPr lang="fr-FR" sz="2400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4312" y="404664"/>
            <a:ext cx="7886700" cy="773436"/>
          </a:xfrm>
        </p:spPr>
        <p:txBody>
          <a:bodyPr/>
          <a:lstStyle/>
          <a:p>
            <a:r>
              <a:rPr lang="fr-FR" dirty="0"/>
              <a:t>Conditions de mesure de MB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1520" y="1412776"/>
            <a:ext cx="8620156" cy="35719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Sujet éveillé</a:t>
            </a:r>
          </a:p>
          <a:p>
            <a:pPr>
              <a:buFont typeface="Arial" pitchFamily="34" charset="0"/>
              <a:buChar char="•"/>
            </a:pP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Restriction alimentaire depuis 12  à 16 heures</a:t>
            </a:r>
          </a:p>
          <a:p>
            <a:pPr>
              <a:buFont typeface="Arial" pitchFamily="34" charset="0"/>
              <a:buChar char="•"/>
            </a:pP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Repos stricte avec détente et relaxation  musculaire depuis au moins 30 minutes</a:t>
            </a:r>
          </a:p>
          <a:p>
            <a:pPr>
              <a:buFont typeface="Arial" pitchFamily="34" charset="0"/>
              <a:buChar char="•"/>
            </a:pPr>
            <a:r>
              <a:rPr lang="fr-FR" sz="3200" dirty="0" smtClean="0">
                <a:solidFill>
                  <a:schemeClr val="tx1"/>
                </a:solidFill>
                <a:latin typeface="Baskerville Old Face" pitchFamily="18" charset="0"/>
              </a:rPr>
              <a:t>Température </a:t>
            </a: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ambiante = 21C° pour un sujet légèrement  vêtu.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886700" cy="1287213"/>
          </a:xfrm>
        </p:spPr>
        <p:txBody>
          <a:bodyPr>
            <a:normAutofit fontScale="90000"/>
          </a:bodyPr>
          <a:lstStyle/>
          <a:p>
            <a:r>
              <a:rPr lang="fr-FR" dirty="0"/>
              <a:t>Valeur du MB et variations physiologique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0286" y="1988840"/>
            <a:ext cx="8477280" cy="4714908"/>
          </a:xfrm>
          <a:effectLst>
            <a:outerShdw blurRad="177800" dist="50800" dir="5400000" algn="ctr" rotWithShape="0">
              <a:schemeClr val="accent2"/>
            </a:outerShdw>
          </a:effectLst>
        </p:spPr>
        <p:txBody>
          <a:bodyPr>
            <a:normAutofit/>
          </a:bodyPr>
          <a:lstStyle/>
          <a:p>
            <a:r>
              <a:rPr lang="fr-FR" dirty="0"/>
              <a:t> </a:t>
            </a:r>
            <a:r>
              <a:rPr lang="fr-FR" sz="2400" b="1" dirty="0">
                <a:solidFill>
                  <a:schemeClr val="tx1"/>
                </a:solidFill>
              </a:rPr>
              <a:t>Adulte ( sain  sexe masculin ) </a:t>
            </a:r>
            <a:r>
              <a:rPr lang="fr-FR" dirty="0">
                <a:solidFill>
                  <a:schemeClr val="tx1"/>
                </a:solidFill>
              </a:rPr>
              <a:t>: </a:t>
            </a:r>
            <a:r>
              <a:rPr lang="fr-FR" sz="2800" b="1" dirty="0">
                <a:solidFill>
                  <a:srgbClr val="FF0000"/>
                </a:solidFill>
              </a:rPr>
              <a:t>MB = 40 Kcal/m²/h</a:t>
            </a:r>
            <a:endParaRPr lang="fr-FR" b="1" dirty="0">
              <a:solidFill>
                <a:srgbClr val="FF0000"/>
              </a:solidFill>
            </a:endParaRPr>
          </a:p>
          <a:p>
            <a:r>
              <a:rPr lang="fr-FR" sz="3200" b="1" dirty="0">
                <a:solidFill>
                  <a:schemeClr val="tx1"/>
                </a:solidFill>
              </a:rPr>
              <a:t> 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↓</a:t>
            </a:r>
            <a:r>
              <a:rPr lang="fr-FR" sz="3200" b="1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femme / homme  (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↑</a:t>
            </a:r>
            <a:r>
              <a:rPr lang="fr-FR" sz="2400" b="1" dirty="0">
                <a:solidFill>
                  <a:schemeClr val="tx1"/>
                </a:solidFill>
              </a:rPr>
              <a:t> grossesse , l’allaitement et  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↓</a:t>
            </a:r>
            <a:r>
              <a:rPr lang="fr-FR" sz="2400" b="1" dirty="0">
                <a:solidFill>
                  <a:schemeClr val="tx1"/>
                </a:solidFill>
              </a:rPr>
              <a:t> après la ménopause</a:t>
            </a:r>
          </a:p>
          <a:p>
            <a:pPr>
              <a:buFont typeface="Courier New" pitchFamily="49" charset="0"/>
              <a:buChar char="o"/>
            </a:pP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↑ </a:t>
            </a:r>
            <a:r>
              <a:rPr lang="fr-FR" sz="2400" b="1" dirty="0">
                <a:solidFill>
                  <a:schemeClr val="tx1"/>
                </a:solidFill>
              </a:rPr>
              <a:t>naissance             </a:t>
            </a:r>
            <a:r>
              <a:rPr lang="fr-FR" sz="3200" b="1" dirty="0">
                <a:solidFill>
                  <a:schemeClr val="tx1"/>
                </a:solidFill>
              </a:rPr>
              <a:t>01</a:t>
            </a:r>
            <a:r>
              <a:rPr lang="fr-FR" sz="2400" b="1" dirty="0">
                <a:solidFill>
                  <a:schemeClr val="tx1"/>
                </a:solidFill>
              </a:rPr>
              <a:t> an puis  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↓</a:t>
            </a:r>
            <a:r>
              <a:rPr lang="fr-FR" sz="2400" b="1" dirty="0">
                <a:solidFill>
                  <a:schemeClr val="tx1"/>
                </a:solidFill>
              </a:rPr>
              <a:t>  progressivement pour </a:t>
            </a:r>
            <a:r>
              <a:rPr lang="fr-FR" sz="3200" b="1" dirty="0">
                <a:solidFill>
                  <a:schemeClr val="tx1"/>
                </a:solidFill>
                <a:latin typeface="Arial"/>
                <a:cs typeface="Arial"/>
              </a:rPr>
              <a:t>↑</a:t>
            </a:r>
            <a:r>
              <a:rPr lang="fr-FR" sz="2400" b="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au moment de la puberté.</a:t>
            </a:r>
          </a:p>
          <a:p>
            <a:pPr>
              <a:buFont typeface="Courier New" pitchFamily="49" charset="0"/>
              <a:buChar char="o"/>
            </a:pPr>
            <a:endParaRPr lang="fr-FR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fr-FR" sz="2800" b="1" dirty="0">
                <a:solidFill>
                  <a:schemeClr val="tx1"/>
                </a:solidFill>
              </a:rPr>
              <a:t> Il augmente pour  réguler la température du corps  face au changements de la température ambiante</a:t>
            </a:r>
            <a:r>
              <a:rPr lang="fr-FR" sz="2800" b="1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fr-FR" sz="2800" b="1" dirty="0" smtClean="0">
                <a:solidFill>
                  <a:schemeClr val="tx1"/>
                </a:solidFill>
              </a:rPr>
              <a:t>Etat pathologique qui font augmenter le MB:</a:t>
            </a:r>
          </a:p>
          <a:p>
            <a:r>
              <a:rPr lang="fr-FR" sz="2800" b="1" dirty="0" smtClean="0">
                <a:solidFill>
                  <a:schemeClr val="tx1"/>
                </a:solidFill>
              </a:rPr>
              <a:t>-hyperthyroïdie, infection, obésité 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4" name="Flèche droite 3"/>
          <p:cNvSpPr/>
          <p:nvPr/>
        </p:nvSpPr>
        <p:spPr>
          <a:xfrm>
            <a:off x="2411760" y="3429000"/>
            <a:ext cx="785818" cy="3417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III- THERMOGENESE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908203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                       </a:t>
            </a:r>
            <a:endParaRPr lang="fr-FR" dirty="0"/>
          </a:p>
        </p:txBody>
      </p:sp>
      <p:graphicFrame>
        <p:nvGraphicFramePr>
          <p:cNvPr id="4" name="Diagramme 3"/>
          <p:cNvGraphicFramePr/>
          <p:nvPr/>
        </p:nvGraphicFramePr>
        <p:xfrm>
          <a:off x="971600" y="1397000"/>
          <a:ext cx="7272808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THERMOGENESE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800" dirty="0" smtClean="0"/>
              <a:t>THERMOGENESE DES ALIMENTS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-Elle libère un peu d’énergie qui peut être utilisée pour maintenir la température du corps( effet thermique des aliments ou thermogénèse postprandiale)</a:t>
            </a:r>
          </a:p>
          <a:p>
            <a:pPr>
              <a:buNone/>
            </a:pPr>
            <a:r>
              <a:rPr lang="fr-FR" sz="2800" dirty="0" smtClean="0"/>
              <a:t> </a:t>
            </a:r>
          </a:p>
          <a:p>
            <a:pPr>
              <a:buNone/>
            </a:pPr>
            <a:r>
              <a:rPr lang="fr-FR" sz="2800" dirty="0" smtClean="0"/>
              <a:t>-représente Environ  10% de la dépense énergétique journalière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IV- activité physique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Définitions de la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b="1" u="sng" dirty="0" smtClean="0"/>
              <a:t>* sédentarité:</a:t>
            </a:r>
          </a:p>
          <a:p>
            <a:pPr>
              <a:buNone/>
            </a:pPr>
            <a:r>
              <a:rPr lang="fr-FR" sz="2400" dirty="0" smtClean="0"/>
              <a:t>État pendant lequel les mouvements sont réduits au minimum et la dépense énergétique est proche du métabolisme de repos.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*</a:t>
            </a:r>
            <a:r>
              <a:rPr lang="fr-FR" sz="2400" b="1" u="sng" dirty="0" smtClean="0"/>
              <a:t>Activité physique:</a:t>
            </a:r>
          </a:p>
          <a:p>
            <a:pPr>
              <a:buNone/>
            </a:pPr>
            <a:r>
              <a:rPr lang="fr-FR" sz="2400" dirty="0" smtClean="0"/>
              <a:t> tout mouvement produit par les muscles squelettique, responsable d’une augmentation significative de la dépense énergétique au dessus de la dépense de repos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IV- activité physique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800" b="1" u="sng" dirty="0" smtClean="0"/>
              <a:t>*sport: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  Exercice physique se présentant sous forme de jeux</a:t>
            </a:r>
          </a:p>
          <a:p>
            <a:pPr>
              <a:buNone/>
            </a:pPr>
            <a:r>
              <a:rPr lang="fr-FR" sz="2400" dirty="0" smtClean="0"/>
              <a:t>  individuels ou collectif, donnant généralement lieu à</a:t>
            </a:r>
          </a:p>
          <a:p>
            <a:pPr>
              <a:buNone/>
            </a:pPr>
            <a:r>
              <a:rPr lang="fr-FR" sz="2400" dirty="0" smtClean="0"/>
              <a:t>  compétition, pratiqués en observant certaines règles</a:t>
            </a:r>
          </a:p>
          <a:p>
            <a:pPr>
              <a:buNone/>
            </a:pPr>
            <a:r>
              <a:rPr lang="fr-FR" sz="2400" dirty="0" smtClean="0"/>
              <a:t>  précises.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0"/>
            <a:ext cx="7886700" cy="1325563"/>
          </a:xfrm>
        </p:spPr>
        <p:txBody>
          <a:bodyPr/>
          <a:lstStyle/>
          <a:p>
            <a:r>
              <a:rPr lang="fr-FR" sz="3600" b="1" u="sng" dirty="0" smtClean="0"/>
              <a:t>V-Equilibre apports-dépenses</a:t>
            </a:r>
            <a:endParaRPr lang="fr-FR" b="1" u="sng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980728"/>
          <a:ext cx="867645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b="1" dirty="0" smtClean="0">
                <a:latin typeface="+mn-lt"/>
              </a:rPr>
              <a:t>III-Méthodes </a:t>
            </a:r>
            <a:r>
              <a:rPr lang="fr-FR" sz="4400" b="1" dirty="0">
                <a:latin typeface="+mn-lt"/>
              </a:rPr>
              <a:t>de mesure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La calorimétrie</a:t>
            </a:r>
            <a:r>
              <a:rPr lang="fr-FR" dirty="0" smtClean="0"/>
              <a:t>:</a:t>
            </a:r>
          </a:p>
          <a:p>
            <a:r>
              <a:rPr lang="fr-FR" sz="2400" dirty="0" smtClean="0"/>
              <a:t> </a:t>
            </a:r>
            <a:r>
              <a:rPr lang="fr-FR" sz="2400" dirty="0"/>
              <a:t>est la mesure de la quantité d’énergie, utilisée par un organisme vivant 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Ce </a:t>
            </a:r>
            <a:r>
              <a:rPr lang="fr-FR" sz="2400" dirty="0"/>
              <a:t>qui permet une évaluation globale de son fonctionnement</a:t>
            </a:r>
          </a:p>
          <a:p>
            <a:pPr>
              <a:buNone/>
            </a:pPr>
            <a:r>
              <a:rPr lang="fr-FR" sz="2400" dirty="0"/>
              <a:t>Unité de mesure=</a:t>
            </a:r>
            <a:r>
              <a:rPr lang="fr-FR" sz="2400" b="1" dirty="0">
                <a:solidFill>
                  <a:srgbClr val="C00000"/>
                </a:solidFill>
              </a:rPr>
              <a:t>Kilocalorie</a:t>
            </a:r>
            <a:r>
              <a:rPr lang="fr-FR" sz="2400" dirty="0">
                <a:solidFill>
                  <a:schemeClr val="accent2"/>
                </a:solidFill>
              </a:rPr>
              <a:t> </a:t>
            </a:r>
            <a:r>
              <a:rPr lang="fr-FR" sz="2400" b="1" dirty="0">
                <a:solidFill>
                  <a:schemeClr val="bg1"/>
                </a:solidFill>
              </a:rPr>
              <a:t>(Kcal ) ou Kilojoule</a:t>
            </a:r>
          </a:p>
          <a:p>
            <a:pPr>
              <a:buNone/>
            </a:pPr>
            <a:r>
              <a:rPr lang="fr-FR" sz="2400" dirty="0"/>
              <a:t>1Kcal :représente la quantité d’énergie qui permet l’élévation de la température de </a:t>
            </a:r>
            <a:r>
              <a:rPr lang="fr-FR" sz="2400" b="1" dirty="0">
                <a:solidFill>
                  <a:schemeClr val="bg1"/>
                </a:solidFill>
              </a:rPr>
              <a:t>Un Kg </a:t>
            </a:r>
            <a:r>
              <a:rPr lang="fr-FR" sz="2400" dirty="0"/>
              <a:t>d’eau de </a:t>
            </a:r>
            <a:r>
              <a:rPr lang="fr-FR" sz="2400" b="1" dirty="0">
                <a:solidFill>
                  <a:schemeClr val="bg1"/>
                </a:solidFill>
              </a:rPr>
              <a:t>01C°</a:t>
            </a:r>
          </a:p>
          <a:p>
            <a:pPr>
              <a:buNone/>
            </a:pPr>
            <a:r>
              <a:rPr lang="fr-FR" sz="3600" b="1" dirty="0">
                <a:solidFill>
                  <a:srgbClr val="C00000"/>
                </a:solidFill>
              </a:rPr>
              <a:t>1Kcal=4.185KJ</a:t>
            </a:r>
            <a:r>
              <a:rPr lang="fr-FR" sz="3600" b="1" dirty="0">
                <a:solidFill>
                  <a:srgbClr val="C00000"/>
                </a:solidFill>
                <a:latin typeface="Baskerville Old Fac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u="sng" dirty="0"/>
              <a:t>Le plan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  I-introduction</a:t>
            </a:r>
            <a:endParaRPr lang="fr-FR" sz="2400" dirty="0"/>
          </a:p>
          <a:p>
            <a:pPr>
              <a:buNone/>
            </a:pPr>
            <a:r>
              <a:rPr lang="fr-FR" sz="2400" dirty="0" smtClean="0"/>
              <a:t>  II- </a:t>
            </a:r>
            <a:r>
              <a:rPr lang="fr-FR" sz="2400" dirty="0"/>
              <a:t>métabolisme de base(MB</a:t>
            </a:r>
            <a:r>
              <a:rPr lang="fr-FR" sz="2400" dirty="0" smtClean="0"/>
              <a:t>) </a:t>
            </a:r>
          </a:p>
          <a:p>
            <a:pPr>
              <a:buNone/>
            </a:pPr>
            <a:r>
              <a:rPr lang="fr-FR" sz="2400" dirty="0" smtClean="0"/>
              <a:t>  III-Thermogénèse</a:t>
            </a:r>
          </a:p>
          <a:p>
            <a:pPr>
              <a:buNone/>
            </a:pPr>
            <a:r>
              <a:rPr lang="fr-FR" sz="2400" dirty="0" smtClean="0"/>
              <a:t>  IV-Activité physique </a:t>
            </a:r>
          </a:p>
          <a:p>
            <a:pPr>
              <a:buNone/>
            </a:pPr>
            <a:r>
              <a:rPr lang="fr-FR" sz="2400" dirty="0" smtClean="0"/>
              <a:t>  V-Equilibre apport-dépense</a:t>
            </a:r>
          </a:p>
          <a:p>
            <a:pPr>
              <a:buNone/>
            </a:pPr>
            <a:r>
              <a:rPr lang="fr-FR" sz="2400" dirty="0" smtClean="0"/>
              <a:t>  VI-Méthodes de mesure(calorimétrie)</a:t>
            </a:r>
            <a:endParaRPr lang="fr-FR" sz="2400" dirty="0"/>
          </a:p>
          <a:p>
            <a:pPr>
              <a:buNone/>
            </a:pPr>
            <a:r>
              <a:rPr lang="fr-FR" sz="2400" dirty="0" smtClean="0"/>
              <a:t>  VII-Ration alimentaire.</a:t>
            </a:r>
            <a:endParaRPr lang="fr-FR" sz="2400" dirty="0"/>
          </a:p>
          <a:p>
            <a:pPr>
              <a:buNone/>
            </a:pPr>
            <a:r>
              <a:rPr lang="fr-FR" sz="2400" dirty="0" smtClean="0"/>
              <a:t> </a:t>
            </a:r>
            <a:endParaRPr lang="fr-FR" sz="2400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285720" y="1143008"/>
          <a:ext cx="8501122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+mn-lt"/>
              </a:rPr>
              <a:t>Bombe calorimétrique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200" dirty="0"/>
              <a:t>Dans la bombe calorimétrique, la combustion complète des glucides et des lipides en présence d’o2 à haute pression donne de l’H2O du CO2 et de la chaleur en plus de l’azote pour les protides </a:t>
            </a:r>
          </a:p>
          <a:p>
            <a:r>
              <a:rPr lang="fr-FR" sz="3200" dirty="0"/>
              <a:t>L’énergie résultante =</a:t>
            </a:r>
            <a:r>
              <a:rPr lang="fr-FR" sz="3200" dirty="0" smtClean="0"/>
              <a:t> </a:t>
            </a:r>
            <a:r>
              <a:rPr lang="fr-FR" sz="3200" dirty="0"/>
              <a:t>théorique </a:t>
            </a:r>
            <a:r>
              <a:rPr lang="fr-FR" sz="3200" dirty="0" smtClean="0"/>
              <a:t> 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71612"/>
          </a:xfrm>
        </p:spPr>
        <p:txBody>
          <a:bodyPr/>
          <a:lstStyle/>
          <a:p>
            <a:r>
              <a:rPr lang="fr-FR" b="1" dirty="0">
                <a:latin typeface="Baskerville Old Face" pitchFamily="18" charset="0"/>
              </a:rPr>
              <a:t>Valeur énergétique théorique des nutriments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43050"/>
          <a:ext cx="8229600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(2 )</a:t>
            </a:r>
            <a:r>
              <a:rPr lang="fr-FR" sz="3600" b="1" dirty="0">
                <a:latin typeface="+mn-lt"/>
              </a:rPr>
              <a:t>La chambre isolante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200" b="1" u="sng" dirty="0">
                <a:solidFill>
                  <a:schemeClr val="accent2">
                    <a:lumMod val="75000"/>
                  </a:schemeClr>
                </a:solidFill>
                <a:latin typeface="Baskerville Old Face" pitchFamily="18" charset="0"/>
              </a:rPr>
              <a:t>L’objectif</a:t>
            </a:r>
            <a:r>
              <a:rPr lang="fr-FR" sz="3200" dirty="0">
                <a:latin typeface="Baskerville Old Face" pitchFamily="18" charset="0"/>
              </a:rPr>
              <a:t> est la mesure de la chaleur produite par un organisme vivant (métabolisme thermique)qui est un reflet de sa bioénergétique  </a:t>
            </a:r>
          </a:p>
          <a:p>
            <a:endParaRPr lang="fr-FR" sz="3200" dirty="0" smtClean="0">
              <a:latin typeface="Baskerville Old Face" pitchFamily="18" charset="0"/>
            </a:endParaRPr>
          </a:p>
          <a:p>
            <a:r>
              <a:rPr lang="fr-FR" sz="3200" dirty="0" smtClean="0">
                <a:latin typeface="Baskerville Old Face" pitchFamily="18" charset="0"/>
              </a:rPr>
              <a:t>Le </a:t>
            </a:r>
            <a:r>
              <a:rPr lang="fr-FR" sz="3200" dirty="0">
                <a:latin typeface="Baskerville Old Face" pitchFamily="18" charset="0"/>
              </a:rPr>
              <a:t>principe est le maintien de la température de la chambre </a:t>
            </a:r>
            <a:r>
              <a:rPr lang="fr-FR" sz="3200" dirty="0" smtClean="0">
                <a:latin typeface="Baskerville Old Face" pitchFamily="18" charset="0"/>
              </a:rPr>
              <a:t>isolante=Adiabatique (constante </a:t>
            </a:r>
            <a:r>
              <a:rPr lang="fr-FR" sz="3200" dirty="0">
                <a:latin typeface="Baskerville Old Face" pitchFamily="18" charset="0"/>
              </a:rPr>
              <a:t>grâce à un échangeur thermique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886700" cy="1325563"/>
          </a:xfrm>
        </p:spPr>
        <p:txBody>
          <a:bodyPr/>
          <a:lstStyle/>
          <a:p>
            <a:r>
              <a:rPr lang="fr-FR" b="1" dirty="0">
                <a:latin typeface="+mn-lt"/>
              </a:rPr>
              <a:t>Calorimétrie directe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643050"/>
            <a:ext cx="40004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• Un sujet est mis dans une enceinte dont les parois sont parcourues par de l’eau.  </a:t>
            </a:r>
          </a:p>
          <a:p>
            <a:endParaRPr lang="fr-FR" sz="2400" dirty="0"/>
          </a:p>
          <a:p>
            <a:r>
              <a:rPr lang="fr-FR" sz="2400" dirty="0"/>
              <a:t>• (</a:t>
            </a:r>
            <a:r>
              <a:rPr lang="fr-FR" sz="2400" b="1" dirty="0" err="1">
                <a:solidFill>
                  <a:srgbClr val="FF0000"/>
                </a:solidFill>
              </a:rPr>
              <a:t>T°s</a:t>
            </a:r>
            <a:r>
              <a:rPr lang="fr-FR" sz="2400" b="1" dirty="0">
                <a:solidFill>
                  <a:srgbClr val="FF0000"/>
                </a:solidFill>
              </a:rPr>
              <a:t> –</a:t>
            </a:r>
            <a:r>
              <a:rPr lang="fr-FR" sz="2400" b="1" dirty="0" err="1">
                <a:solidFill>
                  <a:srgbClr val="FF0000"/>
                </a:solidFill>
              </a:rPr>
              <a:t>T°e</a:t>
            </a:r>
            <a:r>
              <a:rPr lang="fr-FR" sz="2400" dirty="0"/>
              <a:t>) représente la quantité de chaleur produite par le sujet et </a:t>
            </a:r>
            <a:r>
              <a:rPr lang="fr-FR" sz="2400" b="1" dirty="0">
                <a:solidFill>
                  <a:srgbClr val="FF0000"/>
                </a:solidFill>
              </a:rPr>
              <a:t>transférée </a:t>
            </a:r>
            <a:r>
              <a:rPr lang="fr-FR" sz="2400" dirty="0"/>
              <a:t>à l’eau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714884"/>
            <a:ext cx="40719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• </a:t>
            </a:r>
            <a:r>
              <a:rPr lang="fr-FR" sz="2400" dirty="0"/>
              <a:t>Méthode couteuse, encombrante. 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/>
              <a:t>Ne se réalise pas en pratique clinique courante</a:t>
            </a:r>
          </a:p>
        </p:txBody>
      </p:sp>
      <p:pic>
        <p:nvPicPr>
          <p:cNvPr id="1027" name="Picture 3" descr="C:\Users\333M\Desktop\calorimétr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1285860"/>
            <a:ext cx="5038736" cy="54149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+mn-lt"/>
              </a:rPr>
              <a:t>La calorimétrie Indirecte </a:t>
            </a:r>
            <a:br>
              <a:rPr lang="fr-FR" b="1" dirty="0">
                <a:latin typeface="+mn-lt"/>
              </a:rPr>
            </a:br>
            <a:r>
              <a:rPr lang="fr-FR" sz="3200" u="sng" dirty="0">
                <a:latin typeface="+mn-lt"/>
              </a:rPr>
              <a:t>1 ) Alimentaire </a:t>
            </a:r>
            <a:endParaRPr lang="fr-FR" u="sng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/>
              <a:t>La valeur énergétique du nutriment protéique dans l’organisme est différente de sa valeur théorique </a:t>
            </a:r>
          </a:p>
          <a:p>
            <a:endParaRPr lang="fr-FR" sz="2800" dirty="0" smtClean="0"/>
          </a:p>
          <a:p>
            <a:r>
              <a:rPr lang="fr-FR" sz="2800" dirty="0" smtClean="0"/>
              <a:t>En </a:t>
            </a:r>
            <a:r>
              <a:rPr lang="fr-FR" sz="2800" dirty="0"/>
              <a:t>effet le nutriment protéique est brulé </a:t>
            </a:r>
            <a:r>
              <a:rPr lang="fr-FR" sz="2800" b="1" dirty="0">
                <a:solidFill>
                  <a:srgbClr val="FFC000"/>
                </a:solidFill>
              </a:rPr>
              <a:t>partiellement</a:t>
            </a:r>
            <a:r>
              <a:rPr lang="fr-FR" sz="2800" dirty="0"/>
              <a:t> dans l’organisme ,pour donner une valeur énergétique dite </a:t>
            </a:r>
            <a:r>
              <a:rPr lang="fr-FR" sz="2800" b="1" dirty="0">
                <a:solidFill>
                  <a:srgbClr val="FF0000"/>
                </a:solidFill>
              </a:rPr>
              <a:t>biologique</a:t>
            </a:r>
            <a:r>
              <a:rPr lang="fr-FR" sz="2800" dirty="0">
                <a:solidFill>
                  <a:schemeClr val="accent6"/>
                </a:solidFill>
              </a:rPr>
              <a:t> </a:t>
            </a:r>
            <a:r>
              <a:rPr lang="fr-FR" sz="2800" dirty="0"/>
              <a:t>ou </a:t>
            </a:r>
            <a:r>
              <a:rPr lang="fr-FR" sz="2800" b="1" dirty="0">
                <a:solidFill>
                  <a:srgbClr val="FF0000"/>
                </a:solidFill>
              </a:rPr>
              <a:t>réelle</a:t>
            </a:r>
            <a:r>
              <a:rPr lang="fr-FR" sz="2800" dirty="0"/>
              <a:t> qui est </a:t>
            </a:r>
            <a:r>
              <a:rPr lang="fr-FR" sz="2800" dirty="0">
                <a:cs typeface="Arial"/>
              </a:rPr>
              <a:t>˂à sa valeur théorique</a:t>
            </a:r>
          </a:p>
          <a:p>
            <a:endParaRPr lang="fr-FR" sz="2800" dirty="0" smtClean="0">
              <a:cs typeface="Arial"/>
            </a:endParaRPr>
          </a:p>
          <a:p>
            <a:r>
              <a:rPr lang="fr-FR" sz="2800" dirty="0" smtClean="0">
                <a:cs typeface="Arial"/>
              </a:rPr>
              <a:t>Par </a:t>
            </a:r>
            <a:r>
              <a:rPr lang="fr-FR" sz="2800" dirty="0">
                <a:cs typeface="Arial"/>
              </a:rPr>
              <a:t>contre la valeur énergétique </a:t>
            </a:r>
            <a:r>
              <a:rPr lang="fr-FR" sz="2800" b="1" dirty="0">
                <a:solidFill>
                  <a:srgbClr val="FF0000"/>
                </a:solidFill>
                <a:cs typeface="Arial"/>
              </a:rPr>
              <a:t>réelle</a:t>
            </a:r>
            <a:r>
              <a:rPr lang="fr-FR" sz="2800" dirty="0">
                <a:cs typeface="Arial"/>
              </a:rPr>
              <a:t> des glucides et des lipides est pratiquement = à la valeur </a:t>
            </a:r>
            <a:r>
              <a:rPr lang="fr-FR" sz="2800" b="1" dirty="0">
                <a:solidFill>
                  <a:srgbClr val="FF0000"/>
                </a:solidFill>
                <a:cs typeface="Arial"/>
              </a:rPr>
              <a:t>théorique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Valeur énergétique réelle des nutriments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785786" y="2000240"/>
            <a:ext cx="2357454" cy="19859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Glucide =4.1 K cal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5429256" y="1857364"/>
            <a:ext cx="2771788" cy="2214578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protide = 4.8 Kcal</a:t>
            </a:r>
          </a:p>
        </p:txBody>
      </p:sp>
      <p:sp>
        <p:nvSpPr>
          <p:cNvPr id="5" name="Ellipse 4"/>
          <p:cNvSpPr/>
          <p:nvPr/>
        </p:nvSpPr>
        <p:spPr>
          <a:xfrm>
            <a:off x="3000364" y="4143380"/>
            <a:ext cx="2928958" cy="271462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lipide = 9.3 Kcal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844824"/>
            <a:ext cx="7886700" cy="4351338"/>
          </a:xfrm>
        </p:spPr>
        <p:txBody>
          <a:bodyPr>
            <a:normAutofit/>
          </a:bodyPr>
          <a:lstStyle/>
          <a:p>
            <a:endParaRPr lang="fr-FR" sz="3200" dirty="0" smtClean="0"/>
          </a:p>
          <a:p>
            <a:endParaRPr lang="fr-FR" sz="3200" dirty="0" smtClean="0"/>
          </a:p>
          <a:p>
            <a:r>
              <a:rPr lang="fr-FR" sz="3200" dirty="0" smtClean="0"/>
              <a:t>Cependant l’absorption  intestinal des nutriments est </a:t>
            </a:r>
            <a:r>
              <a:rPr lang="fr-FR" sz="3200" dirty="0" smtClean="0">
                <a:solidFill>
                  <a:srgbClr val="FF0000"/>
                </a:solidFill>
              </a:rPr>
              <a:t>partielle</a:t>
            </a:r>
            <a:r>
              <a:rPr lang="fr-FR" sz="3200" dirty="0" smtClean="0"/>
              <a:t> , ce qui est à l’origine d’une troisième valeur énergétique des nutriments  dite </a:t>
            </a:r>
            <a:r>
              <a:rPr lang="fr-FR" sz="3200" dirty="0" smtClean="0">
                <a:solidFill>
                  <a:srgbClr val="FF0000"/>
                </a:solidFill>
              </a:rPr>
              <a:t>pratique 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886700" cy="1325563"/>
          </a:xfrm>
        </p:spPr>
        <p:txBody>
          <a:bodyPr/>
          <a:lstStyle/>
          <a:p>
            <a:r>
              <a:rPr lang="fr-FR" b="1" dirty="0"/>
              <a:t>Valeur énergétique pratique des nutriments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5072066" y="2500306"/>
            <a:ext cx="2071702" cy="1500198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4"/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71538" y="2500306"/>
            <a:ext cx="2128846" cy="14859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Glucide = 4 Kcal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072066" y="2857496"/>
            <a:ext cx="2000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1  g </a:t>
            </a:r>
            <a:r>
              <a:rPr lang="fr-FR" b="1" dirty="0">
                <a:solidFill>
                  <a:srgbClr val="FF0000"/>
                </a:solidFill>
              </a:rPr>
              <a:t>de protide </a:t>
            </a:r>
            <a:r>
              <a:rPr lang="fr-FR" b="1" dirty="0" smtClean="0">
                <a:solidFill>
                  <a:srgbClr val="FF0000"/>
                </a:solidFill>
              </a:rPr>
              <a:t>=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4 Kcal </a:t>
            </a:r>
          </a:p>
        </p:txBody>
      </p:sp>
      <p:sp>
        <p:nvSpPr>
          <p:cNvPr id="7" name="Ellipse 6"/>
          <p:cNvSpPr/>
          <p:nvPr/>
        </p:nvSpPr>
        <p:spPr>
          <a:xfrm>
            <a:off x="2857488" y="4572008"/>
            <a:ext cx="2643206" cy="162878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 g DE LIPIDE = 9 Kcal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Et donc la connaissance du poids de chaque nutriment dans les entrés alimentaires des 24 h (</a:t>
            </a:r>
            <a:r>
              <a:rPr lang="fr-FR" sz="3200" dirty="0">
                <a:solidFill>
                  <a:srgbClr val="FF0000"/>
                </a:solidFill>
              </a:rPr>
              <a:t>ration alimentaire</a:t>
            </a:r>
            <a:r>
              <a:rPr lang="fr-FR" sz="3200" dirty="0"/>
              <a:t>) permet le </a:t>
            </a:r>
            <a:r>
              <a:rPr lang="fr-FR" sz="3200" dirty="0" smtClean="0"/>
              <a:t>calcul </a:t>
            </a:r>
            <a:r>
              <a:rPr lang="fr-FR" sz="3200" dirty="0"/>
              <a:t>de </a:t>
            </a:r>
            <a:r>
              <a:rPr lang="fr-FR" sz="3200" dirty="0">
                <a:solidFill>
                  <a:srgbClr val="FF0000"/>
                </a:solidFill>
              </a:rPr>
              <a:t>l’apport énergétique pratique </a:t>
            </a:r>
            <a:r>
              <a:rPr lang="fr-FR" sz="3200" dirty="0"/>
              <a:t>qui leurs correspond (</a:t>
            </a:r>
            <a:r>
              <a:rPr lang="fr-FR" sz="3200" dirty="0">
                <a:solidFill>
                  <a:srgbClr val="FF0000"/>
                </a:solidFill>
              </a:rPr>
              <a:t>ration calorique Q</a:t>
            </a:r>
            <a:r>
              <a:rPr lang="fr-FR" sz="3200" dirty="0"/>
              <a:t>)</a:t>
            </a:r>
          </a:p>
          <a:p>
            <a:pPr>
              <a:buNone/>
            </a:pPr>
            <a:endParaRPr lang="fr-FR" sz="3200" dirty="0"/>
          </a:p>
          <a:p>
            <a:pPr algn="ctr">
              <a:buNone/>
            </a:pPr>
            <a:r>
              <a:rPr lang="fr-FR" sz="3200" b="1" dirty="0">
                <a:solidFill>
                  <a:schemeClr val="accent6"/>
                </a:solidFill>
                <a:latin typeface="Baskerville Old Face" pitchFamily="18" charset="0"/>
              </a:rPr>
              <a:t>    </a:t>
            </a:r>
            <a:r>
              <a:rPr lang="fr-FR" sz="3200" b="1" dirty="0">
                <a:solidFill>
                  <a:schemeClr val="accent6"/>
                </a:solidFill>
              </a:rPr>
              <a:t>Q=  4(G) + 4(P) + 9 (L) Kcal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  <a:latin typeface="+mn-lt"/>
              </a:rPr>
              <a:t>I- Introduction</a:t>
            </a:r>
            <a:br>
              <a:rPr lang="fr-FR" dirty="0" smtClean="0">
                <a:solidFill>
                  <a:schemeClr val="tx1"/>
                </a:solidFill>
                <a:latin typeface="+mn-lt"/>
              </a:rPr>
            </a:br>
            <a:r>
              <a:rPr lang="fr-FR" dirty="0" smtClean="0">
                <a:solidFill>
                  <a:schemeClr val="tx1"/>
                </a:solidFill>
                <a:latin typeface="+mn-lt"/>
              </a:rPr>
              <a:t> Définitions : </a:t>
            </a:r>
            <a:endParaRPr lang="fr-FR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</p:nvPr>
        </p:nvGraphicFramePr>
        <p:xfrm>
          <a:off x="457200" y="1928834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lèche gauche 9"/>
          <p:cNvSpPr/>
          <p:nvPr/>
        </p:nvSpPr>
        <p:spPr>
          <a:xfrm>
            <a:off x="7929586" y="4357694"/>
            <a:ext cx="642942" cy="214314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b="1" dirty="0">
                <a:latin typeface="+mn-lt"/>
              </a:rPr>
              <a:t>Calorimétrie indirecte </a:t>
            </a:r>
            <a:r>
              <a:rPr lang="fr-FR" sz="4400" b="1" dirty="0">
                <a:latin typeface="Baskerville Old Face" pitchFamily="18" charset="0"/>
              </a:rPr>
              <a:t/>
            </a:r>
            <a:br>
              <a:rPr lang="fr-FR" sz="4400" b="1" dirty="0">
                <a:latin typeface="Baskerville Old Face" pitchFamily="18" charset="0"/>
              </a:rPr>
            </a:br>
            <a:r>
              <a:rPr lang="fr-FR" sz="4000" dirty="0" smtClean="0">
                <a:latin typeface="+mn-lt"/>
              </a:rPr>
              <a:t>2</a:t>
            </a:r>
            <a:r>
              <a:rPr lang="fr-FR" sz="4000" dirty="0">
                <a:latin typeface="+mn-lt"/>
              </a:rPr>
              <a:t>) respiratoire </a:t>
            </a:r>
            <a:endParaRPr lang="fr-FR" sz="4400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3200" dirty="0" smtClean="0">
              <a:latin typeface="Baskerville Old Face" pitchFamily="18" charset="0"/>
            </a:endParaRPr>
          </a:p>
          <a:p>
            <a:endParaRPr lang="fr-FR" sz="3200" dirty="0" smtClean="0">
              <a:latin typeface="Baskerville Old Face" pitchFamily="18" charset="0"/>
            </a:endParaRPr>
          </a:p>
          <a:p>
            <a:r>
              <a:rPr lang="fr-FR" sz="3200" dirty="0" smtClean="0">
                <a:latin typeface="Baskerville Old Face" pitchFamily="18" charset="0"/>
              </a:rPr>
              <a:t> </a:t>
            </a:r>
            <a:r>
              <a:rPr lang="fr-FR" sz="3200" dirty="0">
                <a:latin typeface="Baskerville Old Face" pitchFamily="18" charset="0"/>
              </a:rPr>
              <a:t>La plus utilisée en pratique médical</a:t>
            </a:r>
          </a:p>
          <a:p>
            <a:r>
              <a:rPr lang="fr-FR" sz="3200" dirty="0">
                <a:latin typeface="Baskerville Old Face" pitchFamily="18" charset="0"/>
              </a:rPr>
              <a:t>Se base sur la mesure de la consommation d’O2  en état stable </a:t>
            </a:r>
            <a:r>
              <a:rPr lang="fr-FR" sz="3200" dirty="0" smtClean="0">
                <a:latin typeface="Baskerville Old Face" pitchFamily="18" charset="0"/>
              </a:rPr>
              <a:t>et </a:t>
            </a:r>
            <a:r>
              <a:rPr lang="fr-FR" sz="3200" dirty="0">
                <a:latin typeface="Baskerville Old Face" pitchFamily="18" charset="0"/>
              </a:rPr>
              <a:t>sur la connaissance de l’équivalent calorique du nutriment par litre d’O2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333M\Desktop\CALORIM2TRIE INDIREC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9143999" cy="65008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Aliment+O2        H2O+NRJ + CO2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sz="3800" dirty="0"/>
              <a:t>L’équivalent calorique=</a:t>
            </a:r>
            <a:r>
              <a:rPr lang="fr-FR" sz="3800" b="1" dirty="0"/>
              <a:t>équivalent énergétique </a:t>
            </a:r>
            <a:r>
              <a:rPr lang="fr-FR" sz="3800" dirty="0"/>
              <a:t>=</a:t>
            </a:r>
            <a:r>
              <a:rPr lang="fr-FR" sz="3800" dirty="0" err="1"/>
              <a:t>coeff</a:t>
            </a:r>
            <a:r>
              <a:rPr lang="fr-FR" sz="3800" dirty="0"/>
              <a:t> thermique de l’O2: c est la quantité d’énergie libérée par litre d’O2 pour la combustion d’un aliment </a:t>
            </a:r>
          </a:p>
          <a:p>
            <a:pPr>
              <a:buNone/>
            </a:pPr>
            <a:r>
              <a:rPr lang="fr-FR" sz="3800" b="1" dirty="0"/>
              <a:t>                        </a:t>
            </a:r>
            <a:r>
              <a:rPr lang="fr-FR" sz="3800" b="1" dirty="0" err="1"/>
              <a:t>coeff</a:t>
            </a:r>
            <a:r>
              <a:rPr lang="fr-FR" sz="3800" b="1" dirty="0"/>
              <a:t> thermique de l’O2 =NRJ/VO2 </a:t>
            </a:r>
          </a:p>
          <a:p>
            <a:pPr>
              <a:buNone/>
            </a:pPr>
            <a:r>
              <a:rPr lang="fr-FR" sz="3800" b="1" dirty="0">
                <a:latin typeface="Baskerville Old Face" pitchFamily="18" charset="0"/>
              </a:rPr>
              <a:t>Dont NRJ= 673 </a:t>
            </a:r>
            <a:r>
              <a:rPr lang="fr-FR" sz="3800" b="1" dirty="0" smtClean="0">
                <a:latin typeface="Baskerville Old Face" pitchFamily="18" charset="0"/>
              </a:rPr>
              <a:t>Kcal</a:t>
            </a:r>
          </a:p>
          <a:p>
            <a:pPr>
              <a:buNone/>
            </a:pPr>
            <a:endParaRPr lang="fr-FR" sz="3800" b="1" dirty="0">
              <a:latin typeface="Baskerville Old Face" pitchFamily="18" charset="0"/>
            </a:endParaRPr>
          </a:p>
          <a:p>
            <a:pPr>
              <a:buNone/>
            </a:pPr>
            <a:r>
              <a:rPr lang="fr-FR" sz="3800" dirty="0"/>
              <a:t> </a:t>
            </a:r>
          </a:p>
          <a:p>
            <a:pPr>
              <a:buNone/>
            </a:pPr>
            <a:r>
              <a:rPr lang="fr-FR" sz="3800" dirty="0"/>
              <a:t>5.05 Kcal pour les glucides </a:t>
            </a:r>
          </a:p>
          <a:p>
            <a:pPr>
              <a:buNone/>
            </a:pPr>
            <a:r>
              <a:rPr lang="fr-FR" sz="3800" dirty="0"/>
              <a:t>4.70 Kcal pour les lipides </a:t>
            </a:r>
          </a:p>
          <a:p>
            <a:pPr>
              <a:buNone/>
            </a:pPr>
            <a:r>
              <a:rPr lang="fr-FR" sz="3800" dirty="0"/>
              <a:t>4.70 Kcal pour les protides </a:t>
            </a:r>
          </a:p>
          <a:p>
            <a:pPr>
              <a:buNone/>
            </a:pPr>
            <a:endParaRPr lang="fr-FR" sz="3800" dirty="0" smtClean="0"/>
          </a:p>
          <a:p>
            <a:pPr>
              <a:buNone/>
            </a:pPr>
            <a:r>
              <a:rPr lang="fr-FR" sz="3800" dirty="0" smtClean="0"/>
              <a:t>En </a:t>
            </a:r>
            <a:r>
              <a:rPr lang="fr-FR" sz="3800" dirty="0"/>
              <a:t>pratique il est difficile de connaitre la participation exacte de chacun des trois nutriments au moment de la mesure de la consommation d’O2 d’où l’utilisation généralement de </a:t>
            </a:r>
            <a:r>
              <a:rPr lang="fr-FR" sz="3800" b="1" dirty="0"/>
              <a:t>l’équivalent calorique moyen </a:t>
            </a:r>
            <a:r>
              <a:rPr lang="fr-FR" sz="3800" dirty="0"/>
              <a:t>qui est =à: </a:t>
            </a:r>
            <a:r>
              <a:rPr lang="fr-FR" sz="3800" b="1" dirty="0"/>
              <a:t>4.8 Kcal                                </a:t>
            </a:r>
            <a:r>
              <a:rPr lang="fr-FR" sz="3800" dirty="0">
                <a:solidFill>
                  <a:schemeClr val="bg1"/>
                </a:solidFill>
              </a:rPr>
              <a:t>DONC</a:t>
            </a:r>
          </a:p>
          <a:p>
            <a:pPr>
              <a:buNone/>
            </a:pPr>
            <a:r>
              <a:rPr lang="fr-FR" dirty="0">
                <a:solidFill>
                  <a:schemeClr val="bg1"/>
                </a:solidFill>
              </a:rPr>
              <a:t>  </a:t>
            </a:r>
          </a:p>
          <a:p>
            <a:pPr>
              <a:buNone/>
            </a:pPr>
            <a:r>
              <a:rPr lang="fr-FR" dirty="0">
                <a:solidFill>
                  <a:schemeClr val="bg1"/>
                </a:solidFill>
              </a:rPr>
              <a:t>                                           </a:t>
            </a:r>
            <a:endParaRPr lang="fr-FR" dirty="0">
              <a:solidFill>
                <a:schemeClr val="accent6"/>
              </a:solidFill>
            </a:endParaRPr>
          </a:p>
        </p:txBody>
      </p:sp>
      <p:sp>
        <p:nvSpPr>
          <p:cNvPr id="4" name="Flèche droite 3"/>
          <p:cNvSpPr/>
          <p:nvPr/>
        </p:nvSpPr>
        <p:spPr>
          <a:xfrm>
            <a:off x="2987824" y="821310"/>
            <a:ext cx="714380" cy="4131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1571604" y="5404596"/>
            <a:ext cx="6000792" cy="714380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Baskerville Old Face" pitchFamily="18" charset="0"/>
              </a:rPr>
              <a:t>NRJ  =  4.85  </a:t>
            </a:r>
            <a:r>
              <a:rPr lang="fr-FR" sz="2800" b="1" dirty="0" smtClean="0">
                <a:solidFill>
                  <a:schemeClr val="bg1"/>
                </a:solidFill>
                <a:latin typeface="Baskerville Old Face" pitchFamily="18" charset="0"/>
              </a:rPr>
              <a:t>x  </a:t>
            </a:r>
            <a:r>
              <a:rPr lang="fr-FR" sz="2800" b="1" dirty="0">
                <a:solidFill>
                  <a:schemeClr val="bg1"/>
                </a:solidFill>
                <a:latin typeface="Baskerville Old Face" pitchFamily="18" charset="0"/>
              </a:rPr>
              <a:t>VO2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dirty="0">
                <a:solidFill>
                  <a:srgbClr val="FF0000"/>
                </a:solidFill>
                <a:latin typeface="Baskerville Old Face" pitchFamily="18" charset="0"/>
              </a:rPr>
              <a:t>Oxydation du Glucose</a:t>
            </a:r>
          </a:p>
        </p:txBody>
      </p:sp>
      <p:pic>
        <p:nvPicPr>
          <p:cNvPr id="2050" name="Picture 2" descr="E:\glucos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57628"/>
            <a:ext cx="9144000" cy="3000372"/>
          </a:xfrm>
          <a:prstGeom prst="rect">
            <a:avLst/>
          </a:prstGeom>
          <a:noFill/>
        </p:spPr>
      </p:pic>
      <p:pic>
        <p:nvPicPr>
          <p:cNvPr id="2051" name="Picture 3" descr="C:\Users\333M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57364"/>
            <a:ext cx="9144000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u="sng" dirty="0">
                <a:latin typeface="+mn-lt"/>
              </a:rPr>
              <a:t>La notion de quotient respiratoire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Il s’agit du rapport   </a:t>
            </a:r>
            <a:r>
              <a:rPr lang="fr-FR" sz="2400" dirty="0">
                <a:solidFill>
                  <a:srgbClr val="FF0000"/>
                </a:solidFill>
              </a:rPr>
              <a:t>R= VCO2/VO2</a:t>
            </a:r>
          </a:p>
          <a:p>
            <a:pPr>
              <a:buNone/>
            </a:pPr>
            <a:r>
              <a:rPr lang="fr-FR" sz="2400" dirty="0">
                <a:solidFill>
                  <a:srgbClr val="FF0000"/>
                </a:solidFill>
              </a:rPr>
              <a:t>Il se calcule après la mesure supplémentaire de la quantité du CO2 produite (VCO2)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Sa </a:t>
            </a:r>
            <a:r>
              <a:rPr lang="fr-FR" sz="2400" dirty="0"/>
              <a:t>valeur est variable selon la nature du nutriment brulé; ainsi elle est égale à :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Lipides               </a:t>
            </a:r>
            <a:r>
              <a:rPr lang="fr-FR" sz="2400" dirty="0"/>
              <a:t>=0.7</a:t>
            </a:r>
          </a:p>
          <a:p>
            <a:pPr>
              <a:buNone/>
            </a:pPr>
            <a:r>
              <a:rPr lang="fr-FR" sz="2400" dirty="0"/>
              <a:t>Protéines  R       = 0.8</a:t>
            </a:r>
          </a:p>
          <a:p>
            <a:pPr>
              <a:buNone/>
            </a:pPr>
            <a:r>
              <a:rPr lang="fr-FR" sz="2400" dirty="0"/>
              <a:t>Glucides            =1(idéal)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886700" cy="773436"/>
          </a:xfrm>
        </p:spPr>
        <p:txBody>
          <a:bodyPr>
            <a:normAutofit/>
          </a:bodyPr>
          <a:lstStyle/>
          <a:p>
            <a:r>
              <a:rPr lang="fr-FR" sz="4800" dirty="0" smtClean="0"/>
              <a:t> VII</a:t>
            </a:r>
            <a:r>
              <a:rPr lang="fr-FR" sz="4800" b="1" u="sng" dirty="0" smtClean="0"/>
              <a:t>-Ration alimentaire :</a:t>
            </a:r>
            <a:endParaRPr lang="fr-FR" b="1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8881" y="1268760"/>
            <a:ext cx="8120090" cy="4572032"/>
          </a:xfrm>
        </p:spPr>
        <p:txBody>
          <a:bodyPr>
            <a:normAutofit/>
          </a:bodyPr>
          <a:lstStyle/>
          <a:p>
            <a:r>
              <a:rPr lang="fr-FR" sz="2800" dirty="0" smtClean="0"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C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omposition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qualitative et quantitative  de l’alimentation journalière qui doit 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apportée </a:t>
            </a:r>
          </a:p>
          <a:p>
            <a:pPr marL="512064" indent="-457200"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une ration  calorique  suffisante destinée à l’entretien </a:t>
            </a:r>
            <a:r>
              <a:rPr lang="fr-FR" sz="2800" dirty="0" smtClean="0">
                <a:latin typeface="Baskerville Old Face" pitchFamily="18" charset="0"/>
              </a:rPr>
              <a:t>(</a:t>
            </a:r>
            <a:r>
              <a:rPr lang="fr-FR" sz="2800" dirty="0" smtClean="0">
                <a:solidFill>
                  <a:srgbClr val="FF0000"/>
                </a:solidFill>
                <a:latin typeface="Baskerville Old Face" pitchFamily="18" charset="0"/>
              </a:rPr>
              <a:t>ration d’entretien)</a:t>
            </a:r>
            <a:r>
              <a:rPr lang="fr-FR" sz="2800" dirty="0" smtClean="0">
                <a:latin typeface="Baskerville Old Face" pitchFamily="18" charset="0"/>
              </a:rPr>
              <a:t> </a:t>
            </a:r>
          </a:p>
          <a:p>
            <a:pPr marL="512064" indent="-457200">
              <a:buFontTx/>
              <a:buChar char="-"/>
            </a:pPr>
            <a:r>
              <a:rPr lang="fr-FR" sz="2800" dirty="0" smtClean="0">
                <a:latin typeface="Baskerville Old Face" pitchFamily="18" charset="0"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au travail </a:t>
            </a:r>
            <a:r>
              <a:rPr lang="fr-FR" sz="2800" dirty="0" smtClean="0">
                <a:latin typeface="Baskerville Old Face" pitchFamily="18" charset="0"/>
              </a:rPr>
              <a:t>(</a:t>
            </a:r>
            <a:r>
              <a:rPr lang="fr-FR" sz="2800" dirty="0" smtClean="0">
                <a:solidFill>
                  <a:srgbClr val="FF0000"/>
                </a:solidFill>
                <a:latin typeface="Baskerville Old Face" pitchFamily="18" charset="0"/>
              </a:rPr>
              <a:t>ration de travail</a:t>
            </a:r>
            <a:r>
              <a:rPr lang="fr-FR" sz="2800" dirty="0" smtClean="0">
                <a:latin typeface="Baskerville Old Face" pitchFamily="18" charset="0"/>
              </a:rPr>
              <a:t>) de l’organisme 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La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ration d’entretien 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fr-FR" sz="2800" dirty="0" smtClean="0">
                <a:solidFill>
                  <a:srgbClr val="C00000"/>
                </a:solidFill>
                <a:latin typeface="Baskerville Old Face" pitchFamily="18" charset="0"/>
              </a:rPr>
              <a:t>1600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Kcal chez la femme 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La ration de 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travail</a:t>
            </a:r>
          </a:p>
          <a:p>
            <a:r>
              <a:rPr lang="fr-FR" sz="2800" dirty="0">
                <a:latin typeface="Baskerville Old Face" pitchFamily="18" charset="0"/>
              </a:rPr>
              <a:t> </a:t>
            </a:r>
            <a:r>
              <a:rPr lang="fr-FR" sz="2800" dirty="0" smtClean="0"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Baskerville Old Face" pitchFamily="18" charset="0"/>
              </a:rPr>
              <a:t>500</a:t>
            </a:r>
            <a:r>
              <a:rPr lang="fr-FR" sz="2800" dirty="0"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Kcal pour une activité physique légère </a:t>
            </a:r>
          </a:p>
          <a:p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fr-FR" sz="2800" dirty="0" smtClean="0">
                <a:solidFill>
                  <a:srgbClr val="C00000"/>
                </a:solidFill>
                <a:latin typeface="Baskerville Old Face" pitchFamily="18" charset="0"/>
              </a:rPr>
              <a:t>4000</a:t>
            </a:r>
            <a:r>
              <a:rPr lang="fr-FR" sz="28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Baskerville Old Face" pitchFamily="18" charset="0"/>
              </a:rPr>
              <a:t>Kcal pour une activité très intense dans des conditions de froid extrême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477148" cy="1362075"/>
          </a:xfrm>
        </p:spPr>
        <p:txBody>
          <a:bodyPr/>
          <a:lstStyle/>
          <a:p>
            <a:r>
              <a:rPr lang="fr-FR" dirty="0"/>
              <a:t>Ration alimentaire: définition 2     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2844" y="1633536"/>
            <a:ext cx="8572560" cy="5224464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chemeClr val="accent2"/>
                </a:solidFill>
                <a:latin typeface="Baskerville Old Face" pitchFamily="18" charset="0"/>
              </a:rPr>
              <a:t>Ration alimentaire </a:t>
            </a:r>
            <a:r>
              <a:rPr lang="fr-FR" sz="2400" dirty="0" smtClean="0">
                <a:solidFill>
                  <a:schemeClr val="tx1"/>
                </a:solidFill>
              </a:rPr>
              <a:t>désigne </a:t>
            </a:r>
            <a:r>
              <a:rPr lang="fr-FR" sz="2400" dirty="0">
                <a:solidFill>
                  <a:schemeClr val="tx1"/>
                </a:solidFill>
              </a:rPr>
              <a:t>la quantité et la qualité ( la nature) d’aliments ingérés quotidiennement  par un sujet </a:t>
            </a:r>
          </a:p>
          <a:p>
            <a:r>
              <a:rPr lang="fr-FR" sz="2400" dirty="0" smtClean="0">
                <a:solidFill>
                  <a:schemeClr val="tx1"/>
                </a:solidFill>
              </a:rPr>
              <a:t>Elle  </a:t>
            </a:r>
            <a:r>
              <a:rPr lang="fr-FR" sz="2400" dirty="0">
                <a:solidFill>
                  <a:schemeClr val="tx1"/>
                </a:solidFill>
              </a:rPr>
              <a:t>apporte de </a:t>
            </a:r>
            <a:r>
              <a:rPr lang="fr-FR" sz="2400" dirty="0" smtClean="0">
                <a:solidFill>
                  <a:schemeClr val="tx1"/>
                </a:solidFill>
              </a:rPr>
              <a:t>l’énergie, </a:t>
            </a:r>
            <a:r>
              <a:rPr lang="fr-FR" sz="2400" dirty="0">
                <a:solidFill>
                  <a:schemeClr val="tx1"/>
                </a:solidFill>
              </a:rPr>
              <a:t>de l’eau des minéraux et des vitamines en quantité suffisante  pour couvrir les besoins de l’organisme</a:t>
            </a:r>
            <a:r>
              <a:rPr lang="fr-FR" sz="2400" dirty="0">
                <a:latin typeface="Baskerville Old Face" pitchFamily="18" charset="0"/>
              </a:rPr>
              <a:t> </a:t>
            </a:r>
          </a:p>
          <a:p>
            <a:r>
              <a:rPr lang="fr-FR" sz="2400" dirty="0" smtClean="0">
                <a:latin typeface="Baskerville Old Face" pitchFamily="18" charset="0"/>
              </a:rPr>
              <a:t> </a:t>
            </a:r>
            <a:endParaRPr lang="fr-FR" sz="2400" dirty="0">
              <a:latin typeface="Baskerville Old Face" pitchFamily="18" charset="0"/>
            </a:endParaRPr>
          </a:p>
          <a:p>
            <a:r>
              <a:rPr lang="fr-FR" sz="2400" dirty="0">
                <a:solidFill>
                  <a:schemeClr val="accent2"/>
                </a:solidFill>
                <a:latin typeface="Baskerville Old Face" pitchFamily="18" charset="0"/>
              </a:rPr>
              <a:t>L’aliment </a:t>
            </a:r>
            <a:r>
              <a:rPr lang="fr-FR" sz="2400" dirty="0">
                <a:solidFill>
                  <a:schemeClr val="tx1"/>
                </a:solidFill>
              </a:rPr>
              <a:t>: toute substance qui peut servir de nourriture à un être vivant, il contient des nutriments ou des ingrédients qui sont reconnus comme bénéfiques  en terme d’effets physiologiques.</a:t>
            </a:r>
          </a:p>
          <a:p>
            <a:r>
              <a:rPr lang="fr-FR" sz="2400" dirty="0">
                <a:solidFill>
                  <a:schemeClr val="accent2"/>
                </a:solidFill>
                <a:latin typeface="Baskerville Old Face" pitchFamily="18" charset="0"/>
              </a:rPr>
              <a:t>Le</a:t>
            </a:r>
            <a:r>
              <a:rPr lang="fr-FR" sz="2400" dirty="0">
                <a:solidFill>
                  <a:schemeClr val="accent2"/>
                </a:solidFill>
              </a:rPr>
              <a:t> </a:t>
            </a:r>
            <a:r>
              <a:rPr lang="fr-FR" sz="2400" dirty="0">
                <a:solidFill>
                  <a:schemeClr val="accent2"/>
                </a:solidFill>
                <a:latin typeface="Baskerville Old Face" pitchFamily="18" charset="0"/>
              </a:rPr>
              <a:t>nutriment </a:t>
            </a:r>
            <a:r>
              <a:rPr lang="fr-FR" sz="2400" dirty="0">
                <a:solidFill>
                  <a:schemeClr val="tx1"/>
                </a:solidFill>
                <a:latin typeface="Baskerville Old Face" pitchFamily="18" charset="0"/>
              </a:rPr>
              <a:t>: tout composé organique ou inorganique contenu dans les aliments qui peut être utilisé par l’organisme</a:t>
            </a:r>
          </a:p>
          <a:p>
            <a:endParaRPr lang="fr-FR" sz="24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886700" cy="1421508"/>
          </a:xfrm>
        </p:spPr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COMPOSITION DE LA RATION ALIMENTAIRE 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1610148"/>
            <a:ext cx="9048784" cy="9196892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Se compose d’environ  </a:t>
            </a:r>
            <a:r>
              <a:rPr lang="fr-FR" sz="2400" b="1" dirty="0">
                <a:solidFill>
                  <a:schemeClr val="tx1"/>
                </a:solidFill>
              </a:rPr>
              <a:t>30 à 50 g= 15% </a:t>
            </a:r>
            <a:r>
              <a:rPr lang="fr-FR" b="1" dirty="0">
                <a:solidFill>
                  <a:schemeClr val="tx1"/>
                </a:solidFill>
              </a:rPr>
              <a:t>de protéines chez l’homme et plus chez la femme en période de grossesse ou d’allaitement 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Les protéines sont nécessaire essentiellement pour des fins de structures et  pour couvrir les pertes azotées estimées à 2.5g/j</a:t>
            </a:r>
          </a:p>
          <a:p>
            <a:r>
              <a:rPr lang="fr-FR" dirty="0">
                <a:solidFill>
                  <a:schemeClr val="tx1"/>
                </a:solidFill>
              </a:rPr>
              <a:t>                    </a:t>
            </a:r>
            <a:r>
              <a:rPr lang="fr-FR" sz="3200" dirty="0">
                <a:solidFill>
                  <a:schemeClr val="tx1"/>
                </a:solidFill>
                <a:latin typeface="Baskerville Old Face" pitchFamily="18" charset="0"/>
              </a:rPr>
              <a:t>voies et valeurs des pertes azotées</a:t>
            </a:r>
          </a:p>
          <a:p>
            <a:endParaRPr lang="fr-FR" sz="3200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57224" y="4286256"/>
          <a:ext cx="6619900" cy="1714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9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39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39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39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239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urinaires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fécales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cutanées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sécrétions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28694">
                <a:tc>
                  <a:txBody>
                    <a:bodyPr/>
                    <a:lstStyle/>
                    <a:p>
                      <a:r>
                        <a:rPr lang="fr-FR" dirty="0"/>
                        <a:t>Pertes Azotées </a:t>
                      </a:r>
                    </a:p>
                    <a:p>
                      <a:r>
                        <a:rPr lang="fr-FR" dirty="0"/>
                        <a:t>(g/24</a:t>
                      </a:r>
                      <a:r>
                        <a:rPr lang="fr-FR" baseline="0" dirty="0"/>
                        <a:t> h)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357422" y="6286520"/>
            <a:ext cx="4429156" cy="4286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Total = </a:t>
            </a:r>
            <a:r>
              <a:rPr lang="fr-FR" b="1" dirty="0">
                <a:solidFill>
                  <a:srgbClr val="FF0000"/>
                </a:solidFill>
              </a:rPr>
              <a:t>2 g par jour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-99392"/>
            <a:ext cx="7886700" cy="1277492"/>
          </a:xfrm>
        </p:spPr>
        <p:txBody>
          <a:bodyPr>
            <a:noAutofit/>
          </a:bodyPr>
          <a:lstStyle/>
          <a:p>
            <a:r>
              <a:rPr lang="fr-FR" sz="4000" u="sng" dirty="0">
                <a:latin typeface="+mn-lt"/>
              </a:rPr>
              <a:t>Composition de la ration alimentaire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0" y="1988840"/>
            <a:ext cx="9144000" cy="4869160"/>
          </a:xfrm>
        </p:spPr>
        <p:txBody>
          <a:bodyPr/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>Besoins de </a:t>
            </a:r>
            <a:r>
              <a:rPr lang="fr-FR" sz="3200" b="1" dirty="0">
                <a:solidFill>
                  <a:srgbClr val="FF0000"/>
                </a:solidFill>
              </a:rPr>
              <a:t>lipides </a:t>
            </a:r>
            <a:r>
              <a:rPr lang="fr-FR" sz="2800" b="1" dirty="0"/>
              <a:t>=</a:t>
            </a:r>
            <a:r>
              <a:rPr lang="fr-FR" sz="2800" b="1" dirty="0" smtClean="0"/>
              <a:t> </a:t>
            </a:r>
            <a:r>
              <a:rPr lang="fr-FR" sz="2800" b="1" dirty="0">
                <a:solidFill>
                  <a:schemeClr val="tx1"/>
                </a:solidFill>
              </a:rPr>
              <a:t>30 à 35  </a:t>
            </a:r>
            <a:r>
              <a:rPr lang="ar-AE" sz="2800" b="1" dirty="0">
                <a:solidFill>
                  <a:schemeClr val="tx1"/>
                </a:solidFill>
                <a:latin typeface="Arial"/>
                <a:cs typeface="Arial"/>
              </a:rPr>
              <a:t>٪</a:t>
            </a:r>
            <a:r>
              <a:rPr lang="fr-FR" sz="2800" b="1" dirty="0">
                <a:solidFill>
                  <a:schemeClr val="tx1"/>
                </a:solidFill>
                <a:latin typeface="Arial"/>
                <a:cs typeface="Arial"/>
              </a:rPr>
              <a:t>de la ration calorique</a:t>
            </a:r>
            <a:r>
              <a:rPr lang="fr-FR" sz="2800" b="1" dirty="0">
                <a:latin typeface="Arial"/>
                <a:cs typeface="Arial"/>
              </a:rPr>
              <a:t>, </a:t>
            </a:r>
            <a:endParaRPr lang="fr-FR" sz="2800" b="1" dirty="0" smtClean="0">
              <a:latin typeface="Arial"/>
              <a:cs typeface="Arial"/>
            </a:endParaRPr>
          </a:p>
          <a:p>
            <a:endParaRPr lang="fr-FR" sz="3200" b="1" dirty="0" smtClean="0">
              <a:solidFill>
                <a:srgbClr val="FF0000"/>
              </a:solidFill>
            </a:endParaRPr>
          </a:p>
          <a:p>
            <a:r>
              <a:rPr lang="fr-FR" sz="3200" b="1" dirty="0" smtClean="0">
                <a:solidFill>
                  <a:srgbClr val="FF0000"/>
                </a:solidFill>
              </a:rPr>
              <a:t>Besoins</a:t>
            </a:r>
            <a:r>
              <a:rPr lang="fr-FR" sz="3200" b="1" dirty="0" smtClean="0">
                <a:cs typeface="Arial"/>
              </a:rPr>
              <a:t>  </a:t>
            </a:r>
            <a:r>
              <a:rPr lang="fr-FR" sz="3200" b="1" dirty="0">
                <a:solidFill>
                  <a:srgbClr val="FF0000"/>
                </a:solidFill>
                <a:cs typeface="Arial"/>
              </a:rPr>
              <a:t>Glucides </a:t>
            </a:r>
            <a:r>
              <a:rPr lang="fr-FR" sz="2800" b="1" dirty="0">
                <a:latin typeface="Arial"/>
                <a:cs typeface="Arial"/>
              </a:rPr>
              <a:t>=</a:t>
            </a:r>
            <a:r>
              <a:rPr lang="fr-FR" sz="2800" b="1" dirty="0" smtClean="0">
                <a:latin typeface="Arial"/>
                <a:cs typeface="Arial"/>
              </a:rPr>
              <a:t>  </a:t>
            </a:r>
            <a:r>
              <a:rPr lang="fr-FR" sz="2800" b="1" dirty="0">
                <a:solidFill>
                  <a:schemeClr val="tx1"/>
                </a:solidFill>
                <a:latin typeface="Arial"/>
                <a:cs typeface="Arial"/>
              </a:rPr>
              <a:t>50 à 55 </a:t>
            </a:r>
            <a:r>
              <a:rPr lang="ar-AE" sz="2800" b="1" dirty="0">
                <a:solidFill>
                  <a:schemeClr val="tx1"/>
                </a:solidFill>
                <a:latin typeface="Arial"/>
                <a:cs typeface="Arial"/>
              </a:rPr>
              <a:t>٪</a:t>
            </a:r>
            <a:r>
              <a:rPr lang="fr-FR" sz="2800" b="1" dirty="0">
                <a:solidFill>
                  <a:schemeClr val="tx1"/>
                </a:solidFill>
                <a:latin typeface="Arial"/>
                <a:cs typeface="Arial"/>
              </a:rPr>
              <a:t> de la ration calorique </a:t>
            </a:r>
            <a:endParaRPr lang="fr-FR" sz="2800" b="1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fr-FR" sz="2800" b="1" dirty="0" smtClean="0">
                <a:solidFill>
                  <a:schemeClr val="tx1"/>
                </a:solidFill>
                <a:latin typeface="Arial"/>
                <a:cs typeface="Arial"/>
              </a:rPr>
              <a:t>( </a:t>
            </a:r>
            <a:r>
              <a:rPr lang="fr-FR" sz="2800" b="1" dirty="0">
                <a:solidFill>
                  <a:schemeClr val="tx1"/>
                </a:solidFill>
                <a:latin typeface="Arial"/>
                <a:cs typeface="Arial"/>
              </a:rPr>
              <a:t>un besoin minimal de glucides = 150 g/ j est indiqué)</a:t>
            </a:r>
          </a:p>
          <a:p>
            <a:endParaRPr lang="fr-FR" dirty="0">
              <a:latin typeface="Arial"/>
              <a:cs typeface="Arial"/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8863" y="1358355"/>
            <a:ext cx="228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864" lvl="0">
              <a:spcBef>
                <a:spcPct val="20000"/>
              </a:spcBef>
              <a:buClr>
                <a:srgbClr val="FF388C"/>
              </a:buClr>
              <a:buSzPct val="80000"/>
            </a:pPr>
            <a:endParaRPr lang="fr-FR" sz="2000" b="1" dirty="0">
              <a:solidFill>
                <a:prstClr val="white">
                  <a:tint val="75000"/>
                </a:prstClr>
              </a:solidFill>
              <a:latin typeface="Arial"/>
              <a:cs typeface="Arial"/>
            </a:endParaRPr>
          </a:p>
          <a:p>
            <a:pPr marL="54864" lvl="0">
              <a:spcBef>
                <a:spcPct val="20000"/>
              </a:spcBef>
              <a:buClr>
                <a:srgbClr val="FF388C"/>
              </a:buClr>
              <a:buSzPct val="80000"/>
            </a:pPr>
            <a:endParaRPr lang="fr-FR" sz="2000" dirty="0">
              <a:solidFill>
                <a:prstClr val="white">
                  <a:tint val="75000"/>
                </a:prst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33" y="188640"/>
            <a:ext cx="7886700" cy="845444"/>
          </a:xfrm>
        </p:spPr>
        <p:txBody>
          <a:bodyPr>
            <a:noAutofit/>
          </a:bodyPr>
          <a:lstStyle/>
          <a:p>
            <a:pPr algn="ctr"/>
            <a:r>
              <a:rPr lang="fr-FR" sz="6000" dirty="0">
                <a:latin typeface="+mn-lt"/>
              </a:rPr>
              <a:t>Au  total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9133" y="1484784"/>
            <a:ext cx="8262966" cy="1368152"/>
          </a:xfrm>
        </p:spPr>
        <p:txBody>
          <a:bodyPr>
            <a:normAutofit fontScale="25000" lnSpcReduction="20000"/>
          </a:bodyPr>
          <a:lstStyle/>
          <a:p>
            <a:r>
              <a:rPr lang="fr-FR" sz="12800" dirty="0" smtClean="0">
                <a:solidFill>
                  <a:schemeClr val="tx1"/>
                </a:solidFill>
              </a:rPr>
              <a:t>Une ration </a:t>
            </a:r>
            <a:r>
              <a:rPr lang="fr-FR" sz="12800" dirty="0">
                <a:solidFill>
                  <a:schemeClr val="tx1"/>
                </a:solidFill>
              </a:rPr>
              <a:t>alimentaire </a:t>
            </a:r>
            <a:r>
              <a:rPr lang="fr-FR" sz="12800" dirty="0">
                <a:solidFill>
                  <a:srgbClr val="FF0000"/>
                </a:solidFill>
              </a:rPr>
              <a:t>type</a:t>
            </a:r>
            <a:r>
              <a:rPr lang="fr-FR" sz="12800" dirty="0"/>
              <a:t> </a:t>
            </a:r>
            <a:r>
              <a:rPr lang="fr-FR" sz="12800" dirty="0">
                <a:solidFill>
                  <a:schemeClr val="tx1"/>
                </a:solidFill>
              </a:rPr>
              <a:t>doit comporter </a:t>
            </a:r>
            <a:r>
              <a:rPr lang="fr-FR" sz="12800" dirty="0">
                <a:solidFill>
                  <a:srgbClr val="FF0000"/>
                </a:solidFill>
              </a:rPr>
              <a:t>55% </a:t>
            </a:r>
            <a:r>
              <a:rPr lang="fr-FR" sz="12800" dirty="0">
                <a:solidFill>
                  <a:schemeClr val="tx1"/>
                </a:solidFill>
              </a:rPr>
              <a:t>de glucide</a:t>
            </a:r>
            <a:r>
              <a:rPr lang="fr-FR" sz="12800" dirty="0"/>
              <a:t>, </a:t>
            </a:r>
            <a:r>
              <a:rPr lang="fr-FR" sz="12800" dirty="0">
                <a:solidFill>
                  <a:srgbClr val="FF0000"/>
                </a:solidFill>
              </a:rPr>
              <a:t>30%</a:t>
            </a:r>
            <a:r>
              <a:rPr lang="fr-FR" sz="12800" dirty="0">
                <a:solidFill>
                  <a:srgbClr val="FFFF00"/>
                </a:solidFill>
              </a:rPr>
              <a:t> </a:t>
            </a:r>
            <a:r>
              <a:rPr lang="fr-FR" sz="12800" dirty="0"/>
              <a:t>de lipide et </a:t>
            </a:r>
            <a:r>
              <a:rPr lang="fr-FR" sz="12800" dirty="0">
                <a:solidFill>
                  <a:srgbClr val="FF0000"/>
                </a:solidFill>
              </a:rPr>
              <a:t>15% </a:t>
            </a:r>
            <a:r>
              <a:rPr lang="fr-FR" sz="12800" dirty="0">
                <a:solidFill>
                  <a:schemeClr val="tx1"/>
                </a:solidFill>
              </a:rPr>
              <a:t>de protéine, ainsi pour une ration à </a:t>
            </a:r>
            <a:r>
              <a:rPr lang="fr-FR" sz="14400" b="1" dirty="0">
                <a:solidFill>
                  <a:srgbClr val="FFC000"/>
                </a:solidFill>
              </a:rPr>
              <a:t>2400</a:t>
            </a:r>
            <a:r>
              <a:rPr lang="fr-FR" sz="12800" dirty="0"/>
              <a:t> K </a:t>
            </a:r>
            <a:r>
              <a:rPr lang="fr-FR" sz="12800" dirty="0" smtClean="0"/>
              <a:t>cal/j  </a:t>
            </a:r>
            <a:endParaRPr lang="fr-FR" sz="12800" dirty="0"/>
          </a:p>
          <a:p>
            <a:endParaRPr lang="fr-FR" sz="9600" dirty="0">
              <a:latin typeface="Baskerville Old Face" pitchFamily="18" charset="0"/>
            </a:endParaRPr>
          </a:p>
          <a:p>
            <a:pPr algn="ctr"/>
            <a:endParaRPr lang="fr-FR" sz="9600" b="1" dirty="0" smtClean="0">
              <a:solidFill>
                <a:schemeClr val="accent2"/>
              </a:solidFill>
              <a:latin typeface="Baskerville Old Face" pitchFamily="18" charset="0"/>
            </a:endParaRPr>
          </a:p>
          <a:p>
            <a:pPr algn="ctr"/>
            <a:endParaRPr lang="fr-FR" sz="9600" b="1" dirty="0">
              <a:solidFill>
                <a:schemeClr val="accent2"/>
              </a:solidFill>
              <a:latin typeface="Baskerville Old Face" pitchFamily="18" charset="0"/>
            </a:endParaRPr>
          </a:p>
          <a:p>
            <a:pPr algn="ctr"/>
            <a:endParaRPr lang="fr-FR" sz="9600" b="1" dirty="0" smtClean="0">
              <a:solidFill>
                <a:schemeClr val="accent2"/>
              </a:solidFill>
              <a:latin typeface="Baskerville Old Face" pitchFamily="18" charset="0"/>
            </a:endParaRPr>
          </a:p>
          <a:p>
            <a:pPr algn="ctr"/>
            <a:r>
              <a:rPr lang="fr-FR" sz="16000" b="1" dirty="0" smtClean="0">
                <a:solidFill>
                  <a:schemeClr val="accent2"/>
                </a:solidFill>
              </a:rPr>
              <a:t>Les </a:t>
            </a:r>
            <a:r>
              <a:rPr lang="fr-FR" sz="16000" b="1" dirty="0">
                <a:solidFill>
                  <a:schemeClr val="accent2"/>
                </a:solidFill>
              </a:rPr>
              <a:t>différents groupes d’aliments :</a:t>
            </a:r>
          </a:p>
          <a:p>
            <a:r>
              <a:rPr lang="fr-FR" sz="11200" dirty="0">
                <a:solidFill>
                  <a:schemeClr val="tx1"/>
                </a:solidFill>
              </a:rPr>
              <a:t>Selon leurs propriétés et qualités nutritionnelles, les aliments sont regroupés en six ou sept groupes.</a:t>
            </a:r>
          </a:p>
          <a:p>
            <a:r>
              <a:rPr lang="fr-FR" sz="11200" dirty="0">
                <a:solidFill>
                  <a:schemeClr val="tx1"/>
                </a:solidFill>
              </a:rPr>
              <a:t> Un régime alimentaire équilibré puisera dans chacun des groupes d’aliments suivants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8196584" cy="1500187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                                     -métabolisme de base                        assure la continuité des DE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                               +activité physiques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                               +thermogénèse</a:t>
            </a:r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4294967295"/>
          </p:nvPr>
        </p:nvGraphicFramePr>
        <p:xfrm>
          <a:off x="500034" y="142852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èche vers le bas 4"/>
          <p:cNvSpPr/>
          <p:nvPr/>
        </p:nvSpPr>
        <p:spPr>
          <a:xfrm>
            <a:off x="3491880" y="2348880"/>
            <a:ext cx="648072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bas 5"/>
          <p:cNvSpPr/>
          <p:nvPr/>
        </p:nvSpPr>
        <p:spPr>
          <a:xfrm>
            <a:off x="7020272" y="2348880"/>
            <a:ext cx="648072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85720" y="1643050"/>
            <a:ext cx="8643998" cy="4929222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85720" y="142852"/>
          <a:ext cx="8715436" cy="497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14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253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972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Baskerville Old Face" pitchFamily="18" charset="0"/>
                        </a:rPr>
                        <a:t>Groupe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aliments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compositions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85719" y="642919"/>
          <a:ext cx="8715437" cy="5922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719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14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                       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tx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Viandes, poissons, œufs , volaille, abats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fr-FR" b="0" i="0" kern="1200" dirty="0">
                          <a:solidFill>
                            <a:schemeClr val="tx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Protéines animales, sels</a:t>
                      </a:r>
                    </a:p>
                    <a:p>
                      <a:r>
                        <a:rPr kumimoji="0" lang="fr-FR" b="0" i="0" kern="1200" dirty="0">
                          <a:solidFill>
                            <a:schemeClr val="tx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minéraux, vitamine A, B,D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1549">
                <a:tc>
                  <a:txBody>
                    <a:bodyPr/>
                    <a:lstStyle/>
                    <a:p>
                      <a:r>
                        <a:rPr lang="fr-FR" dirty="0"/>
                        <a:t>2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Produits laitiers (lait , laitages et fromages)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protéines animales , Lipides, sels minéraux , vitamine A, 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57281"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Fruits et légumes 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Fruits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oléagineux</a:t>
                      </a:r>
                    </a:p>
                    <a:p>
                      <a:endParaRPr lang="fr-FR" sz="1600" dirty="0">
                        <a:latin typeface="Baskerville Old Fac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Glucides ,eau sels minéraux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vitamine C, E, protéines végétales ,lipides , glucides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15886"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Céréales, pain, riz , féculents et pomme de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terre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Protéines végétales ,glucides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94017"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Corps gras :</a:t>
                      </a:r>
                      <a:r>
                        <a:rPr kumimoji="0" lang="fr-FR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fr-FR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visibles : beurre , huile</a:t>
                      </a:r>
                    </a:p>
                    <a:p>
                      <a:r>
                        <a:rPr kumimoji="0" lang="fr-FR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- invisibles : lait, cacahuètes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Baskerville Old Face" pitchFamily="18" charset="0"/>
                        </a:rPr>
                        <a:t>Lipides</a:t>
                      </a:r>
                      <a:r>
                        <a:rPr lang="fr-FR" baseline="0" dirty="0">
                          <a:latin typeface="Baskerville Old Face" pitchFamily="18" charset="0"/>
                        </a:rPr>
                        <a:t> , vitamine A</a:t>
                      </a:r>
                      <a:endParaRPr lang="fr-FR" dirty="0">
                        <a:latin typeface="Baskerville Old Fac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84333">
                <a:tc>
                  <a:txBody>
                    <a:bodyPr/>
                    <a:lstStyle/>
                    <a:p>
                      <a:r>
                        <a:rPr lang="fr-FR" dirty="0"/>
                        <a:t>                     </a:t>
                      </a:r>
                      <a:r>
                        <a:rPr lang="fr-FR" baseline="0" dirty="0"/>
                        <a:t> 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Sucre et produits sucrés(chocolat, miel , confiture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Baskerville Old Face" pitchFamily="18" charset="0"/>
                        </a:rPr>
                        <a:t>Glucides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48145">
                <a:tc>
                  <a:txBody>
                    <a:bodyPr/>
                    <a:lstStyle/>
                    <a:p>
                      <a:r>
                        <a:rPr lang="fr-F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Eau, café et thé sans sucre,</a:t>
                      </a:r>
                    </a:p>
                    <a:p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jus de</a:t>
                      </a:r>
                      <a:r>
                        <a:rPr kumimoji="0" lang="fr-FR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600" b="0" i="0" kern="1200" dirty="0">
                          <a:solidFill>
                            <a:schemeClr val="dk1"/>
                          </a:solidFill>
                          <a:effectLst/>
                          <a:latin typeface="Baskerville Old Face" pitchFamily="18" charset="0"/>
                          <a:ea typeface="+mn-ea"/>
                          <a:cs typeface="+mn-cs"/>
                        </a:rPr>
                        <a:t>fruits, sodas et Coca cola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 Kcal</a:t>
                      </a:r>
                    </a:p>
                    <a:p>
                      <a:r>
                        <a:rPr lang="fr-FR" dirty="0">
                          <a:latin typeface="Baskerville Old Face" pitchFamily="18" charset="0"/>
                        </a:rPr>
                        <a:t>glucides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0364" y="2071678"/>
            <a:ext cx="2343160" cy="1357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Ensembles des activités métaboliques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85720" y="500042"/>
            <a:ext cx="1914532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Apport  d’énergie</a:t>
            </a:r>
          </a:p>
        </p:txBody>
      </p:sp>
      <p:sp>
        <p:nvSpPr>
          <p:cNvPr id="4" name="Rectangle 3"/>
          <p:cNvSpPr/>
          <p:nvPr/>
        </p:nvSpPr>
        <p:spPr>
          <a:xfrm>
            <a:off x="6215074" y="500042"/>
            <a:ext cx="185738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Dépense d’énergie</a:t>
            </a:r>
          </a:p>
        </p:txBody>
      </p:sp>
      <p:sp>
        <p:nvSpPr>
          <p:cNvPr id="5" name="Rectangle 4"/>
          <p:cNvSpPr/>
          <p:nvPr/>
        </p:nvSpPr>
        <p:spPr>
          <a:xfrm>
            <a:off x="3071802" y="4786322"/>
            <a:ext cx="2128846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Stockage d’énergie  </a:t>
            </a:r>
          </a:p>
        </p:txBody>
      </p:sp>
      <p:sp>
        <p:nvSpPr>
          <p:cNvPr id="6" name="Ellipse 5"/>
          <p:cNvSpPr/>
          <p:nvPr/>
        </p:nvSpPr>
        <p:spPr>
          <a:xfrm>
            <a:off x="428596" y="2571744"/>
            <a:ext cx="1985970" cy="57150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aliments</a:t>
            </a:r>
          </a:p>
        </p:txBody>
      </p:sp>
      <p:sp>
        <p:nvSpPr>
          <p:cNvPr id="7" name="Organigramme : Terminateur 6"/>
          <p:cNvSpPr/>
          <p:nvPr/>
        </p:nvSpPr>
        <p:spPr>
          <a:xfrm>
            <a:off x="5929322" y="1785926"/>
            <a:ext cx="2357454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Travail  Externe</a:t>
            </a:r>
          </a:p>
        </p:txBody>
      </p:sp>
      <p:sp>
        <p:nvSpPr>
          <p:cNvPr id="8" name="Organigramme : Terminateur 7"/>
          <p:cNvSpPr/>
          <p:nvPr/>
        </p:nvSpPr>
        <p:spPr>
          <a:xfrm>
            <a:off x="6000760" y="2571744"/>
            <a:ext cx="2286016" cy="571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Travail Interne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5857884" y="3286124"/>
            <a:ext cx="2714644" cy="2357454"/>
          </a:xfrm>
          <a:prstGeom prst="wedgeRoundRect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fr-FR" b="1" dirty="0">
                <a:solidFill>
                  <a:schemeClr val="bg1"/>
                </a:solidFill>
              </a:rPr>
              <a:t>Posture, frisson , </a:t>
            </a:r>
            <a:r>
              <a:rPr lang="fr-FR" b="1" dirty="0" err="1">
                <a:solidFill>
                  <a:schemeClr val="bg1"/>
                </a:solidFill>
              </a:rPr>
              <a:t>mvt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r>
              <a:rPr lang="fr-FR" b="1" dirty="0" smtClean="0">
                <a:solidFill>
                  <a:schemeClr val="bg1"/>
                </a:solidFill>
              </a:rPr>
              <a:t>respiratoires</a:t>
            </a:r>
            <a:endParaRPr lang="fr-FR" b="1" dirty="0">
              <a:solidFill>
                <a:schemeClr val="bg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fr-FR" b="1" dirty="0">
                <a:solidFill>
                  <a:schemeClr val="bg1"/>
                </a:solidFill>
              </a:rPr>
              <a:t>Activité biologique: (transport actif , </a:t>
            </a:r>
            <a:r>
              <a:rPr lang="fr-FR" b="1" dirty="0" smtClean="0">
                <a:solidFill>
                  <a:schemeClr val="bg1"/>
                </a:solidFill>
              </a:rPr>
              <a:t>réactions </a:t>
            </a:r>
            <a:r>
              <a:rPr lang="fr-FR" b="1" dirty="0">
                <a:solidFill>
                  <a:schemeClr val="bg1"/>
                </a:solidFill>
              </a:rPr>
              <a:t>de synthèse, entretien croissance et réparation cellulaire</a:t>
            </a:r>
          </a:p>
        </p:txBody>
      </p:sp>
      <p:sp>
        <p:nvSpPr>
          <p:cNvPr id="10" name="Double flèche horizontale 9"/>
          <p:cNvSpPr/>
          <p:nvPr/>
        </p:nvSpPr>
        <p:spPr>
          <a:xfrm>
            <a:off x="500034" y="5786454"/>
            <a:ext cx="8215338" cy="128588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Baskerville Old Face" pitchFamily="18" charset="0"/>
              </a:rPr>
              <a:t>APPORT ET DEPENCE D’ENERGIE</a:t>
            </a:r>
          </a:p>
        </p:txBody>
      </p:sp>
      <p:cxnSp>
        <p:nvCxnSpPr>
          <p:cNvPr id="12" name="Connecteur droit avec flèche 11"/>
          <p:cNvCxnSpPr>
            <a:stCxn id="6" idx="6"/>
          </p:cNvCxnSpPr>
          <p:nvPr/>
        </p:nvCxnSpPr>
        <p:spPr>
          <a:xfrm>
            <a:off x="2414566" y="2857496"/>
            <a:ext cx="5857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V="1">
            <a:off x="5429256" y="2214555"/>
            <a:ext cx="500066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endCxn id="8" idx="1"/>
          </p:cNvCxnSpPr>
          <p:nvPr/>
        </p:nvCxnSpPr>
        <p:spPr>
          <a:xfrm>
            <a:off x="5357818" y="285749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Double flèche horizontale 30"/>
          <p:cNvSpPr/>
          <p:nvPr/>
        </p:nvSpPr>
        <p:spPr>
          <a:xfrm rot="16200000">
            <a:off x="3491860" y="3866198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latin typeface="Baskerville Old Face" pitchFamily="18" charset="0"/>
              </a:rPr>
              <a:t>Dans l’organisme humain, cette énergie chimique est habituellement stockée sous forme de molécules hautement énergétiques ATP, ADP et CP</a:t>
            </a:r>
            <a:endParaRPr lang="fr-FR" sz="3200" dirty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fr-FR" sz="3200" dirty="0" smtClean="0">
              <a:latin typeface="Baskerville Old Face" pitchFamily="18" charset="0"/>
            </a:endParaRPr>
          </a:p>
          <a:p>
            <a:r>
              <a:rPr lang="fr-FR" sz="3200" dirty="0" smtClean="0">
                <a:latin typeface="Baskerville Old Face" pitchFamily="18" charset="0"/>
              </a:rPr>
              <a:t>Toutefois </a:t>
            </a:r>
            <a:r>
              <a:rPr lang="fr-FR" sz="3200" dirty="0">
                <a:latin typeface="Baskerville Old Face" pitchFamily="18" charset="0"/>
              </a:rPr>
              <a:t>la transformation de l’énergie chimique en travail n’est pas </a:t>
            </a:r>
            <a:r>
              <a:rPr lang="fr-FR" sz="3200" dirty="0" smtClean="0">
                <a:latin typeface="Baskerville Old Face" pitchFamily="18" charset="0"/>
              </a:rPr>
              <a:t>parfaite </a:t>
            </a:r>
            <a:r>
              <a:rPr lang="fr-FR" sz="3200" dirty="0">
                <a:solidFill>
                  <a:srgbClr val="FF0000"/>
                </a:solidFill>
                <a:latin typeface="Baskerville Old Face" pitchFamily="18" charset="0"/>
              </a:rPr>
              <a:t>20% </a:t>
            </a:r>
            <a:r>
              <a:rPr lang="fr-FR" sz="3200" dirty="0" smtClean="0"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fr-FR" sz="3200" dirty="0">
                <a:latin typeface="Baskerville Old Face" pitchFamily="18" charset="0"/>
              </a:rPr>
              <a:t>pour le</a:t>
            </a:r>
            <a:r>
              <a:rPr lang="fr-FR" sz="3200" dirty="0">
                <a:solidFill>
                  <a:srgbClr val="FF0000"/>
                </a:solidFill>
                <a:latin typeface="Baskerville Old Face" pitchFamily="18" charset="0"/>
              </a:rPr>
              <a:t> fonctionnement </a:t>
            </a:r>
            <a:r>
              <a:rPr lang="fr-FR" sz="3200" dirty="0">
                <a:latin typeface="Baskerville Old Face" pitchFamily="18" charset="0"/>
              </a:rPr>
              <a:t>de</a:t>
            </a:r>
            <a:r>
              <a:rPr lang="fr-FR" sz="3200" dirty="0">
                <a:solidFill>
                  <a:srgbClr val="FF0000"/>
                </a:solidFill>
                <a:latin typeface="Baskerville Old Face" pitchFamily="18" charset="0"/>
              </a:rPr>
              <a:t> l’organisme </a:t>
            </a:r>
            <a:r>
              <a:rPr lang="fr-FR" sz="3200" dirty="0">
                <a:latin typeface="Baskerville Old Face" pitchFamily="18" charset="0"/>
              </a:rPr>
              <a:t>et </a:t>
            </a:r>
            <a:r>
              <a:rPr lang="fr-FR" sz="3200" dirty="0" smtClean="0">
                <a:latin typeface="Baskerville Old Face" pitchFamily="18" charset="0"/>
              </a:rPr>
              <a:t> </a:t>
            </a:r>
            <a:r>
              <a:rPr lang="fr-FR" sz="3200" dirty="0">
                <a:solidFill>
                  <a:srgbClr val="FF0000"/>
                </a:solidFill>
                <a:latin typeface="Baskerville Old Face" pitchFamily="18" charset="0"/>
              </a:rPr>
              <a:t>80</a:t>
            </a:r>
            <a:r>
              <a:rPr lang="fr-FR" sz="3200" dirty="0" smtClean="0">
                <a:solidFill>
                  <a:srgbClr val="FF0000"/>
                </a:solidFill>
                <a:latin typeface="Baskerville Old Face" pitchFamily="18" charset="0"/>
              </a:rPr>
              <a:t>%  </a:t>
            </a:r>
            <a:r>
              <a:rPr lang="fr-FR" sz="3200" dirty="0">
                <a:latin typeface="Baskerville Old Face" pitchFamily="18" charset="0"/>
              </a:rPr>
              <a:t>reste pour la production de la </a:t>
            </a:r>
            <a:r>
              <a:rPr lang="fr-FR" sz="3200" dirty="0" smtClean="0">
                <a:solidFill>
                  <a:srgbClr val="FF0000"/>
                </a:solidFill>
                <a:latin typeface="Baskerville Old Face" pitchFamily="18" charset="0"/>
              </a:rPr>
              <a:t>chaleur</a:t>
            </a:r>
            <a:endParaRPr lang="fr-FR" sz="3200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u="sng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Exemple de fonctionnement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Travail mécanique </a:t>
            </a:r>
            <a:r>
              <a:rPr lang="fr-FR" dirty="0"/>
              <a:t>: </a:t>
            </a:r>
            <a:r>
              <a:rPr lang="fr-FR" sz="2400" dirty="0"/>
              <a:t>contraction musculaire</a:t>
            </a:r>
          </a:p>
          <a:p>
            <a:r>
              <a:rPr lang="fr-FR" sz="2400" dirty="0"/>
              <a:t>Travail électrique </a:t>
            </a:r>
            <a:r>
              <a:rPr lang="fr-FR" sz="2400" dirty="0" smtClean="0"/>
              <a:t>genèse des potentiels membranaires(pompe: </a:t>
            </a:r>
            <a:r>
              <a:rPr lang="fr-FR" sz="2400" dirty="0" smtClean="0">
                <a:solidFill>
                  <a:srgbClr val="FF0000"/>
                </a:solidFill>
              </a:rPr>
              <a:t>Na  +/</a:t>
            </a:r>
            <a:r>
              <a:rPr lang="fr-FR" sz="2400" dirty="0">
                <a:solidFill>
                  <a:srgbClr val="FF0000"/>
                </a:solidFill>
              </a:rPr>
              <a:t>K+ ATPase</a:t>
            </a:r>
            <a:r>
              <a:rPr lang="fr-FR" sz="2400" dirty="0">
                <a:solidFill>
                  <a:schemeClr val="bg1"/>
                </a:solidFill>
              </a:rPr>
              <a:t>)</a:t>
            </a:r>
          </a:p>
          <a:p>
            <a:r>
              <a:rPr lang="fr-FR" sz="2400" dirty="0"/>
              <a:t>Travail chimique :synthèse de nouvelles molécules</a:t>
            </a:r>
          </a:p>
          <a:p>
            <a:pPr>
              <a:buNone/>
            </a:pPr>
            <a:r>
              <a:rPr lang="fr-FR" sz="2400" dirty="0"/>
              <a:t> </a:t>
            </a:r>
          </a:p>
          <a:p>
            <a:pPr>
              <a:buNone/>
            </a:pPr>
            <a:r>
              <a:rPr lang="fr-FR" sz="2400" b="1" dirty="0"/>
              <a:t>                                                                            O²</a:t>
            </a:r>
          </a:p>
          <a:p>
            <a:r>
              <a:rPr lang="fr-FR" sz="2400" dirty="0"/>
              <a:t>La production d’énergie nécessite</a:t>
            </a:r>
          </a:p>
          <a:p>
            <a:pPr>
              <a:buNone/>
            </a:pPr>
            <a:endParaRPr lang="fr-FR" sz="2400" dirty="0"/>
          </a:p>
          <a:p>
            <a:pPr>
              <a:buNone/>
            </a:pPr>
            <a:r>
              <a:rPr lang="fr-FR" sz="2400" b="1" dirty="0"/>
              <a:t>                                                               Matière </a:t>
            </a:r>
            <a:r>
              <a:rPr lang="fr-FR" sz="2000" b="1" dirty="0"/>
              <a:t>organique</a:t>
            </a:r>
          </a:p>
          <a:p>
            <a:pPr>
              <a:buNone/>
            </a:pPr>
            <a:r>
              <a:rPr lang="fr-FR" sz="2000" b="1" dirty="0"/>
              <a:t>                                                                        (origine alimentaire)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148064" y="4568898"/>
            <a:ext cx="785818" cy="64294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V="1">
            <a:off x="5148064" y="4031608"/>
            <a:ext cx="714380" cy="50006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fr-FR" sz="5400" b="1" dirty="0">
                <a:latin typeface="Baskerville Old Face" pitchFamily="18" charset="0"/>
              </a:rPr>
              <a:t>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857364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rot="16200000" flipH="1">
            <a:off x="4607719" y="1393017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5400000">
            <a:off x="3750463" y="1393017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rot="5400000">
            <a:off x="7215206" y="5143512"/>
            <a:ext cx="428628" cy="1588"/>
          </a:xfrm>
          <a:prstGeom prst="straightConnector1">
            <a:avLst/>
          </a:prstGeom>
          <a:ln w="25400">
            <a:tailEnd type="arrow"/>
          </a:ln>
          <a:effectLst>
            <a:outerShdw blurRad="50800" dist="50800" dir="5400000" algn="ctr" rotWithShape="0">
              <a:schemeClr val="accent6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2357422" y="4786322"/>
            <a:ext cx="1143008" cy="428628"/>
          </a:xfrm>
          <a:prstGeom prst="straightConnector1">
            <a:avLst/>
          </a:prstGeom>
          <a:ln w="25400">
            <a:tailEnd type="arrow"/>
          </a:ln>
          <a:effectLst>
            <a:outerShdw blurRad="50800" dist="50800" dir="5400000" algn="ctr" rotWithShape="0">
              <a:schemeClr val="accent5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rot="5400000">
            <a:off x="2143108" y="5000636"/>
            <a:ext cx="428628" cy="1588"/>
          </a:xfrm>
          <a:prstGeom prst="straightConnector1">
            <a:avLst/>
          </a:prstGeom>
          <a:ln w="25400">
            <a:tailEnd type="arrow"/>
          </a:ln>
          <a:effectLst>
            <a:innerShdw blurRad="63500" dist="50800">
              <a:schemeClr val="accent5">
                <a:alpha val="50000"/>
              </a:scheme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10800000" flipV="1">
            <a:off x="1214414" y="4786322"/>
            <a:ext cx="1143008" cy="428628"/>
          </a:xfrm>
          <a:prstGeom prst="straightConnector1">
            <a:avLst/>
          </a:prstGeom>
          <a:ln w="25400">
            <a:tailEnd type="arrow"/>
          </a:ln>
          <a:effectLst>
            <a:outerShdw blurRad="50800" dist="50800" dir="5400000" algn="ctr" rotWithShape="0">
              <a:schemeClr val="accent5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57158" y="357166"/>
            <a:ext cx="87868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alimentation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0"/>
            <a:ext cx="7886700" cy="2055762"/>
          </a:xfrm>
        </p:spPr>
        <p:txBody>
          <a:bodyPr>
            <a:normAutofit/>
          </a:bodyPr>
          <a:lstStyle/>
          <a:p>
            <a:r>
              <a:rPr lang="fr-FR" sz="3600" b="1" u="sng" dirty="0" smtClean="0"/>
              <a:t>II-Métabolisme de base(MB)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988840"/>
            <a:ext cx="8229600" cy="5500702"/>
          </a:xfrm>
        </p:spPr>
        <p:txBody>
          <a:bodyPr>
            <a:noAutofit/>
          </a:bodyPr>
          <a:lstStyle/>
          <a:p>
            <a:r>
              <a:rPr lang="fr-FR" sz="2000" dirty="0"/>
              <a:t>L’ </a:t>
            </a:r>
            <a:r>
              <a:rPr lang="el-GR" sz="2000" dirty="0">
                <a:cs typeface="Arial"/>
              </a:rPr>
              <a:t>Σ</a:t>
            </a:r>
            <a:r>
              <a:rPr lang="fr-FR" sz="2000" dirty="0">
                <a:cs typeface="Arial"/>
              </a:rPr>
              <a:t> des </a:t>
            </a:r>
            <a:r>
              <a:rPr lang="fr-FR" sz="2000" dirty="0" smtClean="0">
                <a:cs typeface="Arial"/>
              </a:rPr>
              <a:t>transformations </a:t>
            </a:r>
            <a:r>
              <a:rPr lang="fr-FR" sz="2000" dirty="0">
                <a:cs typeface="Arial"/>
              </a:rPr>
              <a:t>chimiques et biologiques qui s’effectuent dans l’organisme et qui permet le maintient et l’évolution de l’organisme </a:t>
            </a:r>
          </a:p>
          <a:p>
            <a:pPr>
              <a:buNone/>
            </a:pPr>
            <a:endParaRPr lang="fr-FR" sz="2000" dirty="0">
              <a:cs typeface="Arial"/>
            </a:endParaRPr>
          </a:p>
          <a:p>
            <a:pPr marL="578358" indent="-514350">
              <a:buFont typeface="+mj-lt"/>
              <a:buAutoNum type="arabicPeriod"/>
            </a:pPr>
            <a:r>
              <a:rPr lang="fr-FR" sz="2000" dirty="0">
                <a:cs typeface="Arial"/>
              </a:rPr>
              <a:t>Anabolisme :activité de synthèse de la matière vivante </a:t>
            </a:r>
          </a:p>
          <a:p>
            <a:pPr marL="578358" indent="-514350">
              <a:buFont typeface="+mj-lt"/>
              <a:buAutoNum type="arabicPeriod"/>
            </a:pPr>
            <a:r>
              <a:rPr lang="fr-FR" sz="2000" dirty="0">
                <a:cs typeface="Arial"/>
              </a:rPr>
              <a:t>Catabolisme : activité de destruction(combustion )</a:t>
            </a:r>
            <a:endParaRPr lang="fr-FR" sz="2000" dirty="0"/>
          </a:p>
          <a:p>
            <a:pPr>
              <a:buNone/>
            </a:pPr>
            <a:endParaRPr lang="fr-FR" sz="2000" dirty="0"/>
          </a:p>
          <a:p>
            <a:pPr>
              <a:buNone/>
            </a:pPr>
            <a:r>
              <a:rPr lang="fr-FR" sz="2000" b="1" dirty="0">
                <a:solidFill>
                  <a:srgbClr val="FF0000"/>
                </a:solidFill>
              </a:rPr>
              <a:t>* Métabolisme de base (MB)</a:t>
            </a:r>
          </a:p>
          <a:p>
            <a:endParaRPr lang="fr-FR" sz="2000" dirty="0"/>
          </a:p>
          <a:p>
            <a:r>
              <a:rPr lang="fr-FR" sz="2000" b="1" dirty="0"/>
              <a:t>Il s’agit de </a:t>
            </a:r>
            <a:r>
              <a:rPr lang="fr-FR" sz="2000" b="1" dirty="0">
                <a:solidFill>
                  <a:srgbClr val="FF0000"/>
                </a:solidFill>
              </a:rPr>
              <a:t>la quantité d’énergie </a:t>
            </a:r>
            <a:r>
              <a:rPr lang="fr-FR" sz="2000" b="1" dirty="0"/>
              <a:t>utilisé pour le maintien de la vie végétative, liée au fonctionnement des organes de vie (cerveau, cœur , rein ….)</a:t>
            </a:r>
          </a:p>
          <a:p>
            <a:pPr>
              <a:buNone/>
            </a:pPr>
            <a:endParaRPr lang="fr-FR" sz="2000" dirty="0"/>
          </a:p>
          <a:p>
            <a:r>
              <a:rPr lang="fr-FR" sz="2000" b="1" dirty="0"/>
              <a:t>Se mesure en </a:t>
            </a:r>
            <a:r>
              <a:rPr lang="fr-FR" sz="2000" b="1" dirty="0">
                <a:solidFill>
                  <a:srgbClr val="FF0000"/>
                </a:solidFill>
              </a:rPr>
              <a:t>Kcal /mètre carré de surface corporelle/heure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16563</TotalTime>
  <Words>1890</Words>
  <Application>Microsoft Office PowerPoint</Application>
  <PresentationFormat>Affichage à l'écran (4:3)</PresentationFormat>
  <Paragraphs>288</Paragraphs>
  <Slides>40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1" baseType="lpstr">
      <vt:lpstr>Thème Office</vt:lpstr>
      <vt:lpstr>Année universitaire 2019-2020</vt:lpstr>
      <vt:lpstr>Le plan </vt:lpstr>
      <vt:lpstr>I- Introduction  Définitions : </vt:lpstr>
      <vt:lpstr>Diapositive 4</vt:lpstr>
      <vt:lpstr>Diapositive 5</vt:lpstr>
      <vt:lpstr>Diapositive 6</vt:lpstr>
      <vt:lpstr>Exemple de fonctionnement</vt:lpstr>
      <vt:lpstr> </vt:lpstr>
      <vt:lpstr>II-Métabolisme de base(MB) </vt:lpstr>
      <vt:lpstr>Le métabolisme de base (MB)</vt:lpstr>
      <vt:lpstr>Le métabolisme de base (MB)</vt:lpstr>
      <vt:lpstr>Conditions de mesure de MB</vt:lpstr>
      <vt:lpstr>Valeur du MB et variations physiologique</vt:lpstr>
      <vt:lpstr>III- THERMOGENESE</vt:lpstr>
      <vt:lpstr>THERMOGENESE</vt:lpstr>
      <vt:lpstr>IV- activité physique</vt:lpstr>
      <vt:lpstr>IV- activité physique</vt:lpstr>
      <vt:lpstr>V-Equilibre apports-dépenses</vt:lpstr>
      <vt:lpstr>III-Méthodes de mesure</vt:lpstr>
      <vt:lpstr>Diapositive 20</vt:lpstr>
      <vt:lpstr>Bombe calorimétrique</vt:lpstr>
      <vt:lpstr>Valeur énergétique théorique des nutriments </vt:lpstr>
      <vt:lpstr>(2 )La chambre isolante</vt:lpstr>
      <vt:lpstr>Calorimétrie directe</vt:lpstr>
      <vt:lpstr>La calorimétrie Indirecte  1 ) Alimentaire </vt:lpstr>
      <vt:lpstr>Valeur énergétique réelle des nutriments</vt:lpstr>
      <vt:lpstr>Diapositive 27</vt:lpstr>
      <vt:lpstr>Valeur énergétique pratique des nutriments</vt:lpstr>
      <vt:lpstr>Diapositive 29</vt:lpstr>
      <vt:lpstr>Calorimétrie indirecte  2) respiratoire </vt:lpstr>
      <vt:lpstr>Diapositive 31</vt:lpstr>
      <vt:lpstr>Aliment+O2        H2O+NRJ + CO2</vt:lpstr>
      <vt:lpstr>Oxydation du Glucose</vt:lpstr>
      <vt:lpstr>La notion de quotient respiratoire</vt:lpstr>
      <vt:lpstr> VII-Ration alimentaire :</vt:lpstr>
      <vt:lpstr>Ration alimentaire: définition 2      </vt:lpstr>
      <vt:lpstr>COMPOSITION DE LA RATION ALIMENTAIRE </vt:lpstr>
      <vt:lpstr>Composition de la ration alimentaire </vt:lpstr>
      <vt:lpstr>Au  total </vt:lpstr>
      <vt:lpstr>Diapositive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Bioénergitique</dc:title>
  <dc:creator>Windows User</dc:creator>
  <cp:lastModifiedBy>Lilia</cp:lastModifiedBy>
  <cp:revision>280</cp:revision>
  <dcterms:created xsi:type="dcterms:W3CDTF">2015-11-15T10:33:48Z</dcterms:created>
  <dcterms:modified xsi:type="dcterms:W3CDTF">2024-02-23T19:31:12Z</dcterms:modified>
</cp:coreProperties>
</file>