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81" r:id="rId3"/>
    <p:sldId id="258" r:id="rId4"/>
    <p:sldId id="260" r:id="rId5"/>
    <p:sldId id="259" r:id="rId6"/>
    <p:sldId id="261" r:id="rId7"/>
    <p:sldId id="282" r:id="rId8"/>
    <p:sldId id="262" r:id="rId9"/>
    <p:sldId id="263" r:id="rId10"/>
    <p:sldId id="283" r:id="rId11"/>
    <p:sldId id="264" r:id="rId12"/>
    <p:sldId id="265" r:id="rId13"/>
    <p:sldId id="284" r:id="rId14"/>
    <p:sldId id="266" r:id="rId15"/>
    <p:sldId id="285" r:id="rId16"/>
    <p:sldId id="286" r:id="rId17"/>
    <p:sldId id="267" r:id="rId18"/>
    <p:sldId id="268" r:id="rId19"/>
    <p:sldId id="269" r:id="rId20"/>
    <p:sldId id="287" r:id="rId21"/>
    <p:sldId id="270" r:id="rId22"/>
    <p:sldId id="288" r:id="rId23"/>
    <p:sldId id="271" r:id="rId24"/>
    <p:sldId id="289" r:id="rId25"/>
    <p:sldId id="272" r:id="rId26"/>
    <p:sldId id="290" r:id="rId27"/>
    <p:sldId id="273" r:id="rId28"/>
    <p:sldId id="291" r:id="rId29"/>
    <p:sldId id="274" r:id="rId30"/>
    <p:sldId id="275" r:id="rId31"/>
    <p:sldId id="292" r:id="rId32"/>
    <p:sldId id="276" r:id="rId33"/>
    <p:sldId id="293" r:id="rId34"/>
    <p:sldId id="277" r:id="rId35"/>
    <p:sldId id="294" r:id="rId36"/>
    <p:sldId id="278" r:id="rId37"/>
    <p:sldId id="295" r:id="rId38"/>
    <p:sldId id="279" r:id="rId39"/>
    <p:sldId id="280"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7849" autoAdjust="0"/>
  </p:normalViewPr>
  <p:slideViewPr>
    <p:cSldViewPr snapToGrid="0">
      <p:cViewPr varScale="1">
        <p:scale>
          <a:sx n="71" d="100"/>
          <a:sy n="71" d="100"/>
        </p:scale>
        <p:origin x="-69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244964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373005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2410949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80750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4291264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150770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2845517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348480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21300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82734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239055-8428-4D6B-9594-A43461C25BD3}" type="datetimeFigureOut">
              <a:rPr lang="fr-FR" smtClean="0"/>
              <a:pPr/>
              <a:t>01/10/2023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1005991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39055-8428-4D6B-9594-A43461C25BD3}" type="datetimeFigureOut">
              <a:rPr lang="fr-FR" smtClean="0"/>
              <a:pPr/>
              <a:t>01/10/2023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BF8A8-C8B7-434F-BE8A-68F1788AF02F}" type="slidenum">
              <a:rPr lang="fr-FR" smtClean="0"/>
              <a:pPr/>
              <a:t>‹N°›</a:t>
            </a:fld>
            <a:endParaRPr lang="fr-FR"/>
          </a:p>
        </p:txBody>
      </p:sp>
    </p:spTree>
    <p:extLst>
      <p:ext uri="{BB962C8B-B14F-4D97-AF65-F5344CB8AC3E}">
        <p14:creationId xmlns="" xmlns:p14="http://schemas.microsoft.com/office/powerpoint/2010/main" val="31320037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cstate="print"/>
          <a:stretch>
            <a:fillRect/>
          </a:stretch>
        </p:blipFill>
        <p:spPr>
          <a:xfrm>
            <a:off x="0" y="121023"/>
            <a:ext cx="12192000" cy="6736977"/>
          </a:xfrm>
          <a:prstGeom prst="rect">
            <a:avLst/>
          </a:prstGeom>
        </p:spPr>
      </p:pic>
      <p:sp>
        <p:nvSpPr>
          <p:cNvPr id="7" name="ZoneTexte 6"/>
          <p:cNvSpPr txBox="1"/>
          <p:nvPr/>
        </p:nvSpPr>
        <p:spPr>
          <a:xfrm>
            <a:off x="2420471" y="4276170"/>
            <a:ext cx="8377517" cy="1323439"/>
          </a:xfrm>
          <a:prstGeom prst="rect">
            <a:avLst/>
          </a:prstGeom>
          <a:noFill/>
        </p:spPr>
        <p:txBody>
          <a:bodyPr wrap="square" rtlCol="0">
            <a:spAutoFit/>
          </a:bodyPr>
          <a:lstStyle/>
          <a:p>
            <a:pPr algn="ctr"/>
            <a:r>
              <a:rPr lang="fr-FR" sz="4000" b="1" dirty="0">
                <a:solidFill>
                  <a:srgbClr val="FFFF00"/>
                </a:solidFill>
              </a:rPr>
              <a:t>La pratique médicale en Algérie pendant la période coloniale</a:t>
            </a:r>
            <a:endParaRPr lang="fr-FR" sz="4000" dirty="0">
              <a:solidFill>
                <a:srgbClr val="FFFF00"/>
              </a:solidFill>
            </a:endParaRPr>
          </a:p>
        </p:txBody>
      </p:sp>
      <p:sp>
        <p:nvSpPr>
          <p:cNvPr id="8" name="Rectangle 7"/>
          <p:cNvSpPr/>
          <p:nvPr/>
        </p:nvSpPr>
        <p:spPr>
          <a:xfrm>
            <a:off x="36681" y="6010835"/>
            <a:ext cx="12020849" cy="8471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2000" dirty="0" smtClean="0">
                <a:solidFill>
                  <a:schemeClr val="tx1"/>
                </a:solidFill>
              </a:rPr>
              <a:t>Présenté par le Dr  </a:t>
            </a:r>
            <a:r>
              <a:rPr lang="fr-FR" sz="2000" dirty="0" smtClean="0">
                <a:solidFill>
                  <a:schemeClr val="tx1"/>
                </a:solidFill>
              </a:rPr>
              <a:t>DAOUD.M</a:t>
            </a:r>
            <a:endParaRPr lang="fr-FR" sz="2000" dirty="0" smtClean="0">
              <a:solidFill>
                <a:schemeClr val="tx1"/>
              </a:solidFill>
            </a:endParaRPr>
          </a:p>
          <a:p>
            <a:pPr algn="ctr"/>
            <a:r>
              <a:rPr lang="fr-FR" sz="2000" dirty="0" smtClean="0">
                <a:solidFill>
                  <a:schemeClr val="tx1"/>
                </a:solidFill>
              </a:rPr>
              <a:t>Praticien Spécialiste Assistant </a:t>
            </a:r>
            <a:r>
              <a:rPr lang="fr-FR" sz="2000" dirty="0" smtClean="0">
                <a:solidFill>
                  <a:schemeClr val="tx1"/>
                </a:solidFill>
              </a:rPr>
              <a:t>en Médecine </a:t>
            </a:r>
            <a:r>
              <a:rPr lang="fr-FR" sz="2000" dirty="0" smtClean="0">
                <a:solidFill>
                  <a:schemeClr val="tx1"/>
                </a:solidFill>
              </a:rPr>
              <a:t>Légale</a:t>
            </a:r>
            <a:endParaRPr lang="fr-FR" sz="2000" dirty="0" smtClean="0">
              <a:solidFill>
                <a:schemeClr val="tx1"/>
              </a:solidFill>
            </a:endParaRPr>
          </a:p>
          <a:p>
            <a:pPr algn="ctr"/>
            <a:endParaRPr lang="fr-FR" sz="2000" dirty="0">
              <a:solidFill>
                <a:schemeClr val="tx1"/>
              </a:solidFill>
            </a:endParaRPr>
          </a:p>
        </p:txBody>
      </p:sp>
    </p:spTree>
    <p:extLst>
      <p:ext uri="{BB962C8B-B14F-4D97-AF65-F5344CB8AC3E}">
        <p14:creationId xmlns="" xmlns:p14="http://schemas.microsoft.com/office/powerpoint/2010/main" val="1991999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91118" y="27710"/>
            <a:ext cx="5983941" cy="70658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000" dirty="0" smtClean="0">
                <a:solidFill>
                  <a:srgbClr val="C00000"/>
                </a:solidFill>
              </a:rPr>
              <a:t>La médecine populaire</a:t>
            </a:r>
            <a:endParaRPr lang="fr-FR" sz="4000" dirty="0">
              <a:solidFill>
                <a:srgbClr val="C00000"/>
              </a:solidFill>
            </a:endParaRPr>
          </a:p>
        </p:txBody>
      </p:sp>
      <p:sp>
        <p:nvSpPr>
          <p:cNvPr id="5" name="Rectangle à coins arrondis 4"/>
          <p:cNvSpPr/>
          <p:nvPr/>
        </p:nvSpPr>
        <p:spPr>
          <a:xfrm>
            <a:off x="161365" y="806824"/>
            <a:ext cx="11819964" cy="605117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smtClean="0">
                <a:solidFill>
                  <a:srgbClr val="C00000"/>
                </a:solidFill>
              </a:rPr>
              <a:t>Parmi </a:t>
            </a:r>
            <a:r>
              <a:rPr lang="fr-FR" sz="3600" dirty="0">
                <a:solidFill>
                  <a:srgbClr val="C00000"/>
                </a:solidFill>
              </a:rPr>
              <a:t>ceux exerçant l'art de guérir, on distinguait :</a:t>
            </a:r>
            <a:br>
              <a:rPr lang="fr-FR" sz="3600" dirty="0">
                <a:solidFill>
                  <a:srgbClr val="C00000"/>
                </a:solidFill>
              </a:rPr>
            </a:br>
            <a:r>
              <a:rPr lang="fr-FR" sz="3600" b="1" dirty="0"/>
              <a:t>El </a:t>
            </a:r>
            <a:r>
              <a:rPr lang="fr-FR" sz="3600" b="1" dirty="0" err="1"/>
              <a:t>tebib</a:t>
            </a:r>
            <a:r>
              <a:rPr lang="fr-FR" sz="3600" dirty="0"/>
              <a:t>, praticien ordinaire.</a:t>
            </a:r>
            <a:br>
              <a:rPr lang="fr-FR" sz="3600" dirty="0"/>
            </a:br>
            <a:r>
              <a:rPr lang="fr-FR" sz="3600" b="1" dirty="0"/>
              <a:t>El </a:t>
            </a:r>
            <a:r>
              <a:rPr lang="fr-FR" sz="3600" b="1" dirty="0" err="1"/>
              <a:t>hakim</a:t>
            </a:r>
            <a:r>
              <a:rPr lang="fr-FR" sz="3600" dirty="0"/>
              <a:t>, médecin savant, celui qui prescrit les remèdes grâce à une réputation acquise par des connaissances étendues et qui assurait un enseignement.</a:t>
            </a:r>
            <a:br>
              <a:rPr lang="fr-FR" sz="3600" dirty="0"/>
            </a:br>
            <a:r>
              <a:rPr lang="fr-FR" sz="3600" b="1" dirty="0"/>
              <a:t>El </a:t>
            </a:r>
            <a:r>
              <a:rPr lang="fr-FR" sz="3600" b="1" dirty="0" err="1"/>
              <a:t>djerrah</a:t>
            </a:r>
            <a:r>
              <a:rPr lang="fr-FR" sz="3600" dirty="0"/>
              <a:t>, </a:t>
            </a:r>
            <a:r>
              <a:rPr lang="fr-FR" sz="3600" dirty="0" smtClean="0"/>
              <a:t>qui </a:t>
            </a:r>
            <a:r>
              <a:rPr lang="fr-FR" sz="3600" dirty="0"/>
              <a:t>pratique l'acte chirurgical</a:t>
            </a:r>
            <a:br>
              <a:rPr lang="fr-FR" sz="3600" dirty="0"/>
            </a:br>
            <a:r>
              <a:rPr lang="fr-FR" sz="3600" b="1" dirty="0"/>
              <a:t>El </a:t>
            </a:r>
            <a:r>
              <a:rPr lang="fr-FR" sz="3600" b="1" dirty="0" err="1"/>
              <a:t>kabla</a:t>
            </a:r>
            <a:r>
              <a:rPr lang="fr-FR" sz="3600" dirty="0"/>
              <a:t> : les femmes sont le plus souvent soignées par des </a:t>
            </a:r>
            <a:r>
              <a:rPr lang="fr-FR" sz="3600" dirty="0" err="1"/>
              <a:t>tebibate</a:t>
            </a:r>
            <a:r>
              <a:rPr lang="fr-FR" sz="3600" dirty="0"/>
              <a:t> ou des </a:t>
            </a:r>
            <a:r>
              <a:rPr lang="fr-FR" sz="3600" dirty="0" err="1"/>
              <a:t>kablate</a:t>
            </a:r>
            <a:r>
              <a:rPr lang="fr-FR" sz="3600" dirty="0"/>
              <a:t> (accoucheuses), le </a:t>
            </a:r>
            <a:r>
              <a:rPr lang="fr-FR" sz="3600" dirty="0" err="1"/>
              <a:t>tebib</a:t>
            </a:r>
            <a:r>
              <a:rPr lang="fr-FR" sz="3600" dirty="0"/>
              <a:t> homme ne peut soigner une femme qu'en cas d'impuissance des </a:t>
            </a:r>
            <a:r>
              <a:rPr lang="fr-FR" sz="3600" dirty="0" err="1"/>
              <a:t>tebibate</a:t>
            </a:r>
            <a:r>
              <a:rPr lang="fr-FR" sz="3600" dirty="0"/>
              <a:t> femmes et à la demande expresse du mari.</a:t>
            </a:r>
          </a:p>
        </p:txBody>
      </p:sp>
    </p:spTree>
    <p:extLst>
      <p:ext uri="{BB962C8B-B14F-4D97-AF65-F5344CB8AC3E}">
        <p14:creationId xmlns="" xmlns:p14="http://schemas.microsoft.com/office/powerpoint/2010/main" val="142080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91118" y="13855"/>
            <a:ext cx="5983941" cy="70658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400" dirty="0" smtClean="0">
                <a:solidFill>
                  <a:srgbClr val="C00000"/>
                </a:solidFill>
              </a:rPr>
              <a:t>La médecine populaire</a:t>
            </a:r>
            <a:endParaRPr lang="fr-FR" sz="4400" dirty="0">
              <a:solidFill>
                <a:srgbClr val="C00000"/>
              </a:solidFill>
            </a:endParaRPr>
          </a:p>
        </p:txBody>
      </p:sp>
      <p:sp>
        <p:nvSpPr>
          <p:cNvPr id="5" name="Rectangle à coins arrondis 4"/>
          <p:cNvSpPr/>
          <p:nvPr/>
        </p:nvSpPr>
        <p:spPr>
          <a:xfrm>
            <a:off x="161365" y="806824"/>
            <a:ext cx="11819964" cy="605117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a:solidFill>
                  <a:srgbClr val="C00000"/>
                </a:solidFill>
              </a:rPr>
              <a:t>Parmi les </a:t>
            </a:r>
            <a:r>
              <a:rPr lang="fr-FR" sz="3600" dirty="0" err="1">
                <a:solidFill>
                  <a:srgbClr val="C00000"/>
                </a:solidFill>
              </a:rPr>
              <a:t>hakims</a:t>
            </a:r>
            <a:r>
              <a:rPr lang="fr-FR" sz="3600" dirty="0">
                <a:solidFill>
                  <a:srgbClr val="C00000"/>
                </a:solidFill>
              </a:rPr>
              <a:t> de cette époque, on peut citer : </a:t>
            </a:r>
          </a:p>
          <a:p>
            <a:pPr marL="457200" indent="-457200">
              <a:buFontTx/>
              <a:buChar char="-"/>
            </a:pPr>
            <a:r>
              <a:rPr lang="fr-FR" sz="3600" dirty="0" smtClean="0"/>
              <a:t>Ahmed </a:t>
            </a:r>
            <a:r>
              <a:rPr lang="fr-FR" sz="3600" dirty="0"/>
              <a:t>Ibn </a:t>
            </a:r>
            <a:r>
              <a:rPr lang="fr-FR" sz="3600" dirty="0" err="1"/>
              <a:t>Kassen</a:t>
            </a:r>
            <a:r>
              <a:rPr lang="fr-FR" sz="3600" dirty="0"/>
              <a:t> El </a:t>
            </a:r>
            <a:r>
              <a:rPr lang="fr-FR" sz="3600" dirty="0" err="1"/>
              <a:t>Bouni</a:t>
            </a:r>
            <a:r>
              <a:rPr lang="fr-FR" sz="3600" dirty="0"/>
              <a:t> (1653-1726) qui a rédigé un traité intitulé ‘’ l’Alem </a:t>
            </a:r>
            <a:r>
              <a:rPr lang="fr-FR" sz="3600" dirty="0" err="1"/>
              <a:t>Ahiou</a:t>
            </a:r>
            <a:r>
              <a:rPr lang="fr-FR" sz="3600" dirty="0"/>
              <a:t> el </a:t>
            </a:r>
            <a:r>
              <a:rPr lang="fr-FR" sz="3600" dirty="0" err="1"/>
              <a:t>kariha</a:t>
            </a:r>
            <a:r>
              <a:rPr lang="fr-FR" sz="3600" dirty="0"/>
              <a:t> fi el </a:t>
            </a:r>
            <a:r>
              <a:rPr lang="fr-FR" sz="3600" dirty="0" err="1"/>
              <a:t>adouya</a:t>
            </a:r>
            <a:r>
              <a:rPr lang="fr-FR" sz="3600" dirty="0"/>
              <a:t> </a:t>
            </a:r>
            <a:r>
              <a:rPr lang="fr-FR" sz="3600" dirty="0" err="1"/>
              <a:t>essahiha</a:t>
            </a:r>
            <a:r>
              <a:rPr lang="fr-FR" sz="3600" dirty="0"/>
              <a:t>’’ </a:t>
            </a:r>
          </a:p>
          <a:p>
            <a:pPr marL="457200" indent="-457200">
              <a:buFontTx/>
              <a:buChar char="-"/>
            </a:pPr>
            <a:r>
              <a:rPr lang="fr-FR" sz="3600" dirty="0" smtClean="0"/>
              <a:t>Khalil </a:t>
            </a:r>
            <a:r>
              <a:rPr lang="fr-FR" sz="3600" dirty="0"/>
              <a:t>Ibn Ismail El </a:t>
            </a:r>
            <a:r>
              <a:rPr lang="fr-FR" sz="3600" dirty="0" err="1"/>
              <a:t>Djazairi</a:t>
            </a:r>
            <a:r>
              <a:rPr lang="fr-FR" sz="3600" dirty="0"/>
              <a:t> connu pour son traité ‘’ les trésors de l’âme pour pallier les maladies difficiles‘’ </a:t>
            </a:r>
          </a:p>
          <a:p>
            <a:pPr marL="457200" indent="-457200">
              <a:buFontTx/>
              <a:buChar char="-"/>
            </a:pPr>
            <a:r>
              <a:rPr lang="fr-FR" sz="3600" dirty="0" err="1" smtClean="0"/>
              <a:t>Abderezak</a:t>
            </a:r>
            <a:r>
              <a:rPr lang="fr-FR" sz="3600" dirty="0" smtClean="0"/>
              <a:t> </a:t>
            </a:r>
            <a:r>
              <a:rPr lang="fr-FR" sz="3600" dirty="0"/>
              <a:t>Ibn </a:t>
            </a:r>
            <a:r>
              <a:rPr lang="fr-FR" sz="3600" dirty="0" err="1"/>
              <a:t>Hamadouch</a:t>
            </a:r>
            <a:r>
              <a:rPr lang="fr-FR" sz="3600" dirty="0"/>
              <a:t> El </a:t>
            </a:r>
            <a:r>
              <a:rPr lang="fr-FR" sz="3600" dirty="0" err="1"/>
              <a:t>Djazaïri</a:t>
            </a:r>
            <a:r>
              <a:rPr lang="fr-FR" sz="3600" dirty="0"/>
              <a:t> qui officiait dans un magasin près </a:t>
            </a:r>
            <a:r>
              <a:rPr lang="fr-FR" sz="3600" dirty="0" smtClean="0"/>
              <a:t> de </a:t>
            </a:r>
            <a:r>
              <a:rPr lang="fr-FR" sz="3600" dirty="0"/>
              <a:t>la grande mosquée, d’Alger et dont l’un des ouvrages a été traduit par L. Leclerc.</a:t>
            </a:r>
          </a:p>
          <a:p>
            <a:r>
              <a:rPr lang="fr-FR" sz="2800" dirty="0"/>
              <a:t> </a:t>
            </a:r>
          </a:p>
        </p:txBody>
      </p:sp>
    </p:spTree>
    <p:extLst>
      <p:ext uri="{BB962C8B-B14F-4D97-AF65-F5344CB8AC3E}">
        <p14:creationId xmlns="" xmlns:p14="http://schemas.microsoft.com/office/powerpoint/2010/main" val="3232990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94509" y="69275"/>
            <a:ext cx="9351818" cy="80682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III- Le Service de Santé des Armées en Algérie </a:t>
            </a:r>
            <a:endParaRPr lang="fr-FR" sz="3200" dirty="0">
              <a:solidFill>
                <a:srgbClr val="C00000"/>
              </a:solidFill>
            </a:endParaRPr>
          </a:p>
        </p:txBody>
      </p:sp>
      <p:sp>
        <p:nvSpPr>
          <p:cNvPr id="5" name="Rectangle à coins arrondis 4"/>
          <p:cNvSpPr/>
          <p:nvPr/>
        </p:nvSpPr>
        <p:spPr>
          <a:xfrm>
            <a:off x="161365" y="1163782"/>
            <a:ext cx="11819964" cy="569421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600" dirty="0"/>
              <a:t>En 1830, l’armée française a débarqué à Alger, avec 300 médecins, cinq hôpitaux mobiles de 300 lits, une ambulance par </a:t>
            </a:r>
            <a:r>
              <a:rPr lang="fr-FR" sz="3600" dirty="0" smtClean="0"/>
              <a:t>division, Le </a:t>
            </a:r>
            <a:r>
              <a:rPr lang="fr-FR" sz="3600" dirty="0"/>
              <a:t>chiffre passera à 418 médecins miliaires en </a:t>
            </a:r>
            <a:r>
              <a:rPr lang="fr-FR" sz="3600" dirty="0" smtClean="0"/>
              <a:t>1847, les </a:t>
            </a:r>
            <a:r>
              <a:rPr lang="fr-FR" sz="3600" dirty="0"/>
              <a:t>variations tenaient compte de la progression de l’armée vers les territoires de l’intérieur du pays.</a:t>
            </a:r>
          </a:p>
          <a:p>
            <a:pPr marL="342900" indent="-342900">
              <a:buFont typeface="Wingdings" panose="05000000000000000000" pitchFamily="2" charset="2"/>
              <a:buChar char="q"/>
            </a:pPr>
            <a:r>
              <a:rPr lang="fr-FR" sz="3600" dirty="0"/>
              <a:t>L’hôpital </a:t>
            </a:r>
            <a:r>
              <a:rPr lang="fr-FR" sz="3600" dirty="0" err="1"/>
              <a:t>Caratine</a:t>
            </a:r>
            <a:r>
              <a:rPr lang="fr-FR" sz="3600" dirty="0"/>
              <a:t> situé aux alentours de la rue </a:t>
            </a:r>
            <a:r>
              <a:rPr lang="fr-FR" sz="3600" dirty="0" err="1"/>
              <a:t>Bab</a:t>
            </a:r>
            <a:r>
              <a:rPr lang="fr-FR" sz="3600" dirty="0"/>
              <a:t> </a:t>
            </a:r>
            <a:r>
              <a:rPr lang="fr-FR" sz="3600" dirty="0" err="1"/>
              <a:t>Azzoun</a:t>
            </a:r>
            <a:r>
              <a:rPr lang="fr-FR" sz="3600" dirty="0"/>
              <a:t> de 420 lits sera le premier hôpital civil, en 1832</a:t>
            </a:r>
            <a:r>
              <a:rPr lang="fr-FR" sz="3600" dirty="0" smtClean="0"/>
              <a:t>.</a:t>
            </a:r>
            <a:endParaRPr lang="fr-FR" sz="3600" dirty="0"/>
          </a:p>
        </p:txBody>
      </p:sp>
    </p:spTree>
    <p:extLst>
      <p:ext uri="{BB962C8B-B14F-4D97-AF65-F5344CB8AC3E}">
        <p14:creationId xmlns="" xmlns:p14="http://schemas.microsoft.com/office/powerpoint/2010/main" val="3072773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551709" y="69275"/>
            <a:ext cx="8839200" cy="62345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III- Le Service de Santé des Armées en Algérie </a:t>
            </a:r>
            <a:endParaRPr lang="fr-FR" sz="3200" dirty="0">
              <a:solidFill>
                <a:srgbClr val="C00000"/>
              </a:solidFill>
            </a:endParaRPr>
          </a:p>
        </p:txBody>
      </p:sp>
      <p:sp>
        <p:nvSpPr>
          <p:cNvPr id="5" name="Rectangle à coins arrondis 4"/>
          <p:cNvSpPr/>
          <p:nvPr/>
        </p:nvSpPr>
        <p:spPr>
          <a:xfrm>
            <a:off x="161365" y="806824"/>
            <a:ext cx="11819964" cy="605117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200" dirty="0" smtClean="0"/>
              <a:t>Sur </a:t>
            </a:r>
            <a:r>
              <a:rPr lang="fr-FR" sz="3200" dirty="0"/>
              <a:t>le plan sanitaire, la situation de la population autochtone était catastrophique, </a:t>
            </a:r>
            <a:r>
              <a:rPr lang="fr-FR" sz="3200" dirty="0" smtClean="0"/>
              <a:t>Peste </a:t>
            </a:r>
            <a:r>
              <a:rPr lang="fr-FR" sz="3200" dirty="0"/>
              <a:t>et choléra sévissaient, le paludisme tuait ou laissait de graves séquelles anémiques, splénomégalie etc, le trachome ajoutait beaucoup de cécité, les enfants mouraient en masse. </a:t>
            </a:r>
            <a:r>
              <a:rPr lang="fr-FR" sz="3200" dirty="0" smtClean="0"/>
              <a:t>L’impact </a:t>
            </a:r>
            <a:r>
              <a:rPr lang="fr-FR" sz="3200" dirty="0"/>
              <a:t>de cette pathologie locale sur le corps expéditionnaire était également </a:t>
            </a:r>
            <a:r>
              <a:rPr lang="fr-FR" sz="3200" dirty="0" smtClean="0"/>
              <a:t>catastrophique, dans </a:t>
            </a:r>
            <a:r>
              <a:rPr lang="fr-FR" sz="3200" dirty="0"/>
              <a:t>les hôpitaux militaires et parmi les soldats 80% des hospitalisés sont des « </a:t>
            </a:r>
            <a:r>
              <a:rPr lang="fr-FR" sz="3200" i="1" dirty="0"/>
              <a:t>fiévreux </a:t>
            </a:r>
            <a:r>
              <a:rPr lang="fr-FR" sz="3200" dirty="0" smtClean="0"/>
              <a:t>», un </a:t>
            </a:r>
            <a:r>
              <a:rPr lang="fr-FR" sz="3200" dirty="0"/>
              <a:t>impaludé sur quatre succombera à la maladie avant la généralisation de la quinine à forte </a:t>
            </a:r>
            <a:r>
              <a:rPr lang="fr-FR" sz="3200" dirty="0" smtClean="0"/>
              <a:t>doses, ainsi </a:t>
            </a:r>
            <a:r>
              <a:rPr lang="fr-FR" sz="3200" dirty="0"/>
              <a:t>entre 1831 et 1843, 50 261 militaires sont morts dont seulement 2 295 au combat. </a:t>
            </a:r>
          </a:p>
        </p:txBody>
      </p:sp>
    </p:spTree>
    <p:extLst>
      <p:ext uri="{BB962C8B-B14F-4D97-AF65-F5344CB8AC3E}">
        <p14:creationId xmlns="" xmlns:p14="http://schemas.microsoft.com/office/powerpoint/2010/main" val="307277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80655" y="41565"/>
            <a:ext cx="9712036"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600" b="1" dirty="0">
                <a:solidFill>
                  <a:srgbClr val="C00000"/>
                </a:solidFill>
              </a:rPr>
              <a:t>III- Le Service de Santé des Armées en Algérie </a:t>
            </a:r>
            <a:endParaRPr lang="fr-FR" sz="3600" dirty="0">
              <a:solidFill>
                <a:srgbClr val="C00000"/>
              </a:solidFill>
            </a:endParaRPr>
          </a:p>
        </p:txBody>
      </p:sp>
      <p:sp>
        <p:nvSpPr>
          <p:cNvPr id="5" name="Rectangle à coins arrondis 4"/>
          <p:cNvSpPr/>
          <p:nvPr/>
        </p:nvSpPr>
        <p:spPr>
          <a:xfrm>
            <a:off x="161365" y="720436"/>
            <a:ext cx="11819964" cy="59713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171450" indent="-171450">
              <a:buFont typeface="Wingdings" panose="05000000000000000000" pitchFamily="2" charset="2"/>
              <a:buChar char="q"/>
            </a:pPr>
            <a:r>
              <a:rPr lang="fr-FR" sz="3200" dirty="0"/>
              <a:t>La population autochtone a vécu ses premiers contacts avec la médecine occidentale à travers les mesures de "contrôle des maladies", dont la logique n'était pas de soigner les malades mais d'éviter la </a:t>
            </a:r>
            <a:r>
              <a:rPr lang="fr-FR" sz="3200" dirty="0" smtClean="0"/>
              <a:t>propagation,  </a:t>
            </a:r>
            <a:r>
              <a:rPr lang="fr-FR" sz="3200" dirty="0"/>
              <a:t>i</a:t>
            </a:r>
            <a:r>
              <a:rPr lang="fr-FR" sz="3200" dirty="0" smtClean="0"/>
              <a:t>l s'agit, surtout de protéger les Européens contre les maladies transmissibles que de protéger les autochtones eux-mêmes. </a:t>
            </a:r>
            <a:endParaRPr lang="fr-FR" sz="3200" dirty="0"/>
          </a:p>
          <a:p>
            <a:pPr marL="171450" indent="-171450">
              <a:buFont typeface="Wingdings" panose="05000000000000000000" pitchFamily="2" charset="2"/>
              <a:buChar char="ü"/>
            </a:pPr>
            <a:r>
              <a:rPr lang="fr-FR" sz="3200" dirty="0" smtClean="0"/>
              <a:t>D’une </a:t>
            </a:r>
            <a:r>
              <a:rPr lang="fr-FR" sz="3200" dirty="0"/>
              <a:t>part il y a des services curatifs destinés aux Européens et leur personnel: les autorités coloniales créent dans les villes des hôpitaux pour les militaires et les colons. </a:t>
            </a:r>
          </a:p>
          <a:p>
            <a:pPr marL="171450" indent="-171450">
              <a:buFont typeface="Wingdings" panose="05000000000000000000" pitchFamily="2" charset="2"/>
              <a:buChar char="ü"/>
            </a:pPr>
            <a:r>
              <a:rPr lang="fr-FR" sz="3200" dirty="0" smtClean="0"/>
              <a:t>D’autre </a:t>
            </a:r>
            <a:r>
              <a:rPr lang="fr-FR" sz="3200" dirty="0"/>
              <a:t>part il y a des mesures d'hygiène et de prévention menée dans la population </a:t>
            </a:r>
            <a:r>
              <a:rPr lang="fr-FR" sz="3200" dirty="0" smtClean="0"/>
              <a:t>autochtone,</a:t>
            </a:r>
          </a:p>
        </p:txBody>
      </p:sp>
    </p:spTree>
    <p:extLst>
      <p:ext uri="{BB962C8B-B14F-4D97-AF65-F5344CB8AC3E}">
        <p14:creationId xmlns="" xmlns:p14="http://schemas.microsoft.com/office/powerpoint/2010/main" val="928620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05345" y="83130"/>
            <a:ext cx="9670473"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600" b="1" dirty="0">
                <a:solidFill>
                  <a:srgbClr val="C00000"/>
                </a:solidFill>
              </a:rPr>
              <a:t>III- Le Service de Santé des Armées en Algérie </a:t>
            </a:r>
            <a:endParaRPr lang="fr-FR" sz="3600" dirty="0">
              <a:solidFill>
                <a:srgbClr val="C00000"/>
              </a:solidFill>
            </a:endParaRPr>
          </a:p>
        </p:txBody>
      </p:sp>
      <p:sp>
        <p:nvSpPr>
          <p:cNvPr id="5" name="Rectangle à coins arrondis 4"/>
          <p:cNvSpPr/>
          <p:nvPr/>
        </p:nvSpPr>
        <p:spPr>
          <a:xfrm>
            <a:off x="161365" y="775855"/>
            <a:ext cx="11819964" cy="60821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800" b="1" dirty="0" smtClean="0"/>
              <a:t>1</a:t>
            </a:r>
            <a:r>
              <a:rPr lang="fr-FR" sz="2800" b="1" dirty="0"/>
              <a:t>/ Création des bureaux arabe et pacification de l’Algérie (1844-1870) </a:t>
            </a:r>
            <a:endParaRPr lang="fr-FR" sz="2800" dirty="0"/>
          </a:p>
          <a:p>
            <a:r>
              <a:rPr lang="fr-FR" sz="2800" dirty="0"/>
              <a:t>Le 1er février 1844, sont créés les bureaux arabes, dans le but d’établir un contact avec la population </a:t>
            </a:r>
            <a:r>
              <a:rPr lang="fr-FR" sz="2800" dirty="0" smtClean="0"/>
              <a:t>indigène, en </a:t>
            </a:r>
            <a:r>
              <a:rPr lang="fr-FR" sz="2800" dirty="0"/>
              <a:t>1870, il existait près de 50 bureaux avec un secrétaire arabe (</a:t>
            </a:r>
            <a:r>
              <a:rPr lang="fr-FR" sz="2800" dirty="0" err="1"/>
              <a:t>Khodja</a:t>
            </a:r>
            <a:r>
              <a:rPr lang="fr-FR" sz="2800" dirty="0"/>
              <a:t>) et parfois un médecin ou un officier de santé. </a:t>
            </a:r>
            <a:r>
              <a:rPr lang="fr-FR" sz="2800" dirty="0" smtClean="0"/>
              <a:t>En </a:t>
            </a:r>
            <a:r>
              <a:rPr lang="fr-FR" sz="2800" dirty="0"/>
              <a:t>1857, une circulaire crée un service de santé près les bureaux arabes</a:t>
            </a:r>
          </a:p>
          <a:p>
            <a:r>
              <a:rPr lang="fr-FR" sz="2800" dirty="0"/>
              <a:t>Les 1ères mesures sanitaires et médicales en faveur des populations indigènes servent en outre de justification morale à la présence des colonisateurs. </a:t>
            </a:r>
          </a:p>
          <a:p>
            <a:r>
              <a:rPr lang="fr-FR" sz="2800" b="1" i="1" dirty="0" smtClean="0"/>
              <a:t>« après </a:t>
            </a:r>
            <a:r>
              <a:rPr lang="fr-FR" sz="2800" b="1" i="1" dirty="0"/>
              <a:t>avoir conquis les espaces, l’européen voudrait gagner les </a:t>
            </a:r>
            <a:r>
              <a:rPr lang="fr-FR" sz="2800" b="1" i="1" dirty="0" smtClean="0"/>
              <a:t>cœurs </a:t>
            </a:r>
            <a:r>
              <a:rPr lang="fr-FR" sz="2800" b="1" i="1" dirty="0"/>
              <a:t>en soignant les </a:t>
            </a:r>
            <a:r>
              <a:rPr lang="fr-FR" sz="2800" b="1" i="1" dirty="0" smtClean="0"/>
              <a:t>corps ». </a:t>
            </a:r>
            <a:endParaRPr lang="fr-FR" sz="2800" dirty="0"/>
          </a:p>
          <a:p>
            <a:r>
              <a:rPr lang="fr-FR" sz="2800" dirty="0"/>
              <a:t>L’ouverture des ambulances et hôpitaux permet de suivre la progression vers l’intérieur du pays de l’armée coloniale </a:t>
            </a:r>
          </a:p>
        </p:txBody>
      </p:sp>
    </p:spTree>
    <p:extLst>
      <p:ext uri="{BB962C8B-B14F-4D97-AF65-F5344CB8AC3E}">
        <p14:creationId xmlns="" xmlns:p14="http://schemas.microsoft.com/office/powerpoint/2010/main" val="9286201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69818" y="96985"/>
            <a:ext cx="10002982"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600" b="1" dirty="0">
                <a:solidFill>
                  <a:srgbClr val="C00000"/>
                </a:solidFill>
              </a:rPr>
              <a:t>III- Le Service de Santé des Armées en Algérie </a:t>
            </a:r>
            <a:endParaRPr lang="fr-FR" sz="3600" dirty="0">
              <a:solidFill>
                <a:srgbClr val="C00000"/>
              </a:solidFill>
            </a:endParaRPr>
          </a:p>
        </p:txBody>
      </p:sp>
      <p:sp>
        <p:nvSpPr>
          <p:cNvPr id="5" name="Rectangle à coins arrondis 4"/>
          <p:cNvSpPr/>
          <p:nvPr/>
        </p:nvSpPr>
        <p:spPr>
          <a:xfrm>
            <a:off x="161365" y="886691"/>
            <a:ext cx="11819964" cy="56249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800" b="1" dirty="0" smtClean="0"/>
              <a:t>2</a:t>
            </a:r>
            <a:r>
              <a:rPr lang="fr-FR" sz="2800" b="1" dirty="0"/>
              <a:t>/ Disparition de l’influence des bureaux arabe et développement de la médecine tropicale (1870-1900) </a:t>
            </a:r>
            <a:endParaRPr lang="fr-FR" sz="2800" dirty="0"/>
          </a:p>
          <a:p>
            <a:r>
              <a:rPr lang="fr-FR" sz="2800" dirty="0"/>
              <a:t>L’ère bactériologique, qui va considérablement influencer la pensée médicale et réorienter les stratégies de lutte contre la maladie. Louis Pasteur est au sommet de sa notoriété au moment où le corps de santé colonial est crée en 1890. Ses découvertes déterminent l’orientation de la lutte contre les maladies. Il s’agit du dépistage de masse et du traitement des maladies en vue d’interrompre la chaine de transmission de la maladie. </a:t>
            </a:r>
          </a:p>
          <a:p>
            <a:r>
              <a:rPr lang="fr-FR" sz="2800" dirty="0"/>
              <a:t>C’est entre 1880 et 1918 que seront identifiés les agents responsables du paludisme, du choléra, de la brucellose, de la trypanosomiase, de la peste, de la leishmaniose. Plusieurs Institut Pasteur vont être créés dont celui d’Alger en 1894.</a:t>
            </a:r>
          </a:p>
        </p:txBody>
      </p:sp>
    </p:spTree>
    <p:extLst>
      <p:ext uri="{BB962C8B-B14F-4D97-AF65-F5344CB8AC3E}">
        <p14:creationId xmlns="" xmlns:p14="http://schemas.microsoft.com/office/powerpoint/2010/main" val="928620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19201" y="110840"/>
            <a:ext cx="9670472"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spcAft>
                <a:spcPts val="0"/>
              </a:spcAft>
            </a:pPr>
            <a:r>
              <a:rPr lang="fr-FR" sz="3200" b="1" dirty="0" smtClean="0">
                <a:solidFill>
                  <a:srgbClr val="C00000"/>
                </a:solidFill>
                <a:effectLst/>
                <a:latin typeface="Times New Roman" panose="02020603050405020304" pitchFamily="18" charset="0"/>
                <a:ea typeface="Calibri" panose="020F0502020204030204" pitchFamily="34" charset="0"/>
              </a:rPr>
              <a:t>IV- Période de l’entre-deux-guerres (1920-1940) </a:t>
            </a:r>
            <a:endParaRPr lang="fr-FR" sz="3200" dirty="0">
              <a:solidFill>
                <a:srgbClr val="C00000"/>
              </a:solidFill>
              <a:effectLst/>
              <a:latin typeface="Times New Roman" panose="02020603050405020304" pitchFamily="18" charset="0"/>
              <a:ea typeface="Calibri" panose="020F0502020204030204" pitchFamily="34" charset="0"/>
            </a:endParaRPr>
          </a:p>
        </p:txBody>
      </p:sp>
      <p:sp>
        <p:nvSpPr>
          <p:cNvPr id="5" name="Rectangle à coins arrondis 4"/>
          <p:cNvSpPr/>
          <p:nvPr/>
        </p:nvSpPr>
        <p:spPr>
          <a:xfrm>
            <a:off x="161365" y="831273"/>
            <a:ext cx="11819964" cy="583276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457200" indent="-457200">
              <a:buFont typeface="Wingdings" panose="05000000000000000000" pitchFamily="2" charset="2"/>
              <a:buChar char="q"/>
            </a:pPr>
            <a:r>
              <a:rPr lang="fr-FR" sz="2800" dirty="0"/>
              <a:t>L'organisation de soins curatifs pour les populations autochtones restera très limitée jusqu'à la première guerre mondiale, qui correspond aussi à la fin de la période d'expansion et à la stabilisation des frontières coloniales. </a:t>
            </a:r>
          </a:p>
          <a:p>
            <a:pPr marL="457200" indent="-457200">
              <a:buFont typeface="Wingdings" panose="05000000000000000000" pitchFamily="2" charset="2"/>
              <a:buChar char="q"/>
            </a:pPr>
            <a:r>
              <a:rPr lang="fr-FR" sz="2800" dirty="0"/>
              <a:t>À partir de l’entre-deux-guerres, la médecine tropicale commence à apporter des bénéfices aux populations autochtones, grâce à l’efficacité de ses médicaments. </a:t>
            </a:r>
          </a:p>
          <a:p>
            <a:pPr marL="457200" indent="-457200">
              <a:buFont typeface="Wingdings" panose="05000000000000000000" pitchFamily="2" charset="2"/>
              <a:buChar char="q"/>
            </a:pPr>
            <a:r>
              <a:rPr lang="fr-FR" sz="2800" dirty="0"/>
              <a:t>Le fonctionnement de l’assistance médicale permet d’assurer les consultations, les soins aux malades dans les infirmeries, la prophylaxie contre les épidémies, la protection maternelle et infantile et le service d’hygiène publique. </a:t>
            </a:r>
          </a:p>
          <a:p>
            <a:pPr marL="457200" indent="-457200">
              <a:buFont typeface="Wingdings" panose="05000000000000000000" pitchFamily="2" charset="2"/>
              <a:buChar char="q"/>
            </a:pPr>
            <a:r>
              <a:rPr lang="fr-FR" sz="2800" dirty="0"/>
              <a:t>En 1920, on comptait 21 hôpitaux et hospices civils totalisant 5000 et 1640 lits.</a:t>
            </a:r>
          </a:p>
        </p:txBody>
      </p:sp>
    </p:spTree>
    <p:extLst>
      <p:ext uri="{BB962C8B-B14F-4D97-AF65-F5344CB8AC3E}">
        <p14:creationId xmlns="" xmlns:p14="http://schemas.microsoft.com/office/powerpoint/2010/main" val="3550775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60764" y="152405"/>
            <a:ext cx="9767454" cy="927847"/>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000" b="1" dirty="0">
                <a:solidFill>
                  <a:srgbClr val="C00000"/>
                </a:solidFill>
              </a:rPr>
              <a:t>V- Période post-seconde guerre mondiale </a:t>
            </a:r>
            <a:endParaRPr lang="fr-FR" sz="4000" dirty="0">
              <a:solidFill>
                <a:srgbClr val="C00000"/>
              </a:solidFill>
            </a:endParaRPr>
          </a:p>
        </p:txBody>
      </p:sp>
      <p:sp>
        <p:nvSpPr>
          <p:cNvPr id="5" name="Rectangle à coins arrondis 4"/>
          <p:cNvSpPr/>
          <p:nvPr/>
        </p:nvSpPr>
        <p:spPr>
          <a:xfrm>
            <a:off x="470647" y="1304365"/>
            <a:ext cx="11194880" cy="50133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457200" indent="-457200">
              <a:buFont typeface="Wingdings" panose="05000000000000000000" pitchFamily="2" charset="2"/>
              <a:buChar char="q"/>
            </a:pPr>
            <a:r>
              <a:rPr lang="fr-FR" sz="3200" dirty="0" smtClean="0"/>
              <a:t>En 1944 </a:t>
            </a:r>
            <a:r>
              <a:rPr lang="fr-FR" sz="3200" dirty="0"/>
              <a:t>est créé le corps des médecins de la santé d’Algérie. </a:t>
            </a:r>
            <a:endParaRPr lang="fr-FR" sz="3200" dirty="0" smtClean="0"/>
          </a:p>
          <a:p>
            <a:pPr marL="457200" indent="-457200">
              <a:buFont typeface="Wingdings" panose="05000000000000000000" pitchFamily="2" charset="2"/>
              <a:buChar char="q"/>
            </a:pPr>
            <a:r>
              <a:rPr lang="fr-FR" sz="3200" dirty="0" smtClean="0"/>
              <a:t>Le </a:t>
            </a:r>
            <a:r>
              <a:rPr lang="fr-FR" sz="3200" dirty="0"/>
              <a:t>nombre de circonscriptions médicales d’assistance est porté à 151. </a:t>
            </a:r>
            <a:endParaRPr lang="fr-FR" sz="3200" dirty="0" smtClean="0"/>
          </a:p>
          <a:p>
            <a:pPr marL="457200" indent="-457200">
              <a:buFont typeface="Wingdings" panose="05000000000000000000" pitchFamily="2" charset="2"/>
              <a:buChar char="q"/>
            </a:pPr>
            <a:r>
              <a:rPr lang="fr-FR" sz="3200" dirty="0" smtClean="0"/>
              <a:t>Le </a:t>
            </a:r>
            <a:r>
              <a:rPr lang="fr-FR" sz="3200" dirty="0"/>
              <a:t>droit d’être soigné à l’hôpital militaire fut accordé à certains indigènes </a:t>
            </a:r>
            <a:endParaRPr lang="fr-FR" sz="3200" dirty="0" smtClean="0"/>
          </a:p>
          <a:p>
            <a:r>
              <a:rPr lang="fr-FR" sz="3200" i="1" dirty="0"/>
              <a:t> </a:t>
            </a:r>
            <a:r>
              <a:rPr lang="fr-FR" sz="3200" i="1" dirty="0" smtClean="0"/>
              <a:t>   « </a:t>
            </a:r>
            <a:r>
              <a:rPr lang="fr-FR" sz="3200" i="1" dirty="0"/>
              <a:t>évolués » </a:t>
            </a:r>
            <a:r>
              <a:rPr lang="fr-FR" sz="3200" dirty="0"/>
              <a:t>après la 2ème guerre mondiale. </a:t>
            </a:r>
            <a:endParaRPr lang="fr-FR" sz="3200" dirty="0" smtClean="0"/>
          </a:p>
          <a:p>
            <a:pPr marL="457200" indent="-457200">
              <a:buFont typeface="Wingdings" panose="05000000000000000000" pitchFamily="2" charset="2"/>
              <a:buChar char="q"/>
            </a:pPr>
            <a:r>
              <a:rPr lang="fr-FR" sz="3200" dirty="0" smtClean="0"/>
              <a:t>L’efficacité </a:t>
            </a:r>
            <a:r>
              <a:rPr lang="fr-FR" sz="3200" dirty="0"/>
              <a:t>des médicaments </a:t>
            </a:r>
            <a:r>
              <a:rPr lang="fr-FR" sz="3200" dirty="0" smtClean="0"/>
              <a:t>est augmentée </a:t>
            </a:r>
            <a:r>
              <a:rPr lang="fr-FR" sz="3200" dirty="0"/>
              <a:t>avec l’apparition des antibiotiques.</a:t>
            </a:r>
          </a:p>
          <a:p>
            <a:r>
              <a:rPr lang="fr-FR" sz="2800" dirty="0"/>
              <a:t> </a:t>
            </a:r>
          </a:p>
        </p:txBody>
      </p:sp>
    </p:spTree>
    <p:extLst>
      <p:ext uri="{BB962C8B-B14F-4D97-AF65-F5344CB8AC3E}">
        <p14:creationId xmlns="" xmlns:p14="http://schemas.microsoft.com/office/powerpoint/2010/main" val="37779380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23455" y="83130"/>
            <a:ext cx="11249890" cy="60511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VI- L’échec des initiatives de formation de médecins indigènes </a:t>
            </a:r>
            <a:endParaRPr lang="fr-FR" sz="3200" dirty="0">
              <a:solidFill>
                <a:srgbClr val="C00000"/>
              </a:solidFill>
            </a:endParaRPr>
          </a:p>
        </p:txBody>
      </p:sp>
      <p:sp>
        <p:nvSpPr>
          <p:cNvPr id="5" name="Rectangle à coins arrondis 4"/>
          <p:cNvSpPr/>
          <p:nvPr/>
        </p:nvSpPr>
        <p:spPr>
          <a:xfrm>
            <a:off x="215154" y="803561"/>
            <a:ext cx="11819964" cy="58189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200" dirty="0" smtClean="0"/>
              <a:t>   Pendant </a:t>
            </a:r>
            <a:r>
              <a:rPr lang="fr-FR" sz="3200" dirty="0"/>
              <a:t>la période coloniale, </a:t>
            </a:r>
            <a:r>
              <a:rPr lang="fr-FR" sz="3200" dirty="0" smtClean="0"/>
              <a:t>deux  </a:t>
            </a:r>
            <a:r>
              <a:rPr lang="fr-FR" sz="3200" dirty="0"/>
              <a:t>initiatives de formation de médecins indigènes ont été réalisées : une tentative de l’église catholique et une du Gouvernement Général de l’Algérie. </a:t>
            </a:r>
          </a:p>
          <a:p>
            <a:r>
              <a:rPr lang="fr-FR" sz="3200" b="1" dirty="0"/>
              <a:t>1/L’initiative de l’église catholique (Archevêque Lavigerie) </a:t>
            </a:r>
            <a:endParaRPr lang="fr-FR" sz="3200" dirty="0"/>
          </a:p>
          <a:p>
            <a:r>
              <a:rPr lang="fr-FR" sz="3200" dirty="0"/>
              <a:t>La 1ère initiative vient de l’archevêque Lavigerie qui, du fait de la famine qui a sévit en Algérie dans les années 1865-1870, disposait de plus de 600 orphelins éduqués en Algérie, à Marseille et en Aveyron. </a:t>
            </a:r>
          </a:p>
          <a:p>
            <a:r>
              <a:rPr lang="fr-FR" sz="3200" dirty="0"/>
              <a:t>Ces  jeunes orphelins, pour beaucoup convertis, Lavigerie a choisis 4 enfants les plus brillants après le baccalauréat et les a envoyés vers  la nouvelle faculté catholique de Lille pour une formation médicale accélérée (</a:t>
            </a:r>
            <a:r>
              <a:rPr lang="fr-FR" sz="3200" b="1" i="1" dirty="0"/>
              <a:t>diplôme médical accéléré)</a:t>
            </a:r>
            <a:r>
              <a:rPr lang="fr-FR" sz="3200" b="1" dirty="0"/>
              <a:t>. </a:t>
            </a:r>
            <a:endParaRPr lang="fr-FR" sz="3200" dirty="0"/>
          </a:p>
        </p:txBody>
      </p:sp>
    </p:spTree>
    <p:extLst>
      <p:ext uri="{BB962C8B-B14F-4D97-AF65-F5344CB8AC3E}">
        <p14:creationId xmlns="" xmlns:p14="http://schemas.microsoft.com/office/powerpoint/2010/main" val="1843470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82795" y="1021569"/>
            <a:ext cx="11685494" cy="560090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fr-FR" sz="2800" dirty="0" smtClean="0">
              <a:solidFill>
                <a:schemeClr val="tx1"/>
              </a:solidFill>
            </a:endParaRPr>
          </a:p>
          <a:p>
            <a:endParaRPr lang="fr-FR" sz="2800" dirty="0" smtClean="0">
              <a:solidFill>
                <a:schemeClr val="tx1"/>
              </a:solidFill>
            </a:endParaRPr>
          </a:p>
          <a:p>
            <a:r>
              <a:rPr lang="fr-FR" sz="3600" dirty="0" smtClean="0">
                <a:solidFill>
                  <a:schemeClr val="tx1"/>
                </a:solidFill>
              </a:rPr>
              <a:t>La pratique médicale en Algérie est très ancienne et plusieurs écrits témoignent de cette activité bien avant la colonisation française. Cependant, la médecine moderne telle que nous la pratiquons actuellement est l'héritière de la médecine coloniale qui a débuté avec l'armée française qui a installé ses premiers hôpitaux dès 1831 et surtout avec la création de l'Ecole de médecine d‘Alger en août 1857 qui deviendra faculté à partir de juin 1909</a:t>
            </a:r>
          </a:p>
          <a:p>
            <a:endParaRPr lang="fr-FR" sz="2800" dirty="0" smtClean="0">
              <a:solidFill>
                <a:schemeClr val="tx1"/>
              </a:solidFill>
            </a:endParaRPr>
          </a:p>
          <a:p>
            <a:pPr algn="ctr"/>
            <a:endParaRPr lang="fr-FR" sz="2800" dirty="0">
              <a:solidFill>
                <a:schemeClr val="tx1"/>
              </a:solidFill>
            </a:endParaRPr>
          </a:p>
        </p:txBody>
      </p:sp>
      <p:sp>
        <p:nvSpPr>
          <p:cNvPr id="6" name="Rectangle 5"/>
          <p:cNvSpPr/>
          <p:nvPr/>
        </p:nvSpPr>
        <p:spPr>
          <a:xfrm>
            <a:off x="4141694" y="161365"/>
            <a:ext cx="3751730" cy="578223"/>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4800" dirty="0" smtClean="0">
                <a:solidFill>
                  <a:srgbClr val="C00000"/>
                </a:solidFill>
              </a:rPr>
              <a:t>I- Introduction</a:t>
            </a:r>
            <a:endParaRPr lang="fr-FR" sz="4800" dirty="0">
              <a:solidFill>
                <a:srgbClr val="C00000"/>
              </a:solidFill>
            </a:endParaRPr>
          </a:p>
        </p:txBody>
      </p:sp>
    </p:spTree>
    <p:extLst>
      <p:ext uri="{BB962C8B-B14F-4D97-AF65-F5344CB8AC3E}">
        <p14:creationId xmlns="" xmlns:p14="http://schemas.microsoft.com/office/powerpoint/2010/main" val="16680858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81891" y="96985"/>
            <a:ext cx="11083635" cy="60511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VI- L’échec des initiatives de formation de médecins indigènes </a:t>
            </a:r>
            <a:endParaRPr lang="fr-FR" sz="3200" dirty="0">
              <a:solidFill>
                <a:srgbClr val="C00000"/>
              </a:solidFill>
            </a:endParaRPr>
          </a:p>
        </p:txBody>
      </p:sp>
      <p:sp>
        <p:nvSpPr>
          <p:cNvPr id="5" name="Rectangle à coins arrondis 4"/>
          <p:cNvSpPr/>
          <p:nvPr/>
        </p:nvSpPr>
        <p:spPr>
          <a:xfrm>
            <a:off x="215154" y="872836"/>
            <a:ext cx="11819964" cy="574963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800" b="1" dirty="0" smtClean="0"/>
              <a:t>Des </a:t>
            </a:r>
            <a:r>
              <a:rPr lang="fr-FR" sz="2800" b="1" dirty="0"/>
              <a:t>4 médecins formés par Lavigerie, un seul revient en Algérie : </a:t>
            </a:r>
          </a:p>
          <a:p>
            <a:pPr marL="342900" indent="-342900">
              <a:buFont typeface="Wingdings" panose="05000000000000000000" pitchFamily="2" charset="2"/>
              <a:buChar char="§"/>
            </a:pPr>
            <a:r>
              <a:rPr lang="fr-FR" sz="2800" dirty="0" smtClean="0"/>
              <a:t>Vital, revient pour s’installer en Algérie, en banlieue d’Alger où il meurt en 1889.</a:t>
            </a:r>
          </a:p>
          <a:p>
            <a:pPr marL="342900" indent="-342900">
              <a:buFont typeface="Wingdings" panose="05000000000000000000" pitchFamily="2" charset="2"/>
              <a:buChar char="§"/>
            </a:pPr>
            <a:r>
              <a:rPr lang="fr-FR" sz="2800" dirty="0" smtClean="0"/>
              <a:t>Le 2ème Michel, épouse la fille d’un officier et s’installe en Tunisie. </a:t>
            </a:r>
          </a:p>
          <a:p>
            <a:pPr marL="342900" indent="-342900">
              <a:buFont typeface="Wingdings" panose="05000000000000000000" pitchFamily="2" charset="2"/>
              <a:buChar char="§"/>
            </a:pPr>
            <a:r>
              <a:rPr lang="fr-FR" sz="2800" dirty="0" smtClean="0"/>
              <a:t>Le 3ème, Fréderic Si Mohamed, s’installe à Mayenne après avoir épousé la fille d’un dentiste. </a:t>
            </a:r>
          </a:p>
          <a:p>
            <a:pPr marL="342900" indent="-342900">
              <a:buFont typeface="Wingdings" panose="05000000000000000000" pitchFamily="2" charset="2"/>
              <a:buChar char="§"/>
            </a:pPr>
            <a:r>
              <a:rPr lang="fr-FR" sz="2800" dirty="0" smtClean="0"/>
              <a:t>Le 4ème, Jean-Lin Abdelkader Ben Henni, il prend un poste à l’hôpital français de Jaffa en Palestine.  </a:t>
            </a:r>
          </a:p>
          <a:p>
            <a:pPr marL="342900" indent="-342900">
              <a:buFont typeface="Wingdings" panose="05000000000000000000" pitchFamily="2" charset="2"/>
              <a:buChar char="q"/>
            </a:pPr>
            <a:r>
              <a:rPr lang="fr-FR" sz="2800" dirty="0" smtClean="0"/>
              <a:t>D’une manière générale, dès la fin du XIXème siècle, les missionnaires catholiques s'adonnaient à deux activités principales dans certaines régions du pays: </a:t>
            </a:r>
            <a:r>
              <a:rPr lang="fr-FR" sz="2800" dirty="0"/>
              <a:t>éduquer et </a:t>
            </a:r>
            <a:r>
              <a:rPr lang="fr-FR" sz="2800" dirty="0" smtClean="0"/>
              <a:t>soigner dont le but de pousser  la population autochtone à se convertir ou d’adhérer au christianisme </a:t>
            </a:r>
            <a:endParaRPr lang="fr-FR" sz="2800" dirty="0"/>
          </a:p>
          <a:p>
            <a:r>
              <a:rPr lang="fr-FR" sz="2800" dirty="0"/>
              <a:t> </a:t>
            </a:r>
          </a:p>
        </p:txBody>
      </p:sp>
    </p:spTree>
    <p:extLst>
      <p:ext uri="{BB962C8B-B14F-4D97-AF65-F5344CB8AC3E}">
        <p14:creationId xmlns="" xmlns:p14="http://schemas.microsoft.com/office/powerpoint/2010/main" val="18434705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37310" y="69275"/>
            <a:ext cx="10945090" cy="60511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VI- L’échec des initiatives de formation de médecins indigènes </a:t>
            </a:r>
            <a:endParaRPr lang="fr-FR" sz="3200" dirty="0">
              <a:solidFill>
                <a:srgbClr val="C00000"/>
              </a:solidFill>
            </a:endParaRPr>
          </a:p>
        </p:txBody>
      </p:sp>
      <p:sp>
        <p:nvSpPr>
          <p:cNvPr id="5" name="Rectangle à coins arrondis 4"/>
          <p:cNvSpPr/>
          <p:nvPr/>
        </p:nvSpPr>
        <p:spPr>
          <a:xfrm>
            <a:off x="215154" y="803564"/>
            <a:ext cx="11819964" cy="605443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fr-FR" sz="4000" b="1" dirty="0" smtClean="0"/>
          </a:p>
          <a:p>
            <a:r>
              <a:rPr lang="fr-FR" sz="4000" b="1" dirty="0" smtClean="0"/>
              <a:t>2</a:t>
            </a:r>
            <a:r>
              <a:rPr lang="fr-FR" sz="4000" b="1" dirty="0"/>
              <a:t>/ L’initiative du Gouvernement Général (Général Chanzy) </a:t>
            </a:r>
            <a:endParaRPr lang="fr-FR" sz="4000" dirty="0"/>
          </a:p>
          <a:p>
            <a:r>
              <a:rPr lang="fr-FR" sz="4000" dirty="0"/>
              <a:t>La 2ème initiative provenait du GG de l’Algérie. Le général Chanzy va suivre la même logique en extrayant </a:t>
            </a:r>
            <a:r>
              <a:rPr lang="fr-FR" sz="4000" i="1" dirty="0"/>
              <a:t>une dizaine de jeunes enfants doués </a:t>
            </a:r>
            <a:r>
              <a:rPr lang="fr-FR" sz="4000" dirty="0"/>
              <a:t>parmi lesquels : Abdelkader </a:t>
            </a:r>
            <a:r>
              <a:rPr lang="fr-FR" sz="4000" dirty="0" err="1"/>
              <a:t>Benzahra</a:t>
            </a:r>
            <a:r>
              <a:rPr lang="fr-FR" sz="4000" dirty="0"/>
              <a:t>, Ali </a:t>
            </a:r>
            <a:r>
              <a:rPr lang="fr-FR" sz="4000" dirty="0" err="1"/>
              <a:t>Benmohamed</a:t>
            </a:r>
            <a:r>
              <a:rPr lang="fr-FR" sz="4000" dirty="0"/>
              <a:t> </a:t>
            </a:r>
            <a:r>
              <a:rPr lang="fr-FR" sz="4000" dirty="0" err="1"/>
              <a:t>Boulekbachi</a:t>
            </a:r>
            <a:r>
              <a:rPr lang="fr-FR" sz="4000" dirty="0"/>
              <a:t>, </a:t>
            </a:r>
            <a:r>
              <a:rPr lang="fr-FR" sz="4000" dirty="0" err="1"/>
              <a:t>Bengoudou</a:t>
            </a:r>
            <a:r>
              <a:rPr lang="fr-FR" sz="4000" dirty="0"/>
              <a:t> </a:t>
            </a:r>
            <a:r>
              <a:rPr lang="fr-FR" sz="4000" dirty="0" err="1"/>
              <a:t>Djillali</a:t>
            </a:r>
            <a:r>
              <a:rPr lang="fr-FR" sz="4000" dirty="0"/>
              <a:t>, Mohamed </a:t>
            </a:r>
            <a:r>
              <a:rPr lang="fr-FR" sz="4000" dirty="0" err="1"/>
              <a:t>Benmustapha</a:t>
            </a:r>
            <a:r>
              <a:rPr lang="fr-FR" sz="4000" dirty="0"/>
              <a:t>, Mohamed </a:t>
            </a:r>
            <a:r>
              <a:rPr lang="fr-FR" sz="4000" dirty="0" err="1" smtClean="0"/>
              <a:t>Bensaid</a:t>
            </a:r>
            <a:r>
              <a:rPr lang="fr-FR" sz="4000" dirty="0" smtClean="0"/>
              <a:t>,,,,,,,,,</a:t>
            </a:r>
          </a:p>
          <a:p>
            <a:endParaRPr lang="fr-FR" sz="2400" dirty="0"/>
          </a:p>
          <a:p>
            <a:r>
              <a:rPr lang="fr-FR" sz="2400" dirty="0"/>
              <a:t> </a:t>
            </a:r>
          </a:p>
        </p:txBody>
      </p:sp>
    </p:spTree>
    <p:extLst>
      <p:ext uri="{BB962C8B-B14F-4D97-AF65-F5344CB8AC3E}">
        <p14:creationId xmlns="" xmlns:p14="http://schemas.microsoft.com/office/powerpoint/2010/main" val="24920325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37310" y="69275"/>
            <a:ext cx="10945090" cy="60511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VI- L’échec des initiatives de formation de médecins indigènes </a:t>
            </a:r>
            <a:endParaRPr lang="fr-FR" sz="3200" dirty="0">
              <a:solidFill>
                <a:srgbClr val="C00000"/>
              </a:solidFill>
            </a:endParaRPr>
          </a:p>
        </p:txBody>
      </p:sp>
      <p:sp>
        <p:nvSpPr>
          <p:cNvPr id="5" name="Rectangle à coins arrondis 4"/>
          <p:cNvSpPr/>
          <p:nvPr/>
        </p:nvSpPr>
        <p:spPr>
          <a:xfrm>
            <a:off x="215154" y="803564"/>
            <a:ext cx="11819964" cy="605443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fr-FR" sz="2400" dirty="0"/>
          </a:p>
          <a:p>
            <a:pPr marL="342900" indent="-342900">
              <a:buFont typeface="Wingdings" panose="05000000000000000000" pitchFamily="2" charset="2"/>
              <a:buChar char="q"/>
            </a:pPr>
            <a:r>
              <a:rPr lang="fr-FR" sz="3200" dirty="0" smtClean="0"/>
              <a:t>Pour </a:t>
            </a:r>
            <a:r>
              <a:rPr lang="fr-FR" sz="3200" dirty="0"/>
              <a:t>l’administration du GG, il s’agissait de trouver des volontaires pour les postes reculés dont personne ne veut, de trouver aussi dans ces assimilés des outils de collaboration profonde et </a:t>
            </a:r>
            <a:r>
              <a:rPr lang="fr-FR" sz="3200" b="1" dirty="0"/>
              <a:t>se servir ainsi de la médecine à des fins de pacification. </a:t>
            </a:r>
          </a:p>
          <a:p>
            <a:pPr marL="342900" indent="-342900">
              <a:buFont typeface="Wingdings" panose="05000000000000000000" pitchFamily="2" charset="2"/>
              <a:buChar char="q"/>
            </a:pPr>
            <a:r>
              <a:rPr lang="fr-FR" sz="3200" dirty="0"/>
              <a:t>Lavigerie avait une position différente. Lui, estimait que « </a:t>
            </a:r>
            <a:r>
              <a:rPr lang="fr-FR" sz="3200" i="1" dirty="0"/>
              <a:t>la médecine doit servir d’introduction à la modernité chrétienne, à l’acceptation de convertis au sein des populations musulmanes et indirectement à l’adoption de la religion catholique </a:t>
            </a:r>
            <a:r>
              <a:rPr lang="fr-FR" sz="3200" dirty="0"/>
              <a:t>». </a:t>
            </a:r>
            <a:endParaRPr lang="fr-FR" sz="3200" dirty="0" smtClean="0"/>
          </a:p>
          <a:p>
            <a:pPr marL="342900" indent="-342900"/>
            <a:r>
              <a:rPr lang="fr-FR" sz="3200" b="1" dirty="0" smtClean="0"/>
              <a:t>Il </a:t>
            </a:r>
            <a:r>
              <a:rPr lang="fr-FR" sz="3200" b="1" dirty="0"/>
              <a:t>s’agit là, d’une perspective qui instrumentalise la médecine.</a:t>
            </a:r>
          </a:p>
          <a:p>
            <a:r>
              <a:rPr lang="fr-FR" sz="3200" dirty="0"/>
              <a:t> </a:t>
            </a:r>
          </a:p>
        </p:txBody>
      </p:sp>
    </p:spTree>
    <p:extLst>
      <p:ext uri="{BB962C8B-B14F-4D97-AF65-F5344CB8AC3E}">
        <p14:creationId xmlns="" xmlns:p14="http://schemas.microsoft.com/office/powerpoint/2010/main" val="24920325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326342" y="124695"/>
            <a:ext cx="7355540"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VII- Le corps des médecins de colonisation </a:t>
            </a:r>
            <a:endParaRPr lang="fr-FR" sz="3200" dirty="0">
              <a:solidFill>
                <a:srgbClr val="C00000"/>
              </a:solidFill>
            </a:endParaRPr>
          </a:p>
        </p:txBody>
      </p:sp>
      <p:sp>
        <p:nvSpPr>
          <p:cNvPr id="5" name="Rectangle à coins arrondis 4"/>
          <p:cNvSpPr/>
          <p:nvPr/>
        </p:nvSpPr>
        <p:spPr>
          <a:xfrm>
            <a:off x="161365" y="1025236"/>
            <a:ext cx="11819964" cy="5486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200" dirty="0"/>
              <a:t>Les médecins militaires n’étaient pas en nombre suffisant pour assurer la médicalisation d’une colonie aussi vaste que l’Algérie, les médecins qui officiaient à titre privé n’étaient pas nombreux. </a:t>
            </a:r>
          </a:p>
          <a:p>
            <a:pPr marL="342900" indent="-342900">
              <a:buFont typeface="Wingdings" panose="05000000000000000000" pitchFamily="2" charset="2"/>
              <a:buChar char="q"/>
            </a:pPr>
            <a:r>
              <a:rPr lang="fr-FR" sz="3200" dirty="0"/>
              <a:t>le Gouverneur Général Randon, </a:t>
            </a:r>
            <a:r>
              <a:rPr lang="fr-FR" sz="3200" dirty="0" smtClean="0"/>
              <a:t>a crée </a:t>
            </a:r>
            <a:r>
              <a:rPr lang="fr-FR" sz="3200" dirty="0"/>
              <a:t>le corps des médecins de colonisation avec 33 circonscriptions (14 dans la province d’Alger, 9 dans celle d’Oran et 10 dans celle de Constantine</a:t>
            </a:r>
            <a:r>
              <a:rPr lang="fr-FR" sz="3200" dirty="0" smtClean="0"/>
              <a:t>) dont le but de soutient à </a:t>
            </a:r>
            <a:r>
              <a:rPr lang="fr-FR" sz="3200" dirty="0"/>
              <a:t>la colonisation européenne en Algérie. </a:t>
            </a:r>
          </a:p>
          <a:p>
            <a:pPr marL="342900" indent="-342900">
              <a:buFont typeface="Wingdings" panose="05000000000000000000" pitchFamily="2" charset="2"/>
              <a:buChar char="q"/>
            </a:pPr>
            <a:r>
              <a:rPr lang="fr-FR" sz="3200" dirty="0"/>
              <a:t>Ils sont informés par l’auxiliaire médical musulman des mœurs et coutumes locales. </a:t>
            </a:r>
          </a:p>
        </p:txBody>
      </p:sp>
    </p:spTree>
    <p:extLst>
      <p:ext uri="{BB962C8B-B14F-4D97-AF65-F5344CB8AC3E}">
        <p14:creationId xmlns="" xmlns:p14="http://schemas.microsoft.com/office/powerpoint/2010/main" val="2856114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496291" y="0"/>
            <a:ext cx="9019309" cy="734291"/>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600" b="1" dirty="0">
                <a:solidFill>
                  <a:srgbClr val="C00000"/>
                </a:solidFill>
              </a:rPr>
              <a:t>VII- Le corps des médecins de colonisation </a:t>
            </a:r>
            <a:endParaRPr lang="fr-FR" sz="3600" dirty="0">
              <a:solidFill>
                <a:srgbClr val="C00000"/>
              </a:solidFill>
            </a:endParaRPr>
          </a:p>
        </p:txBody>
      </p:sp>
      <p:sp>
        <p:nvSpPr>
          <p:cNvPr id="5" name="Rectangle à coins arrondis 4"/>
          <p:cNvSpPr/>
          <p:nvPr/>
        </p:nvSpPr>
        <p:spPr>
          <a:xfrm>
            <a:off x="202929" y="803564"/>
            <a:ext cx="11819964" cy="574963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200" dirty="0" smtClean="0"/>
              <a:t>Le </a:t>
            </a:r>
            <a:r>
              <a:rPr lang="fr-FR" sz="3200" dirty="0"/>
              <a:t>médecin de colonisation assurait le service de la santé scolaire, était requis pour les expertises, les autopsies, prenait en charge les accouchements, les accidents les soins urgents. C’est ainsi qu’ils ont fini par être apprécié tant par les colons que par la population autochtone qui dans un premier temps s’était replié sur elle-même avec une négation de tout ce qui venait de l’occupant. </a:t>
            </a:r>
          </a:p>
          <a:p>
            <a:pPr marL="342900" indent="-342900">
              <a:buFont typeface="Wingdings" panose="05000000000000000000" pitchFamily="2" charset="2"/>
              <a:buChar char="q"/>
            </a:pPr>
            <a:r>
              <a:rPr lang="fr-FR" sz="3200" dirty="0"/>
              <a:t>En 1961, on comptait 2057 médecins civils qui officiaient, La guerre d’indépendance de l’Algérie va obliger les autorités françaises à renforcer l’effectif médical par 700 médecins militaires supplémentaires.</a:t>
            </a:r>
          </a:p>
        </p:txBody>
      </p:sp>
    </p:spTree>
    <p:extLst>
      <p:ext uri="{BB962C8B-B14F-4D97-AF65-F5344CB8AC3E}">
        <p14:creationId xmlns="" xmlns:p14="http://schemas.microsoft.com/office/powerpoint/2010/main" val="28561143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533378" y="56272"/>
            <a:ext cx="8707902" cy="61897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200" b="1" dirty="0">
                <a:solidFill>
                  <a:srgbClr val="C00000"/>
                </a:solidFill>
              </a:rPr>
              <a:t>VIII- Le corps des auxiliaires médicaux indigènes </a:t>
            </a:r>
            <a:endParaRPr lang="fr-FR" sz="3200" dirty="0">
              <a:solidFill>
                <a:srgbClr val="C00000"/>
              </a:solidFill>
            </a:endParaRPr>
          </a:p>
        </p:txBody>
      </p:sp>
      <p:sp>
        <p:nvSpPr>
          <p:cNvPr id="5" name="Rectangle à coins arrondis 4"/>
          <p:cNvSpPr/>
          <p:nvPr/>
        </p:nvSpPr>
        <p:spPr>
          <a:xfrm>
            <a:off x="211014" y="786857"/>
            <a:ext cx="11608949" cy="578275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200" dirty="0"/>
              <a:t>Une circulaire datée du 5 décembre 1904 a créé les conditions rendant possibles un système d'assistance médicale limitée en milieu rural. </a:t>
            </a:r>
          </a:p>
          <a:p>
            <a:pPr marL="342900" indent="-342900">
              <a:buFont typeface="Wingdings" panose="05000000000000000000" pitchFamily="2" charset="2"/>
              <a:buChar char="q"/>
            </a:pPr>
            <a:r>
              <a:rPr lang="fr-FR" sz="3200" dirty="0"/>
              <a:t>Création en 1904 d'un programme académique de 2 ans pour former les auxiliaires médicaux algériens à l'école de médecine d'Alger. </a:t>
            </a:r>
            <a:endParaRPr lang="fr-FR" sz="3200" dirty="0" smtClean="0"/>
          </a:p>
          <a:p>
            <a:pPr marL="285750" indent="-285750">
              <a:buFont typeface="Wingdings" panose="05000000000000000000" pitchFamily="2" charset="2"/>
              <a:buChar char="q"/>
            </a:pPr>
            <a:r>
              <a:rPr lang="fr-FR" sz="3200" dirty="0" smtClean="0"/>
              <a:t>Le </a:t>
            </a:r>
            <a:r>
              <a:rPr lang="fr-FR" sz="3200" dirty="0"/>
              <a:t>programme prévoyait que les apprenants suivraient un cours limité orienté vers les particularités de la «pathologie indigène» et «algérienne», et serviraient ensuite d'assistants </a:t>
            </a:r>
            <a:r>
              <a:rPr lang="fr-FR" sz="3200" dirty="0" smtClean="0"/>
              <a:t>aux </a:t>
            </a:r>
            <a:r>
              <a:rPr lang="fr-FR" sz="3200" dirty="0"/>
              <a:t>médecins de </a:t>
            </a:r>
            <a:r>
              <a:rPr lang="fr-FR" sz="3200" dirty="0" smtClean="0"/>
              <a:t>colonisation.</a:t>
            </a:r>
          </a:p>
        </p:txBody>
      </p:sp>
    </p:spTree>
    <p:extLst>
      <p:ext uri="{BB962C8B-B14F-4D97-AF65-F5344CB8AC3E}">
        <p14:creationId xmlns="" xmlns:p14="http://schemas.microsoft.com/office/powerpoint/2010/main" val="231424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378634" y="70340"/>
            <a:ext cx="9425354"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3600" b="1" dirty="0">
                <a:solidFill>
                  <a:srgbClr val="C00000"/>
                </a:solidFill>
              </a:rPr>
              <a:t>VIII- Le corps des auxiliaires médicaux indigènes </a:t>
            </a:r>
            <a:endParaRPr lang="fr-FR" sz="3600" dirty="0">
              <a:solidFill>
                <a:srgbClr val="C00000"/>
              </a:solidFill>
            </a:endParaRPr>
          </a:p>
        </p:txBody>
      </p:sp>
      <p:sp>
        <p:nvSpPr>
          <p:cNvPr id="5" name="Rectangle à coins arrondis 4"/>
          <p:cNvSpPr/>
          <p:nvPr/>
        </p:nvSpPr>
        <p:spPr>
          <a:xfrm>
            <a:off x="161365" y="787791"/>
            <a:ext cx="11819964" cy="586622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a:buFont typeface="Wingdings" panose="05000000000000000000" pitchFamily="2" charset="2"/>
              <a:buChar char="q"/>
            </a:pPr>
            <a:r>
              <a:rPr lang="fr-FR" sz="3200" dirty="0" smtClean="0"/>
              <a:t>En </a:t>
            </a:r>
            <a:r>
              <a:rPr lang="fr-FR" sz="3200" dirty="0"/>
              <a:t>1959, les auxiliaires médicaux </a:t>
            </a:r>
            <a:r>
              <a:rPr lang="fr-FR" sz="3200" dirty="0" smtClean="0"/>
              <a:t>seront </a:t>
            </a:r>
            <a:r>
              <a:rPr lang="fr-FR" sz="3200" dirty="0"/>
              <a:t>remplacés par les auxiliaires de l'Assistance médicale gratuite, et les auxiliaires de l'Assistance médicale itinérantes (unités mobiles </a:t>
            </a:r>
            <a:r>
              <a:rPr lang="fr-FR" sz="3200" dirty="0" smtClean="0"/>
              <a:t>d'épidémies) </a:t>
            </a:r>
          </a:p>
          <a:p>
            <a:pPr marL="285750" indent="-285750">
              <a:buFont typeface="Wingdings" panose="05000000000000000000" pitchFamily="2" charset="2"/>
              <a:buChar char="q"/>
            </a:pPr>
            <a:r>
              <a:rPr lang="fr-FR" sz="3200" b="1" dirty="0" smtClean="0"/>
              <a:t>Pendant </a:t>
            </a:r>
            <a:r>
              <a:rPr lang="fr-FR" sz="3200" b="1" dirty="0"/>
              <a:t>la guerre </a:t>
            </a:r>
            <a:r>
              <a:rPr lang="fr-FR" sz="3200" b="1" dirty="0" smtClean="0"/>
              <a:t>d’indépendance </a:t>
            </a:r>
            <a:r>
              <a:rPr lang="fr-FR" sz="3200" dirty="0"/>
              <a:t>l</a:t>
            </a:r>
            <a:r>
              <a:rPr lang="fr-FR" sz="3200" dirty="0" smtClean="0"/>
              <a:t>es </a:t>
            </a:r>
            <a:r>
              <a:rPr lang="fr-FR" sz="3200" dirty="0"/>
              <a:t>auxiliaires </a:t>
            </a:r>
            <a:r>
              <a:rPr lang="fr-FR" sz="3200" dirty="0" smtClean="0"/>
              <a:t>se retrouvent </a:t>
            </a:r>
            <a:r>
              <a:rPr lang="fr-FR" sz="3200" dirty="0"/>
              <a:t>entre le marteau et l’enclume, beaucoup ont abandonné leur poste volontairement ou à contre </a:t>
            </a:r>
            <a:r>
              <a:rPr lang="fr-FR" sz="3200" dirty="0" smtClean="0"/>
              <a:t>cœur. </a:t>
            </a:r>
            <a:endParaRPr lang="fr-FR" sz="3200" dirty="0"/>
          </a:p>
          <a:p>
            <a:pPr marL="285750" indent="-285750">
              <a:buFont typeface="Wingdings" panose="05000000000000000000" pitchFamily="2" charset="2"/>
              <a:buChar char="q"/>
            </a:pPr>
            <a:r>
              <a:rPr lang="fr-FR" sz="3200" b="1" dirty="0"/>
              <a:t>A l’indépendance</a:t>
            </a:r>
            <a:r>
              <a:rPr lang="fr-FR" sz="3200" dirty="0"/>
              <a:t>, beaucoup, se sont recyclés dans des professions similaires dans la santé </a:t>
            </a:r>
            <a:r>
              <a:rPr lang="fr-FR" sz="3200" dirty="0" smtClean="0"/>
              <a:t>publique, </a:t>
            </a:r>
            <a:r>
              <a:rPr lang="fr-FR" sz="3200" dirty="0"/>
              <a:t>Certains ont été nommés à des postes importants dans le nouveau système de santé national algérien, en qualité de directeur d’hôpital, de responsable dans les directions de la santé de wilaya etc. </a:t>
            </a:r>
          </a:p>
        </p:txBody>
      </p:sp>
    </p:spTree>
    <p:extLst>
      <p:ext uri="{BB962C8B-B14F-4D97-AF65-F5344CB8AC3E}">
        <p14:creationId xmlns="" xmlns:p14="http://schemas.microsoft.com/office/powerpoint/2010/main" val="2314242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70340"/>
            <a:ext cx="9964271" cy="57822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2400" b="1" dirty="0">
                <a:solidFill>
                  <a:srgbClr val="C00000"/>
                </a:solidFill>
              </a:rPr>
              <a:t>IX- Les premiers médecins musulmans de la faculté de médecine d’Alger </a:t>
            </a:r>
            <a:endParaRPr lang="fr-FR" sz="2400" dirty="0">
              <a:solidFill>
                <a:srgbClr val="C00000"/>
              </a:solidFill>
            </a:endParaRPr>
          </a:p>
        </p:txBody>
      </p:sp>
      <p:sp>
        <p:nvSpPr>
          <p:cNvPr id="5" name="Rectangle à coins arrondis 4"/>
          <p:cNvSpPr/>
          <p:nvPr/>
        </p:nvSpPr>
        <p:spPr>
          <a:xfrm>
            <a:off x="0" y="801857"/>
            <a:ext cx="12192000" cy="605614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fr-FR" sz="1600" dirty="0"/>
          </a:p>
          <a:p>
            <a:pPr marL="285750" indent="-285750">
              <a:buFont typeface="Wingdings" panose="05000000000000000000" pitchFamily="2" charset="2"/>
              <a:buChar char="q"/>
            </a:pPr>
            <a:r>
              <a:rPr lang="fr-FR" sz="2600" dirty="0"/>
              <a:t>En 1857, l’École préparatoire de médecine et de pharmacie d’Alger est créée par le décret du 3 aout 1857, à la demande de la société de médecine d’Alger que dirigeait le Dr. </a:t>
            </a:r>
            <a:r>
              <a:rPr lang="fr-FR" sz="2600" dirty="0" err="1"/>
              <a:t>Bertherand</a:t>
            </a:r>
            <a:r>
              <a:rPr lang="fr-FR" sz="2600" dirty="0"/>
              <a:t>. Cette école formait des officiers de santé, des pharmaciens et des </a:t>
            </a:r>
            <a:r>
              <a:rPr lang="fr-FR" sz="2600" dirty="0" smtClean="0"/>
              <a:t>sages-femmes. </a:t>
            </a:r>
          </a:p>
          <a:p>
            <a:pPr marL="285750" indent="-285750">
              <a:buFont typeface="Wingdings" panose="05000000000000000000" pitchFamily="2" charset="2"/>
              <a:buChar char="q"/>
            </a:pPr>
            <a:r>
              <a:rPr lang="fr-FR" sz="2600" dirty="0" smtClean="0"/>
              <a:t>Elle </a:t>
            </a:r>
            <a:r>
              <a:rPr lang="fr-FR" sz="2600" dirty="0"/>
              <a:t>sera transformée en Ecole Supérieure de Médecine et de Pharmacie par la loi du 20 décembre </a:t>
            </a:r>
            <a:r>
              <a:rPr lang="fr-FR" sz="2600" dirty="0" smtClean="0"/>
              <a:t>1879, durant </a:t>
            </a:r>
            <a:r>
              <a:rPr lang="fr-FR" sz="2600" dirty="0"/>
              <a:t>l’année universitaire 1886/1887, on comptait 278 inscriptions pour le grade de médecin dont deux musulmans </a:t>
            </a:r>
            <a:r>
              <a:rPr lang="fr-FR" sz="2600" dirty="0" smtClean="0"/>
              <a:t>( </a:t>
            </a:r>
            <a:r>
              <a:rPr lang="fr-FR" sz="2600" dirty="0"/>
              <a:t>les futurs docteurs Mohamed </a:t>
            </a:r>
            <a:r>
              <a:rPr lang="fr-FR" sz="2600" dirty="0" err="1"/>
              <a:t>Nekkache</a:t>
            </a:r>
            <a:r>
              <a:rPr lang="fr-FR" sz="2600" dirty="0"/>
              <a:t> et Mohamed </a:t>
            </a:r>
            <a:r>
              <a:rPr lang="fr-FR" sz="2600" dirty="0" err="1"/>
              <a:t>Seghir</a:t>
            </a:r>
            <a:r>
              <a:rPr lang="fr-FR" sz="2600" dirty="0"/>
              <a:t> </a:t>
            </a:r>
            <a:r>
              <a:rPr lang="fr-FR" sz="2600" dirty="0" err="1" smtClean="0"/>
              <a:t>Belarbey</a:t>
            </a:r>
            <a:r>
              <a:rPr lang="fr-FR" sz="2600" dirty="0" smtClean="0"/>
              <a:t>). </a:t>
            </a:r>
            <a:endParaRPr lang="fr-FR" sz="2600" dirty="0"/>
          </a:p>
          <a:p>
            <a:pPr marL="285750" indent="-285750">
              <a:buFont typeface="Wingdings" panose="05000000000000000000" pitchFamily="2" charset="2"/>
              <a:buChar char="q"/>
            </a:pPr>
            <a:r>
              <a:rPr lang="fr-FR" sz="2600" dirty="0"/>
              <a:t>La loi du 30 décembre 1909 allait permettre d’ériger cette école en Faculté de Médecine et de Pharmacie autonome, mais on ne commence à retrouver sur les bancs de cette faculté les premiers étudiants autochtones qu’après la première guerre mondiale. </a:t>
            </a:r>
          </a:p>
          <a:p>
            <a:pPr marL="285750" indent="-285750">
              <a:buFont typeface="Wingdings" panose="05000000000000000000" pitchFamily="2" charset="2"/>
              <a:buChar char="ü"/>
            </a:pPr>
            <a:r>
              <a:rPr lang="fr-FR" sz="2600" dirty="0"/>
              <a:t>En 1919/1920 : 15 étudiants musulmans sur 344 européens </a:t>
            </a:r>
          </a:p>
          <a:p>
            <a:pPr marL="285750" indent="-285750">
              <a:buFont typeface="Wingdings" panose="05000000000000000000" pitchFamily="2" charset="2"/>
              <a:buChar char="ü"/>
            </a:pPr>
            <a:r>
              <a:rPr lang="fr-FR" sz="2600" dirty="0"/>
              <a:t>En 1920-1921 : 10 étudiants musulmans sur 310 européens </a:t>
            </a:r>
          </a:p>
        </p:txBody>
      </p:sp>
    </p:spTree>
    <p:extLst>
      <p:ext uri="{BB962C8B-B14F-4D97-AF65-F5344CB8AC3E}">
        <p14:creationId xmlns="" xmlns:p14="http://schemas.microsoft.com/office/powerpoint/2010/main" val="27763074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61183" y="126612"/>
            <a:ext cx="10916528" cy="57822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fr-FR" sz="2800" b="1" dirty="0">
                <a:solidFill>
                  <a:srgbClr val="C00000"/>
                </a:solidFill>
              </a:rPr>
              <a:t>IX- Les premiers médecins musulmans de la faculté de médecine d’Alger </a:t>
            </a:r>
            <a:endParaRPr lang="fr-FR" sz="2800" dirty="0">
              <a:solidFill>
                <a:srgbClr val="C00000"/>
              </a:solidFill>
            </a:endParaRPr>
          </a:p>
        </p:txBody>
      </p:sp>
      <p:sp>
        <p:nvSpPr>
          <p:cNvPr id="5" name="Rectangle à coins arrondis 4"/>
          <p:cNvSpPr/>
          <p:nvPr/>
        </p:nvSpPr>
        <p:spPr>
          <a:xfrm>
            <a:off x="161365" y="984738"/>
            <a:ext cx="11887200" cy="55708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fr-FR" sz="1600" dirty="0"/>
          </a:p>
          <a:p>
            <a:pPr marL="285750" indent="-285750"/>
            <a:endParaRPr lang="fr-FR" sz="2000" dirty="0"/>
          </a:p>
          <a:p>
            <a:pPr marL="285750" indent="-285750">
              <a:buFont typeface="Wingdings" panose="05000000000000000000" pitchFamily="2" charset="2"/>
              <a:buChar char="q"/>
            </a:pPr>
            <a:r>
              <a:rPr lang="fr-FR" sz="3200" dirty="0"/>
              <a:t>L</a:t>
            </a:r>
            <a:r>
              <a:rPr lang="fr-FR" sz="3200" dirty="0" smtClean="0"/>
              <a:t>es </a:t>
            </a:r>
            <a:r>
              <a:rPr lang="fr-FR" sz="3200" dirty="0"/>
              <a:t>études médicales vont prendre de plus en plus d’importance auprès des étudiants musulmans : </a:t>
            </a:r>
          </a:p>
          <a:p>
            <a:r>
              <a:rPr lang="fr-FR" sz="3200" dirty="0"/>
              <a:t>- </a:t>
            </a:r>
            <a:r>
              <a:rPr lang="fr-FR" sz="3200" dirty="0" smtClean="0"/>
              <a:t>A </a:t>
            </a:r>
            <a:r>
              <a:rPr lang="fr-FR" sz="3200" dirty="0"/>
              <a:t>partir de la 2ème guerre mondiale, c’est la faculté de médecine qui possède l’effectif estudiantin le plus important et qui verra les premières étudiantes musulmanes, d’abord </a:t>
            </a:r>
            <a:r>
              <a:rPr lang="fr-FR" sz="3200" dirty="0" err="1"/>
              <a:t>Aldjia</a:t>
            </a:r>
            <a:r>
              <a:rPr lang="fr-FR" sz="3200" dirty="0"/>
              <a:t> Noureddine (future première professeur de pédiatrie de l’Algérie indépendante) reçue au concours d’internat en 1942 puis dans les années 50, une dizaine d’autres parmi lesquelles Meriem </a:t>
            </a:r>
            <a:r>
              <a:rPr lang="fr-FR" sz="3200" dirty="0" err="1"/>
              <a:t>Beloucif</a:t>
            </a:r>
            <a:r>
              <a:rPr lang="fr-FR" sz="3200" dirty="0"/>
              <a:t>, </a:t>
            </a:r>
            <a:r>
              <a:rPr lang="fr-FR" sz="3200" dirty="0" err="1"/>
              <a:t>Nefissa</a:t>
            </a:r>
            <a:r>
              <a:rPr lang="fr-FR" sz="3200" dirty="0"/>
              <a:t> </a:t>
            </a:r>
            <a:r>
              <a:rPr lang="fr-FR" sz="3200" dirty="0" err="1"/>
              <a:t>Hamoud</a:t>
            </a:r>
            <a:r>
              <a:rPr lang="fr-FR" sz="3200" dirty="0"/>
              <a:t>, Maris </a:t>
            </a:r>
            <a:r>
              <a:rPr lang="fr-FR" sz="3200" dirty="0" err="1"/>
              <a:t>Moatti</a:t>
            </a:r>
            <a:r>
              <a:rPr lang="fr-FR" sz="3200" dirty="0"/>
              <a:t>, Janine </a:t>
            </a:r>
            <a:r>
              <a:rPr lang="fr-FR" sz="3200" dirty="0" err="1"/>
              <a:t>Belkhodja</a:t>
            </a:r>
            <a:r>
              <a:rPr lang="fr-FR" sz="3200" dirty="0"/>
              <a:t>, Louisa Ait Khaled, Baya Romane, Sadia </a:t>
            </a:r>
            <a:r>
              <a:rPr lang="fr-FR" sz="3200" dirty="0" err="1"/>
              <a:t>Benhabyles</a:t>
            </a:r>
            <a:r>
              <a:rPr lang="fr-FR" sz="3200" dirty="0"/>
              <a:t>, etc… </a:t>
            </a:r>
          </a:p>
        </p:txBody>
      </p:sp>
    </p:spTree>
    <p:extLst>
      <p:ext uri="{BB962C8B-B14F-4D97-AF65-F5344CB8AC3E}">
        <p14:creationId xmlns="" xmlns:p14="http://schemas.microsoft.com/office/powerpoint/2010/main" val="27763074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56272"/>
            <a:ext cx="9964271" cy="689317"/>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860611"/>
            <a:ext cx="11887200" cy="599738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457200" indent="-457200">
              <a:buFont typeface="Wingdings" panose="05000000000000000000" pitchFamily="2" charset="2"/>
              <a:buChar char="q"/>
            </a:pPr>
            <a:r>
              <a:rPr lang="fr-FR" sz="2800" dirty="0"/>
              <a:t>En novembre 1954, l’Algérie comptait 127 praticiens autochtones (104 médecins, 17 dentistes et 6 pharmaciens).La majorité d’entre eux exerçait en pratique libérale. On ne comptait qu’un seul interne sur titre à l’hôpital de Mustapha. </a:t>
            </a:r>
          </a:p>
          <a:p>
            <a:pPr marL="457200" indent="-457200">
              <a:buFont typeface="Wingdings" panose="05000000000000000000" pitchFamily="2" charset="2"/>
              <a:buChar char="q"/>
            </a:pPr>
            <a:r>
              <a:rPr lang="fr-FR" sz="2800" dirty="0"/>
              <a:t>Les praticiens et les étudiants en médecine, comme les autres franges de la population algérienne, vont rejoindre en grand nombre l’organisation FLN-ALN, après l’appel à la grève de l’UGEMA. </a:t>
            </a:r>
            <a:endParaRPr lang="fr-FR" sz="2800" dirty="0" smtClean="0"/>
          </a:p>
          <a:p>
            <a:pPr marL="457200" indent="-457200">
              <a:buFont typeface="Wingdings" panose="05000000000000000000" pitchFamily="2" charset="2"/>
              <a:buChar char="q"/>
            </a:pPr>
            <a:r>
              <a:rPr lang="fr-FR" sz="2800" dirty="0" smtClean="0"/>
              <a:t>Plus </a:t>
            </a:r>
            <a:r>
              <a:rPr lang="fr-FR" sz="2800" dirty="0"/>
              <a:t>de trente praticiens et étudiants sont tombés au champ </a:t>
            </a:r>
            <a:r>
              <a:rPr lang="fr-FR" sz="2800" dirty="0" smtClean="0"/>
              <a:t>d’honneur.</a:t>
            </a:r>
          </a:p>
          <a:p>
            <a:pPr marL="457200" indent="-457200">
              <a:buFont typeface="Wingdings" panose="05000000000000000000" pitchFamily="2" charset="2"/>
              <a:buChar char="q"/>
            </a:pPr>
            <a:r>
              <a:rPr lang="fr-FR" sz="2800" dirty="0" smtClean="0"/>
              <a:t>plus </a:t>
            </a:r>
            <a:r>
              <a:rPr lang="fr-FR" sz="2800" dirty="0"/>
              <a:t>de soixante autres ont connus la souffrance des arrestations et des emprisonnements. </a:t>
            </a:r>
            <a:endParaRPr lang="fr-FR" sz="2800" dirty="0" smtClean="0"/>
          </a:p>
          <a:p>
            <a:pPr marL="457200" indent="-457200">
              <a:buFont typeface="Wingdings" panose="05000000000000000000" pitchFamily="2" charset="2"/>
              <a:buChar char="q"/>
            </a:pPr>
            <a:r>
              <a:rPr lang="fr-FR" sz="2800" dirty="0" smtClean="0"/>
              <a:t>Plus </a:t>
            </a:r>
            <a:r>
              <a:rPr lang="fr-FR" sz="2800" dirty="0"/>
              <a:t>de 120 ont rejoint l’ALN dans les maquis </a:t>
            </a:r>
            <a:r>
              <a:rPr lang="fr-FR" sz="2800" dirty="0" smtClean="0"/>
              <a:t>où </a:t>
            </a:r>
            <a:r>
              <a:rPr lang="fr-FR" sz="2800" dirty="0"/>
              <a:t>ils ont joué un rôle de premier plan.</a:t>
            </a:r>
          </a:p>
          <a:p>
            <a:r>
              <a:rPr lang="fr-FR" sz="1600" dirty="0"/>
              <a:t> </a:t>
            </a:r>
          </a:p>
        </p:txBody>
      </p:sp>
    </p:spTree>
    <p:extLst>
      <p:ext uri="{BB962C8B-B14F-4D97-AF65-F5344CB8AC3E}">
        <p14:creationId xmlns="" xmlns:p14="http://schemas.microsoft.com/office/powerpoint/2010/main" val="525386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141694" y="161365"/>
            <a:ext cx="3751730" cy="57822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800" dirty="0" smtClean="0">
                <a:solidFill>
                  <a:srgbClr val="C00000"/>
                </a:solidFill>
              </a:rPr>
              <a:t>I- Introduction</a:t>
            </a:r>
            <a:endParaRPr lang="fr-FR" sz="4800" dirty="0">
              <a:solidFill>
                <a:srgbClr val="C00000"/>
              </a:solidFill>
            </a:endParaRPr>
          </a:p>
        </p:txBody>
      </p:sp>
      <p:sp>
        <p:nvSpPr>
          <p:cNvPr id="9" name="Rectangle à coins arrondis 8"/>
          <p:cNvSpPr/>
          <p:nvPr/>
        </p:nvSpPr>
        <p:spPr>
          <a:xfrm>
            <a:off x="166254" y="872837"/>
            <a:ext cx="11831781" cy="5791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a:solidFill>
                  <a:schemeClr val="tx1"/>
                </a:solidFill>
              </a:rPr>
              <a:t>La période coloniale française en Algérie a précédé de quelques dizaines d'années les découvertes pasteuriennes, ce qui a permis d'ôter aux médecins français de la colonisation leurs derniers doutes quant à la supériorité de leur médecine sur les « grandes traditions » médicales arabes pour lesquelles ils avaient jusque-là un certain complexe, car la médecine occidentale avant l'ère pasteurienne ne disposait que de très peu de remèdes efficaces et ne guérissait globalement pas mieux que les pratiques traditionnelles.</a:t>
            </a:r>
          </a:p>
        </p:txBody>
      </p:sp>
    </p:spTree>
    <p:extLst>
      <p:ext uri="{BB962C8B-B14F-4D97-AF65-F5344CB8AC3E}">
        <p14:creationId xmlns="" xmlns:p14="http://schemas.microsoft.com/office/powerpoint/2010/main" val="16680858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731520"/>
            <a:ext cx="11887200" cy="592249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800" b="1" dirty="0"/>
              <a:t>1/Mise en place du service de santé du FLN-ALN </a:t>
            </a:r>
            <a:endParaRPr lang="fr-FR" sz="2800" dirty="0"/>
          </a:p>
          <a:p>
            <a:pPr marL="342900" indent="-342900">
              <a:buFont typeface="Wingdings" panose="05000000000000000000" pitchFamily="2" charset="2"/>
              <a:buChar char="q"/>
            </a:pPr>
            <a:r>
              <a:rPr lang="fr-FR" sz="2800" dirty="0"/>
              <a:t>Avant la révolution de 1954, le premier stage de formation de secouristes pour le compte de la révolution a été organisé par le docteur Mohamed </a:t>
            </a:r>
            <a:r>
              <a:rPr lang="fr-FR" sz="2800" dirty="0" err="1"/>
              <a:t>Seghir</a:t>
            </a:r>
            <a:r>
              <a:rPr lang="fr-FR" sz="2800" dirty="0"/>
              <a:t> </a:t>
            </a:r>
            <a:r>
              <a:rPr lang="fr-FR" sz="2800" dirty="0" err="1"/>
              <a:t>Nekkache</a:t>
            </a:r>
            <a:r>
              <a:rPr lang="fr-FR" sz="2800" dirty="0"/>
              <a:t> dans le sous-sol de son cabinet situé au village nègre de </a:t>
            </a:r>
            <a:r>
              <a:rPr lang="fr-FR" sz="2800" i="1" dirty="0" err="1"/>
              <a:t>Mdina</a:t>
            </a:r>
            <a:r>
              <a:rPr lang="fr-FR" sz="2800" i="1" dirty="0"/>
              <a:t> </a:t>
            </a:r>
            <a:r>
              <a:rPr lang="fr-FR" sz="2800" i="1" dirty="0" err="1"/>
              <a:t>Jedida</a:t>
            </a:r>
            <a:r>
              <a:rPr lang="fr-FR" sz="2800" i="1" dirty="0"/>
              <a:t> </a:t>
            </a:r>
            <a:r>
              <a:rPr lang="fr-FR" sz="2800" dirty="0"/>
              <a:t>à Oran. Il a regroupé une quarantaine de jeunes venus de toute l’</a:t>
            </a:r>
            <a:r>
              <a:rPr lang="fr-FR" sz="2800" dirty="0" err="1"/>
              <a:t>Oranie</a:t>
            </a:r>
            <a:r>
              <a:rPr lang="fr-FR" sz="2800" dirty="0"/>
              <a:t>. </a:t>
            </a:r>
          </a:p>
          <a:p>
            <a:r>
              <a:rPr lang="fr-FR" sz="2800" b="1" dirty="0"/>
              <a:t>2/ Phase de mise en place (1954-1956) </a:t>
            </a:r>
            <a:endParaRPr lang="fr-FR" sz="2800" dirty="0"/>
          </a:p>
          <a:p>
            <a:pPr marL="342900" indent="-342900">
              <a:buFont typeface="Wingdings" panose="05000000000000000000" pitchFamily="2" charset="2"/>
              <a:buChar char="q"/>
            </a:pPr>
            <a:r>
              <a:rPr lang="fr-FR" sz="2800" dirty="0"/>
              <a:t>A la veille du déclenchement de la révolution, le pays était divisé en sis zones. Les infirmiers et médecins algériens faisant l’objet d’une surveillance étroite de la part des autorités coloniales, ce sont les personnes ayant des connaissances en secourismes (anciens scouts) qui ont constitué la première ossature de la santé</a:t>
            </a:r>
            <a:r>
              <a:rPr lang="fr-FR" sz="2800" dirty="0" smtClean="0"/>
              <a:t>.</a:t>
            </a:r>
          </a:p>
        </p:txBody>
      </p:sp>
    </p:spTree>
    <p:extLst>
      <p:ext uri="{BB962C8B-B14F-4D97-AF65-F5344CB8AC3E}">
        <p14:creationId xmlns="" xmlns:p14="http://schemas.microsoft.com/office/powerpoint/2010/main" val="3133929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55652"/>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787791"/>
            <a:ext cx="11887200" cy="60702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200" dirty="0" smtClean="0"/>
              <a:t>Selon </a:t>
            </a:r>
            <a:r>
              <a:rPr lang="fr-FR" sz="3200" dirty="0"/>
              <a:t>le Pr. Mohamed </a:t>
            </a:r>
            <a:r>
              <a:rPr lang="fr-FR" sz="3200" dirty="0" err="1"/>
              <a:t>Toumi</a:t>
            </a:r>
            <a:r>
              <a:rPr lang="fr-FR" sz="3200" dirty="0"/>
              <a:t>, ancien responsable de la wilaya </a:t>
            </a:r>
            <a:r>
              <a:rPr lang="fr-FR" sz="3200" dirty="0" smtClean="0"/>
              <a:t>II:« </a:t>
            </a:r>
            <a:r>
              <a:rPr lang="fr-FR" sz="3200" i="1" dirty="0"/>
              <a:t>la révolution a commencé d’abord par solliciter les médecins et infirmiers algériens, quelques uns de leurs confrères français, les guérisseurs et même des rebouteux, alors que les grands malades étaient évacués vers les hôpitaux des pays voisins </a:t>
            </a:r>
            <a:r>
              <a:rPr lang="fr-FR" sz="3200" dirty="0"/>
              <a:t>». </a:t>
            </a:r>
          </a:p>
          <a:p>
            <a:pPr marL="342900" indent="-342900">
              <a:buFont typeface="Wingdings" panose="05000000000000000000" pitchFamily="2" charset="2"/>
              <a:buChar char="q"/>
            </a:pPr>
            <a:r>
              <a:rPr lang="fr-FR" sz="3200" dirty="0"/>
              <a:t>Au cours de cette phase la coordination entre les régions était aléatoire. Le secteur de la santé manquait de moyens matériel et de personnel qualifié. Seul l’acheminement des blessés vers les bases de repli en Tunisie et au Maroc se faisait correctement car la traversée des frontières était encore assez aisée. </a:t>
            </a:r>
          </a:p>
        </p:txBody>
      </p:sp>
    </p:spTree>
    <p:extLst>
      <p:ext uri="{BB962C8B-B14F-4D97-AF65-F5344CB8AC3E}">
        <p14:creationId xmlns="" xmlns:p14="http://schemas.microsoft.com/office/powerpoint/2010/main" val="31339290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759655"/>
            <a:ext cx="11887200" cy="60983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200" b="1" dirty="0" smtClean="0"/>
              <a:t>     3</a:t>
            </a:r>
            <a:r>
              <a:rPr lang="fr-FR" sz="3200" b="1" dirty="0"/>
              <a:t>/ Phase active (1956-1958) </a:t>
            </a:r>
            <a:endParaRPr lang="fr-FR" sz="3200" dirty="0"/>
          </a:p>
          <a:p>
            <a:pPr marL="342900" indent="-342900">
              <a:buFont typeface="Wingdings" panose="05000000000000000000" pitchFamily="2" charset="2"/>
              <a:buChar char="q"/>
            </a:pPr>
            <a:r>
              <a:rPr lang="fr-FR" sz="3200" dirty="0"/>
              <a:t>L’organisation commence à gagner en efficacité grâce à l’apport déterminant des médecins et étudiants en médecine qui ont rejoint </a:t>
            </a:r>
            <a:r>
              <a:rPr lang="fr-FR" sz="3200" dirty="0" smtClean="0"/>
              <a:t>le </a:t>
            </a:r>
            <a:r>
              <a:rPr lang="fr-FR" sz="3200" dirty="0"/>
              <a:t>maquis à la suite de la grève de mai 1956 et la fin du protectorat sur le Maroc et la Tunisie qui va donner plus de souplesse aux activités des bases d’appui de l’Est et de l’Ouest. </a:t>
            </a:r>
          </a:p>
          <a:p>
            <a:pPr marL="342900" indent="-342900">
              <a:buFont typeface="Wingdings" panose="05000000000000000000" pitchFamily="2" charset="2"/>
              <a:buChar char="q"/>
            </a:pPr>
            <a:r>
              <a:rPr lang="fr-FR" sz="3200" dirty="0"/>
              <a:t>A l’intérieur du pays, au maquis, l’ALN a mis en place toute une organisation sanitaire. L’originalité de cette organisation est la présence à tous les échelons (wilaya, </a:t>
            </a:r>
            <a:r>
              <a:rPr lang="fr-FR" sz="3200" dirty="0" err="1"/>
              <a:t>mintaka</a:t>
            </a:r>
            <a:r>
              <a:rPr lang="fr-FR" sz="3200" dirty="0"/>
              <a:t>, </a:t>
            </a:r>
            <a:r>
              <a:rPr lang="fr-FR" sz="3200" dirty="0" err="1"/>
              <a:t>nahiya</a:t>
            </a:r>
            <a:r>
              <a:rPr lang="fr-FR" sz="3200" dirty="0"/>
              <a:t>, </a:t>
            </a:r>
            <a:r>
              <a:rPr lang="fr-FR" sz="3200" dirty="0" err="1"/>
              <a:t>kasma</a:t>
            </a:r>
            <a:r>
              <a:rPr lang="fr-FR" sz="3200" dirty="0"/>
              <a:t>) de commandement d’un responsable santé. Le docteur </a:t>
            </a:r>
            <a:r>
              <a:rPr lang="fr-FR" sz="3200" dirty="0" err="1"/>
              <a:t>Nekkache</a:t>
            </a:r>
            <a:r>
              <a:rPr lang="fr-FR" sz="3200" dirty="0"/>
              <a:t> était le responsable de la santé au niveau de l’Etat Major Général. </a:t>
            </a:r>
          </a:p>
          <a:p>
            <a:pPr marL="342900" indent="-342900">
              <a:buFont typeface="Wingdings" panose="05000000000000000000" pitchFamily="2" charset="2"/>
              <a:buChar char="q"/>
            </a:pPr>
            <a:endParaRPr lang="fr-FR" sz="2400" dirty="0"/>
          </a:p>
        </p:txBody>
      </p:sp>
    </p:spTree>
    <p:extLst>
      <p:ext uri="{BB962C8B-B14F-4D97-AF65-F5344CB8AC3E}">
        <p14:creationId xmlns="" xmlns:p14="http://schemas.microsoft.com/office/powerpoint/2010/main" val="10932058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304800" y="872198"/>
            <a:ext cx="11666806" cy="573961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buFont typeface="Wingdings" panose="05000000000000000000" pitchFamily="2" charset="2"/>
              <a:buChar char="q"/>
            </a:pPr>
            <a:r>
              <a:rPr lang="fr-FR" sz="3200" dirty="0" smtClean="0"/>
              <a:t>En </a:t>
            </a:r>
            <a:r>
              <a:rPr lang="fr-FR" sz="3200" dirty="0"/>
              <a:t>dehors de la prise en charge des blessés et des malades parmi les </a:t>
            </a:r>
            <a:r>
              <a:rPr lang="fr-FR" sz="3200" dirty="0" err="1"/>
              <a:t>djounouds</a:t>
            </a:r>
            <a:r>
              <a:rPr lang="fr-FR" sz="3200" dirty="0"/>
              <a:t>, la politique de santé était basée sur la promotion de l’hygiène et la prévention : </a:t>
            </a:r>
          </a:p>
          <a:p>
            <a:pPr marL="342900" indent="-342900">
              <a:buFont typeface="Wingdings" panose="05000000000000000000" pitchFamily="2" charset="2"/>
              <a:buChar char="§"/>
            </a:pPr>
            <a:r>
              <a:rPr lang="fr-FR" sz="3200" dirty="0" smtClean="0"/>
              <a:t>Rasage </a:t>
            </a:r>
            <a:r>
              <a:rPr lang="fr-FR" sz="3200" dirty="0"/>
              <a:t>de la barbe, cheveux coupés court, propreté et intégrité vestimentaire ; </a:t>
            </a:r>
          </a:p>
          <a:p>
            <a:pPr marL="342900" indent="-342900">
              <a:buFont typeface="Wingdings" panose="05000000000000000000" pitchFamily="2" charset="2"/>
              <a:buChar char="§"/>
            </a:pPr>
            <a:r>
              <a:rPr lang="fr-FR" sz="3200" dirty="0" smtClean="0"/>
              <a:t>Epouillage </a:t>
            </a:r>
            <a:r>
              <a:rPr lang="fr-FR" sz="3200" dirty="0"/>
              <a:t>systématique, lavage des mains avant chaque repas, </a:t>
            </a:r>
          </a:p>
          <a:p>
            <a:pPr marL="342900" indent="-342900">
              <a:buFont typeface="Wingdings" panose="05000000000000000000" pitchFamily="2" charset="2"/>
              <a:buChar char="§"/>
            </a:pPr>
            <a:r>
              <a:rPr lang="fr-FR" sz="3200" dirty="0" smtClean="0"/>
              <a:t>Interdiction </a:t>
            </a:r>
            <a:r>
              <a:rPr lang="fr-FR" sz="3200" dirty="0"/>
              <a:t>de cracher, de fumer, de boire de l’alcool, de manger du piment fort (pour éviter les diarrhées). </a:t>
            </a:r>
          </a:p>
          <a:p>
            <a:pPr marL="342900" indent="-342900">
              <a:buFont typeface="Wingdings" panose="05000000000000000000" pitchFamily="2" charset="2"/>
              <a:buChar char="§"/>
            </a:pPr>
            <a:r>
              <a:rPr lang="fr-FR" sz="3200" dirty="0" smtClean="0"/>
              <a:t> </a:t>
            </a:r>
            <a:r>
              <a:rPr lang="fr-FR" sz="3200" dirty="0"/>
              <a:t>Eau de boisson javellisée, constructions de fosses septiques </a:t>
            </a:r>
          </a:p>
          <a:p>
            <a:pPr marL="342900" indent="-342900">
              <a:buFont typeface="Wingdings" panose="05000000000000000000" pitchFamily="2" charset="2"/>
              <a:buChar char="§"/>
            </a:pPr>
            <a:r>
              <a:rPr lang="fr-FR" sz="3200" dirty="0" smtClean="0"/>
              <a:t>Vaccination </a:t>
            </a:r>
            <a:r>
              <a:rPr lang="fr-FR" sz="3200" dirty="0"/>
              <a:t>contre la variole et la typhoïde </a:t>
            </a:r>
          </a:p>
        </p:txBody>
      </p:sp>
    </p:spTree>
    <p:extLst>
      <p:ext uri="{BB962C8B-B14F-4D97-AF65-F5344CB8AC3E}">
        <p14:creationId xmlns="" xmlns:p14="http://schemas.microsoft.com/office/powerpoint/2010/main" val="10932058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239150" y="801858"/>
            <a:ext cx="11648049" cy="57958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400" b="1" dirty="0"/>
              <a:t>3/ Phase active (1956-1958</a:t>
            </a:r>
            <a:r>
              <a:rPr lang="fr-FR" sz="2400" b="1" dirty="0" smtClean="0"/>
              <a:t>)</a:t>
            </a:r>
          </a:p>
          <a:p>
            <a:pPr marL="285750" indent="-285750">
              <a:buFont typeface="Wingdings" panose="05000000000000000000" pitchFamily="2" charset="2"/>
              <a:buChar char="q"/>
            </a:pPr>
            <a:r>
              <a:rPr lang="fr-FR" sz="2400" b="1" dirty="0" smtClean="0"/>
              <a:t> </a:t>
            </a:r>
            <a:r>
              <a:rPr lang="fr-FR" sz="2400" dirty="0"/>
              <a:t>Pour faciliter l’activité de santé et éviter les interprétations erronées, plusieurs règlementations spécifiques à l’activité de santé ont vu le jour. </a:t>
            </a:r>
          </a:p>
          <a:p>
            <a:pPr marL="285750" indent="-285750">
              <a:buFont typeface="Wingdings" panose="05000000000000000000" pitchFamily="2" charset="2"/>
              <a:buChar char="v"/>
            </a:pPr>
            <a:r>
              <a:rPr lang="fr-FR" sz="2400" b="1" dirty="0"/>
              <a:t>Au niveau du maquis, </a:t>
            </a:r>
            <a:r>
              <a:rPr lang="fr-FR" sz="2400" dirty="0"/>
              <a:t>le service de santé était aligné au plan hiérarchique sur l’organisation militaire. Le chef de service de santé au niveau de la wilaya avait le grade de </a:t>
            </a:r>
            <a:r>
              <a:rPr lang="fr-FR" sz="2400" dirty="0" smtClean="0"/>
              <a:t>lieutenant. </a:t>
            </a:r>
            <a:r>
              <a:rPr lang="fr-FR" sz="2400" dirty="0"/>
              <a:t>L’unité sanitaire de base était le secteur souvent doté d’un « hôpital ». Le responsable sanitaire du secteur et de l’hôpital coordonne les activités médicales et était responsable des infirmiers et infirmières exerçant à l’hôpital. Des infirmiers itinérants étaient affectés dans les unités combattantes. Ils étaient en outre, responsables de l’application stricte des mesures d’hygiène tant parmi les </a:t>
            </a:r>
            <a:r>
              <a:rPr lang="fr-FR" sz="2400" dirty="0" err="1"/>
              <a:t>djounouds</a:t>
            </a:r>
            <a:r>
              <a:rPr lang="fr-FR" sz="2400" dirty="0"/>
              <a:t> qu’au sein des populations des « zones interdites ».</a:t>
            </a:r>
          </a:p>
          <a:p>
            <a:pPr marL="285750" indent="-285750">
              <a:buFont typeface="Wingdings" panose="05000000000000000000" pitchFamily="2" charset="2"/>
              <a:buChar char="§"/>
            </a:pPr>
            <a:r>
              <a:rPr lang="fr-FR" sz="2400" dirty="0"/>
              <a:t>Concernant les médicaments, le contrôle strict par les autorités françaises, rendait difficile l’approvisionnement. Malgré cela des réseaux de collecte acheminaient les colis vers le pharmacien de la région qui assurait la distribution aux hôpitaux.</a:t>
            </a:r>
          </a:p>
          <a:p>
            <a:endParaRPr lang="fr-FR" dirty="0"/>
          </a:p>
        </p:txBody>
      </p:sp>
    </p:spTree>
    <p:extLst>
      <p:ext uri="{BB962C8B-B14F-4D97-AF65-F5344CB8AC3E}">
        <p14:creationId xmlns="" xmlns:p14="http://schemas.microsoft.com/office/powerpoint/2010/main" val="42881860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69720"/>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731520"/>
            <a:ext cx="11887200" cy="593656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2800" b="1" dirty="0"/>
              <a:t>3/ Phase active (1956-1958</a:t>
            </a:r>
            <a:r>
              <a:rPr lang="fr-FR" sz="2800" b="1" dirty="0" smtClean="0"/>
              <a:t>)</a:t>
            </a:r>
            <a:endParaRPr lang="fr-FR" sz="2800" dirty="0"/>
          </a:p>
          <a:p>
            <a:pPr marL="285750" indent="-285750">
              <a:buFont typeface="Wingdings" panose="05000000000000000000" pitchFamily="2" charset="2"/>
              <a:buChar char="v"/>
            </a:pPr>
            <a:r>
              <a:rPr lang="fr-FR" sz="2800" b="1" dirty="0"/>
              <a:t>Au niveau de la base de l’Est</a:t>
            </a:r>
            <a:r>
              <a:rPr lang="fr-FR" sz="2800" dirty="0"/>
              <a:t>, les 2 premiers médecins arrivés au début de l’année 1956 était les docteurs Mohamed </a:t>
            </a:r>
            <a:r>
              <a:rPr lang="fr-FR" sz="2800" dirty="0" err="1"/>
              <a:t>Seghir</a:t>
            </a:r>
            <a:r>
              <a:rPr lang="fr-FR" sz="2800" dirty="0"/>
              <a:t> </a:t>
            </a:r>
            <a:r>
              <a:rPr lang="fr-FR" sz="2800" dirty="0" err="1"/>
              <a:t>Nekkache</a:t>
            </a:r>
            <a:r>
              <a:rPr lang="fr-FR" sz="2800" dirty="0"/>
              <a:t> et </a:t>
            </a:r>
            <a:r>
              <a:rPr lang="fr-FR" sz="2800" dirty="0" err="1"/>
              <a:t>Chawki</a:t>
            </a:r>
            <a:r>
              <a:rPr lang="fr-FR" sz="2800" dirty="0"/>
              <a:t> </a:t>
            </a:r>
            <a:r>
              <a:rPr lang="fr-FR" sz="2800" dirty="0" err="1"/>
              <a:t>Mostefai</a:t>
            </a:r>
            <a:r>
              <a:rPr lang="fr-FR" sz="2800" dirty="0"/>
              <a:t>. D’autres médecins vont venir renforcer cette base, tels que les </a:t>
            </a:r>
            <a:r>
              <a:rPr lang="fr-FR" sz="2800" dirty="0" err="1"/>
              <a:t>Drs</a:t>
            </a:r>
            <a:r>
              <a:rPr lang="fr-FR" sz="2800" dirty="0"/>
              <a:t>. </a:t>
            </a:r>
            <a:r>
              <a:rPr lang="fr-FR" sz="2800" dirty="0" err="1"/>
              <a:t>Tedjini</a:t>
            </a:r>
            <a:r>
              <a:rPr lang="fr-FR" sz="2800" dirty="0"/>
              <a:t> </a:t>
            </a:r>
            <a:r>
              <a:rPr lang="fr-FR" sz="2800" dirty="0" err="1"/>
              <a:t>Haddam</a:t>
            </a:r>
            <a:r>
              <a:rPr lang="fr-FR" sz="2800" dirty="0"/>
              <a:t>, Ali El </a:t>
            </a:r>
            <a:r>
              <a:rPr lang="fr-FR" sz="2800" dirty="0" err="1"/>
              <a:t>Okbi</a:t>
            </a:r>
            <a:r>
              <a:rPr lang="fr-FR" sz="2800" dirty="0"/>
              <a:t>, Bachir </a:t>
            </a:r>
            <a:r>
              <a:rPr lang="fr-FR" sz="2800" dirty="0" err="1"/>
              <a:t>Mentouri</a:t>
            </a:r>
            <a:r>
              <a:rPr lang="fr-FR" sz="2800" dirty="0"/>
              <a:t>, </a:t>
            </a:r>
            <a:r>
              <a:rPr lang="fr-FR" sz="2800" dirty="0" err="1"/>
              <a:t>Belabbes</a:t>
            </a:r>
            <a:r>
              <a:rPr lang="fr-FR" sz="2800" dirty="0"/>
              <a:t> </a:t>
            </a:r>
            <a:r>
              <a:rPr lang="fr-FR" sz="2800" dirty="0" err="1"/>
              <a:t>Boudraa</a:t>
            </a:r>
            <a:r>
              <a:rPr lang="fr-FR" sz="2800" dirty="0"/>
              <a:t>, Mourad Taleb ….le nombre total de médecins algériens dans cette base de l’Est et dans certains hôpitaux tunisiens était de 45. </a:t>
            </a:r>
          </a:p>
          <a:p>
            <a:pPr marL="285750" indent="-285750">
              <a:buFont typeface="Wingdings" panose="05000000000000000000" pitchFamily="2" charset="2"/>
              <a:buChar char="v"/>
            </a:pPr>
            <a:r>
              <a:rPr lang="fr-FR" sz="2800" b="1" dirty="0"/>
              <a:t>Au niveau de la base de l’Ouest</a:t>
            </a:r>
            <a:r>
              <a:rPr lang="fr-FR" sz="2800" dirty="0"/>
              <a:t>, du fait de son éloignement des zones de combat, le nombre de médecins était moindre. On peut citer les </a:t>
            </a:r>
            <a:r>
              <a:rPr lang="fr-FR" sz="2800" dirty="0" err="1"/>
              <a:t>Drs</a:t>
            </a:r>
            <a:r>
              <a:rPr lang="fr-FR" sz="2800" dirty="0"/>
              <a:t>. Hassen </a:t>
            </a:r>
            <a:r>
              <a:rPr lang="fr-FR" sz="2800" dirty="0" err="1"/>
              <a:t>Lazreg</a:t>
            </a:r>
            <a:r>
              <a:rPr lang="fr-FR" sz="2800" dirty="0"/>
              <a:t>, Mohamed Amir, </a:t>
            </a:r>
            <a:r>
              <a:rPr lang="fr-FR" sz="2800" dirty="0" err="1"/>
              <a:t>Abdesslam</a:t>
            </a:r>
            <a:r>
              <a:rPr lang="fr-FR" sz="2800" dirty="0"/>
              <a:t> </a:t>
            </a:r>
            <a:r>
              <a:rPr lang="fr-FR" sz="2800" dirty="0" err="1"/>
              <a:t>Haddam</a:t>
            </a:r>
            <a:r>
              <a:rPr lang="fr-FR" sz="2800" dirty="0"/>
              <a:t>, Messaoud </a:t>
            </a:r>
            <a:r>
              <a:rPr lang="fr-FR" sz="2800" dirty="0" err="1"/>
              <a:t>Bendib</a:t>
            </a:r>
            <a:r>
              <a:rPr lang="fr-FR" sz="2800" dirty="0"/>
              <a:t>, </a:t>
            </a:r>
            <a:r>
              <a:rPr lang="fr-FR" sz="2800" dirty="0" err="1"/>
              <a:t>Djillali</a:t>
            </a:r>
            <a:r>
              <a:rPr lang="fr-FR" sz="2800" dirty="0"/>
              <a:t> </a:t>
            </a:r>
            <a:r>
              <a:rPr lang="fr-FR" sz="2800" dirty="0" err="1"/>
              <a:t>Bentami</a:t>
            </a:r>
            <a:r>
              <a:rPr lang="fr-FR" sz="2800" dirty="0"/>
              <a:t>, Boumediene </a:t>
            </a:r>
            <a:r>
              <a:rPr lang="fr-FR" sz="2800" dirty="0" err="1"/>
              <a:t>Hamidou</a:t>
            </a:r>
            <a:r>
              <a:rPr lang="fr-FR" sz="2800" dirty="0"/>
              <a:t>, Mourad </a:t>
            </a:r>
            <a:r>
              <a:rPr lang="fr-FR" sz="2800" dirty="0" err="1"/>
              <a:t>Klouche</a:t>
            </a:r>
            <a:r>
              <a:rPr lang="fr-FR" sz="2800" dirty="0"/>
              <a:t> et bien d’autres. Une école de formation paramédicale a également été créée, grâce au </a:t>
            </a:r>
            <a:r>
              <a:rPr lang="fr-FR" sz="2800" dirty="0" err="1"/>
              <a:t>Drs</a:t>
            </a:r>
            <a:r>
              <a:rPr lang="fr-FR" sz="2800" dirty="0"/>
              <a:t>. Rabah </a:t>
            </a:r>
            <a:r>
              <a:rPr lang="fr-FR" sz="2800" dirty="0" err="1"/>
              <a:t>Allouache</a:t>
            </a:r>
            <a:r>
              <a:rPr lang="fr-FR" sz="2800" dirty="0"/>
              <a:t>, Mohamed Amir </a:t>
            </a:r>
          </a:p>
          <a:p>
            <a:endParaRPr lang="fr-FR" dirty="0"/>
          </a:p>
        </p:txBody>
      </p:sp>
    </p:spTree>
    <p:extLst>
      <p:ext uri="{BB962C8B-B14F-4D97-AF65-F5344CB8AC3E}">
        <p14:creationId xmlns="" xmlns:p14="http://schemas.microsoft.com/office/powerpoint/2010/main" val="42881860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886266"/>
            <a:ext cx="11887200" cy="56552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b="1" dirty="0"/>
              <a:t>4/ Médecins de l’OCFLN </a:t>
            </a:r>
            <a:endParaRPr lang="fr-FR" sz="3600" dirty="0"/>
          </a:p>
          <a:p>
            <a:r>
              <a:rPr lang="fr-FR" sz="3600" dirty="0"/>
              <a:t>Les médecins qui n’ont pas rejoint ont néanmoins apporté leur aide et leur soutien à l’organisation FLN sous forme de cotisation annuelle, envoi de médicaments et matériel médical. Dans certains cas cette aide a été découverte, les praticiens ont alors fait l’objet d’arrestations, de torture et parfois d’exécutions (</a:t>
            </a:r>
            <a:r>
              <a:rPr lang="fr-FR" sz="3600" dirty="0" err="1"/>
              <a:t>Benaouda</a:t>
            </a:r>
            <a:r>
              <a:rPr lang="fr-FR" sz="3600" dirty="0"/>
              <a:t> </a:t>
            </a:r>
            <a:r>
              <a:rPr lang="fr-FR" sz="3600" dirty="0" err="1"/>
              <a:t>Benzerdjeb</a:t>
            </a:r>
            <a:r>
              <a:rPr lang="fr-FR" sz="3600" dirty="0"/>
              <a:t>). Se sachant découverts certains ont tout juste eu le temps de fuir à l’étranger (</a:t>
            </a:r>
            <a:r>
              <a:rPr lang="fr-FR" sz="3600" dirty="0" err="1"/>
              <a:t>Mahieddine</a:t>
            </a:r>
            <a:r>
              <a:rPr lang="fr-FR" sz="3600" dirty="0"/>
              <a:t> Hafiz). </a:t>
            </a:r>
          </a:p>
        </p:txBody>
      </p:sp>
    </p:spTree>
    <p:extLst>
      <p:ext uri="{BB962C8B-B14F-4D97-AF65-F5344CB8AC3E}">
        <p14:creationId xmlns="" xmlns:p14="http://schemas.microsoft.com/office/powerpoint/2010/main" val="14098780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13448"/>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X- La pratique médicale au maquis (1954-1962) </a:t>
            </a:r>
            <a:endParaRPr lang="fr-FR" sz="3200" dirty="0">
              <a:solidFill>
                <a:srgbClr val="C00000"/>
              </a:solidFill>
            </a:endParaRPr>
          </a:p>
        </p:txBody>
      </p:sp>
      <p:sp>
        <p:nvSpPr>
          <p:cNvPr id="5" name="Rectangle à coins arrondis 4"/>
          <p:cNvSpPr/>
          <p:nvPr/>
        </p:nvSpPr>
        <p:spPr>
          <a:xfrm>
            <a:off x="161365" y="787791"/>
            <a:ext cx="11887200" cy="579588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200" b="1" dirty="0" smtClean="0"/>
              <a:t>5</a:t>
            </a:r>
            <a:r>
              <a:rPr lang="fr-FR" sz="3200" b="1" dirty="0"/>
              <a:t>/ Médecins européens d’Algérie </a:t>
            </a:r>
            <a:endParaRPr lang="fr-FR" sz="3200" dirty="0"/>
          </a:p>
          <a:p>
            <a:pPr marL="342900" indent="-342900">
              <a:buFont typeface="Wingdings" panose="05000000000000000000" pitchFamily="2" charset="2"/>
              <a:buChar char="q"/>
            </a:pPr>
            <a:r>
              <a:rPr lang="fr-FR" sz="3200" dirty="0"/>
              <a:t>Au début de la révolution algérienne, de jeunes catholiques progressistes prônent la lutte contre la misère et la violence. Pierre </a:t>
            </a:r>
            <a:r>
              <a:rPr lang="fr-FR" sz="3200" dirty="0" err="1"/>
              <a:t>Chaulet</a:t>
            </a:r>
            <a:r>
              <a:rPr lang="fr-FR" sz="3200" dirty="0"/>
              <a:t> qui était interne à l’hôpital Mustapha va soigner les blessés de l’organisation FLN. De même, Pierre Roche </a:t>
            </a:r>
            <a:r>
              <a:rPr lang="fr-FR" sz="3200" dirty="0" smtClean="0"/>
              <a:t>qui cause </a:t>
            </a:r>
            <a:r>
              <a:rPr lang="fr-FR" sz="3200" dirty="0"/>
              <a:t>pour l’indépendance de l’Algérie.</a:t>
            </a:r>
          </a:p>
          <a:p>
            <a:pPr marL="342900" indent="-342900">
              <a:buFont typeface="Wingdings" panose="05000000000000000000" pitchFamily="2" charset="2"/>
              <a:buChar char="q"/>
            </a:pPr>
            <a:r>
              <a:rPr lang="fr-FR" sz="3200" dirty="0"/>
              <a:t>Les médecins de la mouvance communiste ont également participé à la révolution. Charles </a:t>
            </a:r>
            <a:r>
              <a:rPr lang="fr-FR" sz="3200" dirty="0" err="1"/>
              <a:t>Géronimi</a:t>
            </a:r>
            <a:r>
              <a:rPr lang="fr-FR" sz="3200" dirty="0"/>
              <a:t> milite dans les rangs du FLN avec son épouse Alice </a:t>
            </a:r>
            <a:r>
              <a:rPr lang="fr-FR" sz="3200" dirty="0" err="1"/>
              <a:t>Cherki</a:t>
            </a:r>
            <a:r>
              <a:rPr lang="fr-FR" sz="3200" dirty="0"/>
              <a:t>. On peut encore citer Janine Nadia </a:t>
            </a:r>
            <a:r>
              <a:rPr lang="fr-FR" sz="3200" dirty="0" err="1"/>
              <a:t>Belkhodja</a:t>
            </a:r>
            <a:r>
              <a:rPr lang="fr-FR" sz="3200" dirty="0"/>
              <a:t>, Annette Roger, la famille </a:t>
            </a:r>
            <a:r>
              <a:rPr lang="fr-FR" sz="3200" dirty="0" err="1"/>
              <a:t>Larribere</a:t>
            </a:r>
            <a:r>
              <a:rPr lang="fr-FR" sz="3200" dirty="0"/>
              <a:t>, Michel Martini, Marie </a:t>
            </a:r>
            <a:r>
              <a:rPr lang="fr-FR" sz="3200" dirty="0" err="1"/>
              <a:t>Moatti</a:t>
            </a:r>
            <a:r>
              <a:rPr lang="fr-FR" sz="3200" dirty="0"/>
              <a:t>, Daniel </a:t>
            </a:r>
            <a:r>
              <a:rPr lang="fr-FR" sz="3200" dirty="0" err="1"/>
              <a:t>Timsit</a:t>
            </a:r>
            <a:r>
              <a:rPr lang="fr-FR" sz="3200" dirty="0"/>
              <a:t> ou encore Frantz Fanon etc</a:t>
            </a:r>
          </a:p>
        </p:txBody>
      </p:sp>
    </p:spTree>
    <p:extLst>
      <p:ext uri="{BB962C8B-B14F-4D97-AF65-F5344CB8AC3E}">
        <p14:creationId xmlns="" xmlns:p14="http://schemas.microsoft.com/office/powerpoint/2010/main" val="14098780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08529" y="55652"/>
            <a:ext cx="996427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smtClean="0">
                <a:solidFill>
                  <a:srgbClr val="C00000"/>
                </a:solidFill>
              </a:rPr>
              <a:t>XI- </a:t>
            </a:r>
            <a:r>
              <a:rPr lang="fr-FR" sz="3200" b="1" dirty="0">
                <a:solidFill>
                  <a:srgbClr val="C00000"/>
                </a:solidFill>
              </a:rPr>
              <a:t>Conclusion </a:t>
            </a:r>
            <a:endParaRPr lang="fr-FR" sz="3200" dirty="0">
              <a:solidFill>
                <a:srgbClr val="C00000"/>
              </a:solidFill>
            </a:endParaRPr>
          </a:p>
        </p:txBody>
      </p:sp>
      <p:sp>
        <p:nvSpPr>
          <p:cNvPr id="5" name="Rectangle à coins arrondis 4"/>
          <p:cNvSpPr/>
          <p:nvPr/>
        </p:nvSpPr>
        <p:spPr>
          <a:xfrm>
            <a:off x="161365" y="787791"/>
            <a:ext cx="11838377" cy="60702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a:buFont typeface="Wingdings" panose="05000000000000000000" pitchFamily="2" charset="2"/>
              <a:buChar char="q"/>
            </a:pPr>
            <a:r>
              <a:rPr lang="fr-FR" sz="3000" dirty="0" smtClean="0"/>
              <a:t>Les </a:t>
            </a:r>
            <a:r>
              <a:rPr lang="fr-FR" sz="3000" dirty="0"/>
              <a:t>premiers jours de l’indépendance ont été marqués par une série d’épreuves qui ont touché le corps médical. Après le départ massif des médecins européens, il fallait prendre en charge à la fois la population et les services hospitaliers. </a:t>
            </a:r>
            <a:endParaRPr lang="fr-FR" sz="3000" dirty="0" smtClean="0"/>
          </a:p>
          <a:p>
            <a:pPr marL="285750" indent="-285750">
              <a:buFont typeface="Wingdings" panose="05000000000000000000" pitchFamily="2" charset="2"/>
              <a:buChar char="q"/>
            </a:pPr>
            <a:r>
              <a:rPr lang="fr-FR" sz="3000" dirty="0" smtClean="0"/>
              <a:t>Des </a:t>
            </a:r>
            <a:r>
              <a:rPr lang="fr-FR" sz="3000" dirty="0"/>
              <a:t>2500 médecins dont 285 algériens, il n’en restera que 600 au moment de l’indépendance, c’est-à-dire 1 médecin pour 100.000 habitants. </a:t>
            </a:r>
          </a:p>
          <a:p>
            <a:pPr marL="285750" indent="-285750">
              <a:buFont typeface="Wingdings" panose="05000000000000000000" pitchFamily="2" charset="2"/>
              <a:buChar char="q"/>
            </a:pPr>
            <a:r>
              <a:rPr lang="fr-FR" sz="3000" dirty="0" smtClean="0"/>
              <a:t>Malgré </a:t>
            </a:r>
            <a:r>
              <a:rPr lang="fr-FR" sz="3000" dirty="0"/>
              <a:t>tout, le corps médical a joué pleinement le jeu et pris sa responsabilité à bras le </a:t>
            </a:r>
            <a:r>
              <a:rPr lang="fr-FR" sz="3000" dirty="0" smtClean="0"/>
              <a:t>corps, Grâce </a:t>
            </a:r>
            <a:r>
              <a:rPr lang="fr-FR" sz="3000" dirty="0"/>
              <a:t>à </a:t>
            </a:r>
            <a:r>
              <a:rPr lang="fr-FR" sz="3000" dirty="0" smtClean="0"/>
              <a:t>son dévouement </a:t>
            </a:r>
            <a:r>
              <a:rPr lang="fr-FR" sz="3000" dirty="0"/>
              <a:t>non seulement les populations ont été efficacement prises en charge, mais des promotions nombreuses et compétentes de médecins sont venues rapidement combler le grand vide laissé après le départ du corps médical français. </a:t>
            </a:r>
          </a:p>
        </p:txBody>
      </p:sp>
    </p:spTree>
    <p:extLst>
      <p:ext uri="{BB962C8B-B14F-4D97-AF65-F5344CB8AC3E}">
        <p14:creationId xmlns="" xmlns:p14="http://schemas.microsoft.com/office/powerpoint/2010/main" val="6603718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82388" y="1187355"/>
            <a:ext cx="10809027" cy="46538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5" name="Rectangle à coins arrondis 4"/>
          <p:cNvSpPr/>
          <p:nvPr/>
        </p:nvSpPr>
        <p:spPr>
          <a:xfrm>
            <a:off x="2852382" y="2224585"/>
            <a:ext cx="6387152" cy="242930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3600" dirty="0" smtClean="0">
                <a:solidFill>
                  <a:srgbClr val="FF0000"/>
                </a:solidFill>
              </a:rPr>
              <a:t>Merci pour votre attention </a:t>
            </a:r>
            <a:endParaRPr lang="fr-FR" sz="36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74812" y="1025236"/>
            <a:ext cx="11685494" cy="541712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a:t>La médecine en contexte colonial a d'abord pour but de conserver la santé des Européens, elle affirme également les effets bénéfiques de la « mission civilisatrice », devenant un élément fort de légitimation de la loi coloniale. </a:t>
            </a:r>
            <a:endParaRPr lang="fr-FR" sz="3600" dirty="0" smtClean="0"/>
          </a:p>
          <a:p>
            <a:r>
              <a:rPr lang="fr-FR" sz="3600" dirty="0" smtClean="0"/>
              <a:t>Pour </a:t>
            </a:r>
            <a:r>
              <a:rPr lang="fr-FR" sz="3600" dirty="0"/>
              <a:t>les Européens, leur médecine devient un outil de progrès vers un ordre social et environnemental plus civilisé. </a:t>
            </a:r>
          </a:p>
          <a:p>
            <a:pPr algn="ctr"/>
            <a:endParaRPr lang="fr-FR" sz="2800" dirty="0">
              <a:solidFill>
                <a:schemeClr val="tx1"/>
              </a:solidFill>
            </a:endParaRPr>
          </a:p>
        </p:txBody>
      </p:sp>
      <p:sp>
        <p:nvSpPr>
          <p:cNvPr id="6" name="Rectangle 5"/>
          <p:cNvSpPr/>
          <p:nvPr/>
        </p:nvSpPr>
        <p:spPr>
          <a:xfrm>
            <a:off x="4141694" y="161365"/>
            <a:ext cx="3751730" cy="57822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dirty="0" smtClean="0">
                <a:solidFill>
                  <a:srgbClr val="C00000"/>
                </a:solidFill>
              </a:rPr>
              <a:t>I- Introduction</a:t>
            </a:r>
            <a:endParaRPr lang="fr-FR" sz="3200" dirty="0">
              <a:solidFill>
                <a:srgbClr val="C00000"/>
              </a:solidFill>
            </a:endParaRPr>
          </a:p>
        </p:txBody>
      </p:sp>
    </p:spTree>
    <p:extLst>
      <p:ext uri="{BB962C8B-B14F-4D97-AF65-F5344CB8AC3E}">
        <p14:creationId xmlns="" xmlns:p14="http://schemas.microsoft.com/office/powerpoint/2010/main" val="1739445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259106" y="121024"/>
            <a:ext cx="7382435" cy="98163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3200" b="1" dirty="0">
                <a:solidFill>
                  <a:srgbClr val="C00000"/>
                </a:solidFill>
              </a:rPr>
              <a:t>II- La pratique médicale avant 1830 </a:t>
            </a:r>
            <a:endParaRPr lang="fr-FR" sz="3200" dirty="0">
              <a:solidFill>
                <a:srgbClr val="C00000"/>
              </a:solidFill>
            </a:endParaRPr>
          </a:p>
        </p:txBody>
      </p:sp>
      <p:sp>
        <p:nvSpPr>
          <p:cNvPr id="6" name="Rectangle à coins arrondis 5"/>
          <p:cNvSpPr/>
          <p:nvPr/>
        </p:nvSpPr>
        <p:spPr>
          <a:xfrm>
            <a:off x="430306" y="1344707"/>
            <a:ext cx="11524129" cy="20036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a:t>Avant l’occupation française, trois médecines se côtoyaient en Algérie. Chacune d’elle était adaptée à la population à laquelle elle s’adressait.</a:t>
            </a:r>
          </a:p>
        </p:txBody>
      </p:sp>
      <p:sp>
        <p:nvSpPr>
          <p:cNvPr id="7" name="Ellipse 6"/>
          <p:cNvSpPr/>
          <p:nvPr/>
        </p:nvSpPr>
        <p:spPr>
          <a:xfrm>
            <a:off x="336175" y="4208929"/>
            <a:ext cx="3617259" cy="146573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3200" dirty="0" smtClean="0"/>
              <a:t>La médecine ottomane</a:t>
            </a:r>
            <a:endParaRPr lang="fr-FR" sz="3200" dirty="0"/>
          </a:p>
        </p:txBody>
      </p:sp>
      <p:sp>
        <p:nvSpPr>
          <p:cNvPr id="8" name="Ellipse 7"/>
          <p:cNvSpPr/>
          <p:nvPr/>
        </p:nvSpPr>
        <p:spPr>
          <a:xfrm>
            <a:off x="4141693" y="4208929"/>
            <a:ext cx="3617259" cy="146573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3200" dirty="0" smtClean="0"/>
              <a:t>La médecine occidentale</a:t>
            </a:r>
            <a:endParaRPr lang="fr-FR" sz="3200" dirty="0"/>
          </a:p>
        </p:txBody>
      </p:sp>
      <p:sp>
        <p:nvSpPr>
          <p:cNvPr id="9" name="Ellipse 8"/>
          <p:cNvSpPr/>
          <p:nvPr/>
        </p:nvSpPr>
        <p:spPr>
          <a:xfrm>
            <a:off x="7947211" y="4208929"/>
            <a:ext cx="3617259" cy="146573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3200" dirty="0" smtClean="0"/>
              <a:t>La médecine populaire</a:t>
            </a:r>
            <a:endParaRPr lang="fr-FR" sz="3200" dirty="0"/>
          </a:p>
        </p:txBody>
      </p:sp>
    </p:spTree>
    <p:extLst>
      <p:ext uri="{BB962C8B-B14F-4D97-AF65-F5344CB8AC3E}">
        <p14:creationId xmlns="" xmlns:p14="http://schemas.microsoft.com/office/powerpoint/2010/main" val="3466812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766427" y="83130"/>
            <a:ext cx="598394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000" dirty="0" smtClean="0">
                <a:solidFill>
                  <a:srgbClr val="C00000"/>
                </a:solidFill>
              </a:rPr>
              <a:t>La médecine ottomane</a:t>
            </a:r>
            <a:endParaRPr lang="fr-FR" sz="4000" dirty="0">
              <a:solidFill>
                <a:srgbClr val="C00000"/>
              </a:solidFill>
            </a:endParaRPr>
          </a:p>
        </p:txBody>
      </p:sp>
      <p:sp>
        <p:nvSpPr>
          <p:cNvPr id="5" name="Rectangle à coins arrondis 4"/>
          <p:cNvSpPr/>
          <p:nvPr/>
        </p:nvSpPr>
        <p:spPr>
          <a:xfrm>
            <a:off x="161365" y="748145"/>
            <a:ext cx="11819964" cy="586047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600" dirty="0">
                <a:solidFill>
                  <a:schemeClr val="tx1"/>
                </a:solidFill>
              </a:rPr>
              <a:t>En Algérie, la période ottomane, qui a duré plus de trois </a:t>
            </a:r>
            <a:r>
              <a:rPr lang="fr-FR" sz="3600" dirty="0" smtClean="0">
                <a:solidFill>
                  <a:schemeClr val="tx1"/>
                </a:solidFill>
              </a:rPr>
              <a:t>siècles, entre </a:t>
            </a:r>
            <a:r>
              <a:rPr lang="fr-FR" sz="3600" dirty="0">
                <a:solidFill>
                  <a:schemeClr val="tx1"/>
                </a:solidFill>
              </a:rPr>
              <a:t>le XVIIe et le milieu du XIXe siècle, les rapports entre l’Empire et les provinces d’Afrique du Nord étaient régis par des principes à la fois d’intégration et d’autonomie. </a:t>
            </a:r>
          </a:p>
          <a:p>
            <a:r>
              <a:rPr lang="fr-FR" sz="3600" dirty="0">
                <a:solidFill>
                  <a:schemeClr val="tx1"/>
                </a:solidFill>
              </a:rPr>
              <a:t>La médecine des </a:t>
            </a:r>
            <a:r>
              <a:rPr lang="fr-FR" sz="3600" dirty="0" smtClean="0">
                <a:solidFill>
                  <a:schemeClr val="tx1"/>
                </a:solidFill>
              </a:rPr>
              <a:t>Turcs  était </a:t>
            </a:r>
            <a:r>
              <a:rPr lang="fr-FR" sz="3600" dirty="0">
                <a:solidFill>
                  <a:schemeClr val="tx1"/>
                </a:solidFill>
              </a:rPr>
              <a:t>orientée vers les aspects </a:t>
            </a:r>
            <a:r>
              <a:rPr lang="fr-FR" sz="3600" dirty="0" smtClean="0">
                <a:solidFill>
                  <a:schemeClr val="tx1"/>
                </a:solidFill>
              </a:rPr>
              <a:t>militaires, généralement </a:t>
            </a:r>
            <a:r>
              <a:rPr lang="fr-FR" sz="3600" dirty="0">
                <a:solidFill>
                  <a:schemeClr val="tx1"/>
                </a:solidFill>
              </a:rPr>
              <a:t>les médecins ottomans exerçaient pour une durée déterminée en Algérie avant de rejoindre </a:t>
            </a:r>
            <a:r>
              <a:rPr lang="fr-FR" sz="3600" dirty="0" err="1" smtClean="0">
                <a:solidFill>
                  <a:schemeClr val="tx1"/>
                </a:solidFill>
              </a:rPr>
              <a:t>Constantinopole</a:t>
            </a:r>
            <a:r>
              <a:rPr lang="fr-FR" sz="3600" dirty="0" smtClean="0">
                <a:solidFill>
                  <a:schemeClr val="tx1"/>
                </a:solidFill>
              </a:rPr>
              <a:t>, </a:t>
            </a:r>
            <a:r>
              <a:rPr lang="fr-FR" sz="3600" dirty="0">
                <a:solidFill>
                  <a:schemeClr val="tx1"/>
                </a:solidFill>
              </a:rPr>
              <a:t>mais certains d’entre eux ont pratiqué la médecine privée, une fois leur service militaire terminé</a:t>
            </a:r>
            <a:r>
              <a:rPr lang="fr-FR" sz="3600" dirty="0" smtClean="0">
                <a:solidFill>
                  <a:schemeClr val="tx1"/>
                </a:solidFill>
              </a:rPr>
              <a:t>.</a:t>
            </a:r>
          </a:p>
          <a:p>
            <a:r>
              <a:rPr lang="fr-FR" sz="3600" dirty="0"/>
              <a:t> </a:t>
            </a:r>
          </a:p>
        </p:txBody>
      </p:sp>
    </p:spTree>
    <p:extLst>
      <p:ext uri="{BB962C8B-B14F-4D97-AF65-F5344CB8AC3E}">
        <p14:creationId xmlns="" xmlns:p14="http://schemas.microsoft.com/office/powerpoint/2010/main" val="1932200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91118" y="69275"/>
            <a:ext cx="5983941" cy="55132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400" dirty="0" smtClean="0">
                <a:solidFill>
                  <a:srgbClr val="C00000"/>
                </a:solidFill>
              </a:rPr>
              <a:t>La médecine ottomane</a:t>
            </a:r>
            <a:endParaRPr lang="fr-FR" sz="4400" dirty="0">
              <a:solidFill>
                <a:srgbClr val="C00000"/>
              </a:solidFill>
            </a:endParaRPr>
          </a:p>
        </p:txBody>
      </p:sp>
      <p:sp>
        <p:nvSpPr>
          <p:cNvPr id="5" name="Rectangle à coins arrondis 4"/>
          <p:cNvSpPr/>
          <p:nvPr/>
        </p:nvSpPr>
        <p:spPr>
          <a:xfrm>
            <a:off x="161365" y="775856"/>
            <a:ext cx="11819964" cy="5791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4000" b="1" dirty="0" smtClean="0">
                <a:solidFill>
                  <a:schemeClr val="tx1"/>
                </a:solidFill>
              </a:rPr>
              <a:t>Un </a:t>
            </a:r>
            <a:r>
              <a:rPr lang="fr-FR" sz="4000" b="1" dirty="0" err="1" smtClean="0">
                <a:solidFill>
                  <a:schemeClr val="tx1"/>
                </a:solidFill>
              </a:rPr>
              <a:t>bech</a:t>
            </a:r>
            <a:r>
              <a:rPr lang="fr-FR" sz="4000" b="1" dirty="0" smtClean="0">
                <a:solidFill>
                  <a:schemeClr val="tx1"/>
                </a:solidFill>
              </a:rPr>
              <a:t>-</a:t>
            </a:r>
            <a:r>
              <a:rPr lang="fr-FR" sz="4000" b="1" dirty="0" err="1" smtClean="0">
                <a:solidFill>
                  <a:schemeClr val="tx1"/>
                </a:solidFill>
              </a:rPr>
              <a:t>djerrah</a:t>
            </a:r>
            <a:r>
              <a:rPr lang="fr-FR" sz="4000" dirty="0" smtClean="0">
                <a:solidFill>
                  <a:schemeClr val="tx1"/>
                </a:solidFill>
              </a:rPr>
              <a:t>, médecin-chef ou amine des médecins, assurait les fonctions de haut responsable de la santé.</a:t>
            </a:r>
            <a:endParaRPr lang="fr-FR" sz="4000" dirty="0">
              <a:solidFill>
                <a:schemeClr val="tx1"/>
              </a:solidFill>
            </a:endParaRPr>
          </a:p>
          <a:p>
            <a:r>
              <a:rPr lang="fr-FR" sz="4000" dirty="0">
                <a:solidFill>
                  <a:schemeClr val="tx1"/>
                </a:solidFill>
              </a:rPr>
              <a:t>Il faut signaler que les Turcs ont joué un rôle important sur le plan de l'hygiène publique à </a:t>
            </a:r>
            <a:r>
              <a:rPr lang="fr-FR" sz="4000" dirty="0" smtClean="0">
                <a:solidFill>
                  <a:schemeClr val="tx1"/>
                </a:solidFill>
              </a:rPr>
              <a:t>Alger et </a:t>
            </a:r>
            <a:r>
              <a:rPr lang="fr-FR" sz="4000" dirty="0">
                <a:solidFill>
                  <a:schemeClr val="tx1"/>
                </a:solidFill>
              </a:rPr>
              <a:t>dans les grandes villes. En effet, ce sont eux qui ont réalisé les quatre aqueducs et les 120 fontaines publiques qui alimentaient la population </a:t>
            </a:r>
            <a:r>
              <a:rPr lang="fr-FR" sz="4000" dirty="0" smtClean="0">
                <a:solidFill>
                  <a:schemeClr val="tx1"/>
                </a:solidFill>
              </a:rPr>
              <a:t>algéroise.</a:t>
            </a:r>
            <a:endParaRPr lang="fr-FR" sz="4000" dirty="0">
              <a:solidFill>
                <a:schemeClr val="tx1"/>
              </a:solidFill>
            </a:endParaRPr>
          </a:p>
          <a:p>
            <a:r>
              <a:rPr lang="fr-FR" sz="4000" dirty="0"/>
              <a:t> </a:t>
            </a:r>
          </a:p>
        </p:txBody>
      </p:sp>
    </p:spTree>
    <p:extLst>
      <p:ext uri="{BB962C8B-B14F-4D97-AF65-F5344CB8AC3E}">
        <p14:creationId xmlns="" xmlns:p14="http://schemas.microsoft.com/office/powerpoint/2010/main" val="1932200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91118" y="0"/>
            <a:ext cx="5983941" cy="80682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000" dirty="0" smtClean="0">
                <a:solidFill>
                  <a:srgbClr val="C00000"/>
                </a:solidFill>
              </a:rPr>
              <a:t>La médecine occidentale</a:t>
            </a:r>
            <a:endParaRPr lang="fr-FR" sz="4000" dirty="0">
              <a:solidFill>
                <a:srgbClr val="C00000"/>
              </a:solidFill>
            </a:endParaRPr>
          </a:p>
        </p:txBody>
      </p:sp>
      <p:sp>
        <p:nvSpPr>
          <p:cNvPr id="5" name="Rectangle à coins arrondis 4"/>
          <p:cNvSpPr/>
          <p:nvPr/>
        </p:nvSpPr>
        <p:spPr>
          <a:xfrm>
            <a:off x="122646" y="806824"/>
            <a:ext cx="11819964" cy="580179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3200" dirty="0"/>
              <a:t>Elle est réservée aux captifs en grande partie européens, elle était dispensée dans les hôpitaux qui furent érigés dans les lazarets et les bagnes. </a:t>
            </a:r>
            <a:r>
              <a:rPr lang="fr-FR" sz="3200" dirty="0" smtClean="0"/>
              <a:t>Les </a:t>
            </a:r>
            <a:r>
              <a:rPr lang="fr-FR" sz="3200" dirty="0"/>
              <a:t>Européens (captifs ou libres) bénéficiaient, à Alger, depuis 1575, </a:t>
            </a:r>
            <a:r>
              <a:rPr lang="fr-FR" sz="3200" dirty="0" smtClean="0"/>
              <a:t>d'un </a:t>
            </a:r>
            <a:r>
              <a:rPr lang="fr-FR" sz="3200" dirty="0"/>
              <a:t>« Hôpital Espagnol », sorte d'infirmerie organisée par des religieux catholiques et financée par des dons et des taxes spéciales. </a:t>
            </a:r>
          </a:p>
          <a:p>
            <a:r>
              <a:rPr lang="fr-FR" sz="3200" dirty="0"/>
              <a:t>Cette médecine était représentée à Alger, par quelques médecins attachés aux consulats européens et qui donnaient des consultations aux notables de la ville, aux fonctionnaires ottomans et à leur famille. </a:t>
            </a:r>
            <a:r>
              <a:rPr lang="fr-FR" sz="3200" dirty="0" smtClean="0"/>
              <a:t>Un </a:t>
            </a:r>
            <a:r>
              <a:rPr lang="fr-FR" sz="3200" dirty="0" smtClean="0"/>
              <a:t>médecin allemand </a:t>
            </a:r>
            <a:r>
              <a:rPr lang="fr-FR" sz="3200" dirty="0"/>
              <a:t>était attaché à la personne du Dey.</a:t>
            </a:r>
          </a:p>
        </p:txBody>
      </p:sp>
    </p:spTree>
    <p:extLst>
      <p:ext uri="{BB962C8B-B14F-4D97-AF65-F5344CB8AC3E}">
        <p14:creationId xmlns="" xmlns:p14="http://schemas.microsoft.com/office/powerpoint/2010/main" val="196301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91118" y="55420"/>
            <a:ext cx="5983941" cy="66501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4000" dirty="0" smtClean="0">
                <a:solidFill>
                  <a:srgbClr val="C00000"/>
                </a:solidFill>
              </a:rPr>
              <a:t>La médecine populaire</a:t>
            </a:r>
            <a:endParaRPr lang="fr-FR" sz="4000" dirty="0">
              <a:solidFill>
                <a:srgbClr val="C00000"/>
              </a:solidFill>
            </a:endParaRPr>
          </a:p>
        </p:txBody>
      </p:sp>
      <p:sp>
        <p:nvSpPr>
          <p:cNvPr id="5" name="Rectangle à coins arrondis 4"/>
          <p:cNvSpPr/>
          <p:nvPr/>
        </p:nvSpPr>
        <p:spPr>
          <a:xfrm>
            <a:off x="161365" y="806824"/>
            <a:ext cx="11819964" cy="574637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fr-FR" sz="4000" dirty="0"/>
              <a:t>C’est une continuation de la médecine arabe, elle était réservée à la population autochtone. </a:t>
            </a:r>
            <a:r>
              <a:rPr lang="fr-FR" sz="4000" dirty="0" smtClean="0"/>
              <a:t>Cette </a:t>
            </a:r>
            <a:r>
              <a:rPr lang="fr-FR" sz="4000" dirty="0"/>
              <a:t>médecine traditionnelle tendait à chasser les maladies au moyen de remèdes simples : soleil, sable chaud, bains médicamenteux, air pur, diététique, tout ce qui facilite au corps sa propre rééquilibration. Elle était basée essentiellement sur l'utilisation des plantes </a:t>
            </a:r>
            <a:r>
              <a:rPr lang="fr-FR" sz="4000" dirty="0" smtClean="0"/>
              <a:t>médicinales </a:t>
            </a:r>
            <a:r>
              <a:rPr lang="fr-FR" sz="4000" dirty="0"/>
              <a:t>recueillies localement. </a:t>
            </a:r>
          </a:p>
          <a:p>
            <a:r>
              <a:rPr lang="fr-FR" sz="4000" dirty="0"/>
              <a:t> </a:t>
            </a:r>
          </a:p>
        </p:txBody>
      </p:sp>
    </p:spTree>
    <p:extLst>
      <p:ext uri="{BB962C8B-B14F-4D97-AF65-F5344CB8AC3E}">
        <p14:creationId xmlns="" xmlns:p14="http://schemas.microsoft.com/office/powerpoint/2010/main" val="142080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674</TotalTime>
  <Words>3810</Words>
  <Application>Microsoft Office PowerPoint</Application>
  <PresentationFormat>Personnalisé</PresentationFormat>
  <Paragraphs>169</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CHU</dc:creator>
  <cp:lastModifiedBy>hanaN1</cp:lastModifiedBy>
  <cp:revision>49</cp:revision>
  <dcterms:created xsi:type="dcterms:W3CDTF">2018-10-27T09:42:42Z</dcterms:created>
  <dcterms:modified xsi:type="dcterms:W3CDTF">2023-10-01T06:25:48Z</dcterms:modified>
</cp:coreProperties>
</file>