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6858000" cx="9144000"/>
  <p:notesSz cx="6858000" cy="9144000"/>
  <p:embeddedFontLst>
    <p:embeddedFont>
      <p:font typeface="Constantia"/>
      <p:regular r:id="rId29"/>
      <p:bold r:id="rId30"/>
      <p:italic r:id="rId31"/>
      <p:boldItalic r:id="rId3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33" roundtripDataSignature="AMtx7mgZe71r+qo+K0dBOoSh2U9rxYU2Q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Constantia-regular.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Constantia-italic.fntdata"/><Relationship Id="rId30" Type="http://schemas.openxmlformats.org/officeDocument/2006/relationships/font" Target="fonts/Constantia-bold.fntdata"/><Relationship Id="rId11" Type="http://schemas.openxmlformats.org/officeDocument/2006/relationships/slide" Target="slides/slide6.xml"/><Relationship Id="rId33" Type="http://customschemas.google.com/relationships/presentationmetadata" Target="metadata"/><Relationship Id="rId10" Type="http://schemas.openxmlformats.org/officeDocument/2006/relationships/slide" Target="slides/slide5.xml"/><Relationship Id="rId32" Type="http://schemas.openxmlformats.org/officeDocument/2006/relationships/font" Target="fonts/Constantia-boldItalic.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fr-F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fr-FR">
                <a:solidFill>
                  <a:srgbClr val="000000"/>
                </a:solidFill>
                <a:latin typeface="Arial"/>
                <a:ea typeface="Arial"/>
                <a:cs typeface="Arial"/>
                <a:sym typeface="Arial"/>
              </a:rPr>
              <a:t>‹#›</a:t>
            </a:fld>
            <a:endParaRPr>
              <a:solidFill>
                <a:srgbClr val="000000"/>
              </a:solidFill>
              <a:latin typeface="Arial"/>
              <a:ea typeface="Arial"/>
              <a:cs typeface="Arial"/>
              <a:sym typeface="Arial"/>
            </a:endParaRPr>
          </a:p>
        </p:txBody>
      </p:sp>
      <p:sp>
        <p:nvSpPr>
          <p:cNvPr id="102" name="Google Shape;102;p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03" name="Google Shape;10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76200" lvl="0" marL="0" rtl="0" algn="l">
              <a:spcBef>
                <a:spcPts val="0"/>
              </a:spcBef>
              <a:spcAft>
                <a:spcPts val="0"/>
              </a:spcAft>
              <a:buClr>
                <a:schemeClr val="dk1"/>
              </a:buClr>
              <a:buSzPts val="1200"/>
              <a:buFont typeface="Calibri"/>
              <a:buChar char="•"/>
            </a:pPr>
            <a:r>
              <a:rPr lang="fr-FR"/>
              <a:t>I would like to thank the PCB for requesting that this issue is discussed as a substantive agenda item. </a:t>
            </a:r>
            <a:endParaRPr/>
          </a:p>
          <a:p>
            <a:pPr indent="-76200" lvl="0" marL="0" rtl="0" algn="l">
              <a:spcBef>
                <a:spcPts val="0"/>
              </a:spcBef>
              <a:spcAft>
                <a:spcPts val="0"/>
              </a:spcAft>
              <a:buClr>
                <a:schemeClr val="dk1"/>
              </a:buClr>
              <a:buSzPts val="1200"/>
              <a:buFont typeface="Calibri"/>
              <a:buChar char="•"/>
            </a:pPr>
            <a:r>
              <a:rPr lang="fr-FR"/>
              <a:t>It is a timely issue. As we have just heard (presentation by the PCB NGOs), stigma and discrimination remain highly prevalent across the globe. However, we do have some good news. Much progress has been made in recent years to understand, measure and programmatically reduce HIV-related stigma and discrimination. We must now dramatically scale up the response so as to make an impact on the epidemic and to put an end to the individual suffering that stigma and discrimination cause.</a:t>
            </a:r>
            <a:endParaRPr/>
          </a:p>
          <a:p>
            <a:pPr indent="-76200" lvl="0" marL="0" rtl="0" algn="l">
              <a:spcBef>
                <a:spcPts val="0"/>
              </a:spcBef>
              <a:spcAft>
                <a:spcPts val="0"/>
              </a:spcAft>
              <a:buClr>
                <a:schemeClr val="dk1"/>
              </a:buClr>
              <a:buSzPts val="1200"/>
              <a:buFont typeface="Calibri"/>
              <a:buChar char="•"/>
            </a:pPr>
            <a:r>
              <a:rPr lang="fr-FR"/>
              <a:t>The UNAIDS document under this agenda item:</a:t>
            </a:r>
            <a:endParaRPr/>
          </a:p>
          <a:p>
            <a:pPr indent="-76200" lvl="1" marL="457200" rtl="0" algn="l">
              <a:spcBef>
                <a:spcPts val="0"/>
              </a:spcBef>
              <a:spcAft>
                <a:spcPts val="0"/>
              </a:spcAft>
              <a:buClr>
                <a:schemeClr val="dk1"/>
              </a:buClr>
              <a:buSzPts val="1200"/>
              <a:buFont typeface="Calibri"/>
              <a:buChar char="•"/>
            </a:pPr>
            <a:r>
              <a:rPr lang="fr-FR"/>
              <a:t>Summarises the currently available evidence on HIV-related discrimination and stigma and their impact on national HIV responses. It also </a:t>
            </a:r>
            <a:endParaRPr/>
          </a:p>
          <a:p>
            <a:pPr indent="-76200" lvl="1" marL="457200" rtl="0" algn="l">
              <a:spcBef>
                <a:spcPts val="0"/>
              </a:spcBef>
              <a:spcAft>
                <a:spcPts val="0"/>
              </a:spcAft>
              <a:buClr>
                <a:schemeClr val="dk1"/>
              </a:buClr>
              <a:buSzPts val="1200"/>
              <a:buFont typeface="Calibri"/>
              <a:buChar char="•"/>
            </a:pPr>
            <a:r>
              <a:rPr lang="fr-FR"/>
              <a:t>Outlines the main challenges, gaps and opportunities for effectively reducing stigma and discrimination within national HIV responses, and </a:t>
            </a:r>
            <a:endParaRPr/>
          </a:p>
          <a:p>
            <a:pPr indent="-76200" lvl="1" marL="457200" rtl="0" algn="l">
              <a:spcBef>
                <a:spcPts val="0"/>
              </a:spcBef>
              <a:spcAft>
                <a:spcPts val="0"/>
              </a:spcAft>
              <a:buClr>
                <a:schemeClr val="dk1"/>
              </a:buClr>
              <a:buSzPts val="1200"/>
              <a:buFont typeface="Calibri"/>
              <a:buChar char="•"/>
            </a:pPr>
            <a:r>
              <a:rPr lang="fr-FR"/>
              <a:t>Highlights some examples of action being taken by UNAIDS to support national, regional and global efforts to tackle HIV-related stigma and discrimination.</a:t>
            </a:r>
            <a:endParaRPr/>
          </a:p>
          <a:p>
            <a:pPr indent="-76200" lvl="0" marL="0" rtl="0" algn="l">
              <a:spcBef>
                <a:spcPts val="0"/>
              </a:spcBef>
              <a:spcAft>
                <a:spcPts val="0"/>
              </a:spcAft>
              <a:buClr>
                <a:schemeClr val="dk1"/>
              </a:buClr>
              <a:buSzPts val="1200"/>
              <a:buFont typeface="Calibri"/>
              <a:buChar char="•"/>
            </a:pPr>
            <a:r>
              <a:rPr lang="fr-FR"/>
              <a:t>This presentation summarises only the key messages from the document.</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8" name="Google Shape;168;p1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3" name="Google Shape;173;p1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9" name="Google Shape;179;p1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1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1" name="Google Shape;191;p1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7" name="Google Shape;197;p1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3" name="Google Shape;203;p1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9" name="Google Shape;209;p1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5" name="Google Shape;215;p1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1" name="Google Shape;221;p1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p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7" name="Google Shape;227;p2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3" name="Google Shape;233;p2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9" name="Google Shape;239;p2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5" name="Google Shape;245;p2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 name="Google Shape;120;p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0" name="Google Shape;140;p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5" name="Google Shape;145;p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1" name="Google Shape;151;p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p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2" name="Google Shape;162;p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and Content" type="txAndObj">
  <p:cSld name="TEXT_AND_OBJECT">
    <p:spTree>
      <p:nvGrpSpPr>
        <p:cNvPr id="20" name="Shape 20"/>
        <p:cNvGrpSpPr/>
        <p:nvPr/>
      </p:nvGrpSpPr>
      <p:grpSpPr>
        <a:xfrm>
          <a:off x="0" y="0"/>
          <a:ext cx="0" cy="0"/>
          <a:chOff x="0" y="0"/>
          <a:chExt cx="0" cy="0"/>
        </a:xfrm>
      </p:grpSpPr>
      <p:sp>
        <p:nvSpPr>
          <p:cNvPr id="21" name="Google Shape;21;p25"/>
          <p:cNvSpPr txBox="1"/>
          <p:nvPr>
            <p:ph type="title"/>
          </p:nvPr>
        </p:nvSpPr>
        <p:spPr>
          <a:xfrm>
            <a:off x="457200" y="274638"/>
            <a:ext cx="8229600" cy="1143000"/>
          </a:xfrm>
          <a:prstGeom prst="rect">
            <a:avLst/>
          </a:prstGeom>
          <a:noFill/>
          <a:ln>
            <a:noFill/>
          </a:ln>
        </p:spPr>
        <p:txBody>
          <a:bodyPr anchorCtr="0" anchor="b" bIns="0" lIns="0" spcFirstLastPara="1" rIns="0"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2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23" name="Google Shape;23;p2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24" name="Google Shape;24;p25"/>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5"/>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5"/>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sz="1200">
                <a:solidFill>
                  <a:srgbClr val="035C75"/>
                </a:solidFill>
                <a:latin typeface="Constantia"/>
                <a:ea typeface="Constantia"/>
                <a:cs typeface="Constantia"/>
                <a:sym typeface="Constantia"/>
              </a:defRPr>
            </a:lvl1pPr>
            <a:lvl2pPr indent="0" lvl="1" marL="0" algn="r">
              <a:spcBef>
                <a:spcPts val="0"/>
              </a:spcBef>
              <a:buNone/>
              <a:defRPr sz="1200">
                <a:solidFill>
                  <a:srgbClr val="035C75"/>
                </a:solidFill>
                <a:latin typeface="Constantia"/>
                <a:ea typeface="Constantia"/>
                <a:cs typeface="Constantia"/>
                <a:sym typeface="Constantia"/>
              </a:defRPr>
            </a:lvl2pPr>
            <a:lvl3pPr indent="0" lvl="2" marL="0" algn="r">
              <a:spcBef>
                <a:spcPts val="0"/>
              </a:spcBef>
              <a:buNone/>
              <a:defRPr sz="1200">
                <a:solidFill>
                  <a:srgbClr val="035C75"/>
                </a:solidFill>
                <a:latin typeface="Constantia"/>
                <a:ea typeface="Constantia"/>
                <a:cs typeface="Constantia"/>
                <a:sym typeface="Constantia"/>
              </a:defRPr>
            </a:lvl3pPr>
            <a:lvl4pPr indent="0" lvl="3" marL="0" algn="r">
              <a:spcBef>
                <a:spcPts val="0"/>
              </a:spcBef>
              <a:buNone/>
              <a:defRPr sz="1200">
                <a:solidFill>
                  <a:srgbClr val="035C75"/>
                </a:solidFill>
                <a:latin typeface="Constantia"/>
                <a:ea typeface="Constantia"/>
                <a:cs typeface="Constantia"/>
                <a:sym typeface="Constantia"/>
              </a:defRPr>
            </a:lvl4pPr>
            <a:lvl5pPr indent="0" lvl="4" marL="0" algn="r">
              <a:spcBef>
                <a:spcPts val="0"/>
              </a:spcBef>
              <a:buNone/>
              <a:defRPr sz="1200">
                <a:solidFill>
                  <a:srgbClr val="035C75"/>
                </a:solidFill>
                <a:latin typeface="Constantia"/>
                <a:ea typeface="Constantia"/>
                <a:cs typeface="Constantia"/>
                <a:sym typeface="Constantia"/>
              </a:defRPr>
            </a:lvl5pPr>
            <a:lvl6pPr indent="0" lvl="5" marL="0" algn="r">
              <a:spcBef>
                <a:spcPts val="0"/>
              </a:spcBef>
              <a:buNone/>
              <a:defRPr sz="1200">
                <a:solidFill>
                  <a:srgbClr val="035C75"/>
                </a:solidFill>
                <a:latin typeface="Constantia"/>
                <a:ea typeface="Constantia"/>
                <a:cs typeface="Constantia"/>
                <a:sym typeface="Constantia"/>
              </a:defRPr>
            </a:lvl6pPr>
            <a:lvl7pPr indent="0" lvl="6" marL="0" algn="r">
              <a:spcBef>
                <a:spcPts val="0"/>
              </a:spcBef>
              <a:buNone/>
              <a:defRPr sz="1200">
                <a:solidFill>
                  <a:srgbClr val="035C75"/>
                </a:solidFill>
                <a:latin typeface="Constantia"/>
                <a:ea typeface="Constantia"/>
                <a:cs typeface="Constantia"/>
                <a:sym typeface="Constantia"/>
              </a:defRPr>
            </a:lvl7pPr>
            <a:lvl8pPr indent="0" lvl="7" marL="0" algn="r">
              <a:spcBef>
                <a:spcPts val="0"/>
              </a:spcBef>
              <a:buNone/>
              <a:defRPr sz="1200">
                <a:solidFill>
                  <a:srgbClr val="035C75"/>
                </a:solidFill>
                <a:latin typeface="Constantia"/>
                <a:ea typeface="Constantia"/>
                <a:cs typeface="Constantia"/>
                <a:sym typeface="Constantia"/>
              </a:defRPr>
            </a:lvl8pPr>
            <a:lvl9pPr indent="0" lvl="8" marL="0" algn="r">
              <a:spcBef>
                <a:spcPts val="0"/>
              </a:spcBef>
              <a:buNone/>
              <a:defRPr sz="1200">
                <a:solidFill>
                  <a:srgbClr val="03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 avec légende" showMasterSp="0" type="picTx">
  <p:cSld name="PICTURE_WITH_CAPTION_TEXT">
    <p:spTree>
      <p:nvGrpSpPr>
        <p:cNvPr id="77" name="Shape 77"/>
        <p:cNvGrpSpPr/>
        <p:nvPr/>
      </p:nvGrpSpPr>
      <p:grpSpPr>
        <a:xfrm>
          <a:off x="0" y="0"/>
          <a:ext cx="0" cy="0"/>
          <a:chOff x="0" y="0"/>
          <a:chExt cx="0" cy="0"/>
        </a:xfrm>
      </p:grpSpPr>
      <p:sp>
        <p:nvSpPr>
          <p:cNvPr id="78" name="Google Shape;78;p34"/>
          <p:cNvSpPr/>
          <p:nvPr/>
        </p:nvSpPr>
        <p:spPr>
          <a:xfrm flipH="1" rot="-10380000">
            <a:off x="3165753" y="1108077"/>
            <a:ext cx="5257800" cy="4114800"/>
          </a:xfrm>
          <a:prstGeom prst="snipRoundRect">
            <a:avLst>
              <a:gd fmla="val 0" name="adj1"/>
              <a:gd fmla="val 3646" name="adj2"/>
            </a:avLst>
          </a:prstGeom>
          <a:solidFill>
            <a:srgbClr val="FFFFFF"/>
          </a:solidFill>
          <a:ln cap="rnd" cmpd="sng" w="9525">
            <a:solidFill>
              <a:srgbClr val="C0C0C0"/>
            </a:solidFill>
            <a:prstDash val="solid"/>
            <a:round/>
            <a:headEnd len="sm" w="sm" type="none"/>
            <a:tailEnd len="sm" w="sm" type="none"/>
          </a:ln>
          <a:effectLst>
            <a:outerShdw blurRad="63500" sx="98500" kx="100000" rotWithShape="0" algn="tl" dir="7500000" dist="38500" sy="10008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79" name="Google Shape;79;p34"/>
          <p:cNvSpPr/>
          <p:nvPr/>
        </p:nvSpPr>
        <p:spPr>
          <a:xfrm flipH="1" rot="-10380000">
            <a:off x="8004134" y="5359769"/>
            <a:ext cx="155448" cy="155448"/>
          </a:xfrm>
          <a:prstGeom prst="rtTriangle">
            <a:avLst/>
          </a:prstGeom>
          <a:solidFill>
            <a:srgbClr val="FFFFFF"/>
          </a:solidFill>
          <a:ln cap="flat" cmpd="sng" w="12700">
            <a:solidFill>
              <a:srgbClr val="FFFFFF"/>
            </a:solidFill>
            <a:prstDash val="solid"/>
            <a:bevel/>
            <a:headEnd len="sm" w="sm" type="none"/>
            <a:tailEnd len="sm" w="sm" type="none"/>
          </a:ln>
          <a:effectLst>
            <a:outerShdw blurRad="19685" rotWithShape="0" algn="tl" dir="12900000" dist="6350">
              <a:srgbClr val="000000">
                <a:alpha val="46666"/>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80" name="Google Shape;80;p34"/>
          <p:cNvSpPr txBox="1"/>
          <p:nvPr>
            <p:ph type="title"/>
          </p:nvPr>
        </p:nvSpPr>
        <p:spPr>
          <a:xfrm>
            <a:off x="609600" y="1176996"/>
            <a:ext cx="2212848" cy="1582621"/>
          </a:xfrm>
          <a:prstGeom prst="rect">
            <a:avLst/>
          </a:prstGeom>
          <a:noFill/>
          <a:ln>
            <a:noFill/>
          </a:ln>
        </p:spPr>
        <p:txBody>
          <a:bodyPr anchorCtr="0" anchor="b" bIns="45700" lIns="45700" spcFirstLastPara="1" rIns="45700" wrap="square" tIns="45700">
            <a:normAutofit/>
          </a:bodyPr>
          <a:lstStyle>
            <a:lvl1pPr lvl="0" algn="l">
              <a:spcBef>
                <a:spcPts val="0"/>
              </a:spcBef>
              <a:spcAft>
                <a:spcPts val="0"/>
              </a:spcAft>
              <a:buClr>
                <a:schemeClr val="dk2"/>
              </a:buClr>
              <a:buSzPts val="2000"/>
              <a:buFont typeface="Calibri"/>
              <a:buNone/>
              <a:defRPr b="1" sz="2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34"/>
          <p:cNvSpPr txBox="1"/>
          <p:nvPr>
            <p:ph idx="1" type="body"/>
          </p:nvPr>
        </p:nvSpPr>
        <p:spPr>
          <a:xfrm>
            <a:off x="609600" y="2828785"/>
            <a:ext cx="2209800" cy="2179320"/>
          </a:xfrm>
          <a:prstGeom prst="rect">
            <a:avLst/>
          </a:prstGeom>
          <a:noFill/>
          <a:ln>
            <a:noFill/>
          </a:ln>
        </p:spPr>
        <p:txBody>
          <a:bodyPr anchorCtr="0" anchor="t" bIns="45700" lIns="64000" spcFirstLastPara="1" rIns="45700" wrap="square" tIns="45700">
            <a:normAutofit/>
          </a:bodyPr>
          <a:lstStyle>
            <a:lvl1pPr indent="-228600" lvl="0" marL="457200" algn="l">
              <a:spcBef>
                <a:spcPts val="250"/>
              </a:spcBef>
              <a:spcAft>
                <a:spcPts val="0"/>
              </a:spcAft>
              <a:buSzPts val="1235"/>
              <a:buFont typeface="Constantia"/>
              <a:buNone/>
              <a:defRPr sz="1300"/>
            </a:lvl1pPr>
            <a:lvl2pPr indent="-293369" lvl="1" marL="914400" algn="l">
              <a:spcBef>
                <a:spcPts val="240"/>
              </a:spcBef>
              <a:spcAft>
                <a:spcPts val="0"/>
              </a:spcAft>
              <a:buSzPts val="1020"/>
              <a:buChar char="⚫"/>
              <a:defRPr sz="1200"/>
            </a:lvl2pPr>
            <a:lvl3pPr indent="-273050" lvl="2" marL="1371600" algn="l">
              <a:spcBef>
                <a:spcPts val="200"/>
              </a:spcBef>
              <a:spcAft>
                <a:spcPts val="0"/>
              </a:spcAft>
              <a:buSzPts val="700"/>
              <a:buChar char="⚫"/>
              <a:defRPr sz="1000"/>
            </a:lvl3pPr>
            <a:lvl4pPr indent="-265747" lvl="3" marL="1828800" algn="l">
              <a:spcBef>
                <a:spcPts val="180"/>
              </a:spcBef>
              <a:spcAft>
                <a:spcPts val="0"/>
              </a:spcAft>
              <a:buSzPts val="585"/>
              <a:buChar char="⚫"/>
              <a:defRPr sz="900"/>
            </a:lvl4pPr>
            <a:lvl5pPr indent="-265747" lvl="4" marL="2286000" algn="l">
              <a:spcBef>
                <a:spcPts val="180"/>
              </a:spcBef>
              <a:spcAft>
                <a:spcPts val="0"/>
              </a:spcAft>
              <a:buSzPts val="585"/>
              <a:buChar char="⚫"/>
              <a:defRPr sz="9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82" name="Google Shape;82;p34"/>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34"/>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34"/>
          <p:cNvSpPr txBox="1"/>
          <p:nvPr>
            <p:ph idx="12" type="sldNum"/>
          </p:nvPr>
        </p:nvSpPr>
        <p:spPr>
          <a:xfrm>
            <a:off x="8077200" y="6356350"/>
            <a:ext cx="6096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
        <p:nvSpPr>
          <p:cNvPr id="85" name="Google Shape;85;p34"/>
          <p:cNvSpPr/>
          <p:nvPr>
            <p:ph idx="2" type="pic"/>
          </p:nvPr>
        </p:nvSpPr>
        <p:spPr>
          <a:xfrm rot="420000">
            <a:off x="3485793" y="1199517"/>
            <a:ext cx="4617720" cy="3931920"/>
          </a:xfrm>
          <a:prstGeom prst="rect">
            <a:avLst/>
          </a:prstGeom>
          <a:solidFill>
            <a:schemeClr val="lt2"/>
          </a:solidFill>
          <a:ln cap="rnd" cmpd="sng" w="9525">
            <a:solidFill>
              <a:srgbClr val="C0C0C0"/>
            </a:solidFill>
            <a:prstDash val="solid"/>
            <a:round/>
            <a:headEnd len="sm" w="sm" type="none"/>
            <a:tailEnd len="sm" w="sm" type="none"/>
          </a:ln>
        </p:spPr>
      </p:sp>
      <p:sp>
        <p:nvSpPr>
          <p:cNvPr id="86" name="Google Shape;86;p34"/>
          <p:cNvSpPr/>
          <p:nvPr/>
        </p:nvSpPr>
        <p:spPr>
          <a:xfrm flipH="1" rot="10800000">
            <a:off x="-9525" y="5816600"/>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705"/>
                </a:srgbClr>
              </a:gs>
              <a:gs pos="100000">
                <a:srgbClr val="00E9F7">
                  <a:alpha val="54901"/>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87" name="Google Shape;87;p34"/>
          <p:cNvSpPr/>
          <p:nvPr/>
        </p:nvSpPr>
        <p:spPr>
          <a:xfrm flipH="1" rot="10800000">
            <a:off x="4381500" y="6219825"/>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texte vertical" type="vertTx">
  <p:cSld name="VERTICAL_TEXT">
    <p:spTree>
      <p:nvGrpSpPr>
        <p:cNvPr id="88" name="Shape 88"/>
        <p:cNvGrpSpPr/>
        <p:nvPr/>
      </p:nvGrpSpPr>
      <p:grpSpPr>
        <a:xfrm>
          <a:off x="0" y="0"/>
          <a:ext cx="0" cy="0"/>
          <a:chOff x="0" y="0"/>
          <a:chExt cx="0" cy="0"/>
        </a:xfrm>
      </p:grpSpPr>
      <p:sp>
        <p:nvSpPr>
          <p:cNvPr id="89" name="Google Shape;89;p35"/>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0" name="Google Shape;90;p35"/>
          <p:cNvSpPr txBox="1"/>
          <p:nvPr>
            <p:ph idx="1" type="body"/>
          </p:nvPr>
        </p:nvSpPr>
        <p:spPr>
          <a:xfrm rot="5400000">
            <a:off x="2377440" y="15240"/>
            <a:ext cx="4389120" cy="8229600"/>
          </a:xfrm>
          <a:prstGeom prst="rect">
            <a:avLst/>
          </a:prstGeom>
          <a:noFill/>
          <a:ln>
            <a:noFill/>
          </a:ln>
        </p:spPr>
        <p:txBody>
          <a:bodyPr anchorCtr="0" anchor="t" bIns="45700" lIns="91425" spcFirstLastPara="1" rIns="91425" wrap="square" tIns="45700">
            <a:norm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91" name="Google Shape;91;p35"/>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35"/>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35"/>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vertical et texte" type="vertTitleAndTx">
  <p:cSld name="VERTICAL_TITLE_AND_VERTICAL_TEXT">
    <p:spTree>
      <p:nvGrpSpPr>
        <p:cNvPr id="94" name="Shape 94"/>
        <p:cNvGrpSpPr/>
        <p:nvPr/>
      </p:nvGrpSpPr>
      <p:grpSpPr>
        <a:xfrm>
          <a:off x="0" y="0"/>
          <a:ext cx="0" cy="0"/>
          <a:chOff x="0" y="0"/>
          <a:chExt cx="0" cy="0"/>
        </a:xfrm>
      </p:grpSpPr>
      <p:sp>
        <p:nvSpPr>
          <p:cNvPr id="95" name="Google Shape;95;p36"/>
          <p:cNvSpPr txBox="1"/>
          <p:nvPr>
            <p:ph type="title"/>
          </p:nvPr>
        </p:nvSpPr>
        <p:spPr>
          <a:xfrm rot="5400000">
            <a:off x="5052219" y="2491582"/>
            <a:ext cx="5211763" cy="2057400"/>
          </a:xfrm>
          <a:prstGeom prst="rect">
            <a:avLst/>
          </a:prstGeom>
          <a:noFill/>
          <a:ln>
            <a:noFill/>
          </a:ln>
        </p:spPr>
        <p:txBody>
          <a:bodyPr anchorCtr="0" anchor="b" bIns="0" lIns="0" spcFirstLastPara="1" rIns="0"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6" name="Google Shape;96;p36"/>
          <p:cNvSpPr txBox="1"/>
          <p:nvPr>
            <p:ph idx="1" type="body"/>
          </p:nvPr>
        </p:nvSpPr>
        <p:spPr>
          <a:xfrm rot="5400000">
            <a:off x="861219" y="510382"/>
            <a:ext cx="5211763" cy="6019800"/>
          </a:xfrm>
          <a:prstGeom prst="rect">
            <a:avLst/>
          </a:prstGeom>
          <a:noFill/>
          <a:ln>
            <a:noFill/>
          </a:ln>
        </p:spPr>
        <p:txBody>
          <a:bodyPr anchorCtr="0" anchor="t" bIns="45700" lIns="91425" spcFirstLastPara="1" rIns="91425" wrap="square" tIns="45700">
            <a:norm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97" name="Google Shape;97;p36"/>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36"/>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36"/>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contenu" type="obj">
  <p:cSld name="OBJECT">
    <p:spTree>
      <p:nvGrpSpPr>
        <p:cNvPr id="27" name="Shape 27"/>
        <p:cNvGrpSpPr/>
        <p:nvPr/>
      </p:nvGrpSpPr>
      <p:grpSpPr>
        <a:xfrm>
          <a:off x="0" y="0"/>
          <a:ext cx="0" cy="0"/>
          <a:chOff x="0" y="0"/>
          <a:chExt cx="0" cy="0"/>
        </a:xfrm>
      </p:grpSpPr>
      <p:sp>
        <p:nvSpPr>
          <p:cNvPr id="28" name="Google Shape;28;p26"/>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26"/>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rm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0" name="Google Shape;30;p26"/>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26"/>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26"/>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e de titre" type="title">
  <p:cSld name="TITLE">
    <p:bg>
      <p:bgPr>
        <a:gradFill>
          <a:gsLst>
            <a:gs pos="0">
              <a:srgbClr val="439FD7"/>
            </a:gs>
            <a:gs pos="25000">
              <a:srgbClr val="4397CA"/>
            </a:gs>
            <a:gs pos="100000">
              <a:srgbClr val="00466A"/>
            </a:gs>
          </a:gsLst>
          <a:path path="circle">
            <a:fillToRect b="50%" l="50%" r="50%" t="50%"/>
          </a:path>
          <a:tileRect/>
        </a:gradFill>
      </p:bgPr>
    </p:bg>
    <p:spTree>
      <p:nvGrpSpPr>
        <p:cNvPr id="33" name="Shape 33"/>
        <p:cNvGrpSpPr/>
        <p:nvPr/>
      </p:nvGrpSpPr>
      <p:grpSpPr>
        <a:xfrm>
          <a:off x="0" y="0"/>
          <a:ext cx="0" cy="0"/>
          <a:chOff x="0" y="0"/>
          <a:chExt cx="0" cy="0"/>
        </a:xfrm>
      </p:grpSpPr>
      <p:sp>
        <p:nvSpPr>
          <p:cNvPr id="34" name="Google Shape;34;p27"/>
          <p:cNvSpPr txBox="1"/>
          <p:nvPr>
            <p:ph type="ctrTitle"/>
          </p:nvPr>
        </p:nvSpPr>
        <p:spPr>
          <a:xfrm>
            <a:off x="533400" y="1371600"/>
            <a:ext cx="7851648" cy="1828800"/>
          </a:xfrm>
          <a:prstGeom prst="rect">
            <a:avLst/>
          </a:prstGeom>
          <a:noFill/>
          <a:ln>
            <a:noFill/>
          </a:ln>
        </p:spPr>
        <p:txBody>
          <a:bodyPr anchorCtr="0" anchor="b" bIns="0" lIns="0" spcFirstLastPara="1" rIns="18275" wrap="square" tIns="0">
            <a:normAutofit/>
          </a:bodyPr>
          <a:lstStyle>
            <a:lvl1pPr lvl="0" algn="r">
              <a:spcBef>
                <a:spcPts val="0"/>
              </a:spcBef>
              <a:spcAft>
                <a:spcPts val="0"/>
              </a:spcAft>
              <a:buClr>
                <a:srgbClr val="4CE0EA"/>
              </a:buClr>
              <a:buSzPts val="5600"/>
              <a:buFont typeface="Calibri"/>
              <a:buNone/>
              <a:defRPr b="1" sz="5600">
                <a:solidFill>
                  <a:srgbClr val="4CE0EA"/>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27"/>
          <p:cNvSpPr txBox="1"/>
          <p:nvPr>
            <p:ph idx="1" type="subTitle"/>
          </p:nvPr>
        </p:nvSpPr>
        <p:spPr>
          <a:xfrm>
            <a:off x="533400" y="3228536"/>
            <a:ext cx="7854696" cy="1752600"/>
          </a:xfrm>
          <a:prstGeom prst="rect">
            <a:avLst/>
          </a:prstGeom>
          <a:noFill/>
          <a:ln>
            <a:noFill/>
          </a:ln>
        </p:spPr>
        <p:txBody>
          <a:bodyPr anchorCtr="0" anchor="t" bIns="45700" lIns="0" spcFirstLastPara="1" rIns="18275" wrap="square" tIns="45700">
            <a:normAutofit/>
          </a:bodyPr>
          <a:lstStyle>
            <a:lvl1pPr lvl="0" marR="45720" algn="r">
              <a:spcBef>
                <a:spcPts val="520"/>
              </a:spcBef>
              <a:spcAft>
                <a:spcPts val="0"/>
              </a:spcAft>
              <a:buSzPts val="2470"/>
              <a:buNone/>
              <a:defRPr>
                <a:solidFill>
                  <a:schemeClr val="lt1"/>
                </a:solidFill>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36" name="Google Shape;36;p27"/>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27"/>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27"/>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de section" type="secHead">
  <p:cSld name="SECTION_HEADER">
    <p:bg>
      <p:bgPr>
        <a:gradFill>
          <a:gsLst>
            <a:gs pos="0">
              <a:srgbClr val="439FD7"/>
            </a:gs>
            <a:gs pos="25000">
              <a:srgbClr val="4397CA"/>
            </a:gs>
            <a:gs pos="100000">
              <a:srgbClr val="00466A"/>
            </a:gs>
          </a:gsLst>
          <a:path path="circle">
            <a:fillToRect b="50%" l="50%" r="50%" t="50%"/>
          </a:path>
          <a:tileRect/>
        </a:gradFill>
      </p:bgPr>
    </p:bg>
    <p:spTree>
      <p:nvGrpSpPr>
        <p:cNvPr id="39" name="Shape 39"/>
        <p:cNvGrpSpPr/>
        <p:nvPr/>
      </p:nvGrpSpPr>
      <p:grpSpPr>
        <a:xfrm>
          <a:off x="0" y="0"/>
          <a:ext cx="0" cy="0"/>
          <a:chOff x="0" y="0"/>
          <a:chExt cx="0" cy="0"/>
        </a:xfrm>
      </p:grpSpPr>
      <p:sp>
        <p:nvSpPr>
          <p:cNvPr id="40" name="Google Shape;40;p28"/>
          <p:cNvSpPr txBox="1"/>
          <p:nvPr>
            <p:ph type="title"/>
          </p:nvPr>
        </p:nvSpPr>
        <p:spPr>
          <a:xfrm>
            <a:off x="530352" y="1316736"/>
            <a:ext cx="7772400" cy="1362456"/>
          </a:xfrm>
          <a:prstGeom prst="rect">
            <a:avLst/>
          </a:prstGeom>
          <a:noFill/>
          <a:ln>
            <a:noFill/>
          </a:ln>
        </p:spPr>
        <p:txBody>
          <a:bodyPr anchorCtr="0" anchor="b" bIns="0" lIns="0" spcFirstLastPara="1" rIns="0" wrap="square" tIns="0">
            <a:noAutofit/>
          </a:bodyPr>
          <a:lstStyle>
            <a:lvl1pPr lvl="0" algn="l">
              <a:spcBef>
                <a:spcPts val="0"/>
              </a:spcBef>
              <a:spcAft>
                <a:spcPts val="0"/>
              </a:spcAft>
              <a:buClr>
                <a:srgbClr val="4AE3AC"/>
              </a:buClr>
              <a:buSzPts val="5600"/>
              <a:buFont typeface="Calibri"/>
              <a:buNone/>
              <a:defRPr b="1" sz="5600" cap="none">
                <a:solidFill>
                  <a:srgbClr val="4AE3AC"/>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28"/>
          <p:cNvSpPr txBox="1"/>
          <p:nvPr>
            <p:ph idx="1" type="body"/>
          </p:nvPr>
        </p:nvSpPr>
        <p:spPr>
          <a:xfrm>
            <a:off x="530352" y="2704664"/>
            <a:ext cx="7772400" cy="1509712"/>
          </a:xfrm>
          <a:prstGeom prst="rect">
            <a:avLst/>
          </a:prstGeom>
          <a:noFill/>
          <a:ln>
            <a:noFill/>
          </a:ln>
        </p:spPr>
        <p:txBody>
          <a:bodyPr anchorCtr="0" anchor="t" bIns="45700" lIns="45700" spcFirstLastPara="1" rIns="45700" wrap="square" tIns="45700">
            <a:normAutofit/>
          </a:bodyPr>
          <a:lstStyle>
            <a:lvl1pPr indent="-228600" lvl="0" marL="457200" algn="l">
              <a:spcBef>
                <a:spcPts val="440"/>
              </a:spcBef>
              <a:spcAft>
                <a:spcPts val="0"/>
              </a:spcAft>
              <a:buSzPts val="2090"/>
              <a:buNone/>
              <a:defRPr sz="2200">
                <a:solidFill>
                  <a:schemeClr val="lt1"/>
                </a:solidFill>
              </a:defRPr>
            </a:lvl1pPr>
            <a:lvl2pPr indent="-228600" lvl="1" marL="914400" algn="l">
              <a:spcBef>
                <a:spcPts val="360"/>
              </a:spcBef>
              <a:spcAft>
                <a:spcPts val="0"/>
              </a:spcAft>
              <a:buSzPts val="1530"/>
              <a:buNone/>
              <a:defRPr sz="1800">
                <a:solidFill>
                  <a:schemeClr val="lt1"/>
                </a:solidFill>
              </a:defRPr>
            </a:lvl2pPr>
            <a:lvl3pPr indent="-228600" lvl="2" marL="1371600" algn="l">
              <a:spcBef>
                <a:spcPts val="320"/>
              </a:spcBef>
              <a:spcAft>
                <a:spcPts val="0"/>
              </a:spcAft>
              <a:buSzPts val="1120"/>
              <a:buNone/>
              <a:defRPr sz="1600">
                <a:solidFill>
                  <a:schemeClr val="lt1"/>
                </a:solidFill>
              </a:defRPr>
            </a:lvl3pPr>
            <a:lvl4pPr indent="-228600" lvl="3" marL="1828800" algn="l">
              <a:spcBef>
                <a:spcPts val="280"/>
              </a:spcBef>
              <a:spcAft>
                <a:spcPts val="0"/>
              </a:spcAft>
              <a:buSzPts val="910"/>
              <a:buNone/>
              <a:defRPr sz="1400">
                <a:solidFill>
                  <a:schemeClr val="lt1"/>
                </a:solidFill>
              </a:defRPr>
            </a:lvl4pPr>
            <a:lvl5pPr indent="-228600" lvl="4" marL="2286000" algn="l">
              <a:spcBef>
                <a:spcPts val="280"/>
              </a:spcBef>
              <a:spcAft>
                <a:spcPts val="0"/>
              </a:spcAft>
              <a:buSzPts val="910"/>
              <a:buNone/>
              <a:defRPr sz="1400">
                <a:solidFill>
                  <a:schemeClr val="lt1"/>
                </a:solidFill>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2" name="Google Shape;42;p28"/>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8"/>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8"/>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ux contenus" type="twoObj">
  <p:cSld name="TWO_OBJECTS">
    <p:spTree>
      <p:nvGrpSpPr>
        <p:cNvPr id="45" name="Shape 45"/>
        <p:cNvGrpSpPr/>
        <p:nvPr/>
      </p:nvGrpSpPr>
      <p:grpSpPr>
        <a:xfrm>
          <a:off x="0" y="0"/>
          <a:ext cx="0" cy="0"/>
          <a:chOff x="0" y="0"/>
          <a:chExt cx="0" cy="0"/>
        </a:xfrm>
      </p:grpSpPr>
      <p:sp>
        <p:nvSpPr>
          <p:cNvPr id="46" name="Google Shape;46;p29"/>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9"/>
          <p:cNvSpPr txBox="1"/>
          <p:nvPr>
            <p:ph idx="1" type="body"/>
          </p:nvPr>
        </p:nvSpPr>
        <p:spPr>
          <a:xfrm>
            <a:off x="457200" y="1920085"/>
            <a:ext cx="4038600" cy="4434840"/>
          </a:xfrm>
          <a:prstGeom prst="rect">
            <a:avLst/>
          </a:prstGeom>
          <a:noFill/>
          <a:ln>
            <a:noFill/>
          </a:ln>
        </p:spPr>
        <p:txBody>
          <a:bodyPr anchorCtr="0" anchor="t" bIns="45700" lIns="91425" spcFirstLastPara="1" rIns="91425" wrap="square" tIns="45700">
            <a:normAutofit/>
          </a:bodyPr>
          <a:lstStyle>
            <a:lvl1pPr indent="-385445" lvl="0" marL="457200" algn="l">
              <a:spcBef>
                <a:spcPts val="520"/>
              </a:spcBef>
              <a:spcAft>
                <a:spcPts val="0"/>
              </a:spcAft>
              <a:buSzPts val="2470"/>
              <a:buChar char="⚫"/>
              <a:defRPr sz="2600"/>
            </a:lvl1pPr>
            <a:lvl2pPr indent="-358140" lvl="1" marL="914400" algn="l">
              <a:spcBef>
                <a:spcPts val="480"/>
              </a:spcBef>
              <a:spcAft>
                <a:spcPts val="0"/>
              </a:spcAft>
              <a:buSzPts val="2040"/>
              <a:buChar char="⚫"/>
              <a:defRPr sz="2400"/>
            </a:lvl2pPr>
            <a:lvl3pPr indent="-317500" lvl="2" marL="1371600" algn="l">
              <a:spcBef>
                <a:spcPts val="400"/>
              </a:spcBef>
              <a:spcAft>
                <a:spcPts val="0"/>
              </a:spcAft>
              <a:buSzPts val="1400"/>
              <a:buChar char="⚫"/>
              <a:defRPr sz="2000"/>
            </a:lvl3pPr>
            <a:lvl4pPr indent="-302894" lvl="3" marL="1828800" algn="l">
              <a:spcBef>
                <a:spcPts val="360"/>
              </a:spcBef>
              <a:spcAft>
                <a:spcPts val="0"/>
              </a:spcAft>
              <a:buSzPts val="1170"/>
              <a:buChar char="⚫"/>
              <a:defRPr sz="1800"/>
            </a:lvl4pPr>
            <a:lvl5pPr indent="-302895" lvl="4" marL="2286000" algn="l">
              <a:spcBef>
                <a:spcPts val="360"/>
              </a:spcBef>
              <a:spcAft>
                <a:spcPts val="0"/>
              </a:spcAft>
              <a:buSzPts val="1170"/>
              <a:buChar char="⚫"/>
              <a:defRPr sz="1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8" name="Google Shape;48;p29"/>
          <p:cNvSpPr txBox="1"/>
          <p:nvPr>
            <p:ph idx="2" type="body"/>
          </p:nvPr>
        </p:nvSpPr>
        <p:spPr>
          <a:xfrm>
            <a:off x="4648200" y="1920085"/>
            <a:ext cx="4038600" cy="4434840"/>
          </a:xfrm>
          <a:prstGeom prst="rect">
            <a:avLst/>
          </a:prstGeom>
          <a:noFill/>
          <a:ln>
            <a:noFill/>
          </a:ln>
        </p:spPr>
        <p:txBody>
          <a:bodyPr anchorCtr="0" anchor="t" bIns="45700" lIns="91425" spcFirstLastPara="1" rIns="91425" wrap="square" tIns="45700">
            <a:normAutofit/>
          </a:bodyPr>
          <a:lstStyle>
            <a:lvl1pPr indent="-385445" lvl="0" marL="457200" algn="l">
              <a:spcBef>
                <a:spcPts val="520"/>
              </a:spcBef>
              <a:spcAft>
                <a:spcPts val="0"/>
              </a:spcAft>
              <a:buSzPts val="2470"/>
              <a:buChar char="⚫"/>
              <a:defRPr sz="2600"/>
            </a:lvl1pPr>
            <a:lvl2pPr indent="-358140" lvl="1" marL="914400" algn="l">
              <a:spcBef>
                <a:spcPts val="480"/>
              </a:spcBef>
              <a:spcAft>
                <a:spcPts val="0"/>
              </a:spcAft>
              <a:buSzPts val="2040"/>
              <a:buChar char="⚫"/>
              <a:defRPr sz="2400"/>
            </a:lvl2pPr>
            <a:lvl3pPr indent="-317500" lvl="2" marL="1371600" algn="l">
              <a:spcBef>
                <a:spcPts val="400"/>
              </a:spcBef>
              <a:spcAft>
                <a:spcPts val="0"/>
              </a:spcAft>
              <a:buSzPts val="1400"/>
              <a:buChar char="⚫"/>
              <a:defRPr sz="2000"/>
            </a:lvl3pPr>
            <a:lvl4pPr indent="-302894" lvl="3" marL="1828800" algn="l">
              <a:spcBef>
                <a:spcPts val="360"/>
              </a:spcBef>
              <a:spcAft>
                <a:spcPts val="0"/>
              </a:spcAft>
              <a:buSzPts val="1170"/>
              <a:buChar char="⚫"/>
              <a:defRPr sz="1800"/>
            </a:lvl4pPr>
            <a:lvl5pPr indent="-302895" lvl="4" marL="2286000" algn="l">
              <a:spcBef>
                <a:spcPts val="360"/>
              </a:spcBef>
              <a:spcAft>
                <a:spcPts val="0"/>
              </a:spcAft>
              <a:buSzPts val="1170"/>
              <a:buChar char="⚫"/>
              <a:defRPr sz="1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9" name="Google Shape;49;p29"/>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29"/>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9"/>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ison" type="twoTxTwoObj">
  <p:cSld name="TWO_OBJECTS_WITH_TEXT">
    <p:spTree>
      <p:nvGrpSpPr>
        <p:cNvPr id="52" name="Shape 52"/>
        <p:cNvGrpSpPr/>
        <p:nvPr/>
      </p:nvGrpSpPr>
      <p:grpSpPr>
        <a:xfrm>
          <a:off x="0" y="0"/>
          <a:ext cx="0" cy="0"/>
          <a:chOff x="0" y="0"/>
          <a:chExt cx="0" cy="0"/>
        </a:xfrm>
      </p:grpSpPr>
      <p:sp>
        <p:nvSpPr>
          <p:cNvPr id="53" name="Google Shape;53;p30"/>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a:bodyPr>
          <a:lstStyle>
            <a:lvl1pPr lvl="0" algn="l">
              <a:spcBef>
                <a:spcPts val="0"/>
              </a:spcBef>
              <a:spcAft>
                <a:spcPts val="0"/>
              </a:spcAft>
              <a:buClr>
                <a:schemeClr val="dk2"/>
              </a:buClr>
              <a:buSzPts val="50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30"/>
          <p:cNvSpPr txBox="1"/>
          <p:nvPr>
            <p:ph idx="1" type="body"/>
          </p:nvPr>
        </p:nvSpPr>
        <p:spPr>
          <a:xfrm>
            <a:off x="457200" y="1855248"/>
            <a:ext cx="4040188" cy="659352"/>
          </a:xfrm>
          <a:prstGeom prst="rect">
            <a:avLst/>
          </a:prstGeom>
          <a:noFill/>
          <a:ln>
            <a:noFill/>
          </a:ln>
        </p:spPr>
        <p:txBody>
          <a:bodyPr anchorCtr="0" anchor="ctr" bIns="0" lIns="45700" spcFirstLastPara="1" rIns="45700" wrap="square" tIns="0">
            <a:noAutofit/>
          </a:bodyPr>
          <a:lstStyle>
            <a:lvl1pPr indent="-228600" lvl="0" marL="457200" algn="l">
              <a:spcBef>
                <a:spcPts val="480"/>
              </a:spcBef>
              <a:spcAft>
                <a:spcPts val="0"/>
              </a:spcAft>
              <a:buSzPts val="2280"/>
              <a:buNone/>
              <a:defRPr b="1" sz="2400" cap="none">
                <a:solidFill>
                  <a:schemeClr val="dk2"/>
                </a:solidFill>
              </a:defRPr>
            </a:lvl1pPr>
            <a:lvl2pPr indent="-228600" lvl="1" marL="914400" algn="l">
              <a:spcBef>
                <a:spcPts val="400"/>
              </a:spcBef>
              <a:spcAft>
                <a:spcPts val="0"/>
              </a:spcAft>
              <a:buSzPts val="1700"/>
              <a:buNone/>
              <a:defRPr b="1" sz="2000"/>
            </a:lvl2pPr>
            <a:lvl3pPr indent="-228600" lvl="2" marL="1371600" algn="l">
              <a:spcBef>
                <a:spcPts val="360"/>
              </a:spcBef>
              <a:spcAft>
                <a:spcPts val="0"/>
              </a:spcAft>
              <a:buSzPts val="1260"/>
              <a:buNone/>
              <a:defRPr b="1" sz="1800"/>
            </a:lvl3pPr>
            <a:lvl4pPr indent="-228600" lvl="3" marL="1828800" algn="l">
              <a:spcBef>
                <a:spcPts val="320"/>
              </a:spcBef>
              <a:spcAft>
                <a:spcPts val="0"/>
              </a:spcAft>
              <a:buSzPts val="1040"/>
              <a:buNone/>
              <a:defRPr b="1" sz="1600"/>
            </a:lvl4pPr>
            <a:lvl5pPr indent="-228600" lvl="4" marL="2286000" algn="l">
              <a:spcBef>
                <a:spcPts val="320"/>
              </a:spcBef>
              <a:spcAft>
                <a:spcPts val="0"/>
              </a:spcAft>
              <a:buSzPts val="1040"/>
              <a:buNone/>
              <a:defRPr b="1"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5" name="Google Shape;55;p30"/>
          <p:cNvSpPr txBox="1"/>
          <p:nvPr>
            <p:ph idx="2" type="body"/>
          </p:nvPr>
        </p:nvSpPr>
        <p:spPr>
          <a:xfrm>
            <a:off x="4645025" y="1859757"/>
            <a:ext cx="4041775" cy="654843"/>
          </a:xfrm>
          <a:prstGeom prst="rect">
            <a:avLst/>
          </a:prstGeom>
          <a:noFill/>
          <a:ln>
            <a:noFill/>
          </a:ln>
        </p:spPr>
        <p:txBody>
          <a:bodyPr anchorCtr="0" anchor="ctr" bIns="0" lIns="45700" spcFirstLastPara="1" rIns="45700" wrap="square" tIns="0">
            <a:normAutofit/>
          </a:bodyPr>
          <a:lstStyle>
            <a:lvl1pPr indent="-228600" lvl="0" marL="457200" algn="l">
              <a:spcBef>
                <a:spcPts val="480"/>
              </a:spcBef>
              <a:spcAft>
                <a:spcPts val="0"/>
              </a:spcAft>
              <a:buSzPts val="2280"/>
              <a:buNone/>
              <a:defRPr b="1" sz="2400" cap="none">
                <a:solidFill>
                  <a:schemeClr val="dk2"/>
                </a:solidFill>
              </a:defRPr>
            </a:lvl1pPr>
            <a:lvl2pPr indent="-228600" lvl="1" marL="914400" algn="l">
              <a:spcBef>
                <a:spcPts val="400"/>
              </a:spcBef>
              <a:spcAft>
                <a:spcPts val="0"/>
              </a:spcAft>
              <a:buSzPts val="1700"/>
              <a:buNone/>
              <a:defRPr b="1" sz="2000"/>
            </a:lvl2pPr>
            <a:lvl3pPr indent="-228600" lvl="2" marL="1371600" algn="l">
              <a:spcBef>
                <a:spcPts val="360"/>
              </a:spcBef>
              <a:spcAft>
                <a:spcPts val="0"/>
              </a:spcAft>
              <a:buSzPts val="1260"/>
              <a:buNone/>
              <a:defRPr b="1" sz="1800"/>
            </a:lvl3pPr>
            <a:lvl4pPr indent="-228600" lvl="3" marL="1828800" algn="l">
              <a:spcBef>
                <a:spcPts val="320"/>
              </a:spcBef>
              <a:spcAft>
                <a:spcPts val="0"/>
              </a:spcAft>
              <a:buSzPts val="1040"/>
              <a:buNone/>
              <a:defRPr b="1" sz="1600"/>
            </a:lvl4pPr>
            <a:lvl5pPr indent="-228600" lvl="4" marL="2286000" algn="l">
              <a:spcBef>
                <a:spcPts val="320"/>
              </a:spcBef>
              <a:spcAft>
                <a:spcPts val="0"/>
              </a:spcAft>
              <a:buSzPts val="1040"/>
              <a:buNone/>
              <a:defRPr b="1"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6" name="Google Shape;56;p30"/>
          <p:cNvSpPr txBox="1"/>
          <p:nvPr>
            <p:ph idx="3" type="body"/>
          </p:nvPr>
        </p:nvSpPr>
        <p:spPr>
          <a:xfrm>
            <a:off x="457200" y="2514600"/>
            <a:ext cx="4040188" cy="3845720"/>
          </a:xfrm>
          <a:prstGeom prst="rect">
            <a:avLst/>
          </a:prstGeom>
          <a:noFill/>
          <a:ln>
            <a:noFill/>
          </a:ln>
        </p:spPr>
        <p:txBody>
          <a:bodyPr anchorCtr="0" anchor="t" bIns="45700" lIns="91425" spcFirstLastPara="1" rIns="91425" wrap="square" tIns="0">
            <a:normAutofit/>
          </a:bodyPr>
          <a:lstStyle>
            <a:lvl1pPr indent="-361315" lvl="0" marL="457200" algn="l">
              <a:spcBef>
                <a:spcPts val="440"/>
              </a:spcBef>
              <a:spcAft>
                <a:spcPts val="0"/>
              </a:spcAft>
              <a:buSzPts val="2090"/>
              <a:buChar char="⚫"/>
              <a:defRPr sz="2200"/>
            </a:lvl1pPr>
            <a:lvl2pPr indent="-336550" lvl="1" marL="914400" algn="l">
              <a:spcBef>
                <a:spcPts val="400"/>
              </a:spcBef>
              <a:spcAft>
                <a:spcPts val="0"/>
              </a:spcAft>
              <a:buSzPts val="1700"/>
              <a:buChar char="⚫"/>
              <a:defRPr sz="2000"/>
            </a:lvl2pPr>
            <a:lvl3pPr indent="-308610" lvl="2" marL="1371600" algn="l">
              <a:spcBef>
                <a:spcPts val="360"/>
              </a:spcBef>
              <a:spcAft>
                <a:spcPts val="0"/>
              </a:spcAft>
              <a:buSzPts val="1260"/>
              <a:buChar char="⚫"/>
              <a:defRPr sz="1800"/>
            </a:lvl3pPr>
            <a:lvl4pPr indent="-294639" lvl="3" marL="1828800" algn="l">
              <a:spcBef>
                <a:spcPts val="320"/>
              </a:spcBef>
              <a:spcAft>
                <a:spcPts val="0"/>
              </a:spcAft>
              <a:buSzPts val="1040"/>
              <a:buChar char="⚫"/>
              <a:defRPr sz="1600"/>
            </a:lvl4pPr>
            <a:lvl5pPr indent="-294639" lvl="4" marL="2286000" algn="l">
              <a:spcBef>
                <a:spcPts val="320"/>
              </a:spcBef>
              <a:spcAft>
                <a:spcPts val="0"/>
              </a:spcAft>
              <a:buSzPts val="1040"/>
              <a:buChar char="⚫"/>
              <a:defRPr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7" name="Google Shape;57;p30"/>
          <p:cNvSpPr txBox="1"/>
          <p:nvPr>
            <p:ph idx="4" type="body"/>
          </p:nvPr>
        </p:nvSpPr>
        <p:spPr>
          <a:xfrm>
            <a:off x="4645025" y="2514600"/>
            <a:ext cx="4041775" cy="3845720"/>
          </a:xfrm>
          <a:prstGeom prst="rect">
            <a:avLst/>
          </a:prstGeom>
          <a:noFill/>
          <a:ln>
            <a:noFill/>
          </a:ln>
        </p:spPr>
        <p:txBody>
          <a:bodyPr anchorCtr="0" anchor="t" bIns="45700" lIns="91425" spcFirstLastPara="1" rIns="91425" wrap="square" tIns="0">
            <a:normAutofit/>
          </a:bodyPr>
          <a:lstStyle>
            <a:lvl1pPr indent="-361315" lvl="0" marL="457200" algn="l">
              <a:spcBef>
                <a:spcPts val="440"/>
              </a:spcBef>
              <a:spcAft>
                <a:spcPts val="0"/>
              </a:spcAft>
              <a:buSzPts val="2090"/>
              <a:buChar char="⚫"/>
              <a:defRPr sz="2200"/>
            </a:lvl1pPr>
            <a:lvl2pPr indent="-336550" lvl="1" marL="914400" algn="l">
              <a:spcBef>
                <a:spcPts val="400"/>
              </a:spcBef>
              <a:spcAft>
                <a:spcPts val="0"/>
              </a:spcAft>
              <a:buSzPts val="1700"/>
              <a:buChar char="⚫"/>
              <a:defRPr sz="2000"/>
            </a:lvl2pPr>
            <a:lvl3pPr indent="-308610" lvl="2" marL="1371600" algn="l">
              <a:spcBef>
                <a:spcPts val="360"/>
              </a:spcBef>
              <a:spcAft>
                <a:spcPts val="0"/>
              </a:spcAft>
              <a:buSzPts val="1260"/>
              <a:buChar char="⚫"/>
              <a:defRPr sz="1800"/>
            </a:lvl3pPr>
            <a:lvl4pPr indent="-294639" lvl="3" marL="1828800" algn="l">
              <a:spcBef>
                <a:spcPts val="320"/>
              </a:spcBef>
              <a:spcAft>
                <a:spcPts val="0"/>
              </a:spcAft>
              <a:buSzPts val="1040"/>
              <a:buChar char="⚫"/>
              <a:defRPr sz="1600"/>
            </a:lvl4pPr>
            <a:lvl5pPr indent="-294639" lvl="4" marL="2286000" algn="l">
              <a:spcBef>
                <a:spcPts val="320"/>
              </a:spcBef>
              <a:spcAft>
                <a:spcPts val="0"/>
              </a:spcAft>
              <a:buSzPts val="1040"/>
              <a:buChar char="⚫"/>
              <a:defRPr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8" name="Google Shape;58;p30"/>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30"/>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30"/>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seul" type="titleOnly">
  <p:cSld name="TITLE_ONLY">
    <p:spTree>
      <p:nvGrpSpPr>
        <p:cNvPr id="61" name="Shape 61"/>
        <p:cNvGrpSpPr/>
        <p:nvPr/>
      </p:nvGrpSpPr>
      <p:grpSpPr>
        <a:xfrm>
          <a:off x="0" y="0"/>
          <a:ext cx="0" cy="0"/>
          <a:chOff x="0" y="0"/>
          <a:chExt cx="0" cy="0"/>
        </a:xfrm>
      </p:grpSpPr>
      <p:sp>
        <p:nvSpPr>
          <p:cNvPr id="62" name="Google Shape;62;p31"/>
          <p:cNvSpPr txBox="1"/>
          <p:nvPr>
            <p:ph type="title"/>
          </p:nvPr>
        </p:nvSpPr>
        <p:spPr>
          <a:xfrm>
            <a:off x="457200" y="704088"/>
            <a:ext cx="8305800" cy="1143000"/>
          </a:xfrm>
          <a:prstGeom prst="rect">
            <a:avLst/>
          </a:prstGeom>
          <a:noFill/>
          <a:ln>
            <a:noFill/>
          </a:ln>
        </p:spPr>
        <p:txBody>
          <a:bodyPr anchorCtr="0" anchor="b" bIns="0" lIns="0" spcFirstLastPara="1" rIns="0" wrap="square" tIns="45700">
            <a:normAutofit/>
          </a:bodyPr>
          <a:lstStyle>
            <a:lvl1pPr lvl="0" algn="l">
              <a:spcBef>
                <a:spcPts val="0"/>
              </a:spcBef>
              <a:spcAft>
                <a:spcPts val="0"/>
              </a:spcAft>
              <a:buClr>
                <a:schemeClr val="dk2"/>
              </a:buClr>
              <a:buSzPts val="5000"/>
              <a:buFont typeface="Calibri"/>
              <a:buNone/>
              <a:defRPr b="0" sz="5000">
                <a:solidFill>
                  <a:schemeClr val="dk2"/>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31"/>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31"/>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31"/>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ide" type="blank">
  <p:cSld name="BLANK">
    <p:spTree>
      <p:nvGrpSpPr>
        <p:cNvPr id="66" name="Shape 66"/>
        <p:cNvGrpSpPr/>
        <p:nvPr/>
      </p:nvGrpSpPr>
      <p:grpSpPr>
        <a:xfrm>
          <a:off x="0" y="0"/>
          <a:ext cx="0" cy="0"/>
          <a:chOff x="0" y="0"/>
          <a:chExt cx="0" cy="0"/>
        </a:xfrm>
      </p:grpSpPr>
      <p:sp>
        <p:nvSpPr>
          <p:cNvPr id="67" name="Google Shape;67;p32"/>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32"/>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32"/>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 avec légende" type="objTx">
  <p:cSld name="OBJECT_WITH_CAPTION_TEXT">
    <p:spTree>
      <p:nvGrpSpPr>
        <p:cNvPr id="70" name="Shape 70"/>
        <p:cNvGrpSpPr/>
        <p:nvPr/>
      </p:nvGrpSpPr>
      <p:grpSpPr>
        <a:xfrm>
          <a:off x="0" y="0"/>
          <a:ext cx="0" cy="0"/>
          <a:chOff x="0" y="0"/>
          <a:chExt cx="0" cy="0"/>
        </a:xfrm>
      </p:grpSpPr>
      <p:sp>
        <p:nvSpPr>
          <p:cNvPr id="71" name="Google Shape;71;p33"/>
          <p:cNvSpPr txBox="1"/>
          <p:nvPr>
            <p:ph type="title"/>
          </p:nvPr>
        </p:nvSpPr>
        <p:spPr>
          <a:xfrm>
            <a:off x="685800" y="514352"/>
            <a:ext cx="2743200" cy="116205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2600"/>
              <a:buFont typeface="Calibri"/>
              <a:buNone/>
              <a:defRPr b="0" sz="2600">
                <a:solidFill>
                  <a:schemeClr val="dk2"/>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33"/>
          <p:cNvSpPr txBox="1"/>
          <p:nvPr>
            <p:ph idx="1" type="body"/>
          </p:nvPr>
        </p:nvSpPr>
        <p:spPr>
          <a:xfrm>
            <a:off x="685800" y="1676400"/>
            <a:ext cx="2743200" cy="4572000"/>
          </a:xfrm>
          <a:prstGeom prst="rect">
            <a:avLst/>
          </a:prstGeom>
          <a:noFill/>
          <a:ln>
            <a:noFill/>
          </a:ln>
        </p:spPr>
        <p:txBody>
          <a:bodyPr anchorCtr="0" anchor="t" bIns="45700" lIns="18275" spcFirstLastPara="1" rIns="18275" wrap="square" tIns="45700">
            <a:normAutofit/>
          </a:bodyPr>
          <a:lstStyle>
            <a:lvl1pPr indent="-228600" lvl="0" marL="457200" algn="l">
              <a:spcBef>
                <a:spcPts val="280"/>
              </a:spcBef>
              <a:spcAft>
                <a:spcPts val="0"/>
              </a:spcAft>
              <a:buSzPts val="1330"/>
              <a:buNone/>
              <a:defRPr sz="1400"/>
            </a:lvl1pPr>
            <a:lvl2pPr indent="-228600" lvl="1" marL="914400" algn="l">
              <a:spcBef>
                <a:spcPts val="240"/>
              </a:spcBef>
              <a:spcAft>
                <a:spcPts val="0"/>
              </a:spcAft>
              <a:buSzPts val="1020"/>
              <a:buNone/>
              <a:defRPr sz="1200"/>
            </a:lvl2pPr>
            <a:lvl3pPr indent="-228600" lvl="2" marL="1371600" algn="l">
              <a:spcBef>
                <a:spcPts val="200"/>
              </a:spcBef>
              <a:spcAft>
                <a:spcPts val="0"/>
              </a:spcAft>
              <a:buSzPts val="700"/>
              <a:buNone/>
              <a:defRPr sz="1000"/>
            </a:lvl3pPr>
            <a:lvl4pPr indent="-228600" lvl="3" marL="1828800" algn="l">
              <a:spcBef>
                <a:spcPts val="180"/>
              </a:spcBef>
              <a:spcAft>
                <a:spcPts val="0"/>
              </a:spcAft>
              <a:buSzPts val="585"/>
              <a:buNone/>
              <a:defRPr sz="900"/>
            </a:lvl4pPr>
            <a:lvl5pPr indent="-228600" lvl="4" marL="2286000" algn="l">
              <a:spcBef>
                <a:spcPts val="180"/>
              </a:spcBef>
              <a:spcAft>
                <a:spcPts val="0"/>
              </a:spcAft>
              <a:buSzPts val="585"/>
              <a:buNone/>
              <a:defRPr sz="9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3" name="Google Shape;73;p33"/>
          <p:cNvSpPr txBox="1"/>
          <p:nvPr>
            <p:ph idx="2" type="body"/>
          </p:nvPr>
        </p:nvSpPr>
        <p:spPr>
          <a:xfrm>
            <a:off x="3575050" y="1676400"/>
            <a:ext cx="5111750" cy="4572000"/>
          </a:xfrm>
          <a:prstGeom prst="rect">
            <a:avLst/>
          </a:prstGeom>
          <a:noFill/>
          <a:ln>
            <a:noFill/>
          </a:ln>
        </p:spPr>
        <p:txBody>
          <a:bodyPr anchorCtr="0" anchor="t" bIns="45700" lIns="91425" spcFirstLastPara="1" rIns="91425" wrap="square" tIns="0">
            <a:normAutofit/>
          </a:bodyPr>
          <a:lstStyle>
            <a:lvl1pPr indent="-397510" lvl="0" marL="457200" algn="l">
              <a:spcBef>
                <a:spcPts val="560"/>
              </a:spcBef>
              <a:spcAft>
                <a:spcPts val="0"/>
              </a:spcAft>
              <a:buSzPts val="2660"/>
              <a:buChar char="⚫"/>
              <a:defRPr sz="2800"/>
            </a:lvl1pPr>
            <a:lvl2pPr indent="-368935" lvl="1" marL="914400" algn="l">
              <a:spcBef>
                <a:spcPts val="520"/>
              </a:spcBef>
              <a:spcAft>
                <a:spcPts val="0"/>
              </a:spcAft>
              <a:buSzPts val="2210"/>
              <a:buChar char="⚫"/>
              <a:defRPr sz="2600"/>
            </a:lvl2pPr>
            <a:lvl3pPr indent="-335280" lvl="2" marL="1371600" algn="l">
              <a:spcBef>
                <a:spcPts val="480"/>
              </a:spcBef>
              <a:spcAft>
                <a:spcPts val="0"/>
              </a:spcAft>
              <a:buSzPts val="1680"/>
              <a:buChar char="⚫"/>
              <a:defRPr sz="2400"/>
            </a:lvl3pPr>
            <a:lvl4pPr indent="-311150" lvl="3" marL="1828800" algn="l">
              <a:spcBef>
                <a:spcPts val="400"/>
              </a:spcBef>
              <a:spcAft>
                <a:spcPts val="0"/>
              </a:spcAft>
              <a:buSzPts val="1300"/>
              <a:buChar char="⚫"/>
              <a:defRPr sz="2000"/>
            </a:lvl4pPr>
            <a:lvl5pPr indent="-302895" lvl="4" marL="2286000" algn="l">
              <a:spcBef>
                <a:spcPts val="360"/>
              </a:spcBef>
              <a:spcAft>
                <a:spcPts val="0"/>
              </a:spcAft>
              <a:buSzPts val="1170"/>
              <a:buChar char="⚫"/>
              <a:defRPr sz="1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4" name="Google Shape;74;p33"/>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33"/>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33"/>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4" Type="http://schemas.openxmlformats.org/officeDocument/2006/relationships/theme" Target="../theme/theme2.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rotWithShape="1">
          <a:blip r:embed="rId1">
            <a:alphaModFix/>
          </a:blip>
          <a:tile algn="tl" flip="none" tx="0" sx="65000" ty="0" sy="65000"/>
        </a:blipFill>
      </p:bgPr>
    </p:bg>
    <p:spTree>
      <p:nvGrpSpPr>
        <p:cNvPr id="9" name="Shape 9"/>
        <p:cNvGrpSpPr/>
        <p:nvPr/>
      </p:nvGrpSpPr>
      <p:grpSpPr>
        <a:xfrm>
          <a:off x="0" y="0"/>
          <a:ext cx="0" cy="0"/>
          <a:chOff x="0" y="0"/>
          <a:chExt cx="0" cy="0"/>
        </a:xfrm>
      </p:grpSpPr>
      <p:sp>
        <p:nvSpPr>
          <p:cNvPr id="10" name="Google Shape;10;p24"/>
          <p:cNvSpPr/>
          <p:nvPr/>
        </p:nvSpPr>
        <p:spPr>
          <a:xfrm>
            <a:off x="-9525" y="-7144"/>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705"/>
                </a:srgbClr>
              </a:gs>
              <a:gs pos="100000">
                <a:srgbClr val="00E9F7">
                  <a:alpha val="54901"/>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dk1"/>
              </a:solidFill>
              <a:latin typeface="Constantia"/>
              <a:ea typeface="Constantia"/>
              <a:cs typeface="Constantia"/>
              <a:sym typeface="Constantia"/>
            </a:endParaRPr>
          </a:p>
        </p:txBody>
      </p:sp>
      <p:sp>
        <p:nvSpPr>
          <p:cNvPr id="11" name="Google Shape;11;p24"/>
          <p:cNvSpPr/>
          <p:nvPr/>
        </p:nvSpPr>
        <p:spPr>
          <a:xfrm>
            <a:off x="4381500" y="-7144"/>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dk1"/>
              </a:solidFill>
              <a:latin typeface="Constantia"/>
              <a:ea typeface="Constantia"/>
              <a:cs typeface="Constantia"/>
              <a:sym typeface="Constantia"/>
            </a:endParaRPr>
          </a:p>
        </p:txBody>
      </p:sp>
      <p:sp>
        <p:nvSpPr>
          <p:cNvPr id="12" name="Google Shape;12;p24"/>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a:bodyPr>
          <a:lstStyle>
            <a:lvl1pPr lvl="0" marR="0" rtl="0" algn="l">
              <a:spcBef>
                <a:spcPts val="0"/>
              </a:spcBef>
              <a:spcAft>
                <a:spcPts val="0"/>
              </a:spcAft>
              <a:buClr>
                <a:schemeClr val="dk2"/>
              </a:buClr>
              <a:buSzPts val="5000"/>
              <a:buFont typeface="Calibri"/>
              <a:buNone/>
              <a:defRPr b="0" i="0" sz="5000" u="none" cap="none" strike="noStrike">
                <a:solidFill>
                  <a:schemeClr val="dk2"/>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3" name="Google Shape;13;p24"/>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rmAutofit/>
          </a:bodyPr>
          <a:lstStyle>
            <a:lvl1pPr indent="-385445" lvl="0" marL="457200" marR="0" rtl="0" algn="l">
              <a:spcBef>
                <a:spcPts val="520"/>
              </a:spcBef>
              <a:spcAft>
                <a:spcPts val="0"/>
              </a:spcAft>
              <a:buClr>
                <a:schemeClr val="accent3"/>
              </a:buClr>
              <a:buSzPts val="2470"/>
              <a:buFont typeface="Noto Sans Symbols"/>
              <a:buChar char="⚫"/>
              <a:defRPr b="0" i="0" sz="2600" u="none" cap="none" strike="noStrike">
                <a:solidFill>
                  <a:schemeClr val="dk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dk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dk1"/>
                </a:solidFill>
                <a:latin typeface="Constantia"/>
                <a:ea typeface="Constantia"/>
                <a:cs typeface="Constantia"/>
                <a:sym typeface="Constantia"/>
              </a:defRPr>
            </a:lvl3pPr>
            <a:lvl4pPr indent="-311150" lvl="3" marL="1828800" marR="0" rtl="0" algn="l">
              <a:spcBef>
                <a:spcPts val="400"/>
              </a:spcBef>
              <a:spcAft>
                <a:spcPts val="0"/>
              </a:spcAft>
              <a:buClr>
                <a:schemeClr val="accent3"/>
              </a:buClr>
              <a:buSzPts val="1300"/>
              <a:buFont typeface="Noto Sans Symbols"/>
              <a:buChar char="⚫"/>
              <a:defRPr b="0" i="0" sz="2000" u="none" cap="none" strike="noStrike">
                <a:solidFill>
                  <a:schemeClr val="dk1"/>
                </a:solidFill>
                <a:latin typeface="Constantia"/>
                <a:ea typeface="Constantia"/>
                <a:cs typeface="Constantia"/>
                <a:sym typeface="Constantia"/>
              </a:defRPr>
            </a:lvl4pPr>
            <a:lvl5pPr indent="-311150" lvl="4" marL="2286000" marR="0" rtl="0" algn="l">
              <a:spcBef>
                <a:spcPts val="400"/>
              </a:spcBef>
              <a:spcAft>
                <a:spcPts val="0"/>
              </a:spcAft>
              <a:buClr>
                <a:schemeClr val="accent4"/>
              </a:buClr>
              <a:buSzPts val="1300"/>
              <a:buFont typeface="Noto Sans Symbols"/>
              <a:buChar char="⚫"/>
              <a:defRPr b="0" i="0" sz="2000" u="none" cap="none" strike="noStrike">
                <a:solidFill>
                  <a:schemeClr val="dk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dk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dk1"/>
                </a:solidFill>
                <a:latin typeface="Constantia"/>
                <a:ea typeface="Constantia"/>
                <a:cs typeface="Constantia"/>
                <a:sym typeface="Constantia"/>
              </a:defRPr>
            </a:lvl7pPr>
            <a:lvl8pPr indent="-330200" lvl="7" marL="3657600" marR="0" rtl="0" algn="l">
              <a:spcBef>
                <a:spcPts val="320"/>
              </a:spcBef>
              <a:spcAft>
                <a:spcPts val="0"/>
              </a:spcAft>
              <a:buClr>
                <a:schemeClr val="dk2"/>
              </a:buClr>
              <a:buSzPts val="1600"/>
              <a:buFont typeface="Constantia"/>
              <a:buChar char="•"/>
              <a:defRPr b="0" i="0" sz="1600" u="none" cap="none" strike="noStrike">
                <a:solidFill>
                  <a:schemeClr val="dk1"/>
                </a:solidFill>
                <a:latin typeface="Constantia"/>
                <a:ea typeface="Constantia"/>
                <a:cs typeface="Constantia"/>
                <a:sym typeface="Constantia"/>
              </a:defRPr>
            </a:lvl8pPr>
            <a:lvl9pPr indent="-317500" lvl="8" marL="4114800" marR="0" rtl="0" algn="l">
              <a:spcBef>
                <a:spcPts val="280"/>
              </a:spcBef>
              <a:spcAft>
                <a:spcPts val="0"/>
              </a:spcAft>
              <a:buClr>
                <a:schemeClr val="dk2"/>
              </a:buClr>
              <a:buSzPts val="1400"/>
              <a:buFont typeface="Constantia"/>
              <a:buChar char="•"/>
              <a:defRPr b="0" i="0" sz="1400" u="none" cap="none" strike="noStrike">
                <a:solidFill>
                  <a:schemeClr val="dk1"/>
                </a:solidFill>
                <a:latin typeface="Constantia"/>
                <a:ea typeface="Constantia"/>
                <a:cs typeface="Constantia"/>
                <a:sym typeface="Constantia"/>
              </a:defRPr>
            </a:lvl9pPr>
          </a:lstStyle>
          <a:p/>
        </p:txBody>
      </p:sp>
      <p:sp>
        <p:nvSpPr>
          <p:cNvPr id="14" name="Google Shape;14;p24"/>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marR="0" rtl="0" algn="l">
              <a:spcBef>
                <a:spcPts val="0"/>
              </a:spcBef>
              <a:spcAft>
                <a:spcPts val="0"/>
              </a:spcAft>
              <a:buSzPts val="1400"/>
              <a:buNone/>
              <a:defRPr b="0" i="0" sz="1200" u="none" cap="none" strike="noStrike">
                <a:solidFill>
                  <a:srgbClr val="035C75"/>
                </a:solidFill>
                <a:latin typeface="Constantia"/>
                <a:ea typeface="Constantia"/>
                <a:cs typeface="Constantia"/>
                <a:sym typeface="Constantia"/>
              </a:defRPr>
            </a:lvl1pPr>
            <a:lvl2pPr lvl="1"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2pPr>
            <a:lvl3pPr lvl="2"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3pPr>
            <a:lvl4pPr lvl="3"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4pPr>
            <a:lvl5pPr lvl="4"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5pPr>
            <a:lvl6pPr lvl="5"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6pPr>
            <a:lvl7pPr lvl="6"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7pPr>
            <a:lvl8pPr lvl="7"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8pPr>
            <a:lvl9pPr lvl="8"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9pPr>
          </a:lstStyle>
          <a:p/>
        </p:txBody>
      </p:sp>
      <p:sp>
        <p:nvSpPr>
          <p:cNvPr id="15" name="Google Shape;15;p24"/>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marR="0" rtl="0" algn="l">
              <a:spcBef>
                <a:spcPts val="0"/>
              </a:spcBef>
              <a:spcAft>
                <a:spcPts val="0"/>
              </a:spcAft>
              <a:buSzPts val="1400"/>
              <a:buNone/>
              <a:defRPr b="0" i="0" sz="1200" u="none" cap="none" strike="noStrike">
                <a:solidFill>
                  <a:srgbClr val="035C75"/>
                </a:solidFill>
                <a:latin typeface="Constantia"/>
                <a:ea typeface="Constantia"/>
                <a:cs typeface="Constantia"/>
                <a:sym typeface="Constantia"/>
              </a:defRPr>
            </a:lvl1pPr>
            <a:lvl2pPr lvl="1"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2pPr>
            <a:lvl3pPr lvl="2"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3pPr>
            <a:lvl4pPr lvl="3"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4pPr>
            <a:lvl5pPr lvl="4"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5pPr>
            <a:lvl6pPr lvl="5"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6pPr>
            <a:lvl7pPr lvl="6"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7pPr>
            <a:lvl8pPr lvl="7"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8pPr>
            <a:lvl9pPr lvl="8"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9pPr>
          </a:lstStyle>
          <a:p/>
        </p:txBody>
      </p:sp>
      <p:sp>
        <p:nvSpPr>
          <p:cNvPr id="16" name="Google Shape;16;p24"/>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rtl="0" algn="r">
              <a:spcBef>
                <a:spcPts val="0"/>
              </a:spcBef>
              <a:buNone/>
              <a:defRPr b="0" i="0" sz="1200" u="none" cap="none" strike="noStrike">
                <a:solidFill>
                  <a:srgbClr val="035C75"/>
                </a:solidFill>
                <a:latin typeface="Constantia"/>
                <a:ea typeface="Constantia"/>
                <a:cs typeface="Constantia"/>
                <a:sym typeface="Constantia"/>
              </a:defRPr>
            </a:lvl1pPr>
            <a:lvl2pPr indent="0" lvl="1" marL="0" marR="0" rtl="0" algn="r">
              <a:spcBef>
                <a:spcPts val="0"/>
              </a:spcBef>
              <a:buNone/>
              <a:defRPr b="0" i="0" sz="1200" u="none" cap="none" strike="noStrike">
                <a:solidFill>
                  <a:srgbClr val="035C75"/>
                </a:solidFill>
                <a:latin typeface="Constantia"/>
                <a:ea typeface="Constantia"/>
                <a:cs typeface="Constantia"/>
                <a:sym typeface="Constantia"/>
              </a:defRPr>
            </a:lvl2pPr>
            <a:lvl3pPr indent="0" lvl="2" marL="0" marR="0" rtl="0" algn="r">
              <a:spcBef>
                <a:spcPts val="0"/>
              </a:spcBef>
              <a:buNone/>
              <a:defRPr b="0" i="0" sz="1200" u="none" cap="none" strike="noStrike">
                <a:solidFill>
                  <a:srgbClr val="035C75"/>
                </a:solidFill>
                <a:latin typeface="Constantia"/>
                <a:ea typeface="Constantia"/>
                <a:cs typeface="Constantia"/>
                <a:sym typeface="Constantia"/>
              </a:defRPr>
            </a:lvl3pPr>
            <a:lvl4pPr indent="0" lvl="3" marL="0" marR="0" rtl="0" algn="r">
              <a:spcBef>
                <a:spcPts val="0"/>
              </a:spcBef>
              <a:buNone/>
              <a:defRPr b="0" i="0" sz="1200" u="none" cap="none" strike="noStrike">
                <a:solidFill>
                  <a:srgbClr val="035C75"/>
                </a:solidFill>
                <a:latin typeface="Constantia"/>
                <a:ea typeface="Constantia"/>
                <a:cs typeface="Constantia"/>
                <a:sym typeface="Constantia"/>
              </a:defRPr>
            </a:lvl4pPr>
            <a:lvl5pPr indent="0" lvl="4" marL="0" marR="0" rtl="0" algn="r">
              <a:spcBef>
                <a:spcPts val="0"/>
              </a:spcBef>
              <a:buNone/>
              <a:defRPr b="0" i="0" sz="1200" u="none" cap="none" strike="noStrike">
                <a:solidFill>
                  <a:srgbClr val="035C75"/>
                </a:solidFill>
                <a:latin typeface="Constantia"/>
                <a:ea typeface="Constantia"/>
                <a:cs typeface="Constantia"/>
                <a:sym typeface="Constantia"/>
              </a:defRPr>
            </a:lvl5pPr>
            <a:lvl6pPr indent="0" lvl="5" marL="0" marR="0" rtl="0" algn="r">
              <a:spcBef>
                <a:spcPts val="0"/>
              </a:spcBef>
              <a:buNone/>
              <a:defRPr b="0" i="0" sz="1200" u="none" cap="none" strike="noStrike">
                <a:solidFill>
                  <a:srgbClr val="035C75"/>
                </a:solidFill>
                <a:latin typeface="Constantia"/>
                <a:ea typeface="Constantia"/>
                <a:cs typeface="Constantia"/>
                <a:sym typeface="Constantia"/>
              </a:defRPr>
            </a:lvl6pPr>
            <a:lvl7pPr indent="0" lvl="6" marL="0" marR="0" rtl="0" algn="r">
              <a:spcBef>
                <a:spcPts val="0"/>
              </a:spcBef>
              <a:buNone/>
              <a:defRPr b="0" i="0" sz="1200" u="none" cap="none" strike="noStrike">
                <a:solidFill>
                  <a:srgbClr val="035C75"/>
                </a:solidFill>
                <a:latin typeface="Constantia"/>
                <a:ea typeface="Constantia"/>
                <a:cs typeface="Constantia"/>
                <a:sym typeface="Constantia"/>
              </a:defRPr>
            </a:lvl7pPr>
            <a:lvl8pPr indent="0" lvl="7" marL="0" marR="0" rtl="0" algn="r">
              <a:spcBef>
                <a:spcPts val="0"/>
              </a:spcBef>
              <a:buNone/>
              <a:defRPr b="0" i="0" sz="1200" u="none" cap="none" strike="noStrike">
                <a:solidFill>
                  <a:srgbClr val="035C75"/>
                </a:solidFill>
                <a:latin typeface="Constantia"/>
                <a:ea typeface="Constantia"/>
                <a:cs typeface="Constantia"/>
                <a:sym typeface="Constantia"/>
              </a:defRPr>
            </a:lvl8pPr>
            <a:lvl9pPr indent="0" lvl="8" marL="0" marR="0" rtl="0" algn="r">
              <a:spcBef>
                <a:spcPts val="0"/>
              </a:spcBef>
              <a:buNone/>
              <a:defRPr b="0" i="0" sz="1200" u="none" cap="none" strike="noStrike">
                <a:solidFill>
                  <a:srgbClr val="03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fr-FR"/>
              <a:t>‹#›</a:t>
            </a:fld>
            <a:endParaRPr/>
          </a:p>
        </p:txBody>
      </p:sp>
      <p:grpSp>
        <p:nvGrpSpPr>
          <p:cNvPr id="17" name="Google Shape;17;p24"/>
          <p:cNvGrpSpPr/>
          <p:nvPr/>
        </p:nvGrpSpPr>
        <p:grpSpPr>
          <a:xfrm>
            <a:off x="-29294" y="-16113"/>
            <a:ext cx="9198255" cy="1086266"/>
            <a:chOff x="-29322" y="-1971"/>
            <a:chExt cx="9198255" cy="1086266"/>
          </a:xfrm>
        </p:grpSpPr>
        <p:sp>
          <p:nvSpPr>
            <p:cNvPr id="18" name="Google Shape;18;p24"/>
            <p:cNvSpPr/>
            <p:nvPr/>
          </p:nvSpPr>
          <p:spPr>
            <a:xfrm rot="-164308">
              <a:off x="-19045" y="216550"/>
              <a:ext cx="9163050" cy="649224"/>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19" name="Google Shape;19;p24"/>
            <p:cNvSpPr/>
            <p:nvPr/>
          </p:nvSpPr>
          <p:spPr>
            <a:xfrm rot="-164308">
              <a:off x="-14309" y="290003"/>
              <a:ext cx="9175812" cy="530352"/>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gr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 Id="rId4" Type="http://schemas.openxmlformats.org/officeDocument/2006/relationships/image" Target="../media/image2.jpg"/><Relationship Id="rId5" Type="http://schemas.openxmlformats.org/officeDocument/2006/relationships/image" Target="../media/image6.jpg"/><Relationship Id="rId6" Type="http://schemas.openxmlformats.org/officeDocument/2006/relationships/image" Target="../media/image3.jpg"/><Relationship Id="rId7"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
          <p:cNvSpPr txBox="1"/>
          <p:nvPr>
            <p:ph type="title"/>
          </p:nvPr>
        </p:nvSpPr>
        <p:spPr>
          <a:xfrm>
            <a:off x="467544" y="1224136"/>
            <a:ext cx="7135812" cy="4581128"/>
          </a:xfrm>
          <a:prstGeom prst="rect">
            <a:avLst/>
          </a:prstGeom>
          <a:noFill/>
          <a:ln>
            <a:noFill/>
          </a:ln>
        </p:spPr>
        <p:txBody>
          <a:bodyPr anchorCtr="0" anchor="b" bIns="0" lIns="0" spcFirstLastPara="1" rIns="0" wrap="square" tIns="45700">
            <a:normAutofit fontScale="90000"/>
          </a:bodyPr>
          <a:lstStyle/>
          <a:p>
            <a:pPr indent="0" lvl="0" marL="0" rtl="0" algn="l">
              <a:lnSpc>
                <a:spcPct val="120000"/>
              </a:lnSpc>
              <a:spcBef>
                <a:spcPts val="0"/>
              </a:spcBef>
              <a:spcAft>
                <a:spcPts val="0"/>
              </a:spcAft>
              <a:buClr>
                <a:schemeClr val="dk2"/>
              </a:buClr>
              <a:buSzPct val="100000"/>
              <a:buFont typeface="Calibri"/>
              <a:buNone/>
            </a:pPr>
            <a:r>
              <a:rPr b="1" lang="fr-FR" sz="2700"/>
              <a:t>              Faculté de médecine  de Bejaia </a:t>
            </a:r>
            <a:br>
              <a:rPr b="1" lang="fr-FR" sz="2700"/>
            </a:br>
            <a:r>
              <a:rPr b="1" lang="fr-FR" sz="2700"/>
              <a:t>                Service de Médecine Légale </a:t>
            </a:r>
            <a:br>
              <a:rPr b="1" lang="fr-FR" sz="4000">
                <a:solidFill>
                  <a:srgbClr val="000000"/>
                </a:solidFill>
                <a:latin typeface="Times New Roman"/>
                <a:ea typeface="Times New Roman"/>
                <a:cs typeface="Times New Roman"/>
                <a:sym typeface="Times New Roman"/>
              </a:rPr>
            </a:br>
            <a:r>
              <a:rPr b="1" lang="fr-FR" sz="4000">
                <a:solidFill>
                  <a:srgbClr val="000000"/>
                </a:solidFill>
                <a:latin typeface="Times New Roman"/>
                <a:ea typeface="Times New Roman"/>
                <a:cs typeface="Times New Roman"/>
                <a:sym typeface="Times New Roman"/>
              </a:rPr>
              <a:t>     ETHIQUE  MEDICALE</a:t>
            </a:r>
            <a:br>
              <a:rPr b="1" lang="fr-FR" sz="4000">
                <a:solidFill>
                  <a:srgbClr val="000000"/>
                </a:solidFill>
                <a:latin typeface="Times New Roman"/>
                <a:ea typeface="Times New Roman"/>
                <a:cs typeface="Times New Roman"/>
                <a:sym typeface="Times New Roman"/>
              </a:rPr>
            </a:br>
            <a:r>
              <a:rPr b="1" lang="fr-FR" sz="4000">
                <a:solidFill>
                  <a:srgbClr val="000000"/>
                </a:solidFill>
                <a:latin typeface="Times New Roman"/>
                <a:ea typeface="Times New Roman"/>
                <a:cs typeface="Times New Roman"/>
                <a:sym typeface="Times New Roman"/>
              </a:rPr>
              <a:t>       ETHIQUE DU SOIN </a:t>
            </a:r>
            <a:br>
              <a:rPr b="1" lang="fr-FR" sz="4000">
                <a:solidFill>
                  <a:srgbClr val="000000"/>
                </a:solidFill>
                <a:latin typeface="Times New Roman"/>
                <a:ea typeface="Times New Roman"/>
                <a:cs typeface="Times New Roman"/>
                <a:sym typeface="Times New Roman"/>
              </a:rPr>
            </a:br>
            <a:r>
              <a:rPr b="1" lang="fr-FR" sz="4000">
                <a:solidFill>
                  <a:srgbClr val="000000"/>
                </a:solidFill>
                <a:latin typeface="Times New Roman"/>
                <a:ea typeface="Times New Roman"/>
                <a:cs typeface="Times New Roman"/>
                <a:sym typeface="Times New Roman"/>
              </a:rPr>
              <a:t>        ET BIO-ETHIQUE</a:t>
            </a:r>
            <a:br>
              <a:rPr lang="fr-FR" sz="4000">
                <a:latin typeface="Times New Roman"/>
                <a:ea typeface="Times New Roman"/>
                <a:cs typeface="Times New Roman"/>
                <a:sym typeface="Times New Roman"/>
              </a:rPr>
            </a:br>
            <a:br>
              <a:rPr lang="fr-FR" sz="4000">
                <a:latin typeface="Times New Roman"/>
                <a:ea typeface="Times New Roman"/>
                <a:cs typeface="Times New Roman"/>
                <a:sym typeface="Times New Roman"/>
              </a:rPr>
            </a:br>
            <a:br>
              <a:rPr lang="fr-FR" sz="2000">
                <a:latin typeface="Times New Roman"/>
                <a:ea typeface="Times New Roman"/>
                <a:cs typeface="Times New Roman"/>
                <a:sym typeface="Times New Roman"/>
              </a:rPr>
            </a:br>
            <a:br>
              <a:rPr lang="fr-FR" sz="2000">
                <a:latin typeface="Times New Roman"/>
                <a:ea typeface="Times New Roman"/>
                <a:cs typeface="Times New Roman"/>
                <a:sym typeface="Times New Roman"/>
              </a:rPr>
            </a:br>
            <a:endParaRPr b="1" sz="2000">
              <a:latin typeface="Times New Roman"/>
              <a:ea typeface="Times New Roman"/>
              <a:cs typeface="Times New Roman"/>
              <a:sym typeface="Times New Roman"/>
            </a:endParaRPr>
          </a:p>
        </p:txBody>
      </p:sp>
      <p:pic>
        <p:nvPicPr>
          <p:cNvPr descr="C-2556-Europe-Prevention12" id="106" name="Google Shape;106;p1"/>
          <p:cNvPicPr preferRelativeResize="0"/>
          <p:nvPr/>
        </p:nvPicPr>
        <p:blipFill rotWithShape="1">
          <a:blip r:embed="rId3">
            <a:alphaModFix/>
          </a:blip>
          <a:srcRect b="8046" l="0" r="0" t="0"/>
          <a:stretch/>
        </p:blipFill>
        <p:spPr>
          <a:xfrm>
            <a:off x="7620000" y="5105400"/>
            <a:ext cx="1306513" cy="801688"/>
          </a:xfrm>
          <a:prstGeom prst="rect">
            <a:avLst/>
          </a:prstGeom>
          <a:noFill/>
          <a:ln cap="flat" cmpd="sng" w="9525">
            <a:solidFill>
              <a:schemeClr val="lt2"/>
            </a:solidFill>
            <a:prstDash val="solid"/>
            <a:miter lim="800000"/>
            <a:headEnd len="sm" w="sm" type="none"/>
            <a:tailEnd len="sm" w="sm" type="none"/>
          </a:ln>
        </p:spPr>
      </p:pic>
      <p:pic>
        <p:nvPicPr>
          <p:cNvPr descr="C-1826-Middle East-Community03" id="107" name="Google Shape;107;p1"/>
          <p:cNvPicPr preferRelativeResize="0"/>
          <p:nvPr/>
        </p:nvPicPr>
        <p:blipFill rotWithShape="1">
          <a:blip r:embed="rId4">
            <a:alphaModFix/>
          </a:blip>
          <a:srcRect b="2879" l="1820" r="1083" t="5167"/>
          <a:stretch/>
        </p:blipFill>
        <p:spPr>
          <a:xfrm>
            <a:off x="7620000" y="3048000"/>
            <a:ext cx="1303338" cy="823913"/>
          </a:xfrm>
          <a:prstGeom prst="rect">
            <a:avLst/>
          </a:prstGeom>
          <a:noFill/>
          <a:ln cap="flat" cmpd="sng" w="9525">
            <a:solidFill>
              <a:schemeClr val="lt2"/>
            </a:solidFill>
            <a:prstDash val="solid"/>
            <a:miter lim="800000"/>
            <a:headEnd len="sm" w="sm" type="none"/>
            <a:tailEnd len="sm" w="sm" type="none"/>
          </a:ln>
        </p:spPr>
      </p:pic>
      <p:pic>
        <p:nvPicPr>
          <p:cNvPr descr="C-2116-Africa-Counselling and Testing02" id="108" name="Google Shape;108;p1"/>
          <p:cNvPicPr preferRelativeResize="0"/>
          <p:nvPr/>
        </p:nvPicPr>
        <p:blipFill rotWithShape="1">
          <a:blip r:embed="rId5">
            <a:alphaModFix/>
          </a:blip>
          <a:srcRect b="1476" l="1771" r="1279" t="1477"/>
          <a:stretch/>
        </p:blipFill>
        <p:spPr>
          <a:xfrm>
            <a:off x="7620000" y="1219200"/>
            <a:ext cx="1293813" cy="863600"/>
          </a:xfrm>
          <a:prstGeom prst="rect">
            <a:avLst/>
          </a:prstGeom>
          <a:noFill/>
          <a:ln cap="flat" cmpd="sng" w="9525">
            <a:solidFill>
              <a:schemeClr val="lt2"/>
            </a:solidFill>
            <a:prstDash val="solid"/>
            <a:miter lim="800000"/>
            <a:headEnd len="sm" w="sm" type="none"/>
            <a:tailEnd len="sm" w="sm" type="none"/>
          </a:ln>
        </p:spPr>
      </p:pic>
      <p:pic>
        <p:nvPicPr>
          <p:cNvPr descr="C-2148-Africa-Orphans07" id="109" name="Google Shape;109;p1"/>
          <p:cNvPicPr preferRelativeResize="0"/>
          <p:nvPr/>
        </p:nvPicPr>
        <p:blipFill rotWithShape="1">
          <a:blip r:embed="rId6">
            <a:alphaModFix/>
          </a:blip>
          <a:srcRect b="6052" l="1477" r="1476" t="6201"/>
          <a:stretch/>
        </p:blipFill>
        <p:spPr>
          <a:xfrm>
            <a:off x="7620000" y="2209800"/>
            <a:ext cx="1304925" cy="785813"/>
          </a:xfrm>
          <a:prstGeom prst="rect">
            <a:avLst/>
          </a:prstGeom>
          <a:noFill/>
          <a:ln cap="flat" cmpd="sng" w="9525">
            <a:solidFill>
              <a:schemeClr val="lt2"/>
            </a:solidFill>
            <a:prstDash val="solid"/>
            <a:miter lim="800000"/>
            <a:headEnd len="sm" w="sm" type="none"/>
            <a:tailEnd len="sm" w="sm" type="none"/>
          </a:ln>
        </p:spPr>
      </p:pic>
      <p:pic>
        <p:nvPicPr>
          <p:cNvPr id="110" name="Google Shape;110;p1"/>
          <p:cNvPicPr preferRelativeResize="0"/>
          <p:nvPr/>
        </p:nvPicPr>
        <p:blipFill rotWithShape="1">
          <a:blip r:embed="rId7">
            <a:alphaModFix/>
          </a:blip>
          <a:srcRect b="0" l="0" r="0" t="0"/>
          <a:stretch/>
        </p:blipFill>
        <p:spPr>
          <a:xfrm>
            <a:off x="7620000" y="3962400"/>
            <a:ext cx="1295400" cy="1063625"/>
          </a:xfrm>
          <a:prstGeom prst="rect">
            <a:avLst/>
          </a:prstGeom>
          <a:noFill/>
          <a:ln>
            <a:noFill/>
          </a:ln>
        </p:spPr>
      </p:pic>
      <p:sp>
        <p:nvSpPr>
          <p:cNvPr id="111" name="Google Shape;111;p1"/>
          <p:cNvSpPr txBox="1"/>
          <p:nvPr>
            <p:ph idx="11" type="ftr"/>
          </p:nvPr>
        </p:nvSpPr>
        <p:spPr>
          <a:xfrm>
            <a:off x="1979712" y="4509120"/>
            <a:ext cx="3352800" cy="1204243"/>
          </a:xfrm>
          <a:prstGeom prst="rect">
            <a:avLst/>
          </a:prstGeom>
          <a:noFill/>
          <a:ln>
            <a:noFill/>
          </a:ln>
        </p:spPr>
        <p:txBody>
          <a:bodyPr anchorCtr="0" anchor="b" bIns="0" lIns="0" spcFirstLastPara="1" rIns="0" wrap="square" tIns="0">
            <a:noAutofit/>
          </a:bodyPr>
          <a:lstStyle/>
          <a:p>
            <a:pPr indent="0" lvl="0" marL="0" rtl="0" algn="ctr">
              <a:spcBef>
                <a:spcPts val="0"/>
              </a:spcBef>
              <a:spcAft>
                <a:spcPts val="0"/>
              </a:spcAft>
              <a:buNone/>
            </a:pPr>
            <a:r>
              <a:rPr b="1" lang="fr-FR"/>
              <a:t>Présenter par:</a:t>
            </a:r>
            <a:endParaRPr/>
          </a:p>
          <a:p>
            <a:pPr indent="0" lvl="0" marL="0" rtl="0" algn="ctr">
              <a:spcBef>
                <a:spcPts val="0"/>
              </a:spcBef>
              <a:spcAft>
                <a:spcPts val="0"/>
              </a:spcAft>
              <a:buNone/>
            </a:pPr>
            <a:r>
              <a:rPr b="1" lang="fr-FR"/>
              <a:t>Dr : M. DAOUD</a:t>
            </a:r>
            <a:endParaRPr/>
          </a:p>
          <a:p>
            <a:pPr indent="0" lvl="0" marL="0" rtl="0" algn="ctr">
              <a:spcBef>
                <a:spcPts val="0"/>
              </a:spcBef>
              <a:spcAft>
                <a:spcPts val="0"/>
              </a:spcAft>
              <a:buNone/>
            </a:pPr>
            <a:r>
              <a:rPr b="1" lang="fr-FR"/>
              <a:t> Assistant en médecine légale </a:t>
            </a:r>
            <a:endParaRPr/>
          </a:p>
          <a:p>
            <a:pPr indent="0" lvl="0" marL="0" rtl="0" algn="l">
              <a:spcBef>
                <a:spcPts val="0"/>
              </a:spcBef>
              <a:spcAft>
                <a:spcPts val="0"/>
              </a:spcAft>
              <a:buNone/>
            </a:pPr>
            <a:r>
              <a:t/>
            </a:r>
            <a:endParaRPr b="1">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0"/>
          <p:cNvSpPr txBox="1"/>
          <p:nvPr>
            <p:ph idx="1" type="body"/>
          </p:nvPr>
        </p:nvSpPr>
        <p:spPr>
          <a:xfrm>
            <a:off x="457200" y="548680"/>
            <a:ext cx="8229600" cy="5577483"/>
          </a:xfrm>
          <a:prstGeom prst="rect">
            <a:avLst/>
          </a:prstGeom>
          <a:noFill/>
          <a:ln>
            <a:noFill/>
          </a:ln>
        </p:spPr>
        <p:txBody>
          <a:bodyPr anchorCtr="0" anchor="t" bIns="45700" lIns="91425" spcFirstLastPara="1" rIns="91425" wrap="square" tIns="45700">
            <a:normAutofit/>
          </a:bodyPr>
          <a:lstStyle/>
          <a:p>
            <a:pPr indent="-274320" lvl="0" marL="274320" rtl="0" algn="just">
              <a:spcBef>
                <a:spcPts val="0"/>
              </a:spcBef>
              <a:spcAft>
                <a:spcPts val="0"/>
              </a:spcAft>
              <a:buSzPts val="2470"/>
              <a:buNone/>
            </a:pPr>
            <a:r>
              <a:rPr lang="fr-FR"/>
              <a:t>il  est composé de :</a:t>
            </a:r>
            <a:endParaRPr/>
          </a:p>
          <a:p>
            <a:pPr indent="-274320" lvl="0" marL="274320" rtl="0" algn="just">
              <a:spcBef>
                <a:spcPts val="520"/>
              </a:spcBef>
              <a:spcAft>
                <a:spcPts val="0"/>
              </a:spcAft>
              <a:buSzPts val="2470"/>
              <a:buChar char="⚫"/>
            </a:pPr>
            <a:r>
              <a:rPr lang="fr-FR"/>
              <a:t>1 représentant du Ministère de la santé,</a:t>
            </a:r>
            <a:endParaRPr/>
          </a:p>
          <a:p>
            <a:pPr indent="-274320" lvl="0" marL="274320" rtl="0" algn="just">
              <a:spcBef>
                <a:spcPts val="520"/>
              </a:spcBef>
              <a:spcAft>
                <a:spcPts val="0"/>
              </a:spcAft>
              <a:buSzPts val="2470"/>
              <a:buChar char="⚫"/>
            </a:pPr>
            <a:r>
              <a:rPr lang="fr-FR"/>
              <a:t>9 Professeurs en sciences médicales,</a:t>
            </a:r>
            <a:endParaRPr/>
          </a:p>
          <a:p>
            <a:pPr indent="-274320" lvl="0" marL="274320" rtl="0" algn="l">
              <a:spcBef>
                <a:spcPts val="520"/>
              </a:spcBef>
              <a:spcAft>
                <a:spcPts val="0"/>
              </a:spcAft>
              <a:buSzPts val="2470"/>
              <a:buChar char="⚫"/>
            </a:pPr>
            <a:r>
              <a:rPr lang="fr-FR"/>
              <a:t>3 praticiens de la santé,</a:t>
            </a:r>
            <a:endParaRPr/>
          </a:p>
          <a:p>
            <a:pPr indent="-274320" lvl="0" marL="274320" rtl="0" algn="l">
              <a:spcBef>
                <a:spcPts val="520"/>
              </a:spcBef>
              <a:spcAft>
                <a:spcPts val="0"/>
              </a:spcAft>
              <a:buSzPts val="2470"/>
              <a:buChar char="⚫"/>
            </a:pPr>
            <a:r>
              <a:rPr lang="fr-FR"/>
              <a:t>1 représentant du Ministère de la justice,</a:t>
            </a:r>
            <a:endParaRPr/>
          </a:p>
          <a:p>
            <a:pPr indent="-274320" lvl="0" marL="274320" rtl="0" algn="l">
              <a:spcBef>
                <a:spcPts val="520"/>
              </a:spcBef>
              <a:spcAft>
                <a:spcPts val="0"/>
              </a:spcAft>
              <a:buSzPts val="2470"/>
              <a:buChar char="⚫"/>
            </a:pPr>
            <a:r>
              <a:rPr lang="fr-FR"/>
              <a:t>1 représentant du conseil supérieur islamique,</a:t>
            </a:r>
            <a:endParaRPr/>
          </a:p>
          <a:p>
            <a:pPr indent="-274320" lvl="0" marL="274320" rtl="0" algn="l">
              <a:spcBef>
                <a:spcPts val="520"/>
              </a:spcBef>
              <a:spcAft>
                <a:spcPts val="0"/>
              </a:spcAft>
              <a:buSzPts val="2470"/>
              <a:buChar char="⚫"/>
            </a:pPr>
            <a:r>
              <a:rPr lang="fr-FR"/>
              <a:t>1 représentant du conseil national de déontologie médicale.</a:t>
            </a:r>
            <a:endParaRPr/>
          </a:p>
          <a:p>
            <a:pPr indent="-274320" lvl="0" marL="274320" rtl="0" algn="l">
              <a:spcBef>
                <a:spcPts val="520"/>
              </a:spcBef>
              <a:spcAft>
                <a:spcPts val="0"/>
              </a:spcAft>
              <a:buSzPts val="2470"/>
              <a:buNone/>
            </a:pPr>
            <a:r>
              <a:rPr lang="fr-FR"/>
              <a:t>Ce conseil peut être saisi par toute personne physique ou morale pour toute question entrant dans le cadre de sa mission.</a:t>
            </a:r>
            <a:r>
              <a:rPr b="1" lang="fr-FR"/>
              <a:t> </a:t>
            </a:r>
            <a:endParaRPr/>
          </a:p>
          <a:p>
            <a:pPr indent="-117475" lvl="0" marL="274320" rtl="0" algn="just">
              <a:spcBef>
                <a:spcPts val="520"/>
              </a:spcBef>
              <a:spcAft>
                <a:spcPts val="0"/>
              </a:spcAft>
              <a:buSzPts val="2470"/>
              <a:buNone/>
            </a:pPr>
            <a:r>
              <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11"/>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a:bodyPr>
          <a:lstStyle/>
          <a:p>
            <a:pPr indent="0" lvl="0" marL="0" rtl="0" algn="l">
              <a:spcBef>
                <a:spcPts val="0"/>
              </a:spcBef>
              <a:spcAft>
                <a:spcPts val="0"/>
              </a:spcAft>
              <a:buClr>
                <a:schemeClr val="dk2"/>
              </a:buClr>
              <a:buSzPts val="5000"/>
              <a:buFont typeface="Calibri"/>
              <a:buNone/>
            </a:pPr>
            <a:r>
              <a:rPr lang="fr-FR"/>
              <a:t>La bioéthique</a:t>
            </a:r>
            <a:endParaRPr/>
          </a:p>
        </p:txBody>
      </p:sp>
      <p:sp>
        <p:nvSpPr>
          <p:cNvPr id="176" name="Google Shape;176;p11"/>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rmAutofit/>
          </a:bodyPr>
          <a:lstStyle/>
          <a:p>
            <a:pPr indent="-274320" lvl="0" marL="274320" rtl="0" algn="l">
              <a:spcBef>
                <a:spcPts val="0"/>
              </a:spcBef>
              <a:spcAft>
                <a:spcPts val="0"/>
              </a:spcAft>
              <a:buSzPts val="2660"/>
              <a:buChar char="⚫"/>
            </a:pPr>
            <a:r>
              <a:rPr lang="fr-FR" sz="2800"/>
              <a:t>C’est l’ensemble des mesures liées aux activités relatives à la transplantation et à la greffe d’organes, de tissus et de cellules humaines, au don et à l’utilisation du sang humain et ses dérivés, à l’assistance médicale à la procréation et à la recherche biomédicale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12"/>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fontScale="90000"/>
          </a:bodyPr>
          <a:lstStyle/>
          <a:p>
            <a:pPr indent="0" lvl="0" marL="0" rtl="0" algn="l">
              <a:spcBef>
                <a:spcPts val="0"/>
              </a:spcBef>
              <a:spcAft>
                <a:spcPts val="0"/>
              </a:spcAft>
              <a:buClr>
                <a:schemeClr val="dk2"/>
              </a:buClr>
              <a:buSzPct val="100000"/>
              <a:buFont typeface="Calibri"/>
              <a:buNone/>
            </a:pPr>
            <a:r>
              <a:rPr lang="fr-FR"/>
              <a:t>A. Aspects éthiques liées aux droits des donneurs de sang</a:t>
            </a:r>
            <a:endParaRPr/>
          </a:p>
        </p:txBody>
      </p:sp>
      <p:sp>
        <p:nvSpPr>
          <p:cNvPr id="182" name="Google Shape;182;p12"/>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rmAutofit/>
          </a:bodyPr>
          <a:lstStyle/>
          <a:p>
            <a:pPr indent="-274320" lvl="0" marL="274320" rtl="0" algn="l">
              <a:spcBef>
                <a:spcPts val="0"/>
              </a:spcBef>
              <a:spcAft>
                <a:spcPts val="0"/>
              </a:spcAft>
              <a:buSzPts val="2280"/>
              <a:buChar char="⚫"/>
            </a:pPr>
            <a:r>
              <a:rPr lang="fr-FR" sz="2400"/>
              <a:t> Le don du sang doit être précédé d’un entretien médical avec les donneurs, dans le respect des règles médicales</a:t>
            </a:r>
            <a:endParaRPr/>
          </a:p>
          <a:p>
            <a:pPr indent="-274320" lvl="0" marL="274320" rtl="0" algn="l">
              <a:spcBef>
                <a:spcPts val="480"/>
              </a:spcBef>
              <a:spcAft>
                <a:spcPts val="0"/>
              </a:spcAft>
              <a:buSzPts val="2280"/>
              <a:buChar char="⚫"/>
            </a:pPr>
            <a:r>
              <a:rPr lang="fr-FR" sz="2400"/>
              <a:t>L’information doit s’effectuer avant et pendant le prélèvement de sang</a:t>
            </a:r>
            <a:endParaRPr/>
          </a:p>
          <a:p>
            <a:pPr indent="-274320" lvl="0" marL="274320" rtl="0" algn="l">
              <a:spcBef>
                <a:spcPts val="480"/>
              </a:spcBef>
              <a:spcAft>
                <a:spcPts val="0"/>
              </a:spcAft>
              <a:buSzPts val="2280"/>
              <a:buChar char="⚫"/>
            </a:pPr>
            <a:r>
              <a:rPr lang="fr-FR" sz="2400"/>
              <a:t>Le donneur doit être âgé de 18 ans au moins et 65 ans au plus</a:t>
            </a:r>
            <a:endParaRPr/>
          </a:p>
          <a:p>
            <a:pPr indent="-274320" lvl="0" marL="274320" rtl="0" algn="l">
              <a:spcBef>
                <a:spcPts val="480"/>
              </a:spcBef>
              <a:spcAft>
                <a:spcPts val="0"/>
              </a:spcAft>
              <a:buSzPts val="2280"/>
              <a:buChar char="⚫"/>
            </a:pPr>
            <a:r>
              <a:rPr lang="fr-FR" sz="2400"/>
              <a:t>Toutefois, des prélèvements de sang peuvent être effectués à tout âge pour des raisons thérapeutiques ou diagnostiques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13"/>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fontScale="90000"/>
          </a:bodyPr>
          <a:lstStyle/>
          <a:p>
            <a:pPr indent="0" lvl="0" marL="0" rtl="0" algn="l">
              <a:spcBef>
                <a:spcPts val="0"/>
              </a:spcBef>
              <a:spcAft>
                <a:spcPts val="0"/>
              </a:spcAft>
              <a:buClr>
                <a:schemeClr val="dk2"/>
              </a:buClr>
              <a:buSzPct val="100000"/>
              <a:buFont typeface="Calibri"/>
              <a:buNone/>
            </a:pPr>
            <a:r>
              <a:rPr lang="fr-FR"/>
              <a:t>B. La Procréation Médicalement Assistée</a:t>
            </a:r>
            <a:endParaRPr/>
          </a:p>
        </p:txBody>
      </p:sp>
      <p:sp>
        <p:nvSpPr>
          <p:cNvPr id="188" name="Google Shape;188;p13"/>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rmAutofit fontScale="85000" lnSpcReduction="20000"/>
          </a:bodyPr>
          <a:lstStyle/>
          <a:p>
            <a:pPr indent="-274320" lvl="0" marL="274320" rtl="0" algn="l">
              <a:spcBef>
                <a:spcPts val="0"/>
              </a:spcBef>
              <a:spcAft>
                <a:spcPts val="0"/>
              </a:spcAft>
              <a:buSzPct val="95000"/>
              <a:buChar char="⚫"/>
            </a:pPr>
            <a:r>
              <a:rPr lang="fr-FR"/>
              <a:t>L’assistance médicale à la procréation est une activité médicale, qui en cas d’infertilité avérée médicalement permet la procréation, en dehors du processus naturel</a:t>
            </a:r>
            <a:endParaRPr/>
          </a:p>
          <a:p>
            <a:pPr indent="-274320" lvl="0" marL="274320" rtl="0" algn="l">
              <a:spcBef>
                <a:spcPts val="442"/>
              </a:spcBef>
              <a:spcAft>
                <a:spcPts val="0"/>
              </a:spcAft>
              <a:buSzPct val="95000"/>
              <a:buChar char="⚫"/>
            </a:pPr>
            <a:r>
              <a:rPr lang="fr-FR"/>
              <a:t>Elle est destinée exclusivement à répondre à la demande exprimée par un homme et une femme, en âge de procréer, vivants, formant un couple légalement marié, souffrant d’infertilité avérée et consentant au transfert ou à l’insémination artificielle</a:t>
            </a:r>
            <a:endParaRPr/>
          </a:p>
          <a:p>
            <a:pPr indent="-274320" lvl="0" marL="274320" rtl="0" algn="l">
              <a:spcBef>
                <a:spcPts val="442"/>
              </a:spcBef>
              <a:spcAft>
                <a:spcPts val="0"/>
              </a:spcAft>
              <a:buSzPct val="95000"/>
              <a:buChar char="⚫"/>
            </a:pPr>
            <a:r>
              <a:rPr lang="fr-FR"/>
              <a:t>Il ne doit être recouru qu’aux spermatozoïdes de l’époux et à l’ovule de l’épouse</a:t>
            </a:r>
            <a:endParaRPr/>
          </a:p>
          <a:p>
            <a:pPr indent="-274320" lvl="0" marL="274320" rtl="0" algn="l">
              <a:spcBef>
                <a:spcPts val="442"/>
              </a:spcBef>
              <a:spcAft>
                <a:spcPts val="0"/>
              </a:spcAft>
              <a:buSzPct val="95000"/>
              <a:buChar char="⚫"/>
            </a:pPr>
            <a:r>
              <a:rPr lang="fr-FR"/>
              <a:t>La demande est présentée par écrit, par les deux époux et doit être confirmée par eux au bout d’un mois</a:t>
            </a:r>
            <a:endParaRPr/>
          </a:p>
          <a:p>
            <a:pPr indent="-274320" lvl="0" marL="274320" rtl="0" algn="l">
              <a:spcBef>
                <a:spcPts val="442"/>
              </a:spcBef>
              <a:spcAft>
                <a:spcPts val="0"/>
              </a:spcAft>
              <a:buSzPct val="95000"/>
              <a:buChar char="⚫"/>
            </a:pPr>
            <a:r>
              <a:rPr lang="fr-FR"/>
              <a:t>Elle n’est effectuée que par des praticiens agrès à cet effet et dans des établissements, centres ou laboratoires autorisés par le ministère de la santé</a:t>
            </a:r>
            <a:endParaRPr/>
          </a:p>
          <a:p>
            <a:pPr indent="-141001" lvl="0" marL="274320" rtl="0" algn="l">
              <a:spcBef>
                <a:spcPts val="442"/>
              </a:spcBef>
              <a:spcAft>
                <a:spcPts val="0"/>
              </a:spcAft>
              <a:buSzPct val="95000"/>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14"/>
          <p:cNvSpPr txBox="1"/>
          <p:nvPr>
            <p:ph type="title"/>
          </p:nvPr>
        </p:nvSpPr>
        <p:spPr>
          <a:xfrm>
            <a:off x="457200" y="704088"/>
            <a:ext cx="8229600" cy="60616"/>
          </a:xfrm>
          <a:prstGeom prst="rect">
            <a:avLst/>
          </a:prstGeom>
          <a:noFill/>
          <a:ln>
            <a:noFill/>
          </a:ln>
        </p:spPr>
        <p:txBody>
          <a:bodyPr anchorCtr="0" anchor="b" bIns="0" lIns="0" spcFirstLastPara="1" rIns="0" wrap="square" tIns="45700">
            <a:normAutofit fontScale="90000"/>
          </a:bodyPr>
          <a:lstStyle/>
          <a:p>
            <a:pPr indent="0" lvl="0" marL="0" rtl="0" algn="l">
              <a:spcBef>
                <a:spcPts val="0"/>
              </a:spcBef>
              <a:spcAft>
                <a:spcPts val="0"/>
              </a:spcAft>
              <a:buClr>
                <a:schemeClr val="dk2"/>
              </a:buClr>
              <a:buSzPct val="100000"/>
              <a:buFont typeface="Calibri"/>
              <a:buNone/>
            </a:pPr>
            <a:r>
              <a:rPr lang="fr-FR"/>
              <a:t>  </a:t>
            </a:r>
            <a:endParaRPr/>
          </a:p>
        </p:txBody>
      </p:sp>
      <p:sp>
        <p:nvSpPr>
          <p:cNvPr id="194" name="Google Shape;194;p14"/>
          <p:cNvSpPr txBox="1"/>
          <p:nvPr>
            <p:ph idx="1" type="body"/>
          </p:nvPr>
        </p:nvSpPr>
        <p:spPr>
          <a:xfrm>
            <a:off x="457200" y="836712"/>
            <a:ext cx="8229600" cy="5487888"/>
          </a:xfrm>
          <a:prstGeom prst="rect">
            <a:avLst/>
          </a:prstGeom>
          <a:noFill/>
          <a:ln>
            <a:noFill/>
          </a:ln>
        </p:spPr>
        <p:txBody>
          <a:bodyPr anchorCtr="0" anchor="t" bIns="45700" lIns="91425" spcFirstLastPara="1" rIns="91425" wrap="square" tIns="45700">
            <a:normAutofit/>
          </a:bodyPr>
          <a:lstStyle/>
          <a:p>
            <a:pPr indent="-274320" lvl="0" marL="274320" rtl="0" algn="l">
              <a:spcBef>
                <a:spcPts val="0"/>
              </a:spcBef>
              <a:spcAft>
                <a:spcPts val="0"/>
              </a:spcAft>
              <a:buSzPts val="2470"/>
              <a:buChar char="⚫"/>
            </a:pPr>
            <a:r>
              <a:rPr lang="fr-FR"/>
              <a:t>Sont interdits:</a:t>
            </a:r>
            <a:br>
              <a:rPr lang="fr-FR"/>
            </a:br>
            <a:r>
              <a:rPr lang="fr-FR"/>
              <a:t>- La manipulation dans un but de recherche scientifique, </a:t>
            </a:r>
            <a:br>
              <a:rPr lang="fr-FR"/>
            </a:br>
            <a:r>
              <a:rPr lang="fr-FR"/>
              <a:t>- Le don, La vente</a:t>
            </a:r>
            <a:br>
              <a:rPr lang="fr-FR"/>
            </a:br>
            <a:r>
              <a:rPr lang="fr-FR"/>
              <a:t>- Toutes autres formes de transaction de spermatozoïdes, d’ovocytes, même entre coépouses, d’embryons surnuméraires ou non, à une mère porteuse, ou une autre femme, sœur ou mère ou fille, de cytoplasme</a:t>
            </a:r>
            <a:endParaRPr/>
          </a:p>
          <a:p>
            <a:pPr indent="-274320" lvl="0" marL="274320" rtl="0" algn="l">
              <a:spcBef>
                <a:spcPts val="520"/>
              </a:spcBef>
              <a:spcAft>
                <a:spcPts val="0"/>
              </a:spcAft>
              <a:buSzPts val="2470"/>
              <a:buChar char="⚫"/>
            </a:pPr>
            <a:r>
              <a:rPr lang="fr-FR"/>
              <a:t>Sont interdites toutes reproductions d’organismes vivants, génétiquement identiques concernant l’être humain et toute sélection de sexe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15"/>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fontScale="90000"/>
          </a:bodyPr>
          <a:lstStyle/>
          <a:p>
            <a:pPr indent="0" lvl="0" marL="0" rtl="0" algn="l">
              <a:spcBef>
                <a:spcPts val="0"/>
              </a:spcBef>
              <a:spcAft>
                <a:spcPts val="0"/>
              </a:spcAft>
              <a:buClr>
                <a:schemeClr val="dk2"/>
              </a:buClr>
              <a:buSzPct val="100000"/>
              <a:buFont typeface="Calibri"/>
              <a:buNone/>
            </a:pPr>
            <a:r>
              <a:rPr lang="fr-FR"/>
              <a:t>C. Dispositions relatives à la recherche biomédicale :</a:t>
            </a:r>
            <a:endParaRPr/>
          </a:p>
        </p:txBody>
      </p:sp>
      <p:sp>
        <p:nvSpPr>
          <p:cNvPr id="200" name="Google Shape;200;p15"/>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rmAutofit fontScale="92500" lnSpcReduction="20000"/>
          </a:bodyPr>
          <a:lstStyle/>
          <a:p>
            <a:pPr indent="-274320" lvl="0" marL="274320" rtl="0" algn="l">
              <a:spcBef>
                <a:spcPts val="0"/>
              </a:spcBef>
              <a:spcAft>
                <a:spcPts val="0"/>
              </a:spcAft>
              <a:buSzPct val="95000"/>
              <a:buChar char="⚫"/>
            </a:pPr>
            <a:r>
              <a:rPr b="1" lang="fr-FR" sz="2800" u="sng"/>
              <a:t>1. La loi N°18-11 relative à la santé :</a:t>
            </a:r>
            <a:endParaRPr/>
          </a:p>
          <a:p>
            <a:pPr indent="-274320" lvl="0" marL="274320" rtl="0" algn="l">
              <a:spcBef>
                <a:spcPts val="518"/>
              </a:spcBef>
              <a:spcAft>
                <a:spcPts val="0"/>
              </a:spcAft>
              <a:buSzPct val="95000"/>
              <a:buNone/>
            </a:pPr>
            <a:br>
              <a:rPr lang="fr-FR" sz="2800"/>
            </a:br>
            <a:r>
              <a:rPr lang="fr-FR" sz="2800"/>
              <a:t>La recherche biomédicale consiste en des études sur l’être humain, en vue de développe les connaissances épidémiologiques, diagnostiques, biologiques et thérapeutiques et d’améliorer les pratiques médicales</a:t>
            </a:r>
            <a:br>
              <a:rPr lang="fr-FR" sz="2800"/>
            </a:br>
            <a:r>
              <a:rPr lang="fr-FR" sz="2800"/>
              <a:t>Ces études sont désignées sous la dénomination « études cliniques »</a:t>
            </a:r>
            <a:endParaRPr/>
          </a:p>
          <a:p>
            <a:pPr indent="-274320" lvl="0" marL="274320" rtl="0" algn="l">
              <a:spcBef>
                <a:spcPts val="518"/>
              </a:spcBef>
              <a:spcAft>
                <a:spcPts val="0"/>
              </a:spcAft>
              <a:buSzPct val="95000"/>
              <a:buNone/>
            </a:pPr>
            <a:br>
              <a:rPr lang="fr-FR" sz="2800"/>
            </a:br>
            <a:r>
              <a:rPr lang="fr-FR" sz="2800"/>
              <a:t>Les études cliniques doivent impérativement respecter les principes moraux, scientifiques, éthiques et déontologiques qui régissent l’exercice médical</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16"/>
          <p:cNvSpPr txBox="1"/>
          <p:nvPr>
            <p:ph type="title"/>
          </p:nvPr>
        </p:nvSpPr>
        <p:spPr>
          <a:xfrm flipH="1" rot="10800000">
            <a:off x="457200" y="658369"/>
            <a:ext cx="8229600" cy="45719"/>
          </a:xfrm>
          <a:prstGeom prst="rect">
            <a:avLst/>
          </a:prstGeom>
          <a:noFill/>
          <a:ln>
            <a:noFill/>
          </a:ln>
        </p:spPr>
        <p:txBody>
          <a:bodyPr anchorCtr="0" anchor="b" bIns="0" lIns="0" spcFirstLastPara="1" rIns="0" wrap="square" tIns="45700">
            <a:normAutofit fontScale="90000"/>
          </a:bodyPr>
          <a:lstStyle/>
          <a:p>
            <a:pPr indent="0" lvl="0" marL="0" rtl="0" algn="l">
              <a:spcBef>
                <a:spcPts val="0"/>
              </a:spcBef>
              <a:spcAft>
                <a:spcPts val="0"/>
              </a:spcAft>
              <a:buClr>
                <a:schemeClr val="dk2"/>
              </a:buClr>
              <a:buSzPct val="100000"/>
              <a:buFont typeface="Calibri"/>
              <a:buNone/>
            </a:pPr>
            <a:r>
              <a:rPr lang="fr-FR"/>
              <a:t> </a:t>
            </a:r>
            <a:endParaRPr/>
          </a:p>
        </p:txBody>
      </p:sp>
      <p:sp>
        <p:nvSpPr>
          <p:cNvPr id="206" name="Google Shape;206;p16"/>
          <p:cNvSpPr txBox="1"/>
          <p:nvPr>
            <p:ph idx="1" type="body"/>
          </p:nvPr>
        </p:nvSpPr>
        <p:spPr>
          <a:xfrm>
            <a:off x="457200" y="620688"/>
            <a:ext cx="8229600" cy="5703912"/>
          </a:xfrm>
          <a:prstGeom prst="rect">
            <a:avLst/>
          </a:prstGeom>
          <a:noFill/>
          <a:ln>
            <a:noFill/>
          </a:ln>
        </p:spPr>
        <p:txBody>
          <a:bodyPr anchorCtr="0" anchor="t" bIns="45700" lIns="91425" spcFirstLastPara="1" rIns="91425" wrap="square" tIns="45700">
            <a:normAutofit lnSpcReduction="10000"/>
          </a:bodyPr>
          <a:lstStyle/>
          <a:p>
            <a:pPr indent="-274320" lvl="0" marL="274320" rtl="0" algn="l">
              <a:spcBef>
                <a:spcPts val="0"/>
              </a:spcBef>
              <a:spcAft>
                <a:spcPts val="0"/>
              </a:spcAft>
              <a:buSzPts val="2470"/>
              <a:buChar char="⚫"/>
            </a:pPr>
            <a:r>
              <a:rPr lang="fr-FR"/>
              <a:t>Elles doivent être réalisées en conformité avec les règles de bonnes pratiques en la matière dans les structures agréées et autorisées par le ministre chargé de la santé</a:t>
            </a:r>
            <a:endParaRPr/>
          </a:p>
          <a:p>
            <a:pPr indent="-274320" lvl="0" marL="274320" rtl="0" algn="l">
              <a:spcBef>
                <a:spcPts val="520"/>
              </a:spcBef>
              <a:spcAft>
                <a:spcPts val="0"/>
              </a:spcAft>
              <a:buSzPts val="2470"/>
              <a:buChar char="⚫"/>
            </a:pPr>
            <a:r>
              <a:rPr lang="fr-FR"/>
              <a:t>Elles sont subordonnées à l’autorisation du ministre de la santé, qui se prononce dans un délai de 03 mois, sur la base d’un dossier médical et technique et d’une déclaration de réalisation d’études cliniques sur l’être humain présentés par le promoteur</a:t>
            </a:r>
            <a:endParaRPr/>
          </a:p>
          <a:p>
            <a:pPr indent="-274320" lvl="0" marL="274320" rtl="0" algn="l">
              <a:spcBef>
                <a:spcPts val="520"/>
              </a:spcBef>
              <a:spcAft>
                <a:spcPts val="0"/>
              </a:spcAft>
              <a:buSzPts val="2470"/>
              <a:buChar char="⚫"/>
            </a:pPr>
            <a:r>
              <a:rPr lang="fr-FR"/>
              <a:t>Elles ne peuvent être effectuées que si la personne qui s’y prêtent ou à défaut leurs représentants légaux, ont donné leur consentement libre, exprès et éclairé, par écrit après avoir été informées par le médecin investigateur sur tout ce qui concerne l’étude clinique</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17"/>
          <p:cNvSpPr txBox="1"/>
          <p:nvPr>
            <p:ph type="title"/>
          </p:nvPr>
        </p:nvSpPr>
        <p:spPr>
          <a:xfrm>
            <a:off x="457200" y="704088"/>
            <a:ext cx="8229600" cy="132624"/>
          </a:xfrm>
          <a:prstGeom prst="rect">
            <a:avLst/>
          </a:prstGeom>
          <a:noFill/>
          <a:ln>
            <a:noFill/>
          </a:ln>
        </p:spPr>
        <p:txBody>
          <a:bodyPr anchorCtr="0" anchor="b" bIns="0" lIns="0" spcFirstLastPara="1" rIns="0" wrap="square" tIns="45700">
            <a:normAutofit fontScale="90000"/>
          </a:bodyPr>
          <a:lstStyle/>
          <a:p>
            <a:pPr indent="0" lvl="0" marL="0" rtl="0" algn="l">
              <a:spcBef>
                <a:spcPts val="0"/>
              </a:spcBef>
              <a:spcAft>
                <a:spcPts val="0"/>
              </a:spcAft>
              <a:buClr>
                <a:schemeClr val="dk2"/>
              </a:buClr>
              <a:buSzPct val="100000"/>
              <a:buFont typeface="Calibri"/>
              <a:buNone/>
            </a:pPr>
            <a:r>
              <a:rPr lang="fr-FR"/>
              <a:t> </a:t>
            </a:r>
            <a:endParaRPr/>
          </a:p>
        </p:txBody>
      </p:sp>
      <p:sp>
        <p:nvSpPr>
          <p:cNvPr id="212" name="Google Shape;212;p17"/>
          <p:cNvSpPr txBox="1"/>
          <p:nvPr>
            <p:ph idx="1" type="body"/>
          </p:nvPr>
        </p:nvSpPr>
        <p:spPr>
          <a:xfrm>
            <a:off x="457200" y="836712"/>
            <a:ext cx="8229600" cy="5487888"/>
          </a:xfrm>
          <a:prstGeom prst="rect">
            <a:avLst/>
          </a:prstGeom>
          <a:noFill/>
          <a:ln>
            <a:noFill/>
          </a:ln>
        </p:spPr>
        <p:txBody>
          <a:bodyPr anchorCtr="0" anchor="t" bIns="45700" lIns="91425" spcFirstLastPara="1" rIns="91425" wrap="square" tIns="45700">
            <a:normAutofit fontScale="92500" lnSpcReduction="20000"/>
          </a:bodyPr>
          <a:lstStyle/>
          <a:p>
            <a:pPr indent="-274320" lvl="0" marL="274320" rtl="0" algn="l">
              <a:spcBef>
                <a:spcPts val="0"/>
              </a:spcBef>
              <a:spcAft>
                <a:spcPts val="0"/>
              </a:spcAft>
              <a:buSzPct val="95000"/>
              <a:buChar char="⚫"/>
            </a:pPr>
            <a:r>
              <a:rPr lang="fr-FR"/>
              <a:t>Le consentement de la personne doit être inclus dans le protocole d’étude</a:t>
            </a:r>
            <a:br>
              <a:rPr lang="fr-FR"/>
            </a:br>
            <a:r>
              <a:rPr lang="fr-FR"/>
              <a:t>Il s’applique uniquement et strictement à l’étude pour laquelle, il a été sollicité</a:t>
            </a:r>
            <a:endParaRPr/>
          </a:p>
          <a:p>
            <a:pPr indent="-274320" lvl="0" marL="274320" rtl="0" algn="l">
              <a:spcBef>
                <a:spcPts val="481"/>
              </a:spcBef>
              <a:spcAft>
                <a:spcPts val="0"/>
              </a:spcAft>
              <a:buSzPct val="95000"/>
              <a:buChar char="⚫"/>
            </a:pPr>
            <a:r>
              <a:rPr lang="fr-FR"/>
              <a:t>Il peut être retiré, à tout moment, sans encourir aucune responsabilité et sans préjudice pour la prise en charge thérapeutique</a:t>
            </a:r>
            <a:endParaRPr/>
          </a:p>
          <a:p>
            <a:pPr indent="-274320" lvl="0" marL="274320" rtl="0" algn="l">
              <a:spcBef>
                <a:spcPts val="481"/>
              </a:spcBef>
              <a:spcAft>
                <a:spcPts val="0"/>
              </a:spcAft>
              <a:buSzPct val="95000"/>
              <a:buChar char="⚫"/>
            </a:pPr>
            <a:r>
              <a:rPr lang="fr-FR"/>
              <a:t>Nul ne peut se prêter simultanément à plusieurs études cliniques</a:t>
            </a:r>
            <a:endParaRPr/>
          </a:p>
          <a:p>
            <a:pPr indent="-274320" lvl="0" marL="274320" rtl="0" algn="l">
              <a:spcBef>
                <a:spcPts val="481"/>
              </a:spcBef>
              <a:spcAft>
                <a:spcPts val="0"/>
              </a:spcAft>
              <a:buSzPct val="95000"/>
              <a:buChar char="⚫"/>
            </a:pPr>
            <a:r>
              <a:rPr lang="fr-FR"/>
              <a:t>Dans le cas d’une étude clinique sans bénéfice individuel direct, le promoteur peut verser aux personnes qui s’y prêtent une indemnité en compensation des contraintes subies</a:t>
            </a:r>
            <a:endParaRPr/>
          </a:p>
          <a:p>
            <a:pPr indent="-274320" lvl="0" marL="274320" rtl="0" algn="l">
              <a:spcBef>
                <a:spcPts val="481"/>
              </a:spcBef>
              <a:spcAft>
                <a:spcPts val="0"/>
              </a:spcAft>
              <a:buSzPct val="95000"/>
              <a:buChar char="⚫"/>
            </a:pPr>
            <a:r>
              <a:rPr lang="fr-FR"/>
              <a:t> Pour les études cliniques sans bénéfices individuel direct, le promoteur assume, dans tous les cas, même sans faute, l’indemnisation des conséquences dommageables de l’essai pour la personne qui s’y prête et celle de ses ayants droit</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18"/>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a:bodyPr>
          <a:lstStyle/>
          <a:p>
            <a:pPr indent="0" lvl="0" marL="0" rtl="0" algn="l">
              <a:spcBef>
                <a:spcPts val="0"/>
              </a:spcBef>
              <a:spcAft>
                <a:spcPts val="0"/>
              </a:spcAft>
              <a:buClr>
                <a:schemeClr val="dk2"/>
              </a:buClr>
              <a:buSzPts val="5000"/>
              <a:buFont typeface="Calibri"/>
              <a:buNone/>
            </a:pPr>
            <a:r>
              <a:t/>
            </a:r>
            <a:endParaRPr/>
          </a:p>
        </p:txBody>
      </p:sp>
      <p:sp>
        <p:nvSpPr>
          <p:cNvPr id="218" name="Google Shape;218;p18"/>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rmAutofit/>
          </a:bodyPr>
          <a:lstStyle/>
          <a:p>
            <a:pPr indent="-274320" lvl="0" marL="274320" rtl="0" algn="l">
              <a:spcBef>
                <a:spcPts val="0"/>
              </a:spcBef>
              <a:spcAft>
                <a:spcPts val="0"/>
              </a:spcAft>
              <a:buSzPts val="2470"/>
              <a:buChar char="⚫"/>
            </a:pPr>
            <a:r>
              <a:rPr lang="fr-FR"/>
              <a:t>Pour les études cliniques interventionnelles, le promoteur est tenu de souscrire une assurance couvrant sa responsabilité civile et professionnelle pour l’activité qu’il entreprend</a:t>
            </a:r>
            <a:endParaRPr/>
          </a:p>
          <a:p>
            <a:pPr indent="0" lvl="0" marL="0" rtl="0" algn="l">
              <a:spcBef>
                <a:spcPts val="520"/>
              </a:spcBef>
              <a:spcAft>
                <a:spcPts val="0"/>
              </a:spcAft>
              <a:buSzPts val="2470"/>
              <a:buNone/>
            </a:pPr>
            <a:r>
              <a:t/>
            </a:r>
            <a:endParaRPr/>
          </a:p>
          <a:p>
            <a:pPr indent="-274320" lvl="0" marL="274320" rtl="0" algn="l">
              <a:spcBef>
                <a:spcPts val="520"/>
              </a:spcBef>
              <a:spcAft>
                <a:spcPts val="0"/>
              </a:spcAft>
              <a:buSzPts val="2470"/>
              <a:buChar char="⚫"/>
            </a:pPr>
            <a:r>
              <a:rPr lang="fr-FR"/>
              <a:t>Les études cliniques, à l’exception de celles sans bénéfices individuel direct, ne donnent lieu à aucune contrepartie financière directe ou indirecte pour les personnes qui s’y prêtent, hormis le remboursement des frais engagés par ces personnes</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19"/>
          <p:cNvSpPr txBox="1"/>
          <p:nvPr>
            <p:ph type="title"/>
          </p:nvPr>
        </p:nvSpPr>
        <p:spPr>
          <a:xfrm>
            <a:off x="457200" y="332656"/>
            <a:ext cx="8229600" cy="1010376"/>
          </a:xfrm>
          <a:prstGeom prst="rect">
            <a:avLst/>
          </a:prstGeom>
          <a:noFill/>
          <a:ln>
            <a:noFill/>
          </a:ln>
        </p:spPr>
        <p:txBody>
          <a:bodyPr anchorCtr="0" anchor="b" bIns="0" lIns="0" spcFirstLastPara="1" rIns="0" wrap="square" tIns="45700">
            <a:normAutofit/>
          </a:bodyPr>
          <a:lstStyle/>
          <a:p>
            <a:pPr indent="0" lvl="0" marL="0" rtl="0" algn="l">
              <a:spcBef>
                <a:spcPts val="0"/>
              </a:spcBef>
              <a:spcAft>
                <a:spcPts val="0"/>
              </a:spcAft>
              <a:buClr>
                <a:schemeClr val="dk2"/>
              </a:buClr>
              <a:buSzPts val="2800"/>
              <a:buFont typeface="Calibri"/>
              <a:buNone/>
            </a:pPr>
            <a:r>
              <a:rPr lang="fr-FR" sz="2800"/>
              <a:t>2. Le code de déontologie:</a:t>
            </a:r>
            <a:endParaRPr sz="2800"/>
          </a:p>
        </p:txBody>
      </p:sp>
      <p:sp>
        <p:nvSpPr>
          <p:cNvPr id="224" name="Google Shape;224;p19"/>
          <p:cNvSpPr txBox="1"/>
          <p:nvPr>
            <p:ph idx="1" type="body"/>
          </p:nvPr>
        </p:nvSpPr>
        <p:spPr>
          <a:xfrm>
            <a:off x="457200" y="1484784"/>
            <a:ext cx="8229600" cy="4839816"/>
          </a:xfrm>
          <a:prstGeom prst="rect">
            <a:avLst/>
          </a:prstGeom>
          <a:noFill/>
          <a:ln>
            <a:noFill/>
          </a:ln>
        </p:spPr>
        <p:txBody>
          <a:bodyPr anchorCtr="0" anchor="t" bIns="45700" lIns="91425" spcFirstLastPara="1" rIns="91425" wrap="square" tIns="45700">
            <a:normAutofit fontScale="92500" lnSpcReduction="20000"/>
          </a:bodyPr>
          <a:lstStyle/>
          <a:p>
            <a:pPr indent="-274320" lvl="0" marL="274320" rtl="0" algn="l">
              <a:spcBef>
                <a:spcPts val="0"/>
              </a:spcBef>
              <a:spcAft>
                <a:spcPts val="0"/>
              </a:spcAft>
              <a:buSzPct val="95000"/>
              <a:buChar char="⚫"/>
            </a:pPr>
            <a:r>
              <a:rPr lang="fr-FR"/>
              <a:t> Le médecin doit s’interdire dans les explorations ou traitement qu’il pratique de faire courir au malade un risque injustifié (art 17)</a:t>
            </a:r>
            <a:endParaRPr/>
          </a:p>
          <a:p>
            <a:pPr indent="-274320" lvl="0" marL="274320" rtl="0" algn="l">
              <a:spcBef>
                <a:spcPts val="481"/>
              </a:spcBef>
              <a:spcAft>
                <a:spcPts val="0"/>
              </a:spcAft>
              <a:buSzPct val="95000"/>
              <a:buNone/>
            </a:pPr>
            <a:br>
              <a:rPr lang="fr-FR"/>
            </a:br>
            <a:r>
              <a:rPr lang="fr-FR"/>
              <a:t>• L’emploi sur un malade d’une thérapeutique nouvelle ne peut être envisagée qu’après des études biologiques adéquates, sous une surveillance stricte et seulement si cette thérapeutique peut présenter pour le patient un intérêt direct (art 18)</a:t>
            </a:r>
            <a:endParaRPr/>
          </a:p>
          <a:p>
            <a:pPr indent="-274320" lvl="0" marL="274320" rtl="0" algn="l">
              <a:spcBef>
                <a:spcPts val="481"/>
              </a:spcBef>
              <a:spcAft>
                <a:spcPts val="0"/>
              </a:spcAft>
              <a:buSzPct val="95000"/>
              <a:buNone/>
            </a:pPr>
            <a:br>
              <a:rPr lang="fr-FR"/>
            </a:br>
            <a:r>
              <a:rPr lang="fr-FR"/>
              <a:t>• Le médecin ne peut proposer à ses malades ou à leur entourages comme salutaire ou sans danger un remède ou un procédé illusoire ou insuffisamment éprouvé. Toute pratique de charlatanisme est interdite (art 31)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
          <p:cNvSpPr txBox="1"/>
          <p:nvPr>
            <p:ph idx="1" type="body"/>
          </p:nvPr>
        </p:nvSpPr>
        <p:spPr>
          <a:xfrm>
            <a:off x="457200" y="1124744"/>
            <a:ext cx="8229600" cy="5577483"/>
          </a:xfrm>
          <a:prstGeom prst="rect">
            <a:avLst/>
          </a:prstGeom>
          <a:noFill/>
          <a:ln>
            <a:noFill/>
          </a:ln>
        </p:spPr>
        <p:txBody>
          <a:bodyPr anchorCtr="0" anchor="t" bIns="45700" lIns="91425" spcFirstLastPara="1" rIns="91425" wrap="square" tIns="45700">
            <a:normAutofit/>
          </a:bodyPr>
          <a:lstStyle/>
          <a:p>
            <a:pPr indent="-156845" lvl="0" marL="0" rtl="0" algn="just">
              <a:lnSpc>
                <a:spcPct val="94000"/>
              </a:lnSpc>
              <a:spcBef>
                <a:spcPts val="0"/>
              </a:spcBef>
              <a:spcAft>
                <a:spcPts val="0"/>
              </a:spcAft>
              <a:buSzPts val="2470"/>
              <a:buFont typeface="Noto Sans Symbols"/>
              <a:buChar char="▪"/>
            </a:pPr>
            <a:r>
              <a:rPr lang="fr-FR"/>
              <a:t>L’éthique médicale correspond à l’utilisation des sciences biologiques et médicales suivant des règles morales précises.</a:t>
            </a:r>
            <a:endParaRPr/>
          </a:p>
          <a:p>
            <a:pPr indent="-156845" lvl="0" marL="0" rtl="0" algn="just">
              <a:lnSpc>
                <a:spcPct val="94000"/>
              </a:lnSpc>
              <a:spcBef>
                <a:spcPts val="1475"/>
              </a:spcBef>
              <a:spcAft>
                <a:spcPts val="0"/>
              </a:spcAft>
              <a:buSzPts val="2470"/>
              <a:buFont typeface="Noto Sans Symbols"/>
              <a:buChar char="▪"/>
            </a:pPr>
            <a:r>
              <a:rPr lang="fr-FR"/>
              <a:t>Pour l’amélioration de la qualité de vie des personnes;</a:t>
            </a:r>
            <a:endParaRPr/>
          </a:p>
          <a:p>
            <a:pPr indent="-156845" lvl="0" marL="0" rtl="0" algn="just">
              <a:lnSpc>
                <a:spcPct val="94000"/>
              </a:lnSpc>
              <a:spcBef>
                <a:spcPts val="1475"/>
              </a:spcBef>
              <a:spcAft>
                <a:spcPts val="0"/>
              </a:spcAft>
              <a:buSzPts val="2470"/>
              <a:buFont typeface="Noto Sans Symbols"/>
              <a:buChar char="▪"/>
            </a:pPr>
            <a:r>
              <a:rPr lang="fr-FR">
                <a:solidFill>
                  <a:srgbClr val="000000"/>
                </a:solidFill>
                <a:latin typeface="Times New Roman"/>
                <a:ea typeface="Times New Roman"/>
                <a:cs typeface="Times New Roman"/>
                <a:sym typeface="Times New Roman"/>
              </a:rPr>
              <a:t>Découle d’une réflexion critique sur les situations et les comportements;</a:t>
            </a:r>
            <a:endParaRPr>
              <a:solidFill>
                <a:srgbClr val="000000"/>
              </a:solidFill>
              <a:latin typeface="Times New Roman"/>
              <a:ea typeface="Times New Roman"/>
              <a:cs typeface="Times New Roman"/>
              <a:sym typeface="Times New Roman"/>
            </a:endParaRPr>
          </a:p>
          <a:p>
            <a:pPr indent="-156845" lvl="0" marL="0" rtl="0" algn="just">
              <a:lnSpc>
                <a:spcPct val="94000"/>
              </a:lnSpc>
              <a:spcBef>
                <a:spcPts val="1475"/>
              </a:spcBef>
              <a:spcAft>
                <a:spcPts val="0"/>
              </a:spcAft>
              <a:buSzPts val="2470"/>
              <a:buFont typeface="Noto Sans Symbols"/>
              <a:buChar char="▪"/>
            </a:pPr>
            <a:r>
              <a:rPr lang="fr-FR">
                <a:solidFill>
                  <a:srgbClr val="000000"/>
                </a:solidFill>
                <a:latin typeface="Times New Roman"/>
                <a:ea typeface="Times New Roman"/>
                <a:cs typeface="Times New Roman"/>
                <a:sym typeface="Times New Roman"/>
              </a:rPr>
              <a:t>Recommande alors que la morale commande;</a:t>
            </a:r>
            <a:endParaRPr/>
          </a:p>
          <a:p>
            <a:pPr indent="-156845" lvl="0" marL="0" rtl="0" algn="just">
              <a:lnSpc>
                <a:spcPct val="94000"/>
              </a:lnSpc>
              <a:spcBef>
                <a:spcPts val="1475"/>
              </a:spcBef>
              <a:spcAft>
                <a:spcPts val="0"/>
              </a:spcAft>
              <a:buSzPts val="2470"/>
              <a:buFont typeface="Noto Sans Symbols"/>
              <a:buChar char="▪"/>
            </a:pPr>
            <a:r>
              <a:rPr lang="fr-FR">
                <a:solidFill>
                  <a:srgbClr val="000000"/>
                </a:solidFill>
                <a:latin typeface="Times New Roman"/>
                <a:ea typeface="Times New Roman"/>
                <a:cs typeface="Times New Roman"/>
                <a:sym typeface="Times New Roman"/>
              </a:rPr>
              <a:t>L’éthique médicale s’intéresse principalement aux problèmes soulevés par l’exercice de la médecine.</a:t>
            </a:r>
            <a:endParaRPr/>
          </a:p>
          <a:p>
            <a:pPr indent="-156845" lvl="0" marL="0" rtl="0" algn="just">
              <a:lnSpc>
                <a:spcPct val="94000"/>
              </a:lnSpc>
              <a:spcBef>
                <a:spcPts val="1475"/>
              </a:spcBef>
              <a:spcAft>
                <a:spcPts val="0"/>
              </a:spcAft>
              <a:buSzPts val="2470"/>
              <a:buFont typeface="Noto Sans Symbols"/>
              <a:buChar char="▪"/>
            </a:pPr>
            <a:r>
              <a:rPr lang="fr-FR">
                <a:solidFill>
                  <a:srgbClr val="000000"/>
                </a:solidFill>
                <a:latin typeface="Times New Roman"/>
                <a:ea typeface="Times New Roman"/>
                <a:cs typeface="Times New Roman"/>
                <a:sym typeface="Times New Roman"/>
              </a:rPr>
              <a:t>La bioéthique concerne les questions morales soulevées par le développement des sciences biologiques.</a:t>
            </a:r>
            <a:endParaRPr>
              <a:solidFill>
                <a:srgbClr val="000000"/>
              </a:solidFill>
              <a:latin typeface="Times New Roman"/>
              <a:ea typeface="Times New Roman"/>
              <a:cs typeface="Times New Roman"/>
              <a:sym typeface="Times New Roman"/>
            </a:endParaRPr>
          </a:p>
          <a:p>
            <a:pPr indent="-117475" lvl="0" marL="274320" rtl="0" algn="l">
              <a:spcBef>
                <a:spcPts val="1520"/>
              </a:spcBef>
              <a:spcAft>
                <a:spcPts val="0"/>
              </a:spcAft>
              <a:buSzPts val="2470"/>
              <a:buNone/>
            </a:pPr>
            <a:r>
              <a:t/>
            </a:r>
            <a:endParaRPr/>
          </a:p>
        </p:txBody>
      </p:sp>
      <p:sp>
        <p:nvSpPr>
          <p:cNvPr id="117" name="Google Shape;117;p2"/>
          <p:cNvSpPr/>
          <p:nvPr/>
        </p:nvSpPr>
        <p:spPr>
          <a:xfrm>
            <a:off x="899592" y="476672"/>
            <a:ext cx="7632848"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fr-FR" sz="2800">
                <a:solidFill>
                  <a:schemeClr val="dk2"/>
                </a:solidFill>
                <a:latin typeface="Constantia"/>
                <a:ea typeface="Constantia"/>
                <a:cs typeface="Constantia"/>
                <a:sym typeface="Constantia"/>
              </a:rPr>
              <a:t>QU’EST-CE QUE L’ÉTHIQUE MÉDICALE?</a:t>
            </a:r>
            <a:endParaRPr sz="2800">
              <a:solidFill>
                <a:schemeClr val="dk2"/>
              </a:solidFill>
              <a:latin typeface="Constantia"/>
              <a:ea typeface="Constantia"/>
              <a:cs typeface="Constantia"/>
              <a:sym typeface="Constantia"/>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20"/>
          <p:cNvSpPr txBox="1"/>
          <p:nvPr>
            <p:ph type="title"/>
          </p:nvPr>
        </p:nvSpPr>
        <p:spPr>
          <a:xfrm>
            <a:off x="457200" y="188640"/>
            <a:ext cx="8229600" cy="1143000"/>
          </a:xfrm>
          <a:prstGeom prst="rect">
            <a:avLst/>
          </a:prstGeom>
          <a:noFill/>
          <a:ln>
            <a:noFill/>
          </a:ln>
        </p:spPr>
        <p:txBody>
          <a:bodyPr anchorCtr="0" anchor="b" bIns="0" lIns="0" spcFirstLastPara="1" rIns="0" wrap="square" tIns="45700">
            <a:normAutofit/>
          </a:bodyPr>
          <a:lstStyle/>
          <a:p>
            <a:pPr indent="0" lvl="0" marL="0" rtl="0" algn="l">
              <a:spcBef>
                <a:spcPts val="0"/>
              </a:spcBef>
              <a:spcAft>
                <a:spcPts val="0"/>
              </a:spcAft>
              <a:buClr>
                <a:schemeClr val="dk2"/>
              </a:buClr>
              <a:buSzPts val="2800"/>
              <a:buFont typeface="Calibri"/>
              <a:buNone/>
            </a:pPr>
            <a:r>
              <a:rPr lang="fr-FR" sz="2800"/>
              <a:t>3. L’arrêté n°387 du 31/07/06:</a:t>
            </a:r>
            <a:endParaRPr/>
          </a:p>
        </p:txBody>
      </p:sp>
      <p:sp>
        <p:nvSpPr>
          <p:cNvPr id="230" name="Google Shape;230;p20"/>
          <p:cNvSpPr txBox="1"/>
          <p:nvPr>
            <p:ph idx="1" type="body"/>
          </p:nvPr>
        </p:nvSpPr>
        <p:spPr>
          <a:xfrm>
            <a:off x="457200" y="1412776"/>
            <a:ext cx="8229600" cy="4911824"/>
          </a:xfrm>
          <a:prstGeom prst="rect">
            <a:avLst/>
          </a:prstGeom>
          <a:noFill/>
          <a:ln>
            <a:noFill/>
          </a:ln>
        </p:spPr>
        <p:txBody>
          <a:bodyPr anchorCtr="0" anchor="t" bIns="45700" lIns="91425" spcFirstLastPara="1" rIns="91425" wrap="square" tIns="45700">
            <a:normAutofit fontScale="70000" lnSpcReduction="20000"/>
          </a:bodyPr>
          <a:lstStyle/>
          <a:p>
            <a:pPr indent="-274320" lvl="0" marL="274320" rtl="0" algn="l">
              <a:spcBef>
                <a:spcPts val="0"/>
              </a:spcBef>
              <a:spcAft>
                <a:spcPts val="0"/>
              </a:spcAft>
              <a:buSzPct val="95000"/>
              <a:buNone/>
            </a:pPr>
            <a:r>
              <a:rPr b="1" lang="fr-FR" u="sng"/>
              <a:t>Un essai clinique: </a:t>
            </a:r>
            <a:endParaRPr/>
          </a:p>
          <a:p>
            <a:pPr indent="-274320" lvl="0" marL="274320" rtl="0" algn="l">
              <a:spcBef>
                <a:spcPts val="364"/>
              </a:spcBef>
              <a:spcAft>
                <a:spcPts val="0"/>
              </a:spcAft>
              <a:buSzPct val="95000"/>
              <a:buNone/>
            </a:pPr>
            <a:r>
              <a:rPr lang="fr-FR" u="sng"/>
              <a:t> C</a:t>
            </a:r>
            <a:r>
              <a:rPr b="1" lang="fr-FR" u="sng"/>
              <a:t>’</a:t>
            </a:r>
            <a:r>
              <a:rPr lang="fr-FR"/>
              <a:t>est toute investigation menée sur des sujets humains en vue de découvrir ou de vérifier des effets cliniques et pharmacologiques d’un produit pharmaceutique, d’identifier toutes réactions indésirables afin d’en évaluer l’efficacité et la sécurité.</a:t>
            </a:r>
            <a:endParaRPr/>
          </a:p>
          <a:p>
            <a:pPr indent="-274320" lvl="0" marL="274320" rtl="0" algn="l">
              <a:spcBef>
                <a:spcPts val="364"/>
              </a:spcBef>
              <a:spcAft>
                <a:spcPts val="0"/>
              </a:spcAft>
              <a:buSzPct val="95000"/>
              <a:buNone/>
            </a:pPr>
            <a:r>
              <a:t/>
            </a:r>
            <a:endParaRPr/>
          </a:p>
          <a:p>
            <a:pPr indent="-274320" lvl="0" marL="274320" rtl="0" algn="l">
              <a:spcBef>
                <a:spcPts val="364"/>
              </a:spcBef>
              <a:spcAft>
                <a:spcPts val="0"/>
              </a:spcAft>
              <a:buSzPct val="95000"/>
              <a:buNone/>
            </a:pPr>
            <a:r>
              <a:rPr b="1" lang="fr-FR" u="sng"/>
              <a:t>L’essai clinique porte notamment sur </a:t>
            </a:r>
            <a:r>
              <a:rPr lang="fr-FR"/>
              <a:t>:</a:t>
            </a:r>
            <a:endParaRPr/>
          </a:p>
          <a:p>
            <a:pPr indent="-246887" lvl="2" marL="914400" rtl="0" algn="l">
              <a:spcBef>
                <a:spcPts val="392"/>
              </a:spcBef>
              <a:spcAft>
                <a:spcPts val="0"/>
              </a:spcAft>
              <a:buSzPct val="70000"/>
              <a:buFont typeface="Arial"/>
              <a:buChar char="•"/>
            </a:pPr>
            <a:r>
              <a:rPr lang="fr-FR" sz="2800"/>
              <a:t>les essais thérapeutiques, diagnostics et préventifs ;</a:t>
            </a:r>
            <a:endParaRPr/>
          </a:p>
          <a:p>
            <a:pPr indent="-246887" lvl="2" marL="914400" rtl="0" algn="l">
              <a:spcBef>
                <a:spcPts val="392"/>
              </a:spcBef>
              <a:spcAft>
                <a:spcPts val="0"/>
              </a:spcAft>
              <a:buSzPct val="70000"/>
              <a:buFont typeface="Arial"/>
              <a:buChar char="•"/>
            </a:pPr>
            <a:r>
              <a:rPr lang="fr-FR" sz="2800"/>
              <a:t>les études observationnelles ;</a:t>
            </a:r>
            <a:endParaRPr/>
          </a:p>
          <a:p>
            <a:pPr indent="-246887" lvl="2" marL="914400" rtl="0" algn="l">
              <a:spcBef>
                <a:spcPts val="392"/>
              </a:spcBef>
              <a:spcAft>
                <a:spcPts val="0"/>
              </a:spcAft>
              <a:buSzPct val="70000"/>
              <a:buFont typeface="Arial"/>
              <a:buChar char="•"/>
            </a:pPr>
            <a:r>
              <a:rPr lang="fr-FR" sz="2800"/>
              <a:t>les études de bioéquivalence </a:t>
            </a:r>
            <a:endParaRPr/>
          </a:p>
          <a:p>
            <a:pPr indent="-178434" lvl="2" marL="914400" rtl="0" algn="l">
              <a:spcBef>
                <a:spcPts val="308"/>
              </a:spcBef>
              <a:spcAft>
                <a:spcPts val="0"/>
              </a:spcAft>
              <a:buSzPct val="70000"/>
              <a:buFont typeface="Arial"/>
              <a:buNone/>
            </a:pPr>
            <a:r>
              <a:t/>
            </a:r>
            <a:endParaRPr b="1" sz="2200"/>
          </a:p>
          <a:p>
            <a:pPr indent="-246887" lvl="2" marL="914400" rtl="0" algn="l">
              <a:spcBef>
                <a:spcPts val="308"/>
              </a:spcBef>
              <a:spcAft>
                <a:spcPts val="0"/>
              </a:spcAft>
              <a:buSzPct val="70000"/>
              <a:buNone/>
            </a:pPr>
            <a:r>
              <a:rPr b="1" lang="fr-FR" sz="2200"/>
              <a:t>Les essais cliniques sont effectués :</a:t>
            </a:r>
            <a:endParaRPr/>
          </a:p>
          <a:p>
            <a:pPr indent="-246887" lvl="2" marL="914400" rtl="0" algn="l">
              <a:spcBef>
                <a:spcPts val="308"/>
              </a:spcBef>
              <a:spcAft>
                <a:spcPts val="0"/>
              </a:spcAft>
              <a:buSzPct val="70000"/>
              <a:buNone/>
            </a:pPr>
            <a:r>
              <a:rPr lang="fr-FR" sz="2200"/>
              <a:t>*sous la direction et sous la surveillance d’un médecin justifiant d’une expérience appropriée ;</a:t>
            </a:r>
            <a:endParaRPr/>
          </a:p>
          <a:p>
            <a:pPr indent="-246887" lvl="2" marL="914400" rtl="0" algn="l">
              <a:spcBef>
                <a:spcPts val="308"/>
              </a:spcBef>
              <a:spcAft>
                <a:spcPts val="0"/>
              </a:spcAft>
              <a:buSzPct val="70000"/>
              <a:buNone/>
            </a:pPr>
            <a:r>
              <a:t/>
            </a:r>
            <a:endParaRPr sz="2200"/>
          </a:p>
          <a:p>
            <a:pPr indent="-246887" lvl="2" marL="914400" rtl="0" algn="l">
              <a:spcBef>
                <a:spcPts val="308"/>
              </a:spcBef>
              <a:spcAft>
                <a:spcPts val="0"/>
              </a:spcAft>
              <a:buSzPct val="70000"/>
              <a:buNone/>
            </a:pPr>
            <a:r>
              <a:rPr lang="fr-FR" sz="2200"/>
              <a:t>* dans des conditions matérielles et techniques adaptées à l’essai clinique et compatibles avec les impératifs de rigueur scientifique et de sécurité des personnes qui se prêtent à cet essai ; </a:t>
            </a:r>
            <a:br>
              <a:rPr lang="fr-FR"/>
            </a:br>
            <a:endParaRPr/>
          </a:p>
          <a:p>
            <a:pPr indent="-164528" lvl="0" marL="274320" rtl="0" algn="l">
              <a:spcBef>
                <a:spcPts val="364"/>
              </a:spcBef>
              <a:spcAft>
                <a:spcPts val="0"/>
              </a:spcAft>
              <a:buSzPct val="95000"/>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21"/>
          <p:cNvSpPr txBox="1"/>
          <p:nvPr>
            <p:ph type="title"/>
          </p:nvPr>
        </p:nvSpPr>
        <p:spPr>
          <a:xfrm>
            <a:off x="457200" y="704088"/>
            <a:ext cx="8229600" cy="204632"/>
          </a:xfrm>
          <a:prstGeom prst="rect">
            <a:avLst/>
          </a:prstGeom>
          <a:noFill/>
          <a:ln>
            <a:noFill/>
          </a:ln>
        </p:spPr>
        <p:txBody>
          <a:bodyPr anchorCtr="0" anchor="b" bIns="0" lIns="0" spcFirstLastPara="1" rIns="0" wrap="square" tIns="45700">
            <a:normAutofit fontScale="90000"/>
          </a:bodyPr>
          <a:lstStyle/>
          <a:p>
            <a:pPr indent="0" lvl="0" marL="0" rtl="0" algn="l">
              <a:spcBef>
                <a:spcPts val="0"/>
              </a:spcBef>
              <a:spcAft>
                <a:spcPts val="0"/>
              </a:spcAft>
              <a:buClr>
                <a:schemeClr val="dk2"/>
              </a:buClr>
              <a:buSzPct val="100000"/>
              <a:buFont typeface="Calibri"/>
              <a:buNone/>
            </a:pPr>
            <a:r>
              <a:t/>
            </a:r>
            <a:endParaRPr/>
          </a:p>
        </p:txBody>
      </p:sp>
      <p:sp>
        <p:nvSpPr>
          <p:cNvPr id="236" name="Google Shape;236;p21"/>
          <p:cNvSpPr txBox="1"/>
          <p:nvPr>
            <p:ph idx="1" type="body"/>
          </p:nvPr>
        </p:nvSpPr>
        <p:spPr>
          <a:xfrm>
            <a:off x="457200" y="908720"/>
            <a:ext cx="8229600" cy="5415880"/>
          </a:xfrm>
          <a:prstGeom prst="rect">
            <a:avLst/>
          </a:prstGeom>
          <a:noFill/>
          <a:ln>
            <a:noFill/>
          </a:ln>
        </p:spPr>
        <p:txBody>
          <a:bodyPr anchorCtr="0" anchor="t" bIns="45700" lIns="91425" spcFirstLastPara="1" rIns="91425" wrap="square" tIns="45700">
            <a:normAutofit fontScale="77500" lnSpcReduction="20000"/>
          </a:bodyPr>
          <a:lstStyle/>
          <a:p>
            <a:pPr indent="-274320" lvl="0" marL="274320" rtl="0" algn="l">
              <a:spcBef>
                <a:spcPts val="0"/>
              </a:spcBef>
              <a:spcAft>
                <a:spcPts val="0"/>
              </a:spcAft>
              <a:buSzPct val="95000"/>
              <a:buNone/>
            </a:pPr>
            <a:r>
              <a:rPr lang="fr-FR" sz="2800"/>
              <a:t> *Les mineurs et les personnes admises dans un établissement sanitaire ou social ne peuvent être sollicités pour un essai clinique que si l’on peut en attendre un bénéfice direct pour leur santé.</a:t>
            </a:r>
            <a:endParaRPr/>
          </a:p>
          <a:p>
            <a:pPr indent="-274320" lvl="0" marL="274320" rtl="0" algn="l">
              <a:spcBef>
                <a:spcPts val="434"/>
              </a:spcBef>
              <a:spcAft>
                <a:spcPts val="0"/>
              </a:spcAft>
              <a:buSzPct val="95000"/>
              <a:buNone/>
            </a:pPr>
            <a:r>
              <a:rPr lang="fr-FR" sz="2800"/>
              <a:t>  *Les femmes enceintes et les mères qui allaitent sont admises exceptionnellement aux essais cliniques si elles n’encourent aucun risque sérieux prévisible pour leur santé ou celle de leur enfant et que cette recherche soit utile à la connaissance des phénomènes de la grossesse, de l’accouchement ou de l’allaitement et si elle ne peut être réalisée autrement.</a:t>
            </a:r>
            <a:endParaRPr/>
          </a:p>
          <a:p>
            <a:pPr indent="-274320" lvl="0" marL="274320" rtl="0" algn="l">
              <a:spcBef>
                <a:spcPts val="434"/>
              </a:spcBef>
              <a:spcAft>
                <a:spcPts val="0"/>
              </a:spcAft>
              <a:buSzPct val="95000"/>
              <a:buNone/>
            </a:pPr>
            <a:r>
              <a:rPr lang="fr-FR" sz="2800"/>
              <a:t>  *Les personnes ne pouvant se prêter aux essais cliniques sont :</a:t>
            </a:r>
            <a:br>
              <a:rPr lang="fr-FR" sz="2800"/>
            </a:br>
            <a:r>
              <a:rPr lang="fr-FR" sz="2800"/>
              <a:t>            - les personnes privées de liberté par une décision judiciaire ou administrative</a:t>
            </a:r>
            <a:br>
              <a:rPr lang="fr-FR" sz="2800"/>
            </a:br>
            <a:r>
              <a:rPr lang="fr-FR" sz="2800"/>
              <a:t>            - les malades en situation d’urgence et les personnes hospitalisées sans consentement</a:t>
            </a:r>
            <a:endParaRPr/>
          </a:p>
          <a:p>
            <a:pPr indent="-274320" lvl="0" marL="274320" rtl="0" algn="l">
              <a:spcBef>
                <a:spcPts val="434"/>
              </a:spcBef>
              <a:spcAft>
                <a:spcPts val="0"/>
              </a:spcAft>
              <a:buSzPct val="95000"/>
              <a:buNone/>
            </a:pPr>
            <a:br>
              <a:rPr lang="fr-FR" sz="2800"/>
            </a:b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22"/>
          <p:cNvSpPr txBox="1"/>
          <p:nvPr>
            <p:ph type="title"/>
          </p:nvPr>
        </p:nvSpPr>
        <p:spPr>
          <a:xfrm>
            <a:off x="457200" y="704088"/>
            <a:ext cx="8229600" cy="60616"/>
          </a:xfrm>
          <a:prstGeom prst="rect">
            <a:avLst/>
          </a:prstGeom>
          <a:noFill/>
          <a:ln>
            <a:noFill/>
          </a:ln>
        </p:spPr>
        <p:txBody>
          <a:bodyPr anchorCtr="0" anchor="b" bIns="0" lIns="0" spcFirstLastPara="1" rIns="0" wrap="square" tIns="45700">
            <a:normAutofit fontScale="90000"/>
          </a:bodyPr>
          <a:lstStyle/>
          <a:p>
            <a:pPr indent="0" lvl="0" marL="0" rtl="0" algn="l">
              <a:spcBef>
                <a:spcPts val="0"/>
              </a:spcBef>
              <a:spcAft>
                <a:spcPts val="0"/>
              </a:spcAft>
              <a:buClr>
                <a:schemeClr val="dk2"/>
              </a:buClr>
              <a:buSzPct val="100000"/>
              <a:buFont typeface="Calibri"/>
              <a:buNone/>
            </a:pPr>
            <a:r>
              <a:t/>
            </a:r>
            <a:endParaRPr/>
          </a:p>
        </p:txBody>
      </p:sp>
      <p:sp>
        <p:nvSpPr>
          <p:cNvPr id="242" name="Google Shape;242;p22"/>
          <p:cNvSpPr txBox="1"/>
          <p:nvPr>
            <p:ph idx="1" type="body"/>
          </p:nvPr>
        </p:nvSpPr>
        <p:spPr>
          <a:xfrm>
            <a:off x="457200" y="836712"/>
            <a:ext cx="8229600" cy="5487888"/>
          </a:xfrm>
          <a:prstGeom prst="rect">
            <a:avLst/>
          </a:prstGeom>
          <a:noFill/>
          <a:ln>
            <a:noFill/>
          </a:ln>
        </p:spPr>
        <p:txBody>
          <a:bodyPr anchorCtr="0" anchor="t" bIns="45700" lIns="91425" spcFirstLastPara="1" rIns="91425" wrap="square" tIns="45700">
            <a:normAutofit fontScale="85000" lnSpcReduction="20000"/>
          </a:bodyPr>
          <a:lstStyle/>
          <a:p>
            <a:pPr indent="-274320" lvl="0" marL="274320" rtl="0" algn="l">
              <a:spcBef>
                <a:spcPts val="0"/>
              </a:spcBef>
              <a:spcAft>
                <a:spcPts val="0"/>
              </a:spcAft>
              <a:buSzPct val="95000"/>
              <a:buNone/>
            </a:pPr>
            <a:r>
              <a:rPr lang="fr-FR"/>
              <a:t>Le promoteur est tenu de souscrire une assurance garantissant sa responsabilité civile pour l’activité qu’il entreprend</a:t>
            </a:r>
            <a:endParaRPr/>
          </a:p>
          <a:p>
            <a:pPr indent="-274320" lvl="0" marL="274320" rtl="0" algn="l">
              <a:spcBef>
                <a:spcPts val="442"/>
              </a:spcBef>
              <a:spcAft>
                <a:spcPts val="0"/>
              </a:spcAft>
              <a:buSzPct val="95000"/>
              <a:buNone/>
            </a:pPr>
            <a:br>
              <a:rPr lang="fr-FR"/>
            </a:br>
            <a:r>
              <a:rPr lang="fr-FR"/>
              <a:t>-le consentement libre et éclairé de la personne soumise à l’essai clinique doit être recueilli après information sur :</a:t>
            </a:r>
            <a:br>
              <a:rPr lang="fr-FR"/>
            </a:br>
            <a:r>
              <a:rPr lang="fr-FR"/>
              <a:t>            * l’objectif de l’essai, sa méthodologie et sa durée ;</a:t>
            </a:r>
            <a:br>
              <a:rPr lang="fr-FR"/>
            </a:br>
            <a:r>
              <a:rPr lang="fr-FR"/>
              <a:t>            * les bénéfices attendus, les contraintes et les risques prévisibles y compris en cas d’arrêt de l’essai     avant son terme.</a:t>
            </a:r>
            <a:br>
              <a:rPr lang="fr-FR"/>
            </a:br>
            <a:r>
              <a:rPr lang="fr-FR"/>
              <a:t>-Cette personne a le droit de refuser de participer à une recherche ou de retirer son consentement à tout moment sans encourir aucune responsabilité.</a:t>
            </a:r>
            <a:endParaRPr/>
          </a:p>
          <a:p>
            <a:pPr indent="-274320" lvl="0" marL="274320" rtl="0" algn="l">
              <a:spcBef>
                <a:spcPts val="442"/>
              </a:spcBef>
              <a:spcAft>
                <a:spcPts val="0"/>
              </a:spcAft>
              <a:buSzPct val="95000"/>
              <a:buNone/>
            </a:pPr>
            <a:br>
              <a:rPr lang="fr-FR"/>
            </a:br>
            <a:r>
              <a:rPr lang="fr-FR"/>
              <a:t>- Le consentement est donné par écrit ou, en cas d’impossibilité, il est attesté par un tiers, totalement indépendant de l’investigateur et du promoteur</a:t>
            </a:r>
            <a:endParaRPr/>
          </a:p>
          <a:p>
            <a:pPr indent="-274320" lvl="0" marL="274320" rtl="0" algn="l">
              <a:spcBef>
                <a:spcPts val="442"/>
              </a:spcBef>
              <a:spcAft>
                <a:spcPts val="0"/>
              </a:spcAft>
              <a:buSzPct val="95000"/>
              <a:buNone/>
            </a:pPr>
            <a:br>
              <a:rPr lang="fr-FR"/>
            </a:br>
            <a:r>
              <a:rPr lang="fr-FR"/>
              <a:t>- Tout projet d’essai clinique doit être soumis par le promoteur à l’avis préalable du comité d’éthique pour les essais cliniques</a:t>
            </a:r>
            <a:endParaRPr/>
          </a:p>
          <a:p>
            <a:pPr indent="-141001" lvl="0" marL="274320" rtl="0" algn="l">
              <a:spcBef>
                <a:spcPts val="442"/>
              </a:spcBef>
              <a:spcAft>
                <a:spcPts val="0"/>
              </a:spcAft>
              <a:buSzPct val="95000"/>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23"/>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a:bodyPr>
          <a:lstStyle/>
          <a:p>
            <a:pPr indent="-857250" lvl="0" marL="857250" rtl="0" algn="l">
              <a:spcBef>
                <a:spcPts val="0"/>
              </a:spcBef>
              <a:spcAft>
                <a:spcPts val="0"/>
              </a:spcAft>
              <a:buClr>
                <a:schemeClr val="dk2"/>
              </a:buClr>
              <a:buSzPts val="5000"/>
              <a:buFont typeface="Calibri"/>
              <a:buAutoNum type="romanUcPeriod" startAt="4"/>
            </a:pPr>
            <a:r>
              <a:rPr b="1" i="1" lang="fr-FR"/>
              <a:t>CONCULSION :</a:t>
            </a:r>
            <a:endParaRPr/>
          </a:p>
        </p:txBody>
      </p:sp>
      <p:sp>
        <p:nvSpPr>
          <p:cNvPr id="248" name="Google Shape;248;p23"/>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rmAutofit/>
          </a:bodyPr>
          <a:lstStyle/>
          <a:p>
            <a:pPr indent="-117475" lvl="0" marL="274320" rtl="0" algn="just">
              <a:spcBef>
                <a:spcPts val="0"/>
              </a:spcBef>
              <a:spcAft>
                <a:spcPts val="0"/>
              </a:spcAft>
              <a:buSzPts val="2470"/>
              <a:buNone/>
            </a:pPr>
            <a:r>
              <a:t/>
            </a:r>
            <a:endParaRPr i="1"/>
          </a:p>
          <a:p>
            <a:pPr indent="-274320" lvl="0" marL="274320" rtl="0" algn="l">
              <a:spcBef>
                <a:spcPts val="560"/>
              </a:spcBef>
              <a:spcAft>
                <a:spcPts val="0"/>
              </a:spcAft>
              <a:buSzPts val="2660"/>
              <a:buNone/>
            </a:pPr>
            <a:r>
              <a:rPr lang="fr-FR" sz="2800">
                <a:latin typeface="Calibri"/>
                <a:ea typeface="Calibri"/>
                <a:cs typeface="Calibri"/>
                <a:sym typeface="Calibri"/>
              </a:rPr>
              <a:t>   La médecine est un art qui repose sur des connaissances scientifiques;</a:t>
            </a:r>
            <a:br>
              <a:rPr lang="fr-FR" sz="2800">
                <a:latin typeface="Calibri"/>
                <a:ea typeface="Calibri"/>
                <a:cs typeface="Calibri"/>
                <a:sym typeface="Calibri"/>
              </a:rPr>
            </a:br>
            <a:r>
              <a:rPr lang="fr-FR" sz="2800">
                <a:latin typeface="Calibri"/>
                <a:ea typeface="Calibri"/>
                <a:cs typeface="Calibri"/>
                <a:sym typeface="Calibri"/>
              </a:rPr>
              <a:t>L’exercice de cet art est encadré par des règles éthiques, déontologiques et légales.</a:t>
            </a:r>
            <a:endParaRPr sz="2800">
              <a:latin typeface="Calibri"/>
              <a:ea typeface="Calibri"/>
              <a:cs typeface="Calibri"/>
              <a:sym typeface="Calibri"/>
            </a:endParaRPr>
          </a:p>
        </p:txBody>
      </p:sp>
      <p:sp>
        <p:nvSpPr>
          <p:cNvPr id="249" name="Google Shape;249;p23"/>
          <p:cNvSpPr/>
          <p:nvPr/>
        </p:nvSpPr>
        <p:spPr>
          <a:xfrm>
            <a:off x="755576" y="2413338"/>
            <a:ext cx="6102424"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fr-FR" sz="2800">
                <a:solidFill>
                  <a:schemeClr val="dk1"/>
                </a:solidFill>
                <a:latin typeface="Constantia"/>
                <a:ea typeface="Constantia"/>
                <a:cs typeface="Constantia"/>
                <a:sym typeface="Constantia"/>
              </a:rPr>
              <a:t> </a:t>
            </a:r>
            <a:endParaRPr sz="2800">
              <a:solidFill>
                <a:schemeClr val="dk1"/>
              </a:solidFill>
              <a:latin typeface="Constantia"/>
              <a:ea typeface="Constantia"/>
              <a:cs typeface="Constantia"/>
              <a:sym typeface="Constanti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3"/>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fontScale="90000"/>
          </a:bodyPr>
          <a:lstStyle/>
          <a:p>
            <a:pPr indent="0" lvl="0" marL="0" rtl="0" algn="l">
              <a:spcBef>
                <a:spcPts val="0"/>
              </a:spcBef>
              <a:spcAft>
                <a:spcPts val="0"/>
              </a:spcAft>
              <a:buClr>
                <a:schemeClr val="dk2"/>
              </a:buClr>
              <a:buSzPct val="100000"/>
              <a:buFont typeface="Calibri"/>
              <a:buNone/>
            </a:pPr>
            <a:r>
              <a:rPr b="1" lang="fr-FR"/>
              <a:t>QU’EST-CE QUE L’ÉTHIQUE MÉDICALE?</a:t>
            </a:r>
            <a:endParaRPr/>
          </a:p>
        </p:txBody>
      </p:sp>
      <p:sp>
        <p:nvSpPr>
          <p:cNvPr id="123" name="Google Shape;123;p3"/>
          <p:cNvSpPr/>
          <p:nvPr/>
        </p:nvSpPr>
        <p:spPr>
          <a:xfrm>
            <a:off x="3707904" y="2996952"/>
            <a:ext cx="1800200" cy="1562472"/>
          </a:xfrm>
          <a:prstGeom prst="irregularSeal1">
            <a:avLst/>
          </a:prstGeom>
          <a:solidFill>
            <a:schemeClr val="accent1"/>
          </a:solidFill>
          <a:ln cap="flat" cmpd="sng" w="25400">
            <a:solidFill>
              <a:srgbClr val="0A519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fr-FR" sz="1800">
                <a:solidFill>
                  <a:schemeClr val="lt1"/>
                </a:solidFill>
                <a:latin typeface="Constantia"/>
                <a:ea typeface="Constantia"/>
                <a:cs typeface="Constantia"/>
                <a:sym typeface="Constantia"/>
              </a:rPr>
              <a:t>ETHOS</a:t>
            </a:r>
            <a:endParaRPr/>
          </a:p>
          <a:p>
            <a:pPr indent="0" lvl="0" marL="0" marR="0" rtl="0" algn="ctr">
              <a:spcBef>
                <a:spcPts val="0"/>
              </a:spcBef>
              <a:spcAft>
                <a:spcPts val="0"/>
              </a:spcAft>
              <a:buNone/>
            </a:pPr>
            <a:r>
              <a:rPr lang="fr-FR" sz="1800">
                <a:solidFill>
                  <a:schemeClr val="lt1"/>
                </a:solidFill>
                <a:latin typeface="Constantia"/>
                <a:ea typeface="Constantia"/>
                <a:cs typeface="Constantia"/>
                <a:sym typeface="Constantia"/>
              </a:rPr>
              <a:t>grec</a:t>
            </a:r>
            <a:endParaRPr sz="1800">
              <a:solidFill>
                <a:schemeClr val="lt1"/>
              </a:solidFill>
              <a:latin typeface="Constantia"/>
              <a:ea typeface="Constantia"/>
              <a:cs typeface="Constantia"/>
              <a:sym typeface="Constantia"/>
            </a:endParaRPr>
          </a:p>
        </p:txBody>
      </p:sp>
      <p:sp>
        <p:nvSpPr>
          <p:cNvPr id="124" name="Google Shape;124;p3"/>
          <p:cNvSpPr txBox="1"/>
          <p:nvPr/>
        </p:nvSpPr>
        <p:spPr>
          <a:xfrm>
            <a:off x="539552" y="1844824"/>
            <a:ext cx="2845266"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fr-FR" sz="1800">
                <a:solidFill>
                  <a:schemeClr val="dk1"/>
                </a:solidFill>
                <a:latin typeface="Constantia"/>
                <a:ea typeface="Constantia"/>
                <a:cs typeface="Constantia"/>
                <a:sym typeface="Constantia"/>
              </a:rPr>
              <a:t>manière d’être  et de se</a:t>
            </a:r>
            <a:endParaRPr/>
          </a:p>
          <a:p>
            <a:pPr indent="0" lvl="0" marL="0" marR="0" rtl="0" algn="l">
              <a:spcBef>
                <a:spcPts val="0"/>
              </a:spcBef>
              <a:spcAft>
                <a:spcPts val="0"/>
              </a:spcAft>
              <a:buNone/>
            </a:pPr>
            <a:r>
              <a:rPr b="1" lang="fr-FR" sz="1800">
                <a:solidFill>
                  <a:schemeClr val="dk1"/>
                </a:solidFill>
                <a:latin typeface="Constantia"/>
                <a:ea typeface="Constantia"/>
                <a:cs typeface="Constantia"/>
                <a:sym typeface="Constantia"/>
              </a:rPr>
              <a:t>comporter selon les mœurs</a:t>
            </a:r>
            <a:endParaRPr sz="1800">
              <a:solidFill>
                <a:schemeClr val="dk1"/>
              </a:solidFill>
              <a:latin typeface="Constantia"/>
              <a:ea typeface="Constantia"/>
              <a:cs typeface="Constantia"/>
              <a:sym typeface="Constantia"/>
            </a:endParaRPr>
          </a:p>
        </p:txBody>
      </p:sp>
      <p:sp>
        <p:nvSpPr>
          <p:cNvPr id="125" name="Google Shape;125;p3"/>
          <p:cNvSpPr txBox="1"/>
          <p:nvPr/>
        </p:nvSpPr>
        <p:spPr>
          <a:xfrm>
            <a:off x="5652120" y="1844824"/>
            <a:ext cx="3215304"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fr-FR" sz="1800">
                <a:solidFill>
                  <a:schemeClr val="dk1"/>
                </a:solidFill>
                <a:latin typeface="Constantia"/>
                <a:ea typeface="Constantia"/>
                <a:cs typeface="Constantia"/>
                <a:sym typeface="Constantia"/>
              </a:rPr>
              <a:t>Moralité, « bon » et « mauvais »</a:t>
            </a:r>
            <a:endParaRPr/>
          </a:p>
        </p:txBody>
      </p:sp>
      <p:sp>
        <p:nvSpPr>
          <p:cNvPr id="126" name="Google Shape;126;p3"/>
          <p:cNvSpPr/>
          <p:nvPr/>
        </p:nvSpPr>
        <p:spPr>
          <a:xfrm>
            <a:off x="683568" y="4869160"/>
            <a:ext cx="3600400" cy="120032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fr-FR" sz="1800">
                <a:solidFill>
                  <a:schemeClr val="dk1"/>
                </a:solidFill>
                <a:latin typeface="Constantia"/>
                <a:ea typeface="Constantia"/>
                <a:cs typeface="Constantia"/>
                <a:sym typeface="Constantia"/>
              </a:rPr>
              <a:t>l’étude de la moralité</a:t>
            </a:r>
            <a:endParaRPr/>
          </a:p>
          <a:p>
            <a:pPr indent="0" lvl="0" marL="0" marR="0" rtl="0" algn="just">
              <a:spcBef>
                <a:spcPts val="0"/>
              </a:spcBef>
              <a:spcAft>
                <a:spcPts val="0"/>
              </a:spcAft>
              <a:buNone/>
            </a:pPr>
            <a:r>
              <a:rPr lang="fr-FR" sz="1800">
                <a:solidFill>
                  <a:schemeClr val="dk1"/>
                </a:solidFill>
                <a:latin typeface="Constantia"/>
                <a:ea typeface="Constantia"/>
                <a:cs typeface="Constantia"/>
                <a:sym typeface="Constantia"/>
              </a:rPr>
              <a:t>Analyse du comportement moral, </a:t>
            </a:r>
            <a:endParaRPr/>
          </a:p>
          <a:p>
            <a:pPr indent="0" lvl="0" marL="0" marR="0" rtl="0" algn="just">
              <a:spcBef>
                <a:spcPts val="0"/>
              </a:spcBef>
              <a:spcAft>
                <a:spcPts val="0"/>
              </a:spcAft>
              <a:buNone/>
            </a:pPr>
            <a:r>
              <a:rPr lang="fr-FR" sz="1800">
                <a:solidFill>
                  <a:schemeClr val="dk1"/>
                </a:solidFill>
                <a:latin typeface="Constantia"/>
                <a:ea typeface="Constantia"/>
                <a:cs typeface="Constantia"/>
                <a:sym typeface="Constantia"/>
              </a:rPr>
              <a:t>passés, présents ou futurs</a:t>
            </a:r>
            <a:endParaRPr sz="1800">
              <a:solidFill>
                <a:schemeClr val="dk1"/>
              </a:solidFill>
              <a:latin typeface="Constantia"/>
              <a:ea typeface="Constantia"/>
              <a:cs typeface="Constantia"/>
              <a:sym typeface="Constantia"/>
            </a:endParaRPr>
          </a:p>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127" name="Google Shape;127;p3"/>
          <p:cNvSpPr/>
          <p:nvPr/>
        </p:nvSpPr>
        <p:spPr>
          <a:xfrm>
            <a:off x="5580112" y="4941168"/>
            <a:ext cx="2952328" cy="120032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fr-FR" sz="1800">
                <a:solidFill>
                  <a:schemeClr val="dk1"/>
                </a:solidFill>
                <a:latin typeface="Constantia"/>
                <a:ea typeface="Constantia"/>
                <a:cs typeface="Constantia"/>
                <a:sym typeface="Constantia"/>
              </a:rPr>
              <a:t>l’utilisation de la médecine suivant des règles morales  pour l’amélioration de la qualité de vie des personnes</a:t>
            </a:r>
            <a:endParaRPr sz="1800">
              <a:solidFill>
                <a:schemeClr val="dk1"/>
              </a:solidFill>
              <a:latin typeface="Constantia"/>
              <a:ea typeface="Constantia"/>
              <a:cs typeface="Constantia"/>
              <a:sym typeface="Constantia"/>
            </a:endParaRPr>
          </a:p>
        </p:txBody>
      </p:sp>
      <p:sp>
        <p:nvSpPr>
          <p:cNvPr id="128" name="Google Shape;128;p3"/>
          <p:cNvSpPr/>
          <p:nvPr/>
        </p:nvSpPr>
        <p:spPr>
          <a:xfrm rot="-2422398">
            <a:off x="5991712" y="2778571"/>
            <a:ext cx="1216152" cy="731520"/>
          </a:xfrm>
          <a:prstGeom prst="curvedUpArrow">
            <a:avLst>
              <a:gd fmla="val 25000" name="adj1"/>
              <a:gd fmla="val 50000" name="adj2"/>
              <a:gd fmla="val 25000" name="adj3"/>
            </a:avLst>
          </a:prstGeom>
          <a:solidFill>
            <a:schemeClr val="accent1"/>
          </a:solidFill>
          <a:ln cap="flat" cmpd="sng" w="25400">
            <a:solidFill>
              <a:srgbClr val="0A519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129" name="Google Shape;129;p3"/>
          <p:cNvSpPr/>
          <p:nvPr/>
        </p:nvSpPr>
        <p:spPr>
          <a:xfrm rot="2710365">
            <a:off x="5876146" y="3680352"/>
            <a:ext cx="1216152" cy="731520"/>
          </a:xfrm>
          <a:prstGeom prst="curvedDownArrow">
            <a:avLst>
              <a:gd fmla="val 25000" name="adj1"/>
              <a:gd fmla="val 50000" name="adj2"/>
              <a:gd fmla="val 25000" name="adj3"/>
            </a:avLst>
          </a:prstGeom>
          <a:solidFill>
            <a:schemeClr val="accent1"/>
          </a:solidFill>
          <a:ln cap="flat" cmpd="sng" w="25400">
            <a:solidFill>
              <a:srgbClr val="0A519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130" name="Google Shape;130;p3"/>
          <p:cNvSpPr/>
          <p:nvPr/>
        </p:nvSpPr>
        <p:spPr>
          <a:xfrm rot="7660743">
            <a:off x="1958739" y="2617986"/>
            <a:ext cx="731520" cy="1216152"/>
          </a:xfrm>
          <a:prstGeom prst="curvedLeftArrow">
            <a:avLst>
              <a:gd fmla="val 25000" name="adj1"/>
              <a:gd fmla="val 50000" name="adj2"/>
              <a:gd fmla="val 25000" name="adj3"/>
            </a:avLst>
          </a:prstGeom>
          <a:solidFill>
            <a:schemeClr val="accent1"/>
          </a:solidFill>
          <a:ln cap="flat" cmpd="sng" w="25400">
            <a:solidFill>
              <a:srgbClr val="0A519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131" name="Google Shape;131;p3"/>
          <p:cNvSpPr/>
          <p:nvPr/>
        </p:nvSpPr>
        <p:spPr>
          <a:xfrm rot="2710365">
            <a:off x="1987713" y="3824367"/>
            <a:ext cx="1216152" cy="731520"/>
          </a:xfrm>
          <a:prstGeom prst="curvedDownArrow">
            <a:avLst>
              <a:gd fmla="val 25000" name="adj1"/>
              <a:gd fmla="val 50000" name="adj2"/>
              <a:gd fmla="val 25000" name="adj3"/>
            </a:avLst>
          </a:prstGeom>
          <a:solidFill>
            <a:schemeClr val="accent1"/>
          </a:solidFill>
          <a:ln cap="flat" cmpd="sng" w="25400">
            <a:solidFill>
              <a:srgbClr val="0A519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tantia"/>
              <a:ea typeface="Constantia"/>
              <a:cs typeface="Constantia"/>
              <a:sym typeface="Constant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500"/>
                                        <p:tgtEl>
                                          <p:spTgt spid="1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0"/>
                                        </p:tgtEl>
                                        <p:attrNameLst>
                                          <p:attrName>style.visibility</p:attrName>
                                        </p:attrNameLst>
                                      </p:cBhvr>
                                      <p:to>
                                        <p:strVal val="visible"/>
                                      </p:to>
                                    </p:set>
                                    <p:animEffect filter="fade" transition="in">
                                      <p:cBhvr>
                                        <p:cTn dur="500"/>
                                        <p:tgtEl>
                                          <p:spTgt spid="130"/>
                                        </p:tgtEl>
                                      </p:cBhvr>
                                    </p:animEffect>
                                  </p:childTnLst>
                                </p:cTn>
                              </p:par>
                              <p:par>
                                <p:cTn fill="hold" nodeType="with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500"/>
                                        <p:tgtEl>
                                          <p:spTgt spid="1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1"/>
                                        </p:tgtEl>
                                        <p:attrNameLst>
                                          <p:attrName>style.visibility</p:attrName>
                                        </p:attrNameLst>
                                      </p:cBhvr>
                                      <p:to>
                                        <p:strVal val="visible"/>
                                      </p:to>
                                    </p:set>
                                    <p:animEffect filter="fade" transition="in">
                                      <p:cBhvr>
                                        <p:cTn dur="500"/>
                                        <p:tgtEl>
                                          <p:spTgt spid="131"/>
                                        </p:tgtEl>
                                      </p:cBhvr>
                                    </p:animEffect>
                                  </p:childTnLst>
                                </p:cTn>
                              </p:par>
                              <p:par>
                                <p:cTn fill="hold" nodeType="with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500"/>
                                        <p:tgtEl>
                                          <p:spTgt spid="12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8"/>
                                        </p:tgtEl>
                                        <p:attrNameLst>
                                          <p:attrName>style.visibility</p:attrName>
                                        </p:attrNameLst>
                                      </p:cBhvr>
                                      <p:to>
                                        <p:strVal val="visible"/>
                                      </p:to>
                                    </p:set>
                                    <p:animEffect filter="fade" transition="in">
                                      <p:cBhvr>
                                        <p:cTn dur="500"/>
                                        <p:tgtEl>
                                          <p:spTgt spid="128"/>
                                        </p:tgtEl>
                                      </p:cBhvr>
                                    </p:animEffect>
                                  </p:childTnLst>
                                </p:cTn>
                              </p:par>
                              <p:par>
                                <p:cTn fill="hold" nodeType="with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500"/>
                                        <p:tgtEl>
                                          <p:spTgt spid="1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gtEl>
                                        <p:attrNameLst>
                                          <p:attrName>style.visibility</p:attrName>
                                        </p:attrNameLst>
                                      </p:cBhvr>
                                      <p:to>
                                        <p:strVal val="visible"/>
                                      </p:to>
                                    </p:set>
                                    <p:animEffect filter="fade" transition="in">
                                      <p:cBhvr>
                                        <p:cTn dur="500"/>
                                        <p:tgtEl>
                                          <p:spTgt spid="129"/>
                                        </p:tgtEl>
                                      </p:cBhvr>
                                    </p:animEffect>
                                  </p:childTnLst>
                                </p:cTn>
                              </p:par>
                              <p:par>
                                <p:cTn fill="hold" nodeType="with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500"/>
                                        <p:tgtEl>
                                          <p:spTgt spid="12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4"/>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fontScale="90000"/>
          </a:bodyPr>
          <a:lstStyle/>
          <a:p>
            <a:pPr indent="0" lvl="0" marL="0" rtl="0" algn="l">
              <a:spcBef>
                <a:spcPts val="0"/>
              </a:spcBef>
              <a:spcAft>
                <a:spcPts val="0"/>
              </a:spcAft>
              <a:buClr>
                <a:schemeClr val="dk2"/>
              </a:buClr>
              <a:buSzPct val="100000"/>
              <a:buFont typeface="Calibri"/>
              <a:buNone/>
            </a:pPr>
            <a:r>
              <a:rPr b="1" lang="fr-FR"/>
              <a:t>POURQUOI ÉTUDIER L’ÉTHIQUE MÉDICALE?</a:t>
            </a:r>
            <a:endParaRPr/>
          </a:p>
        </p:txBody>
      </p:sp>
      <p:sp>
        <p:nvSpPr>
          <p:cNvPr id="137" name="Google Shape;137;p4"/>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rmAutofit/>
          </a:bodyPr>
          <a:lstStyle/>
          <a:p>
            <a:pPr indent="-274320" lvl="0" marL="274320" rtl="0" algn="just">
              <a:spcBef>
                <a:spcPts val="0"/>
              </a:spcBef>
              <a:spcAft>
                <a:spcPts val="0"/>
              </a:spcAft>
              <a:buSzPts val="2470"/>
              <a:buChar char="⚫"/>
            </a:pPr>
            <a:r>
              <a:rPr lang="fr-FR"/>
              <a:t>L'enseignement de l’éthique prépare les étudiants à reconnaître ces situations </a:t>
            </a:r>
            <a:r>
              <a:rPr b="1" lang="fr-FR"/>
              <a:t>difficiles</a:t>
            </a:r>
            <a:r>
              <a:rPr lang="fr-FR"/>
              <a:t> qui se posent dans un contexte médical et biologique et à  répondre sur la base de principes rationnels.</a:t>
            </a:r>
            <a:endParaRPr/>
          </a:p>
          <a:p>
            <a:pPr indent="-274320" lvl="0" marL="274320" rtl="0" algn="just">
              <a:spcBef>
                <a:spcPts val="520"/>
              </a:spcBef>
              <a:spcAft>
                <a:spcPts val="0"/>
              </a:spcAft>
              <a:buSzPts val="2470"/>
              <a:buChar char="⚫"/>
            </a:pPr>
            <a:r>
              <a:rPr lang="fr-FR"/>
              <a:t>L’éthique </a:t>
            </a:r>
            <a:r>
              <a:rPr b="1" lang="fr-FR"/>
              <a:t>diffère</a:t>
            </a:r>
            <a:r>
              <a:rPr lang="fr-FR"/>
              <a:t> d’une société à l’autre car la </a:t>
            </a:r>
            <a:r>
              <a:rPr b="1" lang="fr-FR"/>
              <a:t>culture</a:t>
            </a:r>
            <a:r>
              <a:rPr lang="fr-FR"/>
              <a:t> et la </a:t>
            </a:r>
            <a:r>
              <a:rPr b="1" lang="fr-FR"/>
              <a:t>religion</a:t>
            </a:r>
            <a:r>
              <a:rPr lang="fr-FR"/>
              <a:t> jouent souvent un rôle important dans la détermination du comportement éthique. </a:t>
            </a:r>
            <a:endParaRPr/>
          </a:p>
          <a:p>
            <a:pPr indent="-274320" lvl="0" marL="274320" rtl="0" algn="just">
              <a:spcBef>
                <a:spcPts val="520"/>
              </a:spcBef>
              <a:spcAft>
                <a:spcPts val="0"/>
              </a:spcAft>
              <a:buSzPts val="2470"/>
              <a:buChar char="⚫"/>
            </a:pPr>
            <a:r>
              <a:rPr lang="fr-FR"/>
              <a:t>Elle évolue avec les progrès des sciences médicales tout en respectant les </a:t>
            </a:r>
            <a:r>
              <a:rPr b="1" lang="fr-FR"/>
              <a:t>valeurs de la société</a:t>
            </a:r>
            <a:r>
              <a:rPr lang="fr-FR"/>
              <a:t>.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7">
                                            <p:txEl>
                                              <p:pRg end="0" st="0"/>
                                            </p:txEl>
                                          </p:spTgt>
                                        </p:tgtEl>
                                        <p:attrNameLst>
                                          <p:attrName>style.visibility</p:attrName>
                                        </p:attrNameLst>
                                      </p:cBhvr>
                                      <p:to>
                                        <p:strVal val="visible"/>
                                      </p:to>
                                    </p:set>
                                    <p:animEffect filter="fade" transition="in">
                                      <p:cBhvr>
                                        <p:cTn dur="500"/>
                                        <p:tgtEl>
                                          <p:spTgt spid="13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7">
                                            <p:txEl>
                                              <p:pRg end="1" st="1"/>
                                            </p:txEl>
                                          </p:spTgt>
                                        </p:tgtEl>
                                        <p:attrNameLst>
                                          <p:attrName>style.visibility</p:attrName>
                                        </p:attrNameLst>
                                      </p:cBhvr>
                                      <p:to>
                                        <p:strVal val="visible"/>
                                      </p:to>
                                    </p:set>
                                    <p:animEffect filter="fade" transition="in">
                                      <p:cBhvr>
                                        <p:cTn dur="500"/>
                                        <p:tgtEl>
                                          <p:spTgt spid="137">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7">
                                            <p:txEl>
                                              <p:pRg end="2" st="2"/>
                                            </p:txEl>
                                          </p:spTgt>
                                        </p:tgtEl>
                                        <p:attrNameLst>
                                          <p:attrName>style.visibility</p:attrName>
                                        </p:attrNameLst>
                                      </p:cBhvr>
                                      <p:to>
                                        <p:strVal val="visible"/>
                                      </p:to>
                                    </p:set>
                                    <p:animEffect filter="fade" transition="in">
                                      <p:cBhvr>
                                        <p:cTn dur="500"/>
                                        <p:tgtEl>
                                          <p:spTgt spid="137">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5"/>
          <p:cNvSpPr txBox="1"/>
          <p:nvPr>
            <p:ph idx="1" type="body"/>
          </p:nvPr>
        </p:nvSpPr>
        <p:spPr>
          <a:xfrm>
            <a:off x="457200" y="476672"/>
            <a:ext cx="8229600" cy="5649491"/>
          </a:xfrm>
          <a:prstGeom prst="rect">
            <a:avLst/>
          </a:prstGeom>
          <a:noFill/>
          <a:ln>
            <a:noFill/>
          </a:ln>
        </p:spPr>
        <p:txBody>
          <a:bodyPr anchorCtr="0" anchor="t" bIns="45700" lIns="91425" spcFirstLastPara="1" rIns="91425" wrap="square" tIns="45700">
            <a:normAutofit fontScale="92500"/>
          </a:bodyPr>
          <a:lstStyle/>
          <a:p>
            <a:pPr indent="-274320" lvl="0" marL="274320" rtl="0" algn="just">
              <a:spcBef>
                <a:spcPts val="0"/>
              </a:spcBef>
              <a:spcAft>
                <a:spcPts val="0"/>
              </a:spcAft>
              <a:buSzPct val="95000"/>
              <a:buNone/>
            </a:pPr>
            <a:r>
              <a:rPr lang="fr-FR"/>
              <a:t>L’éthique médicale comporte des champs d’investigations  sur les questions éthiques de </a:t>
            </a:r>
            <a:r>
              <a:rPr b="1" lang="fr-FR"/>
              <a:t>la naissance</a:t>
            </a:r>
            <a:r>
              <a:rPr lang="fr-FR"/>
              <a:t>, de </a:t>
            </a:r>
            <a:r>
              <a:rPr b="1" lang="fr-FR"/>
              <a:t>la vie </a:t>
            </a:r>
            <a:r>
              <a:rPr lang="fr-FR"/>
              <a:t>et de la </a:t>
            </a:r>
            <a:r>
              <a:rPr b="1" lang="fr-FR"/>
              <a:t>mort</a:t>
            </a:r>
            <a:r>
              <a:rPr lang="fr-FR"/>
              <a:t> parmi ces questions on peut citer : </a:t>
            </a:r>
            <a:endParaRPr/>
          </a:p>
          <a:p>
            <a:pPr indent="-274320" lvl="0" marL="274320" rtl="0" algn="just">
              <a:spcBef>
                <a:spcPts val="481"/>
              </a:spcBef>
              <a:spcAft>
                <a:spcPts val="0"/>
              </a:spcAft>
              <a:buSzPct val="95000"/>
              <a:buChar char="⚫"/>
            </a:pPr>
            <a:r>
              <a:rPr lang="fr-FR"/>
              <a:t>L’avortement ;</a:t>
            </a:r>
            <a:endParaRPr/>
          </a:p>
          <a:p>
            <a:pPr indent="-274320" lvl="0" marL="274320" rtl="0" algn="just">
              <a:spcBef>
                <a:spcPts val="481"/>
              </a:spcBef>
              <a:spcAft>
                <a:spcPts val="0"/>
              </a:spcAft>
              <a:buSzPct val="95000"/>
              <a:buChar char="⚫"/>
            </a:pPr>
            <a:r>
              <a:rPr lang="fr-FR"/>
              <a:t>Les techniques de procréations médicalement assistés ;</a:t>
            </a:r>
            <a:endParaRPr/>
          </a:p>
          <a:p>
            <a:pPr indent="-274320" lvl="0" marL="274320" rtl="0" algn="just">
              <a:spcBef>
                <a:spcPts val="481"/>
              </a:spcBef>
              <a:spcAft>
                <a:spcPts val="0"/>
              </a:spcAft>
              <a:buSzPct val="95000"/>
              <a:buChar char="⚫"/>
            </a:pPr>
            <a:r>
              <a:rPr lang="fr-FR"/>
              <a:t>Les transplantations d’organes, de tissus et de cellules;</a:t>
            </a:r>
            <a:endParaRPr/>
          </a:p>
          <a:p>
            <a:pPr indent="-274320" lvl="0" marL="274320" rtl="0" algn="just">
              <a:spcBef>
                <a:spcPts val="481"/>
              </a:spcBef>
              <a:spcAft>
                <a:spcPts val="0"/>
              </a:spcAft>
              <a:buSzPct val="95000"/>
              <a:buChar char="⚫"/>
            </a:pPr>
            <a:r>
              <a:rPr lang="fr-FR"/>
              <a:t>Le consentement éclairé ;</a:t>
            </a:r>
            <a:endParaRPr/>
          </a:p>
          <a:p>
            <a:pPr indent="-274320" lvl="0" marL="274320" rtl="0" algn="just">
              <a:spcBef>
                <a:spcPts val="481"/>
              </a:spcBef>
              <a:spcAft>
                <a:spcPts val="0"/>
              </a:spcAft>
              <a:buSzPct val="95000"/>
              <a:buChar char="⚫"/>
            </a:pPr>
            <a:r>
              <a:rPr lang="fr-FR"/>
              <a:t>Les expérimentations sur l’homme; Les essais thérapeutiques;</a:t>
            </a:r>
            <a:endParaRPr/>
          </a:p>
          <a:p>
            <a:pPr indent="-274320" lvl="0" marL="274320" rtl="0" algn="just">
              <a:spcBef>
                <a:spcPts val="481"/>
              </a:spcBef>
              <a:spcAft>
                <a:spcPts val="0"/>
              </a:spcAft>
              <a:buSzPct val="95000"/>
              <a:buChar char="⚫"/>
            </a:pPr>
            <a:r>
              <a:rPr lang="fr-FR"/>
              <a:t>L’acharnement thérapeutique ;</a:t>
            </a:r>
            <a:endParaRPr/>
          </a:p>
          <a:p>
            <a:pPr indent="-274320" lvl="0" marL="274320" rtl="0" algn="just">
              <a:spcBef>
                <a:spcPts val="481"/>
              </a:spcBef>
              <a:spcAft>
                <a:spcPts val="0"/>
              </a:spcAft>
              <a:buSzPct val="95000"/>
              <a:buChar char="⚫"/>
            </a:pPr>
            <a:r>
              <a:rPr lang="fr-FR"/>
              <a:t>Les décisions d’arrêt de traitement ;</a:t>
            </a:r>
            <a:endParaRPr/>
          </a:p>
          <a:p>
            <a:pPr indent="-274320" lvl="0" marL="274320" rtl="0" algn="just">
              <a:spcBef>
                <a:spcPts val="481"/>
              </a:spcBef>
              <a:spcAft>
                <a:spcPts val="0"/>
              </a:spcAft>
              <a:buSzPct val="95000"/>
              <a:buChar char="⚫"/>
            </a:pPr>
            <a:r>
              <a:rPr lang="fr-FR"/>
              <a:t>Les soins en fin de vie.</a:t>
            </a:r>
            <a:endParaRPr/>
          </a:p>
          <a:p>
            <a:pPr indent="-274320" lvl="0" marL="274320" rtl="0" algn="l">
              <a:spcBef>
                <a:spcPts val="481"/>
              </a:spcBef>
              <a:spcAft>
                <a:spcPts val="0"/>
              </a:spcAft>
              <a:buSzPct val="95000"/>
              <a:buNone/>
            </a:pPr>
            <a:r>
              <a:t/>
            </a:r>
            <a:endParaRPr/>
          </a:p>
          <a:p>
            <a:pPr indent="-129238" lvl="0" marL="274320" rtl="0" algn="l">
              <a:spcBef>
                <a:spcPts val="481"/>
              </a:spcBef>
              <a:spcAft>
                <a:spcPts val="0"/>
              </a:spcAft>
              <a:buSzPct val="950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6"/>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fontScale="90000"/>
          </a:bodyPr>
          <a:lstStyle/>
          <a:p>
            <a:pPr indent="0" lvl="0" marL="0" rtl="0" algn="l">
              <a:spcBef>
                <a:spcPts val="0"/>
              </a:spcBef>
              <a:spcAft>
                <a:spcPts val="0"/>
              </a:spcAft>
              <a:buClr>
                <a:schemeClr val="dk2"/>
              </a:buClr>
              <a:buSzPct val="100000"/>
              <a:buFont typeface="Calibri"/>
              <a:buNone/>
            </a:pPr>
            <a:r>
              <a:rPr b="1" lang="fr-FR"/>
              <a:t>QUELLE EST LA PARTICULARITÉ DE LA MÉDECINE?</a:t>
            </a:r>
            <a:endParaRPr/>
          </a:p>
        </p:txBody>
      </p:sp>
      <p:sp>
        <p:nvSpPr>
          <p:cNvPr id="148" name="Google Shape;148;p6"/>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rmAutofit/>
          </a:bodyPr>
          <a:lstStyle/>
          <a:p>
            <a:pPr indent="-274320" lvl="0" marL="274320" rtl="0" algn="just">
              <a:spcBef>
                <a:spcPts val="0"/>
              </a:spcBef>
              <a:spcAft>
                <a:spcPts val="0"/>
              </a:spcAft>
              <a:buSzPts val="2470"/>
              <a:buChar char="⚫"/>
            </a:pPr>
            <a:r>
              <a:rPr lang="fr-FR"/>
              <a:t>Il semble que tout le temps et partout dans le monde, le fait d’être médecin a signifié quelque chose de </a:t>
            </a:r>
            <a:r>
              <a:rPr b="1" lang="fr-FR"/>
              <a:t>particulier</a:t>
            </a:r>
            <a:r>
              <a:rPr lang="fr-FR"/>
              <a:t>.</a:t>
            </a:r>
            <a:endParaRPr/>
          </a:p>
          <a:p>
            <a:pPr indent="-274320" lvl="0" marL="274320" rtl="0" algn="just">
              <a:spcBef>
                <a:spcPts val="520"/>
              </a:spcBef>
              <a:spcAft>
                <a:spcPts val="0"/>
              </a:spcAft>
              <a:buSzPts val="2470"/>
              <a:buChar char="⚫"/>
            </a:pPr>
            <a:r>
              <a:rPr lang="fr-FR"/>
              <a:t>On permet au médecin de voir, de </a:t>
            </a:r>
            <a:r>
              <a:rPr b="1" lang="fr-FR"/>
              <a:t>toucher</a:t>
            </a:r>
            <a:r>
              <a:rPr lang="fr-FR"/>
              <a:t>, de </a:t>
            </a:r>
            <a:r>
              <a:rPr b="1" lang="fr-FR"/>
              <a:t>manipuler</a:t>
            </a:r>
            <a:r>
              <a:rPr lang="fr-FR"/>
              <a:t> toutes les parties du corps humain, même les plus intimes. </a:t>
            </a:r>
            <a:endParaRPr/>
          </a:p>
          <a:p>
            <a:pPr indent="-274320" lvl="0" marL="274320" rtl="0" algn="just">
              <a:spcBef>
                <a:spcPts val="520"/>
              </a:spcBef>
              <a:spcAft>
                <a:spcPts val="0"/>
              </a:spcAft>
              <a:buSzPts val="2470"/>
              <a:buChar char="⚫"/>
            </a:pPr>
            <a:r>
              <a:rPr lang="fr-FR"/>
              <a:t>Et ce, au nom de la conviction que le médecin agit dans le </a:t>
            </a:r>
            <a:r>
              <a:rPr b="1" lang="fr-FR"/>
              <a:t>meilleur intérêt </a:t>
            </a:r>
            <a:r>
              <a:rPr lang="fr-FR"/>
              <a:t>du patient.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xEl>
                                              <p:pRg end="0" st="0"/>
                                            </p:txEl>
                                          </p:spTgt>
                                        </p:tgtEl>
                                        <p:attrNameLst>
                                          <p:attrName>style.visibility</p:attrName>
                                        </p:attrNameLst>
                                      </p:cBhvr>
                                      <p:to>
                                        <p:strVal val="visible"/>
                                      </p:to>
                                    </p:set>
                                    <p:animEffect filter="fade" transition="in">
                                      <p:cBhvr>
                                        <p:cTn dur="500"/>
                                        <p:tgtEl>
                                          <p:spTgt spid="148">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xEl>
                                              <p:pRg end="1" st="1"/>
                                            </p:txEl>
                                          </p:spTgt>
                                        </p:tgtEl>
                                        <p:attrNameLst>
                                          <p:attrName>style.visibility</p:attrName>
                                        </p:attrNameLst>
                                      </p:cBhvr>
                                      <p:to>
                                        <p:strVal val="visible"/>
                                      </p:to>
                                    </p:set>
                                    <p:animEffect filter="fade" transition="in">
                                      <p:cBhvr>
                                        <p:cTn dur="500"/>
                                        <p:tgtEl>
                                          <p:spTgt spid="148">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xEl>
                                              <p:pRg end="2" st="2"/>
                                            </p:txEl>
                                          </p:spTgt>
                                        </p:tgtEl>
                                        <p:attrNameLst>
                                          <p:attrName>style.visibility</p:attrName>
                                        </p:attrNameLst>
                                      </p:cBhvr>
                                      <p:to>
                                        <p:strVal val="visible"/>
                                      </p:to>
                                    </p:set>
                                    <p:animEffect filter="fade" transition="in">
                                      <p:cBhvr>
                                        <p:cTn dur="500"/>
                                        <p:tgtEl>
                                          <p:spTgt spid="148">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7"/>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fontScale="90000"/>
          </a:bodyPr>
          <a:lstStyle/>
          <a:p>
            <a:pPr indent="0" lvl="0" marL="0" rtl="0" algn="l">
              <a:spcBef>
                <a:spcPts val="0"/>
              </a:spcBef>
              <a:spcAft>
                <a:spcPts val="0"/>
              </a:spcAft>
              <a:buClr>
                <a:schemeClr val="dk2"/>
              </a:buClr>
              <a:buSzPct val="100000"/>
              <a:buFont typeface="Calibri"/>
              <a:buNone/>
            </a:pPr>
            <a:r>
              <a:rPr b="1" lang="fr-FR"/>
              <a:t>QUELLE EST LA PARTICULARITÉ DE L’ÉTHIQUE MÉDICALE?</a:t>
            </a:r>
            <a:endParaRPr/>
          </a:p>
        </p:txBody>
      </p:sp>
      <p:sp>
        <p:nvSpPr>
          <p:cNvPr id="154" name="Google Shape;154;p7"/>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rmAutofit/>
          </a:bodyPr>
          <a:lstStyle/>
          <a:p>
            <a:pPr indent="-274320" lvl="0" marL="274320" rtl="0" algn="just">
              <a:spcBef>
                <a:spcPts val="0"/>
              </a:spcBef>
              <a:spcAft>
                <a:spcPts val="0"/>
              </a:spcAft>
              <a:buSzPts val="2470"/>
              <a:buChar char="⚫"/>
            </a:pPr>
            <a:r>
              <a:rPr b="1" lang="fr-FR" u="sng"/>
              <a:t>La compassion</a:t>
            </a:r>
            <a:r>
              <a:rPr b="1" lang="fr-FR"/>
              <a:t>, </a:t>
            </a:r>
            <a:r>
              <a:rPr lang="fr-FR"/>
              <a:t>définie comme la </a:t>
            </a:r>
            <a:r>
              <a:rPr b="1" lang="fr-FR"/>
              <a:t>compréhension</a:t>
            </a:r>
            <a:r>
              <a:rPr lang="fr-FR"/>
              <a:t> et la </a:t>
            </a:r>
            <a:r>
              <a:rPr b="1" lang="fr-FR"/>
              <a:t>sensibilité</a:t>
            </a:r>
            <a:r>
              <a:rPr lang="fr-FR"/>
              <a:t> aux souffrances d’autrui,</a:t>
            </a:r>
            <a:endParaRPr/>
          </a:p>
          <a:p>
            <a:pPr indent="-274320" lvl="0" marL="274320" rtl="0" algn="just">
              <a:spcBef>
                <a:spcPts val="520"/>
              </a:spcBef>
              <a:spcAft>
                <a:spcPts val="0"/>
              </a:spcAft>
              <a:buSzPts val="2470"/>
              <a:buChar char="⚫"/>
            </a:pPr>
            <a:r>
              <a:rPr lang="fr-FR"/>
              <a:t>Les patients répondent mieux au traitement quand le médecin est </a:t>
            </a:r>
            <a:r>
              <a:rPr b="1" lang="fr-FR"/>
              <a:t>sensible à leur problème </a:t>
            </a:r>
            <a:r>
              <a:rPr lang="fr-FR"/>
              <a:t>et qu’il </a:t>
            </a:r>
            <a:r>
              <a:rPr b="1" lang="fr-FR"/>
              <a:t>soigne leur personne </a:t>
            </a:r>
            <a:r>
              <a:rPr lang="fr-FR"/>
              <a:t>plutôt que leur seule maladie.</a:t>
            </a:r>
            <a:endParaRPr/>
          </a:p>
          <a:p>
            <a:pPr indent="-117475" lvl="0" marL="274320" rtl="0" algn="just">
              <a:spcBef>
                <a:spcPts val="520"/>
              </a:spcBef>
              <a:spcAft>
                <a:spcPts val="0"/>
              </a:spcAft>
              <a:buSzPts val="2470"/>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4">
                                            <p:txEl>
                                              <p:pRg end="0" st="0"/>
                                            </p:txEl>
                                          </p:spTgt>
                                        </p:tgtEl>
                                        <p:attrNameLst>
                                          <p:attrName>style.visibility</p:attrName>
                                        </p:attrNameLst>
                                      </p:cBhvr>
                                      <p:to>
                                        <p:strVal val="visible"/>
                                      </p:to>
                                    </p:set>
                                    <p:animEffect filter="fade" transition="in">
                                      <p:cBhvr>
                                        <p:cTn dur="500"/>
                                        <p:tgtEl>
                                          <p:spTgt spid="15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4">
                                            <p:txEl>
                                              <p:pRg end="1" st="1"/>
                                            </p:txEl>
                                          </p:spTgt>
                                        </p:tgtEl>
                                        <p:attrNameLst>
                                          <p:attrName>style.visibility</p:attrName>
                                        </p:attrNameLst>
                                      </p:cBhvr>
                                      <p:to>
                                        <p:strVal val="visible"/>
                                      </p:to>
                                    </p:set>
                                    <p:animEffect filter="fade" transition="in">
                                      <p:cBhvr>
                                        <p:cTn dur="500"/>
                                        <p:tgtEl>
                                          <p:spTgt spid="15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4">
                                            <p:txEl>
                                              <p:pRg end="2" st="2"/>
                                            </p:txEl>
                                          </p:spTgt>
                                        </p:tgtEl>
                                        <p:attrNameLst>
                                          <p:attrName>style.visibility</p:attrName>
                                        </p:attrNameLst>
                                      </p:cBhvr>
                                      <p:to>
                                        <p:strVal val="visible"/>
                                      </p:to>
                                    </p:set>
                                    <p:animEffect filter="fade" transition="in">
                                      <p:cBhvr>
                                        <p:cTn dur="500"/>
                                        <p:tgtEl>
                                          <p:spTgt spid="154">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8"/>
          <p:cNvSpPr txBox="1"/>
          <p:nvPr>
            <p:ph idx="1" type="body"/>
          </p:nvPr>
        </p:nvSpPr>
        <p:spPr>
          <a:xfrm>
            <a:off x="457200" y="548680"/>
            <a:ext cx="8229600" cy="5577483"/>
          </a:xfrm>
          <a:prstGeom prst="rect">
            <a:avLst/>
          </a:prstGeom>
          <a:noFill/>
          <a:ln>
            <a:noFill/>
          </a:ln>
        </p:spPr>
        <p:txBody>
          <a:bodyPr anchorCtr="0" anchor="t" bIns="45700" lIns="91425" spcFirstLastPara="1" rIns="91425" wrap="square" tIns="45700">
            <a:normAutofit/>
          </a:bodyPr>
          <a:lstStyle/>
          <a:p>
            <a:pPr indent="-274320" lvl="0" marL="274320" rtl="0" algn="just">
              <a:spcBef>
                <a:spcPts val="0"/>
              </a:spcBef>
              <a:spcAft>
                <a:spcPts val="0"/>
              </a:spcAft>
              <a:buSzPts val="2470"/>
              <a:buChar char="⚫"/>
            </a:pPr>
            <a:r>
              <a:rPr b="1" lang="fr-FR" u="sng"/>
              <a:t>compétence</a:t>
            </a:r>
            <a:r>
              <a:rPr b="1" lang="fr-FR"/>
              <a:t> </a:t>
            </a:r>
            <a:r>
              <a:rPr lang="fr-FR"/>
              <a:t>est à la fois attendu et exigé des médecins,</a:t>
            </a:r>
            <a:endParaRPr/>
          </a:p>
          <a:p>
            <a:pPr indent="-274320" lvl="0" marL="274320" rtl="0" algn="just">
              <a:spcBef>
                <a:spcPts val="520"/>
              </a:spcBef>
              <a:spcAft>
                <a:spcPts val="0"/>
              </a:spcAft>
              <a:buSzPts val="2470"/>
              <a:buChar char="⚫"/>
            </a:pPr>
            <a:r>
              <a:rPr lang="fr-FR"/>
              <a:t>vu l’évolution rapide des connaissances médicales, le maintien de ces aptitudes constitue un défi qu’ils doivent relever sans cesse.</a:t>
            </a:r>
            <a:endParaRPr/>
          </a:p>
          <a:p>
            <a:pPr indent="-274320" lvl="0" marL="274320" rtl="0" algn="just">
              <a:spcBef>
                <a:spcPts val="520"/>
              </a:spcBef>
              <a:spcAft>
                <a:spcPts val="0"/>
              </a:spcAft>
              <a:buSzPts val="2470"/>
              <a:buChar char="⚫"/>
            </a:pPr>
            <a:r>
              <a:rPr b="1" lang="fr-FR" u="sng"/>
              <a:t>L’autonomie</a:t>
            </a:r>
            <a:r>
              <a:rPr b="1" lang="fr-FR"/>
              <a:t>, </a:t>
            </a:r>
            <a:r>
              <a:rPr lang="fr-FR"/>
              <a:t> ce qui signifie que le patient doit être celui qui prend la décision finale sur les questions qui le concernent.</a:t>
            </a:r>
            <a:endParaRPr/>
          </a:p>
          <a:p>
            <a:pPr indent="-117475" lvl="0" marL="274320" rtl="0" algn="just">
              <a:spcBef>
                <a:spcPts val="520"/>
              </a:spcBef>
              <a:spcAft>
                <a:spcPts val="0"/>
              </a:spcAft>
              <a:buSzPts val="247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9"/>
          <p:cNvSpPr txBox="1"/>
          <p:nvPr>
            <p:ph type="title"/>
          </p:nvPr>
        </p:nvSpPr>
        <p:spPr>
          <a:xfrm>
            <a:off x="457200" y="704088"/>
            <a:ext cx="8229600" cy="1143000"/>
          </a:xfrm>
          <a:prstGeom prst="rect">
            <a:avLst/>
          </a:prstGeom>
          <a:noFill/>
          <a:ln>
            <a:noFill/>
          </a:ln>
        </p:spPr>
        <p:txBody>
          <a:bodyPr anchorCtr="0" anchor="b" bIns="0" lIns="0" spcFirstLastPara="1" rIns="0" wrap="square" tIns="45700">
            <a:normAutofit fontScale="90000"/>
          </a:bodyPr>
          <a:lstStyle/>
          <a:p>
            <a:pPr indent="0" lvl="0" marL="0" rtl="0" algn="l">
              <a:spcBef>
                <a:spcPts val="0"/>
              </a:spcBef>
              <a:spcAft>
                <a:spcPts val="0"/>
              </a:spcAft>
              <a:buClr>
                <a:schemeClr val="dk2"/>
              </a:buClr>
              <a:buSzPct val="100000"/>
              <a:buFont typeface="Calibri"/>
              <a:buNone/>
            </a:pPr>
            <a:r>
              <a:rPr b="1" lang="fr-FR"/>
              <a:t>QUI DÉCIDE DE CE QUI EST ÉTHIQUE?</a:t>
            </a:r>
            <a:endParaRPr/>
          </a:p>
        </p:txBody>
      </p:sp>
      <p:sp>
        <p:nvSpPr>
          <p:cNvPr id="165" name="Google Shape;165;p9"/>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rmAutofit/>
          </a:bodyPr>
          <a:lstStyle/>
          <a:p>
            <a:pPr indent="-274320" lvl="0" marL="274320" rtl="0" algn="just">
              <a:spcBef>
                <a:spcPts val="0"/>
              </a:spcBef>
              <a:spcAft>
                <a:spcPts val="0"/>
              </a:spcAft>
              <a:buSzPts val="2470"/>
              <a:buChar char="⚫"/>
            </a:pPr>
            <a:r>
              <a:rPr lang="fr-FR"/>
              <a:t>Chez nous (en ALGERIE</a:t>
            </a:r>
            <a:r>
              <a:rPr b="1" lang="fr-FR"/>
              <a:t>) , </a:t>
            </a:r>
            <a:r>
              <a:rPr lang="fr-FR"/>
              <a:t>c’est le conseil de l’éthique</a:t>
            </a:r>
            <a:endParaRPr/>
          </a:p>
          <a:p>
            <a:pPr indent="-274320" lvl="0" marL="274320" rtl="0" algn="just">
              <a:spcBef>
                <a:spcPts val="520"/>
              </a:spcBef>
              <a:spcAft>
                <a:spcPts val="0"/>
              </a:spcAft>
              <a:buSzPts val="2470"/>
              <a:buChar char="⚫"/>
            </a:pPr>
            <a:r>
              <a:rPr lang="fr-FR"/>
              <a:t>Il siège à Alger ; crée par la loi 85/05 du 16/02/1985 complétée par la loi 90/17 du 31/07/1990, chapitre III du titre IV , installé en octobre 1996.</a:t>
            </a:r>
            <a:endParaRPr sz="2800"/>
          </a:p>
          <a:p>
            <a:pPr indent="-246888" lvl="1" marL="640080" rtl="0" algn="just">
              <a:spcBef>
                <a:spcPts val="480"/>
              </a:spcBef>
              <a:spcAft>
                <a:spcPts val="0"/>
              </a:spcAft>
              <a:buSzPts val="2040"/>
              <a:buChar char="⚫"/>
            </a:pPr>
            <a:r>
              <a:rPr lang="fr-FR"/>
              <a:t>c’est un conseil consultatif : il émet des avis et des recommandations.</a:t>
            </a:r>
            <a:endParaRPr sz="2400"/>
          </a:p>
          <a:p>
            <a:pPr indent="-246888" lvl="1" marL="640080" rtl="0" algn="just">
              <a:spcBef>
                <a:spcPts val="480"/>
              </a:spcBef>
              <a:spcAft>
                <a:spcPts val="0"/>
              </a:spcAft>
              <a:buSzPts val="2040"/>
              <a:buChar char="⚫"/>
            </a:pPr>
            <a:r>
              <a:rPr lang="fr-FR"/>
              <a:t>Son objectif : veiller au respect de la vie de la personne et à la protection de son intégrité corporelle.</a:t>
            </a:r>
            <a:endParaRPr sz="2400"/>
          </a:p>
          <a:p>
            <a:pPr indent="-117475" lvl="0" marL="274320" rtl="0" algn="l">
              <a:spcBef>
                <a:spcPts val="520"/>
              </a:spcBef>
              <a:spcAft>
                <a:spcPts val="0"/>
              </a:spcAft>
              <a:buSzPts val="2470"/>
              <a:buNone/>
            </a:pPr>
            <a:r>
              <a:t/>
            </a:r>
            <a:endParaRPr/>
          </a:p>
          <a:p>
            <a:pPr indent="-117475" lvl="0" marL="274320" rtl="0" algn="l">
              <a:spcBef>
                <a:spcPts val="520"/>
              </a:spcBef>
              <a:spcAft>
                <a:spcPts val="0"/>
              </a:spcAft>
              <a:buSzPts val="247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Thèm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ébit">
  <a:themeElements>
    <a:clrScheme name="Débit">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2014-04-13T17:41:43Z</dcterms:created>
  <dc:creator>admin</dc:creator>
</cp:coreProperties>
</file>