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 id="287" r:id="rId4"/>
    <p:sldId id="289" r:id="rId5"/>
    <p:sldId id="288" r:id="rId6"/>
    <p:sldId id="272" r:id="rId7"/>
    <p:sldId id="274" r:id="rId8"/>
    <p:sldId id="275" r:id="rId9"/>
    <p:sldId id="276" r:id="rId10"/>
    <p:sldId id="277" r:id="rId11"/>
    <p:sldId id="273" r:id="rId12"/>
    <p:sldId id="278" r:id="rId13"/>
    <p:sldId id="279" r:id="rId14"/>
    <p:sldId id="258" r:id="rId15"/>
    <p:sldId id="283" r:id="rId16"/>
    <p:sldId id="259" r:id="rId17"/>
    <p:sldId id="260" r:id="rId18"/>
    <p:sldId id="264" r:id="rId19"/>
    <p:sldId id="265" r:id="rId20"/>
    <p:sldId id="266" r:id="rId21"/>
    <p:sldId id="267" r:id="rId22"/>
    <p:sldId id="269" r:id="rId23"/>
    <p:sldId id="270" r:id="rId24"/>
    <p:sldId id="271" r:id="rId25"/>
    <p:sldId id="280" r:id="rId26"/>
    <p:sldId id="281" r:id="rId27"/>
    <p:sldId id="282" r:id="rId28"/>
    <p:sldId id="290" r:id="rId29"/>
    <p:sldId id="291" r:id="rId30"/>
    <p:sldId id="292" r:id="rId31"/>
    <p:sldId id="293" r:id="rId32"/>
    <p:sldId id="294" r:id="rId33"/>
    <p:sldId id="295" r:id="rId34"/>
    <p:sldId id="296" r:id="rId35"/>
    <p:sldId id="297" r:id="rId36"/>
    <p:sldId id="298" r:id="rId37"/>
    <p:sldId id="284" r:id="rId3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4624" autoAdjust="0"/>
  </p:normalViewPr>
  <p:slideViewPr>
    <p:cSldViewPr>
      <p:cViewPr>
        <p:scale>
          <a:sx n="77" d="100"/>
          <a:sy n="77" d="100"/>
        </p:scale>
        <p:origin x="-119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AEA8C83-ADBB-444C-B61D-8702C4E7BB1C}" type="datetimeFigureOut">
              <a:rPr lang="fr-FR" smtClean="0"/>
              <a:pPr/>
              <a:t>10/09/2024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B157A7DF-BDC5-407A-B5DC-C629B783C87B}"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A8C83-ADBB-444C-B61D-8702C4E7BB1C}" type="datetimeFigureOut">
              <a:rPr lang="fr-FR" smtClean="0"/>
              <a:pPr/>
              <a:t>10/09/2024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7A7DF-BDC5-407A-B5DC-C629B783C87B}"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71472" y="-274638"/>
            <a:ext cx="8329642" cy="274638"/>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a:bodyPr>
          <a:lstStyle/>
          <a:p>
            <a:pPr algn="r" rtl="1">
              <a:buNone/>
            </a:pPr>
            <a:endParaRPr lang="ar-DZ" sz="5400" dirty="0"/>
          </a:p>
          <a:p>
            <a:pPr algn="r" rtl="1">
              <a:buNone/>
            </a:pPr>
            <a:endParaRPr lang="ar-DZ" sz="5400" dirty="0"/>
          </a:p>
          <a:p>
            <a:pPr algn="r" rtl="1">
              <a:buNone/>
            </a:pPr>
            <a:r>
              <a:rPr lang="ar-DZ" sz="5400" dirty="0"/>
              <a:t>     السلام عليكم ورحمة الله وبركاته</a:t>
            </a:r>
            <a:endParaRPr lang="fr-FR" sz="54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a:bodyPr>
          <a:lstStyle/>
          <a:p>
            <a:pPr algn="ctr" rtl="1"/>
            <a:endParaRPr lang="ar-DZ" b="1" dirty="0"/>
          </a:p>
          <a:p>
            <a:pPr algn="ctr" rtl="1"/>
            <a:endParaRPr lang="ar-DZ" b="1" dirty="0"/>
          </a:p>
          <a:p>
            <a:pPr marL="0" indent="0" algn="ctr" rtl="1">
              <a:buNone/>
            </a:pPr>
            <a:r>
              <a:rPr lang="ar-DZ" sz="4400" b="1" dirty="0"/>
              <a:t>المحور الرابع: النظرية الإستراتيجية وأفاق التصور الشامل لنظرية المنظمات</a:t>
            </a:r>
          </a:p>
          <a:p>
            <a:pPr algn="ctr" rtl="1"/>
            <a:endParaRPr lang="ar-DZ" b="1" dirty="0"/>
          </a:p>
          <a:p>
            <a:pPr algn="ctr" rtl="1"/>
            <a:r>
              <a:rPr lang="ar-DZ" b="1" dirty="0"/>
              <a:t>من إعداد: د. بلجازية عمر</a:t>
            </a:r>
          </a:p>
          <a:p>
            <a:pPr algn="ctr" rtl="1"/>
            <a:endParaRPr lang="fr-FR" b="1" dirty="0"/>
          </a:p>
          <a:p>
            <a:pPr algn="ctr" rtl="1"/>
            <a:r>
              <a:rPr lang="ar-DZ" b="1" dirty="0"/>
              <a:t>السنة الدراسية 2024/2025</a:t>
            </a:r>
            <a:endParaRPr lang="fr-FR" b="1" dirty="0"/>
          </a:p>
          <a:p>
            <a:pPr algn="r" rtl="1"/>
            <a:endParaRPr lang="fr-FR" dirty="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5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19"/>
            <a:ext cx="8686800" cy="45719"/>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a:bodyPr>
          <a:lstStyle/>
          <a:p>
            <a:pPr algn="ctr" rtl="1"/>
            <a:endParaRPr lang="ar-DZ" sz="4400" b="1" dirty="0"/>
          </a:p>
          <a:p>
            <a:pPr algn="ctr" rtl="1"/>
            <a:endParaRPr lang="ar-DZ" sz="4400" b="1" dirty="0"/>
          </a:p>
          <a:p>
            <a:pPr algn="ctr" rtl="1"/>
            <a:r>
              <a:rPr lang="en-US" sz="5400" b="1" dirty="0"/>
              <a:t>IV</a:t>
            </a:r>
            <a:r>
              <a:rPr lang="ar-DZ" sz="5400" b="1" dirty="0"/>
              <a:t>.1. نظرية الاقتصاد الصناعي.</a:t>
            </a:r>
          </a:p>
          <a:p>
            <a:pPr algn="ctr" rtl="1"/>
            <a:r>
              <a:rPr lang="en-US" sz="5400" b="1" dirty="0"/>
              <a:t>IV</a:t>
            </a:r>
            <a:r>
              <a:rPr lang="ar-DZ" sz="5400" b="1" dirty="0"/>
              <a:t>.2. مدرسة التحليل الإستراتيجي.</a:t>
            </a:r>
          </a:p>
          <a:p>
            <a:pPr algn="ctr" rtl="1"/>
            <a:r>
              <a:rPr lang="en-US" sz="5400" b="1" dirty="0"/>
              <a:t>IV</a:t>
            </a:r>
            <a:r>
              <a:rPr lang="ar-DZ" sz="5400" b="1" dirty="0"/>
              <a:t>.</a:t>
            </a:r>
            <a:r>
              <a:rPr lang="fr-FR" sz="5400" b="1" dirty="0"/>
              <a:t>3</a:t>
            </a:r>
            <a:r>
              <a:rPr lang="ar-DZ" sz="5400" b="1" dirty="0"/>
              <a:t>. مقاربة الموارد والكفاءات.</a:t>
            </a:r>
            <a:endParaRPr lang="fr-FR" sz="5400" dirty="0"/>
          </a:p>
          <a:p>
            <a:pPr algn="ctr" rtl="1"/>
            <a:r>
              <a:rPr lang="en-US" sz="5400" b="1" dirty="0"/>
              <a:t>IV</a:t>
            </a:r>
            <a:r>
              <a:rPr lang="ar-DZ" sz="5400" b="1" dirty="0"/>
              <a:t>.4. نظرية أصحاب المصالح.</a:t>
            </a:r>
            <a:endParaRPr lang="fr-FR" sz="5400" dirty="0"/>
          </a:p>
          <a:p>
            <a:pPr marL="0" indent="0" algn="ctr" rtl="1">
              <a:buNone/>
            </a:pPr>
            <a:endParaRPr lang="fr-FR" dirty="0"/>
          </a:p>
          <a:p>
            <a:pPr algn="l" rtl="1"/>
            <a:endParaRPr lang="fr-FR"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42918"/>
          </a:xfrm>
          <a:blipFill>
            <a:blip r:embed="rId2"/>
            <a:tile tx="0" ty="0" sx="100000" sy="100000" flip="none" algn="tl"/>
          </a:blipFill>
        </p:spPr>
        <p:txBody>
          <a:bodyPr>
            <a:normAutofit fontScale="90000"/>
          </a:bodyPr>
          <a:lstStyle/>
          <a:p>
            <a:r>
              <a:rPr lang="ar-DZ" dirty="0"/>
              <a:t>مقدمة</a:t>
            </a:r>
            <a:endParaRPr lang="fr-FR" dirty="0"/>
          </a:p>
        </p:txBody>
      </p:sp>
      <p:sp>
        <p:nvSpPr>
          <p:cNvPr id="3" name="Espace réservé du contenu 2"/>
          <p:cNvSpPr>
            <a:spLocks noGrp="1"/>
          </p:cNvSpPr>
          <p:nvPr>
            <p:ph idx="1"/>
          </p:nvPr>
        </p:nvSpPr>
        <p:spPr>
          <a:xfrm>
            <a:off x="0" y="500042"/>
            <a:ext cx="9144000" cy="6357958"/>
          </a:xfrm>
          <a:blipFill>
            <a:blip r:embed="rId2"/>
            <a:tile tx="0" ty="0" sx="100000" sy="100000" flip="none" algn="tl"/>
          </a:blipFill>
        </p:spPr>
        <p:txBody>
          <a:bodyPr>
            <a:noAutofit/>
          </a:bodyPr>
          <a:lstStyle/>
          <a:p>
            <a:pPr algn="r" rtl="1"/>
            <a:r>
              <a:rPr lang="ar-DZ" sz="2400" dirty="0"/>
              <a:t>إن المفاهيم الحديثة تتجه الى مفاهيم جديدة وفق تطورات المحيط حيث ينظر الى المؤسسة كنظام مفتوح على البيئة الخارجية عكس الاتجاه الكلاسيكي الذين يركزون على الواقع الداخلي للمؤسسة (نظام مغلق) </a:t>
            </a:r>
            <a:r>
              <a:rPr lang="fr-FR" sz="2400" dirty="0"/>
              <a:t>,</a:t>
            </a:r>
            <a:r>
              <a:rPr lang="ar-DZ" sz="2400" dirty="0"/>
              <a:t>حيث يتجه المسيرون الى تعظيم العملية الانتاجية من خلال حشد الموارد البشرية اللازمة الانتاج (مدرسة العلاقات الانسانية) </a:t>
            </a:r>
            <a:r>
              <a:rPr lang="fr-FR" sz="2400" dirty="0"/>
              <a:t>,</a:t>
            </a:r>
            <a:r>
              <a:rPr lang="ar-DZ" sz="2400" dirty="0"/>
              <a:t>فكل هذه التوجهات أفرزت ظهور اهتمامات حديثة في مفاهيم المؤسسسة الاقتصادية المنفتحة (المؤسسة كنظام مفتوح) حيث التغدية الكلية تساهم وبسرعة في تعديل المخرجات المؤسسسة وتحسين جودة منتجاتها وخدماتها </a:t>
            </a:r>
            <a:r>
              <a:rPr lang="fr-FR" sz="2400" dirty="0"/>
              <a:t>.</a:t>
            </a:r>
          </a:p>
          <a:p>
            <a:pPr algn="r" rtl="1"/>
            <a:r>
              <a:rPr lang="fr-FR" sz="2400" dirty="0"/>
              <a:t>        </a:t>
            </a:r>
            <a:r>
              <a:rPr lang="ar-DZ" sz="2400" dirty="0"/>
              <a:t>فالفكر الحديث يتجه إلى عصرنة ادوات الانتاج او ما يعرف بالجديد التكنولوجي الذي له دور كبير في زيادة الانتاج وسرعة التوصيل وهي تمثل طفرة كبيرة في المؤسسسات الحديثة </a:t>
            </a:r>
            <a:r>
              <a:rPr lang="fr-FR" sz="2400" dirty="0"/>
              <a:t>.</a:t>
            </a:r>
          </a:p>
          <a:p>
            <a:pPr algn="r" rtl="1"/>
            <a:r>
              <a:rPr lang="ar-DZ" sz="2400" dirty="0"/>
              <a:t> </a:t>
            </a:r>
            <a:r>
              <a:rPr lang="fr-FR" sz="2400" dirty="0"/>
              <a:t>        </a:t>
            </a:r>
            <a:r>
              <a:rPr lang="ar-DZ" sz="2400" dirty="0"/>
              <a:t> لقد تطور مفهوم الادارة الاستراتيجية وفق العديد من المراحل</a:t>
            </a:r>
            <a:r>
              <a:rPr lang="fr-FR" sz="2400" dirty="0"/>
              <a:t>,</a:t>
            </a:r>
            <a:r>
              <a:rPr lang="ar-DZ" sz="2400" dirty="0"/>
              <a:t> (الاقتصاد الصناعي و الميل الى ادخال تكنولوجيا متطورة في الصناعة )</a:t>
            </a:r>
            <a:r>
              <a:rPr lang="fr-FR" sz="2400" dirty="0"/>
              <a:t>,</a:t>
            </a:r>
            <a:r>
              <a:rPr lang="ar-DZ" sz="2400" dirty="0"/>
              <a:t>ولقد احدثت التطورات في الفكر الصناعي تحولات كبرى اما الفكر الصناعي فيرتبط ظهوره ببداية نشوءه ما قبل الثورة الصناعية وتبلور وتطور بظهور الاسواق  وتطور الاساليب المتبعة واستخدام الالات والتكنولوجيا </a:t>
            </a:r>
            <a:r>
              <a:rPr lang="fr-FR" sz="2400" dirty="0"/>
              <a:t>.</a:t>
            </a: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338"/>
            <a:ext cx="8472518" cy="214338"/>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lstStyle/>
          <a:p>
            <a:pPr algn="r" rtl="1"/>
            <a:r>
              <a:rPr lang="fr-FR" dirty="0"/>
              <a:t> </a:t>
            </a:r>
            <a:r>
              <a:rPr lang="ar-DZ" dirty="0"/>
              <a:t>اذن لنتعرف على اهم النظريات الاستراتيجية والصناعية التي ظهرت حديثا </a:t>
            </a:r>
            <a:r>
              <a:rPr lang="fr-FR" dirty="0"/>
              <a:t>,</a:t>
            </a:r>
            <a:r>
              <a:rPr lang="ar-DZ" dirty="0"/>
              <a:t>ولازالت تلقى تطورا واهتماما من طرف الباحثين </a:t>
            </a:r>
            <a:r>
              <a:rPr lang="fr-FR" dirty="0"/>
              <a:t>,</a:t>
            </a:r>
            <a:r>
              <a:rPr lang="ar-DZ" dirty="0"/>
              <a:t>ارتاينا في هذا البحث التطرق الى اهم ماجائت به هذه النظريات من أفكار استراتيجية.</a:t>
            </a:r>
            <a:endParaRPr lang="fr-FR" dirty="0"/>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85794"/>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path path="circle">
              <a:fillToRect t="100000" r="100000"/>
            </a:path>
            <a:tileRect l="-100000" b="-100000"/>
          </a:gradFill>
        </p:spPr>
        <p:txBody>
          <a:bodyPr>
            <a:normAutofit/>
          </a:bodyPr>
          <a:lstStyle/>
          <a:p>
            <a:pPr marL="899795" indent="-859790" rtl="1">
              <a:lnSpc>
                <a:spcPct val="115000"/>
              </a:lnSpc>
              <a:spcAft>
                <a:spcPts val="1000"/>
              </a:spcAft>
            </a:pPr>
            <a:r>
              <a:rPr lang="en-US" sz="3600" b="1" kern="1200" dirty="0">
                <a:solidFill>
                  <a:srgbClr val="000000"/>
                </a:solidFill>
                <a:effectLst/>
                <a:latin typeface="Algerian" panose="04020705040A02060702" pitchFamily="82" charset="0"/>
                <a:ea typeface="+mn-ea"/>
                <a:cs typeface="+mn-cs"/>
              </a:rPr>
              <a:t>IV</a:t>
            </a:r>
            <a:r>
              <a:rPr lang="ar-DZ" sz="3600" b="1" kern="1200" dirty="0">
                <a:solidFill>
                  <a:srgbClr val="000000"/>
                </a:solidFill>
                <a:effectLst/>
                <a:latin typeface="Algerian" panose="04020705040A02060702" pitchFamily="82" charset="0"/>
                <a:ea typeface="+mn-ea"/>
                <a:cs typeface="Times New Roman" panose="02020603050405020304" pitchFamily="18" charset="0"/>
              </a:rPr>
              <a:t>.1. </a:t>
            </a:r>
            <a:r>
              <a:rPr lang="ar-DZ" sz="3600" b="1" kern="1200" dirty="0">
                <a:solidFill>
                  <a:srgbClr val="000000"/>
                </a:solidFill>
                <a:effectLst/>
                <a:latin typeface="Calibri" panose="020F0502020204030204" pitchFamily="34" charset="0"/>
                <a:ea typeface="+mn-ea"/>
                <a:cs typeface="Simplified Arabic" panose="02020603050405020304" pitchFamily="18" charset="-78"/>
              </a:rPr>
              <a:t>نظرية الاقتصاد الصناعي.</a:t>
            </a:r>
            <a:endParaRPr lang="fr-FR" sz="36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3" name="Espace réservé du contenu 2"/>
          <p:cNvSpPr>
            <a:spLocks noGrp="1"/>
          </p:cNvSpPr>
          <p:nvPr>
            <p:ph idx="1"/>
          </p:nvPr>
        </p:nvSpPr>
        <p:spPr>
          <a:xfrm>
            <a:off x="0" y="642918"/>
            <a:ext cx="9144000" cy="6215082"/>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path path="circle">
              <a:fillToRect r="100000" b="100000"/>
            </a:path>
            <a:tileRect l="-100000" t="-100000"/>
          </a:gradFill>
          <a:ln>
            <a:solidFill>
              <a:schemeClr val="accent4">
                <a:lumMod val="60000"/>
                <a:lumOff val="40000"/>
              </a:schemeClr>
            </a:solidFill>
          </a:ln>
        </p:spPr>
        <p:txBody>
          <a:bodyPr/>
          <a:lstStyle/>
          <a:p>
            <a:pPr algn="r" rtl="1"/>
            <a:r>
              <a:rPr lang="ar-DZ" dirty="0"/>
              <a:t>يهتم الاقتصاد الصناعي بتحليل الاسواق والصناعة وبسلوك المنظمة العام في تلك الصناعة </a:t>
            </a:r>
            <a:r>
              <a:rPr lang="fr-FR" dirty="0"/>
              <a:t>,</a:t>
            </a:r>
            <a:r>
              <a:rPr lang="ar-DZ" dirty="0"/>
              <a:t>وباسلوب اكثر تحديدا فهو يتعامل مع الاعتماد المتبادل بين المنظمات (اساسا التي تهدف الى الربح)في هذه الصناعة والعلاقة الموجودة بين ظروف الصناعة</a:t>
            </a:r>
            <a:r>
              <a:rPr lang="fr-FR" dirty="0"/>
              <a:t>,</a:t>
            </a:r>
            <a:r>
              <a:rPr lang="ar-DZ" dirty="0"/>
              <a:t> وسلوك المنظمة </a:t>
            </a:r>
            <a:r>
              <a:rPr lang="fr-FR" dirty="0"/>
              <a:t>,</a:t>
            </a:r>
            <a:r>
              <a:rPr lang="ar-DZ" dirty="0"/>
              <a:t>والاداء الاقتصادي</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85794"/>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t="100000" r="100000"/>
            </a:path>
            <a:tileRect l="-100000" b="-100000"/>
          </a:gradFill>
        </p:spPr>
        <p:txBody>
          <a:bodyPr>
            <a:normAutofit fontScale="90000"/>
          </a:bodyPr>
          <a:lstStyle/>
          <a:p>
            <a:pPr marL="457200" indent="-457200" rtl="1">
              <a:buFont typeface="Wingdings" panose="05000000000000000000" pitchFamily="2" charset="2"/>
              <a:buChar char="ü"/>
            </a:pPr>
            <a:r>
              <a:rPr lang="fr-FR" sz="3100" b="1" dirty="0"/>
              <a:t>  </a:t>
            </a:r>
            <a:r>
              <a:rPr lang="ar-DZ" sz="3100" b="1" dirty="0"/>
              <a:t>جدور الاقتصاد الصناعي</a:t>
            </a:r>
            <a:r>
              <a:rPr lang="fr-FR" b="1" dirty="0"/>
              <a:t>.</a:t>
            </a:r>
            <a:r>
              <a:rPr lang="fr-FR" dirty="0"/>
              <a:t/>
            </a:r>
            <a:br>
              <a:rPr lang="fr-FR" dirty="0"/>
            </a:br>
            <a:endParaRPr lang="fr-FR" dirty="0"/>
          </a:p>
        </p:txBody>
      </p:sp>
      <p:sp>
        <p:nvSpPr>
          <p:cNvPr id="3" name="Espace réservé du contenu 2"/>
          <p:cNvSpPr>
            <a:spLocks noGrp="1"/>
          </p:cNvSpPr>
          <p:nvPr>
            <p:ph idx="1"/>
          </p:nvPr>
        </p:nvSpPr>
        <p:spPr>
          <a:xfrm>
            <a:off x="0" y="428604"/>
            <a:ext cx="9144000" cy="6429396"/>
          </a:xfr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13500000" scaled="1"/>
            <a:tileRect/>
          </a:gradFill>
        </p:spPr>
        <p:txBody>
          <a:bodyPr>
            <a:noAutofit/>
          </a:bodyPr>
          <a:lstStyle/>
          <a:p>
            <a:pPr algn="r" rtl="1"/>
            <a:r>
              <a:rPr lang="ar-DZ" sz="2400" dirty="0"/>
              <a:t>يمكن تحديد جذور الاقتصاد الصناعي  اولا جانبه تقليدي بداية مع القرن التاسع عشر من طرف الاقتصادي </a:t>
            </a:r>
            <a:r>
              <a:rPr lang="ar-DZ" sz="2400" b="1" dirty="0"/>
              <a:t>الفرنسي كارنوث</a:t>
            </a:r>
            <a:r>
              <a:rPr lang="ar-DZ" sz="2400" dirty="0"/>
              <a:t> </a:t>
            </a:r>
            <a:r>
              <a:rPr lang="fr-FR" sz="2400" dirty="0"/>
              <a:t>,</a:t>
            </a:r>
            <a:r>
              <a:rPr lang="ar-DZ" sz="2400" dirty="0"/>
              <a:t>حيث بحث في فهم المبادىء التي تحكم المنافسة بين المنظمات من المنهج النظري معتمدا على نمادج رياضية </a:t>
            </a:r>
            <a:r>
              <a:rPr lang="fr-FR" sz="2400" dirty="0"/>
              <a:t>,</a:t>
            </a:r>
            <a:r>
              <a:rPr lang="ar-DZ" sz="2400" dirty="0"/>
              <a:t>وهو اول من قام بتحليل حالة الاحتكار الثنائي ليتم بعد دلك الرد عليه من طرف الاقتصادي </a:t>
            </a:r>
            <a:r>
              <a:rPr lang="ar-DZ" sz="2400" b="1" dirty="0"/>
              <a:t>جوزيف بيرنارد</a:t>
            </a:r>
            <a:r>
              <a:rPr lang="ar-DZ" sz="2400" dirty="0"/>
              <a:t> في اواخر القرن التاسع عشر ثم قدم الاقتصادي </a:t>
            </a:r>
            <a:r>
              <a:rPr lang="ar-DZ" sz="2400" b="1" dirty="0"/>
              <a:t>الفريد مارشال</a:t>
            </a:r>
            <a:r>
              <a:rPr lang="ar-DZ" sz="2400" dirty="0"/>
              <a:t> اعماله وبعدها جائت اسهامات كل من </a:t>
            </a:r>
            <a:r>
              <a:rPr lang="ar-DZ" sz="2400" b="1" dirty="0"/>
              <a:t>هاروند هوثيلين</a:t>
            </a:r>
            <a:r>
              <a:rPr lang="ar-DZ" sz="2400" dirty="0"/>
              <a:t> </a:t>
            </a:r>
            <a:r>
              <a:rPr lang="ar-DZ" sz="2400" b="1" dirty="0"/>
              <a:t>و ادوارد شامبرلين </a:t>
            </a:r>
            <a:r>
              <a:rPr lang="ar-DZ" sz="2400" dirty="0"/>
              <a:t>لتحليل اعمق بشىء من الواقعية في نظريات هياكل الصناعة </a:t>
            </a:r>
            <a:r>
              <a:rPr lang="fr-FR" sz="2400" dirty="0"/>
              <a:t>.</a:t>
            </a:r>
          </a:p>
          <a:p>
            <a:pPr algn="r" rtl="1"/>
            <a:r>
              <a:rPr lang="ar-DZ" sz="2400" dirty="0"/>
              <a:t>   ثانيا</a:t>
            </a:r>
            <a:r>
              <a:rPr lang="fr-FR" sz="2400" dirty="0"/>
              <a:t>,</a:t>
            </a:r>
            <a:r>
              <a:rPr lang="ar-DZ" sz="2400" dirty="0"/>
              <a:t>برزت في بعض الاعمال التجريبية في الثلاثينات من القرن الماضي ردا على النظرية الاقتصادية السابقة الذكر ومن الامثلة عن دالك </a:t>
            </a:r>
            <a:r>
              <a:rPr lang="ar-DZ" sz="2400" b="1" dirty="0"/>
              <a:t>عمل ادولف اوقيست برل </a:t>
            </a:r>
            <a:r>
              <a:rPr lang="fr-FR" sz="2400" b="1" dirty="0"/>
              <a:t>,</a:t>
            </a:r>
            <a:r>
              <a:rPr lang="ar-DZ" sz="2400" b="1" dirty="0"/>
              <a:t>و قارديان مينز</a:t>
            </a:r>
            <a:r>
              <a:rPr lang="ar-DZ" sz="2400" dirty="0"/>
              <a:t> حيث تم التركيز على المطلقات ضمن المشاريع الراسمالية الحديثة بين الادارة المدير</a:t>
            </a:r>
            <a:r>
              <a:rPr lang="fr-FR" sz="2400" dirty="0"/>
              <a:t>,</a:t>
            </a:r>
            <a:r>
              <a:rPr lang="ar-DZ" sz="2400" dirty="0"/>
              <a:t> و (المالكين)المساهمين والنتائج المترتبة عن ذالك بين تعارض المصالح بين الهداف داخل الشركة والنتائج المترتبة عل هذه المنظمة من ناحية المرونة في نظام السعر</a:t>
            </a:r>
            <a:r>
              <a:rPr lang="fr-FR" sz="2400" dirty="0"/>
              <a:t>. </a:t>
            </a:r>
          </a:p>
          <a:p>
            <a:pPr algn="r" rtl="1"/>
            <a:r>
              <a:rPr lang="ar-DZ" sz="2400" dirty="0"/>
              <a:t>    بالرغم من ان جذور الاقتصاد الصناعي كانت تتطور الا انه بدا فعلا من خلال اعمال (</a:t>
            </a:r>
            <a:r>
              <a:rPr lang="ar-DZ" sz="2400" b="1" dirty="0"/>
              <a:t>ماسون)</a:t>
            </a:r>
            <a:r>
              <a:rPr lang="ar-DZ" sz="2400" dirty="0"/>
              <a:t>في فترة حرجة للنظرية الاقتصاد الجزئى التقليدي </a:t>
            </a:r>
            <a:r>
              <a:rPr lang="fr-FR" sz="2400" dirty="0"/>
              <a:t>,</a:t>
            </a:r>
            <a:r>
              <a:rPr lang="ar-DZ" sz="2400" dirty="0"/>
              <a:t>وايضا بالنسبة لنظرية المنافسة والاحتكار</a:t>
            </a:r>
            <a:r>
              <a:rPr lang="fr-FR" sz="2400" dirty="0"/>
              <a:t>,</a:t>
            </a:r>
            <a:r>
              <a:rPr lang="ar-DZ" sz="2400" dirty="0"/>
              <a:t>  وقد قدم ماسون مجموعة من الاقتراحات المنطقية والمتماسكة ولاكن من دون تطبيق اي عمل مباشر في تحقيق دراسة الحالة الصناعية وتصنيف هياكل الصناعة الحالية ووضع قواعد لتاثيرها على سلوك المنظمة </a:t>
            </a:r>
            <a:r>
              <a:rPr lang="fr-FR" sz="2400" dirty="0"/>
              <a:t>.</a:t>
            </a:r>
          </a:p>
          <a:p>
            <a:pPr algn="r" rtl="1">
              <a:buNone/>
            </a:pPr>
            <a:r>
              <a:rPr lang="ar-DZ" sz="2400" dirty="0"/>
              <a:t>    </a:t>
            </a:r>
            <a:endParaRPr lang="fr-FR" sz="2400" dirty="0"/>
          </a:p>
        </p:txBody>
      </p:sp>
    </p:spTree>
  </p:cSld>
  <p:clrMapOvr>
    <a:masterClrMapping/>
  </p:clrMapOvr>
  <p:transition>
    <p:wheel spokes="8"/>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401080" cy="82528"/>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r="100000" b="100000"/>
            </a:path>
            <a:tileRect l="-100000" t="-100000"/>
          </a:gradFill>
        </p:spPr>
        <p:txBody>
          <a:bodyPr>
            <a:normAutofit/>
          </a:bodyPr>
          <a:lstStyle/>
          <a:p>
            <a:pPr algn="r" rtl="1"/>
            <a:r>
              <a:rPr lang="ar-DZ" dirty="0"/>
              <a:t>وقد ظهر مجال البحث في الاقتصاد الصناعي بعد انشاء الاسواق الوطنية في المنتجات المصنعة في مطلع القرن العشرين </a:t>
            </a:r>
            <a:r>
              <a:rPr lang="fr-FR" dirty="0"/>
              <a:t>,</a:t>
            </a:r>
            <a:r>
              <a:rPr lang="ar-DZ" dirty="0"/>
              <a:t>وكان لهته الاسواق اثنين من الخصائص الميزة      الهامة                                                           </a:t>
            </a:r>
            <a:r>
              <a:rPr lang="fr-FR" dirty="0"/>
              <a:t>       </a:t>
            </a:r>
            <a:r>
              <a:rPr lang="ar-DZ" dirty="0"/>
              <a:t>  </a:t>
            </a:r>
            <a:r>
              <a:rPr lang="fr-FR" dirty="0"/>
              <a:t> </a:t>
            </a:r>
            <a:r>
              <a:rPr lang="ar-DZ" b="1" dirty="0"/>
              <a:t>اولا </a:t>
            </a:r>
            <a:r>
              <a:rPr lang="ar-DZ" dirty="0"/>
              <a:t>التجانس في المنتجات</a:t>
            </a:r>
            <a:r>
              <a:rPr lang="en-US" dirty="0"/>
              <a:t>.</a:t>
            </a:r>
            <a:r>
              <a:rPr lang="ar-DZ" dirty="0"/>
              <a:t>                                               </a:t>
            </a:r>
            <a:r>
              <a:rPr lang="ar-DZ" b="1" dirty="0"/>
              <a:t>ثانيا</a:t>
            </a:r>
            <a:r>
              <a:rPr lang="ar-DZ" dirty="0"/>
              <a:t> في كثير من الاحيان لم يكن هناك سوى عدد قليل من الموردين </a:t>
            </a:r>
            <a:r>
              <a:rPr lang="fr-FR" dirty="0"/>
              <a:t>,</a:t>
            </a:r>
            <a:r>
              <a:rPr lang="ar-DZ" dirty="0"/>
              <a:t>حيث اخد في الكبر نسبيا اي ان نظرية المنافسة غير مطروحة كليا </a:t>
            </a:r>
            <a:r>
              <a:rPr lang="fr-FR" dirty="0"/>
              <a:t>,</a:t>
            </a:r>
            <a:r>
              <a:rPr lang="ar-DZ" dirty="0"/>
              <a:t>ثم انتقل الى توجه نحو الاستقواء والتنوع في المنتجات الى ابعد الحدود ومن ذلك يتمحور منهج الاقتصاد الصناعي في دراسة وممارسة وصيانة الاثار المترتبة  عن قوة السوق </a:t>
            </a:r>
            <a:r>
              <a:rPr lang="fr-FR" dirty="0"/>
              <a:t>.</a:t>
            </a:r>
          </a:p>
        </p:txBody>
      </p:sp>
    </p:spTree>
  </p:cSld>
  <p:clrMapOvr>
    <a:masterClrMapping/>
  </p:clrMapOvr>
  <p:transition>
    <p:circl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214422"/>
          </a:xfrm>
          <a:blipFill>
            <a:blip r:embed="rId2"/>
            <a:tile tx="0" ty="0" sx="100000" sy="100000" flip="none" algn="tl"/>
          </a:blipFill>
        </p:spPr>
        <p:txBody>
          <a:bodyPr>
            <a:normAutofit/>
          </a:bodyPr>
          <a:lstStyle/>
          <a:p>
            <a:pPr marL="457200" indent="-457200" rtl="1">
              <a:buFont typeface="Wingdings" panose="05000000000000000000" pitchFamily="2" charset="2"/>
              <a:buChar char="ü"/>
            </a:pPr>
            <a:r>
              <a:rPr lang="ar-DZ" sz="2700" b="1" dirty="0"/>
              <a:t>اهم النظريات في الاقتصاد الصناعي</a:t>
            </a:r>
            <a:r>
              <a:rPr lang="fr-FR" dirty="0"/>
              <a:t/>
            </a:r>
            <a:br>
              <a:rPr lang="fr-FR" dirty="0"/>
            </a:br>
            <a:endParaRPr lang="fr-FR" dirty="0"/>
          </a:p>
        </p:txBody>
      </p:sp>
      <p:sp>
        <p:nvSpPr>
          <p:cNvPr id="3" name="Espace réservé du contenu 2"/>
          <p:cNvSpPr>
            <a:spLocks noGrp="1"/>
          </p:cNvSpPr>
          <p:nvPr>
            <p:ph idx="1"/>
          </p:nvPr>
        </p:nvSpPr>
        <p:spPr>
          <a:xfrm>
            <a:off x="0" y="500042"/>
            <a:ext cx="9144000" cy="6357958"/>
          </a:xfrm>
          <a:blipFill>
            <a:blip r:embed="rId2"/>
            <a:tile tx="0" ty="0" sx="100000" sy="100000" flip="none" algn="tl"/>
          </a:blipFill>
        </p:spPr>
        <p:txBody>
          <a:bodyPr>
            <a:normAutofit fontScale="92500"/>
          </a:bodyPr>
          <a:lstStyle/>
          <a:p>
            <a:pPr algn="r" rtl="1"/>
            <a:r>
              <a:rPr lang="ar-DZ" sz="2400" b="1" dirty="0"/>
              <a:t>اولا نظرية الفريد فيبر</a:t>
            </a:r>
            <a:r>
              <a:rPr lang="ar-DZ" sz="2400" dirty="0"/>
              <a:t> </a:t>
            </a:r>
            <a:r>
              <a:rPr lang="fr-FR" sz="2400" dirty="0"/>
              <a:t>:</a:t>
            </a:r>
            <a:r>
              <a:rPr lang="ar-DZ" sz="2400" dirty="0"/>
              <a:t>هو اقتصادي الماني الف كتاب بعنوان نظرية توطين الصناعات سنة</a:t>
            </a:r>
            <a:r>
              <a:rPr lang="fr-FR" sz="2400" dirty="0"/>
              <a:t>1909 </a:t>
            </a:r>
            <a:r>
              <a:rPr lang="ar-DZ" sz="2400" dirty="0"/>
              <a:t>واصبح مرجعا لدراسة التوطين بتزايد اهمية الصناعة في تكوين التجمعات البشرية الجديدة</a:t>
            </a:r>
            <a:r>
              <a:rPr lang="fr-FR" sz="2400" dirty="0"/>
              <a:t>,</a:t>
            </a:r>
            <a:r>
              <a:rPr lang="ar-DZ" sz="2400" dirty="0"/>
              <a:t> ويهدف فيبر في هدا الكتاب الى شرح توطين النشاط الصناعي على ضوء ثلاث متغيرات اقتصادية هي تكاليف النقل</a:t>
            </a:r>
            <a:r>
              <a:rPr lang="fr-FR" sz="2400" dirty="0"/>
              <a:t>,</a:t>
            </a:r>
            <a:r>
              <a:rPr lang="ar-DZ" sz="2400" dirty="0"/>
              <a:t> وتكاليف العمل</a:t>
            </a:r>
            <a:r>
              <a:rPr lang="fr-FR" sz="2400" dirty="0"/>
              <a:t>,</a:t>
            </a:r>
            <a:r>
              <a:rPr lang="ar-DZ" sz="2400" dirty="0"/>
              <a:t> والوفرة الناجمة عن التركز الصناعي</a:t>
            </a:r>
            <a:r>
              <a:rPr lang="fr-FR" sz="2400" dirty="0"/>
              <a:t>,</a:t>
            </a:r>
            <a:r>
              <a:rPr lang="ar-DZ" sz="2400" dirty="0"/>
              <a:t> واسس شرحه على ايجاد ادنى تكلفة لتوطن الانتاج الصناعي</a:t>
            </a:r>
            <a:r>
              <a:rPr lang="fr-FR" sz="2400" dirty="0"/>
              <a:t>,</a:t>
            </a:r>
            <a:r>
              <a:rPr lang="ar-DZ" sz="2400" dirty="0"/>
              <a:t> ويفترض اربع اماكن لاقامة الصناعات وتوطينها </a:t>
            </a:r>
            <a:endParaRPr lang="fr-FR" sz="2400" dirty="0"/>
          </a:p>
          <a:p>
            <a:pPr algn="r" rtl="1"/>
            <a:r>
              <a:rPr lang="ar-DZ" sz="2400" dirty="0"/>
              <a:t>_يقام المصنع بجوار تواجد المواد الخام (مثل صناعة السكر بجانب زراعة قصب السكر )</a:t>
            </a:r>
            <a:r>
              <a:rPr lang="fr-FR" sz="2400" dirty="0"/>
              <a:t>.</a:t>
            </a:r>
          </a:p>
          <a:p>
            <a:pPr algn="r" rtl="1"/>
            <a:r>
              <a:rPr lang="ar-DZ" sz="2400" dirty="0"/>
              <a:t>_يقام المصنع بجوار سكن اليد العاملة المختصة (مثل صناعة الاثاث التي تتواجد في البلدة التي يوجد بها صناع ماهرين مختصين)</a:t>
            </a:r>
            <a:r>
              <a:rPr lang="fr-FR" sz="2400" dirty="0"/>
              <a:t>.</a:t>
            </a:r>
          </a:p>
          <a:p>
            <a:pPr algn="r" rtl="1"/>
            <a:r>
              <a:rPr lang="ar-DZ" sz="2400" dirty="0"/>
              <a:t>_يقام المصنع بجوار الاسواق التي بها كثافة سكانية عالية لكي يقوموا بشراء المنتجات (مثل المخابز التي تقام وسط الكتل السكنية)</a:t>
            </a:r>
            <a:r>
              <a:rPr lang="fr-FR" sz="2400" dirty="0"/>
              <a:t>.</a:t>
            </a:r>
          </a:p>
          <a:p>
            <a:pPr algn="r" rtl="1"/>
            <a:r>
              <a:rPr lang="ar-DZ" sz="2400" dirty="0"/>
              <a:t>_يقام المصنع على هامش المدن الجديدة خصوصا اذا وجدت المواصلات لنقل العمال المهرة المختصين الى تلك المصانع</a:t>
            </a:r>
            <a:r>
              <a:rPr lang="fr-FR" sz="2400" dirty="0"/>
              <a:t>.</a:t>
            </a:r>
          </a:p>
          <a:p>
            <a:pPr algn="r" rtl="1"/>
            <a:r>
              <a:rPr lang="ar-DZ" sz="2400" dirty="0"/>
              <a:t>   كما يستحسن ان تتوفر المصانع على حافلات لنقل العاملين ووحدات سكنية خاصة وتوفير المؤوى الازم لهم ولاسرهم بالقرب من المصنع </a:t>
            </a:r>
            <a:r>
              <a:rPr lang="fr-FR" sz="2400" dirty="0"/>
              <a:t>.</a:t>
            </a:r>
          </a:p>
          <a:p>
            <a:pPr algn="r" rtl="1"/>
            <a:r>
              <a:rPr lang="ar-DZ" sz="2400" dirty="0"/>
              <a:t>ان جوهر النظرية تتلخص في ان الموقع الامثل لبناء مصنع هو ذلك الموقع الذي يحقق اقل تكلفة تمكنه استنادا الى الافتراض القائم ان تكلفة الانتاج هي العامل الرئيسي الذي يتحكم في اختيار الموقع مع ثباث حجم السوق </a:t>
            </a:r>
            <a:r>
              <a:rPr lang="fr-FR" sz="2400" dirty="0"/>
              <a:t>.</a:t>
            </a:r>
          </a:p>
          <a:p>
            <a:pPr>
              <a:buNone/>
            </a:pPr>
            <a:endParaRPr lang="fr-FR" sz="2400" dirty="0"/>
          </a:p>
          <a:p>
            <a:endParaRPr lang="fr-FR" sz="2400" dirty="0"/>
          </a:p>
        </p:txBody>
      </p:sp>
    </p:spTree>
  </p:cSld>
  <p:clrMapOvr>
    <a:masterClrMapping/>
  </p:clrMapOvr>
  <p:transition>
    <p:checke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500089"/>
            <a:ext cx="8929718" cy="500089"/>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fontScale="77500" lnSpcReduction="20000"/>
          </a:bodyPr>
          <a:lstStyle/>
          <a:p>
            <a:pPr algn="r" rtl="1"/>
            <a:r>
              <a:rPr lang="ar-DZ" b="1" dirty="0"/>
              <a:t>ثانيا نظرية </a:t>
            </a:r>
            <a:r>
              <a:rPr lang="fr-FR" b="1" dirty="0"/>
              <a:t>:</a:t>
            </a:r>
            <a:r>
              <a:rPr lang="ar-DZ" b="1" dirty="0"/>
              <a:t>اوقيست لوش</a:t>
            </a:r>
            <a:endParaRPr lang="fr-FR" dirty="0"/>
          </a:p>
          <a:p>
            <a:pPr algn="r" rtl="1"/>
            <a:r>
              <a:rPr lang="fr-FR" dirty="0"/>
              <a:t>       </a:t>
            </a:r>
            <a:r>
              <a:rPr lang="ar-DZ" dirty="0"/>
              <a:t>اكد اوقيست لوش في تحليله لقوى السوق على دور السوق في جذب الصناعة </a:t>
            </a:r>
            <a:r>
              <a:rPr lang="fr-FR" dirty="0"/>
              <a:t>,</a:t>
            </a:r>
            <a:r>
              <a:rPr lang="ar-DZ" dirty="0"/>
              <a:t>حيث يكون الموقع المثالي عنده هو المكان الذي يحقق اقصى ربح ممكن وبفرض تواجد الاتي                                                                               _موقع متجانس ليس فيه اختلاف مكاني بالنسبة للمواد الخام</a:t>
            </a:r>
            <a:r>
              <a:rPr lang="fr-FR" dirty="0"/>
              <a:t>,</a:t>
            </a:r>
            <a:r>
              <a:rPr lang="ar-DZ" dirty="0"/>
              <a:t> او العمالة</a:t>
            </a:r>
            <a:r>
              <a:rPr lang="fr-FR" dirty="0"/>
              <a:t>,</a:t>
            </a:r>
            <a:r>
              <a:rPr lang="ar-DZ" dirty="0"/>
              <a:t> او راس المال</a:t>
            </a:r>
            <a:r>
              <a:rPr lang="fr-FR" dirty="0"/>
              <a:t>.</a:t>
            </a:r>
          </a:p>
          <a:p>
            <a:pPr algn="r" rtl="1"/>
            <a:r>
              <a:rPr lang="ar-DZ" dirty="0"/>
              <a:t>_كثافة سكانية متزنة </a:t>
            </a:r>
            <a:r>
              <a:rPr lang="fr-FR" dirty="0"/>
              <a:t>.</a:t>
            </a:r>
          </a:p>
          <a:p>
            <a:pPr algn="r" rtl="1"/>
            <a:r>
              <a:rPr lang="ar-DZ" dirty="0"/>
              <a:t>_عدم وجود تداخل موقعي بين المصانع</a:t>
            </a:r>
            <a:r>
              <a:rPr lang="fr-FR" dirty="0"/>
              <a:t>.</a:t>
            </a:r>
          </a:p>
          <a:p>
            <a:pPr algn="r" rtl="1"/>
            <a:r>
              <a:rPr lang="ar-DZ" dirty="0"/>
              <a:t>يتضح مما سبق ان نظرية التوطين عند لوتشي تبحث عن موقع المشروع ذو الربحية الاكبر مع افتراض ثبات الطلب</a:t>
            </a:r>
            <a:r>
              <a:rPr lang="fr-FR" dirty="0"/>
              <a:t>,</a:t>
            </a:r>
            <a:r>
              <a:rPr lang="ar-DZ" dirty="0"/>
              <a:t> ووجود منافسة كاملة </a:t>
            </a:r>
            <a:r>
              <a:rPr lang="fr-FR" dirty="0"/>
              <a:t>.</a:t>
            </a:r>
          </a:p>
          <a:p>
            <a:pPr algn="r" rtl="1"/>
            <a:r>
              <a:rPr lang="ar-DZ" b="1" dirty="0"/>
              <a:t>ثالثا نظرية  اقطاب النمو </a:t>
            </a:r>
            <a:r>
              <a:rPr lang="fr-FR" b="1" dirty="0"/>
              <a:t>:</a:t>
            </a:r>
            <a:r>
              <a:rPr lang="ar-DZ" dirty="0"/>
              <a:t> </a:t>
            </a:r>
            <a:r>
              <a:rPr lang="fr-FR" dirty="0"/>
              <a:t>                                                                              </a:t>
            </a:r>
            <a:r>
              <a:rPr lang="ar-DZ" dirty="0"/>
              <a:t>يعتبر </a:t>
            </a:r>
            <a:r>
              <a:rPr lang="ar-DZ" b="1" dirty="0"/>
              <a:t>بيرو وهيرشمان</a:t>
            </a:r>
            <a:r>
              <a:rPr lang="ar-DZ" dirty="0"/>
              <a:t> من الرواد الذين تبنوهذه النظرية وهي تعتمد على فكرة النمو غير متوازن (اي احداث النمو من خلال التركيز عل عدد محدد من الانشطة وفي اماكن معنة من الدولة </a:t>
            </a:r>
            <a:r>
              <a:rPr lang="fr-FR" dirty="0"/>
              <a:t>,</a:t>
            </a:r>
            <a:r>
              <a:rPr lang="ar-DZ" dirty="0"/>
              <a:t>وبروز ذلك بعجز امكانيات الدول النامية عن دفع الانتاج في كثير من القطاعات الاقتصادية في وقت واحد وفي كافة اقاليم الدولة </a:t>
            </a:r>
            <a:endParaRPr lang="fr-FR" dirty="0"/>
          </a:p>
          <a:p>
            <a:pPr algn="r" rtl="1"/>
            <a:r>
              <a:rPr lang="fr-FR" dirty="0"/>
              <a:t>     </a:t>
            </a:r>
            <a:r>
              <a:rPr lang="ar-DZ" dirty="0"/>
              <a:t>يعتبر </a:t>
            </a:r>
            <a:r>
              <a:rPr lang="ar-DZ" b="1" dirty="0"/>
              <a:t>بيروا </a:t>
            </a:r>
            <a:r>
              <a:rPr lang="ar-DZ" dirty="0"/>
              <a:t>اول من استخدم مفهوم اقطاب النمو للدلالة على النمو غير متوازن في الاقتصاد القومي فقد لاحظ ان النمو لا يظهر في كل مكان وفي الوقت الواحد ولكن يظهر في نقاط او اقطاب نمو بكثافة متنوعة وينتشر خلال قنوات متفرعة ليظهر تاثيره على الاقتصاد ككل</a:t>
            </a:r>
            <a:r>
              <a:rPr lang="fr-FR" dirty="0"/>
              <a:t>,</a:t>
            </a:r>
            <a:r>
              <a:rPr lang="ar-DZ" dirty="0"/>
              <a:t> وبالتالي عملية النمو بين الاقاليم تكون دائما غير متوازنة جغرافيا</a:t>
            </a:r>
            <a:r>
              <a:rPr lang="fr-FR" dirty="0"/>
              <a:t>.</a:t>
            </a:r>
          </a:p>
          <a:p>
            <a:endParaRPr lang="fr-FR"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14356"/>
          </a:xfrm>
          <a:blipFill>
            <a:blip r:embed="rId2"/>
            <a:tile tx="0" ty="0" sx="100000" sy="100000" flip="none" algn="tl"/>
          </a:blipFill>
        </p:spPr>
        <p:txBody>
          <a:bodyPr>
            <a:noAutofit/>
          </a:bodyPr>
          <a:lstStyle/>
          <a:p>
            <a:pPr marL="342900" indent="-342900" rtl="1">
              <a:buFont typeface="Wingdings" panose="05000000000000000000" pitchFamily="2" charset="2"/>
              <a:buChar char="ü"/>
            </a:pPr>
            <a:r>
              <a:rPr lang="ar-DZ" sz="3200" b="1" dirty="0"/>
              <a:t>منهج التحليل في الاقتصاد الصناعي</a:t>
            </a:r>
            <a:r>
              <a:rPr lang="fr-FR" sz="3200" b="1" dirty="0"/>
              <a:t>. </a:t>
            </a:r>
            <a:r>
              <a:rPr lang="fr-FR" sz="3200" dirty="0"/>
              <a:t/>
            </a:r>
            <a:br>
              <a:rPr lang="fr-FR" sz="3200" dirty="0"/>
            </a:br>
            <a:endParaRPr lang="fr-FR" sz="3200" dirty="0"/>
          </a:p>
        </p:txBody>
      </p:sp>
      <p:sp>
        <p:nvSpPr>
          <p:cNvPr id="3" name="Espace réservé du contenu 2"/>
          <p:cNvSpPr>
            <a:spLocks noGrp="1"/>
          </p:cNvSpPr>
          <p:nvPr>
            <p:ph idx="1"/>
          </p:nvPr>
        </p:nvSpPr>
        <p:spPr>
          <a:xfrm>
            <a:off x="0" y="642918"/>
            <a:ext cx="9144000" cy="6215082"/>
          </a:xfrm>
          <a:blipFill>
            <a:blip r:embed="rId2"/>
            <a:tile tx="0" ty="0" sx="100000" sy="100000" flip="none" algn="tl"/>
          </a:blipFill>
        </p:spPr>
        <p:txBody>
          <a:bodyPr>
            <a:normAutofit lnSpcReduction="10000"/>
          </a:bodyPr>
          <a:lstStyle/>
          <a:p>
            <a:pPr algn="r" rtl="1"/>
            <a:r>
              <a:rPr lang="fr-FR" dirty="0"/>
              <a:t> </a:t>
            </a:r>
            <a:r>
              <a:rPr lang="ar-DZ" dirty="0"/>
              <a:t>ان المنهج المتبع في الاقتصاد الصناعي هو دراسة العلاقات السببية بين هياكل السوق واستراتيجيات المؤسسة في السوق</a:t>
            </a:r>
            <a:r>
              <a:rPr lang="fr-FR" dirty="0"/>
              <a:t>.</a:t>
            </a:r>
            <a:r>
              <a:rPr lang="ar-DZ" dirty="0"/>
              <a:t> وادائها الاقتصادي </a:t>
            </a:r>
            <a:endParaRPr lang="fr-FR" dirty="0"/>
          </a:p>
          <a:p>
            <a:pPr algn="r" rtl="1"/>
            <a:r>
              <a:rPr lang="ar-DZ" b="1" dirty="0"/>
              <a:t>الطلب –مرونة الطلب –امكانية الدعم-معدل النمو –طريقة الشراء –نوعية المنتج            </a:t>
            </a:r>
            <a:endParaRPr lang="fr-FR" dirty="0"/>
          </a:p>
          <a:p>
            <a:pPr algn="r" rtl="1"/>
            <a:r>
              <a:rPr lang="ar-DZ" dirty="0"/>
              <a:t>فاستخدام نمودج الهيكل (</a:t>
            </a:r>
            <a:r>
              <a:rPr lang="en-US" b="1" dirty="0"/>
              <a:t>scp</a:t>
            </a:r>
            <a:r>
              <a:rPr lang="ar-DZ" dirty="0"/>
              <a:t>)يساعد على التوصل الى تحليل الاداء الفعلي والواقعي للصناعة سيما وانه يوفر اداة جديدة للتحليل تكون اكثر قربا من الواقع الاقتصادي حيث يبين العلاقة السببية بين هيكل السوق ومن تم الاداء الصناعي وقد جاء اثبات هذه العلاقة من طرف الامريكي (</a:t>
            </a:r>
            <a:r>
              <a:rPr lang="ar-DZ" b="1" dirty="0"/>
              <a:t>ماسون)</a:t>
            </a:r>
            <a:r>
              <a:rPr lang="ar-DZ" dirty="0"/>
              <a:t> كما ثم دكره سابقا في الثلاثينيات والاربعينيات منة القرن الماضي                                                                                                                                     الشكل الموالي يوضح نمودج (</a:t>
            </a:r>
            <a:r>
              <a:rPr lang="en-US" b="1" dirty="0"/>
              <a:t>scp</a:t>
            </a:r>
            <a:r>
              <a:rPr lang="ar-DZ" dirty="0"/>
              <a:t>)وتلك العلاقة المعقدة بين عناصره (الهيكل السلوك الاداء ) </a:t>
            </a:r>
            <a:r>
              <a:rPr lang="fr-FR" dirty="0"/>
              <a:t>: </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19"/>
            <a:ext cx="8401080" cy="45719"/>
          </a:xfrm>
        </p:spPr>
        <p:txBody>
          <a:bodyPr>
            <a:normAutofit fontScale="90000"/>
          </a:bodyPr>
          <a:lstStyle/>
          <a:p>
            <a:endParaRPr lang="fr-FR" dirty="0"/>
          </a:p>
        </p:txBody>
      </p:sp>
      <p:sp>
        <p:nvSpPr>
          <p:cNvPr id="3" name="Espace réservé du contenu 2"/>
          <p:cNvSpPr>
            <a:spLocks noGrp="1"/>
          </p:cNvSpPr>
          <p:nvPr>
            <p:ph idx="1"/>
          </p:nvPr>
        </p:nvSpPr>
        <p:spPr>
          <a:xfrm>
            <a:off x="0" y="285728"/>
            <a:ext cx="9144000" cy="6357982"/>
          </a:xfrm>
        </p:spPr>
        <p:txBody>
          <a:bodyPr/>
          <a:lstStyle/>
          <a:p>
            <a:endParaRPr lang="fr-FR" dirty="0"/>
          </a:p>
          <a:p>
            <a:endParaRPr lang="fr-FR" dirty="0"/>
          </a:p>
          <a:p>
            <a:endParaRPr lang="fr-FR" dirty="0"/>
          </a:p>
        </p:txBody>
      </p:sp>
      <p:sp>
        <p:nvSpPr>
          <p:cNvPr id="4" name="Rectangle 3"/>
          <p:cNvSpPr/>
          <p:nvPr/>
        </p:nvSpPr>
        <p:spPr>
          <a:xfrm>
            <a:off x="3000364" y="714356"/>
            <a:ext cx="3714776"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الشروط القاعدية                             </a:t>
            </a:r>
            <a:endParaRPr lang="fr-FR" dirty="0"/>
          </a:p>
          <a:p>
            <a:pPr algn="ctr"/>
            <a:endParaRPr lang="fr-FR" dirty="0"/>
          </a:p>
        </p:txBody>
      </p:sp>
      <p:graphicFrame>
        <p:nvGraphicFramePr>
          <p:cNvPr id="6" name="Tableau 5"/>
          <p:cNvGraphicFramePr>
            <a:graphicFrameLocks noGrp="1"/>
          </p:cNvGraphicFramePr>
          <p:nvPr/>
        </p:nvGraphicFramePr>
        <p:xfrm>
          <a:off x="2786050" y="1643050"/>
          <a:ext cx="4143404" cy="3566160"/>
        </p:xfrm>
        <a:graphic>
          <a:graphicData uri="http://schemas.openxmlformats.org/drawingml/2006/table">
            <a:tbl>
              <a:tblPr firstRow="1" bandRow="1">
                <a:tableStyleId>{5C22544A-7EE6-4342-B048-85BDC9FD1C3A}</a:tableStyleId>
              </a:tblPr>
              <a:tblGrid>
                <a:gridCol w="4143404">
                  <a:extLst>
                    <a:ext uri="{9D8B030D-6E8A-4147-A177-3AD203B41FA5}">
                      <a16:colId xmlns:a16="http://schemas.microsoft.com/office/drawing/2014/main" xmlns="" val="20000"/>
                    </a:ext>
                  </a:extLst>
                </a:gridCol>
              </a:tblGrid>
              <a:tr h="329832">
                <a:tc>
                  <a:txBody>
                    <a:bodyPr/>
                    <a:lstStyle/>
                    <a:p>
                      <a:pPr algn="r" rtl="1"/>
                      <a:r>
                        <a:rPr lang="ar-DZ" sz="1800" b="1" kern="1200" dirty="0">
                          <a:solidFill>
                            <a:schemeClr val="lt1"/>
                          </a:solidFill>
                          <a:latin typeface="+mn-lt"/>
                          <a:ea typeface="+mn-ea"/>
                          <a:cs typeface="+mn-cs"/>
                        </a:rPr>
                        <a:t>الهيكل </a:t>
                      </a:r>
                      <a:endParaRPr lang="fr-FR" dirty="0"/>
                    </a:p>
                  </a:txBody>
                  <a:tcPr/>
                </a:tc>
                <a:extLst>
                  <a:ext uri="{0D108BD9-81ED-4DB2-BD59-A6C34878D82A}">
                    <a16:rowId xmlns:a16="http://schemas.microsoft.com/office/drawing/2014/main" xmlns="" val="10000"/>
                  </a:ext>
                </a:extLst>
              </a:tr>
              <a:tr h="329832">
                <a:tc>
                  <a:txBody>
                    <a:bodyPr/>
                    <a:lstStyle/>
                    <a:p>
                      <a:pPr algn="r" rtl="1"/>
                      <a:r>
                        <a:rPr lang="ar-DZ" sz="1800" b="1" kern="1200" dirty="0">
                          <a:solidFill>
                            <a:schemeClr val="dk1"/>
                          </a:solidFill>
                          <a:latin typeface="+mn-lt"/>
                          <a:ea typeface="+mn-ea"/>
                          <a:cs typeface="+mn-cs"/>
                        </a:rPr>
                        <a:t>-عدد المشترين </a:t>
                      </a:r>
                      <a:endParaRPr lang="fr-FR" sz="1800" kern="1200" dirty="0">
                        <a:solidFill>
                          <a:schemeClr val="dk1"/>
                        </a:solidFill>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ar-DZ" b="1" dirty="0">
                          <a:solidFill>
                            <a:schemeClr val="dk1"/>
                          </a:solidFill>
                        </a:rPr>
                        <a:t> المنتجات</a:t>
                      </a:r>
                      <a:r>
                        <a:rPr lang="fr-FR" dirty="0"/>
                        <a:t> </a:t>
                      </a:r>
                      <a:r>
                        <a:rPr lang="ar-DZ" b="1" dirty="0">
                          <a:solidFill>
                            <a:schemeClr val="dk1"/>
                          </a:solidFill>
                        </a:rPr>
                        <a:t>العمودي</a:t>
                      </a:r>
                      <a:endParaRPr lang="fr-FR" dirty="0"/>
                    </a:p>
                    <a:p>
                      <a:pPr algn="r" rtl="1"/>
                      <a:r>
                        <a:rPr lang="ar-DZ" b="1" dirty="0">
                          <a:solidFill>
                            <a:schemeClr val="dk1"/>
                          </a:solidFill>
                        </a:rPr>
                        <a:t>تمييز التكامل</a:t>
                      </a:r>
                      <a:r>
                        <a:rPr lang="ar-DZ" sz="1800" b="1" kern="1200" dirty="0">
                          <a:solidFill>
                            <a:schemeClr val="dk1"/>
                          </a:solidFill>
                          <a:latin typeface="+mn-lt"/>
                          <a:ea typeface="+mn-ea"/>
                          <a:cs typeface="+mn-cs"/>
                        </a:rPr>
                        <a:t>-عوائق الدخول</a:t>
                      </a:r>
                      <a:endParaRPr lang="fr-FR" sz="1800" kern="1200" dirty="0">
                        <a:solidFill>
                          <a:schemeClr val="dk1"/>
                        </a:solidFill>
                        <a:latin typeface="+mn-lt"/>
                        <a:ea typeface="+mn-ea"/>
                        <a:cs typeface="+mn-cs"/>
                      </a:endParaRPr>
                    </a:p>
                  </a:txBody>
                  <a:tcPr/>
                </a:tc>
                <a:extLst>
                  <a:ext uri="{0D108BD9-81ED-4DB2-BD59-A6C34878D82A}">
                    <a16:rowId xmlns:a16="http://schemas.microsoft.com/office/drawing/2014/main" xmlns="" val="10001"/>
                  </a:ext>
                </a:extLst>
              </a:tr>
              <a:tr h="329832">
                <a:tc>
                  <a:txBody>
                    <a:bodyPr/>
                    <a:lstStyle/>
                    <a:p>
                      <a:pPr algn="r" rtl="1"/>
                      <a:r>
                        <a:rPr lang="ar-DZ" sz="1800" b="1" kern="1200" dirty="0">
                          <a:solidFill>
                            <a:schemeClr val="dk1"/>
                          </a:solidFill>
                          <a:latin typeface="+mn-lt"/>
                          <a:ea typeface="+mn-ea"/>
                          <a:cs typeface="+mn-cs"/>
                        </a:rPr>
                        <a:t>السلوك </a:t>
                      </a:r>
                      <a:endParaRPr lang="fr-FR" dirty="0"/>
                    </a:p>
                  </a:txBody>
                  <a:tcPr/>
                </a:tc>
                <a:extLst>
                  <a:ext uri="{0D108BD9-81ED-4DB2-BD59-A6C34878D82A}">
                    <a16:rowId xmlns:a16="http://schemas.microsoft.com/office/drawing/2014/main" xmlns="" val="10002"/>
                  </a:ext>
                </a:extLst>
              </a:tr>
              <a:tr h="329832">
                <a:tc>
                  <a:txBody>
                    <a:bodyPr/>
                    <a:lstStyle/>
                    <a:p>
                      <a:pPr algn="r" rtl="1"/>
                      <a:r>
                        <a:rPr lang="ar-DZ" sz="1800" b="1" kern="1200" dirty="0">
                          <a:solidFill>
                            <a:schemeClr val="dk1"/>
                          </a:solidFill>
                          <a:latin typeface="+mn-lt"/>
                          <a:ea typeface="+mn-ea"/>
                          <a:cs typeface="+mn-cs"/>
                        </a:rPr>
                        <a:t>-السعر –الاستثمار –الاشهار –البحث والتطوير</a:t>
                      </a:r>
                      <a:endParaRPr lang="fr-FR" sz="1800" kern="1200" dirty="0">
                        <a:solidFill>
                          <a:schemeClr val="dk1"/>
                        </a:solidFill>
                        <a:latin typeface="+mn-lt"/>
                        <a:ea typeface="+mn-ea"/>
                        <a:cs typeface="+mn-cs"/>
                      </a:endParaRPr>
                    </a:p>
                    <a:p>
                      <a:pPr algn="r" rtl="1"/>
                      <a:r>
                        <a:rPr lang="ar-DZ" sz="1800" b="1" kern="1200" dirty="0">
                          <a:solidFill>
                            <a:schemeClr val="dk1"/>
                          </a:solidFill>
                          <a:latin typeface="+mn-lt"/>
                          <a:ea typeface="+mn-ea"/>
                          <a:cs typeface="+mn-cs"/>
                        </a:rPr>
                        <a:t>-اختيار المنتجات</a:t>
                      </a:r>
                      <a:endParaRPr lang="fr-FR" dirty="0"/>
                    </a:p>
                  </a:txBody>
                  <a:tcPr/>
                </a:tc>
                <a:extLst>
                  <a:ext uri="{0D108BD9-81ED-4DB2-BD59-A6C34878D82A}">
                    <a16:rowId xmlns:a16="http://schemas.microsoft.com/office/drawing/2014/main" xmlns="" val="10003"/>
                  </a:ext>
                </a:extLst>
              </a:tr>
              <a:tr h="329832">
                <a:tc>
                  <a:txBody>
                    <a:bodyPr/>
                    <a:lstStyle/>
                    <a:p>
                      <a:pPr algn="r" rtl="1"/>
                      <a:r>
                        <a:rPr lang="ar-DZ" sz="1800" b="1" kern="1200" dirty="0">
                          <a:solidFill>
                            <a:schemeClr val="dk1"/>
                          </a:solidFill>
                          <a:latin typeface="+mn-lt"/>
                          <a:ea typeface="+mn-ea"/>
                          <a:cs typeface="+mn-cs"/>
                        </a:rPr>
                        <a:t>الاداء</a:t>
                      </a:r>
                      <a:endParaRPr lang="fr-FR" dirty="0"/>
                    </a:p>
                  </a:txBody>
                  <a:tcPr/>
                </a:tc>
                <a:extLst>
                  <a:ext uri="{0D108BD9-81ED-4DB2-BD59-A6C34878D82A}">
                    <a16:rowId xmlns:a16="http://schemas.microsoft.com/office/drawing/2014/main" xmlns="" val="10004"/>
                  </a:ext>
                </a:extLst>
              </a:tr>
              <a:tr h="329832">
                <a:tc>
                  <a:txBody>
                    <a:bodyPr/>
                    <a:lstStyle/>
                    <a:p>
                      <a:pPr algn="r" rtl="1"/>
                      <a:r>
                        <a:rPr lang="ar-DZ" sz="1800" b="1" kern="1200" dirty="0">
                          <a:solidFill>
                            <a:schemeClr val="dk1"/>
                          </a:solidFill>
                          <a:latin typeface="+mn-lt"/>
                          <a:ea typeface="+mn-ea"/>
                          <a:cs typeface="+mn-cs"/>
                        </a:rPr>
                        <a:t>-السعر –الكفائة الانتاجية –كفائة التشغيل</a:t>
                      </a:r>
                      <a:endParaRPr lang="fr-FR" sz="1800" kern="1200" dirty="0">
                        <a:solidFill>
                          <a:schemeClr val="dk1"/>
                        </a:solidFill>
                        <a:latin typeface="+mn-lt"/>
                        <a:ea typeface="+mn-ea"/>
                        <a:cs typeface="+mn-cs"/>
                      </a:endParaRPr>
                    </a:p>
                    <a:p>
                      <a:pPr algn="r" rtl="1"/>
                      <a:r>
                        <a:rPr lang="ar-DZ" sz="1800" b="1" kern="1200" dirty="0">
                          <a:solidFill>
                            <a:schemeClr val="dk1"/>
                          </a:solidFill>
                          <a:latin typeface="+mn-lt"/>
                          <a:ea typeface="+mn-ea"/>
                          <a:cs typeface="+mn-cs"/>
                        </a:rPr>
                        <a:t>-نوعية المنتجات </a:t>
                      </a:r>
                      <a:endParaRPr lang="fr-FR" sz="1800" kern="1200" dirty="0">
                        <a:solidFill>
                          <a:schemeClr val="dk1"/>
                        </a:solidFill>
                        <a:latin typeface="+mn-lt"/>
                        <a:ea typeface="+mn-ea"/>
                        <a:cs typeface="+mn-cs"/>
                      </a:endParaRPr>
                    </a:p>
                    <a:p>
                      <a:pPr algn="r" rtl="1"/>
                      <a:r>
                        <a:rPr lang="ar-DZ" sz="1800" b="1" kern="1200" dirty="0">
                          <a:solidFill>
                            <a:schemeClr val="dk1"/>
                          </a:solidFill>
                          <a:latin typeface="+mn-lt"/>
                          <a:ea typeface="+mn-ea"/>
                          <a:cs typeface="+mn-cs"/>
                        </a:rPr>
                        <a:t>-المحيط _التقدم التكنولوجي –الربح </a:t>
                      </a:r>
                      <a:endParaRPr lang="fr-FR" dirty="0"/>
                    </a:p>
                  </a:txBody>
                  <a:tcPr/>
                </a:tc>
                <a:extLst>
                  <a:ext uri="{0D108BD9-81ED-4DB2-BD59-A6C34878D82A}">
                    <a16:rowId xmlns:a16="http://schemas.microsoft.com/office/drawing/2014/main" xmlns="" val="10005"/>
                  </a:ext>
                </a:extLst>
              </a:tr>
            </a:tbl>
          </a:graphicData>
        </a:graphic>
      </p:graphicFrame>
      <p:sp>
        <p:nvSpPr>
          <p:cNvPr id="7" name="Rectangle 6"/>
          <p:cNvSpPr/>
          <p:nvPr/>
        </p:nvSpPr>
        <p:spPr>
          <a:xfrm>
            <a:off x="7500958" y="1214422"/>
            <a:ext cx="1428760" cy="26432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العرض                      التكنولوجيا-المواد الاولية-اقتصاد السلم-دورة حياة المنتوج-الموقع الجغرافي</a:t>
            </a:r>
            <a:endParaRPr lang="fr-FR" dirty="0"/>
          </a:p>
          <a:p>
            <a:pPr algn="ctr"/>
            <a:endParaRPr lang="fr-FR" dirty="0"/>
          </a:p>
        </p:txBody>
      </p:sp>
      <p:sp>
        <p:nvSpPr>
          <p:cNvPr id="8" name="Rectangle 7"/>
          <p:cNvSpPr/>
          <p:nvPr/>
        </p:nvSpPr>
        <p:spPr>
          <a:xfrm>
            <a:off x="214282" y="714356"/>
            <a:ext cx="1785950" cy="16430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الطلب –مرونة الطلب –امكانية الدعم-معدل النمو –طريقة الشراء –نوعية المنتج </a:t>
            </a:r>
            <a:endParaRPr lang="fr-FR" dirty="0"/>
          </a:p>
        </p:txBody>
      </p:sp>
      <p:sp>
        <p:nvSpPr>
          <p:cNvPr id="9" name="Rectangle 8"/>
          <p:cNvSpPr/>
          <p:nvPr/>
        </p:nvSpPr>
        <p:spPr>
          <a:xfrm>
            <a:off x="285720" y="2428868"/>
            <a:ext cx="2000264" cy="33575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ar-DZ" b="1" dirty="0">
                <a:solidFill>
                  <a:schemeClr val="dk1"/>
                </a:solidFill>
              </a:rPr>
              <a:t>السياسات الحكومية      </a:t>
            </a:r>
            <a:endParaRPr lang="fr-FR" dirty="0">
              <a:solidFill>
                <a:schemeClr val="dk1"/>
              </a:solidFill>
            </a:endParaRPr>
          </a:p>
          <a:p>
            <a:r>
              <a:rPr lang="ar-DZ" b="1" dirty="0">
                <a:solidFill>
                  <a:schemeClr val="dk1"/>
                </a:solidFill>
              </a:rPr>
              <a:t>التشريعات-سياسات منع التنقل -عوائق الدخول-الضرائب        والاعانات  -محفزات الاستثمار</a:t>
            </a:r>
            <a:endParaRPr lang="fr-FR" dirty="0">
              <a:solidFill>
                <a:schemeClr val="dk1"/>
              </a:solidFill>
            </a:endParaRPr>
          </a:p>
          <a:p>
            <a:r>
              <a:rPr lang="ar-DZ" b="1" dirty="0">
                <a:solidFill>
                  <a:schemeClr val="dk1"/>
                </a:solidFill>
              </a:rPr>
              <a:t>محفزات الشغل –الخدمات العمومية-السياسات الاقتصادية الكلية                </a:t>
            </a:r>
            <a:endParaRPr lang="fr-FR" dirty="0">
              <a:solidFill>
                <a:schemeClr val="dk1"/>
              </a:solidFill>
            </a:endParaRPr>
          </a:p>
        </p:txBody>
      </p:sp>
      <p:cxnSp>
        <p:nvCxnSpPr>
          <p:cNvPr id="12" name="Connecteur droit avec flèche 11"/>
          <p:cNvCxnSpPr/>
          <p:nvPr/>
        </p:nvCxnSpPr>
        <p:spPr>
          <a:xfrm>
            <a:off x="2000232" y="1785926"/>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a:off x="2214546" y="3071810"/>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2143108" y="4179099"/>
            <a:ext cx="714380"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Flèche angle droit à deux pointes 22"/>
          <p:cNvSpPr/>
          <p:nvPr/>
        </p:nvSpPr>
        <p:spPr>
          <a:xfrm>
            <a:off x="6929454" y="1571612"/>
            <a:ext cx="500066" cy="3286148"/>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Flèche gauche 23"/>
          <p:cNvSpPr/>
          <p:nvPr/>
        </p:nvSpPr>
        <p:spPr>
          <a:xfrm>
            <a:off x="6929454" y="1714488"/>
            <a:ext cx="285752"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Flèche gauche 24"/>
          <p:cNvSpPr/>
          <p:nvPr/>
        </p:nvSpPr>
        <p:spPr>
          <a:xfrm>
            <a:off x="6929454" y="3000372"/>
            <a:ext cx="357190" cy="28575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vers le bas 25"/>
          <p:cNvSpPr/>
          <p:nvPr/>
        </p:nvSpPr>
        <p:spPr>
          <a:xfrm>
            <a:off x="4929190" y="1357298"/>
            <a:ext cx="428628"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8" name="Connecteur droit 27"/>
          <p:cNvCxnSpPr>
            <a:stCxn id="4" idx="1"/>
          </p:cNvCxnSpPr>
          <p:nvPr/>
        </p:nvCxnSpPr>
        <p:spPr>
          <a:xfrm rot="10800000">
            <a:off x="2000232" y="1000108"/>
            <a:ext cx="100013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29"/>
          <p:cNvCxnSpPr>
            <a:stCxn id="4" idx="3"/>
          </p:cNvCxnSpPr>
          <p:nvPr/>
        </p:nvCxnSpPr>
        <p:spPr>
          <a:xfrm>
            <a:off x="6715140" y="1000108"/>
            <a:ext cx="142876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cteur droit 31"/>
          <p:cNvCxnSpPr>
            <a:endCxn id="7" idx="0"/>
          </p:cNvCxnSpPr>
          <p:nvPr/>
        </p:nvCxnSpPr>
        <p:spPr>
          <a:xfrm rot="5400000">
            <a:off x="8108181" y="1107265"/>
            <a:ext cx="214314"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45719"/>
            <a:ext cx="8215370" cy="45719"/>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fontScale="85000" lnSpcReduction="20000"/>
          </a:bodyPr>
          <a:lstStyle/>
          <a:p>
            <a:pPr algn="r" rtl="1"/>
            <a:r>
              <a:rPr lang="ar-DZ" dirty="0"/>
              <a:t>ان تعبير </a:t>
            </a:r>
            <a:r>
              <a:rPr lang="ar-DZ" b="1" dirty="0"/>
              <a:t>هيكل الصناعة</a:t>
            </a:r>
            <a:r>
              <a:rPr lang="ar-DZ" dirty="0"/>
              <a:t> يشير الى الظروف البيئية التي تعمل في ظلها المؤسسات</a:t>
            </a:r>
            <a:r>
              <a:rPr lang="fr-FR" dirty="0"/>
              <a:t>,</a:t>
            </a:r>
            <a:r>
              <a:rPr lang="ar-DZ" dirty="0"/>
              <a:t> التي تنتمي الى الصناعة والتي من الممكن ان تكون اها تاثير ملموس هذه المؤسسات ومن ثم ادائها المستقبلي</a:t>
            </a:r>
            <a:r>
              <a:rPr lang="fr-FR" dirty="0"/>
              <a:t>,</a:t>
            </a:r>
            <a:r>
              <a:rPr lang="ar-DZ" dirty="0"/>
              <a:t> ان عملية تحليل هيكل الصناعة تهدف ايضا الى تحديد حالة المنافسة الممارسة بين مختلف العناصر الفاعلة داخل الصناعة اذ ان الصناعة تاخذ الهيكل من بين الهياكل الاربعة المعروفة المتمثلة في </a:t>
            </a:r>
            <a:r>
              <a:rPr lang="ar-DZ" b="1" dirty="0"/>
              <a:t>المنافسة التامة </a:t>
            </a:r>
            <a:r>
              <a:rPr lang="fr-FR" b="1" dirty="0"/>
              <a:t>,</a:t>
            </a:r>
            <a:r>
              <a:rPr lang="ar-DZ" b="1" dirty="0"/>
              <a:t>المنافسة الاحتكارية </a:t>
            </a:r>
            <a:r>
              <a:rPr lang="fr-FR" b="1" dirty="0"/>
              <a:t>,</a:t>
            </a:r>
            <a:r>
              <a:rPr lang="ar-DZ" b="1" dirty="0"/>
              <a:t>احتكار القلة </a:t>
            </a:r>
            <a:r>
              <a:rPr lang="fr-FR" b="1" dirty="0"/>
              <a:t>,</a:t>
            </a:r>
            <a:r>
              <a:rPr lang="ar-DZ" b="1" dirty="0"/>
              <a:t>والاحتكار التام</a:t>
            </a:r>
            <a:r>
              <a:rPr lang="ar-DZ" dirty="0"/>
              <a:t> </a:t>
            </a:r>
            <a:r>
              <a:rPr lang="fr-FR" dirty="0"/>
              <a:t>.</a:t>
            </a:r>
          </a:p>
          <a:p>
            <a:pPr algn="r" rtl="1"/>
            <a:r>
              <a:rPr lang="ar-DZ" b="1" dirty="0"/>
              <a:t>سلوك المؤسسة الصناعية</a:t>
            </a:r>
            <a:r>
              <a:rPr lang="ar-DZ" dirty="0"/>
              <a:t> يقصد به مجموع السياسات و الاستراتيجيات التي تتبعها المؤسسة قصد التاثير في حجم نفوذها في السوق وكذا تعزيز المركز التنافسي داخل المجال الصناعي الذي تنشط فيه وتشمل المتغيرات التالية </a:t>
            </a:r>
            <a:r>
              <a:rPr lang="fr-FR" dirty="0"/>
              <a:t>:</a:t>
            </a:r>
          </a:p>
          <a:p>
            <a:pPr algn="r" rtl="1"/>
            <a:r>
              <a:rPr lang="ar-DZ" dirty="0"/>
              <a:t>-سياسات السعرية</a:t>
            </a:r>
            <a:endParaRPr lang="fr-FR" dirty="0"/>
          </a:p>
          <a:p>
            <a:pPr algn="r" rtl="1"/>
            <a:r>
              <a:rPr lang="ar-DZ" dirty="0"/>
              <a:t>-سياسات الدعاية والاعلان </a:t>
            </a:r>
            <a:endParaRPr lang="fr-FR" dirty="0"/>
          </a:p>
          <a:p>
            <a:pPr algn="r" rtl="1"/>
            <a:r>
              <a:rPr lang="ar-DZ" dirty="0"/>
              <a:t>-سياسات البحث والتطوير </a:t>
            </a:r>
            <a:endParaRPr lang="fr-FR" dirty="0"/>
          </a:p>
          <a:p>
            <a:pPr algn="r" rtl="1"/>
            <a:r>
              <a:rPr lang="fr-FR" b="1" dirty="0"/>
              <a:t>       </a:t>
            </a:r>
            <a:r>
              <a:rPr lang="ar-DZ" b="1" dirty="0"/>
              <a:t>الاداء</a:t>
            </a:r>
            <a:r>
              <a:rPr lang="ar-DZ" dirty="0"/>
              <a:t> ان قياس الاداء في المؤسسة يعتمد على مجموعة من المؤشرات تختلف باختلاف المستوى المستهدف في القياس من جهة وكذا حسب تفضيل ونظرة القائم بالقياس من جهة اخرى</a:t>
            </a:r>
            <a:r>
              <a:rPr lang="fr-FR" dirty="0"/>
              <a:t>,</a:t>
            </a:r>
            <a:r>
              <a:rPr lang="ar-DZ" dirty="0"/>
              <a:t> منها المؤشرات الربحية</a:t>
            </a:r>
            <a:r>
              <a:rPr lang="fr-FR" dirty="0"/>
              <a:t>,</a:t>
            </a:r>
            <a:r>
              <a:rPr lang="ar-DZ" dirty="0"/>
              <a:t> الكفاءة القوة السوقية</a:t>
            </a:r>
            <a:r>
              <a:rPr lang="fr-FR" dirty="0"/>
              <a:t>,</a:t>
            </a:r>
            <a:r>
              <a:rPr lang="ar-DZ" dirty="0"/>
              <a:t> والفعالية التطور التقني</a:t>
            </a:r>
            <a:r>
              <a:rPr lang="fr-FR" dirty="0"/>
              <a:t>,</a:t>
            </a:r>
            <a:r>
              <a:rPr lang="ar-DZ" dirty="0"/>
              <a:t> ورضا العملاء</a:t>
            </a:r>
            <a:r>
              <a:rPr lang="fr-FR" dirty="0"/>
              <a:t>,</a:t>
            </a:r>
            <a:r>
              <a:rPr lang="ar-DZ" dirty="0"/>
              <a:t> ويمكن القول ان الاداء في الاقتصاد الصناعي بركز على بعدين</a:t>
            </a:r>
            <a:r>
              <a:rPr lang="fr-FR" dirty="0"/>
              <a:t>,</a:t>
            </a:r>
            <a:r>
              <a:rPr lang="ar-DZ" dirty="0"/>
              <a:t> الاول يستهدف المؤسسة الصناعية </a:t>
            </a:r>
            <a:r>
              <a:rPr lang="fr-FR" dirty="0"/>
              <a:t>,</a:t>
            </a:r>
            <a:r>
              <a:rPr lang="ar-DZ" dirty="0"/>
              <a:t>والثاني يركز على المؤسسة في حد داتها </a:t>
            </a:r>
            <a:r>
              <a:rPr lang="fr-FR" dirty="0"/>
              <a:t>.</a:t>
            </a:r>
          </a:p>
          <a:p>
            <a:pPr algn="r" rtl="1"/>
            <a:endParaRPr lang="fr-FR" dirty="0"/>
          </a:p>
        </p:txBody>
      </p:sp>
    </p:spTree>
  </p:cSld>
  <p:clrMapOvr>
    <a:masterClrMapping/>
  </p:clrMapOvr>
  <p:transition>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85794"/>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2700000" scaled="1"/>
            <a:tileRect/>
          </a:gradFill>
        </p:spPr>
        <p:txBody>
          <a:bodyPr>
            <a:normAutofit fontScale="90000"/>
          </a:bodyPr>
          <a:lstStyle/>
          <a:p>
            <a:pPr algn="r" rtl="1"/>
            <a:r>
              <a:rPr lang="en-US" sz="2800" b="1" dirty="0"/>
              <a:t>IV</a:t>
            </a:r>
            <a:r>
              <a:rPr lang="ar-DZ" sz="2800" b="1" dirty="0"/>
              <a:t>.2. مدرسة التحليل الإستراتيجي.</a:t>
            </a:r>
            <a:br>
              <a:rPr lang="ar-DZ" sz="2800" b="1" dirty="0"/>
            </a:br>
            <a:endParaRPr lang="fr-FR" dirty="0"/>
          </a:p>
        </p:txBody>
      </p:sp>
      <p:sp>
        <p:nvSpPr>
          <p:cNvPr id="3" name="Espace réservé du contenu 2"/>
          <p:cNvSpPr>
            <a:spLocks noGrp="1"/>
          </p:cNvSpPr>
          <p:nvPr>
            <p:ph idx="1"/>
          </p:nvPr>
        </p:nvSpPr>
        <p:spPr>
          <a:xfrm>
            <a:off x="0" y="428604"/>
            <a:ext cx="9144000" cy="6429396"/>
          </a:xfr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path path="circle">
              <a:fillToRect r="100000" b="100000"/>
            </a:path>
            <a:tileRect l="-100000" t="-100000"/>
          </a:gradFill>
        </p:spPr>
        <p:txBody>
          <a:bodyPr>
            <a:noAutofit/>
          </a:bodyPr>
          <a:lstStyle/>
          <a:p>
            <a:pPr algn="r" rtl="1"/>
            <a:r>
              <a:rPr lang="ar-DZ" sz="2400" b="1" dirty="0"/>
              <a:t>تمهيد </a:t>
            </a:r>
            <a:r>
              <a:rPr lang="fr-FR" sz="2400" b="1" dirty="0"/>
              <a:t>:</a:t>
            </a:r>
            <a:r>
              <a:rPr lang="ar-DZ" sz="2400" b="1" dirty="0"/>
              <a:t>  </a:t>
            </a:r>
            <a:r>
              <a:rPr lang="ar-DZ" sz="2400" dirty="0"/>
              <a:t>لقد انتقل مفهوم الإستراتيجية من المجال العسكري والخطط الحربية واستراتيجيات البقاء والانتصار إلى مجال الإدارة الإستراتيجية و الفكر الإداري عبر مراحل متعددة أسهم خلاله في تطور الفكر الاستراتيجي </a:t>
            </a:r>
            <a:r>
              <a:rPr lang="en-US" sz="2400" dirty="0"/>
              <a:t>.</a:t>
            </a:r>
            <a:endParaRPr lang="ar-DZ" sz="2400" dirty="0"/>
          </a:p>
          <a:p>
            <a:pPr algn="r" rtl="1">
              <a:buFont typeface="Wingdings" panose="05000000000000000000" pitchFamily="2" charset="2"/>
              <a:buChar char="ü"/>
            </a:pPr>
            <a:r>
              <a:rPr lang="ar-DZ" sz="2400" b="1" dirty="0"/>
              <a:t>تطور مدارس الفكر الاستراتيجي                                                            </a:t>
            </a:r>
            <a:r>
              <a:rPr lang="ar-DZ" sz="2400" dirty="0"/>
              <a:t>    يعد </a:t>
            </a:r>
            <a:r>
              <a:rPr lang="ar-DZ" sz="2400" b="1" dirty="0"/>
              <a:t>الفريد شاندلر</a:t>
            </a:r>
            <a:r>
              <a:rPr lang="ar-DZ" sz="2400" dirty="0"/>
              <a:t> احد رواد الفكر الاستراتيجي ومن دعاة المدخل الاقتصاد فالاستراتيجيات بكتاب الإستراتيجية والهيكل التنظيمي سنة</a:t>
            </a:r>
            <a:r>
              <a:rPr lang="en-US" sz="2400" dirty="0"/>
              <a:t>1968</a:t>
            </a:r>
            <a:r>
              <a:rPr lang="ar-DZ" sz="2400" dirty="0"/>
              <a:t>مصاحبا لمقولته المعروفة (فكن في السوق أولا ثم في التنظيم ثانيا )</a:t>
            </a:r>
            <a:r>
              <a:rPr lang="en-US" sz="2400" dirty="0"/>
              <a:t>.</a:t>
            </a:r>
            <a:r>
              <a:rPr lang="ar-DZ" sz="2400" dirty="0"/>
              <a:t>وأول من مهد الطريق لبزوغ الكثير من الرائدين في هذا المجال على غرار يغور ومايكل بورتر</a:t>
            </a:r>
            <a:r>
              <a:rPr lang="en-US" sz="2400" dirty="0"/>
              <a:t>,</a:t>
            </a:r>
            <a:r>
              <a:rPr lang="ar-DZ" sz="2400" dirty="0"/>
              <a:t> وتوم بيترز </a:t>
            </a:r>
            <a:r>
              <a:rPr lang="en-US" sz="2400" dirty="0"/>
              <a:t>,</a:t>
            </a:r>
            <a:r>
              <a:rPr lang="ar-DZ" sz="2400" dirty="0"/>
              <a:t>وهينري متزبورغ سنة</a:t>
            </a:r>
            <a:r>
              <a:rPr lang="en-US" sz="2400" dirty="0"/>
              <a:t>,1998</a:t>
            </a:r>
            <a:r>
              <a:rPr lang="ar-DZ" sz="2400" dirty="0"/>
              <a:t> والذي لخص مايقارب عشر مدارس فكرية ثلاثة منها توجيهية اي تهتم بالتوجيه بدل العمليات التنفيذية وهي مدارس التصميم </a:t>
            </a:r>
            <a:r>
              <a:rPr lang="en-US" sz="2400" dirty="0"/>
              <a:t>,</a:t>
            </a:r>
            <a:r>
              <a:rPr lang="ar-DZ" sz="2400" dirty="0"/>
              <a:t>والتخطيط </a:t>
            </a:r>
            <a:r>
              <a:rPr lang="en-US" sz="2400" dirty="0"/>
              <a:t>,</a:t>
            </a:r>
            <a:r>
              <a:rPr lang="ar-DZ" sz="2400" dirty="0"/>
              <a:t>وسبعة منها وصفية وهي مدارس الريادة </a:t>
            </a:r>
            <a:r>
              <a:rPr lang="en-US" sz="2400" dirty="0"/>
              <a:t>,</a:t>
            </a:r>
            <a:r>
              <a:rPr lang="ar-DZ" sz="2400" dirty="0"/>
              <a:t>والإدراك </a:t>
            </a:r>
            <a:r>
              <a:rPr lang="en-US" sz="2400" dirty="0"/>
              <a:t>,</a:t>
            </a:r>
            <a:r>
              <a:rPr lang="ar-DZ" sz="2400" dirty="0"/>
              <a:t>والتعلم </a:t>
            </a:r>
            <a:r>
              <a:rPr lang="en-US" sz="2400" dirty="0"/>
              <a:t>,</a:t>
            </a:r>
            <a:r>
              <a:rPr lang="ar-DZ" sz="2400" dirty="0"/>
              <a:t>والقوة</a:t>
            </a:r>
            <a:r>
              <a:rPr lang="en-US" sz="2400" dirty="0"/>
              <a:t>,</a:t>
            </a:r>
            <a:r>
              <a:rPr lang="ar-DZ" sz="2400" dirty="0"/>
              <a:t> والسلطة </a:t>
            </a:r>
            <a:r>
              <a:rPr lang="en-US" sz="2400" dirty="0"/>
              <a:t>,</a:t>
            </a:r>
            <a:r>
              <a:rPr lang="ar-DZ" sz="2400" dirty="0"/>
              <a:t>والثقافة </a:t>
            </a:r>
            <a:r>
              <a:rPr lang="en-US" sz="2400" dirty="0"/>
              <a:t>,</a:t>
            </a:r>
            <a:r>
              <a:rPr lang="ar-DZ" sz="2400" dirty="0"/>
              <a:t>والبيئة </a:t>
            </a:r>
            <a:r>
              <a:rPr lang="en-US" sz="2400" dirty="0"/>
              <a:t>,</a:t>
            </a:r>
            <a:r>
              <a:rPr lang="ar-DZ" sz="2400" dirty="0"/>
              <a:t>والتشكيل </a:t>
            </a:r>
            <a:r>
              <a:rPr lang="en-US" sz="2400" dirty="0"/>
              <a:t>.</a:t>
            </a:r>
            <a:endParaRPr lang="fr-FR" sz="2400" dirty="0"/>
          </a:p>
          <a:p>
            <a:pPr algn="r" rtl="1"/>
            <a:r>
              <a:rPr lang="ar-DZ" sz="2400" b="1" dirty="0"/>
              <a:t>_مدرسة التصميم</a:t>
            </a:r>
            <a:r>
              <a:rPr lang="ar-DZ" sz="2400" dirty="0"/>
              <a:t> </a:t>
            </a:r>
            <a:r>
              <a:rPr lang="en-US" sz="2400" dirty="0"/>
              <a:t>:</a:t>
            </a:r>
            <a:r>
              <a:rPr lang="ar-DZ" sz="2400" dirty="0"/>
              <a:t>تفترض مدرسة التصميم ان صياغة الاستراتيجية تتم بعملي مفاهيمي مدروس لتحقيق الملائمة مع البيئة ويكون للمدراء الدور القيادي في التصميم وامكانيات المنظمة</a:t>
            </a:r>
            <a:r>
              <a:rPr lang="en-US" sz="2400" dirty="0"/>
              <a:t>.</a:t>
            </a:r>
            <a:endParaRPr lang="fr-FR" sz="2400" dirty="0"/>
          </a:p>
          <a:p>
            <a:pPr algn="r" rtl="1"/>
            <a:r>
              <a:rPr lang="ar-DZ" sz="2400" dirty="0"/>
              <a:t>_</a:t>
            </a:r>
            <a:r>
              <a:rPr lang="ar-DZ" sz="2400" b="1" dirty="0"/>
              <a:t>مدرسة التخطيط</a:t>
            </a:r>
            <a:r>
              <a:rPr lang="ar-DZ" sz="2400" dirty="0"/>
              <a:t> </a:t>
            </a:r>
            <a:r>
              <a:rPr lang="en-US" sz="2400" dirty="0"/>
              <a:t>:</a:t>
            </a:r>
            <a:r>
              <a:rPr lang="ar-DZ" sz="2400" dirty="0"/>
              <a:t>ينظر اصحاب هته المدرسة الى ان عملية صياغة الاستراتيجية عبارة عن عملية تخطيط رسمي تراعي فيه خطوات مدروسة لاسيم وضع الاهداف  الموازنات البرامج وتفاصيل الانشطة التشغيلية وفق منهج التقويم الداخلي والخارجي حيث تكون مقننة    </a:t>
            </a:r>
            <a:r>
              <a:rPr lang="en-US" sz="2400" dirty="0"/>
              <a:t>.</a:t>
            </a:r>
            <a:endParaRPr lang="fr-FR" sz="2400" dirty="0"/>
          </a:p>
          <a:p>
            <a:pPr algn="r" rtl="1"/>
            <a:endParaRPr lang="fr-FR" sz="2400" dirty="0"/>
          </a:p>
        </p:txBody>
      </p:sp>
    </p:spTree>
  </p:cSld>
  <p:clrMapOvr>
    <a:masterClrMapping/>
  </p:clrMapOvr>
  <p:transition>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715404" cy="45719"/>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gradFill flip="none" rotWithShape="1">
            <a:gsLst>
              <a:gs pos="0">
                <a:schemeClr val="accent5">
                  <a:lumMod val="20000"/>
                  <a:lumOff val="80000"/>
                  <a:shade val="30000"/>
                  <a:satMod val="115000"/>
                </a:schemeClr>
              </a:gs>
              <a:gs pos="50000">
                <a:schemeClr val="accent5">
                  <a:lumMod val="20000"/>
                  <a:lumOff val="80000"/>
                  <a:shade val="67500"/>
                  <a:satMod val="115000"/>
                </a:schemeClr>
              </a:gs>
              <a:gs pos="100000">
                <a:schemeClr val="accent5">
                  <a:lumMod val="20000"/>
                  <a:lumOff val="80000"/>
                  <a:shade val="100000"/>
                  <a:satMod val="115000"/>
                </a:schemeClr>
              </a:gs>
            </a:gsLst>
            <a:path path="circle">
              <a:fillToRect r="100000" b="100000"/>
            </a:path>
            <a:tileRect l="-100000" t="-100000"/>
          </a:gradFill>
        </p:spPr>
        <p:txBody>
          <a:bodyPr>
            <a:normAutofit fontScale="92500" lnSpcReduction="10000"/>
          </a:bodyPr>
          <a:lstStyle/>
          <a:p>
            <a:pPr algn="r" rtl="1"/>
            <a:r>
              <a:rPr lang="ar-DZ" b="1" dirty="0"/>
              <a:t>_مدرسة التمركز</a:t>
            </a:r>
            <a:r>
              <a:rPr lang="ar-DZ" dirty="0"/>
              <a:t> </a:t>
            </a:r>
            <a:r>
              <a:rPr lang="en-US" dirty="0"/>
              <a:t>:</a:t>
            </a:r>
            <a:r>
              <a:rPr lang="ar-DZ" dirty="0"/>
              <a:t>او التموضع أنصار هته النظرية يرون إن صياغة الإستراتيجية هي عملية تحليلية تهدف إلى اتخاذ وضع استراتيجي من خلال تحليل معطيات بيئة الصناعة القطاعية </a:t>
            </a:r>
            <a:r>
              <a:rPr lang="en-US" dirty="0"/>
              <a:t>.</a:t>
            </a:r>
            <a:endParaRPr lang="fr-FR" dirty="0"/>
          </a:p>
          <a:p>
            <a:pPr algn="r" rtl="1"/>
            <a:r>
              <a:rPr lang="ar-DZ" b="1" dirty="0"/>
              <a:t>_المدرسة الإدراكية</a:t>
            </a:r>
            <a:r>
              <a:rPr lang="ar-DZ" dirty="0"/>
              <a:t> </a:t>
            </a:r>
            <a:r>
              <a:rPr lang="en-US" dirty="0"/>
              <a:t>:</a:t>
            </a:r>
            <a:r>
              <a:rPr lang="ar-DZ" dirty="0"/>
              <a:t>أنصار هته المدرسة يشددون على الجانب المعرفي والإدراكي وكيفية التعلم وتعاملهم مع المعلومات وفهمهم لكل المتغيرات وفق إدراك دهني ووعي وذكاء متقدم حيث يمكنهم وضع استراتيجيات جديدة للمستقبل</a:t>
            </a:r>
            <a:r>
              <a:rPr lang="en-US" dirty="0"/>
              <a:t>.</a:t>
            </a:r>
            <a:endParaRPr lang="fr-FR" dirty="0"/>
          </a:p>
          <a:p>
            <a:pPr algn="r" rtl="1"/>
            <a:r>
              <a:rPr lang="ar-DZ" b="1" dirty="0"/>
              <a:t>_المدرسة الإدراكية</a:t>
            </a:r>
            <a:r>
              <a:rPr lang="ar-DZ" dirty="0"/>
              <a:t> </a:t>
            </a:r>
            <a:r>
              <a:rPr lang="en-US" dirty="0"/>
              <a:t>:</a:t>
            </a:r>
            <a:r>
              <a:rPr lang="ar-DZ" dirty="0"/>
              <a:t>أنصار هته المدرسة يشددون على الجانب المعرفي والإدراكي وكيفية التعلم وتعاملهم مع المعلومات وفهمهم لكل المتغيرات وفق إدراك دهني ووعي وذكاء متقدم حيث يمكنهم وضع استراتيجيات جديدة للمستقبل</a:t>
            </a:r>
            <a:r>
              <a:rPr lang="en-US" dirty="0"/>
              <a:t>.</a:t>
            </a:r>
            <a:r>
              <a:rPr lang="ar-DZ" dirty="0"/>
              <a:t>                                        </a:t>
            </a:r>
            <a:r>
              <a:rPr lang="ar-DZ" b="1" dirty="0"/>
              <a:t>                  _مدرسة التعلم</a:t>
            </a:r>
            <a:r>
              <a:rPr lang="ar-DZ" dirty="0"/>
              <a:t> </a:t>
            </a:r>
            <a:r>
              <a:rPr lang="en-US" dirty="0"/>
              <a:t>:</a:t>
            </a:r>
            <a:r>
              <a:rPr lang="ar-DZ" dirty="0"/>
              <a:t>أنصار هته النظرية يرون إن صياغة الإستراتيجية عملية تعليمية من خلال المراحل ومجريات التنفيذ ومستجدات البيئة الموجودة في الواقع الاستراتيجي أي تكون تعليمية أكثر لتتفاعل مع النشاط التعليمي عن طريق الخبرة والتكيف البيئي</a:t>
            </a:r>
            <a:r>
              <a:rPr lang="en-US" dirty="0"/>
              <a:t>.</a:t>
            </a:r>
            <a:endParaRPr lang="fr-FR" dirty="0"/>
          </a:p>
          <a:p>
            <a:pPr algn="r" rtl="1"/>
            <a:endParaRPr lang="fr-FR" dirty="0"/>
          </a:p>
          <a:p>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642910" y="-214338"/>
            <a:ext cx="8043890" cy="214338"/>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fontScale="85000" lnSpcReduction="20000"/>
          </a:bodyPr>
          <a:lstStyle/>
          <a:p>
            <a:pPr algn="r" rtl="1"/>
            <a:r>
              <a:rPr lang="ar-DZ" b="1" dirty="0"/>
              <a:t>_مدرسة السلطة والقوة</a:t>
            </a:r>
            <a:r>
              <a:rPr lang="ar-DZ" dirty="0"/>
              <a:t> </a:t>
            </a:r>
            <a:r>
              <a:rPr lang="en-US" dirty="0"/>
              <a:t>:</a:t>
            </a:r>
            <a:r>
              <a:rPr lang="ar-DZ" dirty="0"/>
              <a:t>وتمثل المدرسة العملياتية ويرجع الفضل في تأسيسها إلى ويثينغون سنة</a:t>
            </a:r>
            <a:r>
              <a:rPr lang="en-US" dirty="0"/>
              <a:t>1993</a:t>
            </a:r>
            <a:r>
              <a:rPr lang="ar-DZ" dirty="0"/>
              <a:t>حيث ترى ان صياغة الاستراتيجية تحصل نتيجة عملية تفاوض بين اصحاب السلطة او القوة داخل المنظمة كما ترى بان السلطة مهمة في تحديد التفاعل بين المنظمة والبيئة الخارجية اي مع الفاعلين داخل الصناعة وتنتهي بالمساومة والاقناع في تشكيل التحالف والمشاريع المشتركة اي ان السلطة والقوة هي التي لها الدور في تحديد الاستراتيجية</a:t>
            </a:r>
            <a:r>
              <a:rPr lang="en-US" dirty="0"/>
              <a:t>.</a:t>
            </a:r>
            <a:endParaRPr lang="fr-FR" dirty="0"/>
          </a:p>
          <a:p>
            <a:pPr algn="r" rtl="1"/>
            <a:r>
              <a:rPr lang="ar-DZ" b="1" dirty="0"/>
              <a:t>_المدرسة الثقافية</a:t>
            </a:r>
            <a:r>
              <a:rPr lang="en-US" b="1" dirty="0"/>
              <a:t>:</a:t>
            </a:r>
            <a:r>
              <a:rPr lang="ar-DZ" dirty="0"/>
              <a:t> رواد هته المدرسة يشددون على صياغة الاستراتيجية بشكل جماعي تعبر عن فهم مشترك بين جميع العاملين من خلال القيم والافكار التي يؤمنون بها مما يدعوا الى صياغة الاستراتيجية</a:t>
            </a:r>
            <a:r>
              <a:rPr lang="en-US" dirty="0"/>
              <a:t>.</a:t>
            </a:r>
            <a:endParaRPr lang="fr-FR" dirty="0"/>
          </a:p>
          <a:p>
            <a:pPr algn="r" rtl="1"/>
            <a:r>
              <a:rPr lang="ar-DZ" b="1" dirty="0"/>
              <a:t>_المدرسة البيئية</a:t>
            </a:r>
            <a:r>
              <a:rPr lang="ar-DZ" dirty="0"/>
              <a:t> </a:t>
            </a:r>
            <a:r>
              <a:rPr lang="en-US" dirty="0"/>
              <a:t>:</a:t>
            </a:r>
            <a:r>
              <a:rPr lang="ar-DZ" dirty="0"/>
              <a:t>انصار هته المدرسة يؤكذون على صياغة الاستراتيجية ماهو الا رد فعل على القوى البيئية ويردون ان البيئة الخارجية تشكل عاملا حاسما لصياغة الاستراتيجية</a:t>
            </a:r>
            <a:r>
              <a:rPr lang="en-US" dirty="0"/>
              <a:t>.</a:t>
            </a:r>
            <a:endParaRPr lang="fr-FR" dirty="0"/>
          </a:p>
          <a:p>
            <a:pPr algn="r" rtl="1"/>
            <a:r>
              <a:rPr lang="ar-DZ" b="1" dirty="0"/>
              <a:t>_المدرسة التشكيلية</a:t>
            </a:r>
            <a:r>
              <a:rPr lang="en-US" b="1" dirty="0"/>
              <a:t>:</a:t>
            </a:r>
            <a:r>
              <a:rPr lang="ar-DZ" dirty="0"/>
              <a:t> ترى هته المدرسة بان صياغة الاستراتيجية هي عملية تحويلية من حالة إلى اخرى</a:t>
            </a:r>
            <a:r>
              <a:rPr lang="en-US" dirty="0"/>
              <a:t>.</a:t>
            </a:r>
            <a:endParaRPr lang="fr-FR" dirty="0"/>
          </a:p>
          <a:p>
            <a:pPr algn="r" rtl="1"/>
            <a:r>
              <a:rPr lang="ar-DZ" dirty="0"/>
              <a:t>وتعد المدارس السابقة احد أهم اللبنات الاساسية لصياغة الاستراتيجية في المؤسسة الا ان ذالك قد طور المداخل عصرية جديدة للرشد العقلاني  والاتجاه للاستدامة البيئية والمسؤولية الاجتماعية والتحول نحو ادارة المعرفة كمرتكزات جديدة لصياغة الاستراتيجية وكلها تعتبر روافد جديدة لتفكير استراتيجي جديد </a:t>
            </a:r>
            <a:r>
              <a:rPr lang="en-US" dirty="0"/>
              <a:t>.</a:t>
            </a:r>
            <a:endParaRPr lang="fr-FR" dirty="0"/>
          </a:p>
          <a:p>
            <a:pPr algn="r" rtl="1"/>
            <a:endParaRPr lang="fr-FR"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14356"/>
          </a:xfrm>
          <a:gradFill flip="none" rotWithShape="1">
            <a:gsLst>
              <a:gs pos="0">
                <a:schemeClr val="tx2">
                  <a:lumMod val="20000"/>
                  <a:lumOff val="80000"/>
                  <a:shade val="30000"/>
                  <a:satMod val="115000"/>
                </a:schemeClr>
              </a:gs>
              <a:gs pos="50000">
                <a:schemeClr val="tx2">
                  <a:lumMod val="20000"/>
                  <a:lumOff val="80000"/>
                  <a:shade val="67500"/>
                  <a:satMod val="115000"/>
                </a:schemeClr>
              </a:gs>
              <a:gs pos="100000">
                <a:schemeClr val="tx2">
                  <a:lumMod val="20000"/>
                  <a:lumOff val="80000"/>
                  <a:shade val="100000"/>
                  <a:satMod val="115000"/>
                </a:schemeClr>
              </a:gs>
            </a:gsLst>
            <a:path path="circle">
              <a:fillToRect t="100000" r="100000"/>
            </a:path>
            <a:tileRect l="-100000" b="-100000"/>
          </a:gradFill>
        </p:spPr>
        <p:txBody>
          <a:bodyPr>
            <a:noAutofit/>
          </a:bodyPr>
          <a:lstStyle/>
          <a:p>
            <a:pPr marL="342900" indent="-342900" algn="r" rtl="1">
              <a:buFont typeface="Wingdings" panose="05000000000000000000" pitchFamily="2" charset="2"/>
              <a:buChar char="ü"/>
            </a:pPr>
            <a:r>
              <a:rPr lang="ar-DZ" sz="2400" b="1" dirty="0"/>
              <a:t>اهم النظريات في الاستراتيجية </a:t>
            </a:r>
            <a:r>
              <a:rPr lang="fr-FR" sz="2800" dirty="0"/>
              <a:t/>
            </a:r>
            <a:br>
              <a:rPr lang="fr-FR" sz="2800" dirty="0"/>
            </a:br>
            <a:endParaRPr lang="fr-FR" sz="2800" dirty="0"/>
          </a:p>
        </p:txBody>
      </p:sp>
      <p:sp>
        <p:nvSpPr>
          <p:cNvPr id="3" name="Espace réservé du contenu 2"/>
          <p:cNvSpPr>
            <a:spLocks noGrp="1"/>
          </p:cNvSpPr>
          <p:nvPr>
            <p:ph idx="1"/>
          </p:nvPr>
        </p:nvSpPr>
        <p:spPr>
          <a:xfrm>
            <a:off x="0" y="500042"/>
            <a:ext cx="9144000" cy="6357958"/>
          </a:xfrm>
          <a:blipFill>
            <a:blip r:embed="rId2"/>
            <a:tile tx="0" ty="0" sx="100000" sy="100000" flip="none" algn="tl"/>
          </a:blipFill>
        </p:spPr>
        <p:txBody>
          <a:bodyPr>
            <a:normAutofit fontScale="70000" lnSpcReduction="20000"/>
          </a:bodyPr>
          <a:lstStyle/>
          <a:p>
            <a:pPr algn="r" rtl="1"/>
            <a:r>
              <a:rPr lang="ar-DZ" b="1" dirty="0"/>
              <a:t>اولا</a:t>
            </a:r>
            <a:r>
              <a:rPr lang="en-US" b="1" dirty="0"/>
              <a:t>:</a:t>
            </a:r>
            <a:r>
              <a:rPr lang="ar-DZ" b="1" dirty="0"/>
              <a:t> النظرية الاستراتيجية لهيلي </a:t>
            </a:r>
            <a:r>
              <a:rPr lang="en-US" b="1" dirty="0"/>
              <a:t>:</a:t>
            </a:r>
            <a:r>
              <a:rPr lang="ar-DZ" dirty="0"/>
              <a:t>ظهرت النظرية الاستراتيجية في اول السبعينات من القرن العشرين ترجع هذه النظرية الى جاي هيلي حيث تعتمد هته النظرية على حل مشاكل الحالية لا المشاكل الماضية مع الميل الى التركيز على العملية اكثر من المحتوى </a:t>
            </a:r>
            <a:r>
              <a:rPr lang="en-US" dirty="0"/>
              <a:t>,</a:t>
            </a:r>
            <a:r>
              <a:rPr lang="ar-DZ" dirty="0"/>
              <a:t>وهي من النظريات التي ركزت على حل مشاكل الافراد وايجاد الحلول الكافية لمشاكل الافراد في الوقت الحاضر</a:t>
            </a:r>
            <a:r>
              <a:rPr lang="en-US" dirty="0"/>
              <a:t>. </a:t>
            </a:r>
            <a:endParaRPr lang="fr-FR" dirty="0"/>
          </a:p>
          <a:p>
            <a:pPr algn="r" rtl="1"/>
            <a:r>
              <a:rPr lang="en-US" dirty="0"/>
              <a:t>    </a:t>
            </a:r>
            <a:r>
              <a:rPr lang="ar-DZ" dirty="0"/>
              <a:t>حيث ان النظرية الاستراتيجية لهالي تتحدث عن المراحلال التي  يمر فيها المرشد الاستراتيجي في حل مشكلة الافراد وهي</a:t>
            </a:r>
            <a:r>
              <a:rPr lang="fr-FR" dirty="0"/>
              <a:t>:</a:t>
            </a:r>
          </a:p>
          <a:p>
            <a:pPr algn="r" rtl="1"/>
            <a:r>
              <a:rPr lang="ar-DZ" dirty="0"/>
              <a:t>_تحديد عدد الجلسات ومدتها ومكان حدوثها</a:t>
            </a:r>
            <a:r>
              <a:rPr lang="en-US" dirty="0"/>
              <a:t>.</a:t>
            </a:r>
            <a:endParaRPr lang="fr-FR" dirty="0"/>
          </a:p>
          <a:p>
            <a:pPr algn="r" rtl="1"/>
            <a:r>
              <a:rPr lang="ar-DZ" dirty="0"/>
              <a:t>_مرحلة تحديد طبيعة المشكلة حيث يقوم المرشد الاستراتيجي في تحديد طبيعة المشكلة التي تواجه الفرد وهي تساعد المرشد في التعامل مع المشكلة وحلها</a:t>
            </a:r>
            <a:r>
              <a:rPr lang="en-US" dirty="0"/>
              <a:t>.</a:t>
            </a:r>
            <a:endParaRPr lang="fr-FR" dirty="0"/>
          </a:p>
          <a:p>
            <a:pPr algn="r" rtl="1"/>
            <a:r>
              <a:rPr lang="ar-DZ" dirty="0"/>
              <a:t>_مرحلة تحديد اسباب المشكلة حيث على المرشد الاستراتيجي ان يعرف الاسباب التي ادت الى حدوث المشكلة بشكل كبير من اجل ايجاد الحلول بافضل طريقة</a:t>
            </a:r>
            <a:r>
              <a:rPr lang="en-US" dirty="0"/>
              <a:t>.</a:t>
            </a:r>
            <a:endParaRPr lang="fr-FR" dirty="0"/>
          </a:p>
          <a:p>
            <a:pPr algn="r" rtl="1"/>
            <a:r>
              <a:rPr lang="ar-DZ" dirty="0"/>
              <a:t>_مرحلة وضع الحلول حيث يقوم المرشد الاستراتيجي بوضع الحلول المتاحة مما يساعد الافراد على تخطي المشاكل بافضل الطرق </a:t>
            </a:r>
            <a:r>
              <a:rPr lang="en-US" dirty="0"/>
              <a:t>.</a:t>
            </a:r>
            <a:endParaRPr lang="fr-FR" dirty="0"/>
          </a:p>
          <a:p>
            <a:pPr algn="r" rtl="1"/>
            <a:r>
              <a:rPr lang="ar-DZ" dirty="0"/>
              <a:t>_مرحلة التفاعل الاسري حيث يقوم المرشد الاستراتيجي باستدعاء افراد الاسرة والتشارك معهم في افضل الحلول التي تتناسب مع المشكل الذي يواجههم والسماح لهم بالتعبير عن رايهم </a:t>
            </a:r>
            <a:r>
              <a:rPr lang="en-US" dirty="0"/>
              <a:t>.</a:t>
            </a:r>
            <a:endParaRPr lang="fr-FR" dirty="0"/>
          </a:p>
          <a:p>
            <a:pPr algn="r" rtl="1"/>
            <a:r>
              <a:rPr lang="ar-DZ" dirty="0"/>
              <a:t>_مرحلة الوصول الى الحل حيث يتم وضع الحل المناسب والنهائي لحل مشكل الافرادوبموافقة كل افراد الاسرة </a:t>
            </a:r>
            <a:r>
              <a:rPr lang="en-US" dirty="0"/>
              <a:t>.</a:t>
            </a:r>
            <a:endParaRPr lang="fr-FR" dirty="0"/>
          </a:p>
          <a:p>
            <a:pPr algn="r" rtl="1"/>
            <a:r>
              <a:rPr lang="en-US" dirty="0"/>
              <a:t>      </a:t>
            </a:r>
            <a:r>
              <a:rPr lang="ar-DZ" dirty="0"/>
              <a:t>ان هته النظرية تهدف الى خلق </a:t>
            </a:r>
            <a:r>
              <a:rPr lang="ar-DZ" dirty="0" err="1"/>
              <a:t>رضى</a:t>
            </a:r>
            <a:r>
              <a:rPr lang="ar-DZ" dirty="0"/>
              <a:t> وظيفي تام حيث بحل مشاكل الافراد يجعلهم مركزين على الابداع والاداء العالي بدل الضغوط التي من شؤنها التاثير على استراتيجية المؤسسة من جانب المهمات المباشرة او المهمات العكسية ويقصد به مقاومة الفرد للتغيير</a:t>
            </a:r>
            <a:r>
              <a:rPr lang="fr-FR" dirty="0"/>
              <a:t> </a:t>
            </a:r>
          </a:p>
          <a:p>
            <a:pPr algn="r" rtl="1"/>
            <a:endParaRPr lang="fr-FR" dirty="0"/>
          </a:p>
        </p:txBody>
      </p:sp>
    </p:spTree>
  </p:cSld>
  <p:clrMapOvr>
    <a:masterClrMapping/>
  </p:clrMapOvr>
  <p:transition>
    <p:wheel spokes="8"/>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85794"/>
          </a:xfr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path path="circle">
              <a:fillToRect l="100000" t="100000"/>
            </a:path>
            <a:tileRect r="-100000" b="-100000"/>
          </a:gradFill>
        </p:spPr>
        <p:txBody>
          <a:bodyPr>
            <a:normAutofit/>
          </a:bodyPr>
          <a:lstStyle/>
          <a:p>
            <a:r>
              <a:rPr lang="ar-DZ" sz="2800" b="1" dirty="0"/>
              <a:t>ثانيا نظرية المباريات</a:t>
            </a:r>
            <a:r>
              <a:rPr lang="ar-DZ" sz="2800" dirty="0"/>
              <a:t> </a:t>
            </a:r>
            <a:endParaRPr lang="fr-FR" sz="2800" dirty="0"/>
          </a:p>
        </p:txBody>
      </p:sp>
      <p:sp>
        <p:nvSpPr>
          <p:cNvPr id="3" name="Espace réservé du contenu 2"/>
          <p:cNvSpPr>
            <a:spLocks noGrp="1"/>
          </p:cNvSpPr>
          <p:nvPr>
            <p:ph idx="1"/>
          </p:nvPr>
        </p:nvSpPr>
        <p:spPr>
          <a:xfrm>
            <a:off x="0" y="785794"/>
            <a:ext cx="9144000" cy="6072206"/>
          </a:xfr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txBody>
          <a:bodyPr>
            <a:normAutofit fontScale="77500" lnSpcReduction="20000"/>
          </a:bodyPr>
          <a:lstStyle/>
          <a:p>
            <a:pPr algn="r" rtl="1"/>
            <a:r>
              <a:rPr lang="ar-DZ" dirty="0"/>
              <a:t>تعتبر نظرية المباريات من الناحية التحليلية شكلا من اشكال نظرية اتخاذ القرار لانها تقوم بدراسة وتحليل تصرفات صناع القرار من حالات الصراع المختلفة </a:t>
            </a:r>
            <a:r>
              <a:rPr lang="en-US" dirty="0"/>
              <a:t>,</a:t>
            </a:r>
            <a:r>
              <a:rPr lang="ar-DZ" dirty="0"/>
              <a:t>اي بعبارة اخرى تصف الكمية التي يتصرف بها الناس العقلانيون لانتهاج خيارات وتجنبهم الخسائر بقدر الامكان او تقليص الى اقل حد ممكن من بعبارة أخرى فهي التعامل مع صراع المصالح </a:t>
            </a:r>
            <a:r>
              <a:rPr lang="en-US" dirty="0"/>
              <a:t>,</a:t>
            </a:r>
            <a:r>
              <a:rPr lang="ar-DZ" dirty="0"/>
              <a:t>كما لو كانت مبارات في الاستراتيجيات </a:t>
            </a:r>
            <a:endParaRPr lang="fr-FR" dirty="0"/>
          </a:p>
          <a:p>
            <a:pPr algn="r" rtl="1"/>
            <a:r>
              <a:rPr lang="en-US" dirty="0"/>
              <a:t>     </a:t>
            </a:r>
            <a:r>
              <a:rPr lang="ar-DZ" dirty="0"/>
              <a:t>وقد عرفت في سنة </a:t>
            </a:r>
            <a:r>
              <a:rPr lang="en-US" dirty="0"/>
              <a:t>1944</a:t>
            </a:r>
            <a:r>
              <a:rPr lang="ar-DZ" dirty="0"/>
              <a:t>من طرف اوسكار مورو </a:t>
            </a:r>
            <a:r>
              <a:rPr lang="en-US" dirty="0"/>
              <a:t>,</a:t>
            </a:r>
            <a:r>
              <a:rPr lang="ar-DZ" dirty="0"/>
              <a:t>و جوننورمان في كتابيهما نظرية المباريات والسلوك الاقتصادي </a:t>
            </a:r>
            <a:r>
              <a:rPr lang="en-US" dirty="0"/>
              <a:t>,</a:t>
            </a:r>
            <a:r>
              <a:rPr lang="ar-DZ" dirty="0"/>
              <a:t>الا انها اثبثت صلاحياتها في المجالات السياسية والدفاعية والعلاقات الخارجية </a:t>
            </a:r>
            <a:r>
              <a:rPr lang="en-US" dirty="0"/>
              <a:t>.</a:t>
            </a:r>
            <a:endParaRPr lang="fr-FR" dirty="0"/>
          </a:p>
          <a:p>
            <a:pPr algn="r" rtl="1"/>
            <a:r>
              <a:rPr lang="en-US" dirty="0"/>
              <a:t>        </a:t>
            </a:r>
            <a:r>
              <a:rPr lang="ar-DZ" b="1" dirty="0"/>
              <a:t>ونظرية المباريات</a:t>
            </a:r>
            <a:r>
              <a:rPr lang="ar-DZ" dirty="0"/>
              <a:t> </a:t>
            </a:r>
            <a:r>
              <a:rPr lang="fr-FR" dirty="0"/>
              <a:t>:</a:t>
            </a:r>
            <a:r>
              <a:rPr lang="ar-DZ" dirty="0"/>
              <a:t>في ابسط معانيه دراسة استراتيجية لما يتبناه الاطراف في مواقع النزاع وقسمت الى صراعات تنافسية </a:t>
            </a:r>
            <a:r>
              <a:rPr lang="en-US" dirty="0"/>
              <a:t>,</a:t>
            </a:r>
            <a:r>
              <a:rPr lang="ar-DZ" dirty="0"/>
              <a:t>وصراعات غير تنافسية الاولى التي تكون فيها مصالح الاطراف متعارضة او غير قابلة لتوفيق يمثل الكسب لاحدهما وخسارة الاخر تكون محصلة </a:t>
            </a:r>
            <a:r>
              <a:rPr lang="en-US" dirty="0"/>
              <a:t>0</a:t>
            </a:r>
            <a:r>
              <a:rPr lang="ar-DZ" dirty="0"/>
              <a:t>ويطلق عليها </a:t>
            </a:r>
            <a:r>
              <a:rPr lang="ar-DZ" b="1" dirty="0"/>
              <a:t>العبة الصفر</a:t>
            </a:r>
            <a:r>
              <a:rPr lang="ar-DZ" dirty="0"/>
              <a:t> </a:t>
            </a:r>
            <a:r>
              <a:rPr lang="en-US" dirty="0"/>
              <a:t>.</a:t>
            </a:r>
            <a:endParaRPr lang="fr-FR" dirty="0"/>
          </a:p>
          <a:p>
            <a:pPr algn="r" rtl="1"/>
            <a:r>
              <a:rPr lang="ar-DZ" dirty="0"/>
              <a:t>وطبقا للعبة يكون كل طرف حر في اختيار السلوك الذي يتصور  انه قادر به على النصر وكذالك الاستراتيجية المتبعة للنصر</a:t>
            </a:r>
            <a:r>
              <a:rPr lang="en-US" dirty="0"/>
              <a:t>.</a:t>
            </a:r>
            <a:endParaRPr lang="fr-FR" dirty="0"/>
          </a:p>
          <a:p>
            <a:pPr algn="r" rtl="1"/>
            <a:r>
              <a:rPr lang="en-US" dirty="0"/>
              <a:t>     </a:t>
            </a:r>
            <a:r>
              <a:rPr lang="ar-DZ" dirty="0"/>
              <a:t>اماجون</a:t>
            </a:r>
            <a:r>
              <a:rPr lang="ar-DZ" b="1" dirty="0"/>
              <a:t> فون نيو مان سنة </a:t>
            </a:r>
            <a:r>
              <a:rPr lang="en-US" b="1" dirty="0"/>
              <a:t>,1903-1957</a:t>
            </a:r>
            <a:r>
              <a:rPr lang="ar-DZ" b="1" dirty="0"/>
              <a:t>فيرى </a:t>
            </a:r>
            <a:r>
              <a:rPr lang="ar-DZ" dirty="0"/>
              <a:t>ان يجب حصر مجموعة من الرياضيات التي تهدف الى إيجاد حل لموقف معين يحاول فيه الفرد جاهدا ان يضمن الانتصار عن طريق اسلوب لا تستطيع تحديد نتيجته بشكل كامل أي إدخال الرياضيات في تحديد النجاح</a:t>
            </a:r>
            <a:r>
              <a:rPr lang="en-US" dirty="0"/>
              <a:t>.</a:t>
            </a:r>
            <a:endParaRPr lang="fr-FR" dirty="0"/>
          </a:p>
          <a:p>
            <a:pPr algn="r" rtl="1"/>
            <a:endParaRPr lang="fr-FR" dirty="0"/>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solidFill>
            <a:schemeClr val="accent3">
              <a:lumMod val="20000"/>
              <a:lumOff val="80000"/>
            </a:schemeClr>
          </a:solidFill>
        </p:spPr>
        <p:txBody>
          <a:bodyPr>
            <a:normAutofit fontScale="70000" lnSpcReduction="20000"/>
          </a:bodyPr>
          <a:lstStyle/>
          <a:p>
            <a:pPr algn="r" rtl="1">
              <a:buNone/>
            </a:pPr>
            <a:r>
              <a:rPr lang="ar-DZ" sz="3600" b="1" dirty="0"/>
              <a:t>ثالثا نظرية بوتر</a:t>
            </a:r>
            <a:r>
              <a:rPr lang="ar-DZ" sz="3600" dirty="0"/>
              <a:t> </a:t>
            </a:r>
            <a:r>
              <a:rPr lang="en-US" dirty="0"/>
              <a:t>:</a:t>
            </a:r>
            <a:r>
              <a:rPr lang="ar-DZ" dirty="0"/>
              <a:t>                                                                                        </a:t>
            </a:r>
            <a:r>
              <a:rPr lang="ar-DZ" sz="3400" dirty="0"/>
              <a:t>يعتبر من ابرز الباحثين في مجال الادارة الاستراتيجية للمنظمات حيث يتبنى فكر استراتيجي قائم على منطق التموقع من خلال عرض دو قيمة يتميز بالخصوصية والقوة ولا يمكن تقليده من طرف المنافسين وهو ما يسمح للمؤسسة بتحقيق تميز تنافسي دائم واكتساب حصص جديدة في السوق </a:t>
            </a:r>
            <a:r>
              <a:rPr lang="en-US" sz="3400" dirty="0"/>
              <a:t>.</a:t>
            </a:r>
            <a:endParaRPr lang="fr-FR" sz="3400" dirty="0"/>
          </a:p>
          <a:p>
            <a:pPr algn="r" rtl="1"/>
            <a:r>
              <a:rPr lang="ar-DZ" sz="3400" dirty="0"/>
              <a:t>حيث يرى وجود ثلاث استراتيجيات ناجحة لتحقيق هذا المسعى يجب الاختيار بينها باعتبار الحل الاوسط لا يؤدي الى نتائج مرضية </a:t>
            </a:r>
            <a:r>
              <a:rPr lang="en-US" sz="3400" dirty="0"/>
              <a:t>.</a:t>
            </a:r>
            <a:endParaRPr lang="fr-FR" sz="3400" dirty="0"/>
          </a:p>
          <a:p>
            <a:pPr algn="r" rtl="1"/>
            <a:r>
              <a:rPr lang="ar-DZ" sz="3400" dirty="0"/>
              <a:t>_الهيمنة بالتكاليف اي تحقيق تميز تنافسي عن طريق عرض اقل التكاليف الممكنة </a:t>
            </a:r>
            <a:r>
              <a:rPr lang="en-US" sz="3400" dirty="0"/>
              <a:t>.</a:t>
            </a:r>
            <a:endParaRPr lang="fr-FR" sz="3400" dirty="0"/>
          </a:p>
          <a:p>
            <a:pPr algn="r" rtl="1"/>
            <a:r>
              <a:rPr lang="ar-DZ" sz="3400" dirty="0"/>
              <a:t>_التميز خلق قيمة غير مسبوقة على مستوى المنتج لكتساب اكبر الحصص السوقية</a:t>
            </a:r>
            <a:r>
              <a:rPr lang="en-US" sz="3400" dirty="0"/>
              <a:t>.</a:t>
            </a:r>
            <a:endParaRPr lang="fr-FR" sz="3400" dirty="0"/>
          </a:p>
          <a:p>
            <a:pPr algn="r" rtl="1"/>
            <a:r>
              <a:rPr lang="ar-DZ" sz="3400" dirty="0"/>
              <a:t>_التركيز على جزء من السوق وهي استراتيجية تستهدف زبائن معينين من اجل ارضاء هته الفئة المستهدفة</a:t>
            </a:r>
            <a:r>
              <a:rPr lang="en-US" sz="3400" dirty="0"/>
              <a:t>.</a:t>
            </a:r>
            <a:endParaRPr lang="fr-FR" sz="3400" dirty="0"/>
          </a:p>
          <a:p>
            <a:pPr algn="r" rtl="1"/>
            <a:r>
              <a:rPr lang="ar-DZ" sz="3400" dirty="0"/>
              <a:t>ان فكرت بورتر مشتقة من مقاربة كلاسيكية تركز اساسا على الميزة التنافسية حيث تصاغ النظرية الاستراتيجية بهدف ضبط قدرات المؤسسة مع متطلبات البيئة الخارجية و التموقع الاستراتيجي في الاسواق</a:t>
            </a:r>
            <a:r>
              <a:rPr lang="en-US" sz="3400" dirty="0"/>
              <a:t>.</a:t>
            </a:r>
            <a:endParaRPr lang="fr-FR" sz="3400" dirty="0"/>
          </a:p>
          <a:p>
            <a:pPr algn="r" rtl="1">
              <a:buNone/>
            </a:pPr>
            <a:r>
              <a:rPr lang="en-US" sz="3400" b="1" dirty="0"/>
              <a:t>   </a:t>
            </a:r>
            <a:r>
              <a:rPr lang="ar-DZ" sz="4000" b="1" dirty="0"/>
              <a:t>رابعا نظرية ماكنزي</a:t>
            </a:r>
            <a:r>
              <a:rPr lang="en-US" sz="4000" b="1" dirty="0"/>
              <a:t>:</a:t>
            </a:r>
            <a:r>
              <a:rPr lang="ar-DZ" sz="4000" dirty="0"/>
              <a:t>                                                                           </a:t>
            </a:r>
            <a:r>
              <a:rPr lang="ar-DZ" sz="3400" dirty="0"/>
              <a:t>لتطبيق الاستراتيجية تعرف هته النظرية بالعناصر السبعة لتطبيق الاستراتيجية وهي الاستراتيجية الهيكل التنظيمي الانظمة الاسلوب الادارة المهارة القيم او الثقافة التنظيمية وحسب هته النظرية يمكن تحقيق النجاح في تطبيق الاستراتيجية اذا كانت عناصر النظرية متوافقة مع الاستراتيجية او مساندة لها على الاقل لذالك اذا ضهرت مشكلة اثناء التطبيق فهذا يعني عدم توافق بين احد العناصر حيث يقوم بتحليل العناصر السبعة من اجل الوصول الى نمودج فعال يستخدم في تقييم الاستراتيجية الافضل </a:t>
            </a:r>
            <a:r>
              <a:rPr lang="en-US" dirty="0"/>
              <a:t>.</a:t>
            </a:r>
            <a:endParaRPr lang="fr-FR" dirty="0"/>
          </a:p>
        </p:txBody>
      </p:sp>
    </p:spTree>
  </p:cSld>
  <p:clrMapOvr>
    <a:masterClrMapping/>
  </p:clrMapOvr>
  <p:transition>
    <p:plus/>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42918"/>
          </a:xfr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path path="circle">
              <a:fillToRect t="100000" r="100000"/>
            </a:path>
            <a:tileRect l="-100000" b="-100000"/>
          </a:gradFill>
        </p:spPr>
        <p:txBody>
          <a:bodyPr>
            <a:normAutofit/>
          </a:bodyPr>
          <a:lstStyle/>
          <a:p>
            <a:r>
              <a:rPr lang="ar-DZ" sz="2800" b="1" dirty="0"/>
              <a:t>خامسا نظرية الوكالة</a:t>
            </a:r>
            <a:endParaRPr lang="fr-FR" sz="2800" dirty="0"/>
          </a:p>
        </p:txBody>
      </p:sp>
      <p:sp>
        <p:nvSpPr>
          <p:cNvPr id="3" name="Espace réservé du contenu 2"/>
          <p:cNvSpPr>
            <a:spLocks noGrp="1"/>
          </p:cNvSpPr>
          <p:nvPr>
            <p:ph idx="1"/>
          </p:nvPr>
        </p:nvSpPr>
        <p:spPr>
          <a:xfrm>
            <a:off x="0" y="571480"/>
            <a:ext cx="9144000" cy="6286520"/>
          </a:xfrm>
          <a:blipFill>
            <a:blip r:embed="rId2"/>
            <a:tile tx="0" ty="0" sx="100000" sy="100000" flip="none" algn="tl"/>
          </a:blipFill>
        </p:spPr>
        <p:txBody>
          <a:bodyPr>
            <a:normAutofit fontScale="70000" lnSpcReduction="20000"/>
          </a:bodyPr>
          <a:lstStyle/>
          <a:p>
            <a:pPr algn="r" rtl="1"/>
            <a:r>
              <a:rPr lang="ar-DZ" sz="3400" dirty="0"/>
              <a:t>تتجلي نظرية الوكالة الى فهم الاعمال باعتبارها مجموعة من العقود داخل المنظمة علاقة الوكالة هي عقد يلزم بمقتضاه شخص او اكثر الموكل يستاجر شخص اخر الوكيل لتنفيد نيابة عنه اي مهمة تنطوي على تفويض بعض الصلاحيات لاتخاذ القرار للوكيل اي علاقة تعاقدية داخلية وخارجية مع المنظمة مما يعني عدم تماثل المعلومات التي لدى الطرفين فلوكيل عموما لديه معرفة اكبر حول المهمة التي يجب ان تنجز من الموكل </a:t>
            </a:r>
            <a:endParaRPr lang="fr-FR" sz="3400" dirty="0"/>
          </a:p>
          <a:p>
            <a:pPr algn="r" rtl="1"/>
            <a:r>
              <a:rPr lang="ar-DZ" sz="3400" dirty="0"/>
              <a:t>ان العلاقة بين الملاك الموكلين والمدراء الوكلاء في منظمة يجب ان تتوفر ثلاث سمات جديرة بالملاحظة </a:t>
            </a:r>
            <a:r>
              <a:rPr lang="en-US" sz="3400" dirty="0"/>
              <a:t>.</a:t>
            </a:r>
            <a:endParaRPr lang="fr-FR" sz="3400" dirty="0"/>
          </a:p>
          <a:p>
            <a:pPr algn="r" rtl="1"/>
            <a:r>
              <a:rPr lang="ar-DZ" sz="3400" dirty="0"/>
              <a:t>_سلوك المنظمة يرجع الى تظارب المصالح بين الاطراف الفاعلة المختلفة (اساسا بين المساهمين والوكلاءالمالكين </a:t>
            </a:r>
            <a:r>
              <a:rPr lang="en-US" sz="3400" dirty="0"/>
              <a:t>,</a:t>
            </a:r>
            <a:r>
              <a:rPr lang="ar-DZ" sz="3400" dirty="0"/>
              <a:t>والاداريون الوكيلين والدائنون)</a:t>
            </a:r>
            <a:r>
              <a:rPr lang="en-US" sz="3400" dirty="0"/>
              <a:t>.</a:t>
            </a:r>
            <a:endParaRPr lang="fr-FR" sz="3400" dirty="0"/>
          </a:p>
          <a:p>
            <a:pPr algn="r" rtl="1"/>
            <a:r>
              <a:rPr lang="ar-DZ" sz="3400" dirty="0"/>
              <a:t>_ان القضية الاساسية لفهم المنظمة هو من يسيطر عليها</a:t>
            </a:r>
            <a:r>
              <a:rPr lang="en-US" sz="3400" dirty="0"/>
              <a:t>.</a:t>
            </a:r>
            <a:endParaRPr lang="fr-FR" sz="3400" dirty="0"/>
          </a:p>
          <a:p>
            <a:pPr algn="r" rtl="1"/>
            <a:r>
              <a:rPr lang="ar-DZ" sz="3400" dirty="0"/>
              <a:t>_الاطار المؤسساتي</a:t>
            </a:r>
            <a:r>
              <a:rPr lang="en-US" sz="3400" dirty="0"/>
              <a:t>.</a:t>
            </a:r>
            <a:endParaRPr lang="fr-FR" sz="3400" dirty="0"/>
          </a:p>
          <a:p>
            <a:pPr algn="r" rtl="1"/>
            <a:r>
              <a:rPr lang="ar-DZ" sz="3400" dirty="0"/>
              <a:t>    مثلا مدير احد المنظمات المحلية لصنع الاقمشة فلما كان ملاك المنظمة هم الذين يتحملون جمع التكاليف الخاصة بالامتيازات التي يتقاضاها المدير من المنظمة </a:t>
            </a:r>
            <a:r>
              <a:rPr lang="en-US" sz="3400" dirty="0"/>
              <a:t>,</a:t>
            </a:r>
            <a:r>
              <a:rPr lang="ar-DZ" sz="3400" dirty="0"/>
              <a:t>لدا يحرص الاخير على زيادة تلك الامتيازات بشكل ملموس </a:t>
            </a:r>
            <a:r>
              <a:rPr lang="en-US" sz="3400" dirty="0"/>
              <a:t>,</a:t>
            </a:r>
            <a:r>
              <a:rPr lang="ar-DZ" sz="3400" dirty="0"/>
              <a:t>وفي مثل هته الحالات يتعذر على المالكين التمييز بين الامتيازات التي تؤدي الى الارباح للمنظمة والتي لا تحقق ارباح </a:t>
            </a:r>
            <a:r>
              <a:rPr lang="en-US" sz="3400" dirty="0"/>
              <a:t>,</a:t>
            </a:r>
            <a:r>
              <a:rPr lang="ar-DZ" sz="3400" dirty="0"/>
              <a:t>وهكذا يجد المدير الفرصة سانحة للتلاعب</a:t>
            </a:r>
            <a:r>
              <a:rPr lang="en-US" sz="3400" dirty="0"/>
              <a:t>,</a:t>
            </a:r>
            <a:r>
              <a:rPr lang="ar-DZ" sz="3400" dirty="0"/>
              <a:t> وللتغلب من هذه المشكلة كثيرا ما تلجىء المنظمة الىى ابرام العقود مع المدراء تمنحهم بمقتضاها حافزا ماليا للعمل على نجاح المنظمة</a:t>
            </a:r>
            <a:r>
              <a:rPr lang="en-US" sz="3400" dirty="0"/>
              <a:t>, </a:t>
            </a:r>
            <a:r>
              <a:rPr lang="ar-DZ" sz="3400" dirty="0"/>
              <a:t>وبهدا يجد المدراء التشجيع الكافي للعمل على زيادة إرباح المنظمة وخدمة مصالح الملاك </a:t>
            </a:r>
            <a:r>
              <a:rPr lang="en-US" sz="3400" dirty="0"/>
              <a:t>.</a:t>
            </a:r>
            <a:endParaRPr lang="fr-FR" sz="3400" dirty="0"/>
          </a:p>
          <a:p>
            <a:pPr lvl="8" rtl="1"/>
            <a:r>
              <a:rPr lang="ar-DZ" dirty="0"/>
              <a:t> </a:t>
            </a:r>
            <a:endParaRPr lang="fr-FR" dirty="0"/>
          </a:p>
          <a:p>
            <a:endParaRPr lang="fr-FR" dirty="0"/>
          </a:p>
        </p:txBody>
      </p:sp>
    </p:spTree>
  </p:cSld>
  <p:clrMapOvr>
    <a:masterClrMapping/>
  </p:clrMapOvr>
  <p:transition>
    <p:pull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57232"/>
          </a:xfrm>
          <a:gradFill flip="none" rotWithShape="1">
            <a:gsLst>
              <a:gs pos="0">
                <a:schemeClr val="bg2">
                  <a:lumMod val="90000"/>
                  <a:shade val="30000"/>
                  <a:satMod val="115000"/>
                </a:schemeClr>
              </a:gs>
              <a:gs pos="50000">
                <a:schemeClr val="bg2">
                  <a:lumMod val="90000"/>
                  <a:shade val="67500"/>
                  <a:satMod val="115000"/>
                </a:schemeClr>
              </a:gs>
              <a:gs pos="100000">
                <a:schemeClr val="bg2">
                  <a:lumMod val="90000"/>
                  <a:shade val="100000"/>
                  <a:satMod val="115000"/>
                </a:schemeClr>
              </a:gs>
            </a:gsLst>
            <a:lin ang="8100000" scaled="1"/>
            <a:tileRect/>
          </a:gradFill>
        </p:spPr>
        <p:txBody>
          <a:bodyPr>
            <a:normAutofit/>
          </a:bodyPr>
          <a:lstStyle/>
          <a:p>
            <a:pPr marL="457200" indent="-457200" algn="r" rtl="1">
              <a:buFont typeface="Wingdings" panose="05000000000000000000" pitchFamily="2" charset="2"/>
              <a:buChar char="ü"/>
            </a:pPr>
            <a:r>
              <a:rPr lang="ar-DZ" sz="2700" b="1" dirty="0"/>
              <a:t>اهم النمادج في الاستراتيجية</a:t>
            </a:r>
            <a:endParaRPr lang="fr-FR" dirty="0"/>
          </a:p>
        </p:txBody>
      </p:sp>
      <p:sp>
        <p:nvSpPr>
          <p:cNvPr id="3" name="Espace réservé du contenu 2"/>
          <p:cNvSpPr>
            <a:spLocks noGrp="1"/>
          </p:cNvSpPr>
          <p:nvPr>
            <p:ph idx="1"/>
          </p:nvPr>
        </p:nvSpPr>
        <p:spPr>
          <a:xfrm>
            <a:off x="0" y="857232"/>
            <a:ext cx="9144000" cy="6357982"/>
          </a:xfrm>
          <a:gradFill flip="none" rotWithShape="1">
            <a:gsLst>
              <a:gs pos="0">
                <a:schemeClr val="bg2">
                  <a:lumMod val="90000"/>
                  <a:shade val="30000"/>
                  <a:satMod val="115000"/>
                </a:schemeClr>
              </a:gs>
              <a:gs pos="50000">
                <a:schemeClr val="bg2">
                  <a:lumMod val="90000"/>
                  <a:shade val="67500"/>
                  <a:satMod val="115000"/>
                </a:schemeClr>
              </a:gs>
              <a:gs pos="100000">
                <a:schemeClr val="bg2">
                  <a:lumMod val="90000"/>
                  <a:shade val="100000"/>
                  <a:satMod val="115000"/>
                </a:schemeClr>
              </a:gs>
            </a:gsLst>
            <a:path path="circle">
              <a:fillToRect t="100000" r="100000"/>
            </a:path>
            <a:tileRect l="-100000" b="-100000"/>
          </a:gradFill>
        </p:spPr>
        <p:txBody>
          <a:bodyPr>
            <a:noAutofit/>
          </a:bodyPr>
          <a:lstStyle/>
          <a:p>
            <a:pPr lvl="7" algn="r" rtl="1">
              <a:buNone/>
            </a:pPr>
            <a:r>
              <a:rPr lang="ar-DZ" dirty="0"/>
              <a:t>توجد العديد من النمادج الاستراتيجية التي تعد من نتاج النظريات الاستراتيجية الحديثة نذكر أهم النماذج وهي</a:t>
            </a:r>
            <a:r>
              <a:rPr lang="en-US" dirty="0"/>
              <a:t>:</a:t>
            </a:r>
            <a:endParaRPr lang="fr-FR" dirty="0"/>
          </a:p>
          <a:p>
            <a:pPr algn="r" rtl="1"/>
            <a:r>
              <a:rPr lang="ar-DZ" sz="2000" b="1" dirty="0"/>
              <a:t>اولا</a:t>
            </a:r>
            <a:r>
              <a:rPr lang="en-US" sz="2000" b="1" dirty="0"/>
              <a:t>:</a:t>
            </a:r>
            <a:r>
              <a:rPr lang="ar-DZ" sz="2000" b="1" dirty="0"/>
              <a:t> نمودج جماعة بوسطن الاستشارية</a:t>
            </a:r>
            <a:endParaRPr lang="fr-FR" sz="2000" dirty="0"/>
          </a:p>
          <a:p>
            <a:pPr algn="r" rtl="1"/>
            <a:r>
              <a:rPr lang="ar-DZ" sz="2400" dirty="0"/>
              <a:t>قدمت هته المصفوفة من طرف مجموعة بوسطن الاستشارية الامريكية </a:t>
            </a:r>
            <a:r>
              <a:rPr lang="en-US" sz="2400" dirty="0"/>
              <a:t>,</a:t>
            </a:r>
            <a:r>
              <a:rPr lang="ar-DZ" sz="2400" dirty="0"/>
              <a:t>وتعد هته المصفوفة من اقدم وابسط المصفوفات استخداما في تحليل محفظة الاعمال الاستراتيجية للمؤسسة الاقتصادية </a:t>
            </a:r>
            <a:r>
              <a:rPr lang="en-US" sz="2400" dirty="0"/>
              <a:t>.</a:t>
            </a:r>
            <a:endParaRPr lang="fr-FR" sz="2400" dirty="0"/>
          </a:p>
          <a:p>
            <a:pPr algn="r" rtl="1"/>
            <a:r>
              <a:rPr lang="en-US" sz="2000" dirty="0"/>
              <a:t>         </a:t>
            </a:r>
            <a:r>
              <a:rPr lang="ar-DZ" sz="2000" dirty="0"/>
              <a:t>تعتمد هته المصفوفة في تحليلها على افتراض رئيسي هو اثر التجربة على الاداء عبر الزمن كما تستخدم بعدين اساسيين هما الحصة السوقية </a:t>
            </a:r>
            <a:r>
              <a:rPr lang="en-US" sz="2000" dirty="0"/>
              <a:t>,</a:t>
            </a:r>
            <a:r>
              <a:rPr lang="ar-DZ" sz="2000" dirty="0"/>
              <a:t>ومعدل النمو في السوق حيث سميت عند البعض بمصفوفة الحصص_ النمو والمصفوفة تظهر علىى الشكل التالي </a:t>
            </a:r>
            <a:r>
              <a:rPr lang="fr-FR" sz="2000" dirty="0"/>
              <a:t>: </a:t>
            </a:r>
          </a:p>
          <a:p>
            <a:pPr algn="r" rtl="1"/>
            <a:endParaRPr lang="fr-FR" sz="2000" dirty="0"/>
          </a:p>
        </p:txBody>
      </p:sp>
      <p:graphicFrame>
        <p:nvGraphicFramePr>
          <p:cNvPr id="4" name="Tableau 3"/>
          <p:cNvGraphicFramePr>
            <a:graphicFrameLocks noGrp="1"/>
          </p:cNvGraphicFramePr>
          <p:nvPr/>
        </p:nvGraphicFramePr>
        <p:xfrm>
          <a:off x="2786050" y="4214818"/>
          <a:ext cx="5143536" cy="1428760"/>
        </p:xfrm>
        <a:graphic>
          <a:graphicData uri="http://schemas.openxmlformats.org/drawingml/2006/table">
            <a:tbl>
              <a:tblPr firstRow="1" bandRow="1">
                <a:tableStyleId>{5C22544A-7EE6-4342-B048-85BDC9FD1C3A}</a:tableStyleId>
              </a:tblPr>
              <a:tblGrid>
                <a:gridCol w="2571768">
                  <a:extLst>
                    <a:ext uri="{9D8B030D-6E8A-4147-A177-3AD203B41FA5}">
                      <a16:colId xmlns:a16="http://schemas.microsoft.com/office/drawing/2014/main" xmlns="" val="20000"/>
                    </a:ext>
                  </a:extLst>
                </a:gridCol>
                <a:gridCol w="2571768">
                  <a:extLst>
                    <a:ext uri="{9D8B030D-6E8A-4147-A177-3AD203B41FA5}">
                      <a16:colId xmlns:a16="http://schemas.microsoft.com/office/drawing/2014/main" xmlns="" val="20001"/>
                    </a:ext>
                  </a:extLst>
                </a:gridCol>
              </a:tblGrid>
              <a:tr h="714380">
                <a:tc>
                  <a:txBody>
                    <a:bodyPr/>
                    <a:lstStyle/>
                    <a:p>
                      <a:r>
                        <a:rPr lang="ar-DZ" sz="1800" b="1" dirty="0"/>
                        <a:t>نجوم</a:t>
                      </a:r>
                      <a:endParaRPr lang="fr-FR" dirty="0"/>
                    </a:p>
                  </a:txBody>
                  <a:tc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r-DZ" sz="1800" b="1" dirty="0"/>
                        <a:t>علامة الاستفهام</a:t>
                      </a:r>
                      <a:endParaRPr lang="fr-FR" sz="1800" dirty="0"/>
                    </a:p>
                    <a:p>
                      <a:endParaRPr lang="fr-FR" dirty="0"/>
                    </a:p>
                  </a:txBody>
                  <a:tc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extLst>
                  <a:ext uri="{0D108BD9-81ED-4DB2-BD59-A6C34878D82A}">
                    <a16:rowId xmlns:a16="http://schemas.microsoft.com/office/drawing/2014/main" xmlns="" val="10000"/>
                  </a:ext>
                </a:extLst>
              </a:tr>
              <a:tr h="7143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r-DZ" sz="1800" b="1" dirty="0"/>
                        <a:t>بقرة حلوب</a:t>
                      </a:r>
                      <a:endParaRPr lang="fr-FR" sz="1800" dirty="0"/>
                    </a:p>
                    <a:p>
                      <a:endParaRPr lang="fr-FR" dirty="0"/>
                    </a:p>
                  </a:txBody>
                  <a:tc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r>
                        <a:rPr lang="ar-DZ" sz="1800" b="1" dirty="0"/>
                        <a:t>الاوزان الميتة</a:t>
                      </a:r>
                      <a:endParaRPr lang="fr-FR" dirty="0"/>
                    </a:p>
                  </a:txBody>
                  <a:tcP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extLst>
                  <a:ext uri="{0D108BD9-81ED-4DB2-BD59-A6C34878D82A}">
                    <a16:rowId xmlns:a16="http://schemas.microsoft.com/office/drawing/2014/main" xmlns="" val="10001"/>
                  </a:ext>
                </a:extLst>
              </a:tr>
            </a:tbl>
          </a:graphicData>
        </a:graphic>
      </p:graphicFrame>
      <p:sp>
        <p:nvSpPr>
          <p:cNvPr id="5" name="Rectangle 4"/>
          <p:cNvSpPr/>
          <p:nvPr/>
        </p:nvSpPr>
        <p:spPr>
          <a:xfrm>
            <a:off x="428596" y="3929066"/>
            <a:ext cx="1214446" cy="22145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معدل نمو السوق</a:t>
            </a:r>
            <a:endParaRPr lang="fr-FR" dirty="0"/>
          </a:p>
        </p:txBody>
      </p:sp>
      <p:sp>
        <p:nvSpPr>
          <p:cNvPr id="6" name="Rectangle 5"/>
          <p:cNvSpPr/>
          <p:nvPr/>
        </p:nvSpPr>
        <p:spPr>
          <a:xfrm>
            <a:off x="4929190" y="5786454"/>
            <a:ext cx="3000396"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الحصة السوقية</a:t>
            </a:r>
            <a:endParaRPr lang="fr-FR" dirty="0"/>
          </a:p>
        </p:txBody>
      </p:sp>
      <p:sp>
        <p:nvSpPr>
          <p:cNvPr id="7" name="Flèche gauche 6"/>
          <p:cNvSpPr/>
          <p:nvPr/>
        </p:nvSpPr>
        <p:spPr>
          <a:xfrm>
            <a:off x="1785918" y="6215082"/>
            <a:ext cx="3071834"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Flèche vers le haut 7"/>
          <p:cNvSpPr/>
          <p:nvPr/>
        </p:nvSpPr>
        <p:spPr>
          <a:xfrm>
            <a:off x="1785918" y="3786190"/>
            <a:ext cx="285752" cy="228601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blipFill>
            <a:blip r:embed="rId2"/>
            <a:tile tx="0" ty="0" sx="100000" sy="100000" flip="none" algn="tl"/>
          </a:blipFill>
        </p:spPr>
        <p:txBody>
          <a:bodyPr>
            <a:normAutofit fontScale="92500"/>
          </a:bodyPr>
          <a:lstStyle/>
          <a:p>
            <a:pPr algn="r" rtl="1"/>
            <a:r>
              <a:rPr lang="ar-DZ" b="1" dirty="0"/>
              <a:t>خلية علامة الاستفهام</a:t>
            </a:r>
            <a:r>
              <a:rPr lang="ar-DZ" dirty="0"/>
              <a:t> </a:t>
            </a:r>
            <a:r>
              <a:rPr lang="en-US" dirty="0"/>
              <a:t>:</a:t>
            </a:r>
            <a:r>
              <a:rPr lang="ar-DZ" dirty="0"/>
              <a:t>حصة سوقية منخفضة  ومعدل نمو مرتفع وتحاول المؤسسة الاقتصادية هنا الدخول الى مركز قائد السوق فانها تستثمر الاموال على المنتجات ضمن هته الخلية لغرض الانتقال الى خلية النجوم </a:t>
            </a:r>
            <a:endParaRPr lang="fr-FR" dirty="0"/>
          </a:p>
          <a:p>
            <a:pPr algn="r" rtl="1"/>
            <a:r>
              <a:rPr lang="ar-DZ" b="1" dirty="0"/>
              <a:t>خلية النجوم</a:t>
            </a:r>
            <a:r>
              <a:rPr lang="ar-DZ" dirty="0"/>
              <a:t> </a:t>
            </a:r>
            <a:r>
              <a:rPr lang="en-US" dirty="0"/>
              <a:t>:</a:t>
            </a:r>
            <a:r>
              <a:rPr lang="ar-DZ" dirty="0"/>
              <a:t>حصة سوقية مرتفعة ومعدل نمو مرتفع فهي تتسم بالقوة والارتقاء على المنافسين وان فرص النجاح كبيرة وعلى المؤسسة الاستثمار للمحافظة عليها </a:t>
            </a:r>
            <a:endParaRPr lang="fr-FR" dirty="0"/>
          </a:p>
          <a:p>
            <a:pPr algn="r" rtl="1"/>
            <a:r>
              <a:rPr lang="ar-DZ" b="1" dirty="0"/>
              <a:t>خلية البقرة</a:t>
            </a:r>
            <a:r>
              <a:rPr lang="ar-DZ" dirty="0"/>
              <a:t> الحلوب معدل نمو منخفض رغم ان الحصة السوقية كبيرة اي مركز تنافسي قوي مما يعني بان المؤسسة قائدة للسوق وبالتالي تستفيد من هامش الربح متنوع رغم انخفاض معدل النمو</a:t>
            </a:r>
            <a:endParaRPr lang="fr-FR" dirty="0"/>
          </a:p>
          <a:p>
            <a:pPr algn="r" rtl="1"/>
            <a:r>
              <a:rPr lang="ar-DZ" b="1" dirty="0"/>
              <a:t>خلية الاوزان الميتة</a:t>
            </a:r>
            <a:r>
              <a:rPr lang="ar-DZ" dirty="0"/>
              <a:t> معدل نمو ضعيف يصحبه حصة سوقية منخفضة وتسمى ايضا خلية الوضع المطرب للدلالة على ان مستقبل المنتج مجهول وقد تؤول المؤسسة الى الافلاس او الانسحاب فيجب على المؤسسة اتخاذ اجراءات استراتيجية من اجل الانتقال الى خلية اخرى</a:t>
            </a: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571528"/>
            <a:ext cx="8001056" cy="357190"/>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solidFill>
            <a:schemeClr val="accent5">
              <a:lumMod val="20000"/>
              <a:lumOff val="80000"/>
            </a:schemeClr>
          </a:solidFill>
        </p:spPr>
        <p:txBody>
          <a:bodyPr>
            <a:normAutofit/>
          </a:bodyPr>
          <a:lstStyle/>
          <a:p>
            <a:pPr algn="r" rtl="1"/>
            <a:r>
              <a:rPr lang="en-US" sz="1600" b="1" dirty="0"/>
              <a:t> </a:t>
            </a:r>
            <a:r>
              <a:rPr lang="ar-DZ" sz="2400" b="1" dirty="0"/>
              <a:t>تانيا </a:t>
            </a:r>
            <a:r>
              <a:rPr lang="en-US" sz="2400" b="1" dirty="0"/>
              <a:t>:</a:t>
            </a:r>
            <a:r>
              <a:rPr lang="ar-DZ" sz="2400" b="1" dirty="0"/>
              <a:t>نمودج ماك مكنزي</a:t>
            </a:r>
            <a:r>
              <a:rPr lang="ar-DZ" sz="2400" dirty="0"/>
              <a:t>  </a:t>
            </a:r>
            <a:r>
              <a:rPr lang="ar-DZ" sz="2000" dirty="0"/>
              <a:t>فبعد ان عرضنا تطرقنا ال الجانب النظري نتطرق الان الى النمودج الذي اتى بهم اكنزي ويركز ماكنزي في شكل مصفوفة على محورين</a:t>
            </a:r>
            <a:r>
              <a:rPr lang="ar-DZ" sz="2000" b="1" dirty="0"/>
              <a:t>                                                 المحور الأفقي(جاذبية النشاط</a:t>
            </a:r>
            <a:r>
              <a:rPr lang="ar-DZ" sz="2000" dirty="0"/>
              <a:t>)حيث لا توجد معايير محددة او قائمة معينة لمتغيرات قياس جاذبية النشاط او مجال النشاط الاستراتيجي </a:t>
            </a:r>
            <a:r>
              <a:rPr lang="en-US" sz="2000" dirty="0"/>
              <a:t>.</a:t>
            </a:r>
            <a:endParaRPr lang="fr-FR" sz="2000" dirty="0"/>
          </a:p>
          <a:p>
            <a:pPr algn="r" rtl="1"/>
            <a:r>
              <a:rPr lang="en-US" sz="2000" dirty="0"/>
              <a:t>-</a:t>
            </a:r>
            <a:r>
              <a:rPr lang="ar-DZ" sz="2000" b="1" dirty="0"/>
              <a:t>المحور العمودي (المركز التنافسي )</a:t>
            </a:r>
            <a:r>
              <a:rPr lang="ar-DZ" sz="2000" dirty="0"/>
              <a:t> </a:t>
            </a:r>
            <a:r>
              <a:rPr lang="en-US" sz="2000" dirty="0"/>
              <a:t>:</a:t>
            </a:r>
            <a:r>
              <a:rPr lang="ar-DZ" sz="2000" dirty="0"/>
              <a:t>وتقاس بقدرة المؤسسة في تحكمهافي عوامل النجاح الاساسية التي تتوفر عليها مقارنة مع منافسيها الاساسيين </a:t>
            </a:r>
            <a:r>
              <a:rPr lang="en-US" sz="2000" dirty="0"/>
              <a:t>.</a:t>
            </a:r>
            <a:endParaRPr lang="fr-FR" sz="2000" dirty="0"/>
          </a:p>
          <a:p>
            <a:pPr algn="r" rtl="1">
              <a:buNone/>
            </a:pPr>
            <a:endParaRPr lang="fr-FR" sz="2000" dirty="0"/>
          </a:p>
          <a:p>
            <a:pPr algn="r" rtl="1"/>
            <a:r>
              <a:rPr lang="fr-FR" sz="2000" dirty="0"/>
              <a:t>-</a:t>
            </a:r>
            <a:r>
              <a:rPr lang="ar-DZ" sz="2000" b="1" dirty="0"/>
              <a:t>المنطقة الاولى </a:t>
            </a:r>
            <a:r>
              <a:rPr lang="fr-FR" sz="2000" b="1" dirty="0"/>
              <a:t>:</a:t>
            </a:r>
            <a:r>
              <a:rPr lang="ar-DZ" sz="2000" b="1" dirty="0"/>
              <a:t> </a:t>
            </a:r>
            <a:r>
              <a:rPr lang="ar-DZ" sz="2000" dirty="0"/>
              <a:t>اذا كان النشاط في هذا المربع يجب الاستمرار والتقدم الى الامام في زيادة الاستثمار والتوسع</a:t>
            </a:r>
            <a:r>
              <a:rPr lang="fr-FR" sz="2000" dirty="0"/>
              <a:t>.</a:t>
            </a:r>
          </a:p>
          <a:p>
            <a:pPr algn="r" rtl="1"/>
            <a:r>
              <a:rPr lang="fr-FR" sz="2000" b="1" dirty="0"/>
              <a:t>-</a:t>
            </a:r>
            <a:r>
              <a:rPr lang="ar-DZ" sz="2000" b="1" dirty="0"/>
              <a:t>المنطقة الثانية </a:t>
            </a:r>
            <a:r>
              <a:rPr lang="fr-FR" sz="2000" b="1" dirty="0"/>
              <a:t>:</a:t>
            </a:r>
            <a:r>
              <a:rPr lang="ar-DZ" sz="2000" dirty="0"/>
              <a:t>على المؤسسة ان تاخذ حدرها ان تنفق بحدر في هذا الاستثمار ان تراقب الموقف باستمرار واستراتيجية الاستقرار هي الانسب</a:t>
            </a:r>
            <a:r>
              <a:rPr lang="fr-FR" sz="2000" dirty="0"/>
              <a:t>.</a:t>
            </a:r>
          </a:p>
          <a:p>
            <a:pPr algn="r" rtl="1"/>
            <a:r>
              <a:rPr lang="fr-FR" sz="2000" b="1" dirty="0"/>
              <a:t>-</a:t>
            </a:r>
            <a:r>
              <a:rPr lang="ar-DZ" sz="2000" b="1" dirty="0"/>
              <a:t>المنطقة الثالثة </a:t>
            </a:r>
            <a:r>
              <a:rPr lang="fr-FR" sz="2000" b="1" dirty="0"/>
              <a:t>:</a:t>
            </a:r>
            <a:r>
              <a:rPr lang="ar-DZ" sz="2000" dirty="0"/>
              <a:t>يجب على المؤسسة ان تتوقف فالنشط ضعيف وعلى المؤسسة ان تتخلص من النشاط كليا</a:t>
            </a:r>
            <a:r>
              <a:rPr lang="ar-DZ" sz="1600" dirty="0"/>
              <a:t> </a:t>
            </a:r>
            <a:endParaRPr lang="fr-FR" sz="1600" dirty="0"/>
          </a:p>
        </p:txBody>
      </p:sp>
      <p:graphicFrame>
        <p:nvGraphicFramePr>
          <p:cNvPr id="4" name="Tableau 3"/>
          <p:cNvGraphicFramePr>
            <a:graphicFrameLocks noGrp="1"/>
          </p:cNvGraphicFramePr>
          <p:nvPr/>
        </p:nvGraphicFramePr>
        <p:xfrm>
          <a:off x="2500299" y="4214817"/>
          <a:ext cx="6286542" cy="1920240"/>
        </p:xfrm>
        <a:graphic>
          <a:graphicData uri="http://schemas.openxmlformats.org/drawingml/2006/table">
            <a:tbl>
              <a:tblPr firstRow="1" bandRow="1">
                <a:tableStyleId>{5C22544A-7EE6-4342-B048-85BDC9FD1C3A}</a:tableStyleId>
              </a:tblPr>
              <a:tblGrid>
                <a:gridCol w="2095514">
                  <a:extLst>
                    <a:ext uri="{9D8B030D-6E8A-4147-A177-3AD203B41FA5}">
                      <a16:colId xmlns:a16="http://schemas.microsoft.com/office/drawing/2014/main" xmlns="" val="20000"/>
                    </a:ext>
                  </a:extLst>
                </a:gridCol>
                <a:gridCol w="2095514">
                  <a:extLst>
                    <a:ext uri="{9D8B030D-6E8A-4147-A177-3AD203B41FA5}">
                      <a16:colId xmlns:a16="http://schemas.microsoft.com/office/drawing/2014/main" xmlns="" val="20001"/>
                    </a:ext>
                  </a:extLst>
                </a:gridCol>
                <a:gridCol w="2095514">
                  <a:extLst>
                    <a:ext uri="{9D8B030D-6E8A-4147-A177-3AD203B41FA5}">
                      <a16:colId xmlns:a16="http://schemas.microsoft.com/office/drawing/2014/main" xmlns="" val="20002"/>
                    </a:ext>
                  </a:extLst>
                </a:gridCol>
              </a:tblGrid>
              <a:tr h="595316">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قوي=ضعيف</a:t>
                      </a:r>
                      <a:endParaRPr lang="fr-FR" dirty="0"/>
                    </a:p>
                    <a:p>
                      <a:endParaRPr lang="fr-FR" dirty="0"/>
                    </a:p>
                  </a:txBody>
                  <a:tcPr/>
                </a:tc>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قوي=متوسط</a:t>
                      </a:r>
                      <a:endParaRPr lang="fr-FR" dirty="0"/>
                    </a:p>
                    <a:p>
                      <a:endParaRPr lang="fr-FR" dirty="0"/>
                    </a:p>
                  </a:txBody>
                  <a:tcPr/>
                </a:tc>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قوي=قوي</a:t>
                      </a:r>
                      <a:r>
                        <a:rPr lang="en-US" b="1" dirty="0"/>
                        <a:t>1</a:t>
                      </a:r>
                      <a:endParaRPr lang="fr-FR" dirty="0"/>
                    </a:p>
                    <a:p>
                      <a:endParaRPr lang="fr-FR" dirty="0"/>
                    </a:p>
                  </a:txBody>
                  <a:tcPr/>
                </a:tc>
                <a:extLst>
                  <a:ext uri="{0D108BD9-81ED-4DB2-BD59-A6C34878D82A}">
                    <a16:rowId xmlns:a16="http://schemas.microsoft.com/office/drawing/2014/main" xmlns="" val="10000"/>
                  </a:ext>
                </a:extLst>
              </a:tr>
              <a:tr h="595316">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متوسط =ضعيف</a:t>
                      </a:r>
                      <a:endParaRPr lang="fr-FR" dirty="0"/>
                    </a:p>
                    <a:p>
                      <a:endParaRPr lang="fr-FR" dirty="0"/>
                    </a:p>
                  </a:txBody>
                  <a:tcPr/>
                </a:tc>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متوسط =متوسط</a:t>
                      </a:r>
                      <a:r>
                        <a:rPr lang="fr-FR" b="1" dirty="0"/>
                        <a:t>2</a:t>
                      </a:r>
                      <a:endParaRPr lang="fr-FR" dirty="0"/>
                    </a:p>
                    <a:p>
                      <a:endParaRPr lang="fr-FR" dirty="0"/>
                    </a:p>
                  </a:txBody>
                  <a:tcPr/>
                </a:tc>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متوسط =قوي</a:t>
                      </a:r>
                      <a:endParaRPr lang="fr-FR" dirty="0"/>
                    </a:p>
                    <a:p>
                      <a:endParaRPr lang="fr-FR" dirty="0"/>
                    </a:p>
                  </a:txBody>
                  <a:tcPr/>
                </a:tc>
                <a:extLst>
                  <a:ext uri="{0D108BD9-81ED-4DB2-BD59-A6C34878D82A}">
                    <a16:rowId xmlns:a16="http://schemas.microsoft.com/office/drawing/2014/main" xmlns="" val="10001"/>
                  </a:ext>
                </a:extLst>
              </a:tr>
              <a:tr h="595316">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ضعيف=ضعيف</a:t>
                      </a:r>
                      <a:r>
                        <a:rPr lang="fr-FR" b="1" dirty="0"/>
                        <a:t>3</a:t>
                      </a:r>
                      <a:endParaRPr lang="fr-FR" dirty="0"/>
                    </a:p>
                    <a:p>
                      <a:endParaRPr lang="fr-FR" dirty="0"/>
                    </a:p>
                  </a:txBody>
                  <a:tcPr/>
                </a:tc>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ضعيف=متوسط</a:t>
                      </a:r>
                      <a:endParaRPr lang="fr-FR" dirty="0"/>
                    </a:p>
                    <a:p>
                      <a:endParaRPr lang="fr-FR" dirty="0"/>
                    </a:p>
                  </a:txBody>
                  <a:tcPr/>
                </a:tc>
                <a:tc>
                  <a:txBody>
                    <a:bodyPr/>
                    <a:lstStyle/>
                    <a:p>
                      <a:pPr marL="0" marR="0" lvl="8" indent="0" algn="l" defTabSz="914400" rtl="0" eaLnBrk="1" fontAlgn="auto" latinLnBrk="0" hangingPunct="1">
                        <a:lnSpc>
                          <a:spcPct val="100000"/>
                        </a:lnSpc>
                        <a:spcBef>
                          <a:spcPts val="0"/>
                        </a:spcBef>
                        <a:spcAft>
                          <a:spcPts val="0"/>
                        </a:spcAft>
                        <a:buClrTx/>
                        <a:buSzTx/>
                        <a:buFontTx/>
                        <a:buNone/>
                        <a:tabLst/>
                        <a:defRPr/>
                      </a:pPr>
                      <a:r>
                        <a:rPr lang="ar-DZ" b="1" dirty="0"/>
                        <a:t>ضعيف=قوي</a:t>
                      </a:r>
                      <a:endParaRPr lang="fr-FR" dirty="0"/>
                    </a:p>
                    <a:p>
                      <a:endParaRPr lang="fr-FR" dirty="0"/>
                    </a:p>
                  </a:txBody>
                  <a:tcPr/>
                </a:tc>
                <a:extLst>
                  <a:ext uri="{0D108BD9-81ED-4DB2-BD59-A6C34878D82A}">
                    <a16:rowId xmlns:a16="http://schemas.microsoft.com/office/drawing/2014/main" xmlns="" val="10002"/>
                  </a:ext>
                </a:extLst>
              </a:tr>
            </a:tbl>
          </a:graphicData>
        </a:graphic>
      </p:graphicFrame>
      <p:sp>
        <p:nvSpPr>
          <p:cNvPr id="5" name="Rectangle 4"/>
          <p:cNvSpPr/>
          <p:nvPr/>
        </p:nvSpPr>
        <p:spPr>
          <a:xfrm>
            <a:off x="1000100" y="4286256"/>
            <a:ext cx="1143008" cy="1857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8" algn="ctr"/>
            <a:r>
              <a:rPr lang="ar-DZ" sz="1600" b="1" dirty="0"/>
              <a:t>قوى وجادبية الصناعة  </a:t>
            </a:r>
            <a:endParaRPr lang="fr-FR" sz="1600" dirty="0"/>
          </a:p>
          <a:p>
            <a:pPr algn="ctr"/>
            <a:endParaRPr lang="fr-FR" dirty="0"/>
          </a:p>
        </p:txBody>
      </p:sp>
      <p:sp>
        <p:nvSpPr>
          <p:cNvPr id="6" name="Rectangle 5"/>
          <p:cNvSpPr/>
          <p:nvPr/>
        </p:nvSpPr>
        <p:spPr>
          <a:xfrm>
            <a:off x="6215074" y="6357934"/>
            <a:ext cx="2571768"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قوة النشاط</a:t>
            </a:r>
            <a:endParaRPr lang="fr-FR" dirty="0"/>
          </a:p>
          <a:p>
            <a:pPr algn="ctr"/>
            <a:endParaRPr lang="fr-FR" dirty="0"/>
          </a:p>
        </p:txBody>
      </p:sp>
    </p:spTree>
  </p:cSld>
  <p:clrMapOvr>
    <a:masterClrMapping/>
  </p:clrMapOvr>
  <p:transition>
    <p:strips dir="l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42918"/>
          </a:xfrm>
          <a:solidFill>
            <a:schemeClr val="accent6">
              <a:lumMod val="20000"/>
              <a:lumOff val="80000"/>
            </a:schemeClr>
          </a:solidFill>
        </p:spPr>
        <p:txBody>
          <a:bodyPr>
            <a:normAutofit fontScale="90000"/>
          </a:bodyPr>
          <a:lstStyle/>
          <a:p>
            <a:pPr algn="r" rtl="1"/>
            <a:r>
              <a:rPr lang="ar-DZ" sz="2800" dirty="0"/>
              <a:t>ثالثا نمودج </a:t>
            </a:r>
            <a:r>
              <a:rPr lang="en-US" sz="2800" dirty="0"/>
              <a:t>adl</a:t>
            </a:r>
            <a:r>
              <a:rPr lang="ar-DZ" sz="2800" dirty="0"/>
              <a:t> </a:t>
            </a:r>
            <a:br>
              <a:rPr lang="ar-DZ" sz="2800" dirty="0"/>
            </a:br>
            <a:endParaRPr lang="fr-FR" sz="2800" dirty="0"/>
          </a:p>
        </p:txBody>
      </p:sp>
      <p:graphicFrame>
        <p:nvGraphicFramePr>
          <p:cNvPr id="4" name="Espace réservé du contenu 3"/>
          <p:cNvGraphicFramePr>
            <a:graphicFrameLocks noGrp="1"/>
          </p:cNvGraphicFramePr>
          <p:nvPr>
            <p:ph idx="1"/>
          </p:nvPr>
        </p:nvGraphicFramePr>
        <p:xfrm>
          <a:off x="1714480" y="1357297"/>
          <a:ext cx="6786610" cy="3206124"/>
        </p:xfrm>
        <a:graphic>
          <a:graphicData uri="http://schemas.openxmlformats.org/drawingml/2006/table">
            <a:tbl>
              <a:tblPr firstRow="1" bandRow="1">
                <a:tableStyleId>{5C22544A-7EE6-4342-B048-85BDC9FD1C3A}</a:tableStyleId>
              </a:tblPr>
              <a:tblGrid>
                <a:gridCol w="1678793">
                  <a:extLst>
                    <a:ext uri="{9D8B030D-6E8A-4147-A177-3AD203B41FA5}">
                      <a16:colId xmlns:a16="http://schemas.microsoft.com/office/drawing/2014/main" xmlns="" val="20000"/>
                    </a:ext>
                  </a:extLst>
                </a:gridCol>
                <a:gridCol w="1678793">
                  <a:extLst>
                    <a:ext uri="{9D8B030D-6E8A-4147-A177-3AD203B41FA5}">
                      <a16:colId xmlns:a16="http://schemas.microsoft.com/office/drawing/2014/main" xmlns="" val="20001"/>
                    </a:ext>
                  </a:extLst>
                </a:gridCol>
                <a:gridCol w="1678793">
                  <a:extLst>
                    <a:ext uri="{9D8B030D-6E8A-4147-A177-3AD203B41FA5}">
                      <a16:colId xmlns:a16="http://schemas.microsoft.com/office/drawing/2014/main" xmlns="" val="20002"/>
                    </a:ext>
                  </a:extLst>
                </a:gridCol>
                <a:gridCol w="1750231">
                  <a:extLst>
                    <a:ext uri="{9D8B030D-6E8A-4147-A177-3AD203B41FA5}">
                      <a16:colId xmlns:a16="http://schemas.microsoft.com/office/drawing/2014/main" xmlns="" val="20003"/>
                    </a:ext>
                  </a:extLst>
                </a:gridCol>
              </a:tblGrid>
              <a:tr h="428628">
                <a:tc>
                  <a:txBody>
                    <a:bodyPr/>
                    <a:lstStyle/>
                    <a:p>
                      <a:r>
                        <a:rPr lang="ar-DZ" sz="1800" b="1" kern="1200" dirty="0">
                          <a:solidFill>
                            <a:schemeClr val="lt1"/>
                          </a:solidFill>
                          <a:latin typeface="+mn-lt"/>
                          <a:ea typeface="+mn-ea"/>
                          <a:cs typeface="+mn-cs"/>
                        </a:rPr>
                        <a:t>الانطلاق</a:t>
                      </a:r>
                      <a:endParaRPr lang="fr-FR" dirty="0"/>
                    </a:p>
                  </a:txBody>
                  <a:tcPr/>
                </a:tc>
                <a:tc>
                  <a:txBody>
                    <a:bodyPr/>
                    <a:lstStyle/>
                    <a:p>
                      <a:r>
                        <a:rPr lang="ar-DZ" dirty="0"/>
                        <a:t>النمو</a:t>
                      </a:r>
                      <a:endParaRPr lang="fr-FR" dirty="0"/>
                    </a:p>
                  </a:txBody>
                  <a:tcPr/>
                </a:tc>
                <a:tc>
                  <a:txBody>
                    <a:bodyPr/>
                    <a:lstStyle/>
                    <a:p>
                      <a:r>
                        <a:rPr lang="ar-DZ" dirty="0"/>
                        <a:t>النضج</a:t>
                      </a:r>
                      <a:endParaRPr lang="fr-FR" dirty="0"/>
                    </a:p>
                  </a:txBody>
                  <a:tcPr/>
                </a:tc>
                <a:tc>
                  <a:txBody>
                    <a:bodyPr/>
                    <a:lstStyle/>
                    <a:p>
                      <a:r>
                        <a:rPr lang="ar-DZ" dirty="0"/>
                        <a:t>التدهور</a:t>
                      </a:r>
                      <a:endParaRPr lang="fr-FR" dirty="0"/>
                    </a:p>
                  </a:txBody>
                  <a:tcPr/>
                </a:tc>
                <a:extLst>
                  <a:ext uri="{0D108BD9-81ED-4DB2-BD59-A6C34878D82A}">
                    <a16:rowId xmlns:a16="http://schemas.microsoft.com/office/drawing/2014/main" xmlns="" val="10000"/>
                  </a:ext>
                </a:extLst>
              </a:tr>
              <a:tr h="428628">
                <a:tc>
                  <a:txBody>
                    <a:bodyPr/>
                    <a:lstStyle/>
                    <a:p>
                      <a:pPr rtl="1"/>
                      <a:r>
                        <a:rPr lang="ar-DZ" sz="1800" b="1" kern="1200" dirty="0">
                          <a:solidFill>
                            <a:schemeClr val="dk1"/>
                          </a:solidFill>
                          <a:latin typeface="+mn-lt"/>
                          <a:ea typeface="+mn-ea"/>
                          <a:cs typeface="+mn-cs"/>
                        </a:rPr>
                        <a:t>-مردودية قوية</a:t>
                      </a:r>
                      <a:endParaRPr lang="fr-FR" sz="1800" kern="1200" dirty="0">
                        <a:solidFill>
                          <a:schemeClr val="dk1"/>
                        </a:solidFill>
                        <a:latin typeface="+mn-lt"/>
                        <a:ea typeface="+mn-ea"/>
                        <a:cs typeface="+mn-cs"/>
                      </a:endParaRPr>
                    </a:p>
                    <a:p>
                      <a:r>
                        <a:rPr lang="ar-DZ" sz="1800" b="1" kern="1200" dirty="0">
                          <a:solidFill>
                            <a:schemeClr val="dk1"/>
                          </a:solidFill>
                          <a:latin typeface="+mn-lt"/>
                          <a:ea typeface="+mn-ea"/>
                          <a:cs typeface="+mn-cs"/>
                        </a:rPr>
                        <a:t>-خطر قوي</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rtl="1"/>
                      <a:r>
                        <a:rPr lang="ar-DZ" sz="1800" b="1" kern="1200" dirty="0">
                          <a:solidFill>
                            <a:schemeClr val="dk1"/>
                          </a:solidFill>
                          <a:latin typeface="+mn-lt"/>
                          <a:ea typeface="+mn-ea"/>
                          <a:cs typeface="+mn-cs"/>
                        </a:rPr>
                        <a:t>-مردودية قوية </a:t>
                      </a:r>
                      <a:endParaRPr lang="fr-FR" sz="1800" kern="1200" dirty="0">
                        <a:solidFill>
                          <a:schemeClr val="dk1"/>
                        </a:solidFill>
                        <a:latin typeface="+mn-lt"/>
                        <a:ea typeface="+mn-ea"/>
                        <a:cs typeface="+mn-cs"/>
                      </a:endParaRPr>
                    </a:p>
                    <a:p>
                      <a:r>
                        <a:rPr lang="ar-DZ" sz="1800" b="1" kern="1200" dirty="0">
                          <a:solidFill>
                            <a:schemeClr val="dk1"/>
                          </a:solidFill>
                          <a:latin typeface="+mn-lt"/>
                          <a:ea typeface="+mn-ea"/>
                          <a:cs typeface="+mn-cs"/>
                        </a:rPr>
                        <a:t>-خطر متوسط</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rtl="1"/>
                      <a:r>
                        <a:rPr lang="ar-DZ" sz="1800" b="1" kern="1200" dirty="0">
                          <a:solidFill>
                            <a:schemeClr val="dk1"/>
                          </a:solidFill>
                          <a:latin typeface="+mn-lt"/>
                          <a:ea typeface="+mn-ea"/>
                          <a:cs typeface="+mn-cs"/>
                        </a:rPr>
                        <a:t>-مردودية ضعيفة</a:t>
                      </a:r>
                      <a:endParaRPr lang="fr-FR" sz="1800" kern="1200" dirty="0">
                        <a:solidFill>
                          <a:schemeClr val="dk1"/>
                        </a:solidFill>
                        <a:latin typeface="+mn-lt"/>
                        <a:ea typeface="+mn-ea"/>
                        <a:cs typeface="+mn-cs"/>
                      </a:endParaRPr>
                    </a:p>
                    <a:p>
                      <a:r>
                        <a:rPr lang="ar-DZ" sz="1800" b="1" kern="1200" dirty="0">
                          <a:solidFill>
                            <a:schemeClr val="dk1"/>
                          </a:solidFill>
                          <a:latin typeface="+mn-lt"/>
                          <a:ea typeface="+mn-ea"/>
                          <a:cs typeface="+mn-cs"/>
                        </a:rPr>
                        <a:t>-خطر ضعيف</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dirty="0"/>
                        <a:t>_            </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extLst>
                  <a:ext uri="{0D108BD9-81ED-4DB2-BD59-A6C34878D82A}">
                    <a16:rowId xmlns:a16="http://schemas.microsoft.com/office/drawing/2014/main" xmlns="" val="10001"/>
                  </a:ext>
                </a:extLst>
              </a:tr>
              <a:tr h="428628">
                <a:tc>
                  <a:txBody>
                    <a:bodyPr/>
                    <a:lstStyle/>
                    <a:p>
                      <a:r>
                        <a:rPr lang="ar-DZ" sz="1800" b="1" kern="1200" dirty="0">
                          <a:solidFill>
                            <a:schemeClr val="dk1"/>
                          </a:solidFill>
                          <a:latin typeface="+mn-lt"/>
                          <a:ea typeface="+mn-ea"/>
                          <a:cs typeface="+mn-cs"/>
                        </a:rPr>
                        <a:t>-حاجة قوية للاستثمار</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-تطور طبيعي</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-فائض قوي للسيولة</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extLst>
                  <a:ext uri="{0D108BD9-81ED-4DB2-BD59-A6C34878D82A}">
                    <a16:rowId xmlns:a16="http://schemas.microsoft.com/office/drawing/2014/main" xmlns="" val="10002"/>
                  </a:ext>
                </a:extLst>
              </a:tr>
              <a:tr h="428628">
                <a:tc>
                  <a:txBody>
                    <a:bodyPr/>
                    <a:lstStyle/>
                    <a:p>
                      <a:r>
                        <a:rPr lang="ar-DZ" sz="1800" b="1" kern="1200" dirty="0">
                          <a:solidFill>
                            <a:schemeClr val="dk1"/>
                          </a:solidFill>
                          <a:latin typeface="+mn-lt"/>
                          <a:ea typeface="+mn-ea"/>
                          <a:cs typeface="+mn-cs"/>
                        </a:rPr>
                        <a:t>-حاجة قوية للاستثمار</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dirty="0"/>
                        <a:t>_          </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-تطور اختياري</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-حاجة ضعيفة لسيولة</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extLst>
                  <a:ext uri="{0D108BD9-81ED-4DB2-BD59-A6C34878D82A}">
                    <a16:rowId xmlns:a16="http://schemas.microsoft.com/office/drawing/2014/main" xmlns="" val="10003"/>
                  </a:ext>
                </a:extLst>
              </a:tr>
              <a:tr h="428628">
                <a:tc>
                  <a:txBody>
                    <a:bodyPr/>
                    <a:lstStyle/>
                    <a:p>
                      <a:r>
                        <a:rPr lang="ar-DZ" sz="1800" b="1" kern="1200" dirty="0">
                          <a:solidFill>
                            <a:schemeClr val="dk1"/>
                          </a:solidFill>
                          <a:latin typeface="+mn-lt"/>
                          <a:ea typeface="+mn-ea"/>
                          <a:cs typeface="+mn-cs"/>
                        </a:rPr>
                        <a:t>-مردودية ضعيفة</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dirty="0"/>
                        <a:t>_          </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-اعادة التوجيه</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dirty="0"/>
                        <a:t>_            </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extLst>
                  <a:ext uri="{0D108BD9-81ED-4DB2-BD59-A6C34878D82A}">
                    <a16:rowId xmlns:a16="http://schemas.microsoft.com/office/drawing/2014/main" xmlns="" val="10004"/>
                  </a:ext>
                </a:extLst>
              </a:tr>
              <a:tr h="428628">
                <a:tc>
                  <a:txBody>
                    <a:bodyPr/>
                    <a:lstStyle/>
                    <a:p>
                      <a:r>
                        <a:rPr lang="ar-DZ" sz="1800" b="1" kern="1200" dirty="0">
                          <a:solidFill>
                            <a:schemeClr val="dk1"/>
                          </a:solidFill>
                          <a:latin typeface="+mn-lt"/>
                          <a:ea typeface="+mn-ea"/>
                          <a:cs typeface="+mn-cs"/>
                        </a:rPr>
                        <a:t>-خسارة قوية</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-مردودية ضعيفة</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-مردودية ضعيفة</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r>
                        <a:rPr lang="ar-DZ" sz="1800" b="1" kern="1200" dirty="0">
                          <a:solidFill>
                            <a:schemeClr val="dk1"/>
                          </a:solidFill>
                          <a:latin typeface="+mn-lt"/>
                          <a:ea typeface="+mn-ea"/>
                          <a:cs typeface="+mn-cs"/>
                        </a:rPr>
                        <a:t>-التخلي</a:t>
                      </a:r>
                      <a:endParaRPr lang="fr-FR"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extLst>
                  <a:ext uri="{0D108BD9-81ED-4DB2-BD59-A6C34878D82A}">
                    <a16:rowId xmlns:a16="http://schemas.microsoft.com/office/drawing/2014/main" xmlns="" val="10005"/>
                  </a:ext>
                </a:extLst>
              </a:tr>
            </a:tbl>
          </a:graphicData>
        </a:graphic>
      </p:graphicFrame>
      <p:sp>
        <p:nvSpPr>
          <p:cNvPr id="5" name="Rectangle 4"/>
          <p:cNvSpPr/>
          <p:nvPr/>
        </p:nvSpPr>
        <p:spPr>
          <a:xfrm>
            <a:off x="6786578" y="714356"/>
            <a:ext cx="164307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-مردودية قوية</a:t>
            </a:r>
            <a:endParaRPr lang="fr-FR" dirty="0"/>
          </a:p>
        </p:txBody>
      </p:sp>
      <p:sp>
        <p:nvSpPr>
          <p:cNvPr id="6" name="Rectangle 5"/>
          <p:cNvSpPr/>
          <p:nvPr/>
        </p:nvSpPr>
        <p:spPr>
          <a:xfrm>
            <a:off x="3071802" y="714356"/>
            <a:ext cx="1714512" cy="35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النضج الوظيفي</a:t>
            </a:r>
            <a:endParaRPr lang="fr-FR" dirty="0"/>
          </a:p>
        </p:txBody>
      </p:sp>
      <p:sp>
        <p:nvSpPr>
          <p:cNvPr id="7" name="Rectangle 6"/>
          <p:cNvSpPr/>
          <p:nvPr/>
        </p:nvSpPr>
        <p:spPr>
          <a:xfrm>
            <a:off x="214282" y="1357298"/>
            <a:ext cx="1000132" cy="30718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المركز التنافسي</a:t>
            </a:r>
            <a:endParaRPr lang="fr-FR" dirty="0"/>
          </a:p>
        </p:txBody>
      </p:sp>
      <p:sp>
        <p:nvSpPr>
          <p:cNvPr id="8" name="Rectangle 7"/>
          <p:cNvSpPr/>
          <p:nvPr/>
        </p:nvSpPr>
        <p:spPr>
          <a:xfrm>
            <a:off x="1785918" y="4643446"/>
            <a:ext cx="4643470"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احتياجات مالية</a:t>
            </a:r>
            <a:endParaRPr lang="fr-FR" dirty="0"/>
          </a:p>
        </p:txBody>
      </p:sp>
      <p:sp>
        <p:nvSpPr>
          <p:cNvPr id="9" name="Rectangle 8"/>
          <p:cNvSpPr/>
          <p:nvPr/>
        </p:nvSpPr>
        <p:spPr>
          <a:xfrm>
            <a:off x="6786578" y="4643446"/>
            <a:ext cx="1643074" cy="428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-مردودية ضعيفة</a:t>
            </a:r>
            <a:endParaRPr lang="fr-FR" dirty="0"/>
          </a:p>
        </p:txBody>
      </p:sp>
      <p:sp>
        <p:nvSpPr>
          <p:cNvPr id="10" name="Flèche droite 9"/>
          <p:cNvSpPr/>
          <p:nvPr/>
        </p:nvSpPr>
        <p:spPr>
          <a:xfrm>
            <a:off x="4786314" y="785794"/>
            <a:ext cx="185738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Flèche gauche 10"/>
          <p:cNvSpPr/>
          <p:nvPr/>
        </p:nvSpPr>
        <p:spPr>
          <a:xfrm>
            <a:off x="1643042" y="785794"/>
            <a:ext cx="1428760"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p:cNvSpPr/>
          <p:nvPr/>
        </p:nvSpPr>
        <p:spPr>
          <a:xfrm>
            <a:off x="1142976" y="5286388"/>
            <a:ext cx="6429420" cy="1143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dirty="0"/>
              <a:t>يلخص نمودج </a:t>
            </a:r>
            <a:r>
              <a:rPr lang="en-US" dirty="0"/>
              <a:t>adl</a:t>
            </a:r>
            <a:r>
              <a:rPr lang="ar-DZ" dirty="0"/>
              <a:t> التطور الطبيعي لاستراتيجية المؤسسة</a:t>
            </a:r>
            <a:endParaRPr lang="fr-FR" dirty="0"/>
          </a:p>
        </p:txBody>
      </p:sp>
    </p:spTree>
  </p:cSld>
  <p:clrMapOvr>
    <a:masterClrMapping/>
  </p:clrMapOvr>
  <p:transition>
    <p:circl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00108"/>
          </a:xfrm>
          <a:blipFill>
            <a:blip r:embed="rId2"/>
            <a:tile tx="0" ty="0" sx="100000" sy="100000" flip="none" algn="tl"/>
          </a:blipFill>
        </p:spPr>
        <p:txBody>
          <a:bodyPr>
            <a:normAutofit fontScale="90000"/>
          </a:bodyPr>
          <a:lstStyle/>
          <a:p>
            <a:pPr algn="r" rtl="1"/>
            <a:r>
              <a:rPr lang="ar-DZ" sz="2700" dirty="0"/>
              <a:t>الخاتمة</a:t>
            </a:r>
            <a:r>
              <a:rPr lang="ar-DZ" dirty="0"/>
              <a:t> </a:t>
            </a:r>
            <a:r>
              <a:rPr lang="fr-FR" dirty="0"/>
              <a:t>:</a:t>
            </a:r>
            <a:br>
              <a:rPr lang="fr-FR" dirty="0"/>
            </a:br>
            <a:endParaRPr lang="fr-FR" dirty="0"/>
          </a:p>
        </p:txBody>
      </p:sp>
      <p:sp>
        <p:nvSpPr>
          <p:cNvPr id="3" name="Espace réservé du contenu 2"/>
          <p:cNvSpPr>
            <a:spLocks noGrp="1"/>
          </p:cNvSpPr>
          <p:nvPr>
            <p:ph idx="1"/>
          </p:nvPr>
        </p:nvSpPr>
        <p:spPr>
          <a:xfrm>
            <a:off x="0" y="357166"/>
            <a:ext cx="9144000" cy="6500834"/>
          </a:xfrm>
          <a:blipFill>
            <a:blip r:embed="rId2"/>
            <a:tile tx="0" ty="0" sx="100000" sy="100000" flip="none" algn="tl"/>
          </a:blipFill>
          <a:ln>
            <a:solidFill>
              <a:schemeClr val="accent5">
                <a:lumMod val="20000"/>
                <a:lumOff val="80000"/>
              </a:schemeClr>
            </a:solidFill>
          </a:ln>
        </p:spPr>
        <p:txBody>
          <a:bodyPr>
            <a:normAutofit fontScale="85000" lnSpcReduction="20000"/>
          </a:bodyPr>
          <a:lstStyle/>
          <a:p>
            <a:pPr algn="r" rtl="1"/>
            <a:r>
              <a:rPr lang="ar-DZ" dirty="0"/>
              <a:t> مما سبق ذكره في هدا المحور يبرز اهم النظريات التي جائت على انقاض النظريات التي اعتبرت من المنظمة نظاما مغلق لا تتاثر بالبيئة الخارجية لتاتي النظريات الحديثة تهتم بانشطة المنظمة في بيئة تؤثر فيها وتتاثر على المستوى الداخلي </a:t>
            </a:r>
            <a:r>
              <a:rPr lang="fr-FR" dirty="0"/>
              <a:t>,</a:t>
            </a:r>
            <a:r>
              <a:rPr lang="ar-DZ" dirty="0"/>
              <a:t>او الخارجي حيث اصبح من الضروري دراسة هته المتغيرات الاساسية فاهمالها يعتبر نهاية للمؤسسة في ظل المتغيرات السريعة من منافسة وتطور تكنولوجي وصناعي </a:t>
            </a:r>
            <a:r>
              <a:rPr lang="fr-FR" dirty="0"/>
              <a:t>.</a:t>
            </a:r>
          </a:p>
          <a:p>
            <a:pPr algn="r" rtl="1"/>
            <a:r>
              <a:rPr lang="fr-FR" dirty="0"/>
              <a:t>                  </a:t>
            </a:r>
            <a:r>
              <a:rPr lang="ar-DZ" dirty="0"/>
              <a:t>اذن فالتصور الحديث للنظريات الاستراتيجية تحاول ان تركز على نقاط عدة منها </a:t>
            </a:r>
            <a:r>
              <a:rPr lang="fr-FR" dirty="0"/>
              <a:t>:</a:t>
            </a:r>
          </a:p>
          <a:p>
            <a:pPr algn="r" rtl="1"/>
            <a:r>
              <a:rPr lang="ar-DZ" dirty="0"/>
              <a:t>الارتكاز على الافراد واعتبارهم جزء لا يتجزء من النظام في المنظمة ويجب الاهتمام بمشاكله واحتياجه حسب نظرية هالي</a:t>
            </a:r>
            <a:r>
              <a:rPr lang="fr-FR" dirty="0"/>
              <a:t>. </a:t>
            </a:r>
          </a:p>
          <a:p>
            <a:pPr algn="r" rtl="1"/>
            <a:r>
              <a:rPr lang="ar-DZ" dirty="0"/>
              <a:t>-المؤسسة لكي تستطيع تحقيق النجاح والسيطرة على السوق والمنافسين يجب اتباع السلوك التنظيمي الذي يتماشا مع استراتيجية المنظمة </a:t>
            </a:r>
            <a:r>
              <a:rPr lang="fr-FR" dirty="0"/>
              <a:t>.</a:t>
            </a:r>
          </a:p>
          <a:p>
            <a:pPr algn="r" rtl="1"/>
            <a:r>
              <a:rPr lang="ar-DZ" dirty="0"/>
              <a:t>-يجب ايضا على المنظمة التوافق بين عناصرها ومكوناتها من هيكل تنظيمي مناسب وثقافة تنظيمية متكيفة والنظمة والاسلاب والبحث عن المهارات والكفاءات المناسبة ودمجها مع الاستراتيجية التي تتماشا مع اهداف المنظمة</a:t>
            </a:r>
            <a:r>
              <a:rPr lang="fr-FR" dirty="0"/>
              <a:t>.</a:t>
            </a:r>
          </a:p>
          <a:p>
            <a:pPr algn="r" rtl="1"/>
            <a:r>
              <a:rPr lang="ar-DZ" dirty="0"/>
              <a:t>-استخدام النمادج الاستراتيجية المناسبة التي تسعى المنظمة فيها الى فهم البيئة الداخلية والخارجية وتحليلها باساليب قياس ونمادج معينة من اجل اتباع الطرق الافظل لتحقيق ميزة تنافسية </a:t>
            </a:r>
            <a:r>
              <a:rPr lang="fr-F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path path="circle">
              <a:fillToRect l="100000" b="100000"/>
            </a:path>
            <a:tileRect t="-100000" r="-100000"/>
          </a:gradFill>
        </p:spPr>
        <p:txBody>
          <a:bodyPr>
            <a:normAutofit fontScale="85000" lnSpcReduction="20000"/>
          </a:bodyPr>
          <a:lstStyle/>
          <a:p>
            <a:pPr algn="r" rtl="1"/>
            <a:r>
              <a:rPr lang="ar-DZ" dirty="0"/>
              <a:t>-السعي الى تطبيق افضل النمادج هذا لا يمنع المنظمة من دراسة السوق وجودة المنتجات والسيطرة على اكبر الحصص السوقية وكسب الزبائن</a:t>
            </a:r>
            <a:r>
              <a:rPr lang="fr-FR" dirty="0"/>
              <a:t>. </a:t>
            </a:r>
          </a:p>
          <a:p>
            <a:pPr algn="r" rtl="1"/>
            <a:r>
              <a:rPr lang="ar-DZ" dirty="0"/>
              <a:t> اما فيما يخص التصور الشامل لنظرية الاقتصاد الصناعي فلقد اسهمة هته النظرية بشكل كبير في التطور الحاصل من تنوع المنتجات وتوسع الاسواق حتي اصبح النمو الاقتصادي للبلدان يبنى على معيار التقدم الصناعي ومد تطبيق الصناعة في مجالات مختلفة واتباع اساليب استراتيجية تسمح للمنظمات في قطاع الصناعة على توفير المناخ المناسب والامكانيات المناسبة والمكان المناسب لتطوير الصناعة</a:t>
            </a:r>
            <a:r>
              <a:rPr lang="fr-FR" dirty="0"/>
              <a:t>. </a:t>
            </a:r>
          </a:p>
          <a:p>
            <a:pPr algn="r" rtl="1"/>
            <a:r>
              <a:rPr lang="fr-FR" dirty="0"/>
              <a:t>      </a:t>
            </a:r>
            <a:r>
              <a:rPr lang="ar-DZ" dirty="0"/>
              <a:t>فحسن اختيار المكان بالنسبة لتصور الصناعي يعتبر ضروري حيت لا يكون في منطقة بعيدة عن السوق</a:t>
            </a:r>
            <a:r>
              <a:rPr lang="fr-FR" dirty="0"/>
              <a:t>,</a:t>
            </a:r>
            <a:r>
              <a:rPr lang="ar-DZ" dirty="0"/>
              <a:t> او المواد الاولية </a:t>
            </a:r>
            <a:r>
              <a:rPr lang="fr-FR" dirty="0"/>
              <a:t>,</a:t>
            </a:r>
            <a:r>
              <a:rPr lang="ar-DZ" dirty="0"/>
              <a:t>او العمالة الماهرة </a:t>
            </a:r>
            <a:r>
              <a:rPr lang="fr-FR" dirty="0"/>
              <a:t>,</a:t>
            </a:r>
            <a:r>
              <a:rPr lang="ar-DZ" dirty="0"/>
              <a:t>وان يكون قريب من الاسواق  مع توفير الخدمات المصاحبة من نقل</a:t>
            </a:r>
            <a:r>
              <a:rPr lang="fr-FR" dirty="0"/>
              <a:t>,</a:t>
            </a:r>
            <a:r>
              <a:rPr lang="ar-DZ" dirty="0"/>
              <a:t> وسكن للعاملين</a:t>
            </a:r>
            <a:r>
              <a:rPr lang="fr-FR" dirty="0"/>
              <a:t>,</a:t>
            </a:r>
            <a:r>
              <a:rPr lang="ar-DZ" dirty="0"/>
              <a:t> بالاضافة الي النظرة الاستراتيجية لمستقبل الصناعة </a:t>
            </a:r>
            <a:r>
              <a:rPr lang="fr-FR" dirty="0"/>
              <a:t>,</a:t>
            </a:r>
            <a:r>
              <a:rPr lang="ar-DZ" dirty="0"/>
              <a:t>وتحليل شامل للسوق وهذا باستخدام نمودج </a:t>
            </a:r>
            <a:r>
              <a:rPr lang="en-US" dirty="0"/>
              <a:t>scp,</a:t>
            </a:r>
            <a:r>
              <a:rPr lang="ar-DZ" dirty="0"/>
              <a:t> الذي  يستعمل لتحليل تطوير الصناعة</a:t>
            </a:r>
            <a:r>
              <a:rPr lang="en-US" dirty="0"/>
              <a:t>,</a:t>
            </a:r>
            <a:r>
              <a:rPr lang="ar-DZ" dirty="0"/>
              <a:t> والاداء </a:t>
            </a:r>
            <a:r>
              <a:rPr lang="en-US" dirty="0"/>
              <a:t>,</a:t>
            </a:r>
            <a:r>
              <a:rPr lang="ar-DZ" dirty="0"/>
              <a:t>والهياكل الصناعية </a:t>
            </a:r>
            <a:r>
              <a:rPr lang="en-US" dirty="0"/>
              <a:t>,</a:t>
            </a:r>
            <a:r>
              <a:rPr lang="ar-DZ" dirty="0"/>
              <a:t>وسلوك المنظمة </a:t>
            </a:r>
            <a:r>
              <a:rPr lang="en-US" dirty="0"/>
              <a:t>,</a:t>
            </a:r>
            <a:r>
              <a:rPr lang="ar-DZ" dirty="0"/>
              <a:t>وتفاعلها مع البيئة الداخلية والخارجية من اجل الوصول الى التشغيل الامثل للموارد والكفاءات المتاحة </a:t>
            </a:r>
            <a:r>
              <a:rPr lang="en-US" dirty="0"/>
              <a:t>,</a:t>
            </a:r>
            <a:r>
              <a:rPr lang="ar-DZ" dirty="0"/>
              <a:t>وفق الاستراتيجية المناسبة التي تنتهجها المنظمة وبهذا يمكن القول ان التصور الشامل يعبر عن مد استخدام المنظمة الاستراتيجيات وتطوير المستمر لها من اجل تحقيق الاهداف الشاملة للمنظمةخاصة في مجال الصناعة التي اصبحت من ابرز سمات المجتمع المتقدم</a:t>
            </a:r>
            <a:r>
              <a:rPr lang="en-US" dirty="0"/>
              <a:t>.</a:t>
            </a:r>
            <a:endParaRPr lang="fr-FR" dirty="0"/>
          </a:p>
          <a:p>
            <a:pPr algn="r"/>
            <a:endParaRPr lang="fr-FR"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785794"/>
            <a:ext cx="9144000" cy="5340369"/>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p:spPr>
        <p:txBody>
          <a:bodyPr>
            <a:normAutofit fontScale="92500" lnSpcReduction="10000"/>
          </a:bodyPr>
          <a:lstStyle/>
          <a:p>
            <a:pPr algn="r" rtl="1"/>
            <a:r>
              <a:rPr lang="ar-SA" dirty="0"/>
              <a:t>كذلك من خلال دراستنا للنظرية الاستراتيجية وآفاق التصور ‏الشامل، لكل من نظرية الموارد والكفاءات ونظرية أصحاب ‏المصالح يمكننا استخلاص بعض النقاط الرئيسية والاستنتاجات ‏الهامة: ‏</a:t>
            </a:r>
            <a:endParaRPr lang="fr-FR" dirty="0"/>
          </a:p>
          <a:p>
            <a:pPr algn="r" rtl="1"/>
            <a:r>
              <a:rPr lang="ar-SA" dirty="0"/>
              <a:t>أكدت الدراسة على أهمية مقاربة الموارد والكفاءات في بناء ميزة ‏تنافسية مستدامة للمنظمات. حيث تعتمد هذه الميزة على امتلاك ‏واستغلال الموارد النادرة وغير القابلة للتقليد بشكل فعال، ‏بالإضافة إلى تطوير الكفاءات الجوهرية المميزة. ‏</a:t>
            </a:r>
            <a:endParaRPr lang="fr-FR" dirty="0"/>
          </a:p>
          <a:p>
            <a:pPr algn="r" rtl="1"/>
            <a:r>
              <a:rPr lang="ar-SA" dirty="0"/>
              <a:t> أبرزت نظرية أصحاب المصالح ضرورة إدراك المنظمات ‏لالتزاماتها تجاه مجموعة واسعة من الأطراف ذات المصلحة، ‏بما في ذلك الموظفين، العملاء، الموردين، المجتمع والبيئة. ‏حيث يعتبر إرضاء هذه الأطراف وتحقيق التوازن بين مصالحها ‏أمراً حيوياً لاستدامة نجاح المنظمة على المدى الطويل. ‏</a:t>
            </a:r>
            <a:r>
              <a:rPr lang="ar-DZ" dirty="0"/>
              <a:t> </a:t>
            </a:r>
            <a:endParaRPr lang="fr-FR" dirty="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blipFill>
            <a:blip r:embed="rId2"/>
            <a:tile tx="0" ty="0" sx="100000" sy="100000" flip="none" algn="tl"/>
          </a:blipFill>
          <a:ln>
            <a:solidFill>
              <a:schemeClr val="accent5">
                <a:lumMod val="20000"/>
                <a:lumOff val="80000"/>
              </a:schemeClr>
            </a:solidFill>
          </a:ln>
        </p:spPr>
        <p:txBody>
          <a:bodyPr>
            <a:normAutofit fontScale="85000" lnSpcReduction="20000"/>
          </a:bodyPr>
          <a:lstStyle/>
          <a:p>
            <a:pPr algn="just" rtl="1"/>
            <a:r>
              <a:rPr lang="en-US" b="1" dirty="0"/>
              <a:t>IV</a:t>
            </a:r>
            <a:r>
              <a:rPr lang="ar-DZ" b="1" dirty="0"/>
              <a:t>.</a:t>
            </a:r>
            <a:r>
              <a:rPr lang="fr-FR" b="1" dirty="0"/>
              <a:t>3</a:t>
            </a:r>
            <a:r>
              <a:rPr lang="ar-DZ" b="1" dirty="0"/>
              <a:t>. مقاربة الموارد والكفاءات.</a:t>
            </a:r>
            <a:endParaRPr lang="fr-FR" dirty="0"/>
          </a:p>
          <a:p>
            <a:pPr algn="just" rtl="1"/>
            <a:r>
              <a:rPr lang="ar-SA" dirty="0"/>
              <a:t>نظرية الموارد والكفاءات ه</a:t>
            </a:r>
            <a:r>
              <a:rPr lang="ar-DZ" dirty="0"/>
              <a:t>ي</a:t>
            </a:r>
            <a:r>
              <a:rPr lang="ar-SA" dirty="0"/>
              <a:t> من النظريات الاقتصادية المهمة التي تسعى إلى فهم سلوك الأفراد والشركات في السوق. تركز كل منها على جوانب مختلفة من التفاعلات الاقتصادية وتوفير تفسيرات متعددة لكيفية تكوين السوق وتوزيع الموارد</a:t>
            </a:r>
            <a:r>
              <a:rPr lang="en-US" dirty="0"/>
              <a:t>. </a:t>
            </a:r>
            <a:r>
              <a:rPr lang="ar-SA" dirty="0"/>
              <a:t>فهما مرتبطتين بشكل وثيق بطريقة يتم فيها توزيع الموارد واتخاذ القرارات الاقتصادية، وتقديم إطار فكري لفهم تفاعلات السوق وتأثيرها على الاقتصاد والمجتمع</a:t>
            </a:r>
            <a:r>
              <a:rPr lang="en-US" dirty="0"/>
              <a:t>.</a:t>
            </a:r>
            <a:endParaRPr lang="fr-FR" dirty="0"/>
          </a:p>
          <a:p>
            <a:pPr algn="just" rtl="1">
              <a:buFont typeface="Wingdings" panose="05000000000000000000" pitchFamily="2" charset="2"/>
              <a:buChar char="ü"/>
            </a:pPr>
            <a:r>
              <a:rPr lang="ar-DZ" b="1" dirty="0"/>
              <a:t>نشأة نظرية الموارد والكفاءات.‏</a:t>
            </a:r>
            <a:r>
              <a:rPr lang="ar-DZ" dirty="0"/>
              <a:t>      </a:t>
            </a:r>
            <a:endParaRPr lang="fr-FR" dirty="0"/>
          </a:p>
          <a:p>
            <a:pPr algn="just" rtl="1"/>
            <a:r>
              <a:rPr lang="ar-DZ" dirty="0"/>
              <a:t>ظهرت نظرية الموارد في الثمانينيات من القرن العشرين نتيجة مجموعة من التطورات الاقتصادية، ‏التكنولوجية وغيرها، وتتسم نظرية الموارد بتركيزها على موارد المؤسسة بكل أنواعها الملموسة وغير ‏الملموسة، وذلك لمواجهة والتأقلم مع التحديات العالمية. نظرية الموارد تحاول أن تعطي الأولوية للجانب ‏الداخلي للمؤسسة في التحليل الاستراتيجي، فالمصدر الأساسي للميزة التنافسية حسب نظرية الموارد هو من ‏خصائصها الداخلية وليس من خصائص هيكل الصناعة والمحيط الذي تعمل فيه، فتحليل هيكل الصناعة ‏والتعرف على أهم الفرص مُهم، ولكن لا يُفسر لنا الفرق في الأداء بين المؤسسات ومصادره، وانطلاقاً من ‏هذه النظرية فالفرق بين أداء المؤسسات يرجع إلى تزودها بالموارد المتميزة وطريقة المزج والتنسيق بين هذه ‏الموارد، وليس إلى هيكل الشوق وخصائص الصناعة.‏‎ ‎ </a:t>
            </a:r>
            <a:endParaRPr lang="fr-FR" dirty="0"/>
          </a:p>
        </p:txBody>
      </p:sp>
    </p:spTree>
    <p:extLst>
      <p:ext uri="{BB962C8B-B14F-4D97-AF65-F5344CB8AC3E}">
        <p14:creationId xmlns:p14="http://schemas.microsoft.com/office/powerpoint/2010/main" val="3905457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path path="circle">
              <a:fillToRect l="100000" b="100000"/>
            </a:path>
            <a:tileRect t="-100000" r="-100000"/>
          </a:gradFill>
        </p:spPr>
        <p:txBody>
          <a:bodyPr>
            <a:noAutofit/>
          </a:bodyPr>
          <a:lstStyle/>
          <a:p>
            <a:pPr algn="just" rtl="1">
              <a:buFont typeface="Wingdings" panose="05000000000000000000" pitchFamily="2" charset="2"/>
              <a:buChar char="ü"/>
            </a:pPr>
            <a:r>
              <a:rPr lang="ar-DZ" sz="2000" b="1" dirty="0"/>
              <a:t>الإطار الفكري لنظرية الموارد والكفاءات.‏</a:t>
            </a:r>
            <a:endParaRPr lang="fr-FR" sz="2000" dirty="0"/>
          </a:p>
          <a:p>
            <a:pPr algn="just" rtl="1"/>
            <a:r>
              <a:rPr lang="ar-DZ" sz="1800" b="1" dirty="0"/>
              <a:t>‏     </a:t>
            </a:r>
            <a:r>
              <a:rPr lang="ar-DZ" sz="1800" dirty="0"/>
              <a:t>هناك منظوران أساسيان لتوضيح مصادر الميزة التنافسية في المؤسسات، المنظور الأول: المنظور ‏التقليدي وهو منظور القوى الخمس </a:t>
            </a:r>
            <a:r>
              <a:rPr lang="ar-DZ" sz="1800" dirty="0" err="1"/>
              <a:t>لبورتر</a:t>
            </a:r>
            <a:r>
              <a:rPr lang="ar-DZ" sz="1800" dirty="0"/>
              <a:t> (‏</a:t>
            </a:r>
            <a:r>
              <a:rPr lang="fr-FR" sz="1800" dirty="0"/>
              <a:t>Porter</a:t>
            </a:r>
            <a:r>
              <a:rPr lang="ar-DZ" sz="1800" dirty="0"/>
              <a:t>‏) الذي اعتمد بشكل كبير على مفهوم الأداء المرتبط ‏بالهيكل الاقتصادي الذي تتجدر أفكاره بمفاهيم اقتصاديات المؤسسة الصناعية. ويركز هذا المنظور على ‏تأثير قوة سوق المؤسسة على قابليتها في رفع أسعارها فوق مستوى التنافس. وإذا كان الدخول للسوق ضمن ‏صناعة محدّدة مقيد ببعض القيود والعوائق المختلفة فإنَّ قضية الاختلاف في الأداء يمكن أن تكون مستمرة ‏بين المؤسسات، ويمكن كذلك لبعض المؤسسات أن تحقق الميزة التنافسية.‏</a:t>
            </a:r>
            <a:endParaRPr lang="fr-FR" sz="1800" dirty="0"/>
          </a:p>
          <a:p>
            <a:pPr algn="just" rtl="1"/>
            <a:r>
              <a:rPr lang="ar-DZ" sz="1800" dirty="0"/>
              <a:t>‏    دخلت المقاربة المبنية على الموارد خلال فترة التسعينات كلاعب رئيسي في المناقشة الدائرة حول ‏مصادر الميزة التنافسية. وتعتمد هذه المقاربة على افتراض المخرجات المرغوبة للجهود الإدارية ضمن ‏المؤسسة تتمثل بتحقيق الميزة التنافسية المستدامة التي تسمح للمؤسسة بتحقيق عوائد تفوق معدل العوائد في ‏السوق.‏</a:t>
            </a:r>
            <a:endParaRPr lang="fr-FR" sz="1800" dirty="0"/>
          </a:p>
          <a:p>
            <a:pPr algn="just" rtl="1"/>
            <a:r>
              <a:rPr lang="ar-DZ" sz="1800" dirty="0"/>
              <a:t>‏    وينظر هذا النموذج للميزة التنافسية على أنها تنبثق من الموارد المتميزة للمؤسسة والتي تعطيها ‏الخصوصية والتفرد على منافسيها، ويُنظر للمؤسسة على أنها حزمة من الموارد المتخصصة التي تتطور ‏لتخلق موقع سوقي متميز، ولذلك فإن المقاربة المبنية على الموارد ‏</a:t>
            </a:r>
            <a:r>
              <a:rPr lang="fr-FR" sz="1800" dirty="0" err="1"/>
              <a:t>RBV</a:t>
            </a:r>
            <a:r>
              <a:rPr lang="ar-DZ" sz="1800" dirty="0"/>
              <a:t>‏ تركز على الخيارات الإستراتيجية ‏التي يأخذ فيها المدراء مهام رئيسية متمثلة في تحديد وتطوير ونشر الموارد الرئيسية التي تعظم العوائد. إنَّ ‏هذه النظرية تركز على الربط بين الإستراتيجية والموارد الداخلية للمؤسسة من أجل تحقيق الميزة التنافسية ‏بدلاً من التركيز على خصائص البيئة الصناعية لنموذج التحليل الاستراتيجي التقليدي. لقد هدفت هذه ‏النظرية لفهم سبب وجود اختلاف في الأداء بين المؤسسات العاملة في نفس البيئة ومعرفة العوامل التي ‏تحافظ على هذه الاختلافات، ويتجسد ذلك من خلال التساؤل الرئيسي الذي طرحه ‏</a:t>
            </a:r>
            <a:r>
              <a:rPr lang="fr-FR" sz="1800" dirty="0" err="1"/>
              <a:t>Wernerfelt</a:t>
            </a:r>
            <a:r>
              <a:rPr lang="ar-DZ" sz="1800" dirty="0"/>
              <a:t>‏ والمتمثل ‏في: "ما الذي يجعل أداء المؤسسة أفضل من غيرها على مدى فترة زمنية طويلة من الزمن؟" والإجابة لا ‏يُقصد بها لا موقع المؤسسة في السوق ولا المنتجات المتطورة التي تنتجها المؤسسة، وإنما يقصد بها وجود ‏عامل داخل المؤسسة وهو "المورد"، فإذا المؤسسة إلى الاستغلال الجيد للموارد الموجودة بحوزتها والعمل على ‏تطوير الموارد الجديدة فإنها بذلك سوف تكتسب ميزةً تنافسية.‏</a:t>
            </a:r>
            <a:endParaRPr lang="fr-FR" sz="1800" dirty="0"/>
          </a:p>
        </p:txBody>
      </p:sp>
    </p:spTree>
    <p:extLst>
      <p:ext uri="{BB962C8B-B14F-4D97-AF65-F5344CB8AC3E}">
        <p14:creationId xmlns:p14="http://schemas.microsoft.com/office/powerpoint/2010/main" val="38516766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p:spPr>
        <p:txBody>
          <a:bodyPr>
            <a:normAutofit fontScale="70000" lnSpcReduction="20000"/>
          </a:bodyPr>
          <a:lstStyle/>
          <a:p>
            <a:pPr algn="r" rtl="1"/>
            <a:r>
              <a:rPr lang="ar-DZ" dirty="0"/>
              <a:t>‏     بهذا فإنَّ رؤية نظرية الموارد تتجه نحو قدرة المؤسسة على توفير الموارد وتطويرها بشكل يسمح بتفسير ‏الاختلافات الملاحظة في الأداء، فهي تعتبر المؤسسة على أنها مجموعات مختلفة الأصول الملموسة ‏‏(كالموارد المادية، المالية ...الخ) وغير الملموسة (كالكفاءات التنظيمية، المعرفة ...الخ)، وبهذا لا يمكن ‏للمؤسسة أن تكون مماثلة لغيرها في الأصول ولا تستطيع تحديد مدى فعالية وكفاءة كل مؤسسة في تنفيذ ‏أنشطتها.</a:t>
            </a:r>
            <a:endParaRPr lang="fr-FR" dirty="0"/>
          </a:p>
          <a:p>
            <a:pPr algn="r" rtl="1">
              <a:buFont typeface="Wingdings" panose="05000000000000000000" pitchFamily="2" charset="2"/>
              <a:buChar char="ü"/>
            </a:pPr>
            <a:r>
              <a:rPr lang="ar-DZ" b="1" dirty="0"/>
              <a:t>فرضيات ومبادئ نظرية الموارد والكفاءات.‏</a:t>
            </a:r>
            <a:r>
              <a:rPr lang="ar-DZ" dirty="0"/>
              <a:t>‏ </a:t>
            </a:r>
            <a:endParaRPr lang="fr-FR" dirty="0"/>
          </a:p>
          <a:p>
            <a:pPr algn="r" rtl="1"/>
            <a:r>
              <a:rPr lang="ar-DZ" b="1" dirty="0"/>
              <a:t>‏1-فرضيات نظرية الموارد والكفاءات.‏</a:t>
            </a:r>
            <a:endParaRPr lang="fr-FR" dirty="0"/>
          </a:p>
          <a:p>
            <a:pPr algn="r" rtl="1"/>
            <a:r>
              <a:rPr lang="ar-DZ" dirty="0"/>
              <a:t>‏    ترتكز النماذج الكلاسيكية للتحليل الاستراتيجي على فرضيتين أساسيتين: فمن جهة تفترض أن ‏المؤسسات النشطة في صناعة ما تعتبر متماثلة في الموارد الإستراتيجية التي تسيطر عليها وكذا ‏الاستراتيجيات المنتهجة، ومن جهة أخرى تفترض أنَّ الموارد متاحة وغير ثابتة قابلة للتنقل)، وهذا يعني ‏عدم وجود تباين في الموارد المستعملة من طرف تلك المؤسسات ضمن استراتيجياتها. بخلاف ذلك نجد أن ‏المقاربة المبنية على الموارد ‏</a:t>
            </a:r>
            <a:r>
              <a:rPr lang="fr-FR" dirty="0" err="1"/>
              <a:t>RBV</a:t>
            </a:r>
            <a:r>
              <a:rPr lang="ar-DZ" dirty="0"/>
              <a:t>‏ كما هي مقدمة من طرف ‏</a:t>
            </a:r>
            <a:r>
              <a:rPr lang="fr-FR" dirty="0"/>
              <a:t>Barney</a:t>
            </a:r>
            <a:r>
              <a:rPr lang="ar-DZ" dirty="0"/>
              <a:t>‏ سنة 1991 تقترح فرضيتين بديلتين ‏لدراسة مصادر الميزة التنافسية هما:‏ </a:t>
            </a:r>
            <a:endParaRPr lang="fr-FR" dirty="0"/>
          </a:p>
          <a:p>
            <a:pPr algn="r" rtl="1"/>
            <a:r>
              <a:rPr lang="ar-DZ" dirty="0"/>
              <a:t>الفرضية الأولى التباين النسبي للموارد (اختلاف المؤسسات): يفترض هذا النموذج أن المؤسسات التابعة ‏لنفس الصناعة يمكن أن تكون لها موارد إستراتيجية متباينة، أي بعبارة أخرى يمكن للموارد أن تتميز نسبياً ‏من مؤسسة إلى أخرى حتى وإن كانت هذه الموارد تابعة لنفس القطاع أو الصناعة، وعليه فإنَّ الموارد ‏المالية، المعارف التكنولوجية، شهرة المؤسسة ما هي إلا متغيرات قابلة للتميز والتباين من مؤسسة إلى ‏أخرى.‏</a:t>
            </a:r>
            <a:endParaRPr lang="fr-FR" dirty="0"/>
          </a:p>
          <a:p>
            <a:pPr algn="r" rtl="1"/>
            <a:r>
              <a:rPr lang="ar-DZ" dirty="0"/>
              <a:t>الفرضية الثانية نسبية حركية الموارد وفقا لمقاربة الموارد يفترض أن تكون حركة الموارد نسبية غير مطلقة ‏ما يعني أن التباين في الموارد قد يكون مستداما لوجود عوامل تحد من قدرتها على الحركة بشكل كامل، فإذا ‏كان بالإمكان أن نقوم بنقل تكنولوجيا من مؤسسة إلى أخرى فإنَّ براءات الاختراع قد تحول دون سهولة ذلك.‏</a:t>
            </a:r>
            <a:endParaRPr lang="fr-FR" dirty="0"/>
          </a:p>
          <a:p>
            <a:pPr algn="r" rtl="1"/>
            <a:r>
              <a:rPr lang="ar-SA" dirty="0"/>
              <a:t>‏</a:t>
            </a:r>
            <a:r>
              <a:rPr lang="ar-DZ" dirty="0"/>
              <a:t> </a:t>
            </a:r>
            <a:endParaRPr lang="fr-FR" dirty="0"/>
          </a:p>
          <a:p>
            <a:endParaRPr lang="fr-FR" dirty="0"/>
          </a:p>
        </p:txBody>
      </p:sp>
    </p:spTree>
    <p:extLst>
      <p:ext uri="{BB962C8B-B14F-4D97-AF65-F5344CB8AC3E}">
        <p14:creationId xmlns:p14="http://schemas.microsoft.com/office/powerpoint/2010/main" val="429259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00108"/>
          </a:xfrm>
          <a:blipFill>
            <a:blip r:embed="rId2"/>
            <a:tile tx="0" ty="0" sx="100000" sy="100000" flip="none" algn="tl"/>
          </a:blipFill>
        </p:spPr>
        <p:txBody>
          <a:bodyPr>
            <a:normAutofit/>
          </a:bodyPr>
          <a:lstStyle/>
          <a:p>
            <a:pPr algn="r" rtl="1"/>
            <a:endParaRPr lang="fr-FR" dirty="0"/>
          </a:p>
        </p:txBody>
      </p:sp>
      <p:sp>
        <p:nvSpPr>
          <p:cNvPr id="3" name="Espace réservé du contenu 2"/>
          <p:cNvSpPr>
            <a:spLocks noGrp="1"/>
          </p:cNvSpPr>
          <p:nvPr>
            <p:ph idx="1"/>
          </p:nvPr>
        </p:nvSpPr>
        <p:spPr>
          <a:xfrm>
            <a:off x="0" y="357166"/>
            <a:ext cx="9144000" cy="6500834"/>
          </a:xfrm>
          <a:blipFill>
            <a:blip r:embed="rId2"/>
            <a:tile tx="0" ty="0" sx="100000" sy="100000" flip="none" algn="tl"/>
          </a:blipFill>
          <a:ln>
            <a:solidFill>
              <a:schemeClr val="accent5">
                <a:lumMod val="20000"/>
                <a:lumOff val="80000"/>
              </a:schemeClr>
            </a:solidFill>
          </a:ln>
        </p:spPr>
        <p:txBody>
          <a:bodyPr>
            <a:normAutofit fontScale="77500" lnSpcReduction="20000"/>
          </a:bodyPr>
          <a:lstStyle/>
          <a:p>
            <a:pPr algn="just" rtl="1"/>
            <a:r>
              <a:rPr lang="ar-DZ" b="1" dirty="0"/>
              <a:t>2-مبادئ نظرية الموارد والكفاءات.‏</a:t>
            </a:r>
            <a:endParaRPr lang="fr-FR" dirty="0"/>
          </a:p>
          <a:p>
            <a:pPr algn="just" rtl="1"/>
            <a:r>
              <a:rPr lang="ar-DZ" b="1" dirty="0"/>
              <a:t>‏    </a:t>
            </a:r>
            <a:r>
              <a:rPr lang="ar-DZ" dirty="0"/>
              <a:t>حسب غاري هامل ‏</a:t>
            </a:r>
            <a:r>
              <a:rPr lang="fr-FR" dirty="0"/>
              <a:t>Gary. Hamel et </a:t>
            </a:r>
            <a:r>
              <a:rPr lang="fr-FR" dirty="0" err="1"/>
              <a:t>C.K</a:t>
            </a:r>
            <a:r>
              <a:rPr lang="fr-FR" dirty="0"/>
              <a:t> Prahalad</a:t>
            </a:r>
            <a:r>
              <a:rPr lang="ar-DZ" dirty="0"/>
              <a:t>‏ تتمثل المبادئ الأساسية للمقاربة المبنية ‏على الموارد ‏</a:t>
            </a:r>
            <a:r>
              <a:rPr lang="fr-FR" dirty="0" err="1"/>
              <a:t>RBV</a:t>
            </a:r>
            <a:r>
              <a:rPr lang="ar-DZ" dirty="0"/>
              <a:t>‏ في ما يلي:‏‎ ‎ </a:t>
            </a:r>
            <a:endParaRPr lang="fr-FR" dirty="0"/>
          </a:p>
          <a:p>
            <a:pPr algn="just" rtl="1"/>
            <a:r>
              <a:rPr lang="ar-DZ" dirty="0"/>
              <a:t>المؤسسة لا يُنظر إليها من خلال مجموعة من الأنشطة "المنتجات والأسواق"، بل يتم اعتبارها مجموعة ‏واحدة من الموارد المادية، التقنية البشرية، والموارد غير المادية كالكفاءات التنظيمية. ‏</a:t>
            </a:r>
            <a:endParaRPr lang="fr-FR" dirty="0"/>
          </a:p>
          <a:p>
            <a:pPr algn="just" rtl="1"/>
            <a:r>
              <a:rPr lang="ar-DZ" dirty="0"/>
              <a:t>ضعف موارد المؤسسة لا يمنعها من تحقيق التفوق في السوق العالمية كما لا تضمن لها وفرة الموارد ‏تحقيق النجاح الأكيد. ‏</a:t>
            </a:r>
            <a:endParaRPr lang="fr-FR" dirty="0"/>
          </a:p>
          <a:p>
            <a:pPr algn="just" rtl="1"/>
            <a:r>
              <a:rPr lang="ar-DZ" dirty="0"/>
              <a:t>الاختلاف من مؤسسة إلى أخرى يكمن في طريقة مزج مواردها الشيء الذي ينتج عنه فروقات محسوسة ‏بينها في كيفية اقتحامها للأسواق </a:t>
            </a:r>
            <a:r>
              <a:rPr lang="ar-DZ" dirty="0" err="1"/>
              <a:t>وتموقعها</a:t>
            </a:r>
            <a:r>
              <a:rPr lang="ar-DZ" dirty="0"/>
              <a:t> وفي النواتج التي تستخلصها من نفس الكميات المتاحة ‏من الموارد. ‏</a:t>
            </a:r>
            <a:endParaRPr lang="fr-FR" dirty="0"/>
          </a:p>
          <a:p>
            <a:pPr algn="just" rtl="1"/>
            <a:r>
              <a:rPr lang="ar-DZ" dirty="0"/>
              <a:t>تحسين الإنتاجية، كنسبة بين المخرجات والمدخلات، يكون من المخرجات أفضل من تحسينها انطلاقا ‏من الاقتصاد في الموارد، على اعتبار أن هذه الأخيرة وفرت أصلاً لتحقيق أقصى ناتج ممكن ولم ‏توفر للاقتصاد في استعمالها. أي أنه يجب العمل على تفعيل موارد المؤسسة واستغلالها استغلالاً ‏أمثالاً بدل السعي لتحقيق نفس النتيجة بالإنفاق الأقل، في حين كان يجب البحث على نتيجة أعلى ‏بنفس التكلفة. ‏</a:t>
            </a:r>
            <a:endParaRPr lang="fr-FR" dirty="0"/>
          </a:p>
          <a:p>
            <a:pPr algn="just" rtl="1"/>
            <a:r>
              <a:rPr lang="ar-DZ" dirty="0"/>
              <a:t>الاستعمال الذكي للموارد بتجميعها وإشراكها المتكامل وتوظيفها مركزة على هدف استراتيجي أساسي ‏والاقتصاد فيها حيث ما يكون ممكناً وتسريع استرجاعها بتقليص </a:t>
            </a:r>
            <a:r>
              <a:rPr lang="ar-DZ" dirty="0" err="1"/>
              <a:t>الأجال</a:t>
            </a:r>
            <a:r>
              <a:rPr lang="ar-DZ" dirty="0"/>
              <a:t> بين التوظيف وتحقيق ‏العوائد.‏‎ </a:t>
            </a:r>
            <a:endParaRPr lang="fr-FR" dirty="0"/>
          </a:p>
        </p:txBody>
      </p:sp>
    </p:spTree>
    <p:extLst>
      <p:ext uri="{BB962C8B-B14F-4D97-AF65-F5344CB8AC3E}">
        <p14:creationId xmlns:p14="http://schemas.microsoft.com/office/powerpoint/2010/main" val="5993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path path="circle">
              <a:fillToRect l="100000" b="100000"/>
            </a:path>
            <a:tileRect t="-100000" r="-100000"/>
          </a:gradFill>
        </p:spPr>
        <p:txBody>
          <a:bodyPr>
            <a:noAutofit/>
          </a:bodyPr>
          <a:lstStyle/>
          <a:p>
            <a:pPr algn="r" rtl="1"/>
            <a:r>
              <a:rPr lang="en-US" b="1" dirty="0"/>
              <a:t>IV</a:t>
            </a:r>
            <a:r>
              <a:rPr lang="ar-DZ" b="1" dirty="0"/>
              <a:t>.4. نظرية أصحاب المصالح.</a:t>
            </a:r>
            <a:endParaRPr lang="fr-FR" dirty="0"/>
          </a:p>
          <a:p>
            <a:pPr algn="r" rtl="1"/>
            <a:r>
              <a:rPr lang="ar-SA" dirty="0"/>
              <a:t>نظرية أصحاب المصالح هي من النظريات الاقتصادية المهمة التي تسعى إلى فهم سلوك الأفراد والشركات في السوق. تركز كل منها على جوانب مختلفة من التفاعلات الاقتصادية وتوفير تفسيرات متعددة لكيفية تكوين السوق وتوزيع الموارد</a:t>
            </a:r>
            <a:r>
              <a:rPr lang="en-US" dirty="0"/>
              <a:t>. </a:t>
            </a:r>
            <a:r>
              <a:rPr lang="ar-SA" dirty="0"/>
              <a:t>فهما مرتبطتين بشكل وثيق بطريقة يتم فيها توزيع الموارد واتخاذ القرارات الاقتصادية، وتقديم إطار فكري لفهم تفاعلات السوق وتأثيرها على الاقتصاد والمجتمع</a:t>
            </a:r>
            <a:r>
              <a:rPr lang="en-US" dirty="0"/>
              <a:t>.</a:t>
            </a:r>
            <a:endParaRPr lang="fr-FR" dirty="0"/>
          </a:p>
        </p:txBody>
      </p:sp>
    </p:spTree>
    <p:extLst>
      <p:ext uri="{BB962C8B-B14F-4D97-AF65-F5344CB8AC3E}">
        <p14:creationId xmlns:p14="http://schemas.microsoft.com/office/powerpoint/2010/main" val="317025297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p:spPr>
        <p:txBody>
          <a:bodyPr>
            <a:normAutofit fontScale="85000" lnSpcReduction="20000"/>
          </a:bodyPr>
          <a:lstStyle/>
          <a:p>
            <a:pPr algn="just" rtl="1">
              <a:buFont typeface="Wingdings" panose="05000000000000000000" pitchFamily="2" charset="2"/>
              <a:buChar char="ü"/>
            </a:pPr>
            <a:r>
              <a:rPr lang="ar-DZ" b="1" dirty="0"/>
              <a:t>افتراضات نظرية أصحاب المصالح.‏</a:t>
            </a:r>
            <a:endParaRPr lang="fr-FR" dirty="0"/>
          </a:p>
          <a:p>
            <a:pPr algn="just" rtl="1"/>
            <a:r>
              <a:rPr lang="ar-DZ" dirty="0"/>
              <a:t>‏     يُوضح فريمان بأن نظرية أصحاب المصالح هي رؤية جديدة كلية لمفهوم إدارة الأعمال ذاته، يتجاوز ‏تلك الرؤية الضيقة التي ترى بأن نجاح المؤسسة يكمن في تعظيم القيم الاقتصادية والأرباح لأصحاب رأس ‏المال أو المساهمين، ويذهب إلى أن النجاح الحقيقي للمؤسسة يتحقق من خلال تعظيم القيم لأصحاب ‏المصالح في كليتهم وليست القيم بالضرورة قيماً اقتصادية، فقد تكون قيماً أخلاقية تؤثر فيما بعد على القيم ‏الاقتصادية.‏</a:t>
            </a:r>
            <a:endParaRPr lang="fr-FR" dirty="0"/>
          </a:p>
          <a:p>
            <a:pPr algn="just" rtl="1"/>
            <a:r>
              <a:rPr lang="ar-DZ" dirty="0"/>
              <a:t>‏     قدمت هذه النظرية افتراضات ذات طابع أخلاقي يُشدّد على ضرورة أن تتوقف المؤسسة عن تقديس ‏القيمة الاقتصادية التي تبقى فعلياً الهدف الأساسي للمشروع (للمؤسسة)، ولكنها تُوضع أخلاقياً خلف قيم ‏اجتماعية أخرى أهمها بناء علاقات تفاهم وتحقيق رضا واستقطاب تأييد أصحاب المصالح.‏</a:t>
            </a:r>
            <a:endParaRPr lang="fr-FR" dirty="0"/>
          </a:p>
          <a:p>
            <a:pPr algn="just" rtl="1"/>
            <a:r>
              <a:rPr lang="ar-DZ" dirty="0"/>
              <a:t>‏    يؤكد فريمان على أن أصحاب الأسهم هم أيضاً أصحاب مصلحة، ولكن وجه الجدة في النظرية هو ‏اعتبارهم جزء فقط من بيئة المؤسسة مثلهم مثل بقية أصحاب المصالح الآخرين، وأنَّ الخطأ الذي وقعت فيه ‏إدارة الأعمال التقليدية هي أ اعتبرت مصلحة أصحاب الأسهم هيا المصلحة الوحيدة الجديرة بالرعاية بناءً ‏على هذا حذر فريمان من أنَّ هذا التفكير قد يصل بالمؤسسة إلى الفشل في ظل تعقيدات بيئة المؤسسة ‏الحديثة، إذ ستتعرض المؤسسة إلى التنديد من قبل الناشطين الاجتماعيين ومؤسسات الرقابة. ‏ </a:t>
            </a:r>
            <a:endParaRPr lang="fr-FR" dirty="0"/>
          </a:p>
          <a:p>
            <a:pPr algn="r" rtl="1"/>
            <a:r>
              <a:rPr lang="ar-SA" dirty="0"/>
              <a:t>‏</a:t>
            </a:r>
            <a:r>
              <a:rPr lang="ar-DZ" dirty="0"/>
              <a:t> </a:t>
            </a:r>
            <a:endParaRPr lang="fr-FR" dirty="0"/>
          </a:p>
          <a:p>
            <a:endParaRPr lang="fr-FR" dirty="0"/>
          </a:p>
        </p:txBody>
      </p:sp>
    </p:spTree>
    <p:extLst>
      <p:ext uri="{BB962C8B-B14F-4D97-AF65-F5344CB8AC3E}">
        <p14:creationId xmlns:p14="http://schemas.microsoft.com/office/powerpoint/2010/main" val="23442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blipFill>
            <a:blip r:embed="rId2"/>
            <a:tile tx="0" ty="0" sx="100000" sy="100000" flip="none" algn="tl"/>
          </a:blipFill>
          <a:ln>
            <a:solidFill>
              <a:schemeClr val="accent5">
                <a:lumMod val="20000"/>
                <a:lumOff val="80000"/>
              </a:schemeClr>
            </a:solidFill>
          </a:ln>
        </p:spPr>
        <p:txBody>
          <a:bodyPr>
            <a:normAutofit fontScale="70000" lnSpcReduction="20000"/>
          </a:bodyPr>
          <a:lstStyle/>
          <a:p>
            <a:pPr algn="r" rtl="1">
              <a:buFont typeface="Wingdings" panose="05000000000000000000" pitchFamily="2" charset="2"/>
              <a:buChar char="ü"/>
            </a:pPr>
            <a:r>
              <a:rPr lang="ar-DZ" b="1" dirty="0"/>
              <a:t>مبادئ نظرية أصحاب المصالح.‏</a:t>
            </a:r>
            <a:endParaRPr lang="fr-FR" dirty="0"/>
          </a:p>
          <a:p>
            <a:pPr algn="r" rtl="1"/>
            <a:r>
              <a:rPr lang="ar-DZ" b="1" dirty="0"/>
              <a:t>‏    </a:t>
            </a:r>
            <a:r>
              <a:rPr lang="ar-DZ" dirty="0"/>
              <a:t>حسب فريمان إدارة الأعمال الحديثة في ظل نظرية أصحاب المصالح قائمة على كونها فضاءً للتفاوض ‏بين المصالح، ويكون هذا التفاوض ناجحاً إذا نجحت المؤسسة في مراعاة مبدأين أخلاقيين أساسين هما: ‏ </a:t>
            </a:r>
            <a:endParaRPr lang="fr-FR" dirty="0"/>
          </a:p>
          <a:p>
            <a:pPr algn="r" rtl="1"/>
            <a:r>
              <a:rPr lang="ar-DZ" dirty="0"/>
              <a:t>مبدأ شرعية المؤسسة: تحصل المؤسسة شرعية نشاطها وتقبلها من قبل أصحاب المصالح من خلال ‏عملها على رعاية مصالح زبائنها، مورديها، عمالها المجتمع المحلي ... الخ، فكلما نجحت في ‏ضمان مصالح كل هؤلاء وتمكينهم من المشاركة في اتخاذ قراراتها، كلما وجدت حفاوةً وترحيباً في ‏البيئة، وألغت كل صراع محتمل معها.‏</a:t>
            </a:r>
            <a:endParaRPr lang="fr-FR" dirty="0"/>
          </a:p>
          <a:p>
            <a:pPr algn="r" rtl="1"/>
            <a:r>
              <a:rPr lang="ar-DZ" dirty="0"/>
              <a:t>‏ مبدأ ائتمانية أصحاب المصالح: يرى هذا المبدأ بأن علاقة المؤسسة بأصحاب المصلحة هي علاقة ‏ائتمان المصلحة، ومن الواجب أخلاقياً أن تحافظ المؤسسة على المصالح التي </a:t>
            </a:r>
            <a:r>
              <a:rPr lang="ar-DZ" dirty="0" err="1"/>
              <a:t>أوتمنت</a:t>
            </a:r>
            <a:r>
              <a:rPr lang="ar-DZ" dirty="0"/>
              <a:t> عليها، وهي ‏مسؤولة بالتالي عنها في حدود ما يسمح بتحقيق أهدافها الإستراتيجية، ومن هنا فإنَّ نظرية أصحاب ‏المصالح تصبح إطاراً نظرياً أخلاقياً مقيداً وغير مطلق. يرى فريمان أن بقاء المؤسسة مرهون ‏بحسن إدارتها للعلاقة مع أصحاب المصالح، يعني ضمنا، أن استمرار وجود أصحاب المصالح هو ‏استمرار لأنشطة وفعاليات المسؤولية الاجتماعية المختلفة، طالما فهمنا أن المؤسسة برمتها، وما ‏تقوم به من أدوار اجتماعية متنوعة مرهون بالمحافظة على هؤلاء المستثمرين والمساهمين فيها. ‏يبدو هذا الطرح منطقيا، فاستدامة الثروة تأتي من استدامة مصادرها، ومصادر المؤسسة، وسبب ‏تحقيقها الأرباح هو هؤلاء المساهمين وأصحاب المصالح، وإن كان بمقدورنا تمديد هذا المفهوم ‏‏(أصحاب المصالح) ليشمل حتى الموظفين والعاملين في المؤسسة. وقيام المؤسسة بمسؤولياتها تجاه ‏هؤلاء الموظفين والعاملين (مجتمع المؤسسة الداخلي هو في حد ذاته، قيام بمقتضيات المسؤولية ‏الاجتماعية للمؤسسات.‏</a:t>
            </a:r>
            <a:endParaRPr lang="fr-FR" dirty="0"/>
          </a:p>
          <a:p>
            <a:pPr algn="r"/>
            <a:r>
              <a:rPr lang="ar-DZ" dirty="0"/>
              <a:t>إن المؤسسات التي قررت الالتزام بما تمليه عليها نظرية أصحاب المصالح تحقق الكثير من المنافع، ‏فهي، على سبيل المثال، تخلق قيمة أكبر لموظفيها وزبائنها، والجمعيات المحلية، وبالتالي تحقق ‏نوعين من المنافع في وقت واحد، فهي، من ناحية، تنهض بأوضاع عمالها وزبائنها، ومن ناحية ‏أخرى، تلبي احتياجات المجتمع المحلي، وتقوم بمقتضيات المسؤولية الاجتماعية.‏</a:t>
            </a:r>
            <a:endParaRPr lang="fr-FR" dirty="0"/>
          </a:p>
        </p:txBody>
      </p:sp>
    </p:spTree>
    <p:extLst>
      <p:ext uri="{BB962C8B-B14F-4D97-AF65-F5344CB8AC3E}">
        <p14:creationId xmlns:p14="http://schemas.microsoft.com/office/powerpoint/2010/main" val="79083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flipV="1">
            <a:off x="500034" y="0"/>
            <a:ext cx="8186766" cy="274638"/>
          </a:xfrm>
        </p:spPr>
        <p:txBody>
          <a:bodyPr>
            <a:normAutofit fontScale="90000"/>
          </a:bodyPr>
          <a:lstStyle/>
          <a:p>
            <a:endParaRPr lang="fr-FR" dirty="0"/>
          </a:p>
        </p:txBody>
      </p:sp>
      <p:sp>
        <p:nvSpPr>
          <p:cNvPr id="3" name="Espace réservé du contenu 2"/>
          <p:cNvSpPr>
            <a:spLocks noGrp="1"/>
          </p:cNvSpPr>
          <p:nvPr>
            <p:ph idx="1"/>
          </p:nvPr>
        </p:nvSpPr>
        <p:spPr>
          <a:xfrm>
            <a:off x="0" y="0"/>
            <a:ext cx="9144000" cy="6858000"/>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path path="circle">
              <a:fillToRect l="100000" b="100000"/>
            </a:path>
            <a:tileRect t="-100000" r="-100000"/>
          </a:gradFill>
        </p:spPr>
        <p:txBody>
          <a:bodyPr>
            <a:noAutofit/>
          </a:bodyPr>
          <a:lstStyle/>
          <a:p>
            <a:pPr algn="just" rtl="1"/>
            <a:r>
              <a:rPr lang="en-US" sz="2000" b="1" dirty="0"/>
              <a:t>IV</a:t>
            </a:r>
            <a:r>
              <a:rPr lang="ar-DZ" sz="2000" b="1" dirty="0"/>
              <a:t>.</a:t>
            </a:r>
            <a:r>
              <a:rPr lang="fr-FR" sz="2000" b="1" dirty="0"/>
              <a:t>3</a:t>
            </a:r>
            <a:r>
              <a:rPr lang="ar-DZ" sz="2000" b="1" dirty="0"/>
              <a:t>.2. الإطار الفكري لنظرية الموارد والكفاءات.‏</a:t>
            </a:r>
            <a:endParaRPr lang="fr-FR" sz="2000" dirty="0"/>
          </a:p>
          <a:p>
            <a:pPr algn="just" rtl="1"/>
            <a:r>
              <a:rPr lang="ar-DZ" sz="1800" b="1" dirty="0"/>
              <a:t>‏     </a:t>
            </a:r>
            <a:r>
              <a:rPr lang="ar-DZ" sz="1800" dirty="0"/>
              <a:t>هناك منظوران أساسيان لتوضيح مصادر الميزة التنافسية في المؤسسات، المنظور الأول: المنظور ‏التقليدي وهو منظور القوى الخمس </a:t>
            </a:r>
            <a:r>
              <a:rPr lang="ar-DZ" sz="1800" dirty="0" err="1"/>
              <a:t>لبورتر</a:t>
            </a:r>
            <a:r>
              <a:rPr lang="ar-DZ" sz="1800" dirty="0"/>
              <a:t> (‏</a:t>
            </a:r>
            <a:r>
              <a:rPr lang="fr-FR" sz="1800" dirty="0"/>
              <a:t>Porter</a:t>
            </a:r>
            <a:r>
              <a:rPr lang="ar-DZ" sz="1800" dirty="0"/>
              <a:t>‏) الذي اعتمد بشكل كبير على مفهوم الأداء المرتبط ‏بالهيكل الاقتصادي الذي تتجدر أفكاره بمفاهيم اقتصاديات المؤسسة الصناعية. ويركز هذا المنظور على ‏تأثير قوة سوق المؤسسة على قابليتها في رفع أسعارها فوق مستوى التنافس. وإذا كان الدخول للسوق ضمن ‏صناعة محدّدة مقيد ببعض القيود والعوائق المختلفة فإنَّ قضية الاختلاف في الأداء يمكن أن تكون مستمرة ‏بين المؤسسات، ويمكن كذلك لبعض المؤسسات أن تحقق الميزة التنافسية.‏</a:t>
            </a:r>
            <a:endParaRPr lang="fr-FR" sz="1800" dirty="0"/>
          </a:p>
          <a:p>
            <a:pPr algn="just" rtl="1"/>
            <a:r>
              <a:rPr lang="ar-DZ" sz="1800" dirty="0"/>
              <a:t>‏    دخلت المقاربة المبنية على الموارد خلال فترة التسعينات كلاعب رئيسي في المناقشة الدائرة حول ‏مصادر الميزة التنافسية. وتعتمد هذه المقاربة على افتراض المخرجات المرغوبة للجهود الإدارية ضمن ‏المؤسسة تتمثل بتحقيق الميزة التنافسية المستدامة التي تسمح للمؤسسة بتحقيق عوائد تفوق معدل العوائد في ‏السوق.‏</a:t>
            </a:r>
            <a:endParaRPr lang="fr-FR" sz="1800" dirty="0"/>
          </a:p>
          <a:p>
            <a:pPr algn="just" rtl="1"/>
            <a:r>
              <a:rPr lang="ar-DZ" sz="1800" dirty="0"/>
              <a:t>‏    وينظر هذا النموذج للميزة التنافسية على أنها تنبثق من الموارد المتميزة للمؤسسة والتي تعطيها ‏الخصوصية والتفرد على منافسيها، ويُنظر للمؤسسة على أنها حزمة من الموارد المتخصصة التي تتطور ‏لتخلق موقع سوقي متميز، ولذلك فإن المقاربة المبنية على الموارد ‏</a:t>
            </a:r>
            <a:r>
              <a:rPr lang="fr-FR" sz="1800" dirty="0" err="1"/>
              <a:t>RBV</a:t>
            </a:r>
            <a:r>
              <a:rPr lang="ar-DZ" sz="1800" dirty="0"/>
              <a:t>‏ تركز على الخيارات الإستراتيجية ‏التي يأخذ فيها المدراء مهام رئيسية متمثلة في تحديد وتطوير ونشر الموارد الرئيسية التي تعظم العوائد. إنَّ ‏هذه النظرية تركز على الربط بين الإستراتيجية والموارد الداخلية للمؤسسة من أجل تحقيق الميزة التنافسية ‏بدلاً من التركيز على خصائص البيئة الصناعية لنموذج التحليل الاستراتيجي التقليدي. لقد هدفت هذه ‏النظرية لفهم سبب وجود اختلاف في الأداء بين المؤسسات العاملة في نفس البيئة ومعرفة العوامل التي ‏تحافظ على هذه الاختلافات، ويتجسد ذلك من خلال التساؤل الرئيسي الذي طرحه ‏</a:t>
            </a:r>
            <a:r>
              <a:rPr lang="fr-FR" sz="1800" dirty="0" err="1"/>
              <a:t>Wernerfelt</a:t>
            </a:r>
            <a:r>
              <a:rPr lang="ar-DZ" sz="1800" dirty="0"/>
              <a:t>‏ والمتمثل ‏في: "ما الذي يجعل أداء المؤسسة أفضل من غيرها على مدى فترة زمنية طويلة من الزمن؟" والإجابة لا ‏يُقصد بها لا موقع المؤسسة في السوق ولا المنتجات المتطورة التي تنتجها المؤسسة، وإنما يقصد بها وجود ‏عامل داخل المؤسسة وهو "المورد"، فإذا المؤسسة إلى الاستغلال الجيد للموارد الموجودة بحوزتها والعمل على ‏تطوير الموارد الجديدة فإنها بذلك سوف تكتسب ميزةً تنافسية.‏</a:t>
            </a:r>
            <a:endParaRPr lang="fr-FR" sz="1800" dirty="0"/>
          </a:p>
        </p:txBody>
      </p:sp>
    </p:spTree>
    <p:extLst>
      <p:ext uri="{BB962C8B-B14F-4D97-AF65-F5344CB8AC3E}">
        <p14:creationId xmlns:p14="http://schemas.microsoft.com/office/powerpoint/2010/main" val="374889011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p:spPr>
        <p:txBody>
          <a:bodyPr>
            <a:normAutofit fontScale="70000" lnSpcReduction="20000"/>
          </a:bodyPr>
          <a:lstStyle/>
          <a:p>
            <a:pPr algn="r" rtl="1"/>
            <a:r>
              <a:rPr lang="ar-DZ" dirty="0"/>
              <a:t>‏     بهذا فإنَّ رؤية نظرية الموارد تتجه نحو قدرة المؤسسة على توفير الموارد وتطويرها بشكل يسمح بتفسير ‏الاختلافات الملاحظة في الأداء، فهي تعتبر المؤسسة على أنها مجموعات مختلفة الأصول الملموسة ‏‏(كالموارد المادية، المالية ...الخ) وغير الملموسة (كالكفاءات التنظيمية، المعرفة ...الخ)، وبهذا لا يمكن ‏للمؤسسة أن تكون مماثلة لغيرها في الأصول ولا تستطيع تحديد مدى فعالية وكفاءة كل مؤسسة في تنفيذ ‏أنشطتها.</a:t>
            </a:r>
            <a:endParaRPr lang="fr-FR" dirty="0"/>
          </a:p>
          <a:p>
            <a:pPr algn="r" rtl="1"/>
            <a:r>
              <a:rPr lang="en-US" b="1" dirty="0"/>
              <a:t>IV</a:t>
            </a:r>
            <a:r>
              <a:rPr lang="ar-DZ" b="1" dirty="0"/>
              <a:t>.</a:t>
            </a:r>
            <a:r>
              <a:rPr lang="fr-FR" b="1" dirty="0"/>
              <a:t>3</a:t>
            </a:r>
            <a:r>
              <a:rPr lang="ar-DZ" b="1" dirty="0"/>
              <a:t>.3. فرضيات ومبادئ نظرية الموارد والكفاءات.‏</a:t>
            </a:r>
            <a:r>
              <a:rPr lang="ar-DZ" dirty="0"/>
              <a:t>‏ </a:t>
            </a:r>
            <a:endParaRPr lang="fr-FR" dirty="0"/>
          </a:p>
          <a:p>
            <a:pPr algn="r" rtl="1"/>
            <a:r>
              <a:rPr lang="ar-DZ" b="1" dirty="0"/>
              <a:t>‏1-فرضيات نظرية الموارد والكفاءات.‏</a:t>
            </a:r>
            <a:endParaRPr lang="fr-FR" dirty="0"/>
          </a:p>
          <a:p>
            <a:pPr algn="r" rtl="1"/>
            <a:r>
              <a:rPr lang="ar-DZ" dirty="0"/>
              <a:t>‏    ترتكز النماذج الكلاسيكية للتحليل الاستراتيجي على فرضيتين أساسيتين: فمن جهة تفترض أن ‏المؤسسات النشطة في صناعة ما تعتبر متماثلة في الموارد الإستراتيجية التي تسيطر عليها وكذا ‏الاستراتيجيات المنتهجة، ومن جهة أخرى تفترض أنَّ الموارد متاحة وغير ثابتة قابلة للتنقل)، وهذا يعني ‏عدم وجود تباين في الموارد المستعملة من طرف تلك المؤسسات ضمن استراتيجياتها. بخلاف ذلك نجد أن ‏المقاربة المبنية على الموارد ‏</a:t>
            </a:r>
            <a:r>
              <a:rPr lang="fr-FR" dirty="0" err="1"/>
              <a:t>RBV</a:t>
            </a:r>
            <a:r>
              <a:rPr lang="ar-DZ" dirty="0"/>
              <a:t>‏ كما هي مقدمة من طرف ‏</a:t>
            </a:r>
            <a:r>
              <a:rPr lang="fr-FR" dirty="0"/>
              <a:t>Barney</a:t>
            </a:r>
            <a:r>
              <a:rPr lang="ar-DZ" dirty="0"/>
              <a:t>‏ سنة 1991 تقترح فرضيتين بديلتين ‏لدراسة مصادر الميزة التنافسية هما:‏ </a:t>
            </a:r>
            <a:endParaRPr lang="fr-FR" dirty="0"/>
          </a:p>
          <a:p>
            <a:pPr algn="r" rtl="1"/>
            <a:r>
              <a:rPr lang="ar-DZ" dirty="0"/>
              <a:t>الفرضية الأولى التباين النسبي للموارد (اختلاف المؤسسات): يفترض هذا النموذج أن المؤسسات التابعة ‏لنفس الصناعة يمكن أن تكون لها موارد إستراتيجية متباينة، أي بعبارة أخرى يمكن للموارد أن تتميز نسبياً ‏من مؤسسة إلى أخرى حتى وإن كانت هذه الموارد تابعة لنفس القطاع أو الصناعة، وعليه فإنَّ الموارد ‏المالية، المعارف التكنولوجية، شهرة المؤسسة ما هي إلا متغيرات قابلة للتميز والتباين من مؤسسة إلى ‏أخرى.‏</a:t>
            </a:r>
            <a:endParaRPr lang="fr-FR" dirty="0"/>
          </a:p>
          <a:p>
            <a:pPr algn="r" rtl="1"/>
            <a:r>
              <a:rPr lang="ar-DZ" dirty="0"/>
              <a:t>الفرضية الثانية نسبية حركية الموارد وفقا لمقاربة الموارد يفترض أن تكون حركة الموارد نسبية غير مطلقة ‏ما يعني أن التباين في الموارد قد يكون مستداما لوجود عوامل تحد من قدرتها على الحركة بشكل كامل، فإذا ‏كان بالإمكان أن نقوم بنقل تكنولوجيا من مؤسسة إلى أخرى فإنَّ براءات الاختراع قد تحول دون سهولة ذلك.‏</a:t>
            </a:r>
            <a:endParaRPr lang="fr-FR" dirty="0"/>
          </a:p>
          <a:p>
            <a:pPr algn="r" rtl="1"/>
            <a:r>
              <a:rPr lang="ar-SA" dirty="0"/>
              <a:t>‏</a:t>
            </a:r>
            <a:r>
              <a:rPr lang="ar-DZ" dirty="0"/>
              <a:t> </a:t>
            </a:r>
            <a:endParaRPr lang="fr-FR" dirty="0"/>
          </a:p>
          <a:p>
            <a:endParaRPr lang="fr-FR" dirty="0"/>
          </a:p>
        </p:txBody>
      </p:sp>
    </p:spTree>
    <p:extLst>
      <p:ext uri="{BB962C8B-B14F-4D97-AF65-F5344CB8AC3E}">
        <p14:creationId xmlns:p14="http://schemas.microsoft.com/office/powerpoint/2010/main" val="380482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20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7215214"/>
          </a:xfrm>
          <a:blipFill>
            <a:blip r:embed="rId2"/>
            <a:tile tx="0" ty="0" sx="100000" sy="100000" flip="none" algn="tl"/>
          </a:blipFill>
        </p:spPr>
        <p:style>
          <a:lnRef idx="2">
            <a:schemeClr val="dk1"/>
          </a:lnRef>
          <a:fillRef idx="1">
            <a:schemeClr val="lt1"/>
          </a:fillRef>
          <a:effectRef idx="0">
            <a:schemeClr val="dk1"/>
          </a:effectRef>
          <a:fontRef idx="minor">
            <a:schemeClr val="dk1"/>
          </a:fontRef>
        </p:style>
        <p:txBody>
          <a:bodyPr/>
          <a:lstStyle/>
          <a:p>
            <a:pPr algn="r" rtl="1"/>
            <a:endParaRPr lang="ar-DZ" dirty="0"/>
          </a:p>
          <a:p>
            <a:pPr algn="r" rtl="1"/>
            <a:endParaRPr lang="ar-DZ" dirty="0"/>
          </a:p>
          <a:p>
            <a:pPr algn="r" rtl="1"/>
            <a:endParaRPr lang="ar-DZ" dirty="0"/>
          </a:p>
          <a:p>
            <a:pPr algn="r" rtl="1"/>
            <a:endParaRPr lang="ar-DZ" dirty="0"/>
          </a:p>
          <a:p>
            <a:pPr algn="r" rtl="1">
              <a:buNone/>
            </a:pPr>
            <a:r>
              <a:rPr lang="ar-DZ" sz="54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ar-DZ"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abic Typesetting" pitchFamily="66" charset="-78"/>
                <a:cs typeface="Arabic Typesetting" pitchFamily="66" charset="-78"/>
              </a:rPr>
              <a:t>وشكرا على حسن الإصغاء والاستماع</a:t>
            </a:r>
            <a:endParaRPr lang="fr-FR"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abic Typesetting" pitchFamily="66" charset="-78"/>
              <a:cs typeface="Arabic Typesetting" pitchFamily="66" charset="-78"/>
            </a:endParaRPr>
          </a:p>
        </p:txBody>
      </p:sp>
      <p:sp>
        <p:nvSpPr>
          <p:cNvPr id="4" name="Rectangle 3"/>
          <p:cNvSpPr/>
          <p:nvPr/>
        </p:nvSpPr>
        <p:spPr>
          <a:xfrm>
            <a:off x="848865" y="2967335"/>
            <a:ext cx="744627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DZ"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DZ"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abic Typesetting" pitchFamily="66" charset="-78"/>
                <a:cs typeface="Arabic Typesetting" pitchFamily="66" charset="-78"/>
              </a:rPr>
              <a:t>وشكرا على حسن الإصغاء والاستماع</a:t>
            </a:r>
            <a:endParaRPr lang="fr-FR"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TotalTime>
  <Words>5331</Words>
  <Application>Microsoft Office PowerPoint</Application>
  <PresentationFormat>Affichage à l'écran (4:3)</PresentationFormat>
  <Paragraphs>245</Paragraphs>
  <Slides>37</Slides>
  <Notes>0</Notes>
  <HiddenSlides>0</HiddenSlides>
  <MMClips>0</MMClips>
  <ScaleCrop>false</ScaleCrop>
  <HeadingPairs>
    <vt:vector size="4" baseType="variant">
      <vt:variant>
        <vt:lpstr>Thème</vt:lpstr>
      </vt:variant>
      <vt:variant>
        <vt:i4>1</vt:i4>
      </vt:variant>
      <vt:variant>
        <vt:lpstr>Titres des diapositives</vt:lpstr>
      </vt:variant>
      <vt:variant>
        <vt:i4>37</vt:i4>
      </vt:variant>
    </vt:vector>
  </HeadingPairs>
  <TitlesOfParts>
    <vt:vector size="38" baseType="lpstr">
      <vt:lpstr>Thème Office</vt:lpstr>
      <vt:lpstr>Présentation PowerPoint</vt:lpstr>
      <vt:lpstr>Présentation PowerPoint</vt:lpstr>
      <vt:lpstr>Présentation PowerPoint</vt:lpstr>
      <vt:lpstr>مقدمة</vt:lpstr>
      <vt:lpstr>Présentation PowerPoint</vt:lpstr>
      <vt:lpstr>IV.1. نظرية الاقتصاد الصناعي.</vt:lpstr>
      <vt:lpstr>  جدور الاقتصاد الصناعي. </vt:lpstr>
      <vt:lpstr>Présentation PowerPoint</vt:lpstr>
      <vt:lpstr>اهم النظريات في الاقتصاد الصناعي </vt:lpstr>
      <vt:lpstr>Présentation PowerPoint</vt:lpstr>
      <vt:lpstr>منهج التحليل في الاقتصاد الصناعي.  </vt:lpstr>
      <vt:lpstr>Présentation PowerPoint</vt:lpstr>
      <vt:lpstr>Présentation PowerPoint</vt:lpstr>
      <vt:lpstr>IV.2. مدرسة التحليل الإستراتيجي. </vt:lpstr>
      <vt:lpstr>Présentation PowerPoint</vt:lpstr>
      <vt:lpstr>Présentation PowerPoint</vt:lpstr>
      <vt:lpstr>اهم النظريات في الاستراتيجية  </vt:lpstr>
      <vt:lpstr>ثانيا نظرية المباريات </vt:lpstr>
      <vt:lpstr>Présentation PowerPoint</vt:lpstr>
      <vt:lpstr>خامسا نظرية الوكالة</vt:lpstr>
      <vt:lpstr>اهم النمادج في الاستراتيجية</vt:lpstr>
      <vt:lpstr>Présentation PowerPoint</vt:lpstr>
      <vt:lpstr>Présentation PowerPoint</vt:lpstr>
      <vt:lpstr>ثالثا نمودج adl  </vt:lpstr>
      <vt:lpstr>الخاتمة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aissam</dc:creator>
  <cp:lastModifiedBy>pc</cp:lastModifiedBy>
  <cp:revision>60</cp:revision>
  <dcterms:created xsi:type="dcterms:W3CDTF">2023-11-22T10:57:30Z</dcterms:created>
  <dcterms:modified xsi:type="dcterms:W3CDTF">2024-09-10T06:39:25Z</dcterms:modified>
</cp:coreProperties>
</file>