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6" r:id="rId7"/>
    <p:sldId id="260" r:id="rId8"/>
    <p:sldId id="261" r:id="rId9"/>
    <p:sldId id="272" r:id="rId10"/>
    <p:sldId id="262" r:id="rId11"/>
    <p:sldId id="273" r:id="rId12"/>
    <p:sldId id="263" r:id="rId13"/>
    <p:sldId id="270" r:id="rId14"/>
    <p:sldId id="264" r:id="rId15"/>
    <p:sldId id="268" r:id="rId16"/>
    <p:sldId id="265" r:id="rId17"/>
    <p:sldId id="274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83DE-0CD6-416D-A9CB-A69449892747}" type="datetimeFigureOut">
              <a:rPr lang="fr-FR" smtClean="0"/>
              <a:t>28/04/2024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0735-7392-4501-9888-1E52CC1E3E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53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83DE-0CD6-416D-A9CB-A69449892747}" type="datetimeFigureOut">
              <a:rPr lang="fr-FR" smtClean="0"/>
              <a:t>28/04/2024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0735-7392-4501-9888-1E52CC1E3E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39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83DE-0CD6-416D-A9CB-A69449892747}" type="datetimeFigureOut">
              <a:rPr lang="fr-FR" smtClean="0"/>
              <a:t>28/04/2024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0735-7392-4501-9888-1E52CC1E3E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38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83DE-0CD6-416D-A9CB-A69449892747}" type="datetimeFigureOut">
              <a:rPr lang="fr-FR" smtClean="0"/>
              <a:t>28/04/2024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0735-7392-4501-9888-1E52CC1E3E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98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83DE-0CD6-416D-A9CB-A69449892747}" type="datetimeFigureOut">
              <a:rPr lang="fr-FR" smtClean="0"/>
              <a:t>28/04/2024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0735-7392-4501-9888-1E52CC1E3E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45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83DE-0CD6-416D-A9CB-A69449892747}" type="datetimeFigureOut">
              <a:rPr lang="fr-FR" smtClean="0"/>
              <a:t>28/04/2024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0735-7392-4501-9888-1E52CC1E3E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70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83DE-0CD6-416D-A9CB-A69449892747}" type="datetimeFigureOut">
              <a:rPr lang="fr-FR" smtClean="0"/>
              <a:t>28/04/2024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0735-7392-4501-9888-1E52CC1E3E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372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83DE-0CD6-416D-A9CB-A69449892747}" type="datetimeFigureOut">
              <a:rPr lang="fr-FR" smtClean="0"/>
              <a:t>28/04/2024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0735-7392-4501-9888-1E52CC1E3E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84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83DE-0CD6-416D-A9CB-A69449892747}" type="datetimeFigureOut">
              <a:rPr lang="fr-FR" smtClean="0"/>
              <a:t>28/04/2024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0735-7392-4501-9888-1E52CC1E3E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6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83DE-0CD6-416D-A9CB-A69449892747}" type="datetimeFigureOut">
              <a:rPr lang="fr-FR" smtClean="0"/>
              <a:t>28/04/2024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0735-7392-4501-9888-1E52CC1E3E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25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83DE-0CD6-416D-A9CB-A69449892747}" type="datetimeFigureOut">
              <a:rPr lang="fr-FR" smtClean="0"/>
              <a:t>28/04/2024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0735-7392-4501-9888-1E52CC1E3E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66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683DE-0CD6-416D-A9CB-A69449892747}" type="datetimeFigureOut">
              <a:rPr lang="fr-FR" smtClean="0"/>
              <a:t>28/04/2024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40735-7392-4501-9888-1E52CC1E3E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39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onjourleselevesblog.wordpress.com/2017/02/22/les-principaux-fleuves-de-la-franc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605307"/>
            <a:ext cx="9144000" cy="3824612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7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27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Université Mohamed </a:t>
            </a:r>
            <a:r>
              <a:rPr lang="fr-FR" sz="27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Seddik</a:t>
            </a:r>
            <a:r>
              <a:rPr lang="fr-FR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Ben Yahia-Jijel</a:t>
            </a:r>
            <a:br>
              <a:rPr lang="fr-FR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7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Faculté des lettres et des langues</a:t>
            </a:r>
            <a:br>
              <a:rPr lang="fr-FR" sz="27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Département de lettres et langue française</a:t>
            </a:r>
            <a:br>
              <a:rPr lang="fr-FR" sz="2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Cours de civilisation de la langue d’étude</a:t>
            </a:r>
            <a:r>
              <a:rPr lang="fr-FR" sz="6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429920"/>
            <a:ext cx="9144000" cy="1880728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Niveau : 1</a:t>
            </a:r>
            <a:r>
              <a:rPr lang="fr-FR" b="1" baseline="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ère</a:t>
            </a:r>
            <a:r>
              <a:rPr lang="fr-FR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Année licence</a:t>
            </a:r>
            <a:endParaRPr lang="fr-FR" sz="16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Enseignante : </a:t>
            </a:r>
            <a:r>
              <a:rPr lang="fr-FR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Dr.LABANI</a:t>
            </a:r>
            <a:r>
              <a:rPr lang="fr-FR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Ahlem</a:t>
            </a:r>
            <a:endParaRPr lang="fr-FR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07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081825"/>
            <a:ext cx="10515600" cy="5095138"/>
          </a:xfrm>
        </p:spPr>
        <p:txBody>
          <a:bodyPr>
            <a:normAutofit/>
          </a:bodyPr>
          <a:lstStyle/>
          <a:p>
            <a:pPr marL="91440">
              <a:lnSpc>
                <a:spcPct val="107000"/>
              </a:lnSpc>
              <a:spcAft>
                <a:spcPts val="600"/>
              </a:spcAft>
            </a:pPr>
            <a:r>
              <a:rPr lang="fr-FR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</a:t>
            </a:r>
            <a:r>
              <a:rPr lang="fr-FR" sz="3600" spc="-2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pays</a:t>
            </a:r>
            <a:r>
              <a:rPr lang="fr-FR" sz="3600" spc="-3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fr-FR" sz="3600" spc="-3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frontalier</a:t>
            </a:r>
            <a:r>
              <a:rPr lang="fr-FR" sz="3600" spc="-2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avec</a:t>
            </a:r>
            <a:r>
              <a:rPr lang="fr-FR" sz="3600" spc="-2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fr-FR" sz="3600" spc="-3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Belgique</a:t>
            </a:r>
            <a:r>
              <a:rPr lang="fr-FR" sz="3600" spc="-2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fr-FR" sz="3600" spc="-2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Luxembourg au </a:t>
            </a:r>
            <a:r>
              <a:rPr lang="fr-FR" sz="36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nord</a:t>
            </a:r>
            <a:r>
              <a:rPr lang="fr-FR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fr-FR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'Allemagne,</a:t>
            </a:r>
            <a:r>
              <a:rPr lang="fr-FR" sz="3600" spc="-3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fr-FR" sz="3600" spc="-2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Suisse</a:t>
            </a:r>
            <a:r>
              <a:rPr lang="fr-FR" sz="3600" spc="-3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fr-FR" sz="3600" spc="-1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l'Italie</a:t>
            </a:r>
            <a:r>
              <a:rPr lang="fr-FR" sz="3600" spc="-1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fr-FR" sz="3600" spc="-3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l'</a:t>
            </a:r>
            <a:r>
              <a:rPr lang="fr-FR" sz="36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</a:t>
            </a:r>
            <a:r>
              <a:rPr lang="fr-FR" sz="3600" spc="-2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fr-FR" sz="3600" spc="-2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avec l'Espagne au </a:t>
            </a:r>
            <a:r>
              <a:rPr lang="fr-FR" sz="36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sud</a:t>
            </a:r>
            <a:r>
              <a:rPr lang="fr-FR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fr-FR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">
              <a:lnSpc>
                <a:spcPct val="107000"/>
              </a:lnSpc>
              <a:spcBef>
                <a:spcPts val="795"/>
              </a:spcBef>
              <a:spcAft>
                <a:spcPts val="600"/>
              </a:spcAft>
            </a:pPr>
            <a:r>
              <a:rPr lang="fr-FR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France est soumise à trois influences : Atlantique,</a:t>
            </a:r>
            <a:r>
              <a:rPr lang="fr-FR" sz="3600" spc="-7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méditerranéenne</a:t>
            </a:r>
            <a:r>
              <a:rPr lang="fr-FR" sz="3600" spc="-7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fr-FR" sz="3600" spc="-6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continentale : c’est un carrefour.</a:t>
            </a:r>
            <a:endParaRPr lang="fr-FR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2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60" y="679163"/>
            <a:ext cx="4901609" cy="45723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69735" y="3232596"/>
            <a:ext cx="63106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https://www.google.com/url?sa=i&amp;url=https%3A%2F%2Fwww.waouo.com%2Ffrance-reliefs-massifs%2F&amp;psig=AOvVaw0Q6ogxo7kgG8RD1_o69FYJ&amp;ust=1714373104144000&amp;source=images&amp;cd=vfe&amp;opi=89978449&amp;ved=0CBIQjRxqFwoTCJDLmrSo5IUDFQAAAAAdAAAAABAJ</a:t>
            </a:r>
          </a:p>
        </p:txBody>
      </p:sp>
    </p:spTree>
    <p:extLst>
      <p:ext uri="{BB962C8B-B14F-4D97-AF65-F5344CB8AC3E}">
        <p14:creationId xmlns:p14="http://schemas.microsoft.com/office/powerpoint/2010/main" val="283924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20040" marR="142875" lvl="0" indent="-457200">
              <a:lnSpc>
                <a:spcPct val="106000"/>
              </a:lnSpc>
              <a:spcBef>
                <a:spcPts val="360"/>
              </a:spcBef>
              <a:spcAft>
                <a:spcPts val="600"/>
              </a:spcAft>
            </a:pPr>
            <a:r>
              <a:rPr lang="fr-FR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</a:t>
            </a:r>
            <a:r>
              <a:rPr lang="fr-FR" sz="3600" spc="-25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cinq</a:t>
            </a:r>
            <a:r>
              <a:rPr lang="fr-FR" sz="3600" spc="-3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fleuves</a:t>
            </a:r>
            <a:r>
              <a:rPr lang="fr-FR" sz="3600" spc="-3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  <a:r>
              <a:rPr lang="fr-FR" sz="3600" spc="-2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fr-FR" sz="3600" spc="-3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France</a:t>
            </a:r>
            <a:r>
              <a:rPr lang="fr-FR" sz="3600" spc="-3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traversent</a:t>
            </a:r>
            <a:r>
              <a:rPr lang="fr-FR" sz="3600" spc="-3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tous de grandes villes :</a:t>
            </a:r>
            <a:r>
              <a:rPr lang="fr-FR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7000"/>
              </a:lnSpc>
              <a:spcBef>
                <a:spcPts val="835"/>
              </a:spcBef>
              <a:buSzPts val="1200"/>
              <a:buFont typeface="Wingdings" panose="05000000000000000000" pitchFamily="2" charset="2"/>
              <a:buChar char="v"/>
              <a:tabLst>
                <a:tab pos="548005" algn="l"/>
              </a:tabLst>
            </a:pPr>
            <a:endParaRPr lang="fr-FR" spc="0" dirty="0" smtClean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Bef>
                <a:spcPts val="835"/>
              </a:spcBef>
              <a:buSzPts val="1200"/>
              <a:buFont typeface="Wingdings" panose="05000000000000000000" pitchFamily="2" charset="2"/>
              <a:buChar char="v"/>
              <a:tabLst>
                <a:tab pos="548005" algn="l"/>
              </a:tabLst>
            </a:pPr>
            <a:r>
              <a:rPr lang="fr-FR" spc="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</a:t>
            </a:r>
            <a:r>
              <a:rPr lang="fr-FR" spc="-1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Seine,</a:t>
            </a:r>
            <a:r>
              <a:rPr lang="fr-FR" spc="-5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1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Paris</a:t>
            </a:r>
            <a:endParaRPr lang="fr-FR" spc="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SzPts val="1200"/>
              <a:buFont typeface="Wingdings" panose="05000000000000000000" pitchFamily="2" charset="2"/>
              <a:buChar char="v"/>
              <a:tabLst>
                <a:tab pos="548005" algn="l"/>
              </a:tabLst>
            </a:pPr>
            <a:r>
              <a:rPr lang="fr-FR" spc="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</a:t>
            </a:r>
            <a:r>
              <a:rPr lang="fr-FR" spc="-15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Loire,</a:t>
            </a:r>
            <a:r>
              <a:rPr lang="fr-FR" spc="-5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1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Nantes</a:t>
            </a:r>
            <a:endParaRPr lang="fr-FR" spc="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SzPts val="1200"/>
              <a:buFont typeface="Wingdings" panose="05000000000000000000" pitchFamily="2" charset="2"/>
              <a:buChar char="v"/>
              <a:tabLst>
                <a:tab pos="548005" algn="l"/>
              </a:tabLst>
            </a:pPr>
            <a:r>
              <a:rPr lang="fr-FR" spc="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</a:t>
            </a:r>
            <a:r>
              <a:rPr lang="fr-FR" spc="-15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Garonne,</a:t>
            </a:r>
            <a:r>
              <a:rPr lang="fr-FR" spc="-15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Toulouse</a:t>
            </a:r>
            <a:r>
              <a:rPr lang="fr-FR" spc="-2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et</a:t>
            </a:r>
            <a:r>
              <a:rPr lang="fr-FR" spc="-2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1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Bordeaux</a:t>
            </a:r>
            <a:endParaRPr lang="fr-FR" spc="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SzPts val="1200"/>
              <a:buFont typeface="Wingdings" panose="05000000000000000000" pitchFamily="2" charset="2"/>
              <a:buChar char="v"/>
              <a:tabLst>
                <a:tab pos="548005" algn="l"/>
              </a:tabLst>
            </a:pPr>
            <a:r>
              <a:rPr lang="fr-FR" spc="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Le</a:t>
            </a:r>
            <a:r>
              <a:rPr lang="fr-FR" spc="-5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Rhin,</a:t>
            </a:r>
            <a:r>
              <a:rPr lang="fr-FR" spc="-1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1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Strasbourg</a:t>
            </a:r>
            <a:endParaRPr lang="fr-FR" spc="0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SzPts val="1200"/>
              <a:buFont typeface="Wingdings" panose="05000000000000000000" pitchFamily="2" charset="2"/>
              <a:buChar char="v"/>
              <a:tabLst>
                <a:tab pos="548005" algn="l"/>
              </a:tabLst>
            </a:pPr>
            <a:r>
              <a:rPr lang="fr-FR" spc="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Le</a:t>
            </a:r>
            <a:r>
              <a:rPr lang="fr-FR" spc="-5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0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Rhône,</a:t>
            </a:r>
            <a:r>
              <a:rPr lang="fr-FR" spc="-5" dirty="0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pc="-1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Lyon</a:t>
            </a:r>
            <a:endParaRPr lang="fr-FR" spc="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38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38" y="528034"/>
            <a:ext cx="6825803" cy="58083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20506" y="3105835"/>
            <a:ext cx="37863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>
                <a:hlinkClick r:id="rId3"/>
              </a:rPr>
              <a:t>Ref</a:t>
            </a:r>
            <a:r>
              <a:rPr lang="fr-FR" dirty="0" smtClean="0">
                <a:hlinkClick r:id="rId3"/>
              </a:rPr>
              <a:t>: Les principaux fleuves de la France – Bonjour les élèves! (wordpress.com)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844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695459"/>
            <a:ext cx="10515600" cy="5481504"/>
          </a:xfrm>
        </p:spPr>
        <p:txBody>
          <a:bodyPr>
            <a:normAutofit/>
          </a:bodyPr>
          <a:lstStyle/>
          <a:p>
            <a:pPr marL="0" marR="48260" indent="0" algn="ctr">
              <a:lnSpc>
                <a:spcPct val="107000"/>
              </a:lnSpc>
              <a:spcBef>
                <a:spcPts val="345"/>
              </a:spcBef>
              <a:spcAft>
                <a:spcPts val="800"/>
              </a:spcAft>
              <a:buNone/>
            </a:pP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pays est administrativement découpé </a:t>
            </a:r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fr-FR" sz="4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 départements </a:t>
            </a:r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métropole, et 5 départements en Outre-mer </a:t>
            </a:r>
            <a:r>
              <a:rPr lang="fr-FR" sz="4400" b="0" i="0" dirty="0" smtClean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4400" b="0" i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Guadeloupe, Martinique, Guyane, La Réunion, Mayotte</a:t>
            </a:r>
            <a:r>
              <a:rPr lang="fr-FR" sz="4400" b="0" i="0" dirty="0" smtClean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48260" indent="0" algn="ctr">
              <a:lnSpc>
                <a:spcPct val="107000"/>
              </a:lnSpc>
              <a:spcBef>
                <a:spcPts val="345"/>
              </a:spcBef>
              <a:spcAft>
                <a:spcPts val="800"/>
              </a:spcAft>
              <a:buNone/>
            </a:pPr>
            <a:endParaRPr lang="fr-FR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48260" indent="0" algn="ctr">
              <a:lnSpc>
                <a:spcPct val="107000"/>
              </a:lnSpc>
              <a:spcBef>
                <a:spcPts val="345"/>
              </a:spcBef>
              <a:spcAft>
                <a:spcPts val="800"/>
              </a:spcAft>
              <a:buNone/>
            </a:pPr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regroupés 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fr-FR" sz="4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régions métropolitaines </a:t>
            </a:r>
            <a:r>
              <a:rPr lang="fr-F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(incluant 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4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Corse</a:t>
            </a:r>
            <a:r>
              <a:rPr lang="fr-F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121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00" y="360608"/>
            <a:ext cx="8757635" cy="633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5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6103" y="283335"/>
            <a:ext cx="10493063" cy="1094704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8185" y="1378039"/>
            <a:ext cx="11011437" cy="4919730"/>
          </a:xfrm>
        </p:spPr>
        <p:txBody>
          <a:bodyPr>
            <a:noAutofit/>
          </a:bodyPr>
          <a:lstStyle/>
          <a:p>
            <a:pPr fontAlgn="base"/>
            <a:r>
              <a:rPr lang="fr-FR" sz="1800" b="0" i="0" dirty="0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 printemps, de mars à mai, </a:t>
            </a:r>
            <a:r>
              <a:rPr lang="fr-FR" sz="1800" b="1" i="0" dirty="0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météo est agréable.</a:t>
            </a:r>
            <a:r>
              <a:rPr lang="fr-FR" sz="1800" b="0" i="0" dirty="0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Les températures sont douces et le soleil fait de belles apparitions malgré des précipitations fréquentes. En été, de juin à septembre, il peut faire chaud, surtout dans le Sud de la France, mais le thermomètre dépasse rarement les 35 degrés Celsius.</a:t>
            </a:r>
          </a:p>
          <a:p>
            <a:pPr fontAlgn="base"/>
            <a:r>
              <a:rPr lang="fr-FR" sz="1800" b="0" i="0" dirty="0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D’octobre à décembre, </a:t>
            </a:r>
            <a:r>
              <a:rPr lang="fr-FR" sz="1800" b="1" i="0" dirty="0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l’automne offre encore de belles journées mais</a:t>
            </a:r>
            <a:r>
              <a:rPr lang="fr-FR" sz="1800" b="0" i="0" dirty="0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800" b="1" i="0" dirty="0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 temps est souvent humide.</a:t>
            </a:r>
            <a:r>
              <a:rPr lang="fr-FR" sz="1800" b="0" i="0" dirty="0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Sans être très rigoureux, les hivers sont froids. La neige succède parfois à la pluie et les températures peuvent être négatives, surtout en altitude.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b="0" i="0" dirty="0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 long de la façade atlantique, </a:t>
            </a:r>
            <a:r>
              <a:rPr lang="fr-FR" sz="1800" b="1" i="0" dirty="0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dans les régions de l’ouest de la France, le climat est océanique.</a:t>
            </a:r>
            <a:r>
              <a:rPr lang="fr-FR" sz="1800" b="0" i="0" dirty="0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Les écarts thermiques sont modérés et les hivers plutôt doux mais humides. Il y pleut relativement souvent.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b="1" i="0" dirty="0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À l’est, le climat est continental.</a:t>
            </a:r>
            <a:r>
              <a:rPr lang="fr-FR" sz="1800" b="0" i="0" dirty="0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Les étés sont chauds, parfois orageux, et les hivers froids. Les températures peuvent descendre en dessous de 0 degré Celsius et s’accompagner, dans les massifs, de fréquentes chutes de neige.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b="1" i="0" dirty="0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Dans le Sud, le</a:t>
            </a:r>
            <a:r>
              <a:rPr lang="fr-FR" sz="1800" b="0" i="0" dirty="0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sz="1800" b="1" i="0" dirty="0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climat est méditerranéen. </a:t>
            </a:r>
            <a:r>
              <a:rPr lang="fr-FR" sz="1800" b="0" i="0" dirty="0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Les étés y sont très chauds et les hivers doux et secs. L’automne s’accompagne souvent d’épisodes orageux et de fortes pluies qui peuvent provoquer des inondations.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b="0" i="0" dirty="0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Quant aux </a:t>
            </a:r>
            <a:r>
              <a:rPr lang="fr-FR" sz="1800" b="1" i="0" dirty="0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départements d'Outre Mer</a:t>
            </a:r>
            <a:r>
              <a:rPr lang="fr-FR" sz="1800" b="0" i="0" dirty="0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le climat y est tropical et les températures descendent rarement sous les 20 degrés Celsius.</a:t>
            </a:r>
            <a:r>
              <a:rPr lang="fr-FR" sz="1800" b="1" i="0" dirty="0" smtClean="0">
                <a:solidFill>
                  <a:srgbClr val="4C4C4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6103" y="488158"/>
            <a:ext cx="10325638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fr-FR" sz="2400" b="1" dirty="0">
                <a:solidFill>
                  <a:srgbClr val="4C4C4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 l’ensemble, la France métropolitaine bénéficie d’un climat tempéré,</a:t>
            </a:r>
            <a:r>
              <a:rPr lang="fr-FR" sz="24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fr-FR" sz="2400" b="1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rythme des saisons est bien marqué.</a:t>
            </a:r>
          </a:p>
        </p:txBody>
      </p:sp>
    </p:spTree>
    <p:extLst>
      <p:ext uri="{BB962C8B-B14F-4D97-AF65-F5344CB8AC3E}">
        <p14:creationId xmlns:p14="http://schemas.microsoft.com/office/powerpoint/2010/main" val="26565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2595" y="2322714"/>
            <a:ext cx="10515600" cy="2906109"/>
          </a:xfrm>
        </p:spPr>
        <p:txBody>
          <a:bodyPr>
            <a:normAutofit/>
          </a:bodyPr>
          <a:lstStyle/>
          <a:p>
            <a:pPr algn="ctr"/>
            <a:r>
              <a:rPr lang="fr-FR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Merci pour votre attention !</a:t>
            </a:r>
            <a:endParaRPr lang="fr-FR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97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094704"/>
            <a:ext cx="10515600" cy="45719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 du cours  S1</a:t>
            </a:r>
            <a:r>
              <a:rPr lang="fr-FR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62130"/>
            <a:ext cx="10515600" cy="4914833"/>
          </a:xfrm>
        </p:spPr>
        <p:txBody>
          <a:bodyPr numCol="2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1200" b="1" dirty="0" smtClean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1. Définition de la notion de « Civilisation »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1200" b="1" dirty="0" smtClean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2. Définitions de la notion de « Culture » : mode de vie ; idéologie ; institutions et réalisations...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1200" b="1" dirty="0" smtClean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3. Les éléments fondateurs de la culture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1200" b="1" dirty="0" smtClean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3.1. Valeurs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1200" b="1" dirty="0" smtClean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.3.2. Normes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1200" b="1" dirty="0" smtClean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3.3. Institutions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1200" b="1" dirty="0" smtClean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3.4. Langue(s)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1200" b="1" dirty="0" smtClean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4. Carte du français dans le monde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1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5. La France contemporaine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1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5.1. La géographie et le climat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1200" b="1" dirty="0" smtClean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5.2. Dialectes et parlers régionaux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1200" b="1" dirty="0" smtClean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5.3. Ethnies et classes sociales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1200" b="1" dirty="0" smtClean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6. L’immigration contemporaine dans l’aire francophone européenne (France, Belgique, Suisse) :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1200" b="1" dirty="0" smtClean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6.1. Aperçu historique des grandes migrations contemporaines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1200" b="1" dirty="0" smtClean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6.2. Les immigrants et la lutte pour les droits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1200" b="1" dirty="0" smtClean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6.3. Immigration en France : apports et problèmes ?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1200" b="1" dirty="0" smtClean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7. La France contemporaine et le monde :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1200" b="1" dirty="0" smtClean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7.1. La France et l’UE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1200" b="1" dirty="0" smtClean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7.2. La France et ses anciennes colonies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r-FR" sz="1200" b="1" dirty="0" smtClean="0">
                <a:effectLst/>
                <a:latin typeface="Times New Roman" panose="02020603050405020304" pitchFamily="18" charset="0"/>
                <a:ea typeface="Microsoft JhengHei UI" panose="020B0604030504040204" pitchFamily="34" charset="-120"/>
                <a:cs typeface="Times New Roman" panose="02020603050405020304" pitchFamily="18" charset="0"/>
              </a:rPr>
              <a:t>7.3. La France et l’OTAN</a:t>
            </a:r>
            <a:endParaRPr lang="fr-FR" sz="1200" b="1" dirty="0">
              <a:effectLst/>
              <a:latin typeface="Times New Roman" panose="02020603050405020304" pitchFamily="18" charset="0"/>
              <a:ea typeface="Microsoft JhengHei UI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47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095"/>
          </a:xfrm>
        </p:spPr>
        <p:txBody>
          <a:bodyPr/>
          <a:lstStyle/>
          <a:p>
            <a:r>
              <a:rPr lang="fr-FR" sz="4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 du cours  </a:t>
            </a:r>
            <a:r>
              <a:rPr lang="fr-FR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8034" y="1146220"/>
            <a:ext cx="11178862" cy="5203065"/>
          </a:xfrm>
        </p:spPr>
        <p:txBody>
          <a:bodyPr numCol="2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fr-FR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La naissance de la France moderne</a:t>
            </a:r>
            <a:endParaRPr lang="fr-F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fr-FR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1.1. Aperçu historique de l’Antiquité à la Renaissance</a:t>
            </a:r>
            <a:endParaRPr lang="fr-F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fr-FR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1.2. La naissance de la nation française : le traité de Westphalie</a:t>
            </a:r>
            <a:endParaRPr lang="fr-F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fr-FR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1.3. La France monarchique</a:t>
            </a:r>
            <a:endParaRPr lang="fr-F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fr-FR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1.4. La philosophie et les philosophes français du siècle des Lumières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fr-FR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1.4.1. Voltaire</a:t>
            </a:r>
            <a:endParaRPr lang="fr-F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fr-FR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1.4.2. Diderot</a:t>
            </a:r>
            <a:endParaRPr lang="fr-F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fr-FR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1.4.3. Montesquieu</a:t>
            </a:r>
            <a:endParaRPr lang="fr-F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fr-FR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1.4.4. Rousseau</a:t>
            </a:r>
            <a:endParaRPr lang="fr-F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fr-FR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Les grandes institutions du siècle des Lumières</a:t>
            </a:r>
            <a:endParaRPr lang="fr-F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fr-FR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2.1. L’Académie française et la promotion du Patois de l’île de France</a:t>
            </a:r>
            <a:endParaRPr lang="fr-F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fr-FR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2.2. La bibliothèque orientale et l’Orientalisme </a:t>
            </a:r>
            <a:endParaRPr lang="fr-F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fr-FR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La philosophie des Lumières et la question de l’Autre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13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9397" y="450762"/>
            <a:ext cx="11256135" cy="5924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Mode d’évaluation :</a:t>
            </a:r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FR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1.Contrôle continu (40</a:t>
            </a:r>
            <a:r>
              <a:rPr lang="fr-FR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%)</a:t>
            </a:r>
            <a:endParaRPr lang="fr-FR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</a:t>
            </a:r>
            <a:r>
              <a:rPr lang="fr-FR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2.Examen </a:t>
            </a:r>
            <a:r>
              <a:rPr lang="fr-FR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(60</a:t>
            </a:r>
            <a:r>
              <a:rPr lang="fr-FR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%)</a:t>
            </a:r>
          </a:p>
          <a:p>
            <a:pPr marL="0" indent="0">
              <a:buNone/>
            </a:pPr>
            <a:r>
              <a:rPr lang="fr-FR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Crédits :     02</a:t>
            </a:r>
          </a:p>
          <a:p>
            <a:pPr marL="0" indent="0">
              <a:buNone/>
            </a:pPr>
            <a:r>
              <a:rPr lang="fr-FR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Coefficient :  02</a:t>
            </a:r>
          </a:p>
          <a:p>
            <a:pPr marL="0" indent="0">
              <a:buNone/>
            </a:pPr>
            <a:r>
              <a:rPr lang="fr-FR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Objectifs du cours:</a:t>
            </a:r>
          </a:p>
          <a:p>
            <a:pPr marL="0" indent="0">
              <a:buNone/>
            </a:pPr>
            <a:endParaRPr lang="fr-FR" sz="4000" b="1" dirty="0" smtClean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Définir et distinguer les notions : Culture et Civilisation. </a:t>
            </a:r>
            <a:endParaRPr lang="fr-FR" b="1" dirty="0" smtClean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Faire </a:t>
            </a:r>
            <a:r>
              <a:rPr lang="fr-FR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découvrir les aspects de culture </a:t>
            </a:r>
            <a:r>
              <a:rPr lang="fr-FR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et civilisation </a:t>
            </a:r>
            <a:r>
              <a:rPr lang="fr-FR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de la langue d’étude à travers les monuments, les vestiges et la vie de tous les </a:t>
            </a:r>
            <a:r>
              <a:rPr lang="fr-FR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jours,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Avoir des connaissances sur les pays en relation avec la langue </a:t>
            </a:r>
            <a:r>
              <a:rPr lang="fr-FR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d’étude,</a:t>
            </a:r>
          </a:p>
        </p:txBody>
      </p:sp>
    </p:spTree>
    <p:extLst>
      <p:ext uri="{BB962C8B-B14F-4D97-AF65-F5344CB8AC3E}">
        <p14:creationId xmlns:p14="http://schemas.microsoft.com/office/powerpoint/2010/main" val="152416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Références bibliographiques proposées :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BERTHELOT, Anne, CORNILLIAT, François, Littérature, Moyen-âge –XVIe siècle, Paris, Nathan, 1988.</a:t>
            </a:r>
            <a:endParaRPr lang="fr-FR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2. FANON, Frantz, Ecrits sur l’aliénation et la liberté, textes réunis, introduits et présentés par </a:t>
            </a:r>
            <a:r>
              <a:rPr lang="fr-FR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JeanKhalfa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et Robert JC Young, éditions La découverte, 2015.</a:t>
            </a:r>
            <a:endParaRPr lang="fr-FR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3. GLISSANT Edouard, Le discours antillais, folio essais, 1997</a:t>
            </a:r>
            <a:endParaRPr lang="fr-FR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4. LAGARDE, André ; MICHARD, Laurent. XVIe siècle, Les grand auteurs, Bordas, 1962.</a:t>
            </a:r>
            <a:endParaRPr lang="fr-FR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5. MOREL, Jacques, Histoire de littérature française, de Montaigne à Corneille, Flammarion, 2006.</a:t>
            </a:r>
            <a:endParaRPr lang="fr-FR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6. TROBO, Clément Claude, MAXIMUM, Colette, L’humanité des Noirs : L’apport de la Négritude aux droits de l’Homme, Broché, 2017.</a:t>
            </a:r>
            <a:endParaRPr lang="fr-FR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7. VALETTE, Bernard, Histoire de la littérature française, Ellipses, 2009.</a:t>
            </a:r>
            <a:endParaRPr lang="fr-FR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8. WALTER, H. (1996) Le français dans tous les sens, Éditions Robert Laffont.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11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515154"/>
            <a:ext cx="9144000" cy="2292439"/>
          </a:xfrm>
        </p:spPr>
        <p:txBody>
          <a:bodyPr>
            <a:noAutofit/>
          </a:bodyPr>
          <a:lstStyle/>
          <a:p>
            <a:pPr algn="l"/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 choisi :</a:t>
            </a:r>
            <a:b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5.1.La géographie et le climat</a:t>
            </a:r>
            <a:b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Objectifs du cours</a:t>
            </a:r>
            <a:endParaRPr lang="fr-F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34096" y="3039414"/>
            <a:ext cx="10745273" cy="3129566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meilleure connaissance de l’objet d’étude : la civilisation de la langue d’étude, </a:t>
            </a:r>
          </a:p>
          <a:p>
            <a:pPr marL="342900" indent="-342900" algn="l">
              <a:buFontTx/>
              <a:buChar char="-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développement de l’esprit d’ouverture, </a:t>
            </a:r>
          </a:p>
          <a:p>
            <a:pPr marL="342900" indent="-342900" algn="l">
              <a:buFontTx/>
              <a:buChar char="-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L’instruction (connaissances, savoirs), </a:t>
            </a:r>
          </a:p>
          <a:p>
            <a:pPr marL="342900" indent="-342900" algn="l">
              <a:buFontTx/>
              <a:buChar char="-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 connaissance des autres et la description de leurs modes de vies, </a:t>
            </a:r>
          </a:p>
          <a:p>
            <a:pPr marL="342900" indent="-342900" algn="l">
              <a:buFontTx/>
              <a:buChar char="-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tolérance envers les autres, </a:t>
            </a:r>
          </a:p>
          <a:p>
            <a:pPr marL="342900" indent="-342900" algn="l">
              <a:buFontTx/>
              <a:buChar char="-"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Permettre de mieux connaître son milieu de vie par rapport à celui de l’autre; l’objet d’étude,</a:t>
            </a:r>
          </a:p>
          <a:p>
            <a:pPr marL="342900" indent="-34290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602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</a:pPr>
            <a:r>
              <a:rPr lang="fr-FR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5.La France contemporaine</a:t>
            </a:r>
            <a:endParaRPr lang="fr-F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Métropole : partie de la France qui se trouve en Europe</a:t>
            </a:r>
            <a:endParaRPr lang="fr-FR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Outre-mer : partie de la France située en dehors de l’Europe. </a:t>
            </a:r>
            <a:endParaRPr lang="fr-FR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Pays francophones : sont d’anciennes colonies de la France (qui ont appartenu à la France par le passé.)</a:t>
            </a:r>
            <a:endParaRPr lang="fr-FR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84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lvl="1" indent="-285750" rtl="0">
              <a:lnSpc>
                <a:spcPct val="107000"/>
              </a:lnSpc>
              <a:spcAft>
                <a:spcPts val="800"/>
              </a:spcAft>
            </a:pPr>
            <a:r>
              <a:rPr lang="fr-FR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5.1.La géographie et le climat</a:t>
            </a:r>
            <a:r>
              <a:rPr lang="fr-FR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r-FR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2075">
              <a:lnSpc>
                <a:spcPct val="107000"/>
              </a:lnSpc>
              <a:spcBef>
                <a:spcPts val="985"/>
              </a:spcBef>
              <a:spcAft>
                <a:spcPts val="600"/>
              </a:spcAft>
            </a:pP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France est le plus grand pays de l'Union européenne. Les médias ont tendance à substituer</a:t>
            </a:r>
            <a:r>
              <a:rPr lang="fr-FR" spc="-2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</a:t>
            </a:r>
            <a:r>
              <a:rPr lang="fr-FR" spc="-3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</a:t>
            </a:r>
            <a:r>
              <a:rPr lang="fr-FR" spc="-2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fr-FR" spc="-3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hexagone</a:t>
            </a:r>
            <a:r>
              <a:rPr lang="fr-FR" spc="-2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fr-FR" spc="-3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</a:t>
            </a:r>
            <a:r>
              <a:rPr lang="fr-FR" spc="-2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</a:t>
            </a:r>
            <a:r>
              <a:rPr lang="fr-FR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France.</a:t>
            </a:r>
            <a:endParaRPr lang="fr-FR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2075" marR="76200">
              <a:lnSpc>
                <a:spcPct val="107000"/>
              </a:lnSpc>
              <a:spcBef>
                <a:spcPts val="790"/>
              </a:spcBef>
              <a:spcAft>
                <a:spcPts val="600"/>
              </a:spcAft>
            </a:pPr>
            <a:r>
              <a:rPr lang="fr-FR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fr-FR" i="1" spc="-3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effet,</a:t>
            </a:r>
            <a:r>
              <a:rPr lang="fr-FR" i="1" spc="-3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fr-FR" spc="-3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France</a:t>
            </a:r>
            <a:r>
              <a:rPr lang="fr-FR" spc="-2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ressemble</a:t>
            </a:r>
            <a:r>
              <a:rPr lang="fr-FR" spc="-2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fr-FR" spc="-4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</a:t>
            </a:r>
            <a:r>
              <a:rPr lang="fr-FR" spc="-25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hexagone. On distingue six côtés :</a:t>
            </a:r>
          </a:p>
          <a:p>
            <a:pPr marL="0" marR="290830" lvl="0" indent="0">
              <a:lnSpc>
                <a:spcPct val="107000"/>
              </a:lnSpc>
              <a:spcBef>
                <a:spcPts val="820"/>
              </a:spcBef>
              <a:buSzPts val="1200"/>
              <a:buNone/>
              <a:tabLst>
                <a:tab pos="549275" algn="l"/>
              </a:tabLst>
            </a:pPr>
            <a:r>
              <a:rPr lang="fr-FR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trois</a:t>
            </a:r>
            <a:r>
              <a:rPr lang="fr-FR" spc="-4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côtés</a:t>
            </a:r>
            <a:r>
              <a:rPr lang="fr-FR" spc="-4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maritimes</a:t>
            </a:r>
            <a:r>
              <a:rPr lang="fr-FR" spc="-4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(mer</a:t>
            </a:r>
            <a:r>
              <a:rPr lang="fr-FR" spc="-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fr-FR" spc="-4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pc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Nord- Manche, océan Atlantique, mer </a:t>
            </a:r>
            <a:r>
              <a:rPr lang="fr-FR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Méditerranée)</a:t>
            </a:r>
            <a:endParaRPr lang="fr-FR" spc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trois côtés terrestres (Belgique- Luxembourg,</a:t>
            </a:r>
            <a:r>
              <a:rPr lang="fr-FR" spc="-7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Allemagne-Suisse-Italie, </a:t>
            </a:r>
            <a:r>
              <a:rPr lang="fr-FR" spc="-1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Espagne).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85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59" y="605308"/>
            <a:ext cx="4945486" cy="43659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75797" y="2788276"/>
            <a:ext cx="59114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s://www.google.com/url?sa=i&amp;url=http%3A%2F%2Fsitesecoles.ac-poitiers.fr%2Fingrandes%2Fsites%2Fingrandes%2FIMG%2Fpdf%2Fgeo_3_la_france_et_ses_frontieres.pdf&amp;psig=AOvVaw3ppBIPJfXgPeuuyVyTInZk&amp;ust=1714373957186000&amp;source=images&amp;cd=vfe&amp;opi=89978449&amp;ved=0CBIQjRxqFwoTCOCN2eeq5IUDFQAAAAAdAAAAABAE</a:t>
            </a:r>
          </a:p>
        </p:txBody>
      </p:sp>
    </p:spTree>
    <p:extLst>
      <p:ext uri="{BB962C8B-B14F-4D97-AF65-F5344CB8AC3E}">
        <p14:creationId xmlns:p14="http://schemas.microsoft.com/office/powerpoint/2010/main" val="283433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3753</TotalTime>
  <Words>772</Words>
  <Application>Microsoft Office PowerPoint</Application>
  <PresentationFormat>Grand écran</PresentationFormat>
  <Paragraphs>98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4" baseType="lpstr">
      <vt:lpstr>Microsoft JhengHei UI</vt:lpstr>
      <vt:lpstr>Arial</vt:lpstr>
      <vt:lpstr>Calibri</vt:lpstr>
      <vt:lpstr>Calibri Light</vt:lpstr>
      <vt:lpstr>Times New Roman</vt:lpstr>
      <vt:lpstr>Wingdings</vt:lpstr>
      <vt:lpstr>Thème Office</vt:lpstr>
      <vt:lpstr>    Université Mohamed Seddik Ben Yahia-Jijel Faculté des lettres et des langues Département de lettres et langue française  Cours de civilisation de la langue d’étude </vt:lpstr>
      <vt:lpstr>Plan du cours  S1 </vt:lpstr>
      <vt:lpstr>Plan du cours  S2</vt:lpstr>
      <vt:lpstr>Présentation PowerPoint</vt:lpstr>
      <vt:lpstr>Références bibliographiques proposées :</vt:lpstr>
      <vt:lpstr>Cours choisi : 5.1.La géographie et le climat  Objectifs du cours</vt:lpstr>
      <vt:lpstr>5.La France contemporaine</vt:lpstr>
      <vt:lpstr>5.1.La géographie et le climat </vt:lpstr>
      <vt:lpstr>Présentation PowerPoint</vt:lpstr>
      <vt:lpstr>Présentation PowerPoint</vt:lpstr>
      <vt:lpstr>Présentation PowerPoint</vt:lpstr>
      <vt:lpstr>  Les cinq fleuves de la France traversent tous de grandes villes : </vt:lpstr>
      <vt:lpstr>Présentation PowerPoint</vt:lpstr>
      <vt:lpstr>Présentation PowerPoint</vt:lpstr>
      <vt:lpstr>Présentation PowerPoint</vt:lpstr>
      <vt:lpstr> </vt:lpstr>
      <vt:lpstr>Merci pour votre attention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de civilisation</dc:title>
  <dc:creator>User</dc:creator>
  <cp:lastModifiedBy>User</cp:lastModifiedBy>
  <cp:revision>32</cp:revision>
  <dcterms:created xsi:type="dcterms:W3CDTF">2024-04-25T16:38:58Z</dcterms:created>
  <dcterms:modified xsi:type="dcterms:W3CDTF">2024-04-28T07:27:40Z</dcterms:modified>
</cp:coreProperties>
</file>