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8" r:id="rId2"/>
    <p:sldId id="259" r:id="rId3"/>
    <p:sldId id="260" r:id="rId4"/>
    <p:sldId id="261" r:id="rId5"/>
    <p:sldId id="262" r:id="rId6"/>
    <p:sldId id="263"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D07237-0560-4C6A-9177-B7855B849087}" type="datetimeFigureOut">
              <a:rPr lang="en-US" smtClean="0"/>
              <a:pPr/>
              <a:t>10/13/2024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66C905-B2C2-462A-B563-DDC713CC3F4F}" type="slidenum">
              <a:rPr lang="en-US" smtClean="0"/>
              <a:pPr/>
              <a:t>‹N°›</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A1CDCF49-A603-4E85-969B-0C40E7C5B03F}" type="slidenum">
              <a:rPr lang="ar-SA" smtClean="0"/>
              <a:pPr/>
              <a:t>3</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‹N°›</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10/13/2024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‹N°›</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47088"/>
          </a:xfrm>
        </p:spPr>
        <p:txBody>
          <a:bodyPr>
            <a:normAutofit/>
          </a:bodyPr>
          <a:lstStyle/>
          <a:p>
            <a:pPr algn="ctr"/>
            <a:r>
              <a:rPr lang="ar-SA" dirty="0"/>
              <a:t>الفصل الأول </a:t>
            </a:r>
            <a:br>
              <a:rPr lang="ar-SA" dirty="0"/>
            </a:br>
            <a:r>
              <a:rPr lang="ar-SA" dirty="0"/>
              <a:t>التطور التاريخي لإدارة الموارد البشرية</a:t>
            </a:r>
          </a:p>
        </p:txBody>
      </p:sp>
      <p:sp>
        <p:nvSpPr>
          <p:cNvPr id="3" name="Content Placeholder 2"/>
          <p:cNvSpPr>
            <a:spLocks noGrp="1"/>
          </p:cNvSpPr>
          <p:nvPr>
            <p:ph idx="1"/>
          </p:nvPr>
        </p:nvSpPr>
        <p:spPr>
          <a:xfrm>
            <a:off x="457200" y="2514600"/>
            <a:ext cx="8229600" cy="3810000"/>
          </a:xfrm>
        </p:spPr>
        <p:txBody>
          <a:bodyPr>
            <a:normAutofit/>
          </a:bodyPr>
          <a:lstStyle/>
          <a:p>
            <a:pPr algn="r" rtl="1">
              <a:buNone/>
            </a:pPr>
            <a:r>
              <a:rPr lang="ar-SA" sz="3200" dirty="0"/>
              <a:t>أهداف الفصل:</a:t>
            </a:r>
          </a:p>
          <a:p>
            <a:pPr algn="just" rtl="1"/>
            <a:r>
              <a:rPr lang="ar-SA" sz="2800" dirty="0"/>
              <a:t>التمييز بين المدارس المختلفة في إدارة الموارد البشرية.</a:t>
            </a:r>
          </a:p>
          <a:p>
            <a:pPr algn="just" rtl="1"/>
            <a:r>
              <a:rPr lang="ar-SA" sz="2800" dirty="0"/>
              <a:t>أهمية وأهداف إدارة الموارد البشرية في المنظمات.</a:t>
            </a:r>
          </a:p>
          <a:p>
            <a:pPr algn="just" rtl="1"/>
            <a:r>
              <a:rPr lang="ar-SA" sz="2800" dirty="0"/>
              <a:t>التعرف على استراتيجيات وسياسات الموارد البشرية.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a:t>موضوعات الفصل</a:t>
            </a:r>
          </a:p>
        </p:txBody>
      </p:sp>
      <p:sp>
        <p:nvSpPr>
          <p:cNvPr id="3" name="Content Placeholder 2"/>
          <p:cNvSpPr>
            <a:spLocks noGrp="1"/>
          </p:cNvSpPr>
          <p:nvPr>
            <p:ph idx="1"/>
          </p:nvPr>
        </p:nvSpPr>
        <p:spPr/>
        <p:txBody>
          <a:bodyPr/>
          <a:lstStyle/>
          <a:p>
            <a:pPr algn="just" rtl="1"/>
            <a:r>
              <a:rPr lang="ar-SA" dirty="0"/>
              <a:t>التطور التاريخي لإدارة الموارد البشرية.</a:t>
            </a:r>
          </a:p>
          <a:p>
            <a:pPr algn="just" rtl="1">
              <a:buNone/>
            </a:pPr>
            <a:r>
              <a:rPr lang="ar-SA" sz="2000" dirty="0"/>
              <a:t>      - المنظور الإسلامي للموارد البشرية.</a:t>
            </a:r>
          </a:p>
          <a:p>
            <a:pPr algn="just" rtl="1">
              <a:buNone/>
            </a:pPr>
            <a:r>
              <a:rPr lang="ar-SA" sz="2000" dirty="0"/>
              <a:t>      - الإدارة العلمية.</a:t>
            </a:r>
          </a:p>
          <a:p>
            <a:pPr algn="just" rtl="1">
              <a:buNone/>
            </a:pPr>
            <a:r>
              <a:rPr lang="ar-SA" sz="2000" dirty="0"/>
              <a:t>      - العلاقات الإنسانية.</a:t>
            </a:r>
          </a:p>
          <a:p>
            <a:pPr algn="just" rtl="1">
              <a:buNone/>
            </a:pPr>
            <a:r>
              <a:rPr lang="ar-SA" sz="2000" dirty="0"/>
              <a:t>      - إدارة الأفراد.</a:t>
            </a:r>
          </a:p>
          <a:p>
            <a:pPr algn="just" rtl="1">
              <a:buNone/>
            </a:pPr>
            <a:r>
              <a:rPr lang="ar-SA" sz="2000" dirty="0"/>
              <a:t>      - التحول إلى الموارد البشرية.</a:t>
            </a:r>
          </a:p>
          <a:p>
            <a:pPr algn="just" rtl="1"/>
            <a:r>
              <a:rPr lang="ar-SA" dirty="0"/>
              <a:t>إدارة الموارد البشرية، المفاهيم، الإستراتيجيات والأهداف.</a:t>
            </a:r>
          </a:p>
          <a:p>
            <a:pPr algn="just" rtl="1">
              <a:buNone/>
            </a:pPr>
            <a:r>
              <a:rPr lang="ar-SA" sz="2000" dirty="0"/>
              <a:t>    - تعريف الموارد البشرية.</a:t>
            </a:r>
          </a:p>
          <a:p>
            <a:pPr algn="just" rtl="1">
              <a:buNone/>
            </a:pPr>
            <a:r>
              <a:rPr lang="ar-SA" sz="2000" dirty="0"/>
              <a:t>    - أهمية الموارد البشرية.</a:t>
            </a:r>
          </a:p>
          <a:p>
            <a:pPr algn="just" rtl="1">
              <a:buNone/>
            </a:pPr>
            <a:r>
              <a:rPr lang="ar-SA" sz="2000" dirty="0"/>
              <a:t>    - أهداف، سياسات واستراتيجيات الموارد البشرية .</a:t>
            </a:r>
          </a:p>
          <a:p>
            <a:pPr algn="just" rtl="1">
              <a:buNone/>
            </a:pPr>
            <a:r>
              <a:rPr lang="ar-SA" sz="2000" dirty="0"/>
              <a:t>    - خطط عمل الموارد البشرية.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pPr algn="ctr"/>
            <a:r>
              <a:rPr lang="ar-SA" dirty="0"/>
              <a:t>التطور التاريخي لإدارة الموارد البشرية</a:t>
            </a:r>
          </a:p>
        </p:txBody>
      </p:sp>
      <p:sp>
        <p:nvSpPr>
          <p:cNvPr id="3" name="Content Placeholder 2"/>
          <p:cNvSpPr>
            <a:spLocks noGrp="1"/>
          </p:cNvSpPr>
          <p:nvPr>
            <p:ph idx="1"/>
          </p:nvPr>
        </p:nvSpPr>
        <p:spPr/>
        <p:txBody>
          <a:bodyPr>
            <a:normAutofit fontScale="92500"/>
          </a:bodyPr>
          <a:lstStyle/>
          <a:p>
            <a:pPr algn="just" rtl="1">
              <a:buNone/>
            </a:pPr>
            <a:r>
              <a:rPr lang="ar-SA" dirty="0"/>
              <a:t> أولا: المنظور الإسلامي .</a:t>
            </a:r>
          </a:p>
          <a:p>
            <a:pPr algn="just" rtl="1">
              <a:buNone/>
            </a:pPr>
            <a:r>
              <a:rPr lang="ar-SA" dirty="0"/>
              <a:t>- في عهد الرسول عليه الصلاة والسلام .(في المدينة عمل على توحيد القبائل المتناحرة من خلال المحبة والسماحة والخلق الحسن).</a:t>
            </a:r>
          </a:p>
          <a:p>
            <a:pPr algn="just" rtl="1">
              <a:buNone/>
            </a:pPr>
            <a:r>
              <a:rPr lang="ar-SA" dirty="0"/>
              <a:t>- أصبح هنالك تخطيط وتنظيم في المجالات الإجتماعية والعسكرية والإقتصادية. </a:t>
            </a:r>
          </a:p>
          <a:p>
            <a:pPr algn="just" rtl="1">
              <a:buNone/>
            </a:pPr>
            <a:r>
              <a:rPr lang="ar-SA" dirty="0"/>
              <a:t> - الإهتمام بتعليم الافراد أحكام الدين والعلوم الاُخرى لتطوير الدولة الإسلامية.</a:t>
            </a:r>
          </a:p>
          <a:p>
            <a:pPr algn="just" rtl="1">
              <a:buNone/>
            </a:pPr>
            <a:r>
              <a:rPr lang="ar-SA" dirty="0"/>
              <a:t>- توسع الدولة الاسلامية أدى إلى زيادة حجم المنظمات والإهتمام بإدارتها في كافة حدود الدولة الإسلامية المترامية الأطراف.</a:t>
            </a:r>
          </a:p>
          <a:p>
            <a:pPr algn="just" rtl="1">
              <a:buNone/>
            </a:pPr>
            <a:endParaRPr lang="ar-SA" dirty="0"/>
          </a:p>
          <a:p>
            <a:pPr algn="just" rtl="1">
              <a:buNone/>
            </a:pPr>
            <a:r>
              <a:rPr lang="ar-SA" dirty="0"/>
              <a:t>(كيفية تعامل القائد مع الافراد، صفات القائد الاسلامي، العدالة الإسلامية، تحمل المسؤولية وتفويضها، كيفية تعيين القائد،.....الخ)</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381000"/>
          </a:xfrm>
        </p:spPr>
        <p:txBody>
          <a:bodyPr>
            <a:normAutofit fontScale="90000"/>
          </a:bodyPr>
          <a:lstStyle/>
          <a:p>
            <a:endParaRPr lang="ar-SA" dirty="0"/>
          </a:p>
        </p:txBody>
      </p:sp>
      <p:sp>
        <p:nvSpPr>
          <p:cNvPr id="3" name="Content Placeholder 2"/>
          <p:cNvSpPr>
            <a:spLocks noGrp="1"/>
          </p:cNvSpPr>
          <p:nvPr>
            <p:ph idx="1"/>
          </p:nvPr>
        </p:nvSpPr>
        <p:spPr>
          <a:xfrm>
            <a:off x="457200" y="838200"/>
            <a:ext cx="8229600" cy="5486400"/>
          </a:xfrm>
        </p:spPr>
        <p:txBody>
          <a:bodyPr>
            <a:normAutofit/>
          </a:bodyPr>
          <a:lstStyle/>
          <a:p>
            <a:pPr algn="r" rtl="1">
              <a:buNone/>
            </a:pPr>
            <a:endParaRPr lang="ar-SA" dirty="0"/>
          </a:p>
          <a:p>
            <a:pPr algn="r" rtl="1">
              <a:buNone/>
            </a:pPr>
            <a:endParaRPr lang="ar-SA" dirty="0"/>
          </a:p>
          <a:p>
            <a:pPr algn="r" rtl="1">
              <a:buNone/>
            </a:pPr>
            <a:r>
              <a:rPr lang="ar-SA" dirty="0"/>
              <a:t> </a:t>
            </a:r>
            <a:r>
              <a:rPr lang="ar-SA" sz="3200" dirty="0"/>
              <a:t>ثانيا: الإدارة العلمية .</a:t>
            </a:r>
          </a:p>
          <a:p>
            <a:pPr algn="r" rtl="1">
              <a:buNone/>
            </a:pPr>
            <a:endParaRPr lang="ar-SA" dirty="0"/>
          </a:p>
          <a:p>
            <a:pPr algn="just" rtl="1">
              <a:buNone/>
            </a:pPr>
            <a:r>
              <a:rPr lang="ar-SA" dirty="0"/>
              <a:t> يرجع تسمية الإدارة العلمية إلى العالم الأمريكي فريدرك تايلور منذ عام 1914م والذي يعتبر أبو الإدارة العلمية وكان تركيزه على العامل المنتج ويتعامل معه على إعتباره آلة بيولوجية (رجل آلي) يعمل بالحركة والزمن دون أخذ أي إعتبارات للنواحي الإنسانية والتركيز على كمية الإنتاج والحوافز المستخدمة هي الإقتصادية فقط والتي تتوافق مع كمية الإنتاج وله تنظيم للوظائف في المنظمات خاص به... ولهذه المدرسة مزايا وعيوب  ... ....إلخ.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a:bodyPr>
          <a:lstStyle/>
          <a:p>
            <a:pPr algn="r" rtl="1">
              <a:buNone/>
            </a:pPr>
            <a:endParaRPr lang="ar-SA" sz="3200" dirty="0"/>
          </a:p>
          <a:p>
            <a:pPr algn="r" rtl="1">
              <a:buNone/>
            </a:pPr>
            <a:r>
              <a:rPr lang="ar-SA" sz="3200" dirty="0"/>
              <a:t>ثالثا:</a:t>
            </a:r>
            <a:r>
              <a:rPr lang="ar-SA" sz="3200" dirty="0">
                <a:solidFill>
                  <a:srgbClr val="FF0000"/>
                </a:solidFill>
              </a:rPr>
              <a:t> </a:t>
            </a:r>
            <a:r>
              <a:rPr lang="ar-SA" sz="3200" dirty="0"/>
              <a:t>العلاقات الإنسانية </a:t>
            </a:r>
          </a:p>
          <a:p>
            <a:pPr algn="r" rtl="1">
              <a:buNone/>
            </a:pPr>
            <a:endParaRPr lang="ar-SA" sz="3200" dirty="0"/>
          </a:p>
          <a:p>
            <a:pPr algn="just" rtl="1">
              <a:buNone/>
            </a:pPr>
            <a:r>
              <a:rPr lang="ar-SA" dirty="0"/>
              <a:t>جاءت هذه المدرسة ردة فعل على مدرسة الإدارة العلمية وكان من أبرز روادها  التون مايو والذي عمل على عدة تجارب تثبت زيادة الإنتاجية من خلال تعزيز الروابط الإنسانية في العمل، وتجاربه الشهيرة (هوثورن ) أدت الى عدة نتائج منها (المنظمة نظام إجتماعي، المعاملة مع العامل، الرضا الوظيفي، الحافز في العمل إنساني بالإضافة إلى إقتصادي، إرتباط العامل بالجماعة،...الخ).</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a:bodyPr>
          <a:lstStyle/>
          <a:p>
            <a:pPr algn="r" rtl="1">
              <a:buNone/>
            </a:pPr>
            <a:r>
              <a:rPr lang="ar-SA" sz="3200" dirty="0"/>
              <a:t>رابعا: إدارة الأفراد</a:t>
            </a:r>
          </a:p>
          <a:p>
            <a:pPr algn="just" rtl="1">
              <a:buNone/>
            </a:pPr>
            <a:r>
              <a:rPr lang="ar-SA" dirty="0"/>
              <a:t>إن التطور الذي حدث للمنظمات أدى إلى ظهور وظيفة أفراد وكان تابعاً إلى مهام الإدارة فى المنظمة بحيث يقوم المدير بإدارة شؤون الأفراد في القطاع الذي يرأسه وخصوصاً في أعمال التخطيط والتنظيم والرقابة....على أداء العاملين معه. ثم ظهر إدارة الأفراد كوسيط بين إدرة المنظمة وجهاز إدارة الأفراد لتحقيق أهداف المنظمة.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a:bodyPr>
          <a:lstStyle/>
          <a:p>
            <a:pPr algn="r" rtl="1">
              <a:buNone/>
            </a:pPr>
            <a:r>
              <a:rPr lang="ar-SA" dirty="0"/>
              <a:t> </a:t>
            </a:r>
            <a:r>
              <a:rPr lang="ar-SA" sz="3200" dirty="0"/>
              <a:t>التحول من إدارة أفراد إلى إدارة الموارد البشرية .</a:t>
            </a:r>
          </a:p>
          <a:p>
            <a:pPr algn="just" rtl="1">
              <a:buNone/>
            </a:pPr>
            <a:r>
              <a:rPr lang="ar-SA" dirty="0"/>
              <a:t> فى العقود الماضية أدى تحول إدارة الأفراد إلى إدارة الموارد البشرية نتيجة القصور في المدارس الإدارية السابقة لاستغلال كافة الطاقات الكامنة للعاملين أصبح المسمى الجديد هو إدارة الموارد البشرية وسبب هذا التحول هو تزويد المنظمة باحتياجاتها من الأفراد وتطويرها والمحافظة عليهم وحل مشاكلهم مع الإدارة نحو تحقيق أهداف المنظمة ومن الأسباب التي أدت إلى ذلك هي ::- (إقتصادية،إجتماعية،تكنولوجية، إدارية).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dirty="0"/>
              <a:t>الفرق بين إدارة الأفراد و إدارة الموارد البشرية </a:t>
            </a:r>
          </a:p>
        </p:txBody>
      </p:sp>
      <p:graphicFrame>
        <p:nvGraphicFramePr>
          <p:cNvPr id="4" name="Content Placeholder 3"/>
          <p:cNvGraphicFramePr>
            <a:graphicFrameLocks noGrp="1"/>
          </p:cNvGraphicFramePr>
          <p:nvPr>
            <p:ph idx="1"/>
          </p:nvPr>
        </p:nvGraphicFramePr>
        <p:xfrm>
          <a:off x="203200" y="1905000"/>
          <a:ext cx="8712200" cy="6802120"/>
        </p:xfrm>
        <a:graphic>
          <a:graphicData uri="http://schemas.openxmlformats.org/drawingml/2006/table">
            <a:tbl>
              <a:tblPr rtl="1" firstRow="1" bandRow="1">
                <a:tableStyleId>{5C22544A-7EE6-4342-B048-85BDC9FD1C3A}</a:tableStyleId>
              </a:tblPr>
              <a:tblGrid>
                <a:gridCol w="914400">
                  <a:extLst>
                    <a:ext uri="{9D8B030D-6E8A-4147-A177-3AD203B41FA5}">
                      <a16:colId xmlns:a16="http://schemas.microsoft.com/office/drawing/2014/main" val="20000"/>
                    </a:ext>
                  </a:extLst>
                </a:gridCol>
                <a:gridCol w="3285976">
                  <a:extLst>
                    <a:ext uri="{9D8B030D-6E8A-4147-A177-3AD203B41FA5}">
                      <a16:colId xmlns:a16="http://schemas.microsoft.com/office/drawing/2014/main" val="20001"/>
                    </a:ext>
                  </a:extLst>
                </a:gridCol>
                <a:gridCol w="4511824">
                  <a:extLst>
                    <a:ext uri="{9D8B030D-6E8A-4147-A177-3AD203B41FA5}">
                      <a16:colId xmlns:a16="http://schemas.microsoft.com/office/drawing/2014/main" val="20002"/>
                    </a:ext>
                  </a:extLst>
                </a:gridCol>
              </a:tblGrid>
              <a:tr h="370840">
                <a:tc>
                  <a:txBody>
                    <a:bodyPr/>
                    <a:lstStyle/>
                    <a:p>
                      <a:pPr rtl="1"/>
                      <a:endParaRPr lang="ar-SA" dirty="0"/>
                    </a:p>
                  </a:txBody>
                  <a:tcPr/>
                </a:tc>
                <a:tc>
                  <a:txBody>
                    <a:bodyPr/>
                    <a:lstStyle/>
                    <a:p>
                      <a:pPr rtl="1"/>
                      <a:r>
                        <a:rPr lang="ar-SA" dirty="0"/>
                        <a:t>ادارة الافراد</a:t>
                      </a:r>
                    </a:p>
                  </a:txBody>
                  <a:tcPr/>
                </a:tc>
                <a:tc>
                  <a:txBody>
                    <a:bodyPr/>
                    <a:lstStyle/>
                    <a:p>
                      <a:pPr rtl="1"/>
                      <a:r>
                        <a:rPr lang="ar-SA" dirty="0"/>
                        <a:t>ادارة الموارد البشرية</a:t>
                      </a:r>
                    </a:p>
                  </a:txBody>
                  <a:tcPr/>
                </a:tc>
                <a:extLst>
                  <a:ext uri="{0D108BD9-81ED-4DB2-BD59-A6C34878D82A}">
                    <a16:rowId xmlns:a16="http://schemas.microsoft.com/office/drawing/2014/main" val="10000"/>
                  </a:ext>
                </a:extLst>
              </a:tr>
              <a:tr h="370840">
                <a:tc>
                  <a:txBody>
                    <a:bodyPr/>
                    <a:lstStyle/>
                    <a:p>
                      <a:pPr rtl="1"/>
                      <a:r>
                        <a:rPr lang="ar-SA" dirty="0"/>
                        <a:t>الفلسفة</a:t>
                      </a:r>
                    </a:p>
                  </a:txBody>
                  <a:tcPr/>
                </a:tc>
                <a:tc>
                  <a:txBody>
                    <a:bodyPr/>
                    <a:lstStyle/>
                    <a:p>
                      <a:pPr algn="just" rtl="1"/>
                      <a:r>
                        <a:rPr lang="ar-SA" dirty="0"/>
                        <a:t>ـ الإنسان عنصر إنتاجي تابع تتصرف فيه المنظمة بالطريقة التي يحقق لها أقصى إنتاجية ممكنة مثل عناصر الإنتاج الأخرى  ولكن بطريقة إنسانية .</a:t>
                      </a:r>
                    </a:p>
                    <a:p>
                      <a:pPr algn="just" rtl="1"/>
                      <a:r>
                        <a:rPr lang="ar-SA" dirty="0"/>
                        <a:t>ـ</a:t>
                      </a:r>
                      <a:r>
                        <a:rPr lang="ar-SA" baseline="0" dirty="0"/>
                        <a:t> إدارة الأفراد إدارة استثمارية مساعدة تلتزم برغبة الإدارت الأخرى وتقدم لها المشورة .</a:t>
                      </a:r>
                      <a:endParaRPr lang="ar-SA" dirty="0"/>
                    </a:p>
                  </a:txBody>
                  <a:tcPr/>
                </a:tc>
                <a:tc>
                  <a:txBody>
                    <a:bodyPr/>
                    <a:lstStyle/>
                    <a:p>
                      <a:pPr algn="just" rtl="1"/>
                      <a:r>
                        <a:rPr lang="ar-SA" dirty="0"/>
                        <a:t>ـ إدارة الموارد البشرية إدارة تنفيذية وشريك</a:t>
                      </a:r>
                      <a:r>
                        <a:rPr lang="ar-SA" baseline="0" dirty="0"/>
                        <a:t> هام في وضع وتنفيذ الاستراتيجية الشاملة للمنظمة .</a:t>
                      </a:r>
                    </a:p>
                    <a:p>
                      <a:pPr algn="just" rtl="1"/>
                      <a:r>
                        <a:rPr lang="ar-SA" baseline="0" dirty="0"/>
                        <a:t>ـ الإنسان كيان مستقل وليس تابع، له توقعات و مطالب .</a:t>
                      </a:r>
                    </a:p>
                    <a:p>
                      <a:pPr algn="just" rtl="1"/>
                      <a:r>
                        <a:rPr lang="ar-SA" baseline="0" dirty="0">
                          <a:solidFill>
                            <a:schemeClr val="tx1"/>
                          </a:solidFill>
                        </a:rPr>
                        <a:t>ـ الأفراد قوة عمل منتجة يمثلون أصلاً من أصول المنظمة و الإنفاق عليهم يمثل انفاقاً استثمارياً يعود بالخير على الجميع المنظمة والأفراد .</a:t>
                      </a:r>
                      <a:endParaRPr lang="ar-SA" dirty="0">
                        <a:solidFill>
                          <a:schemeClr val="tx1"/>
                        </a:solidFill>
                      </a:endParaRPr>
                    </a:p>
                  </a:txBody>
                  <a:tcPr/>
                </a:tc>
                <a:extLst>
                  <a:ext uri="{0D108BD9-81ED-4DB2-BD59-A6C34878D82A}">
                    <a16:rowId xmlns:a16="http://schemas.microsoft.com/office/drawing/2014/main" val="10001"/>
                  </a:ext>
                </a:extLst>
              </a:tr>
              <a:tr h="370840">
                <a:tc>
                  <a:txBody>
                    <a:bodyPr/>
                    <a:lstStyle/>
                    <a:p>
                      <a:pPr rtl="1"/>
                      <a:r>
                        <a:rPr lang="ar-SA" dirty="0"/>
                        <a:t>الهدف</a:t>
                      </a:r>
                    </a:p>
                  </a:txBody>
                  <a:tcPr/>
                </a:tc>
                <a:tc>
                  <a:txBody>
                    <a:bodyPr/>
                    <a:lstStyle/>
                    <a:p>
                      <a:pPr algn="just" rtl="1"/>
                      <a:r>
                        <a:rPr lang="ar-SA" dirty="0"/>
                        <a:t>ـ تحقيق أقصى إنتاجية للمنظمة ولا مانع من تلبية بعض رغبات الأفراد. </a:t>
                      </a:r>
                    </a:p>
                  </a:txBody>
                  <a:tcPr/>
                </a:tc>
                <a:tc>
                  <a:txBody>
                    <a:bodyPr/>
                    <a:lstStyle/>
                    <a:p>
                      <a:pPr algn="just" rtl="1"/>
                      <a:r>
                        <a:rPr lang="ar-SA" dirty="0"/>
                        <a:t>ـ هناك توافق بين أهداف المنظمة و أهداف الفرد ويمكن ان يتحقق ذلك من خلال المواءمة بين احتياجات العمل و احتياجات الأفراد .</a:t>
                      </a:r>
                    </a:p>
                  </a:txBody>
                  <a:tcPr/>
                </a:tc>
                <a:extLst>
                  <a:ext uri="{0D108BD9-81ED-4DB2-BD59-A6C34878D82A}">
                    <a16:rowId xmlns:a16="http://schemas.microsoft.com/office/drawing/2014/main" val="10002"/>
                  </a:ext>
                </a:extLst>
              </a:tr>
              <a:tr h="370840">
                <a:tc>
                  <a:txBody>
                    <a:bodyPr/>
                    <a:lstStyle/>
                    <a:p>
                      <a:pPr rtl="1"/>
                      <a:r>
                        <a:rPr lang="ar-SA" dirty="0"/>
                        <a:t>النشاطات</a:t>
                      </a:r>
                    </a:p>
                  </a:txBody>
                  <a:tcPr/>
                </a:tc>
                <a:tc>
                  <a:txBody>
                    <a:bodyPr/>
                    <a:lstStyle/>
                    <a:p>
                      <a:pPr algn="just" rtl="1"/>
                      <a:r>
                        <a:rPr lang="ar-SA" dirty="0">
                          <a:solidFill>
                            <a:schemeClr val="tx1"/>
                          </a:solidFill>
                        </a:rPr>
                        <a:t>ـ تخطيط و تدبير الاحتياجات من الكوادر البشرية .</a:t>
                      </a:r>
                    </a:p>
                    <a:p>
                      <a:pPr algn="just" rtl="1"/>
                      <a:r>
                        <a:rPr lang="ar-SA" dirty="0"/>
                        <a:t>ـ تطوير و تنمية الأفراد.</a:t>
                      </a:r>
                    </a:p>
                    <a:p>
                      <a:pPr algn="just" rtl="1"/>
                      <a:r>
                        <a:rPr lang="ar-SA" dirty="0">
                          <a:solidFill>
                            <a:schemeClr val="tx1"/>
                          </a:solidFill>
                        </a:rPr>
                        <a:t>ـ تعويض الأفراد من خلال الأجور و الرواتب, المحافظة</a:t>
                      </a:r>
                      <a:r>
                        <a:rPr lang="ar-SA" baseline="0" dirty="0">
                          <a:solidFill>
                            <a:schemeClr val="tx1"/>
                          </a:solidFill>
                        </a:rPr>
                        <a:t> على صيانة الأفراد.</a:t>
                      </a:r>
                    </a:p>
                    <a:p>
                      <a:pPr algn="just" rtl="1"/>
                      <a:r>
                        <a:rPr lang="ar-SA" dirty="0"/>
                        <a:t>ـ تنمية العلاقات مع الموظفين .</a:t>
                      </a:r>
                    </a:p>
                  </a:txBody>
                  <a:tcPr/>
                </a:tc>
                <a:tc>
                  <a:txBody>
                    <a:bodyPr/>
                    <a:lstStyle/>
                    <a:p>
                      <a:pPr algn="just" rtl="1"/>
                      <a:r>
                        <a:rPr lang="ar-SA" dirty="0"/>
                        <a:t>ـ تحقيق وتدبير الإحتياجات .</a:t>
                      </a:r>
                    </a:p>
                    <a:p>
                      <a:pPr algn="just" rtl="1"/>
                      <a:r>
                        <a:rPr lang="ar-SA" dirty="0"/>
                        <a:t>ـ تطوير وتنمية الأفراد.</a:t>
                      </a:r>
                    </a:p>
                    <a:p>
                      <a:pPr algn="just" rtl="1"/>
                      <a:r>
                        <a:rPr lang="ar-SA" dirty="0"/>
                        <a:t>ـ تعويض الأفراد.</a:t>
                      </a:r>
                    </a:p>
                    <a:p>
                      <a:pPr algn="just" rtl="1"/>
                      <a:r>
                        <a:rPr lang="ar-SA" dirty="0"/>
                        <a:t>ـ تنمية العلاقات مع الموظفين .</a:t>
                      </a:r>
                    </a:p>
                    <a:p>
                      <a:pPr algn="just" rtl="1"/>
                      <a:r>
                        <a:rPr lang="ar-SA" dirty="0"/>
                        <a:t>ـ </a:t>
                      </a:r>
                      <a:r>
                        <a:rPr lang="ar-SA" sz="2800" dirty="0"/>
                        <a:t>و</a:t>
                      </a:r>
                      <a:r>
                        <a:rPr lang="ar-SA" sz="2800" baseline="0" dirty="0"/>
                        <a:t> يضاف إلى ذلك تميز إدارة الموارد البشرية بالوظائف التالية:</a:t>
                      </a:r>
                    </a:p>
                    <a:p>
                      <a:pPr algn="just" rtl="1"/>
                      <a:r>
                        <a:rPr lang="ar-SA" sz="1800" baseline="0" dirty="0"/>
                        <a:t>ـ تخطيط و تطوير المسار الوظيفي للأفراد.</a:t>
                      </a:r>
                    </a:p>
                    <a:p>
                      <a:pPr algn="just" rtl="1"/>
                      <a:r>
                        <a:rPr lang="ar-SA" sz="1800" baseline="0" dirty="0"/>
                        <a:t>ـ التطوير التنظيمي .</a:t>
                      </a:r>
                    </a:p>
                    <a:p>
                      <a:pPr algn="just" rtl="1"/>
                      <a:r>
                        <a:rPr lang="ar-SA" sz="1800" baseline="0" dirty="0"/>
                        <a:t>ـ الاتصالات و الإعلام .</a:t>
                      </a:r>
                    </a:p>
                    <a:p>
                      <a:pPr algn="just" rtl="1"/>
                      <a:r>
                        <a:rPr lang="ar-SA" sz="1800" baseline="0" dirty="0">
                          <a:solidFill>
                            <a:schemeClr val="tx1"/>
                          </a:solidFill>
                        </a:rPr>
                        <a:t>ـ زيادة مجالات الخدمات .</a:t>
                      </a:r>
                      <a:endParaRPr lang="ar-SA" dirty="0">
                        <a:solidFill>
                          <a:schemeClr val="tx1"/>
                        </a:solidFill>
                      </a:endParaRPr>
                    </a:p>
                  </a:txBody>
                  <a:tcPr/>
                </a:tc>
                <a:extLst>
                  <a:ext uri="{0D108BD9-81ED-4DB2-BD59-A6C34878D82A}">
                    <a16:rowId xmlns:a16="http://schemas.microsoft.com/office/drawing/2014/main" val="10003"/>
                  </a:ext>
                </a:extLst>
              </a:tr>
              <a:tr h="370840">
                <a:tc>
                  <a:txBody>
                    <a:bodyPr/>
                    <a:lstStyle/>
                    <a:p>
                      <a:pPr rtl="1"/>
                      <a:r>
                        <a:rPr lang="ar-SA" dirty="0"/>
                        <a:t>الموقع في الهيكل التنظيمي</a:t>
                      </a:r>
                    </a:p>
                  </a:txBody>
                  <a:tcPr/>
                </a:tc>
                <a:tc>
                  <a:txBody>
                    <a:bodyPr/>
                    <a:lstStyle/>
                    <a:p>
                      <a:pPr algn="just" rtl="1"/>
                      <a:r>
                        <a:rPr lang="ar-SA" dirty="0"/>
                        <a:t>ـ الإدارة العليا و لكن كإدارة استشارية .</a:t>
                      </a:r>
                    </a:p>
                  </a:txBody>
                  <a:tcPr/>
                </a:tc>
                <a:tc>
                  <a:txBody>
                    <a:bodyPr/>
                    <a:lstStyle/>
                    <a:p>
                      <a:pPr algn="just" rtl="1"/>
                      <a:r>
                        <a:rPr lang="ar-SA" dirty="0"/>
                        <a:t>ـ الأدارة العليا كإدارة تنفيذية .</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TotalTime>
  <Words>740</Words>
  <Application>Microsoft Office PowerPoint</Application>
  <PresentationFormat>Affichage à l'écran (4:3)</PresentationFormat>
  <Paragraphs>68</Paragraphs>
  <Slides>8</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Calibri</vt:lpstr>
      <vt:lpstr>Constantia</vt:lpstr>
      <vt:lpstr>Wingdings 2</vt:lpstr>
      <vt:lpstr>Flow</vt:lpstr>
      <vt:lpstr>الفصل الأول  التطور التاريخي لإدارة الموارد البشرية</vt:lpstr>
      <vt:lpstr>موضوعات الفصل</vt:lpstr>
      <vt:lpstr>التطور التاريخي لإدارة الموارد البشرية</vt:lpstr>
      <vt:lpstr>Présentation PowerPoint</vt:lpstr>
      <vt:lpstr>Présentation PowerPoint</vt:lpstr>
      <vt:lpstr>Présentation PowerPoint</vt:lpstr>
      <vt:lpstr>Présentation PowerPoint</vt:lpstr>
      <vt:lpstr>الفرق بين إدارة الأفراد و إدارة الموارد البشرية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التطور التاريخي لإدارة الموارد البشرية</dc:title>
  <dc:creator/>
  <cp:lastModifiedBy>Abdou Abdou</cp:lastModifiedBy>
  <cp:revision>4</cp:revision>
  <dcterms:created xsi:type="dcterms:W3CDTF">2006-08-16T00:00:00Z</dcterms:created>
  <dcterms:modified xsi:type="dcterms:W3CDTF">2024-10-13T16:59:35Z</dcterms:modified>
</cp:coreProperties>
</file>