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10/17/2024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10/17/2024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10/17/2024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10/17/2024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10/17/2024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dicocitations.com/citation.php?mot=facit" TargetMode="External"/><Relationship Id="rId2" Type="http://schemas.openxmlformats.org/officeDocument/2006/relationships/hyperlink" Target="https://www.dicocitations.com/citation.php?mot=Dosis"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dicocitations.com/citation.php?mot=venenu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US"/>
          </a:p>
        </p:txBody>
      </p:sp>
      <p:sp>
        <p:nvSpPr>
          <p:cNvPr id="3" name="Sous-titr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303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024" y="635710"/>
            <a:ext cx="11564470" cy="5801460"/>
          </a:xfrm>
          <a:prstGeom prst="rect">
            <a:avLst/>
          </a:prstGeom>
        </p:spPr>
        <p:txBody>
          <a:bodyPr wrap="square">
            <a:spAutoFit/>
          </a:bodyPr>
          <a:lstStyle/>
          <a:p>
            <a:pPr marL="342900" lvl="0" indent="-342900" algn="just">
              <a:lnSpc>
                <a:spcPct val="150000"/>
              </a:lnSpc>
              <a:buFont typeface="Times New Roman" panose="02020603050405020304" pitchFamily="18" charset="0"/>
              <a:buChar char="-"/>
              <a:tabLst>
                <a:tab pos="753745" algn="l"/>
              </a:tabLst>
            </a:pPr>
            <a:r>
              <a:rPr lang="fr-FR" sz="2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Une intoxication</a:t>
            </a:r>
            <a:r>
              <a:rPr lang="fr-FR" sz="2500" b="1" dirty="0" smtClean="0">
                <a:latin typeface="Times New Roman" panose="02020603050405020304" pitchFamily="18" charset="0"/>
                <a:ea typeface="Calibri" panose="020F0502020204030204" pitchFamily="34" charset="0"/>
                <a:cs typeface="Arial" panose="020B0604020202020204" pitchFamily="34" charset="0"/>
              </a:rPr>
              <a:t> :</a:t>
            </a:r>
            <a:r>
              <a:rPr lang="fr-FR" sz="2500" dirty="0" smtClean="0">
                <a:latin typeface="Times New Roman" panose="02020603050405020304" pitchFamily="18" charset="0"/>
                <a:ea typeface="Calibri" panose="020F0502020204030204" pitchFamily="34" charset="0"/>
                <a:cs typeface="Arial" panose="020B0604020202020204" pitchFamily="34" charset="0"/>
              </a:rPr>
              <a:t> est l’action produite par un toxique après pénétration dans l’organisme que ce soit à une dose élevée en une ou plusieurs fois très rapprochées ou par petites doses répétées pendant une durée de temps longue, et qui provoque immédiatement ou à terme, de façon passagère ou durable des troubles d’une ou de plusieurs fonctions de l’organisme, par exemple, la mort.</a:t>
            </a:r>
            <a:endParaRPr lang="en-US" sz="25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Times New Roman" panose="02020603050405020304" pitchFamily="18" charset="0"/>
              <a:buChar char="-"/>
              <a:tabLst>
                <a:tab pos="753745" algn="l"/>
              </a:tabLst>
            </a:pPr>
            <a:r>
              <a:rPr lang="fr-FR" sz="2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Toxémie </a:t>
            </a:r>
            <a:r>
              <a:rPr lang="fr-FR" sz="25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fr-FR" sz="2500" dirty="0" smtClean="0">
                <a:latin typeface="Times New Roman" panose="02020603050405020304" pitchFamily="18" charset="0"/>
                <a:ea typeface="Calibri" panose="020F0502020204030204" pitchFamily="34" charset="0"/>
                <a:cs typeface="Arial" panose="020B0604020202020204" pitchFamily="34" charset="0"/>
              </a:rPr>
              <a:t>Troubles dus à la production des toxines, c'est à dire des substances toxiques produites par des bactéries ou des parasites et véhiculées par le sang.</a:t>
            </a:r>
            <a:endParaRPr lang="en-US" sz="25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Times New Roman" panose="02020603050405020304" pitchFamily="18" charset="0"/>
              <a:buChar char="-"/>
              <a:tabLst>
                <a:tab pos="753745" algn="l"/>
              </a:tabLst>
            </a:pPr>
            <a:r>
              <a:rPr lang="fr-FR" sz="25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Empoisonnement et toxique :</a:t>
            </a:r>
            <a:r>
              <a:rPr lang="fr-FR" sz="2500" dirty="0" smtClean="0">
                <a:latin typeface="Times New Roman" panose="02020603050405020304" pitchFamily="18" charset="0"/>
                <a:ea typeface="Calibri" panose="020F0502020204030204" pitchFamily="34" charset="0"/>
                <a:cs typeface="Arial" panose="020B0604020202020204" pitchFamily="34" charset="0"/>
              </a:rPr>
              <a:t> Le terme empoisonnement désigne les troubles occasionnés par les poisons lorsque ceux-ci sont administrés dans un but de nuire (acte de malveillance).</a:t>
            </a:r>
            <a:endParaRPr lang="en-US" sz="25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142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976" y="665118"/>
            <a:ext cx="8888506" cy="4791055"/>
          </a:xfrm>
          <a:prstGeom prst="rect">
            <a:avLst/>
          </a:prstGeom>
        </p:spPr>
        <p:txBody>
          <a:bodyPr wrap="square">
            <a:spAutoFit/>
          </a:bodyPr>
          <a:lstStyle/>
          <a:p>
            <a:pPr algn="just">
              <a:lnSpc>
                <a:spcPct val="150000"/>
              </a:lnSpc>
              <a:spcAft>
                <a:spcPts val="1000"/>
              </a:spcAft>
              <a:tabLst>
                <a:tab pos="753745" algn="l"/>
              </a:tabLst>
            </a:pPr>
            <a:r>
              <a:rPr lang="fr-FR" b="1" dirty="0">
                <a:solidFill>
                  <a:srgbClr val="FF0000"/>
                </a:solidFill>
                <a:latin typeface="Times New Roman" panose="02020603050405020304" pitchFamily="18" charset="0"/>
                <a:ea typeface="Calibri" panose="020F0502020204030204" pitchFamily="34" charset="0"/>
                <a:cs typeface="Arial" panose="020B0604020202020204" pitchFamily="34" charset="0"/>
              </a:rPr>
              <a:t>Principaux types d’intoxication</a:t>
            </a:r>
            <a:r>
              <a:rPr lang="fr-FR"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753745" algn="l"/>
              </a:tabLst>
            </a:pPr>
            <a:r>
              <a:rPr lang="fr-FR" dirty="0">
                <a:solidFill>
                  <a:srgbClr val="FFFF00"/>
                </a:solidFill>
                <a:latin typeface="Times New Roman" panose="02020603050405020304" pitchFamily="18" charset="0"/>
                <a:ea typeface="Calibri" panose="020F0502020204030204" pitchFamily="34" charset="0"/>
                <a:cs typeface="Arial" panose="020B0604020202020204" pitchFamily="34" charset="0"/>
              </a:rPr>
              <a:t>Empoisonnement suicidaire </a:t>
            </a:r>
            <a:r>
              <a:rPr lang="fr-FR" dirty="0">
                <a:latin typeface="Times New Roman" panose="02020603050405020304" pitchFamily="18" charset="0"/>
                <a:ea typeface="Calibri" panose="020F0502020204030204" pitchFamily="34" charset="0"/>
                <a:cs typeface="Arial" panose="020B0604020202020204" pitchFamily="34" charset="0"/>
              </a:rPr>
              <a:t>: les substances les plus utilisées peuvent être des médicaments (psychotropes, digitaliques … etc.), le monoxyde de carbone (CO) (gaz d’échappement de voitures), des pesticides, des produits domestiques (les caustiques tels que l’eau de javel)</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753745" algn="l"/>
              </a:tabLst>
            </a:pP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a:solidFill>
                  <a:srgbClr val="FFFF00"/>
                </a:solidFill>
                <a:latin typeface="Times New Roman" panose="02020603050405020304" pitchFamily="18" charset="0"/>
                <a:ea typeface="Calibri" panose="020F0502020204030204" pitchFamily="34" charset="0"/>
                <a:cs typeface="Arial" panose="020B0604020202020204" pitchFamily="34" charset="0"/>
              </a:rPr>
              <a:t>Empoisonnement criminel : </a:t>
            </a:r>
            <a:r>
              <a:rPr lang="fr-FR" dirty="0">
                <a:latin typeface="Times New Roman" panose="02020603050405020304" pitchFamily="18" charset="0"/>
                <a:ea typeface="Calibri" panose="020F0502020204030204" pitchFamily="34" charset="0"/>
                <a:cs typeface="Arial" panose="020B0604020202020204" pitchFamily="34" charset="0"/>
              </a:rPr>
              <a:t>les substances impliquées peuvent être des métaux tels que l’arsenic, le cuivre, ou des poisons volatils tels que les cyanures d’hydrogène.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753745" algn="l"/>
              </a:tabLst>
            </a:pP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a:solidFill>
                  <a:srgbClr val="FFFF00"/>
                </a:solidFill>
                <a:latin typeface="Times New Roman" panose="02020603050405020304" pitchFamily="18" charset="0"/>
                <a:ea typeface="Calibri" panose="020F0502020204030204" pitchFamily="34" charset="0"/>
                <a:cs typeface="Arial" panose="020B0604020202020204" pitchFamily="34" charset="0"/>
              </a:rPr>
              <a:t>Empoisonnement accidentel </a:t>
            </a:r>
            <a:r>
              <a:rPr lang="fr-FR" dirty="0">
                <a:latin typeface="Times New Roman" panose="02020603050405020304" pitchFamily="18" charset="0"/>
                <a:ea typeface="Calibri" panose="020F0502020204030204" pitchFamily="34" charset="0"/>
                <a:cs typeface="Arial" panose="020B0604020202020204" pitchFamily="34" charset="0"/>
              </a:rPr>
              <a:t>: induit par des erreurs (mauvais étiquetage, confusion, imprudence, inattention aux enfants). Les Exemples les plus fréquents comprennent les intoxications par les plantes, les champignons, les intoxications médicamenteuses, et les intoxications par les produits domestiques.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3531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09728" y="3868600"/>
            <a:ext cx="1109279" cy="1855694"/>
          </a:xfrm>
          <a:prstGeom prst="rect">
            <a:avLst/>
          </a:prstGeom>
          <a:noFill/>
        </p:spPr>
        <p:txBody>
          <a:bodyPr wrap="square" rtlCol="0">
            <a:spAutoFit/>
          </a:bodyPr>
          <a:lstStyle/>
          <a:p>
            <a:endParaRPr lang="en-US"/>
          </a:p>
        </p:txBody>
      </p:sp>
      <p:pic>
        <p:nvPicPr>
          <p:cNvPr id="3" name="Picture 2" descr="empoisonnement Avocat droit pénal Paris - avocat pénaliste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34" y="0"/>
            <a:ext cx="120958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63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3031" y="455834"/>
            <a:ext cx="5876365" cy="5518627"/>
          </a:xfrm>
          <a:prstGeom prst="rect">
            <a:avLst/>
          </a:prstGeom>
        </p:spPr>
        <p:txBody>
          <a:bodyPr wrap="square">
            <a:spAutoFit/>
          </a:bodyPr>
          <a:lstStyle/>
          <a:p>
            <a:pPr marL="342900" lvl="0" indent="-342900" algn="just">
              <a:lnSpc>
                <a:spcPct val="250000"/>
              </a:lnSpc>
              <a:spcAft>
                <a:spcPts val="0"/>
              </a:spcAft>
              <a:buFont typeface="Symbol" panose="05050102010706020507" pitchFamily="18" charset="2"/>
              <a:buChar char=""/>
              <a:tabLst>
                <a:tab pos="753745" algn="l"/>
              </a:tabLst>
            </a:pPr>
            <a:r>
              <a:rPr lang="fr-FR" dirty="0">
                <a:solidFill>
                  <a:srgbClr val="FFFF00"/>
                </a:solidFill>
                <a:latin typeface="Times New Roman" panose="02020603050405020304" pitchFamily="18" charset="0"/>
                <a:ea typeface="Calibri" panose="020F0502020204030204" pitchFamily="34" charset="0"/>
                <a:cs typeface="Arial" panose="020B0604020202020204" pitchFamily="34" charset="0"/>
              </a:rPr>
              <a:t>Intoxication alimentaire </a:t>
            </a:r>
            <a:r>
              <a:rPr lang="fr-FR" dirty="0">
                <a:latin typeface="Times New Roman" panose="02020603050405020304" pitchFamily="18" charset="0"/>
                <a:ea typeface="Calibri" panose="020F0502020204030204" pitchFamily="34" charset="0"/>
                <a:cs typeface="Arial" panose="020B0604020202020204" pitchFamily="34" charset="0"/>
              </a:rPr>
              <a:t>: induite par le produit toxique lui-même, ou bien après que ce dernier soit rendu toxique sous certaines conditions.</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50000"/>
              </a:lnSpc>
              <a:spcAft>
                <a:spcPts val="0"/>
              </a:spcAft>
              <a:buFont typeface="Symbol" panose="05050102010706020507" pitchFamily="18" charset="2"/>
              <a:buChar char=""/>
              <a:tabLst>
                <a:tab pos="753745" algn="l"/>
              </a:tabLst>
            </a:pP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a:solidFill>
                  <a:srgbClr val="FFFF00"/>
                </a:solidFill>
                <a:latin typeface="Times New Roman" panose="02020603050405020304" pitchFamily="18" charset="0"/>
                <a:ea typeface="Calibri" panose="020F0502020204030204" pitchFamily="34" charset="0"/>
                <a:cs typeface="Arial" panose="020B0604020202020204" pitchFamily="34" charset="0"/>
              </a:rPr>
              <a:t>Intoxication professionnelle </a:t>
            </a:r>
            <a:r>
              <a:rPr lang="fr-FR" dirty="0">
                <a:latin typeface="Times New Roman" panose="02020603050405020304" pitchFamily="18" charset="0"/>
                <a:ea typeface="Calibri" panose="020F0502020204030204" pitchFamily="34" charset="0"/>
                <a:cs typeface="Arial" panose="020B0604020202020204" pitchFamily="34" charset="0"/>
              </a:rPr>
              <a:t>: exemples de toxiques responsables : les métaux tels que le plomb, le mercure, les solvants tels que le chloroforme.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50000"/>
              </a:lnSpc>
              <a:spcAft>
                <a:spcPts val="1000"/>
              </a:spcAft>
              <a:buFont typeface="Symbol" panose="05050102010706020507" pitchFamily="18" charset="2"/>
              <a:buChar char=""/>
              <a:tabLst>
                <a:tab pos="753745" algn="l"/>
              </a:tabLst>
            </a:pPr>
            <a:r>
              <a:rPr lang="fr-FR" dirty="0">
                <a:solidFill>
                  <a:srgbClr val="FFFF00"/>
                </a:solidFill>
                <a:latin typeface="Times New Roman" panose="02020603050405020304" pitchFamily="18" charset="0"/>
                <a:ea typeface="Calibri" panose="020F0502020204030204" pitchFamily="34" charset="0"/>
                <a:cs typeface="Arial" panose="020B0604020202020204" pitchFamily="34" charset="0"/>
              </a:rPr>
              <a:t>Intoxication environnementale : </a:t>
            </a:r>
            <a:r>
              <a:rPr lang="fr-FR" dirty="0">
                <a:latin typeface="Times New Roman" panose="02020603050405020304" pitchFamily="18" charset="0"/>
                <a:ea typeface="Calibri" panose="020F0502020204030204" pitchFamily="34" charset="0"/>
                <a:cs typeface="Arial" panose="020B0604020202020204" pitchFamily="34" charset="0"/>
              </a:rPr>
              <a:t>due à la pollution atmosphérique et hydraulique.</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8194" name="Picture 2" descr="intoxication alimentaire pharmac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181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8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FF00"/>
                </a:solidFill>
              </a:rPr>
              <a:t>Toxicologie fondamentale </a:t>
            </a:r>
            <a:endParaRPr lang="en-US" b="1" dirty="0">
              <a:solidFill>
                <a:srgbClr val="FFFF00"/>
              </a:solidFill>
            </a:endParaRPr>
          </a:p>
        </p:txBody>
      </p:sp>
      <p:sp>
        <p:nvSpPr>
          <p:cNvPr id="3" name="Sous-titre 2"/>
          <p:cNvSpPr>
            <a:spLocks noGrp="1"/>
          </p:cNvSpPr>
          <p:nvPr>
            <p:ph type="subTitle" idx="1"/>
          </p:nvPr>
        </p:nvSpPr>
        <p:spPr/>
        <p:txBody>
          <a:bodyPr/>
          <a:lstStyle/>
          <a:p>
            <a:r>
              <a:rPr lang="fr-FR" b="1" i="1" dirty="0">
                <a:solidFill>
                  <a:srgbClr val="FF0000"/>
                </a:solidFill>
                <a:effectLst>
                  <a:outerShdw blurRad="38100" dist="38100" dir="2700000" algn="tl">
                    <a:srgbClr val="000000">
                      <a:alpha val="43137"/>
                    </a:srgbClr>
                  </a:outerShdw>
                </a:effectLst>
              </a:rPr>
              <a:t>Chapitre 1 : Introduction à la Toxicologie </a:t>
            </a:r>
            <a:endParaRPr lang="en-US" b="1" dirty="0">
              <a:solidFill>
                <a:srgbClr val="FF0000"/>
              </a:solidFill>
              <a:effectLst>
                <a:outerShdw blurRad="38100" dist="38100" dir="2700000" algn="tl">
                  <a:srgbClr val="000000">
                    <a:alpha val="43137"/>
                  </a:srgbClr>
                </a:outerShdw>
              </a:effectLst>
            </a:endParaRPr>
          </a:p>
          <a:p>
            <a:endParaRPr lang="en-US" b="1" dirty="0">
              <a:solidFill>
                <a:srgbClr val="FF0000"/>
              </a:solidFill>
            </a:endParaRPr>
          </a:p>
        </p:txBody>
      </p:sp>
    </p:spTree>
    <p:extLst>
      <p:ext uri="{BB962C8B-B14F-4D97-AF65-F5344CB8AC3E}">
        <p14:creationId xmlns:p14="http://schemas.microsoft.com/office/powerpoint/2010/main" val="3524102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847" y="710585"/>
            <a:ext cx="8610600" cy="1293028"/>
          </a:xfrm>
        </p:spPr>
        <p:txBody>
          <a:bodyPr/>
          <a:lstStyle/>
          <a:p>
            <a:r>
              <a:rPr lang="en-US" b="1" i="1" dirty="0">
                <a:solidFill>
                  <a:srgbClr val="FFFF00"/>
                </a:solidFill>
              </a:rPr>
              <a:t>« </a:t>
            </a:r>
            <a:r>
              <a:rPr lang="en-US" b="1" i="1" dirty="0" err="1">
                <a:solidFill>
                  <a:srgbClr val="92D050"/>
                </a:solidFill>
                <a:hlinkClick r:id="rId2" tooltip="Citations Dosis"/>
              </a:rPr>
              <a:t>Dosis</a:t>
            </a:r>
            <a:r>
              <a:rPr lang="en-US" b="1" i="1" dirty="0">
                <a:solidFill>
                  <a:srgbClr val="FFFF00"/>
                </a:solidFill>
              </a:rPr>
              <a:t> </a:t>
            </a:r>
            <a:r>
              <a:rPr lang="en-US" b="1" i="1" dirty="0" smtClean="0">
                <a:solidFill>
                  <a:srgbClr val="FFFF00"/>
                </a:solidFill>
              </a:rPr>
              <a:t>sola</a:t>
            </a:r>
            <a:r>
              <a:rPr lang="en-US" b="1" i="1" dirty="0">
                <a:solidFill>
                  <a:srgbClr val="FFFF00"/>
                </a:solidFill>
              </a:rPr>
              <a:t> </a:t>
            </a:r>
            <a:r>
              <a:rPr lang="en-US" b="1" i="1" dirty="0" err="1">
                <a:solidFill>
                  <a:srgbClr val="FFFF00"/>
                </a:solidFill>
                <a:hlinkClick r:id="rId3" tooltip="Citations facit"/>
              </a:rPr>
              <a:t>facit</a:t>
            </a:r>
            <a:r>
              <a:rPr lang="en-US" b="1" i="1" dirty="0">
                <a:solidFill>
                  <a:srgbClr val="FFFF00"/>
                </a:solidFill>
              </a:rPr>
              <a:t> </a:t>
            </a:r>
            <a:r>
              <a:rPr lang="en-US" b="1" i="1" dirty="0" err="1">
                <a:solidFill>
                  <a:srgbClr val="FFFF00"/>
                </a:solidFill>
                <a:hlinkClick r:id="rId4" tooltip="Citations venenum"/>
              </a:rPr>
              <a:t>venenum</a:t>
            </a:r>
            <a:endParaRPr lang="en-US" b="1" dirty="0">
              <a:solidFill>
                <a:srgbClr val="FFFF00"/>
              </a:solidFill>
            </a:endParaRPr>
          </a:p>
        </p:txBody>
      </p:sp>
      <p:sp>
        <p:nvSpPr>
          <p:cNvPr id="3" name="Espace réservé du contenu 2"/>
          <p:cNvSpPr>
            <a:spLocks noGrp="1"/>
          </p:cNvSpPr>
          <p:nvPr>
            <p:ph idx="1"/>
          </p:nvPr>
        </p:nvSpPr>
        <p:spPr>
          <a:xfrm>
            <a:off x="4032709" y="2646317"/>
            <a:ext cx="8507418" cy="1299815"/>
          </a:xfrm>
        </p:spPr>
        <p:txBody>
          <a:bodyPr>
            <a:normAutofit fontScale="77500" lnSpcReduction="20000"/>
          </a:bodyPr>
          <a:lstStyle/>
          <a:p>
            <a:pPr fontAlgn="base"/>
            <a:endParaRPr lang="fr-FR" b="1" cap="all" dirty="0" smtClean="0"/>
          </a:p>
          <a:p>
            <a:pPr fontAlgn="base"/>
            <a:endParaRPr lang="fr-FR" b="1" cap="all" dirty="0"/>
          </a:p>
          <a:p>
            <a:pPr fontAlgn="base"/>
            <a:r>
              <a:rPr lang="fr-FR" b="1" cap="all" dirty="0" smtClean="0"/>
              <a:t>              </a:t>
            </a:r>
            <a:r>
              <a:rPr lang="fr-FR" b="1" cap="all" dirty="0" smtClean="0">
                <a:solidFill>
                  <a:srgbClr val="FFFF00"/>
                </a:solidFill>
              </a:rPr>
              <a:t>TOUT </a:t>
            </a:r>
            <a:r>
              <a:rPr lang="fr-FR" b="1" cap="all" dirty="0">
                <a:solidFill>
                  <a:srgbClr val="FFFF00"/>
                </a:solidFill>
              </a:rPr>
              <a:t>EST POISON, RIEN N’EST POISON : C’EST LA DOSE QUI FAIT LE                     </a:t>
            </a:r>
            <a:endParaRPr lang="en-US" dirty="0">
              <a:solidFill>
                <a:srgbClr val="FFFF00"/>
              </a:solidFill>
            </a:endParaRPr>
          </a:p>
          <a:p>
            <a:pPr marL="0" indent="0">
              <a:buNone/>
            </a:pPr>
            <a:r>
              <a:rPr lang="fr-FR" b="1" dirty="0">
                <a:solidFill>
                  <a:srgbClr val="FFFF00"/>
                </a:solidFill>
              </a:rPr>
              <a:t>	</a:t>
            </a:r>
            <a:r>
              <a:rPr lang="fr-FR" b="1" dirty="0" smtClean="0">
                <a:solidFill>
                  <a:srgbClr val="FFFF00"/>
                </a:solidFill>
              </a:rPr>
              <a:t>                                           </a:t>
            </a:r>
            <a:r>
              <a:rPr lang="fr-FR" b="1" cap="all" dirty="0" smtClean="0">
                <a:solidFill>
                  <a:srgbClr val="FFFF00"/>
                </a:solidFill>
              </a:rPr>
              <a:t>POISON”     </a:t>
            </a:r>
            <a:r>
              <a:rPr lang="fr-FR" b="1" dirty="0" smtClean="0">
                <a:solidFill>
                  <a:srgbClr val="FFFF00"/>
                </a:solidFill>
              </a:rPr>
              <a:t> </a:t>
            </a:r>
            <a:r>
              <a:rPr lang="fr-FR" b="1" dirty="0" err="1" smtClean="0">
                <a:solidFill>
                  <a:srgbClr val="FFFF00"/>
                </a:solidFill>
              </a:rPr>
              <a:t>paracels</a:t>
            </a:r>
            <a:r>
              <a:rPr lang="fr-FR" b="1" dirty="0" smtClean="0">
                <a:solidFill>
                  <a:srgbClr val="FFFF00"/>
                </a:solidFill>
              </a:rPr>
              <a:t> (1493-1541)</a:t>
            </a: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fr-FR" b="1" dirty="0" smtClean="0">
              <a:solidFill>
                <a:srgbClr val="FFFF00"/>
              </a:solidFill>
            </a:endParaRPr>
          </a:p>
          <a:p>
            <a:pPr marL="0" indent="0">
              <a:buNone/>
            </a:pPr>
            <a:endParaRPr lang="fr-FR" b="1" dirty="0">
              <a:solidFill>
                <a:srgbClr val="FFFF00"/>
              </a:solidFill>
            </a:endParaRPr>
          </a:p>
          <a:p>
            <a:pPr marL="0" indent="0">
              <a:buNone/>
            </a:pPr>
            <a:endParaRPr lang="en-US" dirty="0">
              <a:solidFill>
                <a:srgbClr val="FFFF00"/>
              </a:solidFill>
            </a:endParaRPr>
          </a:p>
        </p:txBody>
      </p:sp>
      <p:pic>
        <p:nvPicPr>
          <p:cNvPr id="1026" name="Picture 2" descr="باراسيلسوس - ويكيبيدي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90" y="1828802"/>
            <a:ext cx="3879952" cy="328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5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a:solidFill>
                  <a:srgbClr val="FFFF00"/>
                </a:solidFill>
              </a:rPr>
              <a:t>Introduction :</a:t>
            </a:r>
            <a:endParaRPr lang="en-US" dirty="0">
              <a:solidFill>
                <a:srgbClr val="FFFF00"/>
              </a:solidFill>
            </a:endParaRPr>
          </a:p>
        </p:txBody>
      </p:sp>
      <p:sp>
        <p:nvSpPr>
          <p:cNvPr id="3" name="Espace réservé du contenu 2"/>
          <p:cNvSpPr>
            <a:spLocks noGrp="1"/>
          </p:cNvSpPr>
          <p:nvPr>
            <p:ph idx="1"/>
          </p:nvPr>
        </p:nvSpPr>
        <p:spPr/>
        <p:txBody>
          <a:bodyPr/>
          <a:lstStyle/>
          <a:p>
            <a:r>
              <a:rPr lang="fr-FR" dirty="0"/>
              <a:t>Le terme toxicologie provient du Grec : </a:t>
            </a:r>
            <a:endParaRPr lang="fr-FR" dirty="0" smtClean="0"/>
          </a:p>
          <a:p>
            <a:r>
              <a:rPr lang="fr-FR" dirty="0" smtClean="0"/>
              <a:t>‘</a:t>
            </a:r>
            <a:r>
              <a:rPr lang="fr-FR" dirty="0" err="1">
                <a:solidFill>
                  <a:srgbClr val="FFFF00"/>
                </a:solidFill>
              </a:rPr>
              <a:t>τοξικόν</a:t>
            </a:r>
            <a:r>
              <a:rPr lang="fr-FR" dirty="0">
                <a:solidFill>
                  <a:srgbClr val="FFFF00"/>
                </a:solidFill>
              </a:rPr>
              <a:t>’ (</a:t>
            </a:r>
            <a:r>
              <a:rPr lang="fr-FR" dirty="0" err="1">
                <a:solidFill>
                  <a:srgbClr val="FFFF00"/>
                </a:solidFill>
              </a:rPr>
              <a:t>toxicon</a:t>
            </a:r>
            <a:r>
              <a:rPr lang="fr-FR" dirty="0">
                <a:solidFill>
                  <a:srgbClr val="FFFF00"/>
                </a:solidFill>
              </a:rPr>
              <a:t>) </a:t>
            </a:r>
            <a:r>
              <a:rPr lang="fr-FR" dirty="0"/>
              <a:t>qui signifie ‘</a:t>
            </a:r>
            <a:r>
              <a:rPr lang="fr-FR" dirty="0">
                <a:solidFill>
                  <a:srgbClr val="FFFF00"/>
                </a:solidFill>
              </a:rPr>
              <a:t>poison</a:t>
            </a:r>
            <a:r>
              <a:rPr lang="fr-FR" dirty="0" smtClean="0">
                <a:solidFill>
                  <a:srgbClr val="FFFF00"/>
                </a:solidFill>
              </a:rPr>
              <a:t>’.</a:t>
            </a:r>
          </a:p>
          <a:p>
            <a:r>
              <a:rPr lang="fr-FR" dirty="0" smtClean="0"/>
              <a:t> </a:t>
            </a:r>
            <a:r>
              <a:rPr lang="fr-FR" dirty="0"/>
              <a:t>Et </a:t>
            </a:r>
            <a:r>
              <a:rPr lang="fr-FR" dirty="0">
                <a:solidFill>
                  <a:srgbClr val="FFFF00"/>
                </a:solidFill>
              </a:rPr>
              <a:t>logos</a:t>
            </a:r>
            <a:r>
              <a:rPr lang="fr-FR" dirty="0"/>
              <a:t> = </a:t>
            </a:r>
            <a:r>
              <a:rPr lang="fr-FR" dirty="0">
                <a:solidFill>
                  <a:srgbClr val="FFFF00"/>
                </a:solidFill>
              </a:rPr>
              <a:t>enseignement</a:t>
            </a:r>
            <a:r>
              <a:rPr lang="fr-FR" dirty="0"/>
              <a:t> (Les flèches empoisonnées utilisées dans la chasse et les guerres représentaient le premier usage intentionné de substances toxiques</a:t>
            </a:r>
            <a:r>
              <a:rPr lang="fr-FR" dirty="0" smtClean="0"/>
              <a:t>).</a:t>
            </a:r>
          </a:p>
          <a:p>
            <a:endParaRPr lang="en-US" dirty="0"/>
          </a:p>
          <a:p>
            <a:r>
              <a:rPr lang="fr-FR" dirty="0"/>
              <a:t>La toxicologie est une science </a:t>
            </a:r>
            <a:r>
              <a:rPr lang="fr-FR" b="1" dirty="0">
                <a:solidFill>
                  <a:srgbClr val="FF0000"/>
                </a:solidFill>
              </a:rPr>
              <a:t>multidisciplinaire</a:t>
            </a:r>
            <a:r>
              <a:rPr lang="fr-FR" dirty="0"/>
              <a:t>. Elle est à l’interface entre plusieurs disciplines : </a:t>
            </a:r>
            <a:r>
              <a:rPr lang="fr-FR" u="sng" dirty="0"/>
              <a:t>chimie, physiopathologie, pharmacocinétique, pharmacologie, médecine</a:t>
            </a:r>
            <a:r>
              <a:rPr lang="fr-FR" dirty="0"/>
              <a:t>, etc., et implique l’étude des effets nocifs des agents physiques et chimiques sur les organismes vivants.</a:t>
            </a:r>
            <a:endParaRPr lang="en-US" dirty="0"/>
          </a:p>
          <a:p>
            <a:endParaRPr lang="en-US" dirty="0"/>
          </a:p>
        </p:txBody>
      </p:sp>
    </p:spTree>
    <p:extLst>
      <p:ext uri="{BB962C8B-B14F-4D97-AF65-F5344CB8AC3E}">
        <p14:creationId xmlns:p14="http://schemas.microsoft.com/office/powerpoint/2010/main" val="367156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b="1" dirty="0" smtClean="0">
                <a:solidFill>
                  <a:srgbClr val="FFC000"/>
                </a:solidFill>
              </a:rPr>
              <a:t>Définition</a:t>
            </a:r>
            <a:r>
              <a:rPr lang="fr-FR" b="1" dirty="0">
                <a:solidFill>
                  <a:srgbClr val="FFC000"/>
                </a:solidFill>
              </a:rPr>
              <a:t> de la toxicologie </a:t>
            </a:r>
            <a:endParaRPr lang="en-US" dirty="0">
              <a:solidFill>
                <a:srgbClr val="FFC000"/>
              </a:solidFill>
            </a:endParaRPr>
          </a:p>
        </p:txBody>
      </p:sp>
      <p:sp>
        <p:nvSpPr>
          <p:cNvPr id="7" name="Espace réservé du contenu 6"/>
          <p:cNvSpPr>
            <a:spLocks noGrp="1"/>
          </p:cNvSpPr>
          <p:nvPr>
            <p:ph idx="1"/>
          </p:nvPr>
        </p:nvSpPr>
        <p:spPr/>
        <p:txBody>
          <a:bodyPr/>
          <a:lstStyle/>
          <a:p>
            <a:r>
              <a:rPr lang="fr-FR" b="1" dirty="0"/>
              <a:t>C’est une discipline scientifique qui étudie les toxiques ;</a:t>
            </a:r>
            <a:endParaRPr lang="en-US" b="1" dirty="0"/>
          </a:p>
          <a:p>
            <a:pPr lvl="0"/>
            <a:r>
              <a:rPr lang="fr-FR" b="1" dirty="0"/>
              <a:t>Nature </a:t>
            </a:r>
            <a:endParaRPr lang="en-US" b="1" dirty="0"/>
          </a:p>
          <a:p>
            <a:pPr lvl="0"/>
            <a:r>
              <a:rPr lang="fr-FR" b="1" dirty="0"/>
              <a:t>Propriété physique, chimique et biologique </a:t>
            </a:r>
            <a:endParaRPr lang="en-US" b="1" dirty="0"/>
          </a:p>
          <a:p>
            <a:pPr lvl="0"/>
            <a:r>
              <a:rPr lang="fr-FR" b="1" dirty="0"/>
              <a:t>Devenir dans l’organisme </a:t>
            </a:r>
            <a:endParaRPr lang="en-US" b="1" dirty="0"/>
          </a:p>
          <a:p>
            <a:pPr lvl="0"/>
            <a:r>
              <a:rPr lang="fr-FR" b="1" dirty="0"/>
              <a:t>Mode d’action</a:t>
            </a:r>
            <a:endParaRPr lang="en-US" b="1" dirty="0"/>
          </a:p>
          <a:p>
            <a:pPr lvl="0"/>
            <a:r>
              <a:rPr lang="fr-FR" b="1" dirty="0"/>
              <a:t>Méthodes de recherches et d’identification dans les différents milieux  </a:t>
            </a:r>
            <a:endParaRPr lang="en-US" b="1" dirty="0"/>
          </a:p>
          <a:p>
            <a:pPr lvl="0"/>
            <a:r>
              <a:rPr lang="fr-FR" b="1" dirty="0"/>
              <a:t>Moyens (préventifs et curatifs) pour traiter leurs effets nocifs.</a:t>
            </a:r>
            <a:endParaRPr lang="en-US" b="1" dirty="0"/>
          </a:p>
          <a:p>
            <a:pPr marL="0" lvl="0" indent="0">
              <a:buNone/>
            </a:pPr>
            <a:endParaRPr lang="en-US" dirty="0"/>
          </a:p>
          <a:p>
            <a:endParaRPr lang="en-US" dirty="0"/>
          </a:p>
        </p:txBody>
      </p:sp>
    </p:spTree>
    <p:extLst>
      <p:ext uri="{BB962C8B-B14F-4D97-AF65-F5344CB8AC3E}">
        <p14:creationId xmlns:p14="http://schemas.microsoft.com/office/powerpoint/2010/main" val="419034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85658" y="3244334"/>
            <a:ext cx="620683" cy="369332"/>
          </a:xfrm>
          <a:prstGeom prst="rect">
            <a:avLst/>
          </a:prstGeom>
        </p:spPr>
        <p:txBody>
          <a:bodyPr wrap="none">
            <a:spAutoFit/>
          </a:bodyPr>
          <a:lstStyle/>
          <a:p>
            <a:r>
              <a:rPr lang="en-US" b="1" dirty="0">
                <a:solidFill>
                  <a:srgbClr val="000000"/>
                </a:solidFill>
                <a:latin typeface="ff7"/>
              </a:rPr>
              <a:t>urib</a:t>
            </a:r>
            <a:endParaRPr lang="en-US" dirty="0"/>
          </a:p>
        </p:txBody>
      </p:sp>
      <p:sp>
        <p:nvSpPr>
          <p:cNvPr id="8" name="Rectangle 7"/>
          <p:cNvSpPr/>
          <p:nvPr/>
        </p:nvSpPr>
        <p:spPr>
          <a:xfrm>
            <a:off x="0" y="1116738"/>
            <a:ext cx="11295798" cy="707886"/>
          </a:xfrm>
          <a:prstGeom prst="rect">
            <a:avLst/>
          </a:prstGeom>
        </p:spPr>
        <p:txBody>
          <a:bodyPr wrap="square">
            <a:spAutoFit/>
          </a:bodyPr>
          <a:lstStyle/>
          <a:p>
            <a:r>
              <a:rPr lang="fr-FR" sz="4000" b="1" dirty="0">
                <a:solidFill>
                  <a:srgbClr val="FFFF00"/>
                </a:solidFill>
                <a:latin typeface="Times New Roman" panose="02020603050405020304" pitchFamily="18" charset="0"/>
                <a:ea typeface="Calibri" panose="020F0502020204030204" pitchFamily="34" charset="0"/>
              </a:rPr>
              <a:t>Domaines de la </a:t>
            </a:r>
            <a:r>
              <a:rPr lang="fr-FR" sz="4000" b="1" dirty="0" smtClean="0">
                <a:solidFill>
                  <a:srgbClr val="FFFF00"/>
                </a:solidFill>
                <a:latin typeface="Times New Roman" panose="02020603050405020304" pitchFamily="18" charset="0"/>
                <a:ea typeface="Calibri" panose="020F0502020204030204" pitchFamily="34" charset="0"/>
              </a:rPr>
              <a:t>Toxicologie</a:t>
            </a:r>
            <a:endParaRPr lang="en-US" sz="4000" dirty="0">
              <a:solidFill>
                <a:srgbClr val="FFFF00"/>
              </a:solidFill>
            </a:endParaRPr>
          </a:p>
        </p:txBody>
      </p:sp>
      <p:sp>
        <p:nvSpPr>
          <p:cNvPr id="9" name="Rectangle 8"/>
          <p:cNvSpPr/>
          <p:nvPr/>
        </p:nvSpPr>
        <p:spPr>
          <a:xfrm>
            <a:off x="380854" y="5109528"/>
            <a:ext cx="12050974" cy="369332"/>
          </a:xfrm>
          <a:prstGeom prst="rect">
            <a:avLst/>
          </a:prstGeom>
        </p:spPr>
        <p:txBody>
          <a:bodyPr wrap="square">
            <a:spAutoFit/>
          </a:bodyPr>
          <a:lstStyle/>
          <a:p>
            <a:r>
              <a:rPr lang="fr-FR" dirty="0" smtClean="0">
                <a:latin typeface="Times New Roman" panose="02020603050405020304" pitchFamily="18" charset="0"/>
                <a:ea typeface="Calibri" panose="020F0502020204030204" pitchFamily="34" charset="0"/>
              </a:rPr>
              <a:t>. </a:t>
            </a:r>
            <a:endParaRPr lang="en-US" dirty="0"/>
          </a:p>
        </p:txBody>
      </p:sp>
      <p:sp>
        <p:nvSpPr>
          <p:cNvPr id="10" name="AutoShape 2" descr="Toxicologie = étude des composés toxiques"/>
          <p:cNvSpPr>
            <a:spLocks noChangeAspect="1" noChangeArrowheads="1"/>
          </p:cNvSpPr>
          <p:nvPr/>
        </p:nvSpPr>
        <p:spPr bwMode="auto">
          <a:xfrm>
            <a:off x="1569493" y="637383"/>
            <a:ext cx="897103" cy="8971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Image 10"/>
          <p:cNvPicPr>
            <a:picLocks noChangeAspect="1"/>
          </p:cNvPicPr>
          <p:nvPr/>
        </p:nvPicPr>
        <p:blipFill>
          <a:blip r:embed="rId2"/>
          <a:stretch>
            <a:fillRect/>
          </a:stretch>
        </p:blipFill>
        <p:spPr>
          <a:xfrm>
            <a:off x="6599584" y="642353"/>
            <a:ext cx="5260320" cy="3806817"/>
          </a:xfrm>
          <a:prstGeom prst="rect">
            <a:avLst/>
          </a:prstGeom>
        </p:spPr>
      </p:pic>
      <p:sp>
        <p:nvSpPr>
          <p:cNvPr id="13" name="Rectangle 12"/>
          <p:cNvSpPr/>
          <p:nvPr/>
        </p:nvSpPr>
        <p:spPr>
          <a:xfrm>
            <a:off x="536810" y="2182505"/>
            <a:ext cx="8579893" cy="4247317"/>
          </a:xfrm>
          <a:prstGeom prst="rect">
            <a:avLst/>
          </a:prstGeom>
        </p:spPr>
        <p:txBody>
          <a:bodyPr wrap="square">
            <a:spAutoFit/>
          </a:bodyPr>
          <a:lstStyle/>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-Toxicologie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clinique ; </a:t>
            </a:r>
            <a:endPar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 Toxicologie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fondamentale </a:t>
            </a: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 -Toxicologie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professionnelle (Industrie, Agriculture) </a:t>
            </a: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 - Hygiène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alimentaire (additifs et résidus) ; </a:t>
            </a:r>
            <a:endPar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 Hygiène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sociale (toxicomanie</a:t>
            </a: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 - Eco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toxicologie: toxicologie environnementale ; </a:t>
            </a:r>
          </a:p>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 Toxicologie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réglementaire : définir les valeurs références d’emploi de substances éventuellement toxiques , pour protéger la santé humaine ou celle des écosystèmes </a:t>
            </a: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 </a:t>
            </a:r>
            <a:r>
              <a:rPr lang="fr-FR"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Bio toxicologie (toxicologie expérimentale, descriptive et clinique</a:t>
            </a:r>
            <a:r>
              <a:rPr lang="fr-FR" dirty="0" smtClean="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rPr>
              <a:t>).</a:t>
            </a:r>
            <a:endParaRPr lang="en-US" dirty="0">
              <a:solidFill>
                <a:schemeClr val="tx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106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86603" y="2047163"/>
            <a:ext cx="4148418" cy="3428746"/>
          </a:xfrm>
        </p:spPr>
        <p:txBody>
          <a:bodyPr>
            <a:normAutofit/>
          </a:bodyPr>
          <a:lstStyle/>
          <a:p>
            <a:r>
              <a:rPr lang="fr-FR" dirty="0">
                <a:solidFill>
                  <a:srgbClr val="00B0F0"/>
                </a:solidFill>
                <a:latin typeface="Open Sans"/>
              </a:rPr>
              <a:t>La toxicité est la capacité intrinsèque d’un agent chimique à avoir un effet nocif sur un organisme</a:t>
            </a:r>
            <a:endParaRPr lang="en-US" dirty="0">
              <a:solidFill>
                <a:srgbClr val="00B0F0"/>
              </a:solidFill>
            </a:endParaRPr>
          </a:p>
        </p:txBody>
      </p:sp>
      <p:pic>
        <p:nvPicPr>
          <p:cNvPr id="3074" name="Picture 2" descr="Formation e-learning - Vocabulaire de la toxicologie - Kaptitu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75416" y="92765"/>
            <a:ext cx="6544305" cy="661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6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358" y="448236"/>
            <a:ext cx="5187383" cy="1600200"/>
          </a:xfrm>
        </p:spPr>
        <p:txBody>
          <a:bodyPr/>
          <a:lstStyle/>
          <a:p>
            <a:r>
              <a:rPr lang="fr-FR" b="1" dirty="0" smtClean="0">
                <a:solidFill>
                  <a:schemeClr val="accent6"/>
                </a:solidFill>
              </a:rPr>
              <a:t>Xénobiotique</a:t>
            </a:r>
            <a:r>
              <a:rPr lang="fr-FR" dirty="0" smtClean="0"/>
              <a:t> </a:t>
            </a:r>
            <a:endParaRPr lang="en-US" dirty="0"/>
          </a:p>
        </p:txBody>
      </p:sp>
      <p:sp>
        <p:nvSpPr>
          <p:cNvPr id="4" name="Espace réservé du texte 3"/>
          <p:cNvSpPr>
            <a:spLocks noGrp="1"/>
          </p:cNvSpPr>
          <p:nvPr>
            <p:ph type="body" sz="half" idx="2"/>
          </p:nvPr>
        </p:nvSpPr>
        <p:spPr>
          <a:xfrm>
            <a:off x="161365" y="2223246"/>
            <a:ext cx="5365376" cy="4446495"/>
          </a:xfrm>
        </p:spPr>
        <p:txBody>
          <a:bodyPr>
            <a:normAutofit fontScale="92500" lnSpcReduction="20000"/>
          </a:bodyPr>
          <a:lstStyle/>
          <a:p>
            <a:pPr>
              <a:lnSpc>
                <a:spcPct val="150000"/>
              </a:lnSpc>
            </a:pPr>
            <a:r>
              <a:rPr lang="fr-FR" sz="2500" dirty="0" smtClean="0">
                <a:solidFill>
                  <a:srgbClr val="FFFF00"/>
                </a:solidFill>
              </a:rPr>
              <a:t>le </a:t>
            </a:r>
            <a:r>
              <a:rPr lang="fr-FR" sz="2500" dirty="0">
                <a:solidFill>
                  <a:srgbClr val="FFFF00"/>
                </a:solidFill>
              </a:rPr>
              <a:t>terme xénobiotique désigne une «substance étrangère», à l’organisme, par opposition aux composants endogènes. Les xénobiotique comprennent les médicaments, les produits chimiques industriels, les poisons naturels et les polluants environnementaux.</a:t>
            </a:r>
            <a:endParaRPr lang="en-US" sz="2500" dirty="0">
              <a:solidFill>
                <a:srgbClr val="FFFF00"/>
              </a:solidFill>
            </a:endParaRPr>
          </a:p>
        </p:txBody>
      </p:sp>
      <p:pic>
        <p:nvPicPr>
          <p:cNvPr id="4098" name="Picture 2" descr="Drogues: à l’affût des nouveauté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00" r="25000"/>
          <a:stretch>
            <a:fillRect/>
          </a:stretch>
        </p:blipFill>
        <p:spPr bwMode="auto">
          <a:xfrm>
            <a:off x="6118412" y="751241"/>
            <a:ext cx="5387788" cy="546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2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Espace réservé pour une image  29"/>
          <p:cNvPicPr>
            <a:picLocks noGrp="1" noChangeAspect="1"/>
          </p:cNvPicPr>
          <p:nvPr>
            <p:ph type="pic" idx="1"/>
          </p:nvPr>
        </p:nvPicPr>
        <p:blipFill>
          <a:blip r:embed="rId2">
            <a:extLst>
              <a:ext uri="{28A0092B-C50C-407E-A947-70E740481C1C}">
                <a14:useLocalDpi xmlns:a14="http://schemas.microsoft.com/office/drawing/2010/main" val="0"/>
              </a:ext>
            </a:extLst>
          </a:blip>
          <a:srcRect l="5521" r="5521"/>
          <a:stretch>
            <a:fillRect/>
          </a:stretch>
        </p:blipFill>
        <p:spPr>
          <a:xfrm>
            <a:off x="7861238" y="160338"/>
            <a:ext cx="3644962" cy="6558513"/>
          </a:xfrm>
        </p:spPr>
      </p:pic>
      <p:sp>
        <p:nvSpPr>
          <p:cNvPr id="26" name="Espace réservé du texte 25"/>
          <p:cNvSpPr>
            <a:spLocks noGrp="1"/>
          </p:cNvSpPr>
          <p:nvPr>
            <p:ph type="body" sz="half" idx="2"/>
          </p:nvPr>
        </p:nvSpPr>
        <p:spPr>
          <a:xfrm>
            <a:off x="460375" y="5027539"/>
            <a:ext cx="6873240" cy="3094485"/>
          </a:xfrm>
        </p:spPr>
        <p:txBody>
          <a:bodyPr/>
          <a:lstStyle/>
          <a:p>
            <a:endParaRPr lang="en-US" dirty="0"/>
          </a:p>
        </p:txBody>
      </p:sp>
      <p:sp>
        <p:nvSpPr>
          <p:cNvPr id="27" name="AutoShape 4" descr="Signes toxiques — Image vectorielle"/>
          <p:cNvSpPr>
            <a:spLocks noGrp="1" noChangeAspect="1" noChangeArrowheads="1"/>
          </p:cNvSpPr>
          <p:nvPr>
            <p:ph type="title"/>
          </p:nvPr>
        </p:nvSpPr>
        <p:spPr bwMode="auto">
          <a:xfrm>
            <a:off x="578223" y="1322294"/>
            <a:ext cx="687324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pPr lvl="0"/>
            <a:r>
              <a:rPr lang="fr-FR" b="1" dirty="0" smtClean="0">
                <a:solidFill>
                  <a:srgbClr val="FF0000"/>
                </a:solidFill>
              </a:rPr>
              <a:t>Un Toxique</a:t>
            </a:r>
            <a:r>
              <a:rPr lang="fr-FR" b="1" dirty="0">
                <a:solidFill>
                  <a:srgbClr val="FF0000"/>
                </a:solidFill>
              </a:rPr>
              <a:t> </a:t>
            </a:r>
            <a:r>
              <a:rPr lang="fr-FR" b="1" dirty="0">
                <a:solidFill>
                  <a:srgbClr val="FFFF00"/>
                </a:solidFill>
              </a:rPr>
              <a:t>:</a:t>
            </a:r>
            <a:r>
              <a:rPr lang="fr-FR" dirty="0">
                <a:solidFill>
                  <a:srgbClr val="FFFF00"/>
                </a:solidFill>
              </a:rPr>
              <a:t> Produit d’origine animale végétale ou minérale qui provoque l’intoxication, la destruction d’un organisme vivant</a:t>
            </a:r>
            <a:r>
              <a:rPr lang="fr-FR" dirty="0" smtClean="0">
                <a:solidFill>
                  <a:srgbClr val="FFFF00"/>
                </a:solidFill>
              </a:rPr>
              <a:t>.</a:t>
            </a:r>
            <a:br>
              <a:rPr lang="fr-FR" dirty="0" smtClean="0">
                <a:solidFill>
                  <a:srgbClr val="FFFF00"/>
                </a:solidFill>
              </a:rPr>
            </a:br>
            <a:r>
              <a:rPr lang="fr-FR" dirty="0">
                <a:solidFill>
                  <a:srgbClr val="FFFF00"/>
                </a:solidFill>
              </a:rPr>
              <a:t/>
            </a:r>
            <a:br>
              <a:rPr lang="fr-FR" dirty="0">
                <a:solidFill>
                  <a:srgbClr val="FFFF00"/>
                </a:solidFill>
              </a:rPr>
            </a:br>
            <a:r>
              <a:rPr lang="en-US" dirty="0">
                <a:solidFill>
                  <a:srgbClr val="FFFF00"/>
                </a:solidFill>
              </a:rPr>
              <a:t/>
            </a:r>
            <a:br>
              <a:rPr lang="en-US" dirty="0">
                <a:solidFill>
                  <a:srgbClr val="FFFF00"/>
                </a:solidFill>
              </a:rPr>
            </a:br>
            <a:r>
              <a:rPr lang="fr-FR" dirty="0"/>
              <a:t> </a:t>
            </a:r>
            <a:r>
              <a:rPr lang="fr-FR" b="1" dirty="0">
                <a:solidFill>
                  <a:srgbClr val="FF0000"/>
                </a:solidFill>
              </a:rPr>
              <a:t>Un poison :</a:t>
            </a:r>
            <a:r>
              <a:rPr lang="fr-FR" dirty="0">
                <a:solidFill>
                  <a:srgbClr val="FF0000"/>
                </a:solidFill>
              </a:rPr>
              <a:t> </a:t>
            </a:r>
            <a:r>
              <a:rPr lang="fr-FR" dirty="0">
                <a:solidFill>
                  <a:srgbClr val="FFFF00"/>
                </a:solidFill>
              </a:rPr>
              <a:t>est un toxique qui agit à des doses très faibles.</a:t>
            </a:r>
            <a:r>
              <a:rPr lang="en-US" dirty="0">
                <a:solidFill>
                  <a:srgbClr val="FFFF00"/>
                </a:solidFill>
              </a:rPr>
              <a:t/>
            </a:r>
            <a:br>
              <a:rPr lang="en-US" dirty="0">
                <a:solidFill>
                  <a:srgbClr val="FFFF00"/>
                </a:solidFill>
              </a:rPr>
            </a:br>
            <a:endParaRPr lang="en-US" dirty="0">
              <a:solidFill>
                <a:srgbClr val="FFFF00"/>
              </a:solidFill>
            </a:endParaRPr>
          </a:p>
        </p:txBody>
      </p:sp>
      <p:sp>
        <p:nvSpPr>
          <p:cNvPr id="28" name="AutoShape 6" descr="Poison : définition et expl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8" descr="Poison (arsenic) en fiole"/>
          <p:cNvSpPr>
            <a:spLocks noChangeAspect="1" noChangeArrowheads="1"/>
          </p:cNvSpPr>
          <p:nvPr/>
        </p:nvSpPr>
        <p:spPr bwMode="auto">
          <a:xfrm>
            <a:off x="1935069" y="9166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475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1</TotalTime>
  <Words>677</Words>
  <Application>Microsoft Office PowerPoint</Application>
  <PresentationFormat>Grand écran</PresentationFormat>
  <Paragraphs>70</Paragraphs>
  <Slides>13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Calibri</vt:lpstr>
      <vt:lpstr>Century Gothic</vt:lpstr>
      <vt:lpstr>ff7</vt:lpstr>
      <vt:lpstr>Open Sans</vt:lpstr>
      <vt:lpstr>Symbol</vt:lpstr>
      <vt:lpstr>Tahoma</vt:lpstr>
      <vt:lpstr>Times New Roman</vt:lpstr>
      <vt:lpstr>Traînée de condensation</vt:lpstr>
      <vt:lpstr>Présentation PowerPoint</vt:lpstr>
      <vt:lpstr>Toxicologie fondamentale </vt:lpstr>
      <vt:lpstr>« Dosis sola facit venenum</vt:lpstr>
      <vt:lpstr>Introduction :</vt:lpstr>
      <vt:lpstr>Définition de la toxicologie </vt:lpstr>
      <vt:lpstr>Présentation PowerPoint</vt:lpstr>
      <vt:lpstr>La toxicité est la capacité intrinsèque d’un agent chimique à avoir un effet nocif sur un organisme</vt:lpstr>
      <vt:lpstr>Xénobiotique </vt:lpstr>
      <vt:lpstr>Un Toxique : Produit d’origine animale végétale ou minérale qui provoque l’intoxication, la destruction d’un organisme vivant.    Un poison : est un toxique qui agit à des doses très faibles.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MINA</dc:creator>
  <cp:lastModifiedBy>MINA</cp:lastModifiedBy>
  <cp:revision>1</cp:revision>
  <dcterms:created xsi:type="dcterms:W3CDTF">2024-10-17T13:19:20Z</dcterms:created>
  <dcterms:modified xsi:type="dcterms:W3CDTF">2024-10-17T13:20:31Z</dcterms:modified>
</cp:coreProperties>
</file>