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4" r:id="rId7"/>
    <p:sldId id="265" r:id="rId8"/>
    <p:sldId id="266" r:id="rId9"/>
    <p:sldId id="267" r:id="rId10"/>
    <p:sldId id="268" r:id="rId11"/>
    <p:sldId id="269" r:id="rId12"/>
  </p:sldIdLst>
  <p:sldSz cx="12192000" cy="6858000"/>
  <p:notesSz cx="6858000" cy="9144000"/>
  <p:defaultTextStyle>
    <a:defPPr>
      <a:defRPr lang="ar-D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54" d="100"/>
          <a:sy n="54" d="100"/>
        </p:scale>
        <p:origin x="-139"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F6F6051-C66A-4950-A58A-9DE6CF5E1F4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ar-DZ"/>
          </a:p>
        </p:txBody>
      </p:sp>
      <p:sp>
        <p:nvSpPr>
          <p:cNvPr id="3" name="Sous-titre 2">
            <a:extLst>
              <a:ext uri="{FF2B5EF4-FFF2-40B4-BE49-F238E27FC236}">
                <a16:creationId xmlns="" xmlns:a16="http://schemas.microsoft.com/office/drawing/2014/main" id="{94D29451-C935-4B8A-B385-FF88B500BD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ar-DZ"/>
          </a:p>
        </p:txBody>
      </p:sp>
      <p:sp>
        <p:nvSpPr>
          <p:cNvPr id="4" name="Espace réservé de la date 3">
            <a:extLst>
              <a:ext uri="{FF2B5EF4-FFF2-40B4-BE49-F238E27FC236}">
                <a16:creationId xmlns="" xmlns:a16="http://schemas.microsoft.com/office/drawing/2014/main" id="{F6A783FD-30AC-4487-82AA-090FB00F5F6A}"/>
              </a:ext>
            </a:extLst>
          </p:cNvPr>
          <p:cNvSpPr>
            <a:spLocks noGrp="1"/>
          </p:cNvSpPr>
          <p:nvPr>
            <p:ph type="dt" sz="half" idx="10"/>
          </p:nvPr>
        </p:nvSpPr>
        <p:spPr/>
        <p:txBody>
          <a:bodyPr/>
          <a:lstStyle/>
          <a:p>
            <a:fld id="{0E9709FF-F605-4561-A9A5-54FA2E70BA91}" type="datetimeFigureOut">
              <a:rPr lang="ar-DZ" smtClean="0"/>
              <a:t>15-04-1446</a:t>
            </a:fld>
            <a:endParaRPr lang="ar-DZ"/>
          </a:p>
        </p:txBody>
      </p:sp>
      <p:sp>
        <p:nvSpPr>
          <p:cNvPr id="5" name="Espace réservé du pied de page 4">
            <a:extLst>
              <a:ext uri="{FF2B5EF4-FFF2-40B4-BE49-F238E27FC236}">
                <a16:creationId xmlns="" xmlns:a16="http://schemas.microsoft.com/office/drawing/2014/main" id="{46359DAD-EAA5-4DCD-8F17-011F1DF11541}"/>
              </a:ext>
            </a:extLst>
          </p:cNvPr>
          <p:cNvSpPr>
            <a:spLocks noGrp="1"/>
          </p:cNvSpPr>
          <p:nvPr>
            <p:ph type="ftr" sz="quarter" idx="11"/>
          </p:nvPr>
        </p:nvSpPr>
        <p:spPr/>
        <p:txBody>
          <a:bodyPr/>
          <a:lstStyle/>
          <a:p>
            <a:endParaRPr lang="ar-DZ"/>
          </a:p>
        </p:txBody>
      </p:sp>
      <p:sp>
        <p:nvSpPr>
          <p:cNvPr id="6" name="Espace réservé du numéro de diapositive 5">
            <a:extLst>
              <a:ext uri="{FF2B5EF4-FFF2-40B4-BE49-F238E27FC236}">
                <a16:creationId xmlns="" xmlns:a16="http://schemas.microsoft.com/office/drawing/2014/main" id="{BC97C259-8666-4238-BC11-984F3DDC015A}"/>
              </a:ext>
            </a:extLst>
          </p:cNvPr>
          <p:cNvSpPr>
            <a:spLocks noGrp="1"/>
          </p:cNvSpPr>
          <p:nvPr>
            <p:ph type="sldNum" sz="quarter" idx="12"/>
          </p:nvPr>
        </p:nvSpPr>
        <p:spPr/>
        <p:txBody>
          <a:bodyPr/>
          <a:lstStyle/>
          <a:p>
            <a:fld id="{152EA1B3-FD38-4CBD-8571-4B426CF2AE12}" type="slidenum">
              <a:rPr lang="ar-DZ" smtClean="0"/>
              <a:t>‹N°›</a:t>
            </a:fld>
            <a:endParaRPr lang="ar-DZ"/>
          </a:p>
        </p:txBody>
      </p:sp>
    </p:spTree>
    <p:extLst>
      <p:ext uri="{BB962C8B-B14F-4D97-AF65-F5344CB8AC3E}">
        <p14:creationId xmlns:p14="http://schemas.microsoft.com/office/powerpoint/2010/main" val="4049009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47059D3A-EAE0-4E43-9E13-635E1C0278FA}"/>
              </a:ext>
            </a:extLst>
          </p:cNvPr>
          <p:cNvSpPr>
            <a:spLocks noGrp="1"/>
          </p:cNvSpPr>
          <p:nvPr>
            <p:ph type="title"/>
          </p:nvPr>
        </p:nvSpPr>
        <p:spPr/>
        <p:txBody>
          <a:bodyPr/>
          <a:lstStyle/>
          <a:p>
            <a:r>
              <a:rPr lang="fr-FR"/>
              <a:t>Modifiez le style du titre</a:t>
            </a:r>
            <a:endParaRPr lang="ar-DZ"/>
          </a:p>
        </p:txBody>
      </p:sp>
      <p:sp>
        <p:nvSpPr>
          <p:cNvPr id="3" name="Espace réservé du contenu 2">
            <a:extLst>
              <a:ext uri="{FF2B5EF4-FFF2-40B4-BE49-F238E27FC236}">
                <a16:creationId xmlns="" xmlns:a16="http://schemas.microsoft.com/office/drawing/2014/main" id="{433BBDF8-17D7-4CAF-81B7-52734F6134F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DZ"/>
          </a:p>
        </p:txBody>
      </p:sp>
      <p:sp>
        <p:nvSpPr>
          <p:cNvPr id="4" name="Espace réservé de la date 3">
            <a:extLst>
              <a:ext uri="{FF2B5EF4-FFF2-40B4-BE49-F238E27FC236}">
                <a16:creationId xmlns="" xmlns:a16="http://schemas.microsoft.com/office/drawing/2014/main" id="{A75AA1AF-98F5-4D40-95B7-83678C0A20C7}"/>
              </a:ext>
            </a:extLst>
          </p:cNvPr>
          <p:cNvSpPr>
            <a:spLocks noGrp="1"/>
          </p:cNvSpPr>
          <p:nvPr>
            <p:ph type="dt" sz="half" idx="10"/>
          </p:nvPr>
        </p:nvSpPr>
        <p:spPr/>
        <p:txBody>
          <a:bodyPr/>
          <a:lstStyle/>
          <a:p>
            <a:fld id="{0E9709FF-F605-4561-A9A5-54FA2E70BA91}" type="datetimeFigureOut">
              <a:rPr lang="ar-DZ" smtClean="0"/>
              <a:t>15-04-1446</a:t>
            </a:fld>
            <a:endParaRPr lang="ar-DZ"/>
          </a:p>
        </p:txBody>
      </p:sp>
      <p:sp>
        <p:nvSpPr>
          <p:cNvPr id="5" name="Espace réservé du pied de page 4">
            <a:extLst>
              <a:ext uri="{FF2B5EF4-FFF2-40B4-BE49-F238E27FC236}">
                <a16:creationId xmlns="" xmlns:a16="http://schemas.microsoft.com/office/drawing/2014/main" id="{E8D36C77-B969-40D9-96E7-50C640DC3A8B}"/>
              </a:ext>
            </a:extLst>
          </p:cNvPr>
          <p:cNvSpPr>
            <a:spLocks noGrp="1"/>
          </p:cNvSpPr>
          <p:nvPr>
            <p:ph type="ftr" sz="quarter" idx="11"/>
          </p:nvPr>
        </p:nvSpPr>
        <p:spPr/>
        <p:txBody>
          <a:bodyPr/>
          <a:lstStyle/>
          <a:p>
            <a:endParaRPr lang="ar-DZ"/>
          </a:p>
        </p:txBody>
      </p:sp>
      <p:sp>
        <p:nvSpPr>
          <p:cNvPr id="6" name="Espace réservé du numéro de diapositive 5">
            <a:extLst>
              <a:ext uri="{FF2B5EF4-FFF2-40B4-BE49-F238E27FC236}">
                <a16:creationId xmlns="" xmlns:a16="http://schemas.microsoft.com/office/drawing/2014/main" id="{68FC5EF4-962A-48DA-8AC5-E76021B1B71C}"/>
              </a:ext>
            </a:extLst>
          </p:cNvPr>
          <p:cNvSpPr>
            <a:spLocks noGrp="1"/>
          </p:cNvSpPr>
          <p:nvPr>
            <p:ph type="sldNum" sz="quarter" idx="12"/>
          </p:nvPr>
        </p:nvSpPr>
        <p:spPr/>
        <p:txBody>
          <a:bodyPr/>
          <a:lstStyle/>
          <a:p>
            <a:fld id="{152EA1B3-FD38-4CBD-8571-4B426CF2AE12}" type="slidenum">
              <a:rPr lang="ar-DZ" smtClean="0"/>
              <a:t>‹N°›</a:t>
            </a:fld>
            <a:endParaRPr lang="ar-DZ"/>
          </a:p>
        </p:txBody>
      </p:sp>
    </p:spTree>
    <p:extLst>
      <p:ext uri="{BB962C8B-B14F-4D97-AF65-F5344CB8AC3E}">
        <p14:creationId xmlns:p14="http://schemas.microsoft.com/office/powerpoint/2010/main" val="3615215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29678AB5-F535-4A9F-8B01-11D7B521A21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ar-DZ"/>
          </a:p>
        </p:txBody>
      </p:sp>
      <p:sp>
        <p:nvSpPr>
          <p:cNvPr id="3" name="Espace réservé du texte 2">
            <a:extLst>
              <a:ext uri="{FF2B5EF4-FFF2-40B4-BE49-F238E27FC236}">
                <a16:creationId xmlns="" xmlns:a16="http://schemas.microsoft.com/office/drawing/2014/main" id="{6E6037C5-07B8-4F54-BB56-2C05229A3B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 xmlns:a16="http://schemas.microsoft.com/office/drawing/2014/main" id="{97D56D9B-9681-4A8A-99F2-B3B3684F973E}"/>
              </a:ext>
            </a:extLst>
          </p:cNvPr>
          <p:cNvSpPr>
            <a:spLocks noGrp="1"/>
          </p:cNvSpPr>
          <p:nvPr>
            <p:ph type="dt" sz="half" idx="10"/>
          </p:nvPr>
        </p:nvSpPr>
        <p:spPr/>
        <p:txBody>
          <a:bodyPr/>
          <a:lstStyle/>
          <a:p>
            <a:fld id="{0E9709FF-F605-4561-A9A5-54FA2E70BA91}" type="datetimeFigureOut">
              <a:rPr lang="ar-DZ" smtClean="0"/>
              <a:t>15-04-1446</a:t>
            </a:fld>
            <a:endParaRPr lang="ar-DZ"/>
          </a:p>
        </p:txBody>
      </p:sp>
      <p:sp>
        <p:nvSpPr>
          <p:cNvPr id="5" name="Espace réservé du pied de page 4">
            <a:extLst>
              <a:ext uri="{FF2B5EF4-FFF2-40B4-BE49-F238E27FC236}">
                <a16:creationId xmlns="" xmlns:a16="http://schemas.microsoft.com/office/drawing/2014/main" id="{818C72A2-1ECB-4FA6-A3AB-DCEB8559AA0C}"/>
              </a:ext>
            </a:extLst>
          </p:cNvPr>
          <p:cNvSpPr>
            <a:spLocks noGrp="1"/>
          </p:cNvSpPr>
          <p:nvPr>
            <p:ph type="ftr" sz="quarter" idx="11"/>
          </p:nvPr>
        </p:nvSpPr>
        <p:spPr/>
        <p:txBody>
          <a:bodyPr/>
          <a:lstStyle/>
          <a:p>
            <a:endParaRPr lang="ar-DZ"/>
          </a:p>
        </p:txBody>
      </p:sp>
      <p:sp>
        <p:nvSpPr>
          <p:cNvPr id="6" name="Espace réservé du numéro de diapositive 5">
            <a:extLst>
              <a:ext uri="{FF2B5EF4-FFF2-40B4-BE49-F238E27FC236}">
                <a16:creationId xmlns="" xmlns:a16="http://schemas.microsoft.com/office/drawing/2014/main" id="{FD201430-9847-4034-940D-636F6E0378C4}"/>
              </a:ext>
            </a:extLst>
          </p:cNvPr>
          <p:cNvSpPr>
            <a:spLocks noGrp="1"/>
          </p:cNvSpPr>
          <p:nvPr>
            <p:ph type="sldNum" sz="quarter" idx="12"/>
          </p:nvPr>
        </p:nvSpPr>
        <p:spPr/>
        <p:txBody>
          <a:bodyPr/>
          <a:lstStyle/>
          <a:p>
            <a:fld id="{152EA1B3-FD38-4CBD-8571-4B426CF2AE12}" type="slidenum">
              <a:rPr lang="ar-DZ" smtClean="0"/>
              <a:t>‹N°›</a:t>
            </a:fld>
            <a:endParaRPr lang="ar-DZ"/>
          </a:p>
        </p:txBody>
      </p:sp>
    </p:spTree>
    <p:extLst>
      <p:ext uri="{BB962C8B-B14F-4D97-AF65-F5344CB8AC3E}">
        <p14:creationId xmlns:p14="http://schemas.microsoft.com/office/powerpoint/2010/main" val="231006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F04405B3-B71D-4BD5-B94E-D8051CFEB684}"/>
              </a:ext>
            </a:extLst>
          </p:cNvPr>
          <p:cNvSpPr>
            <a:spLocks noGrp="1"/>
          </p:cNvSpPr>
          <p:nvPr>
            <p:ph type="title"/>
          </p:nvPr>
        </p:nvSpPr>
        <p:spPr/>
        <p:txBody>
          <a:bodyPr/>
          <a:lstStyle/>
          <a:p>
            <a:r>
              <a:rPr lang="fr-FR"/>
              <a:t>Modifiez le style du titre</a:t>
            </a:r>
            <a:endParaRPr lang="ar-DZ"/>
          </a:p>
        </p:txBody>
      </p:sp>
      <p:sp>
        <p:nvSpPr>
          <p:cNvPr id="3" name="Espace réservé du contenu 2">
            <a:extLst>
              <a:ext uri="{FF2B5EF4-FFF2-40B4-BE49-F238E27FC236}">
                <a16:creationId xmlns="" xmlns:a16="http://schemas.microsoft.com/office/drawing/2014/main" id="{2AF0150A-3F3C-4305-9541-DD1E78C9EF8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DZ"/>
          </a:p>
        </p:txBody>
      </p:sp>
      <p:sp>
        <p:nvSpPr>
          <p:cNvPr id="4" name="Espace réservé du contenu 3">
            <a:extLst>
              <a:ext uri="{FF2B5EF4-FFF2-40B4-BE49-F238E27FC236}">
                <a16:creationId xmlns="" xmlns:a16="http://schemas.microsoft.com/office/drawing/2014/main" id="{1E4AF7FF-0C6E-4F40-BFC5-592B52101D2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DZ"/>
          </a:p>
        </p:txBody>
      </p:sp>
      <p:sp>
        <p:nvSpPr>
          <p:cNvPr id="5" name="Espace réservé de la date 4">
            <a:extLst>
              <a:ext uri="{FF2B5EF4-FFF2-40B4-BE49-F238E27FC236}">
                <a16:creationId xmlns="" xmlns:a16="http://schemas.microsoft.com/office/drawing/2014/main" id="{2FE6BAE9-178E-4CC3-9405-031C040AD934}"/>
              </a:ext>
            </a:extLst>
          </p:cNvPr>
          <p:cNvSpPr>
            <a:spLocks noGrp="1"/>
          </p:cNvSpPr>
          <p:nvPr>
            <p:ph type="dt" sz="half" idx="10"/>
          </p:nvPr>
        </p:nvSpPr>
        <p:spPr/>
        <p:txBody>
          <a:bodyPr/>
          <a:lstStyle/>
          <a:p>
            <a:fld id="{0E9709FF-F605-4561-A9A5-54FA2E70BA91}" type="datetimeFigureOut">
              <a:rPr lang="ar-DZ" smtClean="0"/>
              <a:t>15-04-1446</a:t>
            </a:fld>
            <a:endParaRPr lang="ar-DZ"/>
          </a:p>
        </p:txBody>
      </p:sp>
      <p:sp>
        <p:nvSpPr>
          <p:cNvPr id="6" name="Espace réservé du pied de page 5">
            <a:extLst>
              <a:ext uri="{FF2B5EF4-FFF2-40B4-BE49-F238E27FC236}">
                <a16:creationId xmlns="" xmlns:a16="http://schemas.microsoft.com/office/drawing/2014/main" id="{772FB47D-8BCF-46F9-A694-26B2CAF959C4}"/>
              </a:ext>
            </a:extLst>
          </p:cNvPr>
          <p:cNvSpPr>
            <a:spLocks noGrp="1"/>
          </p:cNvSpPr>
          <p:nvPr>
            <p:ph type="ftr" sz="quarter" idx="11"/>
          </p:nvPr>
        </p:nvSpPr>
        <p:spPr/>
        <p:txBody>
          <a:bodyPr/>
          <a:lstStyle/>
          <a:p>
            <a:endParaRPr lang="ar-DZ"/>
          </a:p>
        </p:txBody>
      </p:sp>
      <p:sp>
        <p:nvSpPr>
          <p:cNvPr id="7" name="Espace réservé du numéro de diapositive 6">
            <a:extLst>
              <a:ext uri="{FF2B5EF4-FFF2-40B4-BE49-F238E27FC236}">
                <a16:creationId xmlns="" xmlns:a16="http://schemas.microsoft.com/office/drawing/2014/main" id="{9466D9DE-668F-46D1-9ACB-F82CF00416B0}"/>
              </a:ext>
            </a:extLst>
          </p:cNvPr>
          <p:cNvSpPr>
            <a:spLocks noGrp="1"/>
          </p:cNvSpPr>
          <p:nvPr>
            <p:ph type="sldNum" sz="quarter" idx="12"/>
          </p:nvPr>
        </p:nvSpPr>
        <p:spPr/>
        <p:txBody>
          <a:bodyPr/>
          <a:lstStyle/>
          <a:p>
            <a:fld id="{152EA1B3-FD38-4CBD-8571-4B426CF2AE12}" type="slidenum">
              <a:rPr lang="ar-DZ" smtClean="0"/>
              <a:t>‹N°›</a:t>
            </a:fld>
            <a:endParaRPr lang="ar-DZ"/>
          </a:p>
        </p:txBody>
      </p:sp>
    </p:spTree>
    <p:extLst>
      <p:ext uri="{BB962C8B-B14F-4D97-AF65-F5344CB8AC3E}">
        <p14:creationId xmlns:p14="http://schemas.microsoft.com/office/powerpoint/2010/main" val="2671480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7838242-CBA5-43EC-B7F8-F9FC5DB02BD0}"/>
              </a:ext>
            </a:extLst>
          </p:cNvPr>
          <p:cNvSpPr>
            <a:spLocks noGrp="1"/>
          </p:cNvSpPr>
          <p:nvPr>
            <p:ph type="title"/>
          </p:nvPr>
        </p:nvSpPr>
        <p:spPr>
          <a:xfrm>
            <a:off x="839788" y="365125"/>
            <a:ext cx="10515600" cy="1325563"/>
          </a:xfrm>
        </p:spPr>
        <p:txBody>
          <a:bodyPr/>
          <a:lstStyle/>
          <a:p>
            <a:r>
              <a:rPr lang="fr-FR"/>
              <a:t>Modifiez le style du titre</a:t>
            </a:r>
            <a:endParaRPr lang="ar-DZ"/>
          </a:p>
        </p:txBody>
      </p:sp>
      <p:sp>
        <p:nvSpPr>
          <p:cNvPr id="3" name="Espace réservé du texte 2">
            <a:extLst>
              <a:ext uri="{FF2B5EF4-FFF2-40B4-BE49-F238E27FC236}">
                <a16:creationId xmlns="" xmlns:a16="http://schemas.microsoft.com/office/drawing/2014/main" id="{9DB81102-D462-4ADE-8B82-35EC60F34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 xmlns:a16="http://schemas.microsoft.com/office/drawing/2014/main" id="{3C98B0AD-805E-4263-BF6F-15239DE1789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DZ"/>
          </a:p>
        </p:txBody>
      </p:sp>
      <p:sp>
        <p:nvSpPr>
          <p:cNvPr id="5" name="Espace réservé du texte 4">
            <a:extLst>
              <a:ext uri="{FF2B5EF4-FFF2-40B4-BE49-F238E27FC236}">
                <a16:creationId xmlns="" xmlns:a16="http://schemas.microsoft.com/office/drawing/2014/main" id="{A4BBD6F0-D23F-4581-BD1A-8E0C770FE4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 xmlns:a16="http://schemas.microsoft.com/office/drawing/2014/main" id="{64D6CA71-70EF-4DB7-85F0-43AE6431655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DZ"/>
          </a:p>
        </p:txBody>
      </p:sp>
      <p:sp>
        <p:nvSpPr>
          <p:cNvPr id="7" name="Espace réservé de la date 6">
            <a:extLst>
              <a:ext uri="{FF2B5EF4-FFF2-40B4-BE49-F238E27FC236}">
                <a16:creationId xmlns="" xmlns:a16="http://schemas.microsoft.com/office/drawing/2014/main" id="{6CE50F1C-71B1-487E-9A75-72933E29442A}"/>
              </a:ext>
            </a:extLst>
          </p:cNvPr>
          <p:cNvSpPr>
            <a:spLocks noGrp="1"/>
          </p:cNvSpPr>
          <p:nvPr>
            <p:ph type="dt" sz="half" idx="10"/>
          </p:nvPr>
        </p:nvSpPr>
        <p:spPr/>
        <p:txBody>
          <a:bodyPr/>
          <a:lstStyle/>
          <a:p>
            <a:fld id="{0E9709FF-F605-4561-A9A5-54FA2E70BA91}" type="datetimeFigureOut">
              <a:rPr lang="ar-DZ" smtClean="0"/>
              <a:t>15-04-1446</a:t>
            </a:fld>
            <a:endParaRPr lang="ar-DZ"/>
          </a:p>
        </p:txBody>
      </p:sp>
      <p:sp>
        <p:nvSpPr>
          <p:cNvPr id="8" name="Espace réservé du pied de page 7">
            <a:extLst>
              <a:ext uri="{FF2B5EF4-FFF2-40B4-BE49-F238E27FC236}">
                <a16:creationId xmlns="" xmlns:a16="http://schemas.microsoft.com/office/drawing/2014/main" id="{5574CBA7-7BC4-4A98-981E-4570C42A64C9}"/>
              </a:ext>
            </a:extLst>
          </p:cNvPr>
          <p:cNvSpPr>
            <a:spLocks noGrp="1"/>
          </p:cNvSpPr>
          <p:nvPr>
            <p:ph type="ftr" sz="quarter" idx="11"/>
          </p:nvPr>
        </p:nvSpPr>
        <p:spPr/>
        <p:txBody>
          <a:bodyPr/>
          <a:lstStyle/>
          <a:p>
            <a:endParaRPr lang="ar-DZ"/>
          </a:p>
        </p:txBody>
      </p:sp>
      <p:sp>
        <p:nvSpPr>
          <p:cNvPr id="9" name="Espace réservé du numéro de diapositive 8">
            <a:extLst>
              <a:ext uri="{FF2B5EF4-FFF2-40B4-BE49-F238E27FC236}">
                <a16:creationId xmlns="" xmlns:a16="http://schemas.microsoft.com/office/drawing/2014/main" id="{454F3D77-FF32-4B67-8F1F-79C01540CE42}"/>
              </a:ext>
            </a:extLst>
          </p:cNvPr>
          <p:cNvSpPr>
            <a:spLocks noGrp="1"/>
          </p:cNvSpPr>
          <p:nvPr>
            <p:ph type="sldNum" sz="quarter" idx="12"/>
          </p:nvPr>
        </p:nvSpPr>
        <p:spPr/>
        <p:txBody>
          <a:bodyPr/>
          <a:lstStyle/>
          <a:p>
            <a:fld id="{152EA1B3-FD38-4CBD-8571-4B426CF2AE12}" type="slidenum">
              <a:rPr lang="ar-DZ" smtClean="0"/>
              <a:t>‹N°›</a:t>
            </a:fld>
            <a:endParaRPr lang="ar-DZ"/>
          </a:p>
        </p:txBody>
      </p:sp>
    </p:spTree>
    <p:extLst>
      <p:ext uri="{BB962C8B-B14F-4D97-AF65-F5344CB8AC3E}">
        <p14:creationId xmlns:p14="http://schemas.microsoft.com/office/powerpoint/2010/main" val="480834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BFAB462-0B8D-402C-8760-B524A00DC323}"/>
              </a:ext>
            </a:extLst>
          </p:cNvPr>
          <p:cNvSpPr>
            <a:spLocks noGrp="1"/>
          </p:cNvSpPr>
          <p:nvPr>
            <p:ph type="title"/>
          </p:nvPr>
        </p:nvSpPr>
        <p:spPr/>
        <p:txBody>
          <a:bodyPr/>
          <a:lstStyle/>
          <a:p>
            <a:r>
              <a:rPr lang="fr-FR"/>
              <a:t>Modifiez le style du titre</a:t>
            </a:r>
            <a:endParaRPr lang="ar-DZ"/>
          </a:p>
        </p:txBody>
      </p:sp>
      <p:sp>
        <p:nvSpPr>
          <p:cNvPr id="3" name="Espace réservé de la date 2">
            <a:extLst>
              <a:ext uri="{FF2B5EF4-FFF2-40B4-BE49-F238E27FC236}">
                <a16:creationId xmlns="" xmlns:a16="http://schemas.microsoft.com/office/drawing/2014/main" id="{C06A56C6-DE67-4780-B875-C62D5973CEFC}"/>
              </a:ext>
            </a:extLst>
          </p:cNvPr>
          <p:cNvSpPr>
            <a:spLocks noGrp="1"/>
          </p:cNvSpPr>
          <p:nvPr>
            <p:ph type="dt" sz="half" idx="10"/>
          </p:nvPr>
        </p:nvSpPr>
        <p:spPr/>
        <p:txBody>
          <a:bodyPr/>
          <a:lstStyle/>
          <a:p>
            <a:fld id="{0E9709FF-F605-4561-A9A5-54FA2E70BA91}" type="datetimeFigureOut">
              <a:rPr lang="ar-DZ" smtClean="0"/>
              <a:t>15-04-1446</a:t>
            </a:fld>
            <a:endParaRPr lang="ar-DZ"/>
          </a:p>
        </p:txBody>
      </p:sp>
      <p:sp>
        <p:nvSpPr>
          <p:cNvPr id="4" name="Espace réservé du pied de page 3">
            <a:extLst>
              <a:ext uri="{FF2B5EF4-FFF2-40B4-BE49-F238E27FC236}">
                <a16:creationId xmlns="" xmlns:a16="http://schemas.microsoft.com/office/drawing/2014/main" id="{DFA03476-DC83-44CA-93DF-F7AF247A51E0}"/>
              </a:ext>
            </a:extLst>
          </p:cNvPr>
          <p:cNvSpPr>
            <a:spLocks noGrp="1"/>
          </p:cNvSpPr>
          <p:nvPr>
            <p:ph type="ftr" sz="quarter" idx="11"/>
          </p:nvPr>
        </p:nvSpPr>
        <p:spPr/>
        <p:txBody>
          <a:bodyPr/>
          <a:lstStyle/>
          <a:p>
            <a:endParaRPr lang="ar-DZ"/>
          </a:p>
        </p:txBody>
      </p:sp>
      <p:sp>
        <p:nvSpPr>
          <p:cNvPr id="5" name="Espace réservé du numéro de diapositive 4">
            <a:extLst>
              <a:ext uri="{FF2B5EF4-FFF2-40B4-BE49-F238E27FC236}">
                <a16:creationId xmlns="" xmlns:a16="http://schemas.microsoft.com/office/drawing/2014/main" id="{537C40DF-B0DA-494A-8710-E49CFC721BAD}"/>
              </a:ext>
            </a:extLst>
          </p:cNvPr>
          <p:cNvSpPr>
            <a:spLocks noGrp="1"/>
          </p:cNvSpPr>
          <p:nvPr>
            <p:ph type="sldNum" sz="quarter" idx="12"/>
          </p:nvPr>
        </p:nvSpPr>
        <p:spPr/>
        <p:txBody>
          <a:bodyPr/>
          <a:lstStyle/>
          <a:p>
            <a:fld id="{152EA1B3-FD38-4CBD-8571-4B426CF2AE12}" type="slidenum">
              <a:rPr lang="ar-DZ" smtClean="0"/>
              <a:t>‹N°›</a:t>
            </a:fld>
            <a:endParaRPr lang="ar-DZ"/>
          </a:p>
        </p:txBody>
      </p:sp>
    </p:spTree>
    <p:extLst>
      <p:ext uri="{BB962C8B-B14F-4D97-AF65-F5344CB8AC3E}">
        <p14:creationId xmlns:p14="http://schemas.microsoft.com/office/powerpoint/2010/main" val="2830204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3C6123EF-42A0-4DD8-A791-12D6B8F7FE25}"/>
              </a:ext>
            </a:extLst>
          </p:cNvPr>
          <p:cNvSpPr>
            <a:spLocks noGrp="1"/>
          </p:cNvSpPr>
          <p:nvPr>
            <p:ph type="dt" sz="half" idx="10"/>
          </p:nvPr>
        </p:nvSpPr>
        <p:spPr/>
        <p:txBody>
          <a:bodyPr/>
          <a:lstStyle/>
          <a:p>
            <a:fld id="{0E9709FF-F605-4561-A9A5-54FA2E70BA91}" type="datetimeFigureOut">
              <a:rPr lang="ar-DZ" smtClean="0"/>
              <a:t>15-04-1446</a:t>
            </a:fld>
            <a:endParaRPr lang="ar-DZ"/>
          </a:p>
        </p:txBody>
      </p:sp>
      <p:sp>
        <p:nvSpPr>
          <p:cNvPr id="3" name="Espace réservé du pied de page 2">
            <a:extLst>
              <a:ext uri="{FF2B5EF4-FFF2-40B4-BE49-F238E27FC236}">
                <a16:creationId xmlns="" xmlns:a16="http://schemas.microsoft.com/office/drawing/2014/main" id="{5187568E-5FA2-495F-848A-5BB8D3503B90}"/>
              </a:ext>
            </a:extLst>
          </p:cNvPr>
          <p:cNvSpPr>
            <a:spLocks noGrp="1"/>
          </p:cNvSpPr>
          <p:nvPr>
            <p:ph type="ftr" sz="quarter" idx="11"/>
          </p:nvPr>
        </p:nvSpPr>
        <p:spPr/>
        <p:txBody>
          <a:bodyPr/>
          <a:lstStyle/>
          <a:p>
            <a:endParaRPr lang="ar-DZ"/>
          </a:p>
        </p:txBody>
      </p:sp>
      <p:sp>
        <p:nvSpPr>
          <p:cNvPr id="4" name="Espace réservé du numéro de diapositive 3">
            <a:extLst>
              <a:ext uri="{FF2B5EF4-FFF2-40B4-BE49-F238E27FC236}">
                <a16:creationId xmlns="" xmlns:a16="http://schemas.microsoft.com/office/drawing/2014/main" id="{E77E5495-92A7-4BFD-A84F-308145E46709}"/>
              </a:ext>
            </a:extLst>
          </p:cNvPr>
          <p:cNvSpPr>
            <a:spLocks noGrp="1"/>
          </p:cNvSpPr>
          <p:nvPr>
            <p:ph type="sldNum" sz="quarter" idx="12"/>
          </p:nvPr>
        </p:nvSpPr>
        <p:spPr/>
        <p:txBody>
          <a:bodyPr/>
          <a:lstStyle/>
          <a:p>
            <a:fld id="{152EA1B3-FD38-4CBD-8571-4B426CF2AE12}" type="slidenum">
              <a:rPr lang="ar-DZ" smtClean="0"/>
              <a:t>‹N°›</a:t>
            </a:fld>
            <a:endParaRPr lang="ar-DZ"/>
          </a:p>
        </p:txBody>
      </p:sp>
    </p:spTree>
    <p:extLst>
      <p:ext uri="{BB962C8B-B14F-4D97-AF65-F5344CB8AC3E}">
        <p14:creationId xmlns:p14="http://schemas.microsoft.com/office/powerpoint/2010/main" val="2741425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893A524-66DF-4C09-9C13-3B97404FC21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ar-DZ"/>
          </a:p>
        </p:txBody>
      </p:sp>
      <p:sp>
        <p:nvSpPr>
          <p:cNvPr id="3" name="Espace réservé du contenu 2">
            <a:extLst>
              <a:ext uri="{FF2B5EF4-FFF2-40B4-BE49-F238E27FC236}">
                <a16:creationId xmlns="" xmlns:a16="http://schemas.microsoft.com/office/drawing/2014/main" id="{EEB4DFA3-FBD5-4F61-8783-077970B895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DZ"/>
          </a:p>
        </p:txBody>
      </p:sp>
      <p:sp>
        <p:nvSpPr>
          <p:cNvPr id="4" name="Espace réservé du texte 3">
            <a:extLst>
              <a:ext uri="{FF2B5EF4-FFF2-40B4-BE49-F238E27FC236}">
                <a16:creationId xmlns="" xmlns:a16="http://schemas.microsoft.com/office/drawing/2014/main" id="{3A89F0DA-1A61-494E-8384-CF8A33B70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225981FF-3A89-482D-8B2E-F04B414A6A00}"/>
              </a:ext>
            </a:extLst>
          </p:cNvPr>
          <p:cNvSpPr>
            <a:spLocks noGrp="1"/>
          </p:cNvSpPr>
          <p:nvPr>
            <p:ph type="dt" sz="half" idx="10"/>
          </p:nvPr>
        </p:nvSpPr>
        <p:spPr/>
        <p:txBody>
          <a:bodyPr/>
          <a:lstStyle/>
          <a:p>
            <a:fld id="{0E9709FF-F605-4561-A9A5-54FA2E70BA91}" type="datetimeFigureOut">
              <a:rPr lang="ar-DZ" smtClean="0"/>
              <a:t>15-04-1446</a:t>
            </a:fld>
            <a:endParaRPr lang="ar-DZ"/>
          </a:p>
        </p:txBody>
      </p:sp>
      <p:sp>
        <p:nvSpPr>
          <p:cNvPr id="6" name="Espace réservé du pied de page 5">
            <a:extLst>
              <a:ext uri="{FF2B5EF4-FFF2-40B4-BE49-F238E27FC236}">
                <a16:creationId xmlns="" xmlns:a16="http://schemas.microsoft.com/office/drawing/2014/main" id="{82FAD335-321E-47CA-892B-798452D1B570}"/>
              </a:ext>
            </a:extLst>
          </p:cNvPr>
          <p:cNvSpPr>
            <a:spLocks noGrp="1"/>
          </p:cNvSpPr>
          <p:nvPr>
            <p:ph type="ftr" sz="quarter" idx="11"/>
          </p:nvPr>
        </p:nvSpPr>
        <p:spPr/>
        <p:txBody>
          <a:bodyPr/>
          <a:lstStyle/>
          <a:p>
            <a:endParaRPr lang="ar-DZ"/>
          </a:p>
        </p:txBody>
      </p:sp>
      <p:sp>
        <p:nvSpPr>
          <p:cNvPr id="7" name="Espace réservé du numéro de diapositive 6">
            <a:extLst>
              <a:ext uri="{FF2B5EF4-FFF2-40B4-BE49-F238E27FC236}">
                <a16:creationId xmlns="" xmlns:a16="http://schemas.microsoft.com/office/drawing/2014/main" id="{AECBE5EF-0B00-48A1-B72B-2EB0A1302334}"/>
              </a:ext>
            </a:extLst>
          </p:cNvPr>
          <p:cNvSpPr>
            <a:spLocks noGrp="1"/>
          </p:cNvSpPr>
          <p:nvPr>
            <p:ph type="sldNum" sz="quarter" idx="12"/>
          </p:nvPr>
        </p:nvSpPr>
        <p:spPr/>
        <p:txBody>
          <a:bodyPr/>
          <a:lstStyle/>
          <a:p>
            <a:fld id="{152EA1B3-FD38-4CBD-8571-4B426CF2AE12}" type="slidenum">
              <a:rPr lang="ar-DZ" smtClean="0"/>
              <a:t>‹N°›</a:t>
            </a:fld>
            <a:endParaRPr lang="ar-DZ"/>
          </a:p>
        </p:txBody>
      </p:sp>
    </p:spTree>
    <p:extLst>
      <p:ext uri="{BB962C8B-B14F-4D97-AF65-F5344CB8AC3E}">
        <p14:creationId xmlns:p14="http://schemas.microsoft.com/office/powerpoint/2010/main" val="2142667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2A18B1D-649D-431A-BF7F-E0CFFB27CE7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ar-DZ"/>
          </a:p>
        </p:txBody>
      </p:sp>
      <p:sp>
        <p:nvSpPr>
          <p:cNvPr id="3" name="Espace réservé pour une image  2">
            <a:extLst>
              <a:ext uri="{FF2B5EF4-FFF2-40B4-BE49-F238E27FC236}">
                <a16:creationId xmlns="" xmlns:a16="http://schemas.microsoft.com/office/drawing/2014/main" id="{475507A3-908D-46A3-87A2-D05958051A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DZ"/>
          </a:p>
        </p:txBody>
      </p:sp>
      <p:sp>
        <p:nvSpPr>
          <p:cNvPr id="4" name="Espace réservé du texte 3">
            <a:extLst>
              <a:ext uri="{FF2B5EF4-FFF2-40B4-BE49-F238E27FC236}">
                <a16:creationId xmlns="" xmlns:a16="http://schemas.microsoft.com/office/drawing/2014/main" id="{91F4A275-A9B8-49C9-A43D-1562F67CEA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504B49C7-7ADF-4403-AB23-4F72CA683227}"/>
              </a:ext>
            </a:extLst>
          </p:cNvPr>
          <p:cNvSpPr>
            <a:spLocks noGrp="1"/>
          </p:cNvSpPr>
          <p:nvPr>
            <p:ph type="dt" sz="half" idx="10"/>
          </p:nvPr>
        </p:nvSpPr>
        <p:spPr/>
        <p:txBody>
          <a:bodyPr/>
          <a:lstStyle/>
          <a:p>
            <a:fld id="{0E9709FF-F605-4561-A9A5-54FA2E70BA91}" type="datetimeFigureOut">
              <a:rPr lang="ar-DZ" smtClean="0"/>
              <a:t>15-04-1446</a:t>
            </a:fld>
            <a:endParaRPr lang="ar-DZ"/>
          </a:p>
        </p:txBody>
      </p:sp>
      <p:sp>
        <p:nvSpPr>
          <p:cNvPr id="6" name="Espace réservé du pied de page 5">
            <a:extLst>
              <a:ext uri="{FF2B5EF4-FFF2-40B4-BE49-F238E27FC236}">
                <a16:creationId xmlns="" xmlns:a16="http://schemas.microsoft.com/office/drawing/2014/main" id="{39CDB4D1-9F83-4B5E-BBC0-86D7FF86A6AE}"/>
              </a:ext>
            </a:extLst>
          </p:cNvPr>
          <p:cNvSpPr>
            <a:spLocks noGrp="1"/>
          </p:cNvSpPr>
          <p:nvPr>
            <p:ph type="ftr" sz="quarter" idx="11"/>
          </p:nvPr>
        </p:nvSpPr>
        <p:spPr/>
        <p:txBody>
          <a:bodyPr/>
          <a:lstStyle/>
          <a:p>
            <a:endParaRPr lang="ar-DZ"/>
          </a:p>
        </p:txBody>
      </p:sp>
      <p:sp>
        <p:nvSpPr>
          <p:cNvPr id="7" name="Espace réservé du numéro de diapositive 6">
            <a:extLst>
              <a:ext uri="{FF2B5EF4-FFF2-40B4-BE49-F238E27FC236}">
                <a16:creationId xmlns="" xmlns:a16="http://schemas.microsoft.com/office/drawing/2014/main" id="{17BACD1E-2728-40B2-B5DC-14FB598D268D}"/>
              </a:ext>
            </a:extLst>
          </p:cNvPr>
          <p:cNvSpPr>
            <a:spLocks noGrp="1"/>
          </p:cNvSpPr>
          <p:nvPr>
            <p:ph type="sldNum" sz="quarter" idx="12"/>
          </p:nvPr>
        </p:nvSpPr>
        <p:spPr/>
        <p:txBody>
          <a:bodyPr/>
          <a:lstStyle/>
          <a:p>
            <a:fld id="{152EA1B3-FD38-4CBD-8571-4B426CF2AE12}" type="slidenum">
              <a:rPr lang="ar-DZ" smtClean="0"/>
              <a:t>‹N°›</a:t>
            </a:fld>
            <a:endParaRPr lang="ar-DZ"/>
          </a:p>
        </p:txBody>
      </p:sp>
    </p:spTree>
    <p:extLst>
      <p:ext uri="{BB962C8B-B14F-4D97-AF65-F5344CB8AC3E}">
        <p14:creationId xmlns:p14="http://schemas.microsoft.com/office/powerpoint/2010/main" val="2374660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A4C85CC-1F73-4B65-B2B7-5690026AC1C6}"/>
              </a:ext>
            </a:extLst>
          </p:cNvPr>
          <p:cNvSpPr>
            <a:spLocks noGrp="1"/>
          </p:cNvSpPr>
          <p:nvPr>
            <p:ph type="title"/>
          </p:nvPr>
        </p:nvSpPr>
        <p:spPr/>
        <p:txBody>
          <a:bodyPr/>
          <a:lstStyle/>
          <a:p>
            <a:r>
              <a:rPr lang="fr-FR"/>
              <a:t>Modifiez le style du titre</a:t>
            </a:r>
            <a:endParaRPr lang="ar-DZ"/>
          </a:p>
        </p:txBody>
      </p:sp>
      <p:sp>
        <p:nvSpPr>
          <p:cNvPr id="3" name="Espace réservé du texte vertical 2">
            <a:extLst>
              <a:ext uri="{FF2B5EF4-FFF2-40B4-BE49-F238E27FC236}">
                <a16:creationId xmlns="" xmlns:a16="http://schemas.microsoft.com/office/drawing/2014/main" id="{01E938BA-0F5F-4916-9376-DD8A2C68404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DZ"/>
          </a:p>
        </p:txBody>
      </p:sp>
      <p:sp>
        <p:nvSpPr>
          <p:cNvPr id="4" name="Espace réservé de la date 3">
            <a:extLst>
              <a:ext uri="{FF2B5EF4-FFF2-40B4-BE49-F238E27FC236}">
                <a16:creationId xmlns="" xmlns:a16="http://schemas.microsoft.com/office/drawing/2014/main" id="{778D65CA-FA7A-42EB-8F17-464B051E4952}"/>
              </a:ext>
            </a:extLst>
          </p:cNvPr>
          <p:cNvSpPr>
            <a:spLocks noGrp="1"/>
          </p:cNvSpPr>
          <p:nvPr>
            <p:ph type="dt" sz="half" idx="10"/>
          </p:nvPr>
        </p:nvSpPr>
        <p:spPr/>
        <p:txBody>
          <a:bodyPr/>
          <a:lstStyle/>
          <a:p>
            <a:fld id="{0E9709FF-F605-4561-A9A5-54FA2E70BA91}" type="datetimeFigureOut">
              <a:rPr lang="ar-DZ" smtClean="0"/>
              <a:t>15-04-1446</a:t>
            </a:fld>
            <a:endParaRPr lang="ar-DZ"/>
          </a:p>
        </p:txBody>
      </p:sp>
      <p:sp>
        <p:nvSpPr>
          <p:cNvPr id="5" name="Espace réservé du pied de page 4">
            <a:extLst>
              <a:ext uri="{FF2B5EF4-FFF2-40B4-BE49-F238E27FC236}">
                <a16:creationId xmlns="" xmlns:a16="http://schemas.microsoft.com/office/drawing/2014/main" id="{B4DB5F7A-2FA7-4A93-9D23-8F44EB6C002E}"/>
              </a:ext>
            </a:extLst>
          </p:cNvPr>
          <p:cNvSpPr>
            <a:spLocks noGrp="1"/>
          </p:cNvSpPr>
          <p:nvPr>
            <p:ph type="ftr" sz="quarter" idx="11"/>
          </p:nvPr>
        </p:nvSpPr>
        <p:spPr/>
        <p:txBody>
          <a:bodyPr/>
          <a:lstStyle/>
          <a:p>
            <a:endParaRPr lang="ar-DZ"/>
          </a:p>
        </p:txBody>
      </p:sp>
      <p:sp>
        <p:nvSpPr>
          <p:cNvPr id="6" name="Espace réservé du numéro de diapositive 5">
            <a:extLst>
              <a:ext uri="{FF2B5EF4-FFF2-40B4-BE49-F238E27FC236}">
                <a16:creationId xmlns="" xmlns:a16="http://schemas.microsoft.com/office/drawing/2014/main" id="{39CB50AF-BFCD-4258-A5EE-4B16F53A1940}"/>
              </a:ext>
            </a:extLst>
          </p:cNvPr>
          <p:cNvSpPr>
            <a:spLocks noGrp="1"/>
          </p:cNvSpPr>
          <p:nvPr>
            <p:ph type="sldNum" sz="quarter" idx="12"/>
          </p:nvPr>
        </p:nvSpPr>
        <p:spPr/>
        <p:txBody>
          <a:bodyPr/>
          <a:lstStyle/>
          <a:p>
            <a:fld id="{152EA1B3-FD38-4CBD-8571-4B426CF2AE12}" type="slidenum">
              <a:rPr lang="ar-DZ" smtClean="0"/>
              <a:t>‹N°›</a:t>
            </a:fld>
            <a:endParaRPr lang="ar-DZ"/>
          </a:p>
        </p:txBody>
      </p:sp>
    </p:spTree>
    <p:extLst>
      <p:ext uri="{BB962C8B-B14F-4D97-AF65-F5344CB8AC3E}">
        <p14:creationId xmlns:p14="http://schemas.microsoft.com/office/powerpoint/2010/main" val="1553394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3BBFC3A9-72EE-49F4-9FD5-326249FDDC09}"/>
              </a:ext>
            </a:extLst>
          </p:cNvPr>
          <p:cNvSpPr>
            <a:spLocks noGrp="1"/>
          </p:cNvSpPr>
          <p:nvPr>
            <p:ph type="title" orient="vert"/>
          </p:nvPr>
        </p:nvSpPr>
        <p:spPr>
          <a:xfrm>
            <a:off x="8724900" y="365125"/>
            <a:ext cx="2628900" cy="5811838"/>
          </a:xfrm>
        </p:spPr>
        <p:txBody>
          <a:bodyPr vert="eaVert"/>
          <a:lstStyle/>
          <a:p>
            <a:r>
              <a:rPr lang="fr-FR"/>
              <a:t>Modifiez le style du titre</a:t>
            </a:r>
            <a:endParaRPr lang="ar-DZ"/>
          </a:p>
        </p:txBody>
      </p:sp>
      <p:sp>
        <p:nvSpPr>
          <p:cNvPr id="3" name="Espace réservé du texte vertical 2">
            <a:extLst>
              <a:ext uri="{FF2B5EF4-FFF2-40B4-BE49-F238E27FC236}">
                <a16:creationId xmlns="" xmlns:a16="http://schemas.microsoft.com/office/drawing/2014/main" id="{60B72C22-CAB4-4EB8-9227-FE0FDFB615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DZ"/>
          </a:p>
        </p:txBody>
      </p:sp>
      <p:sp>
        <p:nvSpPr>
          <p:cNvPr id="4" name="Espace réservé de la date 3">
            <a:extLst>
              <a:ext uri="{FF2B5EF4-FFF2-40B4-BE49-F238E27FC236}">
                <a16:creationId xmlns="" xmlns:a16="http://schemas.microsoft.com/office/drawing/2014/main" id="{93BB03E4-E8A0-4751-9300-873761B59993}"/>
              </a:ext>
            </a:extLst>
          </p:cNvPr>
          <p:cNvSpPr>
            <a:spLocks noGrp="1"/>
          </p:cNvSpPr>
          <p:nvPr>
            <p:ph type="dt" sz="half" idx="10"/>
          </p:nvPr>
        </p:nvSpPr>
        <p:spPr/>
        <p:txBody>
          <a:bodyPr/>
          <a:lstStyle/>
          <a:p>
            <a:fld id="{0E9709FF-F605-4561-A9A5-54FA2E70BA91}" type="datetimeFigureOut">
              <a:rPr lang="ar-DZ" smtClean="0"/>
              <a:t>15-04-1446</a:t>
            </a:fld>
            <a:endParaRPr lang="ar-DZ"/>
          </a:p>
        </p:txBody>
      </p:sp>
      <p:sp>
        <p:nvSpPr>
          <p:cNvPr id="5" name="Espace réservé du pied de page 4">
            <a:extLst>
              <a:ext uri="{FF2B5EF4-FFF2-40B4-BE49-F238E27FC236}">
                <a16:creationId xmlns="" xmlns:a16="http://schemas.microsoft.com/office/drawing/2014/main" id="{19DCEA59-B388-45D4-8AF0-3AFA6CE5C1F4}"/>
              </a:ext>
            </a:extLst>
          </p:cNvPr>
          <p:cNvSpPr>
            <a:spLocks noGrp="1"/>
          </p:cNvSpPr>
          <p:nvPr>
            <p:ph type="ftr" sz="quarter" idx="11"/>
          </p:nvPr>
        </p:nvSpPr>
        <p:spPr/>
        <p:txBody>
          <a:bodyPr/>
          <a:lstStyle/>
          <a:p>
            <a:endParaRPr lang="ar-DZ"/>
          </a:p>
        </p:txBody>
      </p:sp>
      <p:sp>
        <p:nvSpPr>
          <p:cNvPr id="6" name="Espace réservé du numéro de diapositive 5">
            <a:extLst>
              <a:ext uri="{FF2B5EF4-FFF2-40B4-BE49-F238E27FC236}">
                <a16:creationId xmlns="" xmlns:a16="http://schemas.microsoft.com/office/drawing/2014/main" id="{B8036C5A-F999-48CA-B070-2C9D24520916}"/>
              </a:ext>
            </a:extLst>
          </p:cNvPr>
          <p:cNvSpPr>
            <a:spLocks noGrp="1"/>
          </p:cNvSpPr>
          <p:nvPr>
            <p:ph type="sldNum" sz="quarter" idx="12"/>
          </p:nvPr>
        </p:nvSpPr>
        <p:spPr/>
        <p:txBody>
          <a:bodyPr/>
          <a:lstStyle/>
          <a:p>
            <a:fld id="{152EA1B3-FD38-4CBD-8571-4B426CF2AE12}" type="slidenum">
              <a:rPr lang="ar-DZ" smtClean="0"/>
              <a:t>‹N°›</a:t>
            </a:fld>
            <a:endParaRPr lang="ar-DZ"/>
          </a:p>
        </p:txBody>
      </p:sp>
    </p:spTree>
    <p:extLst>
      <p:ext uri="{BB962C8B-B14F-4D97-AF65-F5344CB8AC3E}">
        <p14:creationId xmlns:p14="http://schemas.microsoft.com/office/powerpoint/2010/main" val="2426507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9F20144B-D70C-4D5B-8C32-61055FDB1C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ar-DZ"/>
          </a:p>
        </p:txBody>
      </p:sp>
      <p:sp>
        <p:nvSpPr>
          <p:cNvPr id="3" name="Espace réservé du texte 2">
            <a:extLst>
              <a:ext uri="{FF2B5EF4-FFF2-40B4-BE49-F238E27FC236}">
                <a16:creationId xmlns="" xmlns:a16="http://schemas.microsoft.com/office/drawing/2014/main" id="{9DA23626-6F21-4812-AC85-D410BF7D48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DZ"/>
          </a:p>
        </p:txBody>
      </p:sp>
      <p:sp>
        <p:nvSpPr>
          <p:cNvPr id="4" name="Espace réservé de la date 3">
            <a:extLst>
              <a:ext uri="{FF2B5EF4-FFF2-40B4-BE49-F238E27FC236}">
                <a16:creationId xmlns="" xmlns:a16="http://schemas.microsoft.com/office/drawing/2014/main" id="{A6539EA2-CF31-47E7-8633-3173AD95B2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9709FF-F605-4561-A9A5-54FA2E70BA91}" type="datetimeFigureOut">
              <a:rPr lang="ar-DZ" smtClean="0"/>
              <a:t>15-04-1446</a:t>
            </a:fld>
            <a:endParaRPr lang="ar-DZ"/>
          </a:p>
        </p:txBody>
      </p:sp>
      <p:sp>
        <p:nvSpPr>
          <p:cNvPr id="5" name="Espace réservé du pied de page 4">
            <a:extLst>
              <a:ext uri="{FF2B5EF4-FFF2-40B4-BE49-F238E27FC236}">
                <a16:creationId xmlns="" xmlns:a16="http://schemas.microsoft.com/office/drawing/2014/main" id="{B60BBC71-E52E-4BF7-9F0B-E0987E6E2F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DZ"/>
          </a:p>
        </p:txBody>
      </p:sp>
      <p:sp>
        <p:nvSpPr>
          <p:cNvPr id="6" name="Espace réservé du numéro de diapositive 5">
            <a:extLst>
              <a:ext uri="{FF2B5EF4-FFF2-40B4-BE49-F238E27FC236}">
                <a16:creationId xmlns="" xmlns:a16="http://schemas.microsoft.com/office/drawing/2014/main" id="{69C84E31-3ADA-4D8C-838C-9F2CD6D278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2EA1B3-FD38-4CBD-8571-4B426CF2AE12}" type="slidenum">
              <a:rPr lang="ar-DZ" smtClean="0"/>
              <a:t>‹N°›</a:t>
            </a:fld>
            <a:endParaRPr lang="ar-DZ"/>
          </a:p>
        </p:txBody>
      </p:sp>
    </p:spTree>
    <p:extLst>
      <p:ext uri="{BB962C8B-B14F-4D97-AF65-F5344CB8AC3E}">
        <p14:creationId xmlns:p14="http://schemas.microsoft.com/office/powerpoint/2010/main" val="4280112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D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 xmlns:a16="http://schemas.microsoft.com/office/drawing/2014/main" id="{AA939DE2-8E4A-475C-BD92-D80AE88631F3}"/>
              </a:ext>
            </a:extLst>
          </p:cNvPr>
          <p:cNvPicPr>
            <a:picLocks noChangeAspect="1"/>
          </p:cNvPicPr>
          <p:nvPr/>
        </p:nvPicPr>
        <p:blipFill>
          <a:blip r:embed="rId2"/>
          <a:stretch>
            <a:fillRect/>
          </a:stretch>
        </p:blipFill>
        <p:spPr>
          <a:xfrm>
            <a:off x="562708" y="295422"/>
            <a:ext cx="10930597" cy="6562578"/>
          </a:xfrm>
          <a:prstGeom prst="rect">
            <a:avLst/>
          </a:prstGeom>
        </p:spPr>
      </p:pic>
    </p:spTree>
    <p:extLst>
      <p:ext uri="{BB962C8B-B14F-4D97-AF65-F5344CB8AC3E}">
        <p14:creationId xmlns:p14="http://schemas.microsoft.com/office/powerpoint/2010/main" val="200870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 xmlns:a16="http://schemas.microsoft.com/office/drawing/2014/main" id="{F61A1346-A204-43D5-8328-613699CBAE47}"/>
              </a:ext>
            </a:extLst>
          </p:cNvPr>
          <p:cNvPicPr>
            <a:picLocks noChangeAspect="1"/>
          </p:cNvPicPr>
          <p:nvPr/>
        </p:nvPicPr>
        <p:blipFill>
          <a:blip r:embed="rId2"/>
          <a:stretch>
            <a:fillRect/>
          </a:stretch>
        </p:blipFill>
        <p:spPr>
          <a:xfrm>
            <a:off x="42204" y="407962"/>
            <a:ext cx="11957538" cy="6063175"/>
          </a:xfrm>
          <a:prstGeom prst="rect">
            <a:avLst/>
          </a:prstGeom>
        </p:spPr>
      </p:pic>
    </p:spTree>
    <p:extLst>
      <p:ext uri="{BB962C8B-B14F-4D97-AF65-F5344CB8AC3E}">
        <p14:creationId xmlns:p14="http://schemas.microsoft.com/office/powerpoint/2010/main" val="34012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 xmlns:a16="http://schemas.microsoft.com/office/drawing/2014/main" id="{ED0CC4C3-3D58-4F68-A067-895478DF8447}"/>
              </a:ext>
            </a:extLst>
          </p:cNvPr>
          <p:cNvPicPr>
            <a:picLocks noChangeAspect="1"/>
          </p:cNvPicPr>
          <p:nvPr/>
        </p:nvPicPr>
        <p:blipFill>
          <a:blip r:embed="rId2"/>
          <a:stretch>
            <a:fillRect/>
          </a:stretch>
        </p:blipFill>
        <p:spPr>
          <a:xfrm>
            <a:off x="647115" y="182880"/>
            <a:ext cx="10761784" cy="6358597"/>
          </a:xfrm>
          <a:prstGeom prst="rect">
            <a:avLst/>
          </a:prstGeom>
        </p:spPr>
      </p:pic>
    </p:spTree>
    <p:extLst>
      <p:ext uri="{BB962C8B-B14F-4D97-AF65-F5344CB8AC3E}">
        <p14:creationId xmlns:p14="http://schemas.microsoft.com/office/powerpoint/2010/main" val="1327926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 xmlns:a16="http://schemas.microsoft.com/office/drawing/2014/main" id="{2B2FEAB1-F706-497F-901A-9B263B257A1A}"/>
              </a:ext>
            </a:extLst>
          </p:cNvPr>
          <p:cNvPicPr>
            <a:picLocks noChangeAspect="1"/>
          </p:cNvPicPr>
          <p:nvPr/>
        </p:nvPicPr>
        <p:blipFill>
          <a:blip r:embed="rId2"/>
          <a:stretch>
            <a:fillRect/>
          </a:stretch>
        </p:blipFill>
        <p:spPr>
          <a:xfrm>
            <a:off x="618978" y="0"/>
            <a:ext cx="11380764" cy="6401503"/>
          </a:xfrm>
          <a:prstGeom prst="rect">
            <a:avLst/>
          </a:prstGeom>
        </p:spPr>
      </p:pic>
    </p:spTree>
    <p:extLst>
      <p:ext uri="{BB962C8B-B14F-4D97-AF65-F5344CB8AC3E}">
        <p14:creationId xmlns:p14="http://schemas.microsoft.com/office/powerpoint/2010/main" val="334982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 xmlns:a16="http://schemas.microsoft.com/office/drawing/2014/main" id="{16E58FCC-6AC3-41FB-8780-4904DDB1B297}"/>
              </a:ext>
            </a:extLst>
          </p:cNvPr>
          <p:cNvSpPr txBox="1"/>
          <p:nvPr/>
        </p:nvSpPr>
        <p:spPr>
          <a:xfrm>
            <a:off x="2588456" y="323557"/>
            <a:ext cx="6668086" cy="523220"/>
          </a:xfrm>
          <a:prstGeom prst="rect">
            <a:avLst/>
          </a:prstGeom>
          <a:noFill/>
        </p:spPr>
        <p:txBody>
          <a:bodyPr wrap="square" rtlCol="1">
            <a:spAutoFit/>
          </a:bodyPr>
          <a:lstStyle/>
          <a:p>
            <a:r>
              <a:rPr lang="ar-DZ" sz="28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المحاضرة 01: </a:t>
            </a:r>
            <a:r>
              <a:rPr lang="ar-DZ" sz="28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علم </a:t>
            </a:r>
            <a:r>
              <a:rPr lang="ar-DZ" sz="28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الاجتماع النشأة </a:t>
            </a:r>
            <a:r>
              <a:rPr lang="ar-DZ" sz="28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والتطور </a:t>
            </a:r>
          </a:p>
        </p:txBody>
      </p:sp>
      <p:sp>
        <p:nvSpPr>
          <p:cNvPr id="7" name="ZoneTexte 6">
            <a:extLst>
              <a:ext uri="{FF2B5EF4-FFF2-40B4-BE49-F238E27FC236}">
                <a16:creationId xmlns="" xmlns:a16="http://schemas.microsoft.com/office/drawing/2014/main" id="{E61A6260-73FE-49AB-A37B-7F8C0C58BB8D}"/>
              </a:ext>
            </a:extLst>
          </p:cNvPr>
          <p:cNvSpPr txBox="1"/>
          <p:nvPr/>
        </p:nvSpPr>
        <p:spPr>
          <a:xfrm>
            <a:off x="689317" y="1180917"/>
            <a:ext cx="10819229" cy="5232202"/>
          </a:xfrm>
          <a:prstGeom prst="rect">
            <a:avLst/>
          </a:prstGeom>
          <a:noFill/>
        </p:spPr>
        <p:txBody>
          <a:bodyPr wrap="square">
            <a:spAutoFit/>
          </a:bodyPr>
          <a:lstStyle/>
          <a:p>
            <a:pPr marL="571500" indent="-571500" algn="just" rtl="1">
              <a:buFont typeface="+mj-lt"/>
              <a:buAutoNum type="romanUcPeriod"/>
            </a:pPr>
            <a:r>
              <a:rPr lang="ar-DZ" sz="2800" dirty="0">
                <a:solidFill>
                  <a:schemeClr val="accent1"/>
                </a:solidFill>
                <a:cs typeface="+mj-cs"/>
              </a:rPr>
              <a:t>تطور الفكر الاجتماعي</a:t>
            </a:r>
          </a:p>
          <a:p>
            <a:pPr algn="just" rtl="1"/>
            <a:r>
              <a:rPr lang="ar-DZ" sz="2400" dirty="0">
                <a:cs typeface="+mj-cs"/>
              </a:rPr>
              <a:t>علم الاجتماع توجه أكاديمي حديث نسبيا بين العلوم الاجتماعية الأخرى بما فيها علم الاقتصاد، علم</a:t>
            </a:r>
          </a:p>
          <a:p>
            <a:pPr algn="just" rtl="1"/>
            <a:r>
              <a:rPr lang="ar-DZ" sz="2400" dirty="0">
                <a:cs typeface="+mj-cs"/>
              </a:rPr>
              <a:t>السياسة، التاريخ، وعلم النفس، لكن الفكر الاجتماعي له تاريخ طويل ويمكن أن نتتبع أصوله في خليط المعرفة</a:t>
            </a:r>
          </a:p>
          <a:p>
            <a:pPr algn="just" rtl="1"/>
            <a:r>
              <a:rPr lang="ar-DZ" sz="2400" dirty="0">
                <a:cs typeface="+mj-cs"/>
              </a:rPr>
              <a:t>الإنسانية والفلسفة.</a:t>
            </a:r>
          </a:p>
          <a:p>
            <a:pPr algn="just" rtl="1"/>
            <a:r>
              <a:rPr lang="ar-DZ" sz="2400" dirty="0">
                <a:solidFill>
                  <a:schemeClr val="accent1"/>
                </a:solidFill>
                <a:cs typeface="+mj-cs"/>
              </a:rPr>
              <a:t>1. الفكر الاجتماعي َّفي الحضارات القديمة (مصر، الهند والصين )</a:t>
            </a:r>
          </a:p>
          <a:p>
            <a:pPr algn="just" rtl="1"/>
            <a:r>
              <a:rPr lang="ar-DZ" sz="2400" dirty="0">
                <a:cs typeface="+mj-cs"/>
              </a:rPr>
              <a:t>في </a:t>
            </a:r>
            <a:r>
              <a:rPr lang="ar-DZ" sz="2400" b="1" dirty="0">
                <a:cs typeface="+mj-cs"/>
              </a:rPr>
              <a:t>مصر القديمة </a:t>
            </a:r>
            <a:r>
              <a:rPr lang="ar-DZ" sz="2400" dirty="0">
                <a:cs typeface="+mj-cs"/>
              </a:rPr>
              <a:t>عرف الفراعنة أدق نظم الحكم، ووضعوا من التشريعات الاجتماعية والاقتصادية</a:t>
            </a:r>
          </a:p>
          <a:p>
            <a:pPr algn="just" rtl="1"/>
            <a:r>
              <a:rPr lang="ar-DZ" sz="2400" dirty="0">
                <a:cs typeface="+mj-cs"/>
              </a:rPr>
              <a:t>والسياسية الكثير(وجود الفرعون في قمة الهرم الاجتماعي. ويشدد على المكانة شبه الإلهية للفرعون في نظر المصريين القدماء، مما يعكس نظام المعتقدات الدينية السائد آنذاك، بما في ذلك الإيمان بالحياة بعد الموت</a:t>
            </a:r>
          </a:p>
          <a:p>
            <a:pPr algn="just" rtl="1"/>
            <a:r>
              <a:rPr lang="ar-DZ" sz="2400" dirty="0">
                <a:cs typeface="+mj-cs"/>
              </a:rPr>
              <a:t>- التخصص المهني لمختلف الطبقات الاجتماعية مثل الفراعنة والكهنة والصناع وقادة الجيش والفلاحين وغيره، ارتباط وثيق بين الدين والدولة، نظام طبقي...)</a:t>
            </a:r>
          </a:p>
          <a:p>
            <a:pPr algn="just" rtl="1"/>
            <a:r>
              <a:rPr lang="ar-DZ" sz="2400" dirty="0">
                <a:cs typeface="+mj-cs"/>
              </a:rPr>
              <a:t>، وفي </a:t>
            </a:r>
            <a:r>
              <a:rPr lang="ar-DZ" sz="2400" b="1" dirty="0">
                <a:cs typeface="+mj-cs"/>
              </a:rPr>
              <a:t>الهند</a:t>
            </a:r>
            <a:r>
              <a:rPr lang="ar-DZ" sz="2400" dirty="0">
                <a:cs typeface="+mj-cs"/>
              </a:rPr>
              <a:t> ظهرت صور مختلفة من العقائد والعبادات التي كانت لها تأثيراتها على أنماط</a:t>
            </a:r>
          </a:p>
          <a:p>
            <a:pPr algn="just" rtl="1"/>
            <a:r>
              <a:rPr lang="ar-DZ" sz="2400" dirty="0">
                <a:cs typeface="+mj-cs"/>
              </a:rPr>
              <a:t>السلوك، وأساليب التفكير الاجتماعي والسياسي ( الحياة الاجتماعية والعلاقات في المجتمع الهندي القديم كانت تؤكد على أهمية وضرورة اتباع الطبقة الدينية العليا، وهي طبقة </a:t>
            </a:r>
            <a:r>
              <a:rPr lang="ar-DZ" sz="2400" dirty="0" err="1">
                <a:cs typeface="+mj-cs"/>
              </a:rPr>
              <a:t>البراهما</a:t>
            </a:r>
            <a:r>
              <a:rPr lang="ar-DZ" sz="2400" dirty="0">
                <a:cs typeface="+mj-cs"/>
              </a:rPr>
              <a:t>.</a:t>
            </a:r>
          </a:p>
          <a:p>
            <a:pPr algn="just" rtl="1"/>
            <a:endParaRPr lang="ar-DZ" dirty="0"/>
          </a:p>
        </p:txBody>
      </p:sp>
    </p:spTree>
    <p:extLst>
      <p:ext uri="{BB962C8B-B14F-4D97-AF65-F5344CB8AC3E}">
        <p14:creationId xmlns:p14="http://schemas.microsoft.com/office/powerpoint/2010/main" val="2860762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 xmlns:a16="http://schemas.microsoft.com/office/drawing/2014/main" id="{963AFEFB-050C-426E-846C-4918AC5E06D1}"/>
              </a:ext>
            </a:extLst>
          </p:cNvPr>
          <p:cNvSpPr txBox="1"/>
          <p:nvPr/>
        </p:nvSpPr>
        <p:spPr>
          <a:xfrm>
            <a:off x="450165" y="548640"/>
            <a:ext cx="10832123" cy="3349956"/>
          </a:xfrm>
          <a:prstGeom prst="rect">
            <a:avLst/>
          </a:prstGeom>
          <a:noFill/>
        </p:spPr>
        <p:txBody>
          <a:bodyPr wrap="square" rtlCol="1">
            <a:spAutoFit/>
          </a:bodyPr>
          <a:lstStyle/>
          <a:p>
            <a:pPr algn="just" rtl="1">
              <a:lnSpc>
                <a:spcPct val="150000"/>
              </a:lnSpc>
            </a:pPr>
            <a:r>
              <a:rPr lang="ar-DZ" sz="2400" dirty="0">
                <a:cs typeface="+mj-cs"/>
              </a:rPr>
              <a:t>وفي </a:t>
            </a:r>
            <a:r>
              <a:rPr lang="ar-DZ" sz="2400" b="1" dirty="0">
                <a:cs typeface="+mj-cs"/>
              </a:rPr>
              <a:t>الصين القديمة: </a:t>
            </a:r>
            <a:r>
              <a:rPr lang="ar-DZ" sz="2400" dirty="0">
                <a:cs typeface="+mj-cs"/>
              </a:rPr>
              <a:t>ظهرت طوائف من الحكماء والفلاسفة الذين درسوا موضوعات تمس صميم الحياة الاجتماعية والأخلاقية والسياسية، وفلسفة </a:t>
            </a:r>
            <a:r>
              <a:rPr lang="ar-DZ" sz="2400" dirty="0" err="1">
                <a:cs typeface="+mj-cs"/>
              </a:rPr>
              <a:t>كونفشيوس</a:t>
            </a:r>
            <a:r>
              <a:rPr lang="ar-DZ" sz="2400" dirty="0">
                <a:cs typeface="+mj-cs"/>
              </a:rPr>
              <a:t> حكيم الصين لا زالت من بين الفلسفات الإنسانية التي تحاول أن تضع حلولا للمشكلات التي يعاني منها أفراد المجتمع</a:t>
            </a:r>
            <a:r>
              <a:rPr lang="ar-DZ" dirty="0"/>
              <a:t>.(</a:t>
            </a:r>
            <a:r>
              <a:rPr lang="ar-DZ" sz="2400" dirty="0">
                <a:cs typeface="+mj-cs"/>
              </a:rPr>
              <a:t>توضح الفلسفة الكونفوشيوسية مجموعة النظم الاجتماعية ونوعية العلاقات والمعاملات التي يجب أن يتبعها الناس على أساس مجموعة من القيم الأخلاقية المثالية، و أن هناك من يعتبر تعاليم كونفوشيوس بمثابة قوانين إلهية تركز على تقديم نوعية من العلاقات والروابط الاجتماعية ذات الصلة القوية.</a:t>
            </a:r>
          </a:p>
        </p:txBody>
      </p:sp>
    </p:spTree>
    <p:extLst>
      <p:ext uri="{BB962C8B-B14F-4D97-AF65-F5344CB8AC3E}">
        <p14:creationId xmlns:p14="http://schemas.microsoft.com/office/powerpoint/2010/main" val="485617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 xmlns:a16="http://schemas.microsoft.com/office/drawing/2014/main" id="{0C2209B4-08A5-4BCF-AFD7-AE3EB66AD94D}"/>
              </a:ext>
            </a:extLst>
          </p:cNvPr>
          <p:cNvSpPr txBox="1"/>
          <p:nvPr/>
        </p:nvSpPr>
        <p:spPr>
          <a:xfrm>
            <a:off x="3193366" y="365759"/>
            <a:ext cx="6700911" cy="523220"/>
          </a:xfrm>
          <a:prstGeom prst="rect">
            <a:avLst/>
          </a:prstGeom>
          <a:noFill/>
        </p:spPr>
        <p:txBody>
          <a:bodyPr wrap="square" rtlCol="1">
            <a:spAutoFit/>
          </a:bodyPr>
          <a:lstStyle/>
          <a:p>
            <a:r>
              <a:rPr lang="ar-DZ"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cs typeface="+mj-cs"/>
              </a:rPr>
              <a:t>2. الفكر </a:t>
            </a:r>
            <a:r>
              <a:rPr lang="ar-DZ"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cs typeface="+mj-cs"/>
              </a:rPr>
              <a:t>الاجتماعي</a:t>
            </a:r>
            <a:r>
              <a:rPr lang="ar-DZ"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cs typeface="+mj-cs"/>
              </a:rPr>
              <a:t> َّ الحضارة اليونانية (أفلاطون وأرسطو</a:t>
            </a:r>
            <a:r>
              <a:rPr lang="ar-DZ" dirty="0"/>
              <a:t>)</a:t>
            </a:r>
          </a:p>
        </p:txBody>
      </p:sp>
      <p:sp>
        <p:nvSpPr>
          <p:cNvPr id="11" name="ZoneTexte 10">
            <a:extLst>
              <a:ext uri="{FF2B5EF4-FFF2-40B4-BE49-F238E27FC236}">
                <a16:creationId xmlns="" xmlns:a16="http://schemas.microsoft.com/office/drawing/2014/main" id="{71A0FA26-C690-4F11-9AA9-DB7C430C9CFA}"/>
              </a:ext>
            </a:extLst>
          </p:cNvPr>
          <p:cNvSpPr txBox="1"/>
          <p:nvPr/>
        </p:nvSpPr>
        <p:spPr>
          <a:xfrm>
            <a:off x="356381" y="888979"/>
            <a:ext cx="11479237" cy="5078313"/>
          </a:xfrm>
          <a:prstGeom prst="rect">
            <a:avLst/>
          </a:prstGeom>
          <a:noFill/>
        </p:spPr>
        <p:txBody>
          <a:bodyPr wrap="square" rtlCol="1">
            <a:spAutoFit/>
          </a:bodyPr>
          <a:lstStyle/>
          <a:p>
            <a:pPr algn="just" rtl="1">
              <a:lnSpc>
                <a:spcPct val="150000"/>
              </a:lnSpc>
            </a:pPr>
            <a:r>
              <a:rPr lang="ar-DZ" sz="2400" dirty="0">
                <a:cs typeface="+mj-cs"/>
              </a:rPr>
              <a:t>ويكفي أن نلقي نظرة سريعة على الموضوعات الاجتماعية التي خلفها مفكران كبيران، كانت لآرائهما تأثيرات كبيرة على المجتمعات الغربية والمجتمعات الإسلامية وهما </a:t>
            </a:r>
            <a:r>
              <a:rPr lang="ar-DZ" sz="2400" b="1" dirty="0">
                <a:cs typeface="+mj-cs"/>
              </a:rPr>
              <a:t>أفلاطون وأرسطو.</a:t>
            </a:r>
          </a:p>
          <a:p>
            <a:pPr algn="just" rtl="1">
              <a:lnSpc>
                <a:spcPct val="150000"/>
              </a:lnSpc>
            </a:pPr>
            <a:r>
              <a:rPr lang="ar-DZ" sz="2400" dirty="0">
                <a:cs typeface="+mj-cs"/>
              </a:rPr>
              <a:t>تناول كتاب " </a:t>
            </a:r>
            <a:r>
              <a:rPr lang="ar-DZ" sz="2400" b="1" dirty="0">
                <a:cs typeface="+mj-cs"/>
              </a:rPr>
              <a:t>الجمهورية</a:t>
            </a:r>
            <a:r>
              <a:rPr lang="ar-DZ" sz="2400" dirty="0">
                <a:cs typeface="+mj-cs"/>
              </a:rPr>
              <a:t> " معظم آراء أفلاطون وكان يهدف إلى وضع مخطط امثل لقيام </a:t>
            </a:r>
            <a:r>
              <a:rPr lang="ar-DZ" sz="2400" dirty="0" smtClean="0">
                <a:cs typeface="+mj-cs"/>
              </a:rPr>
              <a:t>مدين</a:t>
            </a:r>
            <a:r>
              <a:rPr lang="ar-DZ" sz="2400" dirty="0">
                <a:cs typeface="+mj-cs"/>
              </a:rPr>
              <a:t>ة</a:t>
            </a:r>
            <a:r>
              <a:rPr lang="ar-DZ" sz="2400" dirty="0" smtClean="0">
                <a:cs typeface="+mj-cs"/>
              </a:rPr>
              <a:t> </a:t>
            </a:r>
            <a:r>
              <a:rPr lang="ar-DZ" sz="2400" dirty="0">
                <a:cs typeface="+mj-cs"/>
              </a:rPr>
              <a:t>فاضلة لا شرور فيها ولا آثام، مدينة فاضلة تظلها العدالة والمساواة وتشرف عليها طبقة الفلاسفة، وحسب أفلاطون ينقسم المجتمع إلى ثلاث طبقات هي طبقة الفلاحين والصنع، طبقة الجند وطبقة الفلاسفة أو الحكام، ولكل طبقة مهمتها المحددة لضمان الاستقرار للمجتمع، من الملاحظ أن هذه الآراء نظرية وغير واقعية، إذ لا تتفق وطبيعة الحياة الاجتماعية وهي مستمدة من نظريات فلسفية لذلك نجد أن أفلاطون نفسه يعدل عن بعضها في كتابه " القوانين ".</a:t>
            </a:r>
          </a:p>
          <a:p>
            <a:pPr algn="just" rtl="1">
              <a:lnSpc>
                <a:spcPct val="150000"/>
              </a:lnSpc>
            </a:pPr>
            <a:r>
              <a:rPr lang="ar-DZ" sz="2400" dirty="0">
                <a:cs typeface="+mj-cs"/>
              </a:rPr>
              <a:t>جاءت أراء </a:t>
            </a:r>
            <a:r>
              <a:rPr lang="ar-DZ" sz="2400" b="1" dirty="0">
                <a:cs typeface="+mj-cs"/>
              </a:rPr>
              <a:t>أرسطو</a:t>
            </a:r>
            <a:r>
              <a:rPr lang="ar-DZ" sz="2400" dirty="0">
                <a:cs typeface="+mj-cs"/>
              </a:rPr>
              <a:t> في الفلسفة الاجتماعية أكثر واقعية ووضعية من أستاذه أفلاطون ويذهب البعض إلى اعتبارها أدق ما احتوته الفلسفة القديمة بوجه عام، وقد ضمن أفكاره في كتابه "السياسة". </a:t>
            </a:r>
          </a:p>
        </p:txBody>
      </p:sp>
    </p:spTree>
    <p:extLst>
      <p:ext uri="{BB962C8B-B14F-4D97-AF65-F5344CB8AC3E}">
        <p14:creationId xmlns:p14="http://schemas.microsoft.com/office/powerpoint/2010/main" val="3660365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 xmlns:a16="http://schemas.microsoft.com/office/drawing/2014/main" id="{D9EF37F0-9A26-4725-B14F-F37B57004E74}"/>
              </a:ext>
            </a:extLst>
          </p:cNvPr>
          <p:cNvSpPr txBox="1"/>
          <p:nvPr/>
        </p:nvSpPr>
        <p:spPr>
          <a:xfrm>
            <a:off x="391551" y="397401"/>
            <a:ext cx="11408898" cy="5693866"/>
          </a:xfrm>
          <a:prstGeom prst="rect">
            <a:avLst/>
          </a:prstGeom>
          <a:noFill/>
        </p:spPr>
        <p:txBody>
          <a:bodyPr wrap="square" rtlCol="1">
            <a:spAutoFit/>
          </a:bodyPr>
          <a:lstStyle/>
          <a:p>
            <a:pPr algn="r" rtl="1"/>
            <a:r>
              <a:rPr lang="ar-DZ" sz="2400" dirty="0">
                <a:cs typeface="+mj-cs"/>
              </a:rPr>
              <a:t>ومن أبرز الأفكار الحديثة التي جاء بها أرسطو قوله بأن الإنسان مدني بطبعه وانه يستحيل عليه العيش منفصلا عن المجتمع، والدولة وجدت لتنظم حياة الناس في المجتمع وتشرف عليهم، وتطبق التشريعات </a:t>
            </a:r>
            <a:r>
              <a:rPr lang="ar-DZ" sz="2400" dirty="0" smtClean="0">
                <a:cs typeface="+mj-cs"/>
              </a:rPr>
              <a:t>بهدف:</a:t>
            </a:r>
            <a:endParaRPr lang="ar-DZ" sz="2400" dirty="0">
              <a:cs typeface="+mj-cs"/>
            </a:endParaRPr>
          </a:p>
          <a:p>
            <a:pPr marL="342900" indent="-342900" algn="r" rtl="1">
              <a:buFontTx/>
              <a:buChar char="-"/>
            </a:pPr>
            <a:r>
              <a:rPr lang="ar-DZ" sz="2400" dirty="0">
                <a:cs typeface="+mj-cs"/>
              </a:rPr>
              <a:t>تحقيق العدالة والمساواة، </a:t>
            </a:r>
          </a:p>
          <a:p>
            <a:pPr marL="342900" indent="-342900" algn="r" rtl="1">
              <a:buFontTx/>
              <a:buChar char="-"/>
            </a:pPr>
            <a:r>
              <a:rPr lang="ar-DZ" sz="2400" dirty="0">
                <a:cs typeface="+mj-cs"/>
              </a:rPr>
              <a:t>ويقر بحق تكوين الأسرة لجميع الطبقات على عكس أفلاطون الذي ينفي هذا الحق عن كل من طبقة الجند وطبقة الفلاسفة </a:t>
            </a:r>
          </a:p>
          <a:p>
            <a:pPr marL="342900" indent="-342900" algn="r" rtl="1">
              <a:buFontTx/>
              <a:buChar char="-"/>
            </a:pPr>
            <a:r>
              <a:rPr lang="ar-DZ" sz="2400" dirty="0">
                <a:cs typeface="+mj-cs"/>
              </a:rPr>
              <a:t>كما يصنف أرسطو الحكومات إلى صنفين: حكومة صالحة وأخرى فاسدة</a:t>
            </a:r>
          </a:p>
          <a:p>
            <a:pPr algn="r" rtl="1"/>
            <a:r>
              <a:rPr lang="ar-DZ" sz="2800" b="1" dirty="0">
                <a:cs typeface="+mj-cs"/>
              </a:rPr>
              <a:t>   ويمكن إيجاز أهم إسهامات الفلسفة اليونانية في تطوير التفكير الاجتماعي فيما يلي</a:t>
            </a:r>
            <a:r>
              <a:rPr lang="ar-DZ" sz="2400" dirty="0">
                <a:cs typeface="+mj-cs"/>
              </a:rPr>
              <a:t>:</a:t>
            </a:r>
          </a:p>
          <a:p>
            <a:pPr marL="342900" indent="-342900" algn="r" rtl="1">
              <a:buFontTx/>
              <a:buChar char="-"/>
            </a:pPr>
            <a:r>
              <a:rPr lang="ar-DZ" sz="2400" dirty="0">
                <a:cs typeface="+mj-cs"/>
              </a:rPr>
              <a:t>تأكيد مبدأ التغير الاجتماعي في الحياة الاجتماعية </a:t>
            </a:r>
            <a:r>
              <a:rPr lang="ar-DZ" sz="2400" dirty="0" smtClean="0">
                <a:cs typeface="+mj-cs"/>
              </a:rPr>
              <a:t>، فالمجتمع </a:t>
            </a:r>
            <a:r>
              <a:rPr lang="ar-DZ" sz="2400" dirty="0">
                <a:cs typeface="+mj-cs"/>
              </a:rPr>
              <a:t>دائم التغير حيث تنتقل المجتمعات من البسيط إلى المركب.</a:t>
            </a:r>
          </a:p>
          <a:p>
            <a:pPr marL="342900" indent="-342900" algn="r" rtl="1">
              <a:buFontTx/>
              <a:buChar char="-"/>
            </a:pPr>
            <a:r>
              <a:rPr lang="ar-DZ" sz="2400" dirty="0">
                <a:cs typeface="+mj-cs"/>
              </a:rPr>
              <a:t>يحقق المجتمع الفضيلة الكاملة عندما يحق المثل العليا التي تتجسد في القيم والمبادئ التي تقوم عليها المدينة الفاضلة.</a:t>
            </a:r>
          </a:p>
          <a:p>
            <a:pPr marL="342900" indent="-342900" algn="r" rtl="1">
              <a:lnSpc>
                <a:spcPct val="150000"/>
              </a:lnSpc>
              <a:buFontTx/>
              <a:buChar char="-"/>
            </a:pPr>
            <a:r>
              <a:rPr lang="ar-DZ" sz="2400" dirty="0">
                <a:cs typeface="+mj-cs"/>
              </a:rPr>
              <a:t>يقوم المجتمع على الترابط العضوي بين مكوناته فالإنسان كائن اجتماعي قادر على أن يقيم علاقات اجتماعية وهو لا يستطيع أن يعيش بغيرها وهو كائن سياسي قادر على أن يؤسس المجتمع السياسي وان يحافظ على روح المواطنة.</a:t>
            </a:r>
          </a:p>
          <a:p>
            <a:pPr marL="342900" indent="-342900" algn="r" rtl="1">
              <a:buFontTx/>
              <a:buChar char="-"/>
            </a:pPr>
            <a:r>
              <a:rPr lang="ar-DZ" sz="2400" dirty="0">
                <a:cs typeface="+mj-cs"/>
              </a:rPr>
              <a:t>يقوم المجتمع على علاقات بين الفرد والمجتمع فالفرد لا ينتمي لنفسه بقدر ما ينتمي إلى الدولة والحفاظ على هذا التوازن بينهما من خلال نظام تقسيم العمل بين طبقات المجتمع يحقق للمجتمع استقراره.</a:t>
            </a:r>
          </a:p>
        </p:txBody>
      </p:sp>
    </p:spTree>
    <p:extLst>
      <p:ext uri="{BB962C8B-B14F-4D97-AF65-F5344CB8AC3E}">
        <p14:creationId xmlns:p14="http://schemas.microsoft.com/office/powerpoint/2010/main" val="3500553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 xmlns:a16="http://schemas.microsoft.com/office/drawing/2014/main" id="{C57D3CC7-715D-4EA1-9BEF-FB1F5DB0D547}"/>
              </a:ext>
            </a:extLst>
          </p:cNvPr>
          <p:cNvSpPr txBox="1"/>
          <p:nvPr/>
        </p:nvSpPr>
        <p:spPr>
          <a:xfrm>
            <a:off x="618978" y="787791"/>
            <a:ext cx="10241280" cy="4955203"/>
          </a:xfrm>
          <a:prstGeom prst="rect">
            <a:avLst/>
          </a:prstGeom>
          <a:noFill/>
        </p:spPr>
        <p:txBody>
          <a:bodyPr wrap="square" rtlCol="1">
            <a:spAutoFit/>
          </a:bodyPr>
          <a:lstStyle/>
          <a:p>
            <a:pPr algn="ctr" rtl="1"/>
            <a:r>
              <a:rPr lang="ar-DZ"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cs typeface="+mj-cs"/>
              </a:rPr>
              <a:t>3. الفكر الاجتماعي َّ الحضارة الإسلامية (الفارابي و ابن خلدون</a:t>
            </a:r>
            <a:r>
              <a:rPr lang="ar-DZ" sz="2400" dirty="0">
                <a:cs typeface="+mj-cs"/>
              </a:rPr>
              <a:t>)</a:t>
            </a:r>
          </a:p>
          <a:p>
            <a:pPr algn="r" rtl="1"/>
            <a:endParaRPr lang="ar-DZ" sz="2400" dirty="0">
              <a:cs typeface="+mj-cs"/>
            </a:endParaRPr>
          </a:p>
          <a:p>
            <a:pPr algn="r" rtl="1"/>
            <a:r>
              <a:rPr lang="ar-DZ" sz="2400" dirty="0">
                <a:cs typeface="+mj-cs"/>
              </a:rPr>
              <a:t>عند انتقال ركب الحضارة إلى المسلمين خاضوا في التفكير في كل نواحي العلوم، وعلى هذا كان البحث</a:t>
            </a:r>
          </a:p>
          <a:p>
            <a:pPr algn="r" rtl="1"/>
            <a:r>
              <a:rPr lang="ar-DZ" sz="2400" dirty="0">
                <a:cs typeface="+mj-cs"/>
              </a:rPr>
              <a:t>في العلاقات الإنسانية والمبادئ التي تسير عليها المجتمعات وكيف تنتقل من طور النشأة إلى طور النمو ثم إلى طور الانحلال، وتوجت هذه البحوث بوضع أسس علم الاجتماع على يد العلامة عبد الرحمن ابن خلدون، وقبل عرض أهم انجازات ابن خلدون نتناول إسهامات الفارابي الذي سبقه وخاض في مسائل الفلسفة الاجتماعية.</a:t>
            </a:r>
          </a:p>
          <a:p>
            <a:pPr algn="r" rtl="1"/>
            <a:r>
              <a:rPr lang="ar-DZ" sz="2400" dirty="0">
                <a:cs typeface="+mj-cs"/>
              </a:rPr>
              <a:t>ضمن الفارابي بحوثه الاجتماعية في كتابين هما: كتاب "السياسة المدنية" و"كتاب أهل المدينة</a:t>
            </a:r>
          </a:p>
          <a:p>
            <a:pPr algn="r" rtl="1"/>
            <a:r>
              <a:rPr lang="ar-DZ" sz="2400" dirty="0">
                <a:cs typeface="+mj-cs"/>
              </a:rPr>
              <a:t>الفاضلة"، وقد تحدث عن المدينة الفاضلة وهي المدينة التي يتعاون أفرادها مع بعضهم بهدف تحقيق العدالة و المساواة، </a:t>
            </a:r>
            <a:r>
              <a:rPr lang="ar-DZ" sz="2400" dirty="0" smtClean="0">
                <a:cs typeface="+mj-cs"/>
              </a:rPr>
              <a:t>ومن </a:t>
            </a:r>
            <a:r>
              <a:rPr lang="ar-DZ" sz="2400" dirty="0">
                <a:cs typeface="+mj-cs"/>
              </a:rPr>
              <a:t>أهم وظائف المدينة الفاضلة قضية </a:t>
            </a:r>
            <a:r>
              <a:rPr lang="ar-DZ" sz="2400" dirty="0" smtClean="0">
                <a:cs typeface="+mj-cs"/>
              </a:rPr>
              <a:t>الرئاسة </a:t>
            </a:r>
            <a:r>
              <a:rPr lang="ar-DZ" sz="2400" dirty="0">
                <a:cs typeface="+mj-cs"/>
              </a:rPr>
              <a:t>على اعتبار أن الرئيس أو الحاكم هو منبع السلطة العليا </a:t>
            </a:r>
            <a:r>
              <a:rPr lang="ar-DZ" sz="2400" dirty="0" err="1" smtClean="0">
                <a:cs typeface="+mj-cs"/>
              </a:rPr>
              <a:t>وهوالمثل</a:t>
            </a:r>
            <a:r>
              <a:rPr lang="ar-DZ" sz="2400" dirty="0" smtClean="0">
                <a:cs typeface="+mj-cs"/>
              </a:rPr>
              <a:t> </a:t>
            </a:r>
            <a:r>
              <a:rPr lang="ar-DZ" sz="2400" dirty="0">
                <a:cs typeface="+mj-cs"/>
              </a:rPr>
              <a:t>الأعلى الذي تتحقق في شخصيته جميع معاني الكمال وهو مصدر حياة المدينة ودعامة </a:t>
            </a:r>
            <a:r>
              <a:rPr lang="ar-DZ" sz="2400" dirty="0" smtClean="0">
                <a:cs typeface="+mj-cs"/>
              </a:rPr>
              <a:t>نظامها)، </a:t>
            </a:r>
            <a:r>
              <a:rPr lang="ar-DZ" sz="2400" dirty="0">
                <a:cs typeface="+mj-cs"/>
              </a:rPr>
              <a:t>وقد حاول في كتابه الأخير أن يؤسس لمدينة فاضلة على غرار مدينة أفلاطون، ويؤخذ عليه انه كان متأثر إلى ابعد الحدود بالفلسفة اليونانية وحاول أن يوفق بين أفكارها وبين التعاليم الإسلامية.</a:t>
            </a:r>
          </a:p>
        </p:txBody>
      </p:sp>
      <p:sp>
        <p:nvSpPr>
          <p:cNvPr id="3" name="Rectangle 2">
            <a:extLst>
              <a:ext uri="{FF2B5EF4-FFF2-40B4-BE49-F238E27FC236}">
                <a16:creationId xmlns="" xmlns:a16="http://schemas.microsoft.com/office/drawing/2014/main" id="{EB0505E0-8D85-49FC-B742-67851D236D0F}"/>
              </a:ext>
            </a:extLst>
          </p:cNvPr>
          <p:cNvSpPr/>
          <p:nvPr/>
        </p:nvSpPr>
        <p:spPr>
          <a:xfrm>
            <a:off x="6003635" y="2967335"/>
            <a:ext cx="184730" cy="923330"/>
          </a:xfrm>
          <a:prstGeom prst="rect">
            <a:avLst/>
          </a:prstGeom>
          <a:noFill/>
        </p:spPr>
        <p:txBody>
          <a:bodyPr wrap="none" lIns="91440" tIns="45720" rIns="91440" bIns="45720">
            <a:spAutoFit/>
          </a:bodyPr>
          <a:lstStyle/>
          <a:p>
            <a:pPr algn="ctr"/>
            <a:endParaRPr lang="ar-DZ"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4279228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 xmlns:a16="http://schemas.microsoft.com/office/drawing/2014/main" id="{5A971F84-750A-44FC-8108-B839391DA5C7}"/>
              </a:ext>
            </a:extLst>
          </p:cNvPr>
          <p:cNvSpPr txBox="1"/>
          <p:nvPr/>
        </p:nvSpPr>
        <p:spPr>
          <a:xfrm>
            <a:off x="4979963" y="182880"/>
            <a:ext cx="3096075" cy="800219"/>
          </a:xfrm>
          <a:prstGeom prst="rect">
            <a:avLst/>
          </a:prstGeom>
          <a:noFill/>
        </p:spPr>
        <p:txBody>
          <a:bodyPr wrap="square" rtlCol="1">
            <a:spAutoFit/>
          </a:bodyPr>
          <a:lstStyle/>
          <a:p>
            <a:pPr marL="400050" indent="-400050" algn="r" rtl="1">
              <a:buFont typeface="+mj-lt"/>
              <a:buAutoNum type="romanUcPeriod"/>
            </a:pPr>
            <a:r>
              <a:rPr lang="ar-DZ"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cs typeface="+mj-cs"/>
              </a:rPr>
              <a:t>نشأة علم الاجتماع</a:t>
            </a:r>
            <a:endParaRPr lang="ar-DZ" sz="2800" dirty="0">
              <a:cs typeface="+mj-cs"/>
            </a:endParaRPr>
          </a:p>
          <a:p>
            <a:pPr marL="400050" indent="-400050" algn="r" rtl="1">
              <a:buFont typeface="+mj-lt"/>
              <a:buAutoNum type="romanUcPeriod"/>
            </a:pPr>
            <a:endParaRPr lang="ar-DZ" dirty="0"/>
          </a:p>
        </p:txBody>
      </p:sp>
      <p:sp>
        <p:nvSpPr>
          <p:cNvPr id="5" name="ZoneTexte 4">
            <a:extLst>
              <a:ext uri="{FF2B5EF4-FFF2-40B4-BE49-F238E27FC236}">
                <a16:creationId xmlns="" xmlns:a16="http://schemas.microsoft.com/office/drawing/2014/main" id="{2BE3C4A6-5DAE-4BA3-89CC-6C63FE40195F}"/>
              </a:ext>
            </a:extLst>
          </p:cNvPr>
          <p:cNvSpPr txBox="1"/>
          <p:nvPr/>
        </p:nvSpPr>
        <p:spPr>
          <a:xfrm>
            <a:off x="211015" y="715813"/>
            <a:ext cx="11686154" cy="6001643"/>
          </a:xfrm>
          <a:prstGeom prst="rect">
            <a:avLst/>
          </a:prstGeom>
          <a:noFill/>
        </p:spPr>
        <p:txBody>
          <a:bodyPr wrap="square" rtlCol="1">
            <a:spAutoFit/>
          </a:bodyPr>
          <a:lstStyle/>
          <a:p>
            <a:pPr algn="r" rtl="1"/>
            <a:r>
              <a:rPr lang="ar-DZ" sz="2400" dirty="0">
                <a:cs typeface="+mj-cs"/>
              </a:rPr>
              <a:t>لقد مهد لقيام علم الاجتماع تضافر مجموعة من الظروف والعوامل، كانت سائدة في أرويا </a:t>
            </a:r>
            <a:r>
              <a:rPr lang="ar-DZ" sz="2400" dirty="0" smtClean="0">
                <a:cs typeface="+mj-cs"/>
              </a:rPr>
              <a:t>نتيجة التغيرات </a:t>
            </a:r>
            <a:r>
              <a:rPr lang="ar-DZ" sz="2400" dirty="0">
                <a:cs typeface="+mj-cs"/>
              </a:rPr>
              <a:t>الجذرية التي عرفتها على أكثر من صعيد، ويمكن أيجاز أهم هذه العوامل فيما يلي:</a:t>
            </a:r>
          </a:p>
          <a:p>
            <a:pPr algn="r" rtl="1"/>
            <a:endParaRPr lang="ar-DZ" sz="2400" dirty="0">
              <a:cs typeface="+mj-cs"/>
            </a:endParaRPr>
          </a:p>
          <a:p>
            <a:pPr algn="ctr" rtl="1"/>
            <a:r>
              <a:rPr lang="ar-DZ" sz="2400" b="1" dirty="0">
                <a:cs typeface="+mj-cs"/>
              </a:rPr>
              <a:t>العوامل الفكرية:</a:t>
            </a:r>
          </a:p>
          <a:p>
            <a:pPr algn="r" rtl="1">
              <a:lnSpc>
                <a:spcPct val="150000"/>
              </a:lnSpc>
            </a:pPr>
            <a:r>
              <a:rPr lang="ar-DZ" sz="2400" dirty="0">
                <a:cs typeface="+mj-cs"/>
              </a:rPr>
              <a:t>في عصر التنوير، شهدت أوروبا بروز مجموعة من الأفكار والآراء والتيارات الأيديولوجية والنقدية الراديكالية التي تحدّت الأساليب التقليدية في التفكير، وخاصة تلك التي اعتمدت على الإيمان بالغيبيات والتفسيرات اللاهوتية والميتافيزيقية، التي تركز على ما وراء الطبيعة دون التعمق في الأسباب الفعلية لتفسير الظواهر الاجتماعية. وقد ساهمت التغيرات الاجتماعية والاقتصادية التي حدثت في أوروبا، بالإضافة إلى السعي نحو السيطرة وتكوين المستعمرات خارجياً، في تعزيز الحاجة إلى اتباع الأساليب العلمية لتحقيق المزيد من التقدم والاكتشاف، ودراسة الظواهر الحياتية بصورة أكثر واقعية. كما أدت هذه العوامل الفكرية إلى نشوء توجهات وأيديولوجيات أكثر طموحاً تسعى إلى التغيير واكتساب المزيد من الحرية والعدالة والمساواة. وكان لظهور هذه العوامل تأثير كبير في تشكيل الوعي الطبقي، ما أدى إلى ظهور معارضة ودعم بين مختلف الطبقات الاجتماعية، بما في ذلك الطبقات البرجوازية والرأسمالية والعمالية.</a:t>
            </a:r>
          </a:p>
        </p:txBody>
      </p:sp>
    </p:spTree>
    <p:extLst>
      <p:ext uri="{BB962C8B-B14F-4D97-AF65-F5344CB8AC3E}">
        <p14:creationId xmlns:p14="http://schemas.microsoft.com/office/powerpoint/2010/main" val="3494633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 xmlns:a16="http://schemas.microsoft.com/office/drawing/2014/main" id="{4E60794D-AF50-455A-8E4D-85530C903E80}"/>
              </a:ext>
            </a:extLst>
          </p:cNvPr>
          <p:cNvSpPr txBox="1"/>
          <p:nvPr/>
        </p:nvSpPr>
        <p:spPr>
          <a:xfrm>
            <a:off x="239151" y="431855"/>
            <a:ext cx="11633981" cy="6324808"/>
          </a:xfrm>
          <a:prstGeom prst="rect">
            <a:avLst/>
          </a:prstGeom>
          <a:noFill/>
        </p:spPr>
        <p:txBody>
          <a:bodyPr wrap="square" rtlCol="1">
            <a:spAutoFit/>
          </a:bodyPr>
          <a:lstStyle/>
          <a:p>
            <a:pPr algn="ctr" rtl="1">
              <a:lnSpc>
                <a:spcPct val="150000"/>
              </a:lnSpc>
            </a:pPr>
            <a:r>
              <a:rPr lang="ar-DZ" sz="2400" b="1" dirty="0">
                <a:cs typeface="+mj-cs"/>
              </a:rPr>
              <a:t>العوامل الاقتصادية</a:t>
            </a:r>
          </a:p>
          <a:p>
            <a:pPr algn="just" rtl="1">
              <a:lnSpc>
                <a:spcPct val="150000"/>
              </a:lnSpc>
            </a:pPr>
            <a:r>
              <a:rPr lang="ar-DZ" sz="2200" dirty="0">
                <a:cs typeface="+mj-cs"/>
              </a:rPr>
              <a:t>شهد القرن الثامن عشر مجموعة من التغيرات على المستوى الاقتصادي والتي مهدت لظهور علوم اجتماعية صورة عامة وعلم الاجتماع بصورة خاصة وأهمها الثورة الصناعية التي ظهرت في بريطانيا والتي انتقلت في ما بعد إلى الدول المجاورة، كما أدت </a:t>
            </a:r>
            <a:r>
              <a:rPr lang="ar-DZ" sz="2200" dirty="0" smtClean="0">
                <a:cs typeface="+mj-cs"/>
              </a:rPr>
              <a:t>هذه </a:t>
            </a:r>
            <a:r>
              <a:rPr lang="ar-DZ" sz="2200" dirty="0">
                <a:cs typeface="+mj-cs"/>
              </a:rPr>
              <a:t>التغيرات إلى التغير في طبيعة البناء الاجتماعي و السياسي ومن أهم هده العوامل نمو المستعمرات وظهور نظام المصنع الحديث و الصراع بين الدول الأوروبية من أجل اكتساب المزيد من الثروات خارج نطاقها.</a:t>
            </a:r>
          </a:p>
          <a:p>
            <a:pPr algn="ctr" rtl="1">
              <a:lnSpc>
                <a:spcPct val="150000"/>
              </a:lnSpc>
            </a:pPr>
            <a:r>
              <a:rPr lang="ar-DZ" sz="2200" b="1" dirty="0">
                <a:cs typeface="+mj-cs"/>
              </a:rPr>
              <a:t>العوامل السياسية</a:t>
            </a:r>
          </a:p>
          <a:p>
            <a:pPr algn="just" rtl="1">
              <a:lnSpc>
                <a:spcPct val="150000"/>
              </a:lnSpc>
            </a:pPr>
            <a:r>
              <a:rPr lang="ar-DZ" sz="2200" dirty="0">
                <a:cs typeface="+mj-cs"/>
              </a:rPr>
              <a:t>وتتمثل أساسا في قيام الثورة الفرنسية التي قامت عام 1789 والتي تعتبر من أهم الأحداث السياسية التي ظهرت خلال العصر الحديث بعد الثورة الصناعية وأثرت بشكل </a:t>
            </a:r>
            <a:r>
              <a:rPr lang="ar-DZ" sz="2200" dirty="0" err="1" smtClean="0">
                <a:cs typeface="+mj-cs"/>
              </a:rPr>
              <a:t>كبيرعلى</a:t>
            </a:r>
            <a:r>
              <a:rPr lang="ar-DZ" sz="2200" dirty="0" smtClean="0">
                <a:cs typeface="+mj-cs"/>
              </a:rPr>
              <a:t> وعى و </a:t>
            </a:r>
            <a:r>
              <a:rPr lang="ar-DZ" sz="2200" dirty="0">
                <a:cs typeface="+mj-cs"/>
              </a:rPr>
              <a:t>نشأة علم الاجتماع </a:t>
            </a:r>
            <a:r>
              <a:rPr lang="ar-DZ" sz="2200" dirty="0" smtClean="0">
                <a:cs typeface="+mj-cs"/>
              </a:rPr>
              <a:t>، فهي عبارة عن ثورة سياسية واجتماعية أدت إلى ظهور العصر الحديث الرأسمالي أو البورجوازي ،كان هدفها إلغاء الكنيسة </a:t>
            </a:r>
            <a:r>
              <a:rPr lang="ar-DZ" sz="2200" dirty="0" err="1" smtClean="0">
                <a:cs typeface="+mj-cs"/>
              </a:rPr>
              <a:t>الكاثولكية</a:t>
            </a:r>
            <a:r>
              <a:rPr lang="ar-DZ" sz="2200" dirty="0" smtClean="0">
                <a:cs typeface="+mj-cs"/>
              </a:rPr>
              <a:t> في كل مكان من المجتمع وبالتالي تحقيق ديمقراطية ليبرالية هي الانتقال من الاقطاعية إلى الرأسمالية. ولهذا </a:t>
            </a:r>
            <a:r>
              <a:rPr lang="ar-DZ" sz="2200" dirty="0">
                <a:cs typeface="+mj-cs"/>
              </a:rPr>
              <a:t>ظهر علم الاجتماع كمطلب ضروري كغيره من العلوم الاجتماعية التي تهم بدراسة المشكلات الاجتماعية والسياسية والاقتصادية التي ظهرت في المجتمع الصناعي الحديث</a:t>
            </a:r>
            <a:r>
              <a:rPr lang="ar-DZ" sz="2400" dirty="0">
                <a:cs typeface="+mj-cs"/>
              </a:rPr>
              <a:t>.</a:t>
            </a:r>
          </a:p>
          <a:p>
            <a:pPr algn="just" rtl="1">
              <a:lnSpc>
                <a:spcPct val="150000"/>
              </a:lnSpc>
            </a:pPr>
            <a:endParaRPr lang="ar-DZ" sz="2400" dirty="0">
              <a:cs typeface="+mj-cs"/>
            </a:endParaRPr>
          </a:p>
        </p:txBody>
      </p:sp>
    </p:spTree>
    <p:extLst>
      <p:ext uri="{BB962C8B-B14F-4D97-AF65-F5344CB8AC3E}">
        <p14:creationId xmlns:p14="http://schemas.microsoft.com/office/powerpoint/2010/main" val="368141279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399</TotalTime>
  <Words>1149</Words>
  <Application>Microsoft Office PowerPoint</Application>
  <PresentationFormat>Personnalisé</PresentationFormat>
  <Paragraphs>40</Paragraphs>
  <Slides>11</Slides>
  <Notes>0</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Guembour Abderraouf</dc:creator>
  <cp:lastModifiedBy>NetinfoTALI</cp:lastModifiedBy>
  <cp:revision>66</cp:revision>
  <dcterms:created xsi:type="dcterms:W3CDTF">2024-09-26T10:38:52Z</dcterms:created>
  <dcterms:modified xsi:type="dcterms:W3CDTF">2024-10-18T11:25:38Z</dcterms:modified>
</cp:coreProperties>
</file>