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330" r:id="rId5"/>
    <p:sldId id="260" r:id="rId6"/>
    <p:sldId id="261" r:id="rId7"/>
    <p:sldId id="331" r:id="rId8"/>
    <p:sldId id="332" r:id="rId9"/>
    <p:sldId id="266" r:id="rId10"/>
    <p:sldId id="269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1" autoAdjust="0"/>
  </p:normalViewPr>
  <p:slideViewPr>
    <p:cSldViewPr>
      <p:cViewPr>
        <p:scale>
          <a:sx n="47" d="100"/>
          <a:sy n="47" d="100"/>
        </p:scale>
        <p:origin x="-204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647E-4001-43B3-A519-4FA042B682F5}" type="datetimeFigureOut">
              <a:rPr lang="fr-FR" smtClean="0"/>
              <a:pPr/>
              <a:t>30/01/2020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9153-7730-4E8F-B177-1C6DBAC62F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45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1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0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keting-etudiant.fr/communicatio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keting-etudiant.fr/comportement-consommateur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Cours 1: Généralités sur la communication</a:t>
            </a:r>
            <a:endParaRPr lang="fr-FR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319738"/>
            <a:ext cx="6400800" cy="1252534"/>
          </a:xfrm>
        </p:spPr>
        <p:txBody>
          <a:bodyPr/>
          <a:lstStyle/>
          <a:p>
            <a:endParaRPr lang="fr-FR" dirty="0">
              <a:latin typeface="Book Antiqua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4282" y="285728"/>
            <a:ext cx="857256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Master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I Toxicologie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0034" y="1428736"/>
            <a:ext cx="8358246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UET1: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Communication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852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fr-FR" sz="3200" b="1" dirty="0">
                <a:solidFill>
                  <a:prstClr val="black"/>
                </a:solidFill>
              </a:rPr>
              <a:t>Tout est communication</a:t>
            </a:r>
          </a:p>
          <a:p>
            <a:pPr lvl="0" algn="just"/>
            <a:endParaRPr lang="fr-FR" sz="3200" b="1" dirty="0">
              <a:solidFill>
                <a:prstClr val="black"/>
              </a:solidFill>
            </a:endParaRPr>
          </a:p>
          <a:p>
            <a:pPr lvl="0" algn="just"/>
            <a:r>
              <a:rPr lang="fr-FR" sz="3200" dirty="0">
                <a:solidFill>
                  <a:prstClr val="black"/>
                </a:solidFill>
              </a:rPr>
              <a:t>A côté de sa </a:t>
            </a:r>
            <a:r>
              <a:rPr lang="fr-FR" sz="3200" b="1" dirty="0">
                <a:solidFill>
                  <a:srgbClr val="C00000"/>
                </a:solidFill>
              </a:rPr>
              <a:t>dimension verbale</a:t>
            </a:r>
            <a:r>
              <a:rPr lang="fr-FR" sz="3200" dirty="0">
                <a:solidFill>
                  <a:prstClr val="black"/>
                </a:solidFill>
              </a:rPr>
              <a:t>, elle comprend </a:t>
            </a:r>
            <a:r>
              <a:rPr lang="fr-FR" sz="3200" dirty="0" smtClean="0">
                <a:solidFill>
                  <a:prstClr val="black"/>
                </a:solidFill>
              </a:rPr>
              <a:t>:</a:t>
            </a:r>
            <a:endParaRPr lang="fr-FR" sz="3200" dirty="0">
              <a:solidFill>
                <a:prstClr val="black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prstClr val="black"/>
                </a:solidFill>
              </a:rPr>
              <a:t>  Une </a:t>
            </a:r>
            <a:r>
              <a:rPr lang="fr-FR" sz="3200" b="1" dirty="0">
                <a:solidFill>
                  <a:srgbClr val="C00000"/>
                </a:solidFill>
              </a:rPr>
              <a:t>dimension non verbale </a:t>
            </a:r>
            <a:r>
              <a:rPr lang="fr-FR" sz="3200" dirty="0">
                <a:solidFill>
                  <a:prstClr val="black"/>
                </a:solidFill>
              </a:rPr>
              <a:t>: les mimiques, les attitudes, le contact visuel, l’expression du visage, la position corporelle</a:t>
            </a:r>
            <a:r>
              <a:rPr lang="fr-FR" sz="3200" dirty="0" smtClean="0">
                <a:solidFill>
                  <a:prstClr val="black"/>
                </a:solidFill>
              </a:rPr>
              <a:t>…</a:t>
            </a:r>
            <a:endParaRPr lang="fr-FR" sz="3200" dirty="0">
              <a:solidFill>
                <a:prstClr val="black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3200" smtClean="0">
                <a:solidFill>
                  <a:prstClr val="black"/>
                </a:solidFill>
              </a:rPr>
              <a:t>  Une </a:t>
            </a:r>
            <a:r>
              <a:rPr lang="fr-FR" sz="3200" b="1" dirty="0">
                <a:solidFill>
                  <a:srgbClr val="C00000"/>
                </a:solidFill>
              </a:rPr>
              <a:t>dimension </a:t>
            </a:r>
            <a:r>
              <a:rPr lang="fr-FR" sz="3200" b="1" dirty="0" err="1">
                <a:solidFill>
                  <a:srgbClr val="C00000"/>
                </a:solidFill>
              </a:rPr>
              <a:t>paraverbale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dirty="0">
                <a:solidFill>
                  <a:prstClr val="black"/>
                </a:solidFill>
              </a:rPr>
              <a:t>: le ton, le rythme, l’inflexion de la voix...</a:t>
            </a:r>
          </a:p>
          <a:p>
            <a:pPr lvl="0" algn="just"/>
            <a:r>
              <a:rPr lang="fr-FR" sz="3200" b="1" dirty="0">
                <a:solidFill>
                  <a:prstClr val="black"/>
                </a:solidFill>
              </a:rPr>
              <a:t>Même le silence est une forme de </a:t>
            </a:r>
            <a:r>
              <a:rPr lang="fr-FR" sz="3200" b="1" dirty="0" smtClean="0">
                <a:solidFill>
                  <a:prstClr val="black"/>
                </a:solidFill>
              </a:rPr>
              <a:t>communication</a:t>
            </a:r>
          </a:p>
          <a:p>
            <a:pPr lvl="0" algn="just"/>
            <a:endParaRPr lang="fr-FR" sz="3200" b="1" dirty="0">
              <a:solidFill>
                <a:prstClr val="black"/>
              </a:solidFill>
            </a:endParaRPr>
          </a:p>
          <a:p>
            <a:pPr algn="just"/>
            <a:r>
              <a:rPr lang="fr-FR" sz="3200" dirty="0">
                <a:solidFill>
                  <a:srgbClr val="FF0000"/>
                </a:solidFill>
              </a:rPr>
              <a:t>Ainsi, on peut dire qu’</a:t>
            </a:r>
            <a:r>
              <a:rPr lang="fr-FR" sz="3200" b="1" dirty="0">
                <a:solidFill>
                  <a:srgbClr val="FF0000"/>
                </a:solidFill>
              </a:rPr>
              <a:t>il est impossible de ne pas communiquer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r>
              <a:rPr lang="fr-FR" b="1" dirty="0">
                <a:latin typeface="Verdana"/>
              </a:rPr>
              <a:t> </a:t>
            </a:r>
            <a:endParaRPr lang="fr-FR" b="1" dirty="0" smtClean="0">
              <a:latin typeface="Verdana"/>
            </a:endParaRPr>
          </a:p>
          <a:p>
            <a:pPr algn="ctr"/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NE 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PAS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COMMUNIQUER, C’EST ENCORE COMMUNIQUER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27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cs typeface="Times New Roman" pitchFamily="18" charset="0"/>
              </a:rPr>
              <a:t/>
            </a:r>
            <a:br>
              <a:rPr lang="fr-FR" b="1" dirty="0">
                <a:cs typeface="Times New Roman" pitchFamily="18" charset="0"/>
              </a:rPr>
            </a:br>
            <a:r>
              <a:rPr lang="fr-FR" b="1" dirty="0" smtClean="0">
                <a:cs typeface="Times New Roman" pitchFamily="18" charset="0"/>
              </a:rPr>
              <a:t>Communication </a:t>
            </a:r>
            <a:r>
              <a:rPr lang="fr-FR" b="1" dirty="0">
                <a:cs typeface="Times New Roman" pitchFamily="18" charset="0"/>
              </a:rPr>
              <a:t>Scientifique </a:t>
            </a:r>
            <a:br>
              <a:rPr lang="fr-FR" b="1" dirty="0"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Rôle du scientifique </a:t>
            </a:r>
            <a:r>
              <a:rPr lang="fr-FR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C</a:t>
            </a:r>
            <a:r>
              <a:rPr lang="fr-FR" dirty="0" smtClean="0"/>
              <a:t>ontribuer </a:t>
            </a:r>
            <a:r>
              <a:rPr lang="fr-FR" dirty="0"/>
              <a:t>à faire progresser la connaissance </a:t>
            </a:r>
            <a:r>
              <a:rPr lang="fr-FR" dirty="0" smtClean="0"/>
              <a:t>collective</a:t>
            </a:r>
          </a:p>
          <a:p>
            <a:pPr marL="0" indent="0" algn="just">
              <a:buNone/>
            </a:pP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Rôle </a:t>
            </a:r>
            <a:r>
              <a:rPr lang="fr-FR" dirty="0"/>
              <a:t>de la communication scientifique 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T</a:t>
            </a:r>
            <a:r>
              <a:rPr lang="fr-FR" dirty="0" smtClean="0"/>
              <a:t>ransmettre </a:t>
            </a:r>
            <a:r>
              <a:rPr lang="fr-FR" dirty="0">
                <a:latin typeface="+mj-lt"/>
                <a:cs typeface="Times New Roman" pitchFamily="18" charset="0"/>
              </a:rPr>
              <a:t>avec précision et clarté </a:t>
            </a:r>
            <a:r>
              <a:rPr lang="fr-FR" dirty="0" smtClean="0"/>
              <a:t>ses </a:t>
            </a:r>
            <a:r>
              <a:rPr lang="fr-FR" dirty="0"/>
              <a:t>connaissances a</a:t>
            </a:r>
            <a:r>
              <a:rPr lang="fr-FR" dirty="0" smtClean="0"/>
              <a:t>ux </a:t>
            </a:r>
            <a:r>
              <a:rPr lang="fr-FR" dirty="0"/>
              <a:t>autres </a:t>
            </a:r>
            <a:r>
              <a:rPr lang="fr-FR" dirty="0" smtClean="0"/>
              <a:t>spécialistes, aux </a:t>
            </a:r>
            <a:r>
              <a:rPr lang="fr-FR" dirty="0"/>
              <a:t>apprenants (étudiants, doctorants, ...) </a:t>
            </a:r>
            <a:r>
              <a:rPr lang="fr-FR" dirty="0" smtClean="0"/>
              <a:t>et au </a:t>
            </a:r>
            <a:r>
              <a:rPr lang="fr-FR" dirty="0"/>
              <a:t>grand public</a:t>
            </a:r>
            <a:endParaRPr lang="fr-FR" dirty="0" smtClean="0">
              <a:solidFill>
                <a:srgbClr val="FF0000"/>
              </a:solidFill>
            </a:endParaRPr>
          </a:p>
          <a:p>
            <a:pPr algn="just"/>
            <a:endParaRPr lang="fr-F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dirty="0">
                <a:solidFill>
                  <a:srgbClr val="FF0000"/>
                </a:solidFill>
              </a:rPr>
              <a:t>ou la meilleure scientifique ne sert a rien, si il ou elle n'est pas capable de communiquer ses résultats !</a:t>
            </a:r>
          </a:p>
        </p:txBody>
      </p:sp>
    </p:spTree>
    <p:extLst>
      <p:ext uri="{BB962C8B-B14F-4D97-AF65-F5344CB8AC3E}">
        <p14:creationId xmlns:p14="http://schemas.microsoft.com/office/powerpoint/2010/main" val="4980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88640"/>
            <a:ext cx="880790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8640"/>
            <a:ext cx="8056753" cy="5802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3797" y="5990744"/>
            <a:ext cx="7912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méthodologie de communication scientifique doit suivre la méthodologie de recherche scientifique  </a:t>
            </a:r>
          </a:p>
        </p:txBody>
      </p:sp>
    </p:spTree>
    <p:extLst>
      <p:ext uri="{BB962C8B-B14F-4D97-AF65-F5344CB8AC3E}">
        <p14:creationId xmlns:p14="http://schemas.microsoft.com/office/powerpoint/2010/main" val="24157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741859" cy="63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458035" cy="61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527401" cy="64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381339" cy="63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369473" cy="63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7"/>
          <a:stretch/>
        </p:blipFill>
        <p:spPr>
          <a:xfrm>
            <a:off x="155662" y="116632"/>
            <a:ext cx="8505086" cy="63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Une question de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Pour </a:t>
            </a:r>
            <a:r>
              <a:rPr lang="fr-FR" dirty="0"/>
              <a:t>qu’une </a:t>
            </a:r>
            <a:r>
              <a:rPr lang="fr-FR" dirty="0">
                <a:solidFill>
                  <a:srgbClr val="FF0000"/>
                </a:solidFill>
              </a:rPr>
              <a:t>relation communicationnelle </a:t>
            </a:r>
            <a:r>
              <a:rPr lang="fr-FR" dirty="0"/>
              <a:t>entre </a:t>
            </a:r>
            <a:r>
              <a:rPr lang="fr-FR" dirty="0">
                <a:solidFill>
                  <a:srgbClr val="FF0000"/>
                </a:solidFill>
              </a:rPr>
              <a:t>intervenant</a:t>
            </a:r>
            <a:r>
              <a:rPr lang="fr-FR" dirty="0"/>
              <a:t> et </a:t>
            </a:r>
            <a:r>
              <a:rPr lang="fr-FR" dirty="0" smtClean="0">
                <a:solidFill>
                  <a:srgbClr val="FF0000"/>
                </a:solidFill>
              </a:rPr>
              <a:t>auditeurs</a:t>
            </a:r>
            <a:r>
              <a:rPr lang="fr-FR" dirty="0" smtClean="0"/>
              <a:t> s’établisse </a:t>
            </a:r>
            <a:r>
              <a:rPr lang="fr-FR" dirty="0"/>
              <a:t>et se déroule, il faut qu’il y existe un </a:t>
            </a:r>
            <a:r>
              <a:rPr lang="fr-FR" dirty="0">
                <a:solidFill>
                  <a:srgbClr val="FF0000"/>
                </a:solidFill>
              </a:rPr>
              <a:t>contexte</a:t>
            </a:r>
            <a:r>
              <a:rPr lang="fr-FR" dirty="0"/>
              <a:t> </a:t>
            </a:r>
            <a:r>
              <a:rPr lang="fr-FR" dirty="0" smtClean="0"/>
              <a:t>particulier (ex </a:t>
            </a:r>
            <a:r>
              <a:rPr lang="fr-FR" dirty="0"/>
              <a:t>: Exposé, Soutenance, …etc</a:t>
            </a:r>
            <a:r>
              <a:rPr lang="fr-FR" dirty="0" smtClean="0"/>
              <a:t>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4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8640"/>
            <a:ext cx="8373768" cy="62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60648"/>
            <a:ext cx="8026498" cy="60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60648"/>
            <a:ext cx="8282972" cy="62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722679" cy="65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416421"/>
            <a:ext cx="8519508" cy="64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332656"/>
            <a:ext cx="8164714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786935" cy="66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60648"/>
            <a:ext cx="8223228" cy="62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844702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2656"/>
            <a:ext cx="8006346" cy="59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</a:t>
            </a:r>
            <a:r>
              <a:rPr lang="fr-FR" b="1" dirty="0"/>
              <a:t>communication, un échange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333333"/>
                </a:solidFill>
                <a:latin typeface="+mj-lt"/>
              </a:rPr>
              <a:t>Communiquer c'est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mettre en commun</a:t>
            </a:r>
            <a:r>
              <a:rPr lang="fr-FR" dirty="0" smtClean="0">
                <a:solidFill>
                  <a:srgbClr val="333333"/>
                </a:solidFill>
                <a:latin typeface="+mj-lt"/>
              </a:rPr>
              <a:t>, une idée, une information, une attitude.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1AAA5B"/>
                </a:solidFill>
                <a:latin typeface="+mj-lt"/>
                <a:hlinkClick r:id="rId2" tooltip="tous les documents sur la communication "/>
              </a:rPr>
              <a:t>La communication</a:t>
            </a:r>
            <a:r>
              <a:rPr lang="fr-FR" dirty="0" smtClean="0">
                <a:solidFill>
                  <a:srgbClr val="333333"/>
                </a:solidFill>
                <a:latin typeface="+mj-lt"/>
              </a:rPr>
              <a:t> nécessite l'intervention de 6 éléments 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  <a:latin typeface="+mj-lt"/>
              </a:rPr>
              <a:t>1. </a:t>
            </a:r>
            <a:r>
              <a:rPr lang="fr-FR" dirty="0" smtClean="0">
                <a:latin typeface="+mj-lt"/>
              </a:rPr>
              <a:t>une source ou un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émetteur</a:t>
            </a:r>
            <a:r>
              <a:rPr lang="fr-FR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  <a:latin typeface="+mj-lt"/>
              </a:rPr>
              <a:t>2.</a:t>
            </a:r>
            <a:r>
              <a:rPr lang="fr-FR" dirty="0" smtClean="0">
                <a:latin typeface="+mj-lt"/>
              </a:rPr>
              <a:t> un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message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  <a:latin typeface="+mj-lt"/>
              </a:rPr>
              <a:t>3.</a:t>
            </a:r>
            <a:r>
              <a:rPr lang="fr-FR" dirty="0" smtClean="0">
                <a:latin typeface="+mj-lt"/>
              </a:rPr>
              <a:t>un destinataire ou un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récepteur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  <a:cs typeface="Latha" pitchFamily="34" charset="0"/>
              </a:rPr>
              <a:t>4.</a:t>
            </a:r>
            <a:r>
              <a:rPr lang="fr-FR" dirty="0" smtClean="0">
                <a:cs typeface="Latha" pitchFamily="34" charset="0"/>
              </a:rPr>
              <a:t>un </a:t>
            </a:r>
            <a:r>
              <a:rPr lang="fr-FR" dirty="0">
                <a:solidFill>
                  <a:srgbClr val="FF0000"/>
                </a:solidFill>
                <a:cs typeface="Latha" pitchFamily="34" charset="0"/>
              </a:rPr>
              <a:t>vecteur</a:t>
            </a:r>
            <a:r>
              <a:rPr lang="fr-FR" dirty="0">
                <a:cs typeface="Latha" pitchFamily="34" charset="0"/>
              </a:rPr>
              <a:t>, un support, un canal par lequel le message sera acheminé de l’émetteur au récepteur (support et moyen média)</a:t>
            </a:r>
          </a:p>
          <a:p>
            <a:pPr marL="0" indent="0">
              <a:buNone/>
            </a:pPr>
            <a:endParaRPr lang="fr-FR" b="0" i="0" dirty="0">
              <a:solidFill>
                <a:srgbClr val="333333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180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2" y="0"/>
            <a:ext cx="8994367" cy="68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404664"/>
            <a:ext cx="8175222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fr-FR" sz="3200" dirty="0" smtClean="0">
              <a:solidFill>
                <a:srgbClr val="616161"/>
              </a:solidFill>
              <a:latin typeface="+mj-lt"/>
              <a:cs typeface="Latha" pitchFamily="34" charset="0"/>
            </a:endParaRPr>
          </a:p>
          <a:p>
            <a:r>
              <a:rPr lang="fr-FR" sz="3200" dirty="0" smtClean="0">
                <a:solidFill>
                  <a:srgbClr val="C00000"/>
                </a:solidFill>
                <a:latin typeface="+mj-lt"/>
                <a:cs typeface="Latha" pitchFamily="34" charset="0"/>
              </a:rPr>
              <a:t>5. </a:t>
            </a:r>
            <a:r>
              <a:rPr lang="fr-FR" sz="3200" dirty="0" smtClean="0">
                <a:latin typeface="+mj-lt"/>
                <a:cs typeface="Latha" pitchFamily="34" charset="0"/>
              </a:rPr>
              <a:t>un </a:t>
            </a:r>
            <a:r>
              <a:rPr lang="fr-FR" sz="3200" dirty="0" smtClean="0">
                <a:solidFill>
                  <a:srgbClr val="FF0000"/>
                </a:solidFill>
                <a:latin typeface="+mj-lt"/>
                <a:cs typeface="Latha" pitchFamily="34" charset="0"/>
              </a:rPr>
              <a:t>code</a:t>
            </a:r>
            <a:r>
              <a:rPr lang="fr-FR" sz="3200" dirty="0" smtClean="0">
                <a:latin typeface="+mj-lt"/>
                <a:cs typeface="Latha" pitchFamily="34" charset="0"/>
              </a:rPr>
              <a:t> : le message devant être traduit en un certain nombre de signifiants connus par convention et facilement interprétables et donc décodables par le récepteur.</a:t>
            </a:r>
          </a:p>
          <a:p>
            <a:endParaRPr lang="fr-FR" sz="3200" dirty="0" smtClean="0">
              <a:latin typeface="+mj-lt"/>
              <a:cs typeface="Latha" pitchFamily="34" charset="0"/>
            </a:endParaRPr>
          </a:p>
          <a:p>
            <a:endParaRPr lang="fr-FR" sz="3200" dirty="0" smtClean="0">
              <a:latin typeface="+mj-lt"/>
              <a:cs typeface="Latha" pitchFamily="34" charset="0"/>
            </a:endParaRPr>
          </a:p>
          <a:p>
            <a:r>
              <a:rPr lang="fr-FR" sz="3200" dirty="0" smtClean="0">
                <a:solidFill>
                  <a:srgbClr val="C00000"/>
                </a:solidFill>
                <a:latin typeface="+mj-lt"/>
                <a:cs typeface="Latha" pitchFamily="34" charset="0"/>
              </a:rPr>
              <a:t>6.</a:t>
            </a:r>
            <a:r>
              <a:rPr lang="fr-FR" sz="3200" dirty="0" smtClean="0">
                <a:latin typeface="+mj-lt"/>
                <a:cs typeface="Latha" pitchFamily="34" charset="0"/>
              </a:rPr>
              <a:t>un effet retour ou </a:t>
            </a:r>
            <a:r>
              <a:rPr lang="fr-FR" sz="3200" dirty="0" smtClean="0">
                <a:solidFill>
                  <a:srgbClr val="FF0000"/>
                </a:solidFill>
                <a:latin typeface="+mj-lt"/>
                <a:cs typeface="Latha" pitchFamily="34" charset="0"/>
              </a:rPr>
              <a:t>feedback</a:t>
            </a:r>
            <a:r>
              <a:rPr lang="fr-FR" sz="3200" dirty="0" smtClean="0">
                <a:latin typeface="+mj-lt"/>
                <a:cs typeface="Latha" pitchFamily="34" charset="0"/>
              </a:rPr>
              <a:t> qui « boucle » le système et qui permet au récepteur de répondre au message. Le feedback prévoit une réaction de la cible. Si cette réaction va dans le sens recherché par l’émetteur, la communication a atteint son objectif.</a:t>
            </a:r>
            <a:endParaRPr lang="fr-FR" sz="3200" dirty="0">
              <a:latin typeface="+mj-lt"/>
              <a:cs typeface="Lat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2" y="0"/>
            <a:ext cx="91726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72" y="62068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3200" b="1" cap="all" dirty="0">
                <a:solidFill>
                  <a:srgbClr val="FF0000"/>
                </a:solidFill>
                <a:ea typeface="+mj-ea"/>
                <a:cs typeface="+mj-cs"/>
              </a:rPr>
              <a:t>2. LES OBJECTIFS DE COMMUNICATION</a:t>
            </a:r>
            <a:r>
              <a:rPr lang="fr-FR" sz="3200" b="1" cap="all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FR" sz="3200" b="1" cap="all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3200" b="1" cap="all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FR" sz="3200" b="1" cap="all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3200" b="1" dirty="0">
                <a:solidFill>
                  <a:srgbClr val="0070C0"/>
                </a:solidFill>
                <a:ea typeface="+mj-ea"/>
                <a:cs typeface="+mj-cs"/>
              </a:rPr>
              <a:t>Les objectifs de communication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 correspondent aux </a:t>
            </a:r>
            <a:r>
              <a:rPr lang="fr-FR" sz="3200" dirty="0">
                <a:solidFill>
                  <a:srgbClr val="FF0000"/>
                </a:solidFill>
                <a:ea typeface="+mj-ea"/>
                <a:cs typeface="+mj-cs"/>
              </a:rPr>
              <a:t>réactions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 que l‘on attend du récepteur.</a:t>
            </a:r>
            <a:b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Un objectif de communication doit se définir selon 3 dimensions :</a:t>
            </a:r>
            <a:b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3200" dirty="0" smtClean="0">
                <a:solidFill>
                  <a:prstClr val="black"/>
                </a:solidFill>
                <a:ea typeface="+mj-ea"/>
                <a:cs typeface="+mj-cs"/>
              </a:rPr>
              <a:t>* Au 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niveau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cognitif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 (</a:t>
            </a:r>
            <a:r>
              <a:rPr lang="fr-FR" sz="3200" dirty="0">
                <a:solidFill>
                  <a:srgbClr val="FF0000"/>
                </a:solidFill>
                <a:ea typeface="+mj-ea"/>
                <a:cs typeface="+mj-cs"/>
              </a:rPr>
              <a:t>faire savoir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) : c'est le niveau de la connaissance. 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004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208" y="69269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prstClr val="black"/>
                </a:solidFill>
                <a:ea typeface="+mj-ea"/>
                <a:cs typeface="+mj-cs"/>
              </a:rPr>
              <a:t>*Au 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niveau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affectif 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fr-FR" sz="3200" dirty="0">
                <a:solidFill>
                  <a:srgbClr val="FF0000"/>
                </a:solidFill>
                <a:ea typeface="+mj-ea"/>
                <a:cs typeface="+mj-cs"/>
              </a:rPr>
              <a:t>faire aimer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) : c'est le niveau de l'appréciation. La communication agit sur les attitudes. Elle a pour objet d'éveiller l‘intérêt, le désir et la préférence des individus</a:t>
            </a:r>
            <a:r>
              <a:rPr lang="fr-FR" sz="32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pPr algn="just"/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3200" dirty="0" smtClean="0">
                <a:solidFill>
                  <a:prstClr val="black"/>
                </a:solidFill>
                <a:ea typeface="+mj-ea"/>
                <a:cs typeface="+mj-cs"/>
              </a:rPr>
              <a:t>*Au 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niveau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comportemental 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fr-FR" sz="3200" dirty="0">
                <a:solidFill>
                  <a:srgbClr val="FF0000"/>
                </a:solidFill>
                <a:ea typeface="+mj-ea"/>
                <a:cs typeface="+mj-cs"/>
              </a:rPr>
              <a:t>faire agir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) : c'est le niveau de l'action. Le but est d'entraîner une action se traduisant par un achat ou l'adoption </a:t>
            </a:r>
            <a:r>
              <a:rPr lang="fr-FR" sz="3200" b="1" dirty="0">
                <a:solidFill>
                  <a:prstClr val="black"/>
                </a:solidFill>
                <a:ea typeface="+mj-ea"/>
                <a:cs typeface="+mj-cs"/>
                <a:hlinkClick r:id="rId2" tooltip="définition du comportement du consommateur"/>
              </a:rPr>
              <a:t>d'un </a:t>
            </a:r>
            <a:r>
              <a:rPr lang="fr-FR" sz="3200" b="1" dirty="0" smtClean="0">
                <a:solidFill>
                  <a:prstClr val="black"/>
                </a:solidFill>
                <a:ea typeface="+mj-ea"/>
                <a:cs typeface="+mj-cs"/>
                <a:hlinkClick r:id="rId2" tooltip="définition du comportement du consommateur"/>
              </a:rPr>
              <a:t>nouveau comportement</a:t>
            </a:r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b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752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32" y="9312"/>
            <a:ext cx="9155832" cy="752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300" b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pt-BR" sz="3300" b="1" dirty="0" smtClean="0">
                <a:solidFill>
                  <a:srgbClr val="FF0000"/>
                </a:solidFill>
              </a:rPr>
              <a:t>Les publics cibles à rejoindre</a:t>
            </a:r>
          </a:p>
          <a:p>
            <a:pPr marL="457200" indent="-457200" algn="just">
              <a:buFont typeface="Arial" charset="0"/>
              <a:buChar char="•"/>
            </a:pPr>
            <a:endParaRPr lang="pt-BR" sz="3300" b="1" dirty="0">
              <a:solidFill>
                <a:srgbClr val="FF0000"/>
              </a:solidFill>
            </a:endParaRPr>
          </a:p>
          <a:p>
            <a:pPr algn="just"/>
            <a:r>
              <a:rPr lang="fr-FR" sz="3200" dirty="0"/>
              <a:t>C’est là une des étapes les plus </a:t>
            </a:r>
            <a:r>
              <a:rPr lang="fr-FR" sz="3200" dirty="0" smtClean="0"/>
              <a:t>importantes. Le bon choix des </a:t>
            </a:r>
            <a:r>
              <a:rPr lang="fr-FR" sz="3200" dirty="0"/>
              <a:t>publics cibles </a:t>
            </a:r>
            <a:r>
              <a:rPr lang="fr-FR" sz="3200" dirty="0" smtClean="0"/>
              <a:t>est souhaitable afin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</a:rPr>
              <a:t>d'atteindre les résultats recherchés</a:t>
            </a:r>
            <a:r>
              <a:rPr lang="fr-FR" sz="3200" dirty="0"/>
              <a:t>. </a:t>
            </a:r>
            <a:r>
              <a:rPr lang="fr-FR" sz="3200" dirty="0" smtClean="0"/>
              <a:t>Pour le choix des publics à cibler par la communication, il faut surtout  </a:t>
            </a:r>
            <a:r>
              <a:rPr lang="fr-FR" sz="3200" dirty="0"/>
              <a:t>se questionner sur les points </a:t>
            </a:r>
            <a:r>
              <a:rPr lang="fr-FR" sz="3200" dirty="0" smtClean="0"/>
              <a:t>suivants :</a:t>
            </a:r>
          </a:p>
          <a:p>
            <a:pPr algn="just"/>
            <a:endParaRPr lang="fr-FR" sz="3200" b="1" dirty="0">
              <a:solidFill>
                <a:srgbClr val="FF0000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3200" dirty="0" smtClean="0"/>
              <a:t>les </a:t>
            </a:r>
            <a:r>
              <a:rPr lang="fr-FR" sz="3200" dirty="0"/>
              <a:t>préoccupations </a:t>
            </a:r>
            <a:endParaRPr lang="fr-FR" sz="32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3200" dirty="0" smtClean="0"/>
              <a:t> </a:t>
            </a:r>
            <a:r>
              <a:rPr lang="fr-FR" sz="3200" dirty="0"/>
              <a:t>leur identité culturelle </a:t>
            </a:r>
            <a:endParaRPr lang="fr-FR" sz="32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3200" dirty="0" smtClean="0"/>
              <a:t> </a:t>
            </a:r>
            <a:r>
              <a:rPr lang="fr-FR" sz="3200" dirty="0"/>
              <a:t>leurs façons de communiquer </a:t>
            </a:r>
            <a:endParaRPr lang="fr-FR" sz="32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3200" dirty="0" smtClean="0"/>
              <a:t>leurs </a:t>
            </a:r>
            <a:r>
              <a:rPr lang="fr-FR" sz="3200" dirty="0"/>
              <a:t>niveaux de connaissance </a:t>
            </a:r>
            <a:endParaRPr lang="fr-FR" sz="32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3200" dirty="0" smtClean="0"/>
              <a:t>leurs fonctions…….</a:t>
            </a:r>
            <a:r>
              <a:rPr lang="fr-FR" sz="3200" dirty="0" err="1" smtClean="0"/>
              <a:t>etc</a:t>
            </a:r>
            <a:endParaRPr lang="fr-FR" sz="32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La </a:t>
            </a:r>
            <a:r>
              <a:rPr lang="fr-FR" b="1" dirty="0">
                <a:solidFill>
                  <a:srgbClr val="FF0000"/>
                </a:solidFill>
              </a:rPr>
              <a:t>communication verbale, non verbale et </a:t>
            </a:r>
            <a:r>
              <a:rPr lang="fr-FR" b="1" dirty="0" smtClean="0">
                <a:solidFill>
                  <a:srgbClr val="FF0000"/>
                </a:solidFill>
              </a:rPr>
              <a:t>para-verbal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Ce sont les éléments qui influencent l’effet d’un message :</a:t>
            </a:r>
          </a:p>
          <a:p>
            <a:pPr algn="just"/>
            <a:endParaRPr lang="fr-F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Les facteurs directement liés à la forme d’une présentation </a:t>
            </a:r>
            <a:r>
              <a:rPr lang="fr-FR" dirty="0" smtClean="0">
                <a:solidFill>
                  <a:srgbClr val="C00000"/>
                </a:solidFill>
              </a:rPr>
              <a:t>orale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Les facteurs </a:t>
            </a:r>
            <a:r>
              <a:rPr lang="fr-FR" dirty="0" smtClean="0">
                <a:solidFill>
                  <a:srgbClr val="C00000"/>
                </a:solidFill>
              </a:rPr>
              <a:t>visuels de perception </a:t>
            </a:r>
            <a:r>
              <a:rPr lang="fr-FR" dirty="0" smtClean="0"/>
              <a:t>qui, de par leurs formes, influencent également l’effet d’un message</a:t>
            </a:r>
            <a:r>
              <a:rPr lang="fr-FR" i="1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3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430</Words>
  <Application>Microsoft Office PowerPoint</Application>
  <PresentationFormat>Affichage à l'écran (4:3)</PresentationFormat>
  <Paragraphs>58</Paragraphs>
  <Slides>31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Cours 1: Généralités sur la communication</vt:lpstr>
      <vt:lpstr>Une question de contexte</vt:lpstr>
      <vt:lpstr>La communication, un échange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communication verbale, non verbale et para-verbal</vt:lpstr>
      <vt:lpstr>Présentation PowerPoint</vt:lpstr>
      <vt:lpstr> Communication Scientifique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Microorganismes responsables des toxi-infections alimentaires</dc:title>
  <dc:creator>SAMSUNG</dc:creator>
  <cp:lastModifiedBy>Bleuxp</cp:lastModifiedBy>
  <cp:revision>779</cp:revision>
  <dcterms:created xsi:type="dcterms:W3CDTF">2019-02-17T14:28:27Z</dcterms:created>
  <dcterms:modified xsi:type="dcterms:W3CDTF">2020-01-30T10:29:32Z</dcterms:modified>
</cp:coreProperties>
</file>