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2" r:id="rId5"/>
    <p:sldId id="261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tm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121659" y="2119768"/>
            <a:ext cx="62897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cs typeface="Arial" panose="020B0604020202020204" pitchFamily="34" charset="0"/>
              </a:rPr>
              <a:t>MATLAB</a:t>
            </a:r>
          </a:p>
          <a:p>
            <a:r>
              <a:rPr lang="en-US" sz="4000" b="1" dirty="0" smtClean="0">
                <a:cs typeface="Arial" panose="020B0604020202020204" pitchFamily="34" charset="0"/>
              </a:rPr>
              <a:t>PDE-Toolbox</a:t>
            </a:r>
            <a:endParaRPr lang="en-US" sz="4000" b="1" dirty="0"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088309" y="4620178"/>
            <a:ext cx="7042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r>
              <a:rPr lang="en-US" sz="2400" dirty="0"/>
              <a:t> </a:t>
            </a:r>
            <a:r>
              <a:rPr lang="en-US" sz="2400" b="1" dirty="0"/>
              <a:t>Première </a:t>
            </a:r>
            <a:r>
              <a:rPr lang="en-US" sz="2400" b="1" dirty="0" err="1"/>
              <a:t>année</a:t>
            </a:r>
            <a:r>
              <a:rPr lang="en-US" sz="2400" b="1" dirty="0"/>
              <a:t> </a:t>
            </a:r>
            <a:r>
              <a:rPr lang="en-US" sz="2400" b="1" dirty="0" smtClean="0"/>
              <a:t>Master EDP, 202</a:t>
            </a:r>
            <a:r>
              <a:rPr lang="" sz="2400" b="1" dirty="0" smtClean="0"/>
              <a:t>4</a:t>
            </a:r>
            <a:r>
              <a:rPr lang="en-US" sz="2400" b="1" dirty="0" smtClean="0"/>
              <a:t>-202</a:t>
            </a:r>
            <a:r>
              <a:rPr lang="" sz="2400" b="1" dirty="0" smtClean="0"/>
              <a:t>5</a:t>
            </a:r>
            <a:r>
              <a:rPr lang="en-US" sz="2400" b="1" dirty="0" smtClean="0"/>
              <a:t>  </a:t>
            </a:r>
            <a:endParaRPr lang="en-US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9434146" y="6356838"/>
            <a:ext cx="4747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DR, MESDOUI FATIHA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34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0499" y="411910"/>
            <a:ext cx="52758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b="1" dirty="0"/>
              <a:t>Vecteurs et Matrices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85545" y="1761130"/>
            <a:ext cx="69365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" dirty="0" smtClean="0"/>
              <a:t>&gt;&gt; </a:t>
            </a:r>
            <a:r>
              <a:rPr lang="" dirty="0"/>
              <a:t>A</a:t>
            </a:r>
            <a:r>
              <a:rPr lang="fr-FR" dirty="0" smtClean="0"/>
              <a:t> </a:t>
            </a:r>
            <a:r>
              <a:rPr lang="fr-FR" dirty="0"/>
              <a:t>= [1, 2, 3; 4, 5, 6; 7, 8, 9</a:t>
            </a:r>
            <a:r>
              <a:rPr lang="fr-FR" dirty="0" smtClean="0"/>
              <a:t>];</a:t>
            </a:r>
            <a:r>
              <a:rPr lang="" dirty="0" smtClean="0"/>
              <a:t> </a:t>
            </a:r>
            <a:r>
              <a:rPr lang="" dirty="0"/>
              <a:t>&gt;&gt; </a:t>
            </a:r>
            <a:r>
              <a:rPr lang="fr-FR" dirty="0"/>
              <a:t>A = [1, 2; 3, 4];</a:t>
            </a:r>
            <a:r>
              <a:rPr lang="" dirty="0"/>
              <a:t> </a:t>
            </a:r>
            <a:r>
              <a:rPr lang="fr-FR" dirty="0"/>
              <a:t>B = [5, 6; 7, 8];</a:t>
            </a:r>
          </a:p>
          <a:p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41631" y="1325965"/>
            <a:ext cx="2919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2.</a:t>
            </a:r>
            <a:r>
              <a:rPr lang="" b="1" dirty="0" smtClean="0"/>
              <a:t>1</a:t>
            </a:r>
            <a:r>
              <a:rPr lang="fr-FR" b="1" dirty="0" smtClean="0"/>
              <a:t> </a:t>
            </a:r>
            <a:r>
              <a:rPr lang="fr-FR" b="1" dirty="0"/>
              <a:t>Création de Matrices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986460"/>
              </p:ext>
            </p:extLst>
          </p:nvPr>
        </p:nvGraphicFramePr>
        <p:xfrm>
          <a:off x="139960" y="2332175"/>
          <a:ext cx="11663264" cy="1936133"/>
        </p:xfrm>
        <a:graphic>
          <a:graphicData uri="http://schemas.openxmlformats.org/drawingml/2006/table">
            <a:tbl>
              <a:tblPr/>
              <a:tblGrid>
                <a:gridCol w="2285999"/>
                <a:gridCol w="9377265"/>
              </a:tblGrid>
              <a:tr h="322756">
                <a:tc>
                  <a:txBody>
                    <a:bodyPr/>
                    <a:lstStyle/>
                    <a:p>
                      <a:r>
                        <a:rPr lang="fr-FR" dirty="0"/>
                        <a:t>Fonction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409">
                <a:tc>
                  <a:txBody>
                    <a:bodyPr/>
                    <a:lstStyle/>
                    <a:p>
                      <a:r>
                        <a:rPr lang="fr-FR" dirty="0" err="1"/>
                        <a:t>zeros</a:t>
                      </a:r>
                      <a:r>
                        <a:rPr lang="fr-FR" dirty="0"/>
                        <a:t>(m, n)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Crée une matrice nulle de m lignes et n colonnes.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382">
                <a:tc>
                  <a:txBody>
                    <a:bodyPr/>
                    <a:lstStyle/>
                    <a:p>
                      <a:r>
                        <a:rPr lang="fr-FR" dirty="0" err="1"/>
                        <a:t>ones</a:t>
                      </a:r>
                      <a:r>
                        <a:rPr lang="fr-FR" dirty="0"/>
                        <a:t>(m, n)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Crée une matrice de m lignes et n colonnes avec tous les éléments égaux à 1.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603">
                <a:tc>
                  <a:txBody>
                    <a:bodyPr/>
                    <a:lstStyle/>
                    <a:p>
                      <a:r>
                        <a:rPr lang="fr-FR" dirty="0" err="1"/>
                        <a:t>eye</a:t>
                      </a:r>
                      <a:r>
                        <a:rPr lang="fr-FR" dirty="0"/>
                        <a:t>(n)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Crée une matrice identité de n lignes et n colonnes.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628">
                <a:tc>
                  <a:txBody>
                    <a:bodyPr/>
                    <a:lstStyle/>
                    <a:p>
                      <a:r>
                        <a:rPr lang="fr-FR" dirty="0" err="1"/>
                        <a:t>diag</a:t>
                      </a:r>
                      <a:r>
                        <a:rPr lang="fr-FR" dirty="0"/>
                        <a:t>(v)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Crée une matrice diagonale avec le vecteur v sur la diagonale.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272361" y="5191780"/>
            <a:ext cx="8349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% </a:t>
            </a:r>
            <a:r>
              <a:rPr lang="fr-FR" dirty="0"/>
              <a:t>Addition</a:t>
            </a:r>
          </a:p>
          <a:p>
            <a:r>
              <a:rPr lang="" dirty="0" smtClean="0"/>
              <a:t>&gt;&gt; </a:t>
            </a:r>
            <a:r>
              <a:rPr lang="fr-FR" dirty="0" smtClean="0"/>
              <a:t>C </a:t>
            </a:r>
            <a:r>
              <a:rPr lang="fr-FR" dirty="0"/>
              <a:t>= A + B; </a:t>
            </a:r>
            <a:r>
              <a:rPr lang="fr-FR" dirty="0" smtClean="0"/>
              <a:t>% Soustraction</a:t>
            </a:r>
            <a:r>
              <a:rPr lang="" dirty="0" smtClean="0"/>
              <a:t> </a:t>
            </a:r>
            <a:r>
              <a:rPr lang="" dirty="0" smtClean="0"/>
              <a:t>&gt;&gt; </a:t>
            </a:r>
            <a:r>
              <a:rPr lang="fr-FR" dirty="0" smtClean="0"/>
              <a:t>D </a:t>
            </a:r>
            <a:r>
              <a:rPr lang="fr-FR" dirty="0"/>
              <a:t>= A - B; </a:t>
            </a:r>
            <a:endParaRPr lang="" dirty="0" smtClean="0"/>
          </a:p>
          <a:p>
            <a:r>
              <a:rPr lang="" dirty="0" smtClean="0"/>
              <a:t>&gt;&gt; </a:t>
            </a:r>
            <a:r>
              <a:rPr lang="fr-FR" dirty="0" err="1" smtClean="0"/>
              <a:t>A_inv</a:t>
            </a:r>
            <a:r>
              <a:rPr lang="fr-FR" dirty="0" smtClean="0"/>
              <a:t> </a:t>
            </a:r>
            <a:r>
              <a:rPr lang="fr-FR" dirty="0"/>
              <a:t>= </a:t>
            </a:r>
            <a:r>
              <a:rPr lang="fr-FR" dirty="0" err="1"/>
              <a:t>inv</a:t>
            </a:r>
            <a:r>
              <a:rPr lang="fr-FR" dirty="0"/>
              <a:t>(A); % Inverse de A</a:t>
            </a:r>
            <a:endParaRPr lang="" dirty="0"/>
          </a:p>
          <a:p>
            <a:r>
              <a:rPr lang="fr-FR" dirty="0"/>
              <a:t>% Produit Matriciel</a:t>
            </a:r>
          </a:p>
          <a:p>
            <a:r>
              <a:rPr lang="fr-FR" dirty="0"/>
              <a:t>E = A * B; </a:t>
            </a:r>
            <a:r>
              <a:rPr lang="fr-FR" dirty="0" smtClean="0"/>
              <a:t>% </a:t>
            </a:r>
            <a:r>
              <a:rPr lang="fr-FR" dirty="0" smtClean="0"/>
              <a:t>Transposition</a:t>
            </a:r>
            <a:r>
              <a:rPr lang="" dirty="0" smtClean="0"/>
              <a:t>  </a:t>
            </a:r>
            <a:r>
              <a:rPr lang="fr-FR" dirty="0" smtClean="0"/>
              <a:t>F </a:t>
            </a:r>
            <a:r>
              <a:rPr lang="fr-FR" dirty="0"/>
              <a:t>= A'; % F = [1, 3; 2, 4]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1631" y="4616279"/>
            <a:ext cx="35686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2.</a:t>
            </a:r>
            <a:r>
              <a:rPr lang="" b="1" dirty="0" smtClean="0"/>
              <a:t>2</a:t>
            </a:r>
            <a:r>
              <a:rPr lang="fr-FR" b="1" dirty="0" smtClean="0"/>
              <a:t> </a:t>
            </a:r>
            <a:r>
              <a:rPr lang="fr-FR" b="1" dirty="0"/>
              <a:t>Opérations sur les Matrices</a:t>
            </a:r>
          </a:p>
        </p:txBody>
      </p:sp>
    </p:spTree>
    <p:extLst>
      <p:ext uri="{BB962C8B-B14F-4D97-AF65-F5344CB8AC3E}">
        <p14:creationId xmlns:p14="http://schemas.microsoft.com/office/powerpoint/2010/main" val="2853160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239" y="1289600"/>
            <a:ext cx="1157928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Éléments des Matrices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Accès à un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Élement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Spécifique :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A(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m,n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) permet de sélectionner l'élément situé à la ligne ( m ) et à la colonne ( n ) de la matrice ( A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Sous-Matrice :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A(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m:n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, p:q) extrait la sous-matrice contenant les éléments des lignes ( m ) à ( n ) et des colonnes ( p ) à ( q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Sélection de Lignes :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A(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m:n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, :) renvoie les lignes de ( m ) à ( n ) et toutes les colonnes de la matrice ( A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Sélection de Colonnes :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A(:, p:q) renvoie toutes les lignes et les colonnes de ( p ) à ( q ) de la matrice ( A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Indexation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logique: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A(A &gt; 5): Crée un vecteur contenant tous les éléments de A supérieurs à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endParaRPr lang="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A(A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== 0): Crée un vecteur contenant tous les éléments de A égaux à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452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670404"/>
              </p:ext>
            </p:extLst>
          </p:nvPr>
        </p:nvGraphicFramePr>
        <p:xfrm>
          <a:off x="314131" y="3812751"/>
          <a:ext cx="11597950" cy="2377440"/>
        </p:xfrm>
        <a:graphic>
          <a:graphicData uri="http://schemas.openxmlformats.org/drawingml/2006/table">
            <a:tbl>
              <a:tblPr/>
              <a:tblGrid>
                <a:gridCol w="1547637"/>
                <a:gridCol w="10050313"/>
              </a:tblGrid>
              <a:tr h="0">
                <a:tc>
                  <a:txBody>
                    <a:bodyPr/>
                    <a:lstStyle/>
                    <a:p>
                      <a:r>
                        <a:rPr lang="fr-FR" dirty="0"/>
                        <a:t>Fonction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505">
                <a:tc>
                  <a:txBody>
                    <a:bodyPr/>
                    <a:lstStyle/>
                    <a:p>
                      <a:r>
                        <a:rPr lang="fr-FR"/>
                        <a:t>tril(A)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Extrait la partie triangulaire inférieure de la matrice A.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dirty="0" err="1"/>
                        <a:t>triu</a:t>
                      </a:r>
                      <a:r>
                        <a:rPr lang="fr-FR" dirty="0"/>
                        <a:t>(A)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/>
                        <a:t>Extrait la partie triangulaire supérieure de la matrice A.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6410">
                <a:tc>
                  <a:txBody>
                    <a:bodyPr/>
                    <a:lstStyle/>
                    <a:p>
                      <a:r>
                        <a:rPr lang="fr-FR"/>
                        <a:t>tril(A, k)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Extrait la partie triangulaire inférieure de la matrice A en incluant les éléments de la diagonale k.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triu(A, k)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Extrait la partie triangulaire supérieure de la matrice A en incluant les éléments de la diagonal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1247191" y="1350125"/>
            <a:ext cx="886719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% Définir une matrice A</a:t>
            </a:r>
          </a:p>
          <a:p>
            <a:r>
              <a:rPr lang="fr-FR" dirty="0"/>
              <a:t>A = [1, 2, 3; 4, 5, 6; 7, 8, 9];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Accéder </a:t>
            </a:r>
            <a:r>
              <a:rPr lang="fr-FR" dirty="0"/>
              <a:t>à l'élément (2, 3</a:t>
            </a:r>
            <a:r>
              <a:rPr lang="fr-FR" dirty="0" smtClean="0"/>
              <a:t>)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Extraire </a:t>
            </a:r>
            <a:r>
              <a:rPr lang="" dirty="0" smtClean="0"/>
              <a:t>la</a:t>
            </a:r>
            <a:r>
              <a:rPr lang="fr-FR" dirty="0" smtClean="0"/>
              <a:t> sous-matrice</a:t>
            </a:r>
            <a:r>
              <a:rPr lang="" dirty="0" smtClean="0"/>
              <a:t> de 1a 2 et de 2 a 3  </a:t>
            </a:r>
            <a:r>
              <a:rPr lang="fr-FR" dirty="0" smtClean="0"/>
              <a:t> </a:t>
            </a:r>
            <a:r>
              <a:rPr lang="fr-FR" dirty="0"/>
              <a:t>de 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Sélectionner </a:t>
            </a:r>
            <a:r>
              <a:rPr lang="fr-FR" dirty="0"/>
              <a:t>les lignes 1 et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Sélectionner </a:t>
            </a:r>
            <a:r>
              <a:rPr lang="fr-FR" dirty="0"/>
              <a:t>les colonnes 1 et </a:t>
            </a:r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304799" y="365107"/>
            <a:ext cx="924041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/>
              <a:t>Exemples d'Utilisation</a:t>
            </a:r>
          </a:p>
          <a:p>
            <a:r>
              <a:rPr lang="fr-FR" dirty="0"/>
              <a:t>Voici quelques exemples pour illustrer ces opérations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4841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43812" y="883561"/>
            <a:ext cx="1038497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Matrices </a:t>
            </a:r>
            <a:r>
              <a:rPr lang="fr-FR" sz="2000" b="1" dirty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</a:t>
            </a:r>
            <a:r>
              <a:rPr lang="fr-FR" sz="2000" b="1" dirty="0" smtClean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Blocs</a:t>
            </a:r>
            <a:endParaRPr lang="" sz="2000" b="1" dirty="0" smtClean="0">
              <a:solidFill>
                <a:srgbClr val="E2E2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" sz="2000" dirty="0" smtClean="0">
              <a:solidFill>
                <a:srgbClr val="E2E2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2000" dirty="0">
              <a:solidFill>
                <a:srgbClr val="E2E2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 :</a:t>
            </a:r>
            <a:r>
              <a:rPr lang="fr-FR" sz="2000" dirty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La construction de matrices par blocs permet de représenter des matrices plus complexes en les divisant en sous-matrices plus petites appelées blocs</a:t>
            </a:r>
            <a:r>
              <a:rPr lang="fr-FR" sz="2000" dirty="0" smtClean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" sz="2000" dirty="0" smtClean="0">
              <a:solidFill>
                <a:srgbClr val="E2E2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>
              <a:solidFill>
                <a:srgbClr val="E2E2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sous-matrices </a:t>
            </a:r>
            <a:r>
              <a:rPr lang="fr-FR" sz="2000" b="1" dirty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 petites appelées </a:t>
            </a:r>
            <a:r>
              <a:rPr lang="fr-FR" sz="2000" b="1" dirty="0" smtClean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blocs.</a:t>
            </a:r>
            <a:endParaRPr lang="" sz="2000" b="1" dirty="0" smtClean="0">
              <a:solidFill>
                <a:srgbClr val="E2E2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" sz="2000" b="1" dirty="0" smtClean="0">
              <a:solidFill>
                <a:srgbClr val="E2E2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dirty="0" smtClean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 </a:t>
            </a:r>
            <a:r>
              <a:rPr lang="fr-FR" sz="2000" b="1" dirty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b="1" dirty="0">
              <a:solidFill>
                <a:srgbClr val="E2E2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b="1" dirty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A11 = [1 2; 3 4];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b="1" dirty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A12 = [5 6; 7 8];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b="1" dirty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A21 = [9 10; 11 12];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b="1" dirty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A22 = [13 14; 15 16];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b="1" dirty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= [A11 A12; A21 A22</a:t>
            </a:r>
            <a:r>
              <a:rPr lang="fr-FR" sz="2000" b="1" dirty="0" smtClean="0">
                <a:solidFill>
                  <a:srgbClr val="E2E2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];</a:t>
            </a:r>
            <a:endParaRPr lang="" sz="2000" b="1" dirty="0" smtClean="0">
              <a:solidFill>
                <a:srgbClr val="E2E2E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1400" dirty="0">
              <a:solidFill>
                <a:srgbClr val="E2E2E5"/>
              </a:solidFill>
              <a:latin typeface="Google Sans Text"/>
            </a:endParaRPr>
          </a:p>
        </p:txBody>
      </p:sp>
    </p:spTree>
    <p:extLst>
      <p:ext uri="{BB962C8B-B14F-4D97-AF65-F5344CB8AC3E}">
        <p14:creationId xmlns:p14="http://schemas.microsoft.com/office/powerpoint/2010/main" val="1298265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10745433" cy="6024995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Chapitre</a:t>
            </a:r>
            <a:r>
              <a:rPr lang="en-US" b="1" dirty="0" smtClean="0">
                <a:solidFill>
                  <a:schemeClr val="tx1"/>
                </a:solidFill>
              </a:rPr>
              <a:t> 1: Etude MATLAB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fr-FR" sz="2400" b="1" dirty="0">
                <a:solidFill>
                  <a:schemeClr val="tx1"/>
                </a:solidFill>
              </a:rPr>
              <a:t>V</a:t>
            </a:r>
            <a:r>
              <a:rPr lang="fr-FR" sz="2400" b="1" dirty="0" smtClean="0">
                <a:solidFill>
                  <a:schemeClr val="tx1"/>
                </a:solidFill>
              </a:rPr>
              <a:t>ecteurs et Matrices </a:t>
            </a:r>
            <a:br>
              <a:rPr lang="fr-FR" sz="2400" b="1" dirty="0" smtClean="0">
                <a:solidFill>
                  <a:schemeClr val="tx1"/>
                </a:solidFill>
              </a:rPr>
            </a:br>
            <a:r>
              <a:rPr lang="fr-FR" sz="2400" b="1" dirty="0">
                <a:solidFill>
                  <a:schemeClr val="tx1"/>
                </a:solidFill>
              </a:rPr>
              <a:t>F</a:t>
            </a:r>
            <a:r>
              <a:rPr lang="fr-FR" sz="2400" b="1" dirty="0" smtClean="0">
                <a:solidFill>
                  <a:schemeClr val="tx1"/>
                </a:solidFill>
              </a:rPr>
              <a:t>onctions spéciales et polynômes</a:t>
            </a:r>
            <a:r>
              <a:rPr lang="fr-FR" sz="2400" b="1" dirty="0">
                <a:solidFill>
                  <a:schemeClr val="tx1"/>
                </a:solidFill>
              </a:rPr>
              <a:t>, </a:t>
            </a:r>
            <a:r>
              <a:rPr lang="fr-FR" sz="2400" b="1" dirty="0" smtClean="0">
                <a:solidFill>
                  <a:schemeClr val="tx1"/>
                </a:solidFill>
              </a:rPr>
              <a:t/>
            </a:r>
            <a:br>
              <a:rPr lang="fr-FR" sz="2400" b="1" dirty="0" smtClean="0">
                <a:solidFill>
                  <a:schemeClr val="tx1"/>
                </a:solidFill>
              </a:rPr>
            </a:br>
            <a:r>
              <a:rPr lang="fr-FR" sz="2400" b="1" dirty="0">
                <a:solidFill>
                  <a:schemeClr val="tx1"/>
                </a:solidFill>
              </a:rPr>
              <a:t>G</a:t>
            </a:r>
            <a:r>
              <a:rPr lang="fr-FR" sz="2400" b="1" dirty="0" smtClean="0">
                <a:solidFill>
                  <a:schemeClr val="tx1"/>
                </a:solidFill>
              </a:rPr>
              <a:t>raphiques</a:t>
            </a:r>
            <a:br>
              <a:rPr lang="fr-FR" sz="2400" b="1" dirty="0" smtClean="0">
                <a:solidFill>
                  <a:schemeClr val="tx1"/>
                </a:solidFill>
              </a:rPr>
            </a:br>
            <a:r>
              <a:rPr lang="fr-FR" sz="2400" b="1" dirty="0" smtClean="0">
                <a:solidFill>
                  <a:schemeClr val="tx1"/>
                </a:solidFill>
              </a:rPr>
              <a:t>Programmation sous MTLAB,</a:t>
            </a:r>
            <a:br>
              <a:rPr lang="fr-FR" sz="2400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Chapitre</a:t>
            </a:r>
            <a:r>
              <a:rPr lang="en-US" b="1" dirty="0" smtClean="0">
                <a:solidFill>
                  <a:schemeClr val="tx1"/>
                </a:solidFill>
              </a:rPr>
              <a:t> 2: Applications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sz="2400" b="1" dirty="0" err="1">
                <a:solidFill>
                  <a:schemeClr val="tx1"/>
                </a:solidFill>
              </a:rPr>
              <a:t>Algèbre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linéaire</a:t>
            </a:r>
            <a:r>
              <a:rPr lang="" sz="2400" b="1" dirty="0" smtClean="0">
                <a:solidFill>
                  <a:schemeClr val="tx1"/>
                </a:solidFill>
              </a:rPr>
              <a:t>, </a:t>
            </a:r>
            <a:r>
              <a:rPr lang="fr-FR" sz="2400" b="1" dirty="0" smtClean="0">
                <a:solidFill>
                  <a:schemeClr val="tx1"/>
                </a:solidFill>
              </a:rPr>
              <a:t>Analyse </a:t>
            </a:r>
            <a:r>
              <a:rPr lang="fr-FR" sz="2400" b="1" dirty="0">
                <a:solidFill>
                  <a:schemeClr val="tx1"/>
                </a:solidFill>
              </a:rPr>
              <a:t>numérique, probabilités et </a:t>
            </a:r>
            <a:r>
              <a:rPr lang="fr-FR" sz="2400" b="1" dirty="0" smtClean="0">
                <a:solidFill>
                  <a:schemeClr val="tx1"/>
                </a:solidFill>
              </a:rPr>
              <a:t>statistiques</a:t>
            </a:r>
            <a:br>
              <a:rPr lang="fr-FR" sz="2400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>
                <a:solidFill>
                  <a:schemeClr val="tx1"/>
                </a:solidFill>
              </a:rPr>
              <a:t>Chapitre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3: PDE-Toolbox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fr-FR" sz="2400" b="1" dirty="0">
                <a:solidFill>
                  <a:schemeClr val="tx1"/>
                </a:solidFill>
              </a:rPr>
              <a:t>R</a:t>
            </a:r>
            <a:r>
              <a:rPr lang="fr-FR" sz="2400" b="1" dirty="0" smtClean="0">
                <a:solidFill>
                  <a:schemeClr val="tx1"/>
                </a:solidFill>
              </a:rPr>
              <a:t>éalisation </a:t>
            </a:r>
            <a:r>
              <a:rPr lang="fr-FR" sz="2400" b="1" dirty="0">
                <a:solidFill>
                  <a:schemeClr val="tx1"/>
                </a:solidFill>
              </a:rPr>
              <a:t>de maillage, utilisation de la méthode des différence finies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75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5914" y="1546581"/>
            <a:ext cx="8882449" cy="1299170"/>
          </a:xfrm>
        </p:spPr>
        <p:txBody>
          <a:bodyPr/>
          <a:lstStyle/>
          <a:p>
            <a:r>
              <a:rPr lang="en-US" sz="5400" b="1" dirty="0" err="1">
                <a:solidFill>
                  <a:schemeClr val="tx1"/>
                </a:solidFill>
              </a:rPr>
              <a:t>Chapitre</a:t>
            </a:r>
            <a:r>
              <a:rPr lang="en-US" sz="5400" b="1" dirty="0">
                <a:solidFill>
                  <a:schemeClr val="tx1"/>
                </a:solidFill>
              </a:rPr>
              <a:t> 1: Etude MATLAB</a:t>
            </a:r>
            <a:br>
              <a:rPr lang="en-US" sz="5400" b="1" dirty="0">
                <a:solidFill>
                  <a:schemeClr val="tx1"/>
                </a:solidFill>
              </a:rPr>
            </a:b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71671" y="2623559"/>
            <a:ext cx="88534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3600" b="1" dirty="0"/>
              <a:t>les vecteurs et les matrices </a:t>
            </a:r>
            <a:endParaRPr lang="fr-FR" sz="3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3600" b="1" dirty="0" smtClean="0"/>
              <a:t>les </a:t>
            </a:r>
            <a:r>
              <a:rPr lang="fr-FR" sz="3600" b="1" dirty="0"/>
              <a:t>nombres complexes, les polynômes, les fonctions </a:t>
            </a:r>
            <a:r>
              <a:rPr lang="fr-FR" sz="3600" b="1" dirty="0" smtClean="0"/>
              <a:t>spéciales,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3600" b="1" dirty="0" smtClean="0"/>
              <a:t>les graphiques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3600" b="1" dirty="0" smtClean="0"/>
              <a:t>La </a:t>
            </a:r>
            <a:r>
              <a:rPr lang="fr-FR" sz="3600" b="1" dirty="0"/>
              <a:t>programmation,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38488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5913" y="452718"/>
            <a:ext cx="3511011" cy="718056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Introduction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210275" y="1170774"/>
            <a:ext cx="8946541" cy="17157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fr-FR" sz="2400" b="1" dirty="0"/>
              <a:t>MATLAB est l'abréviation </a:t>
            </a:r>
            <a:r>
              <a:rPr lang="fr-FR" sz="2400" b="1" dirty="0" smtClean="0"/>
              <a:t>de (</a:t>
            </a:r>
            <a:r>
              <a:rPr lang="en-US" sz="2400" b="1" dirty="0"/>
              <a:t>matrix laboratory</a:t>
            </a:r>
            <a:r>
              <a:rPr lang="fr-FR" sz="2400" b="1" dirty="0" smtClean="0"/>
              <a:t>), </a:t>
            </a:r>
            <a:r>
              <a:rPr lang="fr-FR" sz="2400" b="1" dirty="0"/>
              <a:t>est une plateforme de programmation et de calcul numérique utilisée par des millions d'ingénieurs et de scientifiques pour analyser des données, développer des algorithmes et créer des modèles.</a:t>
            </a: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</p:txBody>
      </p:sp>
      <p:pic>
        <p:nvPicPr>
          <p:cNvPr id="5" name="Image 4" descr="Capture d’écra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00" y="2835780"/>
            <a:ext cx="4092622" cy="2106470"/>
          </a:xfrm>
          <a:prstGeom prst="rect">
            <a:avLst/>
          </a:prstGeom>
        </p:spPr>
      </p:pic>
      <p:pic>
        <p:nvPicPr>
          <p:cNvPr id="6" name="Image 5" descr="Capture d’écra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3872" y="3820418"/>
            <a:ext cx="3999432" cy="2064337"/>
          </a:xfrm>
          <a:prstGeom prst="rect">
            <a:avLst/>
          </a:prstGeom>
        </p:spPr>
      </p:pic>
      <p:pic>
        <p:nvPicPr>
          <p:cNvPr id="7" name="Image 6" descr="Capture d’écra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054" y="4433843"/>
            <a:ext cx="3841946" cy="206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74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097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Variables, </a:t>
            </a:r>
            <a:r>
              <a:rPr lang="en-US" b="1" dirty="0" err="1" smtClean="0">
                <a:solidFill>
                  <a:schemeClr val="tx1"/>
                </a:solidFill>
              </a:rPr>
              <a:t>Vecteurs</a:t>
            </a:r>
            <a:r>
              <a:rPr lang="en-US" b="1" dirty="0" smtClean="0">
                <a:solidFill>
                  <a:schemeClr val="tx1"/>
                </a:solidFill>
              </a:rPr>
              <a:t> , Matrices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2824" y="1386346"/>
            <a:ext cx="11446189" cy="52879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Comme son nom l'indique, quel que soit le type de donnée (scalaires, vecteurs ou matrices) de MATLAB sont des matrices multidimensionnelles, par contre en peut distinguer 4 types des variables : réel, complexe, chaine (</a:t>
            </a:r>
            <a:r>
              <a:rPr lang="fr-FR" b="1" dirty="0" smtClean="0"/>
              <a:t>Caractère), </a:t>
            </a:r>
            <a:r>
              <a:rPr lang="fr-FR" b="1" dirty="0"/>
              <a:t>logique</a:t>
            </a:r>
            <a:r>
              <a:rPr lang="fr-FR" b="1" dirty="0" smtClean="0"/>
              <a:t>. </a:t>
            </a:r>
          </a:p>
          <a:p>
            <a:pPr marL="0" indent="0">
              <a:buNone/>
            </a:pPr>
            <a:r>
              <a:rPr lang="fr-FR" b="1" dirty="0" smtClean="0"/>
              <a:t>Exemples:</a:t>
            </a:r>
          </a:p>
          <a:p>
            <a:pPr marL="0" indent="0">
              <a:buNone/>
            </a:pPr>
            <a:endParaRPr lang="fr-FR" b="1" dirty="0" smtClean="0"/>
          </a:p>
          <a:p>
            <a:pPr marL="0" indent="0">
              <a:buClr>
                <a:schemeClr val="tx1"/>
              </a:buClr>
              <a:buNone/>
            </a:pPr>
            <a:r>
              <a:rPr lang="fr-FR" b="1" dirty="0" smtClean="0"/>
              <a:t>Nombres complexes, &gt;&gt;a=</a:t>
            </a:r>
            <a:r>
              <a:rPr lang="fr-FR" b="1" dirty="0" err="1" smtClean="0"/>
              <a:t>sqrt</a:t>
            </a:r>
            <a:r>
              <a:rPr lang="fr-FR" b="1" dirty="0" smtClean="0"/>
              <a:t>(-1), a=0+i,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fr-FR" b="1" dirty="0" smtClean="0"/>
              <a:t>Type chaine</a:t>
            </a:r>
            <a:r>
              <a:rPr lang="fr-FR" b="1" dirty="0"/>
              <a:t>: est une matrice de caractères encadrer </a:t>
            </a:r>
            <a:r>
              <a:rPr lang="fr-FR" b="1" dirty="0" smtClean="0"/>
              <a:t>par (‘),&gt;&gt;b= ‘EDP’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fr-FR" b="1" dirty="0" smtClean="0"/>
              <a:t>Type logique: peut prendre que deux valeurs 0 ou 1, &gt;&gt;c= 1&gt;2, &gt;&gt;c=0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fr-FR" b="1" dirty="0" smtClean="0"/>
              <a:t>Remarque</a:t>
            </a:r>
            <a:r>
              <a:rPr lang="fr-FR" b="1" dirty="0"/>
              <a:t>: le nombre complexe (i) peut prendre une autre valeur donnée par </a:t>
            </a:r>
            <a:r>
              <a:rPr lang="fr-FR" b="1" dirty="0" smtClean="0"/>
              <a:t>l'utilisateur &gt;&gt; i=6; </a:t>
            </a:r>
            <a:r>
              <a:rPr lang="fr-FR" b="1" dirty="0" err="1" smtClean="0"/>
              <a:t>realmax</a:t>
            </a:r>
            <a:r>
              <a:rPr lang="fr-FR" b="1" dirty="0" smtClean="0"/>
              <a:t>; </a:t>
            </a:r>
            <a:r>
              <a:rPr lang="fr-FR" b="1" dirty="0" err="1" smtClean="0"/>
              <a:t>realmax</a:t>
            </a:r>
            <a:r>
              <a:rPr lang="fr-FR" b="1" dirty="0" smtClean="0"/>
              <a:t>=2</a:t>
            </a:r>
            <a:r>
              <a:rPr lang="fr-FR" b="1" dirty="0"/>
              <a:t>; ces constantes sont prédéfinies par </a:t>
            </a:r>
            <a:r>
              <a:rPr lang="fr-FR" b="1" dirty="0" smtClean="0"/>
              <a:t>MATLAB (Tab 2)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fr-FR" b="1" dirty="0" smtClean="0"/>
              <a:t>Par </a:t>
            </a:r>
            <a:r>
              <a:rPr lang="fr-FR" b="1" dirty="0"/>
              <a:t>contre, il existe une liste des mots réservés par MATLAB ne peuvent pas changer, (voir Tab </a:t>
            </a:r>
            <a:r>
              <a:rPr lang="fr-FR" b="1" dirty="0" smtClean="0"/>
              <a:t>3)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fr-FR" b="1" dirty="0" smtClean="0"/>
              <a:t>&gt;&gt; for=1!!!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391612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246713"/>
              </p:ext>
            </p:extLst>
          </p:nvPr>
        </p:nvGraphicFramePr>
        <p:xfrm>
          <a:off x="775769" y="1275143"/>
          <a:ext cx="975265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3170"/>
                <a:gridCol w="766948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 smtClean="0">
                          <a:solidFill>
                            <a:schemeClr val="bg1"/>
                          </a:solidFill>
                          <a:effectLst/>
                        </a:rPr>
                        <a:t>abs</a:t>
                      </a:r>
                      <a:endParaRPr lang="en-US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Absolute value and complex magnitude</a:t>
                      </a:r>
                    </a:p>
                  </a:txBody>
                  <a:tcPr marL="38100" marR="38100" marT="22860" marB="228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angle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Phase angle</a:t>
                      </a:r>
                    </a:p>
                  </a:txBody>
                  <a:tcPr marL="38100" marR="38100" marT="22860" marB="2286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complex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Create complex array</a:t>
                      </a:r>
                    </a:p>
                  </a:txBody>
                  <a:tcPr marL="38100" marR="38100" marT="22860" marB="2286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conj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Complex conjugate</a:t>
                      </a:r>
                    </a:p>
                  </a:txBody>
                  <a:tcPr marL="38100" marR="38100" marT="22860" marB="2286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cplxpair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Sort complex numbers into complex conjugate pairs</a:t>
                      </a:r>
                    </a:p>
                  </a:txBody>
                  <a:tcPr marL="38100" marR="38100" marT="22860" marB="2286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Imaginary unit</a:t>
                      </a:r>
                    </a:p>
                  </a:txBody>
                  <a:tcPr marL="38100" marR="38100" marT="22860" marB="2286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imag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Imaginary part of complex number</a:t>
                      </a:r>
                    </a:p>
                  </a:txBody>
                  <a:tcPr marL="38100" marR="38100" marT="22860" marB="2286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isreal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Determine whether array uses complex storage</a:t>
                      </a:r>
                    </a:p>
                  </a:txBody>
                  <a:tcPr marL="38100" marR="38100" marT="22860" marB="2286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j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Imaginary unit</a:t>
                      </a:r>
                    </a:p>
                  </a:txBody>
                  <a:tcPr marL="38100" marR="38100" marT="22860" marB="2286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real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Real part of complex number</a:t>
                      </a:r>
                    </a:p>
                  </a:txBody>
                  <a:tcPr marL="38100" marR="38100" marT="22860" marB="2286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sign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Sign function (</a:t>
                      </a:r>
                      <a:r>
                        <a:rPr lang="en-US" b="1" dirty="0" err="1">
                          <a:solidFill>
                            <a:schemeClr val="bg1"/>
                          </a:solidFill>
                          <a:effectLst/>
                        </a:rPr>
                        <a:t>signum</a:t>
                      </a:r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 function)</a:t>
                      </a:r>
                    </a:p>
                  </a:txBody>
                  <a:tcPr marL="38100" marR="38100" marT="22860" marB="2286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unwrap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Shift phase angles</a:t>
                      </a:r>
                    </a:p>
                  </a:txBody>
                  <a:tcPr marL="38100" marR="38100" marT="22860" marB="22860"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709018" y="5947872"/>
            <a:ext cx="6144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 1: </a:t>
            </a:r>
            <a:r>
              <a:rPr lang="fr-FR" dirty="0"/>
              <a:t>fonctions associées aux nombres </a:t>
            </a:r>
            <a:r>
              <a:rPr lang="fr-FR" dirty="0" smtClean="0"/>
              <a:t>complexes,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342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401424"/>
              </p:ext>
            </p:extLst>
          </p:nvPr>
        </p:nvGraphicFramePr>
        <p:xfrm>
          <a:off x="1665752" y="916044"/>
          <a:ext cx="8128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auto</a:t>
                      </a:r>
                    </a:p>
                  </a:txBody>
                  <a:tcPr marL="38100" marR="38100" marT="22860" marB="228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double</a:t>
                      </a:r>
                    </a:p>
                  </a:txBody>
                  <a:tcPr marL="38100" marR="38100" marT="22860" marB="228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 err="1">
                          <a:solidFill>
                            <a:schemeClr val="bg1"/>
                          </a:solidFill>
                          <a:effectLst/>
                        </a:rPr>
                        <a:t>int</a:t>
                      </a:r>
                      <a:endParaRPr lang="en-US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 err="1">
                          <a:solidFill>
                            <a:schemeClr val="bg1"/>
                          </a:solidFill>
                          <a:effectLst/>
                        </a:rPr>
                        <a:t>struct</a:t>
                      </a:r>
                      <a:endParaRPr lang="en-US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break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else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long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switch</a:t>
                      </a:r>
                    </a:p>
                  </a:txBody>
                  <a:tcPr marL="38100" marR="38100" marT="22860" marB="2286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case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enum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register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typedef</a:t>
                      </a:r>
                    </a:p>
                  </a:txBody>
                  <a:tcPr marL="38100" marR="38100" marT="22860" marB="2286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char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extern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return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union</a:t>
                      </a:r>
                    </a:p>
                  </a:txBody>
                  <a:tcPr marL="38100" marR="38100" marT="22860" marB="2286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const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float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short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unsigned</a:t>
                      </a:r>
                    </a:p>
                  </a:txBody>
                  <a:tcPr marL="38100" marR="38100" marT="22860" marB="2286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continue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for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signed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void</a:t>
                      </a:r>
                    </a:p>
                  </a:txBody>
                  <a:tcPr marL="38100" marR="38100" marT="22860" marB="2286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default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 err="1">
                          <a:solidFill>
                            <a:schemeClr val="bg1"/>
                          </a:solidFill>
                          <a:effectLst/>
                        </a:rPr>
                        <a:t>goto</a:t>
                      </a:r>
                      <a:endParaRPr lang="en-US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sizeof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volatile</a:t>
                      </a:r>
                    </a:p>
                  </a:txBody>
                  <a:tcPr marL="38100" marR="38100" marT="22860" marB="22860"/>
                </a:tc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do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if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>
                          <a:solidFill>
                            <a:schemeClr val="bg1"/>
                          </a:solidFill>
                          <a:effectLst/>
                        </a:rPr>
                        <a:t>static</a:t>
                      </a:r>
                    </a:p>
                  </a:txBody>
                  <a:tcPr marL="38100" marR="38100" marT="22860" marB="2286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b="1" dirty="0">
                          <a:solidFill>
                            <a:schemeClr val="bg1"/>
                          </a:solidFill>
                          <a:effectLst/>
                        </a:rPr>
                        <a:t>while</a:t>
                      </a:r>
                    </a:p>
                  </a:txBody>
                  <a:tcPr marL="38100" marR="38100" marT="22860" marB="2286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491797" y="4314056"/>
            <a:ext cx="728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Tab 3: Les mots </a:t>
            </a:r>
            <a:r>
              <a:rPr lang="fr-FR" b="1" dirty="0"/>
              <a:t>réservés par </a:t>
            </a:r>
            <a:r>
              <a:rPr lang="fr-FR" b="1" dirty="0" smtClean="0"/>
              <a:t>MATLAB, (</a:t>
            </a:r>
            <a:r>
              <a:rPr lang="en-US" b="1" dirty="0"/>
              <a:t>Reserved </a:t>
            </a:r>
            <a:r>
              <a:rPr lang="en-US" b="1" dirty="0" smtClean="0"/>
              <a:t>Keywords)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4529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0499" y="411910"/>
            <a:ext cx="52758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b="1" dirty="0"/>
              <a:t>Vecteurs et Matrices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515951" y="1458169"/>
            <a:ext cx="3350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" b="1" dirty="0" smtClean="0"/>
              <a:t>&gt;&gt; </a:t>
            </a:r>
            <a:r>
              <a:rPr lang="fr-FR" b="1" dirty="0" err="1" smtClean="0"/>
              <a:t>v_colonne</a:t>
            </a:r>
            <a:r>
              <a:rPr lang="fr-FR" b="1" dirty="0" smtClean="0"/>
              <a:t> </a:t>
            </a:r>
            <a:r>
              <a:rPr lang="fr-FR" b="1" dirty="0"/>
              <a:t>= [1; 2; 3; 4; 5];</a:t>
            </a:r>
          </a:p>
        </p:txBody>
      </p:sp>
      <p:sp>
        <p:nvSpPr>
          <p:cNvPr id="6" name="Rectangle 5"/>
          <p:cNvSpPr/>
          <p:nvPr/>
        </p:nvSpPr>
        <p:spPr>
          <a:xfrm>
            <a:off x="496082" y="1458169"/>
            <a:ext cx="2961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" b="1" dirty="0" smtClean="0"/>
              <a:t>&gt;&gt; </a:t>
            </a:r>
            <a:r>
              <a:rPr lang="fr-FR" b="1" dirty="0" err="1" smtClean="0"/>
              <a:t>v_ligne</a:t>
            </a:r>
            <a:r>
              <a:rPr lang="fr-FR" b="1" dirty="0" smtClean="0"/>
              <a:t> </a:t>
            </a:r>
            <a:r>
              <a:rPr lang="fr-FR" b="1" dirty="0"/>
              <a:t>= [1, 2, 3, 4, 5];</a:t>
            </a:r>
          </a:p>
        </p:txBody>
      </p:sp>
      <p:sp>
        <p:nvSpPr>
          <p:cNvPr id="7" name="Rectangle 6"/>
          <p:cNvSpPr/>
          <p:nvPr/>
        </p:nvSpPr>
        <p:spPr>
          <a:xfrm>
            <a:off x="757341" y="4030947"/>
            <a:ext cx="763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" b="1" dirty="0" smtClean="0"/>
              <a:t>&gt;&gt; </a:t>
            </a:r>
            <a:r>
              <a:rPr lang="fr-FR" b="1" dirty="0" smtClean="0"/>
              <a:t>a </a:t>
            </a:r>
            <a:r>
              <a:rPr lang="fr-FR" b="1" dirty="0"/>
              <a:t>= [1, 2, 3];</a:t>
            </a:r>
          </a:p>
          <a:p>
            <a:r>
              <a:rPr lang="" b="1" dirty="0" smtClean="0"/>
              <a:t>&gt;&gt; </a:t>
            </a:r>
            <a:r>
              <a:rPr lang="fr-FR" b="1" dirty="0" smtClean="0"/>
              <a:t>b </a:t>
            </a:r>
            <a:r>
              <a:rPr lang="fr-FR" b="1" dirty="0"/>
              <a:t>= [4, 5, 6];</a:t>
            </a:r>
          </a:p>
          <a:p>
            <a:endParaRPr lang="fr-FR" b="1" dirty="0"/>
          </a:p>
          <a:p>
            <a:r>
              <a:rPr lang="fr-FR" b="1" dirty="0"/>
              <a:t>% Addition</a:t>
            </a:r>
          </a:p>
          <a:p>
            <a:r>
              <a:rPr lang="" b="1" dirty="0" smtClean="0"/>
              <a:t>&gt;&gt; </a:t>
            </a:r>
            <a:r>
              <a:rPr lang="fr-FR" b="1" dirty="0" smtClean="0"/>
              <a:t>c </a:t>
            </a:r>
            <a:r>
              <a:rPr lang="fr-FR" b="1" dirty="0"/>
              <a:t>= a + b; </a:t>
            </a:r>
            <a:r>
              <a:rPr lang="fr-FR" b="1" dirty="0" smtClean="0"/>
              <a:t>% Soustraction</a:t>
            </a:r>
            <a:r>
              <a:rPr lang="" b="1" dirty="0"/>
              <a:t> </a:t>
            </a:r>
            <a:r>
              <a:rPr lang="" b="1" dirty="0" smtClean="0"/>
              <a:t>&gt;&gt; </a:t>
            </a:r>
            <a:r>
              <a:rPr lang="fr-FR" b="1" dirty="0" smtClean="0"/>
              <a:t>d </a:t>
            </a:r>
            <a:r>
              <a:rPr lang="fr-FR" b="1" dirty="0"/>
              <a:t>= a - b; </a:t>
            </a:r>
            <a:endParaRPr lang="" b="1" dirty="0" smtClean="0"/>
          </a:p>
          <a:p>
            <a:endParaRPr lang="fr-FR" b="1" dirty="0"/>
          </a:p>
          <a:p>
            <a:r>
              <a:rPr lang="fr-FR" b="1" dirty="0"/>
              <a:t>% Produit scalaire</a:t>
            </a:r>
          </a:p>
          <a:p>
            <a:r>
              <a:rPr lang="" b="1" dirty="0" smtClean="0"/>
              <a:t>&gt;&gt; </a:t>
            </a:r>
            <a:r>
              <a:rPr lang="fr-FR" b="1" dirty="0" err="1" smtClean="0"/>
              <a:t>produit_scalaire</a:t>
            </a:r>
            <a:r>
              <a:rPr lang="fr-FR" b="1" dirty="0" smtClean="0"/>
              <a:t> </a:t>
            </a:r>
            <a:r>
              <a:rPr lang="fr-FR" b="1" dirty="0"/>
              <a:t>= dot(a, b); 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901038"/>
              </p:ext>
            </p:extLst>
          </p:nvPr>
        </p:nvGraphicFramePr>
        <p:xfrm>
          <a:off x="757341" y="2240349"/>
          <a:ext cx="10915255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8759"/>
                <a:gridCol w="8946496"/>
              </a:tblGrid>
              <a:tr h="242157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  <a:effectLst/>
                        </a:rPr>
                        <a:t>linspace</a:t>
                      </a:r>
                      <a:r>
                        <a:rPr lang="en-US" b="1" dirty="0" smtClean="0">
                          <a:solidFill>
                            <a:schemeClr val="bg1"/>
                          </a:solidFill>
                          <a:effectLst/>
                        </a:rPr>
                        <a:t>(a, b, n): </a:t>
                      </a:r>
                      <a:endParaRPr lang="en-US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b="1" dirty="0" smtClean="0">
                          <a:solidFill>
                            <a:schemeClr val="bg1"/>
                          </a:solidFill>
                          <a:effectLst/>
                        </a:rPr>
                        <a:t>Crée un vecteur de n éléments équidistants entre a et b.</a:t>
                      </a:r>
                    </a:p>
                  </a:txBody>
                  <a:tcPr marL="38100" marR="38100" marT="22860" marB="2286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2157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colon(a, b): 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b="1" dirty="0" smtClean="0">
                          <a:solidFill>
                            <a:schemeClr val="bg1"/>
                          </a:solidFill>
                          <a:effectLst/>
                        </a:rPr>
                        <a:t>Crée un vecteur de nombres entiers entre a et b.</a:t>
                      </a:r>
                    </a:p>
                  </a:txBody>
                  <a:tcPr marL="38100" marR="38100" marT="22860" marB="22860" anchor="ctr"/>
                </a:tc>
              </a:tr>
              <a:tr h="242157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zeros(n)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b="1" dirty="0" smtClean="0">
                          <a:solidFill>
                            <a:schemeClr val="bg1"/>
                          </a:solidFill>
                          <a:effectLst/>
                        </a:rPr>
                        <a:t>Crée un vecteur nul de n éléments.</a:t>
                      </a:r>
                    </a:p>
                  </a:txBody>
                  <a:tcPr marL="38100" marR="38100" marT="22860" marB="22860" anchor="ctr"/>
                </a:tc>
              </a:tr>
              <a:tr h="242157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ones(n)</a:t>
                      </a:r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b="1" dirty="0" smtClean="0">
                          <a:solidFill>
                            <a:schemeClr val="bg1"/>
                          </a:solidFill>
                          <a:effectLst/>
                        </a:rPr>
                        <a:t>Crée un vecteur de n éléments tous égaux à 1.</a:t>
                      </a:r>
                      <a:endParaRPr lang="en-US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</a:tr>
              <a:tr h="266165">
                <a:tc gridSpan="2">
                  <a:txBody>
                    <a:bodyPr/>
                    <a:lstStyle/>
                    <a:p>
                      <a:pPr algn="l" fontAlgn="ctr"/>
                      <a:endParaRPr lang="en-US" b="1" u="none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8100" marR="38100" marT="22860" marB="2286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05007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1489</TotalTime>
  <Words>825</Words>
  <Application>Microsoft Office PowerPoint</Application>
  <PresentationFormat>Grand écran</PresentationFormat>
  <Paragraphs>168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Google Sans Text</vt:lpstr>
      <vt:lpstr>Wingdings 3</vt:lpstr>
      <vt:lpstr>Ion</vt:lpstr>
      <vt:lpstr>Présentation PowerPoint</vt:lpstr>
      <vt:lpstr>Chapitre 1: Etude MATLAB Vecteurs et Matrices  Fonctions spéciales et polynômes,  Graphiques Programmation sous MTLAB,  Chapitre 2: Applications Algèbre linéaire, Analyse numérique, probabilités et statistiques  Chapitre 3: PDE-Toolbox Réalisation de maillage, utilisation de la méthode des différence finies </vt:lpstr>
      <vt:lpstr>Chapitre 1: Etude MATLAB </vt:lpstr>
      <vt:lpstr>Introduction</vt:lpstr>
      <vt:lpstr>Présentation PowerPoint</vt:lpstr>
      <vt:lpstr>Variables, Vecteurs , Matrices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lastModifiedBy>User</cp:lastModifiedBy>
  <cp:revision>31</cp:revision>
  <dcterms:created xsi:type="dcterms:W3CDTF">2023-09-30T16:45:16Z</dcterms:created>
  <dcterms:modified xsi:type="dcterms:W3CDTF">2024-09-30T11:10:53Z</dcterms:modified>
</cp:coreProperties>
</file>