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notesMasterIdLst>
    <p:notesMasterId r:id="rId38"/>
  </p:notesMasterIdLst>
  <p:handoutMasterIdLst>
    <p:handoutMasterId r:id="rId39"/>
  </p:handoutMasterIdLst>
  <p:sldIdLst>
    <p:sldId id="277" r:id="rId2"/>
    <p:sldId id="363" r:id="rId3"/>
    <p:sldId id="373" r:id="rId4"/>
    <p:sldId id="364" r:id="rId5"/>
    <p:sldId id="317" r:id="rId6"/>
    <p:sldId id="318" r:id="rId7"/>
    <p:sldId id="374" r:id="rId8"/>
    <p:sldId id="365" r:id="rId9"/>
    <p:sldId id="319" r:id="rId10"/>
    <p:sldId id="282" r:id="rId11"/>
    <p:sldId id="323" r:id="rId12"/>
    <p:sldId id="357" r:id="rId13"/>
    <p:sldId id="261" r:id="rId14"/>
    <p:sldId id="262" r:id="rId15"/>
    <p:sldId id="362" r:id="rId16"/>
    <p:sldId id="327" r:id="rId17"/>
    <p:sldId id="370" r:id="rId18"/>
    <p:sldId id="284" r:id="rId19"/>
    <p:sldId id="334" r:id="rId20"/>
    <p:sldId id="333" r:id="rId21"/>
    <p:sldId id="335" r:id="rId22"/>
    <p:sldId id="336" r:id="rId23"/>
    <p:sldId id="338" r:id="rId24"/>
    <p:sldId id="342" r:id="rId25"/>
    <p:sldId id="339" r:id="rId26"/>
    <p:sldId id="340" r:id="rId27"/>
    <p:sldId id="341" r:id="rId28"/>
    <p:sldId id="343" r:id="rId29"/>
    <p:sldId id="344" r:id="rId30"/>
    <p:sldId id="325" r:id="rId31"/>
    <p:sldId id="345" r:id="rId32"/>
    <p:sldId id="346" r:id="rId33"/>
    <p:sldId id="348" r:id="rId34"/>
    <p:sldId id="367" r:id="rId35"/>
    <p:sldId id="368" r:id="rId36"/>
    <p:sldId id="264" r:id="rId3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78" autoAdjust="0"/>
    <p:restoredTop sz="86491" autoAdjust="0"/>
  </p:normalViewPr>
  <p:slideViewPr>
    <p:cSldViewPr>
      <p:cViewPr varScale="1">
        <p:scale>
          <a:sx n="59" d="100"/>
          <a:sy n="59" d="100"/>
        </p:scale>
        <p:origin x="972" y="60"/>
      </p:cViewPr>
      <p:guideLst>
        <p:guide orient="horz" pos="2160"/>
        <p:guide pos="2880"/>
      </p:guideLst>
    </p:cSldViewPr>
  </p:slideViewPr>
  <p:outlineViewPr>
    <p:cViewPr>
      <p:scale>
        <a:sx n="33" d="100"/>
        <a:sy n="33" d="100"/>
      </p:scale>
      <p:origin x="48" y="3385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1" d="100"/>
          <a:sy n="61" d="100"/>
        </p:scale>
        <p:origin x="-1698" y="-5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62" name="Rectangle 2">
            <a:extLst>
              <a:ext uri="{FF2B5EF4-FFF2-40B4-BE49-F238E27FC236}">
                <a16:creationId xmlns:a16="http://schemas.microsoft.com/office/drawing/2014/main" id="{1D06E1F5-91BA-4F50-867C-1910C5A2207F}"/>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Narrow" pitchFamily="34" charset="0"/>
              </a:defRPr>
            </a:lvl1pPr>
          </a:lstStyle>
          <a:p>
            <a:pPr>
              <a:defRPr/>
            </a:pPr>
            <a:endParaRPr lang="en-US"/>
          </a:p>
        </p:txBody>
      </p:sp>
      <p:sp>
        <p:nvSpPr>
          <p:cNvPr id="194563" name="Rectangle 3">
            <a:extLst>
              <a:ext uri="{FF2B5EF4-FFF2-40B4-BE49-F238E27FC236}">
                <a16:creationId xmlns:a16="http://schemas.microsoft.com/office/drawing/2014/main" id="{9B0E8244-AD40-452D-900C-124DACC4A047}"/>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Narrow" pitchFamily="34" charset="0"/>
              </a:defRPr>
            </a:lvl1pPr>
          </a:lstStyle>
          <a:p>
            <a:pPr>
              <a:defRPr/>
            </a:pPr>
            <a:endParaRPr lang="en-US"/>
          </a:p>
        </p:txBody>
      </p:sp>
      <p:sp>
        <p:nvSpPr>
          <p:cNvPr id="194564" name="Rectangle 4">
            <a:extLst>
              <a:ext uri="{FF2B5EF4-FFF2-40B4-BE49-F238E27FC236}">
                <a16:creationId xmlns:a16="http://schemas.microsoft.com/office/drawing/2014/main" id="{050A66C3-AE4F-4BC2-AAD7-800FA5BD36CE}"/>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Narrow" pitchFamily="34" charset="0"/>
              </a:defRPr>
            </a:lvl1pPr>
          </a:lstStyle>
          <a:p>
            <a:pPr>
              <a:defRPr/>
            </a:pPr>
            <a:endParaRPr lang="en-US"/>
          </a:p>
        </p:txBody>
      </p:sp>
      <p:sp>
        <p:nvSpPr>
          <p:cNvPr id="194565" name="Rectangle 5">
            <a:extLst>
              <a:ext uri="{FF2B5EF4-FFF2-40B4-BE49-F238E27FC236}">
                <a16:creationId xmlns:a16="http://schemas.microsoft.com/office/drawing/2014/main" id="{89B69256-117A-4ACD-9A82-46F59C1C48A9}"/>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Narrow" panose="020B0606020202030204" pitchFamily="34" charset="0"/>
              </a:defRPr>
            </a:lvl1pPr>
          </a:lstStyle>
          <a:p>
            <a:fld id="{290E438D-FD29-4808-AAAC-5F36181ACD46}" type="slidenum">
              <a:rPr lang="en-US" altLang="en-US"/>
              <a:pPr/>
              <a:t>‹N°›</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0132C38-3C69-4104-B51D-ED1D00FD5A0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2C84F7FB-41EC-479B-9712-8F74141B5990}"/>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17169ADF-613F-4268-97D4-849ADF3731E7}" type="datetimeFigureOut">
              <a:rPr lang="en-US"/>
              <a:pPr>
                <a:defRPr/>
              </a:pPr>
              <a:t>11/3/2024</a:t>
            </a:fld>
            <a:endParaRPr lang="en-US"/>
          </a:p>
        </p:txBody>
      </p:sp>
      <p:sp>
        <p:nvSpPr>
          <p:cNvPr id="4" name="Slide Image Placeholder 3">
            <a:extLst>
              <a:ext uri="{FF2B5EF4-FFF2-40B4-BE49-F238E27FC236}">
                <a16:creationId xmlns:a16="http://schemas.microsoft.com/office/drawing/2014/main" id="{32C53147-F6C9-4881-9B02-4BAD0FF5DF42}"/>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BBEC3554-A984-4E7B-8D8D-9B76121B47C0}"/>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183238F4-850F-4F3D-AEF2-BF885EB37AF4}"/>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CEC6E23D-FBB8-4A8D-B81E-5D1CE579DF3B}"/>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6E88EDF1-B732-450B-97F4-8A9591C4881A}" type="slidenum">
              <a:rPr lang="en-US" altLang="en-US"/>
              <a:pPr/>
              <a:t>‹N°›</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67D02764-0ED1-48AD-9AFF-D2387592A61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6ACAF1FC-47E1-4D01-862A-B1E1D5D8275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0964" name="Slide Number Placeholder 3">
            <a:extLst>
              <a:ext uri="{FF2B5EF4-FFF2-40B4-BE49-F238E27FC236}">
                <a16:creationId xmlns:a16="http://schemas.microsoft.com/office/drawing/2014/main" id="{4E9C56A7-8872-4A50-94B3-039919CA2BD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F57A4FA-038B-4D9F-8C1D-5CF0077B5FAB}" type="slidenum">
              <a:rPr lang="en-US" altLang="en-US"/>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87CC80BC-AEFE-43AF-AEC8-D0B2EA850D7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B822C994-08A8-4064-BF0C-798B193C0E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C6D67477-8AB6-409C-9FD9-2805E40897D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2189DCD-BD77-4F74-B3C5-D0C1B6F9C5A3}" type="slidenum">
              <a:rPr lang="en-US" altLang="en-US"/>
              <a:pPr/>
              <a:t>12</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2A7CA30D-DCE9-443B-A67A-CFDE8725BAF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a:extLst>
              <a:ext uri="{FF2B5EF4-FFF2-40B4-BE49-F238E27FC236}">
                <a16:creationId xmlns:a16="http://schemas.microsoft.com/office/drawing/2014/main" id="{F190B0FF-42AF-40B1-A7DC-8A414EA0D14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04" name="Slide Number Placeholder 3">
            <a:extLst>
              <a:ext uri="{FF2B5EF4-FFF2-40B4-BE49-F238E27FC236}">
                <a16:creationId xmlns:a16="http://schemas.microsoft.com/office/drawing/2014/main" id="{F97E078D-DD49-422C-9B11-04C94699860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ABDE84E-3618-42D9-A39D-F15DBFA4B025}" type="slidenum">
              <a:rPr lang="en-US" altLang="en-US"/>
              <a:pPr/>
              <a:t>13</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BD357031-F0DF-40BB-9A32-1D6EECA533E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D9E3588C-293D-44F8-8900-6E1C085F73C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B472F8A9-A8DB-4054-8C1C-61354ADA5C2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5763A40-C4FF-4C1A-94F7-B1AD34F00FEB}" type="slidenum">
              <a:rPr lang="en-US" altLang="en-US"/>
              <a:pPr/>
              <a:t>14</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21396371-5D0C-4A54-8D11-43671509D5B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a:extLst>
              <a:ext uri="{FF2B5EF4-FFF2-40B4-BE49-F238E27FC236}">
                <a16:creationId xmlns:a16="http://schemas.microsoft.com/office/drawing/2014/main" id="{3FF24D46-60B4-49F2-8C25-B5B3132982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3252" name="Slide Number Placeholder 3">
            <a:extLst>
              <a:ext uri="{FF2B5EF4-FFF2-40B4-BE49-F238E27FC236}">
                <a16:creationId xmlns:a16="http://schemas.microsoft.com/office/drawing/2014/main" id="{7BC22543-6590-4B2C-8FE2-D9313D9BCDE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D046EF0-434A-4A8C-8D66-CD9F261E2AB4}" type="slidenum">
              <a:rPr lang="en-US" altLang="en-US"/>
              <a:pPr/>
              <a:t>15</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040B54CC-32FB-49DB-8F7E-9BBBF9E19DC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A5528EB7-A99F-4CEE-B447-24103A1A31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AB235A4D-B3B3-42FA-B406-C6524F7131A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A446C34-CE69-4D4C-8C20-BB91DBAFE0C3}" type="slidenum">
              <a:rPr lang="en-US" altLang="en-US"/>
              <a:pPr/>
              <a:t>16</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6BC97167-0182-444D-88FD-E09942E9F8A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a:extLst>
              <a:ext uri="{FF2B5EF4-FFF2-40B4-BE49-F238E27FC236}">
                <a16:creationId xmlns:a16="http://schemas.microsoft.com/office/drawing/2014/main" id="{0E8B511A-D08D-47A2-8622-08BB0177FBE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5300" name="Slide Number Placeholder 3">
            <a:extLst>
              <a:ext uri="{FF2B5EF4-FFF2-40B4-BE49-F238E27FC236}">
                <a16:creationId xmlns:a16="http://schemas.microsoft.com/office/drawing/2014/main" id="{263A07F9-D5DD-495E-8156-BEDF89DA145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53CB843-2B44-4C71-BA2C-6D338EF4B657}" type="slidenum">
              <a:rPr lang="en-US" altLang="en-US"/>
              <a:pPr/>
              <a:t>18</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18D8EAA4-847C-4A31-BB3E-94B6BFC870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09120A14-AC08-460D-A182-68638D33C9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EA566D20-3D45-4733-A646-86E7BCFC539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0387E1C-A422-4C0F-84BD-46AC1DBFC4D9}" type="slidenum">
              <a:rPr lang="en-US" altLang="en-US"/>
              <a:pPr/>
              <a:t>19</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8C3772E1-CE50-4F3B-B99D-0F0A7FCD06F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a:extLst>
              <a:ext uri="{FF2B5EF4-FFF2-40B4-BE49-F238E27FC236}">
                <a16:creationId xmlns:a16="http://schemas.microsoft.com/office/drawing/2014/main" id="{3B8ACAD4-7765-4BC7-9A0C-C886EB50C76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7348" name="Slide Number Placeholder 3">
            <a:extLst>
              <a:ext uri="{FF2B5EF4-FFF2-40B4-BE49-F238E27FC236}">
                <a16:creationId xmlns:a16="http://schemas.microsoft.com/office/drawing/2014/main" id="{6543D33B-6D3B-4D63-8F78-AEB3DB73E63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9817D2C-16FE-4C93-B7F0-AE4D2B2DEF64}" type="slidenum">
              <a:rPr lang="en-US" altLang="en-US"/>
              <a:pPr/>
              <a:t>20</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F8FCFD0E-FAD8-4464-8E37-462EE342D64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0D261F15-D70B-401E-9F17-BD4BC1EAE9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D1070898-9FED-4B5F-B5D4-4F282290D65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1D83CD-7D49-43CB-8C3C-A21E37157525}" type="slidenum">
              <a:rPr lang="en-US" altLang="en-US"/>
              <a:pPr/>
              <a:t>21</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9B974752-F4A8-4A33-95A4-44C9823F317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a:extLst>
              <a:ext uri="{FF2B5EF4-FFF2-40B4-BE49-F238E27FC236}">
                <a16:creationId xmlns:a16="http://schemas.microsoft.com/office/drawing/2014/main" id="{8D9AC635-5B99-41D3-B6B4-A6C844059A9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9396" name="Slide Number Placeholder 3">
            <a:extLst>
              <a:ext uri="{FF2B5EF4-FFF2-40B4-BE49-F238E27FC236}">
                <a16:creationId xmlns:a16="http://schemas.microsoft.com/office/drawing/2014/main" id="{39BBCE83-DF9E-4694-8D83-BC29825343B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11F1AA0-9C47-419F-A7C0-7CA495065814}" type="slidenum">
              <a:rPr lang="en-US" altLang="en-US"/>
              <a:pPr/>
              <a:t>22</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0BE10FEE-83FC-474C-91D6-50811C8646A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2BB1CF82-33B9-4E4F-B559-5BE8E6C49A3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1988" name="Slide Number Placeholder 3">
            <a:extLst>
              <a:ext uri="{FF2B5EF4-FFF2-40B4-BE49-F238E27FC236}">
                <a16:creationId xmlns:a16="http://schemas.microsoft.com/office/drawing/2014/main" id="{25A3D80B-4790-44EA-8917-B2B8CB03011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A151432-0988-44B4-AFE4-F0DF518A1AF2}" type="slidenum">
              <a:rPr lang="en-US" altLang="en-US"/>
              <a:pPr/>
              <a:t>2</a:t>
            </a:fld>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EA576B59-1FA8-4B3D-998E-4D386D51B3F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64DF8651-17C8-4AFB-9C34-24383536B0D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21A9E4F1-367D-4CD0-9C64-8848926633B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68F671A-1B1B-43A8-AC74-38203ADA97EB}" type="slidenum">
              <a:rPr lang="en-US" altLang="en-US"/>
              <a:pPr/>
              <a:t>23</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0704C489-F41D-4982-A20E-BBE46699E2F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F105A412-D0A4-498C-A87E-C3C740873C9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44" name="Slide Number Placeholder 3">
            <a:extLst>
              <a:ext uri="{FF2B5EF4-FFF2-40B4-BE49-F238E27FC236}">
                <a16:creationId xmlns:a16="http://schemas.microsoft.com/office/drawing/2014/main" id="{45411AB8-9B36-4A48-880C-DB920876C15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4332FB3-D475-42EB-878A-9AA9735F456D}" type="slidenum">
              <a:rPr lang="en-US" altLang="en-US"/>
              <a:pPr/>
              <a:t>24</a:t>
            </a:fld>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FCE1481A-3331-4E5B-A480-6CA5B868776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56248CFA-C415-46E8-8EF3-0FFDEBD7AFF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0FEA1AE0-B2BD-4898-ADCA-8AC104A1444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EDAE96F-5452-4B39-AA69-F01769F3A2D9}" type="slidenum">
              <a:rPr lang="en-US" altLang="en-US"/>
              <a:pPr/>
              <a:t>25</a:t>
            </a:fld>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91EFFABC-327B-4706-B6B5-5C2D891EDE4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a:extLst>
              <a:ext uri="{FF2B5EF4-FFF2-40B4-BE49-F238E27FC236}">
                <a16:creationId xmlns:a16="http://schemas.microsoft.com/office/drawing/2014/main" id="{B37494D8-E87C-404D-A8C3-C639BE72A8D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3492" name="Slide Number Placeholder 3">
            <a:extLst>
              <a:ext uri="{FF2B5EF4-FFF2-40B4-BE49-F238E27FC236}">
                <a16:creationId xmlns:a16="http://schemas.microsoft.com/office/drawing/2014/main" id="{384FC62F-AFAD-4F08-91A6-E415327D6A4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27A058A-5618-4052-9958-825625A7104C}" type="slidenum">
              <a:rPr lang="en-US" altLang="en-US"/>
              <a:pPr/>
              <a:t>26</a:t>
            </a:fld>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2AD34F1F-9D70-48F3-84C5-C2573853035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82D5F273-3587-49C1-AD57-8A712E815E8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CC4E8A88-25AF-4B5A-A511-CE7FC2B4EE2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E90FD51-1C29-4879-83D9-BC0110198A6A}" type="slidenum">
              <a:rPr lang="en-US" altLang="en-US"/>
              <a:pPr/>
              <a:t>27</a:t>
            </a:fld>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C3D55C53-0FEF-4AEE-8A0E-2E0937B7F4B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a:extLst>
              <a:ext uri="{FF2B5EF4-FFF2-40B4-BE49-F238E27FC236}">
                <a16:creationId xmlns:a16="http://schemas.microsoft.com/office/drawing/2014/main" id="{13911D6D-98F8-4108-B25F-C7DA4BC5F9F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5540" name="Slide Number Placeholder 3">
            <a:extLst>
              <a:ext uri="{FF2B5EF4-FFF2-40B4-BE49-F238E27FC236}">
                <a16:creationId xmlns:a16="http://schemas.microsoft.com/office/drawing/2014/main" id="{C50368EA-6335-47EB-A581-F7D451356FB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24198F9-3C71-4C75-8DAE-F5F28B17C770}" type="slidenum">
              <a:rPr lang="en-US" altLang="en-US"/>
              <a:pPr/>
              <a:t>28</a:t>
            </a:fld>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1512BD14-36D4-420B-ADD1-049C62D5B41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CA6AE6B1-5542-46E9-9F3F-445C7442838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FD04CF8B-CD2A-4556-B89E-76F5BC2016F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46A37E5-3A2F-41BF-A977-ACFF49D4FD63}" type="slidenum">
              <a:rPr lang="en-US" altLang="en-US"/>
              <a:pPr/>
              <a:t>29</a:t>
            </a:fld>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B36AA58D-B1DC-44B6-8C73-F0AEAAF6372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821D5B16-AE7E-421B-AE9B-58EACEB2364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7588" name="Slide Number Placeholder 3">
            <a:extLst>
              <a:ext uri="{FF2B5EF4-FFF2-40B4-BE49-F238E27FC236}">
                <a16:creationId xmlns:a16="http://schemas.microsoft.com/office/drawing/2014/main" id="{36FE8EB7-F646-4A38-B129-0EB3E812893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6BF73A4-018C-46F2-B3B1-ED8DC59DB5F1}" type="slidenum">
              <a:rPr lang="en-US" altLang="en-US"/>
              <a:pPr/>
              <a:t>30</a:t>
            </a:fld>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A2002972-DB01-4444-829E-190EF73C606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20FBC2C2-ED55-4A57-A8A2-66159C60450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63C03449-1A6B-4271-B435-48A96C0A79A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4C9EB04-13A3-434C-9265-0AD8EC3FCB71}" type="slidenum">
              <a:rPr lang="en-US" altLang="en-US"/>
              <a:pPr/>
              <a:t>31</a:t>
            </a:fld>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3F43E9D3-772C-480B-8BBE-83E2DB8FE25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a:extLst>
              <a:ext uri="{FF2B5EF4-FFF2-40B4-BE49-F238E27FC236}">
                <a16:creationId xmlns:a16="http://schemas.microsoft.com/office/drawing/2014/main" id="{726BD5A0-C1EF-45A0-8E34-9109538A506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9636" name="Slide Number Placeholder 3">
            <a:extLst>
              <a:ext uri="{FF2B5EF4-FFF2-40B4-BE49-F238E27FC236}">
                <a16:creationId xmlns:a16="http://schemas.microsoft.com/office/drawing/2014/main" id="{D0F78F17-13B4-4409-AB0B-A0B26D7E47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8F2995F-BAD0-4B1B-8553-C695E0118F77}" type="slidenum">
              <a:rPr lang="en-US" altLang="en-US"/>
              <a:pPr/>
              <a:t>32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CF6292F9-C53B-42F0-9268-9BFF313191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BD30E0A8-6C8B-423F-B062-44DAAA6E8F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3012" name="Slide Number Placeholder 3">
            <a:extLst>
              <a:ext uri="{FF2B5EF4-FFF2-40B4-BE49-F238E27FC236}">
                <a16:creationId xmlns:a16="http://schemas.microsoft.com/office/drawing/2014/main" id="{25740346-1C47-437C-A481-F3686693B2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8E2BF1C-5A79-40FC-8349-C66053C63B2E}" type="slidenum">
              <a:rPr lang="en-US" altLang="en-US"/>
              <a:pPr/>
              <a:t>4</a:t>
            </a:fld>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E0112FA7-0B43-4845-BE6A-0B65D6E9120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0DBBA703-6281-4806-9813-5E4B820AE2B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B6AB72B9-F271-4388-A763-DA193F81958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B92CC3F-7A2B-4777-BC1E-D98EB7C7A8BD}" type="slidenum">
              <a:rPr lang="en-US" altLang="en-US"/>
              <a:pPr/>
              <a:t>33</a:t>
            </a:fld>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a:extLst>
              <a:ext uri="{FF2B5EF4-FFF2-40B4-BE49-F238E27FC236}">
                <a16:creationId xmlns:a16="http://schemas.microsoft.com/office/drawing/2014/main" id="{B0E25FAB-8049-49FA-9A0C-C7CBB48AFFF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a:extLst>
              <a:ext uri="{FF2B5EF4-FFF2-40B4-BE49-F238E27FC236}">
                <a16:creationId xmlns:a16="http://schemas.microsoft.com/office/drawing/2014/main" id="{F3E90488-D4DA-44CC-B1D5-8B83D7AFB11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1684" name="Slide Number Placeholder 3">
            <a:extLst>
              <a:ext uri="{FF2B5EF4-FFF2-40B4-BE49-F238E27FC236}">
                <a16:creationId xmlns:a16="http://schemas.microsoft.com/office/drawing/2014/main" id="{791B18C3-3D0B-415A-BD6E-D233403D7E3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BCDF3C1-CC4E-4040-95F9-0FFE8EFFF37C}" type="slidenum">
              <a:rPr lang="en-US" altLang="en-US"/>
              <a:pPr/>
              <a:t>34</a:t>
            </a:fld>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49F58E68-19D1-49A2-A014-5317A2CD520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274CF0F6-1D1D-4FD9-B77E-5E86F3FD9C9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2708" name="Slide Number Placeholder 3">
            <a:extLst>
              <a:ext uri="{FF2B5EF4-FFF2-40B4-BE49-F238E27FC236}">
                <a16:creationId xmlns:a16="http://schemas.microsoft.com/office/drawing/2014/main" id="{C8553218-109E-479B-85A6-FFF16598DF7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9A4DAD4-5213-45D3-8FD9-B12940B28907}" type="slidenum">
              <a:rPr lang="en-US" altLang="en-US"/>
              <a:pPr/>
              <a:t>35</a:t>
            </a:fld>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E31C037D-4A69-4DB8-A1D1-461B3B31D48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a:extLst>
              <a:ext uri="{FF2B5EF4-FFF2-40B4-BE49-F238E27FC236}">
                <a16:creationId xmlns:a16="http://schemas.microsoft.com/office/drawing/2014/main" id="{2F41BFD2-DE76-4146-A0DA-22C79BFDCE3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3732" name="Slide Number Placeholder 3">
            <a:extLst>
              <a:ext uri="{FF2B5EF4-FFF2-40B4-BE49-F238E27FC236}">
                <a16:creationId xmlns:a16="http://schemas.microsoft.com/office/drawing/2014/main" id="{7AAE9BFB-D729-47D6-98FA-B827D690499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41C0B01-E27F-4A28-BCC1-F77E448FB6CB}" type="slidenum">
              <a:rPr lang="en-US" altLang="en-US"/>
              <a:pPr/>
              <a:t>36</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36E82139-A61A-4980-BC94-1DC76BF774C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A566B254-A667-43CF-AF44-2AEF04D87BD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8FA7139F-F83C-4339-B069-13138489FEF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C0E0F46-0F80-4BD0-90AA-15E16F5B6B79}" type="slidenum">
              <a:rPr lang="en-US" altLang="en-US"/>
              <a:pPr/>
              <a:t>5</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3EAB4F78-2295-4DC9-91B6-7F806703AD2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a:extLst>
              <a:ext uri="{FF2B5EF4-FFF2-40B4-BE49-F238E27FC236}">
                <a16:creationId xmlns:a16="http://schemas.microsoft.com/office/drawing/2014/main" id="{789B9095-40D3-4F28-9A9D-5A2FD4D8DC1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5060" name="Slide Number Placeholder 3">
            <a:extLst>
              <a:ext uri="{FF2B5EF4-FFF2-40B4-BE49-F238E27FC236}">
                <a16:creationId xmlns:a16="http://schemas.microsoft.com/office/drawing/2014/main" id="{F537691D-56F1-4D58-9FE3-A4657F43F22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0ACCE45-1C62-4D4E-A945-47A72951BD19}" type="slidenum">
              <a:rPr lang="en-US" altLang="en-US"/>
              <a:pPr/>
              <a:t>6</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1E9078FA-57D4-45FF-A5AC-F09574001C2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2870371E-A748-468B-99E2-22EF89BB0DB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6084" name="Slide Number Placeholder 3">
            <a:extLst>
              <a:ext uri="{FF2B5EF4-FFF2-40B4-BE49-F238E27FC236}">
                <a16:creationId xmlns:a16="http://schemas.microsoft.com/office/drawing/2014/main" id="{000A10B9-94A7-4DC9-9894-D25FB215256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EC0BE1B-74E2-4561-8D53-AE4D7E434940}" type="slidenum">
              <a:rPr lang="en-US" altLang="en-US"/>
              <a:pPr/>
              <a:t>8</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2DB37D05-BE4C-45A0-B064-47789120C7D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D9097A2C-6C84-48D8-9136-0694222D3B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7108" name="Slide Number Placeholder 3">
            <a:extLst>
              <a:ext uri="{FF2B5EF4-FFF2-40B4-BE49-F238E27FC236}">
                <a16:creationId xmlns:a16="http://schemas.microsoft.com/office/drawing/2014/main" id="{45626089-DF8F-4FD4-B8E1-81069CDB433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04D0789-467F-4273-982A-FD83E7814880}" type="slidenum">
              <a:rPr lang="en-US" altLang="en-US"/>
              <a:pPr/>
              <a:t>9</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D3885370-D4FE-44BD-AE3B-55D643E9CC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5E8C9BFC-0C82-40CA-83B6-D341D137764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321AC04C-59AA-434E-AA31-E56600247E2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E2164D8-32A9-4948-B798-73F4EE4BD7D4}" type="slidenum">
              <a:rPr lang="en-US" altLang="en-US"/>
              <a:pPr/>
              <a:t>10</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84CDD320-048F-4F67-AB33-8E0BF377674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24E2C894-B2F1-4E76-98CD-66077CCBEF3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CA6FB6A4-9DA4-4EE4-93E2-1458B22DDA9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7E10499-767A-468D-BF75-4B6A255C6BAC}" type="slidenum">
              <a:rPr lang="en-US" altLang="en-US"/>
              <a:pPr/>
              <a:t>11</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E3A1B105-F02E-4887-A3E5-1F73670C0C45}"/>
              </a:ext>
            </a:extLst>
          </p:cNvPr>
          <p:cNvGrpSpPr>
            <a:grpSpLocks/>
          </p:cNvGrpSpPr>
          <p:nvPr/>
        </p:nvGrpSpPr>
        <p:grpSpPr bwMode="auto">
          <a:xfrm>
            <a:off x="0" y="927100"/>
            <a:ext cx="8991600" cy="4495800"/>
            <a:chOff x="0" y="584"/>
            <a:chExt cx="5664" cy="2832"/>
          </a:xfrm>
        </p:grpSpPr>
        <p:sp>
          <p:nvSpPr>
            <p:cNvPr id="5" name="AutoShape 3">
              <a:extLst>
                <a:ext uri="{FF2B5EF4-FFF2-40B4-BE49-F238E27FC236}">
                  <a16:creationId xmlns:a16="http://schemas.microsoft.com/office/drawing/2014/main" id="{A3A94040-D1A2-4FF9-866F-0E123AF2CF6A}"/>
                </a:ext>
              </a:extLst>
            </p:cNvPr>
            <p:cNvSpPr>
              <a:spLocks noChangeArrowheads="1"/>
            </p:cNvSpPr>
            <p:nvPr userDrawn="1"/>
          </p:nvSpPr>
          <p:spPr bwMode="auto">
            <a:xfrm>
              <a:off x="432" y="1304"/>
              <a:ext cx="4656" cy="2112"/>
            </a:xfrm>
            <a:prstGeom prst="roundRect">
              <a:avLst>
                <a:gd name="adj" fmla="val 16667"/>
              </a:avLst>
            </a:prstGeom>
            <a:noFill/>
            <a:ln w="50800">
              <a:solidFill>
                <a:schemeClr val="bg2"/>
              </a:solidFill>
              <a:round/>
              <a:headEnd/>
              <a:tailEnd/>
            </a:ln>
            <a:effectLst/>
          </p:spPr>
          <p:txBody>
            <a:bodyPr wrap="none" anchor="ctr"/>
            <a:lstStyle/>
            <a:p>
              <a:pPr algn="ctr" eaLnBrk="1" hangingPunct="1">
                <a:defRPr/>
              </a:pPr>
              <a:endParaRPr lang="en-US" sz="2400">
                <a:latin typeface="Times New Roman" pitchFamily="18" charset="0"/>
              </a:endParaRPr>
            </a:p>
          </p:txBody>
        </p:sp>
        <p:sp>
          <p:nvSpPr>
            <p:cNvPr id="6" name="Rectangle 4">
              <a:extLst>
                <a:ext uri="{FF2B5EF4-FFF2-40B4-BE49-F238E27FC236}">
                  <a16:creationId xmlns:a16="http://schemas.microsoft.com/office/drawing/2014/main" id="{A3B29B06-CC66-4AE6-A5E3-CB73702E9700}"/>
                </a:ext>
              </a:extLst>
            </p:cNvPr>
            <p:cNvSpPr>
              <a:spLocks noChangeArrowheads="1"/>
            </p:cNvSpPr>
            <p:nvPr userDrawn="1"/>
          </p:nvSpPr>
          <p:spPr bwMode="blackWhite">
            <a:xfrm>
              <a:off x="144" y="584"/>
              <a:ext cx="4512" cy="624"/>
            </a:xfrm>
            <a:prstGeom prst="rect">
              <a:avLst/>
            </a:prstGeom>
            <a:solidFill>
              <a:schemeClr val="bg1"/>
            </a:solidFill>
            <a:ln w="57150">
              <a:solidFill>
                <a:schemeClr val="bg2"/>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7" name="AutoShape 5">
              <a:extLst>
                <a:ext uri="{FF2B5EF4-FFF2-40B4-BE49-F238E27FC236}">
                  <a16:creationId xmlns:a16="http://schemas.microsoft.com/office/drawing/2014/main" id="{679E77DF-2799-4351-B54E-3C97D3BB22C1}"/>
                </a:ext>
              </a:extLst>
            </p:cNvPr>
            <p:cNvSpPr>
              <a:spLocks noChangeArrowheads="1"/>
            </p:cNvSpPr>
            <p:nvPr userDrawn="1"/>
          </p:nvSpPr>
          <p:spPr bwMode="blackWhite">
            <a:xfrm>
              <a:off x="0" y="872"/>
              <a:ext cx="5664" cy="1152"/>
            </a:xfrm>
            <a:custGeom>
              <a:avLst/>
              <a:gdLst>
                <a:gd name="G0" fmla="+- 1000 0 0"/>
                <a:gd name="G1" fmla="+- 1000 0 0"/>
                <a:gd name="G2" fmla="+- G0 0 G1"/>
                <a:gd name="G3" fmla="*/ G1 1 2"/>
                <a:gd name="G4" fmla="+- G0 0 G3"/>
                <a:gd name="T0" fmla="*/ 0 w 1000"/>
                <a:gd name="T1" fmla="*/ 0 h 1000"/>
                <a:gd name="T2" fmla="*/ G4 w 1000"/>
                <a:gd name="T3" fmla="*/ G1 h 1000"/>
              </a:gdLst>
              <a:ahLst/>
              <a:cxnLst>
                <a:cxn ang="0">
                  <a:pos x="0" y="0"/>
                </a:cxn>
                <a:cxn ang="0">
                  <a:pos x="4416" y="0"/>
                </a:cxn>
                <a:cxn ang="0">
                  <a:pos x="4917" y="500"/>
                </a:cxn>
                <a:cxn ang="0">
                  <a:pos x="4417" y="1000"/>
                </a:cxn>
                <a:cxn ang="0">
                  <a:pos x="0" y="1000"/>
                </a:cxn>
              </a:cxnLst>
              <a:rect l="T0" t="T1" r="T2" b="T3"/>
              <a:pathLst>
                <a:path w="4917" h="1000">
                  <a:moveTo>
                    <a:pt x="0" y="0"/>
                  </a:moveTo>
                  <a:lnTo>
                    <a:pt x="4416" y="0"/>
                  </a:lnTo>
                  <a:cubicBezTo>
                    <a:pt x="4693" y="0"/>
                    <a:pt x="4917" y="223"/>
                    <a:pt x="4917" y="500"/>
                  </a:cubicBezTo>
                  <a:cubicBezTo>
                    <a:pt x="4917" y="776"/>
                    <a:pt x="4693" y="999"/>
                    <a:pt x="4417" y="1000"/>
                  </a:cubicBezTo>
                  <a:lnTo>
                    <a:pt x="0" y="1000"/>
                  </a:lnTo>
                  <a:close/>
                </a:path>
              </a:pathLst>
            </a:cu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8" name="Line 6">
              <a:extLst>
                <a:ext uri="{FF2B5EF4-FFF2-40B4-BE49-F238E27FC236}">
                  <a16:creationId xmlns:a16="http://schemas.microsoft.com/office/drawing/2014/main" id="{FE1DBF82-A442-4F0B-AE6E-DFCD79C37F5A}"/>
                </a:ext>
              </a:extLst>
            </p:cNvPr>
            <p:cNvSpPr>
              <a:spLocks noChangeShapeType="1"/>
            </p:cNvSpPr>
            <p:nvPr userDrawn="1"/>
          </p:nvSpPr>
          <p:spPr bwMode="auto">
            <a:xfrm>
              <a:off x="0" y="1928"/>
              <a:ext cx="5232" cy="0"/>
            </a:xfrm>
            <a:prstGeom prst="line">
              <a:avLst/>
            </a:prstGeom>
            <a:noFill/>
            <a:ln w="50800">
              <a:solidFill>
                <a:schemeClr val="bg1"/>
              </a:solidFill>
              <a:round/>
              <a:headEnd/>
              <a:tailEnd/>
            </a:ln>
            <a:effectLst/>
          </p:spPr>
          <p:txBody>
            <a:bodyPr/>
            <a:lstStyle/>
            <a:p>
              <a:pPr>
                <a:defRPr/>
              </a:pPr>
              <a:endParaRPr lang="en-US">
                <a:latin typeface="Arial" charset="0"/>
              </a:endParaRPr>
            </a:p>
          </p:txBody>
        </p:sp>
      </p:grpSp>
      <p:sp>
        <p:nvSpPr>
          <p:cNvPr id="189447" name="Rectangle 7"/>
          <p:cNvSpPr>
            <a:spLocks noGrp="1" noChangeArrowheads="1"/>
          </p:cNvSpPr>
          <p:nvPr>
            <p:ph type="ctrTitle"/>
          </p:nvPr>
        </p:nvSpPr>
        <p:spPr>
          <a:xfrm>
            <a:off x="228600" y="1427163"/>
            <a:ext cx="8077200" cy="1609725"/>
          </a:xfrm>
        </p:spPr>
        <p:txBody>
          <a:bodyPr/>
          <a:lstStyle>
            <a:lvl1pPr>
              <a:defRPr sz="4600"/>
            </a:lvl1pPr>
          </a:lstStyle>
          <a:p>
            <a:r>
              <a:rPr lang="en-US"/>
              <a:t>Click to edit Master title style</a:t>
            </a:r>
          </a:p>
        </p:txBody>
      </p:sp>
      <p:sp>
        <p:nvSpPr>
          <p:cNvPr id="189448" name="Rectangle 8"/>
          <p:cNvSpPr>
            <a:spLocks noGrp="1" noChangeArrowheads="1"/>
          </p:cNvSpPr>
          <p:nvPr>
            <p:ph type="subTitle" idx="1"/>
          </p:nvPr>
        </p:nvSpPr>
        <p:spPr>
          <a:xfrm>
            <a:off x="1066800" y="3441700"/>
            <a:ext cx="6629400" cy="1676400"/>
          </a:xfrm>
        </p:spPr>
        <p:txBody>
          <a:bodyPr/>
          <a:lstStyle>
            <a:lvl1pPr marL="0" indent="0">
              <a:buFont typeface="Wingdings" pitchFamily="2" charset="2"/>
              <a:buNone/>
              <a:defRPr/>
            </a:lvl1pPr>
          </a:lstStyle>
          <a:p>
            <a:r>
              <a:rPr lang="en-US"/>
              <a:t>Click to edit Master subtitle style</a:t>
            </a:r>
          </a:p>
        </p:txBody>
      </p:sp>
      <p:sp>
        <p:nvSpPr>
          <p:cNvPr id="9" name="Rectangle 9">
            <a:extLst>
              <a:ext uri="{FF2B5EF4-FFF2-40B4-BE49-F238E27FC236}">
                <a16:creationId xmlns:a16="http://schemas.microsoft.com/office/drawing/2014/main" id="{F0888BCE-D9ED-4D74-8786-FF92BC5801B0}"/>
              </a:ext>
            </a:extLst>
          </p:cNvPr>
          <p:cNvSpPr>
            <a:spLocks noGrp="1" noChangeArrowheads="1"/>
          </p:cNvSpPr>
          <p:nvPr>
            <p:ph type="dt" sz="half" idx="10"/>
          </p:nvPr>
        </p:nvSpPr>
        <p:spPr>
          <a:xfrm>
            <a:off x="457200" y="6248400"/>
            <a:ext cx="2133600" cy="471488"/>
          </a:xfrm>
        </p:spPr>
        <p:txBody>
          <a:bodyPr/>
          <a:lstStyle>
            <a:lvl1pPr>
              <a:defRPr/>
            </a:lvl1pPr>
          </a:lstStyle>
          <a:p>
            <a:pPr>
              <a:defRPr/>
            </a:pPr>
            <a:endParaRPr lang="en-US"/>
          </a:p>
        </p:txBody>
      </p:sp>
      <p:sp>
        <p:nvSpPr>
          <p:cNvPr id="10" name="Rectangle 10">
            <a:extLst>
              <a:ext uri="{FF2B5EF4-FFF2-40B4-BE49-F238E27FC236}">
                <a16:creationId xmlns:a16="http://schemas.microsoft.com/office/drawing/2014/main" id="{B86CBE78-01CD-4CAD-BF76-DDD54185AA9B}"/>
              </a:ext>
            </a:extLst>
          </p:cNvPr>
          <p:cNvSpPr>
            <a:spLocks noGrp="1" noChangeArrowheads="1"/>
          </p:cNvSpPr>
          <p:nvPr>
            <p:ph type="ftr" sz="quarter" idx="11"/>
          </p:nvPr>
        </p:nvSpPr>
        <p:spPr>
          <a:xfrm>
            <a:off x="3124200" y="6253163"/>
            <a:ext cx="2895600" cy="457200"/>
          </a:xfrm>
        </p:spPr>
        <p:txBody>
          <a:bodyPr/>
          <a:lstStyle>
            <a:lvl1pPr>
              <a:defRPr/>
            </a:lvl1pPr>
          </a:lstStyle>
          <a:p>
            <a:pPr>
              <a:defRPr/>
            </a:pPr>
            <a:endParaRPr lang="en-US"/>
          </a:p>
        </p:txBody>
      </p:sp>
      <p:sp>
        <p:nvSpPr>
          <p:cNvPr id="11" name="Rectangle 11">
            <a:extLst>
              <a:ext uri="{FF2B5EF4-FFF2-40B4-BE49-F238E27FC236}">
                <a16:creationId xmlns:a16="http://schemas.microsoft.com/office/drawing/2014/main" id="{B9E92F1F-34DB-4721-9170-3451D9E717B8}"/>
              </a:ext>
            </a:extLst>
          </p:cNvPr>
          <p:cNvSpPr>
            <a:spLocks noGrp="1" noChangeArrowheads="1"/>
          </p:cNvSpPr>
          <p:nvPr>
            <p:ph type="sldNum" sz="quarter" idx="12"/>
          </p:nvPr>
        </p:nvSpPr>
        <p:spPr>
          <a:xfrm>
            <a:off x="6553200" y="6248400"/>
            <a:ext cx="2133600" cy="471488"/>
          </a:xfrm>
        </p:spPr>
        <p:txBody>
          <a:bodyPr/>
          <a:lstStyle>
            <a:lvl1pPr>
              <a:defRPr/>
            </a:lvl1pPr>
          </a:lstStyle>
          <a:p>
            <a:fld id="{F9A36145-874A-4172-BFBC-2A49FCB0CD77}" type="slidenum">
              <a:rPr lang="en-US" altLang="en-US"/>
              <a:pPr/>
              <a:t>‹N°›</a:t>
            </a:fld>
            <a:endParaRPr lang="en-US" altLang="en-US"/>
          </a:p>
        </p:txBody>
      </p:sp>
    </p:spTree>
    <p:extLst>
      <p:ext uri="{BB962C8B-B14F-4D97-AF65-F5344CB8AC3E}">
        <p14:creationId xmlns:p14="http://schemas.microsoft.com/office/powerpoint/2010/main" val="1760041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E6ADF25F-E4DA-4473-AE4F-06F86ADF5D9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5043F3A2-6DF0-4B52-9BEB-6639773512B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29ECFAD7-27E3-44F5-AA09-73C9784CD750}"/>
              </a:ext>
            </a:extLst>
          </p:cNvPr>
          <p:cNvSpPr>
            <a:spLocks noGrp="1" noChangeArrowheads="1"/>
          </p:cNvSpPr>
          <p:nvPr>
            <p:ph type="sldNum" sz="quarter" idx="12"/>
          </p:nvPr>
        </p:nvSpPr>
        <p:spPr>
          <a:ln/>
        </p:spPr>
        <p:txBody>
          <a:bodyPr/>
          <a:lstStyle>
            <a:lvl1pPr>
              <a:defRPr/>
            </a:lvl1pPr>
          </a:lstStyle>
          <a:p>
            <a:fld id="{CFB65D33-445A-4FF1-86C1-C76C9109DEC5}" type="slidenum">
              <a:rPr lang="en-US" altLang="en-US"/>
              <a:pPr/>
              <a:t>‹N°›</a:t>
            </a:fld>
            <a:endParaRPr lang="en-US" altLang="en-US"/>
          </a:p>
        </p:txBody>
      </p:sp>
    </p:spTree>
    <p:extLst>
      <p:ext uri="{BB962C8B-B14F-4D97-AF65-F5344CB8AC3E}">
        <p14:creationId xmlns:p14="http://schemas.microsoft.com/office/powerpoint/2010/main" val="197342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228600"/>
            <a:ext cx="2084387"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95263" y="228600"/>
            <a:ext cx="610235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40A94C57-97E4-42C4-91F6-3DAAE80ADE2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AA8D068F-0671-4448-B9E9-C8C8DA6BC6B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03808F68-28C6-4F1E-8CC6-121D891F15F4}"/>
              </a:ext>
            </a:extLst>
          </p:cNvPr>
          <p:cNvSpPr>
            <a:spLocks noGrp="1" noChangeArrowheads="1"/>
          </p:cNvSpPr>
          <p:nvPr>
            <p:ph type="sldNum" sz="quarter" idx="12"/>
          </p:nvPr>
        </p:nvSpPr>
        <p:spPr>
          <a:ln/>
        </p:spPr>
        <p:txBody>
          <a:bodyPr/>
          <a:lstStyle>
            <a:lvl1pPr>
              <a:defRPr/>
            </a:lvl1pPr>
          </a:lstStyle>
          <a:p>
            <a:fld id="{DA4E5E3E-B7B4-4AB9-AF76-B8A758010F40}" type="slidenum">
              <a:rPr lang="en-US" altLang="en-US"/>
              <a:pPr/>
              <a:t>‹N°›</a:t>
            </a:fld>
            <a:endParaRPr lang="en-US" altLang="en-US"/>
          </a:p>
        </p:txBody>
      </p:sp>
    </p:spTree>
    <p:extLst>
      <p:ext uri="{BB962C8B-B14F-4D97-AF65-F5344CB8AC3E}">
        <p14:creationId xmlns:p14="http://schemas.microsoft.com/office/powerpoint/2010/main" val="859451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1A6AB408-0ABE-42B6-80D8-DCD57437ED8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6D39C342-9D11-4B99-B54C-86A246FF588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955E82A1-1EBB-4D67-A385-813852862587}"/>
              </a:ext>
            </a:extLst>
          </p:cNvPr>
          <p:cNvSpPr>
            <a:spLocks noGrp="1" noChangeArrowheads="1"/>
          </p:cNvSpPr>
          <p:nvPr>
            <p:ph type="sldNum" sz="quarter" idx="12"/>
          </p:nvPr>
        </p:nvSpPr>
        <p:spPr>
          <a:ln/>
        </p:spPr>
        <p:txBody>
          <a:bodyPr/>
          <a:lstStyle>
            <a:lvl1pPr>
              <a:defRPr/>
            </a:lvl1pPr>
          </a:lstStyle>
          <a:p>
            <a:fld id="{652A9CF0-0AAA-4B9E-B4F7-5241F65A4BD0}" type="slidenum">
              <a:rPr lang="en-US" altLang="en-US"/>
              <a:pPr/>
              <a:t>‹N°›</a:t>
            </a:fld>
            <a:endParaRPr lang="en-US" altLang="en-US"/>
          </a:p>
        </p:txBody>
      </p:sp>
    </p:spTree>
    <p:extLst>
      <p:ext uri="{BB962C8B-B14F-4D97-AF65-F5344CB8AC3E}">
        <p14:creationId xmlns:p14="http://schemas.microsoft.com/office/powerpoint/2010/main" val="1445344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a:extLst>
              <a:ext uri="{FF2B5EF4-FFF2-40B4-BE49-F238E27FC236}">
                <a16:creationId xmlns:a16="http://schemas.microsoft.com/office/drawing/2014/main" id="{641EE4B4-B2AF-479A-8997-B8F5F6D687C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C27A41CB-3F6A-49EE-84E1-CF5716EC892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905BAEC8-DED0-4BB2-9046-958B3B45A8A5}"/>
              </a:ext>
            </a:extLst>
          </p:cNvPr>
          <p:cNvSpPr>
            <a:spLocks noGrp="1" noChangeArrowheads="1"/>
          </p:cNvSpPr>
          <p:nvPr>
            <p:ph type="sldNum" sz="quarter" idx="12"/>
          </p:nvPr>
        </p:nvSpPr>
        <p:spPr>
          <a:ln/>
        </p:spPr>
        <p:txBody>
          <a:bodyPr/>
          <a:lstStyle>
            <a:lvl1pPr>
              <a:defRPr/>
            </a:lvl1pPr>
          </a:lstStyle>
          <a:p>
            <a:fld id="{A66C2A30-728C-4DBA-A7A7-36A74F3EEF1C}" type="slidenum">
              <a:rPr lang="en-US" altLang="en-US"/>
              <a:pPr/>
              <a:t>‹N°›</a:t>
            </a:fld>
            <a:endParaRPr lang="en-US" altLang="en-US"/>
          </a:p>
        </p:txBody>
      </p:sp>
    </p:spTree>
    <p:extLst>
      <p:ext uri="{BB962C8B-B14F-4D97-AF65-F5344CB8AC3E}">
        <p14:creationId xmlns:p14="http://schemas.microsoft.com/office/powerpoint/2010/main" val="183247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F27FFB1F-03DE-45E2-8B72-6A7BC842AF8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8A0848B5-D51C-43A4-B2D7-ADE6564DC9F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
            <a:extLst>
              <a:ext uri="{FF2B5EF4-FFF2-40B4-BE49-F238E27FC236}">
                <a16:creationId xmlns:a16="http://schemas.microsoft.com/office/drawing/2014/main" id="{436D5615-4AA9-4BC9-88BD-3753B5573199}"/>
              </a:ext>
            </a:extLst>
          </p:cNvPr>
          <p:cNvSpPr>
            <a:spLocks noGrp="1" noChangeArrowheads="1"/>
          </p:cNvSpPr>
          <p:nvPr>
            <p:ph type="sldNum" sz="quarter" idx="12"/>
          </p:nvPr>
        </p:nvSpPr>
        <p:spPr>
          <a:ln/>
        </p:spPr>
        <p:txBody>
          <a:bodyPr/>
          <a:lstStyle>
            <a:lvl1pPr>
              <a:defRPr/>
            </a:lvl1pPr>
          </a:lstStyle>
          <a:p>
            <a:fld id="{96953158-AC4C-4878-9BF4-53A2137CFFE8}" type="slidenum">
              <a:rPr lang="en-US" altLang="en-US"/>
              <a:pPr/>
              <a:t>‹N°›</a:t>
            </a:fld>
            <a:endParaRPr lang="en-US" altLang="en-US"/>
          </a:p>
        </p:txBody>
      </p:sp>
    </p:spTree>
    <p:extLst>
      <p:ext uri="{BB962C8B-B14F-4D97-AF65-F5344CB8AC3E}">
        <p14:creationId xmlns:p14="http://schemas.microsoft.com/office/powerpoint/2010/main" val="2058725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a:extLst>
              <a:ext uri="{FF2B5EF4-FFF2-40B4-BE49-F238E27FC236}">
                <a16:creationId xmlns:a16="http://schemas.microsoft.com/office/drawing/2014/main" id="{10A9F965-31AE-4B15-A0D8-9B3A599360F8}"/>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9">
            <a:extLst>
              <a:ext uri="{FF2B5EF4-FFF2-40B4-BE49-F238E27FC236}">
                <a16:creationId xmlns:a16="http://schemas.microsoft.com/office/drawing/2014/main" id="{C6CADE5B-6FF0-4972-A2C3-A99D28167ED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10">
            <a:extLst>
              <a:ext uri="{FF2B5EF4-FFF2-40B4-BE49-F238E27FC236}">
                <a16:creationId xmlns:a16="http://schemas.microsoft.com/office/drawing/2014/main" id="{04C95656-E773-4902-9E96-1EEE062DD1FC}"/>
              </a:ext>
            </a:extLst>
          </p:cNvPr>
          <p:cNvSpPr>
            <a:spLocks noGrp="1" noChangeArrowheads="1"/>
          </p:cNvSpPr>
          <p:nvPr>
            <p:ph type="sldNum" sz="quarter" idx="12"/>
          </p:nvPr>
        </p:nvSpPr>
        <p:spPr>
          <a:ln/>
        </p:spPr>
        <p:txBody>
          <a:bodyPr/>
          <a:lstStyle>
            <a:lvl1pPr>
              <a:defRPr/>
            </a:lvl1pPr>
          </a:lstStyle>
          <a:p>
            <a:fld id="{C187A83E-2DB9-47A6-803F-24A0C1C5C799}" type="slidenum">
              <a:rPr lang="en-US" altLang="en-US"/>
              <a:pPr/>
              <a:t>‹N°›</a:t>
            </a:fld>
            <a:endParaRPr lang="en-US" altLang="en-US"/>
          </a:p>
        </p:txBody>
      </p:sp>
    </p:spTree>
    <p:extLst>
      <p:ext uri="{BB962C8B-B14F-4D97-AF65-F5344CB8AC3E}">
        <p14:creationId xmlns:p14="http://schemas.microsoft.com/office/powerpoint/2010/main" val="1025670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a:extLst>
              <a:ext uri="{FF2B5EF4-FFF2-40B4-BE49-F238E27FC236}">
                <a16:creationId xmlns:a16="http://schemas.microsoft.com/office/drawing/2014/main" id="{7C320D89-01BE-4926-9C4C-0BC8E2D6BFB3}"/>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9">
            <a:extLst>
              <a:ext uri="{FF2B5EF4-FFF2-40B4-BE49-F238E27FC236}">
                <a16:creationId xmlns:a16="http://schemas.microsoft.com/office/drawing/2014/main" id="{136D953C-2E71-4B5D-8694-D3CE8829972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0">
            <a:extLst>
              <a:ext uri="{FF2B5EF4-FFF2-40B4-BE49-F238E27FC236}">
                <a16:creationId xmlns:a16="http://schemas.microsoft.com/office/drawing/2014/main" id="{1E0BE1D9-FF54-4121-879E-B0F2B476545B}"/>
              </a:ext>
            </a:extLst>
          </p:cNvPr>
          <p:cNvSpPr>
            <a:spLocks noGrp="1" noChangeArrowheads="1"/>
          </p:cNvSpPr>
          <p:nvPr>
            <p:ph type="sldNum" sz="quarter" idx="12"/>
          </p:nvPr>
        </p:nvSpPr>
        <p:spPr>
          <a:ln/>
        </p:spPr>
        <p:txBody>
          <a:bodyPr/>
          <a:lstStyle>
            <a:lvl1pPr>
              <a:defRPr/>
            </a:lvl1pPr>
          </a:lstStyle>
          <a:p>
            <a:fld id="{38DD9EBD-BC5C-4446-A029-6DA9FACF3FFC}" type="slidenum">
              <a:rPr lang="en-US" altLang="en-US"/>
              <a:pPr/>
              <a:t>‹N°›</a:t>
            </a:fld>
            <a:endParaRPr lang="en-US" altLang="en-US"/>
          </a:p>
        </p:txBody>
      </p:sp>
    </p:spTree>
    <p:extLst>
      <p:ext uri="{BB962C8B-B14F-4D97-AF65-F5344CB8AC3E}">
        <p14:creationId xmlns:p14="http://schemas.microsoft.com/office/powerpoint/2010/main" val="1307708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88E11951-9687-434C-9AB5-E241420E6F4B}"/>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9">
            <a:extLst>
              <a:ext uri="{FF2B5EF4-FFF2-40B4-BE49-F238E27FC236}">
                <a16:creationId xmlns:a16="http://schemas.microsoft.com/office/drawing/2014/main" id="{2B3A4AB2-7881-4489-A5A6-9A88095F3E5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10">
            <a:extLst>
              <a:ext uri="{FF2B5EF4-FFF2-40B4-BE49-F238E27FC236}">
                <a16:creationId xmlns:a16="http://schemas.microsoft.com/office/drawing/2014/main" id="{0713DADA-EB5A-4670-948F-779A718C7DAD}"/>
              </a:ext>
            </a:extLst>
          </p:cNvPr>
          <p:cNvSpPr>
            <a:spLocks noGrp="1" noChangeArrowheads="1"/>
          </p:cNvSpPr>
          <p:nvPr>
            <p:ph type="sldNum" sz="quarter" idx="12"/>
          </p:nvPr>
        </p:nvSpPr>
        <p:spPr>
          <a:ln/>
        </p:spPr>
        <p:txBody>
          <a:bodyPr/>
          <a:lstStyle>
            <a:lvl1pPr>
              <a:defRPr/>
            </a:lvl1pPr>
          </a:lstStyle>
          <a:p>
            <a:fld id="{8CFB852F-5170-45E4-B18C-DC17E58A8D4E}" type="slidenum">
              <a:rPr lang="en-US" altLang="en-US"/>
              <a:pPr/>
              <a:t>‹N°›</a:t>
            </a:fld>
            <a:endParaRPr lang="en-US" altLang="en-US"/>
          </a:p>
        </p:txBody>
      </p:sp>
    </p:spTree>
    <p:extLst>
      <p:ext uri="{BB962C8B-B14F-4D97-AF65-F5344CB8AC3E}">
        <p14:creationId xmlns:p14="http://schemas.microsoft.com/office/powerpoint/2010/main" val="1465327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A8B76340-806F-4303-831B-6533F3EC89F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0BDEDCBF-8066-41E6-BCDA-0BB8A477D61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
            <a:extLst>
              <a:ext uri="{FF2B5EF4-FFF2-40B4-BE49-F238E27FC236}">
                <a16:creationId xmlns:a16="http://schemas.microsoft.com/office/drawing/2014/main" id="{D626D4F9-C362-4502-91C4-A9DB338C8298}"/>
              </a:ext>
            </a:extLst>
          </p:cNvPr>
          <p:cNvSpPr>
            <a:spLocks noGrp="1" noChangeArrowheads="1"/>
          </p:cNvSpPr>
          <p:nvPr>
            <p:ph type="sldNum" sz="quarter" idx="12"/>
          </p:nvPr>
        </p:nvSpPr>
        <p:spPr>
          <a:ln/>
        </p:spPr>
        <p:txBody>
          <a:bodyPr/>
          <a:lstStyle>
            <a:lvl1pPr>
              <a:defRPr/>
            </a:lvl1pPr>
          </a:lstStyle>
          <a:p>
            <a:fld id="{3854E292-DA3F-4363-84F6-32EA31C5DECD}" type="slidenum">
              <a:rPr lang="en-US" altLang="en-US"/>
              <a:pPr/>
              <a:t>‹N°›</a:t>
            </a:fld>
            <a:endParaRPr lang="en-US" altLang="en-US"/>
          </a:p>
        </p:txBody>
      </p:sp>
    </p:spTree>
    <p:extLst>
      <p:ext uri="{BB962C8B-B14F-4D97-AF65-F5344CB8AC3E}">
        <p14:creationId xmlns:p14="http://schemas.microsoft.com/office/powerpoint/2010/main" val="2239933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8D5E37C5-41C5-434C-A9A3-94B6AC73183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A2C4BEEC-7BF0-47BE-A220-014E8C20FFB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
            <a:extLst>
              <a:ext uri="{FF2B5EF4-FFF2-40B4-BE49-F238E27FC236}">
                <a16:creationId xmlns:a16="http://schemas.microsoft.com/office/drawing/2014/main" id="{24EA480D-837C-4B1C-8D26-1E7B8D0E2106}"/>
              </a:ext>
            </a:extLst>
          </p:cNvPr>
          <p:cNvSpPr>
            <a:spLocks noGrp="1" noChangeArrowheads="1"/>
          </p:cNvSpPr>
          <p:nvPr>
            <p:ph type="sldNum" sz="quarter" idx="12"/>
          </p:nvPr>
        </p:nvSpPr>
        <p:spPr>
          <a:ln/>
        </p:spPr>
        <p:txBody>
          <a:bodyPr/>
          <a:lstStyle>
            <a:lvl1pPr>
              <a:defRPr/>
            </a:lvl1pPr>
          </a:lstStyle>
          <a:p>
            <a:fld id="{92F10BEA-6B63-4727-98C6-FCB787196C26}" type="slidenum">
              <a:rPr lang="en-US" altLang="en-US"/>
              <a:pPr/>
              <a:t>‹N°›</a:t>
            </a:fld>
            <a:endParaRPr lang="en-US" altLang="en-US"/>
          </a:p>
        </p:txBody>
      </p:sp>
    </p:spTree>
    <p:extLst>
      <p:ext uri="{BB962C8B-B14F-4D97-AF65-F5344CB8AC3E}">
        <p14:creationId xmlns:p14="http://schemas.microsoft.com/office/powerpoint/2010/main" val="1807272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AE2197A3-F36C-4125-A9C6-B72C86794FD5}"/>
              </a:ext>
            </a:extLst>
          </p:cNvPr>
          <p:cNvGrpSpPr>
            <a:grpSpLocks/>
          </p:cNvGrpSpPr>
          <p:nvPr/>
        </p:nvGrpSpPr>
        <p:grpSpPr bwMode="auto">
          <a:xfrm>
            <a:off x="0" y="152400"/>
            <a:ext cx="8686800" cy="6096000"/>
            <a:chOff x="0" y="96"/>
            <a:chExt cx="5472" cy="3840"/>
          </a:xfrm>
        </p:grpSpPr>
        <p:sp>
          <p:nvSpPr>
            <p:cNvPr id="188419" name="AutoShape 3">
              <a:extLst>
                <a:ext uri="{FF2B5EF4-FFF2-40B4-BE49-F238E27FC236}">
                  <a16:creationId xmlns:a16="http://schemas.microsoft.com/office/drawing/2014/main" id="{90715BF4-1E4F-47B7-8D08-079F31DEDBC0}"/>
                </a:ext>
              </a:extLst>
            </p:cNvPr>
            <p:cNvSpPr>
              <a:spLocks noChangeArrowheads="1"/>
            </p:cNvSpPr>
            <p:nvPr/>
          </p:nvSpPr>
          <p:spPr bwMode="auto">
            <a:xfrm>
              <a:off x="240" y="336"/>
              <a:ext cx="5232" cy="3600"/>
            </a:xfrm>
            <a:prstGeom prst="roundRect">
              <a:avLst>
                <a:gd name="adj" fmla="val 13727"/>
              </a:avLst>
            </a:prstGeom>
            <a:noFill/>
            <a:ln w="50800">
              <a:solidFill>
                <a:schemeClr val="bg2"/>
              </a:solidFill>
              <a:round/>
              <a:headEnd/>
              <a:tailEnd/>
            </a:ln>
            <a:effectLst/>
          </p:spPr>
          <p:txBody>
            <a:bodyPr wrap="none" anchor="ctr"/>
            <a:lstStyle/>
            <a:p>
              <a:pPr algn="ctr" eaLnBrk="1" hangingPunct="1">
                <a:defRPr/>
              </a:pPr>
              <a:endParaRPr lang="en-US" sz="2400">
                <a:latin typeface="Times New Roman" pitchFamily="18" charset="0"/>
              </a:endParaRPr>
            </a:p>
          </p:txBody>
        </p:sp>
        <p:sp>
          <p:nvSpPr>
            <p:cNvPr id="188420" name="AutoShape 4">
              <a:extLst>
                <a:ext uri="{FF2B5EF4-FFF2-40B4-BE49-F238E27FC236}">
                  <a16:creationId xmlns:a16="http://schemas.microsoft.com/office/drawing/2014/main" id="{15AC1270-7AFA-406F-9983-A9B96367094C}"/>
                </a:ext>
              </a:extLst>
            </p:cNvPr>
            <p:cNvSpPr>
              <a:spLocks noChangeArrowheads="1"/>
            </p:cNvSpPr>
            <p:nvPr/>
          </p:nvSpPr>
          <p:spPr bwMode="blackWhite">
            <a:xfrm>
              <a:off x="0" y="96"/>
              <a:ext cx="5376" cy="768"/>
            </a:xfrm>
            <a:custGeom>
              <a:avLst/>
              <a:gdLst>
                <a:gd name="G0" fmla="+- 1000 0 0"/>
                <a:gd name="G1" fmla="+- 1000 0 0"/>
                <a:gd name="G2" fmla="+- G0 0 G1"/>
                <a:gd name="G3" fmla="*/ G1 1 2"/>
                <a:gd name="G4" fmla="+- G0 0 G3"/>
                <a:gd name="T0" fmla="*/ 0 w 1000"/>
                <a:gd name="T1" fmla="*/ 0 h 1000"/>
                <a:gd name="T2" fmla="*/ G4 w 1000"/>
                <a:gd name="T3" fmla="*/ G1 h 1000"/>
              </a:gdLst>
              <a:ahLst/>
              <a:cxnLst>
                <a:cxn ang="0">
                  <a:pos x="0" y="0"/>
                </a:cxn>
                <a:cxn ang="0">
                  <a:pos x="6499" y="0"/>
                </a:cxn>
                <a:cxn ang="0">
                  <a:pos x="7000" y="500"/>
                </a:cxn>
                <a:cxn ang="0">
                  <a:pos x="6500" y="1000"/>
                </a:cxn>
                <a:cxn ang="0">
                  <a:pos x="0" y="1000"/>
                </a:cxn>
              </a:cxnLst>
              <a:rect l="T0" t="T1" r="T2" b="T3"/>
              <a:pathLst>
                <a:path w="7000" h="1000">
                  <a:moveTo>
                    <a:pt x="0" y="0"/>
                  </a:moveTo>
                  <a:lnTo>
                    <a:pt x="6499" y="0"/>
                  </a:lnTo>
                  <a:cubicBezTo>
                    <a:pt x="6776" y="0"/>
                    <a:pt x="7000" y="223"/>
                    <a:pt x="7000" y="500"/>
                  </a:cubicBezTo>
                  <a:cubicBezTo>
                    <a:pt x="7000" y="776"/>
                    <a:pt x="6776" y="999"/>
                    <a:pt x="6500" y="1000"/>
                  </a:cubicBezTo>
                  <a:lnTo>
                    <a:pt x="0" y="1000"/>
                  </a:lnTo>
                  <a:close/>
                </a:path>
              </a:pathLst>
            </a:cu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88421" name="Line 5">
              <a:extLst>
                <a:ext uri="{FF2B5EF4-FFF2-40B4-BE49-F238E27FC236}">
                  <a16:creationId xmlns:a16="http://schemas.microsoft.com/office/drawing/2014/main" id="{6225E03A-DA70-4BEA-9B91-DFDED22607DE}"/>
                </a:ext>
              </a:extLst>
            </p:cNvPr>
            <p:cNvSpPr>
              <a:spLocks noChangeShapeType="1"/>
            </p:cNvSpPr>
            <p:nvPr/>
          </p:nvSpPr>
          <p:spPr bwMode="auto">
            <a:xfrm>
              <a:off x="0" y="768"/>
              <a:ext cx="5088" cy="0"/>
            </a:xfrm>
            <a:prstGeom prst="line">
              <a:avLst/>
            </a:prstGeom>
            <a:noFill/>
            <a:ln w="38100">
              <a:solidFill>
                <a:schemeClr val="bg1"/>
              </a:solidFill>
              <a:round/>
              <a:headEnd/>
              <a:tailEnd/>
            </a:ln>
            <a:effectLst/>
          </p:spPr>
          <p:txBody>
            <a:bodyPr/>
            <a:lstStyle/>
            <a:p>
              <a:pPr>
                <a:defRPr/>
              </a:pPr>
              <a:endParaRPr lang="en-US">
                <a:latin typeface="Arial" charset="0"/>
              </a:endParaRPr>
            </a:p>
          </p:txBody>
        </p:sp>
      </p:grpSp>
      <p:sp>
        <p:nvSpPr>
          <p:cNvPr id="1027" name="Rectangle 6">
            <a:extLst>
              <a:ext uri="{FF2B5EF4-FFF2-40B4-BE49-F238E27FC236}">
                <a16:creationId xmlns:a16="http://schemas.microsoft.com/office/drawing/2014/main" id="{C1E9C058-1B9D-4FF6-B0F4-D528D2F89F37}"/>
              </a:ext>
            </a:extLst>
          </p:cNvPr>
          <p:cNvSpPr>
            <a:spLocks noGrp="1" noChangeArrowheads="1"/>
          </p:cNvSpPr>
          <p:nvPr>
            <p:ph type="title"/>
          </p:nvPr>
        </p:nvSpPr>
        <p:spPr bwMode="auto">
          <a:xfrm>
            <a:off x="195263" y="228600"/>
            <a:ext cx="8015287"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7">
            <a:extLst>
              <a:ext uri="{FF2B5EF4-FFF2-40B4-BE49-F238E27FC236}">
                <a16:creationId xmlns:a16="http://schemas.microsoft.com/office/drawing/2014/main" id="{D94F022C-2A0C-4091-AB47-8984B1E592B7}"/>
              </a:ext>
            </a:extLst>
          </p:cNvPr>
          <p:cNvSpPr>
            <a:spLocks noGrp="1" noChangeArrowheads="1"/>
          </p:cNvSpPr>
          <p:nvPr>
            <p:ph type="body" idx="1"/>
          </p:nvPr>
        </p:nvSpPr>
        <p:spPr bwMode="auto">
          <a:xfrm>
            <a:off x="609600" y="1600200"/>
            <a:ext cx="79248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88424" name="Rectangle 8">
            <a:extLst>
              <a:ext uri="{FF2B5EF4-FFF2-40B4-BE49-F238E27FC236}">
                <a16:creationId xmlns:a16="http://schemas.microsoft.com/office/drawing/2014/main" id="{53E7ECF6-0F89-43D4-A9B9-96AA9C77FE85}"/>
              </a:ext>
            </a:extLst>
          </p:cNvPr>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188425" name="Rectangle 9">
            <a:extLst>
              <a:ext uri="{FF2B5EF4-FFF2-40B4-BE49-F238E27FC236}">
                <a16:creationId xmlns:a16="http://schemas.microsoft.com/office/drawing/2014/main" id="{591ACAB4-53FE-424E-8183-4CF0529F6509}"/>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en-US"/>
          </a:p>
        </p:txBody>
      </p:sp>
      <p:sp>
        <p:nvSpPr>
          <p:cNvPr id="188426" name="Rectangle 10">
            <a:extLst>
              <a:ext uri="{FF2B5EF4-FFF2-40B4-BE49-F238E27FC236}">
                <a16:creationId xmlns:a16="http://schemas.microsoft.com/office/drawing/2014/main" id="{8EBFB0B0-C59D-4289-9B19-6CDB005C2461}"/>
              </a:ext>
            </a:extLst>
          </p:cNvPr>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anose="020B0A04020102020204" pitchFamily="34" charset="0"/>
              </a:defRPr>
            </a:lvl1pPr>
          </a:lstStyle>
          <a:p>
            <a:fld id="{134C5C3B-675B-4683-8BD6-8346B7982B58}" type="slidenum">
              <a:rPr lang="en-US" altLang="en-US"/>
              <a:pPr/>
              <a:t>‹N°›</a:t>
            </a:fld>
            <a:endParaRPr lang="en-US" altLang="en-US"/>
          </a:p>
        </p:txBody>
      </p:sp>
    </p:spTree>
  </p:cSld>
  <p:clrMap bg1="lt1" tx1="dk1" bg2="lt2" tx2="dk2" accent1="accent1" accent2="accent2" accent3="accent3" accent4="accent4" accent5="accent5" accent6="accent6" hlink="hlink" folHlink="folHlink"/>
  <p:sldLayoutIdLst>
    <p:sldLayoutId id="2147483810"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panose="05000000000000000000"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anose="05000000000000000000"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hlink"/>
        </a:buClr>
        <a:buSzPct val="60000"/>
        <a:buFont typeface="Wingdings" panose="05000000000000000000"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mn-lt"/>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24FA866-AFFF-4F3F-8DFC-BB36C04A96C8}"/>
              </a:ext>
            </a:extLst>
          </p:cNvPr>
          <p:cNvSpPr>
            <a:spLocks noGrp="1" noChangeArrowheads="1"/>
          </p:cNvSpPr>
          <p:nvPr>
            <p:ph type="ctrTitle"/>
          </p:nvPr>
        </p:nvSpPr>
        <p:spPr/>
        <p:txBody>
          <a:bodyPr/>
          <a:lstStyle/>
          <a:p>
            <a:pPr eaLnBrk="1" hangingPunct="1"/>
            <a:r>
              <a:rPr lang="en-US" altLang="en-US"/>
              <a:t>Human resource Planning</a:t>
            </a:r>
          </a:p>
        </p:txBody>
      </p:sp>
      <p:sp>
        <p:nvSpPr>
          <p:cNvPr id="78851" name="Rectangle 3">
            <a:extLst>
              <a:ext uri="{FF2B5EF4-FFF2-40B4-BE49-F238E27FC236}">
                <a16:creationId xmlns:a16="http://schemas.microsoft.com/office/drawing/2014/main" id="{43383E13-051D-4B88-8877-B68E61E78A80}"/>
              </a:ext>
            </a:extLst>
          </p:cNvPr>
          <p:cNvSpPr>
            <a:spLocks noGrp="1" noChangeArrowheads="1"/>
          </p:cNvSpPr>
          <p:nvPr>
            <p:ph type="subTitle" idx="1"/>
          </p:nvPr>
        </p:nvSpPr>
        <p:spPr/>
        <p:txBody>
          <a:bodyPr/>
          <a:lstStyle/>
          <a:p>
            <a:pPr eaLnBrk="1" hangingPunct="1"/>
            <a:endParaRPr lang="en-US" altLang="en-US"/>
          </a:p>
          <a:p>
            <a:pPr eaLnBrk="1" hangingPunct="1"/>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nodePh="1">
                                  <p:stCondLst>
                                    <p:cond delay="0"/>
                                  </p:stCondLst>
                                  <p:endCondLst>
                                    <p:cond evt="begin" delay="0">
                                      <p:tn val="5"/>
                                    </p:cond>
                                  </p:endCondLst>
                                  <p:childTnLst>
                                    <p:set>
                                      <p:cBhvr>
                                        <p:cTn id="6" dur="1" fill="hold">
                                          <p:stCondLst>
                                            <p:cond delay="0"/>
                                          </p:stCondLst>
                                        </p:cTn>
                                        <p:tgtEl>
                                          <p:spTgt spid="78851">
                                            <p:txEl>
                                              <p:pRg st="0" end="0"/>
                                            </p:txEl>
                                          </p:spTgt>
                                        </p:tgtEl>
                                        <p:attrNameLst>
                                          <p:attrName>style.visibility</p:attrName>
                                        </p:attrNameLst>
                                      </p:cBhvr>
                                      <p:to>
                                        <p:strVal val="visible"/>
                                      </p:to>
                                    </p:set>
                                    <p:animEffect transition="in" filter="wipe(left)">
                                      <p:cBhvr>
                                        <p:cTn id="7" dur="500"/>
                                        <p:tgtEl>
                                          <p:spTgt spid="788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97CB0FD8-C64E-4102-9595-704A4DAF7A93}"/>
              </a:ext>
            </a:extLst>
          </p:cNvPr>
          <p:cNvSpPr>
            <a:spLocks noGrp="1" noChangeArrowheads="1"/>
          </p:cNvSpPr>
          <p:nvPr>
            <p:ph type="title"/>
          </p:nvPr>
        </p:nvSpPr>
        <p:spPr/>
        <p:txBody>
          <a:bodyPr/>
          <a:lstStyle/>
          <a:p>
            <a:pPr eaLnBrk="1" hangingPunct="1"/>
            <a:r>
              <a:rPr lang="en-US" altLang="en-US"/>
              <a:t>Process of HR planning</a:t>
            </a:r>
          </a:p>
        </p:txBody>
      </p:sp>
      <p:sp>
        <p:nvSpPr>
          <p:cNvPr id="83971" name="Rectangle 3">
            <a:extLst>
              <a:ext uri="{FF2B5EF4-FFF2-40B4-BE49-F238E27FC236}">
                <a16:creationId xmlns:a16="http://schemas.microsoft.com/office/drawing/2014/main" id="{A8DEEE6C-B4EA-4E3D-8241-C42EDD16690C}"/>
              </a:ext>
            </a:extLst>
          </p:cNvPr>
          <p:cNvSpPr>
            <a:spLocks noGrp="1" noChangeArrowheads="1"/>
          </p:cNvSpPr>
          <p:nvPr>
            <p:ph type="body" idx="1"/>
          </p:nvPr>
        </p:nvSpPr>
        <p:spPr/>
        <p:txBody>
          <a:bodyPr/>
          <a:lstStyle/>
          <a:p>
            <a:pPr eaLnBrk="1" hangingPunct="1"/>
            <a:r>
              <a:rPr lang="en-US" altLang="en-US" sz="2800"/>
              <a:t>Review your current organizational strategic plan</a:t>
            </a:r>
          </a:p>
          <a:p>
            <a:pPr eaLnBrk="1" hangingPunct="1"/>
            <a:r>
              <a:rPr lang="en-US" altLang="en-US" sz="2800"/>
              <a:t>Review  the current human resources situation </a:t>
            </a:r>
          </a:p>
          <a:p>
            <a:pPr eaLnBrk="1" hangingPunct="1"/>
            <a:r>
              <a:rPr lang="en-US" altLang="en-US" sz="2800"/>
              <a:t>Forecast on the future HR needs  ( supply and demands) </a:t>
            </a:r>
          </a:p>
          <a:p>
            <a:pPr eaLnBrk="1" hangingPunct="1"/>
            <a:r>
              <a:rPr lang="en-US" altLang="en-US" sz="2800"/>
              <a:t>Planning on meeting HR needs </a:t>
            </a:r>
          </a:p>
          <a:p>
            <a:pPr eaLnBrk="1" hangingPunct="1"/>
            <a:r>
              <a:rPr lang="en-US" altLang="en-US" sz="2800"/>
              <a:t>Implement the plan – recruit, select, training , downsizing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3971">
                                            <p:txEl>
                                              <p:pRg st="0" end="0"/>
                                            </p:txEl>
                                          </p:spTgt>
                                        </p:tgtEl>
                                        <p:attrNameLst>
                                          <p:attrName>style.visibility</p:attrName>
                                        </p:attrNameLst>
                                      </p:cBhvr>
                                      <p:to>
                                        <p:strVal val="visible"/>
                                      </p:to>
                                    </p:set>
                                    <p:animEffect transition="in" filter="wipe(left)">
                                      <p:cBhvr>
                                        <p:cTn id="7" dur="500"/>
                                        <p:tgtEl>
                                          <p:spTgt spid="839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3971">
                                            <p:txEl>
                                              <p:pRg st="1" end="1"/>
                                            </p:txEl>
                                          </p:spTgt>
                                        </p:tgtEl>
                                        <p:attrNameLst>
                                          <p:attrName>style.visibility</p:attrName>
                                        </p:attrNameLst>
                                      </p:cBhvr>
                                      <p:to>
                                        <p:strVal val="visible"/>
                                      </p:to>
                                    </p:set>
                                    <p:animEffect transition="in" filter="wipe(left)">
                                      <p:cBhvr>
                                        <p:cTn id="12" dur="500"/>
                                        <p:tgtEl>
                                          <p:spTgt spid="8397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3971">
                                            <p:txEl>
                                              <p:pRg st="2" end="2"/>
                                            </p:txEl>
                                          </p:spTgt>
                                        </p:tgtEl>
                                        <p:attrNameLst>
                                          <p:attrName>style.visibility</p:attrName>
                                        </p:attrNameLst>
                                      </p:cBhvr>
                                      <p:to>
                                        <p:strVal val="visible"/>
                                      </p:to>
                                    </p:set>
                                    <p:animEffect transition="in" filter="wipe(left)">
                                      <p:cBhvr>
                                        <p:cTn id="17" dur="500"/>
                                        <p:tgtEl>
                                          <p:spTgt spid="8397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3971">
                                            <p:txEl>
                                              <p:pRg st="3" end="3"/>
                                            </p:txEl>
                                          </p:spTgt>
                                        </p:tgtEl>
                                        <p:attrNameLst>
                                          <p:attrName>style.visibility</p:attrName>
                                        </p:attrNameLst>
                                      </p:cBhvr>
                                      <p:to>
                                        <p:strVal val="visible"/>
                                      </p:to>
                                    </p:set>
                                    <p:animEffect transition="in" filter="wipe(left)">
                                      <p:cBhvr>
                                        <p:cTn id="22" dur="500"/>
                                        <p:tgtEl>
                                          <p:spTgt spid="8397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83971">
                                            <p:txEl>
                                              <p:pRg st="4" end="4"/>
                                            </p:txEl>
                                          </p:spTgt>
                                        </p:tgtEl>
                                        <p:attrNameLst>
                                          <p:attrName>style.visibility</p:attrName>
                                        </p:attrNameLst>
                                      </p:cBhvr>
                                      <p:to>
                                        <p:strVal val="visible"/>
                                      </p:to>
                                    </p:set>
                                    <p:animEffect transition="in" filter="wipe(left)">
                                      <p:cBhvr>
                                        <p:cTn id="27" dur="500"/>
                                        <p:tgtEl>
                                          <p:spTgt spid="839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4457DC4E-51A2-422B-9B7A-7F93BB87CA95}"/>
              </a:ext>
            </a:extLst>
          </p:cNvPr>
          <p:cNvSpPr>
            <a:spLocks noGrp="1" noChangeArrowheads="1"/>
          </p:cNvSpPr>
          <p:nvPr>
            <p:ph type="title"/>
          </p:nvPr>
        </p:nvSpPr>
        <p:spPr/>
        <p:txBody>
          <a:bodyPr/>
          <a:lstStyle/>
          <a:p>
            <a:pPr eaLnBrk="1" hangingPunct="1"/>
            <a:r>
              <a:rPr lang="en-US" altLang="en-US" sz="3800"/>
              <a:t>1. Reviewing the current strategic plan </a:t>
            </a:r>
          </a:p>
        </p:txBody>
      </p:sp>
      <p:sp>
        <p:nvSpPr>
          <p:cNvPr id="13315" name="Rectangle 3">
            <a:extLst>
              <a:ext uri="{FF2B5EF4-FFF2-40B4-BE49-F238E27FC236}">
                <a16:creationId xmlns:a16="http://schemas.microsoft.com/office/drawing/2014/main" id="{1F6F4863-4C06-4D60-9B99-E86C24D7AAC1}"/>
              </a:ext>
            </a:extLst>
          </p:cNvPr>
          <p:cNvSpPr>
            <a:spLocks noGrp="1" noChangeArrowheads="1"/>
          </p:cNvSpPr>
          <p:nvPr>
            <p:ph type="body" idx="1"/>
          </p:nvPr>
        </p:nvSpPr>
        <p:spPr/>
        <p:txBody>
          <a:bodyPr/>
          <a:lstStyle/>
          <a:p>
            <a:pPr eaLnBrk="1" hangingPunct="1">
              <a:lnSpc>
                <a:spcPct val="90000"/>
              </a:lnSpc>
            </a:pPr>
            <a:r>
              <a:rPr lang="en-US" altLang="en-US" sz="2400"/>
              <a:t>HR planning goes hand in hand with the organizational </a:t>
            </a:r>
            <a:r>
              <a:rPr lang="en-US" altLang="en-US" sz="2400" i="1"/>
              <a:t>strategic planning</a:t>
            </a:r>
          </a:p>
          <a:p>
            <a:pPr eaLnBrk="1" hangingPunct="1">
              <a:lnSpc>
                <a:spcPct val="90000"/>
              </a:lnSpc>
            </a:pPr>
            <a:r>
              <a:rPr lang="en-US" altLang="en-US" sz="2400" i="1"/>
              <a:t>Strategic planning </a:t>
            </a:r>
            <a:r>
              <a:rPr lang="en-US" altLang="en-US" sz="2400"/>
              <a:t> refers to the organizational decision about how it wants to accomplish its mission and strategies</a:t>
            </a:r>
          </a:p>
          <a:p>
            <a:pPr eaLnBrk="1" hangingPunct="1">
              <a:lnSpc>
                <a:spcPct val="90000"/>
              </a:lnSpc>
            </a:pPr>
            <a:r>
              <a:rPr lang="en-US" altLang="en-US" sz="2400"/>
              <a:t>The first stage of HR planning is the point at which HRM and strategic planning initially interact.</a:t>
            </a:r>
          </a:p>
          <a:p>
            <a:pPr eaLnBrk="1" hangingPunct="1">
              <a:lnSpc>
                <a:spcPct val="90000"/>
              </a:lnSpc>
            </a:pPr>
            <a:r>
              <a:rPr lang="en-US" altLang="en-US" sz="2400"/>
              <a:t>What is the future direction of the company and what are the implications of HR</a:t>
            </a:r>
          </a:p>
          <a:p>
            <a:pPr eaLnBrk="1" hangingPunct="1">
              <a:lnSpc>
                <a:spcPct val="90000"/>
              </a:lnSpc>
            </a:pPr>
            <a:r>
              <a:rPr lang="en-US" altLang="en-US" sz="2400"/>
              <a:t>Future direction in terms of technology, markets,  organizational structures, etc</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1490" name="Rectangle 2">
            <a:extLst>
              <a:ext uri="{FF2B5EF4-FFF2-40B4-BE49-F238E27FC236}">
                <a16:creationId xmlns:a16="http://schemas.microsoft.com/office/drawing/2014/main" id="{91015A28-D0DC-4F5E-AE6A-148EEA6AF9CD}"/>
              </a:ext>
            </a:extLst>
          </p:cNvPr>
          <p:cNvSpPr>
            <a:spLocks noGrp="1" noChangeArrowheads="1"/>
          </p:cNvSpPr>
          <p:nvPr>
            <p:ph type="body" idx="1"/>
          </p:nvPr>
        </p:nvSpPr>
        <p:spPr/>
        <p:txBody>
          <a:bodyPr/>
          <a:lstStyle/>
          <a:p>
            <a:pPr eaLnBrk="1" hangingPunct="1"/>
            <a:r>
              <a:rPr lang="en-US" altLang="en-US"/>
              <a:t>This is done by studying HR records to determine:</a:t>
            </a:r>
          </a:p>
          <a:p>
            <a:pPr lvl="1" eaLnBrk="1" hangingPunct="1"/>
            <a:r>
              <a:rPr lang="en-US" altLang="en-US"/>
              <a:t>How many do we have in what category? Quality and quantity </a:t>
            </a:r>
          </a:p>
          <a:p>
            <a:pPr lvl="1" eaLnBrk="1" hangingPunct="1">
              <a:buFont typeface="Wingdings" panose="05000000000000000000" pitchFamily="2" charset="2"/>
              <a:buChar char="§"/>
            </a:pPr>
            <a:r>
              <a:rPr lang="en-US" altLang="en-US"/>
              <a:t>Who is leaving the organization and when ( project turnover as result of resignation and termination)</a:t>
            </a:r>
          </a:p>
          <a:p>
            <a:pPr lvl="1" eaLnBrk="1" hangingPunct="1">
              <a:buFont typeface="Wingdings" panose="05000000000000000000" pitchFamily="2" charset="2"/>
              <a:buChar char="§"/>
            </a:pPr>
            <a:endParaRPr lang="en-US" altLang="en-US"/>
          </a:p>
        </p:txBody>
      </p:sp>
      <p:sp>
        <p:nvSpPr>
          <p:cNvPr id="14339" name="Rectangle 3">
            <a:extLst>
              <a:ext uri="{FF2B5EF4-FFF2-40B4-BE49-F238E27FC236}">
                <a16:creationId xmlns:a16="http://schemas.microsoft.com/office/drawing/2014/main" id="{CD198851-8DB7-406A-9F47-F05034F4F623}"/>
              </a:ext>
            </a:extLst>
          </p:cNvPr>
          <p:cNvSpPr>
            <a:spLocks noGrp="1" noChangeArrowheads="1"/>
          </p:cNvSpPr>
          <p:nvPr>
            <p:ph type="title"/>
          </p:nvPr>
        </p:nvSpPr>
        <p:spPr/>
        <p:txBody>
          <a:bodyPr/>
          <a:lstStyle/>
          <a:p>
            <a:pPr eaLnBrk="1" hangingPunct="1"/>
            <a:br>
              <a:rPr lang="en-US" altLang="en-US" sz="3800"/>
            </a:br>
            <a:r>
              <a:rPr lang="en-US" altLang="en-US" sz="3800"/>
              <a:t>2. Review the current human Resource situation</a:t>
            </a:r>
            <a:br>
              <a:rPr lang="en-US" altLang="en-US" sz="3800"/>
            </a:br>
            <a:endParaRPr lang="en-US" altLang="en-US" sz="3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1490">
                                            <p:txEl>
                                              <p:pRg st="0" end="0"/>
                                            </p:txEl>
                                          </p:spTgt>
                                        </p:tgtEl>
                                        <p:attrNameLst>
                                          <p:attrName>style.visibility</p:attrName>
                                        </p:attrNameLst>
                                      </p:cBhvr>
                                      <p:to>
                                        <p:strVal val="visible"/>
                                      </p:to>
                                    </p:set>
                                    <p:animEffect transition="in" filter="wipe(left)">
                                      <p:cBhvr>
                                        <p:cTn id="7" dur="500"/>
                                        <p:tgtEl>
                                          <p:spTgt spid="191490">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1490">
                                            <p:txEl>
                                              <p:pRg st="1" end="1"/>
                                            </p:txEl>
                                          </p:spTgt>
                                        </p:tgtEl>
                                        <p:attrNameLst>
                                          <p:attrName>style.visibility</p:attrName>
                                        </p:attrNameLst>
                                      </p:cBhvr>
                                      <p:to>
                                        <p:strVal val="visible"/>
                                      </p:to>
                                    </p:set>
                                    <p:animEffect transition="in" filter="wipe(left)">
                                      <p:cBhvr>
                                        <p:cTn id="10" dur="500"/>
                                        <p:tgtEl>
                                          <p:spTgt spid="191490">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91490">
                                            <p:txEl>
                                              <p:pRg st="2" end="2"/>
                                            </p:txEl>
                                          </p:spTgt>
                                        </p:tgtEl>
                                        <p:attrNameLst>
                                          <p:attrName>style.visibility</p:attrName>
                                        </p:attrNameLst>
                                      </p:cBhvr>
                                      <p:to>
                                        <p:strVal val="visible"/>
                                      </p:to>
                                    </p:set>
                                    <p:animEffect transition="in" filter="wipe(left)">
                                      <p:cBhvr>
                                        <p:cTn id="13" dur="500"/>
                                        <p:tgtEl>
                                          <p:spTgt spid="19149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490"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C36E2CF6-D8DD-4F44-971B-CD6027867185}"/>
              </a:ext>
            </a:extLst>
          </p:cNvPr>
          <p:cNvSpPr>
            <a:spLocks noGrp="1" noChangeArrowheads="1"/>
          </p:cNvSpPr>
          <p:nvPr>
            <p:ph type="title"/>
          </p:nvPr>
        </p:nvSpPr>
        <p:spPr/>
        <p:txBody>
          <a:bodyPr/>
          <a:lstStyle/>
          <a:p>
            <a:pPr eaLnBrk="1" hangingPunct="1"/>
            <a:r>
              <a:rPr lang="en-US" altLang="en-US"/>
              <a:t>3. Forecasting Future Human Resource Needs</a:t>
            </a:r>
          </a:p>
        </p:txBody>
      </p:sp>
      <p:sp>
        <p:nvSpPr>
          <p:cNvPr id="61443" name="Rectangle 3">
            <a:extLst>
              <a:ext uri="{FF2B5EF4-FFF2-40B4-BE49-F238E27FC236}">
                <a16:creationId xmlns:a16="http://schemas.microsoft.com/office/drawing/2014/main" id="{94452976-5B49-4D68-B3D5-0A0EBC8D6125}"/>
              </a:ext>
            </a:extLst>
          </p:cNvPr>
          <p:cNvSpPr>
            <a:spLocks noGrp="1" noChangeArrowheads="1"/>
          </p:cNvSpPr>
          <p:nvPr>
            <p:ph type="body" idx="1"/>
          </p:nvPr>
        </p:nvSpPr>
        <p:spPr/>
        <p:txBody>
          <a:bodyPr/>
          <a:lstStyle/>
          <a:p>
            <a:pPr marL="812800" indent="-812800" eaLnBrk="1" hangingPunct="1">
              <a:buFont typeface="Wingdings" panose="05000000000000000000" pitchFamily="2" charset="2"/>
              <a:buNone/>
            </a:pPr>
            <a:endParaRPr lang="en-US" altLang="en-US"/>
          </a:p>
          <a:p>
            <a:pPr marL="812800" indent="-812800" eaLnBrk="1" hangingPunct="1">
              <a:buFont typeface="Wingdings" panose="05000000000000000000" pitchFamily="2" charset="2"/>
              <a:buAutoNum type="romanUcPeriod"/>
            </a:pPr>
            <a:endParaRPr lang="en-US" altLang="en-US"/>
          </a:p>
          <a:p>
            <a:pPr marL="812800" indent="-812800" eaLnBrk="1" hangingPunct="1">
              <a:buFont typeface="Wingdings" panose="05000000000000000000" pitchFamily="2" charset="2"/>
              <a:buAutoNum type="romanUcPeriod"/>
            </a:pPr>
            <a:r>
              <a:rPr lang="en-US" altLang="en-US"/>
              <a:t>Forecast Staff demand</a:t>
            </a:r>
          </a:p>
          <a:p>
            <a:pPr marL="812800" indent="-812800" eaLnBrk="1" hangingPunct="1">
              <a:buFont typeface="Wingdings" panose="05000000000000000000" pitchFamily="2" charset="2"/>
              <a:buAutoNum type="romanUcPeriod"/>
            </a:pPr>
            <a:r>
              <a:rPr lang="en-US" altLang="en-US"/>
              <a:t>Forecast Staff supply </a:t>
            </a:r>
          </a:p>
          <a:p>
            <a:pPr marL="812800" indent="-812800" eaLnBrk="1" hangingPunct="1">
              <a:buFont typeface="Wingdings" panose="05000000000000000000" pitchFamily="2" charset="2"/>
              <a:buAutoNum type="romanUcPeriod"/>
            </a:pP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1443">
                                            <p:txEl>
                                              <p:pRg st="2" end="2"/>
                                            </p:txEl>
                                          </p:spTgt>
                                        </p:tgtEl>
                                        <p:attrNameLst>
                                          <p:attrName>style.visibility</p:attrName>
                                        </p:attrNameLst>
                                      </p:cBhvr>
                                      <p:to>
                                        <p:strVal val="visible"/>
                                      </p:to>
                                    </p:set>
                                    <p:animEffect transition="in" filter="wipe(left)">
                                      <p:cBhvr>
                                        <p:cTn id="7" dur="500"/>
                                        <p:tgtEl>
                                          <p:spTgt spid="61443">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1443">
                                            <p:txEl>
                                              <p:pRg st="3" end="3"/>
                                            </p:txEl>
                                          </p:spTgt>
                                        </p:tgtEl>
                                        <p:attrNameLst>
                                          <p:attrName>style.visibility</p:attrName>
                                        </p:attrNameLst>
                                      </p:cBhvr>
                                      <p:to>
                                        <p:strVal val="visible"/>
                                      </p:to>
                                    </p:set>
                                    <p:animEffect transition="in" filter="wipe(left)">
                                      <p:cBhvr>
                                        <p:cTn id="12" dur="500"/>
                                        <p:tgtEl>
                                          <p:spTgt spid="6144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33FF3C0F-794C-4F92-A8A4-727E2D1EBB1E}"/>
              </a:ext>
            </a:extLst>
          </p:cNvPr>
          <p:cNvSpPr>
            <a:spLocks noGrp="1" noChangeArrowheads="1"/>
          </p:cNvSpPr>
          <p:nvPr>
            <p:ph type="title"/>
          </p:nvPr>
        </p:nvSpPr>
        <p:spPr/>
        <p:txBody>
          <a:bodyPr/>
          <a:lstStyle/>
          <a:p>
            <a:pPr eaLnBrk="1" hangingPunct="1"/>
            <a:r>
              <a:rPr lang="en-US" altLang="en-US"/>
              <a:t>Forecasting  demand </a:t>
            </a:r>
          </a:p>
        </p:txBody>
      </p:sp>
      <p:sp>
        <p:nvSpPr>
          <p:cNvPr id="62467" name="Rectangle 3">
            <a:extLst>
              <a:ext uri="{FF2B5EF4-FFF2-40B4-BE49-F238E27FC236}">
                <a16:creationId xmlns:a16="http://schemas.microsoft.com/office/drawing/2014/main" id="{05D9A751-5060-4937-AD71-BAF9DD40B73F}"/>
              </a:ext>
            </a:extLst>
          </p:cNvPr>
          <p:cNvSpPr>
            <a:spLocks noGrp="1" noChangeArrowheads="1"/>
          </p:cNvSpPr>
          <p:nvPr>
            <p:ph type="body" idx="1"/>
          </p:nvPr>
        </p:nvSpPr>
        <p:spPr/>
        <p:txBody>
          <a:bodyPr/>
          <a:lstStyle/>
          <a:p>
            <a:pPr eaLnBrk="1" hangingPunct="1">
              <a:lnSpc>
                <a:spcPct val="80000"/>
              </a:lnSpc>
              <a:buFont typeface="Wingdings" panose="05000000000000000000" pitchFamily="2" charset="2"/>
              <a:buNone/>
            </a:pPr>
            <a:endParaRPr lang="en-US" altLang="en-US" sz="2800"/>
          </a:p>
          <a:p>
            <a:pPr eaLnBrk="1" hangingPunct="1">
              <a:lnSpc>
                <a:spcPct val="80000"/>
              </a:lnSpc>
            </a:pPr>
            <a:r>
              <a:rPr lang="en-US" altLang="en-US" sz="2800"/>
              <a:t>How many, what levels  when</a:t>
            </a:r>
          </a:p>
          <a:p>
            <a:pPr eaLnBrk="1" hangingPunct="1">
              <a:lnSpc>
                <a:spcPct val="80000"/>
              </a:lnSpc>
            </a:pPr>
            <a:r>
              <a:rPr lang="en-US" altLang="en-US" sz="2800"/>
              <a:t>The demand is closely tied to the strategic direction that the organization has decided to take. – are we engaged in reengineering?, technological changes? that will shrink/change the workforce in the coming years</a:t>
            </a:r>
          </a:p>
          <a:p>
            <a:pPr eaLnBrk="1" hangingPunct="1">
              <a:lnSpc>
                <a:spcPct val="80000"/>
              </a:lnSpc>
            </a:pPr>
            <a:endParaRPr lang="en-US" altLang="en-US" sz="2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2467">
                                            <p:txEl>
                                              <p:pRg st="1" end="1"/>
                                            </p:txEl>
                                          </p:spTgt>
                                        </p:tgtEl>
                                        <p:attrNameLst>
                                          <p:attrName>style.visibility</p:attrName>
                                        </p:attrNameLst>
                                      </p:cBhvr>
                                      <p:to>
                                        <p:strVal val="visible"/>
                                      </p:to>
                                    </p:set>
                                    <p:animEffect transition="in" filter="wipe(left)">
                                      <p:cBhvr>
                                        <p:cTn id="7" dur="500"/>
                                        <p:tgtEl>
                                          <p:spTgt spid="62467">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2467">
                                            <p:txEl>
                                              <p:pRg st="2" end="2"/>
                                            </p:txEl>
                                          </p:spTgt>
                                        </p:tgtEl>
                                        <p:attrNameLst>
                                          <p:attrName>style.visibility</p:attrName>
                                        </p:attrNameLst>
                                      </p:cBhvr>
                                      <p:to>
                                        <p:strVal val="visible"/>
                                      </p:to>
                                    </p:set>
                                    <p:animEffect transition="in" filter="wipe(left)">
                                      <p:cBhvr>
                                        <p:cTn id="12" dur="500"/>
                                        <p:tgtEl>
                                          <p:spTgt spid="624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FADADF04-1AB7-4F6A-9D17-54B668647329}"/>
              </a:ext>
            </a:extLst>
          </p:cNvPr>
          <p:cNvSpPr>
            <a:spLocks noGrp="1" noChangeArrowheads="1"/>
          </p:cNvSpPr>
          <p:nvPr>
            <p:ph type="title"/>
          </p:nvPr>
        </p:nvSpPr>
        <p:spPr/>
        <p:txBody>
          <a:bodyPr/>
          <a:lstStyle/>
          <a:p>
            <a:pPr eaLnBrk="1" hangingPunct="1"/>
            <a:r>
              <a:rPr lang="en-US" altLang="en-US"/>
              <a:t>Forecasting demand (cont…) </a:t>
            </a:r>
          </a:p>
        </p:txBody>
      </p:sp>
      <p:sp>
        <p:nvSpPr>
          <p:cNvPr id="17411" name="Rectangle 3">
            <a:extLst>
              <a:ext uri="{FF2B5EF4-FFF2-40B4-BE49-F238E27FC236}">
                <a16:creationId xmlns:a16="http://schemas.microsoft.com/office/drawing/2014/main" id="{4A26A71B-3776-45EB-BFF7-87BD2EAFFE23}"/>
              </a:ext>
            </a:extLst>
          </p:cNvPr>
          <p:cNvSpPr>
            <a:spLocks noGrp="1" noChangeArrowheads="1"/>
          </p:cNvSpPr>
          <p:nvPr>
            <p:ph type="body" idx="1"/>
          </p:nvPr>
        </p:nvSpPr>
        <p:spPr/>
        <p:txBody>
          <a:bodyPr/>
          <a:lstStyle/>
          <a:p>
            <a:pPr eaLnBrk="1" hangingPunct="1">
              <a:lnSpc>
                <a:spcPct val="90000"/>
              </a:lnSpc>
            </a:pPr>
            <a:r>
              <a:rPr lang="en-US" altLang="en-US" sz="2800"/>
              <a:t>Consider: </a:t>
            </a:r>
          </a:p>
          <a:p>
            <a:pPr lvl="1" eaLnBrk="1" hangingPunct="1">
              <a:lnSpc>
                <a:spcPct val="90000"/>
              </a:lnSpc>
            </a:pPr>
            <a:r>
              <a:rPr lang="en-US" altLang="en-US" sz="2400"/>
              <a:t> major customer requirements and hence forecast on revenue and  seasonal fluctuations</a:t>
            </a:r>
          </a:p>
          <a:p>
            <a:pPr lvl="1" eaLnBrk="1" hangingPunct="1">
              <a:lnSpc>
                <a:spcPct val="90000"/>
              </a:lnSpc>
            </a:pPr>
            <a:r>
              <a:rPr lang="en-US" altLang="en-US" sz="2400"/>
              <a:t>Projected staff turnover ( as a result of resignation or termination or retirement)</a:t>
            </a:r>
          </a:p>
          <a:p>
            <a:pPr lvl="1" eaLnBrk="1" hangingPunct="1">
              <a:lnSpc>
                <a:spcPct val="90000"/>
              </a:lnSpc>
            </a:pPr>
            <a:r>
              <a:rPr lang="en-US" altLang="en-US" sz="2400"/>
              <a:t>Strategic decisions to upgrade the quality of products or services or enter new markets</a:t>
            </a:r>
          </a:p>
          <a:p>
            <a:pPr lvl="1" eaLnBrk="1" hangingPunct="1">
              <a:lnSpc>
                <a:spcPct val="90000"/>
              </a:lnSpc>
            </a:pPr>
            <a:r>
              <a:rPr lang="en-US" altLang="en-US" sz="2400"/>
              <a:t>Technological and other changes resulting in increased productivity</a:t>
            </a:r>
          </a:p>
          <a:p>
            <a:pPr eaLnBrk="1" hangingPunct="1">
              <a:lnSpc>
                <a:spcPct val="90000"/>
              </a:lnSpc>
            </a:pPr>
            <a:endParaRPr lang="en-US" altLang="en-US" sz="2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42DD1D29-B4FA-4B2E-9FBF-3C7C7E1BDBA7}"/>
              </a:ext>
            </a:extLst>
          </p:cNvPr>
          <p:cNvSpPr>
            <a:spLocks noGrp="1" noChangeArrowheads="1"/>
          </p:cNvSpPr>
          <p:nvPr>
            <p:ph type="title"/>
          </p:nvPr>
        </p:nvSpPr>
        <p:spPr/>
        <p:txBody>
          <a:bodyPr/>
          <a:lstStyle/>
          <a:p>
            <a:pPr eaLnBrk="1" hangingPunct="1"/>
            <a:r>
              <a:rPr lang="en-US" altLang="en-US" sz="3800"/>
              <a:t>Techniques of forecasting demand</a:t>
            </a:r>
          </a:p>
        </p:txBody>
      </p:sp>
      <p:sp>
        <p:nvSpPr>
          <p:cNvPr id="18435" name="Rectangle 3">
            <a:extLst>
              <a:ext uri="{FF2B5EF4-FFF2-40B4-BE49-F238E27FC236}">
                <a16:creationId xmlns:a16="http://schemas.microsoft.com/office/drawing/2014/main" id="{971CC0E8-B134-4878-8F27-5CA4A11FFF5E}"/>
              </a:ext>
            </a:extLst>
          </p:cNvPr>
          <p:cNvSpPr>
            <a:spLocks noGrp="1" noChangeArrowheads="1"/>
          </p:cNvSpPr>
          <p:nvPr>
            <p:ph type="body" idx="1"/>
          </p:nvPr>
        </p:nvSpPr>
        <p:spPr/>
        <p:txBody>
          <a:bodyPr/>
          <a:lstStyle/>
          <a:p>
            <a:pPr eaLnBrk="1" hangingPunct="1"/>
            <a:r>
              <a:rPr lang="en-US" altLang="en-US" b="1"/>
              <a:t>Experts estimates </a:t>
            </a:r>
            <a:r>
              <a:rPr lang="en-US" altLang="en-US"/>
              <a:t>- provide the organisation with demand estimates based on experience, guesses, intuition, and subjective assessment of available economic and labour force indicators</a:t>
            </a:r>
          </a:p>
          <a:p>
            <a:pPr eaLnBrk="1" hangingPunct="1"/>
            <a:r>
              <a:rPr lang="en-US" altLang="en-US" b="1"/>
              <a:t>Trend Projections </a:t>
            </a:r>
            <a:r>
              <a:rPr lang="en-US" altLang="en-US"/>
              <a:t>- Developing a forecast based on past relationship between a factor related to employment and employment itself</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2D9BA6C6-84EC-4FAA-AE0D-37E8AE4AC28F}"/>
              </a:ext>
            </a:extLst>
          </p:cNvPr>
          <p:cNvSpPr>
            <a:spLocks noGrp="1"/>
          </p:cNvSpPr>
          <p:nvPr>
            <p:ph type="title"/>
          </p:nvPr>
        </p:nvSpPr>
        <p:spPr/>
        <p:txBody>
          <a:bodyPr/>
          <a:lstStyle/>
          <a:p>
            <a:r>
              <a:rPr lang="en-US" altLang="en-US"/>
              <a:t>Techniques for forecasting ….</a:t>
            </a:r>
          </a:p>
        </p:txBody>
      </p:sp>
      <p:sp>
        <p:nvSpPr>
          <p:cNvPr id="19459" name="Content Placeholder 2">
            <a:extLst>
              <a:ext uri="{FF2B5EF4-FFF2-40B4-BE49-F238E27FC236}">
                <a16:creationId xmlns:a16="http://schemas.microsoft.com/office/drawing/2014/main" id="{5F4FEF37-A476-406E-A0AE-B755FFA0B5E1}"/>
              </a:ext>
            </a:extLst>
          </p:cNvPr>
          <p:cNvSpPr>
            <a:spLocks noGrp="1"/>
          </p:cNvSpPr>
          <p:nvPr>
            <p:ph idx="1"/>
          </p:nvPr>
        </p:nvSpPr>
        <p:spPr/>
        <p:txBody>
          <a:bodyPr/>
          <a:lstStyle/>
          <a:p>
            <a:pPr eaLnBrk="1" hangingPunct="1"/>
            <a:r>
              <a:rPr lang="en-US" altLang="en-US" b="1"/>
              <a:t>Statistical modeling </a:t>
            </a:r>
            <a:r>
              <a:rPr lang="en-US" altLang="en-US"/>
              <a:t>-Using sophisticated forecasting and modeling techniques, using factors such as sales, GDP, incomes etc and develop mathematical models  for forecasting</a:t>
            </a:r>
          </a:p>
          <a:p>
            <a:pPr eaLnBrk="1" hangingPunct="1"/>
            <a:r>
              <a:rPr lang="en-US" altLang="en-US" b="1"/>
              <a:t>Unit demand forecasting - </a:t>
            </a:r>
            <a:r>
              <a:rPr lang="en-US" altLang="en-US"/>
              <a:t>The unit manager analysis person by person, job –by-job needs in the present as well as in the future</a:t>
            </a:r>
            <a:endParaRPr lang="en-US" altLang="en-US" b="1"/>
          </a:p>
          <a:p>
            <a:pPr eaLnBrk="1" hangingPunct="1"/>
            <a:endParaRPr lang="en-US" altLang="en-US"/>
          </a:p>
          <a:p>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8E4D51AE-DCF9-4D94-9C23-826389D90D04}"/>
              </a:ext>
            </a:extLst>
          </p:cNvPr>
          <p:cNvSpPr>
            <a:spLocks noGrp="1" noChangeArrowheads="1"/>
          </p:cNvSpPr>
          <p:nvPr>
            <p:ph type="title"/>
          </p:nvPr>
        </p:nvSpPr>
        <p:spPr/>
        <p:txBody>
          <a:bodyPr/>
          <a:lstStyle/>
          <a:p>
            <a:pPr eaLnBrk="1" hangingPunct="1"/>
            <a:r>
              <a:rPr lang="en-US" altLang="en-US"/>
              <a:t> Forecasting supply</a:t>
            </a:r>
          </a:p>
        </p:txBody>
      </p:sp>
      <p:sp>
        <p:nvSpPr>
          <p:cNvPr id="86019" name="Rectangle 3">
            <a:extLst>
              <a:ext uri="{FF2B5EF4-FFF2-40B4-BE49-F238E27FC236}">
                <a16:creationId xmlns:a16="http://schemas.microsoft.com/office/drawing/2014/main" id="{5E64D320-879F-40E9-8416-E97FB1F683C3}"/>
              </a:ext>
            </a:extLst>
          </p:cNvPr>
          <p:cNvSpPr>
            <a:spLocks noGrp="1" noChangeArrowheads="1"/>
          </p:cNvSpPr>
          <p:nvPr>
            <p:ph type="body" idx="1"/>
          </p:nvPr>
        </p:nvSpPr>
        <p:spPr/>
        <p:txBody>
          <a:bodyPr/>
          <a:lstStyle/>
          <a:p>
            <a:pPr eaLnBrk="1" hangingPunct="1">
              <a:lnSpc>
                <a:spcPct val="90000"/>
              </a:lnSpc>
            </a:pPr>
            <a:r>
              <a:rPr lang="en-US" altLang="en-US" sz="2400" b="1"/>
              <a:t>Internal supply</a:t>
            </a:r>
          </a:p>
          <a:p>
            <a:pPr eaLnBrk="1" hangingPunct="1">
              <a:lnSpc>
                <a:spcPct val="90000"/>
              </a:lnSpc>
            </a:pPr>
            <a:r>
              <a:rPr lang="en-US" altLang="en-US" sz="2400"/>
              <a:t>The main task is to determining which current employees might be qualified for the projected openings</a:t>
            </a:r>
          </a:p>
          <a:p>
            <a:pPr eaLnBrk="1" hangingPunct="1">
              <a:lnSpc>
                <a:spcPct val="90000"/>
              </a:lnSpc>
            </a:pPr>
            <a:r>
              <a:rPr lang="en-US" altLang="en-US" sz="2400"/>
              <a:t>This determines how many, and what kind of employees are currently available in terms of skills and training  necessary for the future. </a:t>
            </a:r>
          </a:p>
          <a:p>
            <a:pPr eaLnBrk="1" hangingPunct="1">
              <a:lnSpc>
                <a:spcPct val="90000"/>
              </a:lnSpc>
            </a:pPr>
            <a:r>
              <a:rPr lang="en-US" altLang="en-US" sz="2400"/>
              <a:t>The major tool used to assess the current supply of employees is the </a:t>
            </a:r>
            <a:r>
              <a:rPr lang="en-US" altLang="en-US" sz="2400" i="1"/>
              <a:t>skills inventory</a:t>
            </a:r>
          </a:p>
          <a:p>
            <a:pPr eaLnBrk="1" hangingPunct="1">
              <a:lnSpc>
                <a:spcPct val="90000"/>
              </a:lnSpc>
            </a:pPr>
            <a:r>
              <a:rPr lang="en-US" altLang="en-US" sz="2400"/>
              <a:t>In some organisations, there will be a separate inventory just for managers called a</a:t>
            </a:r>
            <a:r>
              <a:rPr lang="en-US" altLang="en-US" sz="2400" i="1"/>
              <a:t> management inventory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6019">
                                            <p:txEl>
                                              <p:pRg st="0" end="0"/>
                                            </p:txEl>
                                          </p:spTgt>
                                        </p:tgtEl>
                                        <p:attrNameLst>
                                          <p:attrName>style.visibility</p:attrName>
                                        </p:attrNameLst>
                                      </p:cBhvr>
                                      <p:to>
                                        <p:strVal val="visible"/>
                                      </p:to>
                                    </p:set>
                                    <p:animEffect transition="in" filter="wipe(left)">
                                      <p:cBhvr>
                                        <p:cTn id="7" dur="500"/>
                                        <p:tgtEl>
                                          <p:spTgt spid="860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6019">
                                            <p:txEl>
                                              <p:pRg st="1" end="1"/>
                                            </p:txEl>
                                          </p:spTgt>
                                        </p:tgtEl>
                                        <p:attrNameLst>
                                          <p:attrName>style.visibility</p:attrName>
                                        </p:attrNameLst>
                                      </p:cBhvr>
                                      <p:to>
                                        <p:strVal val="visible"/>
                                      </p:to>
                                    </p:set>
                                    <p:animEffect transition="in" filter="wipe(left)">
                                      <p:cBhvr>
                                        <p:cTn id="12" dur="500"/>
                                        <p:tgtEl>
                                          <p:spTgt spid="8601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6019">
                                            <p:txEl>
                                              <p:pRg st="2" end="2"/>
                                            </p:txEl>
                                          </p:spTgt>
                                        </p:tgtEl>
                                        <p:attrNameLst>
                                          <p:attrName>style.visibility</p:attrName>
                                        </p:attrNameLst>
                                      </p:cBhvr>
                                      <p:to>
                                        <p:strVal val="visible"/>
                                      </p:to>
                                    </p:set>
                                    <p:animEffect transition="in" filter="wipe(left)">
                                      <p:cBhvr>
                                        <p:cTn id="17" dur="500"/>
                                        <p:tgtEl>
                                          <p:spTgt spid="8601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6019">
                                            <p:txEl>
                                              <p:pRg st="3" end="3"/>
                                            </p:txEl>
                                          </p:spTgt>
                                        </p:tgtEl>
                                        <p:attrNameLst>
                                          <p:attrName>style.visibility</p:attrName>
                                        </p:attrNameLst>
                                      </p:cBhvr>
                                      <p:to>
                                        <p:strVal val="visible"/>
                                      </p:to>
                                    </p:set>
                                    <p:animEffect transition="in" filter="wipe(left)">
                                      <p:cBhvr>
                                        <p:cTn id="22" dur="500"/>
                                        <p:tgtEl>
                                          <p:spTgt spid="8601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86019">
                                            <p:txEl>
                                              <p:pRg st="4" end="4"/>
                                            </p:txEl>
                                          </p:spTgt>
                                        </p:tgtEl>
                                        <p:attrNameLst>
                                          <p:attrName>style.visibility</p:attrName>
                                        </p:attrNameLst>
                                      </p:cBhvr>
                                      <p:to>
                                        <p:strVal val="visible"/>
                                      </p:to>
                                    </p:set>
                                    <p:animEffect transition="in" filter="wipe(left)">
                                      <p:cBhvr>
                                        <p:cTn id="27" dur="500"/>
                                        <p:tgtEl>
                                          <p:spTgt spid="860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844BA915-6A9B-4B9C-9931-6F182D413AD2}"/>
              </a:ext>
            </a:extLst>
          </p:cNvPr>
          <p:cNvSpPr>
            <a:spLocks noGrp="1" noChangeArrowheads="1"/>
          </p:cNvSpPr>
          <p:nvPr>
            <p:ph type="title"/>
          </p:nvPr>
        </p:nvSpPr>
        <p:spPr/>
        <p:txBody>
          <a:bodyPr/>
          <a:lstStyle/>
          <a:p>
            <a:pPr eaLnBrk="1" hangingPunct="1"/>
            <a:r>
              <a:rPr lang="en-US" altLang="en-US"/>
              <a:t>Skills inventory </a:t>
            </a:r>
          </a:p>
        </p:txBody>
      </p:sp>
      <p:sp>
        <p:nvSpPr>
          <p:cNvPr id="21507" name="Rectangle 3">
            <a:extLst>
              <a:ext uri="{FF2B5EF4-FFF2-40B4-BE49-F238E27FC236}">
                <a16:creationId xmlns:a16="http://schemas.microsoft.com/office/drawing/2014/main" id="{C3399E3B-DD7F-4EF6-AC5B-5C32AC3A36BD}"/>
              </a:ext>
            </a:extLst>
          </p:cNvPr>
          <p:cNvSpPr>
            <a:spLocks noGrp="1" noChangeArrowheads="1"/>
          </p:cNvSpPr>
          <p:nvPr>
            <p:ph type="body" idx="1"/>
          </p:nvPr>
        </p:nvSpPr>
        <p:spPr/>
        <p:txBody>
          <a:bodyPr/>
          <a:lstStyle/>
          <a:p>
            <a:pPr eaLnBrk="1" hangingPunct="1"/>
            <a:r>
              <a:rPr lang="en-US" altLang="en-US" sz="2800"/>
              <a:t>Purpose: to note what kind of skills, abilities, experiences, and training the employees currently have.</a:t>
            </a:r>
          </a:p>
          <a:p>
            <a:pPr eaLnBrk="1" hangingPunct="1"/>
            <a:r>
              <a:rPr lang="en-US" altLang="en-US" sz="2800"/>
              <a:t>By keeping track of these, the organisation can quickly determine whether a particular skill is available and when it will be needed</a:t>
            </a:r>
          </a:p>
          <a:p>
            <a:pPr eaLnBrk="1" hangingPunct="1"/>
            <a:r>
              <a:rPr lang="en-US" altLang="en-US" sz="2800"/>
              <a:t>Skills inventory are also useful in career planning, management development and related activities</a:t>
            </a:r>
          </a:p>
          <a:p>
            <a:pPr eaLnBrk="1" hangingPunct="1"/>
            <a:endParaRPr lang="en-US" altLang="en-US" sz="2800" b="1"/>
          </a:p>
          <a:p>
            <a:pPr eaLnBrk="1" hangingPunct="1"/>
            <a:endParaRPr lang="en-US" altLang="en-US" sz="2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9DE5401C-9867-4A54-B29E-E2F18FC7C255}"/>
              </a:ext>
            </a:extLst>
          </p:cNvPr>
          <p:cNvSpPr>
            <a:spLocks noGrp="1"/>
          </p:cNvSpPr>
          <p:nvPr>
            <p:ph type="title"/>
          </p:nvPr>
        </p:nvSpPr>
        <p:spPr/>
        <p:txBody>
          <a:bodyPr/>
          <a:lstStyle/>
          <a:p>
            <a:r>
              <a:rPr lang="en-US" altLang="en-US"/>
              <a:t>HR planning definition</a:t>
            </a:r>
          </a:p>
        </p:txBody>
      </p:sp>
      <p:sp>
        <p:nvSpPr>
          <p:cNvPr id="3" name="Content Placeholder 2">
            <a:extLst>
              <a:ext uri="{FF2B5EF4-FFF2-40B4-BE49-F238E27FC236}">
                <a16:creationId xmlns:a16="http://schemas.microsoft.com/office/drawing/2014/main" id="{3B422635-F1A6-46CE-A72C-7BA6B01DEBB7}"/>
              </a:ext>
            </a:extLst>
          </p:cNvPr>
          <p:cNvSpPr>
            <a:spLocks noGrp="1"/>
          </p:cNvSpPr>
          <p:nvPr>
            <p:ph idx="1"/>
          </p:nvPr>
        </p:nvSpPr>
        <p:spPr/>
        <p:txBody>
          <a:bodyPr/>
          <a:lstStyle/>
          <a:p>
            <a:pPr>
              <a:defRPr/>
            </a:pPr>
            <a:r>
              <a:rPr lang="en-US" dirty="0"/>
              <a:t>Human Resource planning is the process by which an organisation ensures that:</a:t>
            </a:r>
          </a:p>
          <a:p>
            <a:pPr lvl="1">
              <a:defRPr/>
            </a:pPr>
            <a:r>
              <a:rPr lang="en-US" dirty="0">
                <a:ea typeface="+mn-ea"/>
                <a:cs typeface="+mn-cs"/>
              </a:rPr>
              <a:t> </a:t>
            </a:r>
            <a:r>
              <a:rPr lang="en-US" sz="2600" dirty="0">
                <a:ea typeface="+mn-ea"/>
                <a:cs typeface="+mn-cs"/>
              </a:rPr>
              <a:t>It has the right number and kinds of people,</a:t>
            </a:r>
          </a:p>
          <a:p>
            <a:pPr lvl="1">
              <a:defRPr/>
            </a:pPr>
            <a:r>
              <a:rPr lang="en-US" sz="2600" dirty="0">
                <a:ea typeface="+mn-ea"/>
                <a:cs typeface="+mn-cs"/>
              </a:rPr>
              <a:t> At the right places, </a:t>
            </a:r>
          </a:p>
          <a:p>
            <a:pPr lvl="1">
              <a:defRPr/>
            </a:pPr>
            <a:r>
              <a:rPr lang="en-US" sz="2600" dirty="0">
                <a:ea typeface="+mn-ea"/>
                <a:cs typeface="+mn-cs"/>
              </a:rPr>
              <a:t>At the right time, </a:t>
            </a:r>
          </a:p>
          <a:p>
            <a:pPr lvl="1">
              <a:defRPr/>
            </a:pPr>
            <a:r>
              <a:rPr lang="en-US" sz="2600" dirty="0">
                <a:ea typeface="+mn-ea"/>
                <a:cs typeface="+mn-cs"/>
              </a:rPr>
              <a:t>Capable of effectively and efficiently completing those tasks that will help the organisation achieve its overall strategic objectives</a:t>
            </a:r>
            <a:r>
              <a:rPr lang="en-US" dirty="0">
                <a:ea typeface="+mn-ea"/>
                <a:cs typeface="+mn-cs"/>
              </a:rPr>
              <a:t>.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AD6DD305-6E07-406D-AB59-014250A58C76}"/>
              </a:ext>
            </a:extLst>
          </p:cNvPr>
          <p:cNvSpPr>
            <a:spLocks noGrp="1" noChangeArrowheads="1"/>
          </p:cNvSpPr>
          <p:nvPr>
            <p:ph type="title"/>
          </p:nvPr>
        </p:nvSpPr>
        <p:spPr/>
        <p:txBody>
          <a:bodyPr/>
          <a:lstStyle/>
          <a:p>
            <a:pPr eaLnBrk="1" hangingPunct="1"/>
            <a:r>
              <a:rPr lang="en-US" altLang="en-US"/>
              <a:t>Contents of a skills inventory</a:t>
            </a:r>
          </a:p>
        </p:txBody>
      </p:sp>
      <p:sp>
        <p:nvSpPr>
          <p:cNvPr id="22531" name="Rectangle 3">
            <a:extLst>
              <a:ext uri="{FF2B5EF4-FFF2-40B4-BE49-F238E27FC236}">
                <a16:creationId xmlns:a16="http://schemas.microsoft.com/office/drawing/2014/main" id="{8DFE4F90-0B10-4526-8258-CBF3EB7BB8C3}"/>
              </a:ext>
            </a:extLst>
          </p:cNvPr>
          <p:cNvSpPr>
            <a:spLocks noGrp="1" noChangeArrowheads="1"/>
          </p:cNvSpPr>
          <p:nvPr>
            <p:ph type="body" idx="1"/>
          </p:nvPr>
        </p:nvSpPr>
        <p:spPr/>
        <p:txBody>
          <a:bodyPr/>
          <a:lstStyle/>
          <a:p>
            <a:pPr eaLnBrk="1" hangingPunct="1"/>
            <a:r>
              <a:rPr lang="en-US" altLang="en-US"/>
              <a:t>Once a decision has been made to create a skills inventory, the HR manager must determine what information will be contained in the system.</a:t>
            </a:r>
          </a:p>
          <a:p>
            <a:pPr eaLnBrk="1" hangingPunct="1"/>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26B97621-5F5E-4107-BEA1-3AFF9F1522AA}"/>
              </a:ext>
            </a:extLst>
          </p:cNvPr>
          <p:cNvSpPr>
            <a:spLocks noGrp="1" noChangeArrowheads="1"/>
          </p:cNvSpPr>
          <p:nvPr>
            <p:ph type="title"/>
          </p:nvPr>
        </p:nvSpPr>
        <p:spPr/>
        <p:txBody>
          <a:bodyPr/>
          <a:lstStyle/>
          <a:p>
            <a:pPr eaLnBrk="1" hangingPunct="1"/>
            <a:r>
              <a:rPr lang="en-US" altLang="en-US" sz="3800"/>
              <a:t>Contents of a skills inventory (cont..)</a:t>
            </a:r>
          </a:p>
        </p:txBody>
      </p:sp>
      <p:sp>
        <p:nvSpPr>
          <p:cNvPr id="23555" name="Rectangle 3">
            <a:extLst>
              <a:ext uri="{FF2B5EF4-FFF2-40B4-BE49-F238E27FC236}">
                <a16:creationId xmlns:a16="http://schemas.microsoft.com/office/drawing/2014/main" id="{1347090A-6778-4A5B-9E2D-BA6A23AA5E34}"/>
              </a:ext>
            </a:extLst>
          </p:cNvPr>
          <p:cNvSpPr>
            <a:spLocks noGrp="1" noChangeArrowheads="1"/>
          </p:cNvSpPr>
          <p:nvPr>
            <p:ph type="body" idx="1"/>
          </p:nvPr>
        </p:nvSpPr>
        <p:spPr/>
        <p:txBody>
          <a:bodyPr/>
          <a:lstStyle/>
          <a:p>
            <a:pPr eaLnBrk="1" hangingPunct="1">
              <a:lnSpc>
                <a:spcPct val="90000"/>
              </a:lnSpc>
            </a:pPr>
            <a:r>
              <a:rPr lang="en-US" altLang="en-US" sz="3000"/>
              <a:t>The list of data that can be coded into the skills inventories  is  endless and it must be tailored to the needs of each organisation.</a:t>
            </a:r>
          </a:p>
          <a:p>
            <a:pPr eaLnBrk="1" hangingPunct="1">
              <a:lnSpc>
                <a:spcPct val="90000"/>
              </a:lnSpc>
            </a:pPr>
            <a:r>
              <a:rPr lang="en-US" altLang="en-US" sz="3000"/>
              <a:t>Some of the most common items include: </a:t>
            </a:r>
          </a:p>
          <a:p>
            <a:pPr lvl="1" eaLnBrk="1" hangingPunct="1">
              <a:lnSpc>
                <a:spcPct val="90000"/>
              </a:lnSpc>
            </a:pPr>
            <a:r>
              <a:rPr lang="en-US" altLang="en-US"/>
              <a:t>Name and Employees number</a:t>
            </a:r>
          </a:p>
          <a:p>
            <a:pPr lvl="1" eaLnBrk="1" hangingPunct="1">
              <a:lnSpc>
                <a:spcPct val="90000"/>
              </a:lnSpc>
            </a:pPr>
            <a:r>
              <a:rPr lang="en-US" altLang="en-US"/>
              <a:t>Present location</a:t>
            </a:r>
          </a:p>
          <a:p>
            <a:pPr lvl="1" eaLnBrk="1" hangingPunct="1">
              <a:lnSpc>
                <a:spcPct val="90000"/>
              </a:lnSpc>
            </a:pPr>
            <a:r>
              <a:rPr lang="en-US" altLang="en-US"/>
              <a:t>Date of birth, date of employment</a:t>
            </a:r>
          </a:p>
          <a:p>
            <a:pPr lvl="1" eaLnBrk="1" hangingPunct="1">
              <a:lnSpc>
                <a:spcPct val="90000"/>
              </a:lnSpc>
            </a:pPr>
            <a:r>
              <a:rPr lang="en-US" altLang="en-US"/>
              <a:t>Job classification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A4E7E19D-9446-42FA-9A98-ECEDD6673219}"/>
              </a:ext>
            </a:extLst>
          </p:cNvPr>
          <p:cNvSpPr>
            <a:spLocks noGrp="1" noChangeArrowheads="1"/>
          </p:cNvSpPr>
          <p:nvPr>
            <p:ph type="title"/>
          </p:nvPr>
        </p:nvSpPr>
        <p:spPr/>
        <p:txBody>
          <a:bodyPr/>
          <a:lstStyle/>
          <a:p>
            <a:pPr eaLnBrk="1" hangingPunct="1"/>
            <a:r>
              <a:rPr lang="en-US" altLang="en-US" sz="3800"/>
              <a:t>Contents of a skills inventory (cont..)</a:t>
            </a:r>
          </a:p>
        </p:txBody>
      </p:sp>
      <p:sp>
        <p:nvSpPr>
          <p:cNvPr id="24579" name="Rectangle 3">
            <a:extLst>
              <a:ext uri="{FF2B5EF4-FFF2-40B4-BE49-F238E27FC236}">
                <a16:creationId xmlns:a16="http://schemas.microsoft.com/office/drawing/2014/main" id="{4CA4950B-6D90-4F80-9A4B-5247E99202F8}"/>
              </a:ext>
            </a:extLst>
          </p:cNvPr>
          <p:cNvSpPr>
            <a:spLocks noGrp="1" noChangeArrowheads="1"/>
          </p:cNvSpPr>
          <p:nvPr>
            <p:ph type="body" idx="1"/>
          </p:nvPr>
        </p:nvSpPr>
        <p:spPr/>
        <p:txBody>
          <a:bodyPr/>
          <a:lstStyle/>
          <a:p>
            <a:pPr eaLnBrk="1" hangingPunct="1">
              <a:lnSpc>
                <a:spcPct val="80000"/>
              </a:lnSpc>
            </a:pPr>
            <a:r>
              <a:rPr lang="en-US" altLang="en-US" sz="2800"/>
              <a:t>Specific skills and knowledge</a:t>
            </a:r>
          </a:p>
          <a:p>
            <a:pPr eaLnBrk="1" hangingPunct="1">
              <a:lnSpc>
                <a:spcPct val="80000"/>
              </a:lnSpc>
            </a:pPr>
            <a:r>
              <a:rPr lang="en-US" altLang="en-US" sz="2800"/>
              <a:t>Education and field of education( formal education and course taken since leaving school)</a:t>
            </a:r>
          </a:p>
          <a:p>
            <a:pPr eaLnBrk="1" hangingPunct="1">
              <a:lnSpc>
                <a:spcPct val="80000"/>
              </a:lnSpc>
            </a:pPr>
            <a:r>
              <a:rPr lang="en-US" altLang="en-US" sz="2800"/>
              <a:t>Professional qualification</a:t>
            </a:r>
          </a:p>
          <a:p>
            <a:pPr eaLnBrk="1" hangingPunct="1">
              <a:lnSpc>
                <a:spcPct val="80000"/>
              </a:lnSpc>
            </a:pPr>
            <a:r>
              <a:rPr lang="en-US" altLang="en-US" sz="2800"/>
              <a:t>A supervisors evaluation of the employees capabilities</a:t>
            </a:r>
          </a:p>
          <a:p>
            <a:pPr eaLnBrk="1" hangingPunct="1"/>
            <a:r>
              <a:rPr lang="en-US" altLang="en-US" sz="2800"/>
              <a:t>Salary range,</a:t>
            </a:r>
          </a:p>
          <a:p>
            <a:pPr eaLnBrk="1" hangingPunct="1"/>
            <a:r>
              <a:rPr lang="en-US" altLang="en-US" sz="2800"/>
              <a:t>Employees stated career goals and objectives, including  geographical preferences and intended retirement date  </a:t>
            </a:r>
          </a:p>
          <a:p>
            <a:pPr eaLnBrk="1" hangingPunct="1">
              <a:lnSpc>
                <a:spcPct val="80000"/>
              </a:lnSpc>
            </a:pPr>
            <a:endParaRPr lang="en-US" altLang="en-US" sz="2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BE7D9243-4FE6-4DB1-B107-34137F633C42}"/>
              </a:ext>
            </a:extLst>
          </p:cNvPr>
          <p:cNvSpPr>
            <a:spLocks noGrp="1" noChangeArrowheads="1"/>
          </p:cNvSpPr>
          <p:nvPr>
            <p:ph type="title"/>
          </p:nvPr>
        </p:nvSpPr>
        <p:spPr/>
        <p:txBody>
          <a:bodyPr/>
          <a:lstStyle/>
          <a:p>
            <a:pPr eaLnBrk="1" hangingPunct="1"/>
            <a:r>
              <a:rPr lang="en-US" altLang="en-US"/>
              <a:t>Components of a skills inventory</a:t>
            </a:r>
          </a:p>
        </p:txBody>
      </p:sp>
      <p:sp>
        <p:nvSpPr>
          <p:cNvPr id="25603" name="Rectangle 3">
            <a:extLst>
              <a:ext uri="{FF2B5EF4-FFF2-40B4-BE49-F238E27FC236}">
                <a16:creationId xmlns:a16="http://schemas.microsoft.com/office/drawing/2014/main" id="{0DB84A8A-3205-40D0-A3A0-037137BF2566}"/>
              </a:ext>
            </a:extLst>
          </p:cNvPr>
          <p:cNvSpPr>
            <a:spLocks noGrp="1" noChangeArrowheads="1"/>
          </p:cNvSpPr>
          <p:nvPr>
            <p:ph type="body" idx="1"/>
          </p:nvPr>
        </p:nvSpPr>
        <p:spPr/>
        <p:txBody>
          <a:bodyPr/>
          <a:lstStyle/>
          <a:p>
            <a:pPr marL="609600" indent="-609600" eaLnBrk="1" hangingPunct="1">
              <a:buFont typeface="Wingdings" panose="05000000000000000000" pitchFamily="2" charset="2"/>
              <a:buNone/>
            </a:pPr>
            <a:r>
              <a:rPr lang="en-US" altLang="en-US"/>
              <a:t>Content can be put into three components of as follows: </a:t>
            </a:r>
          </a:p>
          <a:p>
            <a:pPr marL="609600" indent="-609600" eaLnBrk="1" hangingPunct="1">
              <a:buFontTx/>
              <a:buAutoNum type="arabicPeriod"/>
            </a:pPr>
            <a:r>
              <a:rPr lang="en-US" altLang="en-US"/>
              <a:t>Data summarizing the employees past:</a:t>
            </a:r>
          </a:p>
          <a:p>
            <a:pPr marL="609600" indent="-609600" eaLnBrk="1" hangingPunct="1">
              <a:buFontTx/>
              <a:buAutoNum type="arabicPeriod"/>
            </a:pPr>
            <a:r>
              <a:rPr lang="en-US" altLang="en-US"/>
              <a:t> Data summarizing status of present skills</a:t>
            </a:r>
          </a:p>
          <a:p>
            <a:pPr marL="609600" indent="-609600" eaLnBrk="1" hangingPunct="1">
              <a:buFontTx/>
              <a:buAutoNum type="arabicPeriod"/>
            </a:pPr>
            <a:r>
              <a:rPr lang="en-US" altLang="en-US"/>
              <a:t>Data that focus on the future</a:t>
            </a:r>
          </a:p>
          <a:p>
            <a:pPr marL="609600" indent="-609600" eaLnBrk="1" hangingPunct="1">
              <a:buFontTx/>
              <a:buAutoNum type="arabicPeriod"/>
            </a:pPr>
            <a:endParaRPr lang="en-US"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0504A4D4-E8B6-4183-9378-B2AC9942A38C}"/>
              </a:ext>
            </a:extLst>
          </p:cNvPr>
          <p:cNvSpPr>
            <a:spLocks noGrp="1" noChangeArrowheads="1"/>
          </p:cNvSpPr>
          <p:nvPr>
            <p:ph type="title"/>
          </p:nvPr>
        </p:nvSpPr>
        <p:spPr/>
        <p:txBody>
          <a:bodyPr/>
          <a:lstStyle/>
          <a:p>
            <a:pPr marL="838200" indent="-838200" eaLnBrk="1" hangingPunct="1"/>
            <a:r>
              <a:rPr lang="en-US" altLang="en-US" sz="3800"/>
              <a:t>Data summarizing the employees past</a:t>
            </a:r>
          </a:p>
        </p:txBody>
      </p:sp>
      <p:sp>
        <p:nvSpPr>
          <p:cNvPr id="26627" name="Rectangle 3">
            <a:extLst>
              <a:ext uri="{FF2B5EF4-FFF2-40B4-BE49-F238E27FC236}">
                <a16:creationId xmlns:a16="http://schemas.microsoft.com/office/drawing/2014/main" id="{C18D7633-3F92-4118-93CC-A6C3936BC2F7}"/>
              </a:ext>
            </a:extLst>
          </p:cNvPr>
          <p:cNvSpPr>
            <a:spLocks noGrp="1" noChangeArrowheads="1"/>
          </p:cNvSpPr>
          <p:nvPr>
            <p:ph type="body" idx="1"/>
          </p:nvPr>
        </p:nvSpPr>
        <p:spPr/>
        <p:txBody>
          <a:bodyPr/>
          <a:lstStyle/>
          <a:p>
            <a:pPr eaLnBrk="1" hangingPunct="1"/>
            <a:r>
              <a:rPr lang="en-US" altLang="en-US"/>
              <a:t>a) Title and brief job description highlighting positions held in the over the years either in the organisation  or previous organisations </a:t>
            </a:r>
          </a:p>
          <a:p>
            <a:pPr eaLnBrk="1" hangingPunct="1"/>
            <a:r>
              <a:rPr lang="en-US" altLang="en-US"/>
              <a:t>b) Critical skills  developed in these positions – manual, cognitive, creative</a:t>
            </a:r>
          </a:p>
          <a:p>
            <a:pPr eaLnBrk="1" hangingPunct="1"/>
            <a:endParaRPr lang="en-US"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C3681D90-026F-4818-AF9A-E0BD59448AFC}"/>
              </a:ext>
            </a:extLst>
          </p:cNvPr>
          <p:cNvSpPr>
            <a:spLocks noGrp="1" noChangeArrowheads="1"/>
          </p:cNvSpPr>
          <p:nvPr>
            <p:ph type="title"/>
          </p:nvPr>
        </p:nvSpPr>
        <p:spPr/>
        <p:txBody>
          <a:bodyPr/>
          <a:lstStyle/>
          <a:p>
            <a:pPr eaLnBrk="1" hangingPunct="1"/>
            <a:r>
              <a:rPr lang="en-US" altLang="en-US" sz="3800"/>
              <a:t>Data summarizing the employees past (cont..)</a:t>
            </a:r>
          </a:p>
        </p:txBody>
      </p:sp>
      <p:sp>
        <p:nvSpPr>
          <p:cNvPr id="27651" name="Rectangle 3">
            <a:extLst>
              <a:ext uri="{FF2B5EF4-FFF2-40B4-BE49-F238E27FC236}">
                <a16:creationId xmlns:a16="http://schemas.microsoft.com/office/drawing/2014/main" id="{4F4D43F5-1227-4016-9E8A-CA42FC66CAE7}"/>
              </a:ext>
            </a:extLst>
          </p:cNvPr>
          <p:cNvSpPr>
            <a:spLocks noGrp="1" noChangeArrowheads="1"/>
          </p:cNvSpPr>
          <p:nvPr>
            <p:ph type="body" idx="1"/>
          </p:nvPr>
        </p:nvSpPr>
        <p:spPr/>
        <p:txBody>
          <a:bodyPr/>
          <a:lstStyle/>
          <a:p>
            <a:pPr eaLnBrk="1" hangingPunct="1"/>
            <a:r>
              <a:rPr lang="en-US" altLang="en-US"/>
              <a:t>C) Educational achievements – high school, job relevant classes, college (major minor)</a:t>
            </a:r>
          </a:p>
          <a:p>
            <a:pPr eaLnBrk="1" hangingPunct="1"/>
            <a:r>
              <a:rPr lang="en-US" altLang="en-US"/>
              <a:t>D) significant special project accomplished during the last five years ( within this organisation or the previous organisation)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880FE85A-EEF6-44BD-8C83-FDB54E808DF5}"/>
              </a:ext>
            </a:extLst>
          </p:cNvPr>
          <p:cNvSpPr>
            <a:spLocks noGrp="1" noChangeArrowheads="1"/>
          </p:cNvSpPr>
          <p:nvPr>
            <p:ph type="title"/>
          </p:nvPr>
        </p:nvSpPr>
        <p:spPr/>
        <p:txBody>
          <a:bodyPr/>
          <a:lstStyle/>
          <a:p>
            <a:pPr eaLnBrk="1" hangingPunct="1"/>
            <a:r>
              <a:rPr lang="en-US" altLang="en-US" sz="3800"/>
              <a:t>Data summarizing the status of the present skills</a:t>
            </a:r>
          </a:p>
        </p:txBody>
      </p:sp>
      <p:sp>
        <p:nvSpPr>
          <p:cNvPr id="28675" name="Rectangle 3">
            <a:extLst>
              <a:ext uri="{FF2B5EF4-FFF2-40B4-BE49-F238E27FC236}">
                <a16:creationId xmlns:a16="http://schemas.microsoft.com/office/drawing/2014/main" id="{918F3D19-3039-46EE-B81C-CBB4371CD7F3}"/>
              </a:ext>
            </a:extLst>
          </p:cNvPr>
          <p:cNvSpPr>
            <a:spLocks noGrp="1" noChangeArrowheads="1"/>
          </p:cNvSpPr>
          <p:nvPr>
            <p:ph type="body" idx="1"/>
          </p:nvPr>
        </p:nvSpPr>
        <p:spPr/>
        <p:txBody>
          <a:bodyPr/>
          <a:lstStyle/>
          <a:p>
            <a:pPr eaLnBrk="1" hangingPunct="1"/>
            <a:r>
              <a:rPr lang="en-US" altLang="en-US"/>
              <a:t>A) skill related highlights last three performance appraisals</a:t>
            </a:r>
          </a:p>
          <a:p>
            <a:pPr eaLnBrk="1" hangingPunct="1"/>
            <a:r>
              <a:rPr lang="en-US" altLang="en-US"/>
              <a:t>B) Employee perception of what is done well on present job e.g. skill competencies, perception of how skills could be improved</a:t>
            </a:r>
          </a:p>
          <a:p>
            <a:pPr eaLnBrk="1" hangingPunct="1"/>
            <a:r>
              <a:rPr lang="en-US" altLang="en-US"/>
              <a:t>C) Employees supervisor perception of the same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7D345AEB-B6AA-4529-92B1-CCFBF38E3538}"/>
              </a:ext>
            </a:extLst>
          </p:cNvPr>
          <p:cNvSpPr>
            <a:spLocks noGrp="1" noChangeArrowheads="1"/>
          </p:cNvSpPr>
          <p:nvPr>
            <p:ph type="title"/>
          </p:nvPr>
        </p:nvSpPr>
        <p:spPr/>
        <p:txBody>
          <a:bodyPr/>
          <a:lstStyle/>
          <a:p>
            <a:pPr eaLnBrk="1" hangingPunct="1"/>
            <a:r>
              <a:rPr lang="en-US" altLang="en-US"/>
              <a:t>3. Data that focus on the future</a:t>
            </a:r>
          </a:p>
        </p:txBody>
      </p:sp>
      <p:sp>
        <p:nvSpPr>
          <p:cNvPr id="29699" name="Rectangle 3">
            <a:extLst>
              <a:ext uri="{FF2B5EF4-FFF2-40B4-BE49-F238E27FC236}">
                <a16:creationId xmlns:a16="http://schemas.microsoft.com/office/drawing/2014/main" id="{213B55FA-831E-49A5-B4D5-3BAEDB3536F7}"/>
              </a:ext>
            </a:extLst>
          </p:cNvPr>
          <p:cNvSpPr>
            <a:spLocks noGrp="1" noChangeArrowheads="1"/>
          </p:cNvSpPr>
          <p:nvPr>
            <p:ph type="body" idx="1"/>
          </p:nvPr>
        </p:nvSpPr>
        <p:spPr/>
        <p:txBody>
          <a:bodyPr/>
          <a:lstStyle/>
          <a:p>
            <a:pPr eaLnBrk="1" hangingPunct="1">
              <a:lnSpc>
                <a:spcPct val="80000"/>
              </a:lnSpc>
            </a:pPr>
            <a:r>
              <a:rPr lang="en-US" altLang="en-US" sz="2800"/>
              <a:t>A) personal career goals – one year, three years, identify specific positions and aspiration. Avoid global generalities like “higher up”</a:t>
            </a:r>
          </a:p>
          <a:p>
            <a:pPr eaLnBrk="1" hangingPunct="1">
              <a:lnSpc>
                <a:spcPct val="80000"/>
              </a:lnSpc>
            </a:pPr>
            <a:r>
              <a:rPr lang="en-US" altLang="en-US" sz="2800"/>
              <a:t>B) view of the individuals present supervisors as to what he or she could be prepared to become. List specific position</a:t>
            </a:r>
          </a:p>
          <a:p>
            <a:pPr eaLnBrk="1" hangingPunct="1">
              <a:lnSpc>
                <a:spcPct val="80000"/>
              </a:lnSpc>
            </a:pPr>
            <a:r>
              <a:rPr lang="en-US" altLang="en-US" sz="2800"/>
              <a:t>C) specify training and development efforts that the individual is motivated to undertake – on the job, off the job, classroom or experiential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03A70855-AFBE-452A-A88C-A891EDEF6530}"/>
              </a:ext>
            </a:extLst>
          </p:cNvPr>
          <p:cNvSpPr>
            <a:spLocks noGrp="1" noChangeArrowheads="1"/>
          </p:cNvSpPr>
          <p:nvPr>
            <p:ph type="title"/>
          </p:nvPr>
        </p:nvSpPr>
        <p:spPr/>
        <p:txBody>
          <a:bodyPr/>
          <a:lstStyle/>
          <a:p>
            <a:pPr eaLnBrk="1" hangingPunct="1"/>
            <a:endParaRPr lang="en-US" altLang="en-US"/>
          </a:p>
        </p:txBody>
      </p:sp>
      <p:sp>
        <p:nvSpPr>
          <p:cNvPr id="30723" name="Rectangle 3">
            <a:extLst>
              <a:ext uri="{FF2B5EF4-FFF2-40B4-BE49-F238E27FC236}">
                <a16:creationId xmlns:a16="http://schemas.microsoft.com/office/drawing/2014/main" id="{4CD1CE4D-1FAD-4EBC-A2BA-E71A873F1B1F}"/>
              </a:ext>
            </a:extLst>
          </p:cNvPr>
          <p:cNvSpPr>
            <a:spLocks noGrp="1" noChangeArrowheads="1"/>
          </p:cNvSpPr>
          <p:nvPr>
            <p:ph type="body" idx="1"/>
          </p:nvPr>
        </p:nvSpPr>
        <p:spPr/>
        <p:txBody>
          <a:bodyPr/>
          <a:lstStyle/>
          <a:p>
            <a:pPr eaLnBrk="1" hangingPunct="1"/>
            <a:r>
              <a:rPr lang="en-US" altLang="en-US"/>
              <a:t>The above three components are just a sample and some organisations may have a skill inventory cataloguing different job classification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E1949857-76A7-400D-9536-A5BB74493F38}"/>
              </a:ext>
            </a:extLst>
          </p:cNvPr>
          <p:cNvSpPr>
            <a:spLocks noGrp="1" noChangeArrowheads="1"/>
          </p:cNvSpPr>
          <p:nvPr>
            <p:ph type="title"/>
          </p:nvPr>
        </p:nvSpPr>
        <p:spPr/>
        <p:txBody>
          <a:bodyPr/>
          <a:lstStyle/>
          <a:p>
            <a:pPr eaLnBrk="1" hangingPunct="1"/>
            <a:r>
              <a:rPr lang="en-US" altLang="en-US"/>
              <a:t>Maintaining the skills inventory </a:t>
            </a:r>
          </a:p>
        </p:txBody>
      </p:sp>
      <p:sp>
        <p:nvSpPr>
          <p:cNvPr id="31747" name="Rectangle 3">
            <a:extLst>
              <a:ext uri="{FF2B5EF4-FFF2-40B4-BE49-F238E27FC236}">
                <a16:creationId xmlns:a16="http://schemas.microsoft.com/office/drawing/2014/main" id="{8B37F003-6E56-43AA-9891-DF950991E34E}"/>
              </a:ext>
            </a:extLst>
          </p:cNvPr>
          <p:cNvSpPr>
            <a:spLocks noGrp="1" noChangeArrowheads="1"/>
          </p:cNvSpPr>
          <p:nvPr>
            <p:ph type="body" idx="1"/>
          </p:nvPr>
        </p:nvSpPr>
        <p:spPr/>
        <p:txBody>
          <a:bodyPr/>
          <a:lstStyle/>
          <a:p>
            <a:pPr eaLnBrk="1" hangingPunct="1">
              <a:lnSpc>
                <a:spcPct val="90000"/>
              </a:lnSpc>
            </a:pPr>
            <a:r>
              <a:rPr lang="en-US" altLang="en-US" sz="2400"/>
              <a:t>The skill inventory is maintained by continuous gathering, handling and updating data. Decisions to be made include: </a:t>
            </a:r>
          </a:p>
          <a:p>
            <a:pPr marL="857250" lvl="1" indent="-457200" eaLnBrk="1" hangingPunct="1">
              <a:lnSpc>
                <a:spcPct val="90000"/>
              </a:lnSpc>
              <a:buFont typeface="Arial" panose="020B0604020202020204" pitchFamily="34" charset="0"/>
              <a:buAutoNum type="arabicPeriod"/>
            </a:pPr>
            <a:r>
              <a:rPr lang="en-US" altLang="en-US" sz="2400"/>
              <a:t>Method of data gathering: The two principle method of gathering data are interviewing and questionnaire</a:t>
            </a:r>
          </a:p>
          <a:p>
            <a:pPr marL="857250" lvl="1" indent="-457200" eaLnBrk="1" hangingPunct="1">
              <a:lnSpc>
                <a:spcPct val="90000"/>
              </a:lnSpc>
              <a:buFont typeface="Arial" panose="020B0604020202020204" pitchFamily="34" charset="0"/>
              <a:buAutoNum type="arabicPeriod"/>
            </a:pPr>
            <a:r>
              <a:rPr lang="en-US" altLang="en-US" sz="2400"/>
              <a:t>When to update: Updating must be planned – e.g. annual update, or where changes are frequent, monthly update</a:t>
            </a:r>
          </a:p>
          <a:p>
            <a:pPr marL="857250" lvl="1" indent="-457200" eaLnBrk="1" hangingPunct="1">
              <a:lnSpc>
                <a:spcPct val="90000"/>
              </a:lnSpc>
              <a:buFont typeface="Arial" panose="020B0604020202020204" pitchFamily="34" charset="0"/>
              <a:buAutoNum type="arabicPeriod"/>
            </a:pPr>
            <a:r>
              <a:rPr lang="en-US" altLang="en-US" sz="2400"/>
              <a:t>Manual or computerizes: A decision will also have to be made on whether to store data manually or to computerize it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EE7B0A74-0800-4D01-9727-EA632AFE37CC}"/>
              </a:ext>
            </a:extLst>
          </p:cNvPr>
          <p:cNvSpPr>
            <a:spLocks noGrp="1"/>
          </p:cNvSpPr>
          <p:nvPr>
            <p:ph type="title"/>
          </p:nvPr>
        </p:nvSpPr>
        <p:spPr/>
        <p:txBody>
          <a:bodyPr/>
          <a:lstStyle/>
          <a:p>
            <a:r>
              <a:rPr lang="en-US" altLang="en-US"/>
              <a:t>Definition (cont..)</a:t>
            </a:r>
          </a:p>
        </p:txBody>
      </p:sp>
      <p:sp>
        <p:nvSpPr>
          <p:cNvPr id="5123" name="Content Placeholder 2">
            <a:extLst>
              <a:ext uri="{FF2B5EF4-FFF2-40B4-BE49-F238E27FC236}">
                <a16:creationId xmlns:a16="http://schemas.microsoft.com/office/drawing/2014/main" id="{92166B77-499E-48D4-B125-AA6F09FCB7B9}"/>
              </a:ext>
            </a:extLst>
          </p:cNvPr>
          <p:cNvSpPr>
            <a:spLocks noGrp="1"/>
          </p:cNvSpPr>
          <p:nvPr>
            <p:ph idx="1"/>
          </p:nvPr>
        </p:nvSpPr>
        <p:spPr/>
        <p:txBody>
          <a:bodyPr/>
          <a:lstStyle/>
          <a:p>
            <a:pPr eaLnBrk="1" hangingPunct="1">
              <a:lnSpc>
                <a:spcPct val="90000"/>
              </a:lnSpc>
            </a:pPr>
            <a:r>
              <a:rPr lang="en-US" altLang="en-US"/>
              <a:t>It is the process of assessing the future supply of and demand for human resources.</a:t>
            </a:r>
          </a:p>
          <a:p>
            <a:pPr eaLnBrk="1" hangingPunct="1">
              <a:lnSpc>
                <a:spcPct val="90000"/>
              </a:lnSpc>
            </a:pPr>
            <a:r>
              <a:rPr lang="en-US" altLang="en-US"/>
              <a:t>It also provides mechanisms to eliminate any gaps that may exist between supply and demand</a:t>
            </a:r>
          </a:p>
          <a:p>
            <a:pPr eaLnBrk="1" hangingPunct="1">
              <a:lnSpc>
                <a:spcPct val="90000"/>
              </a:lnSpc>
            </a:pPr>
            <a:r>
              <a:rPr lang="en-US" altLang="en-US"/>
              <a:t>It is a process of determining what positions in the firm  will have to be filled and when </a:t>
            </a:r>
          </a:p>
          <a:p>
            <a:endParaRPr lang="en-US"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F96405E1-D8A2-47D6-8A4E-B323B9AC5E43}"/>
              </a:ext>
            </a:extLst>
          </p:cNvPr>
          <p:cNvSpPr>
            <a:spLocks noGrp="1" noChangeArrowheads="1"/>
          </p:cNvSpPr>
          <p:nvPr>
            <p:ph type="title"/>
          </p:nvPr>
        </p:nvSpPr>
        <p:spPr/>
        <p:txBody>
          <a:bodyPr/>
          <a:lstStyle/>
          <a:p>
            <a:pPr eaLnBrk="1" hangingPunct="1"/>
            <a:r>
              <a:rPr lang="en-US" altLang="en-US"/>
              <a:t>Forecasting external supply</a:t>
            </a:r>
          </a:p>
        </p:txBody>
      </p:sp>
      <p:sp>
        <p:nvSpPr>
          <p:cNvPr id="32771" name="Rectangle 3">
            <a:extLst>
              <a:ext uri="{FF2B5EF4-FFF2-40B4-BE49-F238E27FC236}">
                <a16:creationId xmlns:a16="http://schemas.microsoft.com/office/drawing/2014/main" id="{EB4C5D53-3B20-44D5-B653-15B96E9AB66A}"/>
              </a:ext>
            </a:extLst>
          </p:cNvPr>
          <p:cNvSpPr>
            <a:spLocks noGrp="1" noChangeArrowheads="1"/>
          </p:cNvSpPr>
          <p:nvPr>
            <p:ph type="body" idx="1"/>
          </p:nvPr>
        </p:nvSpPr>
        <p:spPr/>
        <p:txBody>
          <a:bodyPr/>
          <a:lstStyle/>
          <a:p>
            <a:pPr eaLnBrk="1" hangingPunct="1">
              <a:lnSpc>
                <a:spcPct val="90000"/>
              </a:lnSpc>
            </a:pPr>
            <a:r>
              <a:rPr lang="en-US" altLang="en-US"/>
              <a:t>From the labour market</a:t>
            </a:r>
          </a:p>
          <a:p>
            <a:pPr eaLnBrk="1" hangingPunct="1">
              <a:lnSpc>
                <a:spcPct val="90000"/>
              </a:lnSpc>
            </a:pPr>
            <a:r>
              <a:rPr lang="en-US" altLang="en-US"/>
              <a:t> Consider: economic indicators – competition and wage levels, cost of living, education levels, unemployment levels</a:t>
            </a:r>
          </a:p>
          <a:p>
            <a:pPr eaLnBrk="1" hangingPunct="1">
              <a:lnSpc>
                <a:spcPct val="90000"/>
              </a:lnSpc>
            </a:pPr>
            <a:r>
              <a:rPr lang="en-US" altLang="en-US"/>
              <a:t>Forecast on the availability of potential job candidates in specific occupation e.g. IT, HR, Finance  etc - is there an under or over supply. </a:t>
            </a:r>
          </a:p>
          <a:p>
            <a:pPr eaLnBrk="1" hangingPunct="1">
              <a:lnSpc>
                <a:spcPct val="90000"/>
              </a:lnSpc>
            </a:pPr>
            <a:endParaRPr lang="en-US"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E25E0AFD-6E99-4956-AD9F-3E78AA5DDE49}"/>
              </a:ext>
            </a:extLst>
          </p:cNvPr>
          <p:cNvSpPr>
            <a:spLocks noGrp="1" noChangeArrowheads="1"/>
          </p:cNvSpPr>
          <p:nvPr>
            <p:ph type="title"/>
          </p:nvPr>
        </p:nvSpPr>
        <p:spPr/>
        <p:txBody>
          <a:bodyPr/>
          <a:lstStyle/>
          <a:p>
            <a:pPr eaLnBrk="1" hangingPunct="1"/>
            <a:r>
              <a:rPr lang="en-US" altLang="en-US"/>
              <a:t>Action decisions in HR planning</a:t>
            </a:r>
          </a:p>
        </p:txBody>
      </p:sp>
      <p:sp>
        <p:nvSpPr>
          <p:cNvPr id="33795" name="Rectangle 3">
            <a:extLst>
              <a:ext uri="{FF2B5EF4-FFF2-40B4-BE49-F238E27FC236}">
                <a16:creationId xmlns:a16="http://schemas.microsoft.com/office/drawing/2014/main" id="{8ECF33AA-3F21-4BEC-B177-91155EBAE0E0}"/>
              </a:ext>
            </a:extLst>
          </p:cNvPr>
          <p:cNvSpPr>
            <a:spLocks noGrp="1" noChangeArrowheads="1"/>
          </p:cNvSpPr>
          <p:nvPr>
            <p:ph type="body" idx="1"/>
          </p:nvPr>
        </p:nvSpPr>
        <p:spPr/>
        <p:txBody>
          <a:bodyPr/>
          <a:lstStyle/>
          <a:p>
            <a:pPr eaLnBrk="1" hangingPunct="1"/>
            <a:r>
              <a:rPr lang="en-US" altLang="en-US" sz="2800"/>
              <a:t>After HR planning system has analyzed both the supply and demand for future workers, these two forecasts are compared to determine what if any actions should be taken. </a:t>
            </a:r>
          </a:p>
          <a:p>
            <a:pPr eaLnBrk="1" hangingPunct="1"/>
            <a:r>
              <a:rPr lang="en-US" altLang="en-US" sz="2800"/>
              <a:t>Whenever there is a discrepancy between the tow estimates, organisations need to choose a course of action to eliminate the gaps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EFD66D76-8B3E-4761-921B-A88E30CD5B41}"/>
              </a:ext>
            </a:extLst>
          </p:cNvPr>
          <p:cNvSpPr>
            <a:spLocks noGrp="1" noChangeArrowheads="1"/>
          </p:cNvSpPr>
          <p:nvPr>
            <p:ph type="title"/>
          </p:nvPr>
        </p:nvSpPr>
        <p:spPr/>
        <p:txBody>
          <a:bodyPr/>
          <a:lstStyle/>
          <a:p>
            <a:pPr eaLnBrk="1" hangingPunct="1"/>
            <a:r>
              <a:rPr lang="en-US" altLang="en-US" sz="3800"/>
              <a:t>Action decisions on a shortage of employees </a:t>
            </a:r>
          </a:p>
        </p:txBody>
      </p:sp>
      <p:sp>
        <p:nvSpPr>
          <p:cNvPr id="34819" name="Rectangle 3">
            <a:extLst>
              <a:ext uri="{FF2B5EF4-FFF2-40B4-BE49-F238E27FC236}">
                <a16:creationId xmlns:a16="http://schemas.microsoft.com/office/drawing/2014/main" id="{7D76CA61-4B2B-4688-A70B-FE4E223064BB}"/>
              </a:ext>
            </a:extLst>
          </p:cNvPr>
          <p:cNvSpPr>
            <a:spLocks noGrp="1" noChangeArrowheads="1"/>
          </p:cNvSpPr>
          <p:nvPr>
            <p:ph type="body" idx="1"/>
          </p:nvPr>
        </p:nvSpPr>
        <p:spPr/>
        <p:txBody>
          <a:bodyPr/>
          <a:lstStyle/>
          <a:p>
            <a:pPr eaLnBrk="1" hangingPunct="1">
              <a:lnSpc>
                <a:spcPct val="90000"/>
              </a:lnSpc>
            </a:pPr>
            <a:r>
              <a:rPr lang="en-US" altLang="en-US" sz="2800"/>
              <a:t> </a:t>
            </a:r>
            <a:r>
              <a:rPr lang="en-US" altLang="en-US" sz="2400"/>
              <a:t>Use of overtime - if the shortage is small and the employees are willing to work overtime, it can be filled with present employees</a:t>
            </a:r>
          </a:p>
          <a:p>
            <a:r>
              <a:rPr lang="en-US" altLang="en-US" sz="2400"/>
              <a:t>Recruitment for skills where there are gaps. </a:t>
            </a:r>
          </a:p>
          <a:p>
            <a:r>
              <a:rPr lang="en-US" altLang="en-US" sz="2400"/>
              <a:t>recalling employees who were laid off</a:t>
            </a:r>
          </a:p>
          <a:p>
            <a:r>
              <a:rPr lang="en-US" altLang="en-US" sz="2400"/>
              <a:t>Use of part time workers, subcontracting,</a:t>
            </a:r>
          </a:p>
          <a:p>
            <a:r>
              <a:rPr lang="en-US" altLang="en-US" sz="2400"/>
              <a:t>Training and development staff to meet the resource gaps  </a:t>
            </a:r>
          </a:p>
          <a:p>
            <a:r>
              <a:rPr lang="en-US" altLang="en-US" sz="2400"/>
              <a:t>Promoting employees from lower level to higher levels where there are gaps</a:t>
            </a:r>
            <a:endParaRPr lang="en-US" altLang="en-US" sz="28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E7E68BA7-CC94-43B3-BB38-AA0B64F3FA57}"/>
              </a:ext>
            </a:extLst>
          </p:cNvPr>
          <p:cNvSpPr>
            <a:spLocks noGrp="1" noChangeArrowheads="1"/>
          </p:cNvSpPr>
          <p:nvPr>
            <p:ph type="title"/>
          </p:nvPr>
        </p:nvSpPr>
        <p:spPr/>
        <p:txBody>
          <a:bodyPr/>
          <a:lstStyle/>
          <a:p>
            <a:pPr eaLnBrk="1" hangingPunct="1"/>
            <a:r>
              <a:rPr lang="en-US" altLang="en-US" sz="3800"/>
              <a:t>Action decisions in surplus conditions</a:t>
            </a:r>
          </a:p>
        </p:txBody>
      </p:sp>
      <p:sp>
        <p:nvSpPr>
          <p:cNvPr id="35843" name="Rectangle 3">
            <a:extLst>
              <a:ext uri="{FF2B5EF4-FFF2-40B4-BE49-F238E27FC236}">
                <a16:creationId xmlns:a16="http://schemas.microsoft.com/office/drawing/2014/main" id="{B7664711-58F0-497A-9E00-449E8685327B}"/>
              </a:ext>
            </a:extLst>
          </p:cNvPr>
          <p:cNvSpPr>
            <a:spLocks noGrp="1" noChangeArrowheads="1"/>
          </p:cNvSpPr>
          <p:nvPr>
            <p:ph type="body" idx="1"/>
          </p:nvPr>
        </p:nvSpPr>
        <p:spPr/>
        <p:txBody>
          <a:bodyPr/>
          <a:lstStyle/>
          <a:p>
            <a:r>
              <a:rPr lang="en-US" altLang="en-US" sz="2300" b="1"/>
              <a:t>Attrition and Hiring Freeze</a:t>
            </a:r>
            <a:r>
              <a:rPr lang="en-US" altLang="en-US" sz="2300"/>
              <a:t> – through attrition, individuals who quit, die, or retire are not replaced. Those who remain must handle the same workload with fewer people. </a:t>
            </a:r>
          </a:p>
          <a:p>
            <a:r>
              <a:rPr lang="en-US" altLang="en-US" sz="2300" b="1"/>
              <a:t>Early Retirement/ Buy Outs</a:t>
            </a:r>
            <a:r>
              <a:rPr lang="en-US" altLang="en-US" sz="2300"/>
              <a:t> –a means of encouraging more workers to leave the organisation early with some incentives . </a:t>
            </a:r>
          </a:p>
          <a:p>
            <a:r>
              <a:rPr lang="en-US" altLang="en-US" sz="2300" b="1"/>
              <a:t>Lay offs</a:t>
            </a:r>
            <a:r>
              <a:rPr lang="en-US" altLang="en-US" sz="2300"/>
              <a:t> – can be temporary or permanent. A temporary lay off occurs during slack periods when the workforce. As soon as the work resumes to its normal level, workers are called.</a:t>
            </a:r>
            <a:r>
              <a:rPr lang="en-GB" altLang="en-US" sz="2300"/>
              <a:t>. Companies have no legal obligation to provide a financial cushion to laid-off employees</a:t>
            </a:r>
            <a:endParaRPr lang="en-US" altLang="en-US" sz="23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F13890EE-15F8-49B9-90D9-FEA186530CF4}"/>
              </a:ext>
            </a:extLst>
          </p:cNvPr>
          <p:cNvSpPr>
            <a:spLocks noGrp="1"/>
          </p:cNvSpPr>
          <p:nvPr>
            <p:ph type="title"/>
          </p:nvPr>
        </p:nvSpPr>
        <p:spPr/>
        <p:txBody>
          <a:bodyPr/>
          <a:lstStyle/>
          <a:p>
            <a:endParaRPr lang="en-US" altLang="en-US"/>
          </a:p>
        </p:txBody>
      </p:sp>
      <p:sp>
        <p:nvSpPr>
          <p:cNvPr id="36867" name="Content Placeholder 2">
            <a:extLst>
              <a:ext uri="{FF2B5EF4-FFF2-40B4-BE49-F238E27FC236}">
                <a16:creationId xmlns:a16="http://schemas.microsoft.com/office/drawing/2014/main" id="{A738698C-B8BC-4EB1-A558-59D5B034303F}"/>
              </a:ext>
            </a:extLst>
          </p:cNvPr>
          <p:cNvSpPr>
            <a:spLocks noGrp="1"/>
          </p:cNvSpPr>
          <p:nvPr>
            <p:ph idx="1"/>
          </p:nvPr>
        </p:nvSpPr>
        <p:spPr/>
        <p:txBody>
          <a:bodyPr/>
          <a:lstStyle/>
          <a:p>
            <a:r>
              <a:rPr lang="en-US" altLang="en-US" sz="2400" b="1"/>
              <a:t>Leave of Absence without Pay</a:t>
            </a:r>
            <a:r>
              <a:rPr lang="en-US" altLang="en-US" sz="2400"/>
              <a:t> – this gives workers the opportunity to take leaves of absence without pay. Individuals offered this leave are usually employees whose jobs may be eliminated in the future.</a:t>
            </a:r>
          </a:p>
          <a:p>
            <a:r>
              <a:rPr lang="en-US" altLang="en-US" sz="2400" b="1"/>
              <a:t>Demotions </a:t>
            </a:r>
            <a:r>
              <a:rPr lang="en-US" altLang="en-US" sz="2400"/>
              <a:t>– to reduce the number of employees  where there is a surplus at a senior level and there is a shortage at a lower level</a:t>
            </a:r>
          </a:p>
          <a:p>
            <a:r>
              <a:rPr lang="en-US" altLang="en-US" sz="2400" b="1"/>
              <a:t>Transfers</a:t>
            </a:r>
            <a:r>
              <a:rPr lang="en-US" altLang="en-US" sz="2400"/>
              <a:t> – employees can be transferred from areas/departments with surpluses to department with shortages</a:t>
            </a:r>
            <a:endParaRPr lang="en-US" alt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3C056A50-BE7D-49C3-8338-F108EC6A88C8}"/>
              </a:ext>
            </a:extLst>
          </p:cNvPr>
          <p:cNvSpPr>
            <a:spLocks noGrp="1"/>
          </p:cNvSpPr>
          <p:nvPr>
            <p:ph type="title"/>
          </p:nvPr>
        </p:nvSpPr>
        <p:spPr/>
        <p:txBody>
          <a:bodyPr/>
          <a:lstStyle/>
          <a:p>
            <a:endParaRPr lang="en-US" altLang="en-US"/>
          </a:p>
        </p:txBody>
      </p:sp>
      <p:sp>
        <p:nvSpPr>
          <p:cNvPr id="3" name="Content Placeholder 2">
            <a:extLst>
              <a:ext uri="{FF2B5EF4-FFF2-40B4-BE49-F238E27FC236}">
                <a16:creationId xmlns:a16="http://schemas.microsoft.com/office/drawing/2014/main" id="{0D164785-57DF-4A2A-B5B3-8144594E02CF}"/>
              </a:ext>
            </a:extLst>
          </p:cNvPr>
          <p:cNvSpPr>
            <a:spLocks noGrp="1"/>
          </p:cNvSpPr>
          <p:nvPr>
            <p:ph idx="1"/>
          </p:nvPr>
        </p:nvSpPr>
        <p:spPr/>
        <p:txBody>
          <a:bodyPr/>
          <a:lstStyle/>
          <a:p>
            <a:pPr>
              <a:defRPr/>
            </a:pPr>
            <a:r>
              <a:rPr lang="en-US" b="1" dirty="0"/>
              <a:t>Creation of more work – </a:t>
            </a:r>
            <a:r>
              <a:rPr lang="en-US" dirty="0"/>
              <a:t>the organisation can expand its operations by going into other locations or producing additional products </a:t>
            </a:r>
          </a:p>
          <a:p>
            <a:pPr algn="r">
              <a:defRPr/>
            </a:pPr>
            <a:r>
              <a:rPr lang="en-US" i="1" dirty="0">
                <a:solidFill>
                  <a:schemeClr val="accent2">
                    <a:lumMod val="90000"/>
                  </a:schemeClr>
                </a:solidFill>
              </a:rPr>
              <a:t>Note: As an approach to dealing with a surplus, most organisations avoid lay offs and rely more on attrition, early retirements and creation of work</a:t>
            </a:r>
          </a:p>
          <a:p>
            <a:pPr>
              <a:defRPr/>
            </a:pP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9D76DF89-2175-46FB-8162-E32E7A178E82}"/>
              </a:ext>
            </a:extLst>
          </p:cNvPr>
          <p:cNvSpPr>
            <a:spLocks noGrp="1" noChangeArrowheads="1"/>
          </p:cNvSpPr>
          <p:nvPr>
            <p:ph type="title"/>
          </p:nvPr>
        </p:nvSpPr>
        <p:spPr/>
        <p:txBody>
          <a:bodyPr/>
          <a:lstStyle/>
          <a:p>
            <a:pPr eaLnBrk="1" hangingPunct="1"/>
            <a:r>
              <a:rPr lang="en-US" altLang="en-US"/>
              <a:t>Plan to meet Human Resource need</a:t>
            </a:r>
          </a:p>
        </p:txBody>
      </p:sp>
      <p:sp>
        <p:nvSpPr>
          <p:cNvPr id="64515" name="Rectangle 3">
            <a:extLst>
              <a:ext uri="{FF2B5EF4-FFF2-40B4-BE49-F238E27FC236}">
                <a16:creationId xmlns:a16="http://schemas.microsoft.com/office/drawing/2014/main" id="{118ED2C2-BDD7-47E8-A34F-FD8D0E9864E5}"/>
              </a:ext>
            </a:extLst>
          </p:cNvPr>
          <p:cNvSpPr>
            <a:spLocks noGrp="1" noChangeArrowheads="1"/>
          </p:cNvSpPr>
          <p:nvPr>
            <p:ph type="body" idx="1"/>
          </p:nvPr>
        </p:nvSpPr>
        <p:spPr/>
        <p:txBody>
          <a:bodyPr/>
          <a:lstStyle/>
          <a:p>
            <a:pPr marL="812800" indent="-812800" eaLnBrk="1" hangingPunct="1">
              <a:buFont typeface="Wingdings" panose="05000000000000000000" pitchFamily="2" charset="2"/>
              <a:buNone/>
            </a:pPr>
            <a:r>
              <a:rPr lang="en-US" altLang="en-US"/>
              <a:t>Develop operational plans for each of the above actions: e.g. </a:t>
            </a:r>
          </a:p>
          <a:p>
            <a:pPr marL="812800" indent="-812800" eaLnBrk="1" hangingPunct="1">
              <a:buFont typeface="Wingdings" panose="05000000000000000000" pitchFamily="2" charset="2"/>
              <a:buAutoNum type="romanUcPeriod"/>
            </a:pPr>
            <a:r>
              <a:rPr lang="en-US" altLang="en-US"/>
              <a:t>Training and development plans</a:t>
            </a:r>
          </a:p>
          <a:p>
            <a:pPr marL="812800" indent="-812800" eaLnBrk="1" hangingPunct="1">
              <a:buFont typeface="Wingdings" panose="05000000000000000000" pitchFamily="2" charset="2"/>
              <a:buAutoNum type="romanUcPeriod"/>
            </a:pPr>
            <a:r>
              <a:rPr lang="en-US" altLang="en-US"/>
              <a:t>Recruitment and selection plans</a:t>
            </a:r>
          </a:p>
          <a:p>
            <a:pPr marL="812800" indent="-812800" eaLnBrk="1" hangingPunct="1">
              <a:buFont typeface="Wingdings" panose="05000000000000000000" pitchFamily="2" charset="2"/>
              <a:buAutoNum type="romanUcPeriod"/>
            </a:pPr>
            <a:r>
              <a:rPr lang="en-US" altLang="en-US"/>
              <a:t>Retirement/right sizing plans </a:t>
            </a:r>
          </a:p>
          <a:p>
            <a:pPr marL="812800" indent="-812800" eaLnBrk="1" hangingPunct="1">
              <a:buFont typeface="Wingdings" panose="05000000000000000000" pitchFamily="2" charset="2"/>
              <a:buAutoNum type="romanUcPeriod"/>
            </a:pPr>
            <a:r>
              <a:rPr lang="en-US" altLang="en-US"/>
              <a:t>Transfer plans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4515">
                                            <p:txEl>
                                              <p:pRg st="0" end="0"/>
                                            </p:txEl>
                                          </p:spTgt>
                                        </p:tgtEl>
                                        <p:attrNameLst>
                                          <p:attrName>style.visibility</p:attrName>
                                        </p:attrNameLst>
                                      </p:cBhvr>
                                      <p:to>
                                        <p:strVal val="visible"/>
                                      </p:to>
                                    </p:set>
                                    <p:animEffect transition="in" filter="wipe(left)">
                                      <p:cBhvr>
                                        <p:cTn id="7" dur="500"/>
                                        <p:tgtEl>
                                          <p:spTgt spid="645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4515">
                                            <p:txEl>
                                              <p:pRg st="1" end="1"/>
                                            </p:txEl>
                                          </p:spTgt>
                                        </p:tgtEl>
                                        <p:attrNameLst>
                                          <p:attrName>style.visibility</p:attrName>
                                        </p:attrNameLst>
                                      </p:cBhvr>
                                      <p:to>
                                        <p:strVal val="visible"/>
                                      </p:to>
                                    </p:set>
                                    <p:animEffect transition="in" filter="wipe(left)">
                                      <p:cBhvr>
                                        <p:cTn id="12" dur="500"/>
                                        <p:tgtEl>
                                          <p:spTgt spid="6451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4515">
                                            <p:txEl>
                                              <p:pRg st="2" end="2"/>
                                            </p:txEl>
                                          </p:spTgt>
                                        </p:tgtEl>
                                        <p:attrNameLst>
                                          <p:attrName>style.visibility</p:attrName>
                                        </p:attrNameLst>
                                      </p:cBhvr>
                                      <p:to>
                                        <p:strVal val="visible"/>
                                      </p:to>
                                    </p:set>
                                    <p:animEffect transition="in" filter="wipe(left)">
                                      <p:cBhvr>
                                        <p:cTn id="17" dur="500"/>
                                        <p:tgtEl>
                                          <p:spTgt spid="6451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4515">
                                            <p:txEl>
                                              <p:pRg st="3" end="3"/>
                                            </p:txEl>
                                          </p:spTgt>
                                        </p:tgtEl>
                                        <p:attrNameLst>
                                          <p:attrName>style.visibility</p:attrName>
                                        </p:attrNameLst>
                                      </p:cBhvr>
                                      <p:to>
                                        <p:strVal val="visible"/>
                                      </p:to>
                                    </p:set>
                                    <p:animEffect transition="in" filter="wipe(left)">
                                      <p:cBhvr>
                                        <p:cTn id="22" dur="500"/>
                                        <p:tgtEl>
                                          <p:spTgt spid="6451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4515">
                                            <p:txEl>
                                              <p:pRg st="4" end="4"/>
                                            </p:txEl>
                                          </p:spTgt>
                                        </p:tgtEl>
                                        <p:attrNameLst>
                                          <p:attrName>style.visibility</p:attrName>
                                        </p:attrNameLst>
                                      </p:cBhvr>
                                      <p:to>
                                        <p:strVal val="visible"/>
                                      </p:to>
                                    </p:set>
                                    <p:animEffect transition="in" filter="wipe(left)">
                                      <p:cBhvr>
                                        <p:cTn id="27" dur="500"/>
                                        <p:tgtEl>
                                          <p:spTgt spid="6451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CE88CE83-EE94-43A1-95B7-A4ECA1EEB9C3}"/>
              </a:ext>
            </a:extLst>
          </p:cNvPr>
          <p:cNvSpPr>
            <a:spLocks noGrp="1"/>
          </p:cNvSpPr>
          <p:nvPr>
            <p:ph type="title"/>
          </p:nvPr>
        </p:nvSpPr>
        <p:spPr/>
        <p:txBody>
          <a:bodyPr/>
          <a:lstStyle/>
          <a:p>
            <a:r>
              <a:rPr lang="en-US" altLang="en-US"/>
              <a:t>Definition (cont..)</a:t>
            </a:r>
          </a:p>
        </p:txBody>
      </p:sp>
      <p:sp>
        <p:nvSpPr>
          <p:cNvPr id="6147" name="Content Placeholder 2">
            <a:extLst>
              <a:ext uri="{FF2B5EF4-FFF2-40B4-BE49-F238E27FC236}">
                <a16:creationId xmlns:a16="http://schemas.microsoft.com/office/drawing/2014/main" id="{94DC5429-6B1B-4A2D-A45C-96E1F7FD9CFE}"/>
              </a:ext>
            </a:extLst>
          </p:cNvPr>
          <p:cNvSpPr>
            <a:spLocks noGrp="1"/>
          </p:cNvSpPr>
          <p:nvPr>
            <p:ph idx="1"/>
          </p:nvPr>
        </p:nvSpPr>
        <p:spPr/>
        <p:txBody>
          <a:bodyPr/>
          <a:lstStyle/>
          <a:p>
            <a:r>
              <a:rPr lang="en-US" altLang="en-US"/>
              <a:t>Human Resource planning translates the organization’s overall goal into the number and types of workers needed to meet those goals. </a:t>
            </a:r>
          </a:p>
          <a:p>
            <a:r>
              <a:rPr lang="en-US" altLang="en-US"/>
              <a:t>Without clear-cut planning, estimation of an organization’s human resource need is reduced to mere guesswork.</a:t>
            </a:r>
          </a:p>
          <a:p>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550E273-30F9-45A0-ADBA-21B09E5F0797}"/>
              </a:ext>
            </a:extLst>
          </p:cNvPr>
          <p:cNvSpPr>
            <a:spLocks noGrp="1" noChangeArrowheads="1"/>
          </p:cNvSpPr>
          <p:nvPr>
            <p:ph type="title"/>
          </p:nvPr>
        </p:nvSpPr>
        <p:spPr/>
        <p:txBody>
          <a:bodyPr/>
          <a:lstStyle/>
          <a:p>
            <a:pPr eaLnBrk="1" hangingPunct="1"/>
            <a:r>
              <a:rPr lang="en-US" altLang="en-US"/>
              <a:t>Definition (cont..)</a:t>
            </a:r>
          </a:p>
        </p:txBody>
      </p:sp>
      <p:sp>
        <p:nvSpPr>
          <p:cNvPr id="7171" name="Rectangle 3">
            <a:extLst>
              <a:ext uri="{FF2B5EF4-FFF2-40B4-BE49-F238E27FC236}">
                <a16:creationId xmlns:a16="http://schemas.microsoft.com/office/drawing/2014/main" id="{176D9D75-F4FE-4677-961C-06836C8B24C1}"/>
              </a:ext>
            </a:extLst>
          </p:cNvPr>
          <p:cNvSpPr>
            <a:spLocks noGrp="1" noChangeArrowheads="1"/>
          </p:cNvSpPr>
          <p:nvPr>
            <p:ph type="body" idx="1"/>
          </p:nvPr>
        </p:nvSpPr>
        <p:spPr/>
        <p:txBody>
          <a:bodyPr/>
          <a:lstStyle/>
          <a:p>
            <a:pPr eaLnBrk="1" hangingPunct="1"/>
            <a:r>
              <a:rPr lang="en-US" altLang="en-US"/>
              <a:t>Thus, HR planning determines the number and types of employees to be recruited into the organisation or phased out of it</a:t>
            </a:r>
          </a:p>
          <a:p>
            <a:pPr eaLnBrk="1" hangingPunct="1"/>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CA047F82-3A97-4784-8328-6BDB5C65828D}"/>
              </a:ext>
            </a:extLst>
          </p:cNvPr>
          <p:cNvSpPr>
            <a:spLocks noGrp="1" noChangeArrowheads="1"/>
          </p:cNvSpPr>
          <p:nvPr>
            <p:ph type="title"/>
          </p:nvPr>
        </p:nvSpPr>
        <p:spPr/>
        <p:txBody>
          <a:bodyPr/>
          <a:lstStyle/>
          <a:p>
            <a:pPr eaLnBrk="1" hangingPunct="1"/>
            <a:r>
              <a:rPr lang="en-US" altLang="en-US"/>
              <a:t>Factors affecting planning</a:t>
            </a:r>
          </a:p>
        </p:txBody>
      </p:sp>
      <p:sp>
        <p:nvSpPr>
          <p:cNvPr id="6147" name="Rectangle 3">
            <a:extLst>
              <a:ext uri="{FF2B5EF4-FFF2-40B4-BE49-F238E27FC236}">
                <a16:creationId xmlns:a16="http://schemas.microsoft.com/office/drawing/2014/main" id="{2A22D57E-7FDB-4642-8BF4-BF8E4E4A3A27}"/>
              </a:ext>
            </a:extLst>
          </p:cNvPr>
          <p:cNvSpPr>
            <a:spLocks noGrp="1" noChangeArrowheads="1"/>
          </p:cNvSpPr>
          <p:nvPr>
            <p:ph type="body" idx="1"/>
          </p:nvPr>
        </p:nvSpPr>
        <p:spPr/>
        <p:txBody>
          <a:bodyPr/>
          <a:lstStyle/>
          <a:p>
            <a:pPr marL="609600" indent="-609600" eaLnBrk="1" hangingPunct="1">
              <a:lnSpc>
                <a:spcPct val="90000"/>
              </a:lnSpc>
              <a:buFont typeface="Wingdings" panose="05000000000000000000" pitchFamily="2" charset="2"/>
              <a:buNone/>
              <a:defRPr/>
            </a:pPr>
            <a:r>
              <a:rPr lang="en-US" sz="2400" dirty="0"/>
              <a:t>1. Organisation HR policies on recruitment, promotion,  succession management and career planning, retirement, workforce mix etc </a:t>
            </a:r>
          </a:p>
          <a:p>
            <a:pPr marL="571500" indent="-457200">
              <a:buFont typeface="Wingdings" panose="05000000000000000000" pitchFamily="2" charset="2"/>
              <a:buNone/>
              <a:defRPr/>
            </a:pPr>
            <a:r>
              <a:rPr lang="en-US" sz="2400" dirty="0"/>
              <a:t>2. organizational values and  strategies </a:t>
            </a:r>
          </a:p>
          <a:p>
            <a:pPr lvl="1">
              <a:defRPr/>
            </a:pPr>
            <a:r>
              <a:rPr lang="en-US" sz="2400" dirty="0">
                <a:ea typeface="+mn-ea"/>
                <a:cs typeface="+mn-cs"/>
              </a:rPr>
              <a:t> values - If it values longevity of employees, then the HR plan might adopt that a strategy to recruit and promote from within.</a:t>
            </a:r>
            <a:r>
              <a:rPr lang="en-US" sz="2400" dirty="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C38F1207-3842-4A35-8AE5-053B0837BD62}"/>
              </a:ext>
            </a:extLst>
          </p:cNvPr>
          <p:cNvSpPr>
            <a:spLocks noGrp="1"/>
          </p:cNvSpPr>
          <p:nvPr>
            <p:ph type="title"/>
          </p:nvPr>
        </p:nvSpPr>
        <p:spPr/>
        <p:txBody>
          <a:bodyPr/>
          <a:lstStyle/>
          <a:p>
            <a:endParaRPr lang="en-US" altLang="en-US"/>
          </a:p>
        </p:txBody>
      </p:sp>
      <p:sp>
        <p:nvSpPr>
          <p:cNvPr id="9219" name="Content Placeholder 2">
            <a:extLst>
              <a:ext uri="{FF2B5EF4-FFF2-40B4-BE49-F238E27FC236}">
                <a16:creationId xmlns:a16="http://schemas.microsoft.com/office/drawing/2014/main" id="{F7E055C2-C5BB-49E6-AE9E-D067BB077487}"/>
              </a:ext>
            </a:extLst>
          </p:cNvPr>
          <p:cNvSpPr>
            <a:spLocks noGrp="1"/>
          </p:cNvSpPr>
          <p:nvPr>
            <p:ph idx="1"/>
          </p:nvPr>
        </p:nvSpPr>
        <p:spPr/>
        <p:txBody>
          <a:bodyPr/>
          <a:lstStyle/>
          <a:p>
            <a:pPr marL="342900" lvl="1" indent="-342900">
              <a:buClr>
                <a:schemeClr val="hlink"/>
              </a:buClr>
              <a:buSzPct val="80000"/>
            </a:pPr>
            <a:r>
              <a:rPr lang="en-US" altLang="en-US"/>
              <a:t>Strategy</a:t>
            </a:r>
          </a:p>
          <a:p>
            <a:pPr marL="742950" lvl="2" indent="-342900">
              <a:buClr>
                <a:schemeClr val="hlink"/>
              </a:buClr>
              <a:buSzPct val="80000"/>
            </a:pPr>
            <a:r>
              <a:rPr lang="en-US" altLang="en-US" sz="2800"/>
              <a:t> How does the organisation intend to use HR to achieve business strategy</a:t>
            </a:r>
          </a:p>
          <a:p>
            <a:pPr marL="742950" lvl="2" indent="-342900">
              <a:buClr>
                <a:schemeClr val="hlink"/>
              </a:buClr>
              <a:buSzPct val="80000"/>
            </a:pPr>
            <a:r>
              <a:rPr lang="en-US" altLang="en-US" sz="2800"/>
              <a:t>If an organisation is pursuing a diversification strategy, then the HR plan should ensure that it is prepared with staff that can help the firm achieve its strategy, e.g. new organisation structure, recruitment and selection, training etc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0AA37501-C615-4DC4-8647-12689F57790D}"/>
              </a:ext>
            </a:extLst>
          </p:cNvPr>
          <p:cNvSpPr>
            <a:spLocks noGrp="1"/>
          </p:cNvSpPr>
          <p:nvPr>
            <p:ph type="title"/>
          </p:nvPr>
        </p:nvSpPr>
        <p:spPr/>
        <p:txBody>
          <a:bodyPr/>
          <a:lstStyle/>
          <a:p>
            <a:endParaRPr lang="en-US" altLang="en-US"/>
          </a:p>
        </p:txBody>
      </p:sp>
      <p:sp>
        <p:nvSpPr>
          <p:cNvPr id="3" name="Content Placeholder 2">
            <a:extLst>
              <a:ext uri="{FF2B5EF4-FFF2-40B4-BE49-F238E27FC236}">
                <a16:creationId xmlns:a16="http://schemas.microsoft.com/office/drawing/2014/main" id="{32EBF591-D013-4CEB-BD46-76922594FCE6}"/>
              </a:ext>
            </a:extLst>
          </p:cNvPr>
          <p:cNvSpPr>
            <a:spLocks noGrp="1"/>
          </p:cNvSpPr>
          <p:nvPr>
            <p:ph idx="1"/>
          </p:nvPr>
        </p:nvSpPr>
        <p:spPr/>
        <p:txBody>
          <a:bodyPr/>
          <a:lstStyle/>
          <a:p>
            <a:pPr marL="609600" indent="-609600" eaLnBrk="1" hangingPunct="1">
              <a:lnSpc>
                <a:spcPct val="90000"/>
              </a:lnSpc>
              <a:buFont typeface="Wingdings" panose="05000000000000000000" pitchFamily="2" charset="2"/>
              <a:buAutoNum type="arabicPeriod" startAt="3"/>
              <a:defRPr/>
            </a:pPr>
            <a:r>
              <a:rPr lang="en-US" dirty="0"/>
              <a:t>Changing demographic  - more young, more old, more educated </a:t>
            </a:r>
          </a:p>
          <a:p>
            <a:pPr marL="1409700" lvl="2" indent="-609600" eaLnBrk="1" hangingPunct="1">
              <a:lnSpc>
                <a:spcPct val="90000"/>
              </a:lnSpc>
              <a:buFont typeface="Wingdings" panose="05000000000000000000" pitchFamily="2" charset="2"/>
              <a:buNone/>
              <a:defRPr/>
            </a:pPr>
            <a:r>
              <a:rPr lang="en-US" dirty="0">
                <a:ea typeface="+mn-ea"/>
                <a:cs typeface="+mn-cs"/>
              </a:rPr>
              <a:t>If the markets of labour changes to  more young, more old, more women or more educated people etc, then the job descriptions, compensations strategies and general way of working might have to change to suit these groups </a:t>
            </a:r>
          </a:p>
          <a:p>
            <a:pPr marL="609600" indent="-609600" eaLnBrk="1" hangingPunct="1">
              <a:lnSpc>
                <a:spcPct val="90000"/>
              </a:lnSpc>
              <a:buFont typeface="Wingdings" panose="05000000000000000000" pitchFamily="2" charset="2"/>
              <a:buNone/>
              <a:defRPr/>
            </a:pPr>
            <a:r>
              <a:rPr lang="en-US" dirty="0"/>
              <a:t>4. Government policy. Requirement for gender balance, disability employment, mandatory retirement age</a:t>
            </a:r>
          </a:p>
          <a:p>
            <a:pPr>
              <a:defRPr/>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7059FF24-1EFE-41CA-B6F8-37D832DA77ED}"/>
              </a:ext>
            </a:extLst>
          </p:cNvPr>
          <p:cNvSpPr>
            <a:spLocks noGrp="1" noChangeArrowheads="1"/>
          </p:cNvSpPr>
          <p:nvPr>
            <p:ph type="title"/>
          </p:nvPr>
        </p:nvSpPr>
        <p:spPr/>
        <p:txBody>
          <a:bodyPr/>
          <a:lstStyle/>
          <a:p>
            <a:pPr eaLnBrk="1" hangingPunct="1"/>
            <a:r>
              <a:rPr lang="en-US" altLang="en-US" sz="3800"/>
              <a:t>Factors affecting planning (Cont..)</a:t>
            </a:r>
          </a:p>
        </p:txBody>
      </p:sp>
      <p:sp>
        <p:nvSpPr>
          <p:cNvPr id="11267" name="Rectangle 3">
            <a:extLst>
              <a:ext uri="{FF2B5EF4-FFF2-40B4-BE49-F238E27FC236}">
                <a16:creationId xmlns:a16="http://schemas.microsoft.com/office/drawing/2014/main" id="{7EA7049B-37AF-4AC3-A27A-9B410AF314E6}"/>
              </a:ext>
            </a:extLst>
          </p:cNvPr>
          <p:cNvSpPr>
            <a:spLocks noGrp="1" noChangeArrowheads="1"/>
          </p:cNvSpPr>
          <p:nvPr>
            <p:ph type="body" idx="1"/>
          </p:nvPr>
        </p:nvSpPr>
        <p:spPr/>
        <p:txBody>
          <a:bodyPr/>
          <a:lstStyle/>
          <a:p>
            <a:pPr eaLnBrk="1" hangingPunct="1"/>
            <a:r>
              <a:rPr lang="en-US" altLang="en-US" sz="2800"/>
              <a:t>5.</a:t>
            </a:r>
            <a:r>
              <a:rPr lang="en-US" altLang="en-US"/>
              <a:t> The type of people employed and the task they perform.</a:t>
            </a:r>
          </a:p>
          <a:p>
            <a:pPr lvl="1" eaLnBrk="1" hangingPunct="1"/>
            <a:r>
              <a:rPr lang="en-US" altLang="en-US" sz="2400"/>
              <a:t> </a:t>
            </a:r>
            <a:r>
              <a:rPr lang="en-US" altLang="en-US"/>
              <a:t>An organisation may not need to plan very far in advance for unskilled labour, since they will usually be in abundant supply. </a:t>
            </a:r>
          </a:p>
          <a:p>
            <a:pPr lvl="1" eaLnBrk="1" hangingPunct="1"/>
            <a:r>
              <a:rPr lang="en-US" altLang="en-US"/>
              <a:t>Certain high skills job require planning activities that project a year or two into the future. Planning for executive replacement may need even 5 years ahead  </a:t>
            </a:r>
          </a:p>
        </p:txBody>
      </p:sp>
    </p:spTree>
  </p:cSld>
  <p:clrMapOvr>
    <a:masterClrMapping/>
  </p:clrMapOvr>
</p:sld>
</file>

<file path=ppt/theme/theme1.xml><?xml version="1.0" encoding="utf-8"?>
<a:theme xmlns:a="http://schemas.openxmlformats.org/drawingml/2006/main" name="Radial">
  <a:themeElements>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fontScheme name="Rad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clrMap bg1="lt1" tx1="dk1" bg2="lt2" tx2="dk2" accent1="accent1" accent2="accent2" accent3="accent3" accent4="accent4" accent5="accent5" accent6="accent6" hlink="hlink" folHlink="folHlink"/>
    </a:extraClrScheme>
    <a:extraClrScheme>
      <a:clrScheme name="Radial 2">
        <a:dk1>
          <a:srgbClr val="000000"/>
        </a:dk1>
        <a:lt1>
          <a:srgbClr val="FFFFFF"/>
        </a:lt1>
        <a:dk2>
          <a:srgbClr val="FFFFFF"/>
        </a:dk2>
        <a:lt2>
          <a:srgbClr val="817F3F"/>
        </a:lt2>
        <a:accent1>
          <a:srgbClr val="FFCC00"/>
        </a:accent1>
        <a:accent2>
          <a:srgbClr val="CC9900"/>
        </a:accent2>
        <a:accent3>
          <a:srgbClr val="FFFFFF"/>
        </a:accent3>
        <a:accent4>
          <a:srgbClr val="000000"/>
        </a:accent4>
        <a:accent5>
          <a:srgbClr val="FFE2AA"/>
        </a:accent5>
        <a:accent6>
          <a:srgbClr val="B98A00"/>
        </a:accent6>
        <a:hlink>
          <a:srgbClr val="996666"/>
        </a:hlink>
        <a:folHlink>
          <a:srgbClr val="C94503"/>
        </a:folHlink>
      </a:clrScheme>
      <a:clrMap bg1="lt1" tx1="dk1" bg2="lt2" tx2="dk2" accent1="accent1" accent2="accent2" accent3="accent3" accent4="accent4" accent5="accent5" accent6="accent6" hlink="hlink" folHlink="folHlink"/>
    </a:extraClrScheme>
    <a:extraClrScheme>
      <a:clrScheme name="Radial 3">
        <a:dk1>
          <a:srgbClr val="CC6600"/>
        </a:dk1>
        <a:lt1>
          <a:srgbClr val="FFFFFF"/>
        </a:lt1>
        <a:dk2>
          <a:srgbClr val="800000"/>
        </a:dk2>
        <a:lt2>
          <a:srgbClr val="FFFFFF"/>
        </a:lt2>
        <a:accent1>
          <a:srgbClr val="FF6600"/>
        </a:accent1>
        <a:accent2>
          <a:srgbClr val="33CCCC"/>
        </a:accent2>
        <a:accent3>
          <a:srgbClr val="C0AAAA"/>
        </a:accent3>
        <a:accent4>
          <a:srgbClr val="DADADA"/>
        </a:accent4>
        <a:accent5>
          <a:srgbClr val="FFB8AA"/>
        </a:accent5>
        <a:accent6>
          <a:srgbClr val="2DB9B9"/>
        </a:accent6>
        <a:hlink>
          <a:srgbClr val="99FF33"/>
        </a:hlink>
        <a:folHlink>
          <a:srgbClr val="CC3300"/>
        </a:folHlink>
      </a:clrScheme>
      <a:clrMap bg1="dk2" tx1="lt1" bg2="dk1" tx2="lt2" accent1="accent1" accent2="accent2" accent3="accent3" accent4="accent4" accent5="accent5" accent6="accent6" hlink="hlink" folHlink="folHlink"/>
    </a:extraClrScheme>
    <a:extraClrScheme>
      <a:clrScheme name="Radial 4">
        <a:dk1>
          <a:srgbClr val="993300"/>
        </a:dk1>
        <a:lt1>
          <a:srgbClr val="FFFFFF"/>
        </a:lt1>
        <a:dk2>
          <a:srgbClr val="431A01"/>
        </a:dk2>
        <a:lt2>
          <a:srgbClr val="FFFFFF"/>
        </a:lt2>
        <a:accent1>
          <a:srgbClr val="FFCC00"/>
        </a:accent1>
        <a:accent2>
          <a:srgbClr val="FF9966"/>
        </a:accent2>
        <a:accent3>
          <a:srgbClr val="B0ABAA"/>
        </a:accent3>
        <a:accent4>
          <a:srgbClr val="DADADA"/>
        </a:accent4>
        <a:accent5>
          <a:srgbClr val="FFE2AA"/>
        </a:accent5>
        <a:accent6>
          <a:srgbClr val="E78A5C"/>
        </a:accent6>
        <a:hlink>
          <a:srgbClr val="FF6600"/>
        </a:hlink>
        <a:folHlink>
          <a:srgbClr val="CC3300"/>
        </a:folHlink>
      </a:clrScheme>
      <a:clrMap bg1="dk2" tx1="lt1" bg2="dk1" tx2="lt2" accent1="accent1" accent2="accent2" accent3="accent3" accent4="accent4" accent5="accent5" accent6="accent6" hlink="hlink" folHlink="folHlink"/>
    </a:extraClrScheme>
    <a:extraClrScheme>
      <a:clrScheme name="Radial 5">
        <a:dk1>
          <a:srgbClr val="75878B"/>
        </a:dk1>
        <a:lt1>
          <a:srgbClr val="FFFFFF"/>
        </a:lt1>
        <a:dk2>
          <a:srgbClr val="260000"/>
        </a:dk2>
        <a:lt2>
          <a:srgbClr val="FFFFFF"/>
        </a:lt2>
        <a:accent1>
          <a:srgbClr val="0099CC"/>
        </a:accent1>
        <a:accent2>
          <a:srgbClr val="FF3300"/>
        </a:accent2>
        <a:accent3>
          <a:srgbClr val="ACAAAA"/>
        </a:accent3>
        <a:accent4>
          <a:srgbClr val="DADADA"/>
        </a:accent4>
        <a:accent5>
          <a:srgbClr val="AACAE2"/>
        </a:accent5>
        <a:accent6>
          <a:srgbClr val="E72D00"/>
        </a:accent6>
        <a:hlink>
          <a:srgbClr val="FFCC00"/>
        </a:hlink>
        <a:folHlink>
          <a:srgbClr val="CC0000"/>
        </a:folHlink>
      </a:clrScheme>
      <a:clrMap bg1="dk2" tx1="lt1" bg2="dk1" tx2="lt2" accent1="accent1" accent2="accent2" accent3="accent3" accent4="accent4" accent5="accent5" accent6="accent6" hlink="hlink" folHlink="folHlink"/>
    </a:extraClrScheme>
    <a:extraClrScheme>
      <a:clrScheme name="Radial 6">
        <a:dk1>
          <a:srgbClr val="666699"/>
        </a:dk1>
        <a:lt1>
          <a:srgbClr val="FFFFFF"/>
        </a:lt1>
        <a:dk2>
          <a:srgbClr val="000000"/>
        </a:dk2>
        <a:lt2>
          <a:srgbClr val="FFFFFF"/>
        </a:lt2>
        <a:accent1>
          <a:srgbClr val="9966FF"/>
        </a:accent1>
        <a:accent2>
          <a:srgbClr val="99CCFF"/>
        </a:accent2>
        <a:accent3>
          <a:srgbClr val="AAAAAA"/>
        </a:accent3>
        <a:accent4>
          <a:srgbClr val="DADADA"/>
        </a:accent4>
        <a:accent5>
          <a:srgbClr val="CAB8FF"/>
        </a:accent5>
        <a:accent6>
          <a:srgbClr val="8AB9E7"/>
        </a:accent6>
        <a:hlink>
          <a:srgbClr val="FFFFCC"/>
        </a:hlink>
        <a:folHlink>
          <a:srgbClr val="6600CC"/>
        </a:folHlink>
      </a:clrScheme>
      <a:clrMap bg1="dk2" tx1="lt1" bg2="dk1" tx2="lt2" accent1="accent1" accent2="accent2" accent3="accent3" accent4="accent4" accent5="accent5" accent6="accent6" hlink="hlink" folHlink="folHlink"/>
    </a:extraClrScheme>
    <a:extraClrScheme>
      <a:clrScheme name="Radial 7">
        <a:dk1>
          <a:srgbClr val="666699"/>
        </a:dk1>
        <a:lt1>
          <a:srgbClr val="FFFFFF"/>
        </a:lt1>
        <a:dk2>
          <a:srgbClr val="2A2A40"/>
        </a:dk2>
        <a:lt2>
          <a:srgbClr val="FFFFFF"/>
        </a:lt2>
        <a:accent1>
          <a:srgbClr val="006699"/>
        </a:accent1>
        <a:accent2>
          <a:srgbClr val="CC9900"/>
        </a:accent2>
        <a:accent3>
          <a:srgbClr val="ACACAF"/>
        </a:accent3>
        <a:accent4>
          <a:srgbClr val="DADADA"/>
        </a:accent4>
        <a:accent5>
          <a:srgbClr val="AAB8CA"/>
        </a:accent5>
        <a:accent6>
          <a:srgbClr val="B98A00"/>
        </a:accent6>
        <a:hlink>
          <a:srgbClr val="CC6600"/>
        </a:hlink>
        <a:folHlink>
          <a:srgbClr val="6C948A"/>
        </a:folHlink>
      </a:clrScheme>
      <a:clrMap bg1="dk2" tx1="lt1" bg2="dk1" tx2="lt2" accent1="accent1" accent2="accent2" accent3="accent3" accent4="accent4" accent5="accent5" accent6="accent6" hlink="hlink" folHlink="folHlink"/>
    </a:extraClrScheme>
    <a:extraClrScheme>
      <a:clrScheme name="Radial 8">
        <a:dk1>
          <a:srgbClr val="BECBD8"/>
        </a:dk1>
        <a:lt1>
          <a:srgbClr val="FFFFFF"/>
        </a:lt1>
        <a:dk2>
          <a:srgbClr val="2B335B"/>
        </a:dk2>
        <a:lt2>
          <a:srgbClr val="FFFFFF"/>
        </a:lt2>
        <a:accent1>
          <a:srgbClr val="0099CC"/>
        </a:accent1>
        <a:accent2>
          <a:srgbClr val="B5DBE3"/>
        </a:accent2>
        <a:accent3>
          <a:srgbClr val="ACADB5"/>
        </a:accent3>
        <a:accent4>
          <a:srgbClr val="DADADA"/>
        </a:accent4>
        <a:accent5>
          <a:srgbClr val="AACAE2"/>
        </a:accent5>
        <a:accent6>
          <a:srgbClr val="A4C6CE"/>
        </a:accent6>
        <a:hlink>
          <a:srgbClr val="FFCC00"/>
        </a:hlink>
        <a:folHlink>
          <a:srgbClr val="58648C"/>
        </a:folHlink>
      </a:clrScheme>
      <a:clrMap bg1="dk2" tx1="lt1" bg2="dk1" tx2="lt2" accent1="accent1" accent2="accent2" accent3="accent3" accent4="accent4" accent5="accent5" accent6="accent6" hlink="hlink" folHlink="folHlink"/>
    </a:extraClrScheme>
    <a:extraClrScheme>
      <a:clrScheme name="Radial 9">
        <a:dk1>
          <a:srgbClr val="3333FF"/>
        </a:dk1>
        <a:lt1>
          <a:srgbClr val="FFFFFF"/>
        </a:lt1>
        <a:dk2>
          <a:srgbClr val="000099"/>
        </a:dk2>
        <a:lt2>
          <a:srgbClr val="FFFFFF"/>
        </a:lt2>
        <a:accent1>
          <a:srgbClr val="339966"/>
        </a:accent1>
        <a:accent2>
          <a:srgbClr val="9999FF"/>
        </a:accent2>
        <a:accent3>
          <a:srgbClr val="AAAACA"/>
        </a:accent3>
        <a:accent4>
          <a:srgbClr val="DADADA"/>
        </a:accent4>
        <a:accent5>
          <a:srgbClr val="ADCAB8"/>
        </a:accent5>
        <a:accent6>
          <a:srgbClr val="8A8AE7"/>
        </a:accent6>
        <a:hlink>
          <a:srgbClr val="FFFF99"/>
        </a:hlink>
        <a:folHlink>
          <a:srgbClr val="17A0D1"/>
        </a:folHlink>
      </a:clrScheme>
      <a:clrMap bg1="dk2" tx1="lt1" bg2="dk1" tx2="lt2" accent1="accent1" accent2="accent2" accent3="accent3" accent4="accent4" accent5="accent5" accent6="accent6" hlink="hlink" folHlink="folHlink"/>
    </a:extraClrScheme>
    <a:extraClrScheme>
      <a:clrScheme name="Radial 10">
        <a:dk1>
          <a:srgbClr val="808000"/>
        </a:dk1>
        <a:lt1>
          <a:srgbClr val="FFFFFF"/>
        </a:lt1>
        <a:dk2>
          <a:srgbClr val="354418"/>
        </a:dk2>
        <a:lt2>
          <a:srgbClr val="FFFFFF"/>
        </a:lt2>
        <a:accent1>
          <a:srgbClr val="60897C"/>
        </a:accent1>
        <a:accent2>
          <a:srgbClr val="99CC00"/>
        </a:accent2>
        <a:accent3>
          <a:srgbClr val="AEB0AB"/>
        </a:accent3>
        <a:accent4>
          <a:srgbClr val="DADADA"/>
        </a:accent4>
        <a:accent5>
          <a:srgbClr val="B6C4BF"/>
        </a:accent5>
        <a:accent6>
          <a:srgbClr val="8AB900"/>
        </a:accent6>
        <a:hlink>
          <a:srgbClr val="CCCC00"/>
        </a:hlink>
        <a:folHlink>
          <a:srgbClr val="66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Radial</Template>
  <TotalTime>1142</TotalTime>
  <Words>1955</Words>
  <Application>Microsoft Office PowerPoint</Application>
  <PresentationFormat>Affichage à l'écran (4:3)</PresentationFormat>
  <Paragraphs>180</Paragraphs>
  <Slides>36</Slides>
  <Notes>33</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36</vt:i4>
      </vt:variant>
    </vt:vector>
  </HeadingPairs>
  <TitlesOfParts>
    <vt:vector size="43" baseType="lpstr">
      <vt:lpstr>Arial</vt:lpstr>
      <vt:lpstr>Arial Black</vt:lpstr>
      <vt:lpstr>Arial Narrow</vt:lpstr>
      <vt:lpstr>Calibri</vt:lpstr>
      <vt:lpstr>Times New Roman</vt:lpstr>
      <vt:lpstr>Wingdings</vt:lpstr>
      <vt:lpstr>Radial</vt:lpstr>
      <vt:lpstr>Human resource Planning</vt:lpstr>
      <vt:lpstr>HR planning definition</vt:lpstr>
      <vt:lpstr>Definition (cont..)</vt:lpstr>
      <vt:lpstr>Definition (cont..)</vt:lpstr>
      <vt:lpstr>Definition (cont..)</vt:lpstr>
      <vt:lpstr>Factors affecting planning</vt:lpstr>
      <vt:lpstr>Présentation PowerPoint</vt:lpstr>
      <vt:lpstr>Présentation PowerPoint</vt:lpstr>
      <vt:lpstr>Factors affecting planning (Cont..)</vt:lpstr>
      <vt:lpstr>Process of HR planning</vt:lpstr>
      <vt:lpstr>1. Reviewing the current strategic plan </vt:lpstr>
      <vt:lpstr> 2. Review the current human Resource situation </vt:lpstr>
      <vt:lpstr>3. Forecasting Future Human Resource Needs</vt:lpstr>
      <vt:lpstr>Forecasting  demand </vt:lpstr>
      <vt:lpstr>Forecasting demand (cont…) </vt:lpstr>
      <vt:lpstr>Techniques of forecasting demand</vt:lpstr>
      <vt:lpstr>Techniques for forecasting ….</vt:lpstr>
      <vt:lpstr> Forecasting supply</vt:lpstr>
      <vt:lpstr>Skills inventory </vt:lpstr>
      <vt:lpstr>Contents of a skills inventory</vt:lpstr>
      <vt:lpstr>Contents of a skills inventory (cont..)</vt:lpstr>
      <vt:lpstr>Contents of a skills inventory (cont..)</vt:lpstr>
      <vt:lpstr>Components of a skills inventory</vt:lpstr>
      <vt:lpstr>Data summarizing the employees past</vt:lpstr>
      <vt:lpstr>Data summarizing the employees past (cont..)</vt:lpstr>
      <vt:lpstr>Data summarizing the status of the present skills</vt:lpstr>
      <vt:lpstr>3. Data that focus on the future</vt:lpstr>
      <vt:lpstr>Présentation PowerPoint</vt:lpstr>
      <vt:lpstr>Maintaining the skills inventory </vt:lpstr>
      <vt:lpstr>Forecasting external supply</vt:lpstr>
      <vt:lpstr>Action decisions in HR planning</vt:lpstr>
      <vt:lpstr>Action decisions on a shortage of employees </vt:lpstr>
      <vt:lpstr>Action decisions in surplus conditions</vt:lpstr>
      <vt:lpstr>Présentation PowerPoint</vt:lpstr>
      <vt:lpstr>Présentation PowerPoint</vt:lpstr>
      <vt:lpstr>Plan to meet Human Resource need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Resource Slides Planning</dc:title>
  <dc:creator>user</dc:creator>
  <cp:lastModifiedBy>Abdou Abdou</cp:lastModifiedBy>
  <cp:revision>78</cp:revision>
  <cp:lastPrinted>1601-01-01T00:00:00Z</cp:lastPrinted>
  <dcterms:created xsi:type="dcterms:W3CDTF">2004-03-27T09:08:44Z</dcterms:created>
  <dcterms:modified xsi:type="dcterms:W3CDTF">2024-11-03T18:51:48Z</dcterms:modified>
</cp:coreProperties>
</file>