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70" r:id="rId11"/>
    <p:sldId id="271" r:id="rId12"/>
    <p:sldId id="265" r:id="rId13"/>
    <p:sldId id="267" r:id="rId14"/>
    <p:sldId id="268" r:id="rId15"/>
    <p:sldId id="269" r:id="rId16"/>
    <p:sldId id="266"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79" d="100"/>
          <a:sy n="79" d="100"/>
        </p:scale>
        <p:origin x="85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D7552B-866B-4AF4-CD52-408234ABBC6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F60F19E-A07B-068C-D90A-185973562D1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0406CFB-A620-F356-CC63-9FDACD2350A2}"/>
              </a:ext>
            </a:extLst>
          </p:cNvPr>
          <p:cNvSpPr>
            <a:spLocks noGrp="1"/>
          </p:cNvSpPr>
          <p:nvPr>
            <p:ph type="dt" sz="half" idx="10"/>
          </p:nvPr>
        </p:nvSpPr>
        <p:spPr/>
        <p:txBody>
          <a:bodyPr/>
          <a:lstStyle/>
          <a:p>
            <a:fld id="{F38B8567-E4B9-445C-9C0A-9ED7F479884B}" type="datetimeFigureOut">
              <a:rPr lang="en-US" smtClean="0"/>
              <a:t>11/26/2024</a:t>
            </a:fld>
            <a:endParaRPr lang="en-US"/>
          </a:p>
        </p:txBody>
      </p:sp>
      <p:sp>
        <p:nvSpPr>
          <p:cNvPr id="5" name="Footer Placeholder 4">
            <a:extLst>
              <a:ext uri="{FF2B5EF4-FFF2-40B4-BE49-F238E27FC236}">
                <a16:creationId xmlns:a16="http://schemas.microsoft.com/office/drawing/2014/main" id="{AEE8628B-D1BF-C193-3934-FD72AFD645F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85889F-EA8D-E3BC-9808-C9583444B4AC}"/>
              </a:ext>
            </a:extLst>
          </p:cNvPr>
          <p:cNvSpPr>
            <a:spLocks noGrp="1"/>
          </p:cNvSpPr>
          <p:nvPr>
            <p:ph type="sldNum" sz="quarter" idx="12"/>
          </p:nvPr>
        </p:nvSpPr>
        <p:spPr/>
        <p:txBody>
          <a:bodyPr/>
          <a:lstStyle/>
          <a:p>
            <a:fld id="{B3C4755B-6BF1-4AF0-8F4E-81AE634A70B7}" type="slidenum">
              <a:rPr lang="en-US" smtClean="0"/>
              <a:t>‹#›</a:t>
            </a:fld>
            <a:endParaRPr lang="en-US"/>
          </a:p>
        </p:txBody>
      </p:sp>
    </p:spTree>
    <p:extLst>
      <p:ext uri="{BB962C8B-B14F-4D97-AF65-F5344CB8AC3E}">
        <p14:creationId xmlns:p14="http://schemas.microsoft.com/office/powerpoint/2010/main" val="13771344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18CA23-1858-D506-48AF-946204745BF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32F3974-54B1-DDC4-4F78-0E9D336D154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D3C297A-B035-196A-178D-6187D8CF226D}"/>
              </a:ext>
            </a:extLst>
          </p:cNvPr>
          <p:cNvSpPr>
            <a:spLocks noGrp="1"/>
          </p:cNvSpPr>
          <p:nvPr>
            <p:ph type="dt" sz="half" idx="10"/>
          </p:nvPr>
        </p:nvSpPr>
        <p:spPr/>
        <p:txBody>
          <a:bodyPr/>
          <a:lstStyle/>
          <a:p>
            <a:fld id="{F38B8567-E4B9-445C-9C0A-9ED7F479884B}" type="datetimeFigureOut">
              <a:rPr lang="en-US" smtClean="0"/>
              <a:t>11/26/2024</a:t>
            </a:fld>
            <a:endParaRPr lang="en-US"/>
          </a:p>
        </p:txBody>
      </p:sp>
      <p:sp>
        <p:nvSpPr>
          <p:cNvPr id="5" name="Footer Placeholder 4">
            <a:extLst>
              <a:ext uri="{FF2B5EF4-FFF2-40B4-BE49-F238E27FC236}">
                <a16:creationId xmlns:a16="http://schemas.microsoft.com/office/drawing/2014/main" id="{9F611832-D374-E111-E57B-D9F6B337DF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CF138B3-31C6-9EE4-63E3-DF9FEAC3C001}"/>
              </a:ext>
            </a:extLst>
          </p:cNvPr>
          <p:cNvSpPr>
            <a:spLocks noGrp="1"/>
          </p:cNvSpPr>
          <p:nvPr>
            <p:ph type="sldNum" sz="quarter" idx="12"/>
          </p:nvPr>
        </p:nvSpPr>
        <p:spPr/>
        <p:txBody>
          <a:bodyPr/>
          <a:lstStyle/>
          <a:p>
            <a:fld id="{B3C4755B-6BF1-4AF0-8F4E-81AE634A70B7}" type="slidenum">
              <a:rPr lang="en-US" smtClean="0"/>
              <a:t>‹#›</a:t>
            </a:fld>
            <a:endParaRPr lang="en-US"/>
          </a:p>
        </p:txBody>
      </p:sp>
    </p:spTree>
    <p:extLst>
      <p:ext uri="{BB962C8B-B14F-4D97-AF65-F5344CB8AC3E}">
        <p14:creationId xmlns:p14="http://schemas.microsoft.com/office/powerpoint/2010/main" val="10445362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7D94219-DF73-485B-5D27-E72CE65D68A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3CA4797-5D97-DCFA-6B52-C23B60FF604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F73FDD8-77FB-A241-B99A-68E89FD235E9}"/>
              </a:ext>
            </a:extLst>
          </p:cNvPr>
          <p:cNvSpPr>
            <a:spLocks noGrp="1"/>
          </p:cNvSpPr>
          <p:nvPr>
            <p:ph type="dt" sz="half" idx="10"/>
          </p:nvPr>
        </p:nvSpPr>
        <p:spPr/>
        <p:txBody>
          <a:bodyPr/>
          <a:lstStyle/>
          <a:p>
            <a:fld id="{F38B8567-E4B9-445C-9C0A-9ED7F479884B}" type="datetimeFigureOut">
              <a:rPr lang="en-US" smtClean="0"/>
              <a:t>11/26/2024</a:t>
            </a:fld>
            <a:endParaRPr lang="en-US"/>
          </a:p>
        </p:txBody>
      </p:sp>
      <p:sp>
        <p:nvSpPr>
          <p:cNvPr id="5" name="Footer Placeholder 4">
            <a:extLst>
              <a:ext uri="{FF2B5EF4-FFF2-40B4-BE49-F238E27FC236}">
                <a16:creationId xmlns:a16="http://schemas.microsoft.com/office/drawing/2014/main" id="{D7B1CEB9-80C2-C526-2187-16ADA3BCBC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AA4A35-7395-D0CC-4769-37310E32ED39}"/>
              </a:ext>
            </a:extLst>
          </p:cNvPr>
          <p:cNvSpPr>
            <a:spLocks noGrp="1"/>
          </p:cNvSpPr>
          <p:nvPr>
            <p:ph type="sldNum" sz="quarter" idx="12"/>
          </p:nvPr>
        </p:nvSpPr>
        <p:spPr/>
        <p:txBody>
          <a:bodyPr/>
          <a:lstStyle/>
          <a:p>
            <a:fld id="{B3C4755B-6BF1-4AF0-8F4E-81AE634A70B7}" type="slidenum">
              <a:rPr lang="en-US" smtClean="0"/>
              <a:t>‹#›</a:t>
            </a:fld>
            <a:endParaRPr lang="en-US"/>
          </a:p>
        </p:txBody>
      </p:sp>
    </p:spTree>
    <p:extLst>
      <p:ext uri="{BB962C8B-B14F-4D97-AF65-F5344CB8AC3E}">
        <p14:creationId xmlns:p14="http://schemas.microsoft.com/office/powerpoint/2010/main" val="26950815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42B57C-D48E-C380-EAB0-A14B8D0E9D6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38C1A29-2F44-0AED-94C3-9FC302E5691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FC21ED1-CEC0-9FB2-996D-B9620CAF313F}"/>
              </a:ext>
            </a:extLst>
          </p:cNvPr>
          <p:cNvSpPr>
            <a:spLocks noGrp="1"/>
          </p:cNvSpPr>
          <p:nvPr>
            <p:ph type="dt" sz="half" idx="10"/>
          </p:nvPr>
        </p:nvSpPr>
        <p:spPr/>
        <p:txBody>
          <a:bodyPr/>
          <a:lstStyle/>
          <a:p>
            <a:fld id="{F38B8567-E4B9-445C-9C0A-9ED7F479884B}" type="datetimeFigureOut">
              <a:rPr lang="en-US" smtClean="0"/>
              <a:t>11/26/2024</a:t>
            </a:fld>
            <a:endParaRPr lang="en-US"/>
          </a:p>
        </p:txBody>
      </p:sp>
      <p:sp>
        <p:nvSpPr>
          <p:cNvPr id="5" name="Footer Placeholder 4">
            <a:extLst>
              <a:ext uri="{FF2B5EF4-FFF2-40B4-BE49-F238E27FC236}">
                <a16:creationId xmlns:a16="http://schemas.microsoft.com/office/drawing/2014/main" id="{82487EAA-7DBC-829B-4DB6-683B81E2429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C6739DA-5C58-0CC9-3AB3-95694277141A}"/>
              </a:ext>
            </a:extLst>
          </p:cNvPr>
          <p:cNvSpPr>
            <a:spLocks noGrp="1"/>
          </p:cNvSpPr>
          <p:nvPr>
            <p:ph type="sldNum" sz="quarter" idx="12"/>
          </p:nvPr>
        </p:nvSpPr>
        <p:spPr/>
        <p:txBody>
          <a:bodyPr/>
          <a:lstStyle/>
          <a:p>
            <a:fld id="{B3C4755B-6BF1-4AF0-8F4E-81AE634A70B7}" type="slidenum">
              <a:rPr lang="en-US" smtClean="0"/>
              <a:t>‹#›</a:t>
            </a:fld>
            <a:endParaRPr lang="en-US"/>
          </a:p>
        </p:txBody>
      </p:sp>
    </p:spTree>
    <p:extLst>
      <p:ext uri="{BB962C8B-B14F-4D97-AF65-F5344CB8AC3E}">
        <p14:creationId xmlns:p14="http://schemas.microsoft.com/office/powerpoint/2010/main" val="20387696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2E80D8-E8D7-A8AC-B20C-DA38CB42095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364C3EE-732F-BC47-46C6-0927B4D3F7E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A48C587-9CE6-0515-6C74-9761D2351395}"/>
              </a:ext>
            </a:extLst>
          </p:cNvPr>
          <p:cNvSpPr>
            <a:spLocks noGrp="1"/>
          </p:cNvSpPr>
          <p:nvPr>
            <p:ph type="dt" sz="half" idx="10"/>
          </p:nvPr>
        </p:nvSpPr>
        <p:spPr/>
        <p:txBody>
          <a:bodyPr/>
          <a:lstStyle/>
          <a:p>
            <a:fld id="{F38B8567-E4B9-445C-9C0A-9ED7F479884B}" type="datetimeFigureOut">
              <a:rPr lang="en-US" smtClean="0"/>
              <a:t>11/26/2024</a:t>
            </a:fld>
            <a:endParaRPr lang="en-US"/>
          </a:p>
        </p:txBody>
      </p:sp>
      <p:sp>
        <p:nvSpPr>
          <p:cNvPr id="5" name="Footer Placeholder 4">
            <a:extLst>
              <a:ext uri="{FF2B5EF4-FFF2-40B4-BE49-F238E27FC236}">
                <a16:creationId xmlns:a16="http://schemas.microsoft.com/office/drawing/2014/main" id="{8391AF82-0099-E9AD-ECE8-E97A33CD26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53CC88A-5CC9-005B-12F9-14B6AE3F662E}"/>
              </a:ext>
            </a:extLst>
          </p:cNvPr>
          <p:cNvSpPr>
            <a:spLocks noGrp="1"/>
          </p:cNvSpPr>
          <p:nvPr>
            <p:ph type="sldNum" sz="quarter" idx="12"/>
          </p:nvPr>
        </p:nvSpPr>
        <p:spPr/>
        <p:txBody>
          <a:bodyPr/>
          <a:lstStyle/>
          <a:p>
            <a:fld id="{B3C4755B-6BF1-4AF0-8F4E-81AE634A70B7}" type="slidenum">
              <a:rPr lang="en-US" smtClean="0"/>
              <a:t>‹#›</a:t>
            </a:fld>
            <a:endParaRPr lang="en-US"/>
          </a:p>
        </p:txBody>
      </p:sp>
    </p:spTree>
    <p:extLst>
      <p:ext uri="{BB962C8B-B14F-4D97-AF65-F5344CB8AC3E}">
        <p14:creationId xmlns:p14="http://schemas.microsoft.com/office/powerpoint/2010/main" val="17483093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CF8AAE-726F-8652-EBF6-30012E6423F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72AF35C-6C7E-35E7-862B-AEF42261248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F6EDAB9-B570-02F0-7216-5AE190BCF3A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0C57632-0840-D2D9-27E5-64BDA5DCA011}"/>
              </a:ext>
            </a:extLst>
          </p:cNvPr>
          <p:cNvSpPr>
            <a:spLocks noGrp="1"/>
          </p:cNvSpPr>
          <p:nvPr>
            <p:ph type="dt" sz="half" idx="10"/>
          </p:nvPr>
        </p:nvSpPr>
        <p:spPr/>
        <p:txBody>
          <a:bodyPr/>
          <a:lstStyle/>
          <a:p>
            <a:fld id="{F38B8567-E4B9-445C-9C0A-9ED7F479884B}" type="datetimeFigureOut">
              <a:rPr lang="en-US" smtClean="0"/>
              <a:t>11/26/2024</a:t>
            </a:fld>
            <a:endParaRPr lang="en-US"/>
          </a:p>
        </p:txBody>
      </p:sp>
      <p:sp>
        <p:nvSpPr>
          <p:cNvPr id="6" name="Footer Placeholder 5">
            <a:extLst>
              <a:ext uri="{FF2B5EF4-FFF2-40B4-BE49-F238E27FC236}">
                <a16:creationId xmlns:a16="http://schemas.microsoft.com/office/drawing/2014/main" id="{18E460DE-A679-CF21-1290-426AED80B71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F775F3E-CA54-B7C3-B4AA-F02C8701C066}"/>
              </a:ext>
            </a:extLst>
          </p:cNvPr>
          <p:cNvSpPr>
            <a:spLocks noGrp="1"/>
          </p:cNvSpPr>
          <p:nvPr>
            <p:ph type="sldNum" sz="quarter" idx="12"/>
          </p:nvPr>
        </p:nvSpPr>
        <p:spPr/>
        <p:txBody>
          <a:bodyPr/>
          <a:lstStyle/>
          <a:p>
            <a:fld id="{B3C4755B-6BF1-4AF0-8F4E-81AE634A70B7}" type="slidenum">
              <a:rPr lang="en-US" smtClean="0"/>
              <a:t>‹#›</a:t>
            </a:fld>
            <a:endParaRPr lang="en-US"/>
          </a:p>
        </p:txBody>
      </p:sp>
    </p:spTree>
    <p:extLst>
      <p:ext uri="{BB962C8B-B14F-4D97-AF65-F5344CB8AC3E}">
        <p14:creationId xmlns:p14="http://schemas.microsoft.com/office/powerpoint/2010/main" val="2426105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218A26-C803-663F-E235-EE01760B98C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99AF727-B43A-DEFB-EE29-3103BCA4F6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E76E463-91B7-EFF2-7B87-30B5A47029B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631DF7D-F911-691E-7B5D-A7F40D73FBD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082DFAC-DE23-19F5-9069-59AD994DD5C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522EA56-1779-ECE0-E84E-48D48E3D7993}"/>
              </a:ext>
            </a:extLst>
          </p:cNvPr>
          <p:cNvSpPr>
            <a:spLocks noGrp="1"/>
          </p:cNvSpPr>
          <p:nvPr>
            <p:ph type="dt" sz="half" idx="10"/>
          </p:nvPr>
        </p:nvSpPr>
        <p:spPr/>
        <p:txBody>
          <a:bodyPr/>
          <a:lstStyle/>
          <a:p>
            <a:fld id="{F38B8567-E4B9-445C-9C0A-9ED7F479884B}" type="datetimeFigureOut">
              <a:rPr lang="en-US" smtClean="0"/>
              <a:t>11/26/2024</a:t>
            </a:fld>
            <a:endParaRPr lang="en-US"/>
          </a:p>
        </p:txBody>
      </p:sp>
      <p:sp>
        <p:nvSpPr>
          <p:cNvPr id="8" name="Footer Placeholder 7">
            <a:extLst>
              <a:ext uri="{FF2B5EF4-FFF2-40B4-BE49-F238E27FC236}">
                <a16:creationId xmlns:a16="http://schemas.microsoft.com/office/drawing/2014/main" id="{8A2A6A1D-8FFB-7AB7-7B31-83AD741A935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0B16849-E584-BB0D-AAB5-0485C51FE20D}"/>
              </a:ext>
            </a:extLst>
          </p:cNvPr>
          <p:cNvSpPr>
            <a:spLocks noGrp="1"/>
          </p:cNvSpPr>
          <p:nvPr>
            <p:ph type="sldNum" sz="quarter" idx="12"/>
          </p:nvPr>
        </p:nvSpPr>
        <p:spPr/>
        <p:txBody>
          <a:bodyPr/>
          <a:lstStyle/>
          <a:p>
            <a:fld id="{B3C4755B-6BF1-4AF0-8F4E-81AE634A70B7}" type="slidenum">
              <a:rPr lang="en-US" smtClean="0"/>
              <a:t>‹#›</a:t>
            </a:fld>
            <a:endParaRPr lang="en-US"/>
          </a:p>
        </p:txBody>
      </p:sp>
    </p:spTree>
    <p:extLst>
      <p:ext uri="{BB962C8B-B14F-4D97-AF65-F5344CB8AC3E}">
        <p14:creationId xmlns:p14="http://schemas.microsoft.com/office/powerpoint/2010/main" val="928305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827D37-588E-7596-D9D9-0F19E8533D1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5C5AAC6-40BB-26CC-191D-F873DCAB1622}"/>
              </a:ext>
            </a:extLst>
          </p:cNvPr>
          <p:cNvSpPr>
            <a:spLocks noGrp="1"/>
          </p:cNvSpPr>
          <p:nvPr>
            <p:ph type="dt" sz="half" idx="10"/>
          </p:nvPr>
        </p:nvSpPr>
        <p:spPr/>
        <p:txBody>
          <a:bodyPr/>
          <a:lstStyle/>
          <a:p>
            <a:fld id="{F38B8567-E4B9-445C-9C0A-9ED7F479884B}" type="datetimeFigureOut">
              <a:rPr lang="en-US" smtClean="0"/>
              <a:t>11/26/2024</a:t>
            </a:fld>
            <a:endParaRPr lang="en-US"/>
          </a:p>
        </p:txBody>
      </p:sp>
      <p:sp>
        <p:nvSpPr>
          <p:cNvPr id="4" name="Footer Placeholder 3">
            <a:extLst>
              <a:ext uri="{FF2B5EF4-FFF2-40B4-BE49-F238E27FC236}">
                <a16:creationId xmlns:a16="http://schemas.microsoft.com/office/drawing/2014/main" id="{E3F2FDD0-ACE3-0CD5-D46E-BBF5F477108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870ECEE-923D-AD3D-26B0-30C161829624}"/>
              </a:ext>
            </a:extLst>
          </p:cNvPr>
          <p:cNvSpPr>
            <a:spLocks noGrp="1"/>
          </p:cNvSpPr>
          <p:nvPr>
            <p:ph type="sldNum" sz="quarter" idx="12"/>
          </p:nvPr>
        </p:nvSpPr>
        <p:spPr/>
        <p:txBody>
          <a:bodyPr/>
          <a:lstStyle/>
          <a:p>
            <a:fld id="{B3C4755B-6BF1-4AF0-8F4E-81AE634A70B7}" type="slidenum">
              <a:rPr lang="en-US" smtClean="0"/>
              <a:t>‹#›</a:t>
            </a:fld>
            <a:endParaRPr lang="en-US"/>
          </a:p>
        </p:txBody>
      </p:sp>
    </p:spTree>
    <p:extLst>
      <p:ext uri="{BB962C8B-B14F-4D97-AF65-F5344CB8AC3E}">
        <p14:creationId xmlns:p14="http://schemas.microsoft.com/office/powerpoint/2010/main" val="5903189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0A3DC74-C65D-13C3-B2E7-940B1E0731B8}"/>
              </a:ext>
            </a:extLst>
          </p:cNvPr>
          <p:cNvSpPr>
            <a:spLocks noGrp="1"/>
          </p:cNvSpPr>
          <p:nvPr>
            <p:ph type="dt" sz="half" idx="10"/>
          </p:nvPr>
        </p:nvSpPr>
        <p:spPr/>
        <p:txBody>
          <a:bodyPr/>
          <a:lstStyle/>
          <a:p>
            <a:fld id="{F38B8567-E4B9-445C-9C0A-9ED7F479884B}" type="datetimeFigureOut">
              <a:rPr lang="en-US" smtClean="0"/>
              <a:t>11/26/2024</a:t>
            </a:fld>
            <a:endParaRPr lang="en-US"/>
          </a:p>
        </p:txBody>
      </p:sp>
      <p:sp>
        <p:nvSpPr>
          <p:cNvPr id="3" name="Footer Placeholder 2">
            <a:extLst>
              <a:ext uri="{FF2B5EF4-FFF2-40B4-BE49-F238E27FC236}">
                <a16:creationId xmlns:a16="http://schemas.microsoft.com/office/drawing/2014/main" id="{13EF61C0-B6FB-A1FC-CEFC-5F0F066E085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EA46C2D-50AE-078F-25E4-1AF6AA8BC026}"/>
              </a:ext>
            </a:extLst>
          </p:cNvPr>
          <p:cNvSpPr>
            <a:spLocks noGrp="1"/>
          </p:cNvSpPr>
          <p:nvPr>
            <p:ph type="sldNum" sz="quarter" idx="12"/>
          </p:nvPr>
        </p:nvSpPr>
        <p:spPr/>
        <p:txBody>
          <a:bodyPr/>
          <a:lstStyle/>
          <a:p>
            <a:fld id="{B3C4755B-6BF1-4AF0-8F4E-81AE634A70B7}" type="slidenum">
              <a:rPr lang="en-US" smtClean="0"/>
              <a:t>‹#›</a:t>
            </a:fld>
            <a:endParaRPr lang="en-US"/>
          </a:p>
        </p:txBody>
      </p:sp>
    </p:spTree>
    <p:extLst>
      <p:ext uri="{BB962C8B-B14F-4D97-AF65-F5344CB8AC3E}">
        <p14:creationId xmlns:p14="http://schemas.microsoft.com/office/powerpoint/2010/main" val="24328647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3F2B0-E438-1DF5-99D0-B58D93CCA25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C3C9F2B-FE42-F849-FCDC-E748122CC75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466906B-A41E-C42C-6922-1866259D5D2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A4208B3-FA24-8040-E7A9-C647C92E782C}"/>
              </a:ext>
            </a:extLst>
          </p:cNvPr>
          <p:cNvSpPr>
            <a:spLocks noGrp="1"/>
          </p:cNvSpPr>
          <p:nvPr>
            <p:ph type="dt" sz="half" idx="10"/>
          </p:nvPr>
        </p:nvSpPr>
        <p:spPr/>
        <p:txBody>
          <a:bodyPr/>
          <a:lstStyle/>
          <a:p>
            <a:fld id="{F38B8567-E4B9-445C-9C0A-9ED7F479884B}" type="datetimeFigureOut">
              <a:rPr lang="en-US" smtClean="0"/>
              <a:t>11/26/2024</a:t>
            </a:fld>
            <a:endParaRPr lang="en-US"/>
          </a:p>
        </p:txBody>
      </p:sp>
      <p:sp>
        <p:nvSpPr>
          <p:cNvPr id="6" name="Footer Placeholder 5">
            <a:extLst>
              <a:ext uri="{FF2B5EF4-FFF2-40B4-BE49-F238E27FC236}">
                <a16:creationId xmlns:a16="http://schemas.microsoft.com/office/drawing/2014/main" id="{D6AB3C10-9E15-B301-6D11-84A7E5FB00C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7D99EFE-A723-D03C-8E2F-1DED5A5E67F3}"/>
              </a:ext>
            </a:extLst>
          </p:cNvPr>
          <p:cNvSpPr>
            <a:spLocks noGrp="1"/>
          </p:cNvSpPr>
          <p:nvPr>
            <p:ph type="sldNum" sz="quarter" idx="12"/>
          </p:nvPr>
        </p:nvSpPr>
        <p:spPr/>
        <p:txBody>
          <a:bodyPr/>
          <a:lstStyle/>
          <a:p>
            <a:fld id="{B3C4755B-6BF1-4AF0-8F4E-81AE634A70B7}" type="slidenum">
              <a:rPr lang="en-US" smtClean="0"/>
              <a:t>‹#›</a:t>
            </a:fld>
            <a:endParaRPr lang="en-US"/>
          </a:p>
        </p:txBody>
      </p:sp>
    </p:spTree>
    <p:extLst>
      <p:ext uri="{BB962C8B-B14F-4D97-AF65-F5344CB8AC3E}">
        <p14:creationId xmlns:p14="http://schemas.microsoft.com/office/powerpoint/2010/main" val="10423231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12FCE5-13B3-1F31-A252-AB1EFC1F897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8348BF1-A5EA-8235-5483-54C3D8544DD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8DDD57F-7C37-07CB-9890-6A75C6E3FE5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6219882-31A7-C3CE-62EC-E21D41739A1B}"/>
              </a:ext>
            </a:extLst>
          </p:cNvPr>
          <p:cNvSpPr>
            <a:spLocks noGrp="1"/>
          </p:cNvSpPr>
          <p:nvPr>
            <p:ph type="dt" sz="half" idx="10"/>
          </p:nvPr>
        </p:nvSpPr>
        <p:spPr/>
        <p:txBody>
          <a:bodyPr/>
          <a:lstStyle/>
          <a:p>
            <a:fld id="{F38B8567-E4B9-445C-9C0A-9ED7F479884B}" type="datetimeFigureOut">
              <a:rPr lang="en-US" smtClean="0"/>
              <a:t>11/26/2024</a:t>
            </a:fld>
            <a:endParaRPr lang="en-US"/>
          </a:p>
        </p:txBody>
      </p:sp>
      <p:sp>
        <p:nvSpPr>
          <p:cNvPr id="6" name="Footer Placeholder 5">
            <a:extLst>
              <a:ext uri="{FF2B5EF4-FFF2-40B4-BE49-F238E27FC236}">
                <a16:creationId xmlns:a16="http://schemas.microsoft.com/office/drawing/2014/main" id="{E198BB2B-11BD-6A80-7A77-20F6DADDE8A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EF9001-1FC4-CCE7-A38D-A72817FAE4A0}"/>
              </a:ext>
            </a:extLst>
          </p:cNvPr>
          <p:cNvSpPr>
            <a:spLocks noGrp="1"/>
          </p:cNvSpPr>
          <p:nvPr>
            <p:ph type="sldNum" sz="quarter" idx="12"/>
          </p:nvPr>
        </p:nvSpPr>
        <p:spPr/>
        <p:txBody>
          <a:bodyPr/>
          <a:lstStyle/>
          <a:p>
            <a:fld id="{B3C4755B-6BF1-4AF0-8F4E-81AE634A70B7}" type="slidenum">
              <a:rPr lang="en-US" smtClean="0"/>
              <a:t>‹#›</a:t>
            </a:fld>
            <a:endParaRPr lang="en-US"/>
          </a:p>
        </p:txBody>
      </p:sp>
    </p:spTree>
    <p:extLst>
      <p:ext uri="{BB962C8B-B14F-4D97-AF65-F5344CB8AC3E}">
        <p14:creationId xmlns:p14="http://schemas.microsoft.com/office/powerpoint/2010/main" val="16584461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3DEF1E3-CF37-7ECE-F75D-C5DC80B0CFD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7047BAD-F221-4EA2-1F87-B7EA7CA01B5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F14DA1F-F0E4-0504-2ECC-9249F96B901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8B8567-E4B9-445C-9C0A-9ED7F479884B}" type="datetimeFigureOut">
              <a:rPr lang="en-US" smtClean="0"/>
              <a:t>11/26/2024</a:t>
            </a:fld>
            <a:endParaRPr lang="en-US"/>
          </a:p>
        </p:txBody>
      </p:sp>
      <p:sp>
        <p:nvSpPr>
          <p:cNvPr id="5" name="Footer Placeholder 4">
            <a:extLst>
              <a:ext uri="{FF2B5EF4-FFF2-40B4-BE49-F238E27FC236}">
                <a16:creationId xmlns:a16="http://schemas.microsoft.com/office/drawing/2014/main" id="{F70C4654-5477-E311-2A94-0DCE9BFAD1F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D812C27-E7ED-7047-6097-EF9EE146341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C4755B-6BF1-4AF0-8F4E-81AE634A70B7}" type="slidenum">
              <a:rPr lang="en-US" smtClean="0"/>
              <a:t>‹#›</a:t>
            </a:fld>
            <a:endParaRPr lang="en-US"/>
          </a:p>
        </p:txBody>
      </p:sp>
    </p:spTree>
    <p:extLst>
      <p:ext uri="{BB962C8B-B14F-4D97-AF65-F5344CB8AC3E}">
        <p14:creationId xmlns:p14="http://schemas.microsoft.com/office/powerpoint/2010/main" val="6647009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33A98-2477-1A3D-F92E-70E289B19B0C}"/>
              </a:ext>
            </a:extLst>
          </p:cNvPr>
          <p:cNvSpPr>
            <a:spLocks noGrp="1"/>
          </p:cNvSpPr>
          <p:nvPr>
            <p:ph type="title"/>
          </p:nvPr>
        </p:nvSpPr>
        <p:spPr/>
        <p:txBody>
          <a:bodyPr>
            <a:normAutofit/>
          </a:bodyPr>
          <a:lstStyle/>
          <a:p>
            <a:pPr algn="ctr"/>
            <a:r>
              <a:rPr lang="en-US" b="1" i="0" u="none" strike="noStrike" baseline="0" dirty="0" err="1">
                <a:effectLst>
                  <a:outerShdw blurRad="38100" dist="38100" dir="2700000" algn="tl">
                    <a:srgbClr val="000000">
                      <a:alpha val="43137"/>
                    </a:srgbClr>
                  </a:outerShdw>
                </a:effectLst>
                <a:latin typeface="Times New Roman" panose="02020603050405020304" pitchFamily="18" charset="0"/>
              </a:rPr>
              <a:t>Algorithme</a:t>
            </a:r>
            <a:r>
              <a:rPr lang="en-US" b="1" i="0" u="none" strike="noStrike" baseline="0" dirty="0">
                <a:effectLst>
                  <a:outerShdw blurRad="38100" dist="38100" dir="2700000" algn="tl">
                    <a:srgbClr val="000000">
                      <a:alpha val="43137"/>
                    </a:srgbClr>
                  </a:outerShdw>
                </a:effectLst>
                <a:latin typeface="Times New Roman" panose="02020603050405020304" pitchFamily="18" charset="0"/>
              </a:rPr>
              <a:t> </a:t>
            </a:r>
            <a:r>
              <a:rPr lang="en-US" b="1" i="0" u="none" strike="noStrike" baseline="0" dirty="0">
                <a:solidFill>
                  <a:srgbClr val="FF0000"/>
                </a:solidFill>
                <a:effectLst>
                  <a:outerShdw blurRad="38100" dist="38100" dir="2700000" algn="tl">
                    <a:srgbClr val="000000">
                      <a:alpha val="43137"/>
                    </a:srgbClr>
                  </a:outerShdw>
                </a:effectLst>
                <a:latin typeface="Times New Roman" panose="02020603050405020304" pitchFamily="18" charset="0"/>
              </a:rPr>
              <a:t>RSA</a:t>
            </a:r>
            <a:endParaRPr lang="en-US" b="1" dirty="0">
              <a:solidFill>
                <a:srgbClr val="FF0000"/>
              </a:solidFill>
              <a:effectLst>
                <a:outerShdw blurRad="38100" dist="38100" dir="2700000" algn="tl">
                  <a:srgbClr val="000000">
                    <a:alpha val="43137"/>
                  </a:srgbClr>
                </a:outerShdw>
              </a:effectLst>
            </a:endParaRPr>
          </a:p>
        </p:txBody>
      </p:sp>
      <p:sp>
        <p:nvSpPr>
          <p:cNvPr id="5" name="Content Placeholder 4">
            <a:extLst>
              <a:ext uri="{FF2B5EF4-FFF2-40B4-BE49-F238E27FC236}">
                <a16:creationId xmlns:a16="http://schemas.microsoft.com/office/drawing/2014/main" id="{5BFC40C3-DC4F-35D2-2C94-527D2AC9CED1}"/>
              </a:ext>
            </a:extLst>
          </p:cNvPr>
          <p:cNvSpPr>
            <a:spLocks noGrp="1"/>
          </p:cNvSpPr>
          <p:nvPr>
            <p:ph idx="1"/>
          </p:nvPr>
        </p:nvSpPr>
        <p:spPr>
          <a:xfrm>
            <a:off x="838200" y="1825625"/>
            <a:ext cx="10515600" cy="1199677"/>
          </a:xfrm>
        </p:spPr>
        <p:txBody>
          <a:bodyPr>
            <a:normAutofit/>
          </a:bodyPr>
          <a:lstStyle/>
          <a:p>
            <a:pPr marL="0" indent="0" algn="l">
              <a:buNone/>
            </a:pPr>
            <a:r>
              <a:rPr lang="fr-FR" sz="2400" b="0" i="0" u="none" strike="noStrike" baseline="0" dirty="0">
                <a:latin typeface="Times New Roman" panose="02020603050405020304" pitchFamily="18" charset="0"/>
              </a:rPr>
              <a:t>L’algorithme RSA est sans doute le plus utilisé des systèmes à clé publique actuellement ; il a été présenté en 1977 par Ron </a:t>
            </a:r>
            <a:r>
              <a:rPr lang="fr-FR" sz="2400" b="0" i="0" u="none" strike="noStrike" baseline="0" dirty="0">
                <a:solidFill>
                  <a:srgbClr val="FF0000"/>
                </a:solidFill>
                <a:latin typeface="Times New Roman" panose="02020603050405020304" pitchFamily="18" charset="0"/>
              </a:rPr>
              <a:t>R</a:t>
            </a:r>
            <a:r>
              <a:rPr lang="fr-FR" sz="2400" b="0" i="0" u="none" strike="noStrike" baseline="0" dirty="0">
                <a:latin typeface="Times New Roman" panose="02020603050405020304" pitchFamily="18" charset="0"/>
              </a:rPr>
              <a:t>ivest, Adi </a:t>
            </a:r>
            <a:r>
              <a:rPr lang="fr-FR" sz="2400" b="0" i="0" u="none" strike="noStrike" baseline="0" dirty="0">
                <a:solidFill>
                  <a:srgbClr val="FF0000"/>
                </a:solidFill>
                <a:latin typeface="Times New Roman" panose="02020603050405020304" pitchFamily="18" charset="0"/>
              </a:rPr>
              <a:t>S</a:t>
            </a:r>
            <a:r>
              <a:rPr lang="fr-FR" sz="2400" b="0" i="0" u="none" strike="noStrike" baseline="0" dirty="0">
                <a:latin typeface="Times New Roman" panose="02020603050405020304" pitchFamily="18" charset="0"/>
              </a:rPr>
              <a:t>hamir, et Len </a:t>
            </a:r>
            <a:r>
              <a:rPr lang="fr-FR" sz="2400" b="0" i="0" u="none" strike="noStrike" baseline="0" dirty="0" err="1">
                <a:solidFill>
                  <a:srgbClr val="FF0000"/>
                </a:solidFill>
                <a:latin typeface="Times New Roman" panose="02020603050405020304" pitchFamily="18" charset="0"/>
              </a:rPr>
              <a:t>A</a:t>
            </a:r>
            <a:r>
              <a:rPr lang="fr-FR" sz="2400" b="0" i="0" u="none" strike="noStrike" baseline="0" dirty="0" err="1">
                <a:latin typeface="Times New Roman" panose="02020603050405020304" pitchFamily="18" charset="0"/>
              </a:rPr>
              <a:t>dlmen</a:t>
            </a:r>
            <a:r>
              <a:rPr lang="fr-FR" sz="2400" b="0" i="0" u="none" strike="noStrike" baseline="0" dirty="0">
                <a:latin typeface="Times New Roman" panose="02020603050405020304" pitchFamily="18" charset="0"/>
              </a:rPr>
              <a:t>. Il nécessite des clés d’au moins 1024 bits pour obtenir une sécurisation satisfaisante.</a:t>
            </a:r>
            <a:endParaRPr lang="en-US" sz="2400" dirty="0"/>
          </a:p>
        </p:txBody>
      </p:sp>
      <p:pic>
        <p:nvPicPr>
          <p:cNvPr id="9" name="Picture 8">
            <a:extLst>
              <a:ext uri="{FF2B5EF4-FFF2-40B4-BE49-F238E27FC236}">
                <a16:creationId xmlns:a16="http://schemas.microsoft.com/office/drawing/2014/main" id="{790D77E6-587C-A3CB-24D0-5B5F78925C27}"/>
              </a:ext>
            </a:extLst>
          </p:cNvPr>
          <p:cNvPicPr>
            <a:picLocks noChangeAspect="1"/>
          </p:cNvPicPr>
          <p:nvPr/>
        </p:nvPicPr>
        <p:blipFill>
          <a:blip r:embed="rId2"/>
          <a:stretch>
            <a:fillRect/>
          </a:stretch>
        </p:blipFill>
        <p:spPr>
          <a:xfrm>
            <a:off x="3129672" y="3583629"/>
            <a:ext cx="5543550" cy="2647950"/>
          </a:xfrm>
          <a:prstGeom prst="rect">
            <a:avLst/>
          </a:prstGeom>
        </p:spPr>
      </p:pic>
    </p:spTree>
    <p:extLst>
      <p:ext uri="{BB962C8B-B14F-4D97-AF65-F5344CB8AC3E}">
        <p14:creationId xmlns:p14="http://schemas.microsoft.com/office/powerpoint/2010/main" val="13083775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4BEF3E-B96B-4A4C-5260-52A70D70CE58}"/>
              </a:ext>
            </a:extLst>
          </p:cNvPr>
          <p:cNvSpPr>
            <a:spLocks noGrp="1"/>
          </p:cNvSpPr>
          <p:nvPr>
            <p:ph type="title"/>
          </p:nvPr>
        </p:nvSpPr>
        <p:spPr>
          <a:xfrm>
            <a:off x="137809" y="102478"/>
            <a:ext cx="10515600" cy="1325563"/>
          </a:xfrm>
        </p:spPr>
        <p:txBody>
          <a:bodyPr/>
          <a:lstStyle/>
          <a:p>
            <a:r>
              <a:rPr lang="fr-FR" b="1" dirty="0">
                <a:solidFill>
                  <a:schemeClr val="accent4">
                    <a:lumMod val="50000"/>
                  </a:schemeClr>
                </a:solidFill>
              </a:rPr>
              <a:t>Exemple 2</a:t>
            </a:r>
            <a:endParaRPr lang="en-US" b="1" dirty="0">
              <a:solidFill>
                <a:schemeClr val="accent4">
                  <a:lumMod val="50000"/>
                </a:schemeClr>
              </a:solidFill>
            </a:endParaRPr>
          </a:p>
        </p:txBody>
      </p:sp>
      <p:pic>
        <p:nvPicPr>
          <p:cNvPr id="5" name="Content Placeholder 4">
            <a:extLst>
              <a:ext uri="{FF2B5EF4-FFF2-40B4-BE49-F238E27FC236}">
                <a16:creationId xmlns:a16="http://schemas.microsoft.com/office/drawing/2014/main" id="{A2812555-37AD-F4DF-FD0F-2230721F7D28}"/>
              </a:ext>
            </a:extLst>
          </p:cNvPr>
          <p:cNvPicPr>
            <a:picLocks noGrp="1" noChangeAspect="1"/>
          </p:cNvPicPr>
          <p:nvPr>
            <p:ph idx="1"/>
          </p:nvPr>
        </p:nvPicPr>
        <p:blipFill>
          <a:blip r:embed="rId2"/>
          <a:stretch>
            <a:fillRect/>
          </a:stretch>
        </p:blipFill>
        <p:spPr>
          <a:xfrm>
            <a:off x="838200" y="1673377"/>
            <a:ext cx="10721231" cy="4746878"/>
          </a:xfrm>
        </p:spPr>
      </p:pic>
    </p:spTree>
    <p:extLst>
      <p:ext uri="{BB962C8B-B14F-4D97-AF65-F5344CB8AC3E}">
        <p14:creationId xmlns:p14="http://schemas.microsoft.com/office/powerpoint/2010/main" val="2250251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B316ABB8-22E8-60C9-C030-FF4B0C64A21A}"/>
              </a:ext>
            </a:extLst>
          </p:cNvPr>
          <p:cNvPicPr>
            <a:picLocks noGrp="1" noChangeAspect="1"/>
          </p:cNvPicPr>
          <p:nvPr>
            <p:ph idx="1"/>
          </p:nvPr>
        </p:nvPicPr>
        <p:blipFill>
          <a:blip r:embed="rId2"/>
          <a:stretch>
            <a:fillRect/>
          </a:stretch>
        </p:blipFill>
        <p:spPr>
          <a:xfrm>
            <a:off x="1033462" y="1093635"/>
            <a:ext cx="10400874" cy="4314944"/>
          </a:xfrm>
        </p:spPr>
      </p:pic>
    </p:spTree>
    <p:extLst>
      <p:ext uri="{BB962C8B-B14F-4D97-AF65-F5344CB8AC3E}">
        <p14:creationId xmlns:p14="http://schemas.microsoft.com/office/powerpoint/2010/main" val="31970213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67FDE-E4DA-ADE9-4149-79CFEE8A6773}"/>
              </a:ext>
            </a:extLst>
          </p:cNvPr>
          <p:cNvSpPr>
            <a:spLocks noGrp="1"/>
          </p:cNvSpPr>
          <p:nvPr>
            <p:ph type="title"/>
          </p:nvPr>
        </p:nvSpPr>
        <p:spPr/>
        <p:txBody>
          <a:bodyPr/>
          <a:lstStyle/>
          <a:p>
            <a:r>
              <a:rPr lang="fr-FR" dirty="0"/>
              <a:t>Exercice </a:t>
            </a:r>
            <a:endParaRPr lang="en-US" dirty="0"/>
          </a:p>
        </p:txBody>
      </p:sp>
      <p:sp>
        <p:nvSpPr>
          <p:cNvPr id="3" name="Content Placeholder 2">
            <a:extLst>
              <a:ext uri="{FF2B5EF4-FFF2-40B4-BE49-F238E27FC236}">
                <a16:creationId xmlns:a16="http://schemas.microsoft.com/office/drawing/2014/main" id="{AD61B079-4B28-9C5E-3CB3-A1FB34991AA6}"/>
              </a:ext>
            </a:extLst>
          </p:cNvPr>
          <p:cNvSpPr>
            <a:spLocks noGrp="1"/>
          </p:cNvSpPr>
          <p:nvPr>
            <p:ph idx="1"/>
          </p:nvPr>
        </p:nvSpPr>
        <p:spPr/>
        <p:txBody>
          <a:bodyPr/>
          <a:lstStyle/>
          <a:p>
            <a:pPr marL="0" indent="0" algn="l">
              <a:buNone/>
            </a:pPr>
            <a:r>
              <a:rPr lang="fr-FR" sz="1800" b="0" i="0" u="none" strike="noStrike" baseline="0" dirty="0">
                <a:latin typeface="Tahoma" panose="020B0604030504040204" pitchFamily="34" charset="0"/>
              </a:rPr>
              <a:t>Connaissant la </a:t>
            </a:r>
            <a:r>
              <a:rPr lang="fr-FR" sz="1800" b="0" i="0" u="none" strike="noStrike" baseline="0" dirty="0" err="1">
                <a:latin typeface="Tahoma" panose="020B0604030504040204" pitchFamily="34" charset="0"/>
              </a:rPr>
              <a:t>cle</a:t>
            </a:r>
            <a:r>
              <a:rPr lang="fr-FR" sz="1800" b="0" i="0" u="none" strike="noStrike" baseline="0" dirty="0">
                <a:latin typeface="Tahoma" panose="020B0604030504040204" pitchFamily="34" charset="0"/>
              </a:rPr>
              <a:t> publique (119, 5) de ce cryptogramme RSA 7 bits</a:t>
            </a:r>
          </a:p>
          <a:p>
            <a:pPr marL="342900" indent="-342900" algn="l">
              <a:buAutoNum type="arabicPeriod"/>
            </a:pPr>
            <a:r>
              <a:rPr lang="fr-FR" sz="1800" b="0" i="0" u="none" strike="noStrike" baseline="0" dirty="0">
                <a:latin typeface="Tahoma" panose="020B0604030504040204" pitchFamily="34" charset="0"/>
              </a:rPr>
              <a:t>Calculez p et q</a:t>
            </a:r>
          </a:p>
          <a:p>
            <a:pPr marL="0" indent="0" algn="l">
              <a:buNone/>
            </a:pPr>
            <a:r>
              <a:rPr lang="en-US" sz="1800" b="0" i="0" u="none" strike="noStrike" baseline="0" dirty="0">
                <a:latin typeface="Tahoma" panose="020B0604030504040204" pitchFamily="34" charset="0"/>
              </a:rPr>
              <a:t>2. </a:t>
            </a:r>
            <a:r>
              <a:rPr lang="en-US" sz="1800" b="0" i="0" u="none" strike="noStrike" baseline="0" dirty="0" err="1">
                <a:latin typeface="Tahoma" panose="020B0604030504040204" pitchFamily="34" charset="0"/>
              </a:rPr>
              <a:t>Calculez</a:t>
            </a:r>
            <a:r>
              <a:rPr lang="en-US" sz="1800" b="0" i="0" u="none" strike="noStrike" baseline="0" dirty="0">
                <a:latin typeface="Tahoma" panose="020B0604030504040204" pitchFamily="34" charset="0"/>
              </a:rPr>
              <a:t> d</a:t>
            </a:r>
          </a:p>
          <a:p>
            <a:pPr marL="0" indent="0" algn="l">
              <a:buNone/>
            </a:pPr>
            <a:r>
              <a:rPr lang="fr-FR" sz="1800" b="0" i="0" u="none" strike="noStrike" baseline="0" dirty="0">
                <a:latin typeface="Tahoma" panose="020B0604030504040204" pitchFamily="34" charset="0"/>
              </a:rPr>
              <a:t>3. </a:t>
            </a:r>
            <a:r>
              <a:rPr lang="fr-FR" sz="1800" b="0" i="0" u="none" strike="noStrike" baseline="0" dirty="0" err="1">
                <a:latin typeface="Tahoma" panose="020B0604030504040204" pitchFamily="34" charset="0"/>
              </a:rPr>
              <a:t>Dechiffrez</a:t>
            </a:r>
            <a:r>
              <a:rPr lang="fr-FR" sz="1800" b="0" i="0" u="none" strike="noStrike" baseline="0" dirty="0">
                <a:latin typeface="Tahoma" panose="020B0604030504040204" pitchFamily="34" charset="0"/>
              </a:rPr>
              <a:t> le cryptogramme suivant :</a:t>
            </a:r>
          </a:p>
          <a:p>
            <a:pPr marL="0" indent="0" algn="l">
              <a:buNone/>
            </a:pPr>
            <a:r>
              <a:rPr lang="en-US" sz="1800" b="0" i="0" u="none" strike="noStrike" baseline="0" dirty="0">
                <a:latin typeface="CourierNewPSMT"/>
              </a:rPr>
              <a:t>		090 086 036 067 032 001 003 031 059 031</a:t>
            </a:r>
            <a:endParaRPr lang="en-US" dirty="0"/>
          </a:p>
        </p:txBody>
      </p:sp>
    </p:spTree>
    <p:extLst>
      <p:ext uri="{BB962C8B-B14F-4D97-AF65-F5344CB8AC3E}">
        <p14:creationId xmlns:p14="http://schemas.microsoft.com/office/powerpoint/2010/main" val="10297071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3D0FE4-00E4-EF02-0467-A4A45EAB4DF2}"/>
              </a:ext>
            </a:extLst>
          </p:cNvPr>
          <p:cNvSpPr>
            <a:spLocks noGrp="1"/>
          </p:cNvSpPr>
          <p:nvPr>
            <p:ph type="title"/>
          </p:nvPr>
        </p:nvSpPr>
        <p:spPr/>
        <p:txBody>
          <a:bodyPr/>
          <a:lstStyle/>
          <a:p>
            <a:r>
              <a:rPr lang="fr-FR" b="1" i="1" dirty="0">
                <a:solidFill>
                  <a:schemeClr val="accent4">
                    <a:lumMod val="50000"/>
                  </a:schemeClr>
                </a:solidFill>
              </a:rPr>
              <a:t>Calcul de p et q</a:t>
            </a:r>
            <a:endParaRPr lang="en-US" b="1" i="1" dirty="0">
              <a:solidFill>
                <a:schemeClr val="accent4">
                  <a:lumMod val="50000"/>
                </a:schemeClr>
              </a:solidFill>
            </a:endParaRPr>
          </a:p>
        </p:txBody>
      </p:sp>
      <p:sp>
        <p:nvSpPr>
          <p:cNvPr id="3" name="Content Placeholder 2">
            <a:extLst>
              <a:ext uri="{FF2B5EF4-FFF2-40B4-BE49-F238E27FC236}">
                <a16:creationId xmlns:a16="http://schemas.microsoft.com/office/drawing/2014/main" id="{63044AAF-70DF-E856-04A4-6FD167F35C00}"/>
              </a:ext>
            </a:extLst>
          </p:cNvPr>
          <p:cNvSpPr>
            <a:spLocks noGrp="1"/>
          </p:cNvSpPr>
          <p:nvPr>
            <p:ph idx="1"/>
          </p:nvPr>
        </p:nvSpPr>
        <p:spPr/>
        <p:txBody>
          <a:bodyPr>
            <a:normAutofit lnSpcReduction="10000"/>
          </a:bodyPr>
          <a:lstStyle/>
          <a:p>
            <a:r>
              <a:rPr lang="fr-FR" dirty="0"/>
              <a:t>La clé publique RSA est sous la forme (</a:t>
            </a:r>
            <a:r>
              <a:rPr lang="fr-FR" dirty="0" err="1"/>
              <a:t>n,e</a:t>
            </a:r>
            <a:r>
              <a:rPr lang="fr-FR" dirty="0"/>
              <a:t>)=(119,5). </a:t>
            </a:r>
          </a:p>
          <a:p>
            <a:pPr marL="0" indent="0" algn="ctr">
              <a:buNone/>
            </a:pPr>
            <a:r>
              <a:rPr lang="fr-FR" b="1" dirty="0">
                <a:highlight>
                  <a:srgbClr val="FFFF00"/>
                </a:highlight>
              </a:rPr>
              <a:t>n=</a:t>
            </a:r>
            <a:r>
              <a:rPr lang="fr-FR" b="1" dirty="0" err="1">
                <a:highlight>
                  <a:srgbClr val="FFFF00"/>
                </a:highlight>
              </a:rPr>
              <a:t>p×q</a:t>
            </a:r>
            <a:r>
              <a:rPr lang="fr-FR" b="1" dirty="0">
                <a:highlight>
                  <a:srgbClr val="FFFF00"/>
                </a:highlight>
              </a:rPr>
              <a:t> = 119</a:t>
            </a:r>
          </a:p>
          <a:p>
            <a:pPr marL="0" indent="0" algn="ctr">
              <a:buNone/>
            </a:pPr>
            <a:r>
              <a:rPr lang="fr-FR" b="1" dirty="0">
                <a:highlight>
                  <a:srgbClr val="FFFF00"/>
                </a:highlight>
              </a:rPr>
              <a:t>e=5</a:t>
            </a:r>
          </a:p>
          <a:p>
            <a:r>
              <a:rPr lang="fr-FR" dirty="0"/>
              <a:t>Nous devons trouver les facteurs premiers de 119.</a:t>
            </a:r>
          </a:p>
          <a:p>
            <a:r>
              <a:rPr lang="fr-FR" dirty="0"/>
              <a:t>Effectuons la factorisation de 119 :</a:t>
            </a:r>
          </a:p>
          <a:p>
            <a:pPr marL="0" indent="0" algn="ctr">
              <a:buNone/>
            </a:pPr>
            <a:r>
              <a:rPr lang="fr-FR" b="1" dirty="0"/>
              <a:t>119=7×17</a:t>
            </a:r>
            <a:endParaRPr lang="fr-FR" dirty="0"/>
          </a:p>
          <a:p>
            <a:r>
              <a:rPr lang="fr-FR" dirty="0"/>
              <a:t>Donc, les facteurs premiers de n sont :</a:t>
            </a:r>
          </a:p>
          <a:p>
            <a:pPr marL="0" indent="0" algn="ctr">
              <a:buNone/>
            </a:pPr>
            <a:r>
              <a:rPr lang="fr-FR" b="1" dirty="0">
                <a:solidFill>
                  <a:srgbClr val="002060"/>
                </a:solidFill>
              </a:rPr>
              <a:t>p=7</a:t>
            </a:r>
          </a:p>
          <a:p>
            <a:pPr marL="0" indent="0" algn="ctr">
              <a:buNone/>
            </a:pPr>
            <a:r>
              <a:rPr lang="fr-FR" b="1" dirty="0">
                <a:solidFill>
                  <a:srgbClr val="002060"/>
                </a:solidFill>
              </a:rPr>
              <a:t>q=17</a:t>
            </a:r>
            <a:endParaRPr lang="fr-FR" dirty="0"/>
          </a:p>
          <a:p>
            <a:endParaRPr lang="en-US" dirty="0"/>
          </a:p>
        </p:txBody>
      </p:sp>
    </p:spTree>
    <p:extLst>
      <p:ext uri="{BB962C8B-B14F-4D97-AF65-F5344CB8AC3E}">
        <p14:creationId xmlns:p14="http://schemas.microsoft.com/office/powerpoint/2010/main" val="42629076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B2694D-032B-E694-32F0-ECCF5488A7CE}"/>
              </a:ext>
            </a:extLst>
          </p:cNvPr>
          <p:cNvSpPr>
            <a:spLocks noGrp="1"/>
          </p:cNvSpPr>
          <p:nvPr>
            <p:ph type="title"/>
          </p:nvPr>
        </p:nvSpPr>
        <p:spPr>
          <a:xfrm>
            <a:off x="-95656" y="18255"/>
            <a:ext cx="10515600" cy="1325563"/>
          </a:xfrm>
        </p:spPr>
        <p:txBody>
          <a:bodyPr/>
          <a:lstStyle/>
          <a:p>
            <a:r>
              <a:rPr lang="en-US" b="1" i="1" dirty="0" err="1">
                <a:solidFill>
                  <a:schemeClr val="accent4">
                    <a:lumMod val="50000"/>
                  </a:schemeClr>
                </a:solidFill>
              </a:rPr>
              <a:t>Calcul</a:t>
            </a:r>
            <a:r>
              <a:rPr lang="en-US" b="1" i="1" dirty="0">
                <a:solidFill>
                  <a:schemeClr val="accent4">
                    <a:lumMod val="50000"/>
                  </a:schemeClr>
                </a:solidFill>
              </a:rPr>
              <a:t> de d:</a:t>
            </a:r>
          </a:p>
        </p:txBody>
      </p:sp>
      <p:pic>
        <p:nvPicPr>
          <p:cNvPr id="5" name="Content Placeholder 4">
            <a:extLst>
              <a:ext uri="{FF2B5EF4-FFF2-40B4-BE49-F238E27FC236}">
                <a16:creationId xmlns:a16="http://schemas.microsoft.com/office/drawing/2014/main" id="{9FEDD53F-766C-F13E-5EF6-DBC9E7A3E11A}"/>
              </a:ext>
            </a:extLst>
          </p:cNvPr>
          <p:cNvPicPr>
            <a:picLocks noGrp="1" noChangeAspect="1"/>
          </p:cNvPicPr>
          <p:nvPr>
            <p:ph idx="1"/>
          </p:nvPr>
        </p:nvPicPr>
        <p:blipFill>
          <a:blip r:embed="rId2"/>
          <a:stretch>
            <a:fillRect/>
          </a:stretch>
        </p:blipFill>
        <p:spPr>
          <a:xfrm>
            <a:off x="3139559" y="914400"/>
            <a:ext cx="8329351" cy="5591007"/>
          </a:xfrm>
        </p:spPr>
      </p:pic>
      <p:pic>
        <p:nvPicPr>
          <p:cNvPr id="7" name="Picture 6">
            <a:extLst>
              <a:ext uri="{FF2B5EF4-FFF2-40B4-BE49-F238E27FC236}">
                <a16:creationId xmlns:a16="http://schemas.microsoft.com/office/drawing/2014/main" id="{28F8BAB7-AC7F-C717-4013-2B1B0FEA549C}"/>
              </a:ext>
            </a:extLst>
          </p:cNvPr>
          <p:cNvPicPr>
            <a:picLocks noChangeAspect="1"/>
          </p:cNvPicPr>
          <p:nvPr/>
        </p:nvPicPr>
        <p:blipFill>
          <a:blip r:embed="rId3"/>
          <a:stretch>
            <a:fillRect/>
          </a:stretch>
        </p:blipFill>
        <p:spPr>
          <a:xfrm>
            <a:off x="0" y="1741250"/>
            <a:ext cx="2780490" cy="544749"/>
          </a:xfrm>
          <a:prstGeom prst="rect">
            <a:avLst/>
          </a:prstGeom>
        </p:spPr>
      </p:pic>
      <p:sp>
        <p:nvSpPr>
          <p:cNvPr id="8" name="Rectangle 7">
            <a:extLst>
              <a:ext uri="{FF2B5EF4-FFF2-40B4-BE49-F238E27FC236}">
                <a16:creationId xmlns:a16="http://schemas.microsoft.com/office/drawing/2014/main" id="{5BB6D9D2-1F10-1FF3-7C35-2CEFDC6EBC6A}"/>
              </a:ext>
            </a:extLst>
          </p:cNvPr>
          <p:cNvSpPr/>
          <p:nvPr/>
        </p:nvSpPr>
        <p:spPr>
          <a:xfrm>
            <a:off x="8472791" y="5505855"/>
            <a:ext cx="612843" cy="437745"/>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784820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64EFA-7D76-3FA8-DFFC-E48CFB2408C7}"/>
              </a:ext>
            </a:extLst>
          </p:cNvPr>
          <p:cNvSpPr>
            <a:spLocks noGrp="1"/>
          </p:cNvSpPr>
          <p:nvPr>
            <p:ph type="title"/>
          </p:nvPr>
        </p:nvSpPr>
        <p:spPr>
          <a:xfrm>
            <a:off x="350195" y="365125"/>
            <a:ext cx="11517549" cy="1325563"/>
          </a:xfrm>
        </p:spPr>
        <p:txBody>
          <a:bodyPr>
            <a:noAutofit/>
          </a:bodyPr>
          <a:lstStyle/>
          <a:p>
            <a:pPr marL="0" indent="0"/>
            <a:r>
              <a:rPr lang="fr-FR" sz="3600" b="0" i="0" u="none" strike="noStrike" baseline="0" dirty="0" err="1">
                <a:solidFill>
                  <a:schemeClr val="accent4">
                    <a:lumMod val="50000"/>
                  </a:schemeClr>
                </a:solidFill>
                <a:latin typeface="Tahoma" panose="020B0604030504040204" pitchFamily="34" charset="0"/>
              </a:rPr>
              <a:t>Dechiffrement</a:t>
            </a:r>
            <a:r>
              <a:rPr lang="fr-FR" sz="3600" b="0" i="0" u="none" strike="noStrike" baseline="0" dirty="0">
                <a:solidFill>
                  <a:schemeClr val="accent4">
                    <a:lumMod val="50000"/>
                  </a:schemeClr>
                </a:solidFill>
                <a:latin typeface="Tahoma" panose="020B0604030504040204" pitchFamily="34" charset="0"/>
              </a:rPr>
              <a:t> le cryptogramme suivant :</a:t>
            </a:r>
            <a:br>
              <a:rPr lang="fr-FR" sz="3600" b="0" i="0" u="none" strike="noStrike" baseline="0" dirty="0">
                <a:solidFill>
                  <a:schemeClr val="accent4">
                    <a:lumMod val="50000"/>
                  </a:schemeClr>
                </a:solidFill>
                <a:latin typeface="Tahoma" panose="020B0604030504040204" pitchFamily="34" charset="0"/>
              </a:rPr>
            </a:br>
            <a:r>
              <a:rPr lang="en-US" sz="3600" b="0" i="0" u="none" strike="noStrike" baseline="0" dirty="0">
                <a:solidFill>
                  <a:schemeClr val="accent4">
                    <a:lumMod val="50000"/>
                  </a:schemeClr>
                </a:solidFill>
                <a:latin typeface="CourierNewPSMT"/>
              </a:rPr>
              <a:t>090 086 036 067 032 001 003 031 059 031</a:t>
            </a:r>
            <a:br>
              <a:rPr lang="en-US" sz="3600" dirty="0"/>
            </a:br>
            <a:endParaRPr lang="en-US" sz="3600" dirty="0"/>
          </a:p>
        </p:txBody>
      </p:sp>
      <p:sp>
        <p:nvSpPr>
          <p:cNvPr id="3" name="Content Placeholder 2">
            <a:extLst>
              <a:ext uri="{FF2B5EF4-FFF2-40B4-BE49-F238E27FC236}">
                <a16:creationId xmlns:a16="http://schemas.microsoft.com/office/drawing/2014/main" id="{B4F1C6ED-AA37-248C-B365-0DE6014658F2}"/>
              </a:ext>
            </a:extLst>
          </p:cNvPr>
          <p:cNvSpPr>
            <a:spLocks noGrp="1"/>
          </p:cNvSpPr>
          <p:nvPr>
            <p:ph idx="1"/>
          </p:nvPr>
        </p:nvSpPr>
        <p:spPr>
          <a:xfrm>
            <a:off x="614464" y="1621345"/>
            <a:ext cx="3461426" cy="528469"/>
          </a:xfrm>
        </p:spPr>
        <p:txBody>
          <a:bodyPr/>
          <a:lstStyle/>
          <a:p>
            <a:r>
              <a:rPr lang="fr-FR" dirty="0"/>
              <a:t>On utilise la formule: </a:t>
            </a:r>
            <a:endParaRPr lang="en-US" dirty="0"/>
          </a:p>
        </p:txBody>
      </p:sp>
      <p:pic>
        <p:nvPicPr>
          <p:cNvPr id="5" name="Picture 4">
            <a:extLst>
              <a:ext uri="{FF2B5EF4-FFF2-40B4-BE49-F238E27FC236}">
                <a16:creationId xmlns:a16="http://schemas.microsoft.com/office/drawing/2014/main" id="{6A39B74A-35FD-C840-7935-6D94BAC16F94}"/>
              </a:ext>
            </a:extLst>
          </p:cNvPr>
          <p:cNvPicPr>
            <a:picLocks noChangeAspect="1"/>
          </p:cNvPicPr>
          <p:nvPr/>
        </p:nvPicPr>
        <p:blipFill>
          <a:blip r:embed="rId2"/>
          <a:stretch>
            <a:fillRect/>
          </a:stretch>
        </p:blipFill>
        <p:spPr>
          <a:xfrm>
            <a:off x="4519612" y="1690688"/>
            <a:ext cx="1862016" cy="535832"/>
          </a:xfrm>
          <a:prstGeom prst="rect">
            <a:avLst/>
          </a:prstGeom>
        </p:spPr>
      </p:pic>
      <p:pic>
        <p:nvPicPr>
          <p:cNvPr id="7" name="Picture 6">
            <a:extLst>
              <a:ext uri="{FF2B5EF4-FFF2-40B4-BE49-F238E27FC236}">
                <a16:creationId xmlns:a16="http://schemas.microsoft.com/office/drawing/2014/main" id="{8A3C4A35-0086-AAE1-84EB-59605F8CF118}"/>
              </a:ext>
            </a:extLst>
          </p:cNvPr>
          <p:cNvPicPr>
            <a:picLocks noChangeAspect="1"/>
          </p:cNvPicPr>
          <p:nvPr/>
        </p:nvPicPr>
        <p:blipFill>
          <a:blip r:embed="rId3"/>
          <a:stretch>
            <a:fillRect/>
          </a:stretch>
        </p:blipFill>
        <p:spPr>
          <a:xfrm>
            <a:off x="7339620" y="2149814"/>
            <a:ext cx="3057525" cy="4191000"/>
          </a:xfrm>
          <a:prstGeom prst="rect">
            <a:avLst/>
          </a:prstGeom>
        </p:spPr>
      </p:pic>
      <p:pic>
        <p:nvPicPr>
          <p:cNvPr id="8" name="Picture 7">
            <a:extLst>
              <a:ext uri="{FF2B5EF4-FFF2-40B4-BE49-F238E27FC236}">
                <a16:creationId xmlns:a16="http://schemas.microsoft.com/office/drawing/2014/main" id="{1BDBF467-9BD3-614B-08AE-54C811CBBE3B}"/>
              </a:ext>
            </a:extLst>
          </p:cNvPr>
          <p:cNvPicPr>
            <a:picLocks noChangeAspect="1"/>
          </p:cNvPicPr>
          <p:nvPr/>
        </p:nvPicPr>
        <p:blipFill>
          <a:blip r:embed="rId4"/>
          <a:stretch>
            <a:fillRect/>
          </a:stretch>
        </p:blipFill>
        <p:spPr>
          <a:xfrm>
            <a:off x="7538773" y="1959314"/>
            <a:ext cx="3171825" cy="4381500"/>
          </a:xfrm>
          <a:prstGeom prst="rect">
            <a:avLst/>
          </a:prstGeom>
        </p:spPr>
      </p:pic>
      <p:pic>
        <p:nvPicPr>
          <p:cNvPr id="10" name="Picture 9">
            <a:extLst>
              <a:ext uri="{FF2B5EF4-FFF2-40B4-BE49-F238E27FC236}">
                <a16:creationId xmlns:a16="http://schemas.microsoft.com/office/drawing/2014/main" id="{6B94CE2B-DCE7-ED24-EE58-A29D82636B4B}"/>
              </a:ext>
            </a:extLst>
          </p:cNvPr>
          <p:cNvPicPr>
            <a:picLocks noChangeAspect="1"/>
          </p:cNvPicPr>
          <p:nvPr/>
        </p:nvPicPr>
        <p:blipFill>
          <a:blip r:embed="rId5"/>
          <a:stretch>
            <a:fillRect/>
          </a:stretch>
        </p:blipFill>
        <p:spPr>
          <a:xfrm>
            <a:off x="412240" y="5841864"/>
            <a:ext cx="6827803" cy="810903"/>
          </a:xfrm>
          <a:prstGeom prst="rect">
            <a:avLst/>
          </a:prstGeom>
        </p:spPr>
      </p:pic>
    </p:spTree>
    <p:extLst>
      <p:ext uri="{BB962C8B-B14F-4D97-AF65-F5344CB8AC3E}">
        <p14:creationId xmlns:p14="http://schemas.microsoft.com/office/powerpoint/2010/main" val="3844100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7CD939-06DD-C7FA-0221-B6BFFAB68F0B}"/>
              </a:ext>
            </a:extLst>
          </p:cNvPr>
          <p:cNvSpPr>
            <a:spLocks noGrp="1"/>
          </p:cNvSpPr>
          <p:nvPr>
            <p:ph type="title"/>
          </p:nvPr>
        </p:nvSpPr>
        <p:spPr/>
        <p:txBody>
          <a:bodyPr/>
          <a:lstStyle/>
          <a:p>
            <a:r>
              <a:rPr lang="fr-FR" b="1" i="1" dirty="0">
                <a:solidFill>
                  <a:srgbClr val="002060"/>
                </a:solidFill>
                <a:effectLst>
                  <a:outerShdw blurRad="38100" dist="38100" dir="2700000" algn="tl">
                    <a:srgbClr val="000000">
                      <a:alpha val="43137"/>
                    </a:srgbClr>
                  </a:outerShdw>
                </a:effectLst>
              </a:rPr>
              <a:t>Conclusion</a:t>
            </a:r>
            <a:r>
              <a:rPr lang="fr-FR" dirty="0"/>
              <a:t> </a:t>
            </a:r>
            <a:endParaRPr lang="en-US" dirty="0"/>
          </a:p>
        </p:txBody>
      </p:sp>
      <p:sp>
        <p:nvSpPr>
          <p:cNvPr id="3" name="Content Placeholder 2">
            <a:extLst>
              <a:ext uri="{FF2B5EF4-FFF2-40B4-BE49-F238E27FC236}">
                <a16:creationId xmlns:a16="http://schemas.microsoft.com/office/drawing/2014/main" id="{74555B80-DC24-24D7-9C28-D45B84EF2D6A}"/>
              </a:ext>
            </a:extLst>
          </p:cNvPr>
          <p:cNvSpPr>
            <a:spLocks noGrp="1"/>
          </p:cNvSpPr>
          <p:nvPr>
            <p:ph idx="1"/>
          </p:nvPr>
        </p:nvSpPr>
        <p:spPr/>
        <p:txBody>
          <a:bodyPr>
            <a:normAutofit/>
          </a:bodyPr>
          <a:lstStyle/>
          <a:p>
            <a:pPr algn="l"/>
            <a:r>
              <a:rPr lang="fr-FR" sz="2400" b="0" i="0" u="none" strike="noStrike" baseline="0" dirty="0">
                <a:latin typeface="Times New Roman" panose="02020603050405020304" pitchFamily="18" charset="0"/>
              </a:rPr>
              <a:t>Le principe de l'algorithme RSA repose sur le fait qu'il est très difficile et très long de factoriser un très grand nombre en deux facteurs premiers, pour cela il faut procéder de la manière inverse : générer les deux nombres premiers (p et q), puis les multiplier pour générer le nombre n.</a:t>
            </a:r>
          </a:p>
          <a:p>
            <a:pPr algn="l"/>
            <a:r>
              <a:rPr lang="fr-FR" sz="2400" b="0" i="0" u="none" strike="noStrike" baseline="0" dirty="0">
                <a:latin typeface="Times New Roman" panose="02020603050405020304" pitchFamily="18" charset="0"/>
              </a:rPr>
              <a:t>Le réel problème du RSA (et des autres systèmes à clé publique) n'est pas la sécurité, mais la lenteur. Tous les algorithmes à clé publique sont 100 à 1000 fois plus lents que les algorithmes à clé secrète, quelle que soit leur implémentation (logicielle ou matérielle) !</a:t>
            </a:r>
          </a:p>
          <a:p>
            <a:pPr algn="l"/>
            <a:r>
              <a:rPr lang="fr-FR" sz="2400" b="0" i="0" u="none" strike="noStrike" baseline="0" dirty="0">
                <a:latin typeface="Times New Roman" panose="02020603050405020304" pitchFamily="18" charset="0"/>
              </a:rPr>
              <a:t>En dépit de sa lenteur pour encoder de grands volumes de données, le </a:t>
            </a:r>
            <a:r>
              <a:rPr lang="fr-FR" sz="2400" b="1" i="0" u="none" strike="noStrike" baseline="0" dirty="0">
                <a:latin typeface="Times New Roman" panose="02020603050405020304" pitchFamily="18" charset="0"/>
              </a:rPr>
              <a:t>RSA </a:t>
            </a:r>
            <a:r>
              <a:rPr lang="fr-FR" sz="2400" b="0" i="0" u="none" strike="noStrike" baseline="0" dirty="0">
                <a:latin typeface="Times New Roman" panose="02020603050405020304" pitchFamily="18" charset="0"/>
              </a:rPr>
              <a:t>est le système de cryptographie asymétrique le plus utilisé actuellement dans les cartes bleues, les logiciels, les </a:t>
            </a:r>
            <a:r>
              <a:rPr lang="en-US" sz="2400" b="0" i="0" u="none" strike="noStrike" baseline="0" dirty="0" err="1">
                <a:latin typeface="Times New Roman" panose="02020603050405020304" pitchFamily="18" charset="0"/>
              </a:rPr>
              <a:t>cartes</a:t>
            </a:r>
            <a:r>
              <a:rPr lang="en-US" sz="2400" b="0" i="0" u="none" strike="noStrike" baseline="0" dirty="0">
                <a:latin typeface="Times New Roman" panose="02020603050405020304" pitchFamily="18" charset="0"/>
              </a:rPr>
              <a:t> </a:t>
            </a:r>
            <a:r>
              <a:rPr lang="en-US" sz="2400" b="0" i="0" u="none" strike="noStrike" baseline="0" dirty="0" err="1">
                <a:latin typeface="Times New Roman" panose="02020603050405020304" pitchFamily="18" charset="0"/>
              </a:rPr>
              <a:t>bancaires</a:t>
            </a:r>
            <a:r>
              <a:rPr lang="en-US" sz="2400" b="0" i="0" u="none" strike="noStrike" baseline="0" dirty="0">
                <a:latin typeface="Times New Roman" panose="02020603050405020304" pitchFamily="18" charset="0"/>
              </a:rPr>
              <a:t>, les </a:t>
            </a:r>
            <a:r>
              <a:rPr lang="en-US" sz="2400" b="0" i="0" u="none" strike="noStrike" baseline="0" dirty="0" err="1">
                <a:latin typeface="Times New Roman" panose="02020603050405020304" pitchFamily="18" charset="0"/>
              </a:rPr>
              <a:t>messageries</a:t>
            </a:r>
            <a:r>
              <a:rPr lang="en-US" sz="2400" b="0" i="0" u="none" strike="noStrike" baseline="0" dirty="0">
                <a:latin typeface="Times New Roman" panose="02020603050405020304" pitchFamily="18" charset="0"/>
              </a:rPr>
              <a:t>, ...</a:t>
            </a:r>
            <a:endParaRPr lang="en-US" sz="2400" dirty="0"/>
          </a:p>
        </p:txBody>
      </p:sp>
    </p:spTree>
    <p:extLst>
      <p:ext uri="{BB962C8B-B14F-4D97-AF65-F5344CB8AC3E}">
        <p14:creationId xmlns:p14="http://schemas.microsoft.com/office/powerpoint/2010/main" val="27223685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E1BEF0-8331-56BE-C7AC-F00081C91428}"/>
              </a:ext>
            </a:extLst>
          </p:cNvPr>
          <p:cNvSpPr>
            <a:spLocks noGrp="1"/>
          </p:cNvSpPr>
          <p:nvPr>
            <p:ph type="title"/>
          </p:nvPr>
        </p:nvSpPr>
        <p:spPr/>
        <p:txBody>
          <a:bodyPr>
            <a:normAutofit/>
          </a:bodyPr>
          <a:lstStyle/>
          <a:p>
            <a:r>
              <a:rPr lang="fr-FR" b="1" i="0" u="none" strike="noStrike" baseline="0" dirty="0">
                <a:solidFill>
                  <a:srgbClr val="0070C0"/>
                </a:solidFill>
                <a:effectLst>
                  <a:outerShdw blurRad="38100" dist="38100" dir="2700000" algn="tl">
                    <a:srgbClr val="000000">
                      <a:alpha val="43137"/>
                    </a:srgbClr>
                  </a:outerShdw>
                </a:effectLst>
                <a:latin typeface="Times New Roman" panose="02020603050405020304" pitchFamily="18" charset="0"/>
              </a:rPr>
              <a:t>Principe de fonctionnement du RSA</a:t>
            </a:r>
            <a:endParaRPr lang="en-US" b="1" dirty="0">
              <a:solidFill>
                <a:srgbClr val="0070C0"/>
              </a:solidFill>
              <a:effectLst>
                <a:outerShdw blurRad="38100" dist="38100" dir="2700000" algn="tl">
                  <a:srgbClr val="000000">
                    <a:alpha val="43137"/>
                  </a:srgbClr>
                </a:outerShdw>
              </a:effectLst>
            </a:endParaRPr>
          </a:p>
        </p:txBody>
      </p:sp>
      <p:sp>
        <p:nvSpPr>
          <p:cNvPr id="3" name="Content Placeholder 2">
            <a:extLst>
              <a:ext uri="{FF2B5EF4-FFF2-40B4-BE49-F238E27FC236}">
                <a16:creationId xmlns:a16="http://schemas.microsoft.com/office/drawing/2014/main" id="{C78DD208-BDEE-40D0-8566-5AC093B39396}"/>
              </a:ext>
            </a:extLst>
          </p:cNvPr>
          <p:cNvSpPr>
            <a:spLocks noGrp="1"/>
          </p:cNvSpPr>
          <p:nvPr>
            <p:ph idx="1"/>
          </p:nvPr>
        </p:nvSpPr>
        <p:spPr>
          <a:xfrm>
            <a:off x="2881009" y="2023352"/>
            <a:ext cx="5257800" cy="2052537"/>
          </a:xfrm>
          <a:ln>
            <a:solidFill>
              <a:schemeClr val="accent1"/>
            </a:solidFill>
          </a:ln>
        </p:spPr>
        <p:txBody>
          <a:bodyPr>
            <a:normAutofit/>
          </a:bodyPr>
          <a:lstStyle/>
          <a:p>
            <a:pPr marL="342900" indent="-342900">
              <a:buFont typeface="+mj-lt"/>
              <a:buAutoNum type="arabicPeriod"/>
            </a:pPr>
            <a:r>
              <a:rPr lang="en-US" sz="2400" b="1" i="0" u="none" strike="noStrike" baseline="0" dirty="0" err="1">
                <a:solidFill>
                  <a:schemeClr val="bg2">
                    <a:lumMod val="10000"/>
                  </a:schemeClr>
                </a:solidFill>
                <a:latin typeface="Tahoma-Bold"/>
              </a:rPr>
              <a:t>Création</a:t>
            </a:r>
            <a:r>
              <a:rPr lang="en-US" sz="2400" b="1" i="0" u="none" strike="noStrike" baseline="0" dirty="0">
                <a:solidFill>
                  <a:schemeClr val="bg2">
                    <a:lumMod val="10000"/>
                  </a:schemeClr>
                </a:solidFill>
                <a:latin typeface="Tahoma-Bold"/>
              </a:rPr>
              <a:t> des </a:t>
            </a:r>
            <a:r>
              <a:rPr lang="en-US" sz="2400" b="1" i="0" u="none" strike="noStrike" baseline="0" dirty="0" err="1">
                <a:solidFill>
                  <a:schemeClr val="bg2">
                    <a:lumMod val="10000"/>
                  </a:schemeClr>
                </a:solidFill>
                <a:latin typeface="Tahoma-Bold"/>
              </a:rPr>
              <a:t>clés</a:t>
            </a:r>
            <a:endParaRPr lang="en-US" sz="2400" b="1" i="0" u="none" strike="noStrike" baseline="0" dirty="0">
              <a:solidFill>
                <a:schemeClr val="bg2">
                  <a:lumMod val="10000"/>
                </a:schemeClr>
              </a:solidFill>
              <a:latin typeface="Tahoma-Bold"/>
            </a:endParaRPr>
          </a:p>
          <a:p>
            <a:pPr marL="342900" indent="-342900">
              <a:buFont typeface="+mj-lt"/>
              <a:buAutoNum type="arabicPeriod"/>
            </a:pPr>
            <a:r>
              <a:rPr lang="en-US" sz="2400" b="1" i="0" u="none" strike="noStrike" baseline="0" dirty="0">
                <a:solidFill>
                  <a:schemeClr val="bg2">
                    <a:lumMod val="10000"/>
                  </a:schemeClr>
                </a:solidFill>
                <a:latin typeface="Tahoma-Bold"/>
              </a:rPr>
              <a:t>Distribution des </a:t>
            </a:r>
            <a:r>
              <a:rPr lang="en-US" sz="2400" b="1" i="0" u="none" strike="noStrike" baseline="0" dirty="0" err="1">
                <a:solidFill>
                  <a:schemeClr val="bg2">
                    <a:lumMod val="10000"/>
                  </a:schemeClr>
                </a:solidFill>
                <a:latin typeface="Tahoma-Bold"/>
              </a:rPr>
              <a:t>clés</a:t>
            </a:r>
            <a:endParaRPr lang="en-US" sz="2400" b="1" dirty="0">
              <a:solidFill>
                <a:schemeClr val="bg2">
                  <a:lumMod val="10000"/>
                </a:schemeClr>
              </a:solidFill>
              <a:latin typeface="Tahoma-Bold"/>
            </a:endParaRPr>
          </a:p>
          <a:p>
            <a:pPr marL="342900" indent="-342900">
              <a:buFont typeface="+mj-lt"/>
              <a:buAutoNum type="arabicPeriod"/>
            </a:pPr>
            <a:r>
              <a:rPr lang="en-US" sz="2400" b="1" i="0" u="none" strike="noStrike" baseline="0" dirty="0">
                <a:solidFill>
                  <a:schemeClr val="bg2">
                    <a:lumMod val="10000"/>
                  </a:schemeClr>
                </a:solidFill>
                <a:latin typeface="Tahoma-Bold"/>
              </a:rPr>
              <a:t>Envoi du message </a:t>
            </a:r>
            <a:r>
              <a:rPr lang="en-US" sz="2400" b="1" i="0" u="none" strike="noStrike" baseline="0" dirty="0" err="1">
                <a:solidFill>
                  <a:schemeClr val="bg2">
                    <a:lumMod val="10000"/>
                  </a:schemeClr>
                </a:solidFill>
                <a:latin typeface="Tahoma-Bold"/>
              </a:rPr>
              <a:t>codé</a:t>
            </a:r>
            <a:endParaRPr lang="en-US" sz="2400" b="1" i="0" u="none" strike="noStrike" baseline="0" dirty="0">
              <a:solidFill>
                <a:schemeClr val="bg2">
                  <a:lumMod val="10000"/>
                </a:schemeClr>
              </a:solidFill>
              <a:latin typeface="Tahoma-Bold"/>
            </a:endParaRPr>
          </a:p>
          <a:p>
            <a:pPr marL="342900" indent="-342900">
              <a:buFont typeface="+mj-lt"/>
              <a:buAutoNum type="arabicPeriod"/>
            </a:pPr>
            <a:r>
              <a:rPr lang="en-US" sz="2400" b="1" i="0" u="none" strike="noStrike" baseline="0" dirty="0" err="1">
                <a:solidFill>
                  <a:schemeClr val="bg2">
                    <a:lumMod val="10000"/>
                  </a:schemeClr>
                </a:solidFill>
                <a:latin typeface="Tahoma-Bold"/>
              </a:rPr>
              <a:t>Réception</a:t>
            </a:r>
            <a:r>
              <a:rPr lang="en-US" sz="2400" b="1" i="0" u="none" strike="noStrike" baseline="0" dirty="0">
                <a:solidFill>
                  <a:schemeClr val="bg2">
                    <a:lumMod val="10000"/>
                  </a:schemeClr>
                </a:solidFill>
                <a:latin typeface="Tahoma-Bold"/>
              </a:rPr>
              <a:t> du message </a:t>
            </a:r>
            <a:r>
              <a:rPr lang="en-US" sz="2400" b="1" i="0" u="none" strike="noStrike" baseline="0" dirty="0" err="1">
                <a:solidFill>
                  <a:schemeClr val="bg2">
                    <a:lumMod val="10000"/>
                  </a:schemeClr>
                </a:solidFill>
                <a:latin typeface="Tahoma-Bold"/>
              </a:rPr>
              <a:t>codé</a:t>
            </a:r>
            <a:endParaRPr lang="en-US" sz="2400" dirty="0">
              <a:solidFill>
                <a:schemeClr val="bg2">
                  <a:lumMod val="10000"/>
                </a:schemeClr>
              </a:solidFill>
            </a:endParaRPr>
          </a:p>
        </p:txBody>
      </p:sp>
    </p:spTree>
    <p:extLst>
      <p:ext uri="{BB962C8B-B14F-4D97-AF65-F5344CB8AC3E}">
        <p14:creationId xmlns:p14="http://schemas.microsoft.com/office/powerpoint/2010/main" val="12815416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F0F7BB3E-391F-6490-34EC-47341374AE96}"/>
              </a:ext>
            </a:extLst>
          </p:cNvPr>
          <p:cNvPicPr>
            <a:picLocks noGrp="1" noChangeAspect="1"/>
          </p:cNvPicPr>
          <p:nvPr>
            <p:ph idx="1"/>
          </p:nvPr>
        </p:nvPicPr>
        <p:blipFill>
          <a:blip r:embed="rId2"/>
          <a:stretch>
            <a:fillRect/>
          </a:stretch>
        </p:blipFill>
        <p:spPr>
          <a:xfrm>
            <a:off x="583660" y="311285"/>
            <a:ext cx="11118713" cy="6430474"/>
          </a:xfrm>
        </p:spPr>
      </p:pic>
      <p:sp>
        <p:nvSpPr>
          <p:cNvPr id="2" name="Rectangle 1">
            <a:extLst>
              <a:ext uri="{FF2B5EF4-FFF2-40B4-BE49-F238E27FC236}">
                <a16:creationId xmlns:a16="http://schemas.microsoft.com/office/drawing/2014/main" id="{C5435983-9B18-31AB-814E-FCA4BF511E91}"/>
              </a:ext>
            </a:extLst>
          </p:cNvPr>
          <p:cNvSpPr/>
          <p:nvPr/>
        </p:nvSpPr>
        <p:spPr>
          <a:xfrm>
            <a:off x="963038" y="1945532"/>
            <a:ext cx="1906622" cy="350196"/>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988094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FB1ADC-C464-96FB-EAE1-CAA1D27CDC35}"/>
              </a:ext>
            </a:extLst>
          </p:cNvPr>
          <p:cNvSpPr>
            <a:spLocks noGrp="1"/>
          </p:cNvSpPr>
          <p:nvPr>
            <p:ph type="title"/>
          </p:nvPr>
        </p:nvSpPr>
        <p:spPr>
          <a:xfrm>
            <a:off x="235085" y="170572"/>
            <a:ext cx="10515600" cy="1325563"/>
          </a:xfrm>
        </p:spPr>
        <p:txBody>
          <a:bodyPr>
            <a:normAutofit/>
          </a:bodyPr>
          <a:lstStyle/>
          <a:p>
            <a:r>
              <a:rPr lang="fr-FR" sz="4000" b="1" i="0" u="none" strike="noStrike" baseline="0" dirty="0">
                <a:solidFill>
                  <a:srgbClr val="0070C0"/>
                </a:solidFill>
                <a:effectLst>
                  <a:outerShdw blurRad="38100" dist="38100" dir="2700000" algn="tl">
                    <a:srgbClr val="000000">
                      <a:alpha val="43137"/>
                    </a:srgbClr>
                  </a:outerShdw>
                </a:effectLst>
                <a:latin typeface="Times New Roman" panose="02020603050405020304" pitchFamily="18" charset="0"/>
              </a:rPr>
              <a:t>Principe de fonctionnement du RSA</a:t>
            </a:r>
            <a:endParaRPr lang="en-US" sz="4000" dirty="0"/>
          </a:p>
        </p:txBody>
      </p:sp>
      <p:pic>
        <p:nvPicPr>
          <p:cNvPr id="5" name="Content Placeholder 4">
            <a:extLst>
              <a:ext uri="{FF2B5EF4-FFF2-40B4-BE49-F238E27FC236}">
                <a16:creationId xmlns:a16="http://schemas.microsoft.com/office/drawing/2014/main" id="{50A7C0E4-C6C7-7938-7097-0AA5CE6738D2}"/>
              </a:ext>
            </a:extLst>
          </p:cNvPr>
          <p:cNvPicPr>
            <a:picLocks noGrp="1" noChangeAspect="1"/>
          </p:cNvPicPr>
          <p:nvPr>
            <p:ph idx="1"/>
          </p:nvPr>
        </p:nvPicPr>
        <p:blipFill>
          <a:blip r:embed="rId2"/>
          <a:stretch>
            <a:fillRect/>
          </a:stretch>
        </p:blipFill>
        <p:spPr>
          <a:xfrm>
            <a:off x="442081" y="2130357"/>
            <a:ext cx="11573905" cy="2538920"/>
          </a:xfrm>
        </p:spPr>
      </p:pic>
    </p:spTree>
    <p:extLst>
      <p:ext uri="{BB962C8B-B14F-4D97-AF65-F5344CB8AC3E}">
        <p14:creationId xmlns:p14="http://schemas.microsoft.com/office/powerpoint/2010/main" val="10025666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B10C27-01B0-4CD1-E95D-9D9D4A78F239}"/>
              </a:ext>
            </a:extLst>
          </p:cNvPr>
          <p:cNvSpPr>
            <a:spLocks noGrp="1"/>
          </p:cNvSpPr>
          <p:nvPr>
            <p:ph type="title"/>
          </p:nvPr>
        </p:nvSpPr>
        <p:spPr>
          <a:xfrm>
            <a:off x="0" y="0"/>
            <a:ext cx="10515600" cy="1325563"/>
          </a:xfrm>
        </p:spPr>
        <p:txBody>
          <a:bodyPr/>
          <a:lstStyle/>
          <a:p>
            <a:r>
              <a:rPr lang="fr-FR" b="1" dirty="0">
                <a:solidFill>
                  <a:schemeClr val="accent5">
                    <a:lumMod val="50000"/>
                  </a:schemeClr>
                </a:solidFill>
              </a:rPr>
              <a:t>Exemple</a:t>
            </a:r>
            <a:r>
              <a:rPr lang="fr-FR" dirty="0"/>
              <a:t> </a:t>
            </a:r>
            <a:endParaRPr lang="en-US" dirty="0"/>
          </a:p>
        </p:txBody>
      </p:sp>
      <p:pic>
        <p:nvPicPr>
          <p:cNvPr id="5" name="Content Placeholder 4">
            <a:extLst>
              <a:ext uri="{FF2B5EF4-FFF2-40B4-BE49-F238E27FC236}">
                <a16:creationId xmlns:a16="http://schemas.microsoft.com/office/drawing/2014/main" id="{597B2524-8AA0-AE9D-651B-CDCBAEFA261F}"/>
              </a:ext>
            </a:extLst>
          </p:cNvPr>
          <p:cNvPicPr>
            <a:picLocks noGrp="1" noChangeAspect="1"/>
          </p:cNvPicPr>
          <p:nvPr>
            <p:ph idx="1"/>
          </p:nvPr>
        </p:nvPicPr>
        <p:blipFill>
          <a:blip r:embed="rId2"/>
          <a:stretch>
            <a:fillRect/>
          </a:stretch>
        </p:blipFill>
        <p:spPr>
          <a:xfrm>
            <a:off x="273995" y="1212616"/>
            <a:ext cx="10515600" cy="2001253"/>
          </a:xfrm>
        </p:spPr>
      </p:pic>
      <p:pic>
        <p:nvPicPr>
          <p:cNvPr id="7" name="Picture 6">
            <a:extLst>
              <a:ext uri="{FF2B5EF4-FFF2-40B4-BE49-F238E27FC236}">
                <a16:creationId xmlns:a16="http://schemas.microsoft.com/office/drawing/2014/main" id="{DF8FF61F-D59C-391F-7D98-6661574E8D76}"/>
              </a:ext>
            </a:extLst>
          </p:cNvPr>
          <p:cNvPicPr>
            <a:picLocks noChangeAspect="1"/>
          </p:cNvPicPr>
          <p:nvPr/>
        </p:nvPicPr>
        <p:blipFill>
          <a:blip r:embed="rId3"/>
          <a:stretch>
            <a:fillRect/>
          </a:stretch>
        </p:blipFill>
        <p:spPr>
          <a:xfrm>
            <a:off x="3250355" y="3429000"/>
            <a:ext cx="7709392" cy="3312268"/>
          </a:xfrm>
          <a:prstGeom prst="rect">
            <a:avLst/>
          </a:prstGeom>
        </p:spPr>
      </p:pic>
    </p:spTree>
    <p:extLst>
      <p:ext uri="{BB962C8B-B14F-4D97-AF65-F5344CB8AC3E}">
        <p14:creationId xmlns:p14="http://schemas.microsoft.com/office/powerpoint/2010/main" val="12586232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A6CCE5-6CFF-DBDB-861B-433F82F52968}"/>
              </a:ext>
            </a:extLst>
          </p:cNvPr>
          <p:cNvSpPr>
            <a:spLocks noGrp="1"/>
          </p:cNvSpPr>
          <p:nvPr>
            <p:ph type="title"/>
          </p:nvPr>
        </p:nvSpPr>
        <p:spPr>
          <a:xfrm>
            <a:off x="322634" y="258121"/>
            <a:ext cx="10515600" cy="1325563"/>
          </a:xfrm>
        </p:spPr>
        <p:txBody>
          <a:bodyPr/>
          <a:lstStyle/>
          <a:p>
            <a:r>
              <a:rPr lang="fr-FR" b="1" dirty="0">
                <a:solidFill>
                  <a:srgbClr val="C00000"/>
                </a:solidFill>
              </a:rPr>
              <a:t>2 Le chiffrement </a:t>
            </a:r>
            <a:endParaRPr lang="en-US" dirty="0">
              <a:solidFill>
                <a:srgbClr val="C00000"/>
              </a:solidFill>
            </a:endParaRPr>
          </a:p>
        </p:txBody>
      </p:sp>
      <p:sp>
        <p:nvSpPr>
          <p:cNvPr id="3" name="Content Placeholder 2">
            <a:extLst>
              <a:ext uri="{FF2B5EF4-FFF2-40B4-BE49-F238E27FC236}">
                <a16:creationId xmlns:a16="http://schemas.microsoft.com/office/drawing/2014/main" id="{B7216B07-586D-5C13-1BE3-CBB53D3DCC2A}"/>
              </a:ext>
            </a:extLst>
          </p:cNvPr>
          <p:cNvSpPr>
            <a:spLocks noGrp="1"/>
          </p:cNvSpPr>
          <p:nvPr>
            <p:ph idx="1"/>
          </p:nvPr>
        </p:nvSpPr>
        <p:spPr>
          <a:xfrm>
            <a:off x="838200" y="1391055"/>
            <a:ext cx="10515600" cy="4007797"/>
          </a:xfrm>
        </p:spPr>
        <p:txBody>
          <a:bodyPr>
            <a:noAutofit/>
          </a:bodyPr>
          <a:lstStyle/>
          <a:p>
            <a:pPr algn="l">
              <a:buFont typeface="Wingdings" panose="05000000000000000000" pitchFamily="2" charset="2"/>
              <a:buChar char="§"/>
            </a:pPr>
            <a:r>
              <a:rPr lang="fr-FR" sz="2400" b="1" i="0" u="none" strike="noStrike" baseline="0" dirty="0">
                <a:latin typeface="Tahoma-Bold"/>
              </a:rPr>
              <a:t>Bob </a:t>
            </a:r>
            <a:r>
              <a:rPr lang="fr-FR" sz="2400" b="0" i="0" u="none" strike="noStrike" baseline="0" dirty="0">
                <a:latin typeface="Tahoma" panose="020B0604030504040204" pitchFamily="34" charset="0"/>
              </a:rPr>
              <a:t>veut donc envoyer un message a </a:t>
            </a:r>
            <a:r>
              <a:rPr lang="fr-FR" sz="2400" b="1" i="0" u="none" strike="noStrike" baseline="0" dirty="0">
                <a:latin typeface="Tahoma-Bold"/>
              </a:rPr>
              <a:t>Alice</a:t>
            </a:r>
            <a:r>
              <a:rPr lang="fr-FR" sz="2400" b="0" i="0" u="none" strike="noStrike" baseline="0" dirty="0">
                <a:latin typeface="Tahoma" panose="020B0604030504040204" pitchFamily="34" charset="0"/>
              </a:rPr>
              <a:t>. Il cherche dans l'annuaire la clef de chiffrement qu'elle a publiée. Il sait maintenant qu'il doit utiliser le </a:t>
            </a:r>
            <a:r>
              <a:rPr lang="fr-FR" sz="2400" b="0" i="0" u="none" strike="noStrike" baseline="0" dirty="0" err="1">
                <a:latin typeface="Tahoma" panose="020B0604030504040204" pitchFamily="34" charset="0"/>
              </a:rPr>
              <a:t>systeme</a:t>
            </a:r>
            <a:r>
              <a:rPr lang="fr-FR" sz="2400" b="0" i="0" u="none" strike="noStrike" baseline="0" dirty="0">
                <a:latin typeface="Tahoma" panose="020B0604030504040204" pitchFamily="34" charset="0"/>
              </a:rPr>
              <a:t> RSA avec les deux entiers </a:t>
            </a:r>
            <a:r>
              <a:rPr lang="fr-FR" sz="2400" b="1" i="0" u="none" strike="noStrike" baseline="0" dirty="0">
                <a:latin typeface="Tahoma-Bold"/>
              </a:rPr>
              <a:t>5141 </a:t>
            </a:r>
            <a:r>
              <a:rPr lang="fr-FR" sz="2400" b="0" i="0" u="none" strike="noStrike" baseline="0" dirty="0">
                <a:latin typeface="Tahoma" panose="020B0604030504040204" pitchFamily="34" charset="0"/>
              </a:rPr>
              <a:t>et </a:t>
            </a:r>
            <a:r>
              <a:rPr lang="fr-FR" sz="2400" b="1" i="0" u="none" strike="noStrike" baseline="0" dirty="0">
                <a:latin typeface="Tahoma-Bold"/>
              </a:rPr>
              <a:t>7</a:t>
            </a:r>
            <a:r>
              <a:rPr lang="fr-FR" sz="2400" b="0" i="0" u="none" strike="noStrike" baseline="0" dirty="0">
                <a:latin typeface="Tahoma" panose="020B0604030504040204" pitchFamily="34" charset="0"/>
              </a:rPr>
              <a:t>. Il transforme en nombres son message en </a:t>
            </a:r>
            <a:r>
              <a:rPr lang="fr-FR" sz="2400" b="0" i="0" u="none" strike="noStrike" baseline="0" dirty="0" err="1">
                <a:latin typeface="Tahoma" panose="020B0604030504040204" pitchFamily="34" charset="0"/>
              </a:rPr>
              <a:t>remplacant</a:t>
            </a:r>
            <a:r>
              <a:rPr lang="fr-FR" sz="2400" b="0" i="0" u="none" strike="noStrike" baseline="0" dirty="0">
                <a:latin typeface="Tahoma" panose="020B0604030504040204" pitchFamily="34" charset="0"/>
              </a:rPr>
              <a:t> par exemple chaque lettre par son rang dans l'alphabet.</a:t>
            </a:r>
          </a:p>
          <a:p>
            <a:pPr algn="l">
              <a:buFont typeface="Wingdings" panose="05000000000000000000" pitchFamily="2" charset="2"/>
              <a:buChar char="§"/>
            </a:pPr>
            <a:r>
              <a:rPr lang="fr-FR" sz="2400" dirty="0">
                <a:latin typeface="Tahoma" panose="020B0604030504040204" pitchFamily="34" charset="0"/>
              </a:rPr>
              <a:t>« </a:t>
            </a:r>
            <a:r>
              <a:rPr lang="fr-FR" sz="2400" dirty="0">
                <a:solidFill>
                  <a:srgbClr val="FF0000"/>
                </a:solidFill>
                <a:latin typeface="Tahoma" panose="020B0604030504040204" pitchFamily="34" charset="0"/>
              </a:rPr>
              <a:t>JEVOUSATTENDS</a:t>
            </a:r>
            <a:r>
              <a:rPr lang="fr-FR" sz="2400" dirty="0">
                <a:latin typeface="Tahoma" panose="020B0604030504040204" pitchFamily="34" charset="0"/>
              </a:rPr>
              <a:t> » devient : </a:t>
            </a:r>
            <a:r>
              <a:rPr lang="en-US" sz="2400" b="0" i="0" u="none" strike="noStrike" baseline="0" dirty="0">
                <a:solidFill>
                  <a:srgbClr val="FF0000"/>
                </a:solidFill>
                <a:latin typeface="Tahoma" panose="020B0604030504040204" pitchFamily="34" charset="0"/>
              </a:rPr>
              <a:t>10 05 22 15 21 19 01 20 20 05 14 04 19</a:t>
            </a:r>
          </a:p>
          <a:p>
            <a:pPr algn="l">
              <a:buFont typeface="Wingdings" panose="05000000000000000000" pitchFamily="2" charset="2"/>
              <a:buChar char="§"/>
            </a:pPr>
            <a:r>
              <a:rPr lang="fr-FR" sz="2400" b="0" i="0" u="none" strike="noStrike" baseline="0" dirty="0">
                <a:latin typeface="Tahoma" panose="020B0604030504040204" pitchFamily="34" charset="0"/>
              </a:rPr>
              <a:t>Puis il découpe son message chiffre en blocs de même longueur (En partant de la droite) représentant chacun un nombre le plus grand possible tout en restant plus petit que </a:t>
            </a:r>
            <a:r>
              <a:rPr lang="fr-FR" sz="2400" b="1" i="0" u="none" strike="noStrike" baseline="0" dirty="0">
                <a:latin typeface="Tahoma-Bold"/>
              </a:rPr>
              <a:t>n</a:t>
            </a:r>
            <a:r>
              <a:rPr lang="fr-FR" sz="2400" b="0" i="0" u="none" strike="noStrike" baseline="0" dirty="0">
                <a:latin typeface="Tahoma" panose="020B0604030504040204" pitchFamily="34" charset="0"/>
              </a:rPr>
              <a:t>. Cette opération est essentielle, car si on ne faisait pas des blocs assez longs (par exemple si on laissait des blocs de 2 dans notre exemple), on retomberait sur un simple chiffre de substitution que l'on pourrait attaquer par l'analyse des fréquences.</a:t>
            </a:r>
          </a:p>
          <a:p>
            <a:pPr algn="l">
              <a:buFont typeface="Wingdings" panose="05000000000000000000" pitchFamily="2" charset="2"/>
              <a:buChar char="§"/>
            </a:pPr>
            <a:r>
              <a:rPr lang="fr-FR" sz="2400" b="0" i="0" u="none" strike="noStrike" baseline="0" dirty="0">
                <a:latin typeface="Tahoma" panose="020B0604030504040204" pitchFamily="34" charset="0"/>
              </a:rPr>
              <a:t>Son message devient : "</a:t>
            </a:r>
            <a:r>
              <a:rPr lang="fr-FR" sz="2400" b="0" i="0" u="none" strike="noStrike" baseline="0" dirty="0">
                <a:solidFill>
                  <a:srgbClr val="00B0F0"/>
                </a:solidFill>
                <a:latin typeface="Tahoma" panose="020B0604030504040204" pitchFamily="34" charset="0"/>
              </a:rPr>
              <a:t>0</a:t>
            </a:r>
            <a:r>
              <a:rPr lang="fr-FR" sz="2400" b="0" i="0" u="none" strike="noStrike" baseline="0" dirty="0">
                <a:solidFill>
                  <a:srgbClr val="FF0000"/>
                </a:solidFill>
                <a:latin typeface="Tahoma" panose="020B0604030504040204" pitchFamily="34" charset="0"/>
              </a:rPr>
              <a:t>10 052 215 211 901 202 005 140 419</a:t>
            </a:r>
            <a:r>
              <a:rPr lang="fr-FR" sz="2400" b="0" i="0" u="none" strike="noStrike" baseline="0" dirty="0">
                <a:latin typeface="Tahoma" panose="020B0604030504040204" pitchFamily="34" charset="0"/>
              </a:rPr>
              <a:t>"</a:t>
            </a:r>
            <a:endParaRPr lang="en-US" sz="2400" dirty="0"/>
          </a:p>
        </p:txBody>
      </p:sp>
    </p:spTree>
    <p:extLst>
      <p:ext uri="{BB962C8B-B14F-4D97-AF65-F5344CB8AC3E}">
        <p14:creationId xmlns:p14="http://schemas.microsoft.com/office/powerpoint/2010/main" val="36769917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ECB315-DF7F-6DB7-8B8E-785E4DFFCEA8}"/>
              </a:ext>
            </a:extLst>
          </p:cNvPr>
          <p:cNvSpPr>
            <a:spLocks noGrp="1"/>
          </p:cNvSpPr>
          <p:nvPr>
            <p:ph type="title"/>
          </p:nvPr>
        </p:nvSpPr>
        <p:spPr>
          <a:xfrm>
            <a:off x="1084117" y="4870855"/>
            <a:ext cx="10515600" cy="1325563"/>
          </a:xfrm>
        </p:spPr>
        <p:txBody>
          <a:bodyPr/>
          <a:lstStyle/>
          <a:p>
            <a:r>
              <a:rPr lang="fr-FR" sz="1800" b="0" i="0" u="none" strike="noStrike" baseline="0" dirty="0">
                <a:latin typeface="Tahoma" panose="020B0604030504040204" pitchFamily="34" charset="0"/>
              </a:rPr>
              <a:t>Apres avoir chiffre chaque bloc, le message chiffre s’</a:t>
            </a:r>
            <a:r>
              <a:rPr lang="fr-FR" sz="1800" dirty="0">
                <a:latin typeface="Tahoma" panose="020B0604030504040204" pitchFamily="34" charset="0"/>
              </a:rPr>
              <a:t>é</a:t>
            </a:r>
            <a:r>
              <a:rPr lang="fr-FR" sz="1800" b="0" i="0" u="none" strike="noStrike" baseline="0" dirty="0">
                <a:latin typeface="Tahoma" panose="020B0604030504040204" pitchFamily="34" charset="0"/>
              </a:rPr>
              <a:t>crit : </a:t>
            </a:r>
            <a:br>
              <a:rPr lang="fr-FR" sz="1800" b="0" i="0" u="none" strike="noStrike" baseline="0" dirty="0">
                <a:latin typeface="Tahoma" panose="020B0604030504040204" pitchFamily="34" charset="0"/>
              </a:rPr>
            </a:br>
            <a:br>
              <a:rPr lang="fr-FR" sz="1800" b="0" i="0" u="none" strike="noStrike" baseline="0" dirty="0">
                <a:latin typeface="Tahoma" panose="020B0604030504040204" pitchFamily="34" charset="0"/>
              </a:rPr>
            </a:br>
            <a:r>
              <a:rPr lang="fr-FR" sz="1800" b="0" i="0" u="none" strike="noStrike" baseline="0" dirty="0">
                <a:latin typeface="Tahoma" panose="020B0604030504040204" pitchFamily="34" charset="0"/>
              </a:rPr>
              <a:t>			"</a:t>
            </a:r>
            <a:r>
              <a:rPr lang="fr-FR" sz="1800" b="1" i="0" u="none" strike="noStrike" baseline="0" dirty="0">
                <a:latin typeface="Tahoma" panose="020B0604030504040204" pitchFamily="34" charset="0"/>
              </a:rPr>
              <a:t>0755 1324 2823 3550 3763 4280 1010 1722 2912</a:t>
            </a:r>
            <a:r>
              <a:rPr lang="fr-FR" sz="1800" b="0" i="0" u="none" strike="noStrike" baseline="0" dirty="0">
                <a:latin typeface="Tahoma" panose="020B0604030504040204" pitchFamily="34" charset="0"/>
              </a:rPr>
              <a:t>".</a:t>
            </a:r>
            <a:endParaRPr lang="en-US" dirty="0"/>
          </a:p>
        </p:txBody>
      </p:sp>
      <p:pic>
        <p:nvPicPr>
          <p:cNvPr id="5" name="Content Placeholder 4">
            <a:extLst>
              <a:ext uri="{FF2B5EF4-FFF2-40B4-BE49-F238E27FC236}">
                <a16:creationId xmlns:a16="http://schemas.microsoft.com/office/drawing/2014/main" id="{57DBA5E4-5C87-895D-0E7C-E787EA6AF4F5}"/>
              </a:ext>
            </a:extLst>
          </p:cNvPr>
          <p:cNvPicPr>
            <a:picLocks noGrp="1" noChangeAspect="1"/>
          </p:cNvPicPr>
          <p:nvPr>
            <p:ph idx="1"/>
          </p:nvPr>
        </p:nvPicPr>
        <p:blipFill>
          <a:blip r:embed="rId2"/>
          <a:stretch>
            <a:fillRect/>
          </a:stretch>
        </p:blipFill>
        <p:spPr>
          <a:xfrm>
            <a:off x="1084117" y="356748"/>
            <a:ext cx="10023765" cy="4351338"/>
          </a:xfrm>
        </p:spPr>
      </p:pic>
    </p:spTree>
    <p:extLst>
      <p:ext uri="{BB962C8B-B14F-4D97-AF65-F5344CB8AC3E}">
        <p14:creationId xmlns:p14="http://schemas.microsoft.com/office/powerpoint/2010/main" val="36388535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3983970-16FD-F977-0E59-4366E80640EA}"/>
              </a:ext>
            </a:extLst>
          </p:cNvPr>
          <p:cNvPicPr>
            <a:picLocks noChangeAspect="1"/>
          </p:cNvPicPr>
          <p:nvPr/>
        </p:nvPicPr>
        <p:blipFill>
          <a:blip r:embed="rId2"/>
          <a:stretch>
            <a:fillRect/>
          </a:stretch>
        </p:blipFill>
        <p:spPr>
          <a:xfrm>
            <a:off x="406130" y="165371"/>
            <a:ext cx="9220200" cy="1728382"/>
          </a:xfrm>
          <a:prstGeom prst="rect">
            <a:avLst/>
          </a:prstGeom>
        </p:spPr>
      </p:pic>
      <p:pic>
        <p:nvPicPr>
          <p:cNvPr id="7" name="Picture 6">
            <a:extLst>
              <a:ext uri="{FF2B5EF4-FFF2-40B4-BE49-F238E27FC236}">
                <a16:creationId xmlns:a16="http://schemas.microsoft.com/office/drawing/2014/main" id="{E576A19F-531C-B179-5D83-5EB1377F2F81}"/>
              </a:ext>
            </a:extLst>
          </p:cNvPr>
          <p:cNvPicPr>
            <a:picLocks noChangeAspect="1"/>
          </p:cNvPicPr>
          <p:nvPr/>
        </p:nvPicPr>
        <p:blipFill>
          <a:blip r:embed="rId3"/>
          <a:stretch>
            <a:fillRect/>
          </a:stretch>
        </p:blipFill>
        <p:spPr>
          <a:xfrm>
            <a:off x="2028825" y="1893753"/>
            <a:ext cx="4067175" cy="3810000"/>
          </a:xfrm>
          <a:prstGeom prst="rect">
            <a:avLst/>
          </a:prstGeom>
        </p:spPr>
      </p:pic>
      <p:sp>
        <p:nvSpPr>
          <p:cNvPr id="8" name="Rectangle 7">
            <a:extLst>
              <a:ext uri="{FF2B5EF4-FFF2-40B4-BE49-F238E27FC236}">
                <a16:creationId xmlns:a16="http://schemas.microsoft.com/office/drawing/2014/main" id="{6257004A-4344-5E52-DEA2-59B5D2DE4CBD}"/>
              </a:ext>
            </a:extLst>
          </p:cNvPr>
          <p:cNvSpPr/>
          <p:nvPr/>
        </p:nvSpPr>
        <p:spPr>
          <a:xfrm>
            <a:off x="2626468" y="982494"/>
            <a:ext cx="2315183" cy="369651"/>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787155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04F50AF-E38D-2D44-E180-1206CECAADD7}"/>
              </a:ext>
            </a:extLst>
          </p:cNvPr>
          <p:cNvSpPr>
            <a:spLocks noGrp="1"/>
          </p:cNvSpPr>
          <p:nvPr>
            <p:ph idx="1"/>
          </p:nvPr>
        </p:nvSpPr>
        <p:spPr>
          <a:xfrm>
            <a:off x="838200" y="1167319"/>
            <a:ext cx="10515600" cy="5009644"/>
          </a:xfrm>
        </p:spPr>
        <p:txBody>
          <a:bodyPr/>
          <a:lstStyle/>
          <a:p>
            <a:pPr algn="l"/>
            <a:r>
              <a:rPr lang="fr-FR" sz="2400" b="0" i="0" u="none" strike="noStrike" baseline="0" dirty="0">
                <a:latin typeface="Tahoma" panose="020B0604030504040204" pitchFamily="34" charset="0"/>
              </a:rPr>
              <a:t>Elle retrouve : </a:t>
            </a:r>
          </a:p>
          <a:p>
            <a:pPr marL="0" indent="0" algn="l">
              <a:buNone/>
            </a:pPr>
            <a:r>
              <a:rPr lang="fr-FR" sz="2400" dirty="0">
                <a:latin typeface="Tahoma" panose="020B0604030504040204" pitchFamily="34" charset="0"/>
              </a:rPr>
              <a:t>			</a:t>
            </a:r>
            <a:r>
              <a:rPr lang="fr-FR" sz="2400" b="0" i="0" u="none" strike="noStrike" baseline="0" dirty="0">
                <a:solidFill>
                  <a:srgbClr val="FF0000"/>
                </a:solidFill>
                <a:latin typeface="Tahoma" panose="020B0604030504040204" pitchFamily="34" charset="0"/>
              </a:rPr>
              <a:t>010 052 215 211 901 202 005 140 419</a:t>
            </a:r>
            <a:r>
              <a:rPr lang="fr-FR" sz="2400" b="0" i="0" u="none" strike="noStrike" baseline="0" dirty="0">
                <a:latin typeface="Tahoma" panose="020B0604030504040204" pitchFamily="34" charset="0"/>
              </a:rPr>
              <a:t> </a:t>
            </a:r>
          </a:p>
          <a:p>
            <a:pPr algn="l"/>
            <a:r>
              <a:rPr lang="fr-FR" sz="2400" b="0" i="0" u="none" strike="noStrike" baseline="0" dirty="0">
                <a:latin typeface="Tahoma" panose="020B0604030504040204" pitchFamily="34" charset="0"/>
              </a:rPr>
              <a:t>En regroupant les chiffres deux par deux </a:t>
            </a:r>
          </a:p>
          <a:p>
            <a:pPr marL="0" indent="0" algn="l">
              <a:buNone/>
            </a:pPr>
            <a:r>
              <a:rPr lang="en-US" sz="2400" b="0" i="0" u="none" strike="noStrike" baseline="0" dirty="0">
                <a:solidFill>
                  <a:srgbClr val="FF0000"/>
                </a:solidFill>
                <a:latin typeface="Tahoma" panose="020B0604030504040204" pitchFamily="34" charset="0"/>
              </a:rPr>
              <a:t>			10 05 22 15 21 19 01 20 20 05 14 04 19</a:t>
            </a:r>
            <a:endParaRPr lang="fr-FR" sz="2400" b="0" i="0" u="none" strike="noStrike" baseline="0" dirty="0">
              <a:latin typeface="Tahoma" panose="020B0604030504040204" pitchFamily="34" charset="0"/>
            </a:endParaRPr>
          </a:p>
          <a:p>
            <a:pPr algn="l"/>
            <a:r>
              <a:rPr lang="fr-FR" sz="2400" b="0" i="0" u="none" strike="noStrike" baseline="0" dirty="0">
                <a:latin typeface="Tahoma" panose="020B0604030504040204" pitchFamily="34" charset="0"/>
              </a:rPr>
              <a:t>En remplaçant les nombres ainsi obtenus par les lettres correspondantes, </a:t>
            </a:r>
          </a:p>
          <a:p>
            <a:pPr algn="l"/>
            <a:endParaRPr lang="fr-FR" sz="1800" b="0" i="0" u="none" strike="noStrike" baseline="0" dirty="0">
              <a:latin typeface="Tahoma" panose="020B0604030504040204" pitchFamily="34" charset="0"/>
            </a:endParaRPr>
          </a:p>
          <a:p>
            <a:pPr marL="0" indent="0" algn="ctr">
              <a:buNone/>
            </a:pPr>
            <a:r>
              <a:rPr lang="fr-FR" sz="2800" dirty="0">
                <a:solidFill>
                  <a:srgbClr val="FF0000"/>
                </a:solidFill>
                <a:latin typeface="Tahoma" panose="020B0604030504040204" pitchFamily="34" charset="0"/>
              </a:rPr>
              <a:t>JEVOUSATTENDS</a:t>
            </a:r>
            <a:r>
              <a:rPr lang="fr-FR" sz="2800" dirty="0">
                <a:latin typeface="Tahoma" panose="020B0604030504040204" pitchFamily="34" charset="0"/>
              </a:rPr>
              <a:t> </a:t>
            </a:r>
            <a:endParaRPr lang="en-US" dirty="0"/>
          </a:p>
        </p:txBody>
      </p:sp>
    </p:spTree>
    <p:extLst>
      <p:ext uri="{BB962C8B-B14F-4D97-AF65-F5344CB8AC3E}">
        <p14:creationId xmlns:p14="http://schemas.microsoft.com/office/powerpoint/2010/main" val="12159679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TotalTime>
  <Words>606</Words>
  <Application>Microsoft Office PowerPoint</Application>
  <PresentationFormat>Widescreen</PresentationFormat>
  <Paragraphs>46</Paragraphs>
  <Slides>16</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16</vt:i4>
      </vt:variant>
    </vt:vector>
  </HeadingPairs>
  <TitlesOfParts>
    <vt:vector size="25" baseType="lpstr">
      <vt:lpstr>Arial</vt:lpstr>
      <vt:lpstr>Calibri</vt:lpstr>
      <vt:lpstr>Calibri Light</vt:lpstr>
      <vt:lpstr>CourierNewPSMT</vt:lpstr>
      <vt:lpstr>Tahoma</vt:lpstr>
      <vt:lpstr>Tahoma-Bold</vt:lpstr>
      <vt:lpstr>Times New Roman</vt:lpstr>
      <vt:lpstr>Wingdings</vt:lpstr>
      <vt:lpstr>Office Theme</vt:lpstr>
      <vt:lpstr>Algorithme RSA</vt:lpstr>
      <vt:lpstr>Principe de fonctionnement du RSA</vt:lpstr>
      <vt:lpstr>PowerPoint Presentation</vt:lpstr>
      <vt:lpstr>Principe de fonctionnement du RSA</vt:lpstr>
      <vt:lpstr>Exemple </vt:lpstr>
      <vt:lpstr>2 Le chiffrement </vt:lpstr>
      <vt:lpstr>Apres avoir chiffre chaque bloc, le message chiffre s’écrit :      "0755 1324 2823 3550 3763 4280 1010 1722 2912".</vt:lpstr>
      <vt:lpstr>PowerPoint Presentation</vt:lpstr>
      <vt:lpstr>PowerPoint Presentation</vt:lpstr>
      <vt:lpstr>Exemple 2</vt:lpstr>
      <vt:lpstr>PowerPoint Presentation</vt:lpstr>
      <vt:lpstr>Exercice </vt:lpstr>
      <vt:lpstr>Calcul de p et q</vt:lpstr>
      <vt:lpstr>Calcul de d:</vt:lpstr>
      <vt:lpstr>Dechiffrement le cryptogramme suivant : 090 086 036 067 032 001 003 031 059 031 </vt:lpstr>
      <vt:lpstr>Conclusion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Imen Bouraoui</dc:creator>
  <cp:lastModifiedBy>Imen Bouraoui</cp:lastModifiedBy>
  <cp:revision>4</cp:revision>
  <dcterms:created xsi:type="dcterms:W3CDTF">2024-11-19T19:04:06Z</dcterms:created>
  <dcterms:modified xsi:type="dcterms:W3CDTF">2024-11-26T21:14:13Z</dcterms:modified>
</cp:coreProperties>
</file>