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80" r:id="rId6"/>
    <p:sldId id="279" r:id="rId7"/>
    <p:sldId id="281" r:id="rId8"/>
    <p:sldId id="260" r:id="rId9"/>
    <p:sldId id="261" r:id="rId10"/>
    <p:sldId id="262" r:id="rId11"/>
    <p:sldId id="282" r:id="rId12"/>
    <p:sldId id="283" r:id="rId13"/>
    <p:sldId id="263" r:id="rId14"/>
    <p:sldId id="264" r:id="rId15"/>
    <p:sldId id="265" r:id="rId16"/>
    <p:sldId id="266" r:id="rId17"/>
    <p:sldId id="267" r:id="rId18"/>
    <p:sldId id="268" r:id="rId19"/>
    <p:sldId id="269" r:id="rId20"/>
    <p:sldId id="284" r:id="rId21"/>
    <p:sldId id="285" r:id="rId22"/>
    <p:sldId id="286" r:id="rId23"/>
    <p:sldId id="270" r:id="rId24"/>
    <p:sldId id="271" r:id="rId25"/>
    <p:sldId id="272" r:id="rId26"/>
    <p:sldId id="273" r:id="rId27"/>
    <p:sldId id="274" r:id="rId28"/>
    <p:sldId id="275" r:id="rId29"/>
    <p:sldId id="287" r:id="rId30"/>
    <p:sldId id="276" r:id="rId31"/>
    <p:sldId id="288" r:id="rId32"/>
    <p:sldId id="27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3F7A2-2A9B-80D4-7DA3-36BA4D1E01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43796E-039B-2736-A5F6-282F109E9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8DBE1F4-D894-D47B-D383-DE6ACC62DCFB}"/>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5" name="Footer Placeholder 4">
            <a:extLst>
              <a:ext uri="{FF2B5EF4-FFF2-40B4-BE49-F238E27FC236}">
                <a16:creationId xmlns:a16="http://schemas.microsoft.com/office/drawing/2014/main" id="{06FAB6CE-34A6-5BA5-E2F6-E3824F3E1D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E22DB5-9B5C-F338-2717-D73827A3749A}"/>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2991794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4BB69-BF64-D0BA-9843-01191B9610D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294963-8865-5DAD-B8D5-9D9D3680E26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21F199-0D1E-9717-F447-9168BD3873A5}"/>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5" name="Footer Placeholder 4">
            <a:extLst>
              <a:ext uri="{FF2B5EF4-FFF2-40B4-BE49-F238E27FC236}">
                <a16:creationId xmlns:a16="http://schemas.microsoft.com/office/drawing/2014/main" id="{56FB8E7B-D836-B246-9003-DDAAB42B96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25B61A-6521-B920-CFAD-330797FB7B0E}"/>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1205776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4F246D-8B50-CF37-7613-B06AF0803BA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33473C-8B13-33CD-B63E-5B161F897E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77F309-8791-0FE0-5C25-1F5CB6F312D8}"/>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5" name="Footer Placeholder 4">
            <a:extLst>
              <a:ext uri="{FF2B5EF4-FFF2-40B4-BE49-F238E27FC236}">
                <a16:creationId xmlns:a16="http://schemas.microsoft.com/office/drawing/2014/main" id="{B5FA9582-0782-CD7E-BAA1-25A3DD42FA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82CE9C-F7D1-D2D2-F68E-F68D2B0E5F4E}"/>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2592312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AF001-7AFB-907F-DF4A-9532440437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55DE9B-59F5-6256-2830-0A837D1C8C4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AEDFEB-1476-7494-46FA-45E49DD67B70}"/>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5" name="Footer Placeholder 4">
            <a:extLst>
              <a:ext uri="{FF2B5EF4-FFF2-40B4-BE49-F238E27FC236}">
                <a16:creationId xmlns:a16="http://schemas.microsoft.com/office/drawing/2014/main" id="{B08C3731-83D1-AE3F-5BB6-072B12E09D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F5DAE7-D6F0-80EC-FE11-E46C3C253B90}"/>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1583877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2CE6C-6CF9-18D4-9B7A-B78C0D9418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607CB4F-3525-0542-7043-3EAC23791D1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CA3A2F-8BB7-5515-A234-6706D209C097}"/>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5" name="Footer Placeholder 4">
            <a:extLst>
              <a:ext uri="{FF2B5EF4-FFF2-40B4-BE49-F238E27FC236}">
                <a16:creationId xmlns:a16="http://schemas.microsoft.com/office/drawing/2014/main" id="{5F57C6B6-C9AE-870A-5ED5-B2920B2018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BBA818-2AB4-C40C-042F-44A71D062B73}"/>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3311517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1A581-C1EB-6D4D-01F4-BF4C3CFF43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4A322E-A9CD-3C74-A68F-4F03B0D4E9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074ABD-4E76-5BCE-3F6F-164EBA5812F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169072-4127-E7DC-530A-85CB18774E54}"/>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6" name="Footer Placeholder 5">
            <a:extLst>
              <a:ext uri="{FF2B5EF4-FFF2-40B4-BE49-F238E27FC236}">
                <a16:creationId xmlns:a16="http://schemas.microsoft.com/office/drawing/2014/main" id="{88950F16-73BE-7527-610B-8C6BAF769A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501C0D-BB09-4679-62F9-484CB7D788A4}"/>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716874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A72D6-D27F-F053-1E71-EE0FF024B4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925C468-451B-CC11-AA02-C597CFE7A2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FDA3A3-3FAF-8132-959C-E25FDCB47B3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C48F5D-FB2B-68BF-8317-2CAA3570F7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CE2C83-8D1F-69E4-E5D4-A4D5CB9BDD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533A5EA-9F80-A029-B6E0-4966E62F3F5E}"/>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8" name="Footer Placeholder 7">
            <a:extLst>
              <a:ext uri="{FF2B5EF4-FFF2-40B4-BE49-F238E27FC236}">
                <a16:creationId xmlns:a16="http://schemas.microsoft.com/office/drawing/2014/main" id="{EE08C38E-F6E3-D561-D920-DC07F919A4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DAAE4CC-5E8F-925A-401C-09CE7177F548}"/>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3944856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B4348-9356-B4F8-BBD4-1CA5703928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7F34385-36E6-0B0E-C55A-20A264C93D26}"/>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4" name="Footer Placeholder 3">
            <a:extLst>
              <a:ext uri="{FF2B5EF4-FFF2-40B4-BE49-F238E27FC236}">
                <a16:creationId xmlns:a16="http://schemas.microsoft.com/office/drawing/2014/main" id="{85E874EF-4B82-7AC6-A64A-7831E361FC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532F703-CF3F-479F-17E3-3966C358A732}"/>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1090376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D7627E-1043-75AD-B18C-B30B5E8910E1}"/>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3" name="Footer Placeholder 2">
            <a:extLst>
              <a:ext uri="{FF2B5EF4-FFF2-40B4-BE49-F238E27FC236}">
                <a16:creationId xmlns:a16="http://schemas.microsoft.com/office/drawing/2014/main" id="{534FFBC1-6BC4-28FA-0CE5-47887387B4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AF6BD14-1E69-3497-439F-048176EAE934}"/>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754204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77C3A-75D2-4394-E0FC-3479823A02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896865-3928-2B58-92C9-07394A617A1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52B136F-9DF9-1DA3-6AC4-18101802E0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BF563B-B7D2-4F4C-EF4C-791B4AE5F9C4}"/>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6" name="Footer Placeholder 5">
            <a:extLst>
              <a:ext uri="{FF2B5EF4-FFF2-40B4-BE49-F238E27FC236}">
                <a16:creationId xmlns:a16="http://schemas.microsoft.com/office/drawing/2014/main" id="{DBB44C8C-057E-8D65-0DFF-8B46B0633F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84E6A6-0706-88EA-E380-87E9F4713C3E}"/>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1489057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F0D26-1393-21A7-943E-8311EA9972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4FB8FA-7344-31C5-EE12-A06AE86752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5BD6A8-18B8-FBBD-91D9-259B67F7D0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7B9EFA-12B1-47A8-B61F-D71661EE3EB2}"/>
              </a:ext>
            </a:extLst>
          </p:cNvPr>
          <p:cNvSpPr>
            <a:spLocks noGrp="1"/>
          </p:cNvSpPr>
          <p:nvPr>
            <p:ph type="dt" sz="half" idx="10"/>
          </p:nvPr>
        </p:nvSpPr>
        <p:spPr/>
        <p:txBody>
          <a:bodyPr/>
          <a:lstStyle/>
          <a:p>
            <a:fld id="{AE493D2B-A076-42BE-9AB4-A7196FDA432E}" type="datetimeFigureOut">
              <a:rPr lang="en-US" smtClean="0"/>
              <a:t>11/6/2024</a:t>
            </a:fld>
            <a:endParaRPr lang="en-US"/>
          </a:p>
        </p:txBody>
      </p:sp>
      <p:sp>
        <p:nvSpPr>
          <p:cNvPr id="6" name="Footer Placeholder 5">
            <a:extLst>
              <a:ext uri="{FF2B5EF4-FFF2-40B4-BE49-F238E27FC236}">
                <a16:creationId xmlns:a16="http://schemas.microsoft.com/office/drawing/2014/main" id="{EB4BCEE5-B3A0-AD91-3B39-951C2EC820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268081-3802-B056-96CD-0080F9DC61CC}"/>
              </a:ext>
            </a:extLst>
          </p:cNvPr>
          <p:cNvSpPr>
            <a:spLocks noGrp="1"/>
          </p:cNvSpPr>
          <p:nvPr>
            <p:ph type="sldNum" sz="quarter" idx="12"/>
          </p:nvPr>
        </p:nvSpPr>
        <p:spPr/>
        <p:txBody>
          <a:bodyPr/>
          <a:lstStyle/>
          <a:p>
            <a:fld id="{E46871BC-A5A5-4DB0-9F2C-AB35A7D9E0A5}" type="slidenum">
              <a:rPr lang="en-US" smtClean="0"/>
              <a:t>‹#›</a:t>
            </a:fld>
            <a:endParaRPr lang="en-US"/>
          </a:p>
        </p:txBody>
      </p:sp>
    </p:spTree>
    <p:extLst>
      <p:ext uri="{BB962C8B-B14F-4D97-AF65-F5344CB8AC3E}">
        <p14:creationId xmlns:p14="http://schemas.microsoft.com/office/powerpoint/2010/main" val="3348867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75FD3-1B72-377F-6042-568F879082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7EF8AD0-0E82-3925-F9E7-39369267C4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697CD4-8DFC-98ED-08C5-5038CC6531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493D2B-A076-42BE-9AB4-A7196FDA432E}" type="datetimeFigureOut">
              <a:rPr lang="en-US" smtClean="0"/>
              <a:t>11/6/2024</a:t>
            </a:fld>
            <a:endParaRPr lang="en-US"/>
          </a:p>
        </p:txBody>
      </p:sp>
      <p:sp>
        <p:nvSpPr>
          <p:cNvPr id="5" name="Footer Placeholder 4">
            <a:extLst>
              <a:ext uri="{FF2B5EF4-FFF2-40B4-BE49-F238E27FC236}">
                <a16:creationId xmlns:a16="http://schemas.microsoft.com/office/drawing/2014/main" id="{1F7CD0F7-5F69-EA27-371F-35A35B2D5E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7D9C8F2-6719-38BF-A06D-C87C5C54F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6871BC-A5A5-4DB0-9F2C-AB35A7D9E0A5}" type="slidenum">
              <a:rPr lang="en-US" smtClean="0"/>
              <a:t>‹#›</a:t>
            </a:fld>
            <a:endParaRPr lang="en-US"/>
          </a:p>
        </p:txBody>
      </p:sp>
    </p:spTree>
    <p:extLst>
      <p:ext uri="{BB962C8B-B14F-4D97-AF65-F5344CB8AC3E}">
        <p14:creationId xmlns:p14="http://schemas.microsoft.com/office/powerpoint/2010/main" val="808214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CDF8-2257-1299-1BAE-D6EDA065322E}"/>
              </a:ext>
            </a:extLst>
          </p:cNvPr>
          <p:cNvSpPr>
            <a:spLocks noGrp="1"/>
          </p:cNvSpPr>
          <p:nvPr>
            <p:ph type="ctrTitle"/>
          </p:nvPr>
        </p:nvSpPr>
        <p:spPr/>
        <p:txBody>
          <a:bodyPr>
            <a:normAutofit fontScale="90000"/>
          </a:bodyPr>
          <a:lstStyle/>
          <a:p>
            <a:r>
              <a:rPr lang="en-US" b="1" dirty="0">
                <a:solidFill>
                  <a:srgbClr val="FF0000"/>
                </a:solidFill>
                <a:effectLst>
                  <a:outerShdw blurRad="38100" dist="38100" dir="2700000" algn="tl">
                    <a:srgbClr val="000000">
                      <a:alpha val="43137"/>
                    </a:srgbClr>
                  </a:outerShdw>
                </a:effectLst>
              </a:rPr>
              <a:t>A</a:t>
            </a:r>
            <a:r>
              <a:rPr lang="en-US" b="1" dirty="0">
                <a:solidFill>
                  <a:schemeClr val="accent1"/>
                </a:solidFill>
                <a:effectLst>
                  <a:outerShdw blurRad="38100" dist="38100" dir="2700000" algn="tl">
                    <a:srgbClr val="000000">
                      <a:alpha val="43137"/>
                    </a:srgbClr>
                  </a:outerShdw>
                </a:effectLst>
              </a:rPr>
              <a:t>E</a:t>
            </a:r>
            <a:r>
              <a:rPr lang="en-US" b="1" dirty="0">
                <a:solidFill>
                  <a:srgbClr val="7030A0"/>
                </a:solidFill>
                <a:effectLst>
                  <a:outerShdw blurRad="38100" dist="38100" dir="2700000" algn="tl">
                    <a:srgbClr val="000000">
                      <a:alpha val="43137"/>
                    </a:srgbClr>
                  </a:outerShdw>
                </a:effectLst>
              </a:rPr>
              <a:t>S</a:t>
            </a:r>
            <a:r>
              <a:rPr lang="en-US" b="1" dirty="0">
                <a:solidFill>
                  <a:schemeClr val="accent6">
                    <a:lumMod val="50000"/>
                  </a:schemeClr>
                </a:solidFill>
                <a:effectLst>
                  <a:outerShdw blurRad="38100" dist="38100" dir="2700000" algn="tl">
                    <a:srgbClr val="000000">
                      <a:alpha val="43137"/>
                    </a:srgbClr>
                  </a:outerShdw>
                </a:effectLst>
              </a:rPr>
              <a:t> </a:t>
            </a:r>
            <a:br>
              <a:rPr lang="en-US" b="1" dirty="0">
                <a:solidFill>
                  <a:schemeClr val="accent6">
                    <a:lumMod val="50000"/>
                  </a:schemeClr>
                </a:solidFill>
                <a:effectLst>
                  <a:outerShdw blurRad="38100" dist="38100" dir="2700000" algn="tl">
                    <a:srgbClr val="000000">
                      <a:alpha val="43137"/>
                    </a:srgbClr>
                  </a:outerShdw>
                </a:effectLst>
              </a:rPr>
            </a:br>
            <a:r>
              <a:rPr lang="en-US" b="1" dirty="0">
                <a:solidFill>
                  <a:schemeClr val="accent6">
                    <a:lumMod val="50000"/>
                  </a:schemeClr>
                </a:solidFill>
                <a:effectLst>
                  <a:outerShdw blurRad="38100" dist="38100" dir="2700000" algn="tl">
                    <a:srgbClr val="000000">
                      <a:alpha val="43137"/>
                    </a:srgbClr>
                  </a:outerShdw>
                </a:effectLst>
              </a:rPr>
              <a:t>(</a:t>
            </a:r>
            <a:r>
              <a:rPr lang="en-US" b="1" dirty="0">
                <a:solidFill>
                  <a:srgbClr val="FF0000"/>
                </a:solidFill>
                <a:effectLst>
                  <a:outerShdw blurRad="38100" dist="38100" dir="2700000" algn="tl">
                    <a:srgbClr val="000000">
                      <a:alpha val="43137"/>
                    </a:srgbClr>
                  </a:outerShdw>
                </a:effectLst>
              </a:rPr>
              <a:t>Advanced</a:t>
            </a:r>
            <a:r>
              <a:rPr lang="en-US" b="1" dirty="0">
                <a:solidFill>
                  <a:schemeClr val="accent6">
                    <a:lumMod val="50000"/>
                  </a:schemeClr>
                </a:solidFill>
                <a:effectLst>
                  <a:outerShdw blurRad="38100" dist="38100" dir="2700000" algn="tl">
                    <a:srgbClr val="000000">
                      <a:alpha val="43137"/>
                    </a:srgbClr>
                  </a:outerShdw>
                </a:effectLst>
              </a:rPr>
              <a:t> </a:t>
            </a:r>
            <a:r>
              <a:rPr lang="en-US" b="1" dirty="0">
                <a:solidFill>
                  <a:schemeClr val="accent1"/>
                </a:solidFill>
                <a:effectLst>
                  <a:outerShdw blurRad="38100" dist="38100" dir="2700000" algn="tl">
                    <a:srgbClr val="000000">
                      <a:alpha val="43137"/>
                    </a:srgbClr>
                  </a:outerShdw>
                </a:effectLst>
              </a:rPr>
              <a:t>Encryption</a:t>
            </a:r>
            <a:r>
              <a:rPr lang="en-US" b="1" dirty="0">
                <a:solidFill>
                  <a:schemeClr val="accent6">
                    <a:lumMod val="50000"/>
                  </a:schemeClr>
                </a:solidFill>
                <a:effectLst>
                  <a:outerShdw blurRad="38100" dist="38100" dir="2700000" algn="tl">
                    <a:srgbClr val="000000">
                      <a:alpha val="43137"/>
                    </a:srgbClr>
                  </a:outerShdw>
                </a:effectLst>
              </a:rPr>
              <a:t> </a:t>
            </a:r>
            <a:r>
              <a:rPr lang="en-US" b="1" dirty="0">
                <a:solidFill>
                  <a:srgbClr val="7030A0"/>
                </a:solidFill>
                <a:effectLst>
                  <a:outerShdw blurRad="38100" dist="38100" dir="2700000" algn="tl">
                    <a:srgbClr val="000000">
                      <a:alpha val="43137"/>
                    </a:srgbClr>
                  </a:outerShdw>
                </a:effectLst>
              </a:rPr>
              <a:t>Standard</a:t>
            </a:r>
            <a:r>
              <a:rPr lang="en-US" b="1" dirty="0">
                <a:solidFill>
                  <a:schemeClr val="accent6">
                    <a:lumMod val="50000"/>
                  </a:schemeClr>
                </a:solidFill>
                <a:effectLst>
                  <a:outerShdw blurRad="38100" dist="38100" dir="2700000" algn="tl">
                    <a:srgbClr val="000000">
                      <a:alpha val="43137"/>
                    </a:srgbClr>
                  </a:outerShdw>
                </a:effectLst>
              </a:rPr>
              <a:t>)</a:t>
            </a:r>
            <a:r>
              <a:rPr lang="en-US" dirty="0"/>
              <a:t> </a:t>
            </a:r>
          </a:p>
        </p:txBody>
      </p:sp>
    </p:spTree>
    <p:extLst>
      <p:ext uri="{BB962C8B-B14F-4D97-AF65-F5344CB8AC3E}">
        <p14:creationId xmlns:p14="http://schemas.microsoft.com/office/powerpoint/2010/main" val="417996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D7262-5CCC-E633-1720-7C06812A7F31}"/>
              </a:ext>
            </a:extLst>
          </p:cNvPr>
          <p:cNvSpPr>
            <a:spLocks noGrp="1"/>
          </p:cNvSpPr>
          <p:nvPr>
            <p:ph type="title"/>
          </p:nvPr>
        </p:nvSpPr>
        <p:spPr>
          <a:xfrm>
            <a:off x="0" y="578796"/>
            <a:ext cx="3932237" cy="233464"/>
          </a:xfrm>
        </p:spPr>
        <p:txBody>
          <a:bodyPr>
            <a:noAutofit/>
          </a:bodyPr>
          <a:lstStyle/>
          <a:p>
            <a:r>
              <a:rPr lang="en-US" sz="2800" b="1" dirty="0" err="1">
                <a:effectLst/>
                <a:latin typeface="Calibri" panose="020F0502020204030204" pitchFamily="34" charset="0"/>
                <a:ea typeface="Calibri" panose="020F0502020204030204" pitchFamily="34" charset="0"/>
                <a:cs typeface="Arial" panose="020B0604020202020204" pitchFamily="34" charset="0"/>
              </a:rPr>
              <a:t>Matrice</a:t>
            </a:r>
            <a:r>
              <a:rPr lang="en-US" sz="2800" b="1" dirty="0">
                <a:effectLst/>
                <a:latin typeface="Calibri" panose="020F0502020204030204" pitchFamily="34" charset="0"/>
                <a:ea typeface="Calibri" panose="020F0502020204030204" pitchFamily="34" charset="0"/>
                <a:cs typeface="Arial" panose="020B0604020202020204" pitchFamily="34" charset="0"/>
              </a:rPr>
              <a:t> "State"</a:t>
            </a:r>
            <a:r>
              <a:rPr lang="en-US" sz="2800" dirty="0">
                <a:effectLst/>
                <a:latin typeface="Calibri" panose="020F0502020204030204" pitchFamily="34" charset="0"/>
                <a:ea typeface="Calibri" panose="020F0502020204030204" pitchFamily="34" charset="0"/>
                <a:cs typeface="Arial" panose="020B0604020202020204" pitchFamily="34" charset="0"/>
              </a:rPr>
              <a:t> </a:t>
            </a:r>
            <a:endParaRPr lang="en-US" sz="4400" dirty="0"/>
          </a:p>
        </p:txBody>
      </p:sp>
      <p:pic>
        <p:nvPicPr>
          <p:cNvPr id="5" name="Content Placeholder 4">
            <a:extLst>
              <a:ext uri="{FF2B5EF4-FFF2-40B4-BE49-F238E27FC236}">
                <a16:creationId xmlns:a16="http://schemas.microsoft.com/office/drawing/2014/main" id="{C1F30E93-95DB-B26E-E970-117D631845E2}"/>
              </a:ext>
            </a:extLst>
          </p:cNvPr>
          <p:cNvPicPr>
            <a:picLocks noGrp="1" noChangeAspect="1"/>
          </p:cNvPicPr>
          <p:nvPr>
            <p:ph idx="1"/>
          </p:nvPr>
        </p:nvPicPr>
        <p:blipFill>
          <a:blip r:embed="rId2"/>
          <a:stretch>
            <a:fillRect/>
          </a:stretch>
        </p:blipFill>
        <p:spPr>
          <a:xfrm>
            <a:off x="4066028" y="233465"/>
            <a:ext cx="7915966" cy="6439710"/>
          </a:xfrm>
        </p:spPr>
      </p:pic>
      <p:sp>
        <p:nvSpPr>
          <p:cNvPr id="3" name="Text Placeholder 2">
            <a:extLst>
              <a:ext uri="{FF2B5EF4-FFF2-40B4-BE49-F238E27FC236}">
                <a16:creationId xmlns:a16="http://schemas.microsoft.com/office/drawing/2014/main" id="{598F29A4-68B3-9815-09D7-48EF008C7FEF}"/>
              </a:ext>
            </a:extLst>
          </p:cNvPr>
          <p:cNvSpPr>
            <a:spLocks noGrp="1"/>
          </p:cNvSpPr>
          <p:nvPr>
            <p:ph type="body" sz="half" idx="2"/>
          </p:nvPr>
        </p:nvSpPr>
        <p:spPr>
          <a:xfrm>
            <a:off x="0" y="812260"/>
            <a:ext cx="3663071" cy="2981527"/>
          </a:xfrm>
          <a:ln>
            <a:solidFill>
              <a:schemeClr val="accent1"/>
            </a:solidFill>
          </a:ln>
        </p:spPr>
        <p:txBody>
          <a:bodyPr>
            <a:normAutofit/>
          </a:bodyPr>
          <a:lstStyle/>
          <a:p>
            <a:endParaRPr lang="en-US" dirty="0">
              <a:effectLst/>
            </a:endParaRPr>
          </a:p>
          <a:p>
            <a:pPr lvl="1">
              <a:lnSpc>
                <a:spcPct val="107000"/>
              </a:lnSpc>
              <a:spcAft>
                <a:spcPts val="800"/>
              </a:spcAft>
              <a:buSzPts val="1000"/>
              <a:tabLst>
                <a:tab pos="914400" algn="l"/>
              </a:tabLst>
            </a:pPr>
            <a:r>
              <a:rPr lang="fr-FR" sz="1800" kern="100" dirty="0">
                <a:effectLst/>
                <a:latin typeface="Calibri" panose="020F0502020204030204" pitchFamily="34" charset="0"/>
                <a:ea typeface="Calibri" panose="020F0502020204030204" pitchFamily="34" charset="0"/>
                <a:cs typeface="Times New Roman" panose="02020603050405020304" pitchFamily="18" charset="0"/>
              </a:rPr>
              <a:t>Le bloc de 128 bits est disposé en une matrice de 4 lignes, avec 4, 6, ou 8 colonnes selon la taille du bloc (pour AES, 4 colonnes).</a:t>
            </a:r>
            <a:endParaRPr lang="en-US" sz="1800" kern="100" dirty="0">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buSzPts val="1000"/>
              <a:tabLst>
                <a:tab pos="914400" algn="l"/>
              </a:tabLst>
            </a:pPr>
            <a:r>
              <a:rPr lang="fr-FR" sz="1800" dirty="0">
                <a:effectLst/>
                <a:latin typeface="Calibri" panose="020F0502020204030204" pitchFamily="34" charset="0"/>
                <a:ea typeface="Calibri" panose="020F0502020204030204" pitchFamily="34" charset="0"/>
                <a:cs typeface="Arial" panose="020B0604020202020204" pitchFamily="34" charset="0"/>
              </a:rPr>
              <a:t>Cette matrice subit plusieurs transformations au cours du chiffrement.</a:t>
            </a:r>
            <a:endParaRPr lang="en-US" sz="2400" dirty="0"/>
          </a:p>
        </p:txBody>
      </p:sp>
    </p:spTree>
    <p:extLst>
      <p:ext uri="{BB962C8B-B14F-4D97-AF65-F5344CB8AC3E}">
        <p14:creationId xmlns:p14="http://schemas.microsoft.com/office/powerpoint/2010/main" val="849384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0A7DA-B3CC-EA16-7A32-7BF2BFA79C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98BDA8-D65F-1731-1AE8-8F98A4D208F9}"/>
              </a:ext>
            </a:extLst>
          </p:cNvPr>
          <p:cNvSpPr>
            <a:spLocks noGrp="1"/>
          </p:cNvSpPr>
          <p:nvPr>
            <p:ph type="title"/>
          </p:nvPr>
        </p:nvSpPr>
        <p:spPr>
          <a:xfrm>
            <a:off x="0" y="18255"/>
            <a:ext cx="10515600" cy="1325563"/>
          </a:xfrm>
        </p:spPr>
        <p:txBody>
          <a:bodyPr>
            <a:normAutofit/>
          </a:bodyPr>
          <a:lstStyle/>
          <a:p>
            <a:r>
              <a:rPr lang="fr-FR" sz="4000" b="1" dirty="0">
                <a:solidFill>
                  <a:schemeClr val="accent1">
                    <a:lumMod val="50000"/>
                  </a:schemeClr>
                </a:solidFill>
                <a:effectLst/>
                <a:latin typeface="Calibri" panose="020F0502020204030204" pitchFamily="34" charset="0"/>
                <a:ea typeface="Calibri" panose="020F0502020204030204" pitchFamily="34" charset="0"/>
                <a:cs typeface="Arial" panose="020B0604020202020204" pitchFamily="34" charset="0"/>
              </a:rPr>
              <a:t>Étapes principales d'un tour AES</a:t>
            </a:r>
            <a:r>
              <a:rPr lang="fr-FR" sz="4000" dirty="0">
                <a:solidFill>
                  <a:schemeClr val="accent1">
                    <a:lumMod val="50000"/>
                  </a:schemeClr>
                </a:solidFill>
                <a:effectLst/>
                <a:latin typeface="Calibri" panose="020F0502020204030204" pitchFamily="34" charset="0"/>
                <a:ea typeface="Calibri" panose="020F0502020204030204" pitchFamily="34" charset="0"/>
                <a:cs typeface="Arial" panose="020B0604020202020204" pitchFamily="34" charset="0"/>
              </a:rPr>
              <a:t> </a:t>
            </a:r>
            <a:endParaRPr lang="en-US" sz="4000" b="1" u="sng" dirty="0">
              <a:solidFill>
                <a:schemeClr val="accent1">
                  <a:lumMod val="50000"/>
                </a:schemeClr>
              </a:solidFill>
            </a:endParaRPr>
          </a:p>
        </p:txBody>
      </p:sp>
      <p:sp>
        <p:nvSpPr>
          <p:cNvPr id="4" name="Content Placeholder 3">
            <a:extLst>
              <a:ext uri="{FF2B5EF4-FFF2-40B4-BE49-F238E27FC236}">
                <a16:creationId xmlns:a16="http://schemas.microsoft.com/office/drawing/2014/main" id="{15A73D3C-6A59-743C-3462-1BAB54AB7BB0}"/>
              </a:ext>
            </a:extLst>
          </p:cNvPr>
          <p:cNvSpPr>
            <a:spLocks noGrp="1"/>
          </p:cNvSpPr>
          <p:nvPr>
            <p:ph idx="1"/>
          </p:nvPr>
        </p:nvSpPr>
        <p:spPr>
          <a:xfrm>
            <a:off x="176718" y="1343817"/>
            <a:ext cx="11934217" cy="5134803"/>
          </a:xfrm>
        </p:spPr>
        <p:txBody>
          <a:bodyPr>
            <a:normAutofit fontScale="92500" lnSpcReduction="10000"/>
          </a:bodyPr>
          <a:lstStyle/>
          <a:p>
            <a:pPr marL="0" lvl="0" indent="0">
              <a:lnSpc>
                <a:spcPct val="107000"/>
              </a:lnSpc>
              <a:spcAft>
                <a:spcPts val="800"/>
              </a:spcAft>
              <a:buNone/>
              <a:tabLst>
                <a:tab pos="457200" algn="l"/>
              </a:tabLst>
            </a:pPr>
            <a:r>
              <a:rPr lang="fr-FR" sz="2400" kern="100" dirty="0">
                <a:effectLst/>
                <a:latin typeface="Calibri" panose="020F0502020204030204" pitchFamily="34" charset="0"/>
                <a:ea typeface="Calibri" panose="020F0502020204030204" pitchFamily="34" charset="0"/>
                <a:cs typeface="Arial" panose="020B0604020202020204" pitchFamily="34" charset="0"/>
              </a:rPr>
              <a:t>Chaque tour de l'algorithme AES (sauf le dernier) comprend quatre étapes principales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fr-FR" b="1" kern="100" dirty="0" err="1">
                <a:effectLst/>
                <a:latin typeface="Calibri" panose="020F0502020204030204" pitchFamily="34" charset="0"/>
                <a:ea typeface="Calibri" panose="020F0502020204030204" pitchFamily="34" charset="0"/>
                <a:cs typeface="Times New Roman" panose="02020603050405020304" pitchFamily="18" charset="0"/>
              </a:rPr>
              <a:t>SubBytes</a:t>
            </a:r>
            <a:r>
              <a:rPr lang="fr-FR" kern="100" dirty="0">
                <a:effectLst/>
                <a:latin typeface="Calibri" panose="020F0502020204030204" pitchFamily="34" charset="0"/>
                <a:ea typeface="Calibri" panose="020F0502020204030204" pitchFamily="34" charset="0"/>
                <a:cs typeface="Times New Roman" panose="02020603050405020304" pitchFamily="18" charset="0"/>
              </a:rPr>
              <a:t> : Chaque octet de la matrice est remplacé par un autre octet à l'aide d'une table de substitution appelée S-Box. </a:t>
            </a:r>
            <a:r>
              <a:rPr lang="en-US" kern="100" dirty="0">
                <a:effectLst/>
                <a:latin typeface="Calibri" panose="020F0502020204030204" pitchFamily="34" charset="0"/>
                <a:ea typeface="Calibri" panose="020F0502020204030204" pitchFamily="34" charset="0"/>
                <a:cs typeface="Times New Roman" panose="02020603050405020304" pitchFamily="18" charset="0"/>
              </a:rPr>
              <a:t>Cela assure la </a:t>
            </a:r>
            <a:r>
              <a:rPr lang="en-US" b="1" kern="100" dirty="0">
                <a:effectLst/>
                <a:latin typeface="Calibri" panose="020F0502020204030204" pitchFamily="34" charset="0"/>
                <a:ea typeface="Calibri" panose="020F0502020204030204" pitchFamily="34" charset="0"/>
                <a:cs typeface="Times New Roman" panose="02020603050405020304" pitchFamily="18" charset="0"/>
              </a:rPr>
              <a:t>confusion</a:t>
            </a:r>
            <a:r>
              <a:rPr lang="en-US" kern="100" dirty="0">
                <a:effectLst/>
                <a:latin typeface="Calibri" panose="020F0502020204030204" pitchFamily="34" charset="0"/>
                <a:ea typeface="Calibri" panose="020F0502020204030204" pitchFamily="34" charset="0"/>
                <a:cs typeface="Times New Roman" panose="02020603050405020304" pitchFamily="18" charset="0"/>
              </a:rPr>
              <a:t> des données.</a:t>
            </a:r>
          </a:p>
          <a:p>
            <a:pPr marL="742950" lvl="1" indent="-285750">
              <a:lnSpc>
                <a:spcPct val="107000"/>
              </a:lnSpc>
              <a:spcAft>
                <a:spcPts val="800"/>
              </a:spcAft>
              <a:buSzPts val="1000"/>
              <a:buFont typeface="Courier New" panose="02070309020205020404" pitchFamily="49" charset="0"/>
              <a:buChar char="o"/>
              <a:tabLst>
                <a:tab pos="914400" algn="l"/>
              </a:tabLst>
            </a:pPr>
            <a:r>
              <a:rPr lang="fr-FR" b="1" kern="100" dirty="0" err="1">
                <a:effectLst/>
                <a:latin typeface="Calibri" panose="020F0502020204030204" pitchFamily="34" charset="0"/>
                <a:ea typeface="Calibri" panose="020F0502020204030204" pitchFamily="34" charset="0"/>
                <a:cs typeface="Times New Roman" panose="02020603050405020304" pitchFamily="18" charset="0"/>
              </a:rPr>
              <a:t>ShiftRows</a:t>
            </a:r>
            <a:r>
              <a:rPr lang="fr-FR" kern="100" dirty="0">
                <a:effectLst/>
                <a:latin typeface="Calibri" panose="020F0502020204030204" pitchFamily="34" charset="0"/>
                <a:ea typeface="Calibri" panose="020F0502020204030204" pitchFamily="34" charset="0"/>
                <a:cs typeface="Times New Roman" panose="02020603050405020304" pitchFamily="18" charset="0"/>
              </a:rPr>
              <a:t> : Les lignes de la matrice sont décalées de manière circulaire. </a:t>
            </a:r>
            <a:r>
              <a:rPr lang="en-US" kern="100" dirty="0">
                <a:effectLst/>
                <a:latin typeface="Calibri" panose="020F0502020204030204" pitchFamily="34" charset="0"/>
                <a:ea typeface="Calibri" panose="020F0502020204030204" pitchFamily="34" charset="0"/>
                <a:cs typeface="Times New Roman" panose="02020603050405020304" pitchFamily="18" charset="0"/>
              </a:rPr>
              <a:t>Cela disperse les données et </a:t>
            </a:r>
            <a:r>
              <a:rPr lang="en-US" kern="100" dirty="0" err="1">
                <a:effectLst/>
                <a:latin typeface="Calibri" panose="020F0502020204030204" pitchFamily="34" charset="0"/>
                <a:ea typeface="Calibri" panose="020F0502020204030204" pitchFamily="34" charset="0"/>
                <a:cs typeface="Times New Roman" panose="02020603050405020304" pitchFamily="18" charset="0"/>
              </a:rPr>
              <a:t>introduit</a:t>
            </a:r>
            <a:r>
              <a:rPr lang="en-US" kern="100" dirty="0">
                <a:effectLst/>
                <a:latin typeface="Calibri" panose="020F0502020204030204" pitchFamily="34" charset="0"/>
                <a:ea typeface="Calibri" panose="020F0502020204030204" pitchFamily="34" charset="0"/>
                <a:cs typeface="Times New Roman" panose="02020603050405020304" pitchFamily="18" charset="0"/>
              </a:rPr>
              <a:t> de la </a:t>
            </a:r>
            <a:r>
              <a:rPr lang="en-US" b="1" kern="100" dirty="0">
                <a:effectLst/>
                <a:latin typeface="Calibri" panose="020F0502020204030204" pitchFamily="34" charset="0"/>
                <a:ea typeface="Calibri" panose="020F0502020204030204" pitchFamily="34" charset="0"/>
                <a:cs typeface="Times New Roman" panose="02020603050405020304" pitchFamily="18" charset="0"/>
              </a:rPr>
              <a:t>diffusion</a:t>
            </a:r>
            <a:r>
              <a:rPr lang="en-US" kern="100" dirty="0">
                <a:effectLst/>
                <a:latin typeface="Calibri" panose="020F0502020204030204" pitchFamily="34" charset="0"/>
                <a:ea typeface="Calibri" panose="020F0502020204030204" pitchFamily="34" charset="0"/>
                <a:cs typeface="Times New Roman" panose="02020603050405020304" pitchFamily="18" charset="0"/>
              </a:rPr>
              <a:t>.</a:t>
            </a:r>
          </a:p>
          <a:p>
            <a:pPr marL="742950" lvl="1" indent="-285750">
              <a:lnSpc>
                <a:spcPct val="107000"/>
              </a:lnSpc>
              <a:spcAft>
                <a:spcPts val="800"/>
              </a:spcAft>
              <a:buSzPts val="1000"/>
              <a:buFont typeface="Courier New" panose="02070309020205020404" pitchFamily="49" charset="0"/>
              <a:buChar char="o"/>
              <a:tabLst>
                <a:tab pos="914400" algn="l"/>
              </a:tabLst>
            </a:pPr>
            <a:r>
              <a:rPr lang="fr-FR" b="1" kern="100" dirty="0" err="1">
                <a:effectLst/>
                <a:latin typeface="Calibri" panose="020F0502020204030204" pitchFamily="34" charset="0"/>
                <a:ea typeface="Calibri" panose="020F0502020204030204" pitchFamily="34" charset="0"/>
                <a:cs typeface="Times New Roman" panose="02020603050405020304" pitchFamily="18" charset="0"/>
              </a:rPr>
              <a:t>MixColumns</a:t>
            </a:r>
            <a:r>
              <a:rPr lang="fr-FR" kern="100" dirty="0">
                <a:effectLst/>
                <a:latin typeface="Calibri" panose="020F0502020204030204" pitchFamily="34" charset="0"/>
                <a:ea typeface="Calibri" panose="020F0502020204030204" pitchFamily="34" charset="0"/>
                <a:cs typeface="Times New Roman" panose="02020603050405020304" pitchFamily="18" charset="0"/>
              </a:rPr>
              <a:t> : Chaque colonne de la matrice est mélangée en appliquant une transformation mathématique qui combine les octets de chaque colonne, augmentant la diffusion des données.</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fr-FR" b="1" kern="100" dirty="0" err="1">
                <a:effectLst/>
                <a:latin typeface="Calibri" panose="020F0502020204030204" pitchFamily="34" charset="0"/>
                <a:ea typeface="Calibri" panose="020F0502020204030204" pitchFamily="34" charset="0"/>
                <a:cs typeface="Times New Roman" panose="02020603050405020304" pitchFamily="18" charset="0"/>
              </a:rPr>
              <a:t>AddRoundKey</a:t>
            </a:r>
            <a:r>
              <a:rPr lang="fr-FR" kern="100" dirty="0">
                <a:effectLst/>
                <a:latin typeface="Calibri" panose="020F0502020204030204" pitchFamily="34" charset="0"/>
                <a:ea typeface="Calibri" panose="020F0502020204030204" pitchFamily="34" charset="0"/>
                <a:cs typeface="Times New Roman" panose="02020603050405020304" pitchFamily="18" charset="0"/>
              </a:rPr>
              <a:t> : Un sous-ensemble de la clé de chiffrement (clé de tour) est ajouté à la matrice par une opération XOR. Cette étape lie la clé de chiffrement aux données chiffrées</a:t>
            </a:r>
            <a:r>
              <a:rPr lang="fr-FR" sz="2000" kern="100" dirty="0">
                <a:effectLst/>
                <a:latin typeface="Calibri" panose="020F0502020204030204" pitchFamily="34" charset="0"/>
                <a:ea typeface="Calibri" panose="020F0502020204030204" pitchFamily="34" charset="0"/>
                <a:cs typeface="Times New Roman" panose="02020603050405020304" pitchFamily="18" charset="0"/>
              </a:rPr>
              <a:t>.</a:t>
            </a:r>
          </a:p>
          <a:p>
            <a:pPr marL="457200" lvl="1" indent="0">
              <a:lnSpc>
                <a:spcPct val="107000"/>
              </a:lnSpc>
              <a:spcAft>
                <a:spcPts val="800"/>
              </a:spcAft>
              <a:buSzPts val="1000"/>
              <a:buNone/>
              <a:tabLst>
                <a:tab pos="914400" algn="l"/>
              </a:tabLst>
            </a:pPr>
            <a:endParaRPr lang="fr-FR" sz="26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457200" lvl="1" indent="0">
              <a:lnSpc>
                <a:spcPct val="107000"/>
              </a:lnSpc>
              <a:spcAft>
                <a:spcPts val="800"/>
              </a:spcAft>
              <a:buSzPts val="1000"/>
              <a:buNone/>
              <a:tabLst>
                <a:tab pos="914400" algn="l"/>
              </a:tabLst>
            </a:pPr>
            <a:r>
              <a:rPr lang="fr-FR" sz="26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Le dernier tour d'AES ne contient pas l'étape de </a:t>
            </a:r>
            <a:r>
              <a:rPr lang="fr-FR" sz="2600" b="1" kern="100" dirty="0" err="1">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MixColumns</a:t>
            </a:r>
            <a:r>
              <a:rPr lang="fr-FR" sz="26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034925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A285F7-53FD-9A50-FCB4-6912D22F971F}"/>
              </a:ext>
            </a:extLst>
          </p:cNvPr>
          <p:cNvPicPr>
            <a:picLocks noChangeAspect="1"/>
          </p:cNvPicPr>
          <p:nvPr/>
        </p:nvPicPr>
        <p:blipFill>
          <a:blip r:embed="rId2"/>
          <a:stretch>
            <a:fillRect/>
          </a:stretch>
        </p:blipFill>
        <p:spPr>
          <a:xfrm>
            <a:off x="3848343" y="0"/>
            <a:ext cx="7374699" cy="6858000"/>
          </a:xfrm>
          <a:prstGeom prst="rect">
            <a:avLst/>
          </a:prstGeom>
        </p:spPr>
      </p:pic>
      <p:sp>
        <p:nvSpPr>
          <p:cNvPr id="6" name="Title 5">
            <a:extLst>
              <a:ext uri="{FF2B5EF4-FFF2-40B4-BE49-F238E27FC236}">
                <a16:creationId xmlns:a16="http://schemas.microsoft.com/office/drawing/2014/main" id="{001A2F72-F1FC-D806-9C53-6CEF9E33BCDB}"/>
              </a:ext>
            </a:extLst>
          </p:cNvPr>
          <p:cNvSpPr>
            <a:spLocks noGrp="1"/>
          </p:cNvSpPr>
          <p:nvPr>
            <p:ph type="title"/>
          </p:nvPr>
        </p:nvSpPr>
        <p:spPr>
          <a:xfrm>
            <a:off x="262648" y="1449421"/>
            <a:ext cx="2383276" cy="2420264"/>
          </a:xfrm>
        </p:spPr>
        <p:txBody>
          <a:bodyPr>
            <a:noAutofit/>
          </a:bodyPr>
          <a:lstStyle/>
          <a:p>
            <a:r>
              <a:rPr lang="en-US" sz="2400" b="1" i="0" u="none" strike="noStrike" baseline="0" dirty="0">
                <a:latin typeface="Times New Roman" panose="02020603050405020304" pitchFamily="18" charset="0"/>
              </a:rPr>
              <a:t>La </a:t>
            </a:r>
            <a:r>
              <a:rPr lang="en-US" sz="2400" b="1" i="0" u="none" strike="noStrike" baseline="0" dirty="0" err="1">
                <a:latin typeface="Times New Roman" panose="02020603050405020304" pitchFamily="18" charset="0"/>
              </a:rPr>
              <a:t>clé</a:t>
            </a:r>
            <a:r>
              <a:rPr lang="en-US" sz="2400" b="1" i="0" u="none" strike="noStrike" baseline="0" dirty="0">
                <a:latin typeface="Times New Roman" panose="02020603050405020304" pitchFamily="18" charset="0"/>
              </a:rPr>
              <a:t> de tour</a:t>
            </a:r>
            <a:br>
              <a:rPr lang="en-US" sz="2400" b="1" i="0" u="none" strike="noStrike" baseline="0" dirty="0">
                <a:latin typeface="Times New Roman" panose="02020603050405020304" pitchFamily="18" charset="0"/>
              </a:rPr>
            </a:br>
            <a:r>
              <a:rPr lang="fr-FR" sz="2400" b="0" i="0" u="none" strike="noStrike" baseline="0" dirty="0">
                <a:latin typeface="Times New Roman" panose="02020603050405020304" pitchFamily="18" charset="0"/>
              </a:rPr>
              <a:t>A partir de la clé secrète K, on génère des sous clés </a:t>
            </a:r>
            <a:r>
              <a:rPr lang="fr-FR" sz="2400" b="0" i="0" u="none" strike="noStrike" baseline="0" dirty="0" err="1">
                <a:latin typeface="Times New Roman" panose="02020603050405020304" pitchFamily="18" charset="0"/>
              </a:rPr>
              <a:t>d‟étages</a:t>
            </a:r>
            <a:r>
              <a:rPr lang="fr-FR" sz="2400" b="0" i="0" u="none" strike="noStrike" baseline="0" dirty="0">
                <a:latin typeface="Times New Roman" panose="02020603050405020304" pitchFamily="18" charset="0"/>
              </a:rPr>
              <a:t> par </a:t>
            </a:r>
            <a:r>
              <a:rPr lang="fr-FR" sz="2400" b="0" i="0" u="none" strike="noStrike" baseline="0" dirty="0" err="1">
                <a:latin typeface="Times New Roman" panose="02020603050405020304" pitchFamily="18" charset="0"/>
              </a:rPr>
              <a:t>l‟algorithme</a:t>
            </a:r>
            <a:r>
              <a:rPr lang="fr-FR" sz="2400" b="0" i="0" u="none" strike="noStrike" baseline="0" dirty="0">
                <a:latin typeface="Times New Roman" panose="02020603050405020304" pitchFamily="18" charset="0"/>
              </a:rPr>
              <a:t> de diversification de clé,</a:t>
            </a:r>
            <a:br>
              <a:rPr lang="fr-FR" sz="2400" b="0" i="0" u="none" strike="noStrike" baseline="0" dirty="0">
                <a:latin typeface="Times New Roman" panose="02020603050405020304" pitchFamily="18" charset="0"/>
              </a:rPr>
            </a:br>
            <a:r>
              <a:rPr lang="en-US" sz="2400" b="0" i="0" u="none" strike="noStrike" baseline="0" dirty="0">
                <a:latin typeface="Times New Roman" panose="02020603050405020304" pitchFamily="18" charset="0"/>
              </a:rPr>
              <a:t>EXPANDKEY[</a:t>
            </a:r>
            <a:r>
              <a:rPr lang="en-US" sz="2400" b="0" i="0" u="none" strike="noStrike" baseline="0" dirty="0" err="1">
                <a:latin typeface="Times New Roman" panose="02020603050405020304" pitchFamily="18" charset="0"/>
              </a:rPr>
              <a:t>i</a:t>
            </a:r>
            <a:r>
              <a:rPr lang="en-US" sz="2400" b="0" i="0" u="none" strike="noStrike" baseline="0" dirty="0">
                <a:latin typeface="Times New Roman" panose="02020603050405020304" pitchFamily="18" charset="0"/>
              </a:rPr>
              <a:t>]</a:t>
            </a:r>
            <a:endParaRPr lang="en-US" sz="2400" dirty="0"/>
          </a:p>
        </p:txBody>
      </p:sp>
      <p:pic>
        <p:nvPicPr>
          <p:cNvPr id="8" name="Picture 7">
            <a:extLst>
              <a:ext uri="{FF2B5EF4-FFF2-40B4-BE49-F238E27FC236}">
                <a16:creationId xmlns:a16="http://schemas.microsoft.com/office/drawing/2014/main" id="{ED172803-5D42-426F-A2F1-0F0C5F2BE38E}"/>
              </a:ext>
            </a:extLst>
          </p:cNvPr>
          <p:cNvPicPr>
            <a:picLocks noChangeAspect="1"/>
          </p:cNvPicPr>
          <p:nvPr/>
        </p:nvPicPr>
        <p:blipFill>
          <a:blip r:embed="rId3"/>
          <a:stretch>
            <a:fillRect/>
          </a:stretch>
        </p:blipFill>
        <p:spPr>
          <a:xfrm>
            <a:off x="375528" y="5914012"/>
            <a:ext cx="3600450" cy="419100"/>
          </a:xfrm>
          <a:prstGeom prst="rect">
            <a:avLst/>
          </a:prstGeom>
        </p:spPr>
      </p:pic>
    </p:spTree>
    <p:extLst>
      <p:ext uri="{BB962C8B-B14F-4D97-AF65-F5344CB8AC3E}">
        <p14:creationId xmlns:p14="http://schemas.microsoft.com/office/powerpoint/2010/main" val="3787734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36EEF-0B1F-8972-0938-3313CF532328}"/>
              </a:ext>
            </a:extLst>
          </p:cNvPr>
          <p:cNvSpPr>
            <a:spLocks noGrp="1"/>
          </p:cNvSpPr>
          <p:nvPr>
            <p:ph type="title"/>
          </p:nvPr>
        </p:nvSpPr>
        <p:spPr>
          <a:xfrm>
            <a:off x="0" y="0"/>
            <a:ext cx="10515600" cy="1325563"/>
          </a:xfrm>
        </p:spPr>
        <p:txBody>
          <a:bodyPr/>
          <a:lstStyle/>
          <a:p>
            <a:r>
              <a:rPr lang="fr-FR" b="1" dirty="0">
                <a:solidFill>
                  <a:srgbClr val="C00000"/>
                </a:solidFill>
                <a:effectLst>
                  <a:outerShdw blurRad="38100" dist="38100" dir="2700000" algn="tl">
                    <a:srgbClr val="000000">
                      <a:alpha val="43137"/>
                    </a:srgbClr>
                  </a:outerShdw>
                </a:effectLst>
              </a:rPr>
              <a:t>les différentes transformations de ronde.</a:t>
            </a:r>
            <a:endParaRPr lang="en-US" b="1" dirty="0">
              <a:solidFill>
                <a:srgbClr val="C00000"/>
              </a:solidFill>
              <a:effectLst>
                <a:outerShdw blurRad="38100" dist="38100" dir="2700000" algn="tl">
                  <a:srgbClr val="000000">
                    <a:alpha val="43137"/>
                  </a:srgbClr>
                </a:outerShdw>
              </a:effectLst>
            </a:endParaRPr>
          </a:p>
        </p:txBody>
      </p:sp>
      <p:pic>
        <p:nvPicPr>
          <p:cNvPr id="5" name="Content Placeholder 4">
            <a:extLst>
              <a:ext uri="{FF2B5EF4-FFF2-40B4-BE49-F238E27FC236}">
                <a16:creationId xmlns:a16="http://schemas.microsoft.com/office/drawing/2014/main" id="{0B093F95-CC6B-C790-426B-B8D9FA590EC4}"/>
              </a:ext>
            </a:extLst>
          </p:cNvPr>
          <p:cNvPicPr>
            <a:picLocks noGrp="1" noChangeAspect="1"/>
          </p:cNvPicPr>
          <p:nvPr>
            <p:ph idx="1"/>
          </p:nvPr>
        </p:nvPicPr>
        <p:blipFill>
          <a:blip r:embed="rId2"/>
          <a:stretch>
            <a:fillRect/>
          </a:stretch>
        </p:blipFill>
        <p:spPr>
          <a:xfrm>
            <a:off x="1070044" y="1490487"/>
            <a:ext cx="10087582" cy="5072004"/>
          </a:xfrm>
        </p:spPr>
      </p:pic>
    </p:spTree>
    <p:extLst>
      <p:ext uri="{BB962C8B-B14F-4D97-AF65-F5344CB8AC3E}">
        <p14:creationId xmlns:p14="http://schemas.microsoft.com/office/powerpoint/2010/main" val="4105336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53C4BEA-8990-E092-8F77-5514FDC5C3C2}"/>
              </a:ext>
            </a:extLst>
          </p:cNvPr>
          <p:cNvPicPr>
            <a:picLocks noGrp="1" noChangeAspect="1"/>
          </p:cNvPicPr>
          <p:nvPr>
            <p:ph idx="1"/>
          </p:nvPr>
        </p:nvPicPr>
        <p:blipFill>
          <a:blip r:embed="rId2"/>
          <a:stretch>
            <a:fillRect/>
          </a:stretch>
        </p:blipFill>
        <p:spPr>
          <a:xfrm>
            <a:off x="1439694" y="410830"/>
            <a:ext cx="8161506" cy="6293314"/>
          </a:xfrm>
        </p:spPr>
      </p:pic>
    </p:spTree>
    <p:extLst>
      <p:ext uri="{BB962C8B-B14F-4D97-AF65-F5344CB8AC3E}">
        <p14:creationId xmlns:p14="http://schemas.microsoft.com/office/powerpoint/2010/main" val="1386995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91F181B-4F64-5880-108E-C6BCAC58E12B}"/>
              </a:ext>
            </a:extLst>
          </p:cNvPr>
          <p:cNvPicPr>
            <a:picLocks noGrp="1" noChangeAspect="1"/>
          </p:cNvPicPr>
          <p:nvPr>
            <p:ph idx="1"/>
          </p:nvPr>
        </p:nvPicPr>
        <p:blipFill>
          <a:blip r:embed="rId2"/>
          <a:stretch>
            <a:fillRect/>
          </a:stretch>
        </p:blipFill>
        <p:spPr>
          <a:xfrm>
            <a:off x="598802" y="904672"/>
            <a:ext cx="10850653" cy="5562821"/>
          </a:xfrm>
        </p:spPr>
      </p:pic>
    </p:spTree>
    <p:extLst>
      <p:ext uri="{BB962C8B-B14F-4D97-AF65-F5344CB8AC3E}">
        <p14:creationId xmlns:p14="http://schemas.microsoft.com/office/powerpoint/2010/main" val="742581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1EFAC79-6071-FB0D-1123-B5B1836D5A34}"/>
              </a:ext>
            </a:extLst>
          </p:cNvPr>
          <p:cNvPicPr>
            <a:picLocks noGrp="1" noChangeAspect="1"/>
          </p:cNvPicPr>
          <p:nvPr>
            <p:ph idx="1"/>
          </p:nvPr>
        </p:nvPicPr>
        <p:blipFill>
          <a:blip r:embed="rId2"/>
          <a:stretch>
            <a:fillRect/>
          </a:stretch>
        </p:blipFill>
        <p:spPr>
          <a:xfrm>
            <a:off x="838200" y="1924646"/>
            <a:ext cx="10515600" cy="4153296"/>
          </a:xfrm>
        </p:spPr>
      </p:pic>
      <p:pic>
        <p:nvPicPr>
          <p:cNvPr id="5" name="Picture 4">
            <a:extLst>
              <a:ext uri="{FF2B5EF4-FFF2-40B4-BE49-F238E27FC236}">
                <a16:creationId xmlns:a16="http://schemas.microsoft.com/office/drawing/2014/main" id="{AB714238-472B-B900-1DAB-BFA1F9B6228E}"/>
              </a:ext>
            </a:extLst>
          </p:cNvPr>
          <p:cNvPicPr>
            <a:picLocks noChangeAspect="1"/>
          </p:cNvPicPr>
          <p:nvPr/>
        </p:nvPicPr>
        <p:blipFill>
          <a:blip r:embed="rId3"/>
          <a:stretch>
            <a:fillRect/>
          </a:stretch>
        </p:blipFill>
        <p:spPr>
          <a:xfrm>
            <a:off x="609600" y="369144"/>
            <a:ext cx="10744200" cy="866775"/>
          </a:xfrm>
          <a:prstGeom prst="rect">
            <a:avLst/>
          </a:prstGeom>
        </p:spPr>
      </p:pic>
    </p:spTree>
    <p:extLst>
      <p:ext uri="{BB962C8B-B14F-4D97-AF65-F5344CB8AC3E}">
        <p14:creationId xmlns:p14="http://schemas.microsoft.com/office/powerpoint/2010/main" val="3295982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7E05679-6479-E37F-9FD0-1DECF1F1B76F}"/>
              </a:ext>
            </a:extLst>
          </p:cNvPr>
          <p:cNvPicPr>
            <a:picLocks noGrp="1" noChangeAspect="1"/>
          </p:cNvPicPr>
          <p:nvPr>
            <p:ph idx="1"/>
          </p:nvPr>
        </p:nvPicPr>
        <p:blipFill>
          <a:blip r:embed="rId2"/>
          <a:stretch>
            <a:fillRect/>
          </a:stretch>
        </p:blipFill>
        <p:spPr>
          <a:xfrm>
            <a:off x="559181" y="671209"/>
            <a:ext cx="10900002" cy="5933847"/>
          </a:xfrm>
        </p:spPr>
      </p:pic>
    </p:spTree>
    <p:extLst>
      <p:ext uri="{BB962C8B-B14F-4D97-AF65-F5344CB8AC3E}">
        <p14:creationId xmlns:p14="http://schemas.microsoft.com/office/powerpoint/2010/main" val="955970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4948D-DD8F-919B-9A13-74BB7677CB56}"/>
              </a:ext>
            </a:extLst>
          </p:cNvPr>
          <p:cNvSpPr>
            <a:spLocks noGrp="1"/>
          </p:cNvSpPr>
          <p:nvPr>
            <p:ph type="title"/>
          </p:nvPr>
        </p:nvSpPr>
        <p:spPr/>
        <p:txBody>
          <a:bodyPr/>
          <a:lstStyle/>
          <a:p>
            <a:r>
              <a:rPr lang="en-US" b="1" dirty="0">
                <a:solidFill>
                  <a:schemeClr val="accent6">
                    <a:lumMod val="50000"/>
                  </a:schemeClr>
                </a:solidFill>
              </a:rPr>
              <a:t>Construction des sous-</a:t>
            </a:r>
            <a:r>
              <a:rPr lang="en-US" b="1" dirty="0" err="1">
                <a:solidFill>
                  <a:schemeClr val="accent6">
                    <a:lumMod val="50000"/>
                  </a:schemeClr>
                </a:solidFill>
              </a:rPr>
              <a:t>clés</a:t>
            </a:r>
            <a:endParaRPr lang="en-US" b="1" dirty="0">
              <a:solidFill>
                <a:schemeClr val="accent6">
                  <a:lumMod val="50000"/>
                </a:schemeClr>
              </a:solidFill>
            </a:endParaRPr>
          </a:p>
        </p:txBody>
      </p:sp>
      <p:sp>
        <p:nvSpPr>
          <p:cNvPr id="3" name="Content Placeholder 2">
            <a:extLst>
              <a:ext uri="{FF2B5EF4-FFF2-40B4-BE49-F238E27FC236}">
                <a16:creationId xmlns:a16="http://schemas.microsoft.com/office/drawing/2014/main" id="{CF8B5E50-8C67-06E2-ECEC-635070584491}"/>
              </a:ext>
            </a:extLst>
          </p:cNvPr>
          <p:cNvSpPr>
            <a:spLocks noGrp="1"/>
          </p:cNvSpPr>
          <p:nvPr>
            <p:ph idx="1"/>
          </p:nvPr>
        </p:nvSpPr>
        <p:spPr/>
        <p:txBody>
          <a:bodyPr>
            <a:normAutofit lnSpcReduction="10000"/>
          </a:bodyPr>
          <a:lstStyle/>
          <a:p>
            <a:r>
              <a:rPr lang="fr-FR" dirty="0"/>
              <a:t>La clé doit être modifiée avant de passer à l’étape de la transformation </a:t>
            </a:r>
            <a:r>
              <a:rPr lang="fr-FR" dirty="0" err="1">
                <a:solidFill>
                  <a:schemeClr val="accent2">
                    <a:lumMod val="75000"/>
                  </a:schemeClr>
                </a:solidFill>
              </a:rPr>
              <a:t>AddRoundKey</a:t>
            </a:r>
            <a:r>
              <a:rPr lang="fr-FR" dirty="0"/>
              <a:t>. </a:t>
            </a:r>
          </a:p>
          <a:p>
            <a:r>
              <a:rPr lang="fr-FR" dirty="0"/>
              <a:t>La première colonne de la clé une fois modifiée va correspondre à la dernière colonne, décalée du bas vers le haut. </a:t>
            </a:r>
          </a:p>
          <a:p>
            <a:r>
              <a:rPr lang="fr-FR" dirty="0"/>
              <a:t>Ensuite, elle va être modifiée avec la S-BOX, puis une opération XOR va être réalisée entre le résultat obtenu, la première colonne de la clé d’origine et la colonne x (x correspond au numéro De la ronde) de la matrice </a:t>
            </a:r>
            <a:r>
              <a:rPr lang="fr-FR" dirty="0" err="1"/>
              <a:t>Rcon</a:t>
            </a:r>
            <a:r>
              <a:rPr lang="fr-FR" dirty="0"/>
              <a:t> (tableau fixe de constantes de tours). </a:t>
            </a:r>
          </a:p>
          <a:p>
            <a:r>
              <a:rPr lang="fr-FR" dirty="0"/>
              <a:t>Ensuite, les trois autres colonnes restantes seront des opérations XOR entre la colonne de la clé d’origine et la dernière colonne ajoutée à la nouvelle clé. </a:t>
            </a:r>
            <a:endParaRPr lang="en-US" dirty="0"/>
          </a:p>
        </p:txBody>
      </p:sp>
    </p:spTree>
    <p:extLst>
      <p:ext uri="{BB962C8B-B14F-4D97-AF65-F5344CB8AC3E}">
        <p14:creationId xmlns:p14="http://schemas.microsoft.com/office/powerpoint/2010/main" val="3860076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3F19A-D105-F01F-C7B3-36A37E3D156E}"/>
              </a:ext>
            </a:extLst>
          </p:cNvPr>
          <p:cNvSpPr>
            <a:spLocks noGrp="1"/>
          </p:cNvSpPr>
          <p:nvPr>
            <p:ph type="title"/>
          </p:nvPr>
        </p:nvSpPr>
        <p:spPr>
          <a:xfrm>
            <a:off x="87549" y="5532437"/>
            <a:ext cx="11667073" cy="1325563"/>
          </a:xfrm>
        </p:spPr>
        <p:txBody>
          <a:bodyPr>
            <a:normAutofit/>
          </a:bodyPr>
          <a:lstStyle/>
          <a:p>
            <a:pPr algn="ctr"/>
            <a:r>
              <a:rPr lang="fr-FR" sz="4000" b="1" dirty="0"/>
              <a:t>Schéma de fonctionnement de l'étape </a:t>
            </a:r>
            <a:r>
              <a:rPr lang="fr-FR" sz="4000" b="1" dirty="0" err="1"/>
              <a:t>KeyExpansion</a:t>
            </a:r>
            <a:endParaRPr lang="en-US" sz="4000" b="1" dirty="0"/>
          </a:p>
        </p:txBody>
      </p:sp>
      <p:pic>
        <p:nvPicPr>
          <p:cNvPr id="5" name="Content Placeholder 4">
            <a:extLst>
              <a:ext uri="{FF2B5EF4-FFF2-40B4-BE49-F238E27FC236}">
                <a16:creationId xmlns:a16="http://schemas.microsoft.com/office/drawing/2014/main" id="{2EFB8C33-511E-F9DB-3676-6A0C765D178F}"/>
              </a:ext>
            </a:extLst>
          </p:cNvPr>
          <p:cNvPicPr>
            <a:picLocks noGrp="1" noChangeAspect="1"/>
          </p:cNvPicPr>
          <p:nvPr>
            <p:ph idx="1"/>
          </p:nvPr>
        </p:nvPicPr>
        <p:blipFill>
          <a:blip r:embed="rId2"/>
          <a:stretch>
            <a:fillRect/>
          </a:stretch>
        </p:blipFill>
        <p:spPr>
          <a:xfrm>
            <a:off x="1458965" y="317836"/>
            <a:ext cx="9098972" cy="5119925"/>
          </a:xfrm>
        </p:spPr>
      </p:pic>
    </p:spTree>
    <p:extLst>
      <p:ext uri="{BB962C8B-B14F-4D97-AF65-F5344CB8AC3E}">
        <p14:creationId xmlns:p14="http://schemas.microsoft.com/office/powerpoint/2010/main" val="130651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0BB6F-9F82-B999-77B5-7C7DA922FD5B}"/>
              </a:ext>
            </a:extLst>
          </p:cNvPr>
          <p:cNvSpPr>
            <a:spLocks noGrp="1"/>
          </p:cNvSpPr>
          <p:nvPr>
            <p:ph type="title"/>
          </p:nvPr>
        </p:nvSpPr>
        <p:spPr/>
        <p:txBody>
          <a:bodyPr/>
          <a:lstStyle/>
          <a:p>
            <a:r>
              <a:rPr lang="fr-FR" b="1" dirty="0">
                <a:solidFill>
                  <a:schemeClr val="accent6">
                    <a:lumMod val="50000"/>
                  </a:schemeClr>
                </a:solidFill>
              </a:rPr>
              <a:t>Introduction: </a:t>
            </a:r>
            <a:endParaRPr lang="en-US" b="1" dirty="0">
              <a:solidFill>
                <a:schemeClr val="accent6">
                  <a:lumMod val="50000"/>
                </a:schemeClr>
              </a:solidFill>
            </a:endParaRPr>
          </a:p>
        </p:txBody>
      </p:sp>
      <p:sp>
        <p:nvSpPr>
          <p:cNvPr id="3" name="Content Placeholder 2">
            <a:extLst>
              <a:ext uri="{FF2B5EF4-FFF2-40B4-BE49-F238E27FC236}">
                <a16:creationId xmlns:a16="http://schemas.microsoft.com/office/drawing/2014/main" id="{131EDF85-C8C3-457D-E156-DC45F04B89AD}"/>
              </a:ext>
            </a:extLst>
          </p:cNvPr>
          <p:cNvSpPr>
            <a:spLocks noGrp="1"/>
          </p:cNvSpPr>
          <p:nvPr>
            <p:ph idx="1"/>
          </p:nvPr>
        </p:nvSpPr>
        <p:spPr/>
        <p:txBody>
          <a:bodyPr>
            <a:normAutofit lnSpcReduction="10000"/>
          </a:bodyPr>
          <a:lstStyle/>
          <a:p>
            <a:r>
              <a:rPr lang="fr-FR" dirty="0"/>
              <a:t>Une mise en concurrence pour AES a été lancée le 2 janvier 1997 par le NIST (National Institute of Standards ans Technologies) et le choix de la solution a eu lieu le 3 octobre 2000. </a:t>
            </a:r>
          </a:p>
          <a:p>
            <a:r>
              <a:rPr lang="fr-FR" dirty="0"/>
              <a:t>C’est l’algorithme </a:t>
            </a:r>
            <a:r>
              <a:rPr lang="fr-FR" dirty="0" err="1"/>
              <a:t>Rijndael</a:t>
            </a:r>
            <a:r>
              <a:rPr lang="fr-FR" dirty="0"/>
              <a:t> développé par Joan </a:t>
            </a:r>
            <a:r>
              <a:rPr lang="fr-FR" dirty="0" err="1"/>
              <a:t>Daemen</a:t>
            </a:r>
            <a:r>
              <a:rPr lang="fr-FR" dirty="0"/>
              <a:t> et Vincent </a:t>
            </a:r>
            <a:r>
              <a:rPr lang="fr-FR" dirty="0" err="1"/>
              <a:t>Rijmen</a:t>
            </a:r>
            <a:r>
              <a:rPr lang="fr-FR" dirty="0"/>
              <a:t> de l’université catholique de Louvain qui a été retenu.</a:t>
            </a:r>
          </a:p>
          <a:p>
            <a:r>
              <a:rPr lang="fr-FR" dirty="0"/>
              <a:t> AES est la norme standard recommandée pour le chiffrement à clé secrète. </a:t>
            </a:r>
          </a:p>
          <a:p>
            <a:r>
              <a:rPr lang="fr-FR" dirty="0"/>
              <a:t>Le principe de l’AES est très proche du DES mais se révèlera plus performant. C’est un système cryptographique constitué d’une suite d’opérations de permutation et de substitution mais contrairement à DES ce n’est pas un schéma de </a:t>
            </a:r>
            <a:r>
              <a:rPr lang="fr-FR" dirty="0" err="1"/>
              <a:t>Feistel</a:t>
            </a:r>
            <a:r>
              <a:rPr lang="fr-FR" dirty="0"/>
              <a:t>. </a:t>
            </a:r>
            <a:endParaRPr lang="en-US" dirty="0"/>
          </a:p>
        </p:txBody>
      </p:sp>
    </p:spTree>
    <p:extLst>
      <p:ext uri="{BB962C8B-B14F-4D97-AF65-F5344CB8AC3E}">
        <p14:creationId xmlns:p14="http://schemas.microsoft.com/office/powerpoint/2010/main" val="23518341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C7AD1-7A25-D09B-0C8D-CD0370E47AD2}"/>
              </a:ext>
            </a:extLst>
          </p:cNvPr>
          <p:cNvSpPr>
            <a:spLocks noGrp="1"/>
          </p:cNvSpPr>
          <p:nvPr>
            <p:ph type="title"/>
          </p:nvPr>
        </p:nvSpPr>
        <p:spPr/>
        <p:txBody>
          <a:bodyPr>
            <a:normAutofit/>
          </a:bodyPr>
          <a:lstStyle/>
          <a:p>
            <a:r>
              <a:rPr lang="fr-FR" sz="3200" b="1" i="0" u="none" strike="noStrike" baseline="0" dirty="0">
                <a:solidFill>
                  <a:srgbClr val="0070C0"/>
                </a:solidFill>
                <a:latin typeface="Times New Roman" panose="02020603050405020304" pitchFamily="18" charset="0"/>
              </a:rPr>
              <a:t>Descr</a:t>
            </a:r>
            <a:r>
              <a:rPr lang="fr-FR" sz="3200" b="1" i="0" u="none" strike="noStrike" baseline="0" dirty="0">
                <a:solidFill>
                  <a:srgbClr val="0070C0"/>
                </a:solidFill>
                <a:latin typeface="Times New Roman,Bold"/>
              </a:rPr>
              <a:t>iption de l’algorithme de chiffrement</a:t>
            </a:r>
            <a:endParaRPr lang="en-US" sz="3200" dirty="0">
              <a:solidFill>
                <a:srgbClr val="0070C0"/>
              </a:solidFill>
            </a:endParaRPr>
          </a:p>
        </p:txBody>
      </p:sp>
      <p:sp>
        <p:nvSpPr>
          <p:cNvPr id="3" name="Content Placeholder 2">
            <a:extLst>
              <a:ext uri="{FF2B5EF4-FFF2-40B4-BE49-F238E27FC236}">
                <a16:creationId xmlns:a16="http://schemas.microsoft.com/office/drawing/2014/main" id="{94C3A1D0-6835-3C6C-53DC-DFB3BD0DB461}"/>
              </a:ext>
            </a:extLst>
          </p:cNvPr>
          <p:cNvSpPr>
            <a:spLocks noGrp="1"/>
          </p:cNvSpPr>
          <p:nvPr>
            <p:ph idx="1"/>
          </p:nvPr>
        </p:nvSpPr>
        <p:spPr/>
        <p:txBody>
          <a:bodyPr>
            <a:normAutofit/>
          </a:bodyPr>
          <a:lstStyle/>
          <a:p>
            <a:pPr marL="0" indent="0" algn="l">
              <a:buNone/>
            </a:pPr>
            <a:r>
              <a:rPr lang="fr-FR" sz="2400" b="0" i="0" u="none" strike="noStrike" baseline="0" dirty="0">
                <a:latin typeface="Times New Roman" panose="02020603050405020304" pitchFamily="18" charset="0"/>
              </a:rPr>
              <a:t>- On prend le bloc de 128 bits que l’on considère comme une suite de 16 octets que </a:t>
            </a:r>
            <a:r>
              <a:rPr lang="fr-FR" sz="2400" dirty="0">
                <a:latin typeface="Times New Roman" panose="02020603050405020304" pitchFamily="18" charset="0"/>
              </a:rPr>
              <a:t>l’</a:t>
            </a:r>
            <a:r>
              <a:rPr lang="fr-FR" sz="2400" b="0" i="0" u="none" strike="noStrike" baseline="0" dirty="0">
                <a:latin typeface="Times New Roman" panose="02020603050405020304" pitchFamily="18" charset="0"/>
              </a:rPr>
              <a:t>on range dans une </a:t>
            </a:r>
            <a:r>
              <a:rPr lang="en-US" sz="2400" b="0" i="0" u="none" strike="noStrike" baseline="0" dirty="0" err="1">
                <a:latin typeface="Times New Roman" panose="02020603050405020304" pitchFamily="18" charset="0"/>
              </a:rPr>
              <a:t>matrice</a:t>
            </a:r>
            <a:r>
              <a:rPr lang="en-US" sz="2400" b="0" i="0" u="none" strike="noStrike" baseline="0" dirty="0">
                <a:latin typeface="Times New Roman" panose="02020603050405020304" pitchFamily="18" charset="0"/>
              </a:rPr>
              <a:t> 4×4</a:t>
            </a:r>
          </a:p>
          <a:p>
            <a:pPr marL="0" indent="0" algn="l">
              <a:buNone/>
            </a:pPr>
            <a:r>
              <a:rPr lang="fr-FR" sz="2400" b="0" i="0" u="none" strike="noStrike" baseline="0" dirty="0">
                <a:latin typeface="Times New Roman" panose="02020603050405020304" pitchFamily="18" charset="0"/>
              </a:rPr>
              <a:t>- On note STATE cette écriture matricielle et qui représente aussi le flux d’entrée-sortie de chaque </a:t>
            </a:r>
            <a:r>
              <a:rPr lang="en-US" sz="2400" b="0" i="0" u="none" strike="noStrike" baseline="0" dirty="0">
                <a:latin typeface="Times New Roman" panose="02020603050405020304" pitchFamily="18" charset="0"/>
              </a:rPr>
              <a:t>étage</a:t>
            </a:r>
            <a:endParaRPr lang="en-US" sz="2400" dirty="0"/>
          </a:p>
        </p:txBody>
      </p:sp>
    </p:spTree>
    <p:extLst>
      <p:ext uri="{BB962C8B-B14F-4D97-AF65-F5344CB8AC3E}">
        <p14:creationId xmlns:p14="http://schemas.microsoft.com/office/powerpoint/2010/main" val="2223018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E3BD43-5116-A798-A6D4-9C4A232EF72C}"/>
              </a:ext>
            </a:extLst>
          </p:cNvPr>
          <p:cNvPicPr>
            <a:picLocks noChangeAspect="1"/>
          </p:cNvPicPr>
          <p:nvPr/>
        </p:nvPicPr>
        <p:blipFill>
          <a:blip r:embed="rId2"/>
          <a:stretch>
            <a:fillRect/>
          </a:stretch>
        </p:blipFill>
        <p:spPr>
          <a:xfrm>
            <a:off x="2403441" y="390525"/>
            <a:ext cx="9058275" cy="6076950"/>
          </a:xfrm>
          <a:prstGeom prst="rect">
            <a:avLst/>
          </a:prstGeom>
        </p:spPr>
      </p:pic>
      <p:pic>
        <p:nvPicPr>
          <p:cNvPr id="7" name="Picture 6">
            <a:extLst>
              <a:ext uri="{FF2B5EF4-FFF2-40B4-BE49-F238E27FC236}">
                <a16:creationId xmlns:a16="http://schemas.microsoft.com/office/drawing/2014/main" id="{5E0F9DC1-275A-5639-4613-616B7A41573A}"/>
              </a:ext>
            </a:extLst>
          </p:cNvPr>
          <p:cNvPicPr>
            <a:picLocks noChangeAspect="1"/>
          </p:cNvPicPr>
          <p:nvPr/>
        </p:nvPicPr>
        <p:blipFill>
          <a:blip r:embed="rId3"/>
          <a:stretch>
            <a:fillRect/>
          </a:stretch>
        </p:blipFill>
        <p:spPr>
          <a:xfrm>
            <a:off x="0" y="5791200"/>
            <a:ext cx="6686550" cy="1066800"/>
          </a:xfrm>
          <a:prstGeom prst="rect">
            <a:avLst/>
          </a:prstGeom>
        </p:spPr>
      </p:pic>
    </p:spTree>
    <p:extLst>
      <p:ext uri="{BB962C8B-B14F-4D97-AF65-F5344CB8AC3E}">
        <p14:creationId xmlns:p14="http://schemas.microsoft.com/office/powerpoint/2010/main" val="1912905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5009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E496F-54A9-779D-3F11-2503B3C53383}"/>
              </a:ext>
            </a:extLst>
          </p:cNvPr>
          <p:cNvSpPr>
            <a:spLocks noGrp="1"/>
          </p:cNvSpPr>
          <p:nvPr>
            <p:ph type="title"/>
          </p:nvPr>
        </p:nvSpPr>
        <p:spPr/>
        <p:txBody>
          <a:bodyPr/>
          <a:lstStyle/>
          <a:p>
            <a:r>
              <a:rPr lang="en-US" b="1" dirty="0" err="1">
                <a:solidFill>
                  <a:srgbClr val="00B050"/>
                </a:solidFill>
                <a:effectLst>
                  <a:outerShdw blurRad="38100" dist="38100" dir="2700000" algn="tl">
                    <a:srgbClr val="000000">
                      <a:alpha val="43137"/>
                    </a:srgbClr>
                  </a:outerShdw>
                </a:effectLst>
              </a:rPr>
              <a:t>Déchiffrement</a:t>
            </a:r>
            <a:r>
              <a:rPr lang="en-US" b="1" dirty="0">
                <a:solidFill>
                  <a:srgbClr val="00B050"/>
                </a:solidFill>
                <a:effectLst>
                  <a:outerShdw blurRad="38100" dist="38100" dir="2700000" algn="tl">
                    <a:srgbClr val="000000">
                      <a:alpha val="43137"/>
                    </a:srgbClr>
                  </a:outerShdw>
                </a:effectLst>
              </a:rPr>
              <a:t> AES </a:t>
            </a:r>
          </a:p>
        </p:txBody>
      </p:sp>
      <p:sp>
        <p:nvSpPr>
          <p:cNvPr id="3" name="Content Placeholder 2">
            <a:extLst>
              <a:ext uri="{FF2B5EF4-FFF2-40B4-BE49-F238E27FC236}">
                <a16:creationId xmlns:a16="http://schemas.microsoft.com/office/drawing/2014/main" id="{DF5BED80-DB7B-935D-8055-8B1729FA7496}"/>
              </a:ext>
            </a:extLst>
          </p:cNvPr>
          <p:cNvSpPr>
            <a:spLocks noGrp="1"/>
          </p:cNvSpPr>
          <p:nvPr>
            <p:ph idx="1"/>
          </p:nvPr>
        </p:nvSpPr>
        <p:spPr/>
        <p:txBody>
          <a:bodyPr/>
          <a:lstStyle/>
          <a:p>
            <a:r>
              <a:rPr lang="fr-FR" dirty="0"/>
              <a:t>Les clefs de ronde sont utilisées dans l’ordre inverse de celui du chiffrement. </a:t>
            </a:r>
          </a:p>
          <a:p>
            <a:r>
              <a:rPr lang="fr-FR" dirty="0"/>
              <a:t>On notera que l’ordre des transformations diffère de celui du </a:t>
            </a:r>
            <a:r>
              <a:rPr lang="fr-FR" dirty="0" err="1"/>
              <a:t>Cipher</a:t>
            </a:r>
            <a:r>
              <a:rPr lang="fr-FR" dirty="0"/>
              <a:t>. </a:t>
            </a:r>
          </a:p>
          <a:p>
            <a:r>
              <a:rPr lang="fr-FR" dirty="0"/>
              <a:t>Le déchiffrement consiste à appliquer dans l’ordre inverse du chiffrement les transformations inverses correspondantes. </a:t>
            </a:r>
            <a:endParaRPr lang="en-US" dirty="0"/>
          </a:p>
        </p:txBody>
      </p:sp>
    </p:spTree>
    <p:extLst>
      <p:ext uri="{BB962C8B-B14F-4D97-AF65-F5344CB8AC3E}">
        <p14:creationId xmlns:p14="http://schemas.microsoft.com/office/powerpoint/2010/main" val="28198996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C3163-8E6A-1CB3-55FA-43F726F3585D}"/>
              </a:ext>
            </a:extLst>
          </p:cNvPr>
          <p:cNvSpPr>
            <a:spLocks noGrp="1"/>
          </p:cNvSpPr>
          <p:nvPr>
            <p:ph type="title"/>
          </p:nvPr>
        </p:nvSpPr>
        <p:spPr/>
        <p:txBody>
          <a:bodyPr/>
          <a:lstStyle/>
          <a:p>
            <a:r>
              <a:rPr lang="en-US" b="1" dirty="0" err="1">
                <a:solidFill>
                  <a:srgbClr val="00B050"/>
                </a:solidFill>
                <a:effectLst>
                  <a:outerShdw blurRad="38100" dist="38100" dir="2700000" algn="tl">
                    <a:srgbClr val="000000">
                      <a:alpha val="43137"/>
                    </a:srgbClr>
                  </a:outerShdw>
                </a:effectLst>
              </a:rPr>
              <a:t>Déchiffrement</a:t>
            </a:r>
            <a:r>
              <a:rPr lang="en-US" b="1" dirty="0">
                <a:solidFill>
                  <a:srgbClr val="00B050"/>
                </a:solidFill>
                <a:effectLst>
                  <a:outerShdw blurRad="38100" dist="38100" dir="2700000" algn="tl">
                    <a:srgbClr val="000000">
                      <a:alpha val="43137"/>
                    </a:srgbClr>
                  </a:outerShdw>
                </a:effectLst>
              </a:rPr>
              <a:t> AES </a:t>
            </a:r>
            <a:endParaRPr lang="en-US" dirty="0"/>
          </a:p>
        </p:txBody>
      </p:sp>
      <p:pic>
        <p:nvPicPr>
          <p:cNvPr id="5" name="Content Placeholder 4">
            <a:extLst>
              <a:ext uri="{FF2B5EF4-FFF2-40B4-BE49-F238E27FC236}">
                <a16:creationId xmlns:a16="http://schemas.microsoft.com/office/drawing/2014/main" id="{97D3AF17-7698-4235-3B03-49E9CCBB345A}"/>
              </a:ext>
            </a:extLst>
          </p:cNvPr>
          <p:cNvPicPr>
            <a:picLocks noGrp="1" noChangeAspect="1"/>
          </p:cNvPicPr>
          <p:nvPr>
            <p:ph idx="1"/>
          </p:nvPr>
        </p:nvPicPr>
        <p:blipFill>
          <a:blip r:embed="rId2"/>
          <a:stretch>
            <a:fillRect/>
          </a:stretch>
        </p:blipFill>
        <p:spPr>
          <a:xfrm>
            <a:off x="1162489" y="1825625"/>
            <a:ext cx="9241493" cy="4667250"/>
          </a:xfrm>
        </p:spPr>
      </p:pic>
    </p:spTree>
    <p:extLst>
      <p:ext uri="{BB962C8B-B14F-4D97-AF65-F5344CB8AC3E}">
        <p14:creationId xmlns:p14="http://schemas.microsoft.com/office/powerpoint/2010/main" val="378518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BFFA2B75-DF7E-34E3-E4C2-95353CE69DF9}"/>
              </a:ext>
            </a:extLst>
          </p:cNvPr>
          <p:cNvPicPr>
            <a:picLocks noGrp="1" noChangeAspect="1"/>
          </p:cNvPicPr>
          <p:nvPr>
            <p:ph idx="1"/>
          </p:nvPr>
        </p:nvPicPr>
        <p:blipFill>
          <a:blip r:embed="rId2"/>
          <a:stretch>
            <a:fillRect/>
          </a:stretch>
        </p:blipFill>
        <p:spPr>
          <a:xfrm>
            <a:off x="1406225" y="1825625"/>
            <a:ext cx="9379550" cy="4351338"/>
          </a:xfrm>
        </p:spPr>
      </p:pic>
      <p:pic>
        <p:nvPicPr>
          <p:cNvPr id="5" name="Picture 4">
            <a:extLst>
              <a:ext uri="{FF2B5EF4-FFF2-40B4-BE49-F238E27FC236}">
                <a16:creationId xmlns:a16="http://schemas.microsoft.com/office/drawing/2014/main" id="{4800DCFA-B825-027B-A82C-31520AA316BD}"/>
              </a:ext>
            </a:extLst>
          </p:cNvPr>
          <p:cNvPicPr>
            <a:picLocks noChangeAspect="1"/>
          </p:cNvPicPr>
          <p:nvPr/>
        </p:nvPicPr>
        <p:blipFill>
          <a:blip r:embed="rId3"/>
          <a:stretch>
            <a:fillRect/>
          </a:stretch>
        </p:blipFill>
        <p:spPr>
          <a:xfrm>
            <a:off x="576262" y="521139"/>
            <a:ext cx="7381875" cy="523875"/>
          </a:xfrm>
          <a:prstGeom prst="rect">
            <a:avLst/>
          </a:prstGeom>
        </p:spPr>
      </p:pic>
    </p:spTree>
    <p:extLst>
      <p:ext uri="{BB962C8B-B14F-4D97-AF65-F5344CB8AC3E}">
        <p14:creationId xmlns:p14="http://schemas.microsoft.com/office/powerpoint/2010/main" val="42562033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631BB-E1C0-AE40-53E2-04AAF1D8FFDB}"/>
              </a:ext>
            </a:extLst>
          </p:cNvPr>
          <p:cNvSpPr>
            <a:spLocks noGrp="1"/>
          </p:cNvSpPr>
          <p:nvPr>
            <p:ph type="title"/>
          </p:nvPr>
        </p:nvSpPr>
        <p:spPr/>
        <p:txBody>
          <a:bodyPr/>
          <a:lstStyle/>
          <a:p>
            <a:r>
              <a:rPr lang="en-US" b="1" dirty="0" err="1">
                <a:solidFill>
                  <a:srgbClr val="00B050"/>
                </a:solidFill>
                <a:effectLst>
                  <a:outerShdw blurRad="38100" dist="38100" dir="2700000" algn="tl">
                    <a:srgbClr val="000000">
                      <a:alpha val="43137"/>
                    </a:srgbClr>
                  </a:outerShdw>
                </a:effectLst>
              </a:rPr>
              <a:t>Déchiffrement</a:t>
            </a:r>
            <a:r>
              <a:rPr lang="en-US" b="1" dirty="0">
                <a:solidFill>
                  <a:srgbClr val="00B050"/>
                </a:solidFill>
                <a:effectLst>
                  <a:outerShdw blurRad="38100" dist="38100" dir="2700000" algn="tl">
                    <a:srgbClr val="000000">
                      <a:alpha val="43137"/>
                    </a:srgbClr>
                  </a:outerShdw>
                </a:effectLst>
              </a:rPr>
              <a:t> AES </a:t>
            </a:r>
            <a:endParaRPr lang="en-US" dirty="0"/>
          </a:p>
        </p:txBody>
      </p:sp>
      <p:pic>
        <p:nvPicPr>
          <p:cNvPr id="5" name="Content Placeholder 4">
            <a:extLst>
              <a:ext uri="{FF2B5EF4-FFF2-40B4-BE49-F238E27FC236}">
                <a16:creationId xmlns:a16="http://schemas.microsoft.com/office/drawing/2014/main" id="{4A214A70-4B9E-7C10-BA21-FCF6DBD23802}"/>
              </a:ext>
            </a:extLst>
          </p:cNvPr>
          <p:cNvPicPr>
            <a:picLocks noGrp="1" noChangeAspect="1"/>
          </p:cNvPicPr>
          <p:nvPr>
            <p:ph idx="1"/>
          </p:nvPr>
        </p:nvPicPr>
        <p:blipFill>
          <a:blip r:embed="rId2"/>
          <a:stretch>
            <a:fillRect/>
          </a:stretch>
        </p:blipFill>
        <p:spPr>
          <a:xfrm>
            <a:off x="838200" y="2634987"/>
            <a:ext cx="10515600" cy="2732613"/>
          </a:xfrm>
        </p:spPr>
      </p:pic>
    </p:spTree>
    <p:extLst>
      <p:ext uri="{BB962C8B-B14F-4D97-AF65-F5344CB8AC3E}">
        <p14:creationId xmlns:p14="http://schemas.microsoft.com/office/powerpoint/2010/main" val="3126976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DC2EA-2F71-DEA3-77C4-AC099DE2D96E}"/>
              </a:ext>
            </a:extLst>
          </p:cNvPr>
          <p:cNvSpPr>
            <a:spLocks noGrp="1"/>
          </p:cNvSpPr>
          <p:nvPr>
            <p:ph type="title"/>
          </p:nvPr>
        </p:nvSpPr>
        <p:spPr/>
        <p:txBody>
          <a:bodyPr/>
          <a:lstStyle/>
          <a:p>
            <a:r>
              <a:rPr lang="fr-FR" b="1" dirty="0">
                <a:solidFill>
                  <a:schemeClr val="accent2">
                    <a:lumMod val="50000"/>
                  </a:schemeClr>
                </a:solidFill>
                <a:effectLst>
                  <a:outerShdw blurRad="38100" dist="38100" dir="2700000" algn="tl">
                    <a:srgbClr val="000000">
                      <a:alpha val="43137"/>
                    </a:srgbClr>
                  </a:outerShdw>
                </a:effectLst>
              </a:rPr>
              <a:t>Caractéristiques et points forts de l'AES </a:t>
            </a:r>
            <a:endParaRPr lang="en-US" b="1" dirty="0">
              <a:solidFill>
                <a:schemeClr val="accent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16590E98-42D4-DE45-0F42-DD39C5E1077B}"/>
              </a:ext>
            </a:extLst>
          </p:cNvPr>
          <p:cNvSpPr>
            <a:spLocks noGrp="1"/>
          </p:cNvSpPr>
          <p:nvPr>
            <p:ph idx="1"/>
          </p:nvPr>
        </p:nvSpPr>
        <p:spPr/>
        <p:txBody>
          <a:bodyPr>
            <a:normAutofit/>
          </a:bodyPr>
          <a:lstStyle/>
          <a:p>
            <a:pPr marL="0" indent="0">
              <a:buNone/>
            </a:pPr>
            <a:r>
              <a:rPr lang="fr-FR" dirty="0"/>
              <a:t>Le choix de cet algorithme répond à de nombreux critères que nous pouvons citer : </a:t>
            </a:r>
          </a:p>
          <a:p>
            <a:pPr marL="457200" lvl="1" indent="0">
              <a:buNone/>
            </a:pPr>
            <a:r>
              <a:rPr lang="fr-FR" dirty="0"/>
              <a:t>• Sécurité et résistance contre une éventuelle cryptanalyse. </a:t>
            </a:r>
          </a:p>
          <a:p>
            <a:pPr marL="457200" lvl="1" indent="0">
              <a:buNone/>
            </a:pPr>
            <a:r>
              <a:rPr lang="fr-FR" dirty="0"/>
              <a:t>• Puissance de calcul qui entraine une grande rapidité de traitement. </a:t>
            </a:r>
          </a:p>
          <a:p>
            <a:pPr marL="457200" lvl="1" indent="0">
              <a:buNone/>
            </a:pPr>
            <a:r>
              <a:rPr lang="fr-FR" dirty="0"/>
              <a:t>• Possibilité d’être implémenté sur des ressources limitées. </a:t>
            </a:r>
          </a:p>
          <a:p>
            <a:pPr marL="457200" lvl="1" indent="0">
              <a:buNone/>
            </a:pPr>
            <a:r>
              <a:rPr lang="fr-FR" dirty="0"/>
              <a:t>• Possibilité d’implémenter AES aussi bien sous forme logicielle que matérielle </a:t>
            </a:r>
          </a:p>
          <a:p>
            <a:pPr marL="0" indent="0">
              <a:buNone/>
            </a:pPr>
            <a:r>
              <a:rPr lang="fr-FR" dirty="0"/>
              <a:t>Si l’on se réfère à ces critères, on constate que l’AES est également un candidat particulièrement approprié pour les implémentations embarquées qui suivent des règles beaucoup plus strictes en matière de ressources, puissance de calcul, taille mémoire, etc. </a:t>
            </a:r>
          </a:p>
          <a:p>
            <a:endParaRPr lang="en-US" dirty="0"/>
          </a:p>
        </p:txBody>
      </p:sp>
    </p:spTree>
    <p:extLst>
      <p:ext uri="{BB962C8B-B14F-4D97-AF65-F5344CB8AC3E}">
        <p14:creationId xmlns:p14="http://schemas.microsoft.com/office/powerpoint/2010/main" val="828628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8C5BB-B1E6-E42C-0974-44E57C268B76}"/>
              </a:ext>
            </a:extLst>
          </p:cNvPr>
          <p:cNvSpPr>
            <a:spLocks noGrp="1"/>
          </p:cNvSpPr>
          <p:nvPr>
            <p:ph type="title"/>
          </p:nvPr>
        </p:nvSpPr>
        <p:spPr/>
        <p:txBody>
          <a:bodyPr/>
          <a:lstStyle/>
          <a:p>
            <a:r>
              <a:rPr lang="en-US" b="1" i="1" dirty="0" err="1">
                <a:solidFill>
                  <a:srgbClr val="FFC000"/>
                </a:solidFill>
                <a:effectLst>
                  <a:outerShdw blurRad="38100" dist="38100" dir="2700000" algn="tl">
                    <a:srgbClr val="000000">
                      <a:alpha val="43137"/>
                    </a:srgbClr>
                  </a:outerShdw>
                </a:effectLst>
              </a:rPr>
              <a:t>Cryptanalyse</a:t>
            </a:r>
            <a:r>
              <a:rPr lang="en-US" dirty="0">
                <a:solidFill>
                  <a:srgbClr val="FFC000"/>
                </a:solidFill>
              </a:rPr>
              <a:t> </a:t>
            </a:r>
          </a:p>
        </p:txBody>
      </p:sp>
      <p:pic>
        <p:nvPicPr>
          <p:cNvPr id="5" name="Content Placeholder 4">
            <a:extLst>
              <a:ext uri="{FF2B5EF4-FFF2-40B4-BE49-F238E27FC236}">
                <a16:creationId xmlns:a16="http://schemas.microsoft.com/office/drawing/2014/main" id="{D09620CC-0382-3237-491F-07716A70D8E8}"/>
              </a:ext>
            </a:extLst>
          </p:cNvPr>
          <p:cNvPicPr>
            <a:picLocks noGrp="1" noChangeAspect="1"/>
          </p:cNvPicPr>
          <p:nvPr>
            <p:ph idx="1"/>
          </p:nvPr>
        </p:nvPicPr>
        <p:blipFill>
          <a:blip r:embed="rId2"/>
          <a:stretch>
            <a:fillRect/>
          </a:stretch>
        </p:blipFill>
        <p:spPr>
          <a:xfrm>
            <a:off x="838200" y="2933328"/>
            <a:ext cx="10515600" cy="1711630"/>
          </a:xfrm>
        </p:spPr>
      </p:pic>
    </p:spTree>
    <p:extLst>
      <p:ext uri="{BB962C8B-B14F-4D97-AF65-F5344CB8AC3E}">
        <p14:creationId xmlns:p14="http://schemas.microsoft.com/office/powerpoint/2010/main" val="2489848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12791-13E8-267C-E7F7-B6E467DB47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6BB4E6-E4AB-D360-4855-52533AC969FA}"/>
              </a:ext>
            </a:extLst>
          </p:cNvPr>
          <p:cNvSpPr>
            <a:spLocks noGrp="1"/>
          </p:cNvSpPr>
          <p:nvPr>
            <p:ph type="title"/>
          </p:nvPr>
        </p:nvSpPr>
        <p:spPr/>
        <p:txBody>
          <a:bodyPr/>
          <a:lstStyle/>
          <a:p>
            <a:r>
              <a:rPr lang="en-US" b="1" i="1" dirty="0" err="1">
                <a:solidFill>
                  <a:srgbClr val="FFC000"/>
                </a:solidFill>
                <a:effectLst>
                  <a:outerShdw blurRad="38100" dist="38100" dir="2700000" algn="tl">
                    <a:srgbClr val="000000">
                      <a:alpha val="43137"/>
                    </a:srgbClr>
                  </a:outerShdw>
                </a:effectLst>
              </a:rPr>
              <a:t>Cryptanalyse</a:t>
            </a:r>
            <a:r>
              <a:rPr lang="en-US" dirty="0">
                <a:solidFill>
                  <a:srgbClr val="FFC000"/>
                </a:solidFill>
              </a:rPr>
              <a:t> </a:t>
            </a:r>
          </a:p>
        </p:txBody>
      </p:sp>
      <p:pic>
        <p:nvPicPr>
          <p:cNvPr id="7" name="Picture 6">
            <a:extLst>
              <a:ext uri="{FF2B5EF4-FFF2-40B4-BE49-F238E27FC236}">
                <a16:creationId xmlns:a16="http://schemas.microsoft.com/office/drawing/2014/main" id="{B17712C1-C970-A7A2-8BD4-C2ADA583623D}"/>
              </a:ext>
            </a:extLst>
          </p:cNvPr>
          <p:cNvPicPr>
            <a:picLocks noChangeAspect="1"/>
          </p:cNvPicPr>
          <p:nvPr/>
        </p:nvPicPr>
        <p:blipFill>
          <a:blip r:embed="rId2"/>
          <a:stretch>
            <a:fillRect/>
          </a:stretch>
        </p:blipFill>
        <p:spPr>
          <a:xfrm>
            <a:off x="604837" y="2191087"/>
            <a:ext cx="10982325" cy="2724150"/>
          </a:xfrm>
          <a:prstGeom prst="rect">
            <a:avLst/>
          </a:prstGeom>
        </p:spPr>
      </p:pic>
    </p:spTree>
    <p:extLst>
      <p:ext uri="{BB962C8B-B14F-4D97-AF65-F5344CB8AC3E}">
        <p14:creationId xmlns:p14="http://schemas.microsoft.com/office/powerpoint/2010/main" val="2961244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FD5C0-B4F8-5915-0891-13D11B4D6456}"/>
              </a:ext>
            </a:extLst>
          </p:cNvPr>
          <p:cNvSpPr>
            <a:spLocks noGrp="1"/>
          </p:cNvSpPr>
          <p:nvPr>
            <p:ph type="title"/>
          </p:nvPr>
        </p:nvSpPr>
        <p:spPr/>
        <p:txBody>
          <a:bodyPr/>
          <a:lstStyle/>
          <a:p>
            <a:r>
              <a:rPr lang="en-US" b="1" dirty="0"/>
              <a:t>Description de </a:t>
            </a:r>
            <a:r>
              <a:rPr lang="en-US" b="1" dirty="0" err="1"/>
              <a:t>l’algorithme</a:t>
            </a:r>
            <a:r>
              <a:rPr lang="en-US" b="1" dirty="0"/>
              <a:t> AES </a:t>
            </a:r>
          </a:p>
        </p:txBody>
      </p:sp>
      <p:sp>
        <p:nvSpPr>
          <p:cNvPr id="3" name="Content Placeholder 2">
            <a:extLst>
              <a:ext uri="{FF2B5EF4-FFF2-40B4-BE49-F238E27FC236}">
                <a16:creationId xmlns:a16="http://schemas.microsoft.com/office/drawing/2014/main" id="{47F17791-9A62-E800-95C5-AF93836FA242}"/>
              </a:ext>
            </a:extLst>
          </p:cNvPr>
          <p:cNvSpPr>
            <a:spLocks noGrp="1"/>
          </p:cNvSpPr>
          <p:nvPr>
            <p:ph idx="1"/>
          </p:nvPr>
        </p:nvSpPr>
        <p:spPr>
          <a:xfrm>
            <a:off x="838200" y="1825625"/>
            <a:ext cx="10515600" cy="1603375"/>
          </a:xfrm>
        </p:spPr>
        <p:txBody>
          <a:bodyPr>
            <a:noAutofit/>
          </a:bodyPr>
          <a:lstStyle/>
          <a:p>
            <a:r>
              <a:rPr lang="fr-FR" dirty="0"/>
              <a:t>C’est un chiffrement symétrique itéré qui utilise des blocs de</a:t>
            </a:r>
          </a:p>
          <a:p>
            <a:pPr lvl="1">
              <a:buFont typeface="Symbol" panose="05050102010706020507" pitchFamily="18" charset="2"/>
              <a:buChar char=""/>
            </a:pPr>
            <a:r>
              <a:rPr lang="fr-FR" b="0" i="0" u="none" strike="noStrike" baseline="0" dirty="0">
                <a:solidFill>
                  <a:schemeClr val="accent1">
                    <a:lumMod val="50000"/>
                  </a:schemeClr>
                </a:solidFill>
                <a:latin typeface="Times New Roman" panose="02020603050405020304" pitchFamily="18" charset="0"/>
              </a:rPr>
              <a:t>128 bits (16 octets), </a:t>
            </a:r>
          </a:p>
          <a:p>
            <a:pPr lvl="1">
              <a:buFont typeface="Symbol" panose="05050102010706020507" pitchFamily="18" charset="2"/>
              <a:buChar char=""/>
            </a:pPr>
            <a:r>
              <a:rPr lang="fr-FR" b="0" i="0" u="none" strike="noStrike" baseline="0" dirty="0">
                <a:solidFill>
                  <a:schemeClr val="accent1">
                    <a:lumMod val="50000"/>
                  </a:schemeClr>
                </a:solidFill>
                <a:latin typeface="Times New Roman" panose="02020603050405020304" pitchFamily="18" charset="0"/>
              </a:rPr>
              <a:t>192 bits (24 octets) ou</a:t>
            </a:r>
          </a:p>
          <a:p>
            <a:pPr lvl="1">
              <a:buFont typeface="Symbol" panose="05050102010706020507" pitchFamily="18" charset="2"/>
              <a:buChar char=""/>
            </a:pPr>
            <a:r>
              <a:rPr lang="en-US" b="0" i="0" u="none" strike="noStrike" baseline="0" dirty="0">
                <a:solidFill>
                  <a:schemeClr val="accent1">
                    <a:lumMod val="50000"/>
                  </a:schemeClr>
                </a:solidFill>
                <a:latin typeface="Times New Roman" panose="02020603050405020304" pitchFamily="18" charset="0"/>
              </a:rPr>
              <a:t>256 bits (32 octets).</a:t>
            </a:r>
            <a:r>
              <a:rPr lang="fr-FR" dirty="0">
                <a:solidFill>
                  <a:schemeClr val="accent1">
                    <a:lumMod val="50000"/>
                  </a:schemeClr>
                </a:solidFill>
              </a:rPr>
              <a:t> </a:t>
            </a:r>
          </a:p>
          <a:p>
            <a:pPr algn="l"/>
            <a:r>
              <a:rPr lang="fr-FR" dirty="0"/>
              <a:t>et des clés de 128 bits, 192 bits ou 256 bits. </a:t>
            </a:r>
          </a:p>
          <a:p>
            <a:r>
              <a:rPr lang="fr-FR" dirty="0"/>
              <a:t>Le nombre des itérations varie entre 10, 12 et 14 où chaque ronde utilise une clé générée à partir de la clé principale. </a:t>
            </a:r>
            <a:endParaRPr lang="en-US" dirty="0"/>
          </a:p>
        </p:txBody>
      </p:sp>
    </p:spTree>
    <p:extLst>
      <p:ext uri="{BB962C8B-B14F-4D97-AF65-F5344CB8AC3E}">
        <p14:creationId xmlns:p14="http://schemas.microsoft.com/office/powerpoint/2010/main" val="31550818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47C52-05D8-DCFF-A9A3-8B13A591ECBC}"/>
              </a:ext>
            </a:extLst>
          </p:cNvPr>
          <p:cNvSpPr>
            <a:spLocks noGrp="1"/>
          </p:cNvSpPr>
          <p:nvPr>
            <p:ph type="title"/>
          </p:nvPr>
        </p:nvSpPr>
        <p:spPr/>
        <p:txBody>
          <a:bodyPr/>
          <a:lstStyle/>
          <a:p>
            <a:r>
              <a:rPr lang="en-US" b="1" i="1" dirty="0" err="1">
                <a:solidFill>
                  <a:srgbClr val="FFC000"/>
                </a:solidFill>
                <a:effectLst>
                  <a:outerShdw blurRad="38100" dist="38100" dir="2700000" algn="tl">
                    <a:srgbClr val="000000">
                      <a:alpha val="43137"/>
                    </a:srgbClr>
                  </a:outerShdw>
                </a:effectLst>
              </a:rPr>
              <a:t>Cryptanalyse</a:t>
            </a:r>
            <a:endParaRPr lang="en-US" dirty="0"/>
          </a:p>
        </p:txBody>
      </p:sp>
      <p:pic>
        <p:nvPicPr>
          <p:cNvPr id="5" name="Content Placeholder 4">
            <a:extLst>
              <a:ext uri="{FF2B5EF4-FFF2-40B4-BE49-F238E27FC236}">
                <a16:creationId xmlns:a16="http://schemas.microsoft.com/office/drawing/2014/main" id="{F2BF981F-B6E4-3CF5-476C-B9754DE32FE6}"/>
              </a:ext>
            </a:extLst>
          </p:cNvPr>
          <p:cNvPicPr>
            <a:picLocks noGrp="1" noChangeAspect="1"/>
          </p:cNvPicPr>
          <p:nvPr>
            <p:ph idx="1"/>
          </p:nvPr>
        </p:nvPicPr>
        <p:blipFill>
          <a:blip r:embed="rId2"/>
          <a:stretch>
            <a:fillRect/>
          </a:stretch>
        </p:blipFill>
        <p:spPr>
          <a:xfrm>
            <a:off x="838200" y="2864227"/>
            <a:ext cx="10515600" cy="2274134"/>
          </a:xfrm>
        </p:spPr>
      </p:pic>
    </p:spTree>
    <p:extLst>
      <p:ext uri="{BB962C8B-B14F-4D97-AF65-F5344CB8AC3E}">
        <p14:creationId xmlns:p14="http://schemas.microsoft.com/office/powerpoint/2010/main" val="28955197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471BC-41CB-D0F7-7651-26EC1FF4253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5B7FEE5-3376-827F-BE09-730A90698763}"/>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9077176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49B47-065D-0098-617B-C6448EAE2832}"/>
              </a:ext>
            </a:extLst>
          </p:cNvPr>
          <p:cNvSpPr>
            <a:spLocks noGrp="1"/>
          </p:cNvSpPr>
          <p:nvPr>
            <p:ph type="title"/>
          </p:nvPr>
        </p:nvSpPr>
        <p:spPr/>
        <p:txBody>
          <a:bodyPr/>
          <a:lstStyle/>
          <a:p>
            <a:r>
              <a:rPr lang="en-US" dirty="0" err="1"/>
              <a:t>Problèmes</a:t>
            </a:r>
            <a:r>
              <a:rPr lang="en-US" dirty="0"/>
              <a:t> de </a:t>
            </a:r>
            <a:r>
              <a:rPr lang="en-US" dirty="0" err="1"/>
              <a:t>chiffrement</a:t>
            </a:r>
            <a:r>
              <a:rPr lang="en-US" dirty="0"/>
              <a:t> </a:t>
            </a:r>
            <a:r>
              <a:rPr lang="en-US" dirty="0" err="1"/>
              <a:t>symétrique</a:t>
            </a:r>
            <a:endParaRPr lang="en-US" dirty="0"/>
          </a:p>
        </p:txBody>
      </p:sp>
      <p:pic>
        <p:nvPicPr>
          <p:cNvPr id="5" name="Content Placeholder 4">
            <a:extLst>
              <a:ext uri="{FF2B5EF4-FFF2-40B4-BE49-F238E27FC236}">
                <a16:creationId xmlns:a16="http://schemas.microsoft.com/office/drawing/2014/main" id="{F2D902F6-0AC2-03C8-6B17-99295348EBBC}"/>
              </a:ext>
            </a:extLst>
          </p:cNvPr>
          <p:cNvPicPr>
            <a:picLocks noGrp="1" noChangeAspect="1"/>
          </p:cNvPicPr>
          <p:nvPr>
            <p:ph idx="1"/>
          </p:nvPr>
        </p:nvPicPr>
        <p:blipFill>
          <a:blip r:embed="rId2"/>
          <a:stretch>
            <a:fillRect/>
          </a:stretch>
        </p:blipFill>
        <p:spPr>
          <a:xfrm>
            <a:off x="838200" y="2363322"/>
            <a:ext cx="10515600" cy="3275944"/>
          </a:xfrm>
        </p:spPr>
      </p:pic>
    </p:spTree>
    <p:extLst>
      <p:ext uri="{BB962C8B-B14F-4D97-AF65-F5344CB8AC3E}">
        <p14:creationId xmlns:p14="http://schemas.microsoft.com/office/powerpoint/2010/main" val="41702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668F08-C7DF-2F3B-D212-B852D5ED6995}"/>
              </a:ext>
            </a:extLst>
          </p:cNvPr>
          <p:cNvSpPr>
            <a:spLocks noGrp="1"/>
          </p:cNvSpPr>
          <p:nvPr>
            <p:ph idx="1"/>
          </p:nvPr>
        </p:nvSpPr>
        <p:spPr>
          <a:xfrm>
            <a:off x="750650" y="204282"/>
            <a:ext cx="10515600" cy="1624518"/>
          </a:xfrm>
        </p:spPr>
        <p:txBody>
          <a:bodyPr>
            <a:normAutofit/>
          </a:bodyPr>
          <a:lstStyle/>
          <a:p>
            <a:r>
              <a:rPr lang="fr-FR" dirty="0"/>
              <a:t>L’état ou le bloc en clair est représenté par une matrice. </a:t>
            </a:r>
          </a:p>
          <a:p>
            <a:r>
              <a:rPr lang="fr-FR" dirty="0"/>
              <a:t>Le nombre de ligne de cette matrice égale toujours à 4 mais le nombre de colonne égale se change selon la taille du bloc : </a:t>
            </a:r>
          </a:p>
        </p:txBody>
      </p:sp>
      <p:sp>
        <p:nvSpPr>
          <p:cNvPr id="2" name="Rectangle 1">
            <a:extLst>
              <a:ext uri="{FF2B5EF4-FFF2-40B4-BE49-F238E27FC236}">
                <a16:creationId xmlns:a16="http://schemas.microsoft.com/office/drawing/2014/main" id="{6FB36C6D-2611-C5F6-2B8B-21AA5B02E042}"/>
              </a:ext>
            </a:extLst>
          </p:cNvPr>
          <p:cNvSpPr txBox="1">
            <a:spLocks noChangeArrowheads="1"/>
          </p:cNvSpPr>
          <p:nvPr/>
        </p:nvSpPr>
        <p:spPr bwMode="auto">
          <a:xfrm>
            <a:off x="1215959" y="2351545"/>
            <a:ext cx="9325862" cy="267765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0" fontAlgn="base" hangingPunct="0">
              <a:lnSpc>
                <a:spcPct val="100000"/>
              </a:lnSpc>
              <a:spcBef>
                <a:spcPct val="0"/>
              </a:spcBef>
              <a:spcAft>
                <a:spcPct val="0"/>
              </a:spcAft>
              <a:buFont typeface="Arial" panose="020B0604020202020204" pitchFamily="34" charset="0"/>
              <a:buNone/>
            </a:pPr>
            <a:r>
              <a:rPr lang="en-US" altLang="en-US" sz="2400" b="1" dirty="0">
                <a:latin typeface="Arial" panose="020B0604020202020204" pitchFamily="34" charset="0"/>
              </a:rPr>
              <a:t>4 </a:t>
            </a:r>
            <a:r>
              <a:rPr lang="en-US" altLang="en-US" sz="2400" b="1" dirty="0" err="1">
                <a:latin typeface="Arial" panose="020B0604020202020204" pitchFamily="34" charset="0"/>
              </a:rPr>
              <a:t>colonnes</a:t>
            </a:r>
            <a:r>
              <a:rPr lang="en-US" altLang="en-US" sz="2400" b="1" dirty="0">
                <a:latin typeface="Arial" panose="020B0604020202020204" pitchFamily="34" charset="0"/>
              </a:rPr>
              <a:t> pour un bloc de 128 bits</a:t>
            </a:r>
            <a:r>
              <a:rPr lang="en-US" altLang="en-US" sz="2400" dirty="0">
                <a:latin typeface="Arial" panose="020B0604020202020204" pitchFamily="34" charset="0"/>
              </a:rPr>
              <a:t> :</a:t>
            </a:r>
          </a:p>
          <a:p>
            <a:pPr marL="0" indent="0" eaLnBrk="0" fontAlgn="base" hangingPunct="0">
              <a:lnSpc>
                <a:spcPct val="100000"/>
              </a:lnSpc>
              <a:spcBef>
                <a:spcPct val="0"/>
              </a:spcBef>
              <a:spcAft>
                <a:spcPct val="0"/>
              </a:spcAft>
              <a:buFont typeface="Arial" panose="020B0604020202020204" pitchFamily="34" charset="0"/>
              <a:buNone/>
            </a:pPr>
            <a:r>
              <a:rPr lang="en-US" altLang="en-US" sz="2400" dirty="0" err="1">
                <a:latin typeface="Arial" panose="020B0604020202020204" pitchFamily="34" charset="0"/>
              </a:rPr>
              <a:t>Chaque</a:t>
            </a:r>
            <a:r>
              <a:rPr lang="en-US" altLang="en-US" sz="2400" dirty="0">
                <a:latin typeface="Arial" panose="020B0604020202020204" pitchFamily="34" charset="0"/>
              </a:rPr>
              <a:t> </a:t>
            </a:r>
            <a:r>
              <a:rPr lang="en-US" altLang="en-US" sz="2400" dirty="0" err="1">
                <a:latin typeface="Arial" panose="020B0604020202020204" pitchFamily="34" charset="0"/>
              </a:rPr>
              <a:t>colonne</a:t>
            </a:r>
            <a:r>
              <a:rPr lang="en-US" altLang="en-US" sz="2400" dirty="0">
                <a:latin typeface="Arial" panose="020B0604020202020204" pitchFamily="34" charset="0"/>
              </a:rPr>
              <a:t> </a:t>
            </a:r>
            <a:r>
              <a:rPr lang="en-US" altLang="en-US" sz="2400" dirty="0" err="1">
                <a:latin typeface="Arial" panose="020B0604020202020204" pitchFamily="34" charset="0"/>
              </a:rPr>
              <a:t>contient</a:t>
            </a:r>
            <a:r>
              <a:rPr lang="en-US" altLang="en-US" sz="2400" dirty="0">
                <a:latin typeface="Arial" panose="020B0604020202020204" pitchFamily="34" charset="0"/>
              </a:rPr>
              <a:t> 4 octets (32 bits), </a:t>
            </a:r>
            <a:r>
              <a:rPr lang="en-US" altLang="en-US" sz="2400" dirty="0" err="1">
                <a:latin typeface="Arial" panose="020B0604020202020204" pitchFamily="34" charset="0"/>
              </a:rPr>
              <a:t>donc</a:t>
            </a:r>
            <a:r>
              <a:rPr lang="en-US" altLang="en-US" sz="2400" dirty="0">
                <a:latin typeface="Arial" panose="020B0604020202020204" pitchFamily="34" charset="0"/>
              </a:rPr>
              <a:t> 4 </a:t>
            </a:r>
            <a:r>
              <a:rPr lang="en-US" altLang="en-US" sz="2400" dirty="0" err="1">
                <a:latin typeface="Arial" panose="020B0604020202020204" pitchFamily="34" charset="0"/>
              </a:rPr>
              <a:t>colonnes</a:t>
            </a:r>
            <a:r>
              <a:rPr lang="en-US" altLang="en-US" sz="2400" dirty="0">
                <a:latin typeface="Arial" panose="020B0604020202020204" pitchFamily="34" charset="0"/>
              </a:rPr>
              <a:t> x 32 bits = 128 bits.</a:t>
            </a:r>
          </a:p>
          <a:p>
            <a:pPr marL="0" indent="0" eaLnBrk="0" fontAlgn="base" hangingPunct="0">
              <a:lnSpc>
                <a:spcPct val="100000"/>
              </a:lnSpc>
              <a:spcBef>
                <a:spcPct val="0"/>
              </a:spcBef>
              <a:spcAft>
                <a:spcPct val="0"/>
              </a:spcAft>
              <a:buFont typeface="Arial" panose="020B0604020202020204" pitchFamily="34" charset="0"/>
              <a:buNone/>
            </a:pPr>
            <a:r>
              <a:rPr lang="en-US" altLang="en-US" sz="2400" b="1" dirty="0">
                <a:latin typeface="Arial" panose="020B0604020202020204" pitchFamily="34" charset="0"/>
              </a:rPr>
              <a:t>6 </a:t>
            </a:r>
            <a:r>
              <a:rPr lang="en-US" altLang="en-US" sz="2400" b="1" dirty="0" err="1">
                <a:latin typeface="Arial" panose="020B0604020202020204" pitchFamily="34" charset="0"/>
              </a:rPr>
              <a:t>colonnes</a:t>
            </a:r>
            <a:r>
              <a:rPr lang="en-US" altLang="en-US" sz="2400" b="1" dirty="0">
                <a:latin typeface="Arial" panose="020B0604020202020204" pitchFamily="34" charset="0"/>
              </a:rPr>
              <a:t> pour un bloc de 192 bits</a:t>
            </a:r>
            <a:r>
              <a:rPr lang="en-US" altLang="en-US" sz="2400" dirty="0">
                <a:latin typeface="Arial" panose="020B0604020202020204" pitchFamily="34" charset="0"/>
              </a:rPr>
              <a:t> :</a:t>
            </a:r>
          </a:p>
          <a:p>
            <a:pPr marL="0" indent="0" eaLnBrk="0" fontAlgn="base" hangingPunct="0">
              <a:lnSpc>
                <a:spcPct val="100000"/>
              </a:lnSpc>
              <a:spcBef>
                <a:spcPct val="0"/>
              </a:spcBef>
              <a:spcAft>
                <a:spcPct val="0"/>
              </a:spcAft>
              <a:buFont typeface="Arial" panose="020B0604020202020204" pitchFamily="34" charset="0"/>
              <a:buNone/>
            </a:pPr>
            <a:r>
              <a:rPr lang="en-US" altLang="en-US" sz="2400" dirty="0">
                <a:latin typeface="Arial" panose="020B0604020202020204" pitchFamily="34" charset="0"/>
              </a:rPr>
              <a:t>Avec 4 octets par </a:t>
            </a:r>
            <a:r>
              <a:rPr lang="en-US" altLang="en-US" sz="2400" dirty="0" err="1">
                <a:latin typeface="Arial" panose="020B0604020202020204" pitchFamily="34" charset="0"/>
              </a:rPr>
              <a:t>colonne</a:t>
            </a:r>
            <a:r>
              <a:rPr lang="en-US" altLang="en-US" sz="2400" dirty="0">
                <a:latin typeface="Arial" panose="020B0604020202020204" pitchFamily="34" charset="0"/>
              </a:rPr>
              <a:t>, </a:t>
            </a:r>
            <a:r>
              <a:rPr lang="en-US" altLang="en-US" sz="2400" dirty="0" err="1">
                <a:latin typeface="Arial" panose="020B0604020202020204" pitchFamily="34" charset="0"/>
              </a:rPr>
              <a:t>cela</a:t>
            </a:r>
            <a:r>
              <a:rPr lang="en-US" altLang="en-US" sz="2400" dirty="0">
                <a:latin typeface="Arial" panose="020B0604020202020204" pitchFamily="34" charset="0"/>
              </a:rPr>
              <a:t> </a:t>
            </a:r>
            <a:r>
              <a:rPr lang="en-US" altLang="en-US" sz="2400" dirty="0" err="1">
                <a:latin typeface="Arial" panose="020B0604020202020204" pitchFamily="34" charset="0"/>
              </a:rPr>
              <a:t>donne</a:t>
            </a:r>
            <a:r>
              <a:rPr lang="en-US" altLang="en-US" sz="2400" dirty="0">
                <a:latin typeface="Arial" panose="020B0604020202020204" pitchFamily="34" charset="0"/>
              </a:rPr>
              <a:t> 6 x 32 bits = 192 bits.</a:t>
            </a:r>
          </a:p>
          <a:p>
            <a:pPr marL="0" indent="0" eaLnBrk="0" fontAlgn="base" hangingPunct="0">
              <a:lnSpc>
                <a:spcPct val="100000"/>
              </a:lnSpc>
              <a:spcBef>
                <a:spcPct val="0"/>
              </a:spcBef>
              <a:spcAft>
                <a:spcPct val="0"/>
              </a:spcAft>
              <a:buFont typeface="Arial" panose="020B0604020202020204" pitchFamily="34" charset="0"/>
              <a:buNone/>
            </a:pPr>
            <a:r>
              <a:rPr lang="en-US" altLang="en-US" sz="2400" b="1" dirty="0">
                <a:latin typeface="Arial" panose="020B0604020202020204" pitchFamily="34" charset="0"/>
              </a:rPr>
              <a:t>8 </a:t>
            </a:r>
            <a:r>
              <a:rPr lang="en-US" altLang="en-US" sz="2400" b="1" dirty="0" err="1">
                <a:latin typeface="Arial" panose="020B0604020202020204" pitchFamily="34" charset="0"/>
              </a:rPr>
              <a:t>colonnes</a:t>
            </a:r>
            <a:r>
              <a:rPr lang="en-US" altLang="en-US" sz="2400" b="1" dirty="0">
                <a:latin typeface="Arial" panose="020B0604020202020204" pitchFamily="34" charset="0"/>
              </a:rPr>
              <a:t> pour un bloc de 256 bits</a:t>
            </a:r>
            <a:r>
              <a:rPr lang="en-US" altLang="en-US" sz="2400" dirty="0">
                <a:latin typeface="Arial" panose="020B0604020202020204" pitchFamily="34" charset="0"/>
              </a:rPr>
              <a:t> :</a:t>
            </a:r>
          </a:p>
          <a:p>
            <a:pPr marL="0" indent="0" eaLnBrk="0" fontAlgn="base" hangingPunct="0">
              <a:lnSpc>
                <a:spcPct val="100000"/>
              </a:lnSpc>
              <a:spcBef>
                <a:spcPct val="0"/>
              </a:spcBef>
              <a:spcAft>
                <a:spcPct val="0"/>
              </a:spcAft>
              <a:buFont typeface="Arial" panose="020B0604020202020204" pitchFamily="34" charset="0"/>
              <a:buNone/>
            </a:pPr>
            <a:r>
              <a:rPr lang="en-US" altLang="en-US" sz="2400" dirty="0">
                <a:latin typeface="Arial" panose="020B0604020202020204" pitchFamily="34" charset="0"/>
              </a:rPr>
              <a:t>Avec 8 </a:t>
            </a:r>
            <a:r>
              <a:rPr lang="en-US" altLang="en-US" sz="2400" dirty="0" err="1">
                <a:latin typeface="Arial" panose="020B0604020202020204" pitchFamily="34" charset="0"/>
              </a:rPr>
              <a:t>colonnes</a:t>
            </a:r>
            <a:r>
              <a:rPr lang="en-US" altLang="en-US" sz="2400" dirty="0">
                <a:latin typeface="Arial" panose="020B0604020202020204" pitchFamily="34" charset="0"/>
              </a:rPr>
              <a:t> de 4 octets, </a:t>
            </a:r>
            <a:r>
              <a:rPr lang="en-US" altLang="en-US" sz="2400" dirty="0" err="1">
                <a:latin typeface="Arial" panose="020B0604020202020204" pitchFamily="34" charset="0"/>
              </a:rPr>
              <a:t>cela</a:t>
            </a:r>
            <a:r>
              <a:rPr lang="en-US" altLang="en-US" sz="2400" dirty="0">
                <a:latin typeface="Arial" panose="020B0604020202020204" pitchFamily="34" charset="0"/>
              </a:rPr>
              <a:t> </a:t>
            </a:r>
            <a:r>
              <a:rPr lang="en-US" altLang="en-US" sz="2400" dirty="0" err="1">
                <a:latin typeface="Arial" panose="020B0604020202020204" pitchFamily="34" charset="0"/>
              </a:rPr>
              <a:t>donne</a:t>
            </a:r>
            <a:r>
              <a:rPr lang="en-US" altLang="en-US" sz="2400" dirty="0">
                <a:latin typeface="Arial" panose="020B0604020202020204" pitchFamily="34" charset="0"/>
              </a:rPr>
              <a:t> 8 x 32 bits = 256 bits.</a:t>
            </a:r>
          </a:p>
        </p:txBody>
      </p:sp>
    </p:spTree>
    <p:extLst>
      <p:ext uri="{BB962C8B-B14F-4D97-AF65-F5344CB8AC3E}">
        <p14:creationId xmlns:p14="http://schemas.microsoft.com/office/powerpoint/2010/main" val="4235249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984D2-AD0E-326E-1B91-49B782F02CB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70D2FA-814F-E3FE-667D-3984156779B0}"/>
              </a:ext>
            </a:extLst>
          </p:cNvPr>
          <p:cNvSpPr>
            <a:spLocks noGrp="1"/>
          </p:cNvSpPr>
          <p:nvPr>
            <p:ph idx="1"/>
          </p:nvPr>
        </p:nvSpPr>
        <p:spPr>
          <a:xfrm>
            <a:off x="760377" y="1498060"/>
            <a:ext cx="10515600" cy="1001949"/>
          </a:xfrm>
        </p:spPr>
        <p:txBody>
          <a:bodyPr>
            <a:normAutofit/>
          </a:bodyPr>
          <a:lstStyle/>
          <a:p>
            <a:pPr marL="0" indent="0">
              <a:buNone/>
            </a:pPr>
            <a:r>
              <a:rPr lang="fr-FR" dirty="0"/>
              <a:t>La représentation des clés se fait de la même façon comme le montre la figure ci-dessus. </a:t>
            </a:r>
            <a:endParaRPr lang="en-US" dirty="0"/>
          </a:p>
        </p:txBody>
      </p:sp>
      <p:pic>
        <p:nvPicPr>
          <p:cNvPr id="4" name="Picture 3">
            <a:extLst>
              <a:ext uri="{FF2B5EF4-FFF2-40B4-BE49-F238E27FC236}">
                <a16:creationId xmlns:a16="http://schemas.microsoft.com/office/drawing/2014/main" id="{F903A9F2-CB3F-8813-585E-04CDF0DE5925}"/>
              </a:ext>
            </a:extLst>
          </p:cNvPr>
          <p:cNvPicPr>
            <a:picLocks noChangeAspect="1"/>
          </p:cNvPicPr>
          <p:nvPr/>
        </p:nvPicPr>
        <p:blipFill>
          <a:blip r:embed="rId2"/>
          <a:stretch>
            <a:fillRect/>
          </a:stretch>
        </p:blipFill>
        <p:spPr>
          <a:xfrm>
            <a:off x="881126" y="3073941"/>
            <a:ext cx="9975043" cy="2966936"/>
          </a:xfrm>
          <a:prstGeom prst="rect">
            <a:avLst/>
          </a:prstGeom>
        </p:spPr>
      </p:pic>
      <p:sp>
        <p:nvSpPr>
          <p:cNvPr id="2" name="Title 1">
            <a:extLst>
              <a:ext uri="{FF2B5EF4-FFF2-40B4-BE49-F238E27FC236}">
                <a16:creationId xmlns:a16="http://schemas.microsoft.com/office/drawing/2014/main" id="{633FA997-449D-1D43-FCBE-7D807824C511}"/>
              </a:ext>
            </a:extLst>
          </p:cNvPr>
          <p:cNvSpPr>
            <a:spLocks noGrp="1"/>
          </p:cNvSpPr>
          <p:nvPr>
            <p:ph type="title"/>
          </p:nvPr>
        </p:nvSpPr>
        <p:spPr>
          <a:xfrm>
            <a:off x="0" y="18255"/>
            <a:ext cx="10515600" cy="1325563"/>
          </a:xfrm>
        </p:spPr>
        <p:txBody>
          <a:bodyPr/>
          <a:lstStyle/>
          <a:p>
            <a:r>
              <a:rPr lang="fr-FR" b="1" u="sng" dirty="0">
                <a:solidFill>
                  <a:schemeClr val="accent1">
                    <a:lumMod val="50000"/>
                  </a:schemeClr>
                </a:solidFill>
              </a:rPr>
              <a:t>Représentation des clés:</a:t>
            </a:r>
            <a:endParaRPr lang="en-US" b="1" u="sng" dirty="0">
              <a:solidFill>
                <a:schemeClr val="accent1">
                  <a:lumMod val="50000"/>
                </a:schemeClr>
              </a:solidFill>
            </a:endParaRPr>
          </a:p>
        </p:txBody>
      </p:sp>
    </p:spTree>
    <p:extLst>
      <p:ext uri="{BB962C8B-B14F-4D97-AF65-F5344CB8AC3E}">
        <p14:creationId xmlns:p14="http://schemas.microsoft.com/office/powerpoint/2010/main" val="4255739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D16E7-CB18-7FE7-2212-64E3F897A6A9}"/>
              </a:ext>
            </a:extLst>
          </p:cNvPr>
          <p:cNvSpPr>
            <a:spLocks noGrp="1"/>
          </p:cNvSpPr>
          <p:nvPr>
            <p:ph type="title"/>
          </p:nvPr>
        </p:nvSpPr>
        <p:spPr>
          <a:xfrm>
            <a:off x="0" y="18255"/>
            <a:ext cx="10515600" cy="1325563"/>
          </a:xfrm>
        </p:spPr>
        <p:txBody>
          <a:bodyPr/>
          <a:lstStyle/>
          <a:p>
            <a:r>
              <a:rPr lang="fr-FR" b="1" u="sng" dirty="0">
                <a:solidFill>
                  <a:schemeClr val="accent1">
                    <a:lumMod val="50000"/>
                  </a:schemeClr>
                </a:solidFill>
              </a:rPr>
              <a:t>Représentation des clés:</a:t>
            </a:r>
            <a:endParaRPr lang="en-US" b="1" u="sng" dirty="0">
              <a:solidFill>
                <a:schemeClr val="accent1">
                  <a:lumMod val="50000"/>
                </a:schemeClr>
              </a:solidFill>
            </a:endParaRPr>
          </a:p>
        </p:txBody>
      </p:sp>
      <p:pic>
        <p:nvPicPr>
          <p:cNvPr id="6" name="Content Placeholder 5">
            <a:extLst>
              <a:ext uri="{FF2B5EF4-FFF2-40B4-BE49-F238E27FC236}">
                <a16:creationId xmlns:a16="http://schemas.microsoft.com/office/drawing/2014/main" id="{4B95CE0A-D82C-70A5-5D43-9ACC29F6AD6D}"/>
              </a:ext>
            </a:extLst>
          </p:cNvPr>
          <p:cNvPicPr>
            <a:picLocks noGrp="1" noChangeAspect="1"/>
          </p:cNvPicPr>
          <p:nvPr>
            <p:ph idx="1"/>
          </p:nvPr>
        </p:nvPicPr>
        <p:blipFill>
          <a:blip r:embed="rId2"/>
          <a:stretch>
            <a:fillRect/>
          </a:stretch>
        </p:blipFill>
        <p:spPr>
          <a:xfrm>
            <a:off x="152727" y="1400782"/>
            <a:ext cx="11822022" cy="5172789"/>
          </a:xfrm>
          <a:prstGeom prst="rect">
            <a:avLst/>
          </a:prstGeom>
          <a:ln>
            <a:solidFill>
              <a:schemeClr val="accent1"/>
            </a:solidFill>
          </a:ln>
        </p:spPr>
      </p:pic>
    </p:spTree>
    <p:extLst>
      <p:ext uri="{BB962C8B-B14F-4D97-AF65-F5344CB8AC3E}">
        <p14:creationId xmlns:p14="http://schemas.microsoft.com/office/powerpoint/2010/main" val="2171786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2DF8A-175D-ADF5-C8A3-CCAA054D75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EA9C0E-36A5-6EAF-69B9-07E91142D062}"/>
              </a:ext>
            </a:extLst>
          </p:cNvPr>
          <p:cNvSpPr>
            <a:spLocks noGrp="1"/>
          </p:cNvSpPr>
          <p:nvPr>
            <p:ph type="title"/>
          </p:nvPr>
        </p:nvSpPr>
        <p:spPr>
          <a:xfrm>
            <a:off x="0" y="18255"/>
            <a:ext cx="10515600" cy="1325563"/>
          </a:xfrm>
        </p:spPr>
        <p:txBody>
          <a:bodyPr/>
          <a:lstStyle/>
          <a:p>
            <a:r>
              <a:rPr lang="en-US" b="1" u="sng" dirty="0">
                <a:solidFill>
                  <a:schemeClr val="accent1">
                    <a:lumMod val="50000"/>
                  </a:schemeClr>
                </a:solidFill>
              </a:rPr>
              <a:t>Le </a:t>
            </a:r>
            <a:r>
              <a:rPr lang="en-US" b="1" u="sng" dirty="0" err="1">
                <a:solidFill>
                  <a:schemeClr val="accent1">
                    <a:lumMod val="50000"/>
                  </a:schemeClr>
                </a:solidFill>
              </a:rPr>
              <a:t>nombre</a:t>
            </a:r>
            <a:r>
              <a:rPr lang="en-US" b="1" u="sng" dirty="0">
                <a:solidFill>
                  <a:schemeClr val="accent1">
                    <a:lumMod val="50000"/>
                  </a:schemeClr>
                </a:solidFill>
              </a:rPr>
              <a:t> de tours</a:t>
            </a:r>
          </a:p>
        </p:txBody>
      </p:sp>
      <p:sp>
        <p:nvSpPr>
          <p:cNvPr id="4" name="Content Placeholder 3">
            <a:extLst>
              <a:ext uri="{FF2B5EF4-FFF2-40B4-BE49-F238E27FC236}">
                <a16:creationId xmlns:a16="http://schemas.microsoft.com/office/drawing/2014/main" id="{F5AE6BD0-692F-EC39-0997-2DE2C5169657}"/>
              </a:ext>
            </a:extLst>
          </p:cNvPr>
          <p:cNvSpPr>
            <a:spLocks noGrp="1"/>
          </p:cNvSpPr>
          <p:nvPr>
            <p:ph idx="1"/>
          </p:nvPr>
        </p:nvSpPr>
        <p:spPr>
          <a:xfrm>
            <a:off x="700087" y="1343818"/>
            <a:ext cx="11157930" cy="616018"/>
          </a:xfrm>
        </p:spPr>
        <p:txBody>
          <a:bodyPr>
            <a:noAutofit/>
          </a:bodyPr>
          <a:lstStyle/>
          <a:p>
            <a:pPr marL="0" indent="0">
              <a:buNone/>
            </a:pPr>
            <a:r>
              <a:rPr lang="fr-FR" sz="2400" b="0" i="0" u="none" strike="noStrike" baseline="0" dirty="0">
                <a:latin typeface="Times New Roman" panose="02020603050405020304" pitchFamily="18" charset="0"/>
              </a:rPr>
              <a:t>Le système AES effectue </a:t>
            </a:r>
            <a:r>
              <a:rPr lang="fr-FR" sz="2400" b="1" i="0" u="none" strike="noStrike" baseline="0" dirty="0">
                <a:latin typeface="Times New Roman" panose="02020603050405020304" pitchFamily="18" charset="0"/>
              </a:rPr>
              <a:t>plusieurs tours </a:t>
            </a:r>
            <a:r>
              <a:rPr lang="fr-FR" sz="2400" b="0" i="0" u="none" strike="noStrike" baseline="0" dirty="0">
                <a:latin typeface="Times New Roman" panose="02020603050405020304" pitchFamily="18" charset="0"/>
              </a:rPr>
              <a:t>d’une même composition de transformations.</a:t>
            </a:r>
            <a:endParaRPr lang="en-US" sz="2400" dirty="0"/>
          </a:p>
        </p:txBody>
      </p:sp>
      <p:pic>
        <p:nvPicPr>
          <p:cNvPr id="7" name="Picture 6">
            <a:extLst>
              <a:ext uri="{FF2B5EF4-FFF2-40B4-BE49-F238E27FC236}">
                <a16:creationId xmlns:a16="http://schemas.microsoft.com/office/drawing/2014/main" id="{B15BF2EB-1157-E4B6-DD47-11D1634FDE65}"/>
              </a:ext>
            </a:extLst>
          </p:cNvPr>
          <p:cNvPicPr>
            <a:picLocks noChangeAspect="1"/>
          </p:cNvPicPr>
          <p:nvPr/>
        </p:nvPicPr>
        <p:blipFill>
          <a:blip r:embed="rId2"/>
          <a:stretch>
            <a:fillRect/>
          </a:stretch>
        </p:blipFill>
        <p:spPr>
          <a:xfrm>
            <a:off x="700087" y="2443162"/>
            <a:ext cx="10791825" cy="2829229"/>
          </a:xfrm>
          <a:prstGeom prst="rect">
            <a:avLst/>
          </a:prstGeom>
        </p:spPr>
      </p:pic>
    </p:spTree>
    <p:extLst>
      <p:ext uri="{BB962C8B-B14F-4D97-AF65-F5344CB8AC3E}">
        <p14:creationId xmlns:p14="http://schemas.microsoft.com/office/powerpoint/2010/main" val="70009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6FA23-4896-70B9-FC2C-9110ED50EBD5}"/>
              </a:ext>
            </a:extLst>
          </p:cNvPr>
          <p:cNvSpPr>
            <a:spLocks noGrp="1"/>
          </p:cNvSpPr>
          <p:nvPr>
            <p:ph type="title"/>
          </p:nvPr>
        </p:nvSpPr>
        <p:spPr>
          <a:xfrm>
            <a:off x="0" y="18255"/>
            <a:ext cx="10515600" cy="1325563"/>
          </a:xfrm>
        </p:spPr>
        <p:txBody>
          <a:bodyPr/>
          <a:lstStyle/>
          <a:p>
            <a:r>
              <a:rPr lang="en-US" b="1" u="sng" dirty="0">
                <a:solidFill>
                  <a:schemeClr val="accent1">
                    <a:lumMod val="50000"/>
                  </a:schemeClr>
                </a:solidFill>
              </a:rPr>
              <a:t>Le </a:t>
            </a:r>
            <a:r>
              <a:rPr lang="en-US" b="1" u="sng" dirty="0" err="1">
                <a:solidFill>
                  <a:schemeClr val="accent1">
                    <a:lumMod val="50000"/>
                  </a:schemeClr>
                </a:solidFill>
              </a:rPr>
              <a:t>nombre</a:t>
            </a:r>
            <a:r>
              <a:rPr lang="en-US" b="1" u="sng" dirty="0">
                <a:solidFill>
                  <a:schemeClr val="accent1">
                    <a:lumMod val="50000"/>
                  </a:schemeClr>
                </a:solidFill>
              </a:rPr>
              <a:t> de tours</a:t>
            </a:r>
          </a:p>
        </p:txBody>
      </p:sp>
      <p:pic>
        <p:nvPicPr>
          <p:cNvPr id="5" name="Content Placeholder 4">
            <a:extLst>
              <a:ext uri="{FF2B5EF4-FFF2-40B4-BE49-F238E27FC236}">
                <a16:creationId xmlns:a16="http://schemas.microsoft.com/office/drawing/2014/main" id="{37757EC1-B30F-20DC-D26E-9F55499B9FA2}"/>
              </a:ext>
            </a:extLst>
          </p:cNvPr>
          <p:cNvPicPr>
            <a:picLocks noGrp="1" noChangeAspect="1"/>
          </p:cNvPicPr>
          <p:nvPr>
            <p:ph idx="1"/>
          </p:nvPr>
        </p:nvPicPr>
        <p:blipFill>
          <a:blip r:embed="rId2"/>
          <a:stretch>
            <a:fillRect/>
          </a:stretch>
        </p:blipFill>
        <p:spPr>
          <a:xfrm>
            <a:off x="830678" y="1343818"/>
            <a:ext cx="9576027" cy="4833145"/>
          </a:xfrm>
        </p:spPr>
      </p:pic>
    </p:spTree>
    <p:extLst>
      <p:ext uri="{BB962C8B-B14F-4D97-AF65-F5344CB8AC3E}">
        <p14:creationId xmlns:p14="http://schemas.microsoft.com/office/powerpoint/2010/main" val="1217894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7BB35E9-E001-0210-279B-440965C427F4}"/>
              </a:ext>
            </a:extLst>
          </p:cNvPr>
          <p:cNvPicPr>
            <a:picLocks noGrp="1" noChangeAspect="1"/>
          </p:cNvPicPr>
          <p:nvPr>
            <p:ph idx="1"/>
          </p:nvPr>
        </p:nvPicPr>
        <p:blipFill>
          <a:blip r:embed="rId2"/>
          <a:stretch>
            <a:fillRect/>
          </a:stretch>
        </p:blipFill>
        <p:spPr>
          <a:xfrm>
            <a:off x="838200" y="1566153"/>
            <a:ext cx="10515600" cy="4567285"/>
          </a:xfrm>
          <a:ln>
            <a:solidFill>
              <a:schemeClr val="accent1"/>
            </a:solidFill>
          </a:ln>
        </p:spPr>
      </p:pic>
      <p:sp>
        <p:nvSpPr>
          <p:cNvPr id="2" name="Title 1">
            <a:extLst>
              <a:ext uri="{FF2B5EF4-FFF2-40B4-BE49-F238E27FC236}">
                <a16:creationId xmlns:a16="http://schemas.microsoft.com/office/drawing/2014/main" id="{FC893ECC-F187-C1C5-E383-1AA98260A817}"/>
              </a:ext>
            </a:extLst>
          </p:cNvPr>
          <p:cNvSpPr>
            <a:spLocks noGrp="1"/>
          </p:cNvSpPr>
          <p:nvPr>
            <p:ph type="title"/>
          </p:nvPr>
        </p:nvSpPr>
        <p:spPr>
          <a:xfrm>
            <a:off x="0" y="18255"/>
            <a:ext cx="10515600" cy="1325563"/>
          </a:xfrm>
        </p:spPr>
        <p:txBody>
          <a:bodyPr>
            <a:normAutofit/>
          </a:bodyPr>
          <a:lstStyle/>
          <a:p>
            <a:r>
              <a:rPr lang="fr-FR" sz="4000" b="1" dirty="0">
                <a:solidFill>
                  <a:schemeClr val="accent1">
                    <a:lumMod val="50000"/>
                  </a:schemeClr>
                </a:solidFill>
                <a:effectLst/>
                <a:latin typeface="Calibri" panose="020F0502020204030204" pitchFamily="34" charset="0"/>
                <a:ea typeface="Calibri" panose="020F0502020204030204" pitchFamily="34" charset="0"/>
                <a:cs typeface="Arial" panose="020B0604020202020204" pitchFamily="34" charset="0"/>
              </a:rPr>
              <a:t>Étapes principales d'un tour AES</a:t>
            </a:r>
            <a:r>
              <a:rPr lang="fr-FR" sz="4000" dirty="0">
                <a:solidFill>
                  <a:schemeClr val="accent1">
                    <a:lumMod val="50000"/>
                  </a:schemeClr>
                </a:solidFill>
                <a:effectLst/>
                <a:latin typeface="Calibri" panose="020F0502020204030204" pitchFamily="34" charset="0"/>
                <a:ea typeface="Calibri" panose="020F0502020204030204" pitchFamily="34" charset="0"/>
                <a:cs typeface="Arial" panose="020B0604020202020204" pitchFamily="34" charset="0"/>
              </a:rPr>
              <a:t> </a:t>
            </a:r>
            <a:endParaRPr lang="en-US" sz="4000" b="1" u="sng" dirty="0">
              <a:solidFill>
                <a:schemeClr val="accent1">
                  <a:lumMod val="50000"/>
                </a:schemeClr>
              </a:solidFill>
            </a:endParaRPr>
          </a:p>
        </p:txBody>
      </p:sp>
    </p:spTree>
    <p:extLst>
      <p:ext uri="{BB962C8B-B14F-4D97-AF65-F5344CB8AC3E}">
        <p14:creationId xmlns:p14="http://schemas.microsoft.com/office/powerpoint/2010/main" val="4246276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927</Words>
  <Application>Microsoft Office PowerPoint</Application>
  <PresentationFormat>Widescreen</PresentationFormat>
  <Paragraphs>68</Paragraphs>
  <Slides>32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Calibri Light</vt:lpstr>
      <vt:lpstr>Courier New</vt:lpstr>
      <vt:lpstr>Symbol</vt:lpstr>
      <vt:lpstr>Times New Roman</vt:lpstr>
      <vt:lpstr>Times New Roman,Bold</vt:lpstr>
      <vt:lpstr>Office Theme</vt:lpstr>
      <vt:lpstr>AES  (Advanced Encryption Standard) </vt:lpstr>
      <vt:lpstr>Introduction: </vt:lpstr>
      <vt:lpstr>Description de l’algorithme AES </vt:lpstr>
      <vt:lpstr>PowerPoint Presentation</vt:lpstr>
      <vt:lpstr>Représentation des clés:</vt:lpstr>
      <vt:lpstr>Représentation des clés:</vt:lpstr>
      <vt:lpstr>Le nombre de tours</vt:lpstr>
      <vt:lpstr>Le nombre de tours</vt:lpstr>
      <vt:lpstr>Étapes principales d'un tour AES </vt:lpstr>
      <vt:lpstr>Matrice "State" </vt:lpstr>
      <vt:lpstr>Étapes principales d'un tour AES </vt:lpstr>
      <vt:lpstr>La clé de tour A partir de la clé secrète K, on génère des sous clés d‟étages par l‟algorithme de diversification de clé, EXPANDKEY[i]</vt:lpstr>
      <vt:lpstr>les différentes transformations de ronde.</vt:lpstr>
      <vt:lpstr>PowerPoint Presentation</vt:lpstr>
      <vt:lpstr>PowerPoint Presentation</vt:lpstr>
      <vt:lpstr>PowerPoint Presentation</vt:lpstr>
      <vt:lpstr>PowerPoint Presentation</vt:lpstr>
      <vt:lpstr>Construction des sous-clés</vt:lpstr>
      <vt:lpstr>Schéma de fonctionnement de l'étape KeyExpansion</vt:lpstr>
      <vt:lpstr>Description de l’algorithme de chiffrement</vt:lpstr>
      <vt:lpstr>PowerPoint Presentation</vt:lpstr>
      <vt:lpstr>PowerPoint Presentation</vt:lpstr>
      <vt:lpstr>Déchiffrement AES </vt:lpstr>
      <vt:lpstr>Déchiffrement AES </vt:lpstr>
      <vt:lpstr>PowerPoint Presentation</vt:lpstr>
      <vt:lpstr>Déchiffrement AES </vt:lpstr>
      <vt:lpstr>Caractéristiques et points forts de l'AES </vt:lpstr>
      <vt:lpstr>Cryptanalyse </vt:lpstr>
      <vt:lpstr>Cryptanalyse </vt:lpstr>
      <vt:lpstr>Cryptanalyse</vt:lpstr>
      <vt:lpstr>PowerPoint Presentation</vt:lpstr>
      <vt:lpstr>Problèmes de chiffrement symétrique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Imen Bouraoui</dc:creator>
  <cp:lastModifiedBy>Imen Bouraoui</cp:lastModifiedBy>
  <cp:revision>7</cp:revision>
  <dcterms:created xsi:type="dcterms:W3CDTF">2024-10-29T09:08:30Z</dcterms:created>
  <dcterms:modified xsi:type="dcterms:W3CDTF">2024-11-06T04:36:42Z</dcterms:modified>
</cp:coreProperties>
</file>