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0" r:id="rId5"/>
    <p:sldId id="271" r:id="rId6"/>
    <p:sldId id="272" r:id="rId7"/>
    <p:sldId id="259" r:id="rId8"/>
    <p:sldId id="260" r:id="rId9"/>
    <p:sldId id="261" r:id="rId10"/>
    <p:sldId id="274" r:id="rId11"/>
    <p:sldId id="262" r:id="rId12"/>
    <p:sldId id="266" r:id="rId13"/>
    <p:sldId id="264" r:id="rId14"/>
    <p:sldId id="265" r:id="rId15"/>
    <p:sldId id="269" r:id="rId16"/>
    <p:sldId id="273" r:id="rId17"/>
    <p:sldId id="267" r:id="rId18"/>
    <p:sldId id="268"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63" r:id="rId32"/>
    <p:sldId id="287" r:id="rId33"/>
    <p:sldId id="288" r:id="rId34"/>
    <p:sldId id="289" r:id="rId35"/>
    <p:sldId id="290"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E5861-78DD-0B2A-90F3-5D1D2738B0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41DD698-933B-A4EF-2633-D006430F94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C9F6626-C51F-1E34-0597-67B38D232144}"/>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6B085770-26C5-E1FD-905B-0FADD951FC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6B4C1-045B-21FA-0913-1C2264D9771A}"/>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3262649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7A0E-4409-CE9B-87E7-3E19A9A173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67DF24B-D3C2-76E7-F424-A30689D2A5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B62AD4-A39C-4F15-6C60-F6A6C7B33D6A}"/>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769ACFA8-FFA3-63CA-2994-C51DE1AB8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50BE9E-A4D3-0774-1A45-909B53C6BF74}"/>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2182965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7A7A36-0FF0-7D47-2F77-F0BECBA117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C82372-1E7B-FA45-C62A-0F8D6BC697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14855A-1948-4F5B-A3D8-814ECD53503B}"/>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ACB61765-7596-91D1-F7E0-94368A531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5323CC-5714-06F1-2714-7AB668FC0535}"/>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4094363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17AA1-D728-A8D1-E432-D2700A8C8E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2AFA0F-D86F-47BC-9C36-DA83D85ED2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CF171F-ED88-191B-399C-28A216D31754}"/>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048AB693-51CE-7923-2916-344C833326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407E85-3228-5561-A40E-1563EBA49E39}"/>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973364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79166-D134-BA80-956B-8803F9CB0A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D9DFC21-8449-7688-948B-A0337433E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2E6DC2-69FE-ABE3-1D98-BBCAD8511FBF}"/>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19C34504-D6D2-8F40-9D40-E6729CD898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C2E8C0-4A67-9CD8-468B-566355733FD5}"/>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51472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D397A-6AAB-C6E7-3117-1FD97FE6BE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AF7D7A-E31B-EEE0-1896-65B151FE20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08B806-0F2F-7ABA-7A77-63E483E9A5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945AB1-D272-61B7-9D17-86665125CBF6}"/>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6" name="Footer Placeholder 5">
            <a:extLst>
              <a:ext uri="{FF2B5EF4-FFF2-40B4-BE49-F238E27FC236}">
                <a16:creationId xmlns:a16="http://schemas.microsoft.com/office/drawing/2014/main" id="{FF3BB011-61C6-EF44-5F19-CB21AF6C3C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338275-1172-1D85-2C9B-45AC1DD136F3}"/>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4168960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7022E-ADCA-884D-6A50-E484408CDD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93AB98-80C0-BCE9-6BFB-5D8EAED5F5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BAAD33-5690-2719-3888-D53686E739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CA914C-F30F-2D03-2D7C-3C431C0689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7457CC-7D03-B80B-A3E9-8419D8E55A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040AE66-2069-AB08-BAD4-D6D80A3D5EAB}"/>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8" name="Footer Placeholder 7">
            <a:extLst>
              <a:ext uri="{FF2B5EF4-FFF2-40B4-BE49-F238E27FC236}">
                <a16:creationId xmlns:a16="http://schemas.microsoft.com/office/drawing/2014/main" id="{F05C8574-28CB-E290-FD15-FD73A4154E5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E27FBE-9124-AC4A-C3B7-7A8EC144CE15}"/>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1428043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F5BC4-1D67-AFEA-2856-EFC80C0513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9CAA50-DE20-E0F2-5F92-0D4B22CC31D8}"/>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4" name="Footer Placeholder 3">
            <a:extLst>
              <a:ext uri="{FF2B5EF4-FFF2-40B4-BE49-F238E27FC236}">
                <a16:creationId xmlns:a16="http://schemas.microsoft.com/office/drawing/2014/main" id="{D59EABEB-EEF4-3671-3601-4970452F3A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95EC9F-001A-414A-0815-A7F36DB86833}"/>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3053813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0D793-8CF6-D62B-0262-913DB80193B1}"/>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3" name="Footer Placeholder 2">
            <a:extLst>
              <a:ext uri="{FF2B5EF4-FFF2-40B4-BE49-F238E27FC236}">
                <a16:creationId xmlns:a16="http://schemas.microsoft.com/office/drawing/2014/main" id="{1374B903-DE02-08B2-9397-B38AA75119A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664EBFC-D99E-51C3-FC1F-9D4E1274B386}"/>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1100734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27584-67DB-2E96-58E7-1C3F12E853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5114D3-4B4C-B245-B36D-0CF9F8480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91B56A-B5D3-0E6C-99EF-10564082D3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309178-0469-A7EB-BDD2-A8FABD512F3D}"/>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6" name="Footer Placeholder 5">
            <a:extLst>
              <a:ext uri="{FF2B5EF4-FFF2-40B4-BE49-F238E27FC236}">
                <a16:creationId xmlns:a16="http://schemas.microsoft.com/office/drawing/2014/main" id="{4F7AC50D-9BC7-99A7-C260-E65E69953D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D39DD8-8081-3BB0-B5DE-1D107A506777}"/>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2144931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8E5EE-780C-6A68-0128-4F2F469A49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251BA9-7937-BAEC-2E55-2D77E12ED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679BEE-50DE-4752-4021-1B550A36BB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B9D5C2-8687-DCA8-B369-8541E6D3D7E8}"/>
              </a:ext>
            </a:extLst>
          </p:cNvPr>
          <p:cNvSpPr>
            <a:spLocks noGrp="1"/>
          </p:cNvSpPr>
          <p:nvPr>
            <p:ph type="dt" sz="half" idx="10"/>
          </p:nvPr>
        </p:nvSpPr>
        <p:spPr/>
        <p:txBody>
          <a:bodyPr/>
          <a:lstStyle/>
          <a:p>
            <a:fld id="{464F071C-E921-4E2E-B548-0655014B24F5}" type="datetimeFigureOut">
              <a:rPr lang="en-US" smtClean="0"/>
              <a:t>10/22/2024</a:t>
            </a:fld>
            <a:endParaRPr lang="en-US"/>
          </a:p>
        </p:txBody>
      </p:sp>
      <p:sp>
        <p:nvSpPr>
          <p:cNvPr id="6" name="Footer Placeholder 5">
            <a:extLst>
              <a:ext uri="{FF2B5EF4-FFF2-40B4-BE49-F238E27FC236}">
                <a16:creationId xmlns:a16="http://schemas.microsoft.com/office/drawing/2014/main" id="{217B020B-49FD-EE1D-ECCB-9AB6E554A6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8878C1-F96D-E507-51C9-A656BAF435A3}"/>
              </a:ext>
            </a:extLst>
          </p:cNvPr>
          <p:cNvSpPr>
            <a:spLocks noGrp="1"/>
          </p:cNvSpPr>
          <p:nvPr>
            <p:ph type="sldNum" sz="quarter" idx="12"/>
          </p:nvPr>
        </p:nvSpPr>
        <p:spPr/>
        <p:txBody>
          <a:bodyPr/>
          <a:lstStyle/>
          <a:p>
            <a:fld id="{A0296A7B-3E20-4B91-966B-5CD11D2A0CEB}" type="slidenum">
              <a:rPr lang="en-US" smtClean="0"/>
              <a:t>‹#›</a:t>
            </a:fld>
            <a:endParaRPr lang="en-US"/>
          </a:p>
        </p:txBody>
      </p:sp>
    </p:spTree>
    <p:extLst>
      <p:ext uri="{BB962C8B-B14F-4D97-AF65-F5344CB8AC3E}">
        <p14:creationId xmlns:p14="http://schemas.microsoft.com/office/powerpoint/2010/main" val="2779439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4F40D1-C47E-6DC5-B090-2A8000207C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4D3EB3-FC60-DA55-1EE3-8687797817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7F2DF-7CFF-5E55-BAA0-7B2F18B92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4F071C-E921-4E2E-B548-0655014B24F5}" type="datetimeFigureOut">
              <a:rPr lang="en-US" smtClean="0"/>
              <a:t>10/22/2024</a:t>
            </a:fld>
            <a:endParaRPr lang="en-US"/>
          </a:p>
        </p:txBody>
      </p:sp>
      <p:sp>
        <p:nvSpPr>
          <p:cNvPr id="5" name="Footer Placeholder 4">
            <a:extLst>
              <a:ext uri="{FF2B5EF4-FFF2-40B4-BE49-F238E27FC236}">
                <a16:creationId xmlns:a16="http://schemas.microsoft.com/office/drawing/2014/main" id="{89076AAD-6998-C45E-D938-3A232C823A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0953473-A549-9518-AC4B-39D61CAAEA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296A7B-3E20-4B91-966B-5CD11D2A0CEB}" type="slidenum">
              <a:rPr lang="en-US" smtClean="0"/>
              <a:t>‹#›</a:t>
            </a:fld>
            <a:endParaRPr lang="en-US"/>
          </a:p>
        </p:txBody>
      </p:sp>
    </p:spTree>
    <p:extLst>
      <p:ext uri="{BB962C8B-B14F-4D97-AF65-F5344CB8AC3E}">
        <p14:creationId xmlns:p14="http://schemas.microsoft.com/office/powerpoint/2010/main" val="3546876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2B06B-47D2-381D-18FD-9E3722659F88}"/>
              </a:ext>
            </a:extLst>
          </p:cNvPr>
          <p:cNvSpPr>
            <a:spLocks noGrp="1"/>
          </p:cNvSpPr>
          <p:nvPr>
            <p:ph type="ctrTitle"/>
          </p:nvPr>
        </p:nvSpPr>
        <p:spPr>
          <a:xfrm>
            <a:off x="1446179" y="237145"/>
            <a:ext cx="9144000" cy="2387600"/>
          </a:xfrm>
        </p:spPr>
        <p:txBody>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sz="4800" b="1" i="0" u="none" strike="noStrike" baseline="0" dirty="0">
                <a:solidFill>
                  <a:srgbClr val="C00000"/>
                </a:solidFill>
                <a:latin typeface="Calibri" panose="020F0502020204030204" pitchFamily="34" charset="0"/>
              </a:rPr>
              <a:t>Introduction to Cryptography </a:t>
            </a:r>
            <a:endParaRPr lang="en-US" sz="4800" dirty="0">
              <a:solidFill>
                <a:srgbClr val="C00000"/>
              </a:solidFill>
            </a:endParaRPr>
          </a:p>
        </p:txBody>
      </p:sp>
      <p:sp>
        <p:nvSpPr>
          <p:cNvPr id="3" name="Subtitle 2">
            <a:extLst>
              <a:ext uri="{FF2B5EF4-FFF2-40B4-BE49-F238E27FC236}">
                <a16:creationId xmlns:a16="http://schemas.microsoft.com/office/drawing/2014/main" id="{4B745F9B-BF32-3C47-94BA-1F0044B610C1}"/>
              </a:ext>
            </a:extLst>
          </p:cNvPr>
          <p:cNvSpPr>
            <a:spLocks noGrp="1"/>
          </p:cNvSpPr>
          <p:nvPr>
            <p:ph type="subTitle" idx="1"/>
          </p:nvPr>
        </p:nvSpPr>
        <p:spPr>
          <a:xfrm>
            <a:off x="1446179" y="2794642"/>
            <a:ext cx="9144000" cy="1655762"/>
          </a:xfrm>
        </p:spPr>
        <p:txBody>
          <a:bodyPr/>
          <a:lstStyle/>
          <a:p>
            <a:r>
              <a:rPr lang="en-US" dirty="0">
                <a:solidFill>
                  <a:schemeClr val="accent2">
                    <a:lumMod val="75000"/>
                  </a:schemeClr>
                </a:solidFill>
              </a:rPr>
              <a:t>Introduction à la </a:t>
            </a:r>
            <a:r>
              <a:rPr lang="en-US" dirty="0" err="1">
                <a:solidFill>
                  <a:schemeClr val="accent2">
                    <a:lumMod val="75000"/>
                  </a:schemeClr>
                </a:solidFill>
              </a:rPr>
              <a:t>Cryptographie</a:t>
            </a:r>
            <a:endParaRPr lang="en-US" dirty="0">
              <a:solidFill>
                <a:schemeClr val="accent2">
                  <a:lumMod val="75000"/>
                </a:schemeClr>
              </a:solidFill>
            </a:endParaRPr>
          </a:p>
        </p:txBody>
      </p:sp>
      <p:pic>
        <p:nvPicPr>
          <p:cNvPr id="5" name="Picture 4">
            <a:extLst>
              <a:ext uri="{FF2B5EF4-FFF2-40B4-BE49-F238E27FC236}">
                <a16:creationId xmlns:a16="http://schemas.microsoft.com/office/drawing/2014/main" id="{9F4AA049-070E-AFF9-1F34-B9129FE99151}"/>
              </a:ext>
            </a:extLst>
          </p:cNvPr>
          <p:cNvPicPr>
            <a:picLocks noChangeAspect="1"/>
          </p:cNvPicPr>
          <p:nvPr/>
        </p:nvPicPr>
        <p:blipFill>
          <a:blip r:embed="rId2"/>
          <a:stretch>
            <a:fillRect/>
          </a:stretch>
        </p:blipFill>
        <p:spPr>
          <a:xfrm>
            <a:off x="2081212" y="3511685"/>
            <a:ext cx="8029575" cy="2441541"/>
          </a:xfrm>
          <a:prstGeom prst="rect">
            <a:avLst/>
          </a:prstGeom>
        </p:spPr>
      </p:pic>
    </p:spTree>
    <p:extLst>
      <p:ext uri="{BB962C8B-B14F-4D97-AF65-F5344CB8AC3E}">
        <p14:creationId xmlns:p14="http://schemas.microsoft.com/office/powerpoint/2010/main" val="3739282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A1EF5E2-5C72-4CB7-4CC4-E992CD6CBD65}"/>
              </a:ext>
            </a:extLst>
          </p:cNvPr>
          <p:cNvSpPr>
            <a:spLocks noGrp="1"/>
          </p:cNvSpPr>
          <p:nvPr>
            <p:ph type="title"/>
          </p:nvPr>
        </p:nvSpPr>
        <p:spPr>
          <a:xfrm>
            <a:off x="0" y="18255"/>
            <a:ext cx="10515600" cy="1325563"/>
          </a:xfrm>
        </p:spPr>
        <p:txBody>
          <a:bodyPr>
            <a:normAutofit/>
          </a:bodyPr>
          <a:lstStyle/>
          <a:p>
            <a:r>
              <a:rPr lang="en-US" sz="3200" b="1" i="0" u="none" strike="noStrike" baseline="0"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sz="3200" b="1" i="0" u="none" strike="noStrike" baseline="0" dirty="0">
                <a:solidFill>
                  <a:srgbClr val="000000"/>
                </a:solidFill>
                <a:latin typeface="Calibri" panose="020F0502020204030204" pitchFamily="34" charset="0"/>
              </a:rPr>
            </a:br>
            <a:r>
              <a:rPr lang="en-US" sz="2800" b="1" i="0" u="none" strike="noStrike" baseline="0" dirty="0">
                <a:solidFill>
                  <a:srgbClr val="FFC000"/>
                </a:solidFill>
                <a:latin typeface="Calibri" panose="020F0502020204030204" pitchFamily="34" charset="0"/>
              </a:rPr>
              <a:t>Goal and Services</a:t>
            </a:r>
            <a:endParaRPr lang="en-US" sz="2800" dirty="0">
              <a:solidFill>
                <a:srgbClr val="FFC000"/>
              </a:solidFill>
            </a:endParaRPr>
          </a:p>
        </p:txBody>
      </p:sp>
      <p:sp>
        <p:nvSpPr>
          <p:cNvPr id="6" name="Content Placeholder 5">
            <a:extLst>
              <a:ext uri="{FF2B5EF4-FFF2-40B4-BE49-F238E27FC236}">
                <a16:creationId xmlns:a16="http://schemas.microsoft.com/office/drawing/2014/main" id="{1ED86FA2-3F18-7235-C79A-E9B67A4B9B0F}"/>
              </a:ext>
            </a:extLst>
          </p:cNvPr>
          <p:cNvSpPr>
            <a:spLocks noGrp="1"/>
          </p:cNvSpPr>
          <p:nvPr>
            <p:ph sz="half" idx="1"/>
          </p:nvPr>
        </p:nvSpPr>
        <p:spPr>
          <a:xfrm>
            <a:off x="262647" y="1343818"/>
            <a:ext cx="5757153" cy="5495927"/>
          </a:xfrm>
        </p:spPr>
        <p:txBody>
          <a:bodyPr>
            <a:normAutofit fontScale="77500" lnSpcReduction="20000"/>
          </a:bodyPr>
          <a:lstStyle/>
          <a:p>
            <a:pPr>
              <a:buFont typeface="Wingdings" panose="05000000000000000000" pitchFamily="2" charset="2"/>
              <a:buChar char="v"/>
            </a:pPr>
            <a:r>
              <a:rPr lang="en-US" sz="2400" b="1" i="0" u="none" strike="noStrike" baseline="0" dirty="0">
                <a:latin typeface="Calibri" panose="020F0502020204030204" pitchFamily="34" charset="0"/>
              </a:rPr>
              <a:t>  Goal</a:t>
            </a:r>
          </a:p>
          <a:p>
            <a:pPr marL="0" indent="0">
              <a:buNone/>
            </a:pPr>
            <a:r>
              <a:rPr lang="en-US" sz="2400" b="0" i="0" u="none" strike="noStrike" baseline="0" dirty="0">
                <a:latin typeface="Calibri" panose="020F0502020204030204" pitchFamily="34" charset="0"/>
              </a:rPr>
              <a:t>The primary goal of cryptography is to secure important data on the hard disk or as it passes through a medium that may not be secure itself. Usually, that medium is a computer network. </a:t>
            </a:r>
          </a:p>
          <a:p>
            <a:pPr>
              <a:buFont typeface="Wingdings" panose="05000000000000000000" pitchFamily="2" charset="2"/>
              <a:buChar char="v"/>
            </a:pPr>
            <a:r>
              <a:rPr lang="en-US" sz="2400" b="1" i="0" u="none" strike="noStrike" baseline="0" dirty="0">
                <a:latin typeface="Calibri" panose="020F0502020204030204" pitchFamily="34" charset="0"/>
              </a:rPr>
              <a:t>  Services</a:t>
            </a:r>
            <a:r>
              <a:rPr lang="en-US" sz="2400" b="0" i="0" u="none" strike="noStrike" baseline="0" dirty="0">
                <a:latin typeface="Calibri" panose="020F0502020204030204" pitchFamily="34" charset="0"/>
              </a:rPr>
              <a:t> </a:t>
            </a:r>
          </a:p>
          <a:p>
            <a:pPr marL="0" indent="0">
              <a:buNone/>
            </a:pPr>
            <a:r>
              <a:rPr lang="en-US" sz="2400" b="0" i="0" u="none" strike="noStrike" baseline="0" dirty="0">
                <a:latin typeface="Calibri" panose="020F0502020204030204" pitchFamily="34" charset="0"/>
              </a:rPr>
              <a:t>Cryptography can provide the following services:</a:t>
            </a:r>
            <a:endParaRPr lang="en-US" sz="2400" dirty="0">
              <a:latin typeface="Calibri" panose="020F0502020204030204" pitchFamily="34" charset="0"/>
            </a:endParaRPr>
          </a:p>
          <a:p>
            <a:pPr lvl="1">
              <a:lnSpc>
                <a:spcPct val="107000"/>
              </a:lnSpc>
              <a:spcAft>
                <a:spcPts val="800"/>
              </a:spcAft>
            </a:pPr>
            <a:r>
              <a:rPr lang="en-US"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Confidentiality</a:t>
            </a:r>
            <a:r>
              <a:rPr lang="en-US" kern="100" dirty="0">
                <a:effectLst/>
                <a:latin typeface="Calibri" panose="020F0502020204030204" pitchFamily="34" charset="0"/>
                <a:ea typeface="Calibri" panose="020F0502020204030204" pitchFamily="34" charset="0"/>
                <a:cs typeface="Arial" panose="020B0604020202020204" pitchFamily="34" charset="0"/>
              </a:rPr>
              <a:t>: Ensuring that only authorized individuals can read the data.</a:t>
            </a:r>
          </a:p>
          <a:p>
            <a:pPr lvl="1">
              <a:lnSpc>
                <a:spcPct val="107000"/>
              </a:lnSpc>
              <a:spcAft>
                <a:spcPts val="800"/>
              </a:spcAft>
            </a:pPr>
            <a:r>
              <a:rPr lang="en-US"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Integrity</a:t>
            </a:r>
            <a:r>
              <a:rPr lang="en-US" kern="100" dirty="0">
                <a:effectLst/>
                <a:latin typeface="Calibri" panose="020F0502020204030204" pitchFamily="34" charset="0"/>
                <a:ea typeface="Calibri" panose="020F0502020204030204" pitchFamily="34" charset="0"/>
                <a:cs typeface="Arial" panose="020B0604020202020204" pitchFamily="34" charset="0"/>
              </a:rPr>
              <a:t>: Guaranteeing that data has not been altered during transfer or storage.</a:t>
            </a:r>
          </a:p>
          <a:p>
            <a:pPr lvl="1">
              <a:lnSpc>
                <a:spcPct val="107000"/>
              </a:lnSpc>
              <a:spcAft>
                <a:spcPts val="800"/>
              </a:spcAft>
            </a:pPr>
            <a:r>
              <a:rPr lang="en-US"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Authenticity</a:t>
            </a:r>
            <a:r>
              <a:rPr lang="en-US" kern="100" dirty="0">
                <a:effectLst/>
                <a:latin typeface="Calibri" panose="020F0502020204030204" pitchFamily="34" charset="0"/>
                <a:ea typeface="Calibri" panose="020F0502020204030204" pitchFamily="34" charset="0"/>
                <a:cs typeface="Arial" panose="020B0604020202020204" pitchFamily="34" charset="0"/>
              </a:rPr>
              <a:t>: Verifying that the message comes from the expected source.</a:t>
            </a:r>
          </a:p>
          <a:p>
            <a:pPr lvl="1">
              <a:lnSpc>
                <a:spcPct val="107000"/>
              </a:lnSpc>
              <a:spcAft>
                <a:spcPts val="800"/>
              </a:spcAft>
            </a:pPr>
            <a:r>
              <a:rPr lang="en-US"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Non-repudiation:</a:t>
            </a:r>
            <a:r>
              <a:rPr lang="en-US" kern="100" dirty="0">
                <a:effectLst/>
                <a:latin typeface="Calibri" panose="020F0502020204030204" pitchFamily="34" charset="0"/>
                <a:ea typeface="Calibri" panose="020F0502020204030204" pitchFamily="34" charset="0"/>
                <a:cs typeface="Arial" panose="020B0604020202020204" pitchFamily="34" charset="0"/>
              </a:rPr>
              <a:t> Preventing a sender from denying having sent a message.</a:t>
            </a:r>
          </a:p>
          <a:p>
            <a:endParaRPr lang="en-US" dirty="0"/>
          </a:p>
        </p:txBody>
      </p:sp>
      <p:sp>
        <p:nvSpPr>
          <p:cNvPr id="7" name="Content Placeholder 6">
            <a:extLst>
              <a:ext uri="{FF2B5EF4-FFF2-40B4-BE49-F238E27FC236}">
                <a16:creationId xmlns:a16="http://schemas.microsoft.com/office/drawing/2014/main" id="{E4509920-3DC2-90F9-3357-398A61CF02A4}"/>
              </a:ext>
            </a:extLst>
          </p:cNvPr>
          <p:cNvSpPr>
            <a:spLocks noGrp="1"/>
          </p:cNvSpPr>
          <p:nvPr>
            <p:ph sz="half" idx="2"/>
          </p:nvPr>
        </p:nvSpPr>
        <p:spPr>
          <a:xfrm>
            <a:off x="6172199" y="1343818"/>
            <a:ext cx="5757153" cy="5348812"/>
          </a:xfrm>
          <a:ln>
            <a:solidFill>
              <a:schemeClr val="accent1"/>
            </a:solidFill>
          </a:ln>
        </p:spPr>
        <p:txBody>
          <a:bodyPr>
            <a:normAutofit fontScale="77500" lnSpcReduction="20000"/>
          </a:bodyPr>
          <a:lstStyle/>
          <a:p>
            <a:pPr>
              <a:buFont typeface="Wingdings" panose="05000000000000000000" pitchFamily="2" charset="2"/>
              <a:buChar char="v"/>
            </a:pPr>
            <a:r>
              <a:rPr lang="fr-FR" sz="2600" b="1" dirty="0"/>
              <a:t>But</a:t>
            </a:r>
            <a:r>
              <a:rPr lang="fr-FR" sz="2600" dirty="0"/>
              <a:t> : </a:t>
            </a:r>
          </a:p>
          <a:p>
            <a:pPr marL="0" indent="0">
              <a:buNone/>
            </a:pPr>
            <a:r>
              <a:rPr lang="fr-FR" sz="2600" dirty="0"/>
              <a:t>Le principal objectif de la cryptographie est de sécuriser des données importantes sur le disque dur ou lorsqu'elles transitent par un support qui peut ne pas être lui-même sécurisé. Généralement, ce support est un réseau informatique.</a:t>
            </a:r>
          </a:p>
          <a:p>
            <a:pPr>
              <a:buFont typeface="Wingdings" panose="05000000000000000000" pitchFamily="2" charset="2"/>
              <a:buChar char="v"/>
            </a:pPr>
            <a:r>
              <a:rPr lang="fr-FR" sz="2600" b="1" dirty="0"/>
              <a:t>Services</a:t>
            </a:r>
            <a:r>
              <a:rPr lang="fr-FR" sz="2600" dirty="0"/>
              <a:t> : </a:t>
            </a:r>
          </a:p>
          <a:p>
            <a:pPr marL="0" indent="0">
              <a:buNone/>
            </a:pPr>
            <a:r>
              <a:rPr lang="fr-FR" sz="2600" dirty="0"/>
              <a:t>La cryptographie peut fournir les services suivants :</a:t>
            </a:r>
            <a:endParaRPr lang="fr-FR" sz="2600" kern="1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pPr>
            <a:r>
              <a:rPr lang="fr-FR" sz="2200"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Confidentialité</a:t>
            </a:r>
            <a:r>
              <a:rPr lang="fr-FR" sz="2200" kern="100" dirty="0">
                <a:effectLst/>
                <a:latin typeface="Calibri" panose="020F0502020204030204" pitchFamily="34" charset="0"/>
                <a:ea typeface="Calibri" panose="020F0502020204030204" pitchFamily="34" charset="0"/>
                <a:cs typeface="Arial" panose="020B0604020202020204" pitchFamily="34" charset="0"/>
              </a:rPr>
              <a:t>: Assurer que seules les personnes autorisées puissent lire les données.</a:t>
            </a:r>
            <a:endParaRPr lang="en-US" sz="2200" kern="1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pPr>
            <a:r>
              <a:rPr lang="fr-FR" sz="2200"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Intégrité</a:t>
            </a:r>
            <a:r>
              <a:rPr lang="fr-FR" sz="2200" kern="100" dirty="0">
                <a:effectLst/>
                <a:latin typeface="Calibri" panose="020F0502020204030204" pitchFamily="34" charset="0"/>
                <a:ea typeface="Calibri" panose="020F0502020204030204" pitchFamily="34" charset="0"/>
                <a:cs typeface="Arial" panose="020B0604020202020204" pitchFamily="34" charset="0"/>
              </a:rPr>
              <a:t>: Garantir que les données n'ont pas été modifiées pendant le transfert ou le stockage.</a:t>
            </a:r>
            <a:endParaRPr lang="en-US" sz="2200" kern="1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pPr>
            <a:r>
              <a:rPr lang="fr-FR" sz="2200"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Authenticité</a:t>
            </a:r>
            <a:r>
              <a:rPr lang="fr-FR" sz="2200" kern="100" dirty="0">
                <a:effectLst/>
                <a:latin typeface="Calibri" panose="020F0502020204030204" pitchFamily="34" charset="0"/>
                <a:ea typeface="Calibri" panose="020F0502020204030204" pitchFamily="34" charset="0"/>
                <a:cs typeface="Arial" panose="020B0604020202020204" pitchFamily="34" charset="0"/>
              </a:rPr>
              <a:t>: Vérifier que le message provient bien de la source attendue.</a:t>
            </a:r>
            <a:endParaRPr lang="en-US" sz="2200" kern="1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pPr>
            <a:r>
              <a:rPr lang="fr-FR" sz="2200" kern="100" dirty="0">
                <a:solidFill>
                  <a:srgbClr val="0070C0"/>
                </a:solidFill>
                <a:effectLst/>
                <a:latin typeface="Calibri" panose="020F0502020204030204" pitchFamily="34" charset="0"/>
                <a:ea typeface="Calibri" panose="020F0502020204030204" pitchFamily="34" charset="0"/>
                <a:cs typeface="Arial" panose="020B0604020202020204" pitchFamily="34" charset="0"/>
              </a:rPr>
              <a:t>Non-répudiation</a:t>
            </a:r>
            <a:r>
              <a:rPr lang="fr-FR" sz="2200" kern="100" dirty="0">
                <a:effectLst/>
                <a:latin typeface="Calibri" panose="020F0502020204030204" pitchFamily="34" charset="0"/>
                <a:ea typeface="Calibri" panose="020F0502020204030204" pitchFamily="34" charset="0"/>
                <a:cs typeface="Arial" panose="020B0604020202020204" pitchFamily="34" charset="0"/>
              </a:rPr>
              <a:t>: Empêcher un expéditeur de nier avoir envoyé un message.</a:t>
            </a:r>
            <a:endParaRPr lang="en-US" sz="22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693803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F5247-A98A-D302-F2AA-DCC11C3F3A90}"/>
              </a:ext>
            </a:extLst>
          </p:cNvPr>
          <p:cNvSpPr>
            <a:spLocks noGrp="1"/>
          </p:cNvSpPr>
          <p:nvPr>
            <p:ph type="title"/>
          </p:nvPr>
        </p:nvSpPr>
        <p:spPr>
          <a:xfrm>
            <a:off x="100486" y="136186"/>
            <a:ext cx="3932237" cy="588523"/>
          </a:xfrm>
        </p:spPr>
        <p:txBody>
          <a:bodyPr>
            <a:normAutofit fontScale="90000"/>
          </a:body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
        <p:nvSpPr>
          <p:cNvPr id="3" name="Content Placeholder 2">
            <a:extLst>
              <a:ext uri="{FF2B5EF4-FFF2-40B4-BE49-F238E27FC236}">
                <a16:creationId xmlns:a16="http://schemas.microsoft.com/office/drawing/2014/main" id="{EC780FC8-A6BA-F0BD-A213-39CC1BF17BDC}"/>
              </a:ext>
            </a:extLst>
          </p:cNvPr>
          <p:cNvSpPr>
            <a:spLocks noGrp="1"/>
          </p:cNvSpPr>
          <p:nvPr>
            <p:ph idx="1"/>
          </p:nvPr>
        </p:nvSpPr>
        <p:spPr>
          <a:xfrm>
            <a:off x="5183187" y="428017"/>
            <a:ext cx="6791561" cy="6050604"/>
          </a:xfrm>
        </p:spPr>
        <p:txBody>
          <a:bodyPr>
            <a:normAutofit fontScale="92500" lnSpcReduction="20000"/>
          </a:bodyPr>
          <a:lstStyle/>
          <a:p>
            <a:r>
              <a:rPr lang="en-US" dirty="0"/>
              <a:t>For a long time, people have tried to make their confidential communications secure. Various techniques have been used. </a:t>
            </a:r>
          </a:p>
          <a:p>
            <a:r>
              <a:rPr lang="en-US" dirty="0"/>
              <a:t>Initially, the goal was simply to hide the existence of the message. This technique is called steganography. </a:t>
            </a:r>
          </a:p>
          <a:p>
            <a:r>
              <a:rPr lang="en-US" dirty="0"/>
              <a:t>Then, increasingly sophisticated techniques were used to make messages understandable only by their legitimate recipients. </a:t>
            </a:r>
          </a:p>
          <a:p>
            <a:r>
              <a:rPr lang="en-US" dirty="0"/>
              <a:t>Throughout history, a difficult battle took place between the code makers (cryptographers) and those trying to break them (cryptanalysts). It is still not clear, even today, who will emerge as the victor.</a:t>
            </a:r>
          </a:p>
        </p:txBody>
      </p:sp>
      <p:sp>
        <p:nvSpPr>
          <p:cNvPr id="4" name="Text Placeholder 3">
            <a:extLst>
              <a:ext uri="{FF2B5EF4-FFF2-40B4-BE49-F238E27FC236}">
                <a16:creationId xmlns:a16="http://schemas.microsoft.com/office/drawing/2014/main" id="{957907DD-C503-9E4A-E908-DA45EEC06260}"/>
              </a:ext>
            </a:extLst>
          </p:cNvPr>
          <p:cNvSpPr>
            <a:spLocks noGrp="1"/>
          </p:cNvSpPr>
          <p:nvPr>
            <p:ph type="body" sz="half" idx="2"/>
          </p:nvPr>
        </p:nvSpPr>
        <p:spPr>
          <a:xfrm>
            <a:off x="100486" y="1070043"/>
            <a:ext cx="4671539" cy="5408578"/>
          </a:xfrm>
          <a:ln>
            <a:solidFill>
              <a:schemeClr val="accent1"/>
            </a:solidFill>
          </a:ln>
        </p:spPr>
        <p:txBody>
          <a:bodyPr>
            <a:normAutofit lnSpcReduction="10000"/>
          </a:bodyPr>
          <a:lstStyle/>
          <a:p>
            <a:pPr marL="342900" indent="-342900">
              <a:buFont typeface="Arial" panose="020B0604020202020204" pitchFamily="34" charset="0"/>
              <a:buChar char="•"/>
            </a:pPr>
            <a:r>
              <a:rPr lang="fr-FR" sz="2000" b="0" i="0" dirty="0">
                <a:solidFill>
                  <a:srgbClr val="000000"/>
                </a:solidFill>
                <a:effectLst/>
                <a:latin typeface="YAFcfipOFgg 0"/>
              </a:rPr>
              <a:t>Depuis fort longtemps, les hommes ont tenté de rendre sécuritaires leurs communications confidentielles. Différentes techniques ont été utilisées.</a:t>
            </a:r>
            <a:endParaRPr lang="fr-FR" sz="2000" dirty="0">
              <a:solidFill>
                <a:srgbClr val="000000"/>
              </a:solidFill>
              <a:effectLst/>
              <a:latin typeface="YAFcfipOFgg 0"/>
            </a:endParaRPr>
          </a:p>
          <a:p>
            <a:pPr marL="342900" indent="-342900">
              <a:buFont typeface="Arial" panose="020B0604020202020204" pitchFamily="34" charset="0"/>
              <a:buChar char="•"/>
            </a:pPr>
            <a:r>
              <a:rPr lang="fr-FR" sz="2000" b="0" i="0" dirty="0">
                <a:solidFill>
                  <a:srgbClr val="000000"/>
                </a:solidFill>
                <a:effectLst/>
                <a:latin typeface="YAFcfipOFgg 0"/>
              </a:rPr>
              <a:t>Au début, il s’agissait seulement de cacher l’existence du message. Cette technique s’appelle la stéganographie. </a:t>
            </a:r>
            <a:endParaRPr lang="fr-FR" sz="2000" dirty="0">
              <a:solidFill>
                <a:srgbClr val="000000"/>
              </a:solidFill>
              <a:effectLst/>
              <a:latin typeface="YAFcfipOFgg 0"/>
            </a:endParaRPr>
          </a:p>
          <a:p>
            <a:pPr marL="342900" indent="-342900">
              <a:buFont typeface="Arial" panose="020B0604020202020204" pitchFamily="34" charset="0"/>
              <a:buChar char="•"/>
            </a:pPr>
            <a:r>
              <a:rPr lang="fr-FR" sz="2000" b="0" i="0" dirty="0">
                <a:solidFill>
                  <a:srgbClr val="000000"/>
                </a:solidFill>
                <a:effectLst/>
                <a:latin typeface="YAFcfipOFgg 0"/>
              </a:rPr>
              <a:t>Puis, des techniques de plus en plus sophistiquées furent utilisées pour rendre les messages compréhensibles seulement par leurs destinataires légitimes.</a:t>
            </a:r>
            <a:endParaRPr lang="fr-FR" sz="2000" dirty="0">
              <a:solidFill>
                <a:srgbClr val="000000"/>
              </a:solidFill>
              <a:effectLst/>
              <a:latin typeface="YAFcfipOFgg 0"/>
            </a:endParaRPr>
          </a:p>
          <a:p>
            <a:pPr marL="342900" indent="-342900">
              <a:buFont typeface="Arial" panose="020B0604020202020204" pitchFamily="34" charset="0"/>
              <a:buChar char="•"/>
            </a:pPr>
            <a:r>
              <a:rPr lang="fr-FR" sz="2000" b="0" i="0" dirty="0">
                <a:solidFill>
                  <a:srgbClr val="000000"/>
                </a:solidFill>
                <a:effectLst/>
                <a:latin typeface="YAFcfipOFgg 0"/>
              </a:rPr>
              <a:t>Tout au cour de l’histoire, une difficile bataille eut lieu entre les constructeurs de code (cryptographes) et ceux qui essayaient de les briser (les cryptanalystes). Il n’est toujours pas clair, même aujourd’hui, qui sera le vainqueur.</a:t>
            </a:r>
            <a:endParaRPr lang="fr-FR" sz="2000" dirty="0">
              <a:solidFill>
                <a:srgbClr val="000000"/>
              </a:solidFill>
              <a:effectLst/>
              <a:latin typeface="YAFcfipOFgg 0"/>
            </a:endParaRPr>
          </a:p>
          <a:p>
            <a:endParaRPr lang="en-US" dirty="0"/>
          </a:p>
        </p:txBody>
      </p:sp>
    </p:spTree>
    <p:extLst>
      <p:ext uri="{BB962C8B-B14F-4D97-AF65-F5344CB8AC3E}">
        <p14:creationId xmlns:p14="http://schemas.microsoft.com/office/powerpoint/2010/main" val="3270289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FF4D9F-81D7-2FC1-AC19-1CBB2A3891A6}"/>
              </a:ext>
            </a:extLst>
          </p:cNvPr>
          <p:cNvPicPr>
            <a:picLocks noChangeAspect="1"/>
          </p:cNvPicPr>
          <p:nvPr/>
        </p:nvPicPr>
        <p:blipFill>
          <a:blip r:embed="rId2"/>
          <a:stretch>
            <a:fillRect/>
          </a:stretch>
        </p:blipFill>
        <p:spPr>
          <a:xfrm>
            <a:off x="826850" y="724709"/>
            <a:ext cx="10262681" cy="3934840"/>
          </a:xfrm>
          <a:prstGeom prst="rect">
            <a:avLst/>
          </a:prstGeom>
        </p:spPr>
      </p:pic>
      <p:sp>
        <p:nvSpPr>
          <p:cNvPr id="7" name="Title 1">
            <a:extLst>
              <a:ext uri="{FF2B5EF4-FFF2-40B4-BE49-F238E27FC236}">
                <a16:creationId xmlns:a16="http://schemas.microsoft.com/office/drawing/2014/main" id="{A30E42B0-E202-B3A3-B049-E262BE4AFA1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
        <p:nvSpPr>
          <p:cNvPr id="12" name="Rectangle 3">
            <a:extLst>
              <a:ext uri="{FF2B5EF4-FFF2-40B4-BE49-F238E27FC236}">
                <a16:creationId xmlns:a16="http://schemas.microsoft.com/office/drawing/2014/main" id="{920F156C-84CA-5610-7885-44C87BE0F829}"/>
              </a:ext>
            </a:extLst>
          </p:cNvPr>
          <p:cNvSpPr>
            <a:spLocks noGrp="1" noChangeArrowheads="1"/>
          </p:cNvSpPr>
          <p:nvPr>
            <p:ph type="title"/>
          </p:nvPr>
        </p:nvSpPr>
        <p:spPr bwMode="auto">
          <a:xfrm>
            <a:off x="826850" y="5114837"/>
            <a:ext cx="10358926" cy="1477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err="1">
                <a:ln>
                  <a:noFill/>
                </a:ln>
                <a:solidFill>
                  <a:schemeClr val="tx1"/>
                </a:solidFill>
                <a:effectLst/>
                <a:latin typeface="Arial" panose="020B0604020202020204" pitchFamily="34" charset="0"/>
              </a:rPr>
              <a:t>Hiéroglyphe</a:t>
            </a:r>
            <a:br>
              <a:rPr kumimoji="0" lang="en-US" altLang="en-US" sz="1800" b="1" i="0" u="none" strike="noStrike" cap="none" normalizeH="0" baseline="0" dirty="0">
                <a:ln>
                  <a:noFill/>
                </a:ln>
                <a:solidFill>
                  <a:schemeClr val="tx1"/>
                </a:solidFill>
                <a:effectLst/>
                <a:latin typeface="Arial" panose="020B0604020202020204" pitchFamily="34" charset="0"/>
              </a:rPr>
            </a:br>
            <a:br>
              <a:rPr kumimoji="0" lang="en-US" altLang="en-US" sz="1800" b="0" i="0" u="none" strike="noStrike" cap="none" normalizeH="0" baseline="0" dirty="0">
                <a:ln>
                  <a:noFill/>
                </a:ln>
                <a:solidFill>
                  <a:schemeClr val="tx1"/>
                </a:solidFill>
                <a:effectLst/>
                <a:latin typeface="Arial" panose="020B0604020202020204" pitchFamily="34" charset="0"/>
              </a:rPr>
            </a:br>
            <a:r>
              <a:rPr kumimoji="0" lang="en-US" altLang="en-US" sz="1800" b="0" i="0" u="none" strike="noStrike" cap="none" normalizeH="0" baseline="0" dirty="0">
                <a:ln>
                  <a:noFill/>
                </a:ln>
                <a:solidFill>
                  <a:schemeClr val="tx1"/>
                </a:solidFill>
                <a:effectLst/>
                <a:latin typeface="Arial" panose="020B0604020202020204" pitchFamily="34" charset="0"/>
              </a:rPr>
              <a:t>La première </a:t>
            </a:r>
            <a:r>
              <a:rPr kumimoji="0" lang="en-US" altLang="en-US" sz="1800" b="0" i="0" u="none" strike="noStrike" cap="none" normalizeH="0" baseline="0" dirty="0" err="1">
                <a:ln>
                  <a:noFill/>
                </a:ln>
                <a:solidFill>
                  <a:schemeClr val="tx1"/>
                </a:solidFill>
                <a:effectLst/>
                <a:latin typeface="Arial" panose="020B0604020202020204" pitchFamily="34" charset="0"/>
              </a:rPr>
              <a:t>preuve</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connue</a:t>
            </a:r>
            <a:r>
              <a:rPr kumimoji="0" lang="en-US" altLang="en-US" sz="1800" b="0" i="0" u="none" strike="noStrike" cap="none" normalizeH="0" baseline="0" dirty="0">
                <a:ln>
                  <a:noFill/>
                </a:ln>
                <a:solidFill>
                  <a:schemeClr val="tx1"/>
                </a:solidFill>
                <a:effectLst/>
                <a:latin typeface="Arial" panose="020B0604020202020204" pitchFamily="34" charset="0"/>
              </a:rPr>
              <a:t> de </a:t>
            </a:r>
            <a:r>
              <a:rPr kumimoji="0" lang="en-US" altLang="en-US" sz="1800" b="0" i="0" u="none" strike="noStrike" cap="none" normalizeH="0" baseline="0" dirty="0" err="1">
                <a:ln>
                  <a:noFill/>
                </a:ln>
                <a:solidFill>
                  <a:schemeClr val="tx1"/>
                </a:solidFill>
                <a:effectLst/>
                <a:latin typeface="Arial" panose="020B0604020202020204" pitchFamily="34" charset="0"/>
              </a:rPr>
              <a:t>cryptographie</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remonte</a:t>
            </a:r>
            <a:r>
              <a:rPr kumimoji="0" lang="en-US" altLang="en-US" sz="1800" b="0" i="0" u="none" strike="noStrike" cap="none" normalizeH="0" baseline="0" dirty="0">
                <a:ln>
                  <a:noFill/>
                </a:ln>
                <a:solidFill>
                  <a:schemeClr val="tx1"/>
                </a:solidFill>
                <a:effectLst/>
                <a:latin typeface="Arial" panose="020B0604020202020204" pitchFamily="34" charset="0"/>
              </a:rPr>
              <a:t> à </a:t>
            </a:r>
            <a:r>
              <a:rPr kumimoji="0" lang="en-US" altLang="en-US" sz="1800" b="0" i="0" u="none" strike="noStrike" cap="none" normalizeH="0" baseline="0" dirty="0" err="1">
                <a:ln>
                  <a:noFill/>
                </a:ln>
                <a:solidFill>
                  <a:schemeClr val="tx1"/>
                </a:solidFill>
                <a:effectLst/>
                <a:latin typeface="Arial" panose="020B0604020202020204" pitchFamily="34" charset="0"/>
              </a:rPr>
              <a:t>l'utilisation</a:t>
            </a:r>
            <a:r>
              <a:rPr kumimoji="0" lang="en-US" altLang="en-US" sz="1800" b="0" i="0" u="none" strike="noStrike" cap="none" normalizeH="0" baseline="0" dirty="0">
                <a:ln>
                  <a:noFill/>
                </a:ln>
                <a:solidFill>
                  <a:schemeClr val="tx1"/>
                </a:solidFill>
                <a:effectLst/>
                <a:latin typeface="Arial" panose="020B0604020202020204" pitchFamily="34" charset="0"/>
              </a:rPr>
              <a:t> des « </a:t>
            </a:r>
            <a:r>
              <a:rPr kumimoji="0" lang="en-US" altLang="en-US" sz="1800" b="0" i="0" u="none" strike="noStrike" cap="none" normalizeH="0" baseline="0" dirty="0" err="1">
                <a:ln>
                  <a:noFill/>
                </a:ln>
                <a:solidFill>
                  <a:schemeClr val="tx1"/>
                </a:solidFill>
                <a:effectLst/>
                <a:latin typeface="Arial" panose="020B0604020202020204" pitchFamily="34" charset="0"/>
              </a:rPr>
              <a:t>hiéroglyphes</a:t>
            </a:r>
            <a:r>
              <a:rPr kumimoji="0" lang="en-US" altLang="en-US" sz="1800" b="0" i="0" u="none" strike="noStrike" cap="none" normalizeH="0" baseline="0" dirty="0">
                <a:ln>
                  <a:noFill/>
                </a:ln>
                <a:solidFill>
                  <a:schemeClr val="tx1"/>
                </a:solidFill>
                <a:effectLst/>
                <a:latin typeface="Arial" panose="020B0604020202020204" pitchFamily="34" charset="0"/>
              </a:rPr>
              <a:t> ». </a:t>
            </a:r>
            <a:br>
              <a:rPr kumimoji="0" lang="en-US" altLang="en-US" sz="1800" b="0" i="0" u="none" strike="noStrike" cap="none" normalizeH="0" baseline="0" dirty="0">
                <a:ln>
                  <a:noFill/>
                </a:ln>
                <a:solidFill>
                  <a:schemeClr val="tx1"/>
                </a:solidFill>
                <a:effectLst/>
                <a:latin typeface="Arial" panose="020B0604020202020204" pitchFamily="34" charset="0"/>
              </a:rPr>
            </a:br>
            <a:r>
              <a:rPr kumimoji="0" lang="en-US" altLang="en-US" sz="1800" b="0" i="0" u="none" strike="noStrike" cap="none" normalizeH="0" baseline="0" dirty="0">
                <a:ln>
                  <a:noFill/>
                </a:ln>
                <a:solidFill>
                  <a:schemeClr val="tx1"/>
                </a:solidFill>
                <a:effectLst/>
                <a:latin typeface="Arial" panose="020B0604020202020204" pitchFamily="34" charset="0"/>
              </a:rPr>
              <a:t>Il y a environ 4000 </a:t>
            </a:r>
            <a:r>
              <a:rPr kumimoji="0" lang="en-US" altLang="en-US" sz="1800" b="0" i="0" u="none" strike="noStrike" cap="none" normalizeH="0" baseline="0" dirty="0" err="1">
                <a:ln>
                  <a:noFill/>
                </a:ln>
                <a:solidFill>
                  <a:schemeClr val="tx1"/>
                </a:solidFill>
                <a:effectLst/>
                <a:latin typeface="Arial" panose="020B0604020202020204" pitchFamily="34" charset="0"/>
              </a:rPr>
              <a:t>ans</a:t>
            </a:r>
            <a:r>
              <a:rPr kumimoji="0" lang="en-US" altLang="en-US" sz="1800" b="0" i="0" u="none" strike="noStrike" cap="none" normalizeH="0" baseline="0" dirty="0">
                <a:ln>
                  <a:noFill/>
                </a:ln>
                <a:solidFill>
                  <a:schemeClr val="tx1"/>
                </a:solidFill>
                <a:effectLst/>
                <a:latin typeface="Arial" panose="020B0604020202020204" pitchFamily="34" charset="0"/>
              </a:rPr>
              <a:t>, les </a:t>
            </a:r>
            <a:r>
              <a:rPr kumimoji="0" lang="en-US" altLang="en-US" sz="1800" b="0" i="0" u="none" strike="noStrike" cap="none" normalizeH="0" baseline="0" dirty="0" err="1">
                <a:ln>
                  <a:noFill/>
                </a:ln>
                <a:solidFill>
                  <a:schemeClr val="tx1"/>
                </a:solidFill>
                <a:effectLst/>
                <a:latin typeface="Arial" panose="020B0604020202020204" pitchFamily="34" charset="0"/>
              </a:rPr>
              <a:t>Égyptiens</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communiquaient</a:t>
            </a:r>
            <a:r>
              <a:rPr kumimoji="0" lang="en-US" altLang="en-US" sz="1800" b="0" i="0" u="none" strike="noStrike" cap="none" normalizeH="0" baseline="0" dirty="0">
                <a:ln>
                  <a:noFill/>
                </a:ln>
                <a:solidFill>
                  <a:schemeClr val="tx1"/>
                </a:solidFill>
                <a:effectLst/>
                <a:latin typeface="Arial" panose="020B0604020202020204" pitchFamily="34" charset="0"/>
              </a:rPr>
              <a:t> à </a:t>
            </a:r>
            <a:r>
              <a:rPr kumimoji="0" lang="en-US" altLang="en-US" sz="1800" b="0" i="0" u="none" strike="noStrike" cap="none" normalizeH="0" baseline="0" dirty="0" err="1">
                <a:ln>
                  <a:noFill/>
                </a:ln>
                <a:solidFill>
                  <a:schemeClr val="tx1"/>
                </a:solidFill>
                <a:effectLst/>
                <a:latin typeface="Arial" panose="020B0604020202020204" pitchFamily="34" charset="0"/>
              </a:rPr>
              <a:t>l'aide</a:t>
            </a:r>
            <a:r>
              <a:rPr kumimoji="0" lang="en-US" altLang="en-US" sz="1800" b="0" i="0" u="none" strike="noStrike" cap="none" normalizeH="0" baseline="0" dirty="0">
                <a:ln>
                  <a:noFill/>
                </a:ln>
                <a:solidFill>
                  <a:schemeClr val="tx1"/>
                </a:solidFill>
                <a:effectLst/>
                <a:latin typeface="Arial" panose="020B0604020202020204" pitchFamily="34" charset="0"/>
              </a:rPr>
              <a:t> de messages </a:t>
            </a:r>
            <a:r>
              <a:rPr kumimoji="0" lang="en-US" altLang="en-US" sz="1800" b="0" i="0" u="none" strike="noStrike" cap="none" normalizeH="0" baseline="0" dirty="0" err="1">
                <a:ln>
                  <a:noFill/>
                </a:ln>
                <a:solidFill>
                  <a:schemeClr val="tx1"/>
                </a:solidFill>
                <a:effectLst/>
                <a:latin typeface="Arial" panose="020B0604020202020204" pitchFamily="34" charset="0"/>
              </a:rPr>
              <a:t>écrits</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en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hiéroglyphes</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72697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F5247-A98A-D302-F2AA-DCC11C3F3A90}"/>
              </a:ext>
            </a:extLst>
          </p:cNvPr>
          <p:cNvSpPr>
            <a:spLocks noGrp="1"/>
          </p:cNvSpPr>
          <p:nvPr>
            <p:ph type="title"/>
          </p:nvPr>
        </p:nvSpPr>
        <p:spPr>
          <a:xfrm>
            <a:off x="110214" y="593386"/>
            <a:ext cx="3932237" cy="588523"/>
          </a:xfrm>
        </p:spPr>
        <p:txBody>
          <a:bodyPr>
            <a:normAutofit fontScale="90000"/>
          </a:body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br>
              <a:rPr lang="en-US" sz="2000" b="1" dirty="0">
                <a:solidFill>
                  <a:schemeClr val="accent2">
                    <a:lumMod val="75000"/>
                  </a:schemeClr>
                </a:solidFill>
                <a:latin typeface="Calibri" panose="020F0502020204030204" pitchFamily="34" charset="0"/>
              </a:rPr>
            </a:br>
            <a:r>
              <a:rPr lang="en-US" b="0" i="0" dirty="0" err="1">
                <a:solidFill>
                  <a:srgbClr val="00B0F0"/>
                </a:solidFill>
                <a:effectLst/>
              </a:rPr>
              <a:t>Stéganography</a:t>
            </a:r>
            <a:endParaRPr lang="en-US" dirty="0">
              <a:solidFill>
                <a:srgbClr val="00B0F0"/>
              </a:solidFill>
            </a:endParaRPr>
          </a:p>
        </p:txBody>
      </p:sp>
      <p:sp>
        <p:nvSpPr>
          <p:cNvPr id="6" name="Text Placeholder 5">
            <a:extLst>
              <a:ext uri="{FF2B5EF4-FFF2-40B4-BE49-F238E27FC236}">
                <a16:creationId xmlns:a16="http://schemas.microsoft.com/office/drawing/2014/main" id="{EF02D0A7-35F2-2418-7189-A597C67773D9}"/>
              </a:ext>
            </a:extLst>
          </p:cNvPr>
          <p:cNvSpPr>
            <a:spLocks noGrp="1"/>
          </p:cNvSpPr>
          <p:nvPr>
            <p:ph type="body" sz="half" idx="2"/>
          </p:nvPr>
        </p:nvSpPr>
        <p:spPr>
          <a:xfrm>
            <a:off x="207525" y="1181909"/>
            <a:ext cx="4554773" cy="5593405"/>
          </a:xfrm>
          <a:ln>
            <a:solidFill>
              <a:schemeClr val="accent1"/>
            </a:solidFill>
          </a:ln>
        </p:spPr>
        <p:txBody>
          <a:bodyPr>
            <a:normAutofit/>
          </a:bodyPr>
          <a:lstStyle/>
          <a:p>
            <a:r>
              <a:rPr lang="fr-FR" sz="2000" b="0" i="0" dirty="0">
                <a:solidFill>
                  <a:srgbClr val="000000"/>
                </a:solidFill>
                <a:effectLst/>
                <a:latin typeface="YAFcfipOFgg 0"/>
              </a:rPr>
              <a:t>Le plus ancien exemple de stéganographie a été rapporté par Hérodote. C’était lors du conflit entre la Grèce et la Perse au 5ième siècle av. J.-C. </a:t>
            </a:r>
            <a:endParaRPr lang="fr-FR" sz="2000" dirty="0">
              <a:solidFill>
                <a:srgbClr val="000000"/>
              </a:solidFill>
              <a:effectLst/>
              <a:latin typeface="YAFcfipOFgg 0"/>
            </a:endParaRPr>
          </a:p>
          <a:p>
            <a:r>
              <a:rPr lang="fr-FR" sz="2000" b="0" i="0" dirty="0">
                <a:solidFill>
                  <a:srgbClr val="000000"/>
                </a:solidFill>
                <a:effectLst/>
                <a:latin typeface="YAFcfipOFgg 0"/>
              </a:rPr>
              <a:t>Les Perses voulaient conquérir la Grèce et avaient préparé pendant 5 années une imposante armée. Heureusement pour les Grecques, </a:t>
            </a:r>
            <a:r>
              <a:rPr lang="fr-FR" sz="2000" b="0" i="0" dirty="0" err="1">
                <a:solidFill>
                  <a:srgbClr val="000000"/>
                </a:solidFill>
                <a:effectLst/>
                <a:latin typeface="YAFcfipOFgg 0"/>
              </a:rPr>
              <a:t>Damaratus</a:t>
            </a:r>
            <a:r>
              <a:rPr lang="fr-FR" sz="2000" b="0" i="0" dirty="0">
                <a:solidFill>
                  <a:srgbClr val="000000"/>
                </a:solidFill>
                <a:effectLst/>
                <a:latin typeface="YAFcfipOFgg 0"/>
              </a:rPr>
              <a:t>, un Grec exilé en Perse eu vent de ce projet. </a:t>
            </a:r>
            <a:endParaRPr lang="fr-FR" sz="2000" dirty="0">
              <a:solidFill>
                <a:srgbClr val="000000"/>
              </a:solidFill>
              <a:effectLst/>
              <a:latin typeface="YAFcfipOFgg 0"/>
            </a:endParaRPr>
          </a:p>
          <a:p>
            <a:r>
              <a:rPr lang="fr-FR" sz="2000" b="0" i="0" dirty="0">
                <a:solidFill>
                  <a:srgbClr val="000000"/>
                </a:solidFill>
                <a:effectLst/>
                <a:latin typeface="YAFcfipOFgg 0"/>
              </a:rPr>
              <a:t>Il inscrivit son message sur des tablettes de bois et les recouvrit de cire. Les tablettes avaient donc l’air vierges. Elles n’attirèrent pas l’attention des gardes tout au long du parcours.</a:t>
            </a:r>
            <a:endParaRPr lang="fr-FR" sz="2000" dirty="0">
              <a:solidFill>
                <a:srgbClr val="000000"/>
              </a:solidFill>
              <a:effectLst/>
              <a:latin typeface="YAFcfipOFgg 0"/>
            </a:endParaRPr>
          </a:p>
          <a:p>
            <a:r>
              <a:rPr lang="fr-FR" sz="2000" b="0" i="0" dirty="0">
                <a:solidFill>
                  <a:srgbClr val="000000"/>
                </a:solidFill>
                <a:effectLst/>
                <a:latin typeface="YAFcfipOFgg 0"/>
              </a:rPr>
              <a:t>Les Grecques, une fois mis au courant de l’attaque perse à venir, eurent le temps de se préparer et lors de l’attaque, ils mirent l’armé perse en déroute. </a:t>
            </a:r>
            <a:endParaRPr lang="fr-FR" sz="2000" dirty="0">
              <a:solidFill>
                <a:srgbClr val="000000"/>
              </a:solidFill>
              <a:effectLst/>
              <a:latin typeface="YAFcfipOFgg 0"/>
            </a:endParaRPr>
          </a:p>
          <a:p>
            <a:endParaRPr lang="en-US" dirty="0"/>
          </a:p>
        </p:txBody>
      </p:sp>
      <p:sp>
        <p:nvSpPr>
          <p:cNvPr id="10" name="Content Placeholder 9">
            <a:extLst>
              <a:ext uri="{FF2B5EF4-FFF2-40B4-BE49-F238E27FC236}">
                <a16:creationId xmlns:a16="http://schemas.microsoft.com/office/drawing/2014/main" id="{D58F80F7-A8EF-D93D-764A-B8B786B59315}"/>
              </a:ext>
            </a:extLst>
          </p:cNvPr>
          <p:cNvSpPr>
            <a:spLocks noGrp="1"/>
          </p:cNvSpPr>
          <p:nvPr>
            <p:ph idx="1"/>
          </p:nvPr>
        </p:nvSpPr>
        <p:spPr>
          <a:xfrm>
            <a:off x="5183188" y="335671"/>
            <a:ext cx="6172200" cy="4873625"/>
          </a:xfrm>
        </p:spPr>
        <p:txBody>
          <a:bodyPr>
            <a:noAutofit/>
          </a:bodyPr>
          <a:lstStyle/>
          <a:p>
            <a:r>
              <a:rPr lang="en-US" sz="2400" dirty="0"/>
              <a:t>The oldest example of steganography was reported by Herodotus. It occurred during the conflict between Greece and Persia in the 5th century BC. </a:t>
            </a:r>
          </a:p>
          <a:p>
            <a:r>
              <a:rPr lang="en-US" sz="2400" dirty="0"/>
              <a:t>The Persians wanted to conquer Greece and had prepared an imposing army over five years. Fortunately for the Greeks, </a:t>
            </a:r>
            <a:r>
              <a:rPr lang="en-US" sz="2400" dirty="0" err="1"/>
              <a:t>Damaratus</a:t>
            </a:r>
            <a:r>
              <a:rPr lang="en-US" sz="2400" dirty="0"/>
              <a:t>, a Greek exiled in Persia, caught wind of this plan. </a:t>
            </a:r>
          </a:p>
          <a:p>
            <a:r>
              <a:rPr lang="en-US" sz="2400" dirty="0"/>
              <a:t>He inscribed his message on wooden tablets and covered them with wax, making the tablets appear blank. The guards did not pay attention to them throughout the journey. </a:t>
            </a:r>
          </a:p>
          <a:p>
            <a:r>
              <a:rPr lang="en-US" sz="2400" dirty="0"/>
              <a:t>Once the Greeks were informed of the upcoming Persian attack, they had time to prepare, and when the attack came, they routed the Persian army.</a:t>
            </a:r>
          </a:p>
        </p:txBody>
      </p:sp>
    </p:spTree>
    <p:extLst>
      <p:ext uri="{BB962C8B-B14F-4D97-AF65-F5344CB8AC3E}">
        <p14:creationId xmlns:p14="http://schemas.microsoft.com/office/powerpoint/2010/main" val="493073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E65ACB-C068-1161-108F-1ABB8C55E10D}"/>
              </a:ext>
            </a:extLst>
          </p:cNvPr>
          <p:cNvSpPr>
            <a:spLocks noGrp="1"/>
          </p:cNvSpPr>
          <p:nvPr>
            <p:ph idx="1"/>
          </p:nvPr>
        </p:nvSpPr>
        <p:spPr/>
        <p:txBody>
          <a:bodyPr>
            <a:normAutofit fontScale="70000" lnSpcReduction="20000"/>
          </a:bodyPr>
          <a:lstStyle/>
          <a:p>
            <a:r>
              <a:rPr lang="en-US" dirty="0"/>
              <a:t>Herodotus also tells the story of </a:t>
            </a:r>
            <a:r>
              <a:rPr lang="en-US" dirty="0" err="1"/>
              <a:t>Histaiaeus</a:t>
            </a:r>
            <a:r>
              <a:rPr lang="en-US" dirty="0"/>
              <a:t> who, in order to send a message, shaved the head of his messenger and inscribed the message on his scalp. Once the hair grew back, the messenger could travel without drawing attention.</a:t>
            </a:r>
          </a:p>
          <a:p>
            <a:endParaRPr lang="en-US" dirty="0"/>
          </a:p>
          <a:p>
            <a:r>
              <a:rPr lang="en-US" dirty="0"/>
              <a:t>During World War II, the Germans used the </a:t>
            </a:r>
            <a:r>
              <a:rPr lang="en-US" dirty="0" err="1"/>
              <a:t>micropoint</a:t>
            </a:r>
            <a:r>
              <a:rPr lang="en-US" dirty="0"/>
              <a:t> technique. This involved photographing the document to be transmitted with microfilm. The microfilm was less than one millimeter in diameter. The </a:t>
            </a:r>
            <a:r>
              <a:rPr lang="en-US" dirty="0" err="1"/>
              <a:t>micropoint</a:t>
            </a:r>
            <a:r>
              <a:rPr lang="en-US" dirty="0"/>
              <a:t> was placed in place of the period at the end of an otherwise ordinary-looking letter.</a:t>
            </a:r>
          </a:p>
          <a:p>
            <a:endParaRPr lang="en-US" dirty="0"/>
          </a:p>
          <a:p>
            <a:r>
              <a:rPr lang="en-US" dirty="0"/>
              <a:t>In 1941, the FBI detected the first </a:t>
            </a:r>
            <a:r>
              <a:rPr lang="en-US" dirty="0" err="1"/>
              <a:t>micropoint</a:t>
            </a:r>
            <a:r>
              <a:rPr lang="en-US" dirty="0"/>
              <a:t>. Many messages were intercepted afterward.</a:t>
            </a:r>
          </a:p>
        </p:txBody>
      </p:sp>
      <p:sp>
        <p:nvSpPr>
          <p:cNvPr id="4" name="Text Placeholder 3">
            <a:extLst>
              <a:ext uri="{FF2B5EF4-FFF2-40B4-BE49-F238E27FC236}">
                <a16:creationId xmlns:a16="http://schemas.microsoft.com/office/drawing/2014/main" id="{9E53A504-715E-A9F8-CF1A-95B479274087}"/>
              </a:ext>
            </a:extLst>
          </p:cNvPr>
          <p:cNvSpPr>
            <a:spLocks noGrp="1"/>
          </p:cNvSpPr>
          <p:nvPr>
            <p:ph type="body" sz="half" idx="2"/>
          </p:nvPr>
        </p:nvSpPr>
        <p:spPr>
          <a:xfrm>
            <a:off x="489592" y="1507788"/>
            <a:ext cx="3932237" cy="4533090"/>
          </a:xfrm>
          <a:ln>
            <a:solidFill>
              <a:schemeClr val="accent1"/>
            </a:solidFill>
          </a:ln>
        </p:spPr>
        <p:txBody>
          <a:bodyPr>
            <a:normAutofit fontScale="40000" lnSpcReduction="20000"/>
          </a:bodyPr>
          <a:lstStyle/>
          <a:p>
            <a:pPr marL="285750" indent="-285750">
              <a:buFont typeface="Arial" panose="020B0604020202020204" pitchFamily="34" charset="0"/>
              <a:buChar char="•"/>
            </a:pPr>
            <a:r>
              <a:rPr lang="fr-FR" sz="4400" b="0" i="0" dirty="0">
                <a:solidFill>
                  <a:srgbClr val="000000"/>
                </a:solidFill>
                <a:effectLst/>
                <a:latin typeface="YAFcfipOFgg 0"/>
              </a:rPr>
              <a:t>Hérodote rapporte aussi l’histoire d’</a:t>
            </a:r>
            <a:r>
              <a:rPr lang="fr-FR" sz="4400" b="0" i="0" dirty="0" err="1">
                <a:solidFill>
                  <a:srgbClr val="000000"/>
                </a:solidFill>
                <a:effectLst/>
                <a:latin typeface="YAFcfipOFgg 0"/>
              </a:rPr>
              <a:t>Histaïaeus</a:t>
            </a:r>
            <a:r>
              <a:rPr lang="fr-FR" sz="4400" b="0" i="0" dirty="0">
                <a:solidFill>
                  <a:srgbClr val="000000"/>
                </a:solidFill>
                <a:effectLst/>
                <a:latin typeface="YAFcfipOFgg 0"/>
              </a:rPr>
              <a:t> qui, pour transmettre un message, rasa la tête de son messager et inscrivit le message sur son crane. Une fois les cheveux repoussés, le messager put circuler sans attirer l’attention.</a:t>
            </a:r>
            <a:endParaRPr lang="fr-FR" sz="4400" dirty="0">
              <a:solidFill>
                <a:srgbClr val="000000"/>
              </a:solidFill>
              <a:effectLst/>
              <a:latin typeface="YAFcfipOFgg 0"/>
            </a:endParaRPr>
          </a:p>
          <a:p>
            <a:pPr marL="285750" indent="-285750">
              <a:buFont typeface="Arial" panose="020B0604020202020204" pitchFamily="34" charset="0"/>
              <a:buChar char="•"/>
            </a:pPr>
            <a:r>
              <a:rPr lang="fr-FR" sz="4400" b="0" i="0" dirty="0">
                <a:solidFill>
                  <a:srgbClr val="000000"/>
                </a:solidFill>
                <a:effectLst/>
                <a:latin typeface="YAFcfipOFgg 0"/>
              </a:rPr>
              <a:t>Durant la Deuxième Guerre mondiale, les Allemands utilisaient la technique du </a:t>
            </a:r>
            <a:r>
              <a:rPr lang="fr-FR" sz="4400" b="0" i="0" dirty="0" err="1">
                <a:solidFill>
                  <a:srgbClr val="000000"/>
                </a:solidFill>
                <a:effectLst/>
                <a:latin typeface="YAFcfipOFgg 0"/>
              </a:rPr>
              <a:t>micropoint</a:t>
            </a:r>
            <a:r>
              <a:rPr lang="fr-FR" sz="4400" b="0" i="0" dirty="0">
                <a:solidFill>
                  <a:srgbClr val="000000"/>
                </a:solidFill>
                <a:effectLst/>
                <a:latin typeface="YAFcfipOFgg 0"/>
              </a:rPr>
              <a:t>. Il s’agit de photographier avec un microfilm le document à transmettre. La taille du microfilm était de moins d’un millimètre de diamètre. On plaçait le </a:t>
            </a:r>
            <a:r>
              <a:rPr lang="fr-FR" sz="4400" b="0" i="0" dirty="0" err="1">
                <a:solidFill>
                  <a:srgbClr val="000000"/>
                </a:solidFill>
                <a:effectLst/>
                <a:latin typeface="YAFcfipOFgg 0"/>
              </a:rPr>
              <a:t>micropoint</a:t>
            </a:r>
            <a:r>
              <a:rPr lang="fr-FR" sz="4400" b="0" i="0" dirty="0">
                <a:solidFill>
                  <a:srgbClr val="000000"/>
                </a:solidFill>
                <a:effectLst/>
                <a:latin typeface="YAFcfipOFgg 0"/>
              </a:rPr>
              <a:t> à la place du point final d’une lettre apparemment anodine.</a:t>
            </a:r>
            <a:endParaRPr lang="fr-FR" sz="4400" dirty="0">
              <a:solidFill>
                <a:srgbClr val="000000"/>
              </a:solidFill>
              <a:effectLst/>
              <a:latin typeface="YAFcfipOFgg 0"/>
            </a:endParaRPr>
          </a:p>
          <a:p>
            <a:pPr marL="285750" indent="-285750">
              <a:buFont typeface="Arial" panose="020B0604020202020204" pitchFamily="34" charset="0"/>
              <a:buChar char="•"/>
            </a:pPr>
            <a:r>
              <a:rPr lang="fr-FR" sz="4400" b="0" i="0" dirty="0">
                <a:solidFill>
                  <a:srgbClr val="000000"/>
                </a:solidFill>
                <a:effectLst/>
                <a:latin typeface="YAFcfipOFgg 0"/>
              </a:rPr>
              <a:t>En 1941, le FBI repéra le premier </a:t>
            </a:r>
            <a:r>
              <a:rPr lang="fr-FR" sz="4400" b="0" i="0" dirty="0" err="1">
                <a:solidFill>
                  <a:srgbClr val="000000"/>
                </a:solidFill>
                <a:effectLst/>
                <a:latin typeface="YAFcfipOFgg 0"/>
              </a:rPr>
              <a:t>micropoint</a:t>
            </a:r>
            <a:r>
              <a:rPr lang="fr-FR" sz="4400" b="0" i="0" dirty="0">
                <a:solidFill>
                  <a:srgbClr val="000000"/>
                </a:solidFill>
                <a:effectLst/>
                <a:latin typeface="YAFcfipOFgg 0"/>
              </a:rPr>
              <a:t>. De nombreux messages furent par la suite interceptés. </a:t>
            </a:r>
            <a:endParaRPr lang="fr-FR" sz="4400" dirty="0">
              <a:solidFill>
                <a:srgbClr val="000000"/>
              </a:solidFill>
              <a:effectLst/>
              <a:latin typeface="YAFcfipOFgg 0"/>
            </a:endParaRPr>
          </a:p>
        </p:txBody>
      </p:sp>
      <p:sp>
        <p:nvSpPr>
          <p:cNvPr id="5" name="Title 1">
            <a:extLst>
              <a:ext uri="{FF2B5EF4-FFF2-40B4-BE49-F238E27FC236}">
                <a16:creationId xmlns:a16="http://schemas.microsoft.com/office/drawing/2014/main" id="{1AF2E7DB-E07D-827C-4FE4-03C388B96E96}"/>
              </a:ext>
            </a:extLst>
          </p:cNvPr>
          <p:cNvSpPr txBox="1">
            <a:spLocks/>
          </p:cNvSpPr>
          <p:nvPr/>
        </p:nvSpPr>
        <p:spPr>
          <a:xfrm>
            <a:off x="110214" y="145916"/>
            <a:ext cx="3932237" cy="1035994"/>
          </a:xfrm>
          <a:prstGeom prst="rect">
            <a:avLst/>
          </a:prstGeom>
        </p:spPr>
        <p:txBody>
          <a:bodyPr vert="horz" lIns="91440" tIns="45720" rIns="91440" bIns="45720" rtlCol="0" anchor="b">
            <a:normAutofit fontScale="90000" lnSpcReduction="1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br>
              <a:rPr lang="en-US" sz="2000" b="1" dirty="0">
                <a:solidFill>
                  <a:schemeClr val="accent2">
                    <a:lumMod val="75000"/>
                  </a:schemeClr>
                </a:solidFill>
                <a:latin typeface="Calibri" panose="020F0502020204030204" pitchFamily="34" charset="0"/>
              </a:rPr>
            </a:br>
            <a:r>
              <a:rPr lang="en-US" dirty="0" err="1">
                <a:solidFill>
                  <a:srgbClr val="00B0F0"/>
                </a:solidFill>
              </a:rPr>
              <a:t>Stéganography</a:t>
            </a:r>
            <a:endParaRPr lang="en-US" dirty="0">
              <a:solidFill>
                <a:srgbClr val="00B0F0"/>
              </a:solidFill>
            </a:endParaRPr>
          </a:p>
        </p:txBody>
      </p:sp>
    </p:spTree>
    <p:extLst>
      <p:ext uri="{BB962C8B-B14F-4D97-AF65-F5344CB8AC3E}">
        <p14:creationId xmlns:p14="http://schemas.microsoft.com/office/powerpoint/2010/main" val="2496193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B358-65FC-7BAA-C8A1-60C362F2A642}"/>
              </a:ext>
            </a:extLst>
          </p:cNvPr>
          <p:cNvSpPr>
            <a:spLocks noGrp="1"/>
          </p:cNvSpPr>
          <p:nvPr>
            <p:ph type="title"/>
          </p:nvPr>
        </p:nvSpPr>
        <p:spPr>
          <a:xfrm>
            <a:off x="839788" y="457200"/>
            <a:ext cx="7399540" cy="389106"/>
          </a:xfrm>
        </p:spPr>
        <p:txBody>
          <a:bodyPr>
            <a:noAutofit/>
          </a:bodyPr>
          <a:lstStyle/>
          <a:p>
            <a:r>
              <a:rPr lang="en-US" sz="2800" b="0" i="0" u="none" strike="noStrike" baseline="0" dirty="0" err="1">
                <a:solidFill>
                  <a:srgbClr val="FF0000"/>
                </a:solidFill>
                <a:latin typeface="Elephant" panose="02020904090505020303" pitchFamily="18" charset="0"/>
              </a:rPr>
              <a:t>Cryptographie</a:t>
            </a:r>
            <a:r>
              <a:rPr lang="en-US" sz="2800" b="0" i="0" u="none" strike="noStrike" baseline="0" dirty="0">
                <a:solidFill>
                  <a:srgbClr val="FF0000"/>
                </a:solidFill>
                <a:latin typeface="Elephant" panose="02020904090505020303" pitchFamily="18" charset="0"/>
              </a:rPr>
              <a:t> VS </a:t>
            </a:r>
            <a:r>
              <a:rPr lang="en-US" sz="2800" b="0" i="0" u="none" strike="noStrike" baseline="0" dirty="0" err="1">
                <a:solidFill>
                  <a:srgbClr val="FF0000"/>
                </a:solidFill>
                <a:latin typeface="Elephant" panose="02020904090505020303" pitchFamily="18" charset="0"/>
              </a:rPr>
              <a:t>stéganographie</a:t>
            </a:r>
            <a:endParaRPr lang="en-US" sz="2800" dirty="0">
              <a:solidFill>
                <a:srgbClr val="FF0000"/>
              </a:solidFill>
              <a:latin typeface="Elephant" panose="02020904090505020303" pitchFamily="18" charset="0"/>
            </a:endParaRPr>
          </a:p>
        </p:txBody>
      </p:sp>
      <p:sp>
        <p:nvSpPr>
          <p:cNvPr id="3" name="Content Placeholder 2">
            <a:extLst>
              <a:ext uri="{FF2B5EF4-FFF2-40B4-BE49-F238E27FC236}">
                <a16:creationId xmlns:a16="http://schemas.microsoft.com/office/drawing/2014/main" id="{1B02091C-8D7B-C666-5A15-2AA48A3C0E8B}"/>
              </a:ext>
            </a:extLst>
          </p:cNvPr>
          <p:cNvSpPr>
            <a:spLocks noGrp="1"/>
          </p:cNvSpPr>
          <p:nvPr>
            <p:ph idx="1"/>
          </p:nvPr>
        </p:nvSpPr>
        <p:spPr>
          <a:xfrm>
            <a:off x="734454" y="1279256"/>
            <a:ext cx="10723091" cy="2514532"/>
          </a:xfrm>
        </p:spPr>
        <p:txBody>
          <a:bodyPr>
            <a:normAutofit fontScale="92500" lnSpcReduction="10000"/>
          </a:bodyPr>
          <a:lstStyle/>
          <a:p>
            <a:pPr marL="0" indent="0">
              <a:buNone/>
            </a:pPr>
            <a:r>
              <a:rPr lang="en-US" u="sng" dirty="0"/>
              <a:t>Cryptography</a:t>
            </a:r>
            <a:r>
              <a:rPr lang="en-US" dirty="0"/>
              <a:t> allows the transformation of a "clear" message into a cryptogram (an "encrypted" message) so that the original message is completely incomprehensible.</a:t>
            </a:r>
            <a:br>
              <a:rPr lang="en-US" dirty="0"/>
            </a:br>
            <a:r>
              <a:rPr lang="en-US" u="sng" dirty="0"/>
              <a:t>Steganography</a:t>
            </a:r>
            <a:r>
              <a:rPr lang="en-US" dirty="0"/>
              <a:t> allows the concealment of the very existence of the secret information. For example, invisible ink or George Sand's letter to Alfred de Musset.</a:t>
            </a:r>
          </a:p>
          <a:p>
            <a:endParaRPr lang="en-US" dirty="0"/>
          </a:p>
        </p:txBody>
      </p:sp>
      <p:pic>
        <p:nvPicPr>
          <p:cNvPr id="8" name="Picture 7">
            <a:extLst>
              <a:ext uri="{FF2B5EF4-FFF2-40B4-BE49-F238E27FC236}">
                <a16:creationId xmlns:a16="http://schemas.microsoft.com/office/drawing/2014/main" id="{2A244BB5-2D4B-32BE-A593-3699CC6A19C0}"/>
              </a:ext>
            </a:extLst>
          </p:cNvPr>
          <p:cNvPicPr>
            <a:picLocks noChangeAspect="1"/>
          </p:cNvPicPr>
          <p:nvPr/>
        </p:nvPicPr>
        <p:blipFill>
          <a:blip r:embed="rId2"/>
          <a:stretch>
            <a:fillRect/>
          </a:stretch>
        </p:blipFill>
        <p:spPr>
          <a:xfrm>
            <a:off x="2337476" y="4446689"/>
            <a:ext cx="6972300" cy="2105025"/>
          </a:xfrm>
          <a:prstGeom prst="rect">
            <a:avLst/>
          </a:prstGeom>
        </p:spPr>
      </p:pic>
    </p:spTree>
    <p:extLst>
      <p:ext uri="{BB962C8B-B14F-4D97-AF65-F5344CB8AC3E}">
        <p14:creationId xmlns:p14="http://schemas.microsoft.com/office/powerpoint/2010/main" val="3092406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134F1-C1AB-CE17-1B3B-CEACF36D59EB}"/>
              </a:ext>
            </a:extLst>
          </p:cNvPr>
          <p:cNvSpPr>
            <a:spLocks noGrp="1"/>
          </p:cNvSpPr>
          <p:nvPr>
            <p:ph type="title"/>
          </p:nvPr>
        </p:nvSpPr>
        <p:spPr>
          <a:xfrm>
            <a:off x="838200" y="173523"/>
            <a:ext cx="10515600" cy="1325563"/>
          </a:xfrm>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Kamasutra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2" name="Content Placeholder 1">
            <a:extLst>
              <a:ext uri="{FF2B5EF4-FFF2-40B4-BE49-F238E27FC236}">
                <a16:creationId xmlns:a16="http://schemas.microsoft.com/office/drawing/2014/main" id="{362E6162-4D17-3CE7-CBCF-2DB5318E0B72}"/>
              </a:ext>
            </a:extLst>
          </p:cNvPr>
          <p:cNvSpPr>
            <a:spLocks noGrp="1"/>
          </p:cNvSpPr>
          <p:nvPr>
            <p:ph sz="half" idx="1"/>
          </p:nvPr>
        </p:nvSpPr>
        <p:spPr>
          <a:xfrm>
            <a:off x="838199" y="1825625"/>
            <a:ext cx="9648217" cy="1199677"/>
          </a:xfrm>
        </p:spPr>
        <p:txBody>
          <a:bodyPr>
            <a:normAutofit lnSpcReduction="10000"/>
          </a:bodyPr>
          <a:lstStyle/>
          <a:p>
            <a:r>
              <a:rPr lang="en-US" sz="2000" b="0" i="0" u="none" strike="noStrike" baseline="0" dirty="0">
                <a:solidFill>
                  <a:srgbClr val="000000"/>
                </a:solidFill>
                <a:latin typeface="Calibri" panose="020F0502020204030204" pitchFamily="34" charset="0"/>
              </a:rPr>
              <a:t>The Kamasutra cipher is one of the earliest known substitution methods. </a:t>
            </a:r>
          </a:p>
          <a:p>
            <a:r>
              <a:rPr lang="en-US" sz="2000" b="0" i="0" u="none" strike="noStrike" baseline="0" dirty="0">
                <a:solidFill>
                  <a:srgbClr val="000000"/>
                </a:solidFill>
                <a:latin typeface="Calibri" panose="020F0502020204030204" pitchFamily="34" charset="0"/>
              </a:rPr>
              <a:t>It is described in the Kamasutra around 400 BC. </a:t>
            </a:r>
          </a:p>
          <a:p>
            <a:r>
              <a:rPr lang="en-US" sz="2000" b="0" i="0" u="none" strike="noStrike" baseline="0" dirty="0">
                <a:solidFill>
                  <a:srgbClr val="000000"/>
                </a:solidFill>
                <a:latin typeface="Calibri" panose="020F0502020204030204" pitchFamily="34" charset="0"/>
              </a:rPr>
              <a:t>The purpose was to teach women how to hide secret messages from prying eyes.</a:t>
            </a:r>
            <a:endParaRPr lang="en-US" sz="2000" dirty="0"/>
          </a:p>
        </p:txBody>
      </p:sp>
      <p:sp>
        <p:nvSpPr>
          <p:cNvPr id="6" name="Content Placeholder 5">
            <a:extLst>
              <a:ext uri="{FF2B5EF4-FFF2-40B4-BE49-F238E27FC236}">
                <a16:creationId xmlns:a16="http://schemas.microsoft.com/office/drawing/2014/main" id="{57C55663-9E4F-3418-0879-93261BFA3275}"/>
              </a:ext>
            </a:extLst>
          </p:cNvPr>
          <p:cNvSpPr>
            <a:spLocks noGrp="1"/>
          </p:cNvSpPr>
          <p:nvPr>
            <p:ph sz="half" idx="2"/>
          </p:nvPr>
        </p:nvSpPr>
        <p:spPr>
          <a:xfrm>
            <a:off x="671209" y="5253897"/>
            <a:ext cx="11001375" cy="1325564"/>
          </a:xfrm>
        </p:spPr>
        <p:txBody>
          <a:bodyPr>
            <a:normAutofit lnSpcReduction="10000"/>
          </a:bodyPr>
          <a:lstStyle/>
          <a:p>
            <a:r>
              <a:rPr lang="en-US" sz="1800" b="0" i="0" u="none" strike="noStrike" baseline="0" dirty="0">
                <a:solidFill>
                  <a:srgbClr val="000000"/>
                </a:solidFill>
                <a:latin typeface="Calibri" panose="020F0502020204030204" pitchFamily="34" charset="0"/>
              </a:rPr>
              <a:t>The key is the permutation of the alphabet.</a:t>
            </a:r>
          </a:p>
          <a:p>
            <a:pPr marL="0" indent="0">
              <a:buNone/>
            </a:pPr>
            <a:r>
              <a:rPr lang="en-US" b="1" i="0" u="none" strike="noStrike" baseline="0" dirty="0">
                <a:solidFill>
                  <a:srgbClr val="000000"/>
                </a:solidFill>
                <a:latin typeface="Calibri" panose="020F0502020204030204" pitchFamily="34" charset="0"/>
              </a:rPr>
              <a:t> DWSKTQJRDKW FCEBTDRL DF OWKNW JF ETLXRKVTJXZL </a:t>
            </a:r>
          </a:p>
          <a:p>
            <a:pPr marL="0" indent="0">
              <a:buNone/>
            </a:pPr>
            <a:r>
              <a:rPr lang="en-US" b="1" i="0" u="none" strike="noStrike" baseline="0" dirty="0">
                <a:solidFill>
                  <a:schemeClr val="bg1"/>
                </a:solidFill>
                <a:latin typeface="Calibri" panose="020F0502020204030204" pitchFamily="34" charset="0"/>
              </a:rPr>
              <a:t>information security is known as cryptography</a:t>
            </a:r>
            <a:endParaRPr lang="en-US" dirty="0">
              <a:solidFill>
                <a:schemeClr val="bg1"/>
              </a:solidFill>
            </a:endParaRPr>
          </a:p>
        </p:txBody>
      </p:sp>
      <p:sp>
        <p:nvSpPr>
          <p:cNvPr id="5" name="Title 1">
            <a:extLst>
              <a:ext uri="{FF2B5EF4-FFF2-40B4-BE49-F238E27FC236}">
                <a16:creationId xmlns:a16="http://schemas.microsoft.com/office/drawing/2014/main" id="{CA4C0208-54C6-B47D-7306-9ED84BFCB622}"/>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pic>
        <p:nvPicPr>
          <p:cNvPr id="8" name="Picture 7">
            <a:extLst>
              <a:ext uri="{FF2B5EF4-FFF2-40B4-BE49-F238E27FC236}">
                <a16:creationId xmlns:a16="http://schemas.microsoft.com/office/drawing/2014/main" id="{4A92F528-DC5E-C483-14F9-8F32F0FA6E54}"/>
              </a:ext>
            </a:extLst>
          </p:cNvPr>
          <p:cNvPicPr>
            <a:picLocks noChangeAspect="1"/>
          </p:cNvPicPr>
          <p:nvPr/>
        </p:nvPicPr>
        <p:blipFill>
          <a:blip r:embed="rId2"/>
          <a:stretch>
            <a:fillRect/>
          </a:stretch>
        </p:blipFill>
        <p:spPr>
          <a:xfrm>
            <a:off x="595312" y="3136897"/>
            <a:ext cx="11001375" cy="1804753"/>
          </a:xfrm>
          <a:prstGeom prst="rect">
            <a:avLst/>
          </a:prstGeom>
        </p:spPr>
      </p:pic>
    </p:spTree>
    <p:extLst>
      <p:ext uri="{BB962C8B-B14F-4D97-AF65-F5344CB8AC3E}">
        <p14:creationId xmlns:p14="http://schemas.microsoft.com/office/powerpoint/2010/main" val="1557276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F2D4BB-C2E9-4D90-EF25-19CB9FCF3327}"/>
              </a:ext>
            </a:extLst>
          </p:cNvPr>
          <p:cNvPicPr>
            <a:picLocks noChangeAspect="1"/>
          </p:cNvPicPr>
          <p:nvPr/>
        </p:nvPicPr>
        <p:blipFill>
          <a:blip r:embed="rId2"/>
          <a:stretch>
            <a:fillRect/>
          </a:stretch>
        </p:blipFill>
        <p:spPr>
          <a:xfrm>
            <a:off x="42862" y="676275"/>
            <a:ext cx="12106275" cy="5505450"/>
          </a:xfrm>
          <a:prstGeom prst="rect">
            <a:avLst/>
          </a:prstGeom>
        </p:spPr>
      </p:pic>
      <p:sp>
        <p:nvSpPr>
          <p:cNvPr id="8" name="Title 1">
            <a:extLst>
              <a:ext uri="{FF2B5EF4-FFF2-40B4-BE49-F238E27FC236}">
                <a16:creationId xmlns:a16="http://schemas.microsoft.com/office/drawing/2014/main" id="{E891A9F5-2932-3537-1552-F3E166A0E0C6}"/>
              </a:ext>
            </a:extLst>
          </p:cNvPr>
          <p:cNvSpPr txBox="1">
            <a:spLocks/>
          </p:cNvSpPr>
          <p:nvPr/>
        </p:nvSpPr>
        <p:spPr>
          <a:xfrm>
            <a:off x="4129880" y="184825"/>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2315664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134F1-C1AB-CE17-1B3B-CEACF36D59EB}"/>
              </a:ext>
            </a:extLst>
          </p:cNvPr>
          <p:cNvSpPr>
            <a:spLocks noGrp="1"/>
          </p:cNvSpPr>
          <p:nvPr>
            <p:ph type="title"/>
          </p:nvPr>
        </p:nvSpPr>
        <p:spPr>
          <a:xfrm>
            <a:off x="838200" y="365125"/>
            <a:ext cx="10515600" cy="773011"/>
          </a:xfrm>
        </p:spPr>
        <p:txBody>
          <a:bodyPr>
            <a:normAutofit/>
          </a:bodyPr>
          <a:lstStyle/>
          <a:p>
            <a:pPr algn="ctr"/>
            <a:r>
              <a:rPr lang="en-US" sz="3200" b="1" i="0" u="none" strike="noStrike" baseline="0"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Caesar Shift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4" name="Content Placeholder 3">
            <a:extLst>
              <a:ext uri="{FF2B5EF4-FFF2-40B4-BE49-F238E27FC236}">
                <a16:creationId xmlns:a16="http://schemas.microsoft.com/office/drawing/2014/main" id="{0417DEB9-A91B-8B0E-761E-4DCD2CC82201}"/>
              </a:ext>
            </a:extLst>
          </p:cNvPr>
          <p:cNvSpPr>
            <a:spLocks noGrp="1"/>
          </p:cNvSpPr>
          <p:nvPr>
            <p:ph idx="1"/>
          </p:nvPr>
        </p:nvSpPr>
        <p:spPr>
          <a:xfrm>
            <a:off x="838200" y="1303506"/>
            <a:ext cx="10515600" cy="4873457"/>
          </a:xfrm>
        </p:spPr>
        <p:txBody>
          <a:bodyPr>
            <a:normAutofit fontScale="92500" lnSpcReduction="10000"/>
          </a:bodyPr>
          <a:lstStyle/>
          <a:p>
            <a:pPr marL="0" indent="0">
              <a:buNone/>
            </a:pPr>
            <a:r>
              <a:rPr lang="en-US" dirty="0"/>
              <a:t>This example illustrates the Caesar cipher, a simple encryption technique where each letter in the message is shifted by a certain number of positions in the alphabet.</a:t>
            </a:r>
          </a:p>
          <a:p>
            <a:r>
              <a:rPr lang="en-US" dirty="0"/>
              <a:t>The encrypted message "</a:t>
            </a:r>
            <a:r>
              <a:rPr lang="en-US" dirty="0">
                <a:solidFill>
                  <a:srgbClr val="FF0000"/>
                </a:solidFill>
              </a:rPr>
              <a:t>FAGEMYREMPURZV_EMZR_R FMNMDAZR</a:t>
            </a:r>
            <a:r>
              <a:rPr lang="en-US" dirty="0"/>
              <a:t>" is intercepted, and we try different shifts to decrypt it:</a:t>
            </a:r>
          </a:p>
          <a:p>
            <a:pPr>
              <a:buFont typeface="Arial" panose="020B0604020202020204" pitchFamily="34" charset="0"/>
              <a:buChar char="•"/>
            </a:pPr>
            <a:r>
              <a:rPr lang="en-US" dirty="0"/>
              <a:t>With a shift of 1: "</a:t>
            </a:r>
            <a:r>
              <a:rPr lang="en-US" dirty="0">
                <a:solidFill>
                  <a:srgbClr val="FF0000"/>
                </a:solidFill>
              </a:rPr>
              <a:t>E_FDLXQDLOTQYUZDLYQZQZELMLC_YQ</a:t>
            </a:r>
            <a:r>
              <a:rPr lang="en-US" dirty="0"/>
              <a:t>"</a:t>
            </a:r>
          </a:p>
          <a:p>
            <a:pPr>
              <a:buFont typeface="Arial" panose="020B0604020202020204" pitchFamily="34" charset="0"/>
              <a:buChar char="•"/>
            </a:pPr>
            <a:r>
              <a:rPr lang="en-US" dirty="0"/>
              <a:t>With a shift of 2: "</a:t>
            </a:r>
            <a:r>
              <a:rPr lang="en-US" dirty="0">
                <a:solidFill>
                  <a:srgbClr val="FF0000"/>
                </a:solidFill>
              </a:rPr>
              <a:t>DZECKWPCKNSPXTYCKXPYPYDKLKBZXP</a:t>
            </a:r>
            <a:r>
              <a:rPr lang="en-US" dirty="0"/>
              <a:t>"</a:t>
            </a:r>
          </a:p>
          <a:p>
            <a:pPr>
              <a:buFont typeface="Arial" panose="020B0604020202020204" pitchFamily="34" charset="0"/>
              <a:buChar char="•"/>
            </a:pPr>
            <a:r>
              <a:rPr lang="en-US" dirty="0"/>
              <a:t>And so on...</a:t>
            </a:r>
          </a:p>
          <a:p>
            <a:r>
              <a:rPr lang="en-US" dirty="0"/>
              <a:t>Finally, at a shift of 13, the decrypted message is revealed: "</a:t>
            </a:r>
            <a:r>
              <a:rPr lang="en-US" b="1" dirty="0">
                <a:solidFill>
                  <a:srgbClr val="FF0000"/>
                </a:solidFill>
              </a:rPr>
              <a:t>TOUS_LES_CHEMINS_MENENT_A_ROME</a:t>
            </a:r>
            <a:r>
              <a:rPr lang="en-US" dirty="0"/>
              <a:t>" ("</a:t>
            </a:r>
            <a:r>
              <a:rPr lang="en-US" dirty="0">
                <a:highlight>
                  <a:srgbClr val="FFFF00"/>
                </a:highlight>
              </a:rPr>
              <a:t>All roads lead to Rome</a:t>
            </a:r>
            <a:r>
              <a:rPr lang="en-US" dirty="0"/>
              <a:t>").</a:t>
            </a:r>
          </a:p>
          <a:p>
            <a:r>
              <a:rPr lang="en-US" dirty="0"/>
              <a:t>This demonstrates that the Caesar cipher is not secure, as it can be easily broken by trying all possible shifts (a brute force attack).</a:t>
            </a:r>
          </a:p>
          <a:p>
            <a:endParaRPr lang="en-US" dirty="0"/>
          </a:p>
        </p:txBody>
      </p:sp>
      <p:sp>
        <p:nvSpPr>
          <p:cNvPr id="5" name="Title 1">
            <a:extLst>
              <a:ext uri="{FF2B5EF4-FFF2-40B4-BE49-F238E27FC236}">
                <a16:creationId xmlns:a16="http://schemas.microsoft.com/office/drawing/2014/main" id="{CA4C0208-54C6-B47D-7306-9ED84BFCB622}"/>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3509451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134F1-C1AB-CE17-1B3B-CEACF36D59EB}"/>
              </a:ext>
            </a:extLst>
          </p:cNvPr>
          <p:cNvSpPr>
            <a:spLocks noGrp="1"/>
          </p:cNvSpPr>
          <p:nvPr>
            <p:ph type="title"/>
          </p:nvPr>
        </p:nvSpPr>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7" name="Content Placeholder 6">
            <a:extLst>
              <a:ext uri="{FF2B5EF4-FFF2-40B4-BE49-F238E27FC236}">
                <a16:creationId xmlns:a16="http://schemas.microsoft.com/office/drawing/2014/main" id="{7BAFB0FB-EDAB-9F91-3876-A5AF593F8606}"/>
              </a:ext>
            </a:extLst>
          </p:cNvPr>
          <p:cNvSpPr>
            <a:spLocks noGrp="1"/>
          </p:cNvSpPr>
          <p:nvPr>
            <p:ph sz="half" idx="1"/>
          </p:nvPr>
        </p:nvSpPr>
        <p:spPr/>
        <p:txBody>
          <a:bodyPr/>
          <a:lstStyle/>
          <a:p>
            <a:r>
              <a:rPr lang="en-US" dirty="0"/>
              <a:t>In the 16th century, codes were routinely broken. The ball was in the cryptographers' court. Vigenère invented a simple and subtle code. It is an improvement on the shift cipher. A keyword is chosen, for example, "ALAIN," and it is used to encrypt.</a:t>
            </a:r>
          </a:p>
        </p:txBody>
      </p:sp>
      <p:sp>
        <p:nvSpPr>
          <p:cNvPr id="8" name="Content Placeholder 7">
            <a:extLst>
              <a:ext uri="{FF2B5EF4-FFF2-40B4-BE49-F238E27FC236}">
                <a16:creationId xmlns:a16="http://schemas.microsoft.com/office/drawing/2014/main" id="{D6FB9B94-1A31-D191-DAAA-47EBE12CB2F9}"/>
              </a:ext>
            </a:extLst>
          </p:cNvPr>
          <p:cNvSpPr>
            <a:spLocks noGrp="1"/>
          </p:cNvSpPr>
          <p:nvPr>
            <p:ph sz="half" idx="2"/>
          </p:nvPr>
        </p:nvSpPr>
        <p:spPr/>
        <p:txBody>
          <a:bodyPr/>
          <a:lstStyle/>
          <a:p>
            <a:r>
              <a:rPr lang="fr-FR" b="0" i="0" dirty="0">
                <a:solidFill>
                  <a:srgbClr val="000000"/>
                </a:solidFill>
                <a:effectLst/>
              </a:rPr>
              <a:t>Au 16ième siècle, on brisait les codes de façon routinière. La balle était dans le camp des cryptographes. </a:t>
            </a:r>
            <a:r>
              <a:rPr lang="fr-FR" b="1" i="1" dirty="0">
                <a:solidFill>
                  <a:srgbClr val="000000"/>
                </a:solidFill>
                <a:effectLst/>
              </a:rPr>
              <a:t>Vigenère</a:t>
            </a:r>
            <a:r>
              <a:rPr lang="fr-FR" b="0" i="0" dirty="0">
                <a:solidFill>
                  <a:srgbClr val="000000"/>
                </a:solidFill>
                <a:effectLst/>
              </a:rPr>
              <a:t> inventa un code simple et subtile. Il s'agit d’une amélioration du chiffre par décalage. On choisit un mot de code par exemple ALAIN et on l’utilise pour chiffrer.</a:t>
            </a:r>
            <a:endParaRPr lang="en-US" dirty="0"/>
          </a:p>
        </p:txBody>
      </p:sp>
      <p:sp>
        <p:nvSpPr>
          <p:cNvPr id="5" name="Title 1">
            <a:extLst>
              <a:ext uri="{FF2B5EF4-FFF2-40B4-BE49-F238E27FC236}">
                <a16:creationId xmlns:a16="http://schemas.microsoft.com/office/drawing/2014/main" id="{CA4C0208-54C6-B47D-7306-9ED84BFCB622}"/>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2533348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A9AD2D-9151-5F0F-42BA-962CBB535C86}"/>
              </a:ext>
            </a:extLst>
          </p:cNvPr>
          <p:cNvPicPr>
            <a:picLocks noChangeAspect="1"/>
          </p:cNvPicPr>
          <p:nvPr/>
        </p:nvPicPr>
        <p:blipFill>
          <a:blip r:embed="rId2"/>
          <a:stretch>
            <a:fillRect/>
          </a:stretch>
        </p:blipFill>
        <p:spPr>
          <a:xfrm>
            <a:off x="1120302" y="672955"/>
            <a:ext cx="9951396" cy="5512090"/>
          </a:xfrm>
          <a:prstGeom prst="rect">
            <a:avLst/>
          </a:prstGeom>
        </p:spPr>
      </p:pic>
    </p:spTree>
    <p:extLst>
      <p:ext uri="{BB962C8B-B14F-4D97-AF65-F5344CB8AC3E}">
        <p14:creationId xmlns:p14="http://schemas.microsoft.com/office/powerpoint/2010/main" val="1954763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1A890B9-5BA9-D3C8-153B-8D16063C7C80}"/>
              </a:ext>
            </a:extLst>
          </p:cNvPr>
          <p:cNvSpPr>
            <a:spLocks noGrp="1"/>
          </p:cNvSpPr>
          <p:nvPr>
            <p:ph idx="1"/>
          </p:nvPr>
        </p:nvSpPr>
        <p:spPr/>
        <p:txBody>
          <a:bodyPr>
            <a:normAutofit lnSpcReduction="10000"/>
          </a:bodyPr>
          <a:lstStyle/>
          <a:p>
            <a:pPr marL="0" indent="0">
              <a:lnSpc>
                <a:spcPct val="107000"/>
              </a:lnSpc>
              <a:spcAft>
                <a:spcPts val="800"/>
              </a:spcAft>
              <a:buNone/>
            </a:pPr>
            <a:r>
              <a:rPr lang="en-US" b="1" dirty="0">
                <a:solidFill>
                  <a:srgbClr val="FF0000"/>
                </a:solidFill>
                <a:effectLst/>
                <a:latin typeface="Calibri" panose="020F0502020204030204" pitchFamily="34" charset="0"/>
                <a:ea typeface="Calibri" panose="020F0502020204030204" pitchFamily="34" charset="0"/>
                <a:cs typeface="Arial" panose="020B0604020202020204" pitchFamily="34" charset="0"/>
              </a:rPr>
              <a:t>The keyword</a:t>
            </a:r>
          </a:p>
          <a:p>
            <a:pPr marL="0" indent="0">
              <a:lnSpc>
                <a:spcPct val="107000"/>
              </a:lnSpc>
              <a:spcAft>
                <a:spcPts val="800"/>
              </a:spcAft>
              <a:buNone/>
            </a:pPr>
            <a:r>
              <a:rPr lang="en-US" sz="2400" kern="100" dirty="0">
                <a:effectLst/>
                <a:latin typeface="Calibri" panose="020F0502020204030204" pitchFamily="34" charset="0"/>
                <a:ea typeface="Calibri" panose="020F0502020204030204" pitchFamily="34" charset="0"/>
                <a:cs typeface="Arial" panose="020B0604020202020204" pitchFamily="34" charset="0"/>
              </a:rPr>
              <a:t>Each letter in the keyword corresponds to a number:</a:t>
            </a:r>
          </a:p>
          <a:p>
            <a:pPr marL="457200" lvl="1" indent="0">
              <a:lnSpc>
                <a:spcPct val="107000"/>
              </a:lnSpc>
              <a:spcAft>
                <a:spcPts val="800"/>
              </a:spcAft>
              <a:buNone/>
            </a:pPr>
            <a:r>
              <a:rPr lang="en-US" sz="2800" b="1" kern="100" dirty="0">
                <a:solidFill>
                  <a:srgbClr val="7030A0"/>
                </a:solidFill>
                <a:effectLst/>
                <a:latin typeface="Calibri" panose="020F0502020204030204" pitchFamily="34" charset="0"/>
                <a:ea typeface="Calibri" panose="020F0502020204030204" pitchFamily="34" charset="0"/>
                <a:cs typeface="Arial" panose="020B0604020202020204" pitchFamily="34" charset="0"/>
              </a:rPr>
              <a:t>A = 1</a:t>
            </a:r>
            <a:endParaRPr lang="en-US" sz="2800" b="1" kern="100" dirty="0">
              <a:solidFill>
                <a:srgbClr val="7030A0"/>
              </a:solidFill>
              <a:latin typeface="Calibri" panose="020F0502020204030204" pitchFamily="34" charset="0"/>
              <a:ea typeface="Calibri" panose="020F0502020204030204" pitchFamily="34" charset="0"/>
              <a:cs typeface="Arial" panose="020B0604020202020204" pitchFamily="34" charset="0"/>
            </a:endParaRPr>
          </a:p>
          <a:p>
            <a:pPr marL="457200" lvl="1" indent="0">
              <a:lnSpc>
                <a:spcPct val="107000"/>
              </a:lnSpc>
              <a:spcAft>
                <a:spcPts val="800"/>
              </a:spcAft>
              <a:buNone/>
            </a:pPr>
            <a:r>
              <a:rPr lang="en-US" sz="2800" b="1" kern="100" dirty="0">
                <a:solidFill>
                  <a:srgbClr val="7030A0"/>
                </a:solidFill>
                <a:effectLst/>
                <a:latin typeface="Calibri" panose="020F0502020204030204" pitchFamily="34" charset="0"/>
                <a:ea typeface="Calibri" panose="020F0502020204030204" pitchFamily="34" charset="0"/>
                <a:cs typeface="Arial" panose="020B0604020202020204" pitchFamily="34" charset="0"/>
              </a:rPr>
              <a:t>L = 12</a:t>
            </a:r>
            <a:endParaRPr lang="en-US" sz="2800" b="1" kern="100" dirty="0">
              <a:solidFill>
                <a:srgbClr val="7030A0"/>
              </a:solidFill>
              <a:latin typeface="Calibri" panose="020F0502020204030204" pitchFamily="34" charset="0"/>
              <a:ea typeface="Calibri" panose="020F0502020204030204" pitchFamily="34" charset="0"/>
              <a:cs typeface="Arial" panose="020B0604020202020204" pitchFamily="34" charset="0"/>
            </a:endParaRPr>
          </a:p>
          <a:p>
            <a:pPr marL="457200" lvl="1" indent="0">
              <a:lnSpc>
                <a:spcPct val="107000"/>
              </a:lnSpc>
              <a:spcAft>
                <a:spcPts val="800"/>
              </a:spcAft>
              <a:buNone/>
            </a:pPr>
            <a:r>
              <a:rPr lang="en-US" sz="2800" b="1" kern="100" dirty="0">
                <a:solidFill>
                  <a:srgbClr val="7030A0"/>
                </a:solidFill>
                <a:effectLst/>
                <a:latin typeface="Calibri" panose="020F0502020204030204" pitchFamily="34" charset="0"/>
                <a:ea typeface="Calibri" panose="020F0502020204030204" pitchFamily="34" charset="0"/>
                <a:cs typeface="Arial" panose="020B0604020202020204" pitchFamily="34" charset="0"/>
              </a:rPr>
              <a:t>A = 1</a:t>
            </a:r>
            <a:endParaRPr lang="en-US" sz="2800" b="1" kern="100" dirty="0">
              <a:solidFill>
                <a:srgbClr val="7030A0"/>
              </a:solidFill>
              <a:latin typeface="Calibri" panose="020F0502020204030204" pitchFamily="34" charset="0"/>
              <a:ea typeface="Calibri" panose="020F0502020204030204" pitchFamily="34" charset="0"/>
              <a:cs typeface="Arial" panose="020B0604020202020204" pitchFamily="34" charset="0"/>
            </a:endParaRPr>
          </a:p>
          <a:p>
            <a:pPr marL="457200" lvl="1" indent="0">
              <a:lnSpc>
                <a:spcPct val="107000"/>
              </a:lnSpc>
              <a:spcAft>
                <a:spcPts val="800"/>
              </a:spcAft>
              <a:buNone/>
            </a:pPr>
            <a:r>
              <a:rPr lang="en-US" sz="2800" b="1" kern="100" dirty="0">
                <a:solidFill>
                  <a:srgbClr val="7030A0"/>
                </a:solidFill>
                <a:effectLst/>
                <a:latin typeface="Calibri" panose="020F0502020204030204" pitchFamily="34" charset="0"/>
                <a:ea typeface="Calibri" panose="020F0502020204030204" pitchFamily="34" charset="0"/>
                <a:cs typeface="Arial" panose="020B0604020202020204" pitchFamily="34" charset="0"/>
              </a:rPr>
              <a:t>I = 9</a:t>
            </a:r>
          </a:p>
          <a:p>
            <a:pPr marL="457200" lvl="1" indent="0">
              <a:lnSpc>
                <a:spcPct val="107000"/>
              </a:lnSpc>
              <a:spcAft>
                <a:spcPts val="800"/>
              </a:spcAft>
              <a:buNone/>
            </a:pPr>
            <a:r>
              <a:rPr lang="en-US" sz="2800" b="1" kern="100" dirty="0">
                <a:solidFill>
                  <a:srgbClr val="7030A0"/>
                </a:solidFill>
                <a:effectLst/>
                <a:latin typeface="Calibri" panose="020F0502020204030204" pitchFamily="34" charset="0"/>
                <a:ea typeface="Calibri" panose="020F0502020204030204" pitchFamily="34" charset="0"/>
                <a:cs typeface="Arial" panose="020B0604020202020204" pitchFamily="34" charset="0"/>
              </a:rPr>
              <a:t>N = 14</a:t>
            </a:r>
          </a:p>
          <a:p>
            <a:pPr marL="0" indent="0">
              <a:buNone/>
            </a:pPr>
            <a:endParaRPr lang="en-US" dirty="0"/>
          </a:p>
        </p:txBody>
      </p:sp>
      <p:sp>
        <p:nvSpPr>
          <p:cNvPr id="7" name="Title 2">
            <a:extLst>
              <a:ext uri="{FF2B5EF4-FFF2-40B4-BE49-F238E27FC236}">
                <a16:creationId xmlns:a16="http://schemas.microsoft.com/office/drawing/2014/main" id="{6D00566B-E26A-C3CF-8BB5-2F69A3670D8D}"/>
              </a:ext>
            </a:extLst>
          </p:cNvPr>
          <p:cNvSpPr>
            <a:spLocks noGrp="1"/>
          </p:cNvSpPr>
          <p:nvPr>
            <p:ph type="title"/>
          </p:nvPr>
        </p:nvSpPr>
        <p:spPr>
          <a:xfrm>
            <a:off x="838200" y="365125"/>
            <a:ext cx="10515600" cy="1325563"/>
          </a:xfrm>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7740CB7B-4BF5-BE2E-E98A-3D19AA35833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346229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1A890B9-5BA9-D3C8-153B-8D16063C7C80}"/>
              </a:ext>
            </a:extLst>
          </p:cNvPr>
          <p:cNvSpPr>
            <a:spLocks noGrp="1"/>
          </p:cNvSpPr>
          <p:nvPr>
            <p:ph idx="1"/>
          </p:nvPr>
        </p:nvSpPr>
        <p:spPr/>
        <p:txBody>
          <a:bodyPr>
            <a:normAutofit fontScale="92500" lnSpcReduction="10000"/>
          </a:bodyPr>
          <a:lstStyle/>
          <a:p>
            <a:pPr marL="0" indent="0">
              <a:lnSpc>
                <a:spcPct val="107000"/>
              </a:lnSpc>
              <a:spcAft>
                <a:spcPts val="800"/>
              </a:spcAft>
              <a:buNone/>
            </a:pPr>
            <a:r>
              <a:rPr lang="en-US"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Encrypting the message</a:t>
            </a:r>
          </a:p>
          <a:p>
            <a:pPr marL="0" indent="0">
              <a:lnSpc>
                <a:spcPct val="107000"/>
              </a:lnSpc>
              <a:spcAft>
                <a:spcPts val="800"/>
              </a:spcAft>
              <a:buNone/>
            </a:pPr>
            <a:r>
              <a:rPr lang="en-US" sz="2400" kern="100" dirty="0">
                <a:effectLst/>
                <a:latin typeface="Calibri" panose="020F0502020204030204" pitchFamily="34" charset="0"/>
                <a:ea typeface="Calibri" panose="020F0502020204030204" pitchFamily="34" charset="0"/>
                <a:cs typeface="Arial" panose="020B0604020202020204" pitchFamily="34" charset="0"/>
              </a:rPr>
              <a:t>The keyword is repeated to match the length of the message to be encrypted. Then, each letter of the plaintext is shifted by the number corresponding to the matching letter in the repeated keyword.</a:t>
            </a:r>
          </a:p>
          <a:p>
            <a:pPr marL="0" indent="0">
              <a:lnSpc>
                <a:spcPct val="107000"/>
              </a:lnSpc>
              <a:spcAft>
                <a:spcPts val="800"/>
              </a:spcAft>
              <a:buNone/>
            </a:pPr>
            <a:r>
              <a:rPr lang="en-US" sz="2400" kern="100" dirty="0">
                <a:effectLst/>
                <a:latin typeface="Calibri" panose="020F0502020204030204" pitchFamily="34" charset="0"/>
                <a:ea typeface="Calibri" panose="020F0502020204030204" pitchFamily="34" charset="0"/>
                <a:cs typeface="Arial" panose="020B0604020202020204" pitchFamily="34" charset="0"/>
              </a:rPr>
              <a:t>   </a:t>
            </a:r>
            <a:r>
              <a:rPr lang="fr-FR" sz="2400" kern="100" dirty="0">
                <a:effectLst/>
                <a:latin typeface="Calibri" panose="020F0502020204030204" pitchFamily="34" charset="0"/>
                <a:ea typeface="Calibri" panose="020F0502020204030204" pitchFamily="34" charset="0"/>
                <a:cs typeface="Arial" panose="020B0604020202020204" pitchFamily="34" charset="0"/>
              </a:rPr>
              <a:t>- </a:t>
            </a:r>
            <a:r>
              <a:rPr lang="fr-FR" sz="2400" kern="100" dirty="0" err="1">
                <a:effectLst/>
                <a:latin typeface="Calibri" panose="020F0502020204030204" pitchFamily="34" charset="0"/>
                <a:ea typeface="Calibri" panose="020F0502020204030204" pitchFamily="34" charset="0"/>
                <a:cs typeface="Arial" panose="020B0604020202020204" pitchFamily="34" charset="0"/>
              </a:rPr>
              <a:t>Plaintext</a:t>
            </a:r>
            <a:r>
              <a:rPr lang="fr-FR" sz="2400" kern="100" dirty="0">
                <a:effectLst/>
                <a:latin typeface="Calibri" panose="020F0502020204030204" pitchFamily="34" charset="0"/>
                <a:ea typeface="Calibri" panose="020F0502020204030204" pitchFamily="34" charset="0"/>
                <a:cs typeface="Arial" panose="020B0604020202020204" pitchFamily="34" charset="0"/>
              </a:rPr>
              <a:t>: "</a:t>
            </a:r>
            <a:r>
              <a:rPr lang="fr-FR" sz="2400" b="1" kern="100" dirty="0">
                <a:solidFill>
                  <a:schemeClr val="accent1"/>
                </a:solidFill>
                <a:effectLst/>
                <a:latin typeface="Calibri" panose="020F0502020204030204" pitchFamily="34" charset="0"/>
                <a:ea typeface="Calibri" panose="020F0502020204030204" pitchFamily="34" charset="0"/>
                <a:cs typeface="Arial" panose="020B0604020202020204" pitchFamily="34" charset="0"/>
              </a:rPr>
              <a:t>LE_CODE_DE_VIGENERE_EST_IL_INDECHIFFRABLE</a:t>
            </a:r>
            <a:r>
              <a:rPr lang="fr-FR" sz="2400" kern="100" dirty="0">
                <a:effectLst/>
                <a:latin typeface="Calibri" panose="020F0502020204030204" pitchFamily="34" charset="0"/>
                <a:ea typeface="Calibri" panose="020F0502020204030204" pitchFamily="34" charset="0"/>
                <a:cs typeface="Arial" panose="020B0604020202020204" pitchFamily="34" charset="0"/>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r-FR" sz="2400" kern="100" dirty="0">
                <a:effectLst/>
                <a:latin typeface="Calibri" panose="020F0502020204030204" pitchFamily="34" charset="0"/>
                <a:ea typeface="Calibri" panose="020F0502020204030204" pitchFamily="34" charset="0"/>
                <a:cs typeface="Arial" panose="020B0604020202020204" pitchFamily="34" charset="0"/>
              </a:rPr>
              <a:t>   - </a:t>
            </a:r>
            <a:r>
              <a:rPr lang="fr-FR" sz="2400" kern="100" dirty="0" err="1">
                <a:effectLst/>
                <a:latin typeface="Calibri" panose="020F0502020204030204" pitchFamily="34" charset="0"/>
                <a:ea typeface="Calibri" panose="020F0502020204030204" pitchFamily="34" charset="0"/>
                <a:cs typeface="Arial" panose="020B0604020202020204" pitchFamily="34" charset="0"/>
              </a:rPr>
              <a:t>Repeated</a:t>
            </a:r>
            <a:r>
              <a:rPr lang="fr-FR" sz="2400" kern="100" dirty="0">
                <a:effectLst/>
                <a:latin typeface="Calibri" panose="020F0502020204030204" pitchFamily="34" charset="0"/>
                <a:ea typeface="Calibri" panose="020F0502020204030204" pitchFamily="34" charset="0"/>
                <a:cs typeface="Arial" panose="020B0604020202020204" pitchFamily="34" charset="0"/>
              </a:rPr>
              <a:t> keyword: "</a:t>
            </a:r>
            <a:r>
              <a:rPr lang="fr-FR" sz="2400" b="1" kern="100" dirty="0">
                <a:solidFill>
                  <a:srgbClr val="FFC000"/>
                </a:solidFill>
                <a:effectLst/>
                <a:latin typeface="Calibri" panose="020F0502020204030204" pitchFamily="34" charset="0"/>
                <a:ea typeface="Calibri" panose="020F0502020204030204" pitchFamily="34" charset="0"/>
                <a:cs typeface="Arial" panose="020B0604020202020204" pitchFamily="34" charset="0"/>
              </a:rPr>
              <a:t>ALAINALAINALAINALAINALAINALAINALAINA</a:t>
            </a:r>
            <a:r>
              <a:rPr lang="fr-FR" sz="2400" kern="100" dirty="0">
                <a:effectLst/>
                <a:latin typeface="Calibri" panose="020F0502020204030204" pitchFamily="34" charset="0"/>
                <a:ea typeface="Calibri" panose="020F0502020204030204" pitchFamily="34" charset="0"/>
                <a:cs typeface="Arial" panose="020B0604020202020204" pitchFamily="34" charset="0"/>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fr-FR" sz="2400" kern="100" dirty="0">
                <a:effectLst/>
                <a:latin typeface="Calibri" panose="020F0502020204030204" pitchFamily="34" charset="0"/>
                <a:ea typeface="Calibri" panose="020F0502020204030204" pitchFamily="34" charset="0"/>
                <a:cs typeface="Arial" panose="020B0604020202020204" pitchFamily="34" charset="0"/>
              </a:rPr>
              <a:t>   - </a:t>
            </a:r>
            <a:r>
              <a:rPr lang="fr-FR" sz="2400" kern="100" dirty="0" err="1">
                <a:effectLst/>
                <a:latin typeface="Calibri" panose="020F0502020204030204" pitchFamily="34" charset="0"/>
                <a:ea typeface="Calibri" panose="020F0502020204030204" pitchFamily="34" charset="0"/>
                <a:cs typeface="Arial" panose="020B0604020202020204" pitchFamily="34" charset="0"/>
              </a:rPr>
              <a:t>Ciphertext</a:t>
            </a:r>
            <a:r>
              <a:rPr lang="fr-FR" sz="2400" kern="100" dirty="0">
                <a:effectLst/>
                <a:latin typeface="Calibri" panose="020F0502020204030204" pitchFamily="34" charset="0"/>
                <a:ea typeface="Calibri" panose="020F0502020204030204" pitchFamily="34" charset="0"/>
                <a:cs typeface="Arial" panose="020B0604020202020204" pitchFamily="34" charset="0"/>
              </a:rPr>
              <a:t>: "</a:t>
            </a:r>
            <a:r>
              <a:rPr lang="fr-FR" sz="2400" b="1" kern="100" dirty="0">
                <a:solidFill>
                  <a:srgbClr val="00B050"/>
                </a:solidFill>
                <a:effectLst/>
                <a:latin typeface="Calibri" panose="020F0502020204030204" pitchFamily="34" charset="0"/>
                <a:ea typeface="Calibri" panose="020F0502020204030204" pitchFamily="34" charset="0"/>
                <a:cs typeface="Arial" panose="020B0604020202020204" pitchFamily="34" charset="0"/>
              </a:rPr>
              <a:t>MQALBEQAMSAGJPSOQSNNFDUIWMLJWRFOIRTGCBKZF</a:t>
            </a:r>
            <a:r>
              <a:rPr lang="fr-FR" sz="2400" kern="100" dirty="0">
                <a:effectLst/>
                <a:latin typeface="Calibri" panose="020F0502020204030204" pitchFamily="34" charset="0"/>
                <a:ea typeface="Calibri" panose="020F0502020204030204" pitchFamily="34" charset="0"/>
                <a:cs typeface="Arial" panose="020B0604020202020204" pitchFamily="34" charset="0"/>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n-US" sz="2400" kern="100" dirty="0">
                <a:effectLst/>
                <a:latin typeface="Calibri" panose="020F0502020204030204" pitchFamily="34" charset="0"/>
                <a:ea typeface="Calibri" panose="020F0502020204030204" pitchFamily="34" charset="0"/>
                <a:cs typeface="Arial" panose="020B0604020202020204" pitchFamily="34" charset="0"/>
              </a:rPr>
              <a:t>For each letter in the plaintext, the corresponding letter in the repeated keyword determines how many positions it will be shifted in the alphabet.</a:t>
            </a:r>
          </a:p>
          <a:p>
            <a:pPr marL="0" indent="0">
              <a:buNone/>
            </a:pPr>
            <a:endParaRPr lang="en-US" dirty="0"/>
          </a:p>
        </p:txBody>
      </p:sp>
      <p:sp>
        <p:nvSpPr>
          <p:cNvPr id="7" name="Title 2">
            <a:extLst>
              <a:ext uri="{FF2B5EF4-FFF2-40B4-BE49-F238E27FC236}">
                <a16:creationId xmlns:a16="http://schemas.microsoft.com/office/drawing/2014/main" id="{6D00566B-E26A-C3CF-8BB5-2F69A3670D8D}"/>
              </a:ext>
            </a:extLst>
          </p:cNvPr>
          <p:cNvSpPr>
            <a:spLocks noGrp="1"/>
          </p:cNvSpPr>
          <p:nvPr>
            <p:ph type="title"/>
          </p:nvPr>
        </p:nvSpPr>
        <p:spPr>
          <a:xfrm>
            <a:off x="838200" y="365125"/>
            <a:ext cx="10515600" cy="1325563"/>
          </a:xfrm>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7740CB7B-4BF5-BE2E-E98A-3D19AA35833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3568103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6D00566B-E26A-C3CF-8BB5-2F69A3670D8D}"/>
              </a:ext>
            </a:extLst>
          </p:cNvPr>
          <p:cNvSpPr>
            <a:spLocks noGrp="1"/>
          </p:cNvSpPr>
          <p:nvPr>
            <p:ph type="title"/>
          </p:nvPr>
        </p:nvSpPr>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6" name="Content Placeholder 5">
            <a:extLst>
              <a:ext uri="{FF2B5EF4-FFF2-40B4-BE49-F238E27FC236}">
                <a16:creationId xmlns:a16="http://schemas.microsoft.com/office/drawing/2014/main" id="{31A890B9-5BA9-D3C8-153B-8D16063C7C80}"/>
              </a:ext>
            </a:extLst>
          </p:cNvPr>
          <p:cNvSpPr>
            <a:spLocks noGrp="1"/>
          </p:cNvSpPr>
          <p:nvPr>
            <p:ph sz="half" idx="1"/>
          </p:nvPr>
        </p:nvSpPr>
        <p:spPr>
          <a:xfrm>
            <a:off x="488004" y="1635935"/>
            <a:ext cx="11215991" cy="1948707"/>
          </a:xfrm>
        </p:spPr>
        <p:txBody>
          <a:bodyPr>
            <a:normAutofit fontScale="25000" lnSpcReduction="20000"/>
          </a:bodyPr>
          <a:lstStyle/>
          <a:p>
            <a:pPr marL="0" indent="0">
              <a:lnSpc>
                <a:spcPct val="107000"/>
              </a:lnSpc>
              <a:spcAft>
                <a:spcPts val="800"/>
              </a:spcAft>
              <a:buNone/>
            </a:pPr>
            <a:r>
              <a:rPr lang="en-US" sz="112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Breaking the cipher</a:t>
            </a:r>
            <a:endParaRPr lang="en-US" sz="11200" b="1" kern="1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9600" kern="100" dirty="0">
                <a:effectLst/>
                <a:latin typeface="Calibri" panose="020F0502020204030204" pitchFamily="34" charset="0"/>
                <a:ea typeface="Calibri" panose="020F0502020204030204" pitchFamily="34" charset="0"/>
                <a:cs typeface="Arial" panose="020B0604020202020204" pitchFamily="34" charset="0"/>
              </a:rPr>
              <a:t>A simple </a:t>
            </a:r>
            <a:r>
              <a:rPr lang="en-US" sz="9600" kern="100" dirty="0">
                <a:solidFill>
                  <a:srgbClr val="00B0F0"/>
                </a:solidFill>
                <a:effectLst/>
                <a:latin typeface="Calibri" panose="020F0502020204030204" pitchFamily="34" charset="0"/>
                <a:ea typeface="Calibri" panose="020F0502020204030204" pitchFamily="34" charset="0"/>
                <a:cs typeface="Arial" panose="020B0604020202020204" pitchFamily="34" charset="0"/>
              </a:rPr>
              <a:t>statistical attack </a:t>
            </a:r>
            <a:r>
              <a:rPr lang="en-US" sz="9600" kern="100" dirty="0">
                <a:effectLst/>
                <a:latin typeface="Calibri" panose="020F0502020204030204" pitchFamily="34" charset="0"/>
                <a:ea typeface="Calibri" panose="020F0502020204030204" pitchFamily="34" charset="0"/>
                <a:cs typeface="Arial" panose="020B0604020202020204" pitchFamily="34" charset="0"/>
              </a:rPr>
              <a:t>(which worked well on shift ciphers) won't work on the Vigenère cipher because the shifting pattern constantly changes, making letter frequencies harder to analyze.</a:t>
            </a:r>
          </a:p>
          <a:p>
            <a:pPr>
              <a:lnSpc>
                <a:spcPct val="107000"/>
              </a:lnSpc>
              <a:spcAft>
                <a:spcPts val="800"/>
              </a:spcAft>
            </a:pPr>
            <a:r>
              <a:rPr lang="en-US" sz="9600" kern="100" dirty="0">
                <a:effectLst/>
                <a:latin typeface="Calibri" panose="020F0502020204030204" pitchFamily="34" charset="0"/>
                <a:ea typeface="Calibri" panose="020F0502020204030204" pitchFamily="34" charset="0"/>
                <a:cs typeface="Arial" panose="020B0604020202020204" pitchFamily="34" charset="0"/>
              </a:rPr>
              <a:t>If the **</a:t>
            </a:r>
            <a:r>
              <a:rPr lang="en-US" sz="9600" kern="100" dirty="0">
                <a:solidFill>
                  <a:srgbClr val="00B0F0"/>
                </a:solidFill>
                <a:effectLst/>
                <a:latin typeface="Calibri" panose="020F0502020204030204" pitchFamily="34" charset="0"/>
                <a:ea typeface="Calibri" panose="020F0502020204030204" pitchFamily="34" charset="0"/>
                <a:cs typeface="Arial" panose="020B0604020202020204" pitchFamily="34" charset="0"/>
              </a:rPr>
              <a:t>keyword is long enough</a:t>
            </a:r>
            <a:r>
              <a:rPr lang="en-US" sz="9600" kern="100" dirty="0">
                <a:effectLst/>
                <a:latin typeface="Calibri" panose="020F0502020204030204" pitchFamily="34" charset="0"/>
                <a:ea typeface="Calibri" panose="020F0502020204030204" pitchFamily="34" charset="0"/>
                <a:cs typeface="Arial" panose="020B0604020202020204" pitchFamily="34" charset="0"/>
              </a:rPr>
              <a:t>** (such as an entire phrase), brute-forcing or trying all possible keys is practically impossible, especially with the technology available in the 16th century.</a:t>
            </a:r>
          </a:p>
          <a:p>
            <a:pPr marL="0" indent="0">
              <a:buNone/>
            </a:pPr>
            <a:endParaRPr lang="en-US" dirty="0"/>
          </a:p>
        </p:txBody>
      </p:sp>
      <p:sp>
        <p:nvSpPr>
          <p:cNvPr id="2" name="Content Placeholder 1">
            <a:extLst>
              <a:ext uri="{FF2B5EF4-FFF2-40B4-BE49-F238E27FC236}">
                <a16:creationId xmlns:a16="http://schemas.microsoft.com/office/drawing/2014/main" id="{2FE3F8B6-607E-DFEF-0ACC-8ED44494C704}"/>
              </a:ext>
            </a:extLst>
          </p:cNvPr>
          <p:cNvSpPr>
            <a:spLocks noGrp="1"/>
          </p:cNvSpPr>
          <p:nvPr>
            <p:ph sz="half" idx="2"/>
          </p:nvPr>
        </p:nvSpPr>
        <p:spPr>
          <a:xfrm>
            <a:off x="321013" y="4875247"/>
            <a:ext cx="11585642" cy="1759017"/>
          </a:xfrm>
          <a:ln>
            <a:solidFill>
              <a:schemeClr val="accent1"/>
            </a:solidFill>
          </a:ln>
        </p:spPr>
        <p:txBody>
          <a:bodyPr>
            <a:normAutofit fontScale="25000" lnSpcReduction="20000"/>
          </a:bodyPr>
          <a:lstStyle/>
          <a:p>
            <a:pPr marL="0" indent="0">
              <a:buNone/>
            </a:pPr>
            <a:r>
              <a:rPr lang="fr-FR" sz="9600" b="1" kern="100" dirty="0">
                <a:solidFill>
                  <a:srgbClr val="FF0000"/>
                </a:solidFill>
                <a:latin typeface="Calibri" panose="020F0502020204030204" pitchFamily="34" charset="0"/>
                <a:cs typeface="Arial" panose="020B0604020202020204" pitchFamily="34" charset="0"/>
              </a:rPr>
              <a:t>Briser le chiffre</a:t>
            </a:r>
            <a:r>
              <a:rPr lang="fr-FR" sz="8000" dirty="0"/>
              <a:t>:</a:t>
            </a:r>
          </a:p>
          <a:p>
            <a:r>
              <a:rPr lang="fr-FR" sz="8000" dirty="0"/>
              <a:t>Une simple </a:t>
            </a:r>
            <a:r>
              <a:rPr lang="fr-FR" sz="8000" dirty="0">
                <a:solidFill>
                  <a:srgbClr val="00B0F0"/>
                </a:solidFill>
              </a:rPr>
              <a:t>attaque statistique </a:t>
            </a:r>
            <a:r>
              <a:rPr lang="fr-FR" sz="8000" dirty="0"/>
              <a:t>(qui fonctionnait bien sur les chiffres par décalage) ne fonctionnera pas sur le chiffre de Vigenère car le motif de décalage change constamment, rendant les fréquences des lettres plus difficiles à analyser.</a:t>
            </a:r>
          </a:p>
          <a:p>
            <a:r>
              <a:rPr lang="fr-FR" sz="8000" dirty="0"/>
              <a:t>Si le </a:t>
            </a:r>
            <a:r>
              <a:rPr lang="fr-FR" sz="8000" dirty="0">
                <a:solidFill>
                  <a:srgbClr val="00B0F0"/>
                </a:solidFill>
              </a:rPr>
              <a:t>mot de passe est suffisamment long</a:t>
            </a:r>
            <a:r>
              <a:rPr lang="fr-FR" sz="8000" dirty="0"/>
              <a:t> (comme une phrase entière), forcer ou essayer toutes les clés possibles est pratiquement impossible, surtout avec la technologie disponible au 16ème siècle.</a:t>
            </a:r>
          </a:p>
          <a:p>
            <a:endParaRPr lang="fr-FR" dirty="0"/>
          </a:p>
        </p:txBody>
      </p:sp>
      <p:sp>
        <p:nvSpPr>
          <p:cNvPr id="8" name="Title 1">
            <a:extLst>
              <a:ext uri="{FF2B5EF4-FFF2-40B4-BE49-F238E27FC236}">
                <a16:creationId xmlns:a16="http://schemas.microsoft.com/office/drawing/2014/main" id="{7740CB7B-4BF5-BE2E-E98A-3D19AA35833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3701408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6D00566B-E26A-C3CF-8BB5-2F69A3670D8D}"/>
              </a:ext>
            </a:extLst>
          </p:cNvPr>
          <p:cNvSpPr>
            <a:spLocks noGrp="1"/>
          </p:cNvSpPr>
          <p:nvPr>
            <p:ph type="title"/>
          </p:nvPr>
        </p:nvSpPr>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6" name="Content Placeholder 5">
            <a:extLst>
              <a:ext uri="{FF2B5EF4-FFF2-40B4-BE49-F238E27FC236}">
                <a16:creationId xmlns:a16="http://schemas.microsoft.com/office/drawing/2014/main" id="{31A890B9-5BA9-D3C8-153B-8D16063C7C80}"/>
              </a:ext>
            </a:extLst>
          </p:cNvPr>
          <p:cNvSpPr>
            <a:spLocks noGrp="1"/>
          </p:cNvSpPr>
          <p:nvPr>
            <p:ph sz="half" idx="1"/>
          </p:nvPr>
        </p:nvSpPr>
        <p:spPr>
          <a:xfrm>
            <a:off x="252919" y="1478604"/>
            <a:ext cx="5766881" cy="5243210"/>
          </a:xfrm>
        </p:spPr>
        <p:txBody>
          <a:bodyPr>
            <a:normAutofit fontScale="55000" lnSpcReduction="20000"/>
          </a:bodyPr>
          <a:lstStyle/>
          <a:p>
            <a:pPr marL="0" indent="0">
              <a:lnSpc>
                <a:spcPct val="107000"/>
              </a:lnSpc>
              <a:spcAft>
                <a:spcPts val="800"/>
              </a:spcAft>
              <a:buNone/>
            </a:pPr>
            <a:r>
              <a:rPr lang="en-US" sz="3800" b="1" kern="100" dirty="0">
                <a:solidFill>
                  <a:srgbClr val="FF00FF"/>
                </a:solidFill>
                <a:effectLst/>
                <a:latin typeface="Calibri" panose="020F0502020204030204" pitchFamily="34" charset="0"/>
                <a:ea typeface="Calibri" panose="020F0502020204030204" pitchFamily="34" charset="0"/>
                <a:cs typeface="Arial" panose="020B0604020202020204" pitchFamily="34" charset="0"/>
              </a:rPr>
              <a:t>Why Vigenère’s cipher was considered strong?</a:t>
            </a:r>
          </a:p>
          <a:p>
            <a:pPr>
              <a:lnSpc>
                <a:spcPct val="107000"/>
              </a:lnSpc>
              <a:spcAft>
                <a:spcPts val="800"/>
              </a:spcAft>
            </a:pPr>
            <a:r>
              <a:rPr lang="en-US" sz="3800" kern="100" dirty="0">
                <a:solidFill>
                  <a:srgbClr val="FFC000"/>
                </a:solidFill>
                <a:effectLst/>
                <a:latin typeface="Calibri" panose="020F0502020204030204" pitchFamily="34" charset="0"/>
                <a:ea typeface="Calibri" panose="020F0502020204030204" pitchFamily="34" charset="0"/>
                <a:cs typeface="Arial" panose="020B0604020202020204" pitchFamily="34" charset="0"/>
              </a:rPr>
              <a:t>Varied shifting</a:t>
            </a:r>
            <a:r>
              <a:rPr lang="en-US" sz="3800" kern="100" dirty="0">
                <a:effectLst/>
                <a:latin typeface="Calibri" panose="020F0502020204030204" pitchFamily="34" charset="0"/>
                <a:ea typeface="Calibri" panose="020F0502020204030204" pitchFamily="34" charset="0"/>
                <a:cs typeface="Arial" panose="020B0604020202020204" pitchFamily="34" charset="0"/>
              </a:rPr>
              <a:t>: Each letter is encrypted with a different shift value, unlike older ciphers that applied the same shift across the entire message.</a:t>
            </a:r>
          </a:p>
          <a:p>
            <a:pPr>
              <a:lnSpc>
                <a:spcPct val="107000"/>
              </a:lnSpc>
              <a:spcAft>
                <a:spcPts val="800"/>
              </a:spcAft>
            </a:pPr>
            <a:r>
              <a:rPr lang="en-US" sz="3800" kern="100" dirty="0">
                <a:solidFill>
                  <a:srgbClr val="FFC000"/>
                </a:solidFill>
                <a:effectLst/>
                <a:latin typeface="Calibri" panose="020F0502020204030204" pitchFamily="34" charset="0"/>
                <a:ea typeface="Calibri" panose="020F0502020204030204" pitchFamily="34" charset="0"/>
                <a:cs typeface="Arial" panose="020B0604020202020204" pitchFamily="34" charset="0"/>
              </a:rPr>
              <a:t>Resistance to frequency analysis</a:t>
            </a:r>
            <a:r>
              <a:rPr lang="en-US" sz="3800" kern="100" dirty="0">
                <a:effectLst/>
                <a:latin typeface="Calibri" panose="020F0502020204030204" pitchFamily="34" charset="0"/>
                <a:ea typeface="Calibri" panose="020F0502020204030204" pitchFamily="34" charset="0"/>
                <a:cs typeface="Arial" panose="020B0604020202020204" pitchFamily="34" charset="0"/>
              </a:rPr>
              <a:t>: Traditional methods of breaking codes by analyzing the frequency of letters in the ciphertext (common with simple shift ciphers) are ineffective because the same letter in the plaintext can be encrypted in different ways.</a:t>
            </a:r>
          </a:p>
          <a:p>
            <a:pPr>
              <a:lnSpc>
                <a:spcPct val="107000"/>
              </a:lnSpc>
              <a:spcAft>
                <a:spcPts val="800"/>
              </a:spcAft>
            </a:pPr>
            <a:r>
              <a:rPr lang="en-US" sz="3800" kern="100" dirty="0">
                <a:solidFill>
                  <a:srgbClr val="FFC000"/>
                </a:solidFill>
                <a:effectLst/>
                <a:latin typeface="Calibri" panose="020F0502020204030204" pitchFamily="34" charset="0"/>
                <a:ea typeface="Calibri" panose="020F0502020204030204" pitchFamily="34" charset="0"/>
                <a:cs typeface="Arial" panose="020B0604020202020204" pitchFamily="34" charset="0"/>
              </a:rPr>
              <a:t>Difficulty of brute-force attacks</a:t>
            </a:r>
            <a:r>
              <a:rPr lang="en-US" sz="3800" kern="100" dirty="0">
                <a:effectLst/>
                <a:latin typeface="Calibri" panose="020F0502020204030204" pitchFamily="34" charset="0"/>
                <a:ea typeface="Calibri" panose="020F0502020204030204" pitchFamily="34" charset="0"/>
                <a:cs typeface="Arial" panose="020B0604020202020204" pitchFamily="34" charset="0"/>
              </a:rPr>
              <a:t>: If the keyword is long, trying every possible key becomes computationally unfeasible, especially at the time.</a:t>
            </a:r>
          </a:p>
        </p:txBody>
      </p:sp>
      <p:sp>
        <p:nvSpPr>
          <p:cNvPr id="2" name="Content Placeholder 1">
            <a:extLst>
              <a:ext uri="{FF2B5EF4-FFF2-40B4-BE49-F238E27FC236}">
                <a16:creationId xmlns:a16="http://schemas.microsoft.com/office/drawing/2014/main" id="{44EB8246-4D76-7ABF-8D34-6089959359EA}"/>
              </a:ext>
            </a:extLst>
          </p:cNvPr>
          <p:cNvSpPr>
            <a:spLocks noGrp="1"/>
          </p:cNvSpPr>
          <p:nvPr>
            <p:ph sz="half" idx="2"/>
          </p:nvPr>
        </p:nvSpPr>
        <p:spPr>
          <a:xfrm>
            <a:off x="6172200" y="1556426"/>
            <a:ext cx="5181600" cy="4620537"/>
          </a:xfrm>
          <a:ln>
            <a:solidFill>
              <a:schemeClr val="accent1"/>
            </a:solidFill>
          </a:ln>
        </p:spPr>
        <p:txBody>
          <a:bodyPr>
            <a:normAutofit fontScale="55000" lnSpcReduction="20000"/>
          </a:bodyPr>
          <a:lstStyle/>
          <a:p>
            <a:r>
              <a:rPr lang="fr-FR" sz="3600" dirty="0"/>
              <a:t>Pourquoi le chiffre de Vigenère était considéré comme fort :</a:t>
            </a:r>
          </a:p>
          <a:p>
            <a:r>
              <a:rPr lang="fr-FR" sz="3600" b="1" dirty="0"/>
              <a:t>Décalage varié</a:t>
            </a:r>
            <a:r>
              <a:rPr lang="fr-FR" sz="3600" dirty="0"/>
              <a:t> : Chaque lettre est chiffrée avec une valeur de décalage différente, contrairement aux anciens chiffres qui appliquaient le même décalage sur l'ensemble du message.</a:t>
            </a:r>
          </a:p>
          <a:p>
            <a:r>
              <a:rPr lang="fr-FR" sz="3600" b="1" dirty="0"/>
              <a:t>Résistance à l'analyse de fréquence</a:t>
            </a:r>
            <a:r>
              <a:rPr lang="fr-FR" sz="3600" dirty="0"/>
              <a:t> : Les méthodes traditionnelles de déchiffrement des codes en analysant la fréquence des lettres dans le texte chiffré (courantes avec les chiffres par décalage simples) sont inefficaces car la même lettre dans le texte en clair peut être chiffrée de différentes manières.</a:t>
            </a:r>
          </a:p>
          <a:p>
            <a:r>
              <a:rPr lang="fr-FR" sz="3600" b="1" dirty="0"/>
              <a:t>Difficulté des attaques par force brute</a:t>
            </a:r>
            <a:r>
              <a:rPr lang="fr-FR" sz="3600" dirty="0"/>
              <a:t> : Si le mot de passe est long, essayer toutes les clés possibles devient computationnellement infaisable, surtout à l'époque.</a:t>
            </a:r>
          </a:p>
          <a:p>
            <a:endParaRPr lang="en-US" dirty="0"/>
          </a:p>
        </p:txBody>
      </p:sp>
      <p:sp>
        <p:nvSpPr>
          <p:cNvPr id="8" name="Title 1">
            <a:extLst>
              <a:ext uri="{FF2B5EF4-FFF2-40B4-BE49-F238E27FC236}">
                <a16:creationId xmlns:a16="http://schemas.microsoft.com/office/drawing/2014/main" id="{7740CB7B-4BF5-BE2E-E98A-3D19AA35833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1466769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6D00566B-E26A-C3CF-8BB5-2F69A3670D8D}"/>
              </a:ext>
            </a:extLst>
          </p:cNvPr>
          <p:cNvSpPr>
            <a:spLocks noGrp="1"/>
          </p:cNvSpPr>
          <p:nvPr>
            <p:ph type="title"/>
          </p:nvPr>
        </p:nvSpPr>
        <p:spPr/>
        <p:txBody>
          <a:bodyPr>
            <a:normAutofit/>
          </a:bodyPr>
          <a:lstStyle/>
          <a:p>
            <a:pPr algn="ctr"/>
            <a:r>
              <a:rPr lang="en-US" sz="3200" b="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rPr>
              <a:t>Vigenère cipher</a:t>
            </a:r>
            <a:endParaRPr lang="en-US" sz="6600" b="1" dirty="0">
              <a:solidFill>
                <a:schemeClr val="accent1">
                  <a:lumMod val="75000"/>
                </a:schemeClr>
              </a:solidFill>
              <a:effectLst>
                <a:outerShdw blurRad="38100" dist="38100" dir="2700000" algn="tl">
                  <a:srgbClr val="000000">
                    <a:alpha val="43137"/>
                  </a:srgbClr>
                </a:outerShdw>
              </a:effectLst>
            </a:endParaRPr>
          </a:p>
        </p:txBody>
      </p:sp>
      <p:sp>
        <p:nvSpPr>
          <p:cNvPr id="6" name="Content Placeholder 5">
            <a:extLst>
              <a:ext uri="{FF2B5EF4-FFF2-40B4-BE49-F238E27FC236}">
                <a16:creationId xmlns:a16="http://schemas.microsoft.com/office/drawing/2014/main" id="{31A890B9-5BA9-D3C8-153B-8D16063C7C80}"/>
              </a:ext>
            </a:extLst>
          </p:cNvPr>
          <p:cNvSpPr>
            <a:spLocks noGrp="1"/>
          </p:cNvSpPr>
          <p:nvPr>
            <p:ph sz="half" idx="1"/>
          </p:nvPr>
        </p:nvSpPr>
        <p:spPr>
          <a:xfrm>
            <a:off x="301557" y="1825624"/>
            <a:ext cx="5718243" cy="4798911"/>
          </a:xfrm>
        </p:spPr>
        <p:txBody>
          <a:bodyPr>
            <a:normAutofit fontScale="40000" lnSpcReduction="20000"/>
          </a:bodyPr>
          <a:lstStyle/>
          <a:p>
            <a:pPr marL="0" indent="0">
              <a:lnSpc>
                <a:spcPct val="107000"/>
              </a:lnSpc>
              <a:spcAft>
                <a:spcPts val="800"/>
              </a:spcAft>
              <a:buNone/>
            </a:pPr>
            <a:r>
              <a:rPr lang="en-US" sz="6000" b="1"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rPr>
              <a:t>Is it unbreakable?</a:t>
            </a:r>
          </a:p>
          <a:p>
            <a:pPr>
              <a:lnSpc>
                <a:spcPct val="107000"/>
              </a:lnSpc>
              <a:spcAft>
                <a:spcPts val="800"/>
              </a:spcAft>
            </a:pPr>
            <a:r>
              <a:rPr lang="en-US" sz="5000" kern="100" dirty="0">
                <a:effectLst/>
                <a:latin typeface="Calibri" panose="020F0502020204030204" pitchFamily="34" charset="0"/>
                <a:ea typeface="Calibri" panose="020F0502020204030204" pitchFamily="34" charset="0"/>
                <a:cs typeface="Arial" panose="020B0604020202020204" pitchFamily="34" charset="0"/>
              </a:rPr>
              <a:t>While Vigenère’s cipher was considered strong for its time, it is </a:t>
            </a:r>
            <a:r>
              <a:rPr lang="en-US" sz="5000" kern="1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not unbreakable </a:t>
            </a:r>
            <a:r>
              <a:rPr lang="en-US" sz="5000" kern="100" dirty="0">
                <a:effectLst/>
                <a:latin typeface="Calibri" panose="020F0502020204030204" pitchFamily="34" charset="0"/>
                <a:ea typeface="Calibri" panose="020F0502020204030204" pitchFamily="34" charset="0"/>
                <a:cs typeface="Arial" panose="020B0604020202020204" pitchFamily="34" charset="0"/>
              </a:rPr>
              <a:t>by modern standards. Later cryptanalysts (such as Charles Babbage and Friedrich </a:t>
            </a:r>
            <a:r>
              <a:rPr lang="en-US" sz="5000" kern="100" dirty="0" err="1">
                <a:effectLst/>
                <a:latin typeface="Calibri" panose="020F0502020204030204" pitchFamily="34" charset="0"/>
                <a:ea typeface="Calibri" panose="020F0502020204030204" pitchFamily="34" charset="0"/>
                <a:cs typeface="Arial" panose="020B0604020202020204" pitchFamily="34" charset="0"/>
              </a:rPr>
              <a:t>Kasiski</a:t>
            </a:r>
            <a:r>
              <a:rPr lang="en-US" sz="5000" kern="100" dirty="0">
                <a:effectLst/>
                <a:latin typeface="Calibri" panose="020F0502020204030204" pitchFamily="34" charset="0"/>
                <a:ea typeface="Calibri" panose="020F0502020204030204" pitchFamily="34" charset="0"/>
                <a:cs typeface="Arial" panose="020B0604020202020204" pitchFamily="34" charset="0"/>
              </a:rPr>
              <a:t> in the 19th century) developed techniques to break it, particularly by detecting the length of the keyword and then applying frequency analysis to individual sections of the ciphertext. But for centuries, it was regarded as one of the most secure ciphers. </a:t>
            </a:r>
          </a:p>
          <a:p>
            <a:pPr>
              <a:lnSpc>
                <a:spcPct val="107000"/>
              </a:lnSpc>
              <a:spcAft>
                <a:spcPts val="800"/>
              </a:spcAft>
            </a:pPr>
            <a:r>
              <a:rPr lang="en-US" sz="5000" kern="100" dirty="0">
                <a:effectLst/>
                <a:latin typeface="Calibri" panose="020F0502020204030204" pitchFamily="34" charset="0"/>
                <a:ea typeface="Calibri" panose="020F0502020204030204" pitchFamily="34" charset="0"/>
                <a:cs typeface="Arial" panose="020B0604020202020204" pitchFamily="34" charset="0"/>
              </a:rPr>
              <a:t>The Vigenère cipher laid the groundwork for more advanced cryptography, and it was an early example of using a </a:t>
            </a:r>
            <a:r>
              <a:rPr lang="en-US" sz="5000" kern="1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polyalphabetic cipher</a:t>
            </a:r>
            <a:r>
              <a:rPr lang="en-US" sz="5000" kern="100" dirty="0">
                <a:effectLst/>
                <a:latin typeface="Calibri" panose="020F0502020204030204" pitchFamily="34" charset="0"/>
                <a:ea typeface="Calibri" panose="020F0502020204030204" pitchFamily="34" charset="0"/>
                <a:cs typeface="Arial" panose="020B0604020202020204" pitchFamily="34" charset="0"/>
              </a:rPr>
              <a:t>, which paved the way for more complex encryption methods.</a:t>
            </a:r>
          </a:p>
          <a:p>
            <a:pPr marL="0" indent="0">
              <a:buNone/>
            </a:pPr>
            <a:endParaRPr lang="en-US" dirty="0"/>
          </a:p>
        </p:txBody>
      </p:sp>
      <p:sp>
        <p:nvSpPr>
          <p:cNvPr id="2" name="Content Placeholder 1">
            <a:extLst>
              <a:ext uri="{FF2B5EF4-FFF2-40B4-BE49-F238E27FC236}">
                <a16:creationId xmlns:a16="http://schemas.microsoft.com/office/drawing/2014/main" id="{A6A1D29D-4D2D-D81C-5165-AA2927B72449}"/>
              </a:ext>
            </a:extLst>
          </p:cNvPr>
          <p:cNvSpPr>
            <a:spLocks noGrp="1"/>
          </p:cNvSpPr>
          <p:nvPr>
            <p:ph sz="half" idx="2"/>
          </p:nvPr>
        </p:nvSpPr>
        <p:spPr>
          <a:xfrm>
            <a:off x="6172200" y="1825625"/>
            <a:ext cx="5181600" cy="4798910"/>
          </a:xfrm>
          <a:ln>
            <a:solidFill>
              <a:schemeClr val="accent1"/>
            </a:solidFill>
          </a:ln>
        </p:spPr>
        <p:txBody>
          <a:bodyPr>
            <a:normAutofit fontScale="40000" lnSpcReduction="20000"/>
          </a:bodyPr>
          <a:lstStyle/>
          <a:p>
            <a:pPr marL="0" indent="0">
              <a:lnSpc>
                <a:spcPct val="107000"/>
              </a:lnSpc>
              <a:spcAft>
                <a:spcPts val="800"/>
              </a:spcAft>
              <a:buNone/>
            </a:pPr>
            <a:r>
              <a:rPr lang="fr-FR" sz="6100" b="1" kern="100" dirty="0">
                <a:solidFill>
                  <a:srgbClr val="FF0000"/>
                </a:solidFill>
                <a:latin typeface="Calibri" panose="020F0502020204030204" pitchFamily="34" charset="0"/>
                <a:cs typeface="Arial" panose="020B0604020202020204" pitchFamily="34" charset="0"/>
              </a:rPr>
              <a:t>Est-il incassable ?  </a:t>
            </a:r>
          </a:p>
          <a:p>
            <a:r>
              <a:rPr lang="fr-FR" sz="5000" dirty="0"/>
              <a:t>Bien que le chiffre de Vigenère ait été considéré comme fort pour son époque, il n'est </a:t>
            </a:r>
            <a:r>
              <a:rPr lang="fr-FR" sz="5000" dirty="0">
                <a:highlight>
                  <a:srgbClr val="FFFF00"/>
                </a:highlight>
              </a:rPr>
              <a:t>pas incassable</a:t>
            </a:r>
            <a:r>
              <a:rPr lang="fr-FR" sz="5000" dirty="0"/>
              <a:t> selon les normes modernes. Plus tard, des cryptanalystes (comme Charles Babbage et Friedrich </a:t>
            </a:r>
            <a:r>
              <a:rPr lang="fr-FR" sz="5000" dirty="0" err="1"/>
              <a:t>Kasiski</a:t>
            </a:r>
            <a:r>
              <a:rPr lang="fr-FR" sz="5000" dirty="0"/>
              <a:t> au 19ème siècle) ont développé des techniques pour le briser, notamment en détectant la longueur du mot de passe, puis en appliquant l'analyse de fréquence à des sections individuelles du texte chiffré. Mais pendant des siècles, il a été considéré comme l'un des chiffres les plus sécurisés.  </a:t>
            </a:r>
          </a:p>
          <a:p>
            <a:r>
              <a:rPr lang="fr-FR" sz="5000" dirty="0"/>
              <a:t>Le chiffre de Vigenère a jeté les bases d'une cryptographie plus avancée et a été un exemple précoce de l'utilisation d'un </a:t>
            </a:r>
            <a:r>
              <a:rPr lang="fr-FR" sz="5000" dirty="0">
                <a:highlight>
                  <a:srgbClr val="00FFFF"/>
                </a:highlight>
              </a:rPr>
              <a:t>chiffre </a:t>
            </a:r>
            <a:r>
              <a:rPr lang="fr-FR" sz="5000" dirty="0" err="1">
                <a:highlight>
                  <a:srgbClr val="00FFFF"/>
                </a:highlight>
              </a:rPr>
              <a:t>polyalphabétique</a:t>
            </a:r>
            <a:r>
              <a:rPr lang="fr-FR" sz="5000" dirty="0"/>
              <a:t>, qui a ouvert la voie à des méthodes de chiffrement plus complexes.</a:t>
            </a:r>
          </a:p>
        </p:txBody>
      </p:sp>
      <p:sp>
        <p:nvSpPr>
          <p:cNvPr id="8" name="Title 1">
            <a:extLst>
              <a:ext uri="{FF2B5EF4-FFF2-40B4-BE49-F238E27FC236}">
                <a16:creationId xmlns:a16="http://schemas.microsoft.com/office/drawing/2014/main" id="{7740CB7B-4BF5-BE2E-E98A-3D19AA358331}"/>
              </a:ext>
            </a:extLst>
          </p:cNvPr>
          <p:cNvSpPr txBox="1">
            <a:spLocks/>
          </p:cNvSpPr>
          <p:nvPr/>
        </p:nvSpPr>
        <p:spPr>
          <a:xfrm>
            <a:off x="100486" y="136186"/>
            <a:ext cx="3932237" cy="588523"/>
          </a:xfrm>
          <a:prstGeom prst="rect">
            <a:avLst/>
          </a:prstGeom>
        </p:spPr>
        <p:txBody>
          <a:bodyP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chemeClr val="accent2">
                    <a:lumMod val="75000"/>
                  </a:schemeClr>
                </a:solidFill>
                <a:latin typeface="Calibri" panose="020F0502020204030204" pitchFamily="34" charset="0"/>
              </a:rPr>
            </a:br>
            <a:r>
              <a:rPr lang="en-US" sz="2000" b="1" dirty="0">
                <a:solidFill>
                  <a:schemeClr val="accent2">
                    <a:lumMod val="75000"/>
                  </a:schemeClr>
                </a:solidFill>
                <a:latin typeface="Calibri" panose="020F0502020204030204" pitchFamily="34" charset="0"/>
              </a:rPr>
              <a:t>History </a:t>
            </a:r>
            <a:endParaRPr lang="en-US" dirty="0">
              <a:solidFill>
                <a:schemeClr val="accent2">
                  <a:lumMod val="75000"/>
                </a:schemeClr>
              </a:solidFill>
            </a:endParaRPr>
          </a:p>
        </p:txBody>
      </p:sp>
    </p:spTree>
    <p:extLst>
      <p:ext uri="{BB962C8B-B14F-4D97-AF65-F5344CB8AC3E}">
        <p14:creationId xmlns:p14="http://schemas.microsoft.com/office/powerpoint/2010/main" val="4123820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005F5-E93C-C1E8-BD4F-36EC0E79CC52}"/>
              </a:ext>
            </a:extLst>
          </p:cNvPr>
          <p:cNvSpPr>
            <a:spLocks noGrp="1"/>
          </p:cNvSpPr>
          <p:nvPr>
            <p:ph type="title"/>
          </p:nvPr>
        </p:nvSpPr>
        <p:spPr/>
        <p:txBody>
          <a:bodyPr/>
          <a:lstStyle/>
          <a:p>
            <a:r>
              <a:rPr lang="en-US" b="1" dirty="0">
                <a:solidFill>
                  <a:srgbClr val="00B0F0"/>
                </a:solidFill>
              </a:rPr>
              <a:t>Monoalphabetic encryption</a:t>
            </a:r>
          </a:p>
        </p:txBody>
      </p:sp>
      <p:sp>
        <p:nvSpPr>
          <p:cNvPr id="4" name="Content Placeholder 3">
            <a:extLst>
              <a:ext uri="{FF2B5EF4-FFF2-40B4-BE49-F238E27FC236}">
                <a16:creationId xmlns:a16="http://schemas.microsoft.com/office/drawing/2014/main" id="{1BEEFDEE-CE42-F4C6-96A4-23DE60C83B48}"/>
              </a:ext>
            </a:extLst>
          </p:cNvPr>
          <p:cNvSpPr>
            <a:spLocks noGrp="1"/>
          </p:cNvSpPr>
          <p:nvPr>
            <p:ph idx="1"/>
          </p:nvPr>
        </p:nvSpPr>
        <p:spPr>
          <a:xfrm>
            <a:off x="838200" y="1825625"/>
            <a:ext cx="10515600" cy="4283345"/>
          </a:xfrm>
        </p:spPr>
        <p:txBody>
          <a:bodyPr>
            <a:normAutofit/>
          </a:bodyPr>
          <a:lstStyle/>
          <a:p>
            <a:r>
              <a:rPr lang="en-US" dirty="0"/>
              <a:t>The advantage of this method is that, in order for the ciphertext to be deciphered, it is enough to send a key (which can be a simple word) to its legitimate recipient(s).</a:t>
            </a:r>
          </a:p>
          <a:p>
            <a:pPr algn="l"/>
            <a:r>
              <a:rPr lang="fr-FR" sz="2000" b="0" i="0" u="none" strike="noStrike" baseline="0" dirty="0">
                <a:solidFill>
                  <a:srgbClr val="7030A0"/>
                </a:solidFill>
                <a:latin typeface="Tahoma" panose="020B0604030504040204" pitchFamily="34" charset="0"/>
              </a:rPr>
              <a:t>L'</a:t>
            </a:r>
            <a:r>
              <a:rPr lang="fr-FR" sz="2000" b="0" i="0" u="none" strike="noStrike" baseline="0" dirty="0" err="1">
                <a:solidFill>
                  <a:srgbClr val="7030A0"/>
                </a:solidFill>
                <a:latin typeface="Tahoma" panose="020B0604030504040204" pitchFamily="34" charset="0"/>
              </a:rPr>
              <a:t>interet</a:t>
            </a:r>
            <a:r>
              <a:rPr lang="fr-FR" sz="2000" b="0" i="0" u="none" strike="noStrike" baseline="0" dirty="0">
                <a:solidFill>
                  <a:srgbClr val="7030A0"/>
                </a:solidFill>
                <a:latin typeface="Tahoma" panose="020B0604030504040204" pitchFamily="34" charset="0"/>
              </a:rPr>
              <a:t> de cette </a:t>
            </a:r>
            <a:r>
              <a:rPr lang="fr-FR" sz="2000" b="0" i="0" u="none" strike="noStrike" baseline="0" dirty="0" err="1">
                <a:solidFill>
                  <a:srgbClr val="7030A0"/>
                </a:solidFill>
                <a:latin typeface="Tahoma" panose="020B0604030504040204" pitchFamily="34" charset="0"/>
              </a:rPr>
              <a:t>methode</a:t>
            </a:r>
            <a:r>
              <a:rPr lang="fr-FR" sz="2000" b="0" i="0" u="none" strike="noStrike" baseline="0" dirty="0">
                <a:solidFill>
                  <a:srgbClr val="7030A0"/>
                </a:solidFill>
                <a:latin typeface="Tahoma" panose="020B0604030504040204" pitchFamily="34" charset="0"/>
              </a:rPr>
              <a:t> est que pour que le cryptogramme soit </a:t>
            </a:r>
            <a:r>
              <a:rPr lang="fr-FR" sz="2000" b="0" i="0" u="none" strike="noStrike" baseline="0" dirty="0" err="1">
                <a:solidFill>
                  <a:srgbClr val="7030A0"/>
                </a:solidFill>
                <a:latin typeface="Tahoma" panose="020B0604030504040204" pitchFamily="34" charset="0"/>
              </a:rPr>
              <a:t>dechiffre</a:t>
            </a:r>
            <a:r>
              <a:rPr lang="fr-FR" sz="2000" b="0" i="0" u="none" strike="noStrike" baseline="0" dirty="0">
                <a:solidFill>
                  <a:srgbClr val="7030A0"/>
                </a:solidFill>
                <a:latin typeface="Tahoma" panose="020B0604030504040204" pitchFamily="34" charset="0"/>
              </a:rPr>
              <a:t>, il suffit de faire parvenir une </a:t>
            </a:r>
            <a:r>
              <a:rPr lang="fr-FR" sz="2000" b="0" i="0" u="none" strike="noStrike" baseline="0" dirty="0" err="1">
                <a:solidFill>
                  <a:srgbClr val="7030A0"/>
                </a:solidFill>
                <a:latin typeface="Tahoma" panose="020B0604030504040204" pitchFamily="34" charset="0"/>
              </a:rPr>
              <a:t>cle</a:t>
            </a:r>
            <a:r>
              <a:rPr lang="fr-FR" sz="2000" b="0" i="0" u="none" strike="noStrike" baseline="0" dirty="0">
                <a:solidFill>
                  <a:srgbClr val="7030A0"/>
                </a:solidFill>
                <a:latin typeface="Tahoma" panose="020B0604030504040204" pitchFamily="34" charset="0"/>
              </a:rPr>
              <a:t>(qui peut </a:t>
            </a:r>
            <a:r>
              <a:rPr lang="fr-FR" sz="2000" b="0" i="0" u="none" strike="noStrike" baseline="0" dirty="0" err="1">
                <a:solidFill>
                  <a:srgbClr val="7030A0"/>
                </a:solidFill>
                <a:latin typeface="Tahoma" panose="020B0604030504040204" pitchFamily="34" charset="0"/>
              </a:rPr>
              <a:t>etre</a:t>
            </a:r>
            <a:r>
              <a:rPr lang="fr-FR" sz="2000" b="0" i="0" u="none" strike="noStrike" baseline="0" dirty="0">
                <a:solidFill>
                  <a:srgbClr val="7030A0"/>
                </a:solidFill>
                <a:latin typeface="Tahoma" panose="020B0604030504040204" pitchFamily="34" charset="0"/>
              </a:rPr>
              <a:t> un simple mot) a son (ou ses) destinataires </a:t>
            </a:r>
            <a:r>
              <a:rPr lang="fr-FR" sz="2000" b="0" i="0" u="none" strike="noStrike" baseline="0" dirty="0" err="1">
                <a:solidFill>
                  <a:srgbClr val="7030A0"/>
                </a:solidFill>
                <a:latin typeface="Tahoma" panose="020B0604030504040204" pitchFamily="34" charset="0"/>
              </a:rPr>
              <a:t>legitimes</a:t>
            </a:r>
            <a:r>
              <a:rPr lang="fr-FR" sz="2000" b="0" i="0" u="none" strike="noStrike" baseline="0" dirty="0">
                <a:solidFill>
                  <a:srgbClr val="7030A0"/>
                </a:solidFill>
                <a:latin typeface="Tahoma" panose="020B0604030504040204" pitchFamily="34" charset="0"/>
              </a:rPr>
              <a:t>.</a:t>
            </a:r>
          </a:p>
          <a:p>
            <a:pPr algn="l"/>
            <a:endParaRPr lang="fr-FR" sz="2000" dirty="0">
              <a:solidFill>
                <a:srgbClr val="7030A0"/>
              </a:solidFill>
              <a:latin typeface="Tahoma" panose="020B0604030504040204" pitchFamily="34" charset="0"/>
            </a:endParaRPr>
          </a:p>
          <a:p>
            <a:pPr algn="l"/>
            <a:r>
              <a:rPr lang="fr-FR" sz="2000" b="0" i="0" u="none" strike="noStrike" baseline="0" dirty="0">
                <a:highlight>
                  <a:srgbClr val="FFFF00"/>
                </a:highlight>
                <a:latin typeface="Tahoma" panose="020B0604030504040204" pitchFamily="34" charset="0"/>
              </a:rPr>
              <a:t>Comme il existe des millions de mots </a:t>
            </a:r>
            <a:r>
              <a:rPr lang="fr-FR" sz="2000" b="0" i="0" u="none" strike="noStrike" baseline="0" dirty="0" err="1">
                <a:highlight>
                  <a:srgbClr val="FFFF00"/>
                </a:highlight>
                <a:latin typeface="Tahoma" panose="020B0604030504040204" pitchFamily="34" charset="0"/>
              </a:rPr>
              <a:t>cle</a:t>
            </a:r>
            <a:r>
              <a:rPr lang="fr-FR" sz="2000" b="0" i="0" u="none" strike="noStrike" baseline="0" dirty="0">
                <a:highlight>
                  <a:srgbClr val="FFFF00"/>
                </a:highlight>
                <a:latin typeface="Tahoma" panose="020B0604030504040204" pitchFamily="34" charset="0"/>
              </a:rPr>
              <a:t> possible, il existe des millions de combinaisons possible.</a:t>
            </a:r>
            <a:endParaRPr lang="en-US" sz="3200" dirty="0">
              <a:solidFill>
                <a:srgbClr val="7030A0"/>
              </a:solidFill>
              <a:highlight>
                <a:srgbClr val="FFFF00"/>
              </a:highlight>
            </a:endParaRPr>
          </a:p>
        </p:txBody>
      </p:sp>
    </p:spTree>
    <p:extLst>
      <p:ext uri="{BB962C8B-B14F-4D97-AF65-F5344CB8AC3E}">
        <p14:creationId xmlns:p14="http://schemas.microsoft.com/office/powerpoint/2010/main" val="2082160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666FF5-D9CD-EC7C-025E-B186BA3BF2AE}"/>
              </a:ext>
            </a:extLst>
          </p:cNvPr>
          <p:cNvSpPr>
            <a:spLocks noGrp="1"/>
          </p:cNvSpPr>
          <p:nvPr>
            <p:ph type="title"/>
          </p:nvPr>
        </p:nvSpPr>
        <p:spPr/>
        <p:txBody>
          <a:bodyPr/>
          <a:lstStyle/>
          <a:p>
            <a:r>
              <a:rPr lang="en-US" b="1" dirty="0">
                <a:solidFill>
                  <a:srgbClr val="00B0F0"/>
                </a:solidFill>
              </a:rPr>
              <a:t>Monoalphabetic encryption</a:t>
            </a:r>
            <a:endParaRPr lang="en-US" dirty="0"/>
          </a:p>
        </p:txBody>
      </p:sp>
      <p:sp>
        <p:nvSpPr>
          <p:cNvPr id="5" name="Content Placeholder 4">
            <a:extLst>
              <a:ext uri="{FF2B5EF4-FFF2-40B4-BE49-F238E27FC236}">
                <a16:creationId xmlns:a16="http://schemas.microsoft.com/office/drawing/2014/main" id="{5E0C2005-5268-701B-A2D2-840F4CD30232}"/>
              </a:ext>
            </a:extLst>
          </p:cNvPr>
          <p:cNvSpPr>
            <a:spLocks noGrp="1"/>
          </p:cNvSpPr>
          <p:nvPr>
            <p:ph idx="1"/>
          </p:nvPr>
        </p:nvSpPr>
        <p:spPr>
          <a:xfrm>
            <a:off x="838200" y="1825625"/>
            <a:ext cx="10515600" cy="2289175"/>
          </a:xfrm>
        </p:spPr>
        <p:txBody>
          <a:bodyPr/>
          <a:lstStyle/>
          <a:p>
            <a:pPr marL="0" indent="0">
              <a:buNone/>
            </a:pPr>
            <a:r>
              <a:rPr lang="en-US" b="1" dirty="0"/>
              <a:t>Step 1:</a:t>
            </a:r>
            <a:r>
              <a:rPr lang="en-US" dirty="0"/>
              <a:t> Choose a keyword.</a:t>
            </a:r>
            <a:br>
              <a:rPr lang="en-US" dirty="0"/>
            </a:br>
            <a:r>
              <a:rPr lang="en-US" dirty="0"/>
              <a:t>	Ex: </a:t>
            </a:r>
            <a:r>
              <a:rPr lang="en-US" dirty="0" err="1">
                <a:solidFill>
                  <a:schemeClr val="accent2">
                    <a:lumMod val="75000"/>
                  </a:schemeClr>
                </a:solidFill>
              </a:rPr>
              <a:t>informatique</a:t>
            </a:r>
            <a:br>
              <a:rPr lang="en-US" dirty="0"/>
            </a:br>
            <a:r>
              <a:rPr lang="en-US" b="1" dirty="0"/>
              <a:t>Step 2:</a:t>
            </a:r>
            <a:r>
              <a:rPr lang="en-US" dirty="0"/>
              <a:t> 'Clean' it by removing all duplicates and accents:</a:t>
            </a:r>
            <a:br>
              <a:rPr lang="en-US" dirty="0"/>
            </a:br>
            <a:r>
              <a:rPr lang="en-US" dirty="0"/>
              <a:t>	</a:t>
            </a:r>
            <a:r>
              <a:rPr lang="en-US" dirty="0">
                <a:solidFill>
                  <a:srgbClr val="C00000"/>
                </a:solidFill>
              </a:rPr>
              <a:t>INFORMATQUE</a:t>
            </a:r>
            <a:br>
              <a:rPr lang="en-US" dirty="0"/>
            </a:br>
            <a:r>
              <a:rPr lang="en-US" b="1" dirty="0"/>
              <a:t>Step 3:</a:t>
            </a:r>
            <a:r>
              <a:rPr lang="en-US" dirty="0"/>
              <a:t> Write this word into a grid:</a:t>
            </a:r>
          </a:p>
        </p:txBody>
      </p:sp>
      <p:pic>
        <p:nvPicPr>
          <p:cNvPr id="7" name="Picture 6">
            <a:extLst>
              <a:ext uri="{FF2B5EF4-FFF2-40B4-BE49-F238E27FC236}">
                <a16:creationId xmlns:a16="http://schemas.microsoft.com/office/drawing/2014/main" id="{24584A4D-E8F6-8F0C-9E68-5C7B60E56B6C}"/>
              </a:ext>
            </a:extLst>
          </p:cNvPr>
          <p:cNvPicPr>
            <a:picLocks noChangeAspect="1"/>
          </p:cNvPicPr>
          <p:nvPr/>
        </p:nvPicPr>
        <p:blipFill>
          <a:blip r:embed="rId2"/>
          <a:stretch>
            <a:fillRect/>
          </a:stretch>
        </p:blipFill>
        <p:spPr>
          <a:xfrm>
            <a:off x="404812" y="4249737"/>
            <a:ext cx="11382375" cy="1236663"/>
          </a:xfrm>
          <a:prstGeom prst="rect">
            <a:avLst/>
          </a:prstGeom>
        </p:spPr>
      </p:pic>
    </p:spTree>
    <p:extLst>
      <p:ext uri="{BB962C8B-B14F-4D97-AF65-F5344CB8AC3E}">
        <p14:creationId xmlns:p14="http://schemas.microsoft.com/office/powerpoint/2010/main" val="30417364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666FF5-D9CD-EC7C-025E-B186BA3BF2AE}"/>
              </a:ext>
            </a:extLst>
          </p:cNvPr>
          <p:cNvSpPr>
            <a:spLocks noGrp="1"/>
          </p:cNvSpPr>
          <p:nvPr>
            <p:ph type="title"/>
          </p:nvPr>
        </p:nvSpPr>
        <p:spPr/>
        <p:txBody>
          <a:bodyPr/>
          <a:lstStyle/>
          <a:p>
            <a:r>
              <a:rPr lang="en-US" b="1" dirty="0">
                <a:solidFill>
                  <a:srgbClr val="00B0F0"/>
                </a:solidFill>
              </a:rPr>
              <a:t>Monoalphabetic encryption</a:t>
            </a:r>
            <a:endParaRPr lang="en-US" dirty="0"/>
          </a:p>
        </p:txBody>
      </p:sp>
      <p:sp>
        <p:nvSpPr>
          <p:cNvPr id="5" name="Content Placeholder 4">
            <a:extLst>
              <a:ext uri="{FF2B5EF4-FFF2-40B4-BE49-F238E27FC236}">
                <a16:creationId xmlns:a16="http://schemas.microsoft.com/office/drawing/2014/main" id="{5E0C2005-5268-701B-A2D2-840F4CD30232}"/>
              </a:ext>
            </a:extLst>
          </p:cNvPr>
          <p:cNvSpPr>
            <a:spLocks noGrp="1"/>
          </p:cNvSpPr>
          <p:nvPr>
            <p:ph idx="1"/>
          </p:nvPr>
        </p:nvSpPr>
        <p:spPr>
          <a:xfrm>
            <a:off x="838200" y="1825625"/>
            <a:ext cx="10515600" cy="2289175"/>
          </a:xfrm>
        </p:spPr>
        <p:txBody>
          <a:bodyPr>
            <a:normAutofit/>
          </a:bodyPr>
          <a:lstStyle/>
          <a:p>
            <a:pPr marL="0" indent="0">
              <a:buNone/>
            </a:pPr>
            <a:r>
              <a:rPr lang="en-US" b="1" dirty="0"/>
              <a:t>Step 4</a:t>
            </a:r>
            <a:r>
              <a:rPr lang="en-US" dirty="0"/>
              <a:t>: Complete the alphabet</a:t>
            </a:r>
          </a:p>
          <a:p>
            <a:pPr marL="457200" lvl="1" indent="0">
              <a:buNone/>
            </a:pPr>
            <a:br>
              <a:rPr lang="en-US" dirty="0"/>
            </a:br>
            <a:r>
              <a:rPr lang="en-US" dirty="0"/>
              <a:t>● Taking care not to use the same letter twice (</a:t>
            </a:r>
            <a:r>
              <a:rPr lang="fr-FR" b="0" i="1" u="none" strike="noStrike" baseline="0" dirty="0">
                <a:solidFill>
                  <a:srgbClr val="002060"/>
                </a:solidFill>
                <a:latin typeface="Tahoma" panose="020B0604030504040204" pitchFamily="34" charset="0"/>
              </a:rPr>
              <a:t>En prenant soin de ne pas utiliser 2 fois une lettre</a:t>
            </a:r>
            <a:r>
              <a:rPr lang="fr-FR" b="0" i="0" u="none" strike="noStrike" baseline="0" dirty="0">
                <a:latin typeface="Tahoma" panose="020B0604030504040204" pitchFamily="34" charset="0"/>
              </a:rPr>
              <a:t>)</a:t>
            </a:r>
            <a:br>
              <a:rPr lang="en-US" dirty="0"/>
            </a:br>
            <a:r>
              <a:rPr lang="en-US" dirty="0"/>
              <a:t>● Starting from the last letter written (</a:t>
            </a:r>
            <a:r>
              <a:rPr lang="fr-FR" b="0" i="1" u="none" strike="noStrike" baseline="0" dirty="0">
                <a:solidFill>
                  <a:srgbClr val="002060"/>
                </a:solidFill>
                <a:latin typeface="Tahoma" panose="020B0604030504040204" pitchFamily="34" charset="0"/>
              </a:rPr>
              <a:t>En partant de la </a:t>
            </a:r>
            <a:r>
              <a:rPr lang="fr-FR" b="0" i="1" u="none" strike="noStrike" baseline="0" dirty="0" err="1">
                <a:solidFill>
                  <a:srgbClr val="002060"/>
                </a:solidFill>
                <a:latin typeface="Tahoma" panose="020B0604030504040204" pitchFamily="34" charset="0"/>
              </a:rPr>
              <a:t>derniere</a:t>
            </a:r>
            <a:r>
              <a:rPr lang="fr-FR" b="0" i="1" u="none" strike="noStrike" baseline="0" dirty="0">
                <a:solidFill>
                  <a:srgbClr val="002060"/>
                </a:solidFill>
                <a:latin typeface="Tahoma" panose="020B0604030504040204" pitchFamily="34" charset="0"/>
              </a:rPr>
              <a:t> lettre </a:t>
            </a:r>
            <a:r>
              <a:rPr lang="fr-FR" b="0" i="1" u="none" strike="noStrike" baseline="0" dirty="0" err="1">
                <a:solidFill>
                  <a:srgbClr val="002060"/>
                </a:solidFill>
                <a:latin typeface="Tahoma" panose="020B0604030504040204" pitchFamily="34" charset="0"/>
              </a:rPr>
              <a:t>ecrite</a:t>
            </a:r>
            <a:r>
              <a:rPr lang="fr-FR" b="0" i="0" u="none" strike="noStrike" baseline="0" dirty="0">
                <a:latin typeface="Tahoma" panose="020B0604030504040204" pitchFamily="34" charset="0"/>
              </a:rPr>
              <a:t>)</a:t>
            </a:r>
            <a:endParaRPr lang="en-US" dirty="0"/>
          </a:p>
        </p:txBody>
      </p:sp>
      <p:pic>
        <p:nvPicPr>
          <p:cNvPr id="3" name="Picture 2">
            <a:extLst>
              <a:ext uri="{FF2B5EF4-FFF2-40B4-BE49-F238E27FC236}">
                <a16:creationId xmlns:a16="http://schemas.microsoft.com/office/drawing/2014/main" id="{E77768A9-AD18-51CF-D55D-5AA5B1F0464C}"/>
              </a:ext>
            </a:extLst>
          </p:cNvPr>
          <p:cNvPicPr>
            <a:picLocks noChangeAspect="1"/>
          </p:cNvPicPr>
          <p:nvPr/>
        </p:nvPicPr>
        <p:blipFill>
          <a:blip r:embed="rId2"/>
          <a:stretch>
            <a:fillRect/>
          </a:stretch>
        </p:blipFill>
        <p:spPr>
          <a:xfrm>
            <a:off x="423862" y="4249737"/>
            <a:ext cx="11344275" cy="857250"/>
          </a:xfrm>
          <a:prstGeom prst="rect">
            <a:avLst/>
          </a:prstGeom>
        </p:spPr>
      </p:pic>
    </p:spTree>
    <p:extLst>
      <p:ext uri="{BB962C8B-B14F-4D97-AF65-F5344CB8AC3E}">
        <p14:creationId xmlns:p14="http://schemas.microsoft.com/office/powerpoint/2010/main" val="3161921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38BB8-9032-77C1-C048-5A3289CABCBD}"/>
              </a:ext>
            </a:extLst>
          </p:cNvPr>
          <p:cNvSpPr>
            <a:spLocks noGrp="1"/>
          </p:cNvSpPr>
          <p:nvPr>
            <p:ph type="title"/>
          </p:nvPr>
        </p:nvSpPr>
        <p:spPr/>
        <p:txBody>
          <a:bodyPr/>
          <a:lstStyle/>
          <a:p>
            <a:r>
              <a:rPr lang="en-US" b="1" dirty="0">
                <a:solidFill>
                  <a:srgbClr val="00B0F0"/>
                </a:solidFill>
              </a:rPr>
              <a:t>Monoalphabetic encryption</a:t>
            </a:r>
            <a:endParaRPr lang="en-US" dirty="0"/>
          </a:p>
        </p:txBody>
      </p:sp>
      <p:sp>
        <p:nvSpPr>
          <p:cNvPr id="3" name="Content Placeholder 2">
            <a:extLst>
              <a:ext uri="{FF2B5EF4-FFF2-40B4-BE49-F238E27FC236}">
                <a16:creationId xmlns:a16="http://schemas.microsoft.com/office/drawing/2014/main" id="{F029D25A-56E5-0BD1-D9D1-7889D5666C50}"/>
              </a:ext>
            </a:extLst>
          </p:cNvPr>
          <p:cNvSpPr>
            <a:spLocks noGrp="1"/>
          </p:cNvSpPr>
          <p:nvPr>
            <p:ph idx="1"/>
          </p:nvPr>
        </p:nvSpPr>
        <p:spPr>
          <a:xfrm>
            <a:off x="838200" y="1543523"/>
            <a:ext cx="10515600" cy="1228860"/>
          </a:xfrm>
        </p:spPr>
        <p:txBody>
          <a:bodyPr/>
          <a:lstStyle/>
          <a:p>
            <a:pPr marL="0" indent="0">
              <a:buNone/>
            </a:pPr>
            <a:endParaRPr lang="en-US" dirty="0"/>
          </a:p>
          <a:p>
            <a:pPr marL="0" indent="0">
              <a:buNone/>
            </a:pPr>
            <a:r>
              <a:rPr lang="en-US" b="1" dirty="0"/>
              <a:t>Step 5:</a:t>
            </a:r>
            <a:r>
              <a:rPr lang="en-US" dirty="0"/>
              <a:t> You can now encrypt a message using substitution.</a:t>
            </a:r>
          </a:p>
        </p:txBody>
      </p:sp>
      <p:pic>
        <p:nvPicPr>
          <p:cNvPr id="7" name="Picture 6">
            <a:extLst>
              <a:ext uri="{FF2B5EF4-FFF2-40B4-BE49-F238E27FC236}">
                <a16:creationId xmlns:a16="http://schemas.microsoft.com/office/drawing/2014/main" id="{1768C124-0F82-1C83-BED0-25831977CFA4}"/>
              </a:ext>
            </a:extLst>
          </p:cNvPr>
          <p:cNvPicPr>
            <a:picLocks noChangeAspect="1"/>
          </p:cNvPicPr>
          <p:nvPr/>
        </p:nvPicPr>
        <p:blipFill>
          <a:blip r:embed="rId2"/>
          <a:stretch>
            <a:fillRect/>
          </a:stretch>
        </p:blipFill>
        <p:spPr>
          <a:xfrm>
            <a:off x="352425" y="3046987"/>
            <a:ext cx="11487150" cy="2495550"/>
          </a:xfrm>
          <a:prstGeom prst="rect">
            <a:avLst/>
          </a:prstGeom>
        </p:spPr>
      </p:pic>
    </p:spTree>
    <p:extLst>
      <p:ext uri="{BB962C8B-B14F-4D97-AF65-F5344CB8AC3E}">
        <p14:creationId xmlns:p14="http://schemas.microsoft.com/office/powerpoint/2010/main" val="137527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38BB8-9032-77C1-C048-5A3289CABCBD}"/>
              </a:ext>
            </a:extLst>
          </p:cNvPr>
          <p:cNvSpPr>
            <a:spLocks noGrp="1"/>
          </p:cNvSpPr>
          <p:nvPr>
            <p:ph type="title"/>
          </p:nvPr>
        </p:nvSpPr>
        <p:spPr/>
        <p:txBody>
          <a:bodyPr/>
          <a:lstStyle/>
          <a:p>
            <a:r>
              <a:rPr lang="en-US" b="1" dirty="0">
                <a:solidFill>
                  <a:srgbClr val="00B0F0"/>
                </a:solidFill>
              </a:rPr>
              <a:t>Monoalphabetic encryption</a:t>
            </a:r>
            <a:endParaRPr lang="en-US" dirty="0"/>
          </a:p>
        </p:txBody>
      </p:sp>
      <p:sp>
        <p:nvSpPr>
          <p:cNvPr id="10" name="Content Placeholder 9">
            <a:extLst>
              <a:ext uri="{FF2B5EF4-FFF2-40B4-BE49-F238E27FC236}">
                <a16:creationId xmlns:a16="http://schemas.microsoft.com/office/drawing/2014/main" id="{CEE40F94-FEC8-C66D-7C46-1D329D9F8604}"/>
              </a:ext>
            </a:extLst>
          </p:cNvPr>
          <p:cNvSpPr>
            <a:spLocks noGrp="1"/>
          </p:cNvSpPr>
          <p:nvPr>
            <p:ph idx="1"/>
          </p:nvPr>
        </p:nvSpPr>
        <p:spPr/>
        <p:txBody>
          <a:bodyPr/>
          <a:lstStyle/>
          <a:p>
            <a:pPr marL="0" indent="0">
              <a:buNone/>
            </a:pPr>
            <a:r>
              <a:rPr lang="fr-FR" b="1" dirty="0" err="1"/>
              <a:t>Exercise</a:t>
            </a:r>
            <a:r>
              <a:rPr lang="fr-FR" b="1" dirty="0"/>
              <a:t>: </a:t>
            </a:r>
          </a:p>
          <a:p>
            <a:pPr marL="0" indent="0">
              <a:buNone/>
            </a:pPr>
            <a:endParaRPr lang="en-US" dirty="0"/>
          </a:p>
          <a:p>
            <a:pPr marL="0" indent="0">
              <a:buNone/>
            </a:pPr>
            <a:r>
              <a:rPr lang="en-US" dirty="0"/>
              <a:t>Decrypt the following monoalphabetic ciphertext, knowing that the key is: </a:t>
            </a:r>
            <a:r>
              <a:rPr lang="en-US" sz="1800" b="0" i="0" u="none" strike="noStrike" baseline="0" dirty="0">
                <a:latin typeface="Tahoma" panose="020B0604030504040204" pitchFamily="34" charset="0"/>
              </a:rPr>
              <a:t>≪ </a:t>
            </a:r>
            <a:r>
              <a:rPr lang="en-US" sz="1800" b="1" i="0" u="none" strike="noStrike" baseline="0" dirty="0">
                <a:solidFill>
                  <a:srgbClr val="0070C0"/>
                </a:solidFill>
                <a:latin typeface="Tahoma" panose="020B0604030504040204" pitchFamily="34" charset="0"/>
              </a:rPr>
              <a:t>Il </a:t>
            </a:r>
            <a:r>
              <a:rPr lang="en-US" sz="1800" b="1" i="0" u="none" strike="noStrike" baseline="0" dirty="0" err="1">
                <a:solidFill>
                  <a:srgbClr val="0070C0"/>
                </a:solidFill>
                <a:latin typeface="Tahoma" panose="020B0604030504040204" pitchFamily="34" charset="0"/>
              </a:rPr>
              <a:t>etait</a:t>
            </a:r>
            <a:r>
              <a:rPr lang="en-US" sz="1800" b="1" i="0" u="none" strike="noStrike" baseline="0" dirty="0">
                <a:solidFill>
                  <a:srgbClr val="0070C0"/>
                </a:solidFill>
                <a:latin typeface="Tahoma" panose="020B0604030504040204" pitchFamily="34" charset="0"/>
              </a:rPr>
              <a:t> </a:t>
            </a:r>
            <a:r>
              <a:rPr lang="en-US" sz="1800" b="1" i="0" u="none" strike="noStrike" baseline="0" dirty="0" err="1">
                <a:solidFill>
                  <a:srgbClr val="0070C0"/>
                </a:solidFill>
                <a:latin typeface="Tahoma" panose="020B0604030504040204" pitchFamily="34" charset="0"/>
              </a:rPr>
              <a:t>une</a:t>
            </a:r>
            <a:r>
              <a:rPr lang="en-US" sz="1800" b="1" i="0" u="none" strike="noStrike" baseline="0" dirty="0">
                <a:solidFill>
                  <a:srgbClr val="0070C0"/>
                </a:solidFill>
                <a:latin typeface="Tahoma" panose="020B0604030504040204" pitchFamily="34" charset="0"/>
              </a:rPr>
              <a:t> </a:t>
            </a:r>
            <a:r>
              <a:rPr lang="en-US" sz="1800" b="1" i="0" u="none" strike="noStrike" baseline="0" dirty="0" err="1">
                <a:solidFill>
                  <a:srgbClr val="0070C0"/>
                </a:solidFill>
                <a:latin typeface="Tahoma" panose="020B0604030504040204" pitchFamily="34" charset="0"/>
              </a:rPr>
              <a:t>fois</a:t>
            </a:r>
            <a:r>
              <a:rPr lang="en-US" sz="1800" b="1" i="0" u="none" strike="noStrike" baseline="0" dirty="0">
                <a:solidFill>
                  <a:srgbClr val="0070C0"/>
                </a:solidFill>
                <a:latin typeface="Tahoma" panose="020B0604030504040204" pitchFamily="34" charset="0"/>
              </a:rPr>
              <a:t> </a:t>
            </a:r>
            <a:r>
              <a:rPr lang="en-US" sz="1800" b="0" i="0" u="none" strike="noStrike" baseline="0" dirty="0">
                <a:latin typeface="Tahoma" panose="020B0604030504040204" pitchFamily="34" charset="0"/>
              </a:rPr>
              <a:t>≫</a:t>
            </a:r>
          </a:p>
          <a:p>
            <a:pPr marL="0" indent="0">
              <a:buNone/>
            </a:pPr>
            <a:endParaRPr lang="en-US" sz="1800" dirty="0">
              <a:latin typeface="Tahoma" panose="020B0604030504040204" pitchFamily="34" charset="0"/>
            </a:endParaRPr>
          </a:p>
          <a:p>
            <a:pPr marL="0" indent="0">
              <a:buNone/>
            </a:pPr>
            <a:r>
              <a:rPr lang="en-US" sz="1800" b="1" i="0" u="none" strike="noStrike" baseline="0" dirty="0">
                <a:solidFill>
                  <a:srgbClr val="7030A0"/>
                </a:solidFill>
                <a:latin typeface="Tahoma" panose="020B0604030504040204" pitchFamily="34" charset="0"/>
              </a:rPr>
              <a:t>AYUOY JYAWA KAIKA EJYEA DKAIJ</a:t>
            </a:r>
            <a:endParaRPr lang="en-US" b="1" dirty="0">
              <a:solidFill>
                <a:srgbClr val="7030A0"/>
              </a:solidFill>
            </a:endParaRPr>
          </a:p>
        </p:txBody>
      </p:sp>
    </p:spTree>
    <p:extLst>
      <p:ext uri="{BB962C8B-B14F-4D97-AF65-F5344CB8AC3E}">
        <p14:creationId xmlns:p14="http://schemas.microsoft.com/office/powerpoint/2010/main" val="292605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44692-E06C-6138-89C9-C0F929FC5DE2}"/>
              </a:ext>
            </a:extLst>
          </p:cNvPr>
          <p:cNvSpPr>
            <a:spLocks noGrp="1"/>
          </p:cNvSpPr>
          <p:nvPr>
            <p:ph type="title"/>
          </p:nvPr>
        </p:nvSpPr>
        <p:spPr>
          <a:xfrm>
            <a:off x="0" y="0"/>
            <a:ext cx="3932237" cy="1600200"/>
          </a:xfrm>
        </p:spPr>
        <p:txBody>
          <a:bodyPr/>
          <a:lstStyle/>
          <a:p>
            <a:r>
              <a:rPr lang="en-US" sz="4000" b="1" i="0" u="none" strike="noStrike" baseline="0"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sz="4000" b="1" i="0" u="none" strike="noStrike" baseline="0" dirty="0">
                <a:solidFill>
                  <a:srgbClr val="000000"/>
                </a:solidFill>
                <a:latin typeface="Calibri" panose="020F0502020204030204" pitchFamily="34" charset="0"/>
              </a:rPr>
            </a:br>
            <a:r>
              <a:rPr lang="en-US" sz="2800" b="1" i="0" u="none" strike="noStrike" baseline="0" dirty="0">
                <a:solidFill>
                  <a:schemeClr val="accent1">
                    <a:lumMod val="60000"/>
                    <a:lumOff val="40000"/>
                  </a:schemeClr>
                </a:solidFill>
                <a:latin typeface="Calibri" panose="020F0502020204030204" pitchFamily="34" charset="0"/>
              </a:rPr>
              <a:t>Definition</a:t>
            </a:r>
            <a:endParaRPr lang="en-US" sz="2800" dirty="0">
              <a:solidFill>
                <a:schemeClr val="accent1">
                  <a:lumMod val="60000"/>
                  <a:lumOff val="40000"/>
                </a:schemeClr>
              </a:solidFill>
            </a:endParaRPr>
          </a:p>
        </p:txBody>
      </p:sp>
      <p:sp>
        <p:nvSpPr>
          <p:cNvPr id="3" name="Content Placeholder 2">
            <a:extLst>
              <a:ext uri="{FF2B5EF4-FFF2-40B4-BE49-F238E27FC236}">
                <a16:creationId xmlns:a16="http://schemas.microsoft.com/office/drawing/2014/main" id="{5A294CE4-88EF-DE07-B0A3-8F4A56363270}"/>
              </a:ext>
            </a:extLst>
          </p:cNvPr>
          <p:cNvSpPr>
            <a:spLocks noGrp="1"/>
          </p:cNvSpPr>
          <p:nvPr>
            <p:ph idx="1"/>
          </p:nvPr>
        </p:nvSpPr>
        <p:spPr/>
        <p:txBody>
          <a:bodyPr>
            <a:normAutofit/>
          </a:bodyPr>
          <a:lstStyle/>
          <a:p>
            <a:r>
              <a:rPr lang="en-US" b="1" i="0" u="none" strike="noStrike" baseline="0" dirty="0">
                <a:solidFill>
                  <a:srgbClr val="000000"/>
                </a:solidFill>
                <a:latin typeface="Calibri" panose="020F0502020204030204" pitchFamily="34" charset="0"/>
              </a:rPr>
              <a:t>Cryptography is the science of using mathematics to encrypt and decrypt data.</a:t>
            </a:r>
            <a:endParaRPr lang="en-US" b="0" i="0" u="none" strike="noStrike" baseline="0" dirty="0">
              <a:solidFill>
                <a:srgbClr val="000000"/>
              </a:solidFill>
              <a:latin typeface="Calibri" panose="020F0502020204030204" pitchFamily="34" charset="0"/>
            </a:endParaRPr>
          </a:p>
          <a:p>
            <a:r>
              <a:rPr lang="en-US" b="1" i="0" u="none" strike="noStrike" baseline="0" dirty="0">
                <a:solidFill>
                  <a:srgbClr val="000000"/>
                </a:solidFill>
                <a:latin typeface="Calibri" panose="020F0502020204030204" pitchFamily="34" charset="0"/>
              </a:rPr>
              <a:t>Cryptography is the art and science of keeping messages secure.</a:t>
            </a:r>
            <a:endParaRPr lang="en-US" b="0" i="0" u="none" strike="noStrike" baseline="0" dirty="0">
              <a:solidFill>
                <a:srgbClr val="000000"/>
              </a:solidFill>
              <a:latin typeface="Calibri" panose="020F0502020204030204" pitchFamily="34" charset="0"/>
            </a:endParaRPr>
          </a:p>
          <a:p>
            <a:r>
              <a:rPr lang="en-US" b="1" i="0" u="none" strike="noStrike" baseline="0" dirty="0">
                <a:solidFill>
                  <a:srgbClr val="000000"/>
                </a:solidFill>
                <a:latin typeface="Calibri" panose="020F0502020204030204" pitchFamily="34" charset="0"/>
              </a:rPr>
              <a:t>The art and science of concealing the messages to introduce secrecy in information security is recognized as cryptography.</a:t>
            </a:r>
            <a:endParaRPr lang="en-US" sz="4800" dirty="0"/>
          </a:p>
        </p:txBody>
      </p:sp>
      <p:sp>
        <p:nvSpPr>
          <p:cNvPr id="4" name="Text Placeholder 3">
            <a:extLst>
              <a:ext uri="{FF2B5EF4-FFF2-40B4-BE49-F238E27FC236}">
                <a16:creationId xmlns:a16="http://schemas.microsoft.com/office/drawing/2014/main" id="{9023C7A4-560B-B742-A99A-5CBA9610B5D7}"/>
              </a:ext>
            </a:extLst>
          </p:cNvPr>
          <p:cNvSpPr>
            <a:spLocks noGrp="1"/>
          </p:cNvSpPr>
          <p:nvPr>
            <p:ph type="body" sz="half" idx="2"/>
          </p:nvPr>
        </p:nvSpPr>
        <p:spPr>
          <a:xfrm>
            <a:off x="314495" y="2144949"/>
            <a:ext cx="3932237" cy="3811588"/>
          </a:xfrm>
          <a:ln>
            <a:solidFill>
              <a:schemeClr val="accent1"/>
            </a:solidFill>
          </a:ln>
        </p:spPr>
        <p:txBody>
          <a:bodyPr>
            <a:normAutofit/>
          </a:bodyPr>
          <a:lstStyle/>
          <a:p>
            <a:r>
              <a:rPr lang="fr-FR" sz="2000" dirty="0"/>
              <a:t>La cryptographie est la science de l'utilisation des mathématiques pour chiffrer et déchiffrer des données.  </a:t>
            </a:r>
          </a:p>
          <a:p>
            <a:r>
              <a:rPr lang="fr-FR" sz="2000" dirty="0"/>
              <a:t>La cryptographie est l'art et la science de sécuriser les messages.  </a:t>
            </a:r>
          </a:p>
          <a:p>
            <a:r>
              <a:rPr lang="fr-FR" sz="2000" dirty="0"/>
              <a:t>L'art et la science de dissimuler les messages afin d'introduire la confidentialité dans la sécurité de l'information sont reconnus comme la cryptographie."</a:t>
            </a:r>
            <a:endParaRPr lang="en-US" sz="2000" dirty="0"/>
          </a:p>
        </p:txBody>
      </p:sp>
    </p:spTree>
    <p:extLst>
      <p:ext uri="{BB962C8B-B14F-4D97-AF65-F5344CB8AC3E}">
        <p14:creationId xmlns:p14="http://schemas.microsoft.com/office/powerpoint/2010/main" val="1342658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5D3684-EDCD-D74C-908C-E4B895D9B03B}"/>
              </a:ext>
            </a:extLst>
          </p:cNvPr>
          <p:cNvPicPr>
            <a:picLocks noChangeAspect="1"/>
          </p:cNvPicPr>
          <p:nvPr/>
        </p:nvPicPr>
        <p:blipFill>
          <a:blip r:embed="rId2"/>
          <a:stretch>
            <a:fillRect/>
          </a:stretch>
        </p:blipFill>
        <p:spPr>
          <a:xfrm>
            <a:off x="0" y="1050587"/>
            <a:ext cx="12192000" cy="4758206"/>
          </a:xfrm>
          <a:prstGeom prst="rect">
            <a:avLst/>
          </a:prstGeom>
        </p:spPr>
      </p:pic>
    </p:spTree>
    <p:extLst>
      <p:ext uri="{BB962C8B-B14F-4D97-AF65-F5344CB8AC3E}">
        <p14:creationId xmlns:p14="http://schemas.microsoft.com/office/powerpoint/2010/main" val="2466273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11DAD4-8F35-0412-00FA-C8A3FD7007E1}"/>
              </a:ext>
            </a:extLst>
          </p:cNvPr>
          <p:cNvPicPr>
            <a:picLocks noChangeAspect="1"/>
          </p:cNvPicPr>
          <p:nvPr/>
        </p:nvPicPr>
        <p:blipFill>
          <a:blip r:embed="rId2"/>
          <a:stretch>
            <a:fillRect/>
          </a:stretch>
        </p:blipFill>
        <p:spPr>
          <a:xfrm>
            <a:off x="0" y="365323"/>
            <a:ext cx="12192000" cy="6127353"/>
          </a:xfrm>
          <a:prstGeom prst="rect">
            <a:avLst/>
          </a:prstGeom>
        </p:spPr>
      </p:pic>
    </p:spTree>
    <p:extLst>
      <p:ext uri="{BB962C8B-B14F-4D97-AF65-F5344CB8AC3E}">
        <p14:creationId xmlns:p14="http://schemas.microsoft.com/office/powerpoint/2010/main" val="2772650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6AEE-4A1B-EE39-09F1-6BC2A3D2EB95}"/>
              </a:ext>
            </a:extLst>
          </p:cNvPr>
          <p:cNvSpPr>
            <a:spLocks noGrp="1"/>
          </p:cNvSpPr>
          <p:nvPr>
            <p:ph type="title"/>
          </p:nvPr>
        </p:nvSpPr>
        <p:spPr/>
        <p:txBody>
          <a:bodyPr>
            <a:normAutofit/>
          </a:bodyPr>
          <a:lstStyle/>
          <a:p>
            <a:pPr algn="ctr"/>
            <a:r>
              <a:rPr lang="fr-FR" sz="4800" b="1" dirty="0">
                <a:solidFill>
                  <a:srgbClr val="4472C4"/>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rPr>
              <a:t>One-Time Pad</a:t>
            </a:r>
            <a:br>
              <a:rPr lang="fr-FR" sz="4800" b="1" dirty="0">
                <a:solidFill>
                  <a:srgbClr val="4472C4"/>
                </a:solidFill>
                <a:effectLst/>
                <a:latin typeface="Calibri" panose="020F0502020204030204" pitchFamily="34" charset="0"/>
                <a:ea typeface="Calibri" panose="020F0502020204030204" pitchFamily="34" charset="0"/>
                <a:cs typeface="Arial" panose="020B0604020202020204" pitchFamily="34" charset="0"/>
              </a:rPr>
            </a:br>
            <a:r>
              <a:rPr lang="fr-FR" sz="2800" b="1" dirty="0">
                <a:solidFill>
                  <a:srgbClr val="4472C4"/>
                </a:solidFill>
                <a:effectLst/>
                <a:latin typeface="Calibri" panose="020F0502020204030204" pitchFamily="34" charset="0"/>
                <a:ea typeface="Calibri" panose="020F0502020204030204" pitchFamily="34" charset="0"/>
                <a:cs typeface="Arial" panose="020B0604020202020204" pitchFamily="34" charset="0"/>
              </a:rPr>
              <a:t>Masque Jetable </a:t>
            </a:r>
            <a:endParaRPr lang="en-US" sz="4800" dirty="0"/>
          </a:p>
        </p:txBody>
      </p:sp>
      <p:sp>
        <p:nvSpPr>
          <p:cNvPr id="4" name="Content Placeholder 3">
            <a:extLst>
              <a:ext uri="{FF2B5EF4-FFF2-40B4-BE49-F238E27FC236}">
                <a16:creationId xmlns:a16="http://schemas.microsoft.com/office/drawing/2014/main" id="{D6B26542-475F-19AE-E73D-A4B92710F0C0}"/>
              </a:ext>
            </a:extLst>
          </p:cNvPr>
          <p:cNvSpPr>
            <a:spLocks noGrp="1"/>
          </p:cNvSpPr>
          <p:nvPr>
            <p:ph sz="half" idx="1"/>
          </p:nvPr>
        </p:nvSpPr>
        <p:spPr>
          <a:xfrm>
            <a:off x="505838" y="1825625"/>
            <a:ext cx="5513962" cy="4867004"/>
          </a:xfrm>
        </p:spPr>
        <p:txBody>
          <a:bodyPr>
            <a:normAutofit fontScale="32500" lnSpcReduction="20000"/>
          </a:bodyPr>
          <a:lstStyle/>
          <a:p>
            <a:r>
              <a:rPr lang="en-US" sz="6800" dirty="0"/>
              <a:t>The </a:t>
            </a:r>
            <a:r>
              <a:rPr lang="en-US" sz="6800" b="1" dirty="0"/>
              <a:t>one-time pad</a:t>
            </a:r>
            <a:r>
              <a:rPr lang="en-US" sz="6800" dirty="0"/>
              <a:t> is an exceptionally secure encryption system when used correctly.</a:t>
            </a:r>
          </a:p>
          <a:p>
            <a:r>
              <a:rPr lang="en-US" sz="6800" dirty="0"/>
              <a:t>It guarantees absolute confidentiality, making any encrypted message unbreakable without the corresponding key.</a:t>
            </a:r>
          </a:p>
          <a:p>
            <a:r>
              <a:rPr lang="en-US" sz="6800" dirty="0"/>
              <a:t>However, its practical implementation is limited by strict requirements concerning the generation, one-time use, and management of keys that are the same length as the messages to be encrypted.</a:t>
            </a:r>
          </a:p>
          <a:p>
            <a:r>
              <a:rPr lang="en-US" sz="6800" dirty="0"/>
              <a:t>These constraints mean that, despite its perfect theoretical security, the one-time pad is rarely used in modern communications, where more practical and secure encryption systems are preferred.</a:t>
            </a:r>
          </a:p>
          <a:p>
            <a:endParaRPr lang="en-US" dirty="0"/>
          </a:p>
        </p:txBody>
      </p:sp>
      <p:sp>
        <p:nvSpPr>
          <p:cNvPr id="5" name="Content Placeholder 4">
            <a:extLst>
              <a:ext uri="{FF2B5EF4-FFF2-40B4-BE49-F238E27FC236}">
                <a16:creationId xmlns:a16="http://schemas.microsoft.com/office/drawing/2014/main" id="{4CB0E6E3-459F-F1ED-959A-14E842D8BDB6}"/>
              </a:ext>
            </a:extLst>
          </p:cNvPr>
          <p:cNvSpPr>
            <a:spLocks noGrp="1"/>
          </p:cNvSpPr>
          <p:nvPr>
            <p:ph sz="half" idx="2"/>
          </p:nvPr>
        </p:nvSpPr>
        <p:spPr>
          <a:xfrm>
            <a:off x="6172200" y="1825624"/>
            <a:ext cx="5181600" cy="4867005"/>
          </a:xfrm>
          <a:ln>
            <a:solidFill>
              <a:schemeClr val="accent1"/>
            </a:solidFill>
          </a:ln>
        </p:spPr>
        <p:txBody>
          <a:bodyPr>
            <a:noAutofit/>
          </a:bodyPr>
          <a:lstStyle/>
          <a:p>
            <a:pPr marL="0" indent="0">
              <a:buNone/>
            </a:pPr>
            <a:r>
              <a:rPr lang="fr-FR" sz="2000" b="1"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rPr>
              <a:t>Le masque jetable </a:t>
            </a:r>
            <a:r>
              <a:rPr lang="fr-FR" sz="2000"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rPr>
              <a:t>est un système de chiffrement exceptionnellement sécurisé lorsqu'il est utilisé correctement. </a:t>
            </a:r>
          </a:p>
          <a:p>
            <a:pPr marL="0" indent="0">
              <a:buNone/>
            </a:pPr>
            <a:r>
              <a:rPr lang="fr-FR" sz="2000"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rPr>
              <a:t>Il garantit une confidentialité absolue, rendant tout message chiffré incassable sans la clé correspondante. </a:t>
            </a:r>
          </a:p>
          <a:p>
            <a:pPr marL="0" indent="0">
              <a:buNone/>
            </a:pPr>
            <a:r>
              <a:rPr lang="fr-FR" sz="2000"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rPr>
              <a:t>Cependant, sa mise en œuvre pratique est limitée par les exigences strictes concernant la génération, l'utilisation unique et la gestion des clés de même longueur que les messages à chiffrer. </a:t>
            </a:r>
          </a:p>
          <a:p>
            <a:pPr marL="0" indent="0">
              <a:buNone/>
            </a:pPr>
            <a:r>
              <a:rPr lang="fr-FR" sz="2000"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rPr>
              <a:t>Ces contraintes font que, malgré sa sécurité théorique parfaite, le masque jetable est rarement utilisé dans les communications modernes où des systèmes de chiffrement plus pratiques et sécurisés sont préférés.</a:t>
            </a:r>
            <a:endParaRPr lang="en-US" sz="2000" dirty="0">
              <a:solidFill>
                <a:schemeClr val="accent2">
                  <a:lumMod val="50000"/>
                </a:schemeClr>
              </a:solidFill>
            </a:endParaRPr>
          </a:p>
        </p:txBody>
      </p:sp>
    </p:spTree>
    <p:extLst>
      <p:ext uri="{BB962C8B-B14F-4D97-AF65-F5344CB8AC3E}">
        <p14:creationId xmlns:p14="http://schemas.microsoft.com/office/powerpoint/2010/main" val="13046008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3B2B7D-A058-0EC8-E516-1EDC7109EAF4}"/>
              </a:ext>
            </a:extLst>
          </p:cNvPr>
          <p:cNvPicPr>
            <a:picLocks noChangeAspect="1"/>
          </p:cNvPicPr>
          <p:nvPr/>
        </p:nvPicPr>
        <p:blipFill>
          <a:blip r:embed="rId2"/>
          <a:stretch>
            <a:fillRect/>
          </a:stretch>
        </p:blipFill>
        <p:spPr>
          <a:xfrm>
            <a:off x="1603763" y="2110901"/>
            <a:ext cx="9849949" cy="3735421"/>
          </a:xfrm>
          <a:prstGeom prst="rect">
            <a:avLst/>
          </a:prstGeom>
        </p:spPr>
      </p:pic>
      <p:sp>
        <p:nvSpPr>
          <p:cNvPr id="8" name="Title 1">
            <a:extLst>
              <a:ext uri="{FF2B5EF4-FFF2-40B4-BE49-F238E27FC236}">
                <a16:creationId xmlns:a16="http://schemas.microsoft.com/office/drawing/2014/main" id="{A5277660-D577-3616-46FE-D3514EA7F948}"/>
              </a:ext>
            </a:extLst>
          </p:cNvPr>
          <p:cNvSpPr>
            <a:spLocks noGrp="1"/>
          </p:cNvSpPr>
          <p:nvPr>
            <p:ph type="title"/>
          </p:nvPr>
        </p:nvSpPr>
        <p:spPr>
          <a:xfrm>
            <a:off x="838200" y="365125"/>
            <a:ext cx="10515600" cy="1325563"/>
          </a:xfrm>
        </p:spPr>
        <p:txBody>
          <a:bodyPr>
            <a:normAutofit/>
          </a:bodyPr>
          <a:lstStyle/>
          <a:p>
            <a:pPr algn="ctr"/>
            <a:r>
              <a:rPr lang="fr-FR" sz="4800" b="1" dirty="0">
                <a:solidFill>
                  <a:srgbClr val="4472C4"/>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rPr>
              <a:t>One-Time Pad</a:t>
            </a:r>
            <a:br>
              <a:rPr lang="fr-FR" sz="4800" b="1" dirty="0">
                <a:solidFill>
                  <a:srgbClr val="4472C4"/>
                </a:solidFill>
                <a:effectLst/>
                <a:latin typeface="Calibri" panose="020F0502020204030204" pitchFamily="34" charset="0"/>
                <a:ea typeface="Calibri" panose="020F0502020204030204" pitchFamily="34" charset="0"/>
                <a:cs typeface="Arial" panose="020B0604020202020204" pitchFamily="34" charset="0"/>
              </a:rPr>
            </a:br>
            <a:r>
              <a:rPr lang="fr-FR" sz="2800" b="1" dirty="0">
                <a:solidFill>
                  <a:srgbClr val="4472C4"/>
                </a:solidFill>
                <a:effectLst/>
                <a:latin typeface="Calibri" panose="020F0502020204030204" pitchFamily="34" charset="0"/>
                <a:ea typeface="Calibri" panose="020F0502020204030204" pitchFamily="34" charset="0"/>
                <a:cs typeface="Arial" panose="020B0604020202020204" pitchFamily="34" charset="0"/>
              </a:rPr>
              <a:t>Masque Jetable </a:t>
            </a:r>
            <a:endParaRPr lang="en-US" sz="4800" dirty="0"/>
          </a:p>
        </p:txBody>
      </p:sp>
    </p:spTree>
    <p:extLst>
      <p:ext uri="{BB962C8B-B14F-4D97-AF65-F5344CB8AC3E}">
        <p14:creationId xmlns:p14="http://schemas.microsoft.com/office/powerpoint/2010/main" val="2985605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B2F1BA-D30C-F6EC-7367-A15FE2411E73}"/>
              </a:ext>
            </a:extLst>
          </p:cNvPr>
          <p:cNvPicPr>
            <a:picLocks noChangeAspect="1"/>
          </p:cNvPicPr>
          <p:nvPr/>
        </p:nvPicPr>
        <p:blipFill>
          <a:blip r:embed="rId2"/>
          <a:stretch>
            <a:fillRect/>
          </a:stretch>
        </p:blipFill>
        <p:spPr>
          <a:xfrm>
            <a:off x="1585608" y="509587"/>
            <a:ext cx="8745165" cy="5838825"/>
          </a:xfrm>
          <a:prstGeom prst="rect">
            <a:avLst/>
          </a:prstGeom>
        </p:spPr>
      </p:pic>
    </p:spTree>
    <p:extLst>
      <p:ext uri="{BB962C8B-B14F-4D97-AF65-F5344CB8AC3E}">
        <p14:creationId xmlns:p14="http://schemas.microsoft.com/office/powerpoint/2010/main" val="3553306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0F50CA-8989-A494-CC1D-FBF0180AF0DE}"/>
              </a:ext>
            </a:extLst>
          </p:cNvPr>
          <p:cNvPicPr>
            <a:picLocks noChangeAspect="1"/>
          </p:cNvPicPr>
          <p:nvPr/>
        </p:nvPicPr>
        <p:blipFill>
          <a:blip r:embed="rId2"/>
          <a:stretch>
            <a:fillRect/>
          </a:stretch>
        </p:blipFill>
        <p:spPr>
          <a:xfrm>
            <a:off x="1881187" y="390525"/>
            <a:ext cx="8674479" cy="6253466"/>
          </a:xfrm>
          <a:prstGeom prst="rect">
            <a:avLst/>
          </a:prstGeom>
        </p:spPr>
      </p:pic>
    </p:spTree>
    <p:extLst>
      <p:ext uri="{BB962C8B-B14F-4D97-AF65-F5344CB8AC3E}">
        <p14:creationId xmlns:p14="http://schemas.microsoft.com/office/powerpoint/2010/main" val="54466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9ED30-EDCB-4DB8-E626-271F67183FE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4DF1B1E-4499-87B0-F672-3A5BA3C7277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7AB2E7B3-0492-393E-25ED-1D30CE037CED}"/>
              </a:ext>
            </a:extLst>
          </p:cNvPr>
          <p:cNvPicPr>
            <a:picLocks noChangeAspect="1"/>
          </p:cNvPicPr>
          <p:nvPr/>
        </p:nvPicPr>
        <p:blipFill>
          <a:blip r:embed="rId2"/>
          <a:stretch>
            <a:fillRect/>
          </a:stretch>
        </p:blipFill>
        <p:spPr>
          <a:xfrm>
            <a:off x="304800" y="76200"/>
            <a:ext cx="11582400" cy="6705600"/>
          </a:xfrm>
          <a:prstGeom prst="rect">
            <a:avLst/>
          </a:prstGeom>
        </p:spPr>
      </p:pic>
    </p:spTree>
    <p:extLst>
      <p:ext uri="{BB962C8B-B14F-4D97-AF65-F5344CB8AC3E}">
        <p14:creationId xmlns:p14="http://schemas.microsoft.com/office/powerpoint/2010/main" val="3604300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CA76FB7-F1AE-921B-CA5D-F61E4AD93CD6}"/>
              </a:ext>
            </a:extLst>
          </p:cNvPr>
          <p:cNvSpPr>
            <a:spLocks noGrp="1"/>
          </p:cNvSpPr>
          <p:nvPr>
            <p:ph type="title"/>
          </p:nvPr>
        </p:nvSpPr>
        <p:spPr>
          <a:xfrm>
            <a:off x="0" y="0"/>
            <a:ext cx="3932237" cy="865762"/>
          </a:xfrm>
        </p:spPr>
        <p:txBody>
          <a:bodyPr/>
          <a:lstStyle/>
          <a:p>
            <a:r>
              <a:rPr lang="en-US" sz="3200" b="1" i="0" u="none" strike="noStrike" baseline="0"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sz="3200" b="1" i="0" u="none" strike="noStrike" baseline="0" dirty="0">
                <a:solidFill>
                  <a:srgbClr val="000000"/>
                </a:solidFill>
                <a:latin typeface="Calibri" panose="020F0502020204030204" pitchFamily="34" charset="0"/>
              </a:rPr>
            </a:br>
            <a:r>
              <a:rPr lang="en-US" sz="2000" b="1" dirty="0">
                <a:solidFill>
                  <a:schemeClr val="accent1">
                    <a:lumMod val="60000"/>
                    <a:lumOff val="40000"/>
                  </a:schemeClr>
                </a:solidFill>
                <a:latin typeface="Calibri" panose="020F0502020204030204" pitchFamily="34" charset="0"/>
              </a:rPr>
              <a:t>Terminologies</a:t>
            </a:r>
          </a:p>
        </p:txBody>
      </p:sp>
      <p:pic>
        <p:nvPicPr>
          <p:cNvPr id="8" name="Picture 7">
            <a:extLst>
              <a:ext uri="{FF2B5EF4-FFF2-40B4-BE49-F238E27FC236}">
                <a16:creationId xmlns:a16="http://schemas.microsoft.com/office/drawing/2014/main" id="{B3D63159-BDF6-A91B-0799-D5BC87669707}"/>
              </a:ext>
            </a:extLst>
          </p:cNvPr>
          <p:cNvPicPr>
            <a:picLocks noChangeAspect="1"/>
          </p:cNvPicPr>
          <p:nvPr/>
        </p:nvPicPr>
        <p:blipFill>
          <a:blip r:embed="rId2"/>
          <a:stretch>
            <a:fillRect/>
          </a:stretch>
        </p:blipFill>
        <p:spPr>
          <a:xfrm>
            <a:off x="7185801" y="865762"/>
            <a:ext cx="4143375" cy="1162050"/>
          </a:xfrm>
          <a:prstGeom prst="rect">
            <a:avLst/>
          </a:prstGeom>
          <a:ln>
            <a:solidFill>
              <a:schemeClr val="accent1"/>
            </a:solidFill>
          </a:ln>
        </p:spPr>
      </p:pic>
      <p:pic>
        <p:nvPicPr>
          <p:cNvPr id="10" name="Picture 9">
            <a:extLst>
              <a:ext uri="{FF2B5EF4-FFF2-40B4-BE49-F238E27FC236}">
                <a16:creationId xmlns:a16="http://schemas.microsoft.com/office/drawing/2014/main" id="{A1E1E692-314A-7162-50F9-0BA0330B3C5F}"/>
              </a:ext>
            </a:extLst>
          </p:cNvPr>
          <p:cNvPicPr>
            <a:picLocks noChangeAspect="1"/>
          </p:cNvPicPr>
          <p:nvPr/>
        </p:nvPicPr>
        <p:blipFill>
          <a:blip r:embed="rId3"/>
          <a:stretch>
            <a:fillRect/>
          </a:stretch>
        </p:blipFill>
        <p:spPr>
          <a:xfrm>
            <a:off x="181988" y="1195488"/>
            <a:ext cx="6438900" cy="361950"/>
          </a:xfrm>
          <a:prstGeom prst="rect">
            <a:avLst/>
          </a:prstGeom>
        </p:spPr>
      </p:pic>
      <p:pic>
        <p:nvPicPr>
          <p:cNvPr id="12" name="Picture 11">
            <a:extLst>
              <a:ext uri="{FF2B5EF4-FFF2-40B4-BE49-F238E27FC236}">
                <a16:creationId xmlns:a16="http://schemas.microsoft.com/office/drawing/2014/main" id="{7F0CA6DD-B484-527A-8A91-580EDDC1232E}"/>
              </a:ext>
            </a:extLst>
          </p:cNvPr>
          <p:cNvPicPr>
            <a:picLocks noChangeAspect="1"/>
          </p:cNvPicPr>
          <p:nvPr/>
        </p:nvPicPr>
        <p:blipFill>
          <a:blip r:embed="rId4"/>
          <a:stretch>
            <a:fillRect/>
          </a:stretch>
        </p:blipFill>
        <p:spPr>
          <a:xfrm>
            <a:off x="181988" y="2247190"/>
            <a:ext cx="11024276" cy="2032980"/>
          </a:xfrm>
          <a:prstGeom prst="rect">
            <a:avLst/>
          </a:prstGeom>
        </p:spPr>
      </p:pic>
      <p:pic>
        <p:nvPicPr>
          <p:cNvPr id="14" name="Picture 13">
            <a:extLst>
              <a:ext uri="{FF2B5EF4-FFF2-40B4-BE49-F238E27FC236}">
                <a16:creationId xmlns:a16="http://schemas.microsoft.com/office/drawing/2014/main" id="{6F8F11B8-ACB2-745E-39EE-B6AC4587B0A3}"/>
              </a:ext>
            </a:extLst>
          </p:cNvPr>
          <p:cNvPicPr>
            <a:picLocks noChangeAspect="1"/>
          </p:cNvPicPr>
          <p:nvPr/>
        </p:nvPicPr>
        <p:blipFill>
          <a:blip r:embed="rId5"/>
          <a:stretch>
            <a:fillRect/>
          </a:stretch>
        </p:blipFill>
        <p:spPr>
          <a:xfrm>
            <a:off x="181988" y="4475530"/>
            <a:ext cx="10715625" cy="2162175"/>
          </a:xfrm>
          <a:prstGeom prst="rect">
            <a:avLst/>
          </a:prstGeom>
        </p:spPr>
      </p:pic>
    </p:spTree>
    <p:extLst>
      <p:ext uri="{BB962C8B-B14F-4D97-AF65-F5344CB8AC3E}">
        <p14:creationId xmlns:p14="http://schemas.microsoft.com/office/powerpoint/2010/main" val="4141519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3551A1A-1921-A3A9-A832-C254FFF14769}"/>
              </a:ext>
            </a:extLst>
          </p:cNvPr>
          <p:cNvSpPr>
            <a:spLocks noGrp="1"/>
          </p:cNvSpPr>
          <p:nvPr>
            <p:ph type="title"/>
          </p:nvPr>
        </p:nvSpPr>
        <p:spPr>
          <a:xfrm>
            <a:off x="0" y="0"/>
            <a:ext cx="3932237" cy="865762"/>
          </a:xfrm>
        </p:spPr>
        <p:txBody>
          <a:bodyPr/>
          <a:lstStyle/>
          <a:p>
            <a:r>
              <a:rPr lang="en-US" sz="3200" b="1" i="0" u="none" strike="noStrike" baseline="0"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sz="3200" b="1" i="0" u="none" strike="noStrike" baseline="0" dirty="0">
                <a:solidFill>
                  <a:srgbClr val="000000"/>
                </a:solidFill>
                <a:latin typeface="Calibri" panose="020F0502020204030204" pitchFamily="34" charset="0"/>
              </a:rPr>
            </a:br>
            <a:r>
              <a:rPr lang="en-US" sz="2000" b="1" dirty="0">
                <a:solidFill>
                  <a:schemeClr val="accent1">
                    <a:lumMod val="60000"/>
                    <a:lumOff val="40000"/>
                  </a:schemeClr>
                </a:solidFill>
                <a:latin typeface="Calibri" panose="020F0502020204030204" pitchFamily="34" charset="0"/>
              </a:rPr>
              <a:t>Terminologies</a:t>
            </a:r>
          </a:p>
        </p:txBody>
      </p:sp>
      <p:pic>
        <p:nvPicPr>
          <p:cNvPr id="5" name="Picture 4">
            <a:extLst>
              <a:ext uri="{FF2B5EF4-FFF2-40B4-BE49-F238E27FC236}">
                <a16:creationId xmlns:a16="http://schemas.microsoft.com/office/drawing/2014/main" id="{D3ED03B4-0314-4D27-B58A-1BD1A041C108}"/>
              </a:ext>
            </a:extLst>
          </p:cNvPr>
          <p:cNvPicPr>
            <a:picLocks noChangeAspect="1"/>
          </p:cNvPicPr>
          <p:nvPr/>
        </p:nvPicPr>
        <p:blipFill>
          <a:blip r:embed="rId2"/>
          <a:stretch>
            <a:fillRect/>
          </a:stretch>
        </p:blipFill>
        <p:spPr>
          <a:xfrm>
            <a:off x="319392" y="897361"/>
            <a:ext cx="10974422" cy="2689916"/>
          </a:xfrm>
          <a:prstGeom prst="rect">
            <a:avLst/>
          </a:prstGeom>
        </p:spPr>
      </p:pic>
      <p:pic>
        <p:nvPicPr>
          <p:cNvPr id="7" name="Picture 6">
            <a:extLst>
              <a:ext uri="{FF2B5EF4-FFF2-40B4-BE49-F238E27FC236}">
                <a16:creationId xmlns:a16="http://schemas.microsoft.com/office/drawing/2014/main" id="{03649515-08C3-8460-289D-201716C89200}"/>
              </a:ext>
            </a:extLst>
          </p:cNvPr>
          <p:cNvPicPr>
            <a:picLocks noChangeAspect="1"/>
          </p:cNvPicPr>
          <p:nvPr/>
        </p:nvPicPr>
        <p:blipFill>
          <a:blip r:embed="rId3"/>
          <a:stretch>
            <a:fillRect/>
          </a:stretch>
        </p:blipFill>
        <p:spPr>
          <a:xfrm>
            <a:off x="319391" y="3813242"/>
            <a:ext cx="11125200" cy="2933700"/>
          </a:xfrm>
          <a:prstGeom prst="rect">
            <a:avLst/>
          </a:prstGeom>
          <a:ln>
            <a:solidFill>
              <a:schemeClr val="accent1"/>
            </a:solidFill>
          </a:ln>
        </p:spPr>
      </p:pic>
    </p:spTree>
    <p:extLst>
      <p:ext uri="{BB962C8B-B14F-4D97-AF65-F5344CB8AC3E}">
        <p14:creationId xmlns:p14="http://schemas.microsoft.com/office/powerpoint/2010/main" val="2881809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59A8AC-015D-9B52-269A-3D1AB8A724A5}"/>
              </a:ext>
            </a:extLst>
          </p:cNvPr>
          <p:cNvSpPr>
            <a:spLocks noGrp="1"/>
          </p:cNvSpPr>
          <p:nvPr>
            <p:ph sz="half" idx="1"/>
          </p:nvPr>
        </p:nvSpPr>
        <p:spPr>
          <a:xfrm>
            <a:off x="87549" y="175098"/>
            <a:ext cx="5338863" cy="6352161"/>
          </a:xfrm>
        </p:spPr>
        <p:txBody>
          <a:bodyPr>
            <a:normAutofit fontScale="85000" lnSpcReduction="20000"/>
          </a:bodyPr>
          <a:lstStyle/>
          <a:p>
            <a:r>
              <a:rPr lang="en-US" b="1" i="0" dirty="0">
                <a:solidFill>
                  <a:srgbClr val="FF0000"/>
                </a:solidFill>
                <a:effectLst/>
                <a:latin typeface="-apple-system"/>
              </a:rPr>
              <a:t>Encryption</a:t>
            </a:r>
            <a:r>
              <a:rPr lang="en-US" b="0" i="0" dirty="0">
                <a:solidFill>
                  <a:srgbClr val="111111"/>
                </a:solidFill>
                <a:effectLst/>
                <a:latin typeface="-apple-system"/>
              </a:rPr>
              <a:t>, denoted as </a:t>
            </a:r>
            <a:r>
              <a:rPr lang="en-US" b="0" i="1" dirty="0">
                <a:solidFill>
                  <a:srgbClr val="111111"/>
                </a:solidFill>
                <a:effectLst/>
                <a:latin typeface="-apple-system"/>
              </a:rPr>
              <a:t>E</a:t>
            </a:r>
            <a:r>
              <a:rPr lang="en-US" sz="1700" b="0" i="1" dirty="0">
                <a:solidFill>
                  <a:srgbClr val="111111"/>
                </a:solidFill>
                <a:effectLst/>
                <a:latin typeface="-apple-system"/>
              </a:rPr>
              <a:t>k</a:t>
            </a:r>
            <a:r>
              <a:rPr lang="en-US" b="0" i="0" dirty="0">
                <a:solidFill>
                  <a:srgbClr val="111111"/>
                </a:solidFill>
                <a:effectLst/>
                <a:latin typeface="-apple-system"/>
              </a:rPr>
              <a:t>, is the action of encrypting a </a:t>
            </a:r>
            <a:r>
              <a:rPr lang="en-US" b="1" i="0" dirty="0">
                <a:solidFill>
                  <a:srgbClr val="FF0000"/>
                </a:solidFill>
                <a:effectLst/>
                <a:latin typeface="-apple-system"/>
              </a:rPr>
              <a:t>plaintext</a:t>
            </a:r>
            <a:r>
              <a:rPr lang="en-US" b="1" i="0" dirty="0">
                <a:solidFill>
                  <a:srgbClr val="111111"/>
                </a:solidFill>
                <a:effectLst/>
                <a:latin typeface="-apple-system"/>
              </a:rPr>
              <a:t> </a:t>
            </a:r>
            <a:r>
              <a:rPr lang="en-US" b="1" i="0" dirty="0">
                <a:solidFill>
                  <a:srgbClr val="FF0000"/>
                </a:solidFill>
                <a:effectLst/>
                <a:latin typeface="-apple-system"/>
              </a:rPr>
              <a:t>message</a:t>
            </a:r>
            <a:r>
              <a:rPr lang="en-US" b="0" i="0" dirty="0">
                <a:solidFill>
                  <a:srgbClr val="111111"/>
                </a:solidFill>
                <a:effectLst/>
                <a:latin typeface="-apple-system"/>
              </a:rPr>
              <a:t>, denoted as </a:t>
            </a:r>
            <a:r>
              <a:rPr lang="en-US" b="0" i="1" dirty="0">
                <a:solidFill>
                  <a:srgbClr val="111111"/>
                </a:solidFill>
                <a:effectLst/>
                <a:latin typeface="-apple-system"/>
              </a:rPr>
              <a:t>M</a:t>
            </a:r>
            <a:r>
              <a:rPr lang="en-US" b="0" i="0" dirty="0">
                <a:solidFill>
                  <a:srgbClr val="111111"/>
                </a:solidFill>
                <a:effectLst/>
                <a:latin typeface="-apple-system"/>
              </a:rPr>
              <a:t>, into an </a:t>
            </a:r>
            <a:r>
              <a:rPr lang="en-US" b="1" i="0" dirty="0">
                <a:solidFill>
                  <a:srgbClr val="FF0000"/>
                </a:solidFill>
                <a:effectLst/>
                <a:latin typeface="-apple-system"/>
              </a:rPr>
              <a:t>encrypted</a:t>
            </a:r>
            <a:r>
              <a:rPr lang="en-US" b="1" i="0" dirty="0">
                <a:solidFill>
                  <a:srgbClr val="111111"/>
                </a:solidFill>
                <a:effectLst/>
                <a:latin typeface="-apple-system"/>
              </a:rPr>
              <a:t> </a:t>
            </a:r>
            <a:r>
              <a:rPr lang="en-US" b="1" i="0" dirty="0">
                <a:solidFill>
                  <a:srgbClr val="FF0000"/>
                </a:solidFill>
                <a:effectLst/>
                <a:latin typeface="-apple-system"/>
              </a:rPr>
              <a:t>message</a:t>
            </a:r>
            <a:r>
              <a:rPr lang="en-US" b="0" i="0" dirty="0">
                <a:solidFill>
                  <a:srgbClr val="111111"/>
                </a:solidFill>
                <a:effectLst/>
                <a:latin typeface="-apple-system"/>
              </a:rPr>
              <a:t>, denoted as C, in such a way that it is impossible to retrieve the plaintext message from the encrypted message without the key; </a:t>
            </a:r>
          </a:p>
          <a:p>
            <a:r>
              <a:rPr lang="en-US" b="0" i="0" dirty="0">
                <a:solidFill>
                  <a:srgbClr val="111111"/>
                </a:solidFill>
                <a:effectLst/>
                <a:latin typeface="-apple-system"/>
              </a:rPr>
              <a:t>this key is called the </a:t>
            </a:r>
            <a:r>
              <a:rPr lang="en-US" b="1" i="0" dirty="0">
                <a:solidFill>
                  <a:srgbClr val="FF0000"/>
                </a:solidFill>
                <a:effectLst/>
                <a:latin typeface="-apple-system"/>
              </a:rPr>
              <a:t>secret</a:t>
            </a:r>
            <a:r>
              <a:rPr lang="en-US" b="1" i="0" dirty="0">
                <a:solidFill>
                  <a:srgbClr val="111111"/>
                </a:solidFill>
                <a:effectLst/>
                <a:latin typeface="-apple-system"/>
              </a:rPr>
              <a:t> </a:t>
            </a:r>
            <a:r>
              <a:rPr lang="en-US" b="1" i="0" dirty="0">
                <a:solidFill>
                  <a:srgbClr val="FF0000"/>
                </a:solidFill>
                <a:effectLst/>
                <a:latin typeface="-apple-system"/>
              </a:rPr>
              <a:t>key</a:t>
            </a:r>
            <a:r>
              <a:rPr lang="en-US" b="1" i="0" dirty="0">
                <a:solidFill>
                  <a:srgbClr val="111111"/>
                </a:solidFill>
                <a:effectLst/>
                <a:latin typeface="-apple-system"/>
              </a:rPr>
              <a:t> </a:t>
            </a:r>
            <a:r>
              <a:rPr lang="en-US" b="0" i="0" dirty="0">
                <a:solidFill>
                  <a:srgbClr val="111111"/>
                </a:solidFill>
                <a:effectLst/>
                <a:latin typeface="-apple-system"/>
              </a:rPr>
              <a:t>and it is unique; </a:t>
            </a:r>
          </a:p>
          <a:p>
            <a:r>
              <a:rPr lang="en-US" b="0" i="0" dirty="0">
                <a:solidFill>
                  <a:srgbClr val="111111"/>
                </a:solidFill>
                <a:effectLst/>
                <a:latin typeface="-apple-system"/>
              </a:rPr>
              <a:t>the inverse action of encryption is </a:t>
            </a:r>
            <a:r>
              <a:rPr lang="en-US" b="1" i="0" dirty="0">
                <a:solidFill>
                  <a:srgbClr val="FF0000"/>
                </a:solidFill>
                <a:effectLst/>
                <a:latin typeface="-apple-system"/>
              </a:rPr>
              <a:t>decryption</a:t>
            </a:r>
            <a:r>
              <a:rPr lang="en-US" b="0" i="0" dirty="0">
                <a:solidFill>
                  <a:srgbClr val="111111"/>
                </a:solidFill>
                <a:effectLst/>
                <a:latin typeface="-apple-system"/>
              </a:rPr>
              <a:t>. This action is performed only in possession of the secret key;</a:t>
            </a:r>
          </a:p>
          <a:p>
            <a:r>
              <a:rPr lang="en-US" b="0" i="0" dirty="0">
                <a:solidFill>
                  <a:srgbClr val="111111"/>
                </a:solidFill>
                <a:effectLst/>
                <a:latin typeface="-apple-system"/>
              </a:rPr>
              <a:t>decrypting an encrypted message without the secret key is called </a:t>
            </a:r>
            <a:r>
              <a:rPr lang="en-US" b="1" i="0" dirty="0">
                <a:solidFill>
                  <a:srgbClr val="FF0000"/>
                </a:solidFill>
                <a:effectLst/>
                <a:latin typeface="-apple-system"/>
              </a:rPr>
              <a:t>decryption</a:t>
            </a:r>
            <a:r>
              <a:rPr lang="en-US" b="0" i="0" dirty="0">
                <a:solidFill>
                  <a:srgbClr val="111111"/>
                </a:solidFill>
                <a:effectLst/>
                <a:latin typeface="-apple-system"/>
              </a:rPr>
              <a:t>; </a:t>
            </a:r>
          </a:p>
          <a:p>
            <a:r>
              <a:rPr lang="en-US" b="0" i="0" dirty="0">
                <a:solidFill>
                  <a:srgbClr val="111111"/>
                </a:solidFill>
                <a:effectLst/>
                <a:latin typeface="-apple-system"/>
              </a:rPr>
              <a:t>an encryption system is called a </a:t>
            </a:r>
            <a:r>
              <a:rPr lang="en-US" b="1" i="0" dirty="0">
                <a:solidFill>
                  <a:srgbClr val="FF0000"/>
                </a:solidFill>
                <a:effectLst/>
                <a:latin typeface="-apple-system"/>
              </a:rPr>
              <a:t>cryptosystem</a:t>
            </a:r>
            <a:r>
              <a:rPr lang="en-US" b="0" i="0" dirty="0">
                <a:solidFill>
                  <a:srgbClr val="111111"/>
                </a:solidFill>
                <a:effectLst/>
                <a:latin typeface="-apple-system"/>
              </a:rPr>
              <a:t>; </a:t>
            </a:r>
          </a:p>
          <a:p>
            <a:r>
              <a:rPr lang="en-US" b="0" i="0" dirty="0">
                <a:solidFill>
                  <a:srgbClr val="111111"/>
                </a:solidFill>
                <a:effectLst/>
                <a:latin typeface="-apple-system"/>
              </a:rPr>
              <a:t>a </a:t>
            </a:r>
            <a:r>
              <a:rPr lang="en-US" b="1" i="0" dirty="0">
                <a:solidFill>
                  <a:srgbClr val="FF0000"/>
                </a:solidFill>
                <a:effectLst/>
                <a:latin typeface="-apple-system"/>
              </a:rPr>
              <a:t>cryptographer</a:t>
            </a:r>
            <a:r>
              <a:rPr lang="en-US" b="0" i="0" dirty="0">
                <a:solidFill>
                  <a:srgbClr val="111111"/>
                </a:solidFill>
                <a:effectLst/>
                <a:latin typeface="-apple-system"/>
              </a:rPr>
              <a:t> is a person who designs cryptosystems; </a:t>
            </a:r>
          </a:p>
          <a:p>
            <a:r>
              <a:rPr lang="en-US" b="0" i="0" dirty="0">
                <a:solidFill>
                  <a:srgbClr val="111111"/>
                </a:solidFill>
                <a:effectLst/>
                <a:latin typeface="-apple-system"/>
              </a:rPr>
              <a:t>a </a:t>
            </a:r>
            <a:r>
              <a:rPr lang="en-US" b="1" i="0" dirty="0">
                <a:solidFill>
                  <a:srgbClr val="FF0000"/>
                </a:solidFill>
                <a:effectLst/>
                <a:latin typeface="-apple-system"/>
              </a:rPr>
              <a:t>cryptanalyst</a:t>
            </a:r>
            <a:r>
              <a:rPr lang="en-US" b="0" i="0" dirty="0">
                <a:solidFill>
                  <a:srgbClr val="111111"/>
                </a:solidFill>
                <a:effectLst/>
                <a:latin typeface="-apple-system"/>
              </a:rPr>
              <a:t> is a person who attempts to break cryptosystems.</a:t>
            </a:r>
            <a:endParaRPr lang="en-US" dirty="0"/>
          </a:p>
        </p:txBody>
      </p:sp>
      <p:pic>
        <p:nvPicPr>
          <p:cNvPr id="7" name="Content Placeholder 6">
            <a:extLst>
              <a:ext uri="{FF2B5EF4-FFF2-40B4-BE49-F238E27FC236}">
                <a16:creationId xmlns:a16="http://schemas.microsoft.com/office/drawing/2014/main" id="{3A68A159-EF80-0333-199E-9EC146572425}"/>
              </a:ext>
            </a:extLst>
          </p:cNvPr>
          <p:cNvPicPr>
            <a:picLocks noGrp="1" noChangeAspect="1"/>
          </p:cNvPicPr>
          <p:nvPr>
            <p:ph sz="half" idx="2"/>
          </p:nvPr>
        </p:nvPicPr>
        <p:blipFill>
          <a:blip r:embed="rId2"/>
          <a:stretch>
            <a:fillRect/>
          </a:stretch>
        </p:blipFill>
        <p:spPr>
          <a:xfrm>
            <a:off x="5593403" y="175098"/>
            <a:ext cx="6353783" cy="6352161"/>
          </a:xfrm>
          <a:ln>
            <a:solidFill>
              <a:schemeClr val="accent1"/>
            </a:solidFill>
          </a:ln>
        </p:spPr>
      </p:pic>
    </p:spTree>
    <p:extLst>
      <p:ext uri="{BB962C8B-B14F-4D97-AF65-F5344CB8AC3E}">
        <p14:creationId xmlns:p14="http://schemas.microsoft.com/office/powerpoint/2010/main" val="2300715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A61F-FDAA-1536-CAF3-1F767CAB5894}"/>
              </a:ext>
            </a:extLst>
          </p:cNvPr>
          <p:cNvSpPr>
            <a:spLocks noGrp="1"/>
          </p:cNvSpPr>
          <p:nvPr>
            <p:ph type="title"/>
          </p:nvPr>
        </p:nvSpPr>
        <p:spPr>
          <a:xfrm>
            <a:off x="0" y="0"/>
            <a:ext cx="3932237" cy="865762"/>
          </a:xfrm>
        </p:spPr>
        <p:txBody>
          <a:bodyPr/>
          <a:lstStyle/>
          <a:p>
            <a:r>
              <a:rPr lang="en-US" sz="3200" b="1" i="0" u="none" strike="noStrike" baseline="0"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sz="3200" b="1" i="0" u="none" strike="noStrike" baseline="0" dirty="0">
                <a:solidFill>
                  <a:srgbClr val="000000"/>
                </a:solidFill>
                <a:latin typeface="Calibri" panose="020F0502020204030204" pitchFamily="34" charset="0"/>
              </a:rPr>
            </a:br>
            <a:r>
              <a:rPr lang="en-US" sz="2000" b="1" dirty="0">
                <a:solidFill>
                  <a:schemeClr val="accent1">
                    <a:lumMod val="60000"/>
                    <a:lumOff val="40000"/>
                  </a:schemeClr>
                </a:solidFill>
                <a:latin typeface="Calibri" panose="020F0502020204030204" pitchFamily="34" charset="0"/>
              </a:rPr>
              <a:t>Terminologies</a:t>
            </a:r>
          </a:p>
        </p:txBody>
      </p:sp>
      <p:pic>
        <p:nvPicPr>
          <p:cNvPr id="6" name="Content Placeholder 5">
            <a:extLst>
              <a:ext uri="{FF2B5EF4-FFF2-40B4-BE49-F238E27FC236}">
                <a16:creationId xmlns:a16="http://schemas.microsoft.com/office/drawing/2014/main" id="{B279F80F-0354-1227-811A-EC6911355ACB}"/>
              </a:ext>
            </a:extLst>
          </p:cNvPr>
          <p:cNvPicPr>
            <a:picLocks noGrp="1" noChangeAspect="1"/>
          </p:cNvPicPr>
          <p:nvPr>
            <p:ph idx="1"/>
          </p:nvPr>
        </p:nvPicPr>
        <p:blipFill>
          <a:blip r:embed="rId2"/>
          <a:stretch>
            <a:fillRect/>
          </a:stretch>
        </p:blipFill>
        <p:spPr>
          <a:xfrm>
            <a:off x="311285" y="1050587"/>
            <a:ext cx="11880715" cy="3365770"/>
          </a:xfrm>
        </p:spPr>
      </p:pic>
      <p:sp>
        <p:nvSpPr>
          <p:cNvPr id="4" name="Text Placeholder 3">
            <a:extLst>
              <a:ext uri="{FF2B5EF4-FFF2-40B4-BE49-F238E27FC236}">
                <a16:creationId xmlns:a16="http://schemas.microsoft.com/office/drawing/2014/main" id="{0145394A-C9C2-FE67-CEEB-CEF91C727305}"/>
              </a:ext>
            </a:extLst>
          </p:cNvPr>
          <p:cNvSpPr>
            <a:spLocks noGrp="1"/>
          </p:cNvSpPr>
          <p:nvPr>
            <p:ph type="body" sz="half" idx="2"/>
          </p:nvPr>
        </p:nvSpPr>
        <p:spPr>
          <a:xfrm>
            <a:off x="839787" y="4601182"/>
            <a:ext cx="10561029" cy="2130358"/>
          </a:xfrm>
          <a:ln>
            <a:solidFill>
              <a:schemeClr val="accent1"/>
            </a:solidFill>
          </a:ln>
        </p:spPr>
        <p:txBody>
          <a:bodyPr>
            <a:noAutofit/>
          </a:bodyPr>
          <a:lstStyle/>
          <a:p>
            <a:r>
              <a:rPr lang="fr-FR" sz="2000" dirty="0"/>
              <a:t>Un message est du </a:t>
            </a:r>
            <a:r>
              <a:rPr lang="fr-FR" sz="2000" dirty="0">
                <a:solidFill>
                  <a:srgbClr val="FF0000"/>
                </a:solidFill>
              </a:rPr>
              <a:t>texte en clair </a:t>
            </a:r>
            <a:r>
              <a:rPr lang="fr-FR" sz="2000" dirty="0"/>
              <a:t>(parfois appelé </a:t>
            </a:r>
            <a:r>
              <a:rPr lang="fr-FR" sz="2000" dirty="0">
                <a:solidFill>
                  <a:srgbClr val="FF0000"/>
                </a:solidFill>
              </a:rPr>
              <a:t>texte lisible</a:t>
            </a:r>
            <a:r>
              <a:rPr lang="fr-FR" sz="2000" dirty="0"/>
              <a:t>). Le processus de déguiser un message de manière à en cacher le contenu s'appelle le </a:t>
            </a:r>
            <a:r>
              <a:rPr lang="fr-FR" sz="2000" dirty="0">
                <a:solidFill>
                  <a:srgbClr val="FF0000"/>
                </a:solidFill>
              </a:rPr>
              <a:t>chiffrement</a:t>
            </a:r>
            <a:r>
              <a:rPr lang="fr-FR" sz="2000" dirty="0"/>
              <a:t>. Un message chiffré est du </a:t>
            </a:r>
            <a:r>
              <a:rPr lang="fr-FR" sz="2000" dirty="0">
                <a:solidFill>
                  <a:srgbClr val="FF0000"/>
                </a:solidFill>
              </a:rPr>
              <a:t>texte chiffré</a:t>
            </a:r>
            <a:r>
              <a:rPr lang="fr-FR" sz="2000" dirty="0"/>
              <a:t>. Le processus de transformer le texte chiffré en texte clair s'appelle le </a:t>
            </a:r>
            <a:r>
              <a:rPr lang="fr-FR" sz="2000" dirty="0">
                <a:solidFill>
                  <a:srgbClr val="FF0000"/>
                </a:solidFill>
              </a:rPr>
              <a:t>déchiffrement</a:t>
            </a:r>
            <a:r>
              <a:rPr lang="fr-FR" sz="2000" dirty="0"/>
              <a:t>. </a:t>
            </a:r>
          </a:p>
          <a:p>
            <a:endParaRPr lang="fr-FR" sz="2000" dirty="0"/>
          </a:p>
          <a:p>
            <a:r>
              <a:rPr lang="fr-FR" sz="2000" dirty="0"/>
              <a:t>Un </a:t>
            </a:r>
            <a:r>
              <a:rPr lang="fr-FR" sz="2000" dirty="0">
                <a:solidFill>
                  <a:srgbClr val="FF0000"/>
                </a:solidFill>
              </a:rPr>
              <a:t>chiffre</a:t>
            </a:r>
            <a:r>
              <a:rPr lang="fr-FR" sz="2000" dirty="0"/>
              <a:t> (ou </a:t>
            </a:r>
            <a:r>
              <a:rPr lang="fr-FR" sz="2000" dirty="0" err="1">
                <a:solidFill>
                  <a:srgbClr val="FF0000"/>
                </a:solidFill>
              </a:rPr>
              <a:t>cypher</a:t>
            </a:r>
            <a:r>
              <a:rPr lang="fr-FR" sz="2000" dirty="0"/>
              <a:t>) est un algorithme permettant d'effectuer le chiffrement ou le déchiffrement </a:t>
            </a:r>
          </a:p>
          <a:p>
            <a:r>
              <a:rPr lang="fr-FR" sz="2000" dirty="0"/>
              <a:t>— une série d'étapes bien définies pouvant être suivies comme une procédure."</a:t>
            </a:r>
            <a:endParaRPr lang="en-US" sz="2000" dirty="0"/>
          </a:p>
        </p:txBody>
      </p:sp>
    </p:spTree>
    <p:extLst>
      <p:ext uri="{BB962C8B-B14F-4D97-AF65-F5344CB8AC3E}">
        <p14:creationId xmlns:p14="http://schemas.microsoft.com/office/powerpoint/2010/main" val="3243330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E319BB1-5672-2161-FE7E-C20063F8DA27}"/>
              </a:ext>
            </a:extLst>
          </p:cNvPr>
          <p:cNvPicPr>
            <a:picLocks noGrp="1" noChangeAspect="1"/>
          </p:cNvPicPr>
          <p:nvPr>
            <p:ph idx="1"/>
          </p:nvPr>
        </p:nvPicPr>
        <p:blipFill>
          <a:blip r:embed="rId2"/>
          <a:stretch>
            <a:fillRect/>
          </a:stretch>
        </p:blipFill>
        <p:spPr>
          <a:xfrm>
            <a:off x="194554" y="989012"/>
            <a:ext cx="11420272" cy="4149797"/>
          </a:xfrm>
        </p:spPr>
      </p:pic>
      <p:sp>
        <p:nvSpPr>
          <p:cNvPr id="7" name="Title 1">
            <a:extLst>
              <a:ext uri="{FF2B5EF4-FFF2-40B4-BE49-F238E27FC236}">
                <a16:creationId xmlns:a16="http://schemas.microsoft.com/office/drawing/2014/main" id="{5694776D-5E2F-E8D2-85D5-4C090323ACFD}"/>
              </a:ext>
            </a:extLst>
          </p:cNvPr>
          <p:cNvSpPr txBox="1">
            <a:spLocks/>
          </p:cNvSpPr>
          <p:nvPr/>
        </p:nvSpPr>
        <p:spPr>
          <a:xfrm>
            <a:off x="0" y="0"/>
            <a:ext cx="3932237" cy="86576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rgbClr val="000000"/>
                </a:solidFill>
                <a:latin typeface="Calibri" panose="020F0502020204030204" pitchFamily="34" charset="0"/>
              </a:rPr>
            </a:br>
            <a:r>
              <a:rPr lang="en-US" sz="2000" b="1" dirty="0">
                <a:solidFill>
                  <a:schemeClr val="accent1">
                    <a:lumMod val="60000"/>
                    <a:lumOff val="40000"/>
                  </a:schemeClr>
                </a:solidFill>
                <a:latin typeface="Calibri" panose="020F0502020204030204" pitchFamily="34" charset="0"/>
              </a:rPr>
              <a:t>Terminologies</a:t>
            </a:r>
          </a:p>
        </p:txBody>
      </p:sp>
      <p:sp>
        <p:nvSpPr>
          <p:cNvPr id="10" name="Text Placeholder 3">
            <a:extLst>
              <a:ext uri="{FF2B5EF4-FFF2-40B4-BE49-F238E27FC236}">
                <a16:creationId xmlns:a16="http://schemas.microsoft.com/office/drawing/2014/main" id="{B961F792-C54B-3560-5939-E935B204E0C5}"/>
              </a:ext>
            </a:extLst>
          </p:cNvPr>
          <p:cNvSpPr txBox="1">
            <a:spLocks/>
          </p:cNvSpPr>
          <p:nvPr/>
        </p:nvSpPr>
        <p:spPr>
          <a:xfrm>
            <a:off x="4312561" y="2859933"/>
            <a:ext cx="7684885" cy="3664724"/>
          </a:xfrm>
          <a:prstGeom prst="rect">
            <a:avLst/>
          </a:prstGeom>
          <a:ln>
            <a:solidFill>
              <a:schemeClr val="accent1"/>
            </a:solidFill>
          </a:ln>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fr-FR" sz="2000" dirty="0"/>
              <a:t>Un système </a:t>
            </a:r>
            <a:r>
              <a:rPr lang="fr-FR" sz="2000" dirty="0">
                <a:solidFill>
                  <a:srgbClr val="FF0000"/>
                </a:solidFill>
              </a:rPr>
              <a:t>cryptographique</a:t>
            </a:r>
            <a:r>
              <a:rPr lang="fr-FR" sz="2000" dirty="0"/>
              <a:t> est une mise en œuvre des techniques cryptographiques et de l'infrastructure qui les accompagne pour fournir des services de sécurité de l'information. Un système cryptographique est également appelé un système de chiffrement. Les différents composants d'un système cryptographique de base sont les suivants :</a:t>
            </a:r>
          </a:p>
          <a:p>
            <a:r>
              <a:rPr lang="fr-FR" sz="2000" dirty="0"/>
              <a:t>- Texte en clair</a:t>
            </a:r>
          </a:p>
          <a:p>
            <a:r>
              <a:rPr lang="fr-FR" sz="2000" dirty="0"/>
              <a:t>- Algorithme de chiffrement</a:t>
            </a:r>
          </a:p>
          <a:p>
            <a:r>
              <a:rPr lang="fr-FR" sz="2000" dirty="0"/>
              <a:t>- Texte chiffré</a:t>
            </a:r>
          </a:p>
          <a:p>
            <a:r>
              <a:rPr lang="fr-FR" sz="2000" dirty="0"/>
              <a:t>- Algorithme de déchiffrement</a:t>
            </a:r>
          </a:p>
          <a:p>
            <a:r>
              <a:rPr lang="fr-FR" sz="2000" dirty="0"/>
              <a:t>- Clé de chiffrement</a:t>
            </a:r>
          </a:p>
          <a:p>
            <a:r>
              <a:rPr lang="fr-FR" sz="2000" dirty="0"/>
              <a:t>- Clé de déchiffrement</a:t>
            </a:r>
            <a:endParaRPr lang="en-US" sz="2000" dirty="0"/>
          </a:p>
        </p:txBody>
      </p:sp>
    </p:spTree>
    <p:extLst>
      <p:ext uri="{BB962C8B-B14F-4D97-AF65-F5344CB8AC3E}">
        <p14:creationId xmlns:p14="http://schemas.microsoft.com/office/powerpoint/2010/main" val="1298988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EC0926E-E656-B003-D7D1-56C9B2CE3BF2}"/>
              </a:ext>
            </a:extLst>
          </p:cNvPr>
          <p:cNvPicPr>
            <a:picLocks noGrp="1" noChangeAspect="1"/>
          </p:cNvPicPr>
          <p:nvPr>
            <p:ph idx="1"/>
          </p:nvPr>
        </p:nvPicPr>
        <p:blipFill>
          <a:blip r:embed="rId2"/>
          <a:stretch>
            <a:fillRect/>
          </a:stretch>
        </p:blipFill>
        <p:spPr>
          <a:xfrm>
            <a:off x="415112" y="1231521"/>
            <a:ext cx="10619263" cy="2289891"/>
          </a:xfrm>
        </p:spPr>
      </p:pic>
      <p:sp>
        <p:nvSpPr>
          <p:cNvPr id="4" name="Text Placeholder 3">
            <a:extLst>
              <a:ext uri="{FF2B5EF4-FFF2-40B4-BE49-F238E27FC236}">
                <a16:creationId xmlns:a16="http://schemas.microsoft.com/office/drawing/2014/main" id="{4C1A650D-1EAF-0FEC-4918-CC283C5A8944}"/>
              </a:ext>
            </a:extLst>
          </p:cNvPr>
          <p:cNvSpPr>
            <a:spLocks noGrp="1"/>
          </p:cNvSpPr>
          <p:nvPr>
            <p:ph type="body" sz="half" idx="2"/>
          </p:nvPr>
        </p:nvSpPr>
        <p:spPr>
          <a:xfrm>
            <a:off x="839788" y="4027251"/>
            <a:ext cx="10269199" cy="1994170"/>
          </a:xfrm>
          <a:ln>
            <a:solidFill>
              <a:schemeClr val="accent1"/>
            </a:solidFill>
          </a:ln>
        </p:spPr>
        <p:txBody>
          <a:bodyPr>
            <a:normAutofit/>
          </a:bodyPr>
          <a:lstStyle/>
          <a:p>
            <a:r>
              <a:rPr lang="fr-FR" sz="2000" dirty="0"/>
              <a:t>Tandis que la </a:t>
            </a:r>
            <a:r>
              <a:rPr lang="fr-FR" sz="2000" dirty="0">
                <a:solidFill>
                  <a:srgbClr val="FF0000"/>
                </a:solidFill>
              </a:rPr>
              <a:t>cryptographie</a:t>
            </a:r>
            <a:r>
              <a:rPr lang="fr-FR" sz="2000" dirty="0"/>
              <a:t> est la science de la sécurisation des données, la </a:t>
            </a:r>
            <a:r>
              <a:rPr lang="fr-FR" sz="2000" dirty="0">
                <a:solidFill>
                  <a:srgbClr val="FF0000"/>
                </a:solidFill>
              </a:rPr>
              <a:t>cryptanalyse</a:t>
            </a:r>
            <a:r>
              <a:rPr lang="fr-FR" sz="2000" dirty="0"/>
              <a:t> est la science de l'analyse et du décryptage des communications sécurisées. La cryptanalyse classique implique une combinaison intéressante de raisonnement analytique, d'application d'outils mathématiques, de recherche de motifs, de patience, de détermination et de chance. Les </a:t>
            </a:r>
            <a:r>
              <a:rPr lang="fr-FR" sz="2000" dirty="0">
                <a:solidFill>
                  <a:srgbClr val="FF0000"/>
                </a:solidFill>
              </a:rPr>
              <a:t>cryptanalystes</a:t>
            </a:r>
            <a:r>
              <a:rPr lang="fr-FR" sz="2000" dirty="0"/>
              <a:t> sont également appelés attaquants.</a:t>
            </a:r>
            <a:br>
              <a:rPr lang="fr-FR" sz="2000" dirty="0"/>
            </a:br>
            <a:r>
              <a:rPr lang="fr-FR" sz="2000" dirty="0"/>
              <a:t>La </a:t>
            </a:r>
            <a:r>
              <a:rPr lang="fr-FR" sz="2000" dirty="0">
                <a:solidFill>
                  <a:srgbClr val="FF0000"/>
                </a:solidFill>
              </a:rPr>
              <a:t>cryptologie</a:t>
            </a:r>
            <a:r>
              <a:rPr lang="fr-FR" sz="2000" dirty="0"/>
              <a:t> englobe à la fois la cryptographie et la cryptanalyse.</a:t>
            </a:r>
            <a:endParaRPr lang="en-US" sz="2000" dirty="0"/>
          </a:p>
        </p:txBody>
      </p:sp>
      <p:sp>
        <p:nvSpPr>
          <p:cNvPr id="7" name="Title 1">
            <a:extLst>
              <a:ext uri="{FF2B5EF4-FFF2-40B4-BE49-F238E27FC236}">
                <a16:creationId xmlns:a16="http://schemas.microsoft.com/office/drawing/2014/main" id="{CEC488CD-D3DA-5640-AAD3-AB511C713636}"/>
              </a:ext>
            </a:extLst>
          </p:cNvPr>
          <p:cNvSpPr txBox="1">
            <a:spLocks noGrp="1"/>
          </p:cNvSpPr>
          <p:nvPr>
            <p:ph type="title"/>
          </p:nvPr>
        </p:nvSpPr>
        <p:spPr>
          <a:xfrm>
            <a:off x="0" y="204282"/>
            <a:ext cx="3932237" cy="87548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b="1" dirty="0">
                <a:solidFill>
                  <a:schemeClr val="accent1"/>
                </a:solidFill>
                <a:effectLst>
                  <a:outerShdw blurRad="38100" dist="38100" dir="2700000" algn="tl">
                    <a:srgbClr val="000000">
                      <a:alpha val="43137"/>
                    </a:srgbClr>
                  </a:outerShdw>
                </a:effectLst>
                <a:latin typeface="Calibri" panose="020F0502020204030204" pitchFamily="34" charset="0"/>
              </a:rPr>
              <a:t>Cryptography</a:t>
            </a:r>
            <a:br>
              <a:rPr lang="en-US" b="1" dirty="0">
                <a:solidFill>
                  <a:srgbClr val="000000"/>
                </a:solidFill>
                <a:latin typeface="Calibri" panose="020F0502020204030204" pitchFamily="34" charset="0"/>
              </a:rPr>
            </a:br>
            <a:r>
              <a:rPr lang="en-US" sz="2000" b="1" dirty="0">
                <a:solidFill>
                  <a:schemeClr val="accent1">
                    <a:lumMod val="60000"/>
                    <a:lumOff val="40000"/>
                  </a:schemeClr>
                </a:solidFill>
                <a:latin typeface="Calibri" panose="020F0502020204030204" pitchFamily="34" charset="0"/>
              </a:rPr>
              <a:t>Terminologies</a:t>
            </a:r>
          </a:p>
        </p:txBody>
      </p:sp>
    </p:spTree>
    <p:extLst>
      <p:ext uri="{BB962C8B-B14F-4D97-AF65-F5344CB8AC3E}">
        <p14:creationId xmlns:p14="http://schemas.microsoft.com/office/powerpoint/2010/main" val="875067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2974</Words>
  <Application>Microsoft Office PowerPoint</Application>
  <PresentationFormat>Widescreen</PresentationFormat>
  <Paragraphs>175</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-apple-system</vt:lpstr>
      <vt:lpstr>Arial</vt:lpstr>
      <vt:lpstr>Calibri</vt:lpstr>
      <vt:lpstr>Calibri Light</vt:lpstr>
      <vt:lpstr>Elephant</vt:lpstr>
      <vt:lpstr>Tahoma</vt:lpstr>
      <vt:lpstr>Wingdings</vt:lpstr>
      <vt:lpstr>YAFcfipOFgg 0</vt:lpstr>
      <vt:lpstr>Office Theme</vt:lpstr>
      <vt:lpstr>  Introduction to Cryptography </vt:lpstr>
      <vt:lpstr>PowerPoint Presentation</vt:lpstr>
      <vt:lpstr>Cryptography Definition</vt:lpstr>
      <vt:lpstr>Cryptography Terminologies</vt:lpstr>
      <vt:lpstr>Cryptography Terminologies</vt:lpstr>
      <vt:lpstr>PowerPoint Presentation</vt:lpstr>
      <vt:lpstr>Cryptography Terminologies</vt:lpstr>
      <vt:lpstr>PowerPoint Presentation</vt:lpstr>
      <vt:lpstr>Cryptography Terminologies</vt:lpstr>
      <vt:lpstr>Cryptography Goal and Services</vt:lpstr>
      <vt:lpstr>Cryptography History </vt:lpstr>
      <vt:lpstr>Hiéroglyphe  La première preuve connue de cryptographie remonte à l'utilisation des « hiéroglyphes ».  Il y a environ 4000 ans, les Égyptiens communiquaient à l'aide de messages écrits en hiéroglyphes. </vt:lpstr>
      <vt:lpstr>Cryptography History  Stéganography</vt:lpstr>
      <vt:lpstr>PowerPoint Presentation</vt:lpstr>
      <vt:lpstr>Cryptographie VS stéganographie</vt:lpstr>
      <vt:lpstr>Kamasutra Cipher</vt:lpstr>
      <vt:lpstr>PowerPoint Presentation</vt:lpstr>
      <vt:lpstr>Caesar Shift Cipher</vt:lpstr>
      <vt:lpstr>Vigenère cipher</vt:lpstr>
      <vt:lpstr>Vigenère cipher</vt:lpstr>
      <vt:lpstr>Vigenère cipher</vt:lpstr>
      <vt:lpstr>Vigenère cipher</vt:lpstr>
      <vt:lpstr>Vigenère cipher</vt:lpstr>
      <vt:lpstr>Vigenère cipher</vt:lpstr>
      <vt:lpstr>Monoalphabetic encryption</vt:lpstr>
      <vt:lpstr>Monoalphabetic encryption</vt:lpstr>
      <vt:lpstr>Monoalphabetic encryption</vt:lpstr>
      <vt:lpstr>Monoalphabetic encryption</vt:lpstr>
      <vt:lpstr>Monoalphabetic encryption</vt:lpstr>
      <vt:lpstr>PowerPoint Presentation</vt:lpstr>
      <vt:lpstr>PowerPoint Presentation</vt:lpstr>
      <vt:lpstr>One-Time Pad Masque Jetable </vt:lpstr>
      <vt:lpstr>One-Time Pad Masque Jetable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Imen Bouraoui</dc:creator>
  <cp:lastModifiedBy>Imen Bouraoui</cp:lastModifiedBy>
  <cp:revision>6</cp:revision>
  <dcterms:created xsi:type="dcterms:W3CDTF">2024-10-03T07:45:56Z</dcterms:created>
  <dcterms:modified xsi:type="dcterms:W3CDTF">2024-10-22T06:38:59Z</dcterms:modified>
</cp:coreProperties>
</file>