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9896B-C501-40B1-BB97-0BF485734A8C}" type="datetimeFigureOut">
              <a:rPr lang="en-US" smtClean="0"/>
              <a:t>12/11/2024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F74D55-4C6A-4766-96C4-7941CDFC8E91}" type="slidenum">
              <a:rPr lang="en-US" smtClean="0"/>
              <a:t>‹#›</a:t>
            </a:fld>
            <a:endParaRPr lang="en-US"/>
          </a:p>
        </p:txBody>
      </p:sp>
    </p:spTree>
    <p:extLst>
      <p:ext uri="{BB962C8B-B14F-4D97-AF65-F5344CB8AC3E}">
        <p14:creationId xmlns:p14="http://schemas.microsoft.com/office/powerpoint/2010/main" val="4002954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F74D55-4C6A-4766-96C4-7941CDFC8E91}" type="slidenum">
              <a:rPr lang="en-US" smtClean="0"/>
              <a:t>7</a:t>
            </a:fld>
            <a:endParaRPr lang="en-US"/>
          </a:p>
        </p:txBody>
      </p:sp>
    </p:spTree>
    <p:extLst>
      <p:ext uri="{BB962C8B-B14F-4D97-AF65-F5344CB8AC3E}">
        <p14:creationId xmlns:p14="http://schemas.microsoft.com/office/powerpoint/2010/main" val="948416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F74D55-4C6A-4766-96C4-7941CDFC8E91}" type="slidenum">
              <a:rPr lang="en-US" smtClean="0"/>
              <a:t>15</a:t>
            </a:fld>
            <a:endParaRPr lang="en-US"/>
          </a:p>
        </p:txBody>
      </p:sp>
    </p:spTree>
    <p:extLst>
      <p:ext uri="{BB962C8B-B14F-4D97-AF65-F5344CB8AC3E}">
        <p14:creationId xmlns:p14="http://schemas.microsoft.com/office/powerpoint/2010/main" val="2783847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F720A-71DE-C7D0-0C7F-53CCF95850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3B32EB-1BC0-7959-0F3D-AE885B111D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B764B5-DEC5-5032-E27E-9E0305E5ECBE}"/>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D68E65C3-7FB2-E69C-F706-705CBD147E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10D83-14CB-95F2-FAD2-058700AB57F0}"/>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203819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E9D5A-F325-1A6C-4F69-DF840FF307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2DBB96-7638-CA53-0359-4848480DA5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456B3D-B587-9559-4666-92093F7A29E2}"/>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1529B74E-7BAC-B3D6-848C-362B007AD1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0F90B2-3FCF-F4E0-C304-A3594CEC2D4D}"/>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167798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AD7B4F-A8F4-4227-63FA-6E12D8EABC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B7AFC-AC08-12E8-EF74-4187983F29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C0FD08-2219-7C96-D1F4-9928801C5EF9}"/>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ACF5A23D-6229-081E-62E3-5D478D4F3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076CF9-DA7B-7947-2302-E2EA2F3D39B4}"/>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4129240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31212-5C04-E0E6-ACE9-67BBF7AC66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FD8D9C-284D-73B3-BF89-9EA5321DB8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CF6C4-5B3E-4405-CF90-DA095C2F095A}"/>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091DDB71-23E3-6214-574D-DA939B153A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94CF1-ABBF-8529-E7A8-6F9B1CBFFAA0}"/>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318348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66374-42E5-81A7-263F-C5BACD3462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979218-471D-3B78-6F19-F67CFA2075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A33E63-317D-C6D2-6A14-1707F85C97A9}"/>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3DE875C3-AA8A-434B-0718-C794D115A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780248-3C3D-1846-41DB-7E8247BC7AB9}"/>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3982363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F30FE-6C56-5528-694A-AFD1AF47E1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BF1F76-5115-B23F-57BF-1CD80E016E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CBF41F-ABF2-1AFF-54B4-E3386C65C2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25E828-7368-D3D0-F5F1-6E910D23313B}"/>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6" name="Footer Placeholder 5">
            <a:extLst>
              <a:ext uri="{FF2B5EF4-FFF2-40B4-BE49-F238E27FC236}">
                <a16:creationId xmlns:a16="http://schemas.microsoft.com/office/drawing/2014/main" id="{0C39E0D1-820F-C0F2-BA40-21A6D8535F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E51116-0886-4261-186E-FB85EBDF30BD}"/>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163771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1A7C7-BBA2-97BC-F65D-88363AD8FF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A05079-0C0A-3852-1C14-AB21CCC33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E304E6-C333-57FB-79C8-3B214FE549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FAC81A-B8DF-CE6F-3209-6ED5F73FF9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9D7C26-CE87-AB03-9507-4D4DB52417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6A7D5B-9D1C-0D03-8E83-BB0DA9028407}"/>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8" name="Footer Placeholder 7">
            <a:extLst>
              <a:ext uri="{FF2B5EF4-FFF2-40B4-BE49-F238E27FC236}">
                <a16:creationId xmlns:a16="http://schemas.microsoft.com/office/drawing/2014/main" id="{A042C361-CAAA-6C14-8BFC-BDD45F999B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3281AC-F23A-965D-7B49-F008939A2374}"/>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3669996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86FBB-A32A-A1FA-0805-49B7EC7F2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BDC5BA-3274-34F6-B573-76C7C477138F}"/>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4" name="Footer Placeholder 3">
            <a:extLst>
              <a:ext uri="{FF2B5EF4-FFF2-40B4-BE49-F238E27FC236}">
                <a16:creationId xmlns:a16="http://schemas.microsoft.com/office/drawing/2014/main" id="{FE4D65BF-A968-44B7-5109-0D3B3A1676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BE8BB4-CEFC-081C-497F-EFA90FC6051E}"/>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40921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7A78C1-9332-298C-02CC-2AC65C47A31C}"/>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3" name="Footer Placeholder 2">
            <a:extLst>
              <a:ext uri="{FF2B5EF4-FFF2-40B4-BE49-F238E27FC236}">
                <a16:creationId xmlns:a16="http://schemas.microsoft.com/office/drawing/2014/main" id="{208A70D0-9200-393F-F558-9CB857564F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5DB89A-07D1-1D39-24F3-688CCBB055FA}"/>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341670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C1CE4-10B4-AB41-B42A-08CDE44221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FEEF58-EA88-EF88-A893-F5BA454E5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E72185-7729-6D62-EDC1-56825A0A5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4AA0D7-2BFB-5A36-9670-E9425517B5DD}"/>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6" name="Footer Placeholder 5">
            <a:extLst>
              <a:ext uri="{FF2B5EF4-FFF2-40B4-BE49-F238E27FC236}">
                <a16:creationId xmlns:a16="http://schemas.microsoft.com/office/drawing/2014/main" id="{B88BD950-6267-8DE7-F0A4-A218835916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F40D92-C01F-4F36-48FD-9D89D9493D28}"/>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395716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14EB-C91E-0DB2-70BE-6F68373D22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112AD9-313D-A74B-9D75-67BFE67B61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43368B-A310-DAE0-7754-B1120106B9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45D124-1F4A-52C3-29E7-DCFA29391D75}"/>
              </a:ext>
            </a:extLst>
          </p:cNvPr>
          <p:cNvSpPr>
            <a:spLocks noGrp="1"/>
          </p:cNvSpPr>
          <p:nvPr>
            <p:ph type="dt" sz="half" idx="10"/>
          </p:nvPr>
        </p:nvSpPr>
        <p:spPr/>
        <p:txBody>
          <a:bodyPr/>
          <a:lstStyle/>
          <a:p>
            <a:fld id="{C852D3B0-6C22-4861-8339-86582E154D49}" type="datetimeFigureOut">
              <a:rPr lang="en-US" smtClean="0"/>
              <a:t>12/11/2024</a:t>
            </a:fld>
            <a:endParaRPr lang="en-US"/>
          </a:p>
        </p:txBody>
      </p:sp>
      <p:sp>
        <p:nvSpPr>
          <p:cNvPr id="6" name="Footer Placeholder 5">
            <a:extLst>
              <a:ext uri="{FF2B5EF4-FFF2-40B4-BE49-F238E27FC236}">
                <a16:creationId xmlns:a16="http://schemas.microsoft.com/office/drawing/2014/main" id="{C582DFDE-D5BB-BC85-6CDE-2B4C2EE9E2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CB624E-6022-ED5B-AC4A-C1B6BFF27929}"/>
              </a:ext>
            </a:extLst>
          </p:cNvPr>
          <p:cNvSpPr>
            <a:spLocks noGrp="1"/>
          </p:cNvSpPr>
          <p:nvPr>
            <p:ph type="sldNum" sz="quarter" idx="12"/>
          </p:nvPr>
        </p:nvSpPr>
        <p:spPr/>
        <p:txBody>
          <a:bodyPr/>
          <a:lstStyle/>
          <a:p>
            <a:fld id="{9286CB65-B8E8-426D-A068-21D14E386391}" type="slidenum">
              <a:rPr lang="en-US" smtClean="0"/>
              <a:t>‹#›</a:t>
            </a:fld>
            <a:endParaRPr lang="en-US"/>
          </a:p>
        </p:txBody>
      </p:sp>
    </p:spTree>
    <p:extLst>
      <p:ext uri="{BB962C8B-B14F-4D97-AF65-F5344CB8AC3E}">
        <p14:creationId xmlns:p14="http://schemas.microsoft.com/office/powerpoint/2010/main" val="155230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2D4901-2370-EBB0-6702-F6C8A9B65F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7D378-F1D2-8295-CD71-3D9E2BAB06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3451A-FAD0-F806-A963-555E845786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2D3B0-6C22-4861-8339-86582E154D49}" type="datetimeFigureOut">
              <a:rPr lang="en-US" smtClean="0"/>
              <a:t>12/11/2024</a:t>
            </a:fld>
            <a:endParaRPr lang="en-US"/>
          </a:p>
        </p:txBody>
      </p:sp>
      <p:sp>
        <p:nvSpPr>
          <p:cNvPr id="5" name="Footer Placeholder 4">
            <a:extLst>
              <a:ext uri="{FF2B5EF4-FFF2-40B4-BE49-F238E27FC236}">
                <a16:creationId xmlns:a16="http://schemas.microsoft.com/office/drawing/2014/main" id="{B8000A5A-1DFF-B495-A1CA-6A4E12A95A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9F7379-32EF-5EDA-3C77-EAB6B3E747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6CB65-B8E8-426D-A068-21D14E386391}" type="slidenum">
              <a:rPr lang="en-US" smtClean="0"/>
              <a:t>‹#›</a:t>
            </a:fld>
            <a:endParaRPr lang="en-US"/>
          </a:p>
        </p:txBody>
      </p:sp>
    </p:spTree>
    <p:extLst>
      <p:ext uri="{BB962C8B-B14F-4D97-AF65-F5344CB8AC3E}">
        <p14:creationId xmlns:p14="http://schemas.microsoft.com/office/powerpoint/2010/main" val="2184716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73FF3-0B89-7C27-EA18-4B94BECCD1C0}"/>
              </a:ext>
            </a:extLst>
          </p:cNvPr>
          <p:cNvSpPr>
            <a:spLocks noGrp="1"/>
          </p:cNvSpPr>
          <p:nvPr>
            <p:ph type="ctrTitle"/>
          </p:nvPr>
        </p:nvSpPr>
        <p:spPr>
          <a:xfrm>
            <a:off x="325120" y="1971040"/>
            <a:ext cx="11643360" cy="4795520"/>
          </a:xfrm>
        </p:spPr>
        <p:style>
          <a:lnRef idx="3">
            <a:schemeClr val="lt1"/>
          </a:lnRef>
          <a:fillRef idx="1">
            <a:schemeClr val="accent6"/>
          </a:fillRef>
          <a:effectRef idx="1">
            <a:schemeClr val="accent6"/>
          </a:effectRef>
          <a:fontRef idx="minor">
            <a:schemeClr val="lt1"/>
          </a:fontRef>
        </p:style>
        <p:txBody>
          <a:bodyPr>
            <a:normAutofit/>
          </a:bodyPr>
          <a:lstStyle/>
          <a:p>
            <a:pPr>
              <a:lnSpc>
                <a:spcPct val="100000"/>
              </a:lnSpc>
            </a:pPr>
            <a:r>
              <a:rPr lang="fr-FR" sz="2800" dirty="0">
                <a:latin typeface="Times New Roman" panose="02020603050405020304" pitchFamily="18" charset="0"/>
                <a:cs typeface="Times New Roman" panose="02020603050405020304" pitchFamily="18" charset="0"/>
              </a:rPr>
              <a:t>Hygiène, sécurité et environnement (HSE) est un sigle qui désigne une méthodologie de maîtrise des risques et de management des entreprises dans les domaines de l’hygiène, de la santé/sécurité et de l’environnement. La Santé et la Sécurité au travail sont une des préoccupations constantes des chefs d’entreprise. Les résultats en ce domaine en portent témoignage et ils permettent des avancées nouvelles. Aujourd’hui, la jurisprudence met l’accent sur une obligation de sécurité de résultat de l’employeur, plaçant la Santé et la Sécurité au travail au cœur des démarches de responsabilité sociétale de l’entreprise. La Santé et la Sécurité au travail sont au carrefour d’exigences multiples à prendre en compte </a:t>
            </a:r>
            <a:r>
              <a:rPr lang="fr-FR" sz="2700" dirty="0"/>
              <a:t>:</a:t>
            </a:r>
            <a:endParaRPr lang="en-US" sz="2700" dirty="0"/>
          </a:p>
        </p:txBody>
      </p:sp>
      <p:sp>
        <p:nvSpPr>
          <p:cNvPr id="4" name="Rectangle: Rounded Corners 3">
            <a:extLst>
              <a:ext uri="{FF2B5EF4-FFF2-40B4-BE49-F238E27FC236}">
                <a16:creationId xmlns:a16="http://schemas.microsoft.com/office/drawing/2014/main" id="{20F4C07A-F3D8-8BC2-627E-3A6A2285F72F}"/>
              </a:ext>
            </a:extLst>
          </p:cNvPr>
          <p:cNvSpPr/>
          <p:nvPr/>
        </p:nvSpPr>
        <p:spPr>
          <a:xfrm>
            <a:off x="843280" y="91440"/>
            <a:ext cx="9773920" cy="7518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Hygiène</a:t>
            </a:r>
            <a:r>
              <a:rPr lang="en-US" sz="3200" dirty="0">
                <a:latin typeface="Times New Roman" panose="02020603050405020304" pitchFamily="18" charset="0"/>
                <a:cs typeface="Times New Roman" panose="02020603050405020304" pitchFamily="18" charset="0"/>
              </a:rPr>
              <a:t> et </a:t>
            </a:r>
            <a:r>
              <a:rPr lang="en-US" sz="3200" dirty="0" err="1">
                <a:latin typeface="Times New Roman" panose="02020603050405020304" pitchFamily="18" charset="0"/>
                <a:cs typeface="Times New Roman" panose="02020603050405020304" pitchFamily="18" charset="0"/>
              </a:rPr>
              <a:t>sécurité</a:t>
            </a:r>
            <a:endParaRPr lang="en-US" sz="3200" dirty="0">
              <a:latin typeface="Times New Roman" panose="02020603050405020304" pitchFamily="18" charset="0"/>
              <a:cs typeface="Times New Roman" panose="02020603050405020304" pitchFamily="18" charset="0"/>
            </a:endParaRPr>
          </a:p>
        </p:txBody>
      </p:sp>
      <p:sp>
        <p:nvSpPr>
          <p:cNvPr id="5" name="Oval 4">
            <a:extLst>
              <a:ext uri="{FF2B5EF4-FFF2-40B4-BE49-F238E27FC236}">
                <a16:creationId xmlns:a16="http://schemas.microsoft.com/office/drawing/2014/main" id="{17CCFFE1-C27E-CF74-2955-08B12C7C9F72}"/>
              </a:ext>
            </a:extLst>
          </p:cNvPr>
          <p:cNvSpPr/>
          <p:nvPr/>
        </p:nvSpPr>
        <p:spPr>
          <a:xfrm>
            <a:off x="3784600" y="1219200"/>
            <a:ext cx="3891280" cy="7518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latin typeface="Times New Roman" panose="02020603050405020304" pitchFamily="18" charset="0"/>
                <a:cs typeface="Times New Roman" panose="02020603050405020304" pitchFamily="18" charset="0"/>
              </a:rPr>
              <a:t>Introduction</a:t>
            </a:r>
          </a:p>
        </p:txBody>
      </p:sp>
      <p:cxnSp>
        <p:nvCxnSpPr>
          <p:cNvPr id="7" name="Straight Arrow Connector 6">
            <a:extLst>
              <a:ext uri="{FF2B5EF4-FFF2-40B4-BE49-F238E27FC236}">
                <a16:creationId xmlns:a16="http://schemas.microsoft.com/office/drawing/2014/main" id="{E3F8FB32-009C-82D1-8631-F4494675014D}"/>
              </a:ext>
            </a:extLst>
          </p:cNvPr>
          <p:cNvCxnSpPr>
            <a:cxnSpLocks/>
            <a:stCxn id="4" idx="2"/>
          </p:cNvCxnSpPr>
          <p:nvPr/>
        </p:nvCxnSpPr>
        <p:spPr>
          <a:xfrm>
            <a:off x="5730240" y="843280"/>
            <a:ext cx="0" cy="47752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532683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47E37-538F-414A-2BCB-6C8F80C5C652}"/>
              </a:ext>
            </a:extLst>
          </p:cNvPr>
          <p:cNvSpPr>
            <a:spLocks noGrp="1"/>
          </p:cNvSpPr>
          <p:nvPr>
            <p:ph type="ctrTitle"/>
          </p:nvPr>
        </p:nvSpPr>
        <p:spPr>
          <a:xfrm>
            <a:off x="426720" y="1030289"/>
            <a:ext cx="11176000" cy="4374832"/>
          </a:xfrm>
        </p:spPr>
        <p:style>
          <a:lnRef idx="3">
            <a:schemeClr val="lt1"/>
          </a:lnRef>
          <a:fillRef idx="1">
            <a:schemeClr val="accent1"/>
          </a:fillRef>
          <a:effectRef idx="1">
            <a:schemeClr val="accent1"/>
          </a:effectRef>
          <a:fontRef idx="minor">
            <a:schemeClr val="lt1"/>
          </a:fontRef>
        </p:style>
        <p:txBody>
          <a:bodyPr>
            <a:noAutofit/>
          </a:bodyPr>
          <a:lstStyle/>
          <a:p>
            <a:pPr algn="l">
              <a:lnSpc>
                <a:spcPct val="150000"/>
              </a:lnSpc>
            </a:pPr>
            <a:r>
              <a:rPr lang="fr-FR" sz="2000" dirty="0">
                <a:latin typeface="Times New Roman" panose="02020603050405020304" pitchFamily="18" charset="0"/>
                <a:cs typeface="Times New Roman" panose="02020603050405020304" pitchFamily="18" charset="0"/>
              </a:rPr>
              <a:t>Les principes généraux de prévention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Eviter les risques,</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Evaluer les risques qui ne peuvent être évités,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Combattre les risques à la source,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-Remplacer ce qui est dangereux par ce qui n’est pas dangereux ou moins dangereux,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Planifier la prévention (en intégrant la technique, l’organisation, les conditions de travail),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Prendre les mesures de protection collective en leur donnant la priorité sur les mesures de protection individuelle.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Donner les instructions appropriées aux travailleurs (pour leur sécurité et celles des autres). </a:t>
            </a: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1E5DB4FD-020D-3BC7-487E-6830FE215159}"/>
              </a:ext>
            </a:extLst>
          </p:cNvPr>
          <p:cNvSpPr/>
          <p:nvPr/>
        </p:nvSpPr>
        <p:spPr>
          <a:xfrm>
            <a:off x="3444240" y="172720"/>
            <a:ext cx="5862320" cy="85756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latin typeface="Times New Roman" panose="02020603050405020304" pitchFamily="18" charset="0"/>
                <a:cs typeface="Times New Roman" panose="02020603050405020304" pitchFamily="18" charset="0"/>
              </a:rPr>
              <a:t>Règles générales d’Hygiène &amp; Sécurité</a:t>
            </a:r>
          </a:p>
        </p:txBody>
      </p:sp>
    </p:spTree>
    <p:extLst>
      <p:ext uri="{BB962C8B-B14F-4D97-AF65-F5344CB8AC3E}">
        <p14:creationId xmlns:p14="http://schemas.microsoft.com/office/powerpoint/2010/main" val="526610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22E71-7167-3DE4-7A36-FB603E61E32E}"/>
              </a:ext>
            </a:extLst>
          </p:cNvPr>
          <p:cNvSpPr>
            <a:spLocks noGrp="1"/>
          </p:cNvSpPr>
          <p:nvPr>
            <p:ph type="ctrTitle"/>
          </p:nvPr>
        </p:nvSpPr>
        <p:spPr>
          <a:xfrm>
            <a:off x="243840" y="1122362"/>
            <a:ext cx="11267440" cy="4668838"/>
          </a:xfrm>
        </p:spPr>
        <p:style>
          <a:lnRef idx="1">
            <a:schemeClr val="accent2"/>
          </a:lnRef>
          <a:fillRef idx="2">
            <a:schemeClr val="accent2"/>
          </a:fillRef>
          <a:effectRef idx="1">
            <a:schemeClr val="accent2"/>
          </a:effectRef>
          <a:fontRef idx="minor">
            <a:schemeClr val="dk1"/>
          </a:fontRef>
        </p:style>
        <p:txBody>
          <a:bodyPr>
            <a:noAutofit/>
          </a:bodyPr>
          <a:lstStyle/>
          <a:p>
            <a:pPr>
              <a:lnSpc>
                <a:spcPct val="150000"/>
              </a:lnSpc>
            </a:pPr>
            <a:r>
              <a:rPr lang="fr-FR" sz="2000" dirty="0">
                <a:solidFill>
                  <a:srgbClr val="FF0000"/>
                </a:solidFill>
                <a:latin typeface="Times New Roman" panose="02020603050405020304" pitchFamily="18" charset="0"/>
                <a:cs typeface="Times New Roman" panose="02020603050405020304" pitchFamily="18" charset="0"/>
              </a:rPr>
              <a:t>Prévenir un risque</a:t>
            </a:r>
            <a:r>
              <a:rPr lang="fr-FR" sz="2000" dirty="0">
                <a:latin typeface="Times New Roman" panose="02020603050405020304" pitchFamily="18" charset="0"/>
                <a:cs typeface="Times New Roman" panose="02020603050405020304" pitchFamily="18" charset="0"/>
              </a:rPr>
              <a:t> ; c’est mettre en œuvre toutes les dispositions organisationnelles et techniques visant à réduire leur probabilité d’occurrence du risque ou à minimiser leur gravité, et elle a ainsi pour objectif d’améliorer les conditions de travail. Le niveau de risque est défini de longue date par une grandeur à deux dimensions associée à une phase précise de l’activité de l’installation étudiée et caractérisant un événement indésirable par :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a:t>
            </a:r>
            <a:r>
              <a:rPr lang="fr-FR" sz="2400" dirty="0">
                <a:solidFill>
                  <a:srgbClr val="FF0000"/>
                </a:solidFill>
                <a:latin typeface="Times New Roman" panose="02020603050405020304" pitchFamily="18" charset="0"/>
                <a:cs typeface="Times New Roman" panose="02020603050405020304" pitchFamily="18" charset="0"/>
              </a:rPr>
              <a:t>Le niveau de gravité </a:t>
            </a:r>
            <a:r>
              <a:rPr lang="fr-FR" sz="2000" dirty="0">
                <a:latin typeface="Times New Roman" panose="02020603050405020304" pitchFamily="18" charset="0"/>
                <a:cs typeface="Times New Roman" panose="02020603050405020304" pitchFamily="18" charset="0"/>
              </a:rPr>
              <a:t>: évaluation des dommages potentiels aux personnes (létalité, blessures irréversibles) et des dégâts aux équipements (biens internes et externes à l’entreprise)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a:t>
            </a:r>
            <a:r>
              <a:rPr lang="fr-FR" sz="2400" dirty="0">
                <a:solidFill>
                  <a:srgbClr val="FF0000"/>
                </a:solidFill>
                <a:latin typeface="Times New Roman" panose="02020603050405020304" pitchFamily="18" charset="0"/>
                <a:cs typeface="Times New Roman" panose="02020603050405020304" pitchFamily="18" charset="0"/>
              </a:rPr>
              <a:t>Le niveau de probabilité</a:t>
            </a:r>
            <a:r>
              <a:rPr lang="fr-FR" sz="2000" dirty="0">
                <a:latin typeface="Times New Roman" panose="02020603050405020304" pitchFamily="18" charset="0"/>
                <a:cs typeface="Times New Roman" panose="02020603050405020304" pitchFamily="18" charset="0"/>
              </a:rPr>
              <a:t> : estimation de sa probabilité d’occurrence</a:t>
            </a: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AFB7BA52-25E9-2BC6-30DD-B3C27CF681ED}"/>
              </a:ext>
            </a:extLst>
          </p:cNvPr>
          <p:cNvSpPr/>
          <p:nvPr/>
        </p:nvSpPr>
        <p:spPr>
          <a:xfrm>
            <a:off x="3840480" y="121920"/>
            <a:ext cx="4033520" cy="90836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err="1">
                <a:latin typeface="Times New Roman" panose="02020603050405020304" pitchFamily="18" charset="0"/>
                <a:cs typeface="Times New Roman" panose="02020603050405020304" pitchFamily="18" charset="0"/>
              </a:rPr>
              <a:t>Prévention</a:t>
            </a:r>
            <a:r>
              <a:rPr lang="en-US" sz="2400" dirty="0">
                <a:latin typeface="Times New Roman" panose="02020603050405020304" pitchFamily="18" charset="0"/>
                <a:cs typeface="Times New Roman" panose="02020603050405020304" pitchFamily="18" charset="0"/>
              </a:rPr>
              <a:t> des </a:t>
            </a:r>
            <a:r>
              <a:rPr lang="en-US" sz="2400" dirty="0" err="1">
                <a:latin typeface="Times New Roman" panose="02020603050405020304" pitchFamily="18" charset="0"/>
                <a:cs typeface="Times New Roman" panose="02020603050405020304" pitchFamily="18" charset="0"/>
              </a:rPr>
              <a:t>risques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736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DA6DB-D927-FC7C-12CE-DB6EBC38C742}"/>
              </a:ext>
            </a:extLst>
          </p:cNvPr>
          <p:cNvSpPr>
            <a:spLocks noGrp="1"/>
          </p:cNvSpPr>
          <p:nvPr>
            <p:ph type="ctrTitle"/>
          </p:nvPr>
        </p:nvSpPr>
        <p:spPr>
          <a:xfrm>
            <a:off x="1991360" y="116523"/>
            <a:ext cx="7792720" cy="594677"/>
          </a:xfrm>
        </p:spPr>
        <p:style>
          <a:lnRef idx="2">
            <a:schemeClr val="accent2">
              <a:shade val="15000"/>
            </a:schemeClr>
          </a:lnRef>
          <a:fillRef idx="1">
            <a:schemeClr val="accent2"/>
          </a:fillRef>
          <a:effectRef idx="0">
            <a:schemeClr val="accent2"/>
          </a:effectRef>
          <a:fontRef idx="minor">
            <a:schemeClr val="lt1"/>
          </a:fontRef>
        </p:style>
        <p:txBody>
          <a:bodyPr>
            <a:normAutofit/>
          </a:bodyPr>
          <a:lstStyle/>
          <a:p>
            <a:r>
              <a:rPr lang="fr-FR" sz="2800" dirty="0">
                <a:latin typeface="Times New Roman" panose="02020603050405020304" pitchFamily="18" charset="0"/>
                <a:cs typeface="Times New Roman" panose="02020603050405020304" pitchFamily="18" charset="0"/>
              </a:rPr>
              <a:t>Introduction à l’analyse des accidents du travail</a:t>
            </a:r>
            <a:endParaRPr lang="en-US" sz="28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E74C365-EDAA-309E-DEB0-66E9BBA20511}"/>
              </a:ext>
            </a:extLst>
          </p:cNvPr>
          <p:cNvSpPr>
            <a:spLocks noGrp="1"/>
          </p:cNvSpPr>
          <p:nvPr>
            <p:ph type="subTitle" idx="1"/>
          </p:nvPr>
        </p:nvSpPr>
        <p:spPr>
          <a:xfrm>
            <a:off x="365760" y="711200"/>
            <a:ext cx="11623040" cy="2367280"/>
          </a:xfrm>
        </p:spPr>
        <p:style>
          <a:lnRef idx="3">
            <a:schemeClr val="lt1"/>
          </a:lnRef>
          <a:fillRef idx="1">
            <a:schemeClr val="dk1"/>
          </a:fillRef>
          <a:effectRef idx="1">
            <a:schemeClr val="dk1"/>
          </a:effectRef>
          <a:fontRef idx="minor">
            <a:schemeClr val="lt1"/>
          </a:fontRef>
        </p:style>
        <p:txBody>
          <a:bodyPr>
            <a:normAutofit/>
          </a:bodyPr>
          <a:lstStyle/>
          <a:p>
            <a:pPr algn="just">
              <a:lnSpc>
                <a:spcPct val="150000"/>
              </a:lnSpc>
            </a:pPr>
            <a:r>
              <a:rPr lang="fr-FR" dirty="0">
                <a:latin typeface="Times New Roman" panose="02020603050405020304" pitchFamily="18" charset="0"/>
                <a:cs typeface="Times New Roman" panose="02020603050405020304" pitchFamily="18" charset="0"/>
              </a:rPr>
              <a:t>Les accidents industriels sont des accidents technologiques qui ont lieu lors des processus industriels, le plus souvent dans l’enceinte même des usines. Il est bien connu que les industries mettent en œuvre, sur une grande échelle, une foule de produits et de processus dangereux, présentant des risques d’accidents et de maladies.</a:t>
            </a:r>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A9372E4-07A7-2538-9DFA-1F91DB9C3711}"/>
              </a:ext>
            </a:extLst>
          </p:cNvPr>
          <p:cNvSpPr txBox="1"/>
          <p:nvPr/>
        </p:nvSpPr>
        <p:spPr>
          <a:xfrm>
            <a:off x="3992880" y="3078480"/>
            <a:ext cx="2570480"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400" dirty="0">
                <a:latin typeface="Times New Roman" panose="02020603050405020304" pitchFamily="18" charset="0"/>
                <a:cs typeface="Times New Roman" panose="02020603050405020304" pitchFamily="18" charset="0"/>
              </a:rPr>
              <a:t>Accident du travail </a:t>
            </a:r>
          </a:p>
        </p:txBody>
      </p:sp>
      <p:sp>
        <p:nvSpPr>
          <p:cNvPr id="7" name="TextBox 6">
            <a:extLst>
              <a:ext uri="{FF2B5EF4-FFF2-40B4-BE49-F238E27FC236}">
                <a16:creationId xmlns:a16="http://schemas.microsoft.com/office/drawing/2014/main" id="{EDFD88D7-CBC8-DDFA-A228-6CD706819719}"/>
              </a:ext>
            </a:extLst>
          </p:cNvPr>
          <p:cNvSpPr txBox="1"/>
          <p:nvPr/>
        </p:nvSpPr>
        <p:spPr>
          <a:xfrm>
            <a:off x="218440" y="3540146"/>
            <a:ext cx="11755120" cy="3349956"/>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D’une manière générale on peut définir les accidents du travail comme étant « des évènements violents et imprévus reliés à l’environnement, à l’équipement ou à l’individu, et qui provoquent des brûlures, coupures, chocs électriques ou fractures pouvant entraîner la mort ».</a:t>
            </a:r>
          </a:p>
          <a:p>
            <a:pPr>
              <a:lnSpc>
                <a:spcPct val="150000"/>
              </a:lnSpc>
            </a:pPr>
            <a:r>
              <a:rPr lang="fr-FR" sz="2400" dirty="0">
                <a:latin typeface="Times New Roman" panose="02020603050405020304" pitchFamily="18" charset="0"/>
                <a:cs typeface="Times New Roman" panose="02020603050405020304" pitchFamily="18" charset="0"/>
              </a:rPr>
              <a:t> L’accident du travail constitue la cause la plus fréquente de mortalité et d’invalidité au travail. </a:t>
            </a:r>
          </a:p>
          <a:p>
            <a:pPr>
              <a:lnSpc>
                <a:spcPct val="150000"/>
              </a:lnSpc>
            </a:pPr>
            <a:r>
              <a:rPr lang="fr-FR" sz="2400" dirty="0">
                <a:latin typeface="Times New Roman" panose="02020603050405020304" pitchFamily="18" charset="0"/>
                <a:cs typeface="Times New Roman" panose="02020603050405020304" pitchFamily="18" charset="0"/>
              </a:rPr>
              <a:t>A titre d’exemples, l’on peut signaler comme accidents de travail :</a:t>
            </a:r>
          </a:p>
          <a:p>
            <a:pPr>
              <a:lnSpc>
                <a:spcPct val="150000"/>
              </a:lnSpc>
            </a:pPr>
            <a:r>
              <a:rPr lang="fr-F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7233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415D7-92F5-29C2-3442-EBA682D3A8A2}"/>
              </a:ext>
            </a:extLst>
          </p:cNvPr>
          <p:cNvSpPr>
            <a:spLocks noGrp="1"/>
          </p:cNvSpPr>
          <p:nvPr>
            <p:ph type="ctrTitle"/>
          </p:nvPr>
        </p:nvSpPr>
        <p:spPr>
          <a:xfrm>
            <a:off x="233680" y="96520"/>
            <a:ext cx="11562080" cy="4338320"/>
          </a:xfrm>
        </p:spPr>
        <p:style>
          <a:lnRef idx="2">
            <a:schemeClr val="accent2">
              <a:shade val="15000"/>
            </a:schemeClr>
          </a:lnRef>
          <a:fillRef idx="1">
            <a:schemeClr val="accent2"/>
          </a:fillRef>
          <a:effectRef idx="0">
            <a:schemeClr val="accent2"/>
          </a:effectRef>
          <a:fontRef idx="minor">
            <a:schemeClr val="lt1"/>
          </a:fontRef>
        </p:style>
        <p:txBody>
          <a:bodyPr>
            <a:noAutofit/>
          </a:bodyPr>
          <a:lstStyle/>
          <a:p>
            <a:pPr algn="l">
              <a:lnSpc>
                <a:spcPct val="150000"/>
              </a:lnSpc>
            </a:pPr>
            <a:r>
              <a:rPr lang="fr-FR" sz="2400" dirty="0">
                <a:latin typeface="Times New Roman" panose="02020603050405020304" pitchFamily="18" charset="0"/>
                <a:cs typeface="Times New Roman" panose="02020603050405020304" pitchFamily="18" charset="0"/>
              </a:rPr>
              <a:t>- Chute de personnes avec dénivellation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Chute, trébuchement ou glissade de plein pieds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-Chute d’objets ou de matériaux ;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Coinçage dans, sous ou entre des objets ou des matériaux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Frottement ou abrasion par un objet ou un marteau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Efforts excessifs ou faux mouvements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Exposition à, ou contact avec des températures ou des conditions ambiantes extrêmes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Exposition à, ou contact avec le courant électrique.</a:t>
            </a:r>
            <a:endParaRPr lang="en-US" sz="24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CF864527-609E-3DFF-E821-6AE54EB66C8D}"/>
              </a:ext>
            </a:extLst>
          </p:cNvPr>
          <p:cNvSpPr/>
          <p:nvPr/>
        </p:nvSpPr>
        <p:spPr>
          <a:xfrm>
            <a:off x="3149600" y="4434840"/>
            <a:ext cx="5486400" cy="6705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latin typeface="Times New Roman" panose="02020603050405020304" pitchFamily="18" charset="0"/>
                <a:cs typeface="Times New Roman" panose="02020603050405020304" pitchFamily="18" charset="0"/>
              </a:rPr>
              <a:t>Pourquoi analyser les accidents du travail ?</a:t>
            </a:r>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A8731DC-0276-134E-C102-3D1503FCDFEA}"/>
              </a:ext>
            </a:extLst>
          </p:cNvPr>
          <p:cNvSpPr txBox="1"/>
          <p:nvPr/>
        </p:nvSpPr>
        <p:spPr>
          <a:xfrm>
            <a:off x="233680" y="5105400"/>
            <a:ext cx="11877040" cy="189128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marL="342900" indent="-342900">
              <a:lnSpc>
                <a:spcPct val="150000"/>
              </a:lnSpc>
              <a:buFont typeface="Wingdings" panose="05000000000000000000" pitchFamily="2" charset="2"/>
              <a:buChar char="§"/>
            </a:pPr>
            <a:r>
              <a:rPr lang="fr-FR" sz="2000" dirty="0"/>
              <a:t>L’analyse des accidents du travail contribue au processus d’amélioration continue de la prévention des risques professionnels. </a:t>
            </a:r>
          </a:p>
          <a:p>
            <a:pPr marL="342900" indent="-342900">
              <a:lnSpc>
                <a:spcPct val="150000"/>
              </a:lnSpc>
              <a:buFont typeface="Wingdings" panose="05000000000000000000" pitchFamily="2" charset="2"/>
              <a:buChar char="§"/>
            </a:pPr>
            <a:r>
              <a:rPr lang="fr-FR" sz="2000" dirty="0"/>
              <a:t>Analyser les accidents du travail permet de mettre en place des mesures de prévention et d’éviter qu’ils ne se reproduisent</a:t>
            </a:r>
            <a:endParaRPr lang="en-US" sz="2000" dirty="0"/>
          </a:p>
        </p:txBody>
      </p:sp>
    </p:spTree>
    <p:extLst>
      <p:ext uri="{BB962C8B-B14F-4D97-AF65-F5344CB8AC3E}">
        <p14:creationId xmlns:p14="http://schemas.microsoft.com/office/powerpoint/2010/main" val="122772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F3044-3778-0E71-1878-DEAC7961A383}"/>
              </a:ext>
            </a:extLst>
          </p:cNvPr>
          <p:cNvSpPr>
            <a:spLocks noGrp="1"/>
          </p:cNvSpPr>
          <p:nvPr>
            <p:ph type="ctrTitle"/>
          </p:nvPr>
        </p:nvSpPr>
        <p:spPr>
          <a:xfrm>
            <a:off x="345440" y="187643"/>
            <a:ext cx="11663680" cy="2128837"/>
          </a:xfrm>
        </p:spPr>
        <p:style>
          <a:lnRef idx="1">
            <a:schemeClr val="accent2"/>
          </a:lnRef>
          <a:fillRef idx="2">
            <a:schemeClr val="accent2"/>
          </a:fillRef>
          <a:effectRef idx="1">
            <a:schemeClr val="accent2"/>
          </a:effectRef>
          <a:fontRef idx="minor">
            <a:schemeClr val="dk1"/>
          </a:fontRef>
        </p:style>
        <p:txBody>
          <a:bodyPr>
            <a:normAutofit fontScale="90000"/>
          </a:bodyPr>
          <a:lstStyle/>
          <a:p>
            <a:pPr marL="342900" indent="-342900" algn="l">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L’objectif c’est d’identifier les circonstances qui ont conduit à l’évènement non désiré, afin de mettre en place des mesures permettant d’éviter que l’évènement ne se produise. Tout d’abord il faut savoir qu’un accident n’est jamais dû au hasard, les causes sont souvent multiples et couvrent tout à la fois : l’homme, le matériel, les produits et l’organisation de l’entreprise.</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F0034CEB-A58D-B16D-37D0-66BF1DBF99AB}"/>
              </a:ext>
            </a:extLst>
          </p:cNvPr>
          <p:cNvSpPr>
            <a:spLocks noGrp="1"/>
          </p:cNvSpPr>
          <p:nvPr>
            <p:ph type="subTitle" idx="1"/>
          </p:nvPr>
        </p:nvSpPr>
        <p:spPr>
          <a:xfrm>
            <a:off x="3677920" y="3154362"/>
            <a:ext cx="5557520" cy="360362"/>
          </a:xfrm>
        </p:spPr>
        <p:style>
          <a:lnRef idx="2">
            <a:schemeClr val="accent6">
              <a:shade val="15000"/>
            </a:schemeClr>
          </a:lnRef>
          <a:fillRef idx="1">
            <a:schemeClr val="accent6"/>
          </a:fillRef>
          <a:effectRef idx="0">
            <a:schemeClr val="accent6"/>
          </a:effectRef>
          <a:fontRef idx="minor">
            <a:schemeClr val="lt1"/>
          </a:fontRef>
        </p:style>
        <p:txBody>
          <a:bodyPr>
            <a:normAutofit fontScale="92500" lnSpcReduction="10000"/>
          </a:bodyPr>
          <a:lstStyle/>
          <a:p>
            <a:r>
              <a:rPr lang="fr-FR" dirty="0">
                <a:latin typeface="Times New Roman" panose="02020603050405020304" pitchFamily="18" charset="0"/>
                <a:cs typeface="Times New Roman" panose="02020603050405020304" pitchFamily="18" charset="0"/>
              </a:rPr>
              <a:t>Il existe deux types d’analyses d’accident</a:t>
            </a:r>
            <a:endParaRPr lang="en-US"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4B958EAC-A374-61D6-74C9-0604F946E4D4}"/>
              </a:ext>
            </a:extLst>
          </p:cNvPr>
          <p:cNvSpPr/>
          <p:nvPr/>
        </p:nvSpPr>
        <p:spPr>
          <a:xfrm>
            <a:off x="3078480" y="2387600"/>
            <a:ext cx="6502400" cy="6956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a:latin typeface="Times New Roman" panose="02020603050405020304" pitchFamily="18" charset="0"/>
                <a:cs typeface="Times New Roman" panose="02020603050405020304" pitchFamily="18" charset="0"/>
              </a:rPr>
              <a:t>Comment analyser un accident du travail ?</a:t>
            </a:r>
            <a:endParaRPr lang="en-US" sz="2400">
              <a:latin typeface="Times New Roman" panose="02020603050405020304" pitchFamily="18" charset="0"/>
              <a:cs typeface="Times New Roman" panose="02020603050405020304" pitchFamily="18" charset="0"/>
            </a:endParaRPr>
          </a:p>
        </p:txBody>
      </p:sp>
      <p:cxnSp>
        <p:nvCxnSpPr>
          <p:cNvPr id="6" name="Straight Arrow Connector 5">
            <a:extLst>
              <a:ext uri="{FF2B5EF4-FFF2-40B4-BE49-F238E27FC236}">
                <a16:creationId xmlns:a16="http://schemas.microsoft.com/office/drawing/2014/main" id="{35D71C67-2C5D-56DC-AD58-830FA6F27919}"/>
              </a:ext>
            </a:extLst>
          </p:cNvPr>
          <p:cNvCxnSpPr>
            <a:cxnSpLocks/>
            <a:endCxn id="7" idx="2"/>
          </p:cNvCxnSpPr>
          <p:nvPr/>
        </p:nvCxnSpPr>
        <p:spPr>
          <a:xfrm>
            <a:off x="8036560" y="3514724"/>
            <a:ext cx="1219200" cy="397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530481A-D81B-7106-44B1-BBE4308D42C0}"/>
              </a:ext>
            </a:extLst>
          </p:cNvPr>
          <p:cNvSpPr/>
          <p:nvPr/>
        </p:nvSpPr>
        <p:spPr>
          <a:xfrm>
            <a:off x="9255760" y="3493768"/>
            <a:ext cx="2570480" cy="83788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err="1"/>
              <a:t>L’analyse</a:t>
            </a:r>
            <a:r>
              <a:rPr lang="en-US" sz="2000" dirty="0"/>
              <a:t> quantitative</a:t>
            </a:r>
          </a:p>
        </p:txBody>
      </p:sp>
      <p:cxnSp>
        <p:nvCxnSpPr>
          <p:cNvPr id="9" name="Straight Arrow Connector 8">
            <a:extLst>
              <a:ext uri="{FF2B5EF4-FFF2-40B4-BE49-F238E27FC236}">
                <a16:creationId xmlns:a16="http://schemas.microsoft.com/office/drawing/2014/main" id="{61110217-B47B-C064-5CA1-3650DA9224DA}"/>
              </a:ext>
            </a:extLst>
          </p:cNvPr>
          <p:cNvCxnSpPr/>
          <p:nvPr/>
        </p:nvCxnSpPr>
        <p:spPr>
          <a:xfrm flipH="1">
            <a:off x="3535680" y="3514724"/>
            <a:ext cx="1219200" cy="406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2ECEB194-D4EF-4DD9-4957-B35270DDEABA}"/>
              </a:ext>
            </a:extLst>
          </p:cNvPr>
          <p:cNvSpPr/>
          <p:nvPr/>
        </p:nvSpPr>
        <p:spPr>
          <a:xfrm>
            <a:off x="965200" y="3387565"/>
            <a:ext cx="2570480" cy="95075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err="1"/>
              <a:t>L’analyse</a:t>
            </a:r>
            <a:r>
              <a:rPr lang="en-US" sz="2000" dirty="0"/>
              <a:t> qualitative</a:t>
            </a:r>
          </a:p>
        </p:txBody>
      </p:sp>
      <p:cxnSp>
        <p:nvCxnSpPr>
          <p:cNvPr id="13" name="Straight Connector 12">
            <a:extLst>
              <a:ext uri="{FF2B5EF4-FFF2-40B4-BE49-F238E27FC236}">
                <a16:creationId xmlns:a16="http://schemas.microsoft.com/office/drawing/2014/main" id="{4C40C729-F2C3-DEB1-56BF-A71D9665D2D3}"/>
              </a:ext>
            </a:extLst>
          </p:cNvPr>
          <p:cNvCxnSpPr>
            <a:stCxn id="3" idx="2"/>
          </p:cNvCxnSpPr>
          <p:nvPr/>
        </p:nvCxnSpPr>
        <p:spPr>
          <a:xfrm>
            <a:off x="6456680" y="3514724"/>
            <a:ext cx="0" cy="3231516"/>
          </a:xfrm>
          <a:prstGeom prst="line">
            <a:avLst/>
          </a:prstGeom>
          <a:ln>
            <a:solidFill>
              <a:srgbClr val="00B050"/>
            </a:solidFill>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C180E788-82F2-1361-1692-8F2CCFF46AFE}"/>
              </a:ext>
            </a:extLst>
          </p:cNvPr>
          <p:cNvSpPr txBox="1"/>
          <p:nvPr/>
        </p:nvSpPr>
        <p:spPr>
          <a:xfrm>
            <a:off x="6649720" y="4335679"/>
            <a:ext cx="5171439" cy="2308324"/>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a:spAutoFit/>
          </a:bodyPr>
          <a:lstStyle/>
          <a:p>
            <a:r>
              <a:rPr lang="fr-FR" dirty="0">
                <a:latin typeface="Times New Roman" panose="02020603050405020304" pitchFamily="18" charset="0"/>
                <a:cs typeface="Times New Roman" panose="02020603050405020304" pitchFamily="18" charset="0"/>
              </a:rPr>
              <a:t>C’est l’étude des données statistiques des accidents du travail. Elle nécessite une bonne traçabilité de ces derniers. Elle permet ainsi d’avoir une vision globale des risques d’accidents et de fixer les priorités de façon globale, mais reste insuffisante pour poser un bon diagnostic santé et sécurité et définir la politique de prévention. Elle permet également de se situer par rapport aux autres collectivités.</a:t>
            </a:r>
            <a:endParaRPr lang="en-US"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83CA95EF-084A-86D9-B8AC-9D1C00340C39}"/>
              </a:ext>
            </a:extLst>
          </p:cNvPr>
          <p:cNvSpPr txBox="1"/>
          <p:nvPr/>
        </p:nvSpPr>
        <p:spPr>
          <a:xfrm>
            <a:off x="30479" y="4315456"/>
            <a:ext cx="6329679" cy="2308324"/>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a:spAutoFit/>
          </a:bodyPr>
          <a:lstStyle/>
          <a:p>
            <a:r>
              <a:rPr lang="fr-FR" dirty="0">
                <a:latin typeface="Times New Roman" panose="02020603050405020304" pitchFamily="18" charset="0"/>
                <a:cs typeface="Times New Roman" panose="02020603050405020304" pitchFamily="18" charset="0"/>
              </a:rPr>
              <a:t>Deux méthodes principales permettent de la réaliser : - La méthode de l’arbre des causes - La méthode des 5M ou diagramme d’Ishikawa En générale, l’analyse de l’accident révèle d’un travail collectif consistant à :  Mener une enquête ;  Recueillir les faits : dont la qualité de l’analyse repose sur les informations que le responsable de l’analyse pourra récolte ;  Organiser les informations ;  Analyser les faits ;  Construire un arbre des causes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2127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BEEB1-8DAD-5772-CD24-D15981148730}"/>
              </a:ext>
            </a:extLst>
          </p:cNvPr>
          <p:cNvSpPr>
            <a:spLocks noGrp="1"/>
          </p:cNvSpPr>
          <p:nvPr>
            <p:ph type="ctrTitle"/>
          </p:nvPr>
        </p:nvSpPr>
        <p:spPr>
          <a:xfrm>
            <a:off x="487680" y="1219200"/>
            <a:ext cx="11704320" cy="3698240"/>
          </a:xfrm>
        </p:spPr>
        <p:style>
          <a:lnRef idx="1">
            <a:schemeClr val="accent1"/>
          </a:lnRef>
          <a:fillRef idx="2">
            <a:schemeClr val="accent1"/>
          </a:fillRef>
          <a:effectRef idx="1">
            <a:schemeClr val="accent1"/>
          </a:effectRef>
          <a:fontRef idx="minor">
            <a:schemeClr val="dk1"/>
          </a:fontRef>
        </p:style>
        <p:txBody>
          <a:bodyPr>
            <a:noAutofit/>
          </a:bodyPr>
          <a:lstStyle/>
          <a:p>
            <a:pPr algn="l">
              <a:lnSpc>
                <a:spcPct val="150000"/>
              </a:lnSpc>
            </a:pPr>
            <a:r>
              <a:rPr lang="fr-FR" sz="2000" dirty="0">
                <a:latin typeface="Times New Roman" panose="02020603050405020304" pitchFamily="18" charset="0"/>
                <a:cs typeface="Times New Roman" panose="02020603050405020304" pitchFamily="18" charset="0"/>
              </a:rPr>
              <a:t>Cette méthode est basée sur la recherche des faits et la prise en compte de l’ensemble des composantes techniques, organisationnelles, humaines de l’activité et leurs interactions. L’arbre des causes permet d’ouvrir le champ des mesures de prévention possibles sans se limiter uniquement aux mesures de protection individuelle et rappel des consignes. L’arbre des causes est une représentation graphique qui permet de visualiser l’enchaînement logique des faits qui ont provoqué l’accident. Il s'agit d'un enchaînement logique et non pas seulement chronologique : il doit exister une relation entre les faits mais ces derniers ont pu se dérouler à des moments éloignés dans le temps ou bien simultanément. </a:t>
            </a:r>
            <a:r>
              <a:rPr lang="fr-FR" sz="2000" dirty="0">
                <a:solidFill>
                  <a:srgbClr val="FF0000"/>
                </a:solidFill>
                <a:latin typeface="Times New Roman" panose="02020603050405020304" pitchFamily="18" charset="0"/>
                <a:cs typeface="Times New Roman" panose="02020603050405020304" pitchFamily="18" charset="0"/>
              </a:rPr>
              <a:t>Exemple</a:t>
            </a:r>
            <a:r>
              <a:rPr lang="fr-FR" sz="2000" dirty="0">
                <a:latin typeface="Times New Roman" panose="02020603050405020304" pitchFamily="18" charset="0"/>
                <a:cs typeface="Times New Roman" panose="02020603050405020304" pitchFamily="18" charset="0"/>
              </a:rPr>
              <a:t> : </a:t>
            </a:r>
            <a:r>
              <a:rPr lang="fr-FR" sz="2000" dirty="0">
                <a:solidFill>
                  <a:srgbClr val="FFFF00"/>
                </a:solidFill>
                <a:latin typeface="Times New Roman" panose="02020603050405020304" pitchFamily="18" charset="0"/>
                <a:cs typeface="Times New Roman" panose="02020603050405020304" pitchFamily="18" charset="0"/>
              </a:rPr>
              <a:t>Brûlures au 2eme degré de la jambe gauche d’un agent des services techniques Arbre des causes :</a:t>
            </a:r>
            <a:endParaRPr lang="en-US" sz="2000" dirty="0">
              <a:solidFill>
                <a:srgbClr val="FFFF0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CF735ED4-BEC3-DBBF-70E3-3B88A50DFC1C}"/>
              </a:ext>
            </a:extLst>
          </p:cNvPr>
          <p:cNvSpPr/>
          <p:nvPr/>
        </p:nvSpPr>
        <p:spPr>
          <a:xfrm>
            <a:off x="3667760" y="142240"/>
            <a:ext cx="6339840" cy="888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latin typeface="Times New Roman" panose="02020603050405020304" pitchFamily="18" charset="0"/>
                <a:cs typeface="Times New Roman" panose="02020603050405020304" pitchFamily="18" charset="0"/>
              </a:rPr>
              <a:t>Qu’est-ce que la méthode de l’arbre des causes ?</a:t>
            </a:r>
            <a:endParaRPr lang="en-US"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4FCC0AD-0F73-00E2-EF27-80D081DC35FD}"/>
              </a:ext>
            </a:extLst>
          </p:cNvPr>
          <p:cNvSpPr txBox="1"/>
          <p:nvPr/>
        </p:nvSpPr>
        <p:spPr>
          <a:xfrm>
            <a:off x="487680" y="5315634"/>
            <a:ext cx="11206480" cy="83099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400" b="0" i="0" dirty="0">
                <a:solidFill>
                  <a:srgbClr val="1F1F1F"/>
                </a:solidFill>
                <a:effectLst/>
                <a:latin typeface="Times New Roman" panose="02020603050405020304" pitchFamily="18" charset="0"/>
                <a:cs typeface="Times New Roman" panose="02020603050405020304" pitchFamily="18" charset="0"/>
              </a:rPr>
              <a:t>L'arbre des causes est une </a:t>
            </a:r>
            <a:r>
              <a:rPr lang="fr-FR" sz="2400" b="0" i="0" dirty="0">
                <a:solidFill>
                  <a:srgbClr val="040C28"/>
                </a:solidFill>
                <a:effectLst/>
                <a:latin typeface="Times New Roman" panose="02020603050405020304" pitchFamily="18" charset="0"/>
                <a:cs typeface="Times New Roman" panose="02020603050405020304" pitchFamily="18" charset="0"/>
              </a:rPr>
              <a:t>méthode structurée et rigoureuse.</a:t>
            </a:r>
            <a:r>
              <a:rPr lang="fr-FR" sz="2400" b="0" i="0" dirty="0">
                <a:solidFill>
                  <a:srgbClr val="1F1F1F"/>
                </a:solidFill>
                <a:effectLst/>
                <a:latin typeface="Times New Roman" panose="02020603050405020304" pitchFamily="18" charset="0"/>
                <a:cs typeface="Times New Roman" panose="02020603050405020304" pitchFamily="18" charset="0"/>
              </a:rPr>
              <a:t> </a:t>
            </a:r>
            <a:r>
              <a:rPr lang="fr-FR" sz="2400" b="0" i="0" dirty="0">
                <a:solidFill>
                  <a:srgbClr val="040C28"/>
                </a:solidFill>
                <a:effectLst/>
                <a:latin typeface="Times New Roman" panose="02020603050405020304" pitchFamily="18" charset="0"/>
                <a:cs typeface="Times New Roman" panose="02020603050405020304" pitchFamily="18" charset="0"/>
              </a:rPr>
              <a:t>Elle permet de comprendre le scénario de l'accident1 et de proposer diverses mesures de prévention</a:t>
            </a:r>
            <a:r>
              <a:rPr lang="fr-FR" sz="2400" b="0" i="0" dirty="0">
                <a:solidFill>
                  <a:srgbClr val="1F1F1F"/>
                </a:solidFill>
                <a:effectLst/>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0746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5A36CF42-99C7-7F62-2948-7CCAE8B7A2DC}"/>
              </a:ext>
            </a:extLst>
          </p:cNvPr>
          <p:cNvSpPr/>
          <p:nvPr/>
        </p:nvSpPr>
        <p:spPr>
          <a:xfrm>
            <a:off x="0" y="3429000"/>
            <a:ext cx="1747520" cy="7112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Brulure de jambe</a:t>
            </a:r>
            <a:endParaRPr lang="en-US" dirty="0"/>
          </a:p>
        </p:txBody>
      </p:sp>
      <p:sp>
        <p:nvSpPr>
          <p:cNvPr id="5" name="Rectangle 4">
            <a:extLst>
              <a:ext uri="{FF2B5EF4-FFF2-40B4-BE49-F238E27FC236}">
                <a16:creationId xmlns:a16="http://schemas.microsoft.com/office/drawing/2014/main" id="{CDA98D0C-5330-7064-0665-7882F3104DE4}"/>
              </a:ext>
            </a:extLst>
          </p:cNvPr>
          <p:cNvSpPr/>
          <p:nvPr/>
        </p:nvSpPr>
        <p:spPr>
          <a:xfrm>
            <a:off x="1889760" y="3489960"/>
            <a:ext cx="1097280" cy="6705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Pantalon en feu</a:t>
            </a:r>
            <a:endParaRPr lang="en-US" dirty="0"/>
          </a:p>
        </p:txBody>
      </p:sp>
      <p:sp>
        <p:nvSpPr>
          <p:cNvPr id="6" name="Rectangle 5">
            <a:extLst>
              <a:ext uri="{FF2B5EF4-FFF2-40B4-BE49-F238E27FC236}">
                <a16:creationId xmlns:a16="http://schemas.microsoft.com/office/drawing/2014/main" id="{472AF6B5-68DE-2F9E-6185-D5B3746B9269}"/>
              </a:ext>
            </a:extLst>
          </p:cNvPr>
          <p:cNvSpPr/>
          <p:nvPr/>
        </p:nvSpPr>
        <p:spPr>
          <a:xfrm>
            <a:off x="3129280" y="1904999"/>
            <a:ext cx="1137920" cy="9956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Traverser les flammes</a:t>
            </a:r>
            <a:endParaRPr lang="en-US" dirty="0"/>
          </a:p>
        </p:txBody>
      </p:sp>
      <p:sp>
        <p:nvSpPr>
          <p:cNvPr id="7" name="Rectangle 6">
            <a:extLst>
              <a:ext uri="{FF2B5EF4-FFF2-40B4-BE49-F238E27FC236}">
                <a16:creationId xmlns:a16="http://schemas.microsoft.com/office/drawing/2014/main" id="{6947DDAC-F7EA-77AA-C4B7-6209CEBC39ED}"/>
              </a:ext>
            </a:extLst>
          </p:cNvPr>
          <p:cNvSpPr/>
          <p:nvPr/>
        </p:nvSpPr>
        <p:spPr>
          <a:xfrm>
            <a:off x="2865120" y="4953001"/>
            <a:ext cx="1463040" cy="9245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Porte un bleu de travail</a:t>
            </a:r>
            <a:endParaRPr lang="en-US" dirty="0"/>
          </a:p>
        </p:txBody>
      </p:sp>
      <p:cxnSp>
        <p:nvCxnSpPr>
          <p:cNvPr id="9" name="Straight Arrow Connector 8">
            <a:extLst>
              <a:ext uri="{FF2B5EF4-FFF2-40B4-BE49-F238E27FC236}">
                <a16:creationId xmlns:a16="http://schemas.microsoft.com/office/drawing/2014/main" id="{BF10FF95-1A1D-41E8-AC8E-5DB867D9DC8A}"/>
              </a:ext>
            </a:extLst>
          </p:cNvPr>
          <p:cNvCxnSpPr>
            <a:cxnSpLocks/>
            <a:stCxn id="4" idx="6"/>
            <a:endCxn id="5" idx="1"/>
          </p:cNvCxnSpPr>
          <p:nvPr/>
        </p:nvCxnSpPr>
        <p:spPr>
          <a:xfrm>
            <a:off x="1747520" y="3784600"/>
            <a:ext cx="142240" cy="406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906D5E4-2398-36C8-8F44-D853EA0DF265}"/>
              </a:ext>
            </a:extLst>
          </p:cNvPr>
          <p:cNvCxnSpPr>
            <a:cxnSpLocks/>
          </p:cNvCxnSpPr>
          <p:nvPr/>
        </p:nvCxnSpPr>
        <p:spPr>
          <a:xfrm flipV="1">
            <a:off x="2824480" y="2915920"/>
            <a:ext cx="304800" cy="574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69D7DC2-570A-F134-30D8-429483CBE9DF}"/>
              </a:ext>
            </a:extLst>
          </p:cNvPr>
          <p:cNvCxnSpPr>
            <a:cxnSpLocks/>
          </p:cNvCxnSpPr>
          <p:nvPr/>
        </p:nvCxnSpPr>
        <p:spPr>
          <a:xfrm>
            <a:off x="2865120" y="4160520"/>
            <a:ext cx="0" cy="7924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EB96574-345F-3AA8-812E-4CEBD20B8114}"/>
              </a:ext>
            </a:extLst>
          </p:cNvPr>
          <p:cNvCxnSpPr>
            <a:cxnSpLocks/>
          </p:cNvCxnSpPr>
          <p:nvPr/>
        </p:nvCxnSpPr>
        <p:spPr>
          <a:xfrm>
            <a:off x="4185920" y="2402839"/>
            <a:ext cx="2844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AF8B309-2B0E-AF7F-D29C-2CB6B6915C8E}"/>
              </a:ext>
            </a:extLst>
          </p:cNvPr>
          <p:cNvCxnSpPr/>
          <p:nvPr/>
        </p:nvCxnSpPr>
        <p:spPr>
          <a:xfrm>
            <a:off x="4470400" y="944880"/>
            <a:ext cx="0" cy="2880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D520E10-245E-31ED-5E6E-4A354841AF32}"/>
              </a:ext>
            </a:extLst>
          </p:cNvPr>
          <p:cNvCxnSpPr/>
          <p:nvPr/>
        </p:nvCxnSpPr>
        <p:spPr>
          <a:xfrm>
            <a:off x="4470400" y="985520"/>
            <a:ext cx="396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C7EFA56-9D4E-57FD-51DE-E4F3168B91E3}"/>
              </a:ext>
            </a:extLst>
          </p:cNvPr>
          <p:cNvCxnSpPr/>
          <p:nvPr/>
        </p:nvCxnSpPr>
        <p:spPr>
          <a:xfrm>
            <a:off x="4470400" y="2402839"/>
            <a:ext cx="396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95974F1-6BD7-10CB-9093-E6A7E200D4B7}"/>
              </a:ext>
            </a:extLst>
          </p:cNvPr>
          <p:cNvCxnSpPr/>
          <p:nvPr/>
        </p:nvCxnSpPr>
        <p:spPr>
          <a:xfrm>
            <a:off x="4470400" y="3825240"/>
            <a:ext cx="28448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303B9ED4-EB5B-E25C-0A66-ED1CB388AE5F}"/>
              </a:ext>
            </a:extLst>
          </p:cNvPr>
          <p:cNvSpPr/>
          <p:nvPr/>
        </p:nvSpPr>
        <p:spPr>
          <a:xfrm>
            <a:off x="4866640" y="690880"/>
            <a:ext cx="1229358" cy="6502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Décide de sortir</a:t>
            </a:r>
            <a:endParaRPr lang="en-US" dirty="0"/>
          </a:p>
        </p:txBody>
      </p:sp>
      <p:sp>
        <p:nvSpPr>
          <p:cNvPr id="32" name="Rectangle 31">
            <a:extLst>
              <a:ext uri="{FF2B5EF4-FFF2-40B4-BE49-F238E27FC236}">
                <a16:creationId xmlns:a16="http://schemas.microsoft.com/office/drawing/2014/main" id="{360D2CBB-EDA2-26BF-2724-1ED8328F8BA9}"/>
              </a:ext>
            </a:extLst>
          </p:cNvPr>
          <p:cNvSpPr/>
          <p:nvPr/>
        </p:nvSpPr>
        <p:spPr>
          <a:xfrm>
            <a:off x="4866640" y="2032000"/>
            <a:ext cx="1229357" cy="6502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Feu a la porte</a:t>
            </a:r>
            <a:endParaRPr lang="en-US" dirty="0"/>
          </a:p>
        </p:txBody>
      </p:sp>
      <p:sp>
        <p:nvSpPr>
          <p:cNvPr id="33" name="Rectangle 32">
            <a:extLst>
              <a:ext uri="{FF2B5EF4-FFF2-40B4-BE49-F238E27FC236}">
                <a16:creationId xmlns:a16="http://schemas.microsoft.com/office/drawing/2014/main" id="{D74E8055-9813-9186-C8A9-0732CE3D3684}"/>
              </a:ext>
            </a:extLst>
          </p:cNvPr>
          <p:cNvSpPr/>
          <p:nvPr/>
        </p:nvSpPr>
        <p:spPr>
          <a:xfrm>
            <a:off x="4754880" y="3489960"/>
            <a:ext cx="1341114" cy="6095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Une seul issue</a:t>
            </a:r>
            <a:endParaRPr lang="en-US" dirty="0"/>
          </a:p>
        </p:txBody>
      </p:sp>
      <p:cxnSp>
        <p:nvCxnSpPr>
          <p:cNvPr id="35" name="Straight Connector 34">
            <a:extLst>
              <a:ext uri="{FF2B5EF4-FFF2-40B4-BE49-F238E27FC236}">
                <a16:creationId xmlns:a16="http://schemas.microsoft.com/office/drawing/2014/main" id="{80A6AB6E-D92F-97E0-4C0B-20BF25FD1F1A}"/>
              </a:ext>
            </a:extLst>
          </p:cNvPr>
          <p:cNvCxnSpPr>
            <a:cxnSpLocks/>
            <a:stCxn id="32" idx="3"/>
          </p:cNvCxnSpPr>
          <p:nvPr/>
        </p:nvCxnSpPr>
        <p:spPr>
          <a:xfrm>
            <a:off x="6095997" y="2357117"/>
            <a:ext cx="213362"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FFB6447C-B17E-47C9-F93E-9BAFE75FD18F}"/>
              </a:ext>
            </a:extLst>
          </p:cNvPr>
          <p:cNvSpPr/>
          <p:nvPr/>
        </p:nvSpPr>
        <p:spPr>
          <a:xfrm>
            <a:off x="6329680" y="1968500"/>
            <a:ext cx="1229357" cy="7772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Liquide en feu au sole</a:t>
            </a:r>
            <a:endParaRPr lang="en-US" dirty="0"/>
          </a:p>
        </p:txBody>
      </p:sp>
      <p:cxnSp>
        <p:nvCxnSpPr>
          <p:cNvPr id="39" name="Straight Connector 38">
            <a:extLst>
              <a:ext uri="{FF2B5EF4-FFF2-40B4-BE49-F238E27FC236}">
                <a16:creationId xmlns:a16="http://schemas.microsoft.com/office/drawing/2014/main" id="{6C7D6829-F07C-52AB-A8FA-E708AA080891}"/>
              </a:ext>
            </a:extLst>
          </p:cNvPr>
          <p:cNvCxnSpPr>
            <a:cxnSpLocks/>
          </p:cNvCxnSpPr>
          <p:nvPr/>
        </p:nvCxnSpPr>
        <p:spPr>
          <a:xfrm flipV="1">
            <a:off x="7726677" y="1320793"/>
            <a:ext cx="0" cy="2463807"/>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9F5C1B76-7A7E-2F6C-BB9C-55FC9A9548DE}"/>
              </a:ext>
            </a:extLst>
          </p:cNvPr>
          <p:cNvCxnSpPr>
            <a:cxnSpLocks/>
          </p:cNvCxnSpPr>
          <p:nvPr/>
        </p:nvCxnSpPr>
        <p:spPr>
          <a:xfrm>
            <a:off x="7376158" y="2402839"/>
            <a:ext cx="35051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55153877-CE31-801C-A69F-CD2B59BE7F78}"/>
              </a:ext>
            </a:extLst>
          </p:cNvPr>
          <p:cNvCxnSpPr/>
          <p:nvPr/>
        </p:nvCxnSpPr>
        <p:spPr>
          <a:xfrm>
            <a:off x="7792721" y="1320793"/>
            <a:ext cx="52832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980790A-D7EE-992A-FBFE-02E1E6B7DBD3}"/>
              </a:ext>
            </a:extLst>
          </p:cNvPr>
          <p:cNvCxnSpPr/>
          <p:nvPr/>
        </p:nvCxnSpPr>
        <p:spPr>
          <a:xfrm>
            <a:off x="7726677" y="3784600"/>
            <a:ext cx="416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7B0FD213-8548-1893-9B27-D0CCEC9B8DC2}"/>
              </a:ext>
            </a:extLst>
          </p:cNvPr>
          <p:cNvSpPr/>
          <p:nvPr/>
        </p:nvSpPr>
        <p:spPr>
          <a:xfrm>
            <a:off x="8321042" y="853440"/>
            <a:ext cx="965183" cy="6502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Fonte du seau</a:t>
            </a:r>
            <a:endParaRPr lang="en-US" dirty="0"/>
          </a:p>
        </p:txBody>
      </p:sp>
      <p:sp>
        <p:nvSpPr>
          <p:cNvPr id="48" name="Rectangle 47">
            <a:extLst>
              <a:ext uri="{FF2B5EF4-FFF2-40B4-BE49-F238E27FC236}">
                <a16:creationId xmlns:a16="http://schemas.microsoft.com/office/drawing/2014/main" id="{5764CF00-0543-190D-F67E-4D8A6DB6D6E8}"/>
              </a:ext>
            </a:extLst>
          </p:cNvPr>
          <p:cNvSpPr/>
          <p:nvPr/>
        </p:nvSpPr>
        <p:spPr>
          <a:xfrm>
            <a:off x="8143237" y="3489960"/>
            <a:ext cx="1503675" cy="79247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Liquide en feu dans le seau</a:t>
            </a:r>
            <a:endParaRPr lang="en-US" dirty="0"/>
          </a:p>
        </p:txBody>
      </p:sp>
      <p:cxnSp>
        <p:nvCxnSpPr>
          <p:cNvPr id="53" name="Straight Connector 52">
            <a:extLst>
              <a:ext uri="{FF2B5EF4-FFF2-40B4-BE49-F238E27FC236}">
                <a16:creationId xmlns:a16="http://schemas.microsoft.com/office/drawing/2014/main" id="{64D1901A-8E2A-6784-1F70-85EE0315997F}"/>
              </a:ext>
            </a:extLst>
          </p:cNvPr>
          <p:cNvCxnSpPr/>
          <p:nvPr/>
        </p:nvCxnSpPr>
        <p:spPr>
          <a:xfrm>
            <a:off x="9342098" y="421635"/>
            <a:ext cx="15250" cy="142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4FC9CFC7-0471-3E6B-32FA-51C452AD5FE3}"/>
              </a:ext>
            </a:extLst>
          </p:cNvPr>
          <p:cNvCxnSpPr>
            <a:stCxn id="47" idx="3"/>
          </p:cNvCxnSpPr>
          <p:nvPr/>
        </p:nvCxnSpPr>
        <p:spPr>
          <a:xfrm flipV="1">
            <a:off x="9286225" y="1178556"/>
            <a:ext cx="66049"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F51BA99-1067-EBEC-D73E-EE0BDE321117}"/>
              </a:ext>
            </a:extLst>
          </p:cNvPr>
          <p:cNvCxnSpPr>
            <a:cxnSpLocks/>
          </p:cNvCxnSpPr>
          <p:nvPr/>
        </p:nvCxnSpPr>
        <p:spPr>
          <a:xfrm>
            <a:off x="9342098" y="421635"/>
            <a:ext cx="160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81EB6BA1-3F67-329C-5FE0-FC9E897E1E49}"/>
              </a:ext>
            </a:extLst>
          </p:cNvPr>
          <p:cNvCxnSpPr/>
          <p:nvPr/>
        </p:nvCxnSpPr>
        <p:spPr>
          <a:xfrm>
            <a:off x="9357348" y="1904999"/>
            <a:ext cx="289564"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29462B81-AD22-5A58-EF66-C52D0C1E9A11}"/>
              </a:ext>
            </a:extLst>
          </p:cNvPr>
          <p:cNvSpPr/>
          <p:nvPr/>
        </p:nvSpPr>
        <p:spPr>
          <a:xfrm>
            <a:off x="9479280" y="233679"/>
            <a:ext cx="1082030" cy="61975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Seau en plastique</a:t>
            </a:r>
            <a:endParaRPr lang="en-US" dirty="0"/>
          </a:p>
        </p:txBody>
      </p:sp>
      <p:sp>
        <p:nvSpPr>
          <p:cNvPr id="63" name="Rectangle 62">
            <a:extLst>
              <a:ext uri="{FF2B5EF4-FFF2-40B4-BE49-F238E27FC236}">
                <a16:creationId xmlns:a16="http://schemas.microsoft.com/office/drawing/2014/main" id="{FE8285BE-C84D-7499-A299-A688EE800D04}"/>
              </a:ext>
            </a:extLst>
          </p:cNvPr>
          <p:cNvSpPr/>
          <p:nvPr/>
        </p:nvSpPr>
        <p:spPr>
          <a:xfrm>
            <a:off x="9646912" y="1645917"/>
            <a:ext cx="914398" cy="45718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Seau en feu</a:t>
            </a:r>
            <a:endParaRPr lang="en-US" dirty="0"/>
          </a:p>
        </p:txBody>
      </p:sp>
      <p:cxnSp>
        <p:nvCxnSpPr>
          <p:cNvPr id="65" name="Straight Connector 64">
            <a:extLst>
              <a:ext uri="{FF2B5EF4-FFF2-40B4-BE49-F238E27FC236}">
                <a16:creationId xmlns:a16="http://schemas.microsoft.com/office/drawing/2014/main" id="{4A8FE420-A4F5-2DB6-B58B-11D0E75D17BB}"/>
              </a:ext>
            </a:extLst>
          </p:cNvPr>
          <p:cNvCxnSpPr>
            <a:stCxn id="63" idx="3"/>
          </p:cNvCxnSpPr>
          <p:nvPr/>
        </p:nvCxnSpPr>
        <p:spPr>
          <a:xfrm flipV="1">
            <a:off x="10561310" y="1844035"/>
            <a:ext cx="127010" cy="3047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7B6A3175-E4FE-AE8D-B661-E0F65E802146}"/>
              </a:ext>
            </a:extLst>
          </p:cNvPr>
          <p:cNvCxnSpPr>
            <a:cxnSpLocks/>
          </p:cNvCxnSpPr>
          <p:nvPr/>
        </p:nvCxnSpPr>
        <p:spPr>
          <a:xfrm>
            <a:off x="10718800" y="1320793"/>
            <a:ext cx="0" cy="3119127"/>
          </a:xfrm>
          <a:prstGeom prst="line">
            <a:avLst/>
          </a:prstGeom>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DE3C42F9-E692-6AA6-E573-8A605A36BB1A}"/>
              </a:ext>
            </a:extLst>
          </p:cNvPr>
          <p:cNvSpPr/>
          <p:nvPr/>
        </p:nvSpPr>
        <p:spPr>
          <a:xfrm>
            <a:off x="10830560" y="1059172"/>
            <a:ext cx="1092200" cy="5232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solvant</a:t>
            </a:r>
            <a:endParaRPr lang="en-US" dirty="0"/>
          </a:p>
        </p:txBody>
      </p:sp>
      <p:cxnSp>
        <p:nvCxnSpPr>
          <p:cNvPr id="70" name="Straight Connector 69">
            <a:extLst>
              <a:ext uri="{FF2B5EF4-FFF2-40B4-BE49-F238E27FC236}">
                <a16:creationId xmlns:a16="http://schemas.microsoft.com/office/drawing/2014/main" id="{43A10CA6-BFC5-CC77-647F-01B3F6C7E4CA}"/>
              </a:ext>
            </a:extLst>
          </p:cNvPr>
          <p:cNvCxnSpPr>
            <a:endCxn id="68" idx="1"/>
          </p:cNvCxnSpPr>
          <p:nvPr/>
        </p:nvCxnSpPr>
        <p:spPr>
          <a:xfrm flipV="1">
            <a:off x="10713726" y="1320793"/>
            <a:ext cx="116834" cy="20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1D57908F-6F6A-2DD5-0F49-EEE4CA971F21}"/>
              </a:ext>
            </a:extLst>
          </p:cNvPr>
          <p:cNvCxnSpPr/>
          <p:nvPr/>
        </p:nvCxnSpPr>
        <p:spPr>
          <a:xfrm>
            <a:off x="10718800" y="2900679"/>
            <a:ext cx="182845" cy="0"/>
          </a:xfrm>
          <a:prstGeom prst="line">
            <a:avLst/>
          </a:prstGeom>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A17CAF52-9631-9151-48F8-944D33C73443}"/>
              </a:ext>
            </a:extLst>
          </p:cNvPr>
          <p:cNvSpPr/>
          <p:nvPr/>
        </p:nvSpPr>
        <p:spPr>
          <a:xfrm>
            <a:off x="10922000" y="2682233"/>
            <a:ext cx="1092194" cy="7467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Seau ouvert</a:t>
            </a:r>
            <a:endParaRPr lang="en-US" dirty="0"/>
          </a:p>
        </p:txBody>
      </p:sp>
      <p:sp>
        <p:nvSpPr>
          <p:cNvPr id="75" name="Rectangle 74">
            <a:extLst>
              <a:ext uri="{FF2B5EF4-FFF2-40B4-BE49-F238E27FC236}">
                <a16:creationId xmlns:a16="http://schemas.microsoft.com/office/drawing/2014/main" id="{3AF6B62B-608F-BCA8-3634-B0F3299EF913}"/>
              </a:ext>
            </a:extLst>
          </p:cNvPr>
          <p:cNvSpPr/>
          <p:nvPr/>
        </p:nvSpPr>
        <p:spPr>
          <a:xfrm>
            <a:off x="10922000" y="4160520"/>
            <a:ext cx="1158253" cy="6248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étincelles</a:t>
            </a:r>
            <a:endParaRPr lang="en-US" dirty="0"/>
          </a:p>
        </p:txBody>
      </p:sp>
      <p:cxnSp>
        <p:nvCxnSpPr>
          <p:cNvPr id="77" name="Straight Connector 76">
            <a:extLst>
              <a:ext uri="{FF2B5EF4-FFF2-40B4-BE49-F238E27FC236}">
                <a16:creationId xmlns:a16="http://schemas.microsoft.com/office/drawing/2014/main" id="{4D20B0DB-5F32-CEC2-7F1E-30597E4D4178}"/>
              </a:ext>
            </a:extLst>
          </p:cNvPr>
          <p:cNvCxnSpPr>
            <a:endCxn id="75" idx="1"/>
          </p:cNvCxnSpPr>
          <p:nvPr/>
        </p:nvCxnSpPr>
        <p:spPr>
          <a:xfrm>
            <a:off x="10749281" y="4439920"/>
            <a:ext cx="172719" cy="33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C29B6C55-B1A9-FBB3-6A08-9726B0EA247A}"/>
              </a:ext>
            </a:extLst>
          </p:cNvPr>
          <p:cNvCxnSpPr/>
          <p:nvPr/>
        </p:nvCxnSpPr>
        <p:spPr>
          <a:xfrm>
            <a:off x="11501120" y="4907287"/>
            <a:ext cx="0" cy="518153"/>
          </a:xfrm>
          <a:prstGeom prst="line">
            <a:avLst/>
          </a:prstGeom>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12BDF36D-CCD9-D123-89DB-F0D11F8CC5EB}"/>
              </a:ext>
            </a:extLst>
          </p:cNvPr>
          <p:cNvSpPr/>
          <p:nvPr/>
        </p:nvSpPr>
        <p:spPr>
          <a:xfrm>
            <a:off x="10678144" y="5450840"/>
            <a:ext cx="1402109" cy="82295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moulage</a:t>
            </a:r>
            <a:endParaRPr lang="en-US" dirty="0"/>
          </a:p>
        </p:txBody>
      </p:sp>
    </p:spTree>
    <p:extLst>
      <p:ext uri="{BB962C8B-B14F-4D97-AF65-F5344CB8AC3E}">
        <p14:creationId xmlns:p14="http://schemas.microsoft.com/office/powerpoint/2010/main" val="2901868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AE1A6DF-B1B8-60EA-36D8-D47E02463208}"/>
              </a:ext>
            </a:extLst>
          </p:cNvPr>
          <p:cNvSpPr txBox="1"/>
          <p:nvPr/>
        </p:nvSpPr>
        <p:spPr>
          <a:xfrm>
            <a:off x="3637280" y="287775"/>
            <a:ext cx="4917440" cy="461665"/>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Evaluation des </a:t>
            </a:r>
            <a:r>
              <a:rPr lang="en-US" sz="2400" dirty="0" err="1">
                <a:latin typeface="Times New Roman" panose="02020603050405020304" pitchFamily="18" charset="0"/>
                <a:cs typeface="Times New Roman" panose="02020603050405020304" pitchFamily="18" charset="0"/>
              </a:rPr>
              <a:t>risques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professionnels</a:t>
            </a:r>
            <a:r>
              <a:rPr lang="en-US" sz="24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391E1380-B545-B7E8-F28E-612E347C4A07}"/>
              </a:ext>
            </a:extLst>
          </p:cNvPr>
          <p:cNvSpPr txBox="1"/>
          <p:nvPr/>
        </p:nvSpPr>
        <p:spPr>
          <a:xfrm>
            <a:off x="193040" y="983456"/>
            <a:ext cx="11744960" cy="1421992"/>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L’évaluation des risques constitue une étape importante de la démarche de prévention. Dont l’identification, l’analyse et le classement des risques permettant de définir les actions de prévention les plus appropriées : L’évaluation des risques doit être renouvelée régulièrement. </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CBD7C51-1374-8436-5036-9021B79F05B4}"/>
              </a:ext>
            </a:extLst>
          </p:cNvPr>
          <p:cNvSpPr txBox="1"/>
          <p:nvPr/>
        </p:nvSpPr>
        <p:spPr>
          <a:xfrm>
            <a:off x="193040" y="2828836"/>
            <a:ext cx="11744960" cy="1421992"/>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nSpc>
                <a:spcPct val="150000"/>
              </a:lnSpc>
            </a:pPr>
            <a:r>
              <a:rPr lang="fr-FR" sz="2000" dirty="0">
                <a:solidFill>
                  <a:srgbClr val="FFFF00"/>
                </a:solidFill>
                <a:latin typeface="Times New Roman" panose="02020603050405020304" pitchFamily="18" charset="0"/>
                <a:cs typeface="Times New Roman" panose="02020603050405020304" pitchFamily="18" charset="0"/>
              </a:rPr>
              <a:t>Pourquoi évaluer les risques ?</a:t>
            </a:r>
            <a:r>
              <a:rPr lang="fr-FR" sz="2000" dirty="0">
                <a:latin typeface="Times New Roman" panose="02020603050405020304" pitchFamily="18" charset="0"/>
                <a:cs typeface="Times New Roman" panose="02020603050405020304" pitchFamily="18" charset="0"/>
              </a:rPr>
              <a:t> </a:t>
            </a:r>
          </a:p>
          <a:p>
            <a:pPr>
              <a:lnSpc>
                <a:spcPct val="150000"/>
              </a:lnSpc>
            </a:pPr>
            <a:r>
              <a:rPr lang="fr-FR" sz="2000" dirty="0">
                <a:latin typeface="Times New Roman" panose="02020603050405020304" pitchFamily="18" charset="0"/>
                <a:cs typeface="Times New Roman" panose="02020603050405020304" pitchFamily="18" charset="0"/>
              </a:rPr>
              <a:t>Elle révèle de la responsabilité de l’employeur, et s’inscrit dans le cadre de son obligation générale d’assurer la sécurité et de protéger la santé des travailleurs. </a:t>
            </a:r>
            <a:endParaRPr lang="en-US" sz="2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2B5435E-8D41-5941-C984-B14505E5290E}"/>
              </a:ext>
            </a:extLst>
          </p:cNvPr>
          <p:cNvSpPr txBox="1"/>
          <p:nvPr/>
        </p:nvSpPr>
        <p:spPr>
          <a:xfrm>
            <a:off x="4145280" y="4365845"/>
            <a:ext cx="480568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en-US" sz="2400" dirty="0">
                <a:solidFill>
                  <a:schemeClr val="bg2">
                    <a:lumMod val="10000"/>
                  </a:schemeClr>
                </a:solidFill>
                <a:latin typeface="Times New Roman" panose="02020603050405020304" pitchFamily="18" charset="0"/>
                <a:cs typeface="Times New Roman" panose="02020603050405020304" pitchFamily="18" charset="0"/>
              </a:rPr>
              <a:t>Les </a:t>
            </a:r>
            <a:r>
              <a:rPr lang="en-US" sz="2400" dirty="0" err="1">
                <a:solidFill>
                  <a:schemeClr val="bg2">
                    <a:lumMod val="10000"/>
                  </a:schemeClr>
                </a:solidFill>
                <a:latin typeface="Times New Roman" panose="02020603050405020304" pitchFamily="18" charset="0"/>
                <a:cs typeface="Times New Roman" panose="02020603050405020304" pitchFamily="18" charset="0"/>
              </a:rPr>
              <a:t>Etapes</a:t>
            </a:r>
            <a:r>
              <a:rPr lang="en-US" sz="2400" dirty="0">
                <a:solidFill>
                  <a:schemeClr val="bg2">
                    <a:lumMod val="10000"/>
                  </a:schemeClr>
                </a:solidFill>
                <a:latin typeface="Times New Roman" panose="02020603050405020304" pitchFamily="18" charset="0"/>
                <a:cs typeface="Times New Roman" panose="02020603050405020304" pitchFamily="18" charset="0"/>
              </a:rPr>
              <a:t> </a:t>
            </a:r>
            <a:r>
              <a:rPr lang="en-US" sz="2400" dirty="0" err="1">
                <a:solidFill>
                  <a:schemeClr val="bg2">
                    <a:lumMod val="10000"/>
                  </a:schemeClr>
                </a:solidFill>
                <a:latin typeface="Times New Roman" panose="02020603050405020304" pitchFamily="18" charset="0"/>
                <a:cs typeface="Times New Roman" panose="02020603050405020304" pitchFamily="18" charset="0"/>
              </a:rPr>
              <a:t>d’évaluation</a:t>
            </a:r>
            <a:r>
              <a:rPr lang="en-US" sz="2400" dirty="0">
                <a:solidFill>
                  <a:schemeClr val="bg2">
                    <a:lumMod val="10000"/>
                  </a:schemeClr>
                </a:solidFill>
                <a:latin typeface="Times New Roman" panose="02020603050405020304" pitchFamily="18" charset="0"/>
                <a:cs typeface="Times New Roman" panose="02020603050405020304" pitchFamily="18" charset="0"/>
              </a:rPr>
              <a:t> des </a:t>
            </a:r>
            <a:r>
              <a:rPr lang="en-US" sz="2400" dirty="0" err="1">
                <a:solidFill>
                  <a:schemeClr val="bg2">
                    <a:lumMod val="10000"/>
                  </a:schemeClr>
                </a:solidFill>
                <a:latin typeface="Times New Roman" panose="02020603050405020304" pitchFamily="18" charset="0"/>
                <a:cs typeface="Times New Roman" panose="02020603050405020304" pitchFamily="18" charset="0"/>
              </a:rPr>
              <a:t>risques</a:t>
            </a:r>
            <a:r>
              <a:rPr lang="en-US" sz="2400" dirty="0">
                <a:solidFill>
                  <a:schemeClr val="bg2">
                    <a:lumMod val="10000"/>
                  </a:schemeClr>
                </a:solidFill>
                <a:latin typeface="Times New Roman" panose="02020603050405020304" pitchFamily="18" charset="0"/>
                <a:cs typeface="Times New Roman" panose="02020603050405020304" pitchFamily="18" charset="0"/>
              </a:rPr>
              <a:t> :</a:t>
            </a:r>
          </a:p>
        </p:txBody>
      </p:sp>
      <p:sp>
        <p:nvSpPr>
          <p:cNvPr id="13" name="TextBox 12">
            <a:extLst>
              <a:ext uri="{FF2B5EF4-FFF2-40B4-BE49-F238E27FC236}">
                <a16:creationId xmlns:a16="http://schemas.microsoft.com/office/drawing/2014/main" id="{51983F98-C36B-5EEB-1CFB-2CF812FC6784}"/>
              </a:ext>
            </a:extLst>
          </p:cNvPr>
          <p:cNvSpPr txBox="1"/>
          <p:nvPr/>
        </p:nvSpPr>
        <p:spPr>
          <a:xfrm>
            <a:off x="467360" y="4951214"/>
            <a:ext cx="11470640" cy="81240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marL="285750" indent="-285750">
              <a:buFont typeface="Wingdings" panose="05000000000000000000" pitchFamily="2" charset="2"/>
              <a:buChar char="v"/>
            </a:pPr>
            <a:r>
              <a:rPr lang="fr-FR" sz="2000" dirty="0">
                <a:latin typeface="Times New Roman" panose="02020603050405020304" pitchFamily="18" charset="0"/>
                <a:cs typeface="Times New Roman" panose="02020603050405020304" pitchFamily="18" charset="0"/>
              </a:rPr>
              <a:t>A) Evaluation de l’importance du risque : dont on peut les classés selon leur importance en :</a:t>
            </a:r>
          </a:p>
          <a:p>
            <a:pPr marL="285750" indent="-285750">
              <a:lnSpc>
                <a:spcPct val="150000"/>
              </a:lnSpc>
              <a:buFont typeface="Wingdings" panose="05000000000000000000" pitchFamily="2" charset="2"/>
              <a:buChar char="v"/>
            </a:pPr>
            <a:r>
              <a:rPr lang="fr-FR" sz="2000" dirty="0">
                <a:latin typeface="Times New Roman" panose="02020603050405020304" pitchFamily="18" charset="0"/>
                <a:cs typeface="Times New Roman" panose="02020603050405020304" pitchFamily="18" charset="0"/>
              </a:rPr>
              <a:t> Risques élevés - Risques moyens - Risques faibles.</a:t>
            </a:r>
            <a:endParaRPr lang="en-US" sz="20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A335B3B7-77C5-86E8-9831-F25A09AD865E}"/>
              </a:ext>
            </a:extLst>
          </p:cNvPr>
          <p:cNvSpPr txBox="1"/>
          <p:nvPr/>
        </p:nvSpPr>
        <p:spPr>
          <a:xfrm>
            <a:off x="467360" y="5842337"/>
            <a:ext cx="11551920" cy="1015663"/>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b) Evaluation de la probabilité de survenance du risque : Voire si celle-ci est faible ou fréquente, pour connaitre si l’évaluation nécessite une analyse approfondie ou pas sans oublier de prendre en considération le facteur « importance du risque » lors de l’analyse.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6403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DC4AAE-01FE-1DEE-3FBB-2B7A60B1CF53}"/>
              </a:ext>
            </a:extLst>
          </p:cNvPr>
          <p:cNvSpPr txBox="1"/>
          <p:nvPr/>
        </p:nvSpPr>
        <p:spPr>
          <a:xfrm>
            <a:off x="518160" y="221456"/>
            <a:ext cx="11450320" cy="14219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c) Evaluation des mesures qu’il convient de prendre : Déterminer quels traitements appliquer à chacun de ses risques en fonction de son niveau (élevé, moyen ou faible), lequel représentent la combinaison entre le niveau de gravité et la probabilité de survenance.</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C89FFC7-E7A7-CCE8-A7D1-C74224FB70E4}"/>
              </a:ext>
            </a:extLst>
          </p:cNvPr>
          <p:cNvSpPr txBox="1"/>
          <p:nvPr/>
        </p:nvSpPr>
        <p:spPr>
          <a:xfrm>
            <a:off x="4297680" y="1760975"/>
            <a:ext cx="3596640" cy="46166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en-US" sz="2400" dirty="0" err="1">
                <a:latin typeface="Times New Roman" panose="02020603050405020304" pitchFamily="18" charset="0"/>
                <a:cs typeface="Times New Roman" panose="02020603050405020304" pitchFamily="18" charset="0"/>
              </a:rPr>
              <a:t>Principaux</a:t>
            </a:r>
            <a:r>
              <a:rPr lang="en-US" sz="2400" dirty="0">
                <a:latin typeface="Times New Roman" panose="02020603050405020304" pitchFamily="18" charset="0"/>
                <a:cs typeface="Times New Roman" panose="02020603050405020304" pitchFamily="18" charset="0"/>
              </a:rPr>
              <a:t> types de </a:t>
            </a:r>
            <a:r>
              <a:rPr lang="en-US" sz="2400" dirty="0" err="1">
                <a:latin typeface="Times New Roman" panose="02020603050405020304" pitchFamily="18" charset="0"/>
                <a:cs typeface="Times New Roman" panose="02020603050405020304" pitchFamily="18" charset="0"/>
              </a:rPr>
              <a:t>risques</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C141BFD2-B799-465B-2E38-656B049B0756}"/>
              </a:ext>
            </a:extLst>
          </p:cNvPr>
          <p:cNvSpPr txBox="1"/>
          <p:nvPr/>
        </p:nvSpPr>
        <p:spPr>
          <a:xfrm>
            <a:off x="4597400" y="2236167"/>
            <a:ext cx="299720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dirty="0">
                <a:latin typeface="Times New Roman" panose="02020603050405020304" pitchFamily="18" charset="0"/>
                <a:cs typeface="Times New Roman" panose="02020603050405020304" pitchFamily="18" charset="0"/>
              </a:rPr>
              <a:t>Classification des </a:t>
            </a:r>
            <a:r>
              <a:rPr lang="en-US" sz="2000" dirty="0" err="1">
                <a:latin typeface="Times New Roman" panose="02020603050405020304" pitchFamily="18" charset="0"/>
                <a:cs typeface="Times New Roman" panose="02020603050405020304" pitchFamily="18" charset="0"/>
              </a:rPr>
              <a:t>risques</a:t>
            </a:r>
            <a:endParaRPr lang="en-US" sz="2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7147777-EA14-1CE4-BDEF-4F104285CB0E}"/>
              </a:ext>
            </a:extLst>
          </p:cNvPr>
          <p:cNvSpPr txBox="1"/>
          <p:nvPr/>
        </p:nvSpPr>
        <p:spPr>
          <a:xfrm>
            <a:off x="304800" y="2693811"/>
            <a:ext cx="11663680" cy="23453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La classification des risques permet d’estimer leur importance. Pour toutes les unités de travail, chaque danger et chaque risque sont évalués par les différents acteurs. Cette concertation est l’occasion de mettre en commun des approches diverses (médicale, technique et organisationnelle). Sous la responsabilité de l’employeur, le résultat de l’évaluation de chaque risque est transcrit dans le document unique en vue de préparer un plan d’action de prévention.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389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CB59998-36CC-DB79-82F9-E30E2C32CACF}"/>
              </a:ext>
            </a:extLst>
          </p:cNvPr>
          <p:cNvSpPr txBox="1"/>
          <p:nvPr/>
        </p:nvSpPr>
        <p:spPr>
          <a:xfrm>
            <a:off x="71120" y="158879"/>
            <a:ext cx="11551920" cy="4844275"/>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fr-FR" sz="2000" b="1" u="sng" dirty="0">
                <a:solidFill>
                  <a:srgbClr val="FFC000"/>
                </a:solidFill>
                <a:latin typeface="Times New Roman" panose="02020603050405020304" pitchFamily="18" charset="0"/>
                <a:cs typeface="Times New Roman" panose="02020603050405020304" pitchFamily="18" charset="0"/>
              </a:rPr>
              <a:t>L’employeur doit analyser les risques selon des critères adaptés à sa situation </a:t>
            </a:r>
            <a:r>
              <a:rPr lang="fr-FR" sz="2000" dirty="0">
                <a:latin typeface="Times New Roman" panose="02020603050405020304" pitchFamily="18" charset="0"/>
                <a:cs typeface="Times New Roman" panose="02020603050405020304" pitchFamily="18" charset="0"/>
              </a:rPr>
              <a:t>: </a:t>
            </a:r>
          </a:p>
          <a:p>
            <a:pPr>
              <a:lnSpc>
                <a:spcPct val="150000"/>
              </a:lnSpc>
            </a:pPr>
            <a:r>
              <a:rPr lang="fr-FR" sz="2000" dirty="0">
                <a:latin typeface="Times New Roman" panose="02020603050405020304" pitchFamily="18" charset="0"/>
                <a:cs typeface="Times New Roman" panose="02020603050405020304" pitchFamily="18" charset="0"/>
              </a:rPr>
              <a:t>• </a:t>
            </a:r>
            <a:r>
              <a:rPr lang="fr-FR" sz="2400" dirty="0">
                <a:solidFill>
                  <a:srgbClr val="FF0000"/>
                </a:solidFill>
                <a:latin typeface="Times New Roman" panose="02020603050405020304" pitchFamily="18" charset="0"/>
                <a:cs typeface="Times New Roman" panose="02020603050405020304" pitchFamily="18" charset="0"/>
              </a:rPr>
              <a:t>Risques naturels</a:t>
            </a:r>
            <a:r>
              <a:rPr lang="fr-FR" sz="2000" dirty="0">
                <a:latin typeface="Times New Roman" panose="02020603050405020304" pitchFamily="18" charset="0"/>
                <a:cs typeface="Times New Roman" panose="02020603050405020304" pitchFamily="18" charset="0"/>
              </a:rPr>
              <a:t> : Sont provoqués par l’occurrence de différents phénomènes potentiellement dévastateurs : tremblement de terre, éruption volcanique, inondation, tornade, cyclone, mouvements de terrain, tempête, ouragan, grêles, orage, foudre, avalanche, etc.</a:t>
            </a:r>
          </a:p>
          <a:p>
            <a:pPr>
              <a:lnSpc>
                <a:spcPct val="150000"/>
              </a:lnSpc>
            </a:pPr>
            <a:r>
              <a:rPr lang="fr-FR" sz="2000" dirty="0">
                <a:latin typeface="Times New Roman" panose="02020603050405020304" pitchFamily="18" charset="0"/>
                <a:cs typeface="Times New Roman" panose="02020603050405020304" pitchFamily="18" charset="0"/>
              </a:rPr>
              <a:t> • </a:t>
            </a:r>
            <a:r>
              <a:rPr lang="fr-FR" sz="2400" dirty="0">
                <a:solidFill>
                  <a:srgbClr val="C00000"/>
                </a:solidFill>
                <a:latin typeface="Times New Roman" panose="02020603050405020304" pitchFamily="18" charset="0"/>
                <a:cs typeface="Times New Roman" panose="02020603050405020304" pitchFamily="18" charset="0"/>
              </a:rPr>
              <a:t>Risques technologiques </a:t>
            </a:r>
            <a:r>
              <a:rPr lang="fr-FR" sz="2000" dirty="0">
                <a:latin typeface="Times New Roman" panose="02020603050405020304" pitchFamily="18" charset="0"/>
                <a:cs typeface="Times New Roman" panose="02020603050405020304" pitchFamily="18" charset="0"/>
              </a:rPr>
              <a:t>: Sont issus de l'activité humaine, résultant de la manipulation, de la production, du stockage, du conditionnement ou du transport d'un produit dangereux. Le centre de sécurité civile de Montréal leur associe quatre sous</a:t>
            </a:r>
            <a:r>
              <a:rPr lang="fr-FR" sz="2000" dirty="0"/>
              <a:t> </a:t>
            </a:r>
            <a:r>
              <a:rPr lang="fr-FR" sz="2000" dirty="0">
                <a:latin typeface="Times New Roman" panose="02020603050405020304" pitchFamily="18" charset="0"/>
                <a:cs typeface="Times New Roman" panose="02020603050405020304" pitchFamily="18" charset="0"/>
              </a:rPr>
              <a:t>catégories : les risques associés au transport des matières dangereuses, les risques d'accident industriels majeurs en site fixe, les risques liés au transport des personnes (avions, trains, métro, autobus) et les risques nouveaux découlant des technologies nouvelles ou récentes (ex : biotechnologie, informatique, nucléaire, etc.) </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352DD0A-CEC4-D5C5-4050-EA3154D9CA53}"/>
              </a:ext>
            </a:extLst>
          </p:cNvPr>
          <p:cNvSpPr txBox="1"/>
          <p:nvPr/>
        </p:nvSpPr>
        <p:spPr>
          <a:xfrm>
            <a:off x="71120" y="5003154"/>
            <a:ext cx="11633200" cy="1595630"/>
          </a:xfrm>
          <a:prstGeom prst="rect">
            <a:avLst/>
          </a:prstGeom>
          <a:noFill/>
        </p:spPr>
        <p:txBody>
          <a:bodyPr wrap="square">
            <a:spAutoFit/>
          </a:bodyPr>
          <a:lstStyle/>
          <a:p>
            <a:pPr>
              <a:lnSpc>
                <a:spcPct val="150000"/>
              </a:lnSpc>
            </a:pPr>
            <a:r>
              <a:rPr lang="fr-FR" sz="2400" dirty="0">
                <a:solidFill>
                  <a:srgbClr val="C00000"/>
                </a:solidFill>
                <a:latin typeface="Times New Roman" panose="02020603050405020304" pitchFamily="18" charset="0"/>
                <a:cs typeface="Times New Roman" panose="02020603050405020304" pitchFamily="18" charset="0"/>
              </a:rPr>
              <a:t>Risques Mécaniques </a:t>
            </a:r>
            <a:r>
              <a:rPr lang="fr-FR" sz="24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Heurts par les parties mobiles en mouvement des machines, écrasement par des chutes d’objets ou des véhicules, coupures et perforations par les outils de travail, </a:t>
            </a:r>
          </a:p>
          <a:p>
            <a:pPr>
              <a:lnSpc>
                <a:spcPct val="150000"/>
              </a:lnSpc>
            </a:pPr>
            <a:r>
              <a:rPr lang="fr-FR" sz="2000" dirty="0">
                <a:latin typeface="Times New Roman" panose="02020603050405020304" pitchFamily="18" charset="0"/>
                <a:cs typeface="Times New Roman" panose="02020603050405020304" pitchFamily="18" charset="0"/>
              </a:rPr>
              <a:t>• </a:t>
            </a:r>
            <a:r>
              <a:rPr lang="fr-FR" sz="2400" dirty="0">
                <a:solidFill>
                  <a:srgbClr val="C00000"/>
                </a:solidFill>
                <a:latin typeface="Times New Roman" panose="02020603050405020304" pitchFamily="18" charset="0"/>
                <a:cs typeface="Times New Roman" panose="02020603050405020304" pitchFamily="18" charset="0"/>
              </a:rPr>
              <a:t>Risques Physiques </a:t>
            </a:r>
            <a:r>
              <a:rPr lang="fr-FR" sz="2000" dirty="0">
                <a:latin typeface="Times New Roman" panose="02020603050405020304" pitchFamily="18" charset="0"/>
                <a:cs typeface="Times New Roman" panose="02020603050405020304" pitchFamily="18" charset="0"/>
              </a:rPr>
              <a:t>: Ils concernent l’environnement, notamment : - Vibrations produites par les engins,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335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3364C-EE4E-037A-F124-82AD90977BEA}"/>
              </a:ext>
            </a:extLst>
          </p:cNvPr>
          <p:cNvSpPr>
            <a:spLocks noGrp="1"/>
          </p:cNvSpPr>
          <p:nvPr>
            <p:ph type="ctrTitle"/>
          </p:nvPr>
        </p:nvSpPr>
        <p:spPr>
          <a:xfrm>
            <a:off x="1351280" y="228283"/>
            <a:ext cx="9144000" cy="2387600"/>
          </a:xfrm>
        </p:spPr>
        <p:style>
          <a:lnRef idx="1">
            <a:schemeClr val="accent1"/>
          </a:lnRef>
          <a:fillRef idx="2">
            <a:schemeClr val="accent1"/>
          </a:fillRef>
          <a:effectRef idx="1">
            <a:schemeClr val="accent1"/>
          </a:effectRef>
          <a:fontRef idx="minor">
            <a:schemeClr val="dk1"/>
          </a:fontRef>
        </p:style>
        <p:txBody>
          <a:bodyPr>
            <a:normAutofit fontScale="90000"/>
          </a:bodyPr>
          <a:lstStyle/>
          <a:p>
            <a:pPr marL="342900" indent="-342900" algn="just">
              <a:lnSpc>
                <a:spcPct val="150000"/>
              </a:lnSpc>
              <a:buFont typeface="Wingdings" panose="05000000000000000000" pitchFamily="2" charset="2"/>
              <a:buChar char="v"/>
            </a:pPr>
            <a:r>
              <a:rPr lang="fr-FR" sz="2400" dirty="0">
                <a:solidFill>
                  <a:srgbClr val="FF0000"/>
                </a:solidFill>
                <a:latin typeface="Times New Roman" panose="02020603050405020304" pitchFamily="18" charset="0"/>
                <a:cs typeface="Times New Roman" panose="02020603050405020304" pitchFamily="18" charset="0"/>
              </a:rPr>
              <a:t>Humaines</a:t>
            </a:r>
            <a:r>
              <a:rPr lang="fr-FR" sz="2400" dirty="0">
                <a:latin typeface="Times New Roman" panose="02020603050405020304" pitchFamily="18" charset="0"/>
                <a:cs typeface="Times New Roman" panose="02020603050405020304" pitchFamily="18" charset="0"/>
              </a:rPr>
              <a:t> : évaluation des risques, formation des personnels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a:t>
            </a:r>
            <a:r>
              <a:rPr lang="fr-FR" sz="2400" dirty="0">
                <a:solidFill>
                  <a:srgbClr val="FF0000"/>
                </a:solidFill>
                <a:latin typeface="Times New Roman" panose="02020603050405020304" pitchFamily="18" charset="0"/>
                <a:cs typeface="Times New Roman" panose="02020603050405020304" pitchFamily="18" charset="0"/>
              </a:rPr>
              <a:t>Organisationnelles</a:t>
            </a:r>
            <a:r>
              <a:rPr lang="fr-FR" sz="2400" dirty="0">
                <a:latin typeface="Times New Roman" panose="02020603050405020304" pitchFamily="18" charset="0"/>
                <a:cs typeface="Times New Roman" panose="02020603050405020304" pitchFamily="18" charset="0"/>
              </a:rPr>
              <a:t> : responsabilité, délégation de pouvoir, </a:t>
            </a:r>
            <a:br>
              <a:rPr lang="fr-FR" sz="2400" dirty="0">
                <a:latin typeface="Times New Roman" panose="02020603050405020304" pitchFamily="18" charset="0"/>
                <a:cs typeface="Times New Roman" panose="02020603050405020304" pitchFamily="18" charset="0"/>
              </a:rPr>
            </a:br>
            <a:r>
              <a:rPr lang="fr-FR" sz="2400" dirty="0">
                <a:solidFill>
                  <a:srgbClr val="FF0000"/>
                </a:solidFill>
                <a:latin typeface="Times New Roman" panose="02020603050405020304" pitchFamily="18" charset="0"/>
                <a:cs typeface="Times New Roman" panose="02020603050405020304" pitchFamily="18" charset="0"/>
              </a:rPr>
              <a:t>Economiques</a:t>
            </a:r>
            <a:r>
              <a:rPr lang="fr-FR" sz="2400" dirty="0">
                <a:latin typeface="Times New Roman" panose="02020603050405020304" pitchFamily="18" charset="0"/>
                <a:cs typeface="Times New Roman" panose="02020603050405020304" pitchFamily="18" charset="0"/>
              </a:rPr>
              <a:t> : productivité, taux de cotisation, pertes d’exploitation, </a:t>
            </a:r>
            <a:r>
              <a:rPr lang="fr-FR" sz="2400" dirty="0">
                <a:solidFill>
                  <a:srgbClr val="FF0000"/>
                </a:solidFill>
                <a:latin typeface="Times New Roman" panose="02020603050405020304" pitchFamily="18" charset="0"/>
                <a:cs typeface="Times New Roman" panose="02020603050405020304" pitchFamily="18" charset="0"/>
              </a:rPr>
              <a:t>Techniques </a:t>
            </a:r>
            <a:r>
              <a:rPr lang="fr-FR" sz="2400" dirty="0">
                <a:latin typeface="Times New Roman" panose="02020603050405020304" pitchFamily="18" charset="0"/>
                <a:cs typeface="Times New Roman" panose="02020603050405020304" pitchFamily="18" charset="0"/>
              </a:rPr>
              <a:t>: respect de règles et de normes, conception des lieux de travail et ergonomie.</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E2A8C55-1CF6-B68C-38FB-CB95D89E4194}"/>
              </a:ext>
            </a:extLst>
          </p:cNvPr>
          <p:cNvSpPr>
            <a:spLocks noGrp="1"/>
          </p:cNvSpPr>
          <p:nvPr>
            <p:ph type="subTitle" idx="1"/>
          </p:nvPr>
        </p:nvSpPr>
        <p:spPr>
          <a:xfrm>
            <a:off x="1351280" y="3119120"/>
            <a:ext cx="9144000" cy="2854960"/>
          </a:xfrm>
        </p:spPr>
        <p:style>
          <a:lnRef idx="1">
            <a:schemeClr val="accent1"/>
          </a:lnRef>
          <a:fillRef idx="2">
            <a:schemeClr val="accent1"/>
          </a:fillRef>
          <a:effectRef idx="1">
            <a:schemeClr val="accent1"/>
          </a:effectRef>
          <a:fontRef idx="minor">
            <a:schemeClr val="dk1"/>
          </a:fontRef>
        </p:style>
        <p:txBody>
          <a:bodyPr>
            <a:normAutofit/>
          </a:bodyPr>
          <a:lstStyle/>
          <a:p>
            <a:pPr>
              <a:lnSpc>
                <a:spcPct val="150000"/>
              </a:lnSpc>
            </a:pPr>
            <a:r>
              <a:rPr lang="fr-FR" dirty="0">
                <a:latin typeface="Times New Roman" panose="02020603050405020304" pitchFamily="18" charset="0"/>
                <a:cs typeface="Times New Roman" panose="02020603050405020304" pitchFamily="18" charset="0"/>
              </a:rPr>
              <a:t>La Santé et la Sécurité au travail sont l’affaire de tous. Si la démarche doit être impulsée par le dirigeant, gérée au plus haut niveau, l’implication des travailleurs et leurs représentants est tout aussi indispensable. Leur contribution est nécessaire tant pour l’élaboration des mesures que pour leur mise en œuvre effective.</a:t>
            </a:r>
            <a:r>
              <a:rPr lang="fr-FR" dirty="0"/>
              <a:t> </a:t>
            </a:r>
            <a:endParaRPr lang="en-US" dirty="0"/>
          </a:p>
        </p:txBody>
      </p:sp>
    </p:spTree>
    <p:extLst>
      <p:ext uri="{BB962C8B-B14F-4D97-AF65-F5344CB8AC3E}">
        <p14:creationId xmlns:p14="http://schemas.microsoft.com/office/powerpoint/2010/main" val="3625210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EFC0C3D-ECB0-7155-125E-654957E0F6AA}"/>
              </a:ext>
            </a:extLst>
          </p:cNvPr>
          <p:cNvSpPr txBox="1"/>
          <p:nvPr/>
        </p:nvSpPr>
        <p:spPr>
          <a:xfrm>
            <a:off x="274320" y="327859"/>
            <a:ext cx="11612880" cy="234532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nSpc>
                <a:spcPct val="150000"/>
              </a:lnSpc>
            </a:pPr>
            <a:r>
              <a:rPr lang="fr-FR" sz="2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Risques Chimiques </a:t>
            </a:r>
            <a:r>
              <a:rPr lang="fr-FR" sz="2000" dirty="0">
                <a:latin typeface="Times New Roman" panose="02020603050405020304" pitchFamily="18" charset="0"/>
                <a:cs typeface="Times New Roman" panose="02020603050405020304" pitchFamily="18" charset="0"/>
              </a:rPr>
              <a:t>: exposition à des substances chimiques par inhalation, ingestion ou contact cutané, produits gazeux, liquides ou solides, cancérigènes, mutagènes, toxiques, corrosifs, irritants, allergisants… Ils se présentent sous différentes formes : - - - - - - mortel. Produits organiques Poussières minérales : amiante ; Produits métalliques : fer ; Solvant : térébenthine ; Gaz : ammoniaque ; Poisons, sources de maladies professionnelles comme les dermatoses ou le cancer</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CDE76AD-9476-4DA3-6383-960C136731B1}"/>
              </a:ext>
            </a:extLst>
          </p:cNvPr>
          <p:cNvSpPr txBox="1"/>
          <p:nvPr/>
        </p:nvSpPr>
        <p:spPr>
          <a:xfrm>
            <a:off x="274320" y="2791451"/>
            <a:ext cx="11612880" cy="243765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nSpc>
                <a:spcPct val="150000"/>
              </a:lnSpc>
            </a:pPr>
            <a:r>
              <a:rPr lang="fr-FR" sz="2400" b="1" dirty="0">
                <a:solidFill>
                  <a:schemeClr val="tx1"/>
                </a:solidFill>
                <a:latin typeface="Times New Roman" panose="02020603050405020304" pitchFamily="18" charset="0"/>
                <a:cs typeface="Times New Roman" panose="02020603050405020304" pitchFamily="18" charset="0"/>
              </a:rPr>
              <a:t>Risques Biologiques </a:t>
            </a:r>
            <a:r>
              <a:rPr lang="fr-FR" sz="2000" dirty="0">
                <a:latin typeface="Times New Roman" panose="02020603050405020304" pitchFamily="18" charset="0"/>
                <a:cs typeface="Times New Roman" panose="02020603050405020304" pitchFamily="18" charset="0"/>
              </a:rPr>
              <a:t>: exposition à des agents infectieux (bactériens, parasitaires, viraux, fongiques) et allergisants par piqûre, morsure, inhalation……. - - Ils engendrent des maladies contagieuses causées par de nombreux virus. Les salariés exposés à ces types de maladies sont ceux de l’industrie des aliments et des boissons, notamment les agriculteurs, - Ainsi que, les individus travaillant en contact avec les animaux, morts ou vivants, et ceux qui œuvrent en milieu hospitalier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9287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20CC46-35BB-1503-CABF-0F76EE126394}"/>
              </a:ext>
            </a:extLst>
          </p:cNvPr>
          <p:cNvSpPr txBox="1"/>
          <p:nvPr/>
        </p:nvSpPr>
        <p:spPr>
          <a:xfrm>
            <a:off x="2976880" y="115054"/>
            <a:ext cx="6238240" cy="461665"/>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Réglementation relative à l’hygiène et la sécurité</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CDD6912-6E41-D4BD-C5C6-EDEBCFAD1489}"/>
              </a:ext>
            </a:extLst>
          </p:cNvPr>
          <p:cNvSpPr txBox="1"/>
          <p:nvPr/>
        </p:nvSpPr>
        <p:spPr>
          <a:xfrm>
            <a:off x="355600" y="1732618"/>
            <a:ext cx="11247120" cy="42843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400"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la santé </a:t>
            </a: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Loi n° 88-07 du 26 janvier 1988 relative l’hygiène à la sécurité et à la médecine du travail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 </a:t>
            </a:r>
            <a:r>
              <a:rPr lang="fr-FR" sz="20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Encrage juridique de la santé au travail.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fr-FR" sz="2000"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Article 54</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o Tous les citoyens ont droit à la protection de leur santé.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 L'état assure la prévention et la lutte contre les maladies épidémiques et endémiques.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fr-FR" sz="2000"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Article 55</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o Le droit à la protection, à la sécurité et à l'hygiène dans le travail est garanti par la loi </a:t>
            </a:r>
          </a:p>
          <a:p>
            <a:pPr>
              <a:lnSpc>
                <a:spcPct val="150000"/>
              </a:lnSpc>
            </a:pPr>
            <a:r>
              <a:rPr lang="fr-FR"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 Le droit au repos est garanti.</a:t>
            </a:r>
            <a:endParaRPr lang="en-US"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8131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B3E33D-0418-1691-B851-C599247C25D1}"/>
              </a:ext>
            </a:extLst>
          </p:cNvPr>
          <p:cNvSpPr txBox="1"/>
          <p:nvPr/>
        </p:nvSpPr>
        <p:spPr>
          <a:xfrm>
            <a:off x="955040" y="0"/>
            <a:ext cx="11145520" cy="271465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sz="2400" dirty="0">
                <a:solidFill>
                  <a:srgbClr val="C00000"/>
                </a:solidFill>
                <a:latin typeface="Times New Roman" panose="02020603050405020304" pitchFamily="18" charset="0"/>
                <a:cs typeface="Times New Roman" panose="02020603050405020304" pitchFamily="18" charset="0"/>
              </a:rPr>
              <a:t>Extraits de la législation algérienne du travail </a:t>
            </a:r>
          </a:p>
          <a:p>
            <a:pPr>
              <a:lnSpc>
                <a:spcPct val="150000"/>
              </a:lnSpc>
            </a:pPr>
            <a:r>
              <a:rPr lang="fr-FR" dirty="0"/>
              <a:t>• </a:t>
            </a:r>
            <a:r>
              <a:rPr lang="fr-FR"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Article 5 - Loi 90-11 </a:t>
            </a:r>
          </a:p>
          <a:p>
            <a:pPr>
              <a:lnSpc>
                <a:spcPct val="150000"/>
              </a:lnSpc>
            </a:pPr>
            <a:r>
              <a:rPr lang="fr-FR" sz="2000" dirty="0">
                <a:latin typeface="Times New Roman" panose="02020603050405020304" pitchFamily="18" charset="0"/>
                <a:cs typeface="Times New Roman" panose="02020603050405020304" pitchFamily="18" charset="0"/>
              </a:rPr>
              <a:t>o Les droits fondamentaux nécessaires aux travailleurs sont les suivants: </a:t>
            </a:r>
          </a:p>
          <a:p>
            <a:pPr>
              <a:lnSpc>
                <a:spcPct val="150000"/>
              </a:lnSpc>
            </a:pPr>
            <a:r>
              <a:rPr lang="fr-FR" sz="2000" dirty="0">
                <a:latin typeface="Times New Roman" panose="02020603050405020304" pitchFamily="18" charset="0"/>
                <a:cs typeface="Times New Roman" panose="02020603050405020304" pitchFamily="18" charset="0"/>
              </a:rPr>
              <a:t>o Sécurité sociale et retraite; </a:t>
            </a:r>
          </a:p>
          <a:p>
            <a:pPr>
              <a:lnSpc>
                <a:spcPct val="150000"/>
              </a:lnSpc>
            </a:pPr>
            <a:r>
              <a:rPr lang="fr-FR" sz="2000" dirty="0">
                <a:latin typeface="Times New Roman" panose="02020603050405020304" pitchFamily="18" charset="0"/>
                <a:cs typeface="Times New Roman" panose="02020603050405020304" pitchFamily="18" charset="0"/>
              </a:rPr>
              <a:t>o Hygiène, sécurité et médecine du travail; </a:t>
            </a:r>
          </a:p>
          <a:p>
            <a:pPr>
              <a:lnSpc>
                <a:spcPct val="150000"/>
              </a:lnSpc>
            </a:pPr>
            <a:r>
              <a:rPr lang="fr-FR" sz="2000" dirty="0">
                <a:latin typeface="Times New Roman" panose="02020603050405020304" pitchFamily="18" charset="0"/>
                <a:cs typeface="Times New Roman" panose="02020603050405020304" pitchFamily="18" charset="0"/>
              </a:rPr>
              <a:t>o Repos. </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B92BB24-C7CE-DBA7-C5D2-CE96443E1CD3}"/>
              </a:ext>
            </a:extLst>
          </p:cNvPr>
          <p:cNvSpPr txBox="1"/>
          <p:nvPr/>
        </p:nvSpPr>
        <p:spPr>
          <a:xfrm>
            <a:off x="558800" y="2714654"/>
            <a:ext cx="11541760" cy="4191981"/>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nSpc>
                <a:spcPct val="150000"/>
              </a:lnSpc>
            </a:pPr>
            <a:r>
              <a:rPr lang="fr-FR" sz="2000" b="1" dirty="0">
                <a:solidFill>
                  <a:schemeClr val="tx1"/>
                </a:solidFill>
                <a:latin typeface="Times New Roman" panose="02020603050405020304" pitchFamily="18" charset="0"/>
                <a:cs typeface="Times New Roman" panose="02020603050405020304" pitchFamily="18" charset="0"/>
              </a:rPr>
              <a:t>• Article 6 - Loi 90-11 </a:t>
            </a:r>
          </a:p>
          <a:p>
            <a:pPr>
              <a:lnSpc>
                <a:spcPct val="150000"/>
              </a:lnSpc>
            </a:pPr>
            <a:r>
              <a:rPr lang="fr-FR" sz="2000" dirty="0">
                <a:latin typeface="Times New Roman" panose="02020603050405020304" pitchFamily="18" charset="0"/>
                <a:cs typeface="Times New Roman" panose="02020603050405020304" pitchFamily="18" charset="0"/>
              </a:rPr>
              <a:t>o Les travailleurs ont également droit au respect de leur intégrité physique et morale et de leur dignité.</a:t>
            </a:r>
          </a:p>
          <a:p>
            <a:pPr>
              <a:lnSpc>
                <a:spcPct val="150000"/>
              </a:lnSpc>
            </a:pPr>
            <a:r>
              <a:rPr lang="fr-FR" sz="2000" b="1" dirty="0">
                <a:solidFill>
                  <a:schemeClr val="tx1"/>
                </a:solidFill>
                <a:latin typeface="Times New Roman" panose="02020603050405020304" pitchFamily="18" charset="0"/>
                <a:cs typeface="Times New Roman" panose="02020603050405020304" pitchFamily="18" charset="0"/>
              </a:rPr>
              <a:t> • Article 2-Loi 88-07 </a:t>
            </a:r>
          </a:p>
          <a:p>
            <a:pPr>
              <a:lnSpc>
                <a:spcPct val="150000"/>
              </a:lnSpc>
            </a:pPr>
            <a:r>
              <a:rPr lang="fr-FR" sz="2000" dirty="0">
                <a:latin typeface="Times New Roman" panose="02020603050405020304" pitchFamily="18" charset="0"/>
                <a:cs typeface="Times New Roman" panose="02020603050405020304" pitchFamily="18" charset="0"/>
              </a:rPr>
              <a:t>o L'organisme employeur est tenu d'assurer l'hygiène et la sécurité des travailleurs </a:t>
            </a:r>
          </a:p>
          <a:p>
            <a:pPr>
              <a:lnSpc>
                <a:spcPct val="150000"/>
              </a:lnSpc>
            </a:pPr>
            <a:r>
              <a:rPr lang="fr-FR" sz="2000" b="1" dirty="0">
                <a:solidFill>
                  <a:schemeClr val="tx1"/>
                </a:solidFill>
                <a:latin typeface="Times New Roman" panose="02020603050405020304" pitchFamily="18" charset="0"/>
                <a:cs typeface="Times New Roman" panose="02020603050405020304" pitchFamily="18" charset="0"/>
              </a:rPr>
              <a:t>• Article 13-Loi 88-07</a:t>
            </a:r>
            <a:r>
              <a:rPr lang="fr-FR" sz="2000" dirty="0">
                <a:latin typeface="Times New Roman" panose="02020603050405020304" pitchFamily="18" charset="0"/>
                <a:cs typeface="Times New Roman" panose="02020603050405020304" pitchFamily="18" charset="0"/>
              </a:rPr>
              <a:t> </a:t>
            </a:r>
          </a:p>
          <a:p>
            <a:pPr>
              <a:lnSpc>
                <a:spcPct val="150000"/>
              </a:lnSpc>
            </a:pPr>
            <a:r>
              <a:rPr lang="fr-FR" sz="2000" dirty="0">
                <a:latin typeface="Times New Roman" panose="02020603050405020304" pitchFamily="18" charset="0"/>
                <a:cs typeface="Times New Roman" panose="02020603050405020304" pitchFamily="18" charset="0"/>
              </a:rPr>
              <a:t>o La médecine du travail constitue une obligation de l'organisme employeur. Elle est à la charge de celui-ci. • </a:t>
            </a:r>
            <a:r>
              <a:rPr lang="fr-FR" sz="2000" b="1" dirty="0">
                <a:solidFill>
                  <a:schemeClr val="tx1"/>
                </a:solidFill>
                <a:latin typeface="Times New Roman" panose="02020603050405020304" pitchFamily="18" charset="0"/>
                <a:cs typeface="Times New Roman" panose="02020603050405020304" pitchFamily="18" charset="0"/>
              </a:rPr>
              <a:t>Article 20-Loi 88-07 </a:t>
            </a:r>
          </a:p>
          <a:p>
            <a:pPr>
              <a:lnSpc>
                <a:spcPct val="150000"/>
              </a:lnSpc>
            </a:pPr>
            <a:r>
              <a:rPr lang="fr-FR" sz="2000" dirty="0">
                <a:latin typeface="Times New Roman" panose="02020603050405020304" pitchFamily="18" charset="0"/>
                <a:cs typeface="Times New Roman" panose="02020603050405020304" pitchFamily="18" charset="0"/>
              </a:rPr>
              <a:t>o La réalisation de l'ensemble des activités relatives à l'hygiène, la sécurité et la médecine du travail est financée par l'organisme employeur.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952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70587C8-C698-97AC-0229-557799D890F4}"/>
              </a:ext>
            </a:extLst>
          </p:cNvPr>
          <p:cNvSpPr txBox="1"/>
          <p:nvPr/>
        </p:nvSpPr>
        <p:spPr>
          <a:xfrm>
            <a:off x="375920" y="213975"/>
            <a:ext cx="11440160" cy="13296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fr-FR" sz="2400" dirty="0">
                <a:solidFill>
                  <a:srgbClr val="C00000"/>
                </a:solidFill>
                <a:latin typeface="Times New Roman" panose="02020603050405020304" pitchFamily="18" charset="0"/>
                <a:cs typeface="Times New Roman" panose="02020603050405020304" pitchFamily="18" charset="0"/>
              </a:rPr>
              <a:t>Environnement </a:t>
            </a:r>
            <a:r>
              <a:rPr lang="fr-FR" dirty="0"/>
              <a:t>: </a:t>
            </a:r>
          </a:p>
          <a:p>
            <a:pPr>
              <a:lnSpc>
                <a:spcPct val="150000"/>
              </a:lnSpc>
            </a:pPr>
            <a:r>
              <a:rPr lang="fr-FR" dirty="0"/>
              <a:t> </a:t>
            </a:r>
            <a:r>
              <a:rPr lang="fr-FR" sz="2000" b="1" dirty="0">
                <a:solidFill>
                  <a:schemeClr val="tx1"/>
                </a:solidFill>
                <a:latin typeface="Times New Roman" panose="02020603050405020304" pitchFamily="18" charset="0"/>
                <a:cs typeface="Times New Roman" panose="02020603050405020304" pitchFamily="18" charset="0"/>
              </a:rPr>
              <a:t>Loi n° 03-10 du 19 Joumada El Oula 1424 </a:t>
            </a:r>
            <a:r>
              <a:rPr lang="fr-FR" sz="2000" dirty="0">
                <a:latin typeface="Times New Roman" panose="02020603050405020304" pitchFamily="18" charset="0"/>
                <a:cs typeface="Times New Roman" panose="02020603050405020304" pitchFamily="18" charset="0"/>
              </a:rPr>
              <a:t>correspondant au 19 juillet 2003 relative à la protection de l'environnement dans le cadre du développement durable.</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040175E-D3E7-ACB1-7F1A-E2D6DCB8BAD0}"/>
              </a:ext>
            </a:extLst>
          </p:cNvPr>
          <p:cNvSpPr txBox="1"/>
          <p:nvPr/>
        </p:nvSpPr>
        <p:spPr>
          <a:xfrm>
            <a:off x="233680" y="1779121"/>
            <a:ext cx="11582400" cy="4770537"/>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400" dirty="0">
                <a:solidFill>
                  <a:schemeClr val="tx1"/>
                </a:solidFill>
                <a:latin typeface="Times New Roman" panose="02020603050405020304" pitchFamily="18" charset="0"/>
                <a:cs typeface="Times New Roman" panose="02020603050405020304" pitchFamily="18" charset="0"/>
              </a:rPr>
              <a:t>Objectives de la loi </a:t>
            </a:r>
            <a:r>
              <a:rPr lang="fr-FR" sz="2000" dirty="0">
                <a:latin typeface="Times New Roman" panose="02020603050405020304" pitchFamily="18" charset="0"/>
                <a:cs typeface="Times New Roman" panose="02020603050405020304" pitchFamily="18" charset="0"/>
              </a:rPr>
              <a:t>: </a:t>
            </a:r>
          </a:p>
          <a:p>
            <a:r>
              <a:rPr lang="fr-FR" sz="2000" dirty="0">
                <a:latin typeface="Times New Roman" panose="02020603050405020304" pitchFamily="18" charset="0"/>
                <a:cs typeface="Times New Roman" panose="02020603050405020304" pitchFamily="18" charset="0"/>
              </a:rPr>
              <a:t> Définir les règles de protection de l’environnement dans le cadre du développement durable. </a:t>
            </a:r>
          </a:p>
          <a:p>
            <a:r>
              <a:rPr lang="fr-FR" sz="2000" dirty="0">
                <a:latin typeface="Times New Roman" panose="02020603050405020304" pitchFamily="18" charset="0"/>
                <a:cs typeface="Times New Roman" panose="02020603050405020304" pitchFamily="18" charset="0"/>
              </a:rPr>
              <a:t> Fixer les principes fondamentaux et les règles de </a:t>
            </a:r>
          </a:p>
          <a:p>
            <a:r>
              <a:rPr lang="fr-FR" sz="2000" dirty="0">
                <a:latin typeface="Times New Roman" panose="02020603050405020304" pitchFamily="18" charset="0"/>
                <a:cs typeface="Times New Roman" panose="02020603050405020304" pitchFamily="18" charset="0"/>
              </a:rPr>
              <a:t> gestion de l’environnement ;</a:t>
            </a:r>
          </a:p>
          <a:p>
            <a:r>
              <a:rPr lang="fr-FR" sz="2000" dirty="0">
                <a:latin typeface="Times New Roman" panose="02020603050405020304" pitchFamily="18" charset="0"/>
                <a:cs typeface="Times New Roman" panose="02020603050405020304" pitchFamily="18" charset="0"/>
              </a:rPr>
              <a:t>  Promouvoir un développement national durable </a:t>
            </a:r>
          </a:p>
          <a:p>
            <a:r>
              <a:rPr lang="fr-FR" sz="2000" dirty="0">
                <a:latin typeface="Times New Roman" panose="02020603050405020304" pitchFamily="18" charset="0"/>
                <a:cs typeface="Times New Roman" panose="02020603050405020304" pitchFamily="18" charset="0"/>
              </a:rPr>
              <a:t> en améliorant les conditions de vie et en œuvrant à </a:t>
            </a:r>
          </a:p>
          <a:p>
            <a:r>
              <a:rPr lang="fr-FR" sz="2000" dirty="0">
                <a:latin typeface="Times New Roman" panose="02020603050405020304" pitchFamily="18" charset="0"/>
                <a:cs typeface="Times New Roman" panose="02020603050405020304" pitchFamily="18" charset="0"/>
              </a:rPr>
              <a:t> garantir un cadre de vie sain ; </a:t>
            </a:r>
          </a:p>
          <a:p>
            <a:r>
              <a:rPr lang="fr-FR" sz="2000" dirty="0">
                <a:latin typeface="Times New Roman" panose="02020603050405020304" pitchFamily="18" charset="0"/>
                <a:cs typeface="Times New Roman" panose="02020603050405020304" pitchFamily="18" charset="0"/>
              </a:rPr>
              <a:t> Prévenir toute forme de pollution ou de nuisance</a:t>
            </a:r>
          </a:p>
          <a:p>
            <a:r>
              <a:rPr lang="fr-FR" sz="2000" dirty="0">
                <a:latin typeface="Times New Roman" panose="02020603050405020304" pitchFamily="18" charset="0"/>
                <a:cs typeface="Times New Roman" panose="02020603050405020304" pitchFamily="18" charset="0"/>
              </a:rPr>
              <a:t>  causée à l’environnement en garantissant la sauvegarde de ses composantes ; </a:t>
            </a:r>
          </a:p>
          <a:p>
            <a:r>
              <a:rPr lang="fr-FR" sz="2000" dirty="0">
                <a:latin typeface="Times New Roman" panose="02020603050405020304" pitchFamily="18" charset="0"/>
                <a:cs typeface="Times New Roman" panose="02020603050405020304" pitchFamily="18" charset="0"/>
              </a:rPr>
              <a:t> Restaurer les milieux endommagés ; </a:t>
            </a:r>
          </a:p>
          <a:p>
            <a:r>
              <a:rPr lang="fr-FR" sz="2000" dirty="0">
                <a:latin typeface="Times New Roman" panose="02020603050405020304" pitchFamily="18" charset="0"/>
                <a:cs typeface="Times New Roman" panose="02020603050405020304" pitchFamily="18" charset="0"/>
              </a:rPr>
              <a:t> Promouvoir l’utilisation écologiquement rationnelle des ressources naturelles disponibles, ainsi que l’usage de technologies plus propres ; </a:t>
            </a:r>
          </a:p>
          <a:p>
            <a:r>
              <a:rPr lang="fr-FR" sz="2000" dirty="0">
                <a:latin typeface="Times New Roman" panose="02020603050405020304" pitchFamily="18" charset="0"/>
                <a:cs typeface="Times New Roman" panose="02020603050405020304" pitchFamily="18" charset="0"/>
              </a:rPr>
              <a:t> Renforcer l’information, la sensibilisation et la </a:t>
            </a:r>
          </a:p>
          <a:p>
            <a:r>
              <a:rPr lang="fr-FR" sz="2000" dirty="0">
                <a:latin typeface="Times New Roman" panose="02020603050405020304" pitchFamily="18" charset="0"/>
                <a:cs typeface="Times New Roman" panose="02020603050405020304" pitchFamily="18" charset="0"/>
              </a:rPr>
              <a:t> participation du public et des différents intervenants aux mesures de protection de l’environnement. I-4-2-2 Les principes de la loi :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5832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831708-5A06-B877-399D-379F9D0F72A1}"/>
              </a:ext>
            </a:extLst>
          </p:cNvPr>
          <p:cNvSpPr txBox="1"/>
          <p:nvPr/>
        </p:nvSpPr>
        <p:spPr>
          <a:xfrm>
            <a:off x="3901440" y="135375"/>
            <a:ext cx="3931920"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400" dirty="0">
                <a:latin typeface="Times New Roman" panose="02020603050405020304" pitchFamily="18" charset="0"/>
                <a:cs typeface="Times New Roman" panose="02020603050405020304" pitchFamily="18" charset="0"/>
              </a:rPr>
              <a:t>Gestion des </a:t>
            </a:r>
            <a:r>
              <a:rPr lang="en-US" sz="2400" dirty="0" err="1">
                <a:latin typeface="Times New Roman" panose="02020603050405020304" pitchFamily="18" charset="0"/>
                <a:cs typeface="Times New Roman" panose="02020603050405020304" pitchFamily="18" charset="0"/>
              </a:rPr>
              <a:t>risques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chimiques</a:t>
            </a:r>
            <a:r>
              <a:rPr lang="en-US" sz="24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A1DA666C-F8BE-A813-E8F4-E898389767DC}"/>
              </a:ext>
            </a:extLst>
          </p:cNvPr>
          <p:cNvSpPr txBox="1"/>
          <p:nvPr/>
        </p:nvSpPr>
        <p:spPr>
          <a:xfrm>
            <a:off x="172720" y="1028343"/>
            <a:ext cx="11623040" cy="52076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400" b="1" dirty="0">
                <a:solidFill>
                  <a:srgbClr val="C00000"/>
                </a:solidFill>
                <a:latin typeface="Times New Roman" panose="02020603050405020304" pitchFamily="18" charset="0"/>
                <a:cs typeface="Times New Roman" panose="02020603050405020304" pitchFamily="18" charset="0"/>
              </a:rPr>
              <a:t>Introduction </a:t>
            </a:r>
            <a:r>
              <a:rPr lang="fr-FR" sz="2000" dirty="0">
                <a:latin typeface="Times New Roman" panose="02020603050405020304" pitchFamily="18" charset="0"/>
                <a:cs typeface="Times New Roman" panose="02020603050405020304" pitchFamily="18" charset="0"/>
              </a:rPr>
              <a:t>:</a:t>
            </a:r>
          </a:p>
          <a:p>
            <a:pPr>
              <a:lnSpc>
                <a:spcPct val="150000"/>
              </a:lnSpc>
            </a:pPr>
            <a:r>
              <a:rPr lang="fr-FR" sz="2000" dirty="0">
                <a:latin typeface="Times New Roman" panose="02020603050405020304" pitchFamily="18" charset="0"/>
                <a:cs typeface="Times New Roman" panose="02020603050405020304" pitchFamily="18" charset="0"/>
              </a:rPr>
              <a:t> Le risque chimique est omniprésent dans de nombreuses activités anthropiques (l’industrie chimique, la pétrochimie, l’agriculture, la métallurgie…), il est susceptible d’engendrer des conséquences néfastes pour l’homme et l’écosystème. Le risque chimique est celui qu’engendre l’utilisation, la manipulation et/ou le stockage des produits chimiques. La directive 98/24 le définit comme « la probabilité que le potentiel de nuisance soit atteint dans les conditions d’utilisation et/ou d’exposition ». Le risque chimique, lié à la nature du produit, se manifeste par des atteintes à la santé de manière aiguë telle que les lésions, brulures, irritations, intoxication…ou chronique sur le long terme pour aboutir à des pathologies (cancer, ...). Les propriétés physicochimiques (inflammabilité, explosivité, toxicité, réaction dangereuse) des substances utilisées, manipulées ou stockées révèlent le danger auquel l’exposition représente des situations dangereuses susceptibles d’être l’origine du risque chimique.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432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52FF127-B761-4B05-84C1-EB9152A93099}"/>
              </a:ext>
            </a:extLst>
          </p:cNvPr>
          <p:cNvSpPr txBox="1"/>
          <p:nvPr/>
        </p:nvSpPr>
        <p:spPr>
          <a:xfrm>
            <a:off x="436880" y="112881"/>
            <a:ext cx="11755120" cy="373031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Les risques chimiques sont également la cause principale des accidents industriels majeurs qui se produisent dans les usines de fabrication, de stockage et de transport des matières dangereuses (TMD). Nous rappelons à cette occasion les accidents majeurs qui ont marqués la fin du siècle dernier : </a:t>
            </a:r>
            <a:r>
              <a:rPr lang="fr-FR" sz="2000" dirty="0">
                <a:solidFill>
                  <a:srgbClr val="C00000"/>
                </a:solidFill>
                <a:latin typeface="Times New Roman" panose="02020603050405020304" pitchFamily="18" charset="0"/>
                <a:cs typeface="Times New Roman" panose="02020603050405020304" pitchFamily="18" charset="0"/>
              </a:rPr>
              <a:t>la catastrophe écologique de SEVESO</a:t>
            </a:r>
            <a:r>
              <a:rPr lang="fr-FR" sz="2000" dirty="0">
                <a:latin typeface="Times New Roman" panose="02020603050405020304" pitchFamily="18" charset="0"/>
                <a:cs typeface="Times New Roman" panose="02020603050405020304" pitchFamily="18" charset="0"/>
              </a:rPr>
              <a:t> , 1976 (explosion avec émission de dioxine, plus de 70 000 bêtes mortes) ; </a:t>
            </a:r>
            <a:r>
              <a:rPr lang="fr-FR" sz="2000" b="1" dirty="0">
                <a:solidFill>
                  <a:schemeClr val="accent2"/>
                </a:solidFill>
                <a:latin typeface="Times New Roman" panose="02020603050405020304" pitchFamily="18" charset="0"/>
                <a:cs typeface="Times New Roman" panose="02020603050405020304" pitchFamily="18" charset="0"/>
              </a:rPr>
              <a:t>l’accident de </a:t>
            </a:r>
            <a:r>
              <a:rPr lang="fr-FR" sz="2000" b="1" dirty="0" err="1">
                <a:solidFill>
                  <a:schemeClr val="accent2"/>
                </a:solidFill>
                <a:latin typeface="Times New Roman" panose="02020603050405020304" pitchFamily="18" charset="0"/>
                <a:cs typeface="Times New Roman" panose="02020603050405020304" pitchFamily="18" charset="0"/>
              </a:rPr>
              <a:t>Bohpal</a:t>
            </a:r>
            <a:r>
              <a:rPr lang="fr-FR" sz="2000" b="1" dirty="0">
                <a:solidFill>
                  <a:schemeClr val="accent2"/>
                </a:solidFill>
                <a:latin typeface="Times New Roman" panose="02020603050405020304" pitchFamily="18" charset="0"/>
                <a:cs typeface="Times New Roman" panose="02020603050405020304" pitchFamily="18" charset="0"/>
              </a:rPr>
              <a:t>, 1984</a:t>
            </a:r>
            <a:r>
              <a:rPr lang="fr-FR" sz="2000" dirty="0">
                <a:latin typeface="Times New Roman" panose="02020603050405020304" pitchFamily="18" charset="0"/>
                <a:cs typeface="Times New Roman" panose="02020603050405020304" pitchFamily="18" charset="0"/>
              </a:rPr>
              <a:t> (explosion avec émission de Méthyle isocyanate entraînant plus de 3000 décès), </a:t>
            </a:r>
            <a:r>
              <a:rPr lang="fr-FR" sz="2000" dirty="0">
                <a:solidFill>
                  <a:schemeClr val="accent2">
                    <a:lumMod val="75000"/>
                  </a:schemeClr>
                </a:solidFill>
                <a:latin typeface="Times New Roman" panose="02020603050405020304" pitchFamily="18" charset="0"/>
                <a:cs typeface="Times New Roman" panose="02020603050405020304" pitchFamily="18" charset="0"/>
              </a:rPr>
              <a:t>l’explosion de AZF , Toulouse 2001</a:t>
            </a:r>
            <a:r>
              <a:rPr lang="fr-FR" sz="2000" dirty="0">
                <a:latin typeface="Times New Roman" panose="02020603050405020304" pitchFamily="18" charset="0"/>
                <a:cs typeface="Times New Roman" panose="02020603050405020304" pitchFamily="18" charset="0"/>
              </a:rPr>
              <a:t>(cause stockage de NH4NO3, 27 morts), </a:t>
            </a:r>
            <a:r>
              <a:rPr lang="fr-FR" sz="2000" b="1" dirty="0">
                <a:solidFill>
                  <a:srgbClr val="FF0000"/>
                </a:solidFill>
                <a:latin typeface="Times New Roman" panose="02020603050405020304" pitchFamily="18" charset="0"/>
                <a:cs typeface="Times New Roman" panose="02020603050405020304" pitchFamily="18" charset="0"/>
              </a:rPr>
              <a:t>Skikda, 2004 </a:t>
            </a:r>
            <a:r>
              <a:rPr lang="fr-FR" sz="2000" dirty="0">
                <a:latin typeface="Times New Roman" panose="02020603050405020304" pitchFamily="18" charset="0"/>
                <a:cs typeface="Times New Roman" panose="02020603050405020304" pitchFamily="18" charset="0"/>
              </a:rPr>
              <a:t>(explosion d’un réservoir GNL, 23 morts). La présence de produits chimiques aggrave les accidents en cas de dysfonctionnement des équipements dans les activités industrielles.</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5CD6CA3-6F7C-7D6E-801B-8A08866CEFB5}"/>
              </a:ext>
            </a:extLst>
          </p:cNvPr>
          <p:cNvSpPr txBox="1"/>
          <p:nvPr/>
        </p:nvSpPr>
        <p:spPr>
          <a:xfrm>
            <a:off x="3347720" y="3924478"/>
            <a:ext cx="6126480" cy="461665"/>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r>
              <a:rPr lang="en-US" sz="2400" b="1" dirty="0">
                <a:solidFill>
                  <a:schemeClr val="accent1">
                    <a:lumMod val="50000"/>
                  </a:schemeClr>
                </a:solidFill>
                <a:latin typeface="Times New Roman" panose="02020603050405020304" pitchFamily="18" charset="0"/>
                <a:cs typeface="Times New Roman" panose="02020603050405020304" pitchFamily="18" charset="0"/>
              </a:rPr>
              <a:t>Classification des </a:t>
            </a:r>
            <a:r>
              <a:rPr lang="en-US" sz="2400" b="1" dirty="0" err="1">
                <a:solidFill>
                  <a:schemeClr val="accent1">
                    <a:lumMod val="50000"/>
                  </a:schemeClr>
                </a:solidFill>
                <a:latin typeface="Times New Roman" panose="02020603050405020304" pitchFamily="18" charset="0"/>
                <a:cs typeface="Times New Roman" panose="02020603050405020304" pitchFamily="18" charset="0"/>
              </a:rPr>
              <a:t>risques</a:t>
            </a:r>
            <a:r>
              <a:rPr lang="en-US" sz="2400" b="1" dirty="0">
                <a:solidFill>
                  <a:schemeClr val="accent1">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1">
                    <a:lumMod val="50000"/>
                  </a:schemeClr>
                </a:solidFill>
                <a:latin typeface="Times New Roman" panose="02020603050405020304" pitchFamily="18" charset="0"/>
                <a:cs typeface="Times New Roman" panose="02020603050405020304" pitchFamily="18" charset="0"/>
              </a:rPr>
              <a:t>chimiques</a:t>
            </a:r>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1181D1B-51BD-0B7E-00F6-15F49A3B6CC0}"/>
              </a:ext>
            </a:extLst>
          </p:cNvPr>
          <p:cNvSpPr txBox="1"/>
          <p:nvPr/>
        </p:nvSpPr>
        <p:spPr>
          <a:xfrm>
            <a:off x="116840" y="4869934"/>
            <a:ext cx="6461760" cy="40011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000" b="1" dirty="0">
                <a:latin typeface="Times New Roman" panose="02020603050405020304" pitchFamily="18" charset="0"/>
                <a:cs typeface="Times New Roman" panose="02020603050405020304" pitchFamily="18" charset="0"/>
              </a:rPr>
              <a:t>On distingue deux grandes familles de risques chimiques : </a:t>
            </a:r>
            <a:endParaRPr lang="en-US" sz="2000"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18F0BF0A-941A-BCB0-FB1B-0824C1F439E5}"/>
              </a:ext>
            </a:extLst>
          </p:cNvPr>
          <p:cNvSpPr txBox="1"/>
          <p:nvPr/>
        </p:nvSpPr>
        <p:spPr>
          <a:xfrm>
            <a:off x="7523480" y="4467423"/>
            <a:ext cx="3195320" cy="4001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000" dirty="0">
                <a:latin typeface="Times New Roman" panose="02020603050405020304" pitchFamily="18" charset="0"/>
                <a:cs typeface="Times New Roman" panose="02020603050405020304" pitchFamily="18" charset="0"/>
              </a:rPr>
              <a:t>Le </a:t>
            </a:r>
            <a:r>
              <a:rPr lang="en-US" sz="2000" dirty="0" err="1">
                <a:latin typeface="Times New Roman" panose="02020603050405020304" pitchFamily="18" charset="0"/>
                <a:cs typeface="Times New Roman" panose="02020603050405020304" pitchFamily="18" charset="0"/>
              </a:rPr>
              <a:t>risque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d’intoxication</a:t>
            </a:r>
            <a:r>
              <a:rPr lang="en-US" sz="2000" dirty="0">
                <a:latin typeface="Times New Roman" panose="02020603050405020304" pitchFamily="18" charset="0"/>
                <a:cs typeface="Times New Roman" panose="02020603050405020304" pitchFamily="18" charset="0"/>
              </a:rPr>
              <a:t> </a:t>
            </a:r>
          </a:p>
        </p:txBody>
      </p:sp>
      <p:sp>
        <p:nvSpPr>
          <p:cNvPr id="13" name="TextBox 12">
            <a:extLst>
              <a:ext uri="{FF2B5EF4-FFF2-40B4-BE49-F238E27FC236}">
                <a16:creationId xmlns:a16="http://schemas.microsoft.com/office/drawing/2014/main" id="{B21B06B1-1D2F-6F2E-8DB7-3D13072EB442}"/>
              </a:ext>
            </a:extLst>
          </p:cNvPr>
          <p:cNvSpPr txBox="1"/>
          <p:nvPr/>
        </p:nvSpPr>
        <p:spPr>
          <a:xfrm>
            <a:off x="7274560" y="5593358"/>
            <a:ext cx="3545840" cy="4001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000" dirty="0">
                <a:latin typeface="Times New Roman" panose="02020603050405020304" pitchFamily="18" charset="0"/>
                <a:cs typeface="Times New Roman" panose="02020603050405020304" pitchFamily="18" charset="0"/>
              </a:rPr>
              <a:t>Le </a:t>
            </a:r>
            <a:r>
              <a:rPr lang="en-US" sz="2000" dirty="0" err="1">
                <a:latin typeface="Times New Roman" panose="02020603050405020304" pitchFamily="18" charset="0"/>
                <a:cs typeface="Times New Roman" panose="02020603050405020304" pitchFamily="18" charset="0"/>
              </a:rPr>
              <a:t>risque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d’incendie</a:t>
            </a:r>
            <a:r>
              <a:rPr lang="en-US" sz="2000" dirty="0">
                <a:latin typeface="Times New Roman" panose="02020603050405020304" pitchFamily="18" charset="0"/>
                <a:cs typeface="Times New Roman" panose="02020603050405020304" pitchFamily="18" charset="0"/>
              </a:rPr>
              <a:t>-explosion</a:t>
            </a:r>
          </a:p>
        </p:txBody>
      </p:sp>
    </p:spTree>
    <p:extLst>
      <p:ext uri="{BB962C8B-B14F-4D97-AF65-F5344CB8AC3E}">
        <p14:creationId xmlns:p14="http://schemas.microsoft.com/office/powerpoint/2010/main" val="15912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1000"/>
                                        <p:tgtEl>
                                          <p:spTgt spid="13"/>
                                        </p:tgtEl>
                                      </p:cBhvr>
                                    </p:animEffect>
                                    <p:anim calcmode="lin" valueType="num">
                                      <p:cBhvr>
                                        <p:cTn id="16" dur="1000" fill="hold"/>
                                        <p:tgtEl>
                                          <p:spTgt spid="13"/>
                                        </p:tgtEl>
                                        <p:attrNameLst>
                                          <p:attrName>ppt_x</p:attrName>
                                        </p:attrNameLst>
                                      </p:cBhvr>
                                      <p:tavLst>
                                        <p:tav tm="0">
                                          <p:val>
                                            <p:strVal val="#ppt_x"/>
                                          </p:val>
                                        </p:tav>
                                        <p:tav tm="100000">
                                          <p:val>
                                            <p:strVal val="#ppt_x"/>
                                          </p:val>
                                        </p:tav>
                                      </p:tavLst>
                                    </p:anim>
                                    <p:anim calcmode="lin" valueType="num">
                                      <p:cBhvr>
                                        <p:cTn id="1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111F9B-5610-58BF-0303-3DF8DDE5AB4D}"/>
              </a:ext>
            </a:extLst>
          </p:cNvPr>
          <p:cNvSpPr txBox="1"/>
          <p:nvPr/>
        </p:nvSpPr>
        <p:spPr>
          <a:xfrm>
            <a:off x="2651760" y="155694"/>
            <a:ext cx="6492240" cy="40011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Le tableau suivant résume l’ensemble des risques chimiques.</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85C644E-29CC-AB5C-9019-55533F2C2249}"/>
              </a:ext>
            </a:extLst>
          </p:cNvPr>
          <p:cNvSpPr txBox="1"/>
          <p:nvPr/>
        </p:nvSpPr>
        <p:spPr>
          <a:xfrm>
            <a:off x="3271520" y="1090414"/>
            <a:ext cx="6096000" cy="4001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n-US" sz="2000" dirty="0">
                <a:latin typeface="Times New Roman" panose="02020603050405020304" pitchFamily="18" charset="0"/>
                <a:cs typeface="Times New Roman" panose="02020603050405020304" pitchFamily="18" charset="0"/>
              </a:rPr>
              <a:t>Les </a:t>
            </a:r>
            <a:r>
              <a:rPr lang="en-US" sz="2000" dirty="0" err="1">
                <a:latin typeface="Times New Roman" panose="02020603050405020304" pitchFamily="18" charset="0"/>
                <a:cs typeface="Times New Roman" panose="02020603050405020304" pitchFamily="18" charset="0"/>
              </a:rPr>
              <a:t>risques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chimiques</a:t>
            </a:r>
            <a:r>
              <a:rPr lang="en-US" sz="2000" dirty="0">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id="{42DA87C5-324E-E634-5207-AACBA04E56AF}"/>
              </a:ext>
            </a:extLst>
          </p:cNvPr>
          <p:cNvSpPr txBox="1"/>
          <p:nvPr/>
        </p:nvSpPr>
        <p:spPr>
          <a:xfrm>
            <a:off x="3271520" y="1490524"/>
            <a:ext cx="1981200"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endParaRPr lang="en-US" sz="2000" dirty="0">
              <a:ln w="0"/>
              <a:effectLst>
                <a:outerShdw blurRad="38100" dist="19050" dir="2700000" algn="tl" rotWithShape="0">
                  <a:schemeClr val="dk1">
                    <a:alpha val="40000"/>
                  </a:schemeClr>
                </a:outerShdw>
              </a:effectLst>
            </a:endParaRPr>
          </a:p>
          <a:p>
            <a:endParaRPr lang="en-US" sz="2000" dirty="0">
              <a:ln w="0"/>
              <a:effectLst>
                <a:outerShdw blurRad="38100" dist="19050" dir="2700000" algn="tl" rotWithShape="0">
                  <a:schemeClr val="dk1">
                    <a:alpha val="40000"/>
                  </a:schemeClr>
                </a:outerShdw>
              </a:effectLst>
            </a:endParaRPr>
          </a:p>
          <a:p>
            <a:r>
              <a:rPr lang="en-US" sz="2000" dirty="0">
                <a:ln w="0"/>
                <a:effectLst>
                  <a:outerShdw blurRad="38100" dist="19050" dir="2700000" algn="tl" rotWithShape="0">
                    <a:schemeClr val="dk1">
                      <a:alpha val="40000"/>
                    </a:schemeClr>
                  </a:outerShdw>
                </a:effectLst>
              </a:rPr>
              <a:t>Intoxications </a:t>
            </a:r>
          </a:p>
        </p:txBody>
      </p:sp>
      <p:sp>
        <p:nvSpPr>
          <p:cNvPr id="11" name="TextBox 10">
            <a:extLst>
              <a:ext uri="{FF2B5EF4-FFF2-40B4-BE49-F238E27FC236}">
                <a16:creationId xmlns:a16="http://schemas.microsoft.com/office/drawing/2014/main" id="{32DDD876-5DA1-7FFE-D9A1-87FBE188DB2E}"/>
              </a:ext>
            </a:extLst>
          </p:cNvPr>
          <p:cNvSpPr txBox="1"/>
          <p:nvPr/>
        </p:nvSpPr>
        <p:spPr>
          <a:xfrm>
            <a:off x="5252720" y="1444356"/>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Intoxications </a:t>
            </a:r>
            <a:r>
              <a:rPr lang="en-US" dirty="0" err="1"/>
              <a:t>accidentelles</a:t>
            </a:r>
            <a:endParaRPr lang="en-US" dirty="0"/>
          </a:p>
        </p:txBody>
      </p:sp>
      <p:sp>
        <p:nvSpPr>
          <p:cNvPr id="13" name="TextBox 12">
            <a:extLst>
              <a:ext uri="{FF2B5EF4-FFF2-40B4-BE49-F238E27FC236}">
                <a16:creationId xmlns:a16="http://schemas.microsoft.com/office/drawing/2014/main" id="{8376B8B7-DD2C-C63D-DC34-605F04B49303}"/>
              </a:ext>
            </a:extLst>
          </p:cNvPr>
          <p:cNvSpPr txBox="1"/>
          <p:nvPr/>
        </p:nvSpPr>
        <p:spPr>
          <a:xfrm>
            <a:off x="5252720" y="1859856"/>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Pathologies </a:t>
            </a:r>
            <a:r>
              <a:rPr lang="en-US" dirty="0" err="1"/>
              <a:t>professionnelles</a:t>
            </a:r>
            <a:endParaRPr lang="en-US" dirty="0"/>
          </a:p>
        </p:txBody>
      </p:sp>
      <p:sp>
        <p:nvSpPr>
          <p:cNvPr id="15" name="TextBox 14">
            <a:extLst>
              <a:ext uri="{FF2B5EF4-FFF2-40B4-BE49-F238E27FC236}">
                <a16:creationId xmlns:a16="http://schemas.microsoft.com/office/drawing/2014/main" id="{8389F2DA-0B43-D45E-D94F-6AF802B910C9}"/>
              </a:ext>
            </a:extLst>
          </p:cNvPr>
          <p:cNvSpPr txBox="1"/>
          <p:nvPr/>
        </p:nvSpPr>
        <p:spPr>
          <a:xfrm>
            <a:off x="5252720" y="2167630"/>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Maladies </a:t>
            </a:r>
            <a:r>
              <a:rPr lang="en-US" dirty="0" err="1"/>
              <a:t>professionnelles</a:t>
            </a:r>
            <a:endParaRPr lang="en-US" dirty="0"/>
          </a:p>
        </p:txBody>
      </p:sp>
      <p:sp>
        <p:nvSpPr>
          <p:cNvPr id="17" name="TextBox 16">
            <a:extLst>
              <a:ext uri="{FF2B5EF4-FFF2-40B4-BE49-F238E27FC236}">
                <a16:creationId xmlns:a16="http://schemas.microsoft.com/office/drawing/2014/main" id="{A4550148-55E5-F18A-9A2F-FB0243781F6E}"/>
              </a:ext>
            </a:extLst>
          </p:cNvPr>
          <p:cNvSpPr txBox="1"/>
          <p:nvPr/>
        </p:nvSpPr>
        <p:spPr>
          <a:xfrm>
            <a:off x="3271520" y="2552355"/>
            <a:ext cx="1981200" cy="132343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endParaRPr lang="en-US" sz="2000" b="1" dirty="0"/>
          </a:p>
          <a:p>
            <a:r>
              <a:rPr lang="en-US" sz="2000" b="1" dirty="0" err="1"/>
              <a:t>Réactions</a:t>
            </a:r>
            <a:r>
              <a:rPr lang="en-US" sz="2000" b="1" dirty="0"/>
              <a:t> </a:t>
            </a:r>
            <a:r>
              <a:rPr lang="en-US" sz="2000" b="1" dirty="0" err="1"/>
              <a:t>chimiques</a:t>
            </a:r>
            <a:r>
              <a:rPr lang="en-US" sz="2000" b="1" dirty="0"/>
              <a:t> </a:t>
            </a:r>
            <a:r>
              <a:rPr lang="en-US" sz="2000" b="1" dirty="0" err="1"/>
              <a:t>dangereuses</a:t>
            </a:r>
            <a:endParaRPr lang="en-US" sz="2000" b="1" dirty="0"/>
          </a:p>
        </p:txBody>
      </p:sp>
      <p:sp>
        <p:nvSpPr>
          <p:cNvPr id="19" name="TextBox 18">
            <a:extLst>
              <a:ext uri="{FF2B5EF4-FFF2-40B4-BE49-F238E27FC236}">
                <a16:creationId xmlns:a16="http://schemas.microsoft.com/office/drawing/2014/main" id="{37553D57-6366-70AB-42FB-BA4B4C15BA3C}"/>
              </a:ext>
            </a:extLst>
          </p:cNvPr>
          <p:cNvSpPr txBox="1"/>
          <p:nvPr/>
        </p:nvSpPr>
        <p:spPr>
          <a:xfrm>
            <a:off x="5252720" y="2536965"/>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Substances </a:t>
            </a:r>
            <a:r>
              <a:rPr lang="en-US" dirty="0" err="1"/>
              <a:t>toxiques</a:t>
            </a:r>
            <a:endParaRPr lang="en-US" dirty="0"/>
          </a:p>
        </p:txBody>
      </p:sp>
      <p:sp>
        <p:nvSpPr>
          <p:cNvPr id="21" name="TextBox 20">
            <a:extLst>
              <a:ext uri="{FF2B5EF4-FFF2-40B4-BE49-F238E27FC236}">
                <a16:creationId xmlns:a16="http://schemas.microsoft.com/office/drawing/2014/main" id="{2D3172CE-0EC7-DDB1-F67F-51FD4BE2DCA5}"/>
              </a:ext>
            </a:extLst>
          </p:cNvPr>
          <p:cNvSpPr txBox="1"/>
          <p:nvPr/>
        </p:nvSpPr>
        <p:spPr>
          <a:xfrm>
            <a:off x="5252720" y="2952465"/>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Substances inflammables et </a:t>
            </a:r>
            <a:r>
              <a:rPr lang="en-US" dirty="0" err="1"/>
              <a:t>toxiques</a:t>
            </a:r>
            <a:r>
              <a:rPr lang="en-US" dirty="0"/>
              <a:t> </a:t>
            </a:r>
          </a:p>
        </p:txBody>
      </p:sp>
      <p:sp>
        <p:nvSpPr>
          <p:cNvPr id="23" name="TextBox 22">
            <a:extLst>
              <a:ext uri="{FF2B5EF4-FFF2-40B4-BE49-F238E27FC236}">
                <a16:creationId xmlns:a16="http://schemas.microsoft.com/office/drawing/2014/main" id="{61750E95-9893-6109-9215-9E26C50C0B2A}"/>
              </a:ext>
            </a:extLst>
          </p:cNvPr>
          <p:cNvSpPr txBox="1"/>
          <p:nvPr/>
        </p:nvSpPr>
        <p:spPr>
          <a:xfrm>
            <a:off x="5252720" y="3414129"/>
            <a:ext cx="4114800"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Substances inflammables </a:t>
            </a:r>
          </a:p>
        </p:txBody>
      </p:sp>
      <p:sp>
        <p:nvSpPr>
          <p:cNvPr id="25" name="TextBox 24">
            <a:extLst>
              <a:ext uri="{FF2B5EF4-FFF2-40B4-BE49-F238E27FC236}">
                <a16:creationId xmlns:a16="http://schemas.microsoft.com/office/drawing/2014/main" id="{A218C087-4595-6844-CF68-ABE09EC54D57}"/>
              </a:ext>
            </a:extLst>
          </p:cNvPr>
          <p:cNvSpPr txBox="1"/>
          <p:nvPr/>
        </p:nvSpPr>
        <p:spPr>
          <a:xfrm>
            <a:off x="3271520" y="3875792"/>
            <a:ext cx="1981200"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Incendies-explosions</a:t>
            </a:r>
          </a:p>
        </p:txBody>
      </p:sp>
      <p:sp>
        <p:nvSpPr>
          <p:cNvPr id="27" name="TextBox 26">
            <a:extLst>
              <a:ext uri="{FF2B5EF4-FFF2-40B4-BE49-F238E27FC236}">
                <a16:creationId xmlns:a16="http://schemas.microsoft.com/office/drawing/2014/main" id="{13EEE397-1526-6760-5E9A-EBDCA59995D4}"/>
              </a:ext>
            </a:extLst>
          </p:cNvPr>
          <p:cNvSpPr txBox="1"/>
          <p:nvPr/>
        </p:nvSpPr>
        <p:spPr>
          <a:xfrm>
            <a:off x="5252720" y="3921962"/>
            <a:ext cx="4226560"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Incendies</a:t>
            </a:r>
          </a:p>
          <a:p>
            <a:r>
              <a:rPr lang="en-US" dirty="0"/>
              <a:t> Explosions </a:t>
            </a:r>
          </a:p>
        </p:txBody>
      </p:sp>
      <p:cxnSp>
        <p:nvCxnSpPr>
          <p:cNvPr id="29" name="Straight Connector 28">
            <a:extLst>
              <a:ext uri="{FF2B5EF4-FFF2-40B4-BE49-F238E27FC236}">
                <a16:creationId xmlns:a16="http://schemas.microsoft.com/office/drawing/2014/main" id="{A099E1D6-1050-FE33-BBA4-47B6B2BFAEBF}"/>
              </a:ext>
            </a:extLst>
          </p:cNvPr>
          <p:cNvCxnSpPr>
            <a:stCxn id="27" idx="1"/>
            <a:endCxn id="27" idx="3"/>
          </p:cNvCxnSpPr>
          <p:nvPr/>
        </p:nvCxnSpPr>
        <p:spPr>
          <a:xfrm>
            <a:off x="5252720" y="4245128"/>
            <a:ext cx="422656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500A96A0-7E8E-73E8-B7CC-0DC735E37962}"/>
              </a:ext>
            </a:extLst>
          </p:cNvPr>
          <p:cNvSpPr txBox="1"/>
          <p:nvPr/>
        </p:nvSpPr>
        <p:spPr>
          <a:xfrm>
            <a:off x="4236720" y="4601785"/>
            <a:ext cx="305816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en-US" sz="2400" b="1" dirty="0">
                <a:latin typeface="Times New Roman" panose="02020603050405020304" pitchFamily="18" charset="0"/>
                <a:cs typeface="Times New Roman" panose="02020603050405020304" pitchFamily="18" charset="0"/>
              </a:rPr>
              <a:t>Risque </a:t>
            </a:r>
            <a:r>
              <a:rPr lang="en-US" sz="2400" b="1" dirty="0" err="1">
                <a:latin typeface="Times New Roman" panose="02020603050405020304" pitchFamily="18" charset="0"/>
                <a:cs typeface="Times New Roman" panose="02020603050405020304" pitchFamily="18" charset="0"/>
              </a:rPr>
              <a:t>d’intoxication</a:t>
            </a:r>
            <a:r>
              <a:rPr lang="en-US" sz="2400" b="1" dirty="0">
                <a:latin typeface="Times New Roman" panose="02020603050405020304" pitchFamily="18" charset="0"/>
                <a:cs typeface="Times New Roman" panose="02020603050405020304" pitchFamily="18" charset="0"/>
              </a:rPr>
              <a:t> </a:t>
            </a:r>
          </a:p>
        </p:txBody>
      </p:sp>
      <p:sp>
        <p:nvSpPr>
          <p:cNvPr id="33" name="TextBox 32">
            <a:extLst>
              <a:ext uri="{FF2B5EF4-FFF2-40B4-BE49-F238E27FC236}">
                <a16:creationId xmlns:a16="http://schemas.microsoft.com/office/drawing/2014/main" id="{FFC1422B-EDB2-434D-9ACD-B21397D75569}"/>
              </a:ext>
            </a:extLst>
          </p:cNvPr>
          <p:cNvSpPr txBox="1"/>
          <p:nvPr/>
        </p:nvSpPr>
        <p:spPr>
          <a:xfrm>
            <a:off x="228600" y="5063941"/>
            <a:ext cx="11734800" cy="18896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Tout produit, pur ou en mélange, qui pénètre, par une voie quelconque, dans l’organisme humain, est susceptible de perturber voire modifier le fonctionnement normal du corps. Le produit absorbé se fixe préférentiellement sur un ou plusieurs organes du corps ; il y a alors dysfonctionnement plus ou moins important qui se traduit par l’apparition de pathologies.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20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anim calcmode="lin" valueType="num">
                                      <p:cBhvr additive="base">
                                        <p:cTn id="17" dur="500" fill="hold"/>
                                        <p:tgtEl>
                                          <p:spTgt spid="33"/>
                                        </p:tgtEl>
                                        <p:attrNameLst>
                                          <p:attrName>ppt_x</p:attrName>
                                        </p:attrNameLst>
                                      </p:cBhvr>
                                      <p:tavLst>
                                        <p:tav tm="0">
                                          <p:val>
                                            <p:strVal val="#ppt_x"/>
                                          </p:val>
                                        </p:tav>
                                        <p:tav tm="100000">
                                          <p:val>
                                            <p:strVal val="#ppt_x"/>
                                          </p:val>
                                        </p:tav>
                                      </p:tavLst>
                                    </p:anim>
                                    <p:anim calcmode="lin" valueType="num">
                                      <p:cBhvr additive="base">
                                        <p:cTn id="1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1" grpId="0" animBg="1"/>
      <p:bldP spid="3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89738B-5BDE-1312-7E10-C32453E2B573}"/>
              </a:ext>
            </a:extLst>
          </p:cNvPr>
          <p:cNvSpPr txBox="1"/>
          <p:nvPr/>
        </p:nvSpPr>
        <p:spPr>
          <a:xfrm>
            <a:off x="294640" y="116116"/>
            <a:ext cx="11531600" cy="70788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Suivant différents paramètres, dont essentiellement la nature et la réactivité du produit chimique absorbé, l’intoxication se manifeste de deux façons différentes, accidentelle ou chronique.</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B5D4D16-667D-8D87-CF2C-1CFFF3D17BF9}"/>
              </a:ext>
            </a:extLst>
          </p:cNvPr>
          <p:cNvSpPr txBox="1"/>
          <p:nvPr/>
        </p:nvSpPr>
        <p:spPr>
          <a:xfrm>
            <a:off x="330200" y="993061"/>
            <a:ext cx="11531600" cy="373031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Une intoxication accidentelle est produite par l’absorption ou le contact d’une substance très agressive et en quantité importante. Très rapidement (au bout de quelques minutes), le produit chimique agit au point d’impact du corps avec destruction des cellules. Les brulures chimiques par projection d’acides et de bases concentrés, l’inhalation de gaz et vapeurs agressifs ou suffocants (chlore, anhydride sulfureux, vapeurs nitreuses, peroxydes), l’absorption de produits très toxiques (inhalation ou absorption orale de gaz cyanhydrique, d’hydrogène sulfuré, de phosgène, etc.) sont des intoxications accidentelles plus ou moins graves suivant les quantités mises en œuvre. En milieu professionnel, l’intoxication accidentelle est considérée comme un accident du travail et réparé comme tel. </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804A9470-4B84-7DF9-5123-D92E66603D27}"/>
              </a:ext>
            </a:extLst>
          </p:cNvPr>
          <p:cNvSpPr txBox="1"/>
          <p:nvPr/>
        </p:nvSpPr>
        <p:spPr>
          <a:xfrm>
            <a:off x="3779520" y="4800997"/>
            <a:ext cx="3434080" cy="461665"/>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r>
              <a:rPr lang="en-US" sz="2400" dirty="0">
                <a:solidFill>
                  <a:srgbClr val="C00000"/>
                </a:solidFill>
                <a:latin typeface="Times New Roman" panose="02020603050405020304" pitchFamily="18" charset="0"/>
                <a:cs typeface="Times New Roman" panose="02020603050405020304" pitchFamily="18" charset="0"/>
              </a:rPr>
              <a:t>Processus </a:t>
            </a:r>
            <a:r>
              <a:rPr lang="en-US" sz="2400" dirty="0" err="1">
                <a:solidFill>
                  <a:srgbClr val="C00000"/>
                </a:solidFill>
                <a:latin typeface="Times New Roman" panose="02020603050405020304" pitchFamily="18" charset="0"/>
                <a:cs typeface="Times New Roman" panose="02020603050405020304" pitchFamily="18" charset="0"/>
              </a:rPr>
              <a:t>d’intoxication</a:t>
            </a:r>
            <a:r>
              <a:rPr lang="en-US" sz="2400" dirty="0">
                <a:solidFill>
                  <a:srgbClr val="C00000"/>
                </a:solidFill>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F2D8DA87-0228-275B-BC8E-07214062D1E7}"/>
              </a:ext>
            </a:extLst>
          </p:cNvPr>
          <p:cNvSpPr txBox="1"/>
          <p:nvPr/>
        </p:nvSpPr>
        <p:spPr>
          <a:xfrm>
            <a:off x="294640" y="5438547"/>
            <a:ext cx="11658600" cy="1323439"/>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Selon leurs caractéristiques, la manière dont ils pénètrent dans le corps, la quantité absorbée et selon les individus, les produits chimiques dangereux peuvent altérer plus ou moins gravement la santé. Les voies de pénétration d’un produit dangereux dans le corps humain sont directement liées à l’état physique du produit. Le corps humain présente essentiellement trois voies de pénétration pour les produits chimiques.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066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5"/>
                                        </p:tgtEl>
                                        <p:attrNameLst>
                                          <p:attrName>style.color</p:attrName>
                                        </p:attrNameLst>
                                      </p:cBhvr>
                                      <p:by>
                                        <p:hsl h="7200000" s="0" l="0"/>
                                      </p:by>
                                    </p:animClr>
                                    <p:animClr clrSpc="hsl" dir="cw">
                                      <p:cBhvr>
                                        <p:cTn id="7" dur="500" fill="hold"/>
                                        <p:tgtEl>
                                          <p:spTgt spid="5"/>
                                        </p:tgtEl>
                                        <p:attrNameLst>
                                          <p:attrName>fillcolor</p:attrName>
                                        </p:attrNameLst>
                                      </p:cBhvr>
                                      <p:by>
                                        <p:hsl h="7200000" s="0" l="0"/>
                                      </p:by>
                                    </p:animClr>
                                    <p:animClr clrSpc="hsl" dir="cw">
                                      <p:cBhvr>
                                        <p:cTn id="8" dur="500" fill="hold"/>
                                        <p:tgtEl>
                                          <p:spTgt spid="5"/>
                                        </p:tgtEl>
                                        <p:attrNameLst>
                                          <p:attrName>stroke.color</p:attrName>
                                        </p:attrNameLst>
                                      </p:cBhvr>
                                      <p:by>
                                        <p:hsl h="7200000" s="0" l="0"/>
                                      </p:by>
                                    </p:animClr>
                                    <p:set>
                                      <p:cBhvr>
                                        <p:cTn id="9" dur="500" fill="hold"/>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213AA0-B50C-33F5-2454-D96F9D609C43}"/>
              </a:ext>
            </a:extLst>
          </p:cNvPr>
          <p:cNvSpPr txBox="1"/>
          <p:nvPr/>
        </p:nvSpPr>
        <p:spPr>
          <a:xfrm>
            <a:off x="4704080" y="145535"/>
            <a:ext cx="2489200" cy="461665"/>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dirty="0">
                <a:ln w="0"/>
                <a:solidFill>
                  <a:schemeClr val="tx1"/>
                </a:solidFill>
                <a:effectLst>
                  <a:outerShdw blurRad="38100" dist="19050" dir="2700000" algn="tl" rotWithShape="0">
                    <a:schemeClr val="dk1">
                      <a:alpha val="40000"/>
                    </a:schemeClr>
                  </a:outerShdw>
                </a:effectLst>
              </a:rPr>
              <a:t>La </a:t>
            </a:r>
            <a:r>
              <a:rPr lang="en-US" sz="2400" dirty="0" err="1">
                <a:ln w="0"/>
                <a:solidFill>
                  <a:schemeClr val="tx1"/>
                </a:solidFill>
                <a:effectLst>
                  <a:outerShdw blurRad="38100" dist="19050" dir="2700000" algn="tl" rotWithShape="0">
                    <a:schemeClr val="dk1">
                      <a:alpha val="40000"/>
                    </a:schemeClr>
                  </a:outerShdw>
                </a:effectLst>
              </a:rPr>
              <a:t>voie</a:t>
            </a:r>
            <a:r>
              <a:rPr lang="en-US" sz="2400" dirty="0">
                <a:ln w="0"/>
                <a:solidFill>
                  <a:schemeClr val="tx1"/>
                </a:solidFill>
                <a:effectLst>
                  <a:outerShdw blurRad="38100" dist="19050" dir="2700000" algn="tl" rotWithShape="0">
                    <a:schemeClr val="dk1">
                      <a:alpha val="40000"/>
                    </a:schemeClr>
                  </a:outerShdw>
                </a:effectLst>
              </a:rPr>
              <a:t> digestive : </a:t>
            </a:r>
          </a:p>
        </p:txBody>
      </p:sp>
      <p:sp>
        <p:nvSpPr>
          <p:cNvPr id="8" name="TextBox 7">
            <a:extLst>
              <a:ext uri="{FF2B5EF4-FFF2-40B4-BE49-F238E27FC236}">
                <a16:creationId xmlns:a16="http://schemas.microsoft.com/office/drawing/2014/main" id="{F879451C-3463-4BBB-DD52-52636CD83171}"/>
              </a:ext>
            </a:extLst>
          </p:cNvPr>
          <p:cNvSpPr txBox="1"/>
          <p:nvPr/>
        </p:nvSpPr>
        <p:spPr>
          <a:xfrm>
            <a:off x="1463040" y="741309"/>
            <a:ext cx="9733280" cy="40011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L’absorption de produits chimiques par la voie digestive peut se présenter sous deux formes: </a:t>
            </a:r>
            <a:endParaRPr lang="en-US" sz="2000" dirty="0">
              <a:latin typeface="Times New Roman" panose="02020603050405020304" pitchFamily="18" charset="0"/>
              <a:cs typeface="Times New Roman" panose="02020603050405020304" pitchFamily="18" charset="0"/>
            </a:endParaRPr>
          </a:p>
        </p:txBody>
      </p:sp>
      <p:cxnSp>
        <p:nvCxnSpPr>
          <p:cNvPr id="10" name="Straight Arrow Connector 9">
            <a:extLst>
              <a:ext uri="{FF2B5EF4-FFF2-40B4-BE49-F238E27FC236}">
                <a16:creationId xmlns:a16="http://schemas.microsoft.com/office/drawing/2014/main" id="{F4535D2B-4A4C-2AD2-8F6F-E6E9D94FBE09}"/>
              </a:ext>
            </a:extLst>
          </p:cNvPr>
          <p:cNvCxnSpPr>
            <a:cxnSpLocks/>
          </p:cNvCxnSpPr>
          <p:nvPr/>
        </p:nvCxnSpPr>
        <p:spPr>
          <a:xfrm>
            <a:off x="9194800" y="1210156"/>
            <a:ext cx="0" cy="344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7444471-6C45-3369-CA1A-2BDB03C96E62}"/>
              </a:ext>
            </a:extLst>
          </p:cNvPr>
          <p:cNvCxnSpPr>
            <a:cxnSpLocks/>
          </p:cNvCxnSpPr>
          <p:nvPr/>
        </p:nvCxnSpPr>
        <p:spPr>
          <a:xfrm>
            <a:off x="3627120" y="1199624"/>
            <a:ext cx="0" cy="344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656AA136-A41E-889A-8133-A77E3C8C184E}"/>
              </a:ext>
            </a:extLst>
          </p:cNvPr>
          <p:cNvSpPr/>
          <p:nvPr/>
        </p:nvSpPr>
        <p:spPr>
          <a:xfrm>
            <a:off x="91440" y="1544320"/>
            <a:ext cx="6329680" cy="111252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a:latin typeface="Times New Roman" panose="02020603050405020304" pitchFamily="18" charset="0"/>
                <a:cs typeface="Times New Roman" panose="02020603050405020304" pitchFamily="18" charset="0"/>
              </a:rPr>
              <a:t>une forme accidentelle par l’ingestion d’une quantité importante de produit,</a:t>
            </a:r>
            <a:endParaRPr lang="en-US" sz="2000">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7EC23BB9-FDB3-7BD0-F4B6-45A609677108}"/>
              </a:ext>
            </a:extLst>
          </p:cNvPr>
          <p:cNvSpPr/>
          <p:nvPr/>
        </p:nvSpPr>
        <p:spPr>
          <a:xfrm>
            <a:off x="6492240" y="1544320"/>
            <a:ext cx="5425440" cy="111252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latin typeface="Times New Roman" panose="02020603050405020304" pitchFamily="18" charset="0"/>
                <a:cs typeface="Times New Roman" panose="02020603050405020304" pitchFamily="18" charset="0"/>
              </a:rPr>
              <a:t>Une forme chronique par l’ingestion répétée de faibles doses.</a:t>
            </a:r>
            <a:endParaRPr lang="en-US" sz="2000" dirty="0">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26E0111E-29C0-1E2D-E8BC-3499258701ED}"/>
              </a:ext>
            </a:extLst>
          </p:cNvPr>
          <p:cNvSpPr txBox="1"/>
          <p:nvPr/>
        </p:nvSpPr>
        <p:spPr>
          <a:xfrm>
            <a:off x="5278120" y="3059741"/>
            <a:ext cx="277876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La </a:t>
            </a:r>
            <a:r>
              <a:rPr lang="en-US" sz="2400" dirty="0" err="1">
                <a:latin typeface="Times New Roman" panose="02020603050405020304" pitchFamily="18" charset="0"/>
                <a:cs typeface="Times New Roman" panose="02020603050405020304" pitchFamily="18" charset="0"/>
              </a:rPr>
              <a:t>voie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respiratoire</a:t>
            </a:r>
            <a:r>
              <a:rPr lang="en-US" sz="2400" dirty="0">
                <a:latin typeface="Times New Roman" panose="02020603050405020304" pitchFamily="18" charset="0"/>
                <a:cs typeface="Times New Roman" panose="02020603050405020304" pitchFamily="18" charset="0"/>
              </a:rPr>
              <a:t> :</a:t>
            </a:r>
          </a:p>
        </p:txBody>
      </p:sp>
      <p:sp>
        <p:nvSpPr>
          <p:cNvPr id="22" name="TextBox 21">
            <a:extLst>
              <a:ext uri="{FF2B5EF4-FFF2-40B4-BE49-F238E27FC236}">
                <a16:creationId xmlns:a16="http://schemas.microsoft.com/office/drawing/2014/main" id="{9AE8EE1D-0521-19B7-4B66-903AF5A6B36C}"/>
              </a:ext>
            </a:extLst>
          </p:cNvPr>
          <p:cNvSpPr txBox="1"/>
          <p:nvPr/>
        </p:nvSpPr>
        <p:spPr>
          <a:xfrm>
            <a:off x="279400" y="3629518"/>
            <a:ext cx="11633200" cy="189128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Les poussières, les vapeurs et les fumées constituent le type le plus répandu de particules en suspension dans l’air, dans un lieu de travail. Les voies respiratoires sont donc particulièrement exposées à ces particules pouvant avoir des effets très divers sur les poumons ou sur d’autres organes du corps. Un adulte au repos respire environ 45 litres d’air par minute. Au cours d’une activité soutenue, il respire 20 litres et plus.</a:t>
            </a:r>
            <a:endParaRPr lang="en-US" sz="2000"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FD270241-F8E5-8E1E-4EE4-CB9D28197408}"/>
              </a:ext>
            </a:extLst>
          </p:cNvPr>
          <p:cNvSpPr txBox="1"/>
          <p:nvPr/>
        </p:nvSpPr>
        <p:spPr>
          <a:xfrm>
            <a:off x="228600" y="5504410"/>
            <a:ext cx="11633200" cy="14219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Les vapeurs et fumées traversent la paroi pulmonaire et se retrouvent dans le circuit sanguin. Certaines d’entre elles ont la capacité de provoquer des lésions plus ou moins graves sur les muqueuses respiratoires (vapeurs d’acide sulfurique, par exemple).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58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additive="base">
                                        <p:cTn id="16" dur="500" fill="hold"/>
                                        <p:tgtEl>
                                          <p:spTgt spid="12"/>
                                        </p:tgtEl>
                                        <p:attrNameLst>
                                          <p:attrName>ppt_x</p:attrName>
                                        </p:attrNameLst>
                                      </p:cBhvr>
                                      <p:tavLst>
                                        <p:tav tm="0">
                                          <p:val>
                                            <p:strVal val="#ppt_x"/>
                                          </p:val>
                                        </p:tav>
                                        <p:tav tm="100000">
                                          <p:val>
                                            <p:strVal val="#ppt_x"/>
                                          </p:val>
                                        </p:tav>
                                      </p:tavLst>
                                    </p:anim>
                                    <p:anim calcmode="lin" valueType="num">
                                      <p:cBhvr additive="base">
                                        <p:cTn id="1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500" fill="hold"/>
                                        <p:tgtEl>
                                          <p:spTgt spid="15"/>
                                        </p:tgtEl>
                                        <p:attrNameLst>
                                          <p:attrName>ppt_x</p:attrName>
                                        </p:attrNameLst>
                                      </p:cBhvr>
                                      <p:tavLst>
                                        <p:tav tm="0">
                                          <p:val>
                                            <p:strVal val="#ppt_x"/>
                                          </p:val>
                                        </p:tav>
                                        <p:tav tm="100000">
                                          <p:val>
                                            <p:strVal val="#ppt_x"/>
                                          </p:val>
                                        </p:tav>
                                      </p:tavLst>
                                    </p:anim>
                                    <p:anim calcmode="lin" valueType="num">
                                      <p:cBhvr additive="base">
                                        <p:cTn id="2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anim calcmode="lin" valueType="num">
                                      <p:cBhvr additive="base">
                                        <p:cTn id="40" dur="500" fill="hold"/>
                                        <p:tgtEl>
                                          <p:spTgt spid="20"/>
                                        </p:tgtEl>
                                        <p:attrNameLst>
                                          <p:attrName>ppt_x</p:attrName>
                                        </p:attrNameLst>
                                      </p:cBhvr>
                                      <p:tavLst>
                                        <p:tav tm="0">
                                          <p:val>
                                            <p:strVal val="#ppt_x"/>
                                          </p:val>
                                        </p:tav>
                                        <p:tav tm="100000">
                                          <p:val>
                                            <p:strVal val="#ppt_x"/>
                                          </p:val>
                                        </p:tav>
                                      </p:tavLst>
                                    </p:anim>
                                    <p:anim calcmode="lin" valueType="num">
                                      <p:cBhvr additive="base">
                                        <p:cTn id="4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additive="base">
                                        <p:cTn id="51" dur="500" fill="hold"/>
                                        <p:tgtEl>
                                          <p:spTgt spid="24"/>
                                        </p:tgtEl>
                                        <p:attrNameLst>
                                          <p:attrName>ppt_x</p:attrName>
                                        </p:attrNameLst>
                                      </p:cBhvr>
                                      <p:tavLst>
                                        <p:tav tm="0">
                                          <p:val>
                                            <p:strVal val="#ppt_x"/>
                                          </p:val>
                                        </p:tav>
                                        <p:tav tm="100000">
                                          <p:val>
                                            <p:strVal val="#ppt_x"/>
                                          </p:val>
                                        </p:tav>
                                      </p:tavLst>
                                    </p:anim>
                                    <p:anim calcmode="lin" valueType="num">
                                      <p:cBhvr additive="base">
                                        <p:cTn id="5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5" grpId="0" animBg="1"/>
      <p:bldP spid="18" grpId="0" animBg="1"/>
      <p:bldP spid="20" grpId="0" animBg="1"/>
      <p:bldP spid="22" grpId="0" animBg="1"/>
      <p:bldP spid="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4AD373B-56E8-623E-E713-D1BFADF34C93}"/>
              </a:ext>
            </a:extLst>
          </p:cNvPr>
          <p:cNvSpPr txBox="1"/>
          <p:nvPr/>
        </p:nvSpPr>
        <p:spPr>
          <a:xfrm>
            <a:off x="4693920" y="267454"/>
            <a:ext cx="239776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La </a:t>
            </a:r>
            <a:r>
              <a:rPr lang="en-US" sz="2400" b="1"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voie</a:t>
            </a:r>
            <a:r>
              <a:rPr lang="en-US" sz="24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cutanée</a:t>
            </a:r>
            <a:r>
              <a:rPr lang="en-US" sz="24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FEBDE768-8F38-E67F-05AA-107903243C28}"/>
              </a:ext>
            </a:extLst>
          </p:cNvPr>
          <p:cNvSpPr txBox="1"/>
          <p:nvPr/>
        </p:nvSpPr>
        <p:spPr>
          <a:xfrm>
            <a:off x="223520" y="783596"/>
            <a:ext cx="11744960" cy="1421992"/>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La peau constitue une bonne enveloppe protectrice, malheureusement soumise à de multiples agressions. Les problèmes peuvent commencer lorsque des produits sont en contact avec elle. Certains l‘irritent, d’autres détruisent les tissus et d’autres encore traversent cette barrière que constitue notre peau. </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3B2A4E7-FD39-FB34-AFED-24C898D428E3}"/>
              </a:ext>
            </a:extLst>
          </p:cNvPr>
          <p:cNvSpPr txBox="1"/>
          <p:nvPr/>
        </p:nvSpPr>
        <p:spPr>
          <a:xfrm>
            <a:off x="223520" y="2241486"/>
            <a:ext cx="11744960" cy="243765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nSpc>
                <a:spcPct val="150000"/>
              </a:lnSpc>
            </a:pPr>
            <a:r>
              <a:rPr lang="fr-FR" sz="2400" b="1" dirty="0">
                <a:solidFill>
                  <a:srgbClr val="C00000"/>
                </a:solidFill>
                <a:latin typeface="Times New Roman" panose="02020603050405020304" pitchFamily="18" charset="0"/>
                <a:cs typeface="Times New Roman" panose="02020603050405020304" pitchFamily="18" charset="0"/>
              </a:rPr>
              <a:t>Risque d’incendie –explosion :</a:t>
            </a:r>
          </a:p>
          <a:p>
            <a:pPr>
              <a:lnSpc>
                <a:spcPct val="150000"/>
              </a:lnSpc>
            </a:pPr>
            <a:r>
              <a:rPr lang="fr-FR" sz="2000" dirty="0">
                <a:latin typeface="Times New Roman" panose="02020603050405020304" pitchFamily="18" charset="0"/>
                <a:cs typeface="Times New Roman" panose="02020603050405020304" pitchFamily="18" charset="0"/>
              </a:rPr>
              <a:t> De très nombreux produits chimiques et matériaux divers, dits combustibles (ou encore inflammables) se combinent à l’oxygène suivant des réactions exothermiques, c'est-à-dire dégageant de grandes quantités de chaleur. Ce sont des réactions d’oxydation ou de combustion nécessitant la présence d’oxygène libre (l’air) ou combiné (oxydants).</a:t>
            </a:r>
            <a:endParaRPr lang="en-US" sz="2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0C05972-C881-8C52-B69C-116530060479}"/>
              </a:ext>
            </a:extLst>
          </p:cNvPr>
          <p:cNvSpPr txBox="1"/>
          <p:nvPr/>
        </p:nvSpPr>
        <p:spPr>
          <a:xfrm>
            <a:off x="111760" y="4652413"/>
            <a:ext cx="11968480" cy="2345322"/>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Ces réactions sont fortement exothermiques, les grandes quantités de calories dégagées chauffent la matière ; plusieurs cas sont alors possibles. La chaleur dégagée par la réaction de combustion décompose les produits sous forme de gaz et/ou de vapeurs inflammable ou non ainsi que des radicaux libres très réactifs à leur tour. Il se produit alors une réaction en chaine et le feu se propage tant qu’il se forme des gaz inflammables. Plusieurs cas peuvent se produire :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181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1000" fill="hold"/>
                                        <p:tgtEl>
                                          <p:spTgt spid="11"/>
                                        </p:tgtEl>
                                        <p:attrNameLst>
                                          <p:attrName>ppt_x</p:attrName>
                                        </p:attrNameLst>
                                      </p:cBhvr>
                                      <p:tavLst>
                                        <p:tav tm="0">
                                          <p:val>
                                            <p:strVal val="#ppt_x"/>
                                          </p:val>
                                        </p:tav>
                                        <p:tav tm="100000">
                                          <p:val>
                                            <p:strVal val="#ppt_x"/>
                                          </p:val>
                                        </p:tav>
                                      </p:tavLst>
                                    </p:anim>
                                    <p:anim calcmode="lin" valueType="num">
                                      <p:cBhvr additive="base">
                                        <p:cTn id="26"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0805F-2ECA-DD19-6B6C-270F8F3080C1}"/>
              </a:ext>
            </a:extLst>
          </p:cNvPr>
          <p:cNvSpPr>
            <a:spLocks noGrp="1"/>
          </p:cNvSpPr>
          <p:nvPr>
            <p:ph type="ctrTitle"/>
          </p:nvPr>
        </p:nvSpPr>
        <p:spPr>
          <a:xfrm>
            <a:off x="1605280" y="1613136"/>
            <a:ext cx="9144000" cy="2754155"/>
          </a:xfrm>
        </p:spPr>
        <p:style>
          <a:lnRef idx="1">
            <a:schemeClr val="accent1"/>
          </a:lnRef>
          <a:fillRef idx="2">
            <a:schemeClr val="accent1"/>
          </a:fillRef>
          <a:effectRef idx="1">
            <a:schemeClr val="accent1"/>
          </a:effectRef>
          <a:fontRef idx="minor">
            <a:schemeClr val="dk1"/>
          </a:fontRef>
        </p:style>
        <p:txBody>
          <a:bodyPr>
            <a:noAutofit/>
          </a:bodyPr>
          <a:lstStyle/>
          <a:p>
            <a:pPr>
              <a:lnSpc>
                <a:spcPct val="150000"/>
              </a:lnSpc>
            </a:pPr>
            <a:r>
              <a:rPr lang="fr-FR" sz="2400" dirty="0">
                <a:solidFill>
                  <a:srgbClr val="C00000"/>
                </a:solidFill>
                <a:latin typeface="Times New Roman" panose="02020603050405020304" pitchFamily="18" charset="0"/>
                <a:cs typeface="Times New Roman" panose="02020603050405020304" pitchFamily="18" charset="0"/>
              </a:rPr>
              <a:t>L’hygiène</a:t>
            </a:r>
            <a:r>
              <a:rPr lang="fr-FR" sz="2400" dirty="0">
                <a:latin typeface="Times New Roman" panose="02020603050405020304" pitchFamily="18" charset="0"/>
                <a:cs typeface="Times New Roman" panose="02020603050405020304" pitchFamily="18" charset="0"/>
              </a:rPr>
              <a:t>, c’est l’ensemble des moyens collectifs ou individuels, les principes et les pratiques visant à préserver ou à favoriser la santé ; Il en est ainsi des mesures préventives à mettre en œuvre dans le cadre de la lutte contre les maladies contagieuses : Le choléra ; Le sida ; Le paludisme.</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1A9C198-2761-2392-70C1-5D628F0137AE}"/>
              </a:ext>
            </a:extLst>
          </p:cNvPr>
          <p:cNvSpPr>
            <a:spLocks noGrp="1"/>
          </p:cNvSpPr>
          <p:nvPr>
            <p:ph type="subTitle" idx="1"/>
          </p:nvPr>
        </p:nvSpPr>
        <p:spPr>
          <a:xfrm>
            <a:off x="538480" y="4888303"/>
            <a:ext cx="10901680" cy="1571948"/>
          </a:xfrm>
        </p:spPr>
        <p:style>
          <a:lnRef idx="2">
            <a:schemeClr val="accent1">
              <a:shade val="15000"/>
            </a:schemeClr>
          </a:lnRef>
          <a:fillRef idx="1">
            <a:schemeClr val="accent1"/>
          </a:fillRef>
          <a:effectRef idx="0">
            <a:schemeClr val="accent1"/>
          </a:effectRef>
          <a:fontRef idx="minor">
            <a:schemeClr val="lt1"/>
          </a:fontRef>
        </p:style>
        <p:txBody>
          <a:bodyPr>
            <a:normAutofit fontScale="92500" lnSpcReduction="10000"/>
          </a:bodyPr>
          <a:lstStyle/>
          <a:p>
            <a:r>
              <a:rPr lang="fr-FR" dirty="0">
                <a:latin typeface="Times New Roman" panose="02020603050405020304" pitchFamily="18" charset="0"/>
                <a:cs typeface="Times New Roman" panose="02020603050405020304" pitchFamily="18" charset="0"/>
              </a:rPr>
              <a:t>La santé est une notion de nature polysémique et évolutive, c’est à la fois : </a:t>
            </a:r>
          </a:p>
          <a:p>
            <a:r>
              <a:rPr lang="fr-FR" dirty="0">
                <a:latin typeface="Times New Roman" panose="02020603050405020304" pitchFamily="18" charset="0"/>
                <a:cs typeface="Times New Roman" panose="02020603050405020304" pitchFamily="18" charset="0"/>
              </a:rPr>
              <a:t>• L’absence de maladie, </a:t>
            </a:r>
          </a:p>
          <a:p>
            <a:r>
              <a:rPr lang="fr-FR" dirty="0">
                <a:latin typeface="Times New Roman" panose="02020603050405020304" pitchFamily="18" charset="0"/>
                <a:cs typeface="Times New Roman" panose="02020603050405020304" pitchFamily="18" charset="0"/>
              </a:rPr>
              <a:t>• Un état biologique souhaitable,</a:t>
            </a:r>
            <a:r>
              <a:rPr lang="fr-FR" dirty="0"/>
              <a:t> </a:t>
            </a:r>
          </a:p>
          <a:p>
            <a:r>
              <a:rPr lang="fr-FR" dirty="0"/>
              <a:t>• Un état complet de bien-être physique, mental et social.</a:t>
            </a:r>
            <a:endParaRPr lang="fr-FR"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A6E1D98D-2BB7-BD80-302B-0BBE79BB0AB2}"/>
              </a:ext>
            </a:extLst>
          </p:cNvPr>
          <p:cNvSpPr/>
          <p:nvPr/>
        </p:nvSpPr>
        <p:spPr>
          <a:xfrm>
            <a:off x="3444240" y="152400"/>
            <a:ext cx="5781040" cy="8175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latin typeface="Times New Roman" panose="02020603050405020304" pitchFamily="18" charset="0"/>
                <a:cs typeface="Times New Roman" panose="02020603050405020304" pitchFamily="18" charset="0"/>
              </a:rPr>
              <a:t>Généralités sur l’hygiène et la sécurité</a:t>
            </a:r>
            <a:endParaRPr lang="en-US" sz="2800" dirty="0">
              <a:latin typeface="Times New Roman" panose="02020603050405020304" pitchFamily="18" charset="0"/>
              <a:cs typeface="Times New Roman" panose="02020603050405020304" pitchFamily="18" charset="0"/>
            </a:endParaRPr>
          </a:p>
        </p:txBody>
      </p:sp>
      <p:sp>
        <p:nvSpPr>
          <p:cNvPr id="5" name="Oval 4">
            <a:extLst>
              <a:ext uri="{FF2B5EF4-FFF2-40B4-BE49-F238E27FC236}">
                <a16:creationId xmlns:a16="http://schemas.microsoft.com/office/drawing/2014/main" id="{7D6FB2BA-4159-C914-29C4-45F5D91861B6}"/>
              </a:ext>
            </a:extLst>
          </p:cNvPr>
          <p:cNvSpPr/>
          <p:nvPr/>
        </p:nvSpPr>
        <p:spPr>
          <a:xfrm>
            <a:off x="5166360" y="969963"/>
            <a:ext cx="2021840" cy="66579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latin typeface="Times New Roman" panose="02020603050405020304" pitchFamily="18" charset="0"/>
                <a:cs typeface="Times New Roman" panose="02020603050405020304" pitchFamily="18" charset="0"/>
              </a:rPr>
              <a:t>L’hygiène </a:t>
            </a:r>
          </a:p>
        </p:txBody>
      </p:sp>
      <p:sp>
        <p:nvSpPr>
          <p:cNvPr id="6" name="Oval 5">
            <a:extLst>
              <a:ext uri="{FF2B5EF4-FFF2-40B4-BE49-F238E27FC236}">
                <a16:creationId xmlns:a16="http://schemas.microsoft.com/office/drawing/2014/main" id="{71F8420C-B608-BCA5-B729-927C419A0070}"/>
              </a:ext>
            </a:extLst>
          </p:cNvPr>
          <p:cNvSpPr/>
          <p:nvPr/>
        </p:nvSpPr>
        <p:spPr>
          <a:xfrm>
            <a:off x="5044440" y="4339663"/>
            <a:ext cx="1889760" cy="5486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latin typeface="Times New Roman" panose="02020603050405020304" pitchFamily="18" charset="0"/>
                <a:cs typeface="Times New Roman" panose="02020603050405020304" pitchFamily="18" charset="0"/>
              </a:rPr>
              <a:t>La santé </a:t>
            </a:r>
          </a:p>
        </p:txBody>
      </p:sp>
    </p:spTree>
    <p:extLst>
      <p:ext uri="{BB962C8B-B14F-4D97-AF65-F5344CB8AC3E}">
        <p14:creationId xmlns:p14="http://schemas.microsoft.com/office/powerpoint/2010/main" val="8052080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8F6354D-C3A4-29E8-ED7E-61E861589FC1}"/>
              </a:ext>
            </a:extLst>
          </p:cNvPr>
          <p:cNvSpPr txBox="1"/>
          <p:nvPr/>
        </p:nvSpPr>
        <p:spPr>
          <a:xfrm>
            <a:off x="193040" y="99536"/>
            <a:ext cx="11805920" cy="142199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 Si la vitesse de réaction est extrêmement faible, l’échauffement est imperceptible. Il n’y a pas de combustion à proprement parler, mais une simple oxydation comme c’est le cas de beaucoup de métaux dans l’air (fer, cuivre et zinc). On ne parle pas de combustion mais de simple oxydation ; </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7DF0981-248A-9C94-5981-5E96418DE47B}"/>
              </a:ext>
            </a:extLst>
          </p:cNvPr>
          <p:cNvSpPr txBox="1"/>
          <p:nvPr/>
        </p:nvSpPr>
        <p:spPr>
          <a:xfrm>
            <a:off x="264160" y="1626215"/>
            <a:ext cx="11734800" cy="70788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Si la vitesse de combustion est élevée, l’échauffement est important et la décomposition dégage des gaz qui peuvent s’enflammer ; </a:t>
            </a:r>
            <a:endParaRPr lang="en-US" sz="2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E49827F9-3BC8-5FC9-FF16-0719EEBD5821}"/>
              </a:ext>
            </a:extLst>
          </p:cNvPr>
          <p:cNvSpPr txBox="1"/>
          <p:nvPr/>
        </p:nvSpPr>
        <p:spPr>
          <a:xfrm>
            <a:off x="193040" y="2453304"/>
            <a:ext cx="11877040" cy="70788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Lorsque la vitesse de combustion est très élevée, la quantité chaleur dégagée est très importante et les gaz formés exercent une pression élevée laquelle dans un milieu confiné entraîne une explosion. </a:t>
            </a:r>
            <a:endParaRPr lang="en-US" sz="20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7881FE71-A283-2AF8-9399-2689BDE13012}"/>
              </a:ext>
            </a:extLst>
          </p:cNvPr>
          <p:cNvSpPr txBox="1"/>
          <p:nvPr/>
        </p:nvSpPr>
        <p:spPr>
          <a:xfrm>
            <a:off x="193040" y="3280393"/>
            <a:ext cx="11877040" cy="70788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000" dirty="0">
                <a:latin typeface="Times New Roman" panose="02020603050405020304" pitchFamily="18" charset="0"/>
                <a:cs typeface="Times New Roman" panose="02020603050405020304" pitchFamily="18" charset="0"/>
              </a:rPr>
              <a:t>En l’absence de gaz formé, la chaleur dégagée maintient le produit à température élevée, il y a alors incandescence jusqu'à ce que la combustion s’arrête faute de combustible.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802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7661091-3E5A-0902-4A17-74DD9EAFBD38}"/>
              </a:ext>
            </a:extLst>
          </p:cNvPr>
          <p:cNvSpPr txBox="1"/>
          <p:nvPr/>
        </p:nvSpPr>
        <p:spPr>
          <a:xfrm>
            <a:off x="2783840" y="151180"/>
            <a:ext cx="6268720" cy="46166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Risques dus aux réactions chimiques dangereuses</a:t>
            </a: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11D910AC-D390-CD52-DC33-7ADEE7B6AA90}"/>
              </a:ext>
            </a:extLst>
          </p:cNvPr>
          <p:cNvSpPr txBox="1"/>
          <p:nvPr/>
        </p:nvSpPr>
        <p:spPr>
          <a:xfrm>
            <a:off x="0" y="778976"/>
            <a:ext cx="12192000" cy="5632311"/>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Il existe de nombreuses réactions chimiques dites « dangereuses» car elles sont accompagnées par la formation des substances dangereuses, toxiques ou inflammables. Il s’agit essentiellement de réactions rapides et non contrôlées par suite de mises en contact accidentel de substances appelées « incompatibles ». Ce sont soit des réactions secondaires qui peuvent accompagner des synthèses mal contrôlées, soit des mélanges imprévisibles (par suite de fuites par exemple) de substances incompatibles ou encore des réactions de décomposition spontanée de produits peu stables ou explosifs.</a:t>
            </a:r>
          </a:p>
          <a:p>
            <a:r>
              <a:rPr lang="fr-FR" sz="2400" dirty="0">
                <a:latin typeface="Times New Roman" panose="02020603050405020304" pitchFamily="18" charset="0"/>
                <a:cs typeface="Times New Roman" panose="02020603050405020304" pitchFamily="18" charset="0"/>
              </a:rPr>
              <a:t> </a:t>
            </a:r>
          </a:p>
          <a:p>
            <a:r>
              <a:rPr lang="fr-FR" sz="2400" dirty="0">
                <a:latin typeface="Times New Roman" panose="02020603050405020304" pitchFamily="18" charset="0"/>
                <a:cs typeface="Times New Roman" panose="02020603050405020304" pitchFamily="18" charset="0"/>
              </a:rPr>
              <a:t>Le risque principal de ces réactions dangereuses est la formation et la libération :</a:t>
            </a:r>
          </a:p>
          <a:p>
            <a:r>
              <a:rPr lang="fr-FR" sz="2400" dirty="0">
                <a:latin typeface="Times New Roman" panose="02020603050405020304" pitchFamily="18" charset="0"/>
                <a:cs typeface="Times New Roman" panose="02020603050405020304" pitchFamily="18" charset="0"/>
              </a:rPr>
              <a:t> o De substances toxiques (acide cyanhydrique, oxydes de chlore, vapeurs nitreuses) ; </a:t>
            </a:r>
          </a:p>
          <a:p>
            <a:r>
              <a:rPr lang="fr-FR" sz="2400" dirty="0">
                <a:latin typeface="Times New Roman" panose="02020603050405020304" pitchFamily="18" charset="0"/>
                <a:cs typeface="Times New Roman" panose="02020603050405020304" pitchFamily="18" charset="0"/>
              </a:rPr>
              <a:t>o De substances inflammables (acétylène, hydrogène) ;</a:t>
            </a:r>
          </a:p>
          <a:p>
            <a:r>
              <a:rPr lang="fr-FR" sz="2400" dirty="0">
                <a:latin typeface="Times New Roman" panose="02020603050405020304" pitchFamily="18" charset="0"/>
                <a:cs typeface="Times New Roman" panose="02020603050405020304" pitchFamily="18" charset="0"/>
              </a:rPr>
              <a:t> o Des substances à la fois toxiques et inflammables (hydrogène sulfuré, ammoniac). </a:t>
            </a:r>
          </a:p>
          <a:p>
            <a:r>
              <a:rPr lang="fr-FR" sz="2400" dirty="0">
                <a:latin typeface="Times New Roman" panose="02020603050405020304" pitchFamily="18" charset="0"/>
                <a:cs typeface="Times New Roman" panose="02020603050405020304" pitchFamily="18" charset="0"/>
              </a:rPr>
              <a:t>o Par leurs caractères imprévisibles, ces réactions dangereuses sont à l’origine de nombreux accidents graves (explosions, projections de liquides, émanations gazeuses).</a:t>
            </a:r>
          </a:p>
          <a:p>
            <a:r>
              <a:rPr lang="fr-FR" sz="2400" dirty="0">
                <a:latin typeface="Times New Roman" panose="02020603050405020304" pitchFamily="18" charset="0"/>
                <a:cs typeface="Times New Roman" panose="02020603050405020304" pitchFamily="18" charset="0"/>
              </a:rPr>
              <a:t> La plupart des sinistres industriels survenus dans les usines ont pour origine de telles réactions.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8414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96FE04-94C3-801D-993E-16B5A4529C03}"/>
              </a:ext>
            </a:extLst>
          </p:cNvPr>
          <p:cNvSpPr txBox="1"/>
          <p:nvPr/>
        </p:nvSpPr>
        <p:spPr>
          <a:xfrm>
            <a:off x="294640" y="374918"/>
            <a:ext cx="11419840" cy="33499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Les risques dus aux réactions chimiques dangereuses existent un peu partout ; ils sont importants lors du stockage de produits chimiques (locaux et aires de magasinage) et dans certaines activités faisant appel à un grand nombre de substances comme les traitements de surface, les traitements thermiques, les ateliers travaillant les polyesters stratifiés, etc. Le risque incendie-explosion a pour origine des réactions chimiques dangereuses, la combustion étant l’une d’elles.</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C5E50E6C-B1DF-535C-FF4C-D231243F15CC}"/>
              </a:ext>
            </a:extLst>
          </p:cNvPr>
          <p:cNvSpPr txBox="1"/>
          <p:nvPr/>
        </p:nvSpPr>
        <p:spPr>
          <a:xfrm>
            <a:off x="2956560" y="3965694"/>
            <a:ext cx="730504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Principaux paramètres agissant sur les risques chimiques :</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1F0B75D-82D1-9C20-67A5-8B6A2E87369A}"/>
              </a:ext>
            </a:extLst>
          </p:cNvPr>
          <p:cNvSpPr txBox="1"/>
          <p:nvPr/>
        </p:nvSpPr>
        <p:spPr>
          <a:xfrm>
            <a:off x="91440" y="4519136"/>
            <a:ext cx="11998960" cy="22510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Plusieurs paramètres agissent sur les caractéristiques du risque chimique ; la probabilité qu’un accident ou une maladie se produise dépend de ces mêmes paramètres et la maitrise de ces derniers permet celle du risque ainsi que la mise en place des mesures de prévention, les principaux paramètres sont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98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621C0E-887B-AA39-A1D7-6B44884AF26D}"/>
              </a:ext>
            </a:extLst>
          </p:cNvPr>
          <p:cNvSpPr txBox="1"/>
          <p:nvPr/>
        </p:nvSpPr>
        <p:spPr>
          <a:xfrm>
            <a:off x="934720" y="501134"/>
            <a:ext cx="6096000" cy="461665"/>
          </a:xfrm>
          <a:prstGeom prst="rect">
            <a:avLst/>
          </a:prstGeom>
          <a:solidFill>
            <a:schemeClr val="accent2"/>
          </a:solidFill>
        </p:spPr>
        <p:txBody>
          <a:bodyPr wrap="square">
            <a:spAutoFit/>
          </a:bodyPr>
          <a:lstStyle/>
          <a:p>
            <a:r>
              <a:rPr lang="fr-FR" sz="2400" dirty="0">
                <a:latin typeface="Times New Roman" panose="02020603050405020304" pitchFamily="18" charset="0"/>
                <a:cs typeface="Times New Roman" panose="02020603050405020304" pitchFamily="18" charset="0"/>
              </a:rPr>
              <a:t>Nature chimique des produits mis en cause</a:t>
            </a:r>
            <a:endParaRPr lang="en-US" sz="2400" dirty="0">
              <a:latin typeface="Times New Roman" panose="02020603050405020304" pitchFamily="18" charset="0"/>
              <a:cs typeface="Times New Roman" panose="02020603050405020304" pitchFamily="18" charset="0"/>
            </a:endParaRPr>
          </a:p>
        </p:txBody>
      </p:sp>
      <p:cxnSp>
        <p:nvCxnSpPr>
          <p:cNvPr id="7" name="Straight Arrow Connector 6">
            <a:extLst>
              <a:ext uri="{FF2B5EF4-FFF2-40B4-BE49-F238E27FC236}">
                <a16:creationId xmlns:a16="http://schemas.microsoft.com/office/drawing/2014/main" id="{31A6CAC9-70C8-504A-51F6-9553216E555B}"/>
              </a:ext>
            </a:extLst>
          </p:cNvPr>
          <p:cNvCxnSpPr>
            <a:cxnSpLocks/>
          </p:cNvCxnSpPr>
          <p:nvPr/>
        </p:nvCxnSpPr>
        <p:spPr>
          <a:xfrm>
            <a:off x="2743200" y="962799"/>
            <a:ext cx="0" cy="64711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9" name="TextBox 8">
            <a:extLst>
              <a:ext uri="{FF2B5EF4-FFF2-40B4-BE49-F238E27FC236}">
                <a16:creationId xmlns:a16="http://schemas.microsoft.com/office/drawing/2014/main" id="{8301251C-5286-21D9-79A0-7CE6CC28EBB6}"/>
              </a:ext>
            </a:extLst>
          </p:cNvPr>
          <p:cNvSpPr txBox="1"/>
          <p:nvPr/>
        </p:nvSpPr>
        <p:spPr>
          <a:xfrm>
            <a:off x="1010921" y="1609913"/>
            <a:ext cx="3754120" cy="1938992"/>
          </a:xfrm>
          <a:prstGeom prst="rect">
            <a:avLst/>
          </a:prstGeom>
          <a:noFill/>
          <a:ln>
            <a:solidFill>
              <a:srgbClr val="00B05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r>
              <a:rPr lang="fr-FR" sz="2400" b="1" dirty="0"/>
              <a:t>C’est la structure moléculaire et la composition qui déterminent les propriétés des produits.</a:t>
            </a:r>
            <a:endParaRPr lang="en-US" sz="2400" b="1" dirty="0"/>
          </a:p>
        </p:txBody>
      </p:sp>
      <p:sp>
        <p:nvSpPr>
          <p:cNvPr id="12" name="TextBox 11">
            <a:extLst>
              <a:ext uri="{FF2B5EF4-FFF2-40B4-BE49-F238E27FC236}">
                <a16:creationId xmlns:a16="http://schemas.microsoft.com/office/drawing/2014/main" id="{EE484C00-5809-E7C0-A55A-D50902B62BC7}"/>
              </a:ext>
            </a:extLst>
          </p:cNvPr>
          <p:cNvSpPr txBox="1"/>
          <p:nvPr/>
        </p:nvSpPr>
        <p:spPr>
          <a:xfrm>
            <a:off x="8656319" y="593467"/>
            <a:ext cx="1879597"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a:latin typeface="Times New Roman" panose="02020603050405020304" pitchFamily="18" charset="0"/>
                <a:cs typeface="Times New Roman" panose="02020603050405020304" pitchFamily="18" charset="0"/>
              </a:rPr>
              <a:t>Etat physique</a:t>
            </a:r>
          </a:p>
        </p:txBody>
      </p:sp>
      <p:cxnSp>
        <p:nvCxnSpPr>
          <p:cNvPr id="14" name="Straight Arrow Connector 13">
            <a:extLst>
              <a:ext uri="{FF2B5EF4-FFF2-40B4-BE49-F238E27FC236}">
                <a16:creationId xmlns:a16="http://schemas.microsoft.com/office/drawing/2014/main" id="{72ECECFE-0EE8-3BED-7A0D-9823FDE29DAD}"/>
              </a:ext>
            </a:extLst>
          </p:cNvPr>
          <p:cNvCxnSpPr>
            <a:stCxn id="12" idx="2"/>
          </p:cNvCxnSpPr>
          <p:nvPr/>
        </p:nvCxnSpPr>
        <p:spPr>
          <a:xfrm flipH="1">
            <a:off x="9591040" y="1055132"/>
            <a:ext cx="5078" cy="5547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6" name="TextBox 15">
            <a:extLst>
              <a:ext uri="{FF2B5EF4-FFF2-40B4-BE49-F238E27FC236}">
                <a16:creationId xmlns:a16="http://schemas.microsoft.com/office/drawing/2014/main" id="{8223C52D-33EA-6E3F-9569-957B16ED36EE}"/>
              </a:ext>
            </a:extLst>
          </p:cNvPr>
          <p:cNvSpPr txBox="1"/>
          <p:nvPr/>
        </p:nvSpPr>
        <p:spPr>
          <a:xfrm>
            <a:off x="7142480" y="1516797"/>
            <a:ext cx="4612640" cy="267765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r>
              <a:rPr lang="fr-FR" sz="2400" b="1" dirty="0">
                <a:latin typeface="Times New Roman" panose="02020603050405020304" pitchFamily="18" charset="0"/>
                <a:cs typeface="Times New Roman" panose="02020603050405020304" pitchFamily="18" charset="0"/>
              </a:rPr>
              <a:t>La façon dont le produit se présente a une grande influence sur le risque chimique. Les substances à l’état gazeux ou très divisé (poussières, fumées, brouillards) sont les plus dangereuses.</a:t>
            </a:r>
            <a:endParaRPr lang="en-US" sz="2400" b="1" dirty="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ADF98450-229F-7DDA-2F8C-BE7C27D210C5}"/>
              </a:ext>
            </a:extLst>
          </p:cNvPr>
          <p:cNvSpPr txBox="1"/>
          <p:nvPr/>
        </p:nvSpPr>
        <p:spPr>
          <a:xfrm>
            <a:off x="1475741" y="4067295"/>
            <a:ext cx="282448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err="1">
                <a:latin typeface="Times New Roman" panose="02020603050405020304" pitchFamily="18" charset="0"/>
                <a:cs typeface="Times New Roman" panose="02020603050405020304" pitchFamily="18" charset="0"/>
              </a:rPr>
              <a:t>Quantités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absorbées</a:t>
            </a:r>
            <a:r>
              <a:rPr lang="en-US" sz="2400" dirty="0">
                <a:latin typeface="Times New Roman" panose="02020603050405020304" pitchFamily="18" charset="0"/>
                <a:cs typeface="Times New Roman" panose="02020603050405020304" pitchFamily="18" charset="0"/>
              </a:rPr>
              <a:t> </a:t>
            </a:r>
          </a:p>
        </p:txBody>
      </p:sp>
      <p:cxnSp>
        <p:nvCxnSpPr>
          <p:cNvPr id="20" name="Straight Arrow Connector 19">
            <a:extLst>
              <a:ext uri="{FF2B5EF4-FFF2-40B4-BE49-F238E27FC236}">
                <a16:creationId xmlns:a16="http://schemas.microsoft.com/office/drawing/2014/main" id="{0918C3EF-402B-D1A7-11DC-1E540BAC907A}"/>
              </a:ext>
            </a:extLst>
          </p:cNvPr>
          <p:cNvCxnSpPr>
            <a:stCxn id="18" idx="2"/>
          </p:cNvCxnSpPr>
          <p:nvPr/>
        </p:nvCxnSpPr>
        <p:spPr>
          <a:xfrm>
            <a:off x="2887981" y="4528960"/>
            <a:ext cx="0" cy="53072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2" name="TextBox 21">
            <a:extLst>
              <a:ext uri="{FF2B5EF4-FFF2-40B4-BE49-F238E27FC236}">
                <a16:creationId xmlns:a16="http://schemas.microsoft.com/office/drawing/2014/main" id="{D790A838-97A7-9E94-266E-883EBD1135B8}"/>
              </a:ext>
            </a:extLst>
          </p:cNvPr>
          <p:cNvSpPr txBox="1"/>
          <p:nvPr/>
        </p:nvSpPr>
        <p:spPr>
          <a:xfrm>
            <a:off x="1062991" y="5059680"/>
            <a:ext cx="3649980" cy="1323439"/>
          </a:xfrm>
          <a:prstGeom prst="rect">
            <a:avLst/>
          </a:prstGeom>
          <a:noFill/>
          <a:effectLst>
            <a:outerShdw blurRad="50800" dist="38100" algn="l" rotWithShape="0">
              <a:prstClr val="black">
                <a:alpha val="40000"/>
              </a:prstClr>
            </a:outerShdw>
          </a:effectLst>
        </p:spPr>
        <p:txBody>
          <a:bodyPr wrap="square">
            <a:spAutoFit/>
          </a:bodyPr>
          <a:lstStyle/>
          <a:p>
            <a:r>
              <a:rPr lang="fr-FR" sz="2000" b="1" dirty="0">
                <a:latin typeface="Times New Roman" panose="02020603050405020304" pitchFamily="18" charset="0"/>
                <a:cs typeface="Times New Roman" panose="02020603050405020304" pitchFamily="18" charset="0"/>
              </a:rPr>
              <a:t>Le risque d’intoxication augmente avec les quantités de produits dangereux absorbées par le corps</a:t>
            </a:r>
            <a:endParaRPr lang="en-US" sz="2000" b="1"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7951C165-45D3-E9CC-E8A8-7B478B37804C}"/>
              </a:ext>
            </a:extLst>
          </p:cNvPr>
          <p:cNvSpPr txBox="1"/>
          <p:nvPr/>
        </p:nvSpPr>
        <p:spPr>
          <a:xfrm>
            <a:off x="8026400" y="4528960"/>
            <a:ext cx="1920239"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err="1">
                <a:latin typeface="Times New Roman" panose="02020603050405020304" pitchFamily="18" charset="0"/>
                <a:cs typeface="Times New Roman" panose="02020603050405020304" pitchFamily="18" charset="0"/>
              </a:rPr>
              <a:t>Température</a:t>
            </a:r>
            <a:endParaRPr lang="en-US" sz="2400" dirty="0">
              <a:latin typeface="Times New Roman" panose="02020603050405020304" pitchFamily="18" charset="0"/>
              <a:cs typeface="Times New Roman" panose="02020603050405020304" pitchFamily="18" charset="0"/>
            </a:endParaRPr>
          </a:p>
        </p:txBody>
      </p:sp>
      <p:cxnSp>
        <p:nvCxnSpPr>
          <p:cNvPr id="26" name="Straight Arrow Connector 25">
            <a:extLst>
              <a:ext uri="{FF2B5EF4-FFF2-40B4-BE49-F238E27FC236}">
                <a16:creationId xmlns:a16="http://schemas.microsoft.com/office/drawing/2014/main" id="{04F0943C-34E4-34C4-CC37-D3DBFF375224}"/>
              </a:ext>
            </a:extLst>
          </p:cNvPr>
          <p:cNvCxnSpPr>
            <a:stCxn id="24" idx="2"/>
          </p:cNvCxnSpPr>
          <p:nvPr/>
        </p:nvCxnSpPr>
        <p:spPr>
          <a:xfrm>
            <a:off x="8986520" y="4990625"/>
            <a:ext cx="15240" cy="35057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9BA29A87-4AE6-495A-2ED9-45543A3492E2}"/>
              </a:ext>
            </a:extLst>
          </p:cNvPr>
          <p:cNvSpPr txBox="1"/>
          <p:nvPr/>
        </p:nvSpPr>
        <p:spPr>
          <a:xfrm>
            <a:off x="7176770" y="5341203"/>
            <a:ext cx="3649980" cy="1323439"/>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r>
              <a:rPr lang="fr-FR" sz="2000" b="1" dirty="0">
                <a:latin typeface="Times New Roman" panose="02020603050405020304" pitchFamily="18" charset="0"/>
                <a:cs typeface="Times New Roman" panose="02020603050405020304" pitchFamily="18" charset="0"/>
              </a:rPr>
              <a:t>D’une façon générale, l’élévation de la température favorise le caractère dangereux du produit</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0016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wipe(down)">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wipe(down)">
                                      <p:cBhvr>
                                        <p:cTn id="5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2" grpId="0" animBg="1"/>
      <p:bldP spid="16" grpId="0"/>
      <p:bldP spid="18" grpId="0" animBg="1"/>
      <p:bldP spid="22" grpId="0"/>
      <p:bldP spid="24" grpId="0" animBg="1"/>
      <p:bldP spid="2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50084E1-7643-B268-7481-E2D7DB1A3D19}"/>
              </a:ext>
            </a:extLst>
          </p:cNvPr>
          <p:cNvSpPr txBox="1"/>
          <p:nvPr/>
        </p:nvSpPr>
        <p:spPr>
          <a:xfrm>
            <a:off x="711200" y="210235"/>
            <a:ext cx="994664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Gestion des produits : Signalisation des risques : étiquetage et fiche de sécurité</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21BDDC9-F097-49C7-4CC5-27CD227E59D7}"/>
              </a:ext>
            </a:extLst>
          </p:cNvPr>
          <p:cNvSpPr txBox="1"/>
          <p:nvPr/>
        </p:nvSpPr>
        <p:spPr>
          <a:xfrm>
            <a:off x="264160" y="892016"/>
            <a:ext cx="11277600" cy="224196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L’existence de risques chimiques est signalée, au niveau des produits manipulés, par l’étiquetage et les fiches de données de sécurité. Le principe des fiches de données de sécurité, comme celui de la déclaration des produits nouveaux aux organismes agrées, vient des directives européennes. </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553DAB8-570C-2DF5-91A8-F4EA8DF8E867}"/>
              </a:ext>
            </a:extLst>
          </p:cNvPr>
          <p:cNvSpPr txBox="1"/>
          <p:nvPr/>
        </p:nvSpPr>
        <p:spPr>
          <a:xfrm>
            <a:off x="3164840" y="3354092"/>
            <a:ext cx="5039360" cy="4576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dirty="0" err="1">
                <a:latin typeface="Times New Roman" panose="02020603050405020304" pitchFamily="18" charset="0"/>
                <a:cs typeface="Times New Roman" panose="02020603050405020304" pitchFamily="18" charset="0"/>
              </a:rPr>
              <a:t>Connaissances</a:t>
            </a:r>
            <a:r>
              <a:rPr lang="en-US" sz="2400" dirty="0">
                <a:latin typeface="Times New Roman" panose="02020603050405020304" pitchFamily="18" charset="0"/>
                <a:cs typeface="Times New Roman" panose="02020603050405020304" pitchFamily="18" charset="0"/>
              </a:rPr>
              <a:t> des </a:t>
            </a:r>
            <a:r>
              <a:rPr lang="en-US" sz="2400" dirty="0" err="1">
                <a:latin typeface="Times New Roman" panose="02020603050405020304" pitchFamily="18" charset="0"/>
                <a:cs typeface="Times New Roman" panose="02020603050405020304" pitchFamily="18" charset="0"/>
              </a:rPr>
              <a:t>produits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chimiques</a:t>
            </a:r>
            <a:r>
              <a:rPr lang="en-US" sz="2400" dirty="0">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F4DB749A-3130-3CEF-4AC0-A6AC08FE7CBC}"/>
              </a:ext>
            </a:extLst>
          </p:cNvPr>
          <p:cNvSpPr txBox="1"/>
          <p:nvPr/>
        </p:nvSpPr>
        <p:spPr>
          <a:xfrm>
            <a:off x="162560" y="3833422"/>
            <a:ext cx="11805920" cy="3046988"/>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Afin de mettre en place les mesure de prévention pour pouvoir effectuer en toute sécurité l’utilisation des produits chimiques, il est indispensables de bien connaitre tous les paramètres qui les caractérisent et qui sont les suivants :</a:t>
            </a:r>
          </a:p>
          <a:p>
            <a:r>
              <a:rPr lang="fr-FR" sz="2400" dirty="0">
                <a:latin typeface="Times New Roman" panose="02020603050405020304" pitchFamily="18" charset="0"/>
                <a:cs typeface="Times New Roman" panose="02020603050405020304" pitchFamily="18" charset="0"/>
              </a:rPr>
              <a:t> - Les produits chimiques présents, même à titre de traces et notamment les produits dangereux - Les processus et mécanismes réactionnels qui sont mis en œuvre, y compris les réactions secondaires</a:t>
            </a:r>
          </a:p>
          <a:p>
            <a:r>
              <a:rPr lang="fr-FR" sz="2400" dirty="0">
                <a:latin typeface="Times New Roman" panose="02020603050405020304" pitchFamily="18" charset="0"/>
                <a:cs typeface="Times New Roman" panose="02020603050405020304" pitchFamily="18" charset="0"/>
              </a:rPr>
              <a:t>- Les installations et leurs équipements qui permettent d’effectuer les différentes opérations nécessaires à la production envisagée.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664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FE7E7A-B8D3-9381-9176-DEEB9EB9063C}"/>
              </a:ext>
            </a:extLst>
          </p:cNvPr>
          <p:cNvSpPr txBox="1"/>
          <p:nvPr/>
        </p:nvSpPr>
        <p:spPr>
          <a:xfrm>
            <a:off x="3048000" y="236974"/>
            <a:ext cx="609600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Etiquetage des emballages et récipients</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46CEAFC-9F35-2C0D-E139-A701DD1ECDAB}"/>
              </a:ext>
            </a:extLst>
          </p:cNvPr>
          <p:cNvSpPr txBox="1"/>
          <p:nvPr/>
        </p:nvSpPr>
        <p:spPr>
          <a:xfrm>
            <a:off x="198120" y="1045974"/>
            <a:ext cx="11795760" cy="557505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Si les fiches de données de sécurité fournissent aux chefs d’entreprises, aux médecins du travail et à la maitrise des renseignements intéressants, nécessaires pour mettre en place des mesures de prévention contre les risques chimiques, l’étiquette, directement apposée sur l’emballage, donne à l’utilisateur quelques informations de base indispensables pour attirer son attention sur les dangers et les précautions lors de la manipulation des produits dangereux. Donc tous les produits utilisés sur les lieux de travail qui répondent aux critères en vertu desquels ils doivent être classés comme produits dangereux doivent être accompagnés d'une étiquette. Les étiquettes sont les premiers éléments qui informent l'utilisateur des principaux dangers associés à ce produit et elles décrivent les précautions et les mesures de sécurité élémentaires qui doivent être prises.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665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9600B2-D9A9-3C32-548A-D2F7CC98DDEE}"/>
              </a:ext>
            </a:extLst>
          </p:cNvPr>
          <p:cNvSpPr txBox="1"/>
          <p:nvPr/>
        </p:nvSpPr>
        <p:spPr>
          <a:xfrm>
            <a:off x="2875280" y="216654"/>
            <a:ext cx="609600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en-US" sz="2400" dirty="0" err="1">
                <a:latin typeface="Times New Roman" panose="02020603050405020304" pitchFamily="18" charset="0"/>
                <a:cs typeface="Times New Roman" panose="02020603050405020304" pitchFamily="18" charset="0"/>
              </a:rPr>
              <a:t>Etiquetage</a:t>
            </a:r>
            <a:r>
              <a:rPr lang="en-US" sz="2400" dirty="0">
                <a:latin typeface="Times New Roman" panose="02020603050405020304" pitchFamily="18" charset="0"/>
                <a:cs typeface="Times New Roman" panose="02020603050405020304" pitchFamily="18" charset="0"/>
              </a:rPr>
              <a:t> des substances </a:t>
            </a:r>
            <a:r>
              <a:rPr lang="en-US" sz="2400" dirty="0" err="1">
                <a:latin typeface="Times New Roman" panose="02020603050405020304" pitchFamily="18" charset="0"/>
                <a:cs typeface="Times New Roman" panose="02020603050405020304" pitchFamily="18" charset="0"/>
              </a:rPr>
              <a:t>dangereuses</a:t>
            </a:r>
            <a:r>
              <a:rPr lang="en-US" sz="24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5B8FEC96-60FD-3ACB-D510-3E78C07F8CDA}"/>
              </a:ext>
            </a:extLst>
          </p:cNvPr>
          <p:cNvSpPr txBox="1"/>
          <p:nvPr/>
        </p:nvSpPr>
        <p:spPr>
          <a:xfrm>
            <a:off x="396240" y="678319"/>
            <a:ext cx="11054080" cy="279595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gn="ctr">
              <a:lnSpc>
                <a:spcPct val="150000"/>
              </a:lnSpc>
            </a:pPr>
            <a:r>
              <a:rPr lang="fr-FR" sz="2400" dirty="0">
                <a:latin typeface="Times New Roman" panose="02020603050405020304" pitchFamily="18" charset="0"/>
                <a:cs typeface="Times New Roman" panose="02020603050405020304" pitchFamily="18" charset="0"/>
              </a:rPr>
              <a:t>Il existe 9 annexes qui déterminent les conditions d’emballage et d’étiquetage des substances dangereuses. L’emballage doit être mécaniquement résistant et suffisamment étanche pour empêcher toute déperdition par fuite de produits, même en cas d’ouvertures et de fermetures multiples ; il ne doit pas être attaqué par les contenants (par exemple ne pas mettre de l’acide fluorhydrique dans les emballages en verre).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2848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669F93-2288-95D7-C6B4-83E497FDFD68}"/>
              </a:ext>
            </a:extLst>
          </p:cNvPr>
          <p:cNvPicPr>
            <a:picLocks noChangeAspect="1"/>
          </p:cNvPicPr>
          <p:nvPr/>
        </p:nvPicPr>
        <p:blipFill>
          <a:blip r:embed="rId2"/>
          <a:stretch>
            <a:fillRect/>
          </a:stretch>
        </p:blipFill>
        <p:spPr>
          <a:xfrm>
            <a:off x="1395169" y="-1"/>
            <a:ext cx="9401662" cy="6007298"/>
          </a:xfrm>
          <a:prstGeom prst="rect">
            <a:avLst/>
          </a:prstGeom>
        </p:spPr>
      </p:pic>
      <p:sp>
        <p:nvSpPr>
          <p:cNvPr id="7" name="TextBox 6">
            <a:extLst>
              <a:ext uri="{FF2B5EF4-FFF2-40B4-BE49-F238E27FC236}">
                <a16:creationId xmlns:a16="http://schemas.microsoft.com/office/drawing/2014/main" id="{63121038-2915-0620-E207-AD3ECB0031F9}"/>
              </a:ext>
            </a:extLst>
          </p:cNvPr>
          <p:cNvSpPr txBox="1"/>
          <p:nvPr/>
        </p:nvSpPr>
        <p:spPr>
          <a:xfrm>
            <a:off x="335280" y="6007297"/>
            <a:ext cx="11247120" cy="830997"/>
          </a:xfrm>
          <a:prstGeom prst="rect">
            <a:avLst/>
          </a:prstGeom>
          <a:noFill/>
        </p:spPr>
        <p:txBody>
          <a:bodyPr wrap="square">
            <a:spAutoFit/>
          </a:bodyPr>
          <a:lstStyle/>
          <a:p>
            <a:r>
              <a:rPr lang="fr-FR" sz="2400" b="1" dirty="0">
                <a:latin typeface="Times New Roman" panose="02020603050405020304" pitchFamily="18" charset="0"/>
                <a:cs typeface="Times New Roman" panose="02020603050405020304" pitchFamily="18" charset="0"/>
              </a:rPr>
              <a:t>Symboles (pictogrammes) avec indications de danger figurant sur les étiquettes. Chaque étiquette comporte un ou deux symboles avec ses indications de danger</a:t>
            </a:r>
            <a:r>
              <a:rPr lang="fr-FR" dirty="0"/>
              <a:t>.</a:t>
            </a:r>
            <a:endParaRPr lang="en-US" dirty="0"/>
          </a:p>
        </p:txBody>
      </p:sp>
    </p:spTree>
    <p:extLst>
      <p:ext uri="{BB962C8B-B14F-4D97-AF65-F5344CB8AC3E}">
        <p14:creationId xmlns:p14="http://schemas.microsoft.com/office/powerpoint/2010/main" val="30578400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8788DA5-AF86-5E26-3FC9-8E85DD207C42}"/>
              </a:ext>
            </a:extLst>
          </p:cNvPr>
          <p:cNvSpPr txBox="1"/>
          <p:nvPr/>
        </p:nvSpPr>
        <p:spPr>
          <a:xfrm>
            <a:off x="213360" y="302736"/>
            <a:ext cx="11805920" cy="16879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Les produits en provenance des USA comportent un étiquetage particulier (Norme NFPA).The National Fire Protection Association (NFPA) : a était développé pour aider les agents d’intervention pour déterminer rapidement les dangers associé à ce produit : </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DCC985B9-D930-4775-5A11-A6C0B9764386}"/>
              </a:ext>
            </a:extLst>
          </p:cNvPr>
          <p:cNvSpPr txBox="1"/>
          <p:nvPr/>
        </p:nvSpPr>
        <p:spPr>
          <a:xfrm>
            <a:off x="701040" y="2219236"/>
            <a:ext cx="5008880" cy="2000548"/>
          </a:xfrm>
          <a:prstGeom prst="rect">
            <a:avLst/>
          </a:prstGeom>
          <a:noFill/>
        </p:spPr>
        <p:txBody>
          <a:bodyPr wrap="square">
            <a:spAutoFit/>
          </a:bodyPr>
          <a:lstStyle/>
          <a:p>
            <a:r>
              <a:rPr lang="fr-FR" sz="2400" b="1" u="sng" dirty="0">
                <a:blipFill>
                  <a:blip r:embed="rId2"/>
                  <a:tile tx="0" ty="0" sx="100000" sy="100000" flip="none" algn="tl"/>
                </a:blipFill>
                <a:latin typeface="Times New Roman" panose="02020603050405020304" pitchFamily="18" charset="0"/>
                <a:cs typeface="Times New Roman" panose="02020603050405020304" pitchFamily="18" charset="0"/>
              </a:rPr>
              <a:t>o Couleur rouge :Risque d’incendie</a:t>
            </a:r>
            <a:r>
              <a:rPr lang="fr-FR" sz="2400" dirty="0">
                <a:blipFill>
                  <a:blip r:embed="rId2"/>
                  <a:tile tx="0" ty="0" sx="100000" sy="100000" flip="none" algn="tl"/>
                </a:blipFill>
                <a:latin typeface="Times New Roman" panose="02020603050405020304" pitchFamily="18" charset="0"/>
                <a:cs typeface="Times New Roman" panose="02020603050405020304" pitchFamily="18" charset="0"/>
              </a:rPr>
              <a:t> </a:t>
            </a:r>
          </a:p>
          <a:p>
            <a:r>
              <a:rPr lang="fr-FR" sz="2000" dirty="0">
                <a:blipFill>
                  <a:blip r:embed="rId2"/>
                  <a:tile tx="0" ty="0" sx="100000" sy="100000" flip="none" algn="tl"/>
                </a:blipFill>
                <a:latin typeface="Times New Roman" panose="02020603050405020304" pitchFamily="18" charset="0"/>
                <a:cs typeface="Times New Roman" panose="02020603050405020304" pitchFamily="18" charset="0"/>
              </a:rPr>
              <a:t>0. Non combustible </a:t>
            </a:r>
          </a:p>
          <a:p>
            <a:pPr marL="342900" indent="-342900">
              <a:buAutoNum type="arabicPeriod"/>
            </a:pPr>
            <a:r>
              <a:rPr lang="fr-FR" sz="2000" dirty="0">
                <a:blipFill>
                  <a:blip r:embed="rId2"/>
                  <a:tile tx="0" ty="0" sx="100000" sy="100000" flip="none" algn="tl"/>
                </a:blipFill>
                <a:latin typeface="Times New Roman" panose="02020603050405020304" pitchFamily="18" charset="0"/>
                <a:cs typeface="Times New Roman" panose="02020603050405020304" pitchFamily="18" charset="0"/>
              </a:rPr>
              <a:t>Combustible s’il est chauffé </a:t>
            </a:r>
          </a:p>
          <a:p>
            <a:pPr marL="342900" indent="-342900">
              <a:buAutoNum type="arabicPeriod"/>
            </a:pPr>
            <a:r>
              <a:rPr lang="fr-FR" sz="2000" dirty="0">
                <a:blipFill>
                  <a:blip r:embed="rId2"/>
                  <a:tile tx="0" ty="0" sx="100000" sy="100000" flip="none" algn="tl"/>
                </a:blipFill>
                <a:latin typeface="Times New Roman" panose="02020603050405020304" pitchFamily="18" charset="0"/>
                <a:cs typeface="Times New Roman" panose="02020603050405020304" pitchFamily="18" charset="0"/>
              </a:rPr>
              <a:t>Attention: Liquide combustible </a:t>
            </a:r>
          </a:p>
          <a:p>
            <a:pPr marL="342900" indent="-342900">
              <a:buAutoNum type="arabicPeriod"/>
            </a:pPr>
            <a:r>
              <a:rPr lang="fr-FR" sz="2000" dirty="0">
                <a:blipFill>
                  <a:blip r:embed="rId2"/>
                  <a:tile tx="0" ty="0" sx="100000" sy="100000" flip="none" algn="tl"/>
                </a:blipFill>
                <a:latin typeface="Times New Roman" panose="02020603050405020304" pitchFamily="18" charset="0"/>
                <a:cs typeface="Times New Roman" panose="02020603050405020304" pitchFamily="18" charset="0"/>
              </a:rPr>
              <a:t>Avertissement Liquide inflammable</a:t>
            </a:r>
          </a:p>
          <a:p>
            <a:pPr marL="342900" indent="-342900">
              <a:buAutoNum type="arabicPeriod"/>
            </a:pPr>
            <a:r>
              <a:rPr lang="fr-FR" sz="2000" dirty="0">
                <a:blipFill>
                  <a:blip r:embed="rId2"/>
                  <a:tile tx="0" ty="0" sx="100000" sy="100000" flip="none" algn="tl"/>
                </a:blipFill>
                <a:latin typeface="Times New Roman" panose="02020603050405020304" pitchFamily="18" charset="0"/>
                <a:cs typeface="Times New Roman" panose="02020603050405020304" pitchFamily="18" charset="0"/>
              </a:rPr>
              <a:t>Danger Gaz inflammable </a:t>
            </a:r>
            <a:endParaRPr lang="en-US" sz="1600" dirty="0">
              <a:blipFill>
                <a:blip r:embed="rId2"/>
                <a:tile tx="0" ty="0" sx="100000" sy="100000" flip="none" algn="tl"/>
              </a:blipFill>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6B1420B7-B4DB-5536-6897-C2DCE8A3C65F}"/>
              </a:ext>
            </a:extLst>
          </p:cNvPr>
          <p:cNvPicPr>
            <a:picLocks noChangeAspect="1"/>
          </p:cNvPicPr>
          <p:nvPr/>
        </p:nvPicPr>
        <p:blipFill>
          <a:blip r:embed="rId3"/>
          <a:stretch>
            <a:fillRect/>
          </a:stretch>
        </p:blipFill>
        <p:spPr>
          <a:xfrm>
            <a:off x="5872480" y="2371724"/>
            <a:ext cx="4622800" cy="2372995"/>
          </a:xfrm>
          <a:prstGeom prst="rect">
            <a:avLst/>
          </a:prstGeom>
        </p:spPr>
      </p:pic>
      <p:sp>
        <p:nvSpPr>
          <p:cNvPr id="11" name="TextBox 10">
            <a:extLst>
              <a:ext uri="{FF2B5EF4-FFF2-40B4-BE49-F238E27FC236}">
                <a16:creationId xmlns:a16="http://schemas.microsoft.com/office/drawing/2014/main" id="{06D7457B-CD1A-E887-4F4E-C112DAE62CE9}"/>
              </a:ext>
            </a:extLst>
          </p:cNvPr>
          <p:cNvSpPr txBox="1"/>
          <p:nvPr/>
        </p:nvSpPr>
        <p:spPr>
          <a:xfrm>
            <a:off x="7264400" y="4744719"/>
            <a:ext cx="1838960" cy="40011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en-US" sz="2000" dirty="0" err="1">
                <a:latin typeface="Times New Roman" panose="02020603050405020304" pitchFamily="18" charset="0"/>
                <a:cs typeface="Times New Roman" panose="02020603050405020304" pitchFamily="18" charset="0"/>
              </a:rPr>
              <a:t>Norme</a:t>
            </a:r>
            <a:r>
              <a:rPr lang="en-US" sz="2000" dirty="0">
                <a:latin typeface="Times New Roman" panose="02020603050405020304" pitchFamily="18" charset="0"/>
                <a:cs typeface="Times New Roman" panose="02020603050405020304" pitchFamily="18" charset="0"/>
              </a:rPr>
              <a:t> NFPA</a:t>
            </a:r>
          </a:p>
        </p:txBody>
      </p:sp>
      <p:sp>
        <p:nvSpPr>
          <p:cNvPr id="13" name="TextBox 12">
            <a:extLst>
              <a:ext uri="{FF2B5EF4-FFF2-40B4-BE49-F238E27FC236}">
                <a16:creationId xmlns:a16="http://schemas.microsoft.com/office/drawing/2014/main" id="{9BD4B924-3177-B60B-A96B-F87C01B488D8}"/>
              </a:ext>
            </a:extLst>
          </p:cNvPr>
          <p:cNvSpPr txBox="1"/>
          <p:nvPr/>
        </p:nvSpPr>
        <p:spPr>
          <a:xfrm>
            <a:off x="482600" y="4328822"/>
            <a:ext cx="5735320" cy="2616101"/>
          </a:xfrm>
          <a:prstGeom prst="rect">
            <a:avLst/>
          </a:prstGeom>
          <a:noFill/>
        </p:spPr>
        <p:txBody>
          <a:bodyPr wrap="square">
            <a:spAutoFit/>
          </a:bodyPr>
          <a:lstStyle/>
          <a:p>
            <a:r>
              <a:rPr lang="fr-FR" sz="2400" b="1" u="sng" dirty="0">
                <a:solidFill>
                  <a:schemeClr val="accent6">
                    <a:lumMod val="50000"/>
                  </a:schemeClr>
                </a:solidFill>
                <a:latin typeface="Times New Roman" panose="02020603050405020304" pitchFamily="18" charset="0"/>
                <a:cs typeface="Times New Roman" panose="02020603050405020304" pitchFamily="18" charset="0"/>
              </a:rPr>
              <a:t>o Couleur jaune :Réactivité :</a:t>
            </a:r>
            <a:r>
              <a:rPr lang="fr-FR" sz="2400" dirty="0">
                <a:solidFill>
                  <a:schemeClr val="accent6">
                    <a:lumMod val="50000"/>
                  </a:schemeClr>
                </a:solidFill>
                <a:latin typeface="Times New Roman" panose="02020603050405020304" pitchFamily="18" charset="0"/>
                <a:cs typeface="Times New Roman" panose="02020603050405020304" pitchFamily="18" charset="0"/>
              </a:rPr>
              <a:t> </a:t>
            </a:r>
          </a:p>
          <a:p>
            <a:pPr marL="457200" indent="-457200">
              <a:buAutoNum type="arabicPeriod"/>
            </a:pPr>
            <a:r>
              <a:rPr lang="fr-FR" sz="2000" dirty="0">
                <a:solidFill>
                  <a:schemeClr val="accent6">
                    <a:lumMod val="50000"/>
                  </a:schemeClr>
                </a:solidFill>
                <a:latin typeface="Times New Roman" panose="02020603050405020304" pitchFamily="18" charset="0"/>
                <a:cs typeface="Times New Roman" panose="02020603050405020304" pitchFamily="18" charset="0"/>
              </a:rPr>
              <a:t>Attention: Instable s’il est chauffé</a:t>
            </a:r>
          </a:p>
          <a:p>
            <a:pPr marL="457200" indent="-457200">
              <a:buAutoNum type="arabicPeriod"/>
            </a:pPr>
            <a:r>
              <a:rPr lang="fr-FR" sz="2000" dirty="0">
                <a:solidFill>
                  <a:schemeClr val="accent6">
                    <a:lumMod val="50000"/>
                  </a:schemeClr>
                </a:solidFill>
                <a:latin typeface="Times New Roman" panose="02020603050405020304" pitchFamily="18" charset="0"/>
                <a:cs typeface="Times New Roman" panose="02020603050405020304" pitchFamily="18" charset="0"/>
              </a:rPr>
              <a:t> Attention: instable, peut réagir avec de l'eau, des changements chimiques violents sont possibles</a:t>
            </a:r>
            <a:r>
              <a:rPr lang="fr-FR" sz="2000" dirty="0"/>
              <a:t> </a:t>
            </a:r>
          </a:p>
          <a:p>
            <a:pPr marL="457200" indent="-457200">
              <a:buAutoNum type="arabicPeriod"/>
            </a:pPr>
            <a:r>
              <a:rPr lang="fr-FR" sz="2000" dirty="0"/>
              <a:t> </a:t>
            </a:r>
            <a:r>
              <a:rPr lang="fr-FR" sz="2000" dirty="0">
                <a:solidFill>
                  <a:schemeClr val="accent6">
                    <a:lumMod val="50000"/>
                  </a:schemeClr>
                </a:solidFill>
                <a:latin typeface="Times New Roman" panose="02020603050405020304" pitchFamily="18" charset="0"/>
                <a:cs typeface="Times New Roman" panose="02020603050405020304" pitchFamily="18" charset="0"/>
              </a:rPr>
              <a:t>Danger: peut exploser sous le choc ou la chaleur </a:t>
            </a:r>
          </a:p>
          <a:p>
            <a:pPr marL="457200" indent="-457200">
              <a:buAutoNum type="arabicPeriod"/>
            </a:pPr>
            <a:r>
              <a:rPr lang="fr-FR" sz="2000" dirty="0">
                <a:solidFill>
                  <a:schemeClr val="accent6">
                    <a:lumMod val="50000"/>
                  </a:schemeClr>
                </a:solidFill>
                <a:latin typeface="Times New Roman" panose="02020603050405020304" pitchFamily="18" charset="0"/>
                <a:cs typeface="Times New Roman" panose="02020603050405020304" pitchFamily="18" charset="0"/>
              </a:rPr>
              <a:t> Danger: peut exploser à des températures normales </a:t>
            </a:r>
          </a:p>
          <a:p>
            <a:pPr marL="457200" indent="-457200">
              <a:buAutoNum type="arabicPeriod"/>
            </a:pPr>
            <a:endParaRPr lang="en-US" sz="20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029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anim calcmode="lin" valueType="num">
                                      <p:cBhvr>
                                        <p:cTn id="18" dur="1000" fill="hold"/>
                                        <p:tgtEl>
                                          <p:spTgt spid="13"/>
                                        </p:tgtEl>
                                        <p:attrNameLst>
                                          <p:attrName>ppt_x</p:attrName>
                                        </p:attrNameLst>
                                      </p:cBhvr>
                                      <p:tavLst>
                                        <p:tav tm="0">
                                          <p:val>
                                            <p:strVal val="#ppt_x"/>
                                          </p:val>
                                        </p:tav>
                                        <p:tav tm="100000">
                                          <p:val>
                                            <p:strVal val="#ppt_x"/>
                                          </p:val>
                                        </p:tav>
                                      </p:tavLst>
                                    </p:anim>
                                    <p:anim calcmode="lin" valueType="num">
                                      <p:cBhvr>
                                        <p:cTn id="1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1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45E6DB-282B-D534-BB8C-FE9055C6B44F}"/>
              </a:ext>
            </a:extLst>
          </p:cNvPr>
          <p:cNvSpPr txBox="1"/>
          <p:nvPr/>
        </p:nvSpPr>
        <p:spPr>
          <a:xfrm>
            <a:off x="886767" y="534230"/>
            <a:ext cx="6096000" cy="2062103"/>
          </a:xfrm>
          <a:prstGeom prst="rect">
            <a:avLst/>
          </a:prstGeom>
          <a:noFill/>
        </p:spPr>
        <p:txBody>
          <a:bodyPr wrap="square">
            <a:spAutoFit/>
            <a:scene3d>
              <a:camera prst="orthographicFront"/>
              <a:lightRig rig="threePt" dir="t"/>
            </a:scene3d>
            <a:sp3d extrusionH="57150">
              <a:bevelT w="69850" h="69850" prst="divot"/>
            </a:sp3d>
          </a:bodyPr>
          <a:lstStyle/>
          <a:p>
            <a:r>
              <a:rPr lang="fr-FR" sz="2400" b="1" u="sng" dirty="0">
                <a:solidFill>
                  <a:schemeClr val="accent6">
                    <a:lumMod val="75000"/>
                  </a:schemeClr>
                </a:solidFill>
                <a:latin typeface="Times New Roman" panose="02020603050405020304" pitchFamily="18" charset="0"/>
                <a:cs typeface="Times New Roman" panose="02020603050405020304" pitchFamily="18" charset="0"/>
              </a:rPr>
              <a:t>o Couleur bleu :Danger pour la santé </a:t>
            </a:r>
          </a:p>
          <a:p>
            <a:r>
              <a:rPr lang="fr-FR" sz="2000" dirty="0">
                <a:solidFill>
                  <a:schemeClr val="accent6">
                    <a:lumMod val="75000"/>
                  </a:schemeClr>
                </a:solidFill>
                <a:latin typeface="Times New Roman" panose="02020603050405020304" pitchFamily="18" charset="0"/>
                <a:cs typeface="Times New Roman" panose="02020603050405020304" pitchFamily="18" charset="0"/>
              </a:rPr>
              <a:t>0. Aucun risque inhabituel </a:t>
            </a:r>
          </a:p>
          <a:p>
            <a:r>
              <a:rPr lang="fr-FR" sz="2000" dirty="0">
                <a:solidFill>
                  <a:schemeClr val="accent6">
                    <a:lumMod val="75000"/>
                  </a:schemeClr>
                </a:solidFill>
                <a:latin typeface="Times New Roman" panose="02020603050405020304" pitchFamily="18" charset="0"/>
                <a:cs typeface="Times New Roman" panose="02020603050405020304" pitchFamily="18" charset="0"/>
              </a:rPr>
              <a:t>1. </a:t>
            </a:r>
            <a:r>
              <a:rPr lang="fr-FR" sz="2400" dirty="0">
                <a:solidFill>
                  <a:schemeClr val="accent6">
                    <a:lumMod val="75000"/>
                  </a:schemeClr>
                </a:solidFill>
                <a:latin typeface="Times New Roman" panose="02020603050405020304" pitchFamily="18" charset="0"/>
                <a:cs typeface="Times New Roman" panose="02020603050405020304" pitchFamily="18" charset="0"/>
              </a:rPr>
              <a:t>Légèrement</a:t>
            </a:r>
            <a:r>
              <a:rPr lang="fr-FR" sz="2000" dirty="0">
                <a:solidFill>
                  <a:schemeClr val="accent6">
                    <a:lumMod val="75000"/>
                  </a:schemeClr>
                </a:solidFill>
                <a:latin typeface="Times New Roman" panose="02020603050405020304" pitchFamily="18" charset="0"/>
                <a:cs typeface="Times New Roman" panose="02020603050405020304" pitchFamily="18" charset="0"/>
              </a:rPr>
              <a:t> dangereux: Peut provoquer une irritation 2. Dangereux: Peut être nocif par inhalation ou absorption 3. Danger extrême: Corrosif ou toxique, éviter l'inhalation 4. Mortelle: équipement spécialisé exigé</a:t>
            </a:r>
            <a:endParaRPr lang="en-US" sz="20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8E25F5F-3AD6-8E87-D535-0821CCE7AB2C}"/>
              </a:ext>
            </a:extLst>
          </p:cNvPr>
          <p:cNvSpPr txBox="1"/>
          <p:nvPr/>
        </p:nvSpPr>
        <p:spPr>
          <a:xfrm>
            <a:off x="812800" y="3343255"/>
            <a:ext cx="6096000" cy="2000548"/>
          </a:xfrm>
          <a:prstGeom prst="rect">
            <a:avLst/>
          </a:prstGeom>
          <a:noFill/>
        </p:spPr>
        <p:txBody>
          <a:bodyPr wrap="square">
            <a:spAutoFit/>
          </a:bodyPr>
          <a:lstStyle/>
          <a:p>
            <a:r>
              <a:rPr lang="en-US" sz="2400" b="1" u="sng" dirty="0">
                <a:solidFill>
                  <a:schemeClr val="accent6">
                    <a:lumMod val="50000"/>
                  </a:schemeClr>
                </a:solidFill>
                <a:latin typeface="Times New Roman" panose="02020603050405020304" pitchFamily="18" charset="0"/>
                <a:cs typeface="Times New Roman" panose="02020603050405020304" pitchFamily="18" charset="0"/>
              </a:rPr>
              <a:t>o Couleur blanche :Danger special</a:t>
            </a:r>
          </a:p>
          <a:p>
            <a:r>
              <a:rPr lang="en-US" dirty="0">
                <a:solidFill>
                  <a:schemeClr val="accent6">
                    <a:lumMod val="50000"/>
                  </a:schemeClr>
                </a:solidFill>
              </a:rPr>
              <a:t> </a:t>
            </a:r>
            <a:r>
              <a:rPr lang="en-US" sz="2000" dirty="0">
                <a:solidFill>
                  <a:schemeClr val="accent6">
                    <a:lumMod val="50000"/>
                  </a:schemeClr>
                </a:solidFill>
                <a:latin typeface="Times New Roman" panose="02020603050405020304" pitchFamily="18" charset="0"/>
                <a:cs typeface="Times New Roman" panose="02020603050405020304" pitchFamily="18" charset="0"/>
              </a:rPr>
              <a:t> W- </a:t>
            </a:r>
            <a:r>
              <a:rPr lang="en-US" sz="2000" dirty="0" err="1">
                <a:solidFill>
                  <a:schemeClr val="accent6">
                    <a:lumMod val="50000"/>
                  </a:schemeClr>
                </a:solidFill>
                <a:latin typeface="Times New Roman" panose="02020603050405020304" pitchFamily="18" charset="0"/>
                <a:cs typeface="Times New Roman" panose="02020603050405020304" pitchFamily="18" charset="0"/>
              </a:rPr>
              <a:t>Éviter</a:t>
            </a:r>
            <a:r>
              <a:rPr lang="en-US" sz="2000" dirty="0">
                <a:solidFill>
                  <a:schemeClr val="accent6">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6">
                    <a:lumMod val="50000"/>
                  </a:schemeClr>
                </a:solidFill>
                <a:latin typeface="Times New Roman" panose="02020603050405020304" pitchFamily="18" charset="0"/>
                <a:cs typeface="Times New Roman" panose="02020603050405020304" pitchFamily="18" charset="0"/>
              </a:rPr>
              <a:t>l'utilisation</a:t>
            </a:r>
            <a:r>
              <a:rPr lang="en-US" sz="2000" dirty="0">
                <a:solidFill>
                  <a:schemeClr val="accent6">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6">
                    <a:lumMod val="50000"/>
                  </a:schemeClr>
                </a:solidFill>
                <a:latin typeface="Times New Roman" panose="02020603050405020304" pitchFamily="18" charset="0"/>
                <a:cs typeface="Times New Roman" panose="02020603050405020304" pitchFamily="18" charset="0"/>
              </a:rPr>
              <a:t>l'eau</a:t>
            </a:r>
            <a:r>
              <a:rPr lang="en-US" sz="2000" dirty="0">
                <a:solidFill>
                  <a:schemeClr val="accent6">
                    <a:lumMod val="50000"/>
                  </a:schemeClr>
                </a:solidFill>
                <a:latin typeface="Times New Roman" panose="02020603050405020304" pitchFamily="18" charset="0"/>
                <a:cs typeface="Times New Roman" panose="02020603050405020304" pitchFamily="18" charset="0"/>
              </a:rPr>
              <a:t> </a:t>
            </a:r>
          </a:p>
          <a:p>
            <a:r>
              <a:rPr lang="en-US" sz="2000" dirty="0">
                <a:solidFill>
                  <a:schemeClr val="accent6">
                    <a:lumMod val="50000"/>
                  </a:schemeClr>
                </a:solidFill>
                <a:latin typeface="Times New Roman" panose="02020603050405020304" pitchFamily="18" charset="0"/>
                <a:cs typeface="Times New Roman" panose="02020603050405020304" pitchFamily="18" charset="0"/>
              </a:rPr>
              <a:t> ALK- Base (</a:t>
            </a:r>
            <a:r>
              <a:rPr lang="en-US" sz="2000" dirty="0" err="1">
                <a:solidFill>
                  <a:schemeClr val="accent6">
                    <a:lumMod val="50000"/>
                  </a:schemeClr>
                </a:solidFill>
                <a:latin typeface="Times New Roman" panose="02020603050405020304" pitchFamily="18" charset="0"/>
                <a:cs typeface="Times New Roman" panose="02020603050405020304" pitchFamily="18" charset="0"/>
              </a:rPr>
              <a:t>alcaline</a:t>
            </a:r>
            <a:r>
              <a:rPr lang="en-US" sz="2000" dirty="0">
                <a:solidFill>
                  <a:schemeClr val="accent6">
                    <a:lumMod val="50000"/>
                  </a:schemeClr>
                </a:solidFill>
                <a:latin typeface="Times New Roman" panose="02020603050405020304" pitchFamily="18" charset="0"/>
                <a:cs typeface="Times New Roman" panose="02020603050405020304" pitchFamily="18" charset="0"/>
              </a:rPr>
              <a:t>)</a:t>
            </a:r>
          </a:p>
          <a:p>
            <a:r>
              <a:rPr lang="en-US" sz="2000" dirty="0">
                <a:solidFill>
                  <a:schemeClr val="accent6">
                    <a:lumMod val="50000"/>
                  </a:schemeClr>
                </a:solidFill>
                <a:latin typeface="Times New Roman" panose="02020603050405020304" pitchFamily="18" charset="0"/>
                <a:cs typeface="Times New Roman" panose="02020603050405020304" pitchFamily="18" charset="0"/>
              </a:rPr>
              <a:t>  ACID- </a:t>
            </a:r>
            <a:r>
              <a:rPr lang="en-US" sz="2000" dirty="0" err="1">
                <a:solidFill>
                  <a:schemeClr val="accent6">
                    <a:lumMod val="50000"/>
                  </a:schemeClr>
                </a:solidFill>
                <a:latin typeface="Times New Roman" panose="02020603050405020304" pitchFamily="18" charset="0"/>
                <a:cs typeface="Times New Roman" panose="02020603050405020304" pitchFamily="18" charset="0"/>
              </a:rPr>
              <a:t>Acide</a:t>
            </a:r>
            <a:r>
              <a:rPr lang="en-US" sz="2000" dirty="0">
                <a:solidFill>
                  <a:schemeClr val="accent6">
                    <a:lumMod val="50000"/>
                  </a:schemeClr>
                </a:solidFill>
                <a:latin typeface="Times New Roman" panose="02020603050405020304" pitchFamily="18" charset="0"/>
                <a:cs typeface="Times New Roman" panose="02020603050405020304" pitchFamily="18" charset="0"/>
              </a:rPr>
              <a:t>/Acidic </a:t>
            </a:r>
          </a:p>
          <a:p>
            <a:r>
              <a:rPr lang="en-US" sz="2000" dirty="0">
                <a:solidFill>
                  <a:schemeClr val="accent6">
                    <a:lumMod val="50000"/>
                  </a:schemeClr>
                </a:solidFill>
                <a:latin typeface="Times New Roman" panose="02020603050405020304" pitchFamily="18" charset="0"/>
                <a:cs typeface="Times New Roman" panose="02020603050405020304" pitchFamily="18" charset="0"/>
              </a:rPr>
              <a:t> COR- Corrosive</a:t>
            </a:r>
          </a:p>
          <a:p>
            <a:r>
              <a:rPr lang="en-US" sz="2000" dirty="0">
                <a:solidFill>
                  <a:schemeClr val="accent6">
                    <a:lumMod val="50000"/>
                  </a:schemeClr>
                </a:solidFill>
                <a:latin typeface="Times New Roman" panose="02020603050405020304" pitchFamily="18" charset="0"/>
                <a:cs typeface="Times New Roman" panose="02020603050405020304" pitchFamily="18" charset="0"/>
              </a:rPr>
              <a:t>  Radioactive Symbol = Radioactive.</a:t>
            </a:r>
            <a:r>
              <a:rPr lang="en-US" dirty="0">
                <a:solidFill>
                  <a:schemeClr val="accent6">
                    <a:lumMod val="50000"/>
                  </a:schemeClr>
                </a:solidFill>
              </a:rPr>
              <a:t> </a:t>
            </a:r>
          </a:p>
        </p:txBody>
      </p:sp>
      <p:pic>
        <p:nvPicPr>
          <p:cNvPr id="8" name="Picture 7">
            <a:extLst>
              <a:ext uri="{FF2B5EF4-FFF2-40B4-BE49-F238E27FC236}">
                <a16:creationId xmlns:a16="http://schemas.microsoft.com/office/drawing/2014/main" id="{5AA17F0A-227E-CFAE-E0AB-44F7D93D42F1}"/>
              </a:ext>
            </a:extLst>
          </p:cNvPr>
          <p:cNvPicPr>
            <a:picLocks noChangeAspect="1"/>
          </p:cNvPicPr>
          <p:nvPr/>
        </p:nvPicPr>
        <p:blipFill>
          <a:blip r:embed="rId2"/>
          <a:stretch>
            <a:fillRect/>
          </a:stretch>
        </p:blipFill>
        <p:spPr>
          <a:xfrm>
            <a:off x="6982767" y="2596333"/>
            <a:ext cx="4627265" cy="2371550"/>
          </a:xfrm>
          <a:prstGeom prst="rect">
            <a:avLst/>
          </a:prstGeom>
        </p:spPr>
      </p:pic>
    </p:spTree>
    <p:extLst>
      <p:ext uri="{BB962C8B-B14F-4D97-AF65-F5344CB8AC3E}">
        <p14:creationId xmlns:p14="http://schemas.microsoft.com/office/powerpoint/2010/main" val="293247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F93BC-D574-597E-D835-7A5E8244A171}"/>
              </a:ext>
            </a:extLst>
          </p:cNvPr>
          <p:cNvSpPr>
            <a:spLocks noGrp="1"/>
          </p:cNvSpPr>
          <p:nvPr>
            <p:ph type="ctrTitle"/>
          </p:nvPr>
        </p:nvSpPr>
        <p:spPr>
          <a:xfrm>
            <a:off x="772160" y="690245"/>
            <a:ext cx="9895840" cy="2387600"/>
          </a:xfrm>
          <a:solidFill>
            <a:schemeClr val="accent2"/>
          </a:solidFill>
          <a:ln>
            <a:noFill/>
          </a:ln>
        </p:spPr>
        <p:style>
          <a:lnRef idx="0">
            <a:scrgbClr r="0" g="0" b="0"/>
          </a:lnRef>
          <a:fillRef idx="0">
            <a:scrgbClr r="0" g="0" b="0"/>
          </a:fillRef>
          <a:effectRef idx="0">
            <a:scrgbClr r="0" g="0" b="0"/>
          </a:effectRef>
          <a:fontRef idx="minor">
            <a:schemeClr val="lt1"/>
          </a:fontRef>
        </p:style>
        <p:txBody>
          <a:bodyPr>
            <a:normAutofit/>
          </a:bodyPr>
          <a:lstStyle/>
          <a:p>
            <a:pPr>
              <a:lnSpc>
                <a:spcPct val="150000"/>
              </a:lnSpc>
            </a:pPr>
            <a:r>
              <a:rPr lang="fr-FR" sz="2400" dirty="0">
                <a:latin typeface="Times New Roman" panose="02020603050405020304" pitchFamily="18" charset="0"/>
                <a:cs typeface="Times New Roman" panose="02020603050405020304" pitchFamily="18" charset="0"/>
              </a:rPr>
              <a:t>La sécurité fait souvent référence à des notions telles que le risque, le danger, la prévention, la protection mais aussi la responsabilité et l’assurance. La sécurité au travail est de l’ordre de la protection et la prévention des accidents et des maladies dans le monde professionnel.</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A15C1F7-AEAC-EB32-23BF-3BB57C0B9C28}"/>
              </a:ext>
            </a:extLst>
          </p:cNvPr>
          <p:cNvSpPr>
            <a:spLocks noGrp="1"/>
          </p:cNvSpPr>
          <p:nvPr>
            <p:ph type="subTitle" idx="1"/>
          </p:nvPr>
        </p:nvSpPr>
        <p:spPr>
          <a:xfrm>
            <a:off x="772160" y="3886517"/>
            <a:ext cx="9824720" cy="2281237"/>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gn="just"/>
            <a:r>
              <a:rPr lang="fr-FR" dirty="0">
                <a:solidFill>
                  <a:srgbClr val="C00000"/>
                </a:solidFill>
                <a:latin typeface="Times New Roman" panose="02020603050405020304" pitchFamily="18" charset="0"/>
                <a:cs typeface="Times New Roman" panose="02020603050405020304" pitchFamily="18" charset="0"/>
              </a:rPr>
              <a:t>L’hygiène</a:t>
            </a:r>
            <a:r>
              <a:rPr lang="fr-FR" dirty="0">
                <a:latin typeface="Times New Roman" panose="02020603050405020304" pitchFamily="18" charset="0"/>
                <a:cs typeface="Times New Roman" panose="02020603050405020304" pitchFamily="18" charset="0"/>
              </a:rPr>
              <a:t> et la </a:t>
            </a:r>
            <a:r>
              <a:rPr lang="fr-FR" dirty="0">
                <a:solidFill>
                  <a:srgbClr val="FF0000"/>
                </a:solidFill>
                <a:latin typeface="Times New Roman" panose="02020603050405020304" pitchFamily="18" charset="0"/>
                <a:cs typeface="Times New Roman" panose="02020603050405020304" pitchFamily="18" charset="0"/>
              </a:rPr>
              <a:t>sécurité</a:t>
            </a:r>
            <a:r>
              <a:rPr lang="fr-FR" dirty="0">
                <a:latin typeface="Times New Roman" panose="02020603050405020304" pitchFamily="18" charset="0"/>
                <a:cs typeface="Times New Roman" panose="02020603050405020304" pitchFamily="18" charset="0"/>
              </a:rPr>
              <a:t> du travail a notamment pour objectif de :</a:t>
            </a:r>
          </a:p>
          <a:p>
            <a:pPr algn="just"/>
            <a:r>
              <a:rPr lang="fr-FR" dirty="0">
                <a:latin typeface="Times New Roman" panose="02020603050405020304" pitchFamily="18" charset="0"/>
                <a:cs typeface="Times New Roman" panose="02020603050405020304" pitchFamily="18" charset="0"/>
              </a:rPr>
              <a:t>  Fournir un lieu de travail sain et sans danger pour tous les employés </a:t>
            </a:r>
          </a:p>
          <a:p>
            <a:pPr algn="just"/>
            <a:r>
              <a:rPr lang="fr-FR" dirty="0">
                <a:latin typeface="Times New Roman" panose="02020603050405020304" pitchFamily="18" charset="0"/>
                <a:cs typeface="Times New Roman" panose="02020603050405020304" pitchFamily="18" charset="0"/>
              </a:rPr>
              <a:t> Minimiser l’impact des activités, des produits et des services sur l’environnement </a:t>
            </a:r>
          </a:p>
          <a:p>
            <a:pPr algn="just"/>
            <a:r>
              <a:rPr lang="fr-FR" dirty="0">
                <a:latin typeface="Times New Roman" panose="02020603050405020304" pitchFamily="18" charset="0"/>
                <a:cs typeface="Times New Roman" panose="02020603050405020304" pitchFamily="18" charset="0"/>
              </a:rPr>
              <a:t> Amélioration continue de fonctionnement de l’entreprise </a:t>
            </a:r>
          </a:p>
          <a:p>
            <a:pPr algn="just"/>
            <a:r>
              <a:rPr lang="fr-FR" dirty="0">
                <a:latin typeface="Times New Roman" panose="02020603050405020304" pitchFamily="18" charset="0"/>
                <a:cs typeface="Times New Roman" panose="02020603050405020304" pitchFamily="18" charset="0"/>
              </a:rPr>
              <a:t> Prévenir et maitriser les risques liés aux activités professionnelles</a:t>
            </a:r>
          </a:p>
          <a:p>
            <a:pPr algn="just"/>
            <a:r>
              <a:rPr lang="fr-FR" sz="2600" dirty="0">
                <a:latin typeface="Times New Roman" panose="02020603050405020304" pitchFamily="18" charset="0"/>
                <a:cs typeface="Times New Roman" panose="02020603050405020304" pitchFamily="18" charset="0"/>
              </a:rPr>
              <a:t> Protéger les travailleurs et l’environnement ; </a:t>
            </a:r>
            <a:endParaRPr lang="en-US" sz="26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FB48DD7-23CA-7AFA-8B68-6FD3E2EC1E98}"/>
              </a:ext>
            </a:extLst>
          </p:cNvPr>
          <p:cNvSpPr/>
          <p:nvPr/>
        </p:nvSpPr>
        <p:spPr>
          <a:xfrm>
            <a:off x="4419600" y="50165"/>
            <a:ext cx="2550160" cy="64008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Times New Roman" panose="02020603050405020304" pitchFamily="18" charset="0"/>
                <a:cs typeface="Times New Roman" panose="02020603050405020304" pitchFamily="18" charset="0"/>
              </a:rPr>
              <a:t>La sécurité </a:t>
            </a:r>
          </a:p>
        </p:txBody>
      </p:sp>
      <p:sp>
        <p:nvSpPr>
          <p:cNvPr id="5" name="Oval 4">
            <a:extLst>
              <a:ext uri="{FF2B5EF4-FFF2-40B4-BE49-F238E27FC236}">
                <a16:creationId xmlns:a16="http://schemas.microsoft.com/office/drawing/2014/main" id="{64DDE4F5-24BC-42E6-E9E0-96E41F802084}"/>
              </a:ext>
            </a:extLst>
          </p:cNvPr>
          <p:cNvSpPr/>
          <p:nvPr/>
        </p:nvSpPr>
        <p:spPr>
          <a:xfrm>
            <a:off x="4348480" y="3337241"/>
            <a:ext cx="2194560" cy="54927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latin typeface="Times New Roman" panose="02020603050405020304" pitchFamily="18" charset="0"/>
                <a:cs typeface="Times New Roman" panose="02020603050405020304" pitchFamily="18" charset="0"/>
              </a:rPr>
              <a:t>Objectifs</a:t>
            </a:r>
          </a:p>
        </p:txBody>
      </p:sp>
    </p:spTree>
    <p:extLst>
      <p:ext uri="{BB962C8B-B14F-4D97-AF65-F5344CB8AC3E}">
        <p14:creationId xmlns:p14="http://schemas.microsoft.com/office/powerpoint/2010/main" val="38651458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830639-9B39-D46B-A410-19A504359D07}"/>
              </a:ext>
            </a:extLst>
          </p:cNvPr>
          <p:cNvSpPr txBox="1"/>
          <p:nvPr/>
        </p:nvSpPr>
        <p:spPr>
          <a:xfrm>
            <a:off x="3911600" y="267455"/>
            <a:ext cx="3911600" cy="461665"/>
          </a:xfrm>
          <a:prstGeom prst="rect">
            <a:avLst/>
          </a:prstGeom>
          <a:noFill/>
          <a:ln>
            <a:solidFill>
              <a:schemeClr val="accent2"/>
            </a:solidFill>
          </a:ln>
          <a:effectLst>
            <a:glow rad="228600">
              <a:schemeClr val="accent4">
                <a:satMod val="175000"/>
                <a:alpha val="40000"/>
              </a:schemeClr>
            </a:glow>
          </a:effectLst>
        </p:spPr>
        <p:txBody>
          <a:bodyPr wrap="square">
            <a:spAutoFit/>
          </a:bodyPr>
          <a:lstStyle/>
          <a:p>
            <a:r>
              <a:rPr lang="en-US" sz="2400" dirty="0" err="1">
                <a:latin typeface="Times New Roman" panose="02020603050405020304" pitchFamily="18" charset="0"/>
                <a:cs typeface="Times New Roman" panose="02020603050405020304" pitchFamily="18" charset="0"/>
              </a:rPr>
              <a:t>Règles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générales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d'étiquetage</a:t>
            </a:r>
            <a:r>
              <a:rPr lang="en-US" sz="24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77B23BF8-06C8-9B0B-0185-D43B3F131B7D}"/>
              </a:ext>
            </a:extLst>
          </p:cNvPr>
          <p:cNvSpPr txBox="1"/>
          <p:nvPr/>
        </p:nvSpPr>
        <p:spPr>
          <a:xfrm>
            <a:off x="421640" y="1089859"/>
            <a:ext cx="11633200" cy="3903954"/>
          </a:xfrm>
          <a:prstGeom prst="rect">
            <a:avLst/>
          </a:prstGeom>
          <a:solidFill>
            <a:schemeClr val="bg1"/>
          </a:solidFill>
          <a:ln>
            <a:solidFill>
              <a:schemeClr val="accent6">
                <a:lumMod val="75000"/>
              </a:schemeClr>
            </a:solidFill>
          </a:ln>
          <a:effectLst>
            <a:glow rad="228600">
              <a:schemeClr val="accent4">
                <a:satMod val="175000"/>
                <a:alpha val="40000"/>
              </a:schemeClr>
            </a:glow>
          </a:effectLst>
        </p:spPr>
        <p:txBody>
          <a:bodyPr wrap="square">
            <a:spAutoFit/>
          </a:bodyPr>
          <a:lstStyle/>
          <a:p>
            <a:pPr>
              <a:lnSpc>
                <a:spcPct val="150000"/>
              </a:lnSpc>
            </a:pPr>
            <a:r>
              <a:rPr lang="fr-FR"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 Les étiquettes doivent être solidement fixées sur une ou plusieurs faces de l'emballage immédiat de la substance ou du mélange et qu'elles soient lisibles horizontalement lorsque l'emballage est déposé de façon normale. </a:t>
            </a:r>
          </a:p>
          <a:p>
            <a:pPr>
              <a:lnSpc>
                <a:spcPct val="150000"/>
              </a:lnSpc>
            </a:pPr>
            <a:r>
              <a:rPr lang="fr-FR"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 Les éléments d’étiquetage eux-mêmes, en particulier les pictogrammes de danger, doivent se détacher nettement du fond.</a:t>
            </a:r>
          </a:p>
          <a:p>
            <a:pPr>
              <a:lnSpc>
                <a:spcPct val="150000"/>
              </a:lnSpc>
            </a:pPr>
            <a:r>
              <a:rPr lang="fr-FR"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o Par ailleurs, tous les éléments d’étiquetage doivent être de taille suffisante et présenter un espacement suffisant pour être aisément lisibles. Ils doivent être marqués de manière claire. </a:t>
            </a:r>
            <a:endParaRPr lang="en-US"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03164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046663-EA4B-38BF-8399-932215492E38}"/>
              </a:ext>
            </a:extLst>
          </p:cNvPr>
          <p:cNvSpPr txBox="1"/>
          <p:nvPr/>
        </p:nvSpPr>
        <p:spPr>
          <a:xfrm>
            <a:off x="2804160" y="348734"/>
            <a:ext cx="674624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1-Ségrégation des déchets et lutte contre la pollution :</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7A02C448-0C7F-0B4B-DDC9-B2EF46C99028}"/>
              </a:ext>
            </a:extLst>
          </p:cNvPr>
          <p:cNvSpPr txBox="1"/>
          <p:nvPr/>
        </p:nvSpPr>
        <p:spPr>
          <a:xfrm>
            <a:off x="538480" y="1119277"/>
            <a:ext cx="11501120" cy="2795958"/>
          </a:xfrm>
          <a:prstGeom prst="rect">
            <a:avLst/>
          </a:prstGeom>
          <a:noFill/>
          <a:ln>
            <a:solidFill>
              <a:srgbClr val="FF0000"/>
            </a:solidFill>
          </a:ln>
          <a:effectLst>
            <a:glow rad="228600">
              <a:schemeClr val="accent1">
                <a:satMod val="175000"/>
                <a:alpha val="40000"/>
              </a:schemeClr>
            </a:glow>
          </a:effectLst>
        </p:spPr>
        <p:txBody>
          <a:bodyPr wrap="square">
            <a:spAutoFit/>
          </a:bodyPr>
          <a:lstStyle/>
          <a:p>
            <a:pPr>
              <a:lnSpc>
                <a:spcPct val="150000"/>
              </a:lnSpc>
            </a:pPr>
            <a:r>
              <a:rPr lang="fr-FR" sz="2400" dirty="0">
                <a:ln w="3175">
                  <a:solidFill>
                    <a:schemeClr val="tx1"/>
                  </a:solidFill>
                </a:ln>
                <a:latin typeface="Times New Roman" panose="02020603050405020304" pitchFamily="18" charset="0"/>
                <a:cs typeface="Times New Roman" panose="02020603050405020304" pitchFamily="18" charset="0"/>
              </a:rPr>
              <a:t>La prise en compte des déchets doit reposer sur le tri et le choix du traitement. Le premier détermine la qualité du second. Le traitement des déchets sera d'autant plus économique que le tri sera poussé.</a:t>
            </a:r>
          </a:p>
          <a:p>
            <a:pPr>
              <a:lnSpc>
                <a:spcPct val="150000"/>
              </a:lnSpc>
            </a:pPr>
            <a:r>
              <a:rPr lang="fr-FR" sz="2400" dirty="0">
                <a:ln w="3175">
                  <a:solidFill>
                    <a:schemeClr val="tx1"/>
                  </a:solidFill>
                </a:ln>
                <a:latin typeface="Times New Roman" panose="02020603050405020304" pitchFamily="18" charset="0"/>
                <a:cs typeface="Times New Roman" panose="02020603050405020304" pitchFamily="18" charset="0"/>
              </a:rPr>
              <a:t> Les déchets seront conditionnés en fonction du mode de traitement et de ses caractéristiques physicochimiques. </a:t>
            </a:r>
            <a:endParaRPr lang="en-US" sz="2400" dirty="0">
              <a:ln w="3175">
                <a:solidFill>
                  <a:schemeClr val="tx1"/>
                </a:solidFill>
              </a:ln>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ECEC6FE-C748-B19C-976E-F6E521EAA728}"/>
              </a:ext>
            </a:extLst>
          </p:cNvPr>
          <p:cNvSpPr txBox="1"/>
          <p:nvPr/>
        </p:nvSpPr>
        <p:spPr>
          <a:xfrm>
            <a:off x="538480" y="4132673"/>
            <a:ext cx="2174240" cy="46166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1-1: Les </a:t>
            </a:r>
            <a:r>
              <a:rPr lang="en-US" sz="2400" dirty="0" err="1">
                <a:latin typeface="Times New Roman" panose="02020603050405020304" pitchFamily="18" charset="0"/>
                <a:cs typeface="Times New Roman" panose="02020603050405020304" pitchFamily="18" charset="0"/>
              </a:rPr>
              <a:t>solides</a:t>
            </a: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3F4783B-4EFA-F5E1-7E93-2A9A2D7E3179}"/>
              </a:ext>
            </a:extLst>
          </p:cNvPr>
          <p:cNvSpPr txBox="1"/>
          <p:nvPr/>
        </p:nvSpPr>
        <p:spPr>
          <a:xfrm>
            <a:off x="538480" y="4691856"/>
            <a:ext cx="11247120" cy="1975990"/>
          </a:xfrm>
          <a:prstGeom prst="rect">
            <a:avLst/>
          </a:prstGeom>
          <a:noFill/>
          <a:ln>
            <a:solidFill>
              <a:srgbClr val="FF0000"/>
            </a:solidFill>
          </a:ln>
          <a:effectLst>
            <a:glow rad="139700">
              <a:schemeClr val="accent2">
                <a:satMod val="175000"/>
                <a:alpha val="40000"/>
              </a:schemeClr>
            </a:glow>
          </a:effectLst>
        </p:spPr>
        <p:txBody>
          <a:bodyPr wrap="square">
            <a:spAutoFit/>
          </a:bodyPr>
          <a:lstStyle/>
          <a:p>
            <a:pPr>
              <a:lnSpc>
                <a:spcPct val="150000"/>
              </a:lnSpc>
            </a:pPr>
            <a:r>
              <a:rPr lang="fr-FR" sz="2400" b="1" u="sng" dirty="0">
                <a:solidFill>
                  <a:srgbClr val="0070C0"/>
                </a:solidFill>
                <a:latin typeface="Times New Roman" panose="02020603050405020304" pitchFamily="18" charset="0"/>
                <a:cs typeface="Times New Roman" panose="02020603050405020304" pitchFamily="18" charset="0"/>
              </a:rPr>
              <a:t>1.1.1. Déchets banals</a:t>
            </a:r>
          </a:p>
          <a:p>
            <a:pPr>
              <a:lnSpc>
                <a:spcPct val="150000"/>
              </a:lnSpc>
            </a:pPr>
            <a:r>
              <a:rPr lang="fr-FR" sz="2000" dirty="0">
                <a:latin typeface="Times New Roman" panose="02020603050405020304" pitchFamily="18" charset="0"/>
                <a:cs typeface="Times New Roman" panose="02020603050405020304" pitchFamily="18" charset="0"/>
              </a:rPr>
              <a:t> Sont considérés comme banals les déchets qui ne contiennent pas de produits toxique, inflammable ou réactif (cartons, papiers </a:t>
            </a:r>
            <a:r>
              <a:rPr lang="fr-FR" sz="2000" dirty="0" err="1">
                <a:latin typeface="Times New Roman" panose="02020603050405020304" pitchFamily="18" charset="0"/>
                <a:cs typeface="Times New Roman" panose="02020603050405020304" pitchFamily="18" charset="0"/>
              </a:rPr>
              <a:t>etc</a:t>
            </a:r>
            <a:r>
              <a:rPr lang="fr-FR" sz="2000" dirty="0">
                <a:latin typeface="Times New Roman" panose="02020603050405020304" pitchFamily="18" charset="0"/>
                <a:cs typeface="Times New Roman" panose="02020603050405020304" pitchFamily="18" charset="0"/>
              </a:rPr>
              <a:t> ...). Ils seront évacués vers les décharges ménagères. Certains déchets "banals" peuvent être ségrégés si la possibilité de recyclage existe.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7466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E8B287-1902-0A3A-3BC1-3656DF6AFA99}"/>
              </a:ext>
            </a:extLst>
          </p:cNvPr>
          <p:cNvSpPr txBox="1"/>
          <p:nvPr/>
        </p:nvSpPr>
        <p:spPr>
          <a:xfrm>
            <a:off x="365760" y="302736"/>
            <a:ext cx="11089640" cy="2241960"/>
          </a:xfrm>
          <a:prstGeom prst="rect">
            <a:avLst/>
          </a:prstGeom>
          <a:noFill/>
          <a:ln>
            <a:solidFill>
              <a:schemeClr val="accent4">
                <a:lumMod val="60000"/>
                <a:lumOff val="40000"/>
              </a:schemeClr>
            </a:solidFill>
          </a:ln>
          <a:effectLst>
            <a:glow rad="101600">
              <a:schemeClr val="accent5">
                <a:satMod val="175000"/>
                <a:alpha val="40000"/>
              </a:schemeClr>
            </a:glow>
          </a:effectLst>
        </p:spPr>
        <p:txBody>
          <a:bodyPr wrap="square">
            <a:spAutoFit/>
          </a:bodyPr>
          <a:lstStyle/>
          <a:p>
            <a:pPr>
              <a:lnSpc>
                <a:spcPct val="150000"/>
              </a:lnSpc>
            </a:pPr>
            <a:r>
              <a:rPr lang="fr-FR" sz="2400" u="sng" dirty="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1-1-2 Déchets spéciaux :</a:t>
            </a:r>
            <a:r>
              <a:rPr lang="fr-FR" sz="2400" dirty="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a:p>
            <a:pPr>
              <a:lnSpc>
                <a:spcPct val="150000"/>
              </a:lnSpc>
            </a:pPr>
            <a:r>
              <a:rPr lang="fr-FR"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Les solides ayant été en contact avec une substance dangereuse ou les produits de réactions, doivent être stockés à part puis éliminés vers un centre de destruction agréé. Le stockage dans les laboratoires nécessite l'utilisation de poubelles étanches ou ventilées.</a:t>
            </a:r>
            <a:endParaRPr lang="en-US" sz="2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2882C9BF-BABD-DC91-5AED-A382A6260671}"/>
              </a:ext>
            </a:extLst>
          </p:cNvPr>
          <p:cNvSpPr txBox="1"/>
          <p:nvPr/>
        </p:nvSpPr>
        <p:spPr>
          <a:xfrm>
            <a:off x="276860" y="2745343"/>
            <a:ext cx="11267440" cy="1200329"/>
          </a:xfrm>
          <a:prstGeom prst="rect">
            <a:avLst/>
          </a:prstGeom>
          <a:noFill/>
          <a:ln>
            <a:solidFill>
              <a:schemeClr val="tx1"/>
            </a:solidFill>
          </a:ln>
          <a:effectLst>
            <a:glow rad="228600">
              <a:schemeClr val="accent4">
                <a:satMod val="175000"/>
                <a:alpha val="40000"/>
              </a:schemeClr>
            </a:glow>
          </a:effectLst>
        </p:spPr>
        <p:txBody>
          <a:bodyPr wrap="square">
            <a:spAutoFit/>
          </a:bodyPr>
          <a:lstStyle/>
          <a:p>
            <a:r>
              <a:rPr lang="fr-FR" sz="2400" dirty="0">
                <a:solidFill>
                  <a:schemeClr val="accent1"/>
                </a:solidFill>
                <a:latin typeface="Times New Roman" panose="02020603050405020304" pitchFamily="18" charset="0"/>
                <a:cs typeface="Times New Roman" panose="02020603050405020304" pitchFamily="18" charset="0"/>
              </a:rPr>
              <a:t>Exemple </a:t>
            </a:r>
            <a:r>
              <a:rPr lang="fr-FR" sz="2400" dirty="0">
                <a:latin typeface="Times New Roman" panose="02020603050405020304" pitchFamily="18" charset="0"/>
                <a:cs typeface="Times New Roman" panose="02020603050405020304" pitchFamily="18" charset="0"/>
              </a:rPr>
              <a:t>: </a:t>
            </a:r>
          </a:p>
          <a:p>
            <a:r>
              <a:rPr lang="fr-FR" sz="2400" dirty="0">
                <a:latin typeface="Times New Roman" panose="02020603050405020304" pitchFamily="18" charset="0"/>
                <a:cs typeface="Times New Roman" panose="02020603050405020304" pitchFamily="18" charset="0"/>
              </a:rPr>
              <a:t> Ne pas jeter dans une poubelle ménagère le papier filtre inhibé de pyridine. </a:t>
            </a:r>
          </a:p>
          <a:p>
            <a:r>
              <a:rPr lang="fr-FR" sz="2400" dirty="0">
                <a:latin typeface="Times New Roman" panose="02020603050405020304" pitchFamily="18" charset="0"/>
                <a:cs typeface="Times New Roman" panose="02020603050405020304" pitchFamily="18" charset="0"/>
              </a:rPr>
              <a:t> Les conteneurs dans lesquels les déchets sont stockés doivent être clairement identifiés.</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C9B73B1-6835-6007-C840-26C1BA8182DC}"/>
              </a:ext>
            </a:extLst>
          </p:cNvPr>
          <p:cNvSpPr txBox="1"/>
          <p:nvPr/>
        </p:nvSpPr>
        <p:spPr>
          <a:xfrm>
            <a:off x="276860" y="4081101"/>
            <a:ext cx="2344420" cy="46166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1-2 Les </a:t>
            </a:r>
            <a:r>
              <a:rPr lang="en-US" sz="2400" dirty="0" err="1">
                <a:latin typeface="Times New Roman" panose="02020603050405020304" pitchFamily="18" charset="0"/>
                <a:cs typeface="Times New Roman" panose="02020603050405020304" pitchFamily="18" charset="0"/>
              </a:rPr>
              <a:t>liquides</a:t>
            </a:r>
            <a:r>
              <a:rPr lang="en-US" sz="2400" dirty="0">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0841A57E-C4EB-AAD5-6830-BEF4DBDDEC7A}"/>
              </a:ext>
            </a:extLst>
          </p:cNvPr>
          <p:cNvSpPr txBox="1"/>
          <p:nvPr/>
        </p:nvSpPr>
        <p:spPr>
          <a:xfrm>
            <a:off x="215900" y="4512678"/>
            <a:ext cx="11389360" cy="2437655"/>
          </a:xfrm>
          <a:prstGeom prst="rect">
            <a:avLst/>
          </a:prstGeom>
          <a:noFill/>
          <a:ln>
            <a:solidFill>
              <a:schemeClr val="tx1"/>
            </a:solidFill>
          </a:ln>
          <a:effectLst>
            <a:glow rad="228600">
              <a:schemeClr val="accent5">
                <a:satMod val="175000"/>
                <a:alpha val="40000"/>
              </a:schemeClr>
            </a:glow>
          </a:effectLst>
        </p:spPr>
        <p:txBody>
          <a:bodyPr wrap="square">
            <a:spAutoFit/>
          </a:bodyPr>
          <a:lstStyle/>
          <a:p>
            <a:pPr>
              <a:lnSpc>
                <a:spcPct val="150000"/>
              </a:lnSpc>
            </a:pPr>
            <a:r>
              <a:rPr lang="fr-FR" sz="2400" b="1" u="sng" dirty="0">
                <a:solidFill>
                  <a:srgbClr val="0070C0"/>
                </a:solidFill>
                <a:latin typeface="Times New Roman" panose="02020603050405020304" pitchFamily="18" charset="0"/>
                <a:cs typeface="Times New Roman" panose="02020603050405020304" pitchFamily="18" charset="0"/>
              </a:rPr>
              <a:t>1.2.1. L'eau : </a:t>
            </a:r>
          </a:p>
          <a:p>
            <a:pPr>
              <a:lnSpc>
                <a:spcPct val="150000"/>
              </a:lnSpc>
            </a:pPr>
            <a:r>
              <a:rPr lang="fr-FR" sz="2000" dirty="0">
                <a:latin typeface="Times New Roman" panose="02020603050405020304" pitchFamily="18" charset="0"/>
                <a:cs typeface="Times New Roman" panose="02020603050405020304" pitchFamily="18" charset="0"/>
              </a:rPr>
              <a:t>Mise à part l'eau sanitaire qui peut être envoyée vers le réseau d'égouts urbains, toute l'eau sortant des laboratoires doit subir un traitement dans la station d'épuration, de façon à ce que son rejet dans le milieu naturel ou dans un réseau d'assainissement soit conforme aux arrêtés préfectoraux de rejet, au règlement sanitaire départemental ou à l'arrêté préfectoral d'exploitation.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1863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99A886-298D-2B71-FFA2-4008EEF8CB43}"/>
              </a:ext>
            </a:extLst>
          </p:cNvPr>
          <p:cNvSpPr txBox="1"/>
          <p:nvPr/>
        </p:nvSpPr>
        <p:spPr>
          <a:xfrm>
            <a:off x="274320" y="428397"/>
            <a:ext cx="11643360" cy="3349956"/>
          </a:xfrm>
          <a:prstGeom prst="rect">
            <a:avLst/>
          </a:prstGeom>
          <a:solidFill>
            <a:schemeClr val="bg1"/>
          </a:solidFill>
          <a:effectLst>
            <a:glow rad="228600">
              <a:schemeClr val="accent4">
                <a:satMod val="175000"/>
                <a:alpha val="40000"/>
              </a:schemeClr>
            </a:glow>
          </a:effectLst>
        </p:spPr>
        <p:txBody>
          <a:bodyPr wrap="square">
            <a:spAutoFit/>
          </a:bodyPr>
          <a:lstStyle/>
          <a:p>
            <a:pPr>
              <a:lnSpc>
                <a:spcPct val="150000"/>
              </a:lnSpc>
            </a:pPr>
            <a:r>
              <a:rPr lang="fr-FR" sz="2400" b="1" u="sng" dirty="0">
                <a:solidFill>
                  <a:srgbClr val="002060"/>
                </a:solidFill>
                <a:latin typeface="Times New Roman" panose="02020603050405020304" pitchFamily="18" charset="0"/>
                <a:cs typeface="Times New Roman" panose="02020603050405020304" pitchFamily="18" charset="0"/>
              </a:rPr>
              <a:t>1.2.2. Les liquides dangereux :</a:t>
            </a:r>
          </a:p>
          <a:p>
            <a:pPr>
              <a:lnSpc>
                <a:spcPct val="150000"/>
              </a:lnSpc>
            </a:pPr>
            <a:r>
              <a:rPr lang="fr-FR" sz="2400" dirty="0">
                <a:latin typeface="Times New Roman" panose="02020603050405020304" pitchFamily="18" charset="0"/>
                <a:cs typeface="Times New Roman" panose="02020603050405020304" pitchFamily="18" charset="0"/>
              </a:rPr>
              <a:t> En aucun cas les résidus liquides dangereux ne devront être rejetés dans l'évacuation des eaux usées. Ainsi : </a:t>
            </a:r>
          </a:p>
          <a:p>
            <a:pPr marL="342900" indent="-342900">
              <a:lnSpc>
                <a:spcPct val="150000"/>
              </a:lnSpc>
              <a:buFontTx/>
              <a:buChar char="-"/>
            </a:pPr>
            <a:r>
              <a:rPr lang="fr-FR" sz="2400" dirty="0">
                <a:latin typeface="Times New Roman" panose="02020603050405020304" pitchFamily="18" charset="0"/>
                <a:cs typeface="Times New Roman" panose="02020603050405020304" pitchFamily="18" charset="0"/>
              </a:rPr>
              <a:t>les liquides inflammables non miscibles à l'eau (benzène, éther) </a:t>
            </a:r>
          </a:p>
          <a:p>
            <a:pPr>
              <a:lnSpc>
                <a:spcPct val="150000"/>
              </a:lnSpc>
            </a:pPr>
            <a:r>
              <a:rPr lang="fr-FR" sz="2400" dirty="0">
                <a:latin typeface="Times New Roman" panose="02020603050405020304" pitchFamily="18" charset="0"/>
                <a:cs typeface="Times New Roman" panose="02020603050405020304" pitchFamily="18" charset="0"/>
              </a:rPr>
              <a:t>- les produits nocifs ou toxiques (cyanure, sulfure, chrome) </a:t>
            </a:r>
          </a:p>
          <a:p>
            <a:pPr>
              <a:lnSpc>
                <a:spcPct val="150000"/>
              </a:lnSpc>
            </a:pPr>
            <a:r>
              <a:rPr lang="fr-FR" sz="2400" dirty="0">
                <a:latin typeface="Times New Roman" panose="02020603050405020304" pitchFamily="18" charset="0"/>
                <a:cs typeface="Times New Roman" panose="02020603050405020304" pitchFamily="18" charset="0"/>
              </a:rPr>
              <a:t>- les produits corrosifs devront faire l'objet d'une collecte à part. </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C9A1908D-3C87-97C4-113C-0A927668A37E}"/>
              </a:ext>
            </a:extLst>
          </p:cNvPr>
          <p:cNvSpPr txBox="1"/>
          <p:nvPr/>
        </p:nvSpPr>
        <p:spPr>
          <a:xfrm>
            <a:off x="274320" y="4178499"/>
            <a:ext cx="11562080" cy="230832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Certains laboratoires sont équipés d'un réseau de collecte pour un certain type de résidus. Une consigne devra être mise en place pour bien définir le type de résidus pouvant y être rejetés. Les acides et les bases seront neutralisés pour obtenir des solutions ayant un pH compris entre 5,5 et 8,5. Dans ce cas elles pourront être rejetées à l'évier. Les solvants chlorés devront être séparés des autres solvants afin d'éviter les réactions dangereuses et de faciliter leurs traitements ultérieurs par incinération.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20549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86937F-3AB1-5077-4C33-BCBDA55A7213}"/>
              </a:ext>
            </a:extLst>
          </p:cNvPr>
          <p:cNvSpPr txBox="1"/>
          <p:nvPr/>
        </p:nvSpPr>
        <p:spPr>
          <a:xfrm>
            <a:off x="314960" y="257295"/>
            <a:ext cx="185928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1.3. Les </a:t>
            </a:r>
            <a:r>
              <a:rPr lang="en-US" sz="2400" dirty="0" err="1">
                <a:latin typeface="Times New Roman" panose="02020603050405020304" pitchFamily="18" charset="0"/>
                <a:cs typeface="Times New Roman" panose="02020603050405020304" pitchFamily="18" charset="0"/>
              </a:rPr>
              <a:t>gaz</a:t>
            </a:r>
            <a:r>
              <a:rPr lang="en-US" sz="2400" dirty="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BF762861-89C0-07F4-E108-3E0205A6AEBC}"/>
              </a:ext>
            </a:extLst>
          </p:cNvPr>
          <p:cNvSpPr txBox="1"/>
          <p:nvPr/>
        </p:nvSpPr>
        <p:spPr>
          <a:xfrm>
            <a:off x="121920" y="633042"/>
            <a:ext cx="11755120" cy="2795958"/>
          </a:xfrm>
          <a:prstGeom prst="rect">
            <a:avLst/>
          </a:prstGeom>
          <a:noFill/>
          <a:ln w="28575">
            <a:solidFill>
              <a:schemeClr val="tx1"/>
            </a:solidFill>
          </a:ln>
          <a:effectLst>
            <a:glow rad="228600">
              <a:schemeClr val="accent1">
                <a:satMod val="175000"/>
                <a:alpha val="40000"/>
              </a:schemeClr>
            </a:glow>
          </a:effectLst>
        </p:spPr>
        <p:txBody>
          <a:bodyPr wrap="square">
            <a:spAutoFit/>
          </a:bodyPr>
          <a:lstStyle/>
          <a:p>
            <a:pPr>
              <a:lnSpc>
                <a:spcPct val="150000"/>
              </a:lnSpc>
            </a:pPr>
            <a:r>
              <a:rPr lang="fr-FR" sz="2400">
                <a:latin typeface="Times New Roman" panose="02020603050405020304" pitchFamily="18" charset="0"/>
                <a:cs typeface="Times New Roman" panose="02020603050405020304" pitchFamily="18" charset="0"/>
              </a:rPr>
              <a:t>Lorsqu'une bouteille est considérée comme déchet, elle doit être remise à son propriétaire (qui est responsable de son devenir). Au cas où la bouteille de gaz appartient au laboratoire, elle doit être vidée, purgée, rincée, puis remplie d'eau avant d'être percée pour la rendre inutilisable. Pour les bouteilles ayant contenu des gaz toxiques ou corrosifs, il convient de faire appel à une entreprise spécialisée. </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1E11A1B-1710-0AC5-F11D-D173D1354638}"/>
              </a:ext>
            </a:extLst>
          </p:cNvPr>
          <p:cNvSpPr txBox="1"/>
          <p:nvPr/>
        </p:nvSpPr>
        <p:spPr>
          <a:xfrm>
            <a:off x="314960" y="3681214"/>
            <a:ext cx="2489200" cy="4616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sz="2400" dirty="0">
                <a:latin typeface="Times New Roman" panose="02020603050405020304" pitchFamily="18" charset="0"/>
                <a:cs typeface="Times New Roman" panose="02020603050405020304" pitchFamily="18" charset="0"/>
              </a:rPr>
              <a:t>1.4. Les </a:t>
            </a:r>
            <a:r>
              <a:rPr lang="en-US" sz="2400" dirty="0" err="1">
                <a:latin typeface="Times New Roman" panose="02020603050405020304" pitchFamily="18" charset="0"/>
                <a:cs typeface="Times New Roman" panose="02020603050405020304" pitchFamily="18" charset="0"/>
              </a:rPr>
              <a:t>réactifs</a:t>
            </a:r>
            <a:r>
              <a:rPr lang="en-US" sz="2400" dirty="0">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60D724A0-CDBA-9535-518D-646770C6B823}"/>
              </a:ext>
            </a:extLst>
          </p:cNvPr>
          <p:cNvSpPr txBox="1"/>
          <p:nvPr/>
        </p:nvSpPr>
        <p:spPr>
          <a:xfrm>
            <a:off x="314960" y="4292381"/>
            <a:ext cx="11562080" cy="2345322"/>
          </a:xfrm>
          <a:prstGeom prst="rect">
            <a:avLst/>
          </a:prstGeom>
          <a:noFill/>
          <a:ln w="38100">
            <a:solidFill>
              <a:schemeClr val="tx1"/>
            </a:solidFill>
          </a:ln>
          <a:effectLst>
            <a:glow rad="228600">
              <a:schemeClr val="accent5">
                <a:satMod val="175000"/>
                <a:alpha val="40000"/>
              </a:schemeClr>
            </a:glow>
          </a:effectLst>
        </p:spPr>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Pour éviter de se trouver avec une grande quantité de réactifs périmés ou plus utilisés (qui vont grossir le poste de "déchets"), il faut commander des produits conditionnés en petit volume. L'élimination des produits dangereux devra être confiée à une entreprise spécialisée (pourquoi pas le fabricant du produit).Le producteur de déchets est responsable de ceux-ci jusqu'à leur complète destruction. Il est donc nécessaire de bien suivre le trajet des déchets en dehors de l'entreprise.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9205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AA19DB7-B377-8CE2-8F24-580293770C67}"/>
              </a:ext>
            </a:extLst>
          </p:cNvPr>
          <p:cNvSpPr txBox="1"/>
          <p:nvPr/>
        </p:nvSpPr>
        <p:spPr>
          <a:xfrm>
            <a:off x="203200" y="607536"/>
            <a:ext cx="11907520" cy="2241960"/>
          </a:xfrm>
          <a:prstGeom prst="rect">
            <a:avLst/>
          </a:prstGeom>
          <a:noFill/>
          <a:ln w="57150">
            <a:solidFill>
              <a:schemeClr val="tx1"/>
            </a:solidFill>
          </a:ln>
          <a:effectLst>
            <a:glow rad="228600">
              <a:schemeClr val="accent5">
                <a:satMod val="175000"/>
                <a:alpha val="40000"/>
              </a:schemeClr>
            </a:glow>
          </a:effectLst>
        </p:spPr>
        <p:txBody>
          <a:bodyPr wrap="square">
            <a:spAutoFit/>
          </a:bodyPr>
          <a:lstStyle/>
          <a:p>
            <a:pPr>
              <a:lnSpc>
                <a:spcPct val="150000"/>
              </a:lnSpc>
            </a:pPr>
            <a:r>
              <a:rPr lang="fr-FR" sz="2400" b="1" u="sng" dirty="0">
                <a:solidFill>
                  <a:srgbClr val="FF0000"/>
                </a:solidFill>
                <a:latin typeface="Times New Roman" panose="02020603050405020304" pitchFamily="18" charset="0"/>
                <a:cs typeface="Times New Roman" panose="02020603050405020304" pitchFamily="18" charset="0"/>
              </a:rPr>
              <a:t>La gestion des risques chimiques :</a:t>
            </a:r>
            <a:r>
              <a:rPr lang="fr-FR" sz="2400" dirty="0">
                <a:latin typeface="Times New Roman" panose="02020603050405020304" pitchFamily="18" charset="0"/>
                <a:cs typeface="Times New Roman" panose="02020603050405020304" pitchFamily="18" charset="0"/>
              </a:rPr>
              <a:t> </a:t>
            </a:r>
          </a:p>
          <a:p>
            <a:pPr>
              <a:lnSpc>
                <a:spcPct val="150000"/>
              </a:lnSpc>
            </a:pPr>
            <a:r>
              <a:rPr lang="fr-FR" sz="2400" dirty="0">
                <a:latin typeface="Times New Roman" panose="02020603050405020304" pitchFamily="18" charset="0"/>
                <a:cs typeface="Times New Roman" panose="02020603050405020304" pitchFamily="18" charset="0"/>
              </a:rPr>
              <a:t>La gestion des risques chimiques nécessite la mise en œuvre des mesures techniques, organisationnelles et humaines (THO) pour la maîtrise des risques mettant enjeu des produits chimiques sur les lieux du travail (laboratoire, atelier ou poste).</a:t>
            </a:r>
            <a:endParaRPr lang="en-US" sz="24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9EE0FAF4-6A4D-3820-EC9A-2B99554AB1AC}"/>
              </a:ext>
            </a:extLst>
          </p:cNvPr>
          <p:cNvPicPr>
            <a:picLocks noChangeAspect="1"/>
          </p:cNvPicPr>
          <p:nvPr/>
        </p:nvPicPr>
        <p:blipFill>
          <a:blip r:embed="rId2"/>
          <a:stretch>
            <a:fillRect/>
          </a:stretch>
        </p:blipFill>
        <p:spPr>
          <a:xfrm>
            <a:off x="1747520" y="3065462"/>
            <a:ext cx="7447279" cy="3267075"/>
          </a:xfrm>
          <a:prstGeom prst="rect">
            <a:avLst/>
          </a:prstGeom>
        </p:spPr>
      </p:pic>
      <p:sp>
        <p:nvSpPr>
          <p:cNvPr id="9" name="TextBox 8">
            <a:extLst>
              <a:ext uri="{FF2B5EF4-FFF2-40B4-BE49-F238E27FC236}">
                <a16:creationId xmlns:a16="http://schemas.microsoft.com/office/drawing/2014/main" id="{6A990404-6571-88CA-1E01-DD694D224313}"/>
              </a:ext>
            </a:extLst>
          </p:cNvPr>
          <p:cNvSpPr txBox="1"/>
          <p:nvPr/>
        </p:nvSpPr>
        <p:spPr>
          <a:xfrm>
            <a:off x="3647440" y="6354921"/>
            <a:ext cx="3210560" cy="40011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000" dirty="0">
                <a:latin typeface="Times New Roman" panose="02020603050405020304" pitchFamily="18" charset="0"/>
                <a:cs typeface="Times New Roman" panose="02020603050405020304" pitchFamily="18" charset="0"/>
              </a:rPr>
              <a:t>Trois modes de </a:t>
            </a:r>
            <a:r>
              <a:rPr lang="en-US" sz="2000" dirty="0" err="1">
                <a:latin typeface="Times New Roman" panose="02020603050405020304" pitchFamily="18" charset="0"/>
                <a:cs typeface="Times New Roman" panose="02020603050405020304" pitchFamily="18" charset="0"/>
              </a:rPr>
              <a:t>prévention</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269732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2F1C99-2D4C-E616-4C1B-88BD2D7ADB1E}"/>
              </a:ext>
            </a:extLst>
          </p:cNvPr>
          <p:cNvSpPr txBox="1"/>
          <p:nvPr/>
        </p:nvSpPr>
        <p:spPr>
          <a:xfrm>
            <a:off x="101600" y="227320"/>
            <a:ext cx="11846560" cy="5011949"/>
          </a:xfrm>
          <a:prstGeom prst="rect">
            <a:avLst/>
          </a:prstGeom>
          <a:noFill/>
          <a:ln w="57150">
            <a:solidFill>
              <a:schemeClr val="tx1"/>
            </a:solidFill>
          </a:ln>
          <a:effectLst>
            <a:glow rad="228600">
              <a:schemeClr val="accent1">
                <a:satMod val="175000"/>
                <a:alpha val="40000"/>
              </a:schemeClr>
            </a:glow>
          </a:effectLst>
        </p:spPr>
        <p:txBody>
          <a:bodyPr wrap="square">
            <a:spAutoFit/>
          </a:bodyPr>
          <a:lstStyle/>
          <a:p>
            <a:pPr>
              <a:lnSpc>
                <a:spcPct val="150000"/>
              </a:lnSpc>
            </a:pPr>
            <a:r>
              <a:rPr lang="fr-FR" sz="2400" dirty="0">
                <a:latin typeface="Times New Roman" panose="02020603050405020304" pitchFamily="18" charset="0"/>
                <a:cs typeface="Times New Roman" panose="02020603050405020304" pitchFamily="18" charset="0"/>
              </a:rPr>
              <a:t>La prévention des risques chimiques qu’elle soit au laboratoire ou sur le lieu de travail en entreprise nécessite la connaissance des dangers et des situations dangereuses qui sont susceptibles de provoquer des dommages ou nuire à la santé et sécurité de la ou des personnes exposées. Ainsi la prévention du risque chimique nécessite la mise en œuvre de différentes actions essentielles permanentes. Il s’agit de :</a:t>
            </a:r>
          </a:p>
          <a:p>
            <a:pPr>
              <a:lnSpc>
                <a:spcPct val="150000"/>
              </a:lnSpc>
            </a:pPr>
            <a:r>
              <a:rPr lang="fr-FR" sz="2400" dirty="0">
                <a:latin typeface="Times New Roman" panose="02020603050405020304" pitchFamily="18" charset="0"/>
                <a:cs typeface="Times New Roman" panose="02020603050405020304" pitchFamily="18" charset="0"/>
              </a:rPr>
              <a:t>  de réduire l’impact des produits chimiques sur la santé et la sécurité des salariés en entreprise ou des étudiants et chercheurs en établissement universitaire ;</a:t>
            </a:r>
          </a:p>
          <a:p>
            <a:pPr>
              <a:lnSpc>
                <a:spcPct val="150000"/>
              </a:lnSpc>
            </a:pPr>
            <a:r>
              <a:rPr lang="fr-FR" sz="240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 d’engager des actions de substitution des produits les plus dangereux</a:t>
            </a:r>
            <a:r>
              <a:rPr lang="fr-FR" sz="2400">
                <a:latin typeface="Times New Roman" panose="02020603050405020304" pitchFamily="18" charset="0"/>
                <a:cs typeface="Times New Roman" panose="02020603050405020304" pitchFamily="18" charset="0"/>
              </a:rPr>
              <a:t>, </a:t>
            </a:r>
          </a:p>
          <a:p>
            <a:pPr>
              <a:lnSpc>
                <a:spcPct val="150000"/>
              </a:lnSpc>
            </a:pPr>
            <a:r>
              <a:rPr lang="fr-FR" sz="240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de rationaliser la consommation de produits chimiques,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0636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0EF4A68-9546-7D63-C0C5-CDF21C6BF3C5}"/>
              </a:ext>
            </a:extLst>
          </p:cNvPr>
          <p:cNvSpPr txBox="1"/>
          <p:nvPr/>
        </p:nvSpPr>
        <p:spPr>
          <a:xfrm>
            <a:off x="213360" y="423595"/>
            <a:ext cx="11318240" cy="830997"/>
          </a:xfrm>
          <a:prstGeom prst="rect">
            <a:avLst/>
          </a:prstGeom>
          <a:noFill/>
        </p:spPr>
        <p:txBody>
          <a:bodyPr wrap="square">
            <a:spAutoFit/>
          </a:bodyPr>
          <a:lstStyle/>
          <a:p>
            <a:r>
              <a:rPr lang="fr-FR" sz="2400" dirty="0">
                <a:latin typeface="Times New Roman" panose="02020603050405020304" pitchFamily="18" charset="0"/>
                <a:cs typeface="Times New Roman" panose="02020603050405020304" pitchFamily="18" charset="0"/>
              </a:rPr>
              <a:t>A) Enumérez les cinq missions de la commission d'hygiène et de sécurité ( CHS ) au sein d'une entreprise.</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4E038243-9ECD-14A2-ACC0-9315055ABFA0}"/>
              </a:ext>
            </a:extLst>
          </p:cNvPr>
          <p:cNvSpPr txBox="1"/>
          <p:nvPr/>
        </p:nvSpPr>
        <p:spPr>
          <a:xfrm>
            <a:off x="213360" y="1854320"/>
            <a:ext cx="11577320" cy="1938992"/>
          </a:xfrm>
          <a:prstGeom prst="rect">
            <a:avLst/>
          </a:prstGeom>
          <a:noFill/>
        </p:spPr>
        <p:txBody>
          <a:bodyPr wrap="square">
            <a:spAutoFit/>
          </a:bodyPr>
          <a:lstStyle/>
          <a:p>
            <a:r>
              <a:rPr lang="fr-FR" sz="2400" dirty="0">
                <a:latin typeface="Times New Roman" panose="02020603050405020304" pitchFamily="18" charset="0"/>
                <a:cs typeface="Times New Roman" panose="02020603050405020304" pitchFamily="18" charset="0"/>
              </a:rPr>
              <a:t>B) L'Institut National de la Prévention des Risques Professionnels est assisté par quatre laboratoires. Citez-les? </a:t>
            </a:r>
          </a:p>
          <a:p>
            <a:r>
              <a:rPr lang="fr-FR" sz="2400" dirty="0">
                <a:latin typeface="Times New Roman" panose="02020603050405020304" pitchFamily="18" charset="0"/>
                <a:cs typeface="Times New Roman" panose="02020603050405020304" pitchFamily="18" charset="0"/>
              </a:rPr>
              <a:t>C) Donnez brièvement 1a définition des termes suivants : Nuisance, Ergonomie et Risque industriel</a:t>
            </a:r>
          </a:p>
          <a:p>
            <a:r>
              <a:rPr lang="fr-F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B8710AB-2C8C-F5CC-27D6-BDD7BB8912D5}"/>
              </a:ext>
            </a:extLst>
          </p:cNvPr>
          <p:cNvSpPr txBox="1"/>
          <p:nvPr/>
        </p:nvSpPr>
        <p:spPr>
          <a:xfrm>
            <a:off x="325120" y="3793312"/>
            <a:ext cx="10911840" cy="830997"/>
          </a:xfrm>
          <a:prstGeom prst="rect">
            <a:avLst/>
          </a:prstGeom>
          <a:noFill/>
        </p:spPr>
        <p:txBody>
          <a:bodyPr wrap="square">
            <a:spAutoFit/>
          </a:bodyPr>
          <a:lstStyle/>
          <a:p>
            <a:r>
              <a:rPr lang="fr-FR" sz="2400" dirty="0">
                <a:latin typeface="Times New Roman" panose="02020603050405020304" pitchFamily="18" charset="0"/>
                <a:cs typeface="Times New Roman" panose="02020603050405020304" pitchFamily="18" charset="0"/>
              </a:rPr>
              <a:t>D) Indiquez les noms et les prérogatives des acteurs de la prévention suivants : -IGT; DRT; INPRP.</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338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B3A874-3DE6-0345-620A-F5EA4580ED41}"/>
              </a:ext>
            </a:extLst>
          </p:cNvPr>
          <p:cNvSpPr txBox="1"/>
          <p:nvPr/>
        </p:nvSpPr>
        <p:spPr>
          <a:xfrm>
            <a:off x="533400" y="288191"/>
            <a:ext cx="11125200" cy="329320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sz="2000" dirty="0">
                <a:latin typeface="Times New Roman" panose="02020603050405020304" pitchFamily="18" charset="0"/>
                <a:cs typeface="Times New Roman" panose="02020603050405020304" pitchFamily="18" charset="0"/>
              </a:rPr>
              <a:t>D) Les prérogatives des </a:t>
            </a:r>
            <a:r>
              <a:rPr lang="fr-FR" sz="2000" dirty="0" err="1">
                <a:latin typeface="Times New Roman" panose="02020603050405020304" pitchFamily="18" charset="0"/>
                <a:cs typeface="Times New Roman" panose="02020603050405020304" pitchFamily="18" charset="0"/>
              </a:rPr>
              <a:t>acteus</a:t>
            </a:r>
            <a:r>
              <a:rPr lang="fr-FR" sz="2000" dirty="0">
                <a:latin typeface="Times New Roman" panose="02020603050405020304" pitchFamily="18" charset="0"/>
                <a:cs typeface="Times New Roman" panose="02020603050405020304" pitchFamily="18" charset="0"/>
              </a:rPr>
              <a:t> de la </a:t>
            </a:r>
            <a:r>
              <a:rPr lang="fr-FR" sz="2000" dirty="0" err="1">
                <a:latin typeface="Times New Roman" panose="02020603050405020304" pitchFamily="18" charset="0"/>
                <a:cs typeface="Times New Roman" panose="02020603050405020304" pitchFamily="18" charset="0"/>
              </a:rPr>
              <a:t>prévenrion</a:t>
            </a:r>
            <a:r>
              <a:rPr lang="fr-FR" sz="2000" dirty="0">
                <a:latin typeface="Times New Roman" panose="02020603050405020304" pitchFamily="18" charset="0"/>
                <a:cs typeface="Times New Roman" panose="02020603050405020304" pitchFamily="18" charset="0"/>
              </a:rPr>
              <a:t> :</a:t>
            </a:r>
          </a:p>
          <a:p>
            <a:r>
              <a:rPr lang="fr-FR" sz="2400" b="1" dirty="0">
                <a:latin typeface="Times New Roman" panose="02020603050405020304" pitchFamily="18" charset="0"/>
                <a:cs typeface="Times New Roman" panose="02020603050405020304" pitchFamily="18" charset="0"/>
              </a:rPr>
              <a:t>  -IGT: Inspection </a:t>
            </a:r>
            <a:r>
              <a:rPr lang="fr-FR" sz="2000" dirty="0">
                <a:latin typeface="Times New Roman" panose="02020603050405020304" pitchFamily="18" charset="0"/>
                <a:cs typeface="Times New Roman" panose="02020603050405020304" pitchFamily="18" charset="0"/>
              </a:rPr>
              <a:t>Générale du </a:t>
            </a:r>
            <a:r>
              <a:rPr lang="fr-FR" sz="2000" dirty="0" err="1">
                <a:latin typeface="Times New Roman" panose="02020603050405020304" pitchFamily="18" charset="0"/>
                <a:cs typeface="Times New Roman" panose="02020603050405020304" pitchFamily="18" charset="0"/>
              </a:rPr>
              <a:t>travaii</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Surveinance</a:t>
            </a:r>
            <a:r>
              <a:rPr lang="fr-FR" sz="2000" dirty="0">
                <a:latin typeface="Times New Roman" panose="02020603050405020304" pitchFamily="18" charset="0"/>
                <a:cs typeface="Times New Roman" panose="02020603050405020304" pitchFamily="18" charset="0"/>
              </a:rPr>
              <a:t>, contrôle, information et </a:t>
            </a:r>
            <a:r>
              <a:rPr lang="fr-FR" sz="2000" dirty="0" err="1">
                <a:latin typeface="Times New Roman" panose="02020603050405020304" pitchFamily="18" charset="0"/>
                <a:cs typeface="Times New Roman" panose="02020603050405020304" pitchFamily="18" charset="0"/>
              </a:rPr>
              <a:t>coàseil</a:t>
            </a:r>
            <a:r>
              <a:rPr lang="fr-FR" sz="2000" dirty="0">
                <a:latin typeface="Times New Roman" panose="02020603050405020304" pitchFamily="18" charset="0"/>
                <a:cs typeface="Times New Roman" panose="02020603050405020304" pitchFamily="18" charset="0"/>
              </a:rPr>
              <a:t> pou' tout ce qui concerne l'application des dispositions législatives relatives à </a:t>
            </a:r>
            <a:r>
              <a:rPr lang="fr-FR" sz="2000" dirty="0" err="1">
                <a:latin typeface="Times New Roman" panose="02020603050405020304" pitchFamily="18" charset="0"/>
                <a:cs typeface="Times New Roman" panose="02020603050405020304" pitchFamily="18" charset="0"/>
              </a:rPr>
              <a:t>ia</a:t>
            </a:r>
            <a:r>
              <a:rPr lang="fr-FR" sz="2000" dirty="0">
                <a:latin typeface="Times New Roman" panose="02020603050405020304" pitchFamily="18" charset="0"/>
                <a:cs typeface="Times New Roman" panose="02020603050405020304" pitchFamily="18" charset="0"/>
              </a:rPr>
              <a:t> santé et </a:t>
            </a:r>
            <a:r>
              <a:rPr lang="fr-FR" sz="2000" dirty="0" err="1">
                <a:latin typeface="Times New Roman" panose="02020603050405020304" pitchFamily="18" charset="0"/>
                <a:cs typeface="Times New Roman" panose="02020603050405020304" pitchFamily="18" charset="0"/>
              </a:rPr>
              <a:t>sécudté</a:t>
            </a:r>
            <a:r>
              <a:rPr lang="fr-FR" sz="2000" dirty="0">
                <a:latin typeface="Times New Roman" panose="02020603050405020304" pitchFamily="18" charset="0"/>
                <a:cs typeface="Times New Roman" panose="02020603050405020304" pitchFamily="18" charset="0"/>
              </a:rPr>
              <a:t> en milieu de travail_ -</a:t>
            </a:r>
            <a:r>
              <a:rPr lang="fr-FR" sz="2400" b="1" dirty="0">
                <a:latin typeface="Times New Roman" panose="02020603050405020304" pitchFamily="18" charset="0"/>
                <a:cs typeface="Times New Roman" panose="02020603050405020304" pitchFamily="18" charset="0"/>
              </a:rPr>
              <a:t>DRT: Direction </a:t>
            </a:r>
            <a:r>
              <a:rPr lang="fr-FR" sz="2000" dirty="0">
                <a:latin typeface="Times New Roman" panose="02020603050405020304" pitchFamily="18" charset="0"/>
                <a:cs typeface="Times New Roman" panose="02020603050405020304" pitchFamily="18" charset="0"/>
              </a:rPr>
              <a:t>de la relation de travail :-coordination, suivi et évaluation des programmes de PRP.</a:t>
            </a:r>
          </a:p>
          <a:p>
            <a:r>
              <a:rPr lang="fr-FR" sz="2000" dirty="0">
                <a:latin typeface="Times New Roman" panose="02020603050405020304" pitchFamily="18" charset="0"/>
                <a:cs typeface="Times New Roman" panose="02020603050405020304" pitchFamily="18" charset="0"/>
              </a:rPr>
              <a:t> -Animation des organismes de préventions.</a:t>
            </a:r>
          </a:p>
          <a:p>
            <a:r>
              <a:rPr lang="fr-FR" sz="2000" dirty="0">
                <a:latin typeface="Times New Roman" panose="02020603050405020304" pitchFamily="18" charset="0"/>
                <a:cs typeface="Times New Roman" panose="02020603050405020304" pitchFamily="18" charset="0"/>
              </a:rPr>
              <a:t> -Elaboration de texte 1égislatil</a:t>
            </a:r>
          </a:p>
          <a:p>
            <a:r>
              <a:rPr lang="fr-FR" sz="2000" b="1" dirty="0">
                <a:latin typeface="Times New Roman" panose="02020603050405020304" pitchFamily="18" charset="0"/>
                <a:cs typeface="Times New Roman" panose="02020603050405020304" pitchFamily="18" charset="0"/>
              </a:rPr>
              <a:t> -INPRP :Institut </a:t>
            </a:r>
            <a:r>
              <a:rPr lang="fr-FR" sz="2000" dirty="0">
                <a:latin typeface="Times New Roman" panose="02020603050405020304" pitchFamily="18" charset="0"/>
                <a:cs typeface="Times New Roman" panose="02020603050405020304" pitchFamily="18" charset="0"/>
              </a:rPr>
              <a:t>National de prévention des Risques professionnels) -Entreprendre toute action visant à promouvoir la sécurité au travail.</a:t>
            </a:r>
          </a:p>
          <a:p>
            <a:r>
              <a:rPr lang="fr-FR" sz="2000" dirty="0">
                <a:latin typeface="Times New Roman" panose="02020603050405020304" pitchFamily="18" charset="0"/>
                <a:cs typeface="Times New Roman" panose="02020603050405020304" pitchFamily="18" charset="0"/>
              </a:rPr>
              <a:t> -Le conseil et l'assistance technique. </a:t>
            </a:r>
          </a:p>
          <a:p>
            <a:r>
              <a:rPr lang="fr-FR" sz="2000" dirty="0">
                <a:latin typeface="Times New Roman" panose="02020603050405020304" pitchFamily="18" charset="0"/>
                <a:cs typeface="Times New Roman" panose="02020603050405020304" pitchFamily="18" charset="0"/>
              </a:rPr>
              <a:t>-Les études et la recherches</a:t>
            </a:r>
            <a:endParaRPr lang="en-US"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F8F6FF1-EE58-4BA0-7A6D-EE829667FFC9}"/>
              </a:ext>
            </a:extLst>
          </p:cNvPr>
          <p:cNvSpPr txBox="1"/>
          <p:nvPr/>
        </p:nvSpPr>
        <p:spPr>
          <a:xfrm>
            <a:off x="533400" y="3581400"/>
            <a:ext cx="11440160" cy="19389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marL="457200" indent="-457200">
              <a:buAutoNum type="alphaUcParenR"/>
            </a:pPr>
            <a:r>
              <a:rPr lang="fr-FR" sz="2000" dirty="0">
                <a:latin typeface="Times New Roman" panose="02020603050405020304" pitchFamily="18" charset="0"/>
                <a:cs typeface="Times New Roman" panose="02020603050405020304" pitchFamily="18" charset="0"/>
              </a:rPr>
              <a:t>Les cinq missions de la commission d'</a:t>
            </a:r>
            <a:r>
              <a:rPr lang="fr-FR" sz="2000" dirty="0" err="1">
                <a:latin typeface="Times New Roman" panose="02020603050405020304" pitchFamily="18" charset="0"/>
                <a:cs typeface="Times New Roman" panose="02020603050405020304" pitchFamily="18" charset="0"/>
              </a:rPr>
              <a:t>hygiènc</a:t>
            </a:r>
            <a:r>
              <a:rPr lang="fr-FR" sz="2000" dirty="0">
                <a:latin typeface="Times New Roman" panose="02020603050405020304" pitchFamily="18" charset="0"/>
                <a:cs typeface="Times New Roman" panose="02020603050405020304" pitchFamily="18" charset="0"/>
              </a:rPr>
              <a:t> et de sécurité :</a:t>
            </a:r>
          </a:p>
          <a:p>
            <a:r>
              <a:rPr lang="fr-FR" sz="2000" dirty="0">
                <a:latin typeface="Times New Roman" panose="02020603050405020304" pitchFamily="18" charset="0"/>
                <a:cs typeface="Times New Roman" panose="02020603050405020304" pitchFamily="18" charset="0"/>
              </a:rPr>
              <a:t> -Participer à l'élaboration d'un </a:t>
            </a:r>
            <a:r>
              <a:rPr lang="fr-FR" sz="2000">
                <a:latin typeface="Times New Roman" panose="02020603050405020304" pitchFamily="18" charset="0"/>
                <a:cs typeface="Times New Roman" panose="02020603050405020304" pitchFamily="18" charset="0"/>
              </a:rPr>
              <a:t>programme de </a:t>
            </a:r>
            <a:r>
              <a:rPr lang="fr-FR" sz="2000" dirty="0">
                <a:latin typeface="Times New Roman" panose="02020603050405020304" pitchFamily="18" charset="0"/>
                <a:cs typeface="Times New Roman" panose="02020603050405020304" pitchFamily="18" charset="0"/>
              </a:rPr>
              <a:t>prévention des RP</a:t>
            </a:r>
          </a:p>
          <a:p>
            <a:r>
              <a:rPr lang="fr-FR" sz="2000" dirty="0">
                <a:latin typeface="Times New Roman" panose="02020603050405020304" pitchFamily="18" charset="0"/>
                <a:cs typeface="Times New Roman" panose="02020603050405020304" pitchFamily="18" charset="0"/>
              </a:rPr>
              <a:t> -Inspection des lieux de travail pour s'assurer c1e l'application des prescriptions législatives en matière d'HSE.</a:t>
            </a:r>
          </a:p>
          <a:p>
            <a:r>
              <a:rPr lang="fr-FR" sz="2000" dirty="0">
                <a:latin typeface="Times New Roman" panose="02020603050405020304" pitchFamily="18" charset="0"/>
                <a:cs typeface="Times New Roman" panose="02020603050405020304" pitchFamily="18" charset="0"/>
              </a:rPr>
              <a:t> -Contribuer à toute enquête menée à I 'occasion de chaque accident de travail . </a:t>
            </a:r>
          </a:p>
          <a:p>
            <a:r>
              <a:rPr lang="fr-FR" sz="2000" dirty="0">
                <a:latin typeface="Times New Roman" panose="02020603050405020304" pitchFamily="18" charset="0"/>
                <a:cs typeface="Times New Roman" panose="02020603050405020304" pitchFamily="18" charset="0"/>
              </a:rPr>
              <a:t>-Suggérer les améliorations jugées souhaitables.</a:t>
            </a:r>
          </a:p>
          <a:p>
            <a:r>
              <a:rPr lang="fr-FR" sz="2000" dirty="0">
                <a:latin typeface="Times New Roman" panose="02020603050405020304" pitchFamily="18" charset="0"/>
                <a:cs typeface="Times New Roman" panose="02020603050405020304" pitchFamily="18" charset="0"/>
              </a:rPr>
              <a:t> -Contribuer à l'information et la formation des travailleurs en matières de santé et de sécurité</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557C60B-05C1-A3B5-2BBE-C1B3AC2C4439}"/>
              </a:ext>
            </a:extLst>
          </p:cNvPr>
          <p:cNvSpPr txBox="1"/>
          <p:nvPr/>
        </p:nvSpPr>
        <p:spPr>
          <a:xfrm>
            <a:off x="462280" y="5603884"/>
            <a:ext cx="11511280" cy="92333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r>
              <a:rPr lang="fr-FR" dirty="0">
                <a:latin typeface="Times New Roman" panose="02020603050405020304" pitchFamily="18" charset="0"/>
                <a:cs typeface="Times New Roman" panose="02020603050405020304" pitchFamily="18" charset="0"/>
              </a:rPr>
              <a:t>B)L'Institut National de la Prévention des Risques Professionnels est assisté par quatre laboratoires : </a:t>
            </a:r>
          </a:p>
          <a:p>
            <a:r>
              <a:rPr lang="fr-FR" dirty="0">
                <a:latin typeface="Times New Roman" panose="02020603050405020304" pitchFamily="18" charset="0"/>
                <a:cs typeface="Times New Roman" panose="02020603050405020304" pitchFamily="18" charset="0"/>
              </a:rPr>
              <a:t>-Laboratoire de biologie ;-Laboratoire d'analyse des </a:t>
            </a:r>
            <a:r>
              <a:rPr lang="fr-FR" dirty="0" err="1">
                <a:latin typeface="Times New Roman" panose="02020603050405020304" pitchFamily="18" charset="0"/>
                <a:cs typeface="Times New Roman" panose="02020603050405020304" pitchFamily="18" charset="0"/>
              </a:rPr>
              <a:t>polruants</a:t>
            </a:r>
            <a:r>
              <a:rPr lang="fr-FR" dirty="0">
                <a:latin typeface="Times New Roman" panose="02020603050405020304" pitchFamily="18" charset="0"/>
                <a:cs typeface="Times New Roman" panose="02020603050405020304" pitchFamily="18" charset="0"/>
              </a:rPr>
              <a:t> _, Laboratoire de Métrologie et des Ambiances ;Laboratoire d'ergonomie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476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7EE168E-5135-AA6C-F10B-C95C699D49EB}"/>
              </a:ext>
            </a:extLst>
          </p:cNvPr>
          <p:cNvSpPr txBox="1"/>
          <p:nvPr/>
        </p:nvSpPr>
        <p:spPr>
          <a:xfrm>
            <a:off x="579120" y="158879"/>
            <a:ext cx="11440160" cy="33499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fr-FR" sz="2400" dirty="0">
                <a:latin typeface="Times New Roman" panose="02020603050405020304" pitchFamily="18" charset="0"/>
                <a:cs typeface="Times New Roman" panose="02020603050405020304" pitchFamily="18" charset="0"/>
              </a:rPr>
              <a:t>C) La définition des termes :</a:t>
            </a:r>
          </a:p>
          <a:p>
            <a:r>
              <a:rPr lang="fr-FR" sz="2400" dirty="0">
                <a:latin typeface="Times New Roman" panose="02020603050405020304" pitchFamily="18" charset="0"/>
                <a:cs typeface="Times New Roman" panose="02020603050405020304" pitchFamily="18" charset="0"/>
              </a:rPr>
              <a:t>  </a:t>
            </a:r>
            <a:r>
              <a:rPr lang="fr-FR" sz="2400" b="1" u="sng" dirty="0">
                <a:latin typeface="Times New Roman" panose="02020603050405020304" pitchFamily="18" charset="0"/>
                <a:cs typeface="Times New Roman" panose="02020603050405020304" pitchFamily="18" charset="0"/>
              </a:rPr>
              <a:t>Risque industriel </a:t>
            </a:r>
            <a:r>
              <a:rPr lang="fr-FR" sz="2400" dirty="0">
                <a:latin typeface="Times New Roman" panose="02020603050405020304" pitchFamily="18" charset="0"/>
                <a:cs typeface="Times New Roman" panose="02020603050405020304" pitchFamily="18" charset="0"/>
              </a:rPr>
              <a:t>:situations dangereuses rencontrées dans les activités dites industrielles, dans les usines de fabrication et leurs annexes comme les locaux de stockage des matières premières et des matières finies, les laboratoires de recherche, de mise au point et de contrôle , et les opérations de </a:t>
            </a:r>
            <a:r>
              <a:rPr lang="fr-FR" sz="2400" dirty="0" err="1">
                <a:latin typeface="Times New Roman" panose="02020603050405020304" pitchFamily="18" charset="0"/>
                <a:cs typeface="Times New Roman" panose="02020603050405020304" pitchFamily="18" charset="0"/>
              </a:rPr>
              <a:t>transporl</a:t>
            </a:r>
            <a:r>
              <a:rPr lang="fr-FR" sz="2400" dirty="0">
                <a:latin typeface="Times New Roman" panose="02020603050405020304" pitchFamily="18" charset="0"/>
                <a:cs typeface="Times New Roman" panose="02020603050405020304" pitchFamily="18" charset="0"/>
              </a:rPr>
              <a:t> à l'intérieur des usines . aux lieux d'utilisation. </a:t>
            </a:r>
            <a:r>
              <a:rPr lang="fr-FR" sz="2400" b="1" u="sng" dirty="0">
                <a:latin typeface="Times New Roman" panose="02020603050405020304" pitchFamily="18" charset="0"/>
                <a:cs typeface="Times New Roman" panose="02020603050405020304" pitchFamily="18" charset="0"/>
              </a:rPr>
              <a:t>Ergonomie : </a:t>
            </a:r>
            <a:r>
              <a:rPr lang="fr-FR" sz="2400" dirty="0">
                <a:latin typeface="Times New Roman" panose="02020603050405020304" pitchFamily="18" charset="0"/>
                <a:cs typeface="Times New Roman" panose="02020603050405020304" pitchFamily="18" charset="0"/>
              </a:rPr>
              <a:t>L'adaptation du travail à l'homme.</a:t>
            </a:r>
          </a:p>
          <a:p>
            <a:pPr>
              <a:lnSpc>
                <a:spcPct val="150000"/>
              </a:lnSpc>
            </a:pPr>
            <a:r>
              <a:rPr lang="fr-FR" sz="2400" dirty="0">
                <a:latin typeface="Times New Roman" panose="02020603050405020304" pitchFamily="18" charset="0"/>
                <a:cs typeface="Times New Roman" panose="02020603050405020304" pitchFamily="18" charset="0"/>
              </a:rPr>
              <a:t> </a:t>
            </a:r>
            <a:r>
              <a:rPr lang="fr-FR" sz="2400" b="1" u="sng" dirty="0">
                <a:latin typeface="Times New Roman" panose="02020603050405020304" pitchFamily="18" charset="0"/>
                <a:cs typeface="Times New Roman" panose="02020603050405020304" pitchFamily="18" charset="0"/>
              </a:rPr>
              <a:t>Nuisance: </a:t>
            </a:r>
            <a:r>
              <a:rPr lang="fr-FR" sz="2400" dirty="0">
                <a:latin typeface="Times New Roman" panose="02020603050405020304" pitchFamily="18" charset="0"/>
                <a:cs typeface="Times New Roman" panose="02020603050405020304" pitchFamily="18" charset="0"/>
              </a:rPr>
              <a:t>Ensemble des éléments qui nuisent à la qualité de ra vie (</a:t>
            </a:r>
            <a:r>
              <a:rPr lang="fr-FR" sz="2400" dirty="0" err="1">
                <a:latin typeface="Times New Roman" panose="02020603050405020304" pitchFamily="18" charset="0"/>
                <a:cs typeface="Times New Roman" panose="02020603050405020304" pitchFamily="18" charset="0"/>
              </a:rPr>
              <a:t>polution</a:t>
            </a:r>
            <a:r>
              <a:rPr lang="fr-FR" sz="2400" dirty="0">
                <a:latin typeface="Times New Roman" panose="02020603050405020304" pitchFamily="18" charset="0"/>
                <a:cs typeface="Times New Roman" panose="02020603050405020304" pitchFamily="18" charset="0"/>
              </a:rPr>
              <a:t>, .-.- bruit,.......).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296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942D-2B83-54F8-07B7-39E289EA1271}"/>
              </a:ext>
            </a:extLst>
          </p:cNvPr>
          <p:cNvSpPr>
            <a:spLocks noGrp="1"/>
          </p:cNvSpPr>
          <p:nvPr>
            <p:ph type="ctrTitle"/>
          </p:nvPr>
        </p:nvSpPr>
        <p:spPr>
          <a:xfrm>
            <a:off x="111760" y="938848"/>
            <a:ext cx="11958320" cy="3210560"/>
          </a:xfrm>
        </p:spPr>
        <p:style>
          <a:lnRef idx="1">
            <a:schemeClr val="accent4"/>
          </a:lnRef>
          <a:fillRef idx="2">
            <a:schemeClr val="accent4"/>
          </a:fillRef>
          <a:effectRef idx="1">
            <a:schemeClr val="accent4"/>
          </a:effectRef>
          <a:fontRef idx="minor">
            <a:schemeClr val="dk1"/>
          </a:fontRef>
        </p:style>
        <p:txBody>
          <a:bodyPr>
            <a:noAutofit/>
          </a:bodyPr>
          <a:lstStyle/>
          <a:p>
            <a:pPr>
              <a:lnSpc>
                <a:spcPct val="150000"/>
              </a:lnSpc>
            </a:pPr>
            <a:r>
              <a:rPr lang="fr-FR" sz="2400" dirty="0">
                <a:latin typeface="Times New Roman" panose="02020603050405020304" pitchFamily="18" charset="0"/>
                <a:cs typeface="Times New Roman" panose="02020603050405020304" pitchFamily="18" charset="0"/>
              </a:rPr>
              <a:t>La responsabilité de la sécurité repose en fin de compte entre les mains de la direction de l'entreprise et de ses unités fonctionnelles. D'autres entités et employés sont également responsables du maintien de la sécurité de l'environnement de l’entreprise. Par exemple : le bureau de la santé et de la sécurité environnementale : il s'agit d'une structure composée d'experts en sécurité dans tous les domaines, en ingénierie, en médecine du travail, en sécurité incendie, en toxicologie ou en d'autres domaines. </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F737D3A-181B-0BBD-CB90-02CB8C5820BA}"/>
              </a:ext>
            </a:extLst>
          </p:cNvPr>
          <p:cNvSpPr>
            <a:spLocks noGrp="1"/>
          </p:cNvSpPr>
          <p:nvPr>
            <p:ph type="subTitle" idx="1"/>
          </p:nvPr>
        </p:nvSpPr>
        <p:spPr>
          <a:xfrm>
            <a:off x="111760" y="4149408"/>
            <a:ext cx="11968480" cy="2485072"/>
          </a:xfrm>
        </p:spPr>
        <p:style>
          <a:lnRef idx="1">
            <a:schemeClr val="accent4"/>
          </a:lnRef>
          <a:fillRef idx="2">
            <a:schemeClr val="accent4"/>
          </a:fillRef>
          <a:effectRef idx="1">
            <a:schemeClr val="accent4"/>
          </a:effectRef>
          <a:fontRef idx="minor">
            <a:schemeClr val="dk1"/>
          </a:fontRef>
        </p:style>
        <p:txBody>
          <a:bodyPr>
            <a:noAutofit/>
          </a:bodyPr>
          <a:lstStyle/>
          <a:p>
            <a:pPr algn="just">
              <a:lnSpc>
                <a:spcPct val="170000"/>
              </a:lnSpc>
            </a:pPr>
            <a:r>
              <a:rPr lang="fr-FR" sz="2000" dirty="0">
                <a:latin typeface="Times New Roman" panose="02020603050405020304" pitchFamily="18" charset="0"/>
                <a:cs typeface="Times New Roman" panose="02020603050405020304" pitchFamily="18" charset="0"/>
              </a:rPr>
              <a:t> </a:t>
            </a:r>
            <a:r>
              <a:rPr lang="fr-FR" sz="2000" b="1" dirty="0">
                <a:solidFill>
                  <a:srgbClr val="7030A0"/>
                </a:solidFill>
                <a:latin typeface="Times New Roman" panose="02020603050405020304" pitchFamily="18" charset="0"/>
                <a:cs typeface="Times New Roman" panose="02020603050405020304" pitchFamily="18" charset="0"/>
              </a:rPr>
              <a:t>La sécurité </a:t>
            </a:r>
            <a:r>
              <a:rPr lang="fr-FR" sz="2000" dirty="0">
                <a:latin typeface="Times New Roman" panose="02020603050405020304" pitchFamily="18" charset="0"/>
                <a:cs typeface="Times New Roman" panose="02020603050405020304" pitchFamily="18" charset="0"/>
              </a:rPr>
              <a:t>: permettre de contribuer efficacement à l’amélioration des performances globales de son entreprise.</a:t>
            </a:r>
          </a:p>
          <a:p>
            <a:pPr algn="just">
              <a:lnSpc>
                <a:spcPct val="170000"/>
              </a:lnSpc>
            </a:pPr>
            <a:r>
              <a:rPr lang="fr-FR" sz="2000" dirty="0">
                <a:latin typeface="Times New Roman" panose="02020603050405020304" pitchFamily="18" charset="0"/>
                <a:cs typeface="Times New Roman" panose="02020603050405020304" pitchFamily="18" charset="0"/>
              </a:rPr>
              <a:t>  Le degré de la sécurité reflète la qualité de l’organisation générale de l’entreprise. </a:t>
            </a:r>
          </a:p>
          <a:p>
            <a:pPr algn="just">
              <a:lnSpc>
                <a:spcPct val="170000"/>
              </a:lnSpc>
            </a:pPr>
            <a:r>
              <a:rPr lang="fr-FR" sz="2000" dirty="0">
                <a:latin typeface="Times New Roman" panose="02020603050405020304" pitchFamily="18" charset="0"/>
                <a:cs typeface="Times New Roman" panose="02020603050405020304" pitchFamily="18" charset="0"/>
              </a:rPr>
              <a:t> La responsabilité de la sécurité repose entre les mains de la direction de l'entreprise et de ses unités fonctionnelles.</a:t>
            </a: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0ABC2147-B49B-62C5-6187-FC5ECEFEEBFF}"/>
              </a:ext>
            </a:extLst>
          </p:cNvPr>
          <p:cNvSpPr/>
          <p:nvPr/>
        </p:nvSpPr>
        <p:spPr>
          <a:xfrm>
            <a:off x="4531360" y="91440"/>
            <a:ext cx="4206240" cy="8474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latin typeface="Times New Roman" panose="02020603050405020304" pitchFamily="18" charset="0"/>
                <a:cs typeface="Times New Roman" panose="02020603050405020304" pitchFamily="18" charset="0"/>
              </a:rPr>
              <a:t>Responsabilité de la sécurité du travail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368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01A75-1D1F-E1AF-D54B-F14D85B1239E}"/>
              </a:ext>
            </a:extLst>
          </p:cNvPr>
          <p:cNvSpPr>
            <a:spLocks noGrp="1"/>
          </p:cNvSpPr>
          <p:nvPr>
            <p:ph type="ctrTitle"/>
          </p:nvPr>
        </p:nvSpPr>
        <p:spPr>
          <a:xfrm>
            <a:off x="264160" y="873760"/>
            <a:ext cx="11673840" cy="5384800"/>
          </a:xfrm>
        </p:spPr>
        <p:style>
          <a:lnRef idx="1">
            <a:schemeClr val="accent1"/>
          </a:lnRef>
          <a:fillRef idx="3">
            <a:schemeClr val="accent1"/>
          </a:fillRef>
          <a:effectRef idx="2">
            <a:schemeClr val="accent1"/>
          </a:effectRef>
          <a:fontRef idx="minor">
            <a:schemeClr val="lt1"/>
          </a:fontRef>
        </p:style>
        <p:txBody>
          <a:bodyPr>
            <a:noAutofit/>
          </a:bodyPr>
          <a:lstStyle/>
          <a:p>
            <a:pPr algn="just">
              <a:lnSpc>
                <a:spcPct val="150000"/>
              </a:lnSpc>
            </a:pPr>
            <a:r>
              <a:rPr lang="fr-FR" sz="2400" dirty="0">
                <a:latin typeface="Times New Roman" panose="02020603050405020304" pitchFamily="18" charset="0"/>
                <a:cs typeface="Times New Roman" panose="02020603050405020304" pitchFamily="18" charset="0"/>
              </a:rPr>
              <a:t>La sécurité dans les entreprises recouvre plusieurs aspects comme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Sécurités des employés : utilisations des gants, la hotte, les lunettes, les bottes, les masques….</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Sécurité des produits : il faut bien stocker les produits par exemple, et fabriquer des produits sans mettre en danger les opérateurs,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 Sécurité de l’environnement : (la pollution) : traitement et l’élimination des déchets dangereux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Sécurité des transports : amélioration les conditions de transport des matières dangereuses </a:t>
            </a:r>
            <a:br>
              <a:rPr lang="fr-FR" sz="2400" dirty="0">
                <a:latin typeface="Times New Roman" panose="02020603050405020304" pitchFamily="18" charset="0"/>
                <a:cs typeface="Times New Roman" panose="02020603050405020304" pitchFamily="18" charset="0"/>
              </a:rPr>
            </a:br>
            <a:r>
              <a:rPr lang="fr-FR" sz="2400" dirty="0">
                <a:latin typeface="Times New Roman" panose="02020603050405020304" pitchFamily="18" charset="0"/>
                <a:cs typeface="Times New Roman" panose="02020603050405020304" pitchFamily="18" charset="0"/>
              </a:rPr>
              <a:t> Sécurité des installations.</a:t>
            </a:r>
            <a:endParaRPr lang="en-US" sz="24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641612BB-478F-EF59-320C-5A7DFEADFE06}"/>
              </a:ext>
            </a:extLst>
          </p:cNvPr>
          <p:cNvSpPr/>
          <p:nvPr/>
        </p:nvSpPr>
        <p:spPr>
          <a:xfrm>
            <a:off x="4064000" y="86678"/>
            <a:ext cx="3210560" cy="53308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Aspects de la </a:t>
            </a:r>
            <a:r>
              <a:rPr lang="en-US" sz="2400" dirty="0" err="1">
                <a:latin typeface="Times New Roman" panose="02020603050405020304" pitchFamily="18" charset="0"/>
                <a:cs typeface="Times New Roman" panose="02020603050405020304" pitchFamily="18" charset="0"/>
              </a:rPr>
              <a:t>sécurité</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83795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34C4A-E946-7944-588E-890B3B9245FA}"/>
              </a:ext>
            </a:extLst>
          </p:cNvPr>
          <p:cNvSpPr>
            <a:spLocks noGrp="1"/>
          </p:cNvSpPr>
          <p:nvPr>
            <p:ph type="ctrTitle"/>
          </p:nvPr>
        </p:nvSpPr>
        <p:spPr>
          <a:xfrm>
            <a:off x="111760" y="70803"/>
            <a:ext cx="11724640" cy="2753677"/>
          </a:xfrm>
        </p:spPr>
        <p:style>
          <a:lnRef idx="1">
            <a:schemeClr val="accent2"/>
          </a:lnRef>
          <a:fillRef idx="3">
            <a:schemeClr val="accent2"/>
          </a:fillRef>
          <a:effectRef idx="2">
            <a:schemeClr val="accent2"/>
          </a:effectRef>
          <a:fontRef idx="minor">
            <a:schemeClr val="lt1"/>
          </a:fontRef>
        </p:style>
        <p:txBody>
          <a:bodyPr>
            <a:noAutofit/>
          </a:bodyPr>
          <a:lstStyle/>
          <a:p>
            <a:pPr>
              <a:lnSpc>
                <a:spcPct val="150000"/>
              </a:lnSpc>
            </a:pPr>
            <a:r>
              <a:rPr lang="fr-FR" sz="2400" dirty="0">
                <a:latin typeface="Times New Roman" panose="02020603050405020304" pitchFamily="18" charset="0"/>
                <a:cs typeface="Times New Roman" panose="02020603050405020304" pitchFamily="18" charset="0"/>
              </a:rPr>
              <a:t>En résumé la sécurité est la situation dans laquelle quelqu’un ou quelque chose n’est exposée :  À aucun danger  À aucun risque d’agression physique, d’accident, de vol ou de détérioration.  C’est l’ensemble des mesures administratives qui ont pour objet de garantir les individus et les familles, contre certains risques appelés risques sociaux ; « Toute situation où une personne est soumise à un ou plusieurs phénomènes dangereux »</a:t>
            </a:r>
            <a:endParaRPr lang="en-US" sz="2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F8F0E25-15CF-65DD-3D05-6569D1103CE1}"/>
              </a:ext>
            </a:extLst>
          </p:cNvPr>
          <p:cNvSpPr>
            <a:spLocks noGrp="1"/>
          </p:cNvSpPr>
          <p:nvPr>
            <p:ph type="subTitle" idx="1"/>
          </p:nvPr>
        </p:nvSpPr>
        <p:spPr>
          <a:xfrm>
            <a:off x="111760" y="3007360"/>
            <a:ext cx="11856720" cy="3479800"/>
          </a:xfrm>
        </p:spPr>
        <p:style>
          <a:lnRef idx="2">
            <a:schemeClr val="accent2">
              <a:shade val="15000"/>
            </a:schemeClr>
          </a:lnRef>
          <a:fillRef idx="1">
            <a:schemeClr val="accent2"/>
          </a:fillRef>
          <a:effectRef idx="0">
            <a:schemeClr val="accent2"/>
          </a:effectRef>
          <a:fontRef idx="minor">
            <a:schemeClr val="lt1"/>
          </a:fontRef>
        </p:style>
        <p:txBody>
          <a:bodyPr>
            <a:normAutofit fontScale="92500" lnSpcReduction="10000"/>
          </a:bodyPr>
          <a:lstStyle/>
          <a:p>
            <a:pPr algn="just">
              <a:lnSpc>
                <a:spcPct val="150000"/>
              </a:lnSpc>
            </a:pPr>
            <a:r>
              <a:rPr lang="fr-FR" dirty="0">
                <a:latin typeface="Times New Roman" panose="02020603050405020304" pitchFamily="18" charset="0"/>
                <a:cs typeface="Times New Roman" panose="02020603050405020304" pitchFamily="18" charset="0"/>
              </a:rPr>
              <a:t>Il en est ainsi des mesures prises dans le cadre : </a:t>
            </a:r>
          </a:p>
          <a:p>
            <a:pPr algn="just">
              <a:lnSpc>
                <a:spcPct val="150000"/>
              </a:lnSpc>
            </a:pPr>
            <a:r>
              <a:rPr lang="fr-FR" dirty="0">
                <a:latin typeface="Times New Roman" panose="02020603050405020304" pitchFamily="18" charset="0"/>
                <a:cs typeface="Times New Roman" panose="02020603050405020304" pitchFamily="18" charset="0"/>
              </a:rPr>
              <a:t> De la sécurité routière, </a:t>
            </a:r>
          </a:p>
          <a:p>
            <a:pPr algn="just">
              <a:lnSpc>
                <a:spcPct val="150000"/>
              </a:lnSpc>
            </a:pPr>
            <a:r>
              <a:rPr lang="fr-FR" dirty="0">
                <a:latin typeface="Times New Roman" panose="02020603050405020304" pitchFamily="18" charset="0"/>
                <a:cs typeface="Times New Roman" panose="02020603050405020304" pitchFamily="18" charset="0"/>
              </a:rPr>
              <a:t> Des équipements de protection individuelle en milieu professionnel,</a:t>
            </a:r>
          </a:p>
          <a:p>
            <a:pPr algn="just">
              <a:lnSpc>
                <a:spcPct val="150000"/>
              </a:lnSpc>
            </a:pPr>
            <a:r>
              <a:rPr lang="fr-FR" dirty="0">
                <a:latin typeface="Times New Roman" panose="02020603050405020304" pitchFamily="18" charset="0"/>
                <a:cs typeface="Times New Roman" panose="02020603050405020304" pitchFamily="18" charset="0"/>
              </a:rPr>
              <a:t>  Des équipements de protection collective des salariés, </a:t>
            </a:r>
          </a:p>
          <a:p>
            <a:pPr algn="just">
              <a:lnSpc>
                <a:spcPct val="150000"/>
              </a:lnSpc>
            </a:pPr>
            <a:r>
              <a:rPr lang="fr-FR" dirty="0">
                <a:latin typeface="Times New Roman" panose="02020603050405020304" pitchFamily="18" charset="0"/>
                <a:cs typeface="Times New Roman" panose="02020603050405020304" pitchFamily="18" charset="0"/>
              </a:rPr>
              <a:t> Des équipements de protection contre les incendies. L’exposition au risque liée à fréquence et durée des mises en situation dangereuse</a:t>
            </a:r>
            <a:r>
              <a:rPr lang="fr-FR" dirty="0"/>
              <a:t> </a:t>
            </a:r>
            <a:endParaRPr lang="en-US" dirty="0"/>
          </a:p>
        </p:txBody>
      </p:sp>
    </p:spTree>
    <p:extLst>
      <p:ext uri="{BB962C8B-B14F-4D97-AF65-F5344CB8AC3E}">
        <p14:creationId xmlns:p14="http://schemas.microsoft.com/office/powerpoint/2010/main" val="2504688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A5FE6-CBA7-5CB9-7F8B-E6D089B82081}"/>
              </a:ext>
            </a:extLst>
          </p:cNvPr>
          <p:cNvSpPr>
            <a:spLocks noGrp="1"/>
          </p:cNvSpPr>
          <p:nvPr>
            <p:ph type="ctrTitle"/>
          </p:nvPr>
        </p:nvSpPr>
        <p:spPr>
          <a:xfrm>
            <a:off x="284480" y="1122363"/>
            <a:ext cx="11826240" cy="1072197"/>
          </a:xfrm>
        </p:spPr>
        <p:style>
          <a:lnRef idx="3">
            <a:schemeClr val="lt1"/>
          </a:lnRef>
          <a:fillRef idx="1">
            <a:schemeClr val="accent2"/>
          </a:fillRef>
          <a:effectRef idx="1">
            <a:schemeClr val="accent2"/>
          </a:effectRef>
          <a:fontRef idx="minor">
            <a:schemeClr val="lt1"/>
          </a:fontRef>
        </p:style>
        <p:txBody>
          <a:bodyPr>
            <a:normAutofit/>
          </a:bodyPr>
          <a:lstStyle/>
          <a:p>
            <a:r>
              <a:rPr lang="fr-FR" sz="2000" dirty="0">
                <a:latin typeface="Times New Roman" panose="02020603050405020304" pitchFamily="18" charset="0"/>
                <a:cs typeface="Times New Roman" panose="02020603050405020304" pitchFamily="18" charset="0"/>
              </a:rPr>
              <a:t>Risque, un mot que l’on entend régulièrement et pourtant sa compréhension et son utilisation par le grand public sont le plus souvent erronées. La confusion vient de la définition des mots risques et dangers.</a:t>
            </a:r>
            <a:endParaRPr lang="en-US" sz="2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42F6C3A-B232-45B3-64DF-5CFC7D76C1C8}"/>
              </a:ext>
            </a:extLst>
          </p:cNvPr>
          <p:cNvSpPr>
            <a:spLocks noGrp="1"/>
          </p:cNvSpPr>
          <p:nvPr>
            <p:ph type="subTitle" idx="1"/>
          </p:nvPr>
        </p:nvSpPr>
        <p:spPr>
          <a:xfrm>
            <a:off x="162560" y="2286635"/>
            <a:ext cx="11734800" cy="2971165"/>
          </a:xfrm>
        </p:spPr>
        <p:style>
          <a:lnRef idx="1">
            <a:schemeClr val="accent2"/>
          </a:lnRef>
          <a:fillRef idx="2">
            <a:schemeClr val="accent2"/>
          </a:fillRef>
          <a:effectRef idx="1">
            <a:schemeClr val="accent2"/>
          </a:effectRef>
          <a:fontRef idx="minor">
            <a:schemeClr val="dk1"/>
          </a:fontRef>
        </p:style>
        <p:txBody>
          <a:bodyPr>
            <a:normAutofit/>
          </a:bodyPr>
          <a:lstStyle/>
          <a:p>
            <a:pPr algn="just">
              <a:lnSpc>
                <a:spcPct val="150000"/>
              </a:lnSpc>
            </a:pPr>
            <a:r>
              <a:rPr lang="fr-FR" sz="2000" dirty="0">
                <a:latin typeface="Times New Roman" panose="02020603050405020304" pitchFamily="18" charset="0"/>
                <a:cs typeface="Times New Roman" panose="02020603050405020304" pitchFamily="18" charset="0"/>
              </a:rPr>
              <a:t>Définition du « </a:t>
            </a:r>
            <a:r>
              <a:rPr lang="fr-FR" b="1" dirty="0">
                <a:solidFill>
                  <a:srgbClr val="FF0000"/>
                </a:solidFill>
                <a:latin typeface="Times New Roman" panose="02020603050405020304" pitchFamily="18" charset="0"/>
                <a:cs typeface="Times New Roman" panose="02020603050405020304" pitchFamily="18" charset="0"/>
              </a:rPr>
              <a:t>danger</a:t>
            </a:r>
            <a:r>
              <a:rPr lang="fr-FR" sz="2000" dirty="0">
                <a:latin typeface="Times New Roman" panose="02020603050405020304" pitchFamily="18" charset="0"/>
                <a:cs typeface="Times New Roman" panose="02020603050405020304" pitchFamily="18" charset="0"/>
              </a:rPr>
              <a:t> » : est une propriété intrinsèque d’une substance, d’un équipement, d’une situation, d’un système susceptible de causer des dommages aux personnes, aux biens ou à l’environnement </a:t>
            </a:r>
          </a:p>
          <a:p>
            <a:pPr algn="just">
              <a:lnSpc>
                <a:spcPct val="150000"/>
              </a:lnSpc>
            </a:pPr>
            <a:r>
              <a:rPr lang="fr-FR" sz="2000" dirty="0">
                <a:latin typeface="Times New Roman" panose="02020603050405020304" pitchFamily="18" charset="0"/>
                <a:cs typeface="Times New Roman" panose="02020603050405020304" pitchFamily="18" charset="0"/>
              </a:rPr>
              <a:t>Définition du « </a:t>
            </a:r>
            <a:r>
              <a:rPr lang="fr-FR" b="1" dirty="0">
                <a:solidFill>
                  <a:srgbClr val="FF0000"/>
                </a:solidFill>
                <a:latin typeface="Times New Roman" panose="02020603050405020304" pitchFamily="18" charset="0"/>
                <a:cs typeface="Times New Roman" panose="02020603050405020304" pitchFamily="18" charset="0"/>
              </a:rPr>
              <a:t>risque</a:t>
            </a:r>
            <a:r>
              <a:rPr lang="fr-FR" sz="2000" dirty="0">
                <a:latin typeface="Times New Roman" panose="02020603050405020304" pitchFamily="18" charset="0"/>
                <a:cs typeface="Times New Roman" panose="02020603050405020304" pitchFamily="18" charset="0"/>
              </a:rPr>
              <a:t> » C’est le résultat de l’étude des conditions d’exposition des travailleurs à ces dangers. Il résulte de la probabilité d’occurrence d’un dommage. C’est la résultante de deux paramètres :</a:t>
            </a:r>
            <a:endParaRPr lang="en-US" sz="20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DAFBC7A1-1FCE-3195-21A6-F23E095147B7}"/>
              </a:ext>
            </a:extLst>
          </p:cNvPr>
          <p:cNvSpPr/>
          <p:nvPr/>
        </p:nvSpPr>
        <p:spPr>
          <a:xfrm>
            <a:off x="3037840" y="152400"/>
            <a:ext cx="5852160" cy="87788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a:latin typeface="Times New Roman" panose="02020603050405020304" pitchFamily="18" charset="0"/>
                <a:cs typeface="Times New Roman" panose="02020603050405020304" pitchFamily="18" charset="0"/>
              </a:rPr>
              <a:t>Différence entre les termes danger et risque</a:t>
            </a:r>
            <a:endParaRPr lang="en-US" sz="240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8C96235F-153A-825E-636D-755A248CC428}"/>
              </a:ext>
            </a:extLst>
          </p:cNvPr>
          <p:cNvSpPr txBox="1"/>
          <p:nvPr/>
        </p:nvSpPr>
        <p:spPr>
          <a:xfrm>
            <a:off x="767080" y="5412471"/>
            <a:ext cx="10861040" cy="142199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nSpc>
                <a:spcPct val="150000"/>
              </a:lnSpc>
            </a:pPr>
            <a:r>
              <a:rPr lang="fr-FR" sz="2000" dirty="0">
                <a:latin typeface="Times New Roman" panose="02020603050405020304" pitchFamily="18" charset="0"/>
                <a:cs typeface="Times New Roman" panose="02020603050405020304" pitchFamily="18" charset="0"/>
              </a:rPr>
              <a:t>La probabilité et la gravité : R associe D * P * G * A. Ce qui veut dire en clair :</a:t>
            </a:r>
          </a:p>
          <a:p>
            <a:pPr>
              <a:lnSpc>
                <a:spcPct val="150000"/>
              </a:lnSpc>
            </a:pPr>
            <a:r>
              <a:rPr lang="fr-FR" sz="2000" dirty="0">
                <a:latin typeface="Times New Roman" panose="02020603050405020304" pitchFamily="18" charset="0"/>
                <a:cs typeface="Times New Roman" panose="02020603050405020304" pitchFamily="18" charset="0"/>
              </a:rPr>
              <a:t> « Le RISQUE est l’association d’un </a:t>
            </a:r>
            <a:r>
              <a:rPr lang="fr-FR" sz="2000" dirty="0">
                <a:solidFill>
                  <a:srgbClr val="FF0000"/>
                </a:solidFill>
                <a:latin typeface="Times New Roman" panose="02020603050405020304" pitchFamily="18" charset="0"/>
                <a:cs typeface="Times New Roman" panose="02020603050405020304" pitchFamily="18" charset="0"/>
              </a:rPr>
              <a:t>DANGER</a:t>
            </a:r>
            <a:r>
              <a:rPr lang="fr-FR" sz="2000" dirty="0">
                <a:latin typeface="Times New Roman" panose="02020603050405020304" pitchFamily="18" charset="0"/>
                <a:cs typeface="Times New Roman" panose="02020603050405020304" pitchFamily="18" charset="0"/>
              </a:rPr>
              <a:t>, de sa </a:t>
            </a:r>
            <a:r>
              <a:rPr lang="fr-FR" sz="2000" dirty="0">
                <a:solidFill>
                  <a:srgbClr val="FF0000"/>
                </a:solidFill>
                <a:latin typeface="Times New Roman" panose="02020603050405020304" pitchFamily="18" charset="0"/>
                <a:cs typeface="Times New Roman" panose="02020603050405020304" pitchFamily="18" charset="0"/>
              </a:rPr>
              <a:t>PROBABILITE</a:t>
            </a:r>
            <a:r>
              <a:rPr lang="fr-FR" sz="2000" dirty="0">
                <a:latin typeface="Times New Roman" panose="02020603050405020304" pitchFamily="18" charset="0"/>
                <a:cs typeface="Times New Roman" panose="02020603050405020304" pitchFamily="18" charset="0"/>
              </a:rPr>
              <a:t>, de sa </a:t>
            </a:r>
            <a:r>
              <a:rPr lang="fr-FR" sz="2000" dirty="0">
                <a:solidFill>
                  <a:srgbClr val="FF0000"/>
                </a:solidFill>
                <a:latin typeface="Times New Roman" panose="02020603050405020304" pitchFamily="18" charset="0"/>
                <a:cs typeface="Times New Roman" panose="02020603050405020304" pitchFamily="18" charset="0"/>
              </a:rPr>
              <a:t>GRAVITE</a:t>
            </a:r>
            <a:r>
              <a:rPr lang="fr-FR" sz="2000" dirty="0">
                <a:latin typeface="Times New Roman" panose="02020603050405020304" pitchFamily="18" charset="0"/>
                <a:cs typeface="Times New Roman" panose="02020603050405020304" pitchFamily="18" charset="0"/>
              </a:rPr>
              <a:t> et de son </a:t>
            </a:r>
            <a:r>
              <a:rPr lang="fr-FR" sz="2000" dirty="0">
                <a:solidFill>
                  <a:srgbClr val="FF0000"/>
                </a:solidFill>
                <a:latin typeface="Times New Roman" panose="02020603050405020304" pitchFamily="18" charset="0"/>
                <a:cs typeface="Times New Roman" panose="02020603050405020304" pitchFamily="18" charset="0"/>
              </a:rPr>
              <a:t>ACCEPTABILITE</a:t>
            </a:r>
            <a:r>
              <a:rPr lang="fr-F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456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950E7-86BB-5358-0AA4-A9511AAE3A96}"/>
              </a:ext>
            </a:extLst>
          </p:cNvPr>
          <p:cNvSpPr>
            <a:spLocks noGrp="1"/>
          </p:cNvSpPr>
          <p:nvPr>
            <p:ph type="ctrTitle"/>
          </p:nvPr>
        </p:nvSpPr>
        <p:spPr>
          <a:xfrm>
            <a:off x="594360" y="228282"/>
            <a:ext cx="11003280" cy="5573078"/>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pPr algn="l">
              <a:lnSpc>
                <a:spcPct val="150000"/>
              </a:lnSpc>
            </a:pPr>
            <a:r>
              <a:rPr lang="fr-FR" sz="2000" dirty="0">
                <a:latin typeface="Times New Roman" panose="02020603050405020304" pitchFamily="18" charset="0"/>
                <a:cs typeface="Times New Roman" panose="02020603050405020304" pitchFamily="18" charset="0"/>
              </a:rPr>
              <a:t>Quelques exemples de risques : Dont on parle souvent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Des effets secondaires d’un médicament ou d’une opération chirurgicale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Des accidents de la circulation</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De contamination de sang, de rivières, de l’environnement…</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Des accidents dans la pratique d’un sport ou d’une activité</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D’explosion d’une usine de produit dangereux</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De crash d’un avion ou le déraillement d’un train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De mauvais (défaut de) fonctionnement d’un appareil, d’un service ou d’un système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La mauvaise exécution d’une tâche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 Les cataclysmes naturels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Les prises de position à la bourse (risques financiers) </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L’intrusion de virus informatiques (risques informatiques)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358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728</TotalTime>
  <Words>6561</Words>
  <Application>Microsoft Office PowerPoint</Application>
  <PresentationFormat>Widescreen</PresentationFormat>
  <Paragraphs>299</Paragraphs>
  <Slides>49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Calibri</vt:lpstr>
      <vt:lpstr>Calibri Light</vt:lpstr>
      <vt:lpstr>Times New Roman</vt:lpstr>
      <vt:lpstr>Wingdings</vt:lpstr>
      <vt:lpstr>Office Theme</vt:lpstr>
      <vt:lpstr>Hygiène, sécurité et environnement (HSE) est un sigle qui désigne une méthodologie de maîtrise des risques et de management des entreprises dans les domaines de l’hygiène, de la santé/sécurité et de l’environnement. La Santé et la Sécurité au travail sont une des préoccupations constantes des chefs d’entreprise. Les résultats en ce domaine en portent témoignage et ils permettent des avancées nouvelles. Aujourd’hui, la jurisprudence met l’accent sur une obligation de sécurité de résultat de l’employeur, plaçant la Santé et la Sécurité au travail au cœur des démarches de responsabilité sociétale de l’entreprise. La Santé et la Sécurité au travail sont au carrefour d’exigences multiples à prendre en compte :</vt:lpstr>
      <vt:lpstr>Humaines : évaluation des risques, formation des personnels »  Organisationnelles : responsabilité, délégation de pouvoir,  Economiques : productivité, taux de cotisation, pertes d’exploitation, Techniques : respect de règles et de normes, conception des lieux de travail et ergonomie.</vt:lpstr>
      <vt:lpstr>L’hygiène, c’est l’ensemble des moyens collectifs ou individuels, les principes et les pratiques visant à préserver ou à favoriser la santé ; Il en est ainsi des mesures préventives à mettre en œuvre dans le cadre de la lutte contre les maladies contagieuses : Le choléra ; Le sida ; Le paludisme.</vt:lpstr>
      <vt:lpstr>La sécurité fait souvent référence à des notions telles que le risque, le danger, la prévention, la protection mais aussi la responsabilité et l’assurance. La sécurité au travail est de l’ordre de la protection et la prévention des accidents et des maladies dans le monde professionnel.</vt:lpstr>
      <vt:lpstr>La responsabilité de la sécurité repose en fin de compte entre les mains de la direction de l'entreprise et de ses unités fonctionnelles. D'autres entités et employés sont également responsables du maintien de la sécurité de l'environnement de l’entreprise. Par exemple : le bureau de la santé et de la sécurité environnementale : il s'agit d'une structure composée d'experts en sécurité dans tous les domaines, en ingénierie, en médecine du travail, en sécurité incendie, en toxicologie ou en d'autres domaines. </vt:lpstr>
      <vt:lpstr>La sécurité dans les entreprises recouvre plusieurs aspects comme :   Sécurités des employés : utilisations des gants, la hotte, les lunettes, les bottes, les masques….   Sécurité des produits : il faut bien stocker les produits par exemple, et fabriquer des produits sans mettre en danger les opérateurs, ….   Sécurité de l’environnement : (la pollution) : traitement et l’élimination des déchets dangereux   Sécurité des transports : amélioration les conditions de transport des matières dangereuses   Sécurité des installations.</vt:lpstr>
      <vt:lpstr>En résumé la sécurité est la situation dans laquelle quelqu’un ou quelque chose n’est exposée :  À aucun danger  À aucun risque d’agression physique, d’accident, de vol ou de détérioration.  C’est l’ensemble des mesures administratives qui ont pour objet de garantir les individus et les familles, contre certains risques appelés risques sociaux ; « Toute situation où une personne est soumise à un ou plusieurs phénomènes dangereux »</vt:lpstr>
      <vt:lpstr>Risque, un mot que l’on entend régulièrement et pourtant sa compréhension et son utilisation par le grand public sont le plus souvent erronées. La confusion vient de la définition des mots risques et dangers.</vt:lpstr>
      <vt:lpstr>Quelques exemples de risques : Dont on parle souvent   Des effets secondaires d’un médicament ou d’une opération chirurgicale   Des accidents de la circulation   De contamination de sang, de rivières, de l’environnement…   Des accidents dans la pratique d’un sport ou d’une activité   D’explosion d’une usine de produit dangereux   De crash d’un avion ou le déraillement d’un train   De mauvais (défaut de) fonctionnement d’un appareil, d’un service ou d’un système   La mauvaise exécution d’une tâche   Les cataclysmes naturels   Les prises de position à la bourse (risques financiers)   L’intrusion de virus informatiques (risques informatiques) </vt:lpstr>
      <vt:lpstr>Les principes généraux de prévention :  - Eviter les risques,  - Evaluer les risques qui ne peuvent être évités,  - Combattre les risques à la source,  -Remplacer ce qui est dangereux par ce qui n’est pas dangereux ou moins dangereux,  Planifier la prévention (en intégrant la technique, l’organisation, les conditions de travail),  - Prendre les mesures de protection collective en leur donnant la priorité sur les mesures de protection individuelle.  - Donner les instructions appropriées aux travailleurs (pour leur sécurité et celles des autres). </vt:lpstr>
      <vt:lpstr>Prévenir un risque ; c’est mettre en œuvre toutes les dispositions organisationnelles et techniques visant à réduire leur probabilité d’occurrence du risque ou à minimiser leur gravité, et elle a ainsi pour objectif d’améliorer les conditions de travail. Le niveau de risque est défini de longue date par une grandeur à deux dimensions associée à une phase précise de l’activité de l’installation étudiée et caractérisant un événement indésirable par :   Le niveau de gravité : évaluation des dommages potentiels aux personnes (létalité, blessures irréversibles) et des dégâts aux équipements (biens internes et externes à l’entreprise)   Le niveau de probabilité : estimation de sa probabilité d’occurrence</vt:lpstr>
      <vt:lpstr>Introduction à l’analyse des accidents du travail</vt:lpstr>
      <vt:lpstr>- Chute de personnes avec dénivellation ;  - Chute, trébuchement ou glissade de plein pieds ;  -Chute d’objets ou de matériaux ;  - Coinçage dans, sous ou entre des objets ou des matériaux ;  - Frottement ou abrasion par un objet ou un marteau ;  - Efforts excessifs ou faux mouvements ;  - Exposition à, ou contact avec des températures ou des conditions ambiantes extrêmes ;  - Exposition à, ou contact avec le courant électrique.</vt:lpstr>
      <vt:lpstr>L’objectif c’est d’identifier les circonstances qui ont conduit à l’évènement non désiré, afin de mettre en place des mesures permettant d’éviter que l’évènement ne se produise. Tout d’abord il faut savoir qu’un accident n’est jamais dû au hasard, les causes sont souvent multiples et couvrent tout à la fois : l’homme, le matériel, les produits et l’organisation de l’entreprise.</vt:lpstr>
      <vt:lpstr>Cette méthode est basée sur la recherche des faits et la prise en compte de l’ensemble des composantes techniques, organisationnelles, humaines de l’activité et leurs interactions. L’arbre des causes permet d’ouvrir le champ des mesures de prévention possibles sans se limiter uniquement aux mesures de protection individuelle et rappel des consignes. L’arbre des causes est une représentation graphique qui permet de visualiser l’enchaînement logique des faits qui ont provoqué l’accident. Il s'agit d'un enchaînement logique et non pas seulement chronologique : il doit exister une relation entre les faits mais ces derniers ont pu se dérouler à des moments éloignés dans le temps ou bien simultanément. Exemple : Brûlures au 2eme degré de la jambe gauche d’un agent des services techniques Arbre des causes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Cormac Acevedo</dc:creator>
  <cp:lastModifiedBy>Cormac Acevedo</cp:lastModifiedBy>
  <cp:revision>16</cp:revision>
  <dcterms:created xsi:type="dcterms:W3CDTF">2024-10-23T19:07:32Z</dcterms:created>
  <dcterms:modified xsi:type="dcterms:W3CDTF">2024-12-11T20:19:03Z</dcterms:modified>
</cp:coreProperties>
</file>