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56" r:id="rId3"/>
    <p:sldId id="265" r:id="rId4"/>
    <p:sldId id="267" r:id="rId5"/>
    <p:sldId id="262" r:id="rId6"/>
    <p:sldId id="266" r:id="rId7"/>
    <p:sldId id="268" r:id="rId8"/>
    <p:sldId id="270" r:id="rId9"/>
    <p:sldId id="271"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17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62" d="100"/>
          <a:sy n="62" d="100"/>
        </p:scale>
        <p:origin x="760" y="48"/>
      </p:cViewPr>
      <p:guideLst>
        <p:guide orient="horz" pos="216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Calibri" panose="020F0502020204030204" pitchFamily="34" charset="0"/>
                <a:cs typeface="Calibri" panose="020F0502020204030204" pitchFamily="34"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Calibri" panose="020F0502020204030204" pitchFamily="34" charset="0"/>
                <a:cs typeface="Calibri" panose="020F0502020204030204" pitchFamily="34" charset="0"/>
              </a:defRPr>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Calibri" panose="020F0502020204030204" pitchFamily="34" charset="0"/>
                <a:cs typeface="Calibri" panose="020F0502020204030204" pitchFamily="34"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Calibri" panose="020F0502020204030204" pitchFamily="34" charset="0"/>
                <a:cs typeface="Calibri" panose="020F0502020204030204" pitchFamily="34" charset="0"/>
              </a:defRPr>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Calibri" panose="020F0502020204030204" pitchFamily="34" charset="0"/>
        <a:cs typeface="Calibri" panose="020F0502020204030204" pitchFamily="34" charset="0"/>
      </a:defRPr>
    </a:lvl1pPr>
    <a:lvl2pPr marL="457200" algn="l" defTabSz="914400" rtl="0" eaLnBrk="1" latinLnBrk="0" hangingPunct="1">
      <a:defRPr sz="1200" kern="1200">
        <a:solidFill>
          <a:schemeClr val="tx1"/>
        </a:solidFill>
        <a:latin typeface="+mn-lt"/>
        <a:ea typeface="Calibri" panose="020F0502020204030204" pitchFamily="34" charset="0"/>
        <a:cs typeface="Calibri" panose="020F0502020204030204" pitchFamily="34" charset="0"/>
      </a:defRPr>
    </a:lvl2pPr>
    <a:lvl3pPr marL="914400" algn="l" defTabSz="914400" rtl="0" eaLnBrk="1" latinLnBrk="0" hangingPunct="1">
      <a:defRPr sz="1200" kern="1200">
        <a:solidFill>
          <a:schemeClr val="tx1"/>
        </a:solidFill>
        <a:latin typeface="+mn-lt"/>
        <a:ea typeface="Calibri" panose="020F0502020204030204" pitchFamily="34" charset="0"/>
        <a:cs typeface="Calibri" panose="020F0502020204030204" pitchFamily="34" charset="0"/>
      </a:defRPr>
    </a:lvl3pPr>
    <a:lvl4pPr marL="1371600" algn="l" defTabSz="914400" rtl="0" eaLnBrk="1" latinLnBrk="0" hangingPunct="1">
      <a:defRPr sz="1200" kern="1200">
        <a:solidFill>
          <a:schemeClr val="tx1"/>
        </a:solidFill>
        <a:latin typeface="+mn-lt"/>
        <a:ea typeface="Calibri" panose="020F0502020204030204" pitchFamily="34" charset="0"/>
        <a:cs typeface="Calibri" panose="020F0502020204030204" pitchFamily="34" charset="0"/>
      </a:defRPr>
    </a:lvl4pPr>
    <a:lvl5pPr marL="1828800" algn="l" defTabSz="914400" rtl="0" eaLnBrk="1" latinLnBrk="0" hangingPunct="1">
      <a:defRPr sz="1200" kern="1200">
        <a:solidFill>
          <a:schemeClr val="tx1"/>
        </a:solidFill>
        <a:latin typeface="+mn-lt"/>
        <a:ea typeface="Calibri" panose="020F0502020204030204" pitchFamily="34" charset="0"/>
        <a:cs typeface="Calibri" panose="020F050202020403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B19E3736-B158-4E7E-9489-3B3B2994162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13E3B6-92FC-4212-9603-177477314C9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ea typeface="Calibri" panose="020F0502020204030204" pitchFamily="34" charset="0"/>
                <a:cs typeface="Calibri" panose="020F0502020204030204" pitchFamily="34" charset="0"/>
              </a:defRPr>
            </a:lvl1pPr>
          </a:lstStyle>
          <a:p>
            <a:fld id="{B19E3736-B158-4E7E-9489-3B3B29941629}"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ea typeface="Calibri" panose="020F0502020204030204" pitchFamily="34" charset="0"/>
                <a:cs typeface="Calibri" panose="020F0502020204030204" pitchFamily="34"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ea typeface="Calibri" panose="020F0502020204030204" pitchFamily="34" charset="0"/>
                <a:cs typeface="Calibri" panose="020F0502020204030204" pitchFamily="34" charset="0"/>
              </a:defRPr>
            </a:lvl1pPr>
          </a:lstStyle>
          <a:p>
            <a:fld id="{A913E3B6-92FC-4212-9603-177477314C9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接连接符 5"/>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68" name="图片 46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75822" y="0"/>
            <a:ext cx="9640355" cy="6858000"/>
          </a:xfrm>
          <a:prstGeom prst="rect">
            <a:avLst/>
          </a:prstGeom>
        </p:spPr>
      </p:pic>
      <p:sp>
        <p:nvSpPr>
          <p:cNvPr id="4" name="文本框 3"/>
          <p:cNvSpPr txBox="1"/>
          <p:nvPr/>
        </p:nvSpPr>
        <p:spPr>
          <a:xfrm>
            <a:off x="1975485" y="2396490"/>
            <a:ext cx="8240395" cy="2468245"/>
          </a:xfrm>
          <a:prstGeom prst="rect">
            <a:avLst/>
          </a:prstGeom>
          <a:noFill/>
          <a:ln>
            <a:noFill/>
          </a:ln>
        </p:spPr>
        <p:txBody>
          <a:bodyPr wrap="square" rtlCol="0">
            <a:noAutofit/>
          </a:bodyPr>
          <a:lstStyle/>
          <a:p>
            <a:pPr algn="ctr"/>
            <a:r>
              <a:rPr lang="en-US" altLang="zh-CN" sz="54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rPr>
              <a:t>Lecture 1</a:t>
            </a:r>
            <a:endParaRPr lang="en-US" altLang="zh-CN" sz="54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a:p>
            <a:pPr algn="ctr"/>
            <a:r>
              <a:rPr lang="en-US" altLang="zh-CN" sz="54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rPr>
              <a:t>Practice</a:t>
            </a:r>
            <a:r>
              <a:rPr lang="en-US" altLang="zh-CN" sz="48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rPr>
              <a:t> </a:t>
            </a:r>
            <a:endParaRPr lang="zh-CN" altLang="en-US" sz="48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p:txBody>
      </p:sp>
      <p:sp>
        <p:nvSpPr>
          <p:cNvPr id="27" name="KSO_Shape"/>
          <p:cNvSpPr/>
          <p:nvPr/>
        </p:nvSpPr>
        <p:spPr>
          <a:xfrm>
            <a:off x="-2627" y="1841"/>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KSO_Shape"/>
          <p:cNvSpPr/>
          <p:nvPr/>
        </p:nvSpPr>
        <p:spPr>
          <a:xfrm rot="16200000">
            <a:off x="-632" y="5137772"/>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KSO_Shape"/>
          <p:cNvSpPr/>
          <p:nvPr/>
        </p:nvSpPr>
        <p:spPr>
          <a:xfrm flipH="1">
            <a:off x="10470481" y="1841"/>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30" name="KSO_Shape"/>
          <p:cNvSpPr/>
          <p:nvPr/>
        </p:nvSpPr>
        <p:spPr>
          <a:xfrm rot="5400000" flipH="1">
            <a:off x="10472476" y="5158320"/>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t="-9000" b="-9000"/>
          </a:stretch>
        </a:blipFill>
        <a:effectLst/>
      </p:bgPr>
    </p:bg>
    <p:spTree>
      <p:nvGrpSpPr>
        <p:cNvPr id="1" name=""/>
        <p:cNvGrpSpPr/>
        <p:nvPr/>
      </p:nvGrpSpPr>
      <p:grpSpPr>
        <a:xfrm>
          <a:off x="0" y="0"/>
          <a:ext cx="0" cy="0"/>
          <a:chOff x="0" y="0"/>
          <a:chExt cx="0" cy="0"/>
        </a:xfrm>
      </p:grpSpPr>
      <p:sp>
        <p:nvSpPr>
          <p:cNvPr id="24" name="KSO_Shape"/>
          <p:cNvSpPr/>
          <p:nvPr/>
        </p:nvSpPr>
        <p:spPr>
          <a:xfrm>
            <a:off x="0" y="0"/>
            <a:ext cx="12192000" cy="6858000"/>
          </a:xfrm>
          <a:prstGeom prst="halfFrame">
            <a:avLst>
              <a:gd name="adj1" fmla="val 6513"/>
              <a:gd name="adj2" fmla="val 651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文本框 24"/>
          <p:cNvSpPr txBox="1"/>
          <p:nvPr/>
        </p:nvSpPr>
        <p:spPr>
          <a:xfrm>
            <a:off x="1718945" y="2181860"/>
            <a:ext cx="4978400" cy="3542665"/>
          </a:xfrm>
          <a:prstGeom prst="rect">
            <a:avLst/>
          </a:prstGeom>
          <a:noFill/>
        </p:spPr>
        <p:txBody>
          <a:bodyPr wrap="square" rtlCol="0">
            <a:noAutofit/>
            <a:scene3d>
              <a:camera prst="orthographicFront"/>
              <a:lightRig rig="threePt" dir="t"/>
            </a:scene3d>
          </a:bodyPr>
          <a:lstStyle/>
          <a:p>
            <a:pPr algn="ctr"/>
            <a:r>
              <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1</a:t>
            </a:r>
            <a:r>
              <a:rPr lang="en-US" altLang="zh-CN" sz="32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a:t>
            </a:r>
            <a:endParaRPr lang="en-US" altLang="zh-CN" sz="32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a:p>
            <a:pPr algn="just"/>
            <a:r>
              <a:rPr lang="en-US" altLang="zh-CN" sz="32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How might the portrayal of family relationships in movies from different countries reflect cultural differences in values and beliefs?</a:t>
            </a:r>
            <a:endParaRPr lang="en-US" altLang="zh-CN" sz="32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p:txBody>
      </p:sp>
      <p:pic>
        <p:nvPicPr>
          <p:cNvPr id="21" name="图片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609465">
            <a:off x="-31759" y="271397"/>
            <a:ext cx="2839888" cy="1998297"/>
          </a:xfrm>
          <a:prstGeom prst="rect">
            <a:avLst/>
          </a:prstGeom>
        </p:spPr>
      </p:pic>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8423" y="61807"/>
            <a:ext cx="1820312" cy="182031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49456"/>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KSO_Shape"/>
          <p:cNvSpPr/>
          <p:nvPr/>
        </p:nvSpPr>
        <p:spPr>
          <a:xfrm>
            <a:off x="0" y="0"/>
            <a:ext cx="12192000" cy="6858000"/>
          </a:xfrm>
          <a:prstGeom prst="halfFrame">
            <a:avLst>
              <a:gd name="adj1" fmla="val 6513"/>
              <a:gd name="adj2" fmla="val 651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矩形 21"/>
          <p:cNvSpPr/>
          <p:nvPr/>
        </p:nvSpPr>
        <p:spPr>
          <a:xfrm>
            <a:off x="1245770" y="1810732"/>
            <a:ext cx="10583916" cy="1528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7" name="矩形 26"/>
          <p:cNvSpPr/>
          <p:nvPr/>
        </p:nvSpPr>
        <p:spPr>
          <a:xfrm>
            <a:off x="1245770" y="3435477"/>
            <a:ext cx="10583916" cy="15283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8" name="矩形 27"/>
          <p:cNvSpPr/>
          <p:nvPr/>
        </p:nvSpPr>
        <p:spPr>
          <a:xfrm>
            <a:off x="2275379" y="2190835"/>
            <a:ext cx="8750569" cy="3784600"/>
          </a:xfrm>
          <a:prstGeom prst="rect">
            <a:avLst/>
          </a:prstGeom>
        </p:spPr>
        <p:txBody>
          <a:bodyPr wrap="square">
            <a:spAutoFit/>
          </a:bodyPr>
          <a:lstStyle/>
          <a:p>
            <a:pPr algn="just"/>
            <a:r>
              <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Why might people from different cultures view the same social behavior (like showing up on time or hugging in greeting) in very different ways? How could these views lead to misunderstandings if not understood? </a:t>
            </a:r>
            <a:endPar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29" name="矩形 28"/>
          <p:cNvSpPr/>
          <p:nvPr/>
        </p:nvSpPr>
        <p:spPr>
          <a:xfrm>
            <a:off x="5879465" y="1544955"/>
            <a:ext cx="755015" cy="829945"/>
          </a:xfrm>
          <a:prstGeom prst="rect">
            <a:avLst/>
          </a:prstGeom>
        </p:spPr>
        <p:txBody>
          <a:bodyPr wrap="square">
            <a:spAutoFit/>
          </a:bodyPr>
          <a:lstStyle/>
          <a:p>
            <a:r>
              <a:rPr lang="en-US" altLang="zh-CN" sz="4800" b="1" dirty="0">
                <a:solidFill>
                  <a:schemeClr val="tx1"/>
                </a:solidFill>
                <a:latin typeface="Calibri" panose="020F0502020204030204" pitchFamily="34" charset="0"/>
                <a:ea typeface="Calibri" panose="020F0502020204030204" pitchFamily="34" charset="0"/>
                <a:cs typeface="Calibri" panose="020F0502020204030204" pitchFamily="34" charset="0"/>
              </a:rPr>
              <a:t>2.</a:t>
            </a:r>
            <a:endParaRPr lang="en-US" altLang="zh-CN" sz="48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32" name="图片 3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20609465">
            <a:off x="-31759" y="271397"/>
            <a:ext cx="2839888" cy="1998297"/>
          </a:xfrm>
          <a:prstGeom prst="rect">
            <a:avLst/>
          </a:prstGeom>
        </p:spPr>
      </p:pic>
      <p:pic>
        <p:nvPicPr>
          <p:cNvPr id="33" name="图片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13" y="3264157"/>
            <a:ext cx="1353734" cy="1353734"/>
          </a:xfrm>
          <a:prstGeom prst="rect">
            <a:avLst/>
          </a:prstGeom>
        </p:spPr>
      </p:pic>
      <p:sp>
        <p:nvSpPr>
          <p:cNvPr id="34" name="矩形 33"/>
          <p:cNvSpPr/>
          <p:nvPr/>
        </p:nvSpPr>
        <p:spPr>
          <a:xfrm>
            <a:off x="1199048" y="5059965"/>
            <a:ext cx="10583916" cy="1528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7" name="流程图: 手动输入 26"/>
          <p:cNvSpPr/>
          <p:nvPr/>
        </p:nvSpPr>
        <p:spPr>
          <a:xfrm rot="16200000" flipH="1">
            <a:off x="5598577" y="267838"/>
            <a:ext cx="6856356" cy="6323965"/>
          </a:xfrm>
          <a:prstGeom prst="flowChartManualInpu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1" name="KSO_Shape"/>
          <p:cNvSpPr/>
          <p:nvPr/>
        </p:nvSpPr>
        <p:spPr>
          <a:xfrm>
            <a:off x="0" y="0"/>
            <a:ext cx="12192000" cy="6858000"/>
          </a:xfrm>
          <a:prstGeom prst="halfFrame">
            <a:avLst>
              <a:gd name="adj1" fmla="val 6513"/>
              <a:gd name="adj2" fmla="val 651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pic>
        <p:nvPicPr>
          <p:cNvPr id="22" name="图片 2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20609465">
            <a:off x="-31759" y="271397"/>
            <a:ext cx="2839888" cy="1998297"/>
          </a:xfrm>
          <a:prstGeom prst="rect">
            <a:avLst/>
          </a:prstGeom>
        </p:spPr>
      </p:pic>
      <p:pic>
        <p:nvPicPr>
          <p:cNvPr id="24" name="图片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8423" y="61807"/>
            <a:ext cx="1820312" cy="1820312"/>
          </a:xfrm>
          <a:prstGeom prst="rect">
            <a:avLst/>
          </a:prstGeom>
        </p:spPr>
      </p:pic>
      <p:sp>
        <p:nvSpPr>
          <p:cNvPr id="28" name="矩形 27"/>
          <p:cNvSpPr/>
          <p:nvPr/>
        </p:nvSpPr>
        <p:spPr>
          <a:xfrm>
            <a:off x="1170940" y="1665605"/>
            <a:ext cx="9664700" cy="3169285"/>
          </a:xfrm>
          <a:prstGeom prst="rect">
            <a:avLst/>
          </a:prstGeom>
          <a:noFill/>
        </p:spPr>
        <p:txBody>
          <a:bodyPr wrap="square">
            <a:spAutoFit/>
          </a:bodyPr>
          <a:lstStyle/>
          <a:p>
            <a:r>
              <a:rPr lang="en-US" sz="2400" b="1" dirty="0">
                <a:solidFill>
                  <a:srgbClr val="A3170F"/>
                </a:solidFill>
                <a:latin typeface="Calibri" panose="020F0502020204030204" pitchFamily="34" charset="0"/>
                <a:ea typeface="Calibri" panose="020F0502020204030204" pitchFamily="34" charset="0"/>
                <a:cs typeface="Calibri" panose="020F0502020204030204" pitchFamily="34" charset="0"/>
              </a:rPr>
              <a:t>                               </a:t>
            </a:r>
            <a:r>
              <a:rPr lang="en-US" sz="4000" b="1" dirty="0">
                <a:solidFill>
                  <a:srgbClr val="A3170F"/>
                </a:solidFill>
                <a:latin typeface="Calibri" panose="020F0502020204030204" pitchFamily="34" charset="0"/>
                <a:ea typeface="Calibri" panose="020F0502020204030204" pitchFamily="34" charset="0"/>
                <a:cs typeface="Calibri" panose="020F0502020204030204" pitchFamily="34" charset="0"/>
              </a:rPr>
              <a:t>                   </a:t>
            </a:r>
            <a:r>
              <a:rPr 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3</a:t>
            </a:r>
            <a:r>
              <a:rPr 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a:t>
            </a:r>
            <a:endParaRPr lang="en-US" altLang="zh-CN"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r>
              <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Why do you think certain objects, gestures, or rituals carry so much meaning within a culture, even if they appear simple or mundane to outsiders?</a:t>
            </a:r>
            <a:endPar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KSO_Shape"/>
          <p:cNvSpPr/>
          <p:nvPr/>
        </p:nvSpPr>
        <p:spPr>
          <a:xfrm>
            <a:off x="0" y="0"/>
            <a:ext cx="12192000" cy="6858000"/>
          </a:xfrm>
          <a:prstGeom prst="halfFrame">
            <a:avLst>
              <a:gd name="adj1" fmla="val 6513"/>
              <a:gd name="adj2" fmla="val 651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文本框 24"/>
          <p:cNvSpPr txBox="1"/>
          <p:nvPr/>
        </p:nvSpPr>
        <p:spPr>
          <a:xfrm>
            <a:off x="2237463" y="1031187"/>
            <a:ext cx="8084942" cy="1198880"/>
          </a:xfrm>
          <a:prstGeom prst="rect">
            <a:avLst/>
          </a:prstGeom>
          <a:noFill/>
        </p:spPr>
        <p:txBody>
          <a:bodyPr wrap="square" rtlCol="0">
            <a:spAutoFit/>
          </a:bodyPr>
          <a:lstStyle/>
          <a:p>
            <a:pPr algn="ctr"/>
            <a:r>
              <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4.</a:t>
            </a:r>
            <a:endParaRPr lang="en-US" altLang="zh-CN" sz="32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a:p>
            <a:pPr algn="ctr"/>
            <a:endParaRPr lang="zh-CN" altLang="en-US" sz="32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p:txBody>
      </p:sp>
      <p:pic>
        <p:nvPicPr>
          <p:cNvPr id="21" name="图片 2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20609465">
            <a:off x="-31759" y="271397"/>
            <a:ext cx="2839888" cy="1998297"/>
          </a:xfrm>
          <a:prstGeom prst="rect">
            <a:avLst/>
          </a:prstGeom>
        </p:spPr>
      </p:pic>
      <p:pic>
        <p:nvPicPr>
          <p:cNvPr id="23" name="图片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8423" y="61807"/>
            <a:ext cx="1820312" cy="1820312"/>
          </a:xfrm>
          <a:prstGeom prst="rect">
            <a:avLst/>
          </a:prstGeom>
        </p:spPr>
      </p:pic>
      <p:sp>
        <p:nvSpPr>
          <p:cNvPr id="26" name="流程图: 过程 25"/>
          <p:cNvSpPr/>
          <p:nvPr/>
        </p:nvSpPr>
        <p:spPr>
          <a:xfrm>
            <a:off x="1764996" y="1797554"/>
            <a:ext cx="9301655" cy="4046482"/>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A3170F"/>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矩形 26"/>
          <p:cNvSpPr/>
          <p:nvPr/>
        </p:nvSpPr>
        <p:spPr>
          <a:xfrm>
            <a:off x="2102073" y="3852036"/>
            <a:ext cx="7987853" cy="2306955"/>
          </a:xfrm>
          <a:prstGeom prst="rect">
            <a:avLst/>
          </a:prstGeom>
        </p:spPr>
        <p:txBody>
          <a:bodyPr wrap="square">
            <a:spAutoFit/>
          </a:bodyPr>
          <a:lstStyle/>
          <a:p>
            <a:pPr algn="just"/>
            <a:r>
              <a:rPr lang="en-US" altLang="zh-CN" sz="3600"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How might the same symbol (for example, a color or gesture) have different meanings across cultures? What does this tell us about culture’s symbolic nature?</a:t>
            </a:r>
            <a:endParaRPr lang="en-US" altLang="zh-CN" sz="3600"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28" name="矩形 27"/>
          <p:cNvSpPr/>
          <p:nvPr/>
        </p:nvSpPr>
        <p:spPr>
          <a:xfrm>
            <a:off x="2506086" y="2560305"/>
            <a:ext cx="1140381" cy="1140381"/>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9" name="矩形 28"/>
          <p:cNvSpPr/>
          <p:nvPr/>
        </p:nvSpPr>
        <p:spPr>
          <a:xfrm>
            <a:off x="3988050" y="2565554"/>
            <a:ext cx="1140381" cy="1140381"/>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30" name="矩形 29"/>
          <p:cNvSpPr/>
          <p:nvPr/>
        </p:nvSpPr>
        <p:spPr>
          <a:xfrm>
            <a:off x="5470014" y="2570803"/>
            <a:ext cx="1140381" cy="1140381"/>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31" name="矩形 30"/>
          <p:cNvSpPr/>
          <p:nvPr/>
        </p:nvSpPr>
        <p:spPr>
          <a:xfrm>
            <a:off x="6951978" y="2576052"/>
            <a:ext cx="1140381" cy="1140381"/>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32" name="矩形 31"/>
          <p:cNvSpPr/>
          <p:nvPr/>
        </p:nvSpPr>
        <p:spPr>
          <a:xfrm>
            <a:off x="8433942" y="2581301"/>
            <a:ext cx="1140381" cy="1140381"/>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1016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1" name="椭圆 20"/>
          <p:cNvSpPr/>
          <p:nvPr/>
        </p:nvSpPr>
        <p:spPr>
          <a:xfrm>
            <a:off x="3239784" y="572784"/>
            <a:ext cx="5712431" cy="571243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2" name="矩形 21"/>
          <p:cNvSpPr/>
          <p:nvPr/>
        </p:nvSpPr>
        <p:spPr>
          <a:xfrm>
            <a:off x="3968862" y="1335970"/>
            <a:ext cx="4444773" cy="829945"/>
          </a:xfrm>
          <a:prstGeom prst="rect">
            <a:avLst/>
          </a:prstGeom>
        </p:spPr>
        <p:txBody>
          <a:bodyPr wrap="square">
            <a:spAutoFit/>
          </a:bodyPr>
          <a:lstStyle/>
          <a:p>
            <a:pPr algn="ctr"/>
            <a:r>
              <a:rPr lang="en-US" altLang="zh-CN" sz="4800" b="1" dirty="0">
                <a:solidFill>
                  <a:schemeClr val="bg1"/>
                </a:solidFill>
                <a:latin typeface="Calibri" panose="020F0502020204030204" pitchFamily="34" charset="0"/>
                <a:ea typeface="Calibri" panose="020F0502020204030204" pitchFamily="34" charset="0"/>
                <a:cs typeface="Calibri" panose="020F0502020204030204" pitchFamily="34" charset="0"/>
              </a:rPr>
              <a:t>5.</a:t>
            </a:r>
            <a:endParaRPr lang="en-US" altLang="zh-CN" sz="4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3" name="KSO_Shape"/>
          <p:cNvSpPr/>
          <p:nvPr/>
        </p:nvSpPr>
        <p:spPr bwMode="auto">
          <a:xfrm>
            <a:off x="2779395" y="1894205"/>
            <a:ext cx="6632575" cy="3232785"/>
          </a:xfrm>
          <a:custGeom>
            <a:avLst/>
            <a:gdLst>
              <a:gd name="T0" fmla="*/ 1584488 w 13171486"/>
              <a:gd name="T1" fmla="*/ 9114 h 9774236"/>
              <a:gd name="T2" fmla="*/ 1584488 w 13171486"/>
              <a:gd name="T3" fmla="*/ 9114 h 9774236"/>
              <a:gd name="T4" fmla="*/ 1584488 w 13171486"/>
              <a:gd name="T5" fmla="*/ 110002 h 9774236"/>
              <a:gd name="T6" fmla="*/ 1711212 w 13171486"/>
              <a:gd name="T7" fmla="*/ 74863 h 9774236"/>
              <a:gd name="T8" fmla="*/ 1711212 w 13171486"/>
              <a:gd name="T9" fmla="*/ 74863 h 9774236"/>
              <a:gd name="T10" fmla="*/ 1711212 w 13171486"/>
              <a:gd name="T11" fmla="*/ 164264 h 9774236"/>
              <a:gd name="T12" fmla="*/ 1711212 w 13171486"/>
              <a:gd name="T13" fmla="*/ 164264 h 9774236"/>
              <a:gd name="T14" fmla="*/ 1015531 w 13171486"/>
              <a:gd name="T15" fmla="*/ 267770 h 9774236"/>
              <a:gd name="T16" fmla="*/ 1015531 w 13171486"/>
              <a:gd name="T17" fmla="*/ 267770 h 9774236"/>
              <a:gd name="T18" fmla="*/ 1015531 w 13171486"/>
              <a:gd name="T19" fmla="*/ 267770 h 9774236"/>
              <a:gd name="T20" fmla="*/ 1275705 w 13171486"/>
              <a:gd name="T21" fmla="*/ 195626 h 9774236"/>
              <a:gd name="T22" fmla="*/ 954121 w 13171486"/>
              <a:gd name="T23" fmla="*/ 277101 h 9774236"/>
              <a:gd name="T24" fmla="*/ 954121 w 13171486"/>
              <a:gd name="T25" fmla="*/ 277101 h 9774236"/>
              <a:gd name="T26" fmla="*/ 954121 w 13171486"/>
              <a:gd name="T27" fmla="*/ 277101 h 9774236"/>
              <a:gd name="T28" fmla="*/ 192690 w 13171486"/>
              <a:gd name="T29" fmla="*/ 0 h 9774236"/>
              <a:gd name="T30" fmla="*/ 799309 w 13171486"/>
              <a:gd name="T31" fmla="*/ 264038 h 9774236"/>
              <a:gd name="T32" fmla="*/ 814700 w 13171486"/>
              <a:gd name="T33" fmla="*/ 267779 h 9774236"/>
              <a:gd name="T34" fmla="*/ 874485 w 13171486"/>
              <a:gd name="T35" fmla="*/ 282309 h 9774236"/>
              <a:gd name="T36" fmla="*/ 826021 w 13171486"/>
              <a:gd name="T37" fmla="*/ 275665 h 9774236"/>
              <a:gd name="T38" fmla="*/ 832227 w 13171486"/>
              <a:gd name="T39" fmla="*/ 278366 h 9774236"/>
              <a:gd name="T40" fmla="*/ 835852 w 13171486"/>
              <a:gd name="T41" fmla="*/ 279944 h 9774236"/>
              <a:gd name="T42" fmla="*/ 892929 w 13171486"/>
              <a:gd name="T43" fmla="*/ 286866 h 9774236"/>
              <a:gd name="T44" fmla="*/ 1791283 w 13171486"/>
              <a:gd name="T45" fmla="*/ 164264 h 9774236"/>
              <a:gd name="T46" fmla="*/ 1800397 w 13171486"/>
              <a:gd name="T47" fmla="*/ 1316935 h 9774236"/>
              <a:gd name="T48" fmla="*/ 902694 w 13171486"/>
              <a:gd name="T49" fmla="*/ 1232307 h 9774236"/>
              <a:gd name="T50" fmla="*/ 902694 w 13171486"/>
              <a:gd name="T51" fmla="*/ 1232307 h 9774236"/>
              <a:gd name="T52" fmla="*/ 4557 w 13171486"/>
              <a:gd name="T53" fmla="*/ 1336030 h 9774236"/>
              <a:gd name="T54" fmla="*/ 0 w 13171486"/>
              <a:gd name="T55" fmla="*/ 178586 h 9774236"/>
              <a:gd name="T56" fmla="*/ 829161 w 13171486"/>
              <a:gd name="T57" fmla="*/ 279133 h 9774236"/>
              <a:gd name="T58" fmla="*/ 804836 w 13171486"/>
              <a:gd name="T59" fmla="*/ 272761 h 9774236"/>
              <a:gd name="T60" fmla="*/ 84628 w 13171486"/>
              <a:gd name="T61" fmla="*/ 174029 h 9774236"/>
              <a:gd name="T62" fmla="*/ 84628 w 13171486"/>
              <a:gd name="T63" fmla="*/ 174029 h 9774236"/>
              <a:gd name="T64" fmla="*/ 84628 w 13171486"/>
              <a:gd name="T65" fmla="*/ 174029 h 9774236"/>
              <a:gd name="T66" fmla="*/ 79854 w 13171486"/>
              <a:gd name="T67" fmla="*/ 89184 h 9774236"/>
              <a:gd name="T68" fmla="*/ 414898 w 13171486"/>
              <a:gd name="T69" fmla="*/ 170612 h 9774236"/>
              <a:gd name="T70" fmla="*/ 192690 w 13171486"/>
              <a:gd name="T71" fmla="*/ 112403 h 9774236"/>
              <a:gd name="T72" fmla="*/ 192690 w 13171486"/>
              <a:gd name="T73" fmla="*/ 112403 h 9774236"/>
              <a:gd name="T74" fmla="*/ 192690 w 13171486"/>
              <a:gd name="T75" fmla="*/ 112403 h 97742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171486" h="9774236">
                <a:moveTo>
                  <a:pt x="11591924" y="66674"/>
                </a:moveTo>
                <a:lnTo>
                  <a:pt x="11591924" y="66674"/>
                </a:lnTo>
                <a:lnTo>
                  <a:pt x="11591924" y="804764"/>
                </a:lnTo>
                <a:lnTo>
                  <a:pt x="12519023" y="547686"/>
                </a:lnTo>
                <a:lnTo>
                  <a:pt x="12519023" y="547687"/>
                </a:lnTo>
                <a:lnTo>
                  <a:pt x="12519023" y="1201737"/>
                </a:lnTo>
                <a:lnTo>
                  <a:pt x="7429498" y="1958975"/>
                </a:lnTo>
                <a:lnTo>
                  <a:pt x="7429499" y="1958974"/>
                </a:lnTo>
                <a:lnTo>
                  <a:pt x="7429498" y="1958974"/>
                </a:lnTo>
                <a:lnTo>
                  <a:pt x="9332900" y="1431175"/>
                </a:lnTo>
                <a:lnTo>
                  <a:pt x="6980236" y="2027237"/>
                </a:lnTo>
                <a:lnTo>
                  <a:pt x="6980237" y="2027237"/>
                </a:lnTo>
                <a:lnTo>
                  <a:pt x="6980236" y="2027237"/>
                </a:lnTo>
                <a:lnTo>
                  <a:pt x="11591924" y="66674"/>
                </a:lnTo>
                <a:close/>
                <a:moveTo>
                  <a:pt x="1409699" y="0"/>
                </a:moveTo>
                <a:lnTo>
                  <a:pt x="5847645" y="1931672"/>
                </a:lnTo>
                <a:lnTo>
                  <a:pt x="5960245" y="1959038"/>
                </a:lnTo>
                <a:lnTo>
                  <a:pt x="6397626" y="2065337"/>
                </a:lnTo>
                <a:lnTo>
                  <a:pt x="6043066" y="2016731"/>
                </a:lnTo>
                <a:lnTo>
                  <a:pt x="6088470" y="2036494"/>
                </a:lnTo>
                <a:lnTo>
                  <a:pt x="6114994" y="2048039"/>
                </a:lnTo>
                <a:lnTo>
                  <a:pt x="6532561" y="2098675"/>
                </a:lnTo>
                <a:lnTo>
                  <a:pt x="13104811" y="1201737"/>
                </a:lnTo>
                <a:lnTo>
                  <a:pt x="13171486" y="9634536"/>
                </a:lnTo>
                <a:lnTo>
                  <a:pt x="6603999" y="9015411"/>
                </a:lnTo>
                <a:lnTo>
                  <a:pt x="6603998" y="9015411"/>
                </a:lnTo>
                <a:lnTo>
                  <a:pt x="33338" y="9774236"/>
                </a:lnTo>
                <a:lnTo>
                  <a:pt x="0" y="1306512"/>
                </a:lnTo>
                <a:lnTo>
                  <a:pt x="6066040" y="2042103"/>
                </a:lnTo>
                <a:lnTo>
                  <a:pt x="5888084" y="1995485"/>
                </a:lnTo>
                <a:lnTo>
                  <a:pt x="619125" y="1273175"/>
                </a:lnTo>
                <a:lnTo>
                  <a:pt x="619125" y="1273174"/>
                </a:lnTo>
                <a:lnTo>
                  <a:pt x="584200" y="652462"/>
                </a:lnTo>
                <a:lnTo>
                  <a:pt x="3035344" y="1248180"/>
                </a:lnTo>
                <a:lnTo>
                  <a:pt x="1409699" y="822325"/>
                </a:lnTo>
                <a:lnTo>
                  <a:pt x="1409699" y="0"/>
                </a:lnTo>
                <a:close/>
              </a:path>
            </a:pathLst>
          </a:custGeom>
          <a:solidFill>
            <a:schemeClr val="bg1"/>
          </a:solidFill>
          <a:ln>
            <a:noFill/>
          </a:ln>
        </p:spPr>
        <p:txBody>
          <a:bodyPr anchor="ctr" anchorCtr="1"/>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SimSun"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SimSun"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SimSun"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SimSun"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SimSun" panose="02010600030101010101" pitchFamily="2" charset="-122"/>
                <a:cs typeface="+mn-cs"/>
              </a:defRPr>
            </a:lvl9pPr>
          </a:lstStyle>
          <a:p>
            <a:endParaRPr lang="zh-CN" altLang="en-US">
              <a:ea typeface="Calibri" panose="020F0502020204030204" pitchFamily="34" charset="0"/>
              <a:cs typeface="Calibri" panose="020F0502020204030204" pitchFamily="34" charset="0"/>
            </a:endParaRPr>
          </a:p>
        </p:txBody>
      </p:sp>
      <p:sp>
        <p:nvSpPr>
          <p:cNvPr id="24" name="矩形 23"/>
          <p:cNvSpPr/>
          <p:nvPr/>
        </p:nvSpPr>
        <p:spPr>
          <a:xfrm>
            <a:off x="1566545" y="2741930"/>
            <a:ext cx="9510395" cy="1753235"/>
          </a:xfrm>
          <a:prstGeom prst="rect">
            <a:avLst/>
          </a:prstGeom>
        </p:spPr>
        <p:txBody>
          <a:bodyPr wrap="square">
            <a:spAutoFit/>
          </a:bodyPr>
          <a:lstStyle/>
          <a:p>
            <a:pPr algn="just"/>
            <a:r>
              <a:rPr lang="en-US" altLang="zh-CN" sz="3600"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How might a simple everyday activity, like a greeting or a meal, illustrate the symbolic, human-made, or dynamic nature of culture?</a:t>
            </a:r>
            <a:endParaRPr lang="en-US" altLang="zh-CN" sz="3600"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2237463" y="1031187"/>
            <a:ext cx="8084942" cy="1198880"/>
          </a:xfrm>
          <a:prstGeom prst="rect">
            <a:avLst/>
          </a:prstGeom>
          <a:noFill/>
        </p:spPr>
        <p:txBody>
          <a:bodyPr wrap="square" rtlCol="0">
            <a:spAutoFit/>
          </a:bodyPr>
          <a:lstStyle/>
          <a:p>
            <a:pPr algn="ctr"/>
            <a:r>
              <a:rPr lang="en-US" altLang="zh-CN" sz="40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6</a:t>
            </a:r>
            <a:r>
              <a:rPr lang="en-US" altLang="zh-CN" sz="3200" b="1" dirty="0">
                <a:solidFill>
                  <a:schemeClr val="tx1"/>
                </a:solidFill>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Calibri" panose="020F0502020204030204" pitchFamily="34" charset="0"/>
              </a:rPr>
              <a:t>.</a:t>
            </a:r>
            <a:endParaRPr lang="en-US" altLang="zh-CN" sz="32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a:p>
            <a:pPr algn="ctr"/>
            <a:endParaRPr lang="zh-CN" altLang="en-US" sz="3200" b="1" dirty="0">
              <a:pattFill prst="ltDnDiag">
                <a:fgClr>
                  <a:schemeClr val="bg1"/>
                </a:fgClr>
                <a:bgClr>
                  <a:schemeClr val="tx1"/>
                </a:bgClr>
              </a:pattFill>
              <a:latin typeface="Calibri" panose="020F0502020204030204" pitchFamily="34" charset="0"/>
              <a:ea typeface="Calibri" panose="020F0502020204030204" pitchFamily="34" charset="0"/>
              <a:cs typeface="Calibri" panose="020F0502020204030204" pitchFamily="34" charset="0"/>
            </a:endParaRPr>
          </a:p>
        </p:txBody>
      </p:sp>
      <p:sp>
        <p:nvSpPr>
          <p:cNvPr id="25" name="矩形 24"/>
          <p:cNvSpPr/>
          <p:nvPr/>
        </p:nvSpPr>
        <p:spPr>
          <a:xfrm>
            <a:off x="0" y="2516822"/>
            <a:ext cx="12192000" cy="3699037"/>
          </a:xfrm>
          <a:prstGeom prst="rect">
            <a:avLst/>
          </a:prstGeom>
          <a:solidFill>
            <a:srgbClr val="A31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Calibri" panose="020F0502020204030204" pitchFamily="34" charset="0"/>
              <a:ea typeface="Calibri" panose="020F0502020204030204" pitchFamily="34" charset="0"/>
              <a:cs typeface="Calibri" panose="020F0502020204030204" pitchFamily="34" charset="0"/>
            </a:endParaRPr>
          </a:p>
        </p:txBody>
      </p:sp>
      <p:sp>
        <p:nvSpPr>
          <p:cNvPr id="21" name="KSO_Shape"/>
          <p:cNvSpPr/>
          <p:nvPr/>
        </p:nvSpPr>
        <p:spPr>
          <a:xfrm>
            <a:off x="0" y="0"/>
            <a:ext cx="12192000" cy="6858000"/>
          </a:xfrm>
          <a:prstGeom prst="halfFrame">
            <a:avLst>
              <a:gd name="adj1" fmla="val 6513"/>
              <a:gd name="adj2" fmla="val 651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pic>
        <p:nvPicPr>
          <p:cNvPr id="23" name="图片 2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368423" y="61807"/>
            <a:ext cx="1820312" cy="1820312"/>
          </a:xfrm>
          <a:prstGeom prst="rect">
            <a:avLst/>
          </a:prstGeom>
        </p:spPr>
      </p:pic>
      <p:pic>
        <p:nvPicPr>
          <p:cNvPr id="24" name="图片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609465">
            <a:off x="-31759" y="271397"/>
            <a:ext cx="2839888" cy="1998297"/>
          </a:xfrm>
          <a:prstGeom prst="rect">
            <a:avLst/>
          </a:prstGeom>
        </p:spPr>
      </p:pic>
      <p:sp>
        <p:nvSpPr>
          <p:cNvPr id="28" name="矩形 27"/>
          <p:cNvSpPr/>
          <p:nvPr/>
        </p:nvSpPr>
        <p:spPr>
          <a:xfrm>
            <a:off x="2559995" y="2632298"/>
            <a:ext cx="7987853" cy="3169285"/>
          </a:xfrm>
          <a:prstGeom prst="rect">
            <a:avLst/>
          </a:prstGeom>
        </p:spPr>
        <p:txBody>
          <a:bodyPr wrap="square">
            <a:spAutoFit/>
          </a:bodyPr>
          <a:lstStyle/>
          <a:p>
            <a:r>
              <a:rPr lang="en-US" altLang="zh-CN" sz="4000" dirty="0">
                <a:solidFill>
                  <a:schemeClr val="bg1"/>
                </a:solidFill>
                <a:latin typeface="Calibri" panose="020F0502020204030204" pitchFamily="34" charset="0"/>
                <a:ea typeface="Calibri" panose="020F0502020204030204" pitchFamily="34" charset="0"/>
                <a:cs typeface="Calibri" panose="020F0502020204030204" pitchFamily="34" charset="0"/>
              </a:rPr>
              <a:t>Think about a piece of art, clothing, or technology that represents your culture. How does this material item reflect non-material values, beliefs, or norms of the culture?</a:t>
            </a:r>
            <a:endParaRPr lang="en-US" altLang="zh-CN" sz="4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0" y="88286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0" y="1665890"/>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0" y="239635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0" y="3095297"/>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0" y="3815255"/>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4535213"/>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0" y="5255171"/>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0" y="5975129"/>
            <a:ext cx="12192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30016"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54775"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079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146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213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79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3467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84135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4803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05471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1613934" y="0"/>
            <a:ext cx="0" cy="6858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1" name="图片 2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75822" y="0"/>
            <a:ext cx="9640355" cy="6858000"/>
          </a:xfrm>
          <a:prstGeom prst="rect">
            <a:avLst/>
          </a:prstGeom>
        </p:spPr>
      </p:pic>
      <p:sp>
        <p:nvSpPr>
          <p:cNvPr id="25" name="KSO_Shape"/>
          <p:cNvSpPr/>
          <p:nvPr/>
        </p:nvSpPr>
        <p:spPr>
          <a:xfrm>
            <a:off x="-2627" y="1841"/>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6" name="KSO_Shape"/>
          <p:cNvSpPr/>
          <p:nvPr/>
        </p:nvSpPr>
        <p:spPr>
          <a:xfrm rot="16200000">
            <a:off x="-632" y="5137772"/>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KSO_Shape"/>
          <p:cNvSpPr/>
          <p:nvPr/>
        </p:nvSpPr>
        <p:spPr>
          <a:xfrm flipH="1">
            <a:off x="10470481" y="1841"/>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KSO_Shape"/>
          <p:cNvSpPr/>
          <p:nvPr/>
        </p:nvSpPr>
        <p:spPr>
          <a:xfrm rot="5400000" flipH="1">
            <a:off x="10472476" y="5158320"/>
            <a:ext cx="1715810" cy="1715810"/>
          </a:xfrm>
          <a:custGeom>
            <a:avLst/>
            <a:gdLst>
              <a:gd name="connsiteX0" fmla="*/ 0 w 1079818"/>
              <a:gd name="connsiteY0" fmla="*/ 0 h 1080105"/>
              <a:gd name="connsiteX1" fmla="*/ 1079818 w 1079818"/>
              <a:gd name="connsiteY1" fmla="*/ 0 h 1080105"/>
              <a:gd name="connsiteX2" fmla="*/ 110134 w 1079818"/>
              <a:gd name="connsiteY2" fmla="*/ 1074544 h 1080105"/>
              <a:gd name="connsiteX3" fmla="*/ 0 w 1079818"/>
              <a:gd name="connsiteY3" fmla="*/ 1080105 h 1080105"/>
            </a:gdLst>
            <a:ahLst/>
            <a:cxnLst>
              <a:cxn ang="0">
                <a:pos x="connsiteX0" y="connsiteY0"/>
              </a:cxn>
              <a:cxn ang="0">
                <a:pos x="connsiteX1" y="connsiteY1"/>
              </a:cxn>
              <a:cxn ang="0">
                <a:pos x="connsiteX2" y="connsiteY2"/>
              </a:cxn>
              <a:cxn ang="0">
                <a:pos x="connsiteX3" y="connsiteY3"/>
              </a:cxn>
            </a:cxnLst>
            <a:rect l="l" t="t" r="r" b="b"/>
            <a:pathLst>
              <a:path w="1079818" h="1080105">
                <a:moveTo>
                  <a:pt x="0" y="0"/>
                </a:moveTo>
                <a:lnTo>
                  <a:pt x="1079818" y="0"/>
                </a:lnTo>
                <a:cubicBezTo>
                  <a:pt x="1079818" y="559251"/>
                  <a:pt x="654791" y="1019231"/>
                  <a:pt x="110134" y="1074544"/>
                </a:cubicBezTo>
                <a:lnTo>
                  <a:pt x="0" y="108010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文本框 28"/>
          <p:cNvSpPr txBox="1"/>
          <p:nvPr/>
        </p:nvSpPr>
        <p:spPr>
          <a:xfrm>
            <a:off x="3969692" y="2390464"/>
            <a:ext cx="4252614" cy="2799715"/>
          </a:xfrm>
          <a:prstGeom prst="rect">
            <a:avLst/>
          </a:prstGeom>
          <a:noFill/>
        </p:spPr>
        <p:txBody>
          <a:bodyPr wrap="square" rtlCol="0">
            <a:spAutoFit/>
          </a:bodyPr>
          <a:lstStyle/>
          <a:p>
            <a:pPr algn="ctr"/>
            <a:r>
              <a:rPr lang="en-US" altLang="zh-CN" sz="8800" dirty="0">
                <a:latin typeface="Calibri" panose="020F0502020204030204" pitchFamily="34" charset="0"/>
                <a:ea typeface="Calibri" panose="020F0502020204030204" pitchFamily="34" charset="0"/>
                <a:cs typeface="Calibri" panose="020F0502020204030204" pitchFamily="34" charset="0"/>
              </a:rPr>
              <a:t>Good Luck</a:t>
            </a:r>
            <a:endParaRPr lang="en-US" altLang="zh-CN" sz="88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1039</Words>
  <Application>WPS Presentation</Application>
  <PresentationFormat>宽屏</PresentationFormat>
  <Paragraphs>29</Paragraphs>
  <Slides>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8</vt:i4>
      </vt:variant>
    </vt:vector>
  </HeadingPairs>
  <TitlesOfParts>
    <vt:vector size="15" baseType="lpstr">
      <vt:lpstr>Arial</vt:lpstr>
      <vt:lpstr>SimSun</vt:lpstr>
      <vt:lpstr>Wingdings</vt:lpstr>
      <vt:lpstr>Calibri</vt:lpstr>
      <vt:lpstr>Microsoft YaHei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姚 丝安</dc:creator>
  <cp:lastModifiedBy>Nihad Bzr</cp:lastModifiedBy>
  <cp:revision>85</cp:revision>
  <dcterms:created xsi:type="dcterms:W3CDTF">2018-07-01T05:16:00Z</dcterms:created>
  <dcterms:modified xsi:type="dcterms:W3CDTF">2024-11-06T08:28:47Z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1033-12.2.0.18607</vt:lpwstr>
  </property>
  <property fmtid="{D5CDD505-2E9C-101B-9397-08002B2CF9AE}" pid="3" name="ICV">
    <vt:lpwstr>BE0A18D3948D4137BA79661DB3C39005_13</vt:lpwstr>
  </property>
</Properties>
</file>